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45"/>
  </p:notesMasterIdLst>
  <p:handoutMasterIdLst>
    <p:handoutMasterId r:id="rId46"/>
  </p:handoutMasterIdLst>
  <p:sldIdLst>
    <p:sldId id="374" r:id="rId2"/>
    <p:sldId id="732" r:id="rId3"/>
    <p:sldId id="699" r:id="rId4"/>
    <p:sldId id="716" r:id="rId5"/>
    <p:sldId id="717" r:id="rId6"/>
    <p:sldId id="718" r:id="rId7"/>
    <p:sldId id="719" r:id="rId8"/>
    <p:sldId id="735" r:id="rId9"/>
    <p:sldId id="700" r:id="rId10"/>
    <p:sldId id="702" r:id="rId11"/>
    <p:sldId id="703" r:id="rId12"/>
    <p:sldId id="704" r:id="rId13"/>
    <p:sldId id="705" r:id="rId14"/>
    <p:sldId id="706" r:id="rId15"/>
    <p:sldId id="661" r:id="rId16"/>
    <p:sldId id="684" r:id="rId17"/>
    <p:sldId id="685" r:id="rId18"/>
    <p:sldId id="693" r:id="rId19"/>
    <p:sldId id="725" r:id="rId20"/>
    <p:sldId id="724" r:id="rId21"/>
    <p:sldId id="698" r:id="rId22"/>
    <p:sldId id="720" r:id="rId23"/>
    <p:sldId id="721" r:id="rId24"/>
    <p:sldId id="722" r:id="rId25"/>
    <p:sldId id="715" r:id="rId26"/>
    <p:sldId id="734" r:id="rId27"/>
    <p:sldId id="688" r:id="rId28"/>
    <p:sldId id="726" r:id="rId29"/>
    <p:sldId id="689" r:id="rId30"/>
    <p:sldId id="696" r:id="rId31"/>
    <p:sldId id="737" r:id="rId32"/>
    <p:sldId id="738" r:id="rId33"/>
    <p:sldId id="742" r:id="rId34"/>
    <p:sldId id="739" r:id="rId35"/>
    <p:sldId id="743" r:id="rId36"/>
    <p:sldId id="740" r:id="rId37"/>
    <p:sldId id="744" r:id="rId38"/>
    <p:sldId id="745" r:id="rId39"/>
    <p:sldId id="728" r:id="rId40"/>
    <p:sldId id="729" r:id="rId41"/>
    <p:sldId id="730" r:id="rId42"/>
    <p:sldId id="731" r:id="rId43"/>
    <p:sldId id="656" r:id="rId44"/>
  </p:sldIdLst>
  <p:sldSz cx="9144000" cy="6858000" type="screen4x3"/>
  <p:notesSz cx="6718300" cy="98679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08">
          <p15:clr>
            <a:srgbClr val="A4A3A4"/>
          </p15:clr>
        </p15:guide>
        <p15:guide id="2" pos="211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114FFB"/>
    <a:srgbClr val="FF0000"/>
    <a:srgbClr val="00FF00"/>
    <a:srgbClr val="FFFF0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115" autoAdjust="0"/>
    <p:restoredTop sz="98577" autoAdjust="0"/>
  </p:normalViewPr>
  <p:slideViewPr>
    <p:cSldViewPr>
      <p:cViewPr>
        <p:scale>
          <a:sx n="90" d="100"/>
          <a:sy n="90" d="100"/>
        </p:scale>
        <p:origin x="-2550" y="-57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9" d="100"/>
          <a:sy n="49" d="100"/>
        </p:scale>
        <p:origin x="-2946" y="-102"/>
      </p:cViewPr>
      <p:guideLst>
        <p:guide orient="horz" pos="3108"/>
        <p:guide pos="211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25763" cy="461963"/>
          </a:xfrm>
          <a:prstGeom prst="rect">
            <a:avLst/>
          </a:prstGeom>
          <a:noFill/>
          <a:ln w="9525">
            <a:noFill/>
            <a:miter lim="800000"/>
            <a:headEnd/>
            <a:tailEnd/>
          </a:ln>
          <a:effectLst/>
        </p:spPr>
        <p:txBody>
          <a:bodyPr vert="horz" wrap="square" lIns="92354" tIns="46177" rIns="92354" bIns="46177" numCol="1" anchor="t" anchorCtr="0" compatLnSpc="1">
            <a:prstTxWarp prst="textNoShape">
              <a:avLst/>
            </a:prstTxWarp>
          </a:bodyPr>
          <a:lstStyle>
            <a:lvl1pPr defTabSz="923925">
              <a:defRPr sz="1200"/>
            </a:lvl1pPr>
          </a:lstStyle>
          <a:p>
            <a:pPr>
              <a:defRPr/>
            </a:pPr>
            <a:endParaRPr lang="en-US"/>
          </a:p>
        </p:txBody>
      </p:sp>
      <p:sp>
        <p:nvSpPr>
          <p:cNvPr id="34819" name="Rectangle 3"/>
          <p:cNvSpPr>
            <a:spLocks noGrp="1" noChangeArrowheads="1"/>
          </p:cNvSpPr>
          <p:nvPr>
            <p:ph type="dt" sz="quarter" idx="1"/>
          </p:nvPr>
        </p:nvSpPr>
        <p:spPr bwMode="auto">
          <a:xfrm>
            <a:off x="3771900" y="0"/>
            <a:ext cx="2925763" cy="461963"/>
          </a:xfrm>
          <a:prstGeom prst="rect">
            <a:avLst/>
          </a:prstGeom>
          <a:noFill/>
          <a:ln w="9525">
            <a:noFill/>
            <a:miter lim="800000"/>
            <a:headEnd/>
            <a:tailEnd/>
          </a:ln>
          <a:effectLst/>
        </p:spPr>
        <p:txBody>
          <a:bodyPr vert="horz" wrap="square" lIns="92354" tIns="46177" rIns="92354" bIns="46177" numCol="1" anchor="t" anchorCtr="0" compatLnSpc="1">
            <a:prstTxWarp prst="textNoShape">
              <a:avLst/>
            </a:prstTxWarp>
          </a:bodyPr>
          <a:lstStyle>
            <a:lvl1pPr algn="r" defTabSz="923925">
              <a:defRPr sz="1200"/>
            </a:lvl1pPr>
          </a:lstStyle>
          <a:p>
            <a:pPr>
              <a:defRPr/>
            </a:pPr>
            <a:endParaRPr lang="en-US"/>
          </a:p>
        </p:txBody>
      </p:sp>
      <p:sp>
        <p:nvSpPr>
          <p:cNvPr id="34820" name="Rectangle 4"/>
          <p:cNvSpPr>
            <a:spLocks noGrp="1" noChangeArrowheads="1"/>
          </p:cNvSpPr>
          <p:nvPr>
            <p:ph type="ftr" sz="quarter" idx="2"/>
          </p:nvPr>
        </p:nvSpPr>
        <p:spPr bwMode="auto">
          <a:xfrm>
            <a:off x="0" y="9388475"/>
            <a:ext cx="2925763" cy="461963"/>
          </a:xfrm>
          <a:prstGeom prst="rect">
            <a:avLst/>
          </a:prstGeom>
          <a:noFill/>
          <a:ln w="9525">
            <a:noFill/>
            <a:miter lim="800000"/>
            <a:headEnd/>
            <a:tailEnd/>
          </a:ln>
          <a:effectLst/>
        </p:spPr>
        <p:txBody>
          <a:bodyPr vert="horz" wrap="square" lIns="92354" tIns="46177" rIns="92354" bIns="46177" numCol="1" anchor="b" anchorCtr="0" compatLnSpc="1">
            <a:prstTxWarp prst="textNoShape">
              <a:avLst/>
            </a:prstTxWarp>
          </a:bodyPr>
          <a:lstStyle>
            <a:lvl1pPr defTabSz="923925">
              <a:defRPr sz="1200"/>
            </a:lvl1pPr>
          </a:lstStyle>
          <a:p>
            <a:pPr>
              <a:defRPr/>
            </a:pPr>
            <a:endParaRPr lang="en-US"/>
          </a:p>
        </p:txBody>
      </p:sp>
      <p:sp>
        <p:nvSpPr>
          <p:cNvPr id="34821" name="Rectangle 5"/>
          <p:cNvSpPr>
            <a:spLocks noGrp="1" noChangeArrowheads="1"/>
          </p:cNvSpPr>
          <p:nvPr>
            <p:ph type="sldNum" sz="quarter" idx="3"/>
          </p:nvPr>
        </p:nvSpPr>
        <p:spPr bwMode="auto">
          <a:xfrm>
            <a:off x="3771900" y="9388475"/>
            <a:ext cx="2925763" cy="461963"/>
          </a:xfrm>
          <a:prstGeom prst="rect">
            <a:avLst/>
          </a:prstGeom>
          <a:noFill/>
          <a:ln w="9525">
            <a:noFill/>
            <a:miter lim="800000"/>
            <a:headEnd/>
            <a:tailEnd/>
          </a:ln>
          <a:effectLst/>
        </p:spPr>
        <p:txBody>
          <a:bodyPr vert="horz" wrap="square" lIns="92354" tIns="46177" rIns="92354" bIns="46177" numCol="1" anchor="b" anchorCtr="0" compatLnSpc="1">
            <a:prstTxWarp prst="textNoShape">
              <a:avLst/>
            </a:prstTxWarp>
          </a:bodyPr>
          <a:lstStyle>
            <a:lvl1pPr algn="r" defTabSz="923925">
              <a:defRPr sz="1200"/>
            </a:lvl1pPr>
          </a:lstStyle>
          <a:p>
            <a:pPr>
              <a:defRPr/>
            </a:pPr>
            <a:fld id="{10890FE2-3D1D-4EBA-AEC8-E4C5473683B4}" type="slidenum">
              <a:rPr lang="en-US"/>
              <a:pPr>
                <a:defRPr/>
              </a:pPr>
              <a:t>‹#›</a:t>
            </a:fld>
            <a:endParaRPr lang="en-US"/>
          </a:p>
        </p:txBody>
      </p:sp>
    </p:spTree>
    <p:extLst>
      <p:ext uri="{BB962C8B-B14F-4D97-AF65-F5344CB8AC3E}">
        <p14:creationId xmlns:p14="http://schemas.microsoft.com/office/powerpoint/2010/main" val="51853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bwMode="auto">
          <a:xfrm>
            <a:off x="0" y="0"/>
            <a:ext cx="2925763" cy="461963"/>
          </a:xfrm>
          <a:prstGeom prst="rect">
            <a:avLst/>
          </a:prstGeom>
          <a:noFill/>
          <a:ln w="9525">
            <a:noFill/>
            <a:miter lim="800000"/>
            <a:headEnd/>
            <a:tailEnd/>
          </a:ln>
          <a:effectLst/>
        </p:spPr>
        <p:txBody>
          <a:bodyPr vert="horz" wrap="square" lIns="92354" tIns="46177" rIns="92354" bIns="46177" numCol="1" anchor="t" anchorCtr="0" compatLnSpc="1">
            <a:prstTxWarp prst="textNoShape">
              <a:avLst/>
            </a:prstTxWarp>
          </a:bodyPr>
          <a:lstStyle>
            <a:lvl1pPr defTabSz="923925">
              <a:defRPr sz="1200"/>
            </a:lvl1pPr>
          </a:lstStyle>
          <a:p>
            <a:pPr>
              <a:defRPr/>
            </a:pPr>
            <a:endParaRPr lang="en-GB"/>
          </a:p>
        </p:txBody>
      </p:sp>
      <p:sp>
        <p:nvSpPr>
          <p:cNvPr id="71683" name="Rectangle 3"/>
          <p:cNvSpPr>
            <a:spLocks noGrp="1" noChangeArrowheads="1"/>
          </p:cNvSpPr>
          <p:nvPr>
            <p:ph type="dt" idx="1"/>
          </p:nvPr>
        </p:nvSpPr>
        <p:spPr bwMode="auto">
          <a:xfrm>
            <a:off x="3771900" y="0"/>
            <a:ext cx="2925763" cy="461963"/>
          </a:xfrm>
          <a:prstGeom prst="rect">
            <a:avLst/>
          </a:prstGeom>
          <a:noFill/>
          <a:ln w="9525">
            <a:noFill/>
            <a:miter lim="800000"/>
            <a:headEnd/>
            <a:tailEnd/>
          </a:ln>
          <a:effectLst/>
        </p:spPr>
        <p:txBody>
          <a:bodyPr vert="horz" wrap="square" lIns="92354" tIns="46177" rIns="92354" bIns="46177" numCol="1" anchor="t" anchorCtr="0" compatLnSpc="1">
            <a:prstTxWarp prst="textNoShape">
              <a:avLst/>
            </a:prstTxWarp>
          </a:bodyPr>
          <a:lstStyle>
            <a:lvl1pPr algn="r" defTabSz="923925">
              <a:defRPr sz="1200"/>
            </a:lvl1pPr>
          </a:lstStyle>
          <a:p>
            <a:pPr>
              <a:defRPr/>
            </a:pPr>
            <a:endParaRPr lang="en-GB"/>
          </a:p>
        </p:txBody>
      </p:sp>
      <p:sp>
        <p:nvSpPr>
          <p:cNvPr id="36868" name="Rectangle 4"/>
          <p:cNvSpPr>
            <a:spLocks noGrp="1" noRot="1" noChangeAspect="1" noChangeArrowheads="1" noTextEdit="1"/>
          </p:cNvSpPr>
          <p:nvPr>
            <p:ph type="sldImg" idx="2"/>
          </p:nvPr>
        </p:nvSpPr>
        <p:spPr bwMode="auto">
          <a:xfrm>
            <a:off x="923925" y="769938"/>
            <a:ext cx="4926013" cy="3694112"/>
          </a:xfrm>
          <a:prstGeom prst="rect">
            <a:avLst/>
          </a:prstGeom>
          <a:noFill/>
          <a:ln w="9525">
            <a:solidFill>
              <a:srgbClr val="000000"/>
            </a:solidFill>
            <a:miter lim="800000"/>
            <a:headEnd/>
            <a:tailEnd/>
          </a:ln>
        </p:spPr>
      </p:sp>
      <p:sp>
        <p:nvSpPr>
          <p:cNvPr id="71685" name="Rectangle 5"/>
          <p:cNvSpPr>
            <a:spLocks noGrp="1" noChangeArrowheads="1"/>
          </p:cNvSpPr>
          <p:nvPr>
            <p:ph type="body" sz="quarter" idx="3"/>
          </p:nvPr>
        </p:nvSpPr>
        <p:spPr bwMode="auto">
          <a:xfrm>
            <a:off x="923925" y="4694238"/>
            <a:ext cx="4926013" cy="4464050"/>
          </a:xfrm>
          <a:prstGeom prst="rect">
            <a:avLst/>
          </a:prstGeom>
          <a:noFill/>
          <a:ln w="9525">
            <a:noFill/>
            <a:miter lim="800000"/>
            <a:headEnd/>
            <a:tailEnd/>
          </a:ln>
          <a:effectLst/>
        </p:spPr>
        <p:txBody>
          <a:bodyPr vert="horz" wrap="square" lIns="92354" tIns="46177" rIns="92354" bIns="46177"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71686" name="Rectangle 6"/>
          <p:cNvSpPr>
            <a:spLocks noGrp="1" noChangeArrowheads="1"/>
          </p:cNvSpPr>
          <p:nvPr>
            <p:ph type="ftr" sz="quarter" idx="4"/>
          </p:nvPr>
        </p:nvSpPr>
        <p:spPr bwMode="auto">
          <a:xfrm>
            <a:off x="0" y="9388475"/>
            <a:ext cx="2925763" cy="461963"/>
          </a:xfrm>
          <a:prstGeom prst="rect">
            <a:avLst/>
          </a:prstGeom>
          <a:noFill/>
          <a:ln w="9525">
            <a:noFill/>
            <a:miter lim="800000"/>
            <a:headEnd/>
            <a:tailEnd/>
          </a:ln>
          <a:effectLst/>
        </p:spPr>
        <p:txBody>
          <a:bodyPr vert="horz" wrap="square" lIns="92354" tIns="46177" rIns="92354" bIns="46177" numCol="1" anchor="b" anchorCtr="0" compatLnSpc="1">
            <a:prstTxWarp prst="textNoShape">
              <a:avLst/>
            </a:prstTxWarp>
          </a:bodyPr>
          <a:lstStyle>
            <a:lvl1pPr defTabSz="923925">
              <a:defRPr sz="1200"/>
            </a:lvl1pPr>
          </a:lstStyle>
          <a:p>
            <a:pPr>
              <a:defRPr/>
            </a:pPr>
            <a:endParaRPr lang="en-GB"/>
          </a:p>
        </p:txBody>
      </p:sp>
      <p:sp>
        <p:nvSpPr>
          <p:cNvPr id="71687" name="Rectangle 7"/>
          <p:cNvSpPr>
            <a:spLocks noGrp="1" noChangeArrowheads="1"/>
          </p:cNvSpPr>
          <p:nvPr>
            <p:ph type="sldNum" sz="quarter" idx="5"/>
          </p:nvPr>
        </p:nvSpPr>
        <p:spPr bwMode="auto">
          <a:xfrm>
            <a:off x="3771900" y="9388475"/>
            <a:ext cx="2925763" cy="461963"/>
          </a:xfrm>
          <a:prstGeom prst="rect">
            <a:avLst/>
          </a:prstGeom>
          <a:noFill/>
          <a:ln w="9525">
            <a:noFill/>
            <a:miter lim="800000"/>
            <a:headEnd/>
            <a:tailEnd/>
          </a:ln>
          <a:effectLst/>
        </p:spPr>
        <p:txBody>
          <a:bodyPr vert="horz" wrap="square" lIns="92354" tIns="46177" rIns="92354" bIns="46177" numCol="1" anchor="b" anchorCtr="0" compatLnSpc="1">
            <a:prstTxWarp prst="textNoShape">
              <a:avLst/>
            </a:prstTxWarp>
          </a:bodyPr>
          <a:lstStyle>
            <a:lvl1pPr algn="r" defTabSz="923925">
              <a:defRPr sz="1200"/>
            </a:lvl1pPr>
          </a:lstStyle>
          <a:p>
            <a:pPr>
              <a:defRPr/>
            </a:pPr>
            <a:fld id="{01D13269-C831-41AE-9856-371532B63229}" type="slidenum">
              <a:rPr lang="en-GB"/>
              <a:pPr>
                <a:defRPr/>
              </a:pPr>
              <a:t>‹#›</a:t>
            </a:fld>
            <a:endParaRPr lang="en-GB"/>
          </a:p>
        </p:txBody>
      </p:sp>
    </p:spTree>
    <p:extLst>
      <p:ext uri="{BB962C8B-B14F-4D97-AF65-F5344CB8AC3E}">
        <p14:creationId xmlns:p14="http://schemas.microsoft.com/office/powerpoint/2010/main" val="8885075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Time averages are over 12 months, after spin up.</a:t>
            </a:r>
          </a:p>
        </p:txBody>
      </p:sp>
    </p:spTree>
    <p:extLst>
      <p:ext uri="{BB962C8B-B14F-4D97-AF65-F5344CB8AC3E}">
        <p14:creationId xmlns:p14="http://schemas.microsoft.com/office/powerpoint/2010/main" val="19442907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1D13269-C831-41AE-9856-371532B63229}" type="slidenum">
              <a:rPr lang="en-GB" smtClean="0"/>
              <a:pPr>
                <a:defRPr/>
              </a:pPr>
              <a:t>27</a:t>
            </a:fld>
            <a:endParaRPr lang="en-GB"/>
          </a:p>
        </p:txBody>
      </p:sp>
    </p:spTree>
    <p:extLst>
      <p:ext uri="{BB962C8B-B14F-4D97-AF65-F5344CB8AC3E}">
        <p14:creationId xmlns:p14="http://schemas.microsoft.com/office/powerpoint/2010/main" val="11486692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GB"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1788" y="304800"/>
            <a:ext cx="2109787" cy="57912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52425" y="304800"/>
            <a:ext cx="6176963"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dirty="0" smtClean="0"/>
              <a:t>Click to edit Master title style</a:t>
            </a:r>
            <a:endParaRPr lang="en-US" dirty="0"/>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571068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466732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72031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52425" y="1066800"/>
            <a:ext cx="4143375"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066800"/>
            <a:ext cx="4143375"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352425" y="304800"/>
            <a:ext cx="8439150" cy="533400"/>
          </a:xfrm>
          <a:prstGeom prst="rect">
            <a:avLst/>
          </a:prstGeom>
          <a:noFill/>
          <a:ln w="12700">
            <a:noFill/>
            <a:miter lim="800000"/>
            <a:headEnd/>
            <a:tailEnd/>
          </a:ln>
        </p:spPr>
        <p:txBody>
          <a:bodyPr vert="horz" wrap="square" lIns="90487" tIns="44450" rIns="90487" bIns="44450" numCol="1" anchor="ctr" anchorCtr="0" compatLnSpc="1">
            <a:prstTxWarp prst="textNoShape">
              <a:avLst/>
            </a:prstTxWarp>
          </a:bodyPr>
          <a:lstStyle/>
          <a:p>
            <a:pPr lvl="0"/>
            <a:r>
              <a:rPr lang="en-GB" smtClean="0"/>
              <a:t>Click to edit Master title style</a:t>
            </a:r>
          </a:p>
        </p:txBody>
      </p:sp>
      <p:sp>
        <p:nvSpPr>
          <p:cNvPr id="6147" name="Rectangle 3"/>
          <p:cNvSpPr>
            <a:spLocks noGrp="1" noChangeArrowheads="1"/>
          </p:cNvSpPr>
          <p:nvPr>
            <p:ph type="body" idx="1"/>
          </p:nvPr>
        </p:nvSpPr>
        <p:spPr bwMode="auto">
          <a:xfrm>
            <a:off x="352425" y="1066800"/>
            <a:ext cx="8439150" cy="5029200"/>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212996" name="Rectangle 4"/>
          <p:cNvSpPr>
            <a:spLocks noChangeArrowheads="1"/>
          </p:cNvSpPr>
          <p:nvPr/>
        </p:nvSpPr>
        <p:spPr bwMode="auto">
          <a:xfrm>
            <a:off x="6948488" y="6203950"/>
            <a:ext cx="1433512" cy="517525"/>
          </a:xfrm>
          <a:prstGeom prst="rect">
            <a:avLst/>
          </a:prstGeom>
          <a:noFill/>
          <a:ln w="12700">
            <a:noFill/>
            <a:miter lim="800000"/>
            <a:headEnd/>
            <a:tailEnd/>
          </a:ln>
          <a:effectLst/>
        </p:spPr>
        <p:txBody>
          <a:bodyPr wrap="none" lIns="90487" tIns="44450" rIns="90487" bIns="44450">
            <a:spAutoFit/>
          </a:bodyPr>
          <a:lstStyle/>
          <a:p>
            <a:pPr>
              <a:defRPr/>
            </a:pPr>
            <a:r>
              <a:rPr lang="en-GB">
                <a:solidFill>
                  <a:srgbClr val="114FFB"/>
                </a:solidFill>
                <a:latin typeface="Arial Black" pitchFamily="34" charset="0"/>
              </a:rPr>
              <a:t>ECMWF</a:t>
            </a:r>
          </a:p>
        </p:txBody>
      </p:sp>
      <p:sp>
        <p:nvSpPr>
          <p:cNvPr id="212997" name="AutoShape 5"/>
          <p:cNvSpPr>
            <a:spLocks noChangeArrowheads="1"/>
          </p:cNvSpPr>
          <p:nvPr/>
        </p:nvSpPr>
        <p:spPr bwMode="auto">
          <a:xfrm>
            <a:off x="301625" y="6348413"/>
            <a:ext cx="6604000" cy="228600"/>
          </a:xfrm>
          <a:prstGeom prst="parallelogram">
            <a:avLst>
              <a:gd name="adj" fmla="val 56039"/>
            </a:avLst>
          </a:prstGeom>
          <a:solidFill>
            <a:srgbClr val="618FFD"/>
          </a:solidFill>
          <a:ln w="12700">
            <a:noFill/>
            <a:miter lim="800000"/>
            <a:headEnd/>
            <a:tailEnd/>
          </a:ln>
          <a:effectLst/>
        </p:spPr>
        <p:txBody>
          <a:bodyPr wrap="none" anchor="ctr"/>
          <a:lstStyle/>
          <a:p>
            <a:pPr>
              <a:defRPr/>
            </a:pPr>
            <a:endParaRPr lang="en-GB"/>
          </a:p>
        </p:txBody>
      </p:sp>
      <p:sp>
        <p:nvSpPr>
          <p:cNvPr id="212998" name="Rectangle 6"/>
          <p:cNvSpPr>
            <a:spLocks noChangeArrowheads="1"/>
          </p:cNvSpPr>
          <p:nvPr/>
        </p:nvSpPr>
        <p:spPr bwMode="auto">
          <a:xfrm>
            <a:off x="820738" y="6327775"/>
            <a:ext cx="1208663" cy="274434"/>
          </a:xfrm>
          <a:prstGeom prst="rect">
            <a:avLst/>
          </a:prstGeom>
          <a:noFill/>
          <a:ln w="50800">
            <a:noFill/>
            <a:miter lim="800000"/>
            <a:headEnd/>
            <a:tailEnd/>
          </a:ln>
          <a:effectLst/>
        </p:spPr>
        <p:txBody>
          <a:bodyPr wrap="none" lIns="90487" tIns="44450" rIns="90487" bIns="44450">
            <a:spAutoFit/>
          </a:bodyPr>
          <a:lstStyle/>
          <a:p>
            <a:pPr>
              <a:defRPr/>
            </a:pPr>
            <a:r>
              <a:rPr lang="en-GB" sz="1200" b="1" dirty="0" smtClean="0">
                <a:solidFill>
                  <a:srgbClr val="FFFFFF"/>
                </a:solidFill>
                <a:latin typeface="Arial" charset="0"/>
              </a:rPr>
              <a:t>2016  </a:t>
            </a:r>
            <a:r>
              <a:rPr lang="en-GB" sz="1200" b="1" dirty="0">
                <a:solidFill>
                  <a:srgbClr val="FFFFFF"/>
                </a:solidFill>
                <a:latin typeface="Arial" charset="0"/>
              </a:rPr>
              <a:t>Slide </a:t>
            </a:r>
            <a:fld id="{AB39D532-5267-4074-9EDD-77D7711F20FB}" type="slidenum">
              <a:rPr lang="en-GB" sz="1200" b="1">
                <a:solidFill>
                  <a:srgbClr val="FFFFFF"/>
                </a:solidFill>
                <a:latin typeface="Arial" charset="0"/>
              </a:rPr>
              <a:pPr>
                <a:defRPr/>
              </a:pPr>
              <a:t>‹#›</a:t>
            </a:fld>
            <a:endParaRPr lang="en-GB" sz="1200" b="1" dirty="0">
              <a:solidFill>
                <a:srgbClr val="FFFFFF"/>
              </a:solidFill>
              <a:latin typeface="Arial" charset="0"/>
            </a:endParaRPr>
          </a:p>
        </p:txBody>
      </p:sp>
      <p:pic>
        <p:nvPicPr>
          <p:cNvPr id="6151" name="Picture 7"/>
          <p:cNvPicPr>
            <a:picLocks noChangeArrowheads="1"/>
          </p:cNvPicPr>
          <p:nvPr/>
        </p:nvPicPr>
        <p:blipFill>
          <a:blip r:embed="rId16" cstate="print"/>
          <a:srcRect/>
          <a:stretch>
            <a:fillRect/>
          </a:stretch>
        </p:blipFill>
        <p:spPr bwMode="auto">
          <a:xfrm>
            <a:off x="8375650" y="6257925"/>
            <a:ext cx="534988" cy="409575"/>
          </a:xfrm>
          <a:prstGeom prst="rect">
            <a:avLst/>
          </a:prstGeom>
          <a:noFill/>
          <a:ln w="12700">
            <a:noFill/>
            <a:miter lim="800000"/>
            <a:headEnd/>
            <a:tailEnd/>
          </a:ln>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3" r:id="rId12"/>
    <p:sldLayoutId id="2147483664" r:id="rId13"/>
    <p:sldLayoutId id="2147483665" r:id="rId14"/>
  </p:sldLayoutIdLst>
  <p:timing>
    <p:tnLst>
      <p:par>
        <p:cTn id="1" dur="indefinite" restart="never" nodeType="tmRoot"/>
      </p:par>
    </p:tnLst>
  </p:timing>
  <p:txStyles>
    <p:titleStyle>
      <a:lvl1pPr algn="l" defTabSz="762000" rtl="0" eaLnBrk="0" fontAlgn="base" hangingPunct="0">
        <a:spcBef>
          <a:spcPct val="0"/>
        </a:spcBef>
        <a:spcAft>
          <a:spcPct val="0"/>
        </a:spcAft>
        <a:defRPr sz="2800">
          <a:solidFill>
            <a:srgbClr val="114FFB"/>
          </a:solidFill>
          <a:latin typeface="+mj-lt"/>
          <a:ea typeface="+mj-ea"/>
          <a:cs typeface="+mj-cs"/>
        </a:defRPr>
      </a:lvl1pPr>
      <a:lvl2pPr algn="l" defTabSz="762000" rtl="0" eaLnBrk="0" fontAlgn="base" hangingPunct="0">
        <a:spcBef>
          <a:spcPct val="0"/>
        </a:spcBef>
        <a:spcAft>
          <a:spcPct val="0"/>
        </a:spcAft>
        <a:defRPr sz="2800">
          <a:solidFill>
            <a:srgbClr val="114FFB"/>
          </a:solidFill>
          <a:latin typeface="Arial Black" pitchFamily="34" charset="0"/>
        </a:defRPr>
      </a:lvl2pPr>
      <a:lvl3pPr algn="l" defTabSz="762000" rtl="0" eaLnBrk="0" fontAlgn="base" hangingPunct="0">
        <a:spcBef>
          <a:spcPct val="0"/>
        </a:spcBef>
        <a:spcAft>
          <a:spcPct val="0"/>
        </a:spcAft>
        <a:defRPr sz="2800">
          <a:solidFill>
            <a:srgbClr val="114FFB"/>
          </a:solidFill>
          <a:latin typeface="Arial Black" pitchFamily="34" charset="0"/>
        </a:defRPr>
      </a:lvl3pPr>
      <a:lvl4pPr algn="l" defTabSz="762000" rtl="0" eaLnBrk="0" fontAlgn="base" hangingPunct="0">
        <a:spcBef>
          <a:spcPct val="0"/>
        </a:spcBef>
        <a:spcAft>
          <a:spcPct val="0"/>
        </a:spcAft>
        <a:defRPr sz="2800">
          <a:solidFill>
            <a:srgbClr val="114FFB"/>
          </a:solidFill>
          <a:latin typeface="Arial Black" pitchFamily="34" charset="0"/>
        </a:defRPr>
      </a:lvl4pPr>
      <a:lvl5pPr algn="l" defTabSz="762000" rtl="0" eaLnBrk="0" fontAlgn="base" hangingPunct="0">
        <a:spcBef>
          <a:spcPct val="0"/>
        </a:spcBef>
        <a:spcAft>
          <a:spcPct val="0"/>
        </a:spcAft>
        <a:defRPr sz="2800">
          <a:solidFill>
            <a:srgbClr val="114FFB"/>
          </a:solidFill>
          <a:latin typeface="Arial Black" pitchFamily="34" charset="0"/>
        </a:defRPr>
      </a:lvl5pPr>
      <a:lvl6pPr marL="457200" algn="l" defTabSz="762000" rtl="0" fontAlgn="base">
        <a:spcBef>
          <a:spcPct val="0"/>
        </a:spcBef>
        <a:spcAft>
          <a:spcPct val="0"/>
        </a:spcAft>
        <a:defRPr sz="2800">
          <a:solidFill>
            <a:srgbClr val="114FFB"/>
          </a:solidFill>
          <a:latin typeface="Arial Black" pitchFamily="34" charset="0"/>
        </a:defRPr>
      </a:lvl6pPr>
      <a:lvl7pPr marL="914400" algn="l" defTabSz="762000" rtl="0" fontAlgn="base">
        <a:spcBef>
          <a:spcPct val="0"/>
        </a:spcBef>
        <a:spcAft>
          <a:spcPct val="0"/>
        </a:spcAft>
        <a:defRPr sz="2800">
          <a:solidFill>
            <a:srgbClr val="114FFB"/>
          </a:solidFill>
          <a:latin typeface="Arial Black" pitchFamily="34" charset="0"/>
        </a:defRPr>
      </a:lvl7pPr>
      <a:lvl8pPr marL="1371600" algn="l" defTabSz="762000" rtl="0" fontAlgn="base">
        <a:spcBef>
          <a:spcPct val="0"/>
        </a:spcBef>
        <a:spcAft>
          <a:spcPct val="0"/>
        </a:spcAft>
        <a:defRPr sz="2800">
          <a:solidFill>
            <a:srgbClr val="114FFB"/>
          </a:solidFill>
          <a:latin typeface="Arial Black" pitchFamily="34" charset="0"/>
        </a:defRPr>
      </a:lvl8pPr>
      <a:lvl9pPr marL="1828800" algn="l" defTabSz="762000" rtl="0" fontAlgn="base">
        <a:spcBef>
          <a:spcPct val="0"/>
        </a:spcBef>
        <a:spcAft>
          <a:spcPct val="0"/>
        </a:spcAft>
        <a:defRPr sz="2800">
          <a:solidFill>
            <a:srgbClr val="114FFB"/>
          </a:solidFill>
          <a:latin typeface="Arial Black" pitchFamily="34" charset="0"/>
        </a:defRPr>
      </a:lvl9pPr>
    </p:titleStyle>
    <p:bodyStyle>
      <a:lvl1pPr marL="290513" indent="-290513" algn="l" defTabSz="762000" rtl="0" eaLnBrk="0" fontAlgn="base" hangingPunct="0">
        <a:lnSpc>
          <a:spcPts val="3000"/>
        </a:lnSpc>
        <a:spcBef>
          <a:spcPct val="0"/>
        </a:spcBef>
        <a:spcAft>
          <a:spcPts val="1000"/>
        </a:spcAft>
        <a:buClr>
          <a:schemeClr val="hlink"/>
        </a:buClr>
        <a:buSzPct val="100000"/>
        <a:buFont typeface="Wingdings" pitchFamily="2" charset="2"/>
        <a:buChar char="t"/>
        <a:defRPr sz="2200" b="1">
          <a:solidFill>
            <a:schemeClr val="tx1"/>
          </a:solidFill>
          <a:latin typeface="+mn-lt"/>
          <a:ea typeface="+mn-ea"/>
          <a:cs typeface="+mn-cs"/>
        </a:defRPr>
      </a:lvl1pPr>
      <a:lvl2pPr marL="766763" indent="-285750" algn="l" defTabSz="762000" rtl="0" eaLnBrk="0" fontAlgn="base" hangingPunct="0">
        <a:lnSpc>
          <a:spcPts val="3000"/>
        </a:lnSpc>
        <a:spcBef>
          <a:spcPct val="0"/>
        </a:spcBef>
        <a:spcAft>
          <a:spcPts val="1000"/>
        </a:spcAft>
        <a:buClr>
          <a:schemeClr val="tx1"/>
        </a:buClr>
        <a:buSzPct val="100000"/>
        <a:buFont typeface="Wingdings" pitchFamily="2" charset="2"/>
        <a:buChar char="t"/>
        <a:defRPr sz="2200" b="1">
          <a:solidFill>
            <a:srgbClr val="114FFB"/>
          </a:solidFill>
          <a:latin typeface="+mn-lt"/>
        </a:defRPr>
      </a:lvl2pPr>
      <a:lvl3pPr marL="1300163" indent="-342900" algn="l" defTabSz="762000" rtl="0" eaLnBrk="0" fontAlgn="base" hangingPunct="0">
        <a:lnSpc>
          <a:spcPts val="2600"/>
        </a:lnSpc>
        <a:spcBef>
          <a:spcPct val="0"/>
        </a:spcBef>
        <a:spcAft>
          <a:spcPts val="800"/>
        </a:spcAft>
        <a:buClr>
          <a:schemeClr val="bg2"/>
        </a:buClr>
        <a:buSzPct val="100000"/>
        <a:buFont typeface="Wingdings" pitchFamily="2" charset="2"/>
        <a:buChar char="è"/>
        <a:defRPr sz="2200">
          <a:solidFill>
            <a:srgbClr val="114FFB"/>
          </a:solidFill>
          <a:latin typeface="+mn-lt"/>
        </a:defRPr>
      </a:lvl3pPr>
      <a:lvl4pPr marL="1719263" indent="-228600" algn="l" defTabSz="762000" rtl="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4pPr>
      <a:lvl5pPr marL="2138363" indent="-228600" algn="l" defTabSz="762000" rtl="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5pPr>
      <a:lvl6pPr marL="2595563" indent="-228600" algn="l" defTabSz="762000" rtl="0" fontAlgn="base">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6pPr>
      <a:lvl7pPr marL="3052763" indent="-228600" algn="l" defTabSz="762000" rtl="0" fontAlgn="base">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7pPr>
      <a:lvl8pPr marL="3509963" indent="-228600" algn="l" defTabSz="762000" rtl="0" fontAlgn="base">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8pPr>
      <a:lvl9pPr marL="3967163" indent="-228600" algn="l" defTabSz="762000" rtl="0" fontAlgn="base">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44.gif"/><Relationship Id="rId2" Type="http://schemas.openxmlformats.org/officeDocument/2006/relationships/image" Target="../media/image43.gif"/><Relationship Id="rId1" Type="http://schemas.openxmlformats.org/officeDocument/2006/relationships/slideLayout" Target="../slideLayouts/slideLayout12.xml"/><Relationship Id="rId5" Type="http://schemas.openxmlformats.org/officeDocument/2006/relationships/image" Target="../media/image46.png"/><Relationship Id="rId4" Type="http://schemas.openxmlformats.org/officeDocument/2006/relationships/image" Target="../media/image45.gif"/></Relationships>
</file>

<file path=ppt/slides/_rels/slide12.xml.rels><?xml version="1.0" encoding="UTF-8" standalone="yes"?>
<Relationships xmlns="http://schemas.openxmlformats.org/package/2006/relationships"><Relationship Id="rId8" Type="http://schemas.openxmlformats.org/officeDocument/2006/relationships/image" Target="../media/image53.png"/><Relationship Id="rId13" Type="http://schemas.openxmlformats.org/officeDocument/2006/relationships/image" Target="../media/image57.jpeg"/><Relationship Id="rId3" Type="http://schemas.openxmlformats.org/officeDocument/2006/relationships/image" Target="../media/image48.png"/><Relationship Id="rId7" Type="http://schemas.openxmlformats.org/officeDocument/2006/relationships/image" Target="../media/image52.png"/><Relationship Id="rId12" Type="http://schemas.openxmlformats.org/officeDocument/2006/relationships/hyperlink" Target="http://www.google.co.uk/url?sa=i&amp;source=imgres&amp;cd=&amp;cad=rja&amp;uact=8&amp;ved=0CAwQjRw&amp;url=http://www.nndb.com/people/445/000072229/&amp;ei=05RHVa_PG87aat_ZgYgN&amp;psig=AFQjCNF8Cpo5tm-1LQ1-AG4puomZxDcJvw&amp;ust=1430840915702918" TargetMode="External"/><Relationship Id="rId2" Type="http://schemas.openxmlformats.org/officeDocument/2006/relationships/image" Target="../media/image47.png"/><Relationship Id="rId1" Type="http://schemas.openxmlformats.org/officeDocument/2006/relationships/slideLayout" Target="../slideLayouts/slideLayout12.xml"/><Relationship Id="rId6" Type="http://schemas.openxmlformats.org/officeDocument/2006/relationships/image" Target="../media/image51.png"/><Relationship Id="rId11" Type="http://schemas.openxmlformats.org/officeDocument/2006/relationships/image" Target="../media/image56.png"/><Relationship Id="rId5" Type="http://schemas.openxmlformats.org/officeDocument/2006/relationships/image" Target="../media/image50.png"/><Relationship Id="rId10" Type="http://schemas.openxmlformats.org/officeDocument/2006/relationships/image" Target="../media/image55.png"/><Relationship Id="rId4" Type="http://schemas.openxmlformats.org/officeDocument/2006/relationships/image" Target="../media/image49.png"/><Relationship Id="rId9" Type="http://schemas.openxmlformats.org/officeDocument/2006/relationships/image" Target="../media/image54.png"/></Relationships>
</file>

<file path=ppt/slides/_rels/slide1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4.png"/><Relationship Id="rId1" Type="http://schemas.openxmlformats.org/officeDocument/2006/relationships/slideLayout" Target="../slideLayouts/slideLayout12.xml"/><Relationship Id="rId4" Type="http://schemas.openxmlformats.org/officeDocument/2006/relationships/image" Target="../media/image59.png"/></Relationships>
</file>

<file path=ppt/slides/_rels/slide14.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image" Target="../media/image60.png"/><Relationship Id="rId1" Type="http://schemas.openxmlformats.org/officeDocument/2006/relationships/slideLayout" Target="../slideLayouts/slideLayout12.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 Id="rId9" Type="http://schemas.openxmlformats.org/officeDocument/2006/relationships/image" Target="../media/image67.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5" Type="http://schemas.openxmlformats.org/officeDocument/2006/relationships/image" Target="../media/image71.png"/><Relationship Id="rId4" Type="http://schemas.openxmlformats.org/officeDocument/2006/relationships/image" Target="../media/image70.png"/></Relationships>
</file>

<file path=ppt/slides/_rels/slide17.xml.rels><?xml version="1.0" encoding="UTF-8" standalone="yes"?>
<Relationships xmlns="http://schemas.openxmlformats.org/package/2006/relationships"><Relationship Id="rId8" Type="http://schemas.openxmlformats.org/officeDocument/2006/relationships/image" Target="../media/image78.png"/><Relationship Id="rId13" Type="http://schemas.openxmlformats.org/officeDocument/2006/relationships/image" Target="../media/image81.jpeg"/><Relationship Id="rId3" Type="http://schemas.openxmlformats.org/officeDocument/2006/relationships/image" Target="../media/image73.png"/><Relationship Id="rId7" Type="http://schemas.openxmlformats.org/officeDocument/2006/relationships/image" Target="../media/image77.png"/><Relationship Id="rId12" Type="http://schemas.openxmlformats.org/officeDocument/2006/relationships/image" Target="../media/image7.wmf"/><Relationship Id="rId2" Type="http://schemas.openxmlformats.org/officeDocument/2006/relationships/image" Target="../media/image72.png"/><Relationship Id="rId1" Type="http://schemas.openxmlformats.org/officeDocument/2006/relationships/slideLayout" Target="../slideLayouts/slideLayout2.xml"/><Relationship Id="rId6" Type="http://schemas.openxmlformats.org/officeDocument/2006/relationships/image" Target="../media/image76.png"/><Relationship Id="rId11" Type="http://schemas.openxmlformats.org/officeDocument/2006/relationships/image" Target="../media/image8.wmf"/><Relationship Id="rId5" Type="http://schemas.openxmlformats.org/officeDocument/2006/relationships/image" Target="../media/image75.png"/><Relationship Id="rId10" Type="http://schemas.openxmlformats.org/officeDocument/2006/relationships/image" Target="../media/image80.png"/><Relationship Id="rId4" Type="http://schemas.openxmlformats.org/officeDocument/2006/relationships/image" Target="../media/image74.png"/><Relationship Id="rId9" Type="http://schemas.openxmlformats.org/officeDocument/2006/relationships/image" Target="../media/image79.png"/></Relationships>
</file>

<file path=ppt/slides/_rels/slide18.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xml"/><Relationship Id="rId4" Type="http://schemas.openxmlformats.org/officeDocument/2006/relationships/image" Target="../media/image84.png"/></Relationships>
</file>

<file path=ppt/slides/_rels/slide19.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87.jpeg"/><Relationship Id="rId1" Type="http://schemas.openxmlformats.org/officeDocument/2006/relationships/slideLayout" Target="../slideLayouts/slideLayout2.xml"/><Relationship Id="rId6" Type="http://schemas.openxmlformats.org/officeDocument/2006/relationships/image" Target="../media/image91.png"/><Relationship Id="rId5" Type="http://schemas.openxmlformats.org/officeDocument/2006/relationships/image" Target="../media/image90.jpg"/><Relationship Id="rId4" Type="http://schemas.openxmlformats.org/officeDocument/2006/relationships/image" Target="../media/image89.png"/></Relationships>
</file>

<file path=ppt/slides/_rels/slide22.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slideLayout" Target="../slideLayouts/slideLayout2.xml"/><Relationship Id="rId4" Type="http://schemas.openxmlformats.org/officeDocument/2006/relationships/image" Target="../media/image92.png"/></Relationships>
</file>

<file path=ppt/slides/_rels/slide23.xml.rels><?xml version="1.0" encoding="UTF-8" standalone="yes"?>
<Relationships xmlns="http://schemas.openxmlformats.org/package/2006/relationships"><Relationship Id="rId3" Type="http://schemas.openxmlformats.org/officeDocument/2006/relationships/image" Target="../media/image93.wmf"/><Relationship Id="rId7" Type="http://schemas.openxmlformats.org/officeDocument/2006/relationships/image" Target="../media/image92.png"/><Relationship Id="rId2" Type="http://schemas.openxmlformats.org/officeDocument/2006/relationships/image" Target="../media/image7.wmf"/><Relationship Id="rId1" Type="http://schemas.openxmlformats.org/officeDocument/2006/relationships/slideLayout" Target="../slideLayouts/slideLayout12.xml"/><Relationship Id="rId6" Type="http://schemas.openxmlformats.org/officeDocument/2006/relationships/image" Target="../media/image96.wmf"/><Relationship Id="rId5" Type="http://schemas.openxmlformats.org/officeDocument/2006/relationships/image" Target="../media/image95.wmf"/><Relationship Id="rId4" Type="http://schemas.openxmlformats.org/officeDocument/2006/relationships/image" Target="../media/image94.wmf"/></Relationships>
</file>

<file path=ppt/slides/_rels/slide24.xml.rels><?xml version="1.0" encoding="UTF-8" standalone="yes"?>
<Relationships xmlns="http://schemas.openxmlformats.org/package/2006/relationships"><Relationship Id="rId3" Type="http://schemas.openxmlformats.org/officeDocument/2006/relationships/image" Target="../media/image97.wmf"/><Relationship Id="rId2" Type="http://schemas.openxmlformats.org/officeDocument/2006/relationships/image" Target="../media/image8.wmf"/><Relationship Id="rId1" Type="http://schemas.openxmlformats.org/officeDocument/2006/relationships/slideLayout" Target="../slideLayouts/slideLayout12.xml"/><Relationship Id="rId6" Type="http://schemas.openxmlformats.org/officeDocument/2006/relationships/image" Target="../media/image92.png"/><Relationship Id="rId5" Type="http://schemas.openxmlformats.org/officeDocument/2006/relationships/image" Target="../media/image99.wmf"/><Relationship Id="rId4" Type="http://schemas.openxmlformats.org/officeDocument/2006/relationships/image" Target="../media/image98.wmf"/></Relationships>
</file>

<file path=ppt/slides/_rels/slide25.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wmf"/><Relationship Id="rId1" Type="http://schemas.openxmlformats.org/officeDocument/2006/relationships/slideLayout" Target="../slideLayouts/slideLayout13.xml"/><Relationship Id="rId6" Type="http://schemas.openxmlformats.org/officeDocument/2006/relationships/image" Target="../media/image104.jpeg"/><Relationship Id="rId5" Type="http://schemas.openxmlformats.org/officeDocument/2006/relationships/image" Target="../media/image103.png"/><Relationship Id="rId4" Type="http://schemas.openxmlformats.org/officeDocument/2006/relationships/image" Target="../media/image102.png"/></Relationships>
</file>

<file path=ppt/slides/_rels/slide26.xml.rels><?xml version="1.0" encoding="UTF-8" standalone="yes"?>
<Relationships xmlns="http://schemas.openxmlformats.org/package/2006/relationships"><Relationship Id="rId8" Type="http://schemas.openxmlformats.org/officeDocument/2006/relationships/image" Target="../media/image111.png"/><Relationship Id="rId3" Type="http://schemas.openxmlformats.org/officeDocument/2006/relationships/image" Target="../media/image106.png"/><Relationship Id="rId7" Type="http://schemas.openxmlformats.org/officeDocument/2006/relationships/image" Target="../media/image110.png"/><Relationship Id="rId2" Type="http://schemas.openxmlformats.org/officeDocument/2006/relationships/image" Target="../media/image105.png"/><Relationship Id="rId1" Type="http://schemas.openxmlformats.org/officeDocument/2006/relationships/slideLayout" Target="../slideLayouts/slideLayout14.xml"/><Relationship Id="rId6" Type="http://schemas.openxmlformats.org/officeDocument/2006/relationships/image" Target="../media/image109.png"/><Relationship Id="rId5" Type="http://schemas.openxmlformats.org/officeDocument/2006/relationships/image" Target="../media/image108.png"/><Relationship Id="rId4" Type="http://schemas.openxmlformats.org/officeDocument/2006/relationships/image" Target="../media/image107.png"/><Relationship Id="rId9" Type="http://schemas.openxmlformats.org/officeDocument/2006/relationships/image" Target="../media/image112.png"/></Relationships>
</file>

<file path=ppt/slides/_rels/slide27.xml.rels><?xml version="1.0" encoding="UTF-8" standalone="yes"?>
<Relationships xmlns="http://schemas.openxmlformats.org/package/2006/relationships"><Relationship Id="rId8" Type="http://schemas.openxmlformats.org/officeDocument/2006/relationships/image" Target="../media/image118.png"/><Relationship Id="rId13" Type="http://schemas.openxmlformats.org/officeDocument/2006/relationships/image" Target="../media/image123.png"/><Relationship Id="rId3" Type="http://schemas.openxmlformats.org/officeDocument/2006/relationships/image" Target="../media/image113.png"/><Relationship Id="rId7" Type="http://schemas.openxmlformats.org/officeDocument/2006/relationships/image" Target="../media/image117.png"/><Relationship Id="rId12" Type="http://schemas.openxmlformats.org/officeDocument/2006/relationships/image" Target="../media/image122.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6.png"/><Relationship Id="rId11" Type="http://schemas.openxmlformats.org/officeDocument/2006/relationships/image" Target="../media/image121.png"/><Relationship Id="rId5" Type="http://schemas.openxmlformats.org/officeDocument/2006/relationships/image" Target="../media/image115.png"/><Relationship Id="rId10" Type="http://schemas.openxmlformats.org/officeDocument/2006/relationships/image" Target="../media/image120.png"/><Relationship Id="rId4" Type="http://schemas.openxmlformats.org/officeDocument/2006/relationships/image" Target="../media/image114.png"/><Relationship Id="rId9" Type="http://schemas.openxmlformats.org/officeDocument/2006/relationships/image" Target="../media/image119.png"/></Relationships>
</file>

<file path=ppt/slides/_rels/slide28.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82.png"/><Relationship Id="rId1" Type="http://schemas.openxmlformats.org/officeDocument/2006/relationships/slideLayout" Target="../slideLayouts/slideLayout2.xml"/><Relationship Id="rId4" Type="http://schemas.openxmlformats.org/officeDocument/2006/relationships/image" Target="../media/image125.png"/></Relationships>
</file>

<file path=ppt/slides/_rels/slide29.xml.rels><?xml version="1.0" encoding="UTF-8" standalone="yes"?>
<Relationships xmlns="http://schemas.openxmlformats.org/package/2006/relationships"><Relationship Id="rId8" Type="http://schemas.openxmlformats.org/officeDocument/2006/relationships/image" Target="../media/image132.png"/><Relationship Id="rId3" Type="http://schemas.openxmlformats.org/officeDocument/2006/relationships/image" Target="../media/image127.png"/><Relationship Id="rId7" Type="http://schemas.openxmlformats.org/officeDocument/2006/relationships/image" Target="../media/image131.png"/><Relationship Id="rId2" Type="http://schemas.openxmlformats.org/officeDocument/2006/relationships/image" Target="../media/image126.png"/><Relationship Id="rId1" Type="http://schemas.openxmlformats.org/officeDocument/2006/relationships/slideLayout" Target="../slideLayouts/slideLayout2.xml"/><Relationship Id="rId6" Type="http://schemas.openxmlformats.org/officeDocument/2006/relationships/image" Target="../media/image130.png"/><Relationship Id="rId5" Type="http://schemas.openxmlformats.org/officeDocument/2006/relationships/image" Target="../media/image129.png"/><Relationship Id="rId4" Type="http://schemas.openxmlformats.org/officeDocument/2006/relationships/image" Target="../media/image12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139.png"/><Relationship Id="rId3" Type="http://schemas.openxmlformats.org/officeDocument/2006/relationships/image" Target="../media/image134.png"/><Relationship Id="rId7" Type="http://schemas.openxmlformats.org/officeDocument/2006/relationships/image" Target="../media/image138.png"/><Relationship Id="rId2" Type="http://schemas.openxmlformats.org/officeDocument/2006/relationships/image" Target="../media/image133.png"/><Relationship Id="rId1" Type="http://schemas.openxmlformats.org/officeDocument/2006/relationships/slideLayout" Target="../slideLayouts/slideLayout2.xml"/><Relationship Id="rId6" Type="http://schemas.openxmlformats.org/officeDocument/2006/relationships/image" Target="../media/image137.png"/><Relationship Id="rId11" Type="http://schemas.openxmlformats.org/officeDocument/2006/relationships/image" Target="../media/image142.png"/><Relationship Id="rId5" Type="http://schemas.openxmlformats.org/officeDocument/2006/relationships/image" Target="../media/image136.png"/><Relationship Id="rId10" Type="http://schemas.openxmlformats.org/officeDocument/2006/relationships/image" Target="../media/image141.emf"/><Relationship Id="rId4" Type="http://schemas.openxmlformats.org/officeDocument/2006/relationships/image" Target="../media/image135.png"/><Relationship Id="rId9" Type="http://schemas.openxmlformats.org/officeDocument/2006/relationships/image" Target="../media/image140.png"/></Relationships>
</file>

<file path=ppt/slides/_rels/slide31.xml.rels><?xml version="1.0" encoding="UTF-8" standalone="yes"?>
<Relationships xmlns="http://schemas.openxmlformats.org/package/2006/relationships"><Relationship Id="rId3" Type="http://schemas.openxmlformats.org/officeDocument/2006/relationships/hyperlink" Target="http://www.google.co.uk/url?sa=i&amp;source=imgres&amp;cd=&amp;cad=rja&amp;uact=8&amp;ved=0CAwQjRw&amp;url=http://www.nndb.com/people/445/000072229/&amp;ei=05RHVa_PG87aat_ZgYgN&amp;psig=AFQjCNF8Cpo5tm-1LQ1-AG4puomZxDcJvw&amp;ust=1430840915702918" TargetMode="External"/><Relationship Id="rId7" Type="http://schemas.openxmlformats.org/officeDocument/2006/relationships/image" Target="../media/image146.jpeg"/><Relationship Id="rId2" Type="http://schemas.openxmlformats.org/officeDocument/2006/relationships/image" Target="../media/image143.jpeg"/><Relationship Id="rId1" Type="http://schemas.openxmlformats.org/officeDocument/2006/relationships/slideLayout" Target="../slideLayouts/slideLayout2.xml"/><Relationship Id="rId6" Type="http://schemas.openxmlformats.org/officeDocument/2006/relationships/image" Target="../media/image145.png"/><Relationship Id="rId5" Type="http://schemas.openxmlformats.org/officeDocument/2006/relationships/image" Target="../media/image144.jpeg"/><Relationship Id="rId4" Type="http://schemas.openxmlformats.org/officeDocument/2006/relationships/image" Target="../media/image57.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153.png"/><Relationship Id="rId3" Type="http://schemas.openxmlformats.org/officeDocument/2006/relationships/image" Target="../media/image148.png"/><Relationship Id="rId7" Type="http://schemas.openxmlformats.org/officeDocument/2006/relationships/image" Target="../media/image152.png"/><Relationship Id="rId12" Type="http://schemas.openxmlformats.org/officeDocument/2006/relationships/image" Target="../media/image157.png"/><Relationship Id="rId2" Type="http://schemas.openxmlformats.org/officeDocument/2006/relationships/image" Target="../media/image147.png"/><Relationship Id="rId1" Type="http://schemas.openxmlformats.org/officeDocument/2006/relationships/slideLayout" Target="../slideLayouts/slideLayout2.xml"/><Relationship Id="rId6" Type="http://schemas.openxmlformats.org/officeDocument/2006/relationships/image" Target="../media/image151.png"/><Relationship Id="rId11" Type="http://schemas.openxmlformats.org/officeDocument/2006/relationships/image" Target="../media/image156.png"/><Relationship Id="rId5" Type="http://schemas.openxmlformats.org/officeDocument/2006/relationships/image" Target="../media/image150.png"/><Relationship Id="rId10" Type="http://schemas.openxmlformats.org/officeDocument/2006/relationships/image" Target="../media/image155.png"/><Relationship Id="rId4" Type="http://schemas.openxmlformats.org/officeDocument/2006/relationships/image" Target="../media/image149.png"/><Relationship Id="rId9" Type="http://schemas.openxmlformats.org/officeDocument/2006/relationships/image" Target="../media/image154.png"/></Relationships>
</file>

<file path=ppt/slides/_rels/slide34.xml.rels><?xml version="1.0" encoding="UTF-8" standalone="yes"?>
<Relationships xmlns="http://schemas.openxmlformats.org/package/2006/relationships"><Relationship Id="rId3" Type="http://schemas.openxmlformats.org/officeDocument/2006/relationships/image" Target="../media/image159.png"/><Relationship Id="rId7" Type="http://schemas.openxmlformats.org/officeDocument/2006/relationships/image" Target="../media/image163.png"/><Relationship Id="rId2" Type="http://schemas.openxmlformats.org/officeDocument/2006/relationships/image" Target="../media/image158.png"/><Relationship Id="rId1" Type="http://schemas.openxmlformats.org/officeDocument/2006/relationships/slideLayout" Target="../slideLayouts/slideLayout2.xml"/><Relationship Id="rId6" Type="http://schemas.openxmlformats.org/officeDocument/2006/relationships/image" Target="../media/image162.png"/><Relationship Id="rId5" Type="http://schemas.openxmlformats.org/officeDocument/2006/relationships/image" Target="../media/image161.png"/><Relationship Id="rId4" Type="http://schemas.openxmlformats.org/officeDocument/2006/relationships/image" Target="../media/image160.png"/></Relationships>
</file>

<file path=ppt/slides/_rels/slide35.xml.rels><?xml version="1.0" encoding="UTF-8" standalone="yes"?>
<Relationships xmlns="http://schemas.openxmlformats.org/package/2006/relationships"><Relationship Id="rId8" Type="http://schemas.openxmlformats.org/officeDocument/2006/relationships/image" Target="../media/image169.png"/><Relationship Id="rId3" Type="http://schemas.openxmlformats.org/officeDocument/2006/relationships/image" Target="../media/image164.png"/><Relationship Id="rId7" Type="http://schemas.openxmlformats.org/officeDocument/2006/relationships/image" Target="../media/image168.png"/><Relationship Id="rId2" Type="http://schemas.openxmlformats.org/officeDocument/2006/relationships/image" Target="../media/image148.png"/><Relationship Id="rId1" Type="http://schemas.openxmlformats.org/officeDocument/2006/relationships/slideLayout" Target="../slideLayouts/slideLayout2.xml"/><Relationship Id="rId6" Type="http://schemas.openxmlformats.org/officeDocument/2006/relationships/image" Target="../media/image167.png"/><Relationship Id="rId5" Type="http://schemas.openxmlformats.org/officeDocument/2006/relationships/image" Target="../media/image166.png"/><Relationship Id="rId4" Type="http://schemas.openxmlformats.org/officeDocument/2006/relationships/image" Target="../media/image165.png"/><Relationship Id="rId9" Type="http://schemas.openxmlformats.org/officeDocument/2006/relationships/image" Target="../media/image170.png"/></Relationships>
</file>

<file path=ppt/slides/_rels/slide36.xml.rels><?xml version="1.0" encoding="UTF-8" standalone="yes"?>
<Relationships xmlns="http://schemas.openxmlformats.org/package/2006/relationships"><Relationship Id="rId8" Type="http://schemas.openxmlformats.org/officeDocument/2006/relationships/image" Target="../media/image177.png"/><Relationship Id="rId3" Type="http://schemas.openxmlformats.org/officeDocument/2006/relationships/image" Target="../media/image172.png"/><Relationship Id="rId7" Type="http://schemas.openxmlformats.org/officeDocument/2006/relationships/image" Target="../media/image176.png"/><Relationship Id="rId2" Type="http://schemas.openxmlformats.org/officeDocument/2006/relationships/image" Target="../media/image171.png"/><Relationship Id="rId1" Type="http://schemas.openxmlformats.org/officeDocument/2006/relationships/slideLayout" Target="../slideLayouts/slideLayout7.xml"/><Relationship Id="rId6" Type="http://schemas.openxmlformats.org/officeDocument/2006/relationships/image" Target="../media/image175.png"/><Relationship Id="rId5" Type="http://schemas.openxmlformats.org/officeDocument/2006/relationships/image" Target="../media/image174.png"/><Relationship Id="rId10" Type="http://schemas.openxmlformats.org/officeDocument/2006/relationships/image" Target="../media/image179.png"/><Relationship Id="rId4" Type="http://schemas.openxmlformats.org/officeDocument/2006/relationships/image" Target="../media/image173.png"/><Relationship Id="rId9" Type="http://schemas.openxmlformats.org/officeDocument/2006/relationships/image" Target="../media/image178.png"/></Relationships>
</file>

<file path=ppt/slides/_rels/slide37.xml.rels><?xml version="1.0" encoding="UTF-8" standalone="yes"?>
<Relationships xmlns="http://schemas.openxmlformats.org/package/2006/relationships"><Relationship Id="rId8" Type="http://schemas.openxmlformats.org/officeDocument/2006/relationships/image" Target="../media/image186.png"/><Relationship Id="rId3" Type="http://schemas.openxmlformats.org/officeDocument/2006/relationships/image" Target="../media/image181.png"/><Relationship Id="rId7" Type="http://schemas.openxmlformats.org/officeDocument/2006/relationships/image" Target="../media/image185.png"/><Relationship Id="rId2" Type="http://schemas.openxmlformats.org/officeDocument/2006/relationships/image" Target="../media/image180.png"/><Relationship Id="rId1" Type="http://schemas.openxmlformats.org/officeDocument/2006/relationships/slideLayout" Target="../slideLayouts/slideLayout7.xml"/><Relationship Id="rId6" Type="http://schemas.openxmlformats.org/officeDocument/2006/relationships/image" Target="../media/image184.png"/><Relationship Id="rId5" Type="http://schemas.openxmlformats.org/officeDocument/2006/relationships/image" Target="../media/image183.png"/><Relationship Id="rId4" Type="http://schemas.openxmlformats.org/officeDocument/2006/relationships/image" Target="../media/image182.png"/><Relationship Id="rId9" Type="http://schemas.openxmlformats.org/officeDocument/2006/relationships/image" Target="../media/image187.png"/></Relationships>
</file>

<file path=ppt/slides/_rels/slide38.xml.rels><?xml version="1.0" encoding="UTF-8" standalone="yes"?>
<Relationships xmlns="http://schemas.openxmlformats.org/package/2006/relationships"><Relationship Id="rId8" Type="http://schemas.openxmlformats.org/officeDocument/2006/relationships/image" Target="../media/image193.png"/><Relationship Id="rId13" Type="http://schemas.openxmlformats.org/officeDocument/2006/relationships/image" Target="../media/image198.png"/><Relationship Id="rId3" Type="http://schemas.openxmlformats.org/officeDocument/2006/relationships/image" Target="../media/image187.png"/><Relationship Id="rId7" Type="http://schemas.openxmlformats.org/officeDocument/2006/relationships/image" Target="../media/image192.png"/><Relationship Id="rId12" Type="http://schemas.openxmlformats.org/officeDocument/2006/relationships/image" Target="../media/image197.png"/><Relationship Id="rId2" Type="http://schemas.openxmlformats.org/officeDocument/2006/relationships/image" Target="../media/image188.png"/><Relationship Id="rId1" Type="http://schemas.openxmlformats.org/officeDocument/2006/relationships/slideLayout" Target="../slideLayouts/slideLayout7.xml"/><Relationship Id="rId6" Type="http://schemas.openxmlformats.org/officeDocument/2006/relationships/image" Target="../media/image191.png"/><Relationship Id="rId11" Type="http://schemas.openxmlformats.org/officeDocument/2006/relationships/image" Target="../media/image196.png"/><Relationship Id="rId5" Type="http://schemas.openxmlformats.org/officeDocument/2006/relationships/image" Target="../media/image190.png"/><Relationship Id="rId10" Type="http://schemas.openxmlformats.org/officeDocument/2006/relationships/image" Target="../media/image195.png"/><Relationship Id="rId4" Type="http://schemas.openxmlformats.org/officeDocument/2006/relationships/image" Target="../media/image189.png"/><Relationship Id="rId9" Type="http://schemas.openxmlformats.org/officeDocument/2006/relationships/image" Target="../media/image194.png"/></Relationships>
</file>

<file path=ppt/slides/_rels/slide39.xml.rels><?xml version="1.0" encoding="UTF-8" standalone="yes"?>
<Relationships xmlns="http://schemas.openxmlformats.org/package/2006/relationships"><Relationship Id="rId8" Type="http://schemas.openxmlformats.org/officeDocument/2006/relationships/image" Target="../media/image205.png"/><Relationship Id="rId3" Type="http://schemas.openxmlformats.org/officeDocument/2006/relationships/image" Target="../media/image200.png"/><Relationship Id="rId7" Type="http://schemas.openxmlformats.org/officeDocument/2006/relationships/image" Target="../media/image204.png"/><Relationship Id="rId2" Type="http://schemas.openxmlformats.org/officeDocument/2006/relationships/image" Target="../media/image199.png"/><Relationship Id="rId1" Type="http://schemas.openxmlformats.org/officeDocument/2006/relationships/slideLayout" Target="../slideLayouts/slideLayout7.xml"/><Relationship Id="rId6" Type="http://schemas.openxmlformats.org/officeDocument/2006/relationships/image" Target="../media/image203.png"/><Relationship Id="rId5" Type="http://schemas.openxmlformats.org/officeDocument/2006/relationships/image" Target="../media/image202.png"/><Relationship Id="rId10" Type="http://schemas.openxmlformats.org/officeDocument/2006/relationships/image" Target="../media/image207.png"/><Relationship Id="rId4" Type="http://schemas.openxmlformats.org/officeDocument/2006/relationships/image" Target="../media/image201.png"/><Relationship Id="rId9" Type="http://schemas.openxmlformats.org/officeDocument/2006/relationships/image" Target="../media/image206.pn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wmf"/><Relationship Id="rId1" Type="http://schemas.openxmlformats.org/officeDocument/2006/relationships/slideLayout" Target="../slideLayouts/slideLayout2.xml"/><Relationship Id="rId5" Type="http://schemas.openxmlformats.org/officeDocument/2006/relationships/image" Target="../media/image8.wmf"/><Relationship Id="rId4" Type="http://schemas.openxmlformats.org/officeDocument/2006/relationships/image" Target="../media/image7.wmf"/></Relationships>
</file>

<file path=ppt/slides/_rels/slide40.xml.rels><?xml version="1.0" encoding="UTF-8" standalone="yes"?>
<Relationships xmlns="http://schemas.openxmlformats.org/package/2006/relationships"><Relationship Id="rId8" Type="http://schemas.openxmlformats.org/officeDocument/2006/relationships/image" Target="../media/image214.png"/><Relationship Id="rId13" Type="http://schemas.openxmlformats.org/officeDocument/2006/relationships/image" Target="../media/image219.png"/><Relationship Id="rId3" Type="http://schemas.openxmlformats.org/officeDocument/2006/relationships/image" Target="../media/image209.png"/><Relationship Id="rId7" Type="http://schemas.openxmlformats.org/officeDocument/2006/relationships/image" Target="../media/image213.png"/><Relationship Id="rId12" Type="http://schemas.openxmlformats.org/officeDocument/2006/relationships/image" Target="../media/image218.png"/><Relationship Id="rId2" Type="http://schemas.openxmlformats.org/officeDocument/2006/relationships/image" Target="../media/image208.png"/><Relationship Id="rId1" Type="http://schemas.openxmlformats.org/officeDocument/2006/relationships/slideLayout" Target="../slideLayouts/slideLayout7.xml"/><Relationship Id="rId6" Type="http://schemas.openxmlformats.org/officeDocument/2006/relationships/image" Target="../media/image212.png"/><Relationship Id="rId11" Type="http://schemas.openxmlformats.org/officeDocument/2006/relationships/image" Target="../media/image217.png"/><Relationship Id="rId5" Type="http://schemas.openxmlformats.org/officeDocument/2006/relationships/image" Target="../media/image211.png"/><Relationship Id="rId10" Type="http://schemas.openxmlformats.org/officeDocument/2006/relationships/image" Target="../media/image216.png"/><Relationship Id="rId4" Type="http://schemas.openxmlformats.org/officeDocument/2006/relationships/image" Target="../media/image210.png"/><Relationship Id="rId9" Type="http://schemas.openxmlformats.org/officeDocument/2006/relationships/image" Target="../media/image215.png"/></Relationships>
</file>

<file path=ppt/slides/_rels/slide41.xml.rels><?xml version="1.0" encoding="UTF-8" standalone="yes"?>
<Relationships xmlns="http://schemas.openxmlformats.org/package/2006/relationships"><Relationship Id="rId8" Type="http://schemas.openxmlformats.org/officeDocument/2006/relationships/image" Target="../media/image225.png"/><Relationship Id="rId3" Type="http://schemas.openxmlformats.org/officeDocument/2006/relationships/image" Target="../media/image220.png"/><Relationship Id="rId7" Type="http://schemas.openxmlformats.org/officeDocument/2006/relationships/image" Target="../media/image224.png"/><Relationship Id="rId2" Type="http://schemas.openxmlformats.org/officeDocument/2006/relationships/slideLayout" Target="../slideLayouts/slideLayout7.xml"/><Relationship Id="rId1" Type="http://schemas.openxmlformats.org/officeDocument/2006/relationships/video" Target="file:///C:\Documents%20and%20Settings\smolark\My%20Documents\talks\smolar_Lisbon_2010\sunBt.wmv" TargetMode="External"/><Relationship Id="rId6" Type="http://schemas.openxmlformats.org/officeDocument/2006/relationships/image" Target="../media/image223.png"/><Relationship Id="rId5" Type="http://schemas.openxmlformats.org/officeDocument/2006/relationships/image" Target="../media/image222.png"/><Relationship Id="rId10" Type="http://schemas.openxmlformats.org/officeDocument/2006/relationships/image" Target="../media/image227.png"/><Relationship Id="rId4" Type="http://schemas.openxmlformats.org/officeDocument/2006/relationships/image" Target="../media/image221.png"/><Relationship Id="rId9" Type="http://schemas.openxmlformats.org/officeDocument/2006/relationships/image" Target="../media/image226.png"/></Relationships>
</file>

<file path=ppt/slides/_rels/slide42.xml.rels><?xml version="1.0" encoding="UTF-8" standalone="yes"?>
<Relationships xmlns="http://schemas.openxmlformats.org/package/2006/relationships"><Relationship Id="rId3" Type="http://schemas.openxmlformats.org/officeDocument/2006/relationships/image" Target="../media/image229.png"/><Relationship Id="rId2" Type="http://schemas.openxmlformats.org/officeDocument/2006/relationships/image" Target="../media/image228.png"/><Relationship Id="rId1" Type="http://schemas.openxmlformats.org/officeDocument/2006/relationships/slideLayout" Target="../slideLayouts/slideLayout7.xml"/><Relationship Id="rId6" Type="http://schemas.openxmlformats.org/officeDocument/2006/relationships/image" Target="../media/image232.png"/><Relationship Id="rId5" Type="http://schemas.openxmlformats.org/officeDocument/2006/relationships/image" Target="../media/image231.png"/><Relationship Id="rId4" Type="http://schemas.openxmlformats.org/officeDocument/2006/relationships/image" Target="../media/image230.png"/></Relationships>
</file>

<file path=ppt/slides/_rels/slide4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5.xml.rels><?xml version="1.0" encoding="UTF-8" standalone="yes"?>
<Relationships xmlns="http://schemas.openxmlformats.org/package/2006/relationships"><Relationship Id="rId8" Type="http://schemas.openxmlformats.org/officeDocument/2006/relationships/hyperlink" Target="http://www.google.co.uk/url?sa=i&amp;rct=j&amp;q=&amp;esrc=s&amp;source=images&amp;cd=&amp;cad=rja&amp;uact=8&amp;ved=0CAcQjRw&amp;url=http://mrnussbaum.com/pioneers/isaac_newton/&amp;ei=H-JFVajCNLLd7Qa06ID4BA&amp;bvm=bv.92291466,d.d2s&amp;psig=AFQjCNEuMNHM1ALdRQ3Ri-gCwvW7__M7xA&amp;ust=1430729630769013" TargetMode="External"/><Relationship Id="rId3" Type="http://schemas.openxmlformats.org/officeDocument/2006/relationships/image" Target="../media/image10.png"/><Relationship Id="rId7" Type="http://schemas.openxmlformats.org/officeDocument/2006/relationships/image" Target="../media/image13.jpe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hyperlink" Target="http://en.wikipedia.org/wiki/File:BTaylor.jpg" TargetMode="External"/><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4.jpeg"/></Relationships>
</file>

<file path=ppt/slides/_rels/slide6.xml.rels><?xml version="1.0" encoding="UTF-8" standalone="yes"?>
<Relationships xmlns="http://schemas.openxmlformats.org/package/2006/relationships"><Relationship Id="rId8" Type="http://schemas.openxmlformats.org/officeDocument/2006/relationships/image" Target="../media/image21.jp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image" Target="../media/image22.jpeg"/><Relationship Id="rId4" Type="http://schemas.openxmlformats.org/officeDocument/2006/relationships/image" Target="../media/image17.png"/><Relationship Id="rId9" Type="http://schemas.openxmlformats.org/officeDocument/2006/relationships/hyperlink" Target="http://www.google.pl/url?sa=i&amp;rct=j&amp;q=&amp;esrc=s&amp;source=images&amp;cd=&amp;cad=rja&amp;uact=8&amp;ved=0CAcQjRw&amp;url=http://www-history.mcs.st-and.ac.uk/PictDisplay/Euler.html&amp;ei=UAY2VZneEcmssAGH5ICoAQ&amp;bvm=bv.91071109,d.bGg&amp;psig=AFQjCNFucurt2_A8QmcvffkL5ym7BK5CDA&amp;ust=1429690330845070"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s>
</file>

<file path=ppt/slides/_rels/slide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4"/>
          <p:cNvSpPr>
            <a:spLocks noChangeArrowheads="1"/>
          </p:cNvSpPr>
          <p:nvPr/>
        </p:nvSpPr>
        <p:spPr bwMode="auto">
          <a:xfrm>
            <a:off x="179388" y="188913"/>
            <a:ext cx="4953000" cy="304800"/>
          </a:xfrm>
          <a:prstGeom prst="rect">
            <a:avLst/>
          </a:prstGeom>
          <a:noFill/>
          <a:ln w="9525">
            <a:noFill/>
            <a:miter lim="800000"/>
            <a:headEnd/>
            <a:tailEnd/>
          </a:ln>
        </p:spPr>
        <p:txBody>
          <a:bodyPr>
            <a:spAutoFit/>
          </a:bodyPr>
          <a:lstStyle/>
          <a:p>
            <a:pPr eaLnBrk="1" hangingPunct="1">
              <a:spcBef>
                <a:spcPct val="50000"/>
              </a:spcBef>
            </a:pPr>
            <a:r>
              <a:rPr lang="en-GB" sz="1400" dirty="0" smtClean="0">
                <a:solidFill>
                  <a:schemeClr val="accent1"/>
                </a:solidFill>
                <a:latin typeface="Comic Sans MS" pitchFamily="66" charset="0"/>
              </a:rPr>
              <a:t>04,  2016,  Reading  </a:t>
            </a:r>
            <a:endParaRPr lang="en-GB" sz="1400" i="1" dirty="0">
              <a:solidFill>
                <a:schemeClr val="accent1"/>
              </a:solidFill>
              <a:latin typeface="Comic Sans MS" pitchFamily="66"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74160" y="-20637"/>
            <a:ext cx="1066800" cy="723900"/>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00466" y="0"/>
            <a:ext cx="843534" cy="6858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617" y="5049837"/>
            <a:ext cx="3343275" cy="1190625"/>
          </a:xfrm>
          <a:prstGeom prst="rect">
            <a:avLst/>
          </a:prstGeom>
        </p:spPr>
      </p:pic>
      <p:sp>
        <p:nvSpPr>
          <p:cNvPr id="6" name="Rectangle 5"/>
          <p:cNvSpPr/>
          <p:nvPr/>
        </p:nvSpPr>
        <p:spPr>
          <a:xfrm>
            <a:off x="107504" y="1949931"/>
            <a:ext cx="8934871" cy="830997"/>
          </a:xfrm>
          <a:prstGeom prst="rect">
            <a:avLst/>
          </a:prstGeom>
        </p:spPr>
        <p:txBody>
          <a:bodyPr wrap="square">
            <a:spAutoFit/>
          </a:bodyPr>
          <a:lstStyle/>
          <a:p>
            <a:r>
              <a:rPr lang="en-US" dirty="0">
                <a:solidFill>
                  <a:srgbClr val="0000FF"/>
                </a:solidFill>
                <a:latin typeface="+mn-lt"/>
              </a:rPr>
              <a:t> </a:t>
            </a:r>
            <a:r>
              <a:rPr lang="en-US" dirty="0" smtClean="0">
                <a:solidFill>
                  <a:srgbClr val="0000FF"/>
                </a:solidFill>
                <a:latin typeface="+mn-lt"/>
              </a:rPr>
              <a:t>            </a:t>
            </a:r>
            <a:r>
              <a:rPr lang="en-US" dirty="0" smtClean="0">
                <a:solidFill>
                  <a:srgbClr val="114FFB"/>
                </a:solidFill>
                <a:latin typeface="+mn-lt"/>
              </a:rPr>
              <a:t>Unified Framework for Discrete Integrations of Compressible and Soundproof  PDEs of  Atmospheric Dynamics </a:t>
            </a:r>
            <a:endParaRPr lang="en-US" dirty="0">
              <a:solidFill>
                <a:srgbClr val="114FFB"/>
              </a:solidFill>
              <a:latin typeface="+mn-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sz="quarter"/>
          </p:nvPr>
        </p:nvSpPr>
        <p:spPr>
          <a:xfrm>
            <a:off x="0" y="404664"/>
            <a:ext cx="9144000" cy="1512168"/>
          </a:xfrm>
        </p:spPr>
        <p:txBody>
          <a:bodyPr/>
          <a:lstStyle/>
          <a:p>
            <a:pPr marL="406400" indent="406400" algn="l"/>
            <a:r>
              <a:rPr lang="en-US" altLang="en-US" sz="2000" dirty="0" smtClean="0"/>
              <a:t/>
            </a:r>
            <a:br>
              <a:rPr lang="en-US" altLang="en-US" sz="2000" dirty="0" smtClean="0"/>
            </a:br>
            <a:r>
              <a:rPr lang="en-US" altLang="en-US" sz="2400" i="1" dirty="0" smtClean="0"/>
              <a:t/>
            </a:r>
            <a:br>
              <a:rPr lang="en-US" altLang="en-US" sz="2400" i="1" dirty="0" smtClean="0"/>
            </a:br>
            <a:r>
              <a:rPr lang="en-US" altLang="en-US" sz="2400" i="1" dirty="0" smtClean="0"/>
              <a:t/>
            </a:r>
            <a:br>
              <a:rPr lang="en-US" altLang="en-US" sz="2400" i="1" dirty="0" smtClean="0"/>
            </a:br>
            <a:r>
              <a:rPr lang="en-US" altLang="en-US" sz="2400" i="1" dirty="0" smtClean="0"/>
              <a:t/>
            </a:r>
            <a:br>
              <a:rPr lang="en-US" altLang="en-US" sz="2400" i="1" dirty="0" smtClean="0"/>
            </a:br>
            <a:r>
              <a:rPr lang="en-US" altLang="en-US" sz="2400" i="1" dirty="0" smtClean="0"/>
              <a:t/>
            </a:r>
            <a:br>
              <a:rPr lang="en-US" altLang="en-US" sz="2400" i="1" dirty="0" smtClean="0"/>
            </a:br>
            <a:r>
              <a:rPr lang="en-US" altLang="en-US" sz="2000" dirty="0" smtClean="0">
                <a:latin typeface="+mn-lt"/>
              </a:rPr>
              <a:t>All leading weather and climate codes are based on the </a:t>
            </a:r>
            <a:r>
              <a:rPr lang="en-US" altLang="en-US" sz="2000" i="1" dirty="0" smtClean="0">
                <a:latin typeface="+mn-lt"/>
              </a:rPr>
              <a:t>compressible Euler equations</a:t>
            </a:r>
            <a:r>
              <a:rPr lang="en-US" altLang="en-US" sz="2000" dirty="0" smtClean="0">
                <a:latin typeface="+mn-lt"/>
              </a:rPr>
              <a:t>, yet much of knowledge about non-hydrostatic atmospheric dynamics derives from the soundproof equations </a:t>
            </a:r>
            <a:r>
              <a:rPr lang="en-US" altLang="en-US" sz="2000" dirty="0" smtClean="0">
                <a:latin typeface="+mn-lt"/>
                <a:sym typeface="Euclid Symbol" pitchFamily="18" charset="2"/>
              </a:rPr>
              <a:t></a:t>
            </a:r>
            <a:r>
              <a:rPr lang="en-US" altLang="en-US" sz="2000" dirty="0" smtClean="0">
                <a:latin typeface="+mn-lt"/>
              </a:rPr>
              <a:t> descendants of the classical, reduced incompressible </a:t>
            </a:r>
            <a:r>
              <a:rPr lang="en-US" altLang="en-US" sz="2000" dirty="0" err="1" smtClean="0">
                <a:latin typeface="+mn-lt"/>
              </a:rPr>
              <a:t>Boussinesq</a:t>
            </a:r>
            <a:r>
              <a:rPr lang="en-US" altLang="en-US" sz="2000" dirty="0" smtClean="0">
                <a:latin typeface="+mn-lt"/>
              </a:rPr>
              <a:t> equations</a:t>
            </a:r>
            <a:r>
              <a:rPr lang="en-US" altLang="en-US" sz="2400" dirty="0" smtClean="0">
                <a:solidFill>
                  <a:schemeClr val="accent2"/>
                </a:solidFill>
              </a:rPr>
              <a:t/>
            </a:r>
            <a:br>
              <a:rPr lang="en-US" altLang="en-US" sz="2400" dirty="0" smtClean="0">
                <a:solidFill>
                  <a:schemeClr val="accent2"/>
                </a:solidFill>
              </a:rPr>
            </a:br>
            <a:r>
              <a:rPr lang="en-US" altLang="en-US" sz="2400" dirty="0" smtClean="0">
                <a:solidFill>
                  <a:schemeClr val="accent2"/>
                </a:solidFill>
              </a:rPr>
              <a:t>                             </a:t>
            </a:r>
            <a:r>
              <a:rPr lang="en-US" altLang="en-US" sz="2400" dirty="0" smtClean="0"/>
              <a:t/>
            </a:r>
            <a:br>
              <a:rPr lang="en-US" altLang="en-US" sz="2400" dirty="0" smtClean="0"/>
            </a:br>
            <a:r>
              <a:rPr lang="en-US" altLang="en-US" sz="2400" dirty="0" smtClean="0"/>
              <a:t/>
            </a:r>
            <a:br>
              <a:rPr lang="en-US" altLang="en-US" sz="2400" dirty="0" smtClean="0"/>
            </a:br>
            <a:r>
              <a:rPr lang="en-US" altLang="en-US" sz="2400" dirty="0" smtClean="0"/>
              <a:t/>
            </a:r>
            <a:br>
              <a:rPr lang="en-US" altLang="en-US" sz="2400" dirty="0" smtClean="0"/>
            </a:br>
            <a:r>
              <a:rPr lang="en-US" altLang="en-US" sz="2000" dirty="0" smtClean="0"/>
              <a:t>      </a:t>
            </a:r>
            <a:r>
              <a:rPr lang="en-US" altLang="en-US" sz="2400" dirty="0" smtClean="0"/>
              <a:t/>
            </a:r>
            <a:br>
              <a:rPr lang="en-US" altLang="en-US" sz="2400" dirty="0" smtClean="0"/>
            </a:br>
            <a:r>
              <a:rPr lang="en-US" altLang="en-US" sz="2000" dirty="0" smtClean="0"/>
              <a:t/>
            </a:r>
            <a:br>
              <a:rPr lang="en-US" altLang="en-US" sz="2000" dirty="0" smtClean="0"/>
            </a:br>
            <a:r>
              <a:rPr lang="en-US" altLang="en-US" sz="2000" dirty="0" smtClean="0"/>
              <a:t>                                                              </a:t>
            </a:r>
          </a:p>
        </p:txBody>
      </p:sp>
      <p:pic>
        <p:nvPicPr>
          <p:cNvPr id="3075" name="Picture 4" descr="http://www-history.mcs.st-and.ac.uk/BigPictures/Euler_3.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2340074"/>
            <a:ext cx="2552700" cy="310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6" descr="http://upload.wikimedia.org/wikipedia/en/thumb/1/19/Joseph_Boussinesq.jpg/220px-Joseph_Boussinesq.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18213" y="2321024"/>
            <a:ext cx="212725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9" name="Rectangle 6"/>
          <p:cNvSpPr>
            <a:spLocks noChangeArrowheads="1"/>
          </p:cNvSpPr>
          <p:nvPr/>
        </p:nvSpPr>
        <p:spPr bwMode="auto">
          <a:xfrm>
            <a:off x="1331640" y="5445224"/>
            <a:ext cx="17811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spcBef>
                <a:spcPct val="0"/>
              </a:spcBef>
              <a:spcAft>
                <a:spcPct val="0"/>
              </a:spcAft>
              <a:defRPr sz="1600" b="1">
                <a:solidFill>
                  <a:schemeClr val="tx1"/>
                </a:solidFill>
                <a:latin typeface="Arial" pitchFamily="34" charset="0"/>
              </a:defRPr>
            </a:lvl6pPr>
            <a:lvl7pPr marL="2971800" indent="-228600" eaLnBrk="0" fontAlgn="base" hangingPunct="0">
              <a:spcBef>
                <a:spcPct val="0"/>
              </a:spcBef>
              <a:spcAft>
                <a:spcPct val="0"/>
              </a:spcAft>
              <a:defRPr sz="1600" b="1">
                <a:solidFill>
                  <a:schemeClr val="tx1"/>
                </a:solidFill>
                <a:latin typeface="Arial" pitchFamily="34" charset="0"/>
              </a:defRPr>
            </a:lvl7pPr>
            <a:lvl8pPr marL="3429000" indent="-228600" eaLnBrk="0" fontAlgn="base" hangingPunct="0">
              <a:spcBef>
                <a:spcPct val="0"/>
              </a:spcBef>
              <a:spcAft>
                <a:spcPct val="0"/>
              </a:spcAft>
              <a:defRPr sz="1600" b="1">
                <a:solidFill>
                  <a:schemeClr val="tx1"/>
                </a:solidFill>
                <a:latin typeface="Arial" pitchFamily="34" charset="0"/>
              </a:defRPr>
            </a:lvl8pPr>
            <a:lvl9pPr marL="3886200" indent="-228600" eaLnBrk="0" fontAlgn="base" hangingPunct="0">
              <a:spcBef>
                <a:spcPct val="0"/>
              </a:spcBef>
              <a:spcAft>
                <a:spcPct val="0"/>
              </a:spcAft>
              <a:defRPr sz="1600" b="1">
                <a:solidFill>
                  <a:schemeClr val="tx1"/>
                </a:solidFill>
                <a:latin typeface="Arial" pitchFamily="34" charset="0"/>
              </a:defRPr>
            </a:lvl9pPr>
          </a:lstStyle>
          <a:p>
            <a:pPr eaLnBrk="1" hangingPunct="1"/>
            <a:r>
              <a:rPr lang="en-US" altLang="en-US" dirty="0" smtClean="0">
                <a:solidFill>
                  <a:schemeClr val="accent2"/>
                </a:solidFill>
              </a:rPr>
              <a:t>Euler, 1707-1783</a:t>
            </a:r>
            <a:endParaRPr lang="en-US" altLang="en-US" dirty="0">
              <a:solidFill>
                <a:schemeClr val="accent2"/>
              </a:solidFill>
            </a:endParaRPr>
          </a:p>
        </p:txBody>
      </p:sp>
      <p:sp>
        <p:nvSpPr>
          <p:cNvPr id="3080" name="Rectangle 7"/>
          <p:cNvSpPr>
            <a:spLocks noChangeArrowheads="1"/>
          </p:cNvSpPr>
          <p:nvPr/>
        </p:nvSpPr>
        <p:spPr bwMode="auto">
          <a:xfrm>
            <a:off x="5436096" y="5445224"/>
            <a:ext cx="24400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spcBef>
                <a:spcPct val="0"/>
              </a:spcBef>
              <a:spcAft>
                <a:spcPct val="0"/>
              </a:spcAft>
              <a:defRPr sz="1600" b="1">
                <a:solidFill>
                  <a:schemeClr val="tx1"/>
                </a:solidFill>
                <a:latin typeface="Arial" pitchFamily="34" charset="0"/>
              </a:defRPr>
            </a:lvl6pPr>
            <a:lvl7pPr marL="2971800" indent="-228600" eaLnBrk="0" fontAlgn="base" hangingPunct="0">
              <a:spcBef>
                <a:spcPct val="0"/>
              </a:spcBef>
              <a:spcAft>
                <a:spcPct val="0"/>
              </a:spcAft>
              <a:defRPr sz="1600" b="1">
                <a:solidFill>
                  <a:schemeClr val="tx1"/>
                </a:solidFill>
                <a:latin typeface="Arial" pitchFamily="34" charset="0"/>
              </a:defRPr>
            </a:lvl7pPr>
            <a:lvl8pPr marL="3429000" indent="-228600" eaLnBrk="0" fontAlgn="base" hangingPunct="0">
              <a:spcBef>
                <a:spcPct val="0"/>
              </a:spcBef>
              <a:spcAft>
                <a:spcPct val="0"/>
              </a:spcAft>
              <a:defRPr sz="1600" b="1">
                <a:solidFill>
                  <a:schemeClr val="tx1"/>
                </a:solidFill>
                <a:latin typeface="Arial" pitchFamily="34" charset="0"/>
              </a:defRPr>
            </a:lvl8pPr>
            <a:lvl9pPr marL="3886200" indent="-228600" eaLnBrk="0" fontAlgn="base" hangingPunct="0">
              <a:spcBef>
                <a:spcPct val="0"/>
              </a:spcBef>
              <a:spcAft>
                <a:spcPct val="0"/>
              </a:spcAft>
              <a:defRPr sz="1600" b="1">
                <a:solidFill>
                  <a:schemeClr val="tx1"/>
                </a:solidFill>
                <a:latin typeface="Arial" pitchFamily="34" charset="0"/>
              </a:defRPr>
            </a:lvl9pPr>
          </a:lstStyle>
          <a:p>
            <a:pPr eaLnBrk="1" hangingPunct="1"/>
            <a:r>
              <a:rPr lang="en-US" altLang="en-US" dirty="0" err="1" smtClean="0">
                <a:solidFill>
                  <a:schemeClr val="accent2"/>
                </a:solidFill>
              </a:rPr>
              <a:t>Boussinesq</a:t>
            </a:r>
            <a:r>
              <a:rPr lang="en-US" altLang="en-US" dirty="0" smtClean="0">
                <a:solidFill>
                  <a:schemeClr val="accent2"/>
                </a:solidFill>
              </a:rPr>
              <a:t>, 1842-1929</a:t>
            </a:r>
            <a:endParaRPr lang="en-US" altLang="en-US" dirty="0">
              <a:solidFill>
                <a:schemeClr val="accent2"/>
              </a:solidFill>
            </a:endParaRPr>
          </a:p>
        </p:txBody>
      </p:sp>
    </p:spTree>
    <p:extLst>
      <p:ext uri="{BB962C8B-B14F-4D97-AF65-F5344CB8AC3E}">
        <p14:creationId xmlns:p14="http://schemas.microsoft.com/office/powerpoint/2010/main" val="7355855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Content Placeholder 13" descr="A1%.gif"/>
          <p:cNvPicPr>
            <a:picLocks noGrp="1" noChangeAspect="1"/>
          </p:cNvPicPr>
          <p:nvPr>
            <p:ph sz="quarter" idx="3"/>
          </p:nvPr>
        </p:nvPicPr>
        <p:blipFill>
          <a:blip r:embed="rId2">
            <a:extLst>
              <a:ext uri="{28A0092B-C50C-407E-A947-70E740481C1C}">
                <a14:useLocalDpi xmlns:a14="http://schemas.microsoft.com/office/drawing/2010/main" val="0"/>
              </a:ext>
            </a:extLst>
          </a:blip>
          <a:srcRect/>
          <a:stretch>
            <a:fillRect/>
          </a:stretch>
        </p:blipFill>
        <p:spPr>
          <a:xfrm>
            <a:off x="7020" y="1107504"/>
            <a:ext cx="3200400" cy="6858000"/>
          </a:xfrm>
        </p:spPr>
      </p:pic>
      <p:pic>
        <p:nvPicPr>
          <p:cNvPr id="5123" name="Picture 14" descr="A10%.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803023" y="1107504"/>
            <a:ext cx="33528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15" descr="A10%plain.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1107504"/>
            <a:ext cx="32004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Title 1"/>
          <p:cNvSpPr>
            <a:spLocks noGrp="1"/>
          </p:cNvSpPr>
          <p:nvPr>
            <p:ph type="title" sz="quarter"/>
          </p:nvPr>
        </p:nvSpPr>
        <p:spPr>
          <a:xfrm>
            <a:off x="0" y="89248"/>
            <a:ext cx="9144000" cy="1179512"/>
          </a:xfrm>
        </p:spPr>
        <p:txBody>
          <a:bodyPr/>
          <a:lstStyle/>
          <a:p>
            <a:pPr marL="177800" indent="-177800"/>
            <a:r>
              <a:rPr lang="en-US" altLang="en-US" sz="2000" b="1" i="1" dirty="0" smtClean="0">
                <a:latin typeface="+mn-lt"/>
              </a:rPr>
              <a:t>  </a:t>
            </a:r>
            <a:r>
              <a:rPr lang="en-US" altLang="en-US" sz="2000" dirty="0">
                <a:latin typeface="+mn-lt"/>
              </a:rPr>
              <a:t>Why bother?  </a:t>
            </a:r>
            <a:r>
              <a:rPr lang="en-US" altLang="en-US" sz="2000" dirty="0" smtClean="0">
                <a:latin typeface="+mn-lt"/>
              </a:rPr>
              <a:t>Handling unresolved acoustic modes, while insisting on large time steps relative to speed of sound, makes </a:t>
            </a:r>
            <a:r>
              <a:rPr lang="en-US" altLang="en-US" sz="2000" dirty="0" err="1" smtClean="0">
                <a:latin typeface="+mn-lt"/>
              </a:rPr>
              <a:t>numerics</a:t>
            </a:r>
            <a:r>
              <a:rPr lang="en-US" altLang="en-US" sz="2000" dirty="0" smtClean="0">
                <a:latin typeface="+mn-lt"/>
              </a:rPr>
              <a:t> of non-hydrostatic atmospheric </a:t>
            </a:r>
            <a:r>
              <a:rPr lang="en-US" altLang="en-US" sz="2000" dirty="0" smtClean="0">
                <a:latin typeface="+mn-lt"/>
                <a:cs typeface="Arial" panose="020B0604020202020204" pitchFamily="34" charset="0"/>
              </a:rPr>
              <a:t>models based </a:t>
            </a:r>
            <a:r>
              <a:rPr lang="en-US" altLang="en-US" sz="2000" dirty="0" smtClean="0">
                <a:latin typeface="+mn-lt"/>
              </a:rPr>
              <a:t>on the compressible Euler equations demanding </a:t>
            </a:r>
            <a:r>
              <a:rPr lang="en-US" altLang="en-US" sz="2000" dirty="0">
                <a:latin typeface="+mn-lt"/>
              </a:rPr>
              <a:t/>
            </a:r>
            <a:br>
              <a:rPr lang="en-US" altLang="en-US" sz="2000" dirty="0">
                <a:latin typeface="+mn-lt"/>
              </a:rPr>
            </a:br>
            <a:endParaRPr lang="en-US" altLang="en-US" sz="2000" dirty="0" smtClean="0">
              <a:latin typeface="+mn-lt"/>
            </a:endParaRPr>
          </a:p>
        </p:txBody>
      </p:sp>
      <p:sp>
        <p:nvSpPr>
          <p:cNvPr id="2" name="Rectangle 1"/>
          <p:cNvSpPr/>
          <p:nvPr/>
        </p:nvSpPr>
        <p:spPr>
          <a:xfrm>
            <a:off x="931404" y="3450486"/>
            <a:ext cx="7128792" cy="338554"/>
          </a:xfrm>
          <a:prstGeom prst="rect">
            <a:avLst/>
          </a:prstGeom>
        </p:spPr>
        <p:txBody>
          <a:bodyPr wrap="square">
            <a:spAutoFit/>
          </a:bodyPr>
          <a:lstStyle/>
          <a:p>
            <a:r>
              <a:rPr lang="en-US" altLang="en-US" sz="1600" i="1" dirty="0" smtClean="0">
                <a:solidFill>
                  <a:srgbClr val="114FFB"/>
                </a:solidFill>
                <a:latin typeface="Arial" panose="020B0604020202020204" pitchFamily="34" charset="0"/>
                <a:cs typeface="Arial" panose="020B0604020202020204" pitchFamily="34" charset="0"/>
              </a:rPr>
              <a:t>pressure </a:t>
            </a:r>
            <a:r>
              <a:rPr lang="en-US" altLang="en-US" sz="1600" i="1" dirty="0">
                <a:solidFill>
                  <a:srgbClr val="114FFB"/>
                </a:solidFill>
                <a:latin typeface="Arial" panose="020B0604020202020204" pitchFamily="34" charset="0"/>
                <a:cs typeface="Arial" panose="020B0604020202020204" pitchFamily="34" charset="0"/>
              </a:rPr>
              <a:t>and density solid lines, entropy long dashes, velocity short </a:t>
            </a:r>
            <a:r>
              <a:rPr lang="en-US" altLang="en-US" sz="1600" i="1" dirty="0" smtClean="0">
                <a:solidFill>
                  <a:srgbClr val="114FFB"/>
                </a:solidFill>
                <a:latin typeface="Arial" panose="020B0604020202020204" pitchFamily="34" charset="0"/>
                <a:cs typeface="Arial" panose="020B0604020202020204" pitchFamily="34" charset="0"/>
              </a:rPr>
              <a:t>dashes </a:t>
            </a:r>
            <a:endParaRPr lang="en-US" sz="1600" dirty="0">
              <a:solidFill>
                <a:srgbClr val="114FFB"/>
              </a:solidFill>
              <a:latin typeface="Arial" panose="020B0604020202020204" pitchFamily="34" charset="0"/>
              <a:cs typeface="Arial" panose="020B0604020202020204" pitchFamily="34" charset="0"/>
            </a:endParaRPr>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8128" y="1415802"/>
            <a:ext cx="2286000" cy="1581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30475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sz="quarter"/>
          </p:nvPr>
        </p:nvSpPr>
        <p:spPr>
          <a:xfrm>
            <a:off x="12097" y="0"/>
            <a:ext cx="9144000" cy="360040"/>
          </a:xfrm>
        </p:spPr>
        <p:txBody>
          <a:bodyPr/>
          <a:lstStyle/>
          <a:p>
            <a:pPr indent="812800" algn="l"/>
            <a:r>
              <a:rPr lang="en-US" altLang="en-US" sz="2000" dirty="0" smtClean="0"/>
              <a:t/>
            </a:r>
            <a:br>
              <a:rPr lang="en-US" altLang="en-US" sz="2000" dirty="0" smtClean="0"/>
            </a:br>
            <a:r>
              <a:rPr lang="en-US" altLang="en-US" sz="2400" i="1" dirty="0" smtClean="0"/>
              <a:t/>
            </a:r>
            <a:br>
              <a:rPr lang="en-US" altLang="en-US" sz="2400" i="1" dirty="0" smtClean="0"/>
            </a:br>
            <a:r>
              <a:rPr lang="en-US" altLang="en-US" sz="2400" i="1" dirty="0" smtClean="0"/>
              <a:t/>
            </a:r>
            <a:br>
              <a:rPr lang="en-US" altLang="en-US" sz="2400" i="1" dirty="0" smtClean="0"/>
            </a:br>
            <a:r>
              <a:rPr lang="en-US" altLang="en-US" sz="2400" i="1" dirty="0" smtClean="0"/>
              <a:t>  </a:t>
            </a:r>
            <a:r>
              <a:rPr lang="en-US" altLang="en-US" sz="2000" dirty="0" smtClean="0">
                <a:latin typeface="+mn-lt"/>
              </a:rPr>
              <a:t>From compressible Euler equations to incompressible </a:t>
            </a:r>
            <a:r>
              <a:rPr lang="en-US" altLang="en-US" sz="2000" dirty="0" err="1" smtClean="0">
                <a:latin typeface="+mn-lt"/>
              </a:rPr>
              <a:t>Boussinesq</a:t>
            </a:r>
            <a:r>
              <a:rPr lang="en-US" altLang="en-US" sz="2000" i="1" dirty="0" smtClean="0">
                <a:latin typeface="+mn-lt"/>
              </a:rPr>
              <a:t> </a:t>
            </a:r>
            <a:r>
              <a:rPr lang="en-US" altLang="en-US" sz="2000" dirty="0" smtClean="0">
                <a:latin typeface="+mn-lt"/>
              </a:rPr>
              <a:t>equations</a:t>
            </a:r>
            <a:r>
              <a:rPr lang="en-US" altLang="en-US" sz="2400" dirty="0" smtClean="0">
                <a:solidFill>
                  <a:schemeClr val="accent2"/>
                </a:solidFill>
              </a:rPr>
              <a:t>                        </a:t>
            </a:r>
            <a:r>
              <a:rPr lang="en-US" altLang="en-US" sz="2400" dirty="0" smtClean="0"/>
              <a:t/>
            </a:r>
            <a:br>
              <a:rPr lang="en-US" altLang="en-US" sz="2400" dirty="0" smtClean="0"/>
            </a:br>
            <a:r>
              <a:rPr lang="en-US" altLang="en-US" sz="2000" dirty="0" smtClean="0"/>
              <a:t>      </a:t>
            </a:r>
            <a:r>
              <a:rPr lang="en-US" altLang="en-US" sz="2400" dirty="0" smtClean="0"/>
              <a:t/>
            </a:r>
            <a:br>
              <a:rPr lang="en-US" altLang="en-US" sz="2400" dirty="0" smtClean="0"/>
            </a:br>
            <a:r>
              <a:rPr lang="en-US" altLang="en-US" sz="2000" dirty="0" smtClean="0"/>
              <a:t/>
            </a:r>
            <a:br>
              <a:rPr lang="en-US" altLang="en-US" sz="2000" dirty="0" smtClean="0"/>
            </a:br>
            <a:r>
              <a:rPr lang="en-US" altLang="en-US" sz="2000" dirty="0" smtClean="0"/>
              <a:t>                                                              </a:t>
            </a:r>
          </a:p>
        </p:txBody>
      </p:sp>
      <p:sp>
        <p:nvSpPr>
          <p:cNvPr id="7" name="Rectangle 6"/>
          <p:cNvSpPr/>
          <p:nvPr/>
        </p:nvSpPr>
        <p:spPr>
          <a:xfrm>
            <a:off x="3203848" y="940658"/>
            <a:ext cx="3720890" cy="338554"/>
          </a:xfrm>
          <a:prstGeom prst="rect">
            <a:avLst/>
          </a:prstGeom>
        </p:spPr>
        <p:txBody>
          <a:bodyPr wrap="none">
            <a:spAutoFit/>
          </a:bodyPr>
          <a:lstStyle/>
          <a:p>
            <a:r>
              <a:rPr lang="en-US" altLang="en-US" sz="1600" i="1" dirty="0" smtClean="0">
                <a:solidFill>
                  <a:srgbClr val="114FFB"/>
                </a:solidFill>
                <a:latin typeface="+mn-lt"/>
              </a:rPr>
              <a:t>3D momentum </a:t>
            </a:r>
            <a:r>
              <a:rPr lang="en-US" altLang="en-US" sz="1600" i="1" dirty="0">
                <a:solidFill>
                  <a:srgbClr val="114FFB"/>
                </a:solidFill>
                <a:latin typeface="+mn-lt"/>
              </a:rPr>
              <a:t>equations </a:t>
            </a:r>
            <a:r>
              <a:rPr lang="en-US" altLang="en-US" sz="1600" i="1" dirty="0" smtClean="0">
                <a:solidFill>
                  <a:srgbClr val="114FFB"/>
                </a:solidFill>
                <a:latin typeface="+mn-lt"/>
              </a:rPr>
              <a:t>under gravity</a:t>
            </a:r>
            <a:endParaRPr lang="en-US" sz="1600" i="1" dirty="0">
              <a:solidFill>
                <a:srgbClr val="114FFB"/>
              </a:solidFill>
              <a:latin typeface="+mn-lt"/>
            </a:endParaRPr>
          </a:p>
        </p:txBody>
      </p:sp>
      <p:sp>
        <p:nvSpPr>
          <p:cNvPr id="14" name="Rectangle 13"/>
          <p:cNvSpPr/>
          <p:nvPr/>
        </p:nvSpPr>
        <p:spPr>
          <a:xfrm>
            <a:off x="3192184" y="1434262"/>
            <a:ext cx="4620176" cy="338554"/>
          </a:xfrm>
          <a:prstGeom prst="rect">
            <a:avLst/>
          </a:prstGeom>
        </p:spPr>
        <p:txBody>
          <a:bodyPr wrap="none">
            <a:spAutoFit/>
          </a:bodyPr>
          <a:lstStyle/>
          <a:p>
            <a:r>
              <a:rPr lang="en-US" altLang="en-US" sz="1600" i="1" dirty="0" smtClean="0">
                <a:solidFill>
                  <a:srgbClr val="114FFB"/>
                </a:solidFill>
                <a:latin typeface="+mn-lt"/>
              </a:rPr>
              <a:t>mass </a:t>
            </a:r>
            <a:r>
              <a:rPr lang="en-US" altLang="en-US" sz="1600" i="1" dirty="0">
                <a:solidFill>
                  <a:srgbClr val="114FFB"/>
                </a:solidFill>
                <a:latin typeface="+mn-lt"/>
              </a:rPr>
              <a:t>continuity and adiabatic entropy equations </a:t>
            </a:r>
            <a:endParaRPr lang="en-US" sz="1600" i="1" dirty="0">
              <a:solidFill>
                <a:srgbClr val="114FFB"/>
              </a:solidFill>
              <a:latin typeface="+mn-lt"/>
            </a:endParaRPr>
          </a:p>
        </p:txBody>
      </p:sp>
      <p:sp>
        <p:nvSpPr>
          <p:cNvPr id="15" name="Rectangle 14"/>
          <p:cNvSpPr/>
          <p:nvPr/>
        </p:nvSpPr>
        <p:spPr>
          <a:xfrm>
            <a:off x="2411760" y="2154342"/>
            <a:ext cx="4512774" cy="338554"/>
          </a:xfrm>
          <a:prstGeom prst="rect">
            <a:avLst/>
          </a:prstGeom>
        </p:spPr>
        <p:txBody>
          <a:bodyPr wrap="none">
            <a:spAutoFit/>
          </a:bodyPr>
          <a:lstStyle/>
          <a:p>
            <a:r>
              <a:rPr lang="en-US" altLang="en-US" sz="1600" i="1" dirty="0">
                <a:solidFill>
                  <a:srgbClr val="114FFB"/>
                </a:solidFill>
                <a:latin typeface="+mn-lt"/>
              </a:rPr>
              <a:t>perturbation about static reference (base) state:</a:t>
            </a:r>
            <a:endParaRPr lang="en-US" sz="1600" i="1" dirty="0">
              <a:solidFill>
                <a:srgbClr val="114FFB"/>
              </a:solidFill>
              <a:latin typeface="+mn-lt"/>
            </a:endParaRPr>
          </a:p>
        </p:txBody>
      </p:sp>
      <p:sp>
        <p:nvSpPr>
          <p:cNvPr id="16" name="Rectangle 15"/>
          <p:cNvSpPr/>
          <p:nvPr/>
        </p:nvSpPr>
        <p:spPr>
          <a:xfrm>
            <a:off x="2570269" y="3018438"/>
            <a:ext cx="3793026" cy="338554"/>
          </a:xfrm>
          <a:prstGeom prst="rect">
            <a:avLst/>
          </a:prstGeom>
        </p:spPr>
        <p:txBody>
          <a:bodyPr wrap="none">
            <a:spAutoFit/>
          </a:bodyPr>
          <a:lstStyle/>
          <a:p>
            <a:r>
              <a:rPr lang="en-US" altLang="en-US" sz="1600" i="1" dirty="0">
                <a:solidFill>
                  <a:srgbClr val="114FFB"/>
                </a:solidFill>
                <a:latin typeface="+mn-lt"/>
              </a:rPr>
              <a:t>momentum equation, perturbation form:</a:t>
            </a:r>
            <a:endParaRPr lang="en-US" sz="1600" i="1" dirty="0">
              <a:solidFill>
                <a:srgbClr val="114FFB"/>
              </a:solidFill>
              <a:latin typeface="+mn-lt"/>
            </a:endParaRPr>
          </a:p>
        </p:txBody>
      </p:sp>
      <p:sp>
        <p:nvSpPr>
          <p:cNvPr id="9" name="Rectangle 8"/>
          <p:cNvSpPr/>
          <p:nvPr/>
        </p:nvSpPr>
        <p:spPr>
          <a:xfrm>
            <a:off x="2574032" y="4818638"/>
            <a:ext cx="4086200" cy="369332"/>
          </a:xfrm>
          <a:prstGeom prst="rect">
            <a:avLst/>
          </a:prstGeom>
        </p:spPr>
        <p:txBody>
          <a:bodyPr wrap="square">
            <a:spAutoFit/>
          </a:bodyPr>
          <a:lstStyle/>
          <a:p>
            <a:r>
              <a:rPr lang="en-US" altLang="en-US" sz="1800" dirty="0" smtClean="0">
                <a:solidFill>
                  <a:srgbClr val="114FFB"/>
                </a:solidFill>
                <a:latin typeface="+mn-lt"/>
              </a:rPr>
              <a:t>incompressible </a:t>
            </a:r>
            <a:r>
              <a:rPr lang="en-US" altLang="en-US" sz="1800" dirty="0" err="1">
                <a:solidFill>
                  <a:srgbClr val="114FFB"/>
                </a:solidFill>
                <a:latin typeface="+mn-lt"/>
              </a:rPr>
              <a:t>Boussinesq</a:t>
            </a:r>
            <a:r>
              <a:rPr lang="en-US" altLang="en-US" sz="1800" dirty="0">
                <a:solidFill>
                  <a:srgbClr val="114FFB"/>
                </a:solidFill>
                <a:latin typeface="+mn-lt"/>
              </a:rPr>
              <a:t> equations</a:t>
            </a:r>
            <a:endParaRPr lang="en-US" sz="1800" dirty="0">
              <a:solidFill>
                <a:srgbClr val="114FFB"/>
              </a:solidFill>
              <a:latin typeface="+mn-l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788318"/>
            <a:ext cx="2133600" cy="552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340768"/>
            <a:ext cx="1447800" cy="53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3728" y="1328981"/>
            <a:ext cx="781050" cy="581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84462" y="1553741"/>
            <a:ext cx="95250" cy="219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19003" y="977677"/>
            <a:ext cx="95250" cy="219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Rectangle 18"/>
          <p:cNvSpPr/>
          <p:nvPr/>
        </p:nvSpPr>
        <p:spPr>
          <a:xfrm>
            <a:off x="1691680" y="4026550"/>
            <a:ext cx="6048672" cy="338554"/>
          </a:xfrm>
          <a:prstGeom prst="rect">
            <a:avLst/>
          </a:prstGeom>
        </p:spPr>
        <p:txBody>
          <a:bodyPr wrap="square">
            <a:spAutoFit/>
          </a:bodyPr>
          <a:lstStyle/>
          <a:p>
            <a:r>
              <a:rPr lang="en-US" altLang="en-US" sz="1600" i="1" dirty="0">
                <a:solidFill>
                  <a:srgbClr val="114FFB"/>
                </a:solidFill>
                <a:latin typeface="+mn-lt"/>
              </a:rPr>
              <a:t>for problems with small vertical scales and density perturbations:</a:t>
            </a:r>
            <a:endParaRPr lang="en-US" sz="1600" i="1" dirty="0">
              <a:solidFill>
                <a:srgbClr val="114FFB"/>
              </a:solidFill>
              <a:latin typeface="+mn-lt"/>
            </a:endParaRPr>
          </a:p>
        </p:txBody>
      </p:sp>
      <p:pic>
        <p:nvPicPr>
          <p:cNvPr id="103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17440" y="2564904"/>
            <a:ext cx="4114800" cy="295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91680" y="3304406"/>
            <a:ext cx="616267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56062" y="4329286"/>
            <a:ext cx="1924050" cy="323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38363" y="5193754"/>
            <a:ext cx="4867275" cy="971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5"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75856" y="548680"/>
            <a:ext cx="2438400" cy="285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740352" y="1487066"/>
            <a:ext cx="1343025" cy="285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AutoShape 2" descr="Image result for Helmholtz"/>
          <p:cNvSpPr>
            <a:spLocks noChangeAspect="1" noChangeArrowheads="1"/>
          </p:cNvSpPr>
          <p:nvPr/>
        </p:nvSpPr>
        <p:spPr bwMode="auto">
          <a:xfrm>
            <a:off x="0" y="-136525"/>
            <a:ext cx="1143000" cy="1524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Image result for Helmholtz"/>
          <p:cNvSpPr>
            <a:spLocks noChangeAspect="1" noChangeArrowheads="1"/>
          </p:cNvSpPr>
          <p:nvPr/>
        </p:nvSpPr>
        <p:spPr bwMode="auto">
          <a:xfrm>
            <a:off x="152400" y="15875"/>
            <a:ext cx="1143000" cy="1524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4" name="Picture 6" descr="http://www.nndb.com/people/445/000072229/helm9-sized.jpg">
            <a:hlinkClick r:id="rId12"/>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908783" y="1757363"/>
            <a:ext cx="1199721" cy="1599629"/>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7899392" y="3356992"/>
            <a:ext cx="1281120" cy="584775"/>
          </a:xfrm>
          <a:prstGeom prst="rect">
            <a:avLst/>
          </a:prstGeom>
        </p:spPr>
        <p:txBody>
          <a:bodyPr wrap="none">
            <a:spAutoFit/>
          </a:bodyPr>
          <a:lstStyle/>
          <a:p>
            <a:pPr eaLnBrk="1" hangingPunct="1"/>
            <a:r>
              <a:rPr lang="en-US" altLang="en-US" sz="1600" b="1" dirty="0" smtClean="0">
                <a:solidFill>
                  <a:schemeClr val="accent2"/>
                </a:solidFill>
                <a:latin typeface="Arial" panose="020B0604020202020204" pitchFamily="34" charset="0"/>
                <a:cs typeface="Arial" panose="020B0604020202020204" pitchFamily="34" charset="0"/>
              </a:rPr>
              <a:t>Helmholtz, </a:t>
            </a:r>
          </a:p>
          <a:p>
            <a:pPr eaLnBrk="1" hangingPunct="1"/>
            <a:r>
              <a:rPr lang="en-US" altLang="en-US" sz="1600" b="1" dirty="0" smtClean="0">
                <a:solidFill>
                  <a:schemeClr val="accent2"/>
                </a:solidFill>
                <a:latin typeface="Arial" panose="020B0604020202020204" pitchFamily="34" charset="0"/>
                <a:cs typeface="Arial" panose="020B0604020202020204" pitchFamily="34" charset="0"/>
              </a:rPr>
              <a:t>1821-1894</a:t>
            </a:r>
            <a:endParaRPr lang="en-US" altLang="en-US" sz="1600" b="1" dirty="0">
              <a:solidFill>
                <a:schemeClr val="accent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289628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sz="quarter"/>
          </p:nvPr>
        </p:nvSpPr>
        <p:spPr>
          <a:xfrm>
            <a:off x="0" y="-27384"/>
            <a:ext cx="9144000" cy="360040"/>
          </a:xfrm>
        </p:spPr>
        <p:txBody>
          <a:bodyPr/>
          <a:lstStyle/>
          <a:p>
            <a:pPr indent="812800" algn="l"/>
            <a:r>
              <a:rPr lang="en-US" altLang="en-US" sz="2000" dirty="0" smtClean="0"/>
              <a:t/>
            </a:r>
            <a:br>
              <a:rPr lang="en-US" altLang="en-US" sz="2000" dirty="0" smtClean="0"/>
            </a:br>
            <a:r>
              <a:rPr lang="en-US" altLang="en-US" sz="2400" i="1" dirty="0" smtClean="0"/>
              <a:t/>
            </a:r>
            <a:br>
              <a:rPr lang="en-US" altLang="en-US" sz="2400" i="1" dirty="0" smtClean="0"/>
            </a:br>
            <a:r>
              <a:rPr lang="en-US" altLang="en-US" sz="2400" i="1" dirty="0" smtClean="0"/>
              <a:t/>
            </a:r>
            <a:br>
              <a:rPr lang="en-US" altLang="en-US" sz="2400" i="1" dirty="0" smtClean="0"/>
            </a:br>
            <a:r>
              <a:rPr lang="en-US" altLang="en-US" sz="2400" i="1" dirty="0" smtClean="0"/>
              <a:t>         </a:t>
            </a:r>
            <a:r>
              <a:rPr lang="en-US" altLang="en-US" sz="2000" dirty="0" smtClean="0">
                <a:latin typeface="+mn-lt"/>
              </a:rPr>
              <a:t>Perturbation forms in the context of initial &amp; boundary conditions</a:t>
            </a:r>
            <a:br>
              <a:rPr lang="en-US" altLang="en-US" sz="2000" dirty="0" smtClean="0">
                <a:latin typeface="+mn-lt"/>
              </a:rPr>
            </a:br>
            <a:r>
              <a:rPr lang="en-US" altLang="en-US" sz="2000" dirty="0" smtClean="0"/>
              <a:t>      </a:t>
            </a:r>
            <a:r>
              <a:rPr lang="en-US" altLang="en-US" sz="2400" dirty="0" smtClean="0"/>
              <a:t/>
            </a:r>
            <a:br>
              <a:rPr lang="en-US" altLang="en-US" sz="2400" dirty="0" smtClean="0"/>
            </a:br>
            <a:r>
              <a:rPr lang="en-US" altLang="en-US" sz="2000" dirty="0" smtClean="0"/>
              <a:t/>
            </a:r>
            <a:br>
              <a:rPr lang="en-US" altLang="en-US" sz="2000" dirty="0" smtClean="0"/>
            </a:br>
            <a:r>
              <a:rPr lang="en-US" altLang="en-US" sz="2000" dirty="0" smtClean="0"/>
              <a:t>                                                              </a:t>
            </a:r>
          </a:p>
        </p:txBody>
      </p:sp>
      <p:sp>
        <p:nvSpPr>
          <p:cNvPr id="9" name="Rectangle 8"/>
          <p:cNvSpPr/>
          <p:nvPr/>
        </p:nvSpPr>
        <p:spPr>
          <a:xfrm>
            <a:off x="-36512" y="498158"/>
            <a:ext cx="4682102" cy="338554"/>
          </a:xfrm>
          <a:prstGeom prst="rect">
            <a:avLst/>
          </a:prstGeom>
        </p:spPr>
        <p:txBody>
          <a:bodyPr wrap="square">
            <a:spAutoFit/>
          </a:bodyPr>
          <a:lstStyle/>
          <a:p>
            <a:r>
              <a:rPr lang="en-US" altLang="en-US" sz="1600" i="1" dirty="0" smtClean="0">
                <a:solidFill>
                  <a:srgbClr val="114FFB"/>
                </a:solidFill>
                <a:latin typeface="Arial" panose="020B0604020202020204" pitchFamily="34" charset="0"/>
                <a:cs typeface="Arial" panose="020B0604020202020204" pitchFamily="34" charset="0"/>
              </a:rPr>
              <a:t>Take incompressible </a:t>
            </a:r>
            <a:r>
              <a:rPr lang="en-US" altLang="en-US" sz="1600" i="1" dirty="0" err="1">
                <a:solidFill>
                  <a:srgbClr val="114FFB"/>
                </a:solidFill>
                <a:latin typeface="Arial" panose="020B0604020202020204" pitchFamily="34" charset="0"/>
                <a:cs typeface="Arial" panose="020B0604020202020204" pitchFamily="34" charset="0"/>
              </a:rPr>
              <a:t>Boussinesq</a:t>
            </a:r>
            <a:r>
              <a:rPr lang="en-US" altLang="en-US" sz="1600" i="1" dirty="0">
                <a:solidFill>
                  <a:srgbClr val="114FFB"/>
                </a:solidFill>
                <a:latin typeface="Arial" panose="020B0604020202020204" pitchFamily="34" charset="0"/>
                <a:cs typeface="Arial" panose="020B0604020202020204" pitchFamily="34" charset="0"/>
              </a:rPr>
              <a:t> </a:t>
            </a:r>
            <a:r>
              <a:rPr lang="en-US" altLang="en-US" sz="1600" i="1" dirty="0" smtClean="0">
                <a:solidFill>
                  <a:srgbClr val="114FFB"/>
                </a:solidFill>
                <a:latin typeface="Arial" panose="020B0604020202020204" pitchFamily="34" charset="0"/>
                <a:cs typeface="Arial" panose="020B0604020202020204" pitchFamily="34" charset="0"/>
              </a:rPr>
              <a:t>equations:</a:t>
            </a:r>
            <a:endParaRPr lang="en-US" sz="1600" i="1" dirty="0">
              <a:solidFill>
                <a:srgbClr val="114FFB"/>
              </a:solidFill>
              <a:latin typeface="Arial" panose="020B0604020202020204" pitchFamily="34" charset="0"/>
              <a:cs typeface="Arial" panose="020B0604020202020204" pitchFamily="34" charset="0"/>
            </a:endParaRPr>
          </a:p>
        </p:txBody>
      </p:sp>
      <p:sp>
        <p:nvSpPr>
          <p:cNvPr id="5" name="Rectangle 4"/>
          <p:cNvSpPr/>
          <p:nvPr/>
        </p:nvSpPr>
        <p:spPr>
          <a:xfrm>
            <a:off x="0" y="1908121"/>
            <a:ext cx="9144000" cy="584775"/>
          </a:xfrm>
          <a:prstGeom prst="rect">
            <a:avLst/>
          </a:prstGeom>
        </p:spPr>
        <p:txBody>
          <a:bodyPr wrap="square">
            <a:spAutoFit/>
          </a:bodyPr>
          <a:lstStyle/>
          <a:p>
            <a:r>
              <a:rPr lang="en-US" altLang="en-US" sz="1600" i="1" dirty="0">
                <a:solidFill>
                  <a:srgbClr val="114FFB"/>
                </a:solidFill>
                <a:latin typeface="Arial" panose="020B0604020202020204" pitchFamily="34" charset="0"/>
                <a:cs typeface="Arial" panose="020B0604020202020204" pitchFamily="34" charset="0"/>
              </a:rPr>
              <a:t>which also require initial conditions for pressure and density perturbations. Then consider an unperturbed ambient state, a particular solution </a:t>
            </a:r>
            <a:r>
              <a:rPr lang="en-US" altLang="en-US" sz="1600" i="1" dirty="0" smtClean="0">
                <a:solidFill>
                  <a:srgbClr val="114FFB"/>
                </a:solidFill>
                <a:latin typeface="Arial" panose="020B0604020202020204" pitchFamily="34" charset="0"/>
                <a:cs typeface="Arial" panose="020B0604020202020204" pitchFamily="34" charset="0"/>
              </a:rPr>
              <a:t>to the </a:t>
            </a:r>
            <a:r>
              <a:rPr lang="en-US" altLang="en-US" sz="1600" i="1" dirty="0">
                <a:solidFill>
                  <a:srgbClr val="114FFB"/>
                </a:solidFill>
                <a:latin typeface="Arial" panose="020B0604020202020204" pitchFamily="34" charset="0"/>
                <a:cs typeface="Arial" panose="020B0604020202020204" pitchFamily="34" charset="0"/>
              </a:rPr>
              <a:t>same equations</a:t>
            </a:r>
            <a:endParaRPr lang="en-US" sz="1600" i="1" dirty="0">
              <a:solidFill>
                <a:srgbClr val="114FFB"/>
              </a:solidFill>
              <a:latin typeface="Arial" panose="020B0604020202020204" pitchFamily="34" charset="0"/>
              <a:cs typeface="Arial" panose="020B0604020202020204" pitchFamily="34" charset="0"/>
            </a:endParaRPr>
          </a:p>
        </p:txBody>
      </p:sp>
      <p:sp>
        <p:nvSpPr>
          <p:cNvPr id="10" name="Rectangle 9"/>
          <p:cNvSpPr/>
          <p:nvPr/>
        </p:nvSpPr>
        <p:spPr>
          <a:xfrm>
            <a:off x="-36512" y="3933056"/>
            <a:ext cx="9180512" cy="338554"/>
          </a:xfrm>
          <a:prstGeom prst="rect">
            <a:avLst/>
          </a:prstGeom>
        </p:spPr>
        <p:txBody>
          <a:bodyPr wrap="square">
            <a:spAutoFit/>
          </a:bodyPr>
          <a:lstStyle/>
          <a:p>
            <a:r>
              <a:rPr lang="en-US" altLang="en-US" sz="1600" i="1" dirty="0">
                <a:solidFill>
                  <a:srgbClr val="114FFB"/>
                </a:solidFill>
                <a:latin typeface="Arial" panose="020B0604020202020204" pitchFamily="34" charset="0"/>
                <a:cs typeface="Arial" panose="020B0604020202020204" pitchFamily="34" charset="0"/>
              </a:rPr>
              <a:t>subtracting the latter from the former gives the form</a:t>
            </a:r>
            <a:endParaRPr lang="en-US" sz="1600" i="1" dirty="0">
              <a:solidFill>
                <a:srgbClr val="114FFB"/>
              </a:solidFill>
              <a:latin typeface="Arial" panose="020B0604020202020204" pitchFamily="34" charset="0"/>
              <a:cs typeface="Arial" panose="020B0604020202020204" pitchFamily="34" charset="0"/>
            </a:endParaRPr>
          </a:p>
        </p:txBody>
      </p:sp>
      <p:sp>
        <p:nvSpPr>
          <p:cNvPr id="2" name="Rectangle 1"/>
          <p:cNvSpPr/>
          <p:nvPr/>
        </p:nvSpPr>
        <p:spPr>
          <a:xfrm>
            <a:off x="-8880" y="5898758"/>
            <a:ext cx="9152880" cy="338554"/>
          </a:xfrm>
          <a:prstGeom prst="rect">
            <a:avLst/>
          </a:prstGeom>
        </p:spPr>
        <p:txBody>
          <a:bodyPr wrap="square">
            <a:spAutoFit/>
          </a:bodyPr>
          <a:lstStyle/>
          <a:p>
            <a:r>
              <a:rPr lang="en-US" altLang="en-US" sz="1600" i="1" dirty="0" smtClean="0">
                <a:solidFill>
                  <a:srgbClr val="114FFB"/>
                </a:solidFill>
                <a:latin typeface="Arial" panose="020B0604020202020204" pitchFamily="34" charset="0"/>
                <a:cs typeface="Arial" panose="020B0604020202020204" pitchFamily="34" charset="0"/>
              </a:rPr>
              <a:t>that </a:t>
            </a:r>
            <a:r>
              <a:rPr lang="en-US" altLang="en-US" sz="1600" i="1" dirty="0">
                <a:solidFill>
                  <a:srgbClr val="114FFB"/>
                </a:solidFill>
                <a:latin typeface="Arial" panose="020B0604020202020204" pitchFamily="34" charset="0"/>
                <a:cs typeface="Arial" panose="020B0604020202020204" pitchFamily="34" charset="0"/>
              </a:rPr>
              <a:t>takes homogeneous initial conditions for the perturbations about the environment </a:t>
            </a:r>
            <a:r>
              <a:rPr lang="en-US" altLang="en-US" sz="1600" i="1" dirty="0" smtClean="0">
                <a:solidFill>
                  <a:srgbClr val="114FFB"/>
                </a:solidFill>
                <a:latin typeface="Arial" panose="020B0604020202020204" pitchFamily="34" charset="0"/>
                <a:cs typeface="Arial" panose="020B0604020202020204" pitchFamily="34" charset="0"/>
              </a:rPr>
              <a:t>! </a:t>
            </a:r>
            <a:endParaRPr lang="en-US" sz="1600" i="1" dirty="0">
              <a:solidFill>
                <a:srgbClr val="114FFB"/>
              </a:solidFill>
              <a:latin typeface="Arial" panose="020B0604020202020204" pitchFamily="34" charset="0"/>
              <a:cs typeface="Arial" panose="020B0604020202020204" pitchFamily="34" charset="0"/>
            </a:endParaRPr>
          </a:p>
        </p:txBody>
      </p:sp>
      <p:pic>
        <p:nvPicPr>
          <p:cNvPr id="205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801266"/>
            <a:ext cx="4867275" cy="971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2474590"/>
            <a:ext cx="5895975" cy="1314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3728" y="4229447"/>
            <a:ext cx="4800600" cy="1647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848431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6512" y="76562"/>
            <a:ext cx="9144000" cy="400110"/>
          </a:xfrm>
          <a:prstGeom prst="rect">
            <a:avLst/>
          </a:prstGeom>
        </p:spPr>
        <p:txBody>
          <a:bodyPr wrap="square">
            <a:spAutoFit/>
          </a:bodyPr>
          <a:lstStyle/>
          <a:p>
            <a:r>
              <a:rPr lang="en-US" altLang="en-US" sz="2000" dirty="0">
                <a:solidFill>
                  <a:srgbClr val="0000FF"/>
                </a:solidFill>
                <a:latin typeface="+mn-lt"/>
              </a:rPr>
              <a:t> </a:t>
            </a:r>
            <a:r>
              <a:rPr lang="en-US" altLang="en-US" sz="2000" dirty="0" smtClean="0">
                <a:solidFill>
                  <a:srgbClr val="0000FF"/>
                </a:solidFill>
                <a:latin typeface="+mn-lt"/>
              </a:rPr>
              <a:t>     </a:t>
            </a:r>
            <a:r>
              <a:rPr lang="en-US" altLang="en-US" sz="2000" dirty="0" smtClean="0">
                <a:solidFill>
                  <a:srgbClr val="114FFB"/>
                </a:solidFill>
                <a:latin typeface="+mn-lt"/>
              </a:rPr>
              <a:t>Perturbation </a:t>
            </a:r>
            <a:r>
              <a:rPr lang="en-US" altLang="en-US" sz="2000" dirty="0">
                <a:solidFill>
                  <a:srgbClr val="114FFB"/>
                </a:solidFill>
                <a:latin typeface="+mn-lt"/>
              </a:rPr>
              <a:t>forms in </a:t>
            </a:r>
            <a:r>
              <a:rPr lang="en-US" altLang="en-US" sz="2000" dirty="0" smtClean="0">
                <a:solidFill>
                  <a:srgbClr val="114FFB"/>
                </a:solidFill>
                <a:latin typeface="+mn-lt"/>
              </a:rPr>
              <a:t>terms of potential temperature and </a:t>
            </a:r>
            <a:r>
              <a:rPr lang="en-US" altLang="en-US" sz="2000" dirty="0" err="1" smtClean="0">
                <a:solidFill>
                  <a:srgbClr val="114FFB"/>
                </a:solidFill>
                <a:latin typeface="+mn-lt"/>
              </a:rPr>
              <a:t>Exner</a:t>
            </a:r>
            <a:r>
              <a:rPr lang="en-US" altLang="en-US" sz="2000" dirty="0" smtClean="0">
                <a:solidFill>
                  <a:srgbClr val="114FFB"/>
                </a:solidFill>
                <a:latin typeface="+mn-lt"/>
              </a:rPr>
              <a:t> function</a:t>
            </a:r>
            <a:endParaRPr lang="en-US" dirty="0">
              <a:solidFill>
                <a:srgbClr val="114FFB"/>
              </a:solidFill>
              <a:latin typeface="+mn-lt"/>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620688"/>
            <a:ext cx="4552950" cy="542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3098" y="1556792"/>
            <a:ext cx="2190750" cy="1838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635" y="3861048"/>
            <a:ext cx="4124325" cy="285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1203" y="4691608"/>
            <a:ext cx="230505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2"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52120" y="1556792"/>
            <a:ext cx="2409825" cy="1857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3"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0" y="3861048"/>
            <a:ext cx="4457700" cy="285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4"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96136" y="4682083"/>
            <a:ext cx="2638425" cy="619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4211960" y="3244914"/>
            <a:ext cx="732893" cy="400110"/>
          </a:xfrm>
          <a:prstGeom prst="rect">
            <a:avLst/>
          </a:prstGeom>
          <a:noFill/>
        </p:spPr>
        <p:txBody>
          <a:bodyPr wrap="none" rtlCol="0">
            <a:spAutoFit/>
          </a:bodyPr>
          <a:lstStyle/>
          <a:p>
            <a:r>
              <a:rPr lang="en-US" sz="2000" dirty="0" smtClean="0">
                <a:solidFill>
                  <a:srgbClr val="114FFB"/>
                </a:solidFill>
                <a:sym typeface="Wingdings" panose="05000000000000000000" pitchFamily="2" charset="2"/>
              </a:rPr>
              <a:t></a:t>
            </a:r>
            <a:endParaRPr lang="en-US" sz="2000" dirty="0">
              <a:solidFill>
                <a:srgbClr val="114FFB"/>
              </a:solidFill>
            </a:endParaRPr>
          </a:p>
        </p:txBody>
      </p:sp>
      <p:sp>
        <p:nvSpPr>
          <p:cNvPr id="11" name="Title 1"/>
          <p:cNvSpPr>
            <a:spLocks noGrp="1"/>
          </p:cNvSpPr>
          <p:nvPr>
            <p:ph type="title" sz="quarter"/>
          </p:nvPr>
        </p:nvSpPr>
        <p:spPr>
          <a:xfrm>
            <a:off x="3162715" y="1163613"/>
            <a:ext cx="2849445" cy="432047"/>
          </a:xfrm>
        </p:spPr>
        <p:txBody>
          <a:bodyPr>
            <a:noAutofit/>
          </a:bodyPr>
          <a:lstStyle/>
          <a:p>
            <a:pPr indent="812800" algn="l"/>
            <a:r>
              <a:rPr lang="en-US" altLang="en-US" sz="2000" dirty="0" smtClean="0"/>
              <a:t/>
            </a:r>
            <a:br>
              <a:rPr lang="en-US" altLang="en-US" sz="2000" dirty="0" smtClean="0"/>
            </a:br>
            <a:r>
              <a:rPr lang="en-US" altLang="en-US" sz="2400" i="1" dirty="0" smtClean="0"/>
              <a:t/>
            </a:r>
            <a:br>
              <a:rPr lang="en-US" altLang="en-US" sz="2400" i="1" dirty="0" smtClean="0"/>
            </a:br>
            <a:r>
              <a:rPr lang="en-US" altLang="en-US" sz="2400" i="1" dirty="0" smtClean="0"/>
              <a:t/>
            </a:r>
            <a:br>
              <a:rPr lang="en-US" altLang="en-US" sz="2400" i="1" dirty="0" smtClean="0"/>
            </a:br>
            <a:r>
              <a:rPr lang="en-US" altLang="en-US" sz="1600" i="1" dirty="0" smtClean="0">
                <a:latin typeface="+mn-lt"/>
              </a:rPr>
              <a:t>compressible Euler equations</a:t>
            </a:r>
            <a:r>
              <a:rPr lang="en-US" altLang="en-US" sz="1600" dirty="0" smtClean="0">
                <a:latin typeface="+mn-lt"/>
              </a:rPr>
              <a:t>      </a:t>
            </a:r>
            <a:r>
              <a:rPr lang="en-US" altLang="en-US" sz="2400" dirty="0" smtClean="0"/>
              <a:t/>
            </a:r>
            <a:br>
              <a:rPr lang="en-US" altLang="en-US" sz="2400" dirty="0" smtClean="0"/>
            </a:br>
            <a:r>
              <a:rPr lang="en-US" altLang="en-US" sz="2000" dirty="0" smtClean="0"/>
              <a:t>      </a:t>
            </a:r>
            <a:r>
              <a:rPr lang="en-US" altLang="en-US" sz="2400" dirty="0" smtClean="0"/>
              <a:t/>
            </a:r>
            <a:br>
              <a:rPr lang="en-US" altLang="en-US" sz="2400" dirty="0" smtClean="0"/>
            </a:br>
            <a:r>
              <a:rPr lang="en-US" altLang="en-US" sz="2000" dirty="0" smtClean="0"/>
              <a:t/>
            </a:r>
            <a:br>
              <a:rPr lang="en-US" altLang="en-US" sz="2000" dirty="0" smtClean="0"/>
            </a:br>
            <a:r>
              <a:rPr lang="en-US" altLang="en-US" sz="2000" dirty="0" smtClean="0"/>
              <a:t>                                                              </a:t>
            </a:r>
          </a:p>
        </p:txBody>
      </p:sp>
      <p:pic>
        <p:nvPicPr>
          <p:cNvPr id="2050" name="Picture 2" descr="Exner-Felix-(1876-1930).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176692" y="451892"/>
            <a:ext cx="914400" cy="1104900"/>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8092522" y="1565097"/>
            <a:ext cx="1159998" cy="523220"/>
          </a:xfrm>
          <a:prstGeom prst="rect">
            <a:avLst/>
          </a:prstGeom>
        </p:spPr>
        <p:txBody>
          <a:bodyPr wrap="none">
            <a:spAutoFit/>
          </a:bodyPr>
          <a:lstStyle/>
          <a:p>
            <a:pPr eaLnBrk="1" hangingPunct="1"/>
            <a:r>
              <a:rPr lang="en-US" altLang="en-US" sz="1400" b="1" dirty="0">
                <a:solidFill>
                  <a:schemeClr val="accent2"/>
                </a:solidFill>
                <a:latin typeface="Arial" panose="020B0604020202020204" pitchFamily="34" charset="0"/>
                <a:cs typeface="Arial" panose="020B0604020202020204" pitchFamily="34" charset="0"/>
              </a:rPr>
              <a:t>F</a:t>
            </a:r>
            <a:r>
              <a:rPr lang="en-US" altLang="en-US" sz="1400" b="1" dirty="0" smtClean="0">
                <a:solidFill>
                  <a:schemeClr val="accent2"/>
                </a:solidFill>
                <a:latin typeface="Arial" panose="020B0604020202020204" pitchFamily="34" charset="0"/>
                <a:cs typeface="Arial" panose="020B0604020202020204" pitchFamily="34" charset="0"/>
              </a:rPr>
              <a:t>.M. </a:t>
            </a:r>
            <a:r>
              <a:rPr lang="en-US" altLang="en-US" sz="1400" b="1" dirty="0" err="1" smtClean="0">
                <a:solidFill>
                  <a:schemeClr val="accent2"/>
                </a:solidFill>
                <a:latin typeface="Arial" panose="020B0604020202020204" pitchFamily="34" charset="0"/>
                <a:cs typeface="Arial" panose="020B0604020202020204" pitchFamily="34" charset="0"/>
              </a:rPr>
              <a:t>Exner</a:t>
            </a:r>
            <a:r>
              <a:rPr lang="en-US" altLang="en-US" sz="1400" b="1" dirty="0" smtClean="0">
                <a:solidFill>
                  <a:schemeClr val="accent2"/>
                </a:solidFill>
                <a:latin typeface="Arial" panose="020B0604020202020204" pitchFamily="34" charset="0"/>
                <a:cs typeface="Arial" panose="020B0604020202020204" pitchFamily="34" charset="0"/>
              </a:rPr>
              <a:t>, </a:t>
            </a:r>
          </a:p>
          <a:p>
            <a:pPr eaLnBrk="1" hangingPunct="1"/>
            <a:r>
              <a:rPr lang="en-US" altLang="en-US" sz="1400" b="1" dirty="0" smtClean="0">
                <a:solidFill>
                  <a:schemeClr val="accent2"/>
                </a:solidFill>
                <a:latin typeface="Arial" panose="020B0604020202020204" pitchFamily="34" charset="0"/>
                <a:cs typeface="Arial" panose="020B0604020202020204" pitchFamily="34" charset="0"/>
              </a:rPr>
              <a:t>1876-1930</a:t>
            </a:r>
            <a:endParaRPr lang="en-US" altLang="en-US" sz="1400" b="1" dirty="0">
              <a:solidFill>
                <a:schemeClr val="accent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325871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p:nvPr>
        </p:nvSpPr>
        <p:spPr>
          <a:xfrm>
            <a:off x="-42168" y="692696"/>
            <a:ext cx="9156948" cy="4968552"/>
          </a:xfrm>
        </p:spPr>
        <p:txBody>
          <a:bodyPr anchor="t"/>
          <a:lstStyle/>
          <a:p>
            <a:pPr marL="457200" lvl="0">
              <a:spcAft>
                <a:spcPts val="1000"/>
              </a:spcAft>
            </a:pPr>
            <a:r>
              <a:rPr lang="en-US" sz="2000" dirty="0">
                <a:latin typeface="Arial"/>
                <a:sym typeface="Wingdings" pitchFamily="2" charset="2"/>
              </a:rPr>
              <a:t>●    </a:t>
            </a:r>
            <a:r>
              <a:rPr lang="en-US" sz="2000" dirty="0" smtClean="0">
                <a:latin typeface="Arial"/>
                <a:sym typeface="Wingdings" pitchFamily="2" charset="2"/>
              </a:rPr>
              <a:t>The incompressible </a:t>
            </a:r>
            <a:r>
              <a:rPr lang="en-US" sz="2000" dirty="0" err="1" smtClean="0">
                <a:latin typeface="Arial"/>
                <a:sym typeface="Wingdings" pitchFamily="2" charset="2"/>
              </a:rPr>
              <a:t>Boussinesq</a:t>
            </a:r>
            <a:r>
              <a:rPr lang="en-US" sz="2000" dirty="0" smtClean="0">
                <a:latin typeface="Arial"/>
                <a:sym typeface="Wingdings" pitchFamily="2" charset="2"/>
              </a:rPr>
              <a:t> system is the simplest </a:t>
            </a:r>
            <a:r>
              <a:rPr lang="en-US" sz="2000" dirty="0" err="1" smtClean="0">
                <a:latin typeface="Arial"/>
                <a:sym typeface="Wingdings" pitchFamily="2" charset="2"/>
              </a:rPr>
              <a:t>nonhydrostatic</a:t>
            </a:r>
            <a:r>
              <a:rPr lang="en-US" sz="2000" dirty="0" smtClean="0">
                <a:latin typeface="Arial"/>
                <a:sym typeface="Wingdings" pitchFamily="2" charset="2"/>
              </a:rPr>
              <a:t> soundproof  system. It describes small scale atmospheric dynamics of planetary boundary layers, flows past complex terrain and shallow gravity waves, thermal convection and fair weather clouds.  </a:t>
            </a:r>
            <a:br>
              <a:rPr lang="en-US" sz="2000" dirty="0" smtClean="0">
                <a:latin typeface="Arial"/>
                <a:sym typeface="Wingdings" pitchFamily="2" charset="2"/>
              </a:rPr>
            </a:br>
            <a:r>
              <a:rPr lang="en-US" sz="2000" dirty="0">
                <a:latin typeface="Arial"/>
                <a:sym typeface="Wingdings" pitchFamily="2" charset="2"/>
              </a:rPr>
              <a:t/>
            </a:r>
            <a:br>
              <a:rPr lang="en-US" sz="2000" dirty="0">
                <a:latin typeface="Arial"/>
                <a:sym typeface="Wingdings" pitchFamily="2" charset="2"/>
              </a:rPr>
            </a:br>
            <a:r>
              <a:rPr lang="en-US" sz="2000" dirty="0" smtClean="0">
                <a:latin typeface="Arial"/>
                <a:sym typeface="Wingdings" pitchFamily="2" charset="2"/>
              </a:rPr>
              <a:t>●   </a:t>
            </a:r>
            <a:r>
              <a:rPr lang="en-US" sz="2000" dirty="0">
                <a:latin typeface="Arial"/>
                <a:sym typeface="Wingdings" pitchFamily="2" charset="2"/>
              </a:rPr>
              <a:t> Its extensions include the </a:t>
            </a:r>
            <a:r>
              <a:rPr lang="en-US" sz="2000" dirty="0" err="1" smtClean="0">
                <a:latin typeface="Arial"/>
                <a:sym typeface="Wingdings" pitchFamily="2" charset="2"/>
              </a:rPr>
              <a:t>anelastic</a:t>
            </a:r>
            <a:r>
              <a:rPr lang="en-US" sz="2000" dirty="0" smtClean="0">
                <a:latin typeface="Arial"/>
                <a:sym typeface="Wingdings" pitchFamily="2" charset="2"/>
              </a:rPr>
              <a:t> </a:t>
            </a:r>
            <a:r>
              <a:rPr lang="en-US" sz="2000" i="1" dirty="0" smtClean="0">
                <a:latin typeface="Arial"/>
                <a:sym typeface="Wingdings" pitchFamily="2" charset="2"/>
              </a:rPr>
              <a:t>equations</a:t>
            </a:r>
            <a:r>
              <a:rPr lang="en-US" sz="2000" dirty="0" smtClean="0">
                <a:latin typeface="Arial"/>
                <a:sym typeface="Wingdings" pitchFamily="2" charset="2"/>
              </a:rPr>
              <a:t> of </a:t>
            </a:r>
            <a:r>
              <a:rPr lang="en-US" sz="2000" dirty="0" err="1" smtClean="0">
                <a:latin typeface="Arial"/>
              </a:rPr>
              <a:t>Lipps</a:t>
            </a:r>
            <a:r>
              <a:rPr lang="en-US" sz="2000" dirty="0" smtClean="0">
                <a:latin typeface="Arial"/>
              </a:rPr>
              <a:t> </a:t>
            </a:r>
            <a:r>
              <a:rPr lang="en-US" sz="2000" dirty="0">
                <a:latin typeface="Arial"/>
              </a:rPr>
              <a:t>&amp; </a:t>
            </a:r>
            <a:r>
              <a:rPr lang="en-US" sz="2000" dirty="0" err="1" smtClean="0">
                <a:latin typeface="Arial"/>
              </a:rPr>
              <a:t>Hemler</a:t>
            </a:r>
            <a:r>
              <a:rPr lang="en-US" sz="2000" dirty="0" smtClean="0">
                <a:latin typeface="Arial"/>
                <a:sym typeface="Wingdings" pitchFamily="2" charset="2"/>
              </a:rPr>
              <a:t> (1982</a:t>
            </a:r>
            <a:r>
              <a:rPr lang="en-US" sz="2000" dirty="0">
                <a:latin typeface="Arial"/>
                <a:sym typeface="Wingdings" pitchFamily="2" charset="2"/>
              </a:rPr>
              <a:t>, 1990)</a:t>
            </a:r>
            <a:r>
              <a:rPr lang="en-US" sz="2000" dirty="0">
                <a:latin typeface="Arial"/>
              </a:rPr>
              <a:t> </a:t>
            </a:r>
            <a:r>
              <a:rPr lang="en-US" sz="2000" dirty="0">
                <a:latin typeface="Arial"/>
                <a:sym typeface="Wingdings" pitchFamily="2" charset="2"/>
              </a:rPr>
              <a:t>and </a:t>
            </a:r>
            <a:r>
              <a:rPr lang="en-US" sz="2000" dirty="0" smtClean="0">
                <a:latin typeface="Arial"/>
                <a:sym typeface="Wingdings" pitchFamily="2" charset="2"/>
              </a:rPr>
              <a:t>the </a:t>
            </a:r>
            <a:r>
              <a:rPr lang="en-US" sz="2000" dirty="0">
                <a:latin typeface="Arial"/>
                <a:sym typeface="Wingdings" pitchFamily="2" charset="2"/>
              </a:rPr>
              <a:t>p</a:t>
            </a:r>
            <a:r>
              <a:rPr lang="en-US" sz="2000" dirty="0" smtClean="0">
                <a:latin typeface="Arial"/>
                <a:sym typeface="Wingdings" pitchFamily="2" charset="2"/>
              </a:rPr>
              <a:t>seudo-incompressible equations of </a:t>
            </a:r>
            <a:r>
              <a:rPr lang="en-US" sz="2000" dirty="0" err="1" smtClean="0">
                <a:latin typeface="Arial"/>
                <a:sym typeface="Wingdings" pitchFamily="2" charset="2"/>
              </a:rPr>
              <a:t>Durran</a:t>
            </a:r>
            <a:r>
              <a:rPr lang="en-US" sz="2000" dirty="0">
                <a:latin typeface="Arial"/>
                <a:sym typeface="Wingdings" pitchFamily="2" charset="2"/>
              </a:rPr>
              <a:t> </a:t>
            </a:r>
            <a:r>
              <a:rPr lang="en-US" sz="2000" dirty="0" smtClean="0">
                <a:latin typeface="Arial"/>
                <a:sym typeface="Wingdings" pitchFamily="2" charset="2"/>
              </a:rPr>
              <a:t>(1989</a:t>
            </a:r>
            <a:r>
              <a:rPr lang="en-US" sz="2000" dirty="0">
                <a:latin typeface="Arial"/>
                <a:sym typeface="Wingdings" pitchFamily="2" charset="2"/>
              </a:rPr>
              <a:t>, 2008</a:t>
            </a:r>
            <a:r>
              <a:rPr lang="en-US" sz="2000" dirty="0" smtClean="0">
                <a:latin typeface="Arial"/>
                <a:sym typeface="Wingdings" pitchFamily="2" charset="2"/>
              </a:rPr>
              <a:t>). </a:t>
            </a:r>
            <a:r>
              <a:rPr lang="en-US" sz="2000" dirty="0">
                <a:latin typeface="Arial"/>
                <a:sym typeface="Wingdings" pitchFamily="2" charset="2"/>
              </a:rPr>
              <a:t/>
            </a:r>
            <a:br>
              <a:rPr lang="en-US" sz="2000" dirty="0">
                <a:latin typeface="Arial"/>
                <a:sym typeface="Wingdings" pitchFamily="2" charset="2"/>
              </a:rPr>
            </a:br>
            <a:r>
              <a:rPr lang="en-US" sz="2000" dirty="0" smtClean="0">
                <a:latin typeface="Arial"/>
                <a:sym typeface="Wingdings" pitchFamily="2" charset="2"/>
              </a:rPr>
              <a:t>In the </a:t>
            </a:r>
            <a:r>
              <a:rPr lang="en-US" sz="2000" dirty="0" err="1" smtClean="0">
                <a:latin typeface="Arial"/>
                <a:sym typeface="Wingdings" pitchFamily="2" charset="2"/>
              </a:rPr>
              <a:t>anelastic</a:t>
            </a:r>
            <a:r>
              <a:rPr lang="en-US" sz="2000" dirty="0" smtClean="0">
                <a:latin typeface="Arial"/>
                <a:sym typeface="Wingdings" pitchFamily="2" charset="2"/>
              </a:rPr>
              <a:t> </a:t>
            </a:r>
            <a:r>
              <a:rPr lang="en-US" sz="2000" dirty="0">
                <a:latin typeface="Arial"/>
                <a:sym typeface="Wingdings" pitchFamily="2" charset="2"/>
              </a:rPr>
              <a:t>system </a:t>
            </a:r>
            <a:r>
              <a:rPr lang="en-US" sz="2000" dirty="0" smtClean="0">
                <a:latin typeface="Arial"/>
                <a:sym typeface="Wingdings" pitchFamily="2" charset="2"/>
              </a:rPr>
              <a:t>the base </a:t>
            </a:r>
            <a:r>
              <a:rPr lang="en-US" sz="2000" dirty="0">
                <a:latin typeface="Arial"/>
                <a:sym typeface="Wingdings" pitchFamily="2" charset="2"/>
              </a:rPr>
              <a:t>state density </a:t>
            </a:r>
            <a:r>
              <a:rPr lang="en-US" sz="2000" dirty="0" smtClean="0">
                <a:latin typeface="Arial"/>
                <a:sym typeface="Wingdings" pitchFamily="2" charset="2"/>
              </a:rPr>
              <a:t>is a function </a:t>
            </a:r>
            <a:r>
              <a:rPr lang="en-US" sz="2000" dirty="0">
                <a:latin typeface="Arial"/>
                <a:sym typeface="Wingdings" pitchFamily="2" charset="2"/>
              </a:rPr>
              <a:t>of </a:t>
            </a:r>
            <a:r>
              <a:rPr lang="en-US" sz="2000" dirty="0" smtClean="0">
                <a:latin typeface="Arial"/>
                <a:sym typeface="Wingdings" pitchFamily="2" charset="2"/>
              </a:rPr>
              <a:t>altitude; in the pseudo-incompressible system the base state density is a (different) function of altitude, and the pressure </a:t>
            </a:r>
            <a:r>
              <a:rPr lang="en-US" sz="2000" dirty="0">
                <a:latin typeface="Arial"/>
                <a:sym typeface="Wingdings" pitchFamily="2" charset="2"/>
              </a:rPr>
              <a:t>gradient </a:t>
            </a:r>
            <a:r>
              <a:rPr lang="en-US" sz="2000" dirty="0" smtClean="0">
                <a:latin typeface="Arial"/>
                <a:sym typeface="Wingdings" pitchFamily="2" charset="2"/>
              </a:rPr>
              <a:t>term is unabbreviated.</a:t>
            </a:r>
            <a:r>
              <a:rPr lang="en-US" sz="2000" dirty="0">
                <a:latin typeface="Arial"/>
                <a:sym typeface="Wingdings" pitchFamily="2" charset="2"/>
              </a:rPr>
              <a:t/>
            </a:r>
            <a:br>
              <a:rPr lang="en-US" sz="2000" dirty="0">
                <a:latin typeface="Arial"/>
                <a:sym typeface="Wingdings" pitchFamily="2" charset="2"/>
              </a:rPr>
            </a:br>
            <a:r>
              <a:rPr lang="en-US" sz="2000" dirty="0">
                <a:latin typeface="Arial"/>
                <a:ea typeface="+mn-ea"/>
                <a:cs typeface="+mn-cs"/>
                <a:sym typeface="Wingdings" pitchFamily="2" charset="2"/>
              </a:rPr>
              <a:t/>
            </a:r>
            <a:br>
              <a:rPr lang="en-US" sz="2000" dirty="0">
                <a:latin typeface="Arial"/>
                <a:ea typeface="+mn-ea"/>
                <a:cs typeface="+mn-cs"/>
                <a:sym typeface="Wingdings" pitchFamily="2" charset="2"/>
              </a:rPr>
            </a:br>
            <a:r>
              <a:rPr lang="en-US" sz="2000" dirty="0" smtClean="0">
                <a:latin typeface="Arial"/>
                <a:ea typeface="+mn-ea"/>
                <a:cs typeface="+mn-cs"/>
                <a:sym typeface="Wingdings" pitchFamily="2" charset="2"/>
              </a:rPr>
              <a:t>●    In order to design a common approach for consistent integrations of soundproof and compressible </a:t>
            </a:r>
            <a:r>
              <a:rPr lang="en-US" sz="2000" dirty="0" err="1" smtClean="0">
                <a:latin typeface="Arial"/>
                <a:ea typeface="+mn-ea"/>
                <a:cs typeface="+mn-cs"/>
                <a:sym typeface="Wingdings" pitchFamily="2" charset="2"/>
              </a:rPr>
              <a:t>nonhydrostatic</a:t>
            </a:r>
            <a:r>
              <a:rPr lang="en-US" sz="2000" dirty="0" smtClean="0">
                <a:latin typeface="Arial"/>
                <a:ea typeface="+mn-ea"/>
                <a:cs typeface="+mn-cs"/>
                <a:sym typeface="Wingdings" pitchFamily="2" charset="2"/>
              </a:rPr>
              <a:t> </a:t>
            </a:r>
            <a:r>
              <a:rPr lang="en-US" sz="2000" dirty="0" smtClean="0">
                <a:latin typeface="Arial"/>
                <a:sym typeface="Wingdings" pitchFamily="2" charset="2"/>
              </a:rPr>
              <a:t>PDEs for all-scale atmospheric dynamics</a:t>
            </a:r>
            <a:r>
              <a:rPr lang="en-US" sz="2000" dirty="0" smtClean="0">
                <a:latin typeface="Arial"/>
                <a:ea typeface="+mn-ea"/>
                <a:cs typeface="+mn-cs"/>
                <a:sym typeface="Wingdings" pitchFamily="2" charset="2"/>
              </a:rPr>
              <a:t>, we manipulate the three governing systems into a</a:t>
            </a:r>
            <a:br>
              <a:rPr lang="en-US" sz="2000" dirty="0" smtClean="0">
                <a:latin typeface="Arial"/>
                <a:ea typeface="+mn-ea"/>
                <a:cs typeface="+mn-cs"/>
                <a:sym typeface="Wingdings" pitchFamily="2" charset="2"/>
              </a:rPr>
            </a:br>
            <a:r>
              <a:rPr lang="en-US" sz="2000" dirty="0" smtClean="0">
                <a:latin typeface="Arial"/>
                <a:ea typeface="+mn-ea"/>
                <a:cs typeface="+mn-cs"/>
                <a:sym typeface="Wingdings" pitchFamily="2" charset="2"/>
              </a:rPr>
              <a:t>single form convenient for discrete integrations:</a:t>
            </a:r>
            <a:r>
              <a:rPr lang="en-US" sz="2000" dirty="0" smtClean="0">
                <a:solidFill>
                  <a:schemeClr val="accent5">
                    <a:lumMod val="50000"/>
                  </a:schemeClr>
                </a:solidFill>
                <a:latin typeface="Arial"/>
                <a:ea typeface="+mn-ea"/>
                <a:cs typeface="+mn-cs"/>
                <a:sym typeface="Wingdings" pitchFamily="2" charset="2"/>
              </a:rPr>
              <a:t/>
            </a:r>
            <a:br>
              <a:rPr lang="en-US" sz="2000" dirty="0" smtClean="0">
                <a:solidFill>
                  <a:schemeClr val="accent5">
                    <a:lumMod val="50000"/>
                  </a:schemeClr>
                </a:solidFill>
                <a:latin typeface="Arial"/>
                <a:ea typeface="+mn-ea"/>
                <a:cs typeface="+mn-cs"/>
                <a:sym typeface="Wingdings" pitchFamily="2" charset="2"/>
              </a:rPr>
            </a:br>
            <a:r>
              <a:rPr lang="en-US" sz="2000" dirty="0">
                <a:solidFill>
                  <a:schemeClr val="accent5">
                    <a:lumMod val="50000"/>
                  </a:schemeClr>
                </a:solidFill>
                <a:latin typeface="Arial"/>
                <a:ea typeface="+mn-ea"/>
                <a:cs typeface="+mn-cs"/>
                <a:sym typeface="Wingdings" pitchFamily="2" charset="2"/>
              </a:rPr>
              <a:t/>
            </a:r>
            <a:br>
              <a:rPr lang="en-US" sz="2000" dirty="0">
                <a:solidFill>
                  <a:schemeClr val="accent5">
                    <a:lumMod val="50000"/>
                  </a:schemeClr>
                </a:solidFill>
                <a:latin typeface="Arial"/>
                <a:ea typeface="+mn-ea"/>
                <a:cs typeface="+mn-cs"/>
                <a:sym typeface="Wingdings" pitchFamily="2" charset="2"/>
              </a:rPr>
            </a:br>
            <a:r>
              <a:rPr lang="en-US" sz="2000" dirty="0" smtClean="0">
                <a:solidFill>
                  <a:schemeClr val="accent5">
                    <a:lumMod val="50000"/>
                  </a:schemeClr>
                </a:solidFill>
                <a:latin typeface="Arial"/>
                <a:ea typeface="+mn-ea"/>
                <a:cs typeface="+mn-cs"/>
                <a:sym typeface="Wingdings" pitchFamily="2" charset="2"/>
              </a:rPr>
              <a:t/>
            </a:r>
            <a:br>
              <a:rPr lang="en-US" sz="2000" dirty="0" smtClean="0">
                <a:solidFill>
                  <a:schemeClr val="accent5">
                    <a:lumMod val="50000"/>
                  </a:schemeClr>
                </a:solidFill>
                <a:latin typeface="Arial"/>
                <a:ea typeface="+mn-ea"/>
                <a:cs typeface="+mn-cs"/>
                <a:sym typeface="Wingdings" pitchFamily="2" charset="2"/>
              </a:rPr>
            </a:br>
            <a:endParaRPr lang="en-US" sz="2000" b="1" dirty="0">
              <a:solidFill>
                <a:schemeClr val="accent5">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25021189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260648"/>
            <a:ext cx="6048672" cy="504056"/>
          </a:xfrm>
        </p:spPr>
        <p:txBody>
          <a:bodyPr/>
          <a:lstStyle/>
          <a:p>
            <a:r>
              <a:rPr lang="en-US" sz="2000" dirty="0" smtClean="0">
                <a:solidFill>
                  <a:srgbClr val="0000FF"/>
                </a:solidFill>
                <a:latin typeface="+mn-lt"/>
              </a:rPr>
              <a:t> </a:t>
            </a:r>
            <a:r>
              <a:rPr lang="en-US" sz="2000" dirty="0" smtClean="0">
                <a:latin typeface="+mn-lt"/>
              </a:rPr>
              <a:t>Unified Framework, </a:t>
            </a:r>
            <a:r>
              <a:rPr lang="en-US" sz="2000" dirty="0">
                <a:latin typeface="Arial"/>
              </a:rPr>
              <a:t>c</a:t>
            </a:r>
            <a:r>
              <a:rPr lang="en-US" sz="2000" dirty="0" smtClean="0">
                <a:latin typeface="Arial"/>
              </a:rPr>
              <a:t>ombined </a:t>
            </a:r>
            <a:r>
              <a:rPr lang="en-US" sz="2000" dirty="0">
                <a:latin typeface="Arial"/>
              </a:rPr>
              <a:t>symbolic equations</a:t>
            </a:r>
            <a:r>
              <a:rPr lang="en-US" sz="2000" dirty="0" smtClean="0">
                <a:latin typeface="Arial"/>
              </a:rPr>
              <a:t>:</a:t>
            </a:r>
            <a:endParaRPr lang="en-US" sz="2000" dirty="0">
              <a:latin typeface="Aria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132" y="1196752"/>
            <a:ext cx="4762500" cy="2085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3923332"/>
            <a:ext cx="3352800" cy="1019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3783" y="1213867"/>
            <a:ext cx="33242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96632" y="4293096"/>
            <a:ext cx="3248025" cy="866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itle 1"/>
          <p:cNvSpPr txBox="1">
            <a:spLocks/>
          </p:cNvSpPr>
          <p:nvPr/>
        </p:nvSpPr>
        <p:spPr bwMode="auto">
          <a:xfrm>
            <a:off x="2987824" y="5562575"/>
            <a:ext cx="3168352" cy="533400"/>
          </a:xfrm>
          <a:prstGeom prst="rect">
            <a:avLst/>
          </a:prstGeom>
          <a:noFill/>
          <a:ln w="12700">
            <a:noFill/>
            <a:miter lim="800000"/>
            <a:headEnd/>
            <a:tailEnd/>
          </a:ln>
        </p:spPr>
        <p:txBody>
          <a:bodyPr vert="horz" wrap="square" lIns="90487" tIns="44450" rIns="90487" bIns="44450" numCol="1" anchor="ctr" anchorCtr="0" compatLnSpc="1">
            <a:prstTxWarp prst="textNoShape">
              <a:avLst/>
            </a:prstTxWarp>
          </a:bodyPr>
          <a:lstStyle>
            <a:lvl1pPr algn="l" defTabSz="762000" rtl="0" eaLnBrk="0" fontAlgn="base" hangingPunct="0">
              <a:spcBef>
                <a:spcPct val="0"/>
              </a:spcBef>
              <a:spcAft>
                <a:spcPct val="0"/>
              </a:spcAft>
              <a:defRPr sz="2800">
                <a:solidFill>
                  <a:srgbClr val="114FFB"/>
                </a:solidFill>
                <a:latin typeface="+mj-lt"/>
                <a:ea typeface="+mj-ea"/>
                <a:cs typeface="+mj-cs"/>
              </a:defRPr>
            </a:lvl1pPr>
            <a:lvl2pPr algn="l" defTabSz="762000" rtl="0" eaLnBrk="0" fontAlgn="base" hangingPunct="0">
              <a:spcBef>
                <a:spcPct val="0"/>
              </a:spcBef>
              <a:spcAft>
                <a:spcPct val="0"/>
              </a:spcAft>
              <a:defRPr sz="2800">
                <a:solidFill>
                  <a:srgbClr val="114FFB"/>
                </a:solidFill>
                <a:latin typeface="Arial Black" pitchFamily="34" charset="0"/>
              </a:defRPr>
            </a:lvl2pPr>
            <a:lvl3pPr algn="l" defTabSz="762000" rtl="0" eaLnBrk="0" fontAlgn="base" hangingPunct="0">
              <a:spcBef>
                <a:spcPct val="0"/>
              </a:spcBef>
              <a:spcAft>
                <a:spcPct val="0"/>
              </a:spcAft>
              <a:defRPr sz="2800">
                <a:solidFill>
                  <a:srgbClr val="114FFB"/>
                </a:solidFill>
                <a:latin typeface="Arial Black" pitchFamily="34" charset="0"/>
              </a:defRPr>
            </a:lvl3pPr>
            <a:lvl4pPr algn="l" defTabSz="762000" rtl="0" eaLnBrk="0" fontAlgn="base" hangingPunct="0">
              <a:spcBef>
                <a:spcPct val="0"/>
              </a:spcBef>
              <a:spcAft>
                <a:spcPct val="0"/>
              </a:spcAft>
              <a:defRPr sz="2800">
                <a:solidFill>
                  <a:srgbClr val="114FFB"/>
                </a:solidFill>
                <a:latin typeface="Arial Black" pitchFamily="34" charset="0"/>
              </a:defRPr>
            </a:lvl4pPr>
            <a:lvl5pPr algn="l" defTabSz="762000" rtl="0" eaLnBrk="0" fontAlgn="base" hangingPunct="0">
              <a:spcBef>
                <a:spcPct val="0"/>
              </a:spcBef>
              <a:spcAft>
                <a:spcPct val="0"/>
              </a:spcAft>
              <a:defRPr sz="2800">
                <a:solidFill>
                  <a:srgbClr val="114FFB"/>
                </a:solidFill>
                <a:latin typeface="Arial Black" pitchFamily="34" charset="0"/>
              </a:defRPr>
            </a:lvl5pPr>
            <a:lvl6pPr marL="457200" algn="l" defTabSz="762000" rtl="0" fontAlgn="base">
              <a:spcBef>
                <a:spcPct val="0"/>
              </a:spcBef>
              <a:spcAft>
                <a:spcPct val="0"/>
              </a:spcAft>
              <a:defRPr sz="2800">
                <a:solidFill>
                  <a:srgbClr val="114FFB"/>
                </a:solidFill>
                <a:latin typeface="Arial Black" pitchFamily="34" charset="0"/>
              </a:defRPr>
            </a:lvl6pPr>
            <a:lvl7pPr marL="914400" algn="l" defTabSz="762000" rtl="0" fontAlgn="base">
              <a:spcBef>
                <a:spcPct val="0"/>
              </a:spcBef>
              <a:spcAft>
                <a:spcPct val="0"/>
              </a:spcAft>
              <a:defRPr sz="2800">
                <a:solidFill>
                  <a:srgbClr val="114FFB"/>
                </a:solidFill>
                <a:latin typeface="Arial Black" pitchFamily="34" charset="0"/>
              </a:defRPr>
            </a:lvl7pPr>
            <a:lvl8pPr marL="1371600" algn="l" defTabSz="762000" rtl="0" fontAlgn="base">
              <a:spcBef>
                <a:spcPct val="0"/>
              </a:spcBef>
              <a:spcAft>
                <a:spcPct val="0"/>
              </a:spcAft>
              <a:defRPr sz="2800">
                <a:solidFill>
                  <a:srgbClr val="114FFB"/>
                </a:solidFill>
                <a:latin typeface="Arial Black" pitchFamily="34" charset="0"/>
              </a:defRPr>
            </a:lvl8pPr>
            <a:lvl9pPr marL="1828800" algn="l" defTabSz="762000" rtl="0" fontAlgn="base">
              <a:spcBef>
                <a:spcPct val="0"/>
              </a:spcBef>
              <a:spcAft>
                <a:spcPct val="0"/>
              </a:spcAft>
              <a:defRPr sz="2800">
                <a:solidFill>
                  <a:srgbClr val="114FFB"/>
                </a:solidFill>
                <a:latin typeface="Arial Black" pitchFamily="34" charset="0"/>
              </a:defRPr>
            </a:lvl9pPr>
          </a:lstStyle>
          <a:p>
            <a:r>
              <a:rPr lang="en-US" sz="2000" kern="0" dirty="0" smtClean="0">
                <a:latin typeface="Arial"/>
              </a:rPr>
              <a:t>conservation-law forms </a:t>
            </a:r>
            <a:r>
              <a:rPr lang="en-US" sz="2000" kern="0" dirty="0" smtClean="0">
                <a:latin typeface="Arial"/>
                <a:sym typeface="Wingdings" panose="05000000000000000000" pitchFamily="2" charset="2"/>
              </a:rPr>
              <a:t></a:t>
            </a:r>
            <a:endParaRPr lang="en-US" sz="2000" kern="0" dirty="0"/>
          </a:p>
        </p:txBody>
      </p:sp>
      <p:sp>
        <p:nvSpPr>
          <p:cNvPr id="8" name="Rectangle 7"/>
          <p:cNvSpPr/>
          <p:nvPr/>
        </p:nvSpPr>
        <p:spPr>
          <a:xfrm>
            <a:off x="8210362" y="4557206"/>
            <a:ext cx="936475" cy="338554"/>
          </a:xfrm>
          <a:prstGeom prst="rect">
            <a:avLst/>
          </a:prstGeom>
        </p:spPr>
        <p:txBody>
          <a:bodyPr wrap="none">
            <a:spAutoFit/>
          </a:bodyPr>
          <a:lstStyle/>
          <a:p>
            <a:r>
              <a:rPr lang="en-US" altLang="en-US" sz="1600" i="1" dirty="0">
                <a:solidFill>
                  <a:srgbClr val="114FFB"/>
                </a:solidFill>
                <a:latin typeface="+mn-lt"/>
              </a:rPr>
              <a:t>g</a:t>
            </a:r>
            <a:r>
              <a:rPr lang="en-US" altLang="en-US" sz="1600" i="1" dirty="0" smtClean="0">
                <a:solidFill>
                  <a:srgbClr val="114FFB"/>
                </a:solidFill>
                <a:latin typeface="+mn-lt"/>
              </a:rPr>
              <a:t>as law </a:t>
            </a:r>
            <a:endParaRPr lang="en-US" sz="1600" i="1" dirty="0">
              <a:solidFill>
                <a:srgbClr val="114FFB"/>
              </a:solidFill>
              <a:latin typeface="+mn-lt"/>
            </a:endParaRPr>
          </a:p>
        </p:txBody>
      </p:sp>
      <p:sp>
        <p:nvSpPr>
          <p:cNvPr id="9" name="Rectangle 8"/>
          <p:cNvSpPr/>
          <p:nvPr/>
        </p:nvSpPr>
        <p:spPr>
          <a:xfrm>
            <a:off x="1842070" y="692696"/>
            <a:ext cx="5459859" cy="338554"/>
          </a:xfrm>
          <a:prstGeom prst="rect">
            <a:avLst/>
          </a:prstGeom>
        </p:spPr>
        <p:txBody>
          <a:bodyPr wrap="square">
            <a:spAutoFit/>
          </a:bodyPr>
          <a:lstStyle/>
          <a:p>
            <a:r>
              <a:rPr lang="en-US" sz="1600" i="1" dirty="0" smtClean="0">
                <a:solidFill>
                  <a:srgbClr val="114FFB"/>
                </a:solidFill>
                <a:latin typeface="Arial"/>
              </a:rPr>
              <a:t>(</a:t>
            </a:r>
            <a:r>
              <a:rPr lang="en-US" sz="1600" i="1" dirty="0" err="1" smtClean="0">
                <a:solidFill>
                  <a:srgbClr val="114FFB"/>
                </a:solidFill>
                <a:latin typeface="Arial"/>
              </a:rPr>
              <a:t>Smolarkiewicz</a:t>
            </a:r>
            <a:r>
              <a:rPr lang="en-US" sz="1600" i="1" dirty="0">
                <a:solidFill>
                  <a:srgbClr val="114FFB"/>
                </a:solidFill>
                <a:latin typeface="Arial"/>
              </a:rPr>
              <a:t>, </a:t>
            </a:r>
            <a:r>
              <a:rPr lang="en-US" sz="1600" i="1" dirty="0" err="1" smtClean="0">
                <a:solidFill>
                  <a:srgbClr val="114FFB"/>
                </a:solidFill>
                <a:latin typeface="Arial"/>
              </a:rPr>
              <a:t>Kühnlein</a:t>
            </a:r>
            <a:r>
              <a:rPr lang="en-US" sz="1600" i="1" dirty="0" smtClean="0">
                <a:solidFill>
                  <a:srgbClr val="114FFB"/>
                </a:solidFill>
                <a:latin typeface="Arial"/>
              </a:rPr>
              <a:t> &amp; </a:t>
            </a:r>
            <a:r>
              <a:rPr lang="en-US" sz="1600" i="1" dirty="0" err="1" smtClean="0">
                <a:solidFill>
                  <a:srgbClr val="114FFB"/>
                </a:solidFill>
                <a:latin typeface="Arial"/>
              </a:rPr>
              <a:t>Wedi</a:t>
            </a:r>
            <a:r>
              <a:rPr lang="en-US" sz="1600" i="1" dirty="0" smtClean="0">
                <a:solidFill>
                  <a:srgbClr val="114FFB"/>
                </a:solidFill>
                <a:latin typeface="Arial"/>
              </a:rPr>
              <a:t>, JCP, 2014)</a:t>
            </a:r>
            <a:endParaRPr lang="en-US" sz="1600" i="1" dirty="0">
              <a:solidFill>
                <a:srgbClr val="114FFB"/>
              </a:solidFill>
              <a:latin typeface="Arial"/>
            </a:endParaRPr>
          </a:p>
        </p:txBody>
      </p:sp>
    </p:spTree>
    <p:extLst>
      <p:ext uri="{BB962C8B-B14F-4D97-AF65-F5344CB8AC3E}">
        <p14:creationId xmlns:p14="http://schemas.microsoft.com/office/powerpoint/2010/main" val="11278865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251520" y="3933055"/>
            <a:ext cx="3121184" cy="1392163"/>
          </a:xfrm>
          <a:prstGeom prst="rect">
            <a:avLst/>
          </a:prstGeom>
          <a:solidFill>
            <a:schemeClr val="bg1"/>
          </a:solid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2" name="Title 1"/>
          <p:cNvSpPr>
            <a:spLocks noGrp="1"/>
          </p:cNvSpPr>
          <p:nvPr>
            <p:ph type="title"/>
          </p:nvPr>
        </p:nvSpPr>
        <p:spPr>
          <a:xfrm>
            <a:off x="1835696" y="188640"/>
            <a:ext cx="4752528" cy="443458"/>
          </a:xfrm>
        </p:spPr>
        <p:txBody>
          <a:bodyPr/>
          <a:lstStyle/>
          <a:p>
            <a:r>
              <a:rPr lang="en-US" sz="2000" dirty="0">
                <a:latin typeface="Arial"/>
              </a:rPr>
              <a:t>Combined </a:t>
            </a:r>
            <a:r>
              <a:rPr lang="en-US" sz="2000" dirty="0" smtClean="0">
                <a:latin typeface="Arial"/>
              </a:rPr>
              <a:t>equations, conservation form:</a:t>
            </a:r>
            <a:endParaRPr lang="en-US" sz="20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05700" y="1403028"/>
            <a:ext cx="1368151" cy="4149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088" y="1903264"/>
            <a:ext cx="3179620" cy="365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itle 1"/>
          <p:cNvSpPr txBox="1">
            <a:spLocks/>
          </p:cNvSpPr>
          <p:nvPr/>
        </p:nvSpPr>
        <p:spPr bwMode="auto">
          <a:xfrm>
            <a:off x="2339753" y="3429000"/>
            <a:ext cx="4536503" cy="411486"/>
          </a:xfrm>
          <a:prstGeom prst="rect">
            <a:avLst/>
          </a:prstGeom>
          <a:noFill/>
          <a:ln w="12700">
            <a:noFill/>
            <a:miter lim="800000"/>
            <a:headEnd/>
            <a:tailEnd/>
          </a:ln>
        </p:spPr>
        <p:txBody>
          <a:bodyPr vert="horz" wrap="square" lIns="90487" tIns="44450" rIns="90487" bIns="44450" numCol="1" anchor="ctr" anchorCtr="0" compatLnSpc="1">
            <a:prstTxWarp prst="textNoShape">
              <a:avLst/>
            </a:prstTxWarp>
          </a:bodyPr>
          <a:lstStyle>
            <a:lvl1pPr algn="l" defTabSz="762000" rtl="0" eaLnBrk="0" fontAlgn="base" hangingPunct="0">
              <a:spcBef>
                <a:spcPct val="0"/>
              </a:spcBef>
              <a:spcAft>
                <a:spcPct val="0"/>
              </a:spcAft>
              <a:defRPr sz="2800">
                <a:solidFill>
                  <a:srgbClr val="114FFB"/>
                </a:solidFill>
                <a:latin typeface="+mj-lt"/>
                <a:ea typeface="+mj-ea"/>
                <a:cs typeface="+mj-cs"/>
              </a:defRPr>
            </a:lvl1pPr>
            <a:lvl2pPr algn="l" defTabSz="762000" rtl="0" eaLnBrk="0" fontAlgn="base" hangingPunct="0">
              <a:spcBef>
                <a:spcPct val="0"/>
              </a:spcBef>
              <a:spcAft>
                <a:spcPct val="0"/>
              </a:spcAft>
              <a:defRPr sz="2800">
                <a:solidFill>
                  <a:srgbClr val="114FFB"/>
                </a:solidFill>
                <a:latin typeface="Arial Black" pitchFamily="34" charset="0"/>
              </a:defRPr>
            </a:lvl2pPr>
            <a:lvl3pPr algn="l" defTabSz="762000" rtl="0" eaLnBrk="0" fontAlgn="base" hangingPunct="0">
              <a:spcBef>
                <a:spcPct val="0"/>
              </a:spcBef>
              <a:spcAft>
                <a:spcPct val="0"/>
              </a:spcAft>
              <a:defRPr sz="2800">
                <a:solidFill>
                  <a:srgbClr val="114FFB"/>
                </a:solidFill>
                <a:latin typeface="Arial Black" pitchFamily="34" charset="0"/>
              </a:defRPr>
            </a:lvl3pPr>
            <a:lvl4pPr algn="l" defTabSz="762000" rtl="0" eaLnBrk="0" fontAlgn="base" hangingPunct="0">
              <a:spcBef>
                <a:spcPct val="0"/>
              </a:spcBef>
              <a:spcAft>
                <a:spcPct val="0"/>
              </a:spcAft>
              <a:defRPr sz="2800">
                <a:solidFill>
                  <a:srgbClr val="114FFB"/>
                </a:solidFill>
                <a:latin typeface="Arial Black" pitchFamily="34" charset="0"/>
              </a:defRPr>
            </a:lvl4pPr>
            <a:lvl5pPr algn="l" defTabSz="762000" rtl="0" eaLnBrk="0" fontAlgn="base" hangingPunct="0">
              <a:spcBef>
                <a:spcPct val="0"/>
              </a:spcBef>
              <a:spcAft>
                <a:spcPct val="0"/>
              </a:spcAft>
              <a:defRPr sz="2800">
                <a:solidFill>
                  <a:srgbClr val="114FFB"/>
                </a:solidFill>
                <a:latin typeface="Arial Black" pitchFamily="34" charset="0"/>
              </a:defRPr>
            </a:lvl5pPr>
            <a:lvl6pPr marL="457200" algn="l" defTabSz="762000" rtl="0" fontAlgn="base">
              <a:spcBef>
                <a:spcPct val="0"/>
              </a:spcBef>
              <a:spcAft>
                <a:spcPct val="0"/>
              </a:spcAft>
              <a:defRPr sz="2800">
                <a:solidFill>
                  <a:srgbClr val="114FFB"/>
                </a:solidFill>
                <a:latin typeface="Arial Black" pitchFamily="34" charset="0"/>
              </a:defRPr>
            </a:lvl6pPr>
            <a:lvl7pPr marL="914400" algn="l" defTabSz="762000" rtl="0" fontAlgn="base">
              <a:spcBef>
                <a:spcPct val="0"/>
              </a:spcBef>
              <a:spcAft>
                <a:spcPct val="0"/>
              </a:spcAft>
              <a:defRPr sz="2800">
                <a:solidFill>
                  <a:srgbClr val="114FFB"/>
                </a:solidFill>
                <a:latin typeface="Arial Black" pitchFamily="34" charset="0"/>
              </a:defRPr>
            </a:lvl7pPr>
            <a:lvl8pPr marL="1371600" algn="l" defTabSz="762000" rtl="0" fontAlgn="base">
              <a:spcBef>
                <a:spcPct val="0"/>
              </a:spcBef>
              <a:spcAft>
                <a:spcPct val="0"/>
              </a:spcAft>
              <a:defRPr sz="2800">
                <a:solidFill>
                  <a:srgbClr val="114FFB"/>
                </a:solidFill>
                <a:latin typeface="Arial Black" pitchFamily="34" charset="0"/>
              </a:defRPr>
            </a:lvl8pPr>
            <a:lvl9pPr marL="1828800" algn="l" defTabSz="762000" rtl="0" fontAlgn="base">
              <a:spcBef>
                <a:spcPct val="0"/>
              </a:spcBef>
              <a:spcAft>
                <a:spcPct val="0"/>
              </a:spcAft>
              <a:defRPr sz="2800">
                <a:solidFill>
                  <a:srgbClr val="114FFB"/>
                </a:solidFill>
                <a:latin typeface="Arial Black" pitchFamily="34" charset="0"/>
              </a:defRPr>
            </a:lvl9pPr>
          </a:lstStyle>
          <a:p>
            <a:r>
              <a:rPr lang="en-US" sz="2000" kern="0" dirty="0" smtClean="0">
                <a:latin typeface="Arial"/>
              </a:rPr>
              <a:t>Accounting for curvilinear coordinates:</a:t>
            </a:r>
            <a:endParaRPr lang="en-US" sz="2000" kern="0" dirty="0"/>
          </a:p>
        </p:txBody>
      </p:sp>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936" y="4653136"/>
            <a:ext cx="2314575" cy="600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4043536"/>
            <a:ext cx="299085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2"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51920" y="4088879"/>
            <a:ext cx="3619500" cy="276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3"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51920" y="4437112"/>
            <a:ext cx="3086100" cy="266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4"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07904" y="4797152"/>
            <a:ext cx="2428875" cy="266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5"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92788" y="4811439"/>
            <a:ext cx="1762125" cy="238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itle 1"/>
          <p:cNvSpPr txBox="1">
            <a:spLocks/>
          </p:cNvSpPr>
          <p:nvPr/>
        </p:nvSpPr>
        <p:spPr bwMode="auto">
          <a:xfrm>
            <a:off x="4860032" y="6597352"/>
            <a:ext cx="3773636" cy="288647"/>
          </a:xfrm>
          <a:prstGeom prst="rect">
            <a:avLst/>
          </a:prstGeom>
          <a:noFill/>
          <a:ln w="12700">
            <a:noFill/>
            <a:miter lim="800000"/>
            <a:headEnd/>
            <a:tailEnd/>
          </a:ln>
        </p:spPr>
        <p:txBody>
          <a:bodyPr vert="horz" wrap="square" lIns="90487" tIns="44450" rIns="90487" bIns="44450" numCol="1" anchor="ctr" anchorCtr="0" compatLnSpc="1">
            <a:prstTxWarp prst="textNoShape">
              <a:avLst/>
            </a:prstTxWarp>
          </a:bodyPr>
          <a:lstStyle>
            <a:lvl1pPr algn="l" defTabSz="762000" rtl="0" eaLnBrk="0" fontAlgn="base" hangingPunct="0">
              <a:spcBef>
                <a:spcPct val="0"/>
              </a:spcBef>
              <a:spcAft>
                <a:spcPct val="0"/>
              </a:spcAft>
              <a:defRPr sz="2800">
                <a:solidFill>
                  <a:srgbClr val="114FFB"/>
                </a:solidFill>
                <a:latin typeface="+mj-lt"/>
                <a:ea typeface="+mj-ea"/>
                <a:cs typeface="+mj-cs"/>
              </a:defRPr>
            </a:lvl1pPr>
            <a:lvl2pPr algn="l" defTabSz="762000" rtl="0" eaLnBrk="0" fontAlgn="base" hangingPunct="0">
              <a:spcBef>
                <a:spcPct val="0"/>
              </a:spcBef>
              <a:spcAft>
                <a:spcPct val="0"/>
              </a:spcAft>
              <a:defRPr sz="2800">
                <a:solidFill>
                  <a:srgbClr val="114FFB"/>
                </a:solidFill>
                <a:latin typeface="Arial Black" pitchFamily="34" charset="0"/>
              </a:defRPr>
            </a:lvl2pPr>
            <a:lvl3pPr algn="l" defTabSz="762000" rtl="0" eaLnBrk="0" fontAlgn="base" hangingPunct="0">
              <a:spcBef>
                <a:spcPct val="0"/>
              </a:spcBef>
              <a:spcAft>
                <a:spcPct val="0"/>
              </a:spcAft>
              <a:defRPr sz="2800">
                <a:solidFill>
                  <a:srgbClr val="114FFB"/>
                </a:solidFill>
                <a:latin typeface="Arial Black" pitchFamily="34" charset="0"/>
              </a:defRPr>
            </a:lvl3pPr>
            <a:lvl4pPr algn="l" defTabSz="762000" rtl="0" eaLnBrk="0" fontAlgn="base" hangingPunct="0">
              <a:spcBef>
                <a:spcPct val="0"/>
              </a:spcBef>
              <a:spcAft>
                <a:spcPct val="0"/>
              </a:spcAft>
              <a:defRPr sz="2800">
                <a:solidFill>
                  <a:srgbClr val="114FFB"/>
                </a:solidFill>
                <a:latin typeface="Arial Black" pitchFamily="34" charset="0"/>
              </a:defRPr>
            </a:lvl4pPr>
            <a:lvl5pPr algn="l" defTabSz="762000" rtl="0" eaLnBrk="0" fontAlgn="base" hangingPunct="0">
              <a:spcBef>
                <a:spcPct val="0"/>
              </a:spcBef>
              <a:spcAft>
                <a:spcPct val="0"/>
              </a:spcAft>
              <a:defRPr sz="2800">
                <a:solidFill>
                  <a:srgbClr val="114FFB"/>
                </a:solidFill>
                <a:latin typeface="Arial Black" pitchFamily="34" charset="0"/>
              </a:defRPr>
            </a:lvl5pPr>
            <a:lvl6pPr marL="457200" algn="l" defTabSz="762000" rtl="0" fontAlgn="base">
              <a:spcBef>
                <a:spcPct val="0"/>
              </a:spcBef>
              <a:spcAft>
                <a:spcPct val="0"/>
              </a:spcAft>
              <a:defRPr sz="2800">
                <a:solidFill>
                  <a:srgbClr val="114FFB"/>
                </a:solidFill>
                <a:latin typeface="Arial Black" pitchFamily="34" charset="0"/>
              </a:defRPr>
            </a:lvl6pPr>
            <a:lvl7pPr marL="914400" algn="l" defTabSz="762000" rtl="0" fontAlgn="base">
              <a:spcBef>
                <a:spcPct val="0"/>
              </a:spcBef>
              <a:spcAft>
                <a:spcPct val="0"/>
              </a:spcAft>
              <a:defRPr sz="2800">
                <a:solidFill>
                  <a:srgbClr val="114FFB"/>
                </a:solidFill>
                <a:latin typeface="Arial Black" pitchFamily="34" charset="0"/>
              </a:defRPr>
            </a:lvl7pPr>
            <a:lvl8pPr marL="1371600" algn="l" defTabSz="762000" rtl="0" fontAlgn="base">
              <a:spcBef>
                <a:spcPct val="0"/>
              </a:spcBef>
              <a:spcAft>
                <a:spcPct val="0"/>
              </a:spcAft>
              <a:defRPr sz="2800">
                <a:solidFill>
                  <a:srgbClr val="114FFB"/>
                </a:solidFill>
                <a:latin typeface="Arial Black" pitchFamily="34" charset="0"/>
              </a:defRPr>
            </a:lvl8pPr>
            <a:lvl9pPr marL="1828800" algn="l" defTabSz="762000" rtl="0" fontAlgn="base">
              <a:spcBef>
                <a:spcPct val="0"/>
              </a:spcBef>
              <a:spcAft>
                <a:spcPct val="0"/>
              </a:spcAft>
              <a:defRPr sz="2800">
                <a:solidFill>
                  <a:srgbClr val="114FFB"/>
                </a:solidFill>
                <a:latin typeface="Arial Black" pitchFamily="34" charset="0"/>
              </a:defRPr>
            </a:lvl9pPr>
          </a:lstStyle>
          <a:p>
            <a:r>
              <a:rPr lang="en-US" sz="1600" i="1" kern="0" dirty="0" smtClean="0">
                <a:solidFill>
                  <a:schemeClr val="tx2">
                    <a:lumMod val="50000"/>
                    <a:lumOff val="50000"/>
                  </a:schemeClr>
                </a:solidFill>
                <a:latin typeface="Arial"/>
                <a:sym typeface="Wingdings" panose="05000000000000000000" pitchFamily="2" charset="2"/>
              </a:rPr>
              <a:t> </a:t>
            </a:r>
            <a:r>
              <a:rPr lang="en-US" sz="1600" i="1" kern="0" dirty="0" smtClean="0">
                <a:solidFill>
                  <a:schemeClr val="tx2">
                    <a:lumMod val="50000"/>
                    <a:lumOff val="50000"/>
                  </a:schemeClr>
                </a:solidFill>
                <a:latin typeface="Arial"/>
              </a:rPr>
              <a:t>example </a:t>
            </a:r>
            <a:r>
              <a:rPr lang="en-US" sz="1600" i="1" kern="0" dirty="0" smtClean="0">
                <a:solidFill>
                  <a:schemeClr val="tx2">
                    <a:lumMod val="50000"/>
                    <a:lumOff val="50000"/>
                  </a:schemeClr>
                </a:solidFill>
                <a:latin typeface="Arial"/>
                <a:sym typeface="Wingdings" panose="05000000000000000000" pitchFamily="2" charset="2"/>
              </a:rPr>
              <a:t> </a:t>
            </a:r>
            <a:r>
              <a:rPr lang="en-US" sz="1600" i="1" kern="0" dirty="0" smtClean="0">
                <a:solidFill>
                  <a:schemeClr val="tx2">
                    <a:lumMod val="50000"/>
                    <a:lumOff val="50000"/>
                  </a:schemeClr>
                </a:solidFill>
                <a:latin typeface="Arial"/>
              </a:rPr>
              <a:t>integration schemes </a:t>
            </a:r>
            <a:r>
              <a:rPr lang="en-US" sz="1600" i="1" kern="0" dirty="0" smtClean="0">
                <a:solidFill>
                  <a:schemeClr val="tx2">
                    <a:lumMod val="50000"/>
                    <a:lumOff val="50000"/>
                  </a:schemeClr>
                </a:solidFill>
                <a:latin typeface="Arial"/>
                <a:sym typeface="Wingdings" panose="05000000000000000000" pitchFamily="2" charset="2"/>
              </a:rPr>
              <a:t></a:t>
            </a:r>
            <a:endParaRPr lang="en-US" sz="1600" i="1" kern="0" dirty="0">
              <a:solidFill>
                <a:schemeClr val="tx2">
                  <a:lumMod val="50000"/>
                  <a:lumOff val="50000"/>
                </a:schemeClr>
              </a:solidFill>
            </a:endParaRPr>
          </a:p>
        </p:txBody>
      </p:sp>
      <p:sp>
        <p:nvSpPr>
          <p:cNvPr id="3" name="TextBox 2"/>
          <p:cNvSpPr txBox="1"/>
          <p:nvPr/>
        </p:nvSpPr>
        <p:spPr>
          <a:xfrm>
            <a:off x="5364088" y="2390676"/>
            <a:ext cx="2771913" cy="338554"/>
          </a:xfrm>
          <a:prstGeom prst="rect">
            <a:avLst/>
          </a:prstGeom>
          <a:noFill/>
        </p:spPr>
        <p:txBody>
          <a:bodyPr wrap="none" rtlCol="0">
            <a:spAutoFit/>
          </a:bodyPr>
          <a:lstStyle/>
          <a:p>
            <a:r>
              <a:rPr lang="en-US" sz="1600" i="1" dirty="0">
                <a:solidFill>
                  <a:srgbClr val="114FFB"/>
                </a:solidFill>
                <a:latin typeface="+mn-lt"/>
              </a:rPr>
              <a:t>s</a:t>
            </a:r>
            <a:r>
              <a:rPr lang="en-US" sz="1600" i="1" dirty="0" smtClean="0">
                <a:solidFill>
                  <a:srgbClr val="114FFB"/>
                </a:solidFill>
                <a:latin typeface="+mn-lt"/>
              </a:rPr>
              <a:t>pecific vs. density variables</a:t>
            </a:r>
            <a:endParaRPr lang="en-US" sz="1600" i="1" dirty="0">
              <a:solidFill>
                <a:srgbClr val="114FFB"/>
              </a:solidFill>
              <a:latin typeface="+mn-lt"/>
            </a:endParaRPr>
          </a:p>
        </p:txBody>
      </p:sp>
      <p:sp>
        <p:nvSpPr>
          <p:cNvPr id="8" name="Curved Right Arrow 7"/>
          <p:cNvSpPr/>
          <p:nvPr/>
        </p:nvSpPr>
        <p:spPr bwMode="auto">
          <a:xfrm>
            <a:off x="4974829" y="1462518"/>
            <a:ext cx="288031" cy="712899"/>
          </a:xfrm>
          <a:prstGeom prst="curved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22" name="Curved Right Arrow 21"/>
          <p:cNvSpPr/>
          <p:nvPr/>
        </p:nvSpPr>
        <p:spPr bwMode="auto">
          <a:xfrm flipH="1" flipV="1">
            <a:off x="8702628" y="1486831"/>
            <a:ext cx="239906" cy="688583"/>
          </a:xfrm>
          <a:prstGeom prst="curved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pic>
        <p:nvPicPr>
          <p:cNvPr id="1026"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5536" y="968127"/>
            <a:ext cx="3105150" cy="2028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1520" y="5661248"/>
            <a:ext cx="2179887" cy="546773"/>
          </a:xfrm>
          <a:prstGeom prst="rect">
            <a:avLst/>
          </a:prstGeom>
          <a:noFill/>
          <a:ln w="19050">
            <a:solidFill>
              <a:srgbClr val="FF0000"/>
            </a:solidFill>
            <a:miter lim="800000"/>
            <a:headEnd/>
            <a:tailEnd/>
          </a:ln>
        </p:spPr>
      </p:pic>
      <p:pic>
        <p:nvPicPr>
          <p:cNvPr id="18" name="Picture 17"/>
          <p:cNvPicPr>
            <a:picLocks noGrp="1"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851178" y="5661248"/>
            <a:ext cx="936846" cy="560435"/>
          </a:xfrm>
          <a:prstGeom prst="rect">
            <a:avLst/>
          </a:prstGeom>
          <a:noFill/>
          <a:ln w="19050">
            <a:solidFill>
              <a:srgbClr val="FF0000"/>
            </a:solidFill>
            <a:miter lim="800000"/>
            <a:headEnd/>
            <a:tailEnd/>
          </a:ln>
        </p:spPr>
      </p:pic>
      <p:sp>
        <p:nvSpPr>
          <p:cNvPr id="4" name="Rectangle 3"/>
          <p:cNvSpPr/>
          <p:nvPr/>
        </p:nvSpPr>
        <p:spPr>
          <a:xfrm>
            <a:off x="2761939" y="5703639"/>
            <a:ext cx="873957" cy="461665"/>
          </a:xfrm>
          <a:prstGeom prst="rect">
            <a:avLst/>
          </a:prstGeom>
        </p:spPr>
        <p:txBody>
          <a:bodyPr wrap="none">
            <a:spAutoFit/>
          </a:bodyPr>
          <a:lstStyle/>
          <a:p>
            <a:r>
              <a:rPr lang="en-US" sz="2000" dirty="0">
                <a:solidFill>
                  <a:srgbClr val="114FFB"/>
                </a:solidFill>
                <a:latin typeface="+mn-lt"/>
                <a:sym typeface="Wingdings" panose="05000000000000000000" pitchFamily="2" charset="2"/>
              </a:rPr>
              <a:t></a:t>
            </a:r>
            <a:r>
              <a:rPr lang="en-US" sz="2000" dirty="0">
                <a:solidFill>
                  <a:srgbClr val="114FFB"/>
                </a:solidFill>
                <a:latin typeface="+mn-lt"/>
              </a:rPr>
              <a:t> </a:t>
            </a:r>
            <a:r>
              <a:rPr lang="en-US" sz="2000" dirty="0">
                <a:solidFill>
                  <a:srgbClr val="114FFB"/>
                </a:solidFill>
                <a:latin typeface="+mn-lt"/>
                <a:sym typeface="Wingdings" panose="05000000000000000000" pitchFamily="2" charset="2"/>
              </a:rPr>
              <a:t></a:t>
            </a:r>
            <a:r>
              <a:rPr lang="en-US" dirty="0">
                <a:solidFill>
                  <a:srgbClr val="0000FF"/>
                </a:solidFill>
              </a:rPr>
              <a:t> </a:t>
            </a:r>
            <a:endParaRPr lang="en-US" dirty="0"/>
          </a:p>
        </p:txBody>
      </p:sp>
      <p:sp>
        <p:nvSpPr>
          <p:cNvPr id="6" name="Rectangle 5"/>
          <p:cNvSpPr/>
          <p:nvPr/>
        </p:nvSpPr>
        <p:spPr>
          <a:xfrm>
            <a:off x="5600810" y="5754742"/>
            <a:ext cx="3291670" cy="338554"/>
          </a:xfrm>
          <a:prstGeom prst="rect">
            <a:avLst/>
          </a:prstGeom>
        </p:spPr>
        <p:txBody>
          <a:bodyPr wrap="none">
            <a:spAutoFit/>
          </a:bodyPr>
          <a:lstStyle/>
          <a:p>
            <a:r>
              <a:rPr lang="en-US" sz="1600" i="1" dirty="0" smtClean="0">
                <a:solidFill>
                  <a:srgbClr val="114FFB"/>
                </a:solidFill>
                <a:latin typeface="+mn-lt"/>
              </a:rPr>
              <a:t>recall “the </a:t>
            </a:r>
            <a:r>
              <a:rPr lang="en-US" sz="1600" i="1" dirty="0">
                <a:solidFill>
                  <a:srgbClr val="114FFB"/>
                </a:solidFill>
                <a:latin typeface="+mn-lt"/>
              </a:rPr>
              <a:t>archetype problem, </a:t>
            </a:r>
            <a:r>
              <a:rPr lang="en-US" sz="1600" i="1" dirty="0" smtClean="0">
                <a:solidFill>
                  <a:srgbClr val="114FFB"/>
                </a:solidFill>
                <a:latin typeface="+mn-lt"/>
              </a:rPr>
              <a:t>AP”</a:t>
            </a:r>
            <a:endParaRPr lang="en-GB" sz="1600" i="1" dirty="0">
              <a:solidFill>
                <a:srgbClr val="114FFB"/>
              </a:solidFill>
              <a:latin typeface="+mn-lt"/>
            </a:endParaRPr>
          </a:p>
        </p:txBody>
      </p:sp>
      <p:pic>
        <p:nvPicPr>
          <p:cNvPr id="7" name="Picture 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956376" y="3153936"/>
            <a:ext cx="1175160" cy="1283176"/>
          </a:xfrm>
          <a:prstGeom prst="rect">
            <a:avLst/>
          </a:prstGeom>
        </p:spPr>
      </p:pic>
      <p:sp>
        <p:nvSpPr>
          <p:cNvPr id="23" name="Rectangle 22"/>
          <p:cNvSpPr/>
          <p:nvPr/>
        </p:nvSpPr>
        <p:spPr>
          <a:xfrm>
            <a:off x="8100392" y="4417948"/>
            <a:ext cx="1103152" cy="523220"/>
          </a:xfrm>
          <a:prstGeom prst="rect">
            <a:avLst/>
          </a:prstGeom>
        </p:spPr>
        <p:txBody>
          <a:bodyPr wrap="square">
            <a:spAutoFit/>
          </a:bodyPr>
          <a:lstStyle/>
          <a:p>
            <a:pPr eaLnBrk="1" hangingPunct="1"/>
            <a:r>
              <a:rPr lang="en-US" altLang="en-US" sz="1400" b="1" dirty="0" smtClean="0">
                <a:solidFill>
                  <a:schemeClr val="accent2"/>
                </a:solidFill>
                <a:latin typeface="Arial" panose="020B0604020202020204" pitchFamily="34" charset="0"/>
                <a:cs typeface="Arial" panose="020B0604020202020204" pitchFamily="34" charset="0"/>
              </a:rPr>
              <a:t>Riemann</a:t>
            </a:r>
            <a:r>
              <a:rPr lang="en-US" altLang="en-US" sz="1400" b="1" dirty="0" smtClean="0">
                <a:solidFill>
                  <a:schemeClr val="accent2"/>
                </a:solidFill>
                <a:latin typeface="Arial" panose="020B0604020202020204" pitchFamily="34" charset="0"/>
                <a:cs typeface="Arial" panose="020B0604020202020204" pitchFamily="34" charset="0"/>
              </a:rPr>
              <a:t>, </a:t>
            </a:r>
            <a:endParaRPr lang="en-US" altLang="en-US" sz="1400" b="1" dirty="0">
              <a:solidFill>
                <a:schemeClr val="accent2"/>
              </a:solidFill>
              <a:latin typeface="Arial" panose="020B0604020202020204" pitchFamily="34" charset="0"/>
              <a:cs typeface="Arial" panose="020B0604020202020204" pitchFamily="34" charset="0"/>
            </a:endParaRPr>
          </a:p>
          <a:p>
            <a:pPr eaLnBrk="1" hangingPunct="1"/>
            <a:r>
              <a:rPr lang="en-US" altLang="en-US" sz="1400" b="1" dirty="0" smtClean="0">
                <a:solidFill>
                  <a:schemeClr val="accent2"/>
                </a:solidFill>
                <a:latin typeface="Arial" panose="020B0604020202020204" pitchFamily="34" charset="0"/>
                <a:cs typeface="Arial" panose="020B0604020202020204" pitchFamily="34" charset="0"/>
              </a:rPr>
              <a:t>1826-1863</a:t>
            </a:r>
            <a:endParaRPr lang="en-US" altLang="en-US" sz="1400" b="1" dirty="0">
              <a:solidFill>
                <a:schemeClr val="accent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330610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0" y="28104"/>
            <a:ext cx="9144000" cy="376560"/>
          </a:xfrm>
          <a:prstGeom prst="rect">
            <a:avLst/>
          </a:prstGeom>
          <a:noFill/>
          <a:ln w="12700">
            <a:noFill/>
            <a:miter lim="800000"/>
            <a:headEnd/>
            <a:tailEnd/>
          </a:ln>
        </p:spPr>
        <p:txBody>
          <a:bodyPr vert="horz" wrap="square" lIns="90487" tIns="44450" rIns="90487" bIns="44450" numCol="1" anchor="ctr" anchorCtr="0" compatLnSpc="1">
            <a:prstTxWarp prst="textNoShape">
              <a:avLst/>
            </a:prstTxWarp>
          </a:bodyPr>
          <a:lstStyle>
            <a:lvl1pPr algn="l" defTabSz="762000" rtl="0" eaLnBrk="0" fontAlgn="base" hangingPunct="0">
              <a:spcBef>
                <a:spcPct val="0"/>
              </a:spcBef>
              <a:spcAft>
                <a:spcPct val="0"/>
              </a:spcAft>
              <a:defRPr sz="2800">
                <a:solidFill>
                  <a:srgbClr val="114FFB"/>
                </a:solidFill>
                <a:latin typeface="+mj-lt"/>
                <a:ea typeface="+mj-ea"/>
                <a:cs typeface="+mj-cs"/>
              </a:defRPr>
            </a:lvl1pPr>
            <a:lvl2pPr algn="l" defTabSz="762000" rtl="0" eaLnBrk="0" fontAlgn="base" hangingPunct="0">
              <a:spcBef>
                <a:spcPct val="0"/>
              </a:spcBef>
              <a:spcAft>
                <a:spcPct val="0"/>
              </a:spcAft>
              <a:defRPr sz="2800">
                <a:solidFill>
                  <a:srgbClr val="114FFB"/>
                </a:solidFill>
                <a:latin typeface="Arial Black" pitchFamily="34" charset="0"/>
              </a:defRPr>
            </a:lvl2pPr>
            <a:lvl3pPr algn="l" defTabSz="762000" rtl="0" eaLnBrk="0" fontAlgn="base" hangingPunct="0">
              <a:spcBef>
                <a:spcPct val="0"/>
              </a:spcBef>
              <a:spcAft>
                <a:spcPct val="0"/>
              </a:spcAft>
              <a:defRPr sz="2800">
                <a:solidFill>
                  <a:srgbClr val="114FFB"/>
                </a:solidFill>
                <a:latin typeface="Arial Black" pitchFamily="34" charset="0"/>
              </a:defRPr>
            </a:lvl3pPr>
            <a:lvl4pPr algn="l" defTabSz="762000" rtl="0" eaLnBrk="0" fontAlgn="base" hangingPunct="0">
              <a:spcBef>
                <a:spcPct val="0"/>
              </a:spcBef>
              <a:spcAft>
                <a:spcPct val="0"/>
              </a:spcAft>
              <a:defRPr sz="2800">
                <a:solidFill>
                  <a:srgbClr val="114FFB"/>
                </a:solidFill>
                <a:latin typeface="Arial Black" pitchFamily="34" charset="0"/>
              </a:defRPr>
            </a:lvl4pPr>
            <a:lvl5pPr algn="l" defTabSz="762000" rtl="0" eaLnBrk="0" fontAlgn="base" hangingPunct="0">
              <a:spcBef>
                <a:spcPct val="0"/>
              </a:spcBef>
              <a:spcAft>
                <a:spcPct val="0"/>
              </a:spcAft>
              <a:defRPr sz="2800">
                <a:solidFill>
                  <a:srgbClr val="114FFB"/>
                </a:solidFill>
                <a:latin typeface="Arial Black" pitchFamily="34" charset="0"/>
              </a:defRPr>
            </a:lvl5pPr>
            <a:lvl6pPr marL="457200" algn="l" defTabSz="762000" rtl="0" fontAlgn="base">
              <a:spcBef>
                <a:spcPct val="0"/>
              </a:spcBef>
              <a:spcAft>
                <a:spcPct val="0"/>
              </a:spcAft>
              <a:defRPr sz="2800">
                <a:solidFill>
                  <a:srgbClr val="114FFB"/>
                </a:solidFill>
                <a:latin typeface="Arial Black" pitchFamily="34" charset="0"/>
              </a:defRPr>
            </a:lvl6pPr>
            <a:lvl7pPr marL="914400" algn="l" defTabSz="762000" rtl="0" fontAlgn="base">
              <a:spcBef>
                <a:spcPct val="0"/>
              </a:spcBef>
              <a:spcAft>
                <a:spcPct val="0"/>
              </a:spcAft>
              <a:defRPr sz="2800">
                <a:solidFill>
                  <a:srgbClr val="114FFB"/>
                </a:solidFill>
                <a:latin typeface="Arial Black" pitchFamily="34" charset="0"/>
              </a:defRPr>
            </a:lvl7pPr>
            <a:lvl8pPr marL="1371600" algn="l" defTabSz="762000" rtl="0" fontAlgn="base">
              <a:spcBef>
                <a:spcPct val="0"/>
              </a:spcBef>
              <a:spcAft>
                <a:spcPct val="0"/>
              </a:spcAft>
              <a:defRPr sz="2800">
                <a:solidFill>
                  <a:srgbClr val="114FFB"/>
                </a:solidFill>
                <a:latin typeface="Arial Black" pitchFamily="34" charset="0"/>
              </a:defRPr>
            </a:lvl8pPr>
            <a:lvl9pPr marL="1828800" algn="l" defTabSz="762000" rtl="0" fontAlgn="base">
              <a:spcBef>
                <a:spcPct val="0"/>
              </a:spcBef>
              <a:spcAft>
                <a:spcPct val="0"/>
              </a:spcAft>
              <a:defRPr sz="2800">
                <a:solidFill>
                  <a:srgbClr val="114FFB"/>
                </a:solidFill>
                <a:latin typeface="Arial Black" pitchFamily="34" charset="0"/>
              </a:defRPr>
            </a:lvl9pPr>
          </a:lstStyle>
          <a:p>
            <a:r>
              <a:rPr lang="en-US" sz="1800" kern="0" dirty="0" smtClean="0">
                <a:latin typeface="Arial"/>
              </a:rPr>
              <a:t>Global </a:t>
            </a:r>
            <a:r>
              <a:rPr lang="en-US" sz="1800" kern="0" dirty="0" err="1" smtClean="0">
                <a:latin typeface="Arial"/>
              </a:rPr>
              <a:t>baroclinic</a:t>
            </a:r>
            <a:r>
              <a:rPr lang="en-US" sz="1800" kern="0" dirty="0" smtClean="0">
                <a:latin typeface="Arial"/>
              </a:rPr>
              <a:t> instability  (</a:t>
            </a:r>
            <a:r>
              <a:rPr lang="en-US" sz="1800" kern="0" dirty="0" err="1" smtClean="0">
                <a:latin typeface="Arial"/>
              </a:rPr>
              <a:t>Smolarkiewicz</a:t>
            </a:r>
            <a:r>
              <a:rPr lang="en-US" sz="1800" kern="0" dirty="0" smtClean="0">
                <a:latin typeface="Arial"/>
              </a:rPr>
              <a:t>, </a:t>
            </a:r>
            <a:r>
              <a:rPr lang="en-US" sz="1800" kern="0" dirty="0" err="1" smtClean="0">
                <a:latin typeface="Arial"/>
              </a:rPr>
              <a:t>Kühnlein</a:t>
            </a:r>
            <a:r>
              <a:rPr lang="en-US" sz="1800" kern="0" dirty="0" smtClean="0">
                <a:latin typeface="Arial"/>
              </a:rPr>
              <a:t> &amp; </a:t>
            </a:r>
            <a:r>
              <a:rPr lang="en-US" sz="1800" kern="0" dirty="0" err="1" smtClean="0">
                <a:latin typeface="Arial"/>
              </a:rPr>
              <a:t>Wedi</a:t>
            </a:r>
            <a:r>
              <a:rPr lang="en-US" sz="1800" kern="0" dirty="0" smtClean="0">
                <a:latin typeface="Arial"/>
              </a:rPr>
              <a:t> , JCP, 2014) </a:t>
            </a:r>
            <a:r>
              <a:rPr lang="en-US" sz="1800" kern="0" dirty="0" smtClean="0">
                <a:solidFill>
                  <a:schemeClr val="accent5">
                    <a:lumMod val="50000"/>
                  </a:schemeClr>
                </a:solidFill>
                <a:latin typeface="Arial"/>
              </a:rPr>
              <a:t>   </a:t>
            </a:r>
            <a:endParaRPr lang="en-US" sz="1800" kern="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4134" y="404664"/>
            <a:ext cx="3931946" cy="19690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6233" y="2348880"/>
            <a:ext cx="3913690" cy="19543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34134" y="4293096"/>
            <a:ext cx="3915789" cy="19542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flipH="1">
            <a:off x="6466080" y="797803"/>
            <a:ext cx="2677920" cy="523220"/>
          </a:xfrm>
          <a:prstGeom prst="rect">
            <a:avLst/>
          </a:prstGeom>
          <a:noFill/>
        </p:spPr>
        <p:txBody>
          <a:bodyPr wrap="square" rtlCol="0">
            <a:spAutoFit/>
          </a:bodyPr>
          <a:lstStyle/>
          <a:p>
            <a:r>
              <a:rPr lang="en-US" sz="1400" i="1" dirty="0" smtClean="0">
                <a:solidFill>
                  <a:srgbClr val="114FFB"/>
                </a:solidFill>
                <a:latin typeface="Arial" panose="020B0604020202020204" pitchFamily="34" charset="0"/>
                <a:cs typeface="Arial" panose="020B0604020202020204" pitchFamily="34" charset="0"/>
              </a:rPr>
              <a:t>CMP,  2880 </a:t>
            </a:r>
            <a:r>
              <a:rPr lang="en-US" sz="1400" i="1" dirty="0" err="1" smtClean="0">
                <a:solidFill>
                  <a:srgbClr val="114FFB"/>
                </a:solidFill>
                <a:latin typeface="Arial" panose="020B0604020202020204" pitchFamily="34" charset="0"/>
                <a:cs typeface="Arial" panose="020B0604020202020204" pitchFamily="34" charset="0"/>
              </a:rPr>
              <a:t>dt</a:t>
            </a:r>
            <a:r>
              <a:rPr lang="en-US" sz="1400" i="1" dirty="0" smtClean="0">
                <a:solidFill>
                  <a:srgbClr val="114FFB"/>
                </a:solidFill>
                <a:latin typeface="Arial" panose="020B0604020202020204" pitchFamily="34" charset="0"/>
                <a:cs typeface="Arial" panose="020B0604020202020204" pitchFamily="34" charset="0"/>
              </a:rPr>
              <a:t>=300 s, </a:t>
            </a:r>
          </a:p>
          <a:p>
            <a:r>
              <a:rPr lang="en-US" sz="1400" i="1" dirty="0" err="1">
                <a:solidFill>
                  <a:srgbClr val="114FFB"/>
                </a:solidFill>
                <a:latin typeface="Arial" panose="020B0604020202020204" pitchFamily="34" charset="0"/>
                <a:cs typeface="Arial" panose="020B0604020202020204" pitchFamily="34" charset="0"/>
              </a:rPr>
              <a:t>w</a:t>
            </a:r>
            <a:r>
              <a:rPr lang="en-US" sz="1400" i="1" dirty="0" err="1" smtClean="0">
                <a:solidFill>
                  <a:srgbClr val="114FFB"/>
                </a:solidFill>
                <a:latin typeface="Arial" panose="020B0604020202020204" pitchFamily="34" charset="0"/>
                <a:cs typeface="Arial" panose="020B0604020202020204" pitchFamily="34" charset="0"/>
              </a:rPr>
              <a:t>allclock</a:t>
            </a:r>
            <a:r>
              <a:rPr lang="en-US" sz="1400" i="1" dirty="0" smtClean="0">
                <a:solidFill>
                  <a:srgbClr val="114FFB"/>
                </a:solidFill>
                <a:latin typeface="Arial" panose="020B0604020202020204" pitchFamily="34" charset="0"/>
                <a:cs typeface="Arial" panose="020B0604020202020204" pitchFamily="34" charset="0"/>
              </a:rPr>
              <a:t> time=2.0 </a:t>
            </a:r>
            <a:r>
              <a:rPr lang="en-US" sz="1400" i="1" dirty="0" err="1" smtClean="0">
                <a:solidFill>
                  <a:srgbClr val="114FFB"/>
                </a:solidFill>
                <a:latin typeface="Arial" panose="020B0604020202020204" pitchFamily="34" charset="0"/>
                <a:cs typeface="Arial" panose="020B0604020202020204" pitchFamily="34" charset="0"/>
              </a:rPr>
              <a:t>mns</a:t>
            </a:r>
            <a:r>
              <a:rPr lang="en-US" sz="1400" i="1" dirty="0" smtClean="0">
                <a:solidFill>
                  <a:srgbClr val="114FFB"/>
                </a:solidFill>
                <a:latin typeface="Arial" panose="020B0604020202020204" pitchFamily="34" charset="0"/>
                <a:cs typeface="Arial" panose="020B0604020202020204" pitchFamily="34" charset="0"/>
              </a:rPr>
              <a:t> </a:t>
            </a:r>
            <a:endParaRPr lang="en-US" sz="1400" i="1" dirty="0">
              <a:solidFill>
                <a:srgbClr val="114FFB"/>
              </a:solidFill>
              <a:latin typeface="Arial" panose="020B0604020202020204" pitchFamily="34" charset="0"/>
              <a:cs typeface="Arial" panose="020B0604020202020204" pitchFamily="34" charset="0"/>
            </a:endParaRPr>
          </a:p>
        </p:txBody>
      </p:sp>
      <p:sp>
        <p:nvSpPr>
          <p:cNvPr id="9" name="TextBox 8"/>
          <p:cNvSpPr txBox="1"/>
          <p:nvPr/>
        </p:nvSpPr>
        <p:spPr>
          <a:xfrm flipH="1">
            <a:off x="6502499" y="2741286"/>
            <a:ext cx="2677920" cy="523220"/>
          </a:xfrm>
          <a:prstGeom prst="rect">
            <a:avLst/>
          </a:prstGeom>
          <a:noFill/>
        </p:spPr>
        <p:txBody>
          <a:bodyPr wrap="square" rtlCol="0">
            <a:spAutoFit/>
          </a:bodyPr>
          <a:lstStyle/>
          <a:p>
            <a:r>
              <a:rPr lang="en-US" sz="1400" i="1" dirty="0">
                <a:solidFill>
                  <a:srgbClr val="114FFB"/>
                </a:solidFill>
                <a:latin typeface="Arial" panose="020B0604020202020204" pitchFamily="34" charset="0"/>
                <a:cs typeface="Arial" panose="020B0604020202020204" pitchFamily="34" charset="0"/>
              </a:rPr>
              <a:t>PSI,  2880 </a:t>
            </a:r>
            <a:r>
              <a:rPr lang="en-US" sz="1400" i="1" dirty="0" err="1">
                <a:solidFill>
                  <a:srgbClr val="114FFB"/>
                </a:solidFill>
                <a:latin typeface="Arial" panose="020B0604020202020204" pitchFamily="34" charset="0"/>
                <a:cs typeface="Arial" panose="020B0604020202020204" pitchFamily="34" charset="0"/>
              </a:rPr>
              <a:t>dt</a:t>
            </a:r>
            <a:r>
              <a:rPr lang="en-US" sz="1400" i="1" dirty="0">
                <a:solidFill>
                  <a:srgbClr val="114FFB"/>
                </a:solidFill>
                <a:latin typeface="Arial" panose="020B0604020202020204" pitchFamily="34" charset="0"/>
                <a:cs typeface="Arial" panose="020B0604020202020204" pitchFamily="34" charset="0"/>
              </a:rPr>
              <a:t>=300 s, </a:t>
            </a:r>
          </a:p>
          <a:p>
            <a:r>
              <a:rPr lang="en-US" sz="1400" i="1" dirty="0" err="1">
                <a:solidFill>
                  <a:srgbClr val="114FFB"/>
                </a:solidFill>
                <a:latin typeface="Arial" panose="020B0604020202020204" pitchFamily="34" charset="0"/>
                <a:cs typeface="Arial" panose="020B0604020202020204" pitchFamily="34" charset="0"/>
              </a:rPr>
              <a:t>wallclock</a:t>
            </a:r>
            <a:r>
              <a:rPr lang="en-US" sz="1400" i="1" dirty="0">
                <a:solidFill>
                  <a:srgbClr val="114FFB"/>
                </a:solidFill>
                <a:latin typeface="Arial" panose="020B0604020202020204" pitchFamily="34" charset="0"/>
                <a:cs typeface="Arial" panose="020B0604020202020204" pitchFamily="34" charset="0"/>
              </a:rPr>
              <a:t> time=2.3 </a:t>
            </a:r>
            <a:r>
              <a:rPr lang="en-US" sz="1400" i="1" dirty="0" err="1">
                <a:solidFill>
                  <a:srgbClr val="114FFB"/>
                </a:solidFill>
                <a:latin typeface="Arial" panose="020B0604020202020204" pitchFamily="34" charset="0"/>
                <a:cs typeface="Arial" panose="020B0604020202020204" pitchFamily="34" charset="0"/>
              </a:rPr>
              <a:t>mns</a:t>
            </a:r>
            <a:r>
              <a:rPr lang="en-US" sz="1400" i="1" dirty="0" smtClean="0">
                <a:solidFill>
                  <a:srgbClr val="114FFB"/>
                </a:solidFill>
                <a:latin typeface="Arial" panose="020B0604020202020204" pitchFamily="34" charset="0"/>
                <a:cs typeface="Arial" panose="020B0604020202020204" pitchFamily="34" charset="0"/>
              </a:rPr>
              <a:t>,</a:t>
            </a:r>
            <a:endParaRPr lang="en-US" sz="1400" i="1" dirty="0">
              <a:solidFill>
                <a:srgbClr val="114FFB"/>
              </a:solidFill>
              <a:latin typeface="Arial" panose="020B0604020202020204" pitchFamily="34" charset="0"/>
              <a:cs typeface="Arial" panose="020B0604020202020204" pitchFamily="34" charset="0"/>
            </a:endParaRPr>
          </a:p>
        </p:txBody>
      </p:sp>
      <p:sp>
        <p:nvSpPr>
          <p:cNvPr id="10" name="TextBox 9"/>
          <p:cNvSpPr txBox="1"/>
          <p:nvPr/>
        </p:nvSpPr>
        <p:spPr>
          <a:xfrm flipH="1">
            <a:off x="6477307" y="4686235"/>
            <a:ext cx="2677920" cy="523220"/>
          </a:xfrm>
          <a:prstGeom prst="rect">
            <a:avLst/>
          </a:prstGeom>
          <a:noFill/>
        </p:spPr>
        <p:txBody>
          <a:bodyPr wrap="square" rtlCol="0">
            <a:spAutoFit/>
          </a:bodyPr>
          <a:lstStyle/>
          <a:p>
            <a:r>
              <a:rPr lang="en-US" sz="1400" i="1" dirty="0">
                <a:solidFill>
                  <a:srgbClr val="114FFB"/>
                </a:solidFill>
                <a:latin typeface="Arial" panose="020B0604020202020204" pitchFamily="34" charset="0"/>
                <a:cs typeface="Arial" panose="020B0604020202020204" pitchFamily="34" charset="0"/>
              </a:rPr>
              <a:t>ANL,  2880 </a:t>
            </a:r>
            <a:r>
              <a:rPr lang="en-US" sz="1400" i="1" dirty="0" err="1">
                <a:solidFill>
                  <a:srgbClr val="114FFB"/>
                </a:solidFill>
                <a:latin typeface="Arial" panose="020B0604020202020204" pitchFamily="34" charset="0"/>
                <a:cs typeface="Arial" panose="020B0604020202020204" pitchFamily="34" charset="0"/>
              </a:rPr>
              <a:t>dt</a:t>
            </a:r>
            <a:r>
              <a:rPr lang="en-US" sz="1400" i="1" dirty="0">
                <a:solidFill>
                  <a:srgbClr val="114FFB"/>
                </a:solidFill>
                <a:latin typeface="Arial" panose="020B0604020202020204" pitchFamily="34" charset="0"/>
                <a:cs typeface="Arial" panose="020B0604020202020204" pitchFamily="34" charset="0"/>
              </a:rPr>
              <a:t>=300 s, </a:t>
            </a:r>
          </a:p>
          <a:p>
            <a:r>
              <a:rPr lang="en-US" sz="1400" i="1" dirty="0" err="1">
                <a:solidFill>
                  <a:srgbClr val="114FFB"/>
                </a:solidFill>
                <a:latin typeface="Arial" panose="020B0604020202020204" pitchFamily="34" charset="0"/>
                <a:cs typeface="Arial" panose="020B0604020202020204" pitchFamily="34" charset="0"/>
              </a:rPr>
              <a:t>wallclock</a:t>
            </a:r>
            <a:r>
              <a:rPr lang="en-US" sz="1400" i="1" dirty="0">
                <a:solidFill>
                  <a:srgbClr val="114FFB"/>
                </a:solidFill>
                <a:latin typeface="Arial" panose="020B0604020202020204" pitchFamily="34" charset="0"/>
                <a:cs typeface="Arial" panose="020B0604020202020204" pitchFamily="34" charset="0"/>
              </a:rPr>
              <a:t> time=2.1 </a:t>
            </a:r>
            <a:r>
              <a:rPr lang="en-US" sz="1400" i="1" dirty="0" err="1">
                <a:solidFill>
                  <a:srgbClr val="114FFB"/>
                </a:solidFill>
                <a:latin typeface="Arial" panose="020B0604020202020204" pitchFamily="34" charset="0"/>
                <a:cs typeface="Arial" panose="020B0604020202020204" pitchFamily="34" charset="0"/>
              </a:rPr>
              <a:t>mns</a:t>
            </a:r>
            <a:r>
              <a:rPr lang="en-US" sz="1400" i="1" dirty="0" smtClean="0">
                <a:solidFill>
                  <a:srgbClr val="114FFB"/>
                </a:solidFill>
                <a:latin typeface="Arial" panose="020B0604020202020204" pitchFamily="34" charset="0"/>
                <a:cs typeface="Arial" panose="020B0604020202020204" pitchFamily="34" charset="0"/>
              </a:rPr>
              <a:t>,</a:t>
            </a:r>
            <a:endParaRPr lang="en-US" sz="1400" i="1" dirty="0">
              <a:solidFill>
                <a:srgbClr val="114FFB"/>
              </a:solidFill>
              <a:latin typeface="Arial" panose="020B0604020202020204" pitchFamily="34" charset="0"/>
              <a:cs typeface="Arial" panose="020B0604020202020204" pitchFamily="34" charset="0"/>
            </a:endParaRPr>
          </a:p>
        </p:txBody>
      </p:sp>
      <p:sp>
        <p:nvSpPr>
          <p:cNvPr id="11" name="TextBox 10"/>
          <p:cNvSpPr txBox="1"/>
          <p:nvPr/>
        </p:nvSpPr>
        <p:spPr>
          <a:xfrm flipH="1">
            <a:off x="323528" y="746120"/>
            <a:ext cx="2051720" cy="738664"/>
          </a:xfrm>
          <a:prstGeom prst="rect">
            <a:avLst/>
          </a:prstGeom>
          <a:noFill/>
        </p:spPr>
        <p:txBody>
          <a:bodyPr wrap="square" rtlCol="0">
            <a:spAutoFit/>
          </a:bodyPr>
          <a:lstStyle/>
          <a:p>
            <a:r>
              <a:rPr lang="en-US" sz="1400" i="1" dirty="0">
                <a:solidFill>
                  <a:srgbClr val="114FFB"/>
                </a:solidFill>
                <a:latin typeface="Arial" panose="020B0604020202020204" pitchFamily="34" charset="0"/>
                <a:cs typeface="Arial" panose="020B0604020202020204" pitchFamily="34" charset="0"/>
              </a:rPr>
              <a:t>8 days, surface </a:t>
            </a:r>
            <a:r>
              <a:rPr lang="el-GR" sz="1400" i="1" dirty="0">
                <a:solidFill>
                  <a:srgbClr val="114FFB"/>
                </a:solidFill>
                <a:latin typeface="Arial" panose="020B0604020202020204" pitchFamily="34" charset="0"/>
                <a:cs typeface="Arial" panose="020B0604020202020204" pitchFamily="34" charset="0"/>
              </a:rPr>
              <a:t>θ</a:t>
            </a:r>
            <a:r>
              <a:rPr lang="en-US" sz="1400" i="1" dirty="0">
                <a:solidFill>
                  <a:srgbClr val="114FFB"/>
                </a:solidFill>
                <a:latin typeface="Arial" panose="020B0604020202020204" pitchFamily="34" charset="0"/>
                <a:cs typeface="Arial" panose="020B0604020202020204" pitchFamily="34" charset="0"/>
              </a:rPr>
              <a:t>’, 128x64x48 </a:t>
            </a:r>
            <a:r>
              <a:rPr lang="en-US" sz="1400" i="1" dirty="0" err="1">
                <a:solidFill>
                  <a:srgbClr val="114FFB"/>
                </a:solidFill>
                <a:latin typeface="Arial" panose="020B0604020202020204" pitchFamily="34" charset="0"/>
                <a:cs typeface="Arial" panose="020B0604020202020204" pitchFamily="34" charset="0"/>
              </a:rPr>
              <a:t>lon-lat</a:t>
            </a:r>
            <a:r>
              <a:rPr lang="en-US" sz="1400" i="1" dirty="0">
                <a:solidFill>
                  <a:srgbClr val="114FFB"/>
                </a:solidFill>
                <a:latin typeface="Arial" panose="020B0604020202020204" pitchFamily="34" charset="0"/>
                <a:cs typeface="Arial" panose="020B0604020202020204" pitchFamily="34" charset="0"/>
              </a:rPr>
              <a:t> grid, </a:t>
            </a:r>
          </a:p>
          <a:p>
            <a:r>
              <a:rPr lang="en-US" sz="1400" i="1" dirty="0">
                <a:solidFill>
                  <a:srgbClr val="114FFB"/>
                </a:solidFill>
                <a:latin typeface="Arial" panose="020B0604020202020204" pitchFamily="34" charset="0"/>
                <a:cs typeface="Arial" panose="020B0604020202020204" pitchFamily="34" charset="0"/>
              </a:rPr>
              <a:t>128 PE of Power7  IBM</a:t>
            </a:r>
          </a:p>
        </p:txBody>
      </p:sp>
    </p:spTree>
    <p:extLst>
      <p:ext uri="{BB962C8B-B14F-4D97-AF65-F5344CB8AC3E}">
        <p14:creationId xmlns:p14="http://schemas.microsoft.com/office/powerpoint/2010/main" val="13478389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562100"/>
            <a:ext cx="7620000" cy="373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1"/>
          <p:cNvSpPr txBox="1">
            <a:spLocks/>
          </p:cNvSpPr>
          <p:nvPr/>
        </p:nvSpPr>
        <p:spPr bwMode="auto">
          <a:xfrm>
            <a:off x="3078336" y="460152"/>
            <a:ext cx="2934072" cy="448568"/>
          </a:xfrm>
          <a:prstGeom prst="rect">
            <a:avLst/>
          </a:prstGeom>
          <a:noFill/>
          <a:ln w="12700">
            <a:noFill/>
            <a:miter lim="800000"/>
            <a:headEnd/>
            <a:tailEnd/>
          </a:ln>
        </p:spPr>
        <p:txBody>
          <a:bodyPr vert="horz" wrap="square" lIns="90487" tIns="44450" rIns="90487" bIns="44450" numCol="1" anchor="ctr" anchorCtr="0" compatLnSpc="1">
            <a:prstTxWarp prst="textNoShape">
              <a:avLst/>
            </a:prstTxWarp>
          </a:bodyPr>
          <a:lstStyle>
            <a:lvl1pPr algn="l" defTabSz="762000" rtl="0" eaLnBrk="0" fontAlgn="base" hangingPunct="0">
              <a:spcBef>
                <a:spcPct val="0"/>
              </a:spcBef>
              <a:spcAft>
                <a:spcPct val="0"/>
              </a:spcAft>
              <a:defRPr sz="2800">
                <a:solidFill>
                  <a:srgbClr val="114FFB"/>
                </a:solidFill>
                <a:latin typeface="+mj-lt"/>
                <a:ea typeface="+mj-ea"/>
                <a:cs typeface="+mj-cs"/>
              </a:defRPr>
            </a:lvl1pPr>
            <a:lvl2pPr algn="l" defTabSz="762000" rtl="0" eaLnBrk="0" fontAlgn="base" hangingPunct="0">
              <a:spcBef>
                <a:spcPct val="0"/>
              </a:spcBef>
              <a:spcAft>
                <a:spcPct val="0"/>
              </a:spcAft>
              <a:defRPr sz="2800">
                <a:solidFill>
                  <a:srgbClr val="114FFB"/>
                </a:solidFill>
                <a:latin typeface="Arial Black" pitchFamily="34" charset="0"/>
              </a:defRPr>
            </a:lvl2pPr>
            <a:lvl3pPr algn="l" defTabSz="762000" rtl="0" eaLnBrk="0" fontAlgn="base" hangingPunct="0">
              <a:spcBef>
                <a:spcPct val="0"/>
              </a:spcBef>
              <a:spcAft>
                <a:spcPct val="0"/>
              </a:spcAft>
              <a:defRPr sz="2800">
                <a:solidFill>
                  <a:srgbClr val="114FFB"/>
                </a:solidFill>
                <a:latin typeface="Arial Black" pitchFamily="34" charset="0"/>
              </a:defRPr>
            </a:lvl3pPr>
            <a:lvl4pPr algn="l" defTabSz="762000" rtl="0" eaLnBrk="0" fontAlgn="base" hangingPunct="0">
              <a:spcBef>
                <a:spcPct val="0"/>
              </a:spcBef>
              <a:spcAft>
                <a:spcPct val="0"/>
              </a:spcAft>
              <a:defRPr sz="2800">
                <a:solidFill>
                  <a:srgbClr val="114FFB"/>
                </a:solidFill>
                <a:latin typeface="Arial Black" pitchFamily="34" charset="0"/>
              </a:defRPr>
            </a:lvl4pPr>
            <a:lvl5pPr algn="l" defTabSz="762000" rtl="0" eaLnBrk="0" fontAlgn="base" hangingPunct="0">
              <a:spcBef>
                <a:spcPct val="0"/>
              </a:spcBef>
              <a:spcAft>
                <a:spcPct val="0"/>
              </a:spcAft>
              <a:defRPr sz="2800">
                <a:solidFill>
                  <a:srgbClr val="114FFB"/>
                </a:solidFill>
                <a:latin typeface="Arial Black" pitchFamily="34" charset="0"/>
              </a:defRPr>
            </a:lvl5pPr>
            <a:lvl6pPr marL="457200" algn="l" defTabSz="762000" rtl="0" fontAlgn="base">
              <a:spcBef>
                <a:spcPct val="0"/>
              </a:spcBef>
              <a:spcAft>
                <a:spcPct val="0"/>
              </a:spcAft>
              <a:defRPr sz="2800">
                <a:solidFill>
                  <a:srgbClr val="114FFB"/>
                </a:solidFill>
                <a:latin typeface="Arial Black" pitchFamily="34" charset="0"/>
              </a:defRPr>
            </a:lvl6pPr>
            <a:lvl7pPr marL="914400" algn="l" defTabSz="762000" rtl="0" fontAlgn="base">
              <a:spcBef>
                <a:spcPct val="0"/>
              </a:spcBef>
              <a:spcAft>
                <a:spcPct val="0"/>
              </a:spcAft>
              <a:defRPr sz="2800">
                <a:solidFill>
                  <a:srgbClr val="114FFB"/>
                </a:solidFill>
                <a:latin typeface="Arial Black" pitchFamily="34" charset="0"/>
              </a:defRPr>
            </a:lvl7pPr>
            <a:lvl8pPr marL="1371600" algn="l" defTabSz="762000" rtl="0" fontAlgn="base">
              <a:spcBef>
                <a:spcPct val="0"/>
              </a:spcBef>
              <a:spcAft>
                <a:spcPct val="0"/>
              </a:spcAft>
              <a:defRPr sz="2800">
                <a:solidFill>
                  <a:srgbClr val="114FFB"/>
                </a:solidFill>
                <a:latin typeface="Arial Black" pitchFamily="34" charset="0"/>
              </a:defRPr>
            </a:lvl8pPr>
            <a:lvl9pPr marL="1828800" algn="l" defTabSz="762000" rtl="0" fontAlgn="base">
              <a:spcBef>
                <a:spcPct val="0"/>
              </a:spcBef>
              <a:spcAft>
                <a:spcPct val="0"/>
              </a:spcAft>
              <a:defRPr sz="2800">
                <a:solidFill>
                  <a:srgbClr val="114FFB"/>
                </a:solidFill>
                <a:latin typeface="Arial Black" pitchFamily="34" charset="0"/>
              </a:defRPr>
            </a:lvl9pPr>
          </a:lstStyle>
          <a:p>
            <a:r>
              <a:rPr lang="en-US" sz="2000" kern="0" dirty="0" smtClean="0">
                <a:latin typeface="Arial"/>
              </a:rPr>
              <a:t>The role of </a:t>
            </a:r>
            <a:r>
              <a:rPr lang="en-US" sz="2000" kern="0" dirty="0" err="1" smtClean="0">
                <a:latin typeface="Arial"/>
              </a:rPr>
              <a:t>baroclinicity</a:t>
            </a:r>
            <a:endParaRPr lang="en-US" sz="1800" kern="0" dirty="0"/>
          </a:p>
        </p:txBody>
      </p:sp>
      <p:sp>
        <p:nvSpPr>
          <p:cNvPr id="4" name="TextBox 3"/>
          <p:cNvSpPr txBox="1"/>
          <p:nvPr/>
        </p:nvSpPr>
        <p:spPr>
          <a:xfrm>
            <a:off x="792584" y="1156682"/>
            <a:ext cx="7482408" cy="338554"/>
          </a:xfrm>
          <a:prstGeom prst="rect">
            <a:avLst/>
          </a:prstGeom>
          <a:noFill/>
        </p:spPr>
        <p:txBody>
          <a:bodyPr wrap="square" rtlCol="0">
            <a:spAutoFit/>
          </a:bodyPr>
          <a:lstStyle/>
          <a:p>
            <a:r>
              <a:rPr lang="en-US" sz="1600" i="1" dirty="0" smtClean="0">
                <a:solidFill>
                  <a:srgbClr val="114FFB"/>
                </a:solidFill>
                <a:latin typeface="Arial" panose="020B0604020202020204" pitchFamily="34" charset="0"/>
                <a:cs typeface="Arial" panose="020B0604020202020204" pitchFamily="34" charset="0"/>
              </a:rPr>
              <a:t>            </a:t>
            </a:r>
            <a:r>
              <a:rPr lang="en-US" sz="1600" i="1" dirty="0" err="1" smtClean="0">
                <a:solidFill>
                  <a:srgbClr val="114FFB"/>
                </a:solidFill>
                <a:latin typeface="Arial" panose="020B0604020202020204" pitchFamily="34" charset="0"/>
                <a:cs typeface="Arial" panose="020B0604020202020204" pitchFamily="34" charset="0"/>
              </a:rPr>
              <a:t>anelastic</a:t>
            </a:r>
            <a:r>
              <a:rPr lang="en-US" sz="1600" i="1" dirty="0" smtClean="0">
                <a:solidFill>
                  <a:srgbClr val="114FFB"/>
                </a:solidFill>
                <a:latin typeface="Arial" panose="020B0604020202020204" pitchFamily="34" charset="0"/>
                <a:cs typeface="Arial" panose="020B0604020202020204" pitchFamily="34" charset="0"/>
              </a:rPr>
              <a:t>                     </a:t>
            </a:r>
            <a:r>
              <a:rPr lang="en-US" sz="1600" i="1" dirty="0" err="1" smtClean="0">
                <a:solidFill>
                  <a:srgbClr val="114FFB"/>
                </a:solidFill>
                <a:latin typeface="Arial" panose="020B0604020202020204" pitchFamily="34" charset="0"/>
                <a:cs typeface="Arial" panose="020B0604020202020204" pitchFamily="34" charset="0"/>
              </a:rPr>
              <a:t>pseudoincompressible</a:t>
            </a:r>
            <a:r>
              <a:rPr lang="en-US" sz="1600" i="1" dirty="0" smtClean="0">
                <a:solidFill>
                  <a:srgbClr val="114FFB"/>
                </a:solidFill>
                <a:latin typeface="Arial" panose="020B0604020202020204" pitchFamily="34" charset="0"/>
                <a:cs typeface="Arial" panose="020B0604020202020204" pitchFamily="34" charset="0"/>
              </a:rPr>
              <a:t>               compressible</a:t>
            </a:r>
            <a:endParaRPr lang="en-US" sz="1600" i="1" dirty="0">
              <a:solidFill>
                <a:srgbClr val="114FFB"/>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025691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5496" y="87288"/>
            <a:ext cx="4176464" cy="389384"/>
          </a:xfrm>
        </p:spPr>
        <p:txBody>
          <a:bodyPr/>
          <a:lstStyle/>
          <a:p>
            <a:r>
              <a:rPr lang="en-US" sz="2000" dirty="0" smtClean="0">
                <a:latin typeface="+mn-lt"/>
              </a:rPr>
              <a:t>Part I:   Analytic Formulations:</a:t>
            </a:r>
            <a:endParaRPr lang="en-US" sz="2000" dirty="0">
              <a:latin typeface="+mn-lt"/>
            </a:endParaRPr>
          </a:p>
        </p:txBody>
      </p:sp>
      <p:sp>
        <p:nvSpPr>
          <p:cNvPr id="8" name="Title 1"/>
          <p:cNvSpPr txBox="1">
            <a:spLocks/>
          </p:cNvSpPr>
          <p:nvPr/>
        </p:nvSpPr>
        <p:spPr bwMode="auto">
          <a:xfrm>
            <a:off x="251520" y="588750"/>
            <a:ext cx="3933534" cy="3200290"/>
          </a:xfrm>
          <a:prstGeom prst="rect">
            <a:avLst/>
          </a:prstGeom>
          <a:noFill/>
          <a:ln w="12700">
            <a:noFill/>
            <a:miter lim="800000"/>
            <a:headEnd/>
            <a:tailEnd/>
          </a:ln>
        </p:spPr>
        <p:txBody>
          <a:bodyPr vert="horz" wrap="square" lIns="90487" tIns="44450" rIns="90487" bIns="44450" numCol="1" anchor="ctr" anchorCtr="0" compatLnSpc="1">
            <a:prstTxWarp prst="textNoShape">
              <a:avLst/>
            </a:prstTxWarp>
          </a:bodyPr>
          <a:lstStyle>
            <a:lvl1pPr algn="l" defTabSz="762000" rtl="0" eaLnBrk="0" fontAlgn="base" hangingPunct="0">
              <a:spcBef>
                <a:spcPct val="0"/>
              </a:spcBef>
              <a:spcAft>
                <a:spcPct val="0"/>
              </a:spcAft>
              <a:defRPr sz="2800">
                <a:solidFill>
                  <a:srgbClr val="114FFB"/>
                </a:solidFill>
                <a:latin typeface="+mj-lt"/>
                <a:ea typeface="+mj-ea"/>
                <a:cs typeface="+mj-cs"/>
              </a:defRPr>
            </a:lvl1pPr>
            <a:lvl2pPr algn="l" defTabSz="762000" rtl="0" eaLnBrk="0" fontAlgn="base" hangingPunct="0">
              <a:spcBef>
                <a:spcPct val="0"/>
              </a:spcBef>
              <a:spcAft>
                <a:spcPct val="0"/>
              </a:spcAft>
              <a:defRPr sz="2800">
                <a:solidFill>
                  <a:srgbClr val="114FFB"/>
                </a:solidFill>
                <a:latin typeface="Arial Black" pitchFamily="34" charset="0"/>
              </a:defRPr>
            </a:lvl2pPr>
            <a:lvl3pPr algn="l" defTabSz="762000" rtl="0" eaLnBrk="0" fontAlgn="base" hangingPunct="0">
              <a:spcBef>
                <a:spcPct val="0"/>
              </a:spcBef>
              <a:spcAft>
                <a:spcPct val="0"/>
              </a:spcAft>
              <a:defRPr sz="2800">
                <a:solidFill>
                  <a:srgbClr val="114FFB"/>
                </a:solidFill>
                <a:latin typeface="Arial Black" pitchFamily="34" charset="0"/>
              </a:defRPr>
            </a:lvl3pPr>
            <a:lvl4pPr algn="l" defTabSz="762000" rtl="0" eaLnBrk="0" fontAlgn="base" hangingPunct="0">
              <a:spcBef>
                <a:spcPct val="0"/>
              </a:spcBef>
              <a:spcAft>
                <a:spcPct val="0"/>
              </a:spcAft>
              <a:defRPr sz="2800">
                <a:solidFill>
                  <a:srgbClr val="114FFB"/>
                </a:solidFill>
                <a:latin typeface="Arial Black" pitchFamily="34" charset="0"/>
              </a:defRPr>
            </a:lvl4pPr>
            <a:lvl5pPr algn="l" defTabSz="762000" rtl="0" eaLnBrk="0" fontAlgn="base" hangingPunct="0">
              <a:spcBef>
                <a:spcPct val="0"/>
              </a:spcBef>
              <a:spcAft>
                <a:spcPct val="0"/>
              </a:spcAft>
              <a:defRPr sz="2800">
                <a:solidFill>
                  <a:srgbClr val="114FFB"/>
                </a:solidFill>
                <a:latin typeface="Arial Black" pitchFamily="34" charset="0"/>
              </a:defRPr>
            </a:lvl5pPr>
            <a:lvl6pPr marL="457200" algn="l" defTabSz="762000" rtl="0" fontAlgn="base">
              <a:spcBef>
                <a:spcPct val="0"/>
              </a:spcBef>
              <a:spcAft>
                <a:spcPct val="0"/>
              </a:spcAft>
              <a:defRPr sz="2800">
                <a:solidFill>
                  <a:srgbClr val="114FFB"/>
                </a:solidFill>
                <a:latin typeface="Arial Black" pitchFamily="34" charset="0"/>
              </a:defRPr>
            </a:lvl6pPr>
            <a:lvl7pPr marL="914400" algn="l" defTabSz="762000" rtl="0" fontAlgn="base">
              <a:spcBef>
                <a:spcPct val="0"/>
              </a:spcBef>
              <a:spcAft>
                <a:spcPct val="0"/>
              </a:spcAft>
              <a:defRPr sz="2800">
                <a:solidFill>
                  <a:srgbClr val="114FFB"/>
                </a:solidFill>
                <a:latin typeface="Arial Black" pitchFamily="34" charset="0"/>
              </a:defRPr>
            </a:lvl7pPr>
            <a:lvl8pPr marL="1371600" algn="l" defTabSz="762000" rtl="0" fontAlgn="base">
              <a:spcBef>
                <a:spcPct val="0"/>
              </a:spcBef>
              <a:spcAft>
                <a:spcPct val="0"/>
              </a:spcAft>
              <a:defRPr sz="2800">
                <a:solidFill>
                  <a:srgbClr val="114FFB"/>
                </a:solidFill>
                <a:latin typeface="Arial Black" pitchFamily="34" charset="0"/>
              </a:defRPr>
            </a:lvl8pPr>
            <a:lvl9pPr marL="1828800" algn="l" defTabSz="762000" rtl="0" fontAlgn="base">
              <a:spcBef>
                <a:spcPct val="0"/>
              </a:spcBef>
              <a:spcAft>
                <a:spcPct val="0"/>
              </a:spcAft>
              <a:defRPr sz="2800">
                <a:solidFill>
                  <a:srgbClr val="114FFB"/>
                </a:solidFill>
                <a:latin typeface="Arial Black" pitchFamily="34" charset="0"/>
              </a:defRPr>
            </a:lvl9pPr>
          </a:lstStyle>
          <a:p>
            <a:pPr>
              <a:lnSpc>
                <a:spcPct val="150000"/>
              </a:lnSpc>
            </a:pPr>
            <a:r>
              <a:rPr lang="en-US" sz="1600" dirty="0" smtClean="0">
                <a:latin typeface="+mn-lt"/>
                <a:ea typeface="+mn-ea"/>
                <a:cs typeface="+mn-cs"/>
              </a:rPr>
              <a:t>Introduction;</a:t>
            </a:r>
          </a:p>
          <a:p>
            <a:pPr>
              <a:lnSpc>
                <a:spcPct val="150000"/>
              </a:lnSpc>
            </a:pPr>
            <a:r>
              <a:rPr lang="en-US" sz="1600" dirty="0" err="1" smtClean="0">
                <a:latin typeface="+mn-lt"/>
                <a:ea typeface="+mn-ea"/>
                <a:cs typeface="+mn-cs"/>
              </a:rPr>
              <a:t>Eulerian</a:t>
            </a:r>
            <a:r>
              <a:rPr lang="en-US" sz="1600" dirty="0" smtClean="0">
                <a:latin typeface="+mn-lt"/>
                <a:ea typeface="+mn-ea"/>
                <a:cs typeface="+mn-cs"/>
              </a:rPr>
              <a:t> &amp; </a:t>
            </a:r>
            <a:r>
              <a:rPr lang="en-US" sz="1600" dirty="0" err="1" smtClean="0">
                <a:latin typeface="+mn-lt"/>
                <a:ea typeface="+mn-ea"/>
                <a:cs typeface="+mn-cs"/>
              </a:rPr>
              <a:t>Lagrangian</a:t>
            </a:r>
            <a:r>
              <a:rPr lang="en-US" sz="1600" kern="1200" dirty="0" smtClean="0">
                <a:latin typeface="+mn-lt"/>
                <a:ea typeface="+mn-ea"/>
                <a:cs typeface="+mn-cs"/>
              </a:rPr>
              <a:t> reference frames; </a:t>
            </a:r>
          </a:p>
          <a:p>
            <a:pPr>
              <a:lnSpc>
                <a:spcPct val="150000"/>
              </a:lnSpc>
            </a:pPr>
            <a:r>
              <a:rPr lang="en-US" sz="1600" dirty="0">
                <a:latin typeface="+mn-lt"/>
                <a:ea typeface="+mn-ea"/>
                <a:cs typeface="+mn-cs"/>
              </a:rPr>
              <a:t>A</a:t>
            </a:r>
            <a:r>
              <a:rPr lang="en-US" sz="1600" dirty="0" smtClean="0">
                <a:latin typeface="+mn-lt"/>
                <a:ea typeface="+mn-ea"/>
                <a:cs typeface="+mn-cs"/>
              </a:rPr>
              <a:t>tmospheric PDEs;</a:t>
            </a:r>
          </a:p>
          <a:p>
            <a:pPr>
              <a:lnSpc>
                <a:spcPct val="150000"/>
              </a:lnSpc>
            </a:pPr>
            <a:r>
              <a:rPr lang="en-US" sz="1600" dirty="0" err="1" smtClean="0">
                <a:latin typeface="+mn-lt"/>
                <a:ea typeface="+mn-ea"/>
                <a:cs typeface="+mn-cs"/>
              </a:rPr>
              <a:t>Nonhydrostatic</a:t>
            </a:r>
            <a:r>
              <a:rPr lang="en-US" sz="1600" dirty="0" smtClean="0">
                <a:latin typeface="+mn-lt"/>
                <a:ea typeface="+mn-ea"/>
                <a:cs typeface="+mn-cs"/>
              </a:rPr>
              <a:t> (all-scale) </a:t>
            </a:r>
            <a:r>
              <a:rPr lang="en-US" sz="1600" kern="1200" dirty="0" smtClean="0">
                <a:latin typeface="+mn-lt"/>
                <a:ea typeface="+mn-ea"/>
                <a:cs typeface="+mn-cs"/>
              </a:rPr>
              <a:t>PDEs;</a:t>
            </a:r>
          </a:p>
          <a:p>
            <a:pPr>
              <a:lnSpc>
                <a:spcPct val="150000"/>
              </a:lnSpc>
            </a:pPr>
            <a:r>
              <a:rPr lang="en-US" sz="1600" dirty="0" smtClean="0">
                <a:latin typeface="+mn-lt"/>
                <a:ea typeface="+mn-ea"/>
                <a:cs typeface="+mn-cs"/>
              </a:rPr>
              <a:t>Perturbation forms;</a:t>
            </a:r>
          </a:p>
          <a:p>
            <a:pPr>
              <a:lnSpc>
                <a:spcPct val="150000"/>
              </a:lnSpc>
            </a:pPr>
            <a:r>
              <a:rPr lang="en-US" sz="1600" kern="1200" dirty="0" smtClean="0">
                <a:latin typeface="+mn-lt"/>
                <a:ea typeface="+mn-ea"/>
                <a:cs typeface="+mn-cs"/>
              </a:rPr>
              <a:t>Unified framework;</a:t>
            </a:r>
          </a:p>
          <a:p>
            <a:pPr>
              <a:lnSpc>
                <a:spcPct val="150000"/>
              </a:lnSpc>
            </a:pPr>
            <a:r>
              <a:rPr lang="en-US" sz="1600" dirty="0" smtClean="0">
                <a:latin typeface="+mn-lt"/>
                <a:ea typeface="+mn-ea"/>
                <a:cs typeface="+mn-cs"/>
              </a:rPr>
              <a:t>Conservation law forms;</a:t>
            </a:r>
          </a:p>
          <a:p>
            <a:pPr>
              <a:lnSpc>
                <a:spcPct val="150000"/>
              </a:lnSpc>
            </a:pPr>
            <a:r>
              <a:rPr lang="en-US" sz="1600" dirty="0" err="1" smtClean="0">
                <a:latin typeface="+mn-lt"/>
                <a:ea typeface="+mn-ea"/>
                <a:cs typeface="+mn-cs"/>
              </a:rPr>
              <a:t>Generalised</a:t>
            </a:r>
            <a:r>
              <a:rPr lang="en-US" sz="1600" dirty="0" smtClean="0">
                <a:latin typeface="+mn-lt"/>
                <a:ea typeface="+mn-ea"/>
                <a:cs typeface="+mn-cs"/>
              </a:rPr>
              <a:t> coordinates;</a:t>
            </a:r>
          </a:p>
          <a:p>
            <a:pPr>
              <a:lnSpc>
                <a:spcPct val="150000"/>
              </a:lnSpc>
            </a:pPr>
            <a:r>
              <a:rPr lang="en-US" sz="1600" kern="1200" dirty="0" smtClean="0">
                <a:latin typeface="+mn-lt"/>
                <a:ea typeface="+mn-ea"/>
                <a:cs typeface="+mn-cs"/>
              </a:rPr>
              <a:t>Examples</a:t>
            </a:r>
            <a:endParaRPr lang="en-US" sz="1600" dirty="0" smtClean="0">
              <a:latin typeface="+mn-lt"/>
              <a:ea typeface="+mn-ea"/>
              <a:cs typeface="+mn-cs"/>
            </a:endParaRPr>
          </a:p>
        </p:txBody>
      </p:sp>
      <p:sp>
        <p:nvSpPr>
          <p:cNvPr id="10" name="Rectangle 9"/>
          <p:cNvSpPr/>
          <p:nvPr/>
        </p:nvSpPr>
        <p:spPr>
          <a:xfrm>
            <a:off x="4602319" y="2996952"/>
            <a:ext cx="3498073" cy="400110"/>
          </a:xfrm>
          <a:prstGeom prst="rect">
            <a:avLst/>
          </a:prstGeom>
        </p:spPr>
        <p:txBody>
          <a:bodyPr wrap="none">
            <a:spAutoFit/>
          </a:bodyPr>
          <a:lstStyle/>
          <a:p>
            <a:r>
              <a:rPr lang="en-US" sz="2000" dirty="0">
                <a:solidFill>
                  <a:srgbClr val="114FFB"/>
                </a:solidFill>
                <a:latin typeface="+mn-lt"/>
              </a:rPr>
              <a:t>Part II:  </a:t>
            </a:r>
            <a:r>
              <a:rPr lang="en-US" sz="2000" dirty="0" smtClean="0">
                <a:solidFill>
                  <a:srgbClr val="114FFB"/>
                </a:solidFill>
                <a:latin typeface="+mn-lt"/>
              </a:rPr>
              <a:t>Integration Schemes:</a:t>
            </a:r>
            <a:endParaRPr lang="en-GB" sz="2000" dirty="0">
              <a:solidFill>
                <a:srgbClr val="114FFB"/>
              </a:solidFill>
              <a:latin typeface="+mn-lt"/>
            </a:endParaRPr>
          </a:p>
        </p:txBody>
      </p:sp>
      <p:sp>
        <p:nvSpPr>
          <p:cNvPr id="11" name="Title 1"/>
          <p:cNvSpPr txBox="1">
            <a:spLocks/>
          </p:cNvSpPr>
          <p:nvPr/>
        </p:nvSpPr>
        <p:spPr bwMode="auto">
          <a:xfrm>
            <a:off x="4788024" y="3573016"/>
            <a:ext cx="4248472" cy="2016224"/>
          </a:xfrm>
          <a:prstGeom prst="rect">
            <a:avLst/>
          </a:prstGeom>
          <a:noFill/>
          <a:ln w="12700">
            <a:noFill/>
            <a:miter lim="800000"/>
            <a:headEnd/>
            <a:tailEnd/>
          </a:ln>
        </p:spPr>
        <p:txBody>
          <a:bodyPr vert="horz" wrap="square" lIns="90487" tIns="44450" rIns="90487" bIns="44450" numCol="1" anchor="ctr" anchorCtr="0" compatLnSpc="1">
            <a:prstTxWarp prst="textNoShape">
              <a:avLst/>
            </a:prstTxWarp>
          </a:bodyPr>
          <a:lstStyle>
            <a:lvl1pPr algn="l" defTabSz="762000" rtl="0" eaLnBrk="0" fontAlgn="base" hangingPunct="0">
              <a:spcBef>
                <a:spcPct val="0"/>
              </a:spcBef>
              <a:spcAft>
                <a:spcPct val="0"/>
              </a:spcAft>
              <a:defRPr sz="2800">
                <a:solidFill>
                  <a:srgbClr val="114FFB"/>
                </a:solidFill>
                <a:latin typeface="+mj-lt"/>
                <a:ea typeface="+mj-ea"/>
                <a:cs typeface="+mj-cs"/>
              </a:defRPr>
            </a:lvl1pPr>
            <a:lvl2pPr algn="l" defTabSz="762000" rtl="0" eaLnBrk="0" fontAlgn="base" hangingPunct="0">
              <a:spcBef>
                <a:spcPct val="0"/>
              </a:spcBef>
              <a:spcAft>
                <a:spcPct val="0"/>
              </a:spcAft>
              <a:defRPr sz="2800">
                <a:solidFill>
                  <a:srgbClr val="114FFB"/>
                </a:solidFill>
                <a:latin typeface="Arial Black" pitchFamily="34" charset="0"/>
              </a:defRPr>
            </a:lvl2pPr>
            <a:lvl3pPr algn="l" defTabSz="762000" rtl="0" eaLnBrk="0" fontAlgn="base" hangingPunct="0">
              <a:spcBef>
                <a:spcPct val="0"/>
              </a:spcBef>
              <a:spcAft>
                <a:spcPct val="0"/>
              </a:spcAft>
              <a:defRPr sz="2800">
                <a:solidFill>
                  <a:srgbClr val="114FFB"/>
                </a:solidFill>
                <a:latin typeface="Arial Black" pitchFamily="34" charset="0"/>
              </a:defRPr>
            </a:lvl3pPr>
            <a:lvl4pPr algn="l" defTabSz="762000" rtl="0" eaLnBrk="0" fontAlgn="base" hangingPunct="0">
              <a:spcBef>
                <a:spcPct val="0"/>
              </a:spcBef>
              <a:spcAft>
                <a:spcPct val="0"/>
              </a:spcAft>
              <a:defRPr sz="2800">
                <a:solidFill>
                  <a:srgbClr val="114FFB"/>
                </a:solidFill>
                <a:latin typeface="Arial Black" pitchFamily="34" charset="0"/>
              </a:defRPr>
            </a:lvl4pPr>
            <a:lvl5pPr algn="l" defTabSz="762000" rtl="0" eaLnBrk="0" fontAlgn="base" hangingPunct="0">
              <a:spcBef>
                <a:spcPct val="0"/>
              </a:spcBef>
              <a:spcAft>
                <a:spcPct val="0"/>
              </a:spcAft>
              <a:defRPr sz="2800">
                <a:solidFill>
                  <a:srgbClr val="114FFB"/>
                </a:solidFill>
                <a:latin typeface="Arial Black" pitchFamily="34" charset="0"/>
              </a:defRPr>
            </a:lvl5pPr>
            <a:lvl6pPr marL="457200" algn="l" defTabSz="762000" rtl="0" fontAlgn="base">
              <a:spcBef>
                <a:spcPct val="0"/>
              </a:spcBef>
              <a:spcAft>
                <a:spcPct val="0"/>
              </a:spcAft>
              <a:defRPr sz="2800">
                <a:solidFill>
                  <a:srgbClr val="114FFB"/>
                </a:solidFill>
                <a:latin typeface="Arial Black" pitchFamily="34" charset="0"/>
              </a:defRPr>
            </a:lvl6pPr>
            <a:lvl7pPr marL="914400" algn="l" defTabSz="762000" rtl="0" fontAlgn="base">
              <a:spcBef>
                <a:spcPct val="0"/>
              </a:spcBef>
              <a:spcAft>
                <a:spcPct val="0"/>
              </a:spcAft>
              <a:defRPr sz="2800">
                <a:solidFill>
                  <a:srgbClr val="114FFB"/>
                </a:solidFill>
                <a:latin typeface="Arial Black" pitchFamily="34" charset="0"/>
              </a:defRPr>
            </a:lvl7pPr>
            <a:lvl8pPr marL="1371600" algn="l" defTabSz="762000" rtl="0" fontAlgn="base">
              <a:spcBef>
                <a:spcPct val="0"/>
              </a:spcBef>
              <a:spcAft>
                <a:spcPct val="0"/>
              </a:spcAft>
              <a:defRPr sz="2800">
                <a:solidFill>
                  <a:srgbClr val="114FFB"/>
                </a:solidFill>
                <a:latin typeface="Arial Black" pitchFamily="34" charset="0"/>
              </a:defRPr>
            </a:lvl8pPr>
            <a:lvl9pPr marL="1828800" algn="l" defTabSz="762000" rtl="0" fontAlgn="base">
              <a:spcBef>
                <a:spcPct val="0"/>
              </a:spcBef>
              <a:spcAft>
                <a:spcPct val="0"/>
              </a:spcAft>
              <a:defRPr sz="2800">
                <a:solidFill>
                  <a:srgbClr val="114FFB"/>
                </a:solidFill>
                <a:latin typeface="Arial Black" pitchFamily="34" charset="0"/>
              </a:defRPr>
            </a:lvl9pPr>
          </a:lstStyle>
          <a:p>
            <a:pPr>
              <a:lnSpc>
                <a:spcPct val="150000"/>
              </a:lnSpc>
            </a:pPr>
            <a:r>
              <a:rPr lang="en-US" sz="1600" dirty="0" smtClean="0">
                <a:latin typeface="+mn-lt"/>
                <a:ea typeface="+mn-ea"/>
                <a:cs typeface="+mn-cs"/>
              </a:rPr>
              <a:t>Forward-in-time integrators, E-L congruence;</a:t>
            </a:r>
          </a:p>
          <a:p>
            <a:pPr>
              <a:lnSpc>
                <a:spcPct val="150000"/>
              </a:lnSpc>
            </a:pPr>
            <a:r>
              <a:rPr lang="en-US" sz="1600" dirty="0" smtClean="0">
                <a:latin typeface="+mn-lt"/>
                <a:ea typeface="+mn-ea"/>
                <a:cs typeface="+mn-cs"/>
              </a:rPr>
              <a:t>Semi-implicit algorithms;</a:t>
            </a:r>
          </a:p>
          <a:p>
            <a:pPr>
              <a:lnSpc>
                <a:spcPct val="150000"/>
              </a:lnSpc>
            </a:pPr>
            <a:r>
              <a:rPr lang="en-US" sz="1600" dirty="0" smtClean="0">
                <a:latin typeface="+mn-lt"/>
                <a:ea typeface="+mn-ea"/>
                <a:cs typeface="+mn-cs"/>
              </a:rPr>
              <a:t>Elliptic boundary value problems;</a:t>
            </a:r>
          </a:p>
          <a:p>
            <a:pPr>
              <a:lnSpc>
                <a:spcPct val="150000"/>
              </a:lnSpc>
            </a:pPr>
            <a:r>
              <a:rPr lang="en-US" sz="1600" dirty="0" err="1" smtClean="0">
                <a:latin typeface="+mn-lt"/>
                <a:ea typeface="+mn-ea"/>
                <a:cs typeface="+mn-cs"/>
              </a:rPr>
              <a:t>Variational</a:t>
            </a:r>
            <a:r>
              <a:rPr lang="en-US" sz="1600" dirty="0" smtClean="0">
                <a:latin typeface="+mn-lt"/>
                <a:ea typeface="+mn-ea"/>
                <a:cs typeface="+mn-cs"/>
              </a:rPr>
              <a:t> </a:t>
            </a:r>
            <a:r>
              <a:rPr lang="en-US" sz="1600" dirty="0" err="1" smtClean="0">
                <a:latin typeface="+mn-lt"/>
                <a:ea typeface="+mn-ea"/>
                <a:cs typeface="+mn-cs"/>
              </a:rPr>
              <a:t>Krylov</a:t>
            </a:r>
            <a:r>
              <a:rPr lang="en-US" sz="1600" dirty="0" smtClean="0">
                <a:latin typeface="+mn-lt"/>
                <a:ea typeface="+mn-ea"/>
                <a:cs typeface="+mn-cs"/>
              </a:rPr>
              <a:t> solvers;</a:t>
            </a:r>
          </a:p>
          <a:p>
            <a:pPr>
              <a:lnSpc>
                <a:spcPct val="150000"/>
              </a:lnSpc>
            </a:pPr>
            <a:r>
              <a:rPr lang="en-US" sz="1600" dirty="0" smtClean="0">
                <a:latin typeface="+mn-lt"/>
                <a:ea typeface="+mn-ea"/>
                <a:cs typeface="+mn-cs"/>
              </a:rPr>
              <a:t>Preconditioning;</a:t>
            </a:r>
          </a:p>
          <a:p>
            <a:pPr>
              <a:lnSpc>
                <a:spcPct val="150000"/>
              </a:lnSpc>
            </a:pPr>
            <a:r>
              <a:rPr lang="en-US" sz="1600" dirty="0" smtClean="0">
                <a:latin typeface="+mn-lt"/>
                <a:ea typeface="+mn-ea"/>
                <a:cs typeface="+mn-cs"/>
              </a:rPr>
              <a:t>Boundary conditions</a:t>
            </a:r>
          </a:p>
        </p:txBody>
      </p:sp>
    </p:spTree>
    <p:extLst>
      <p:ext uri="{BB962C8B-B14F-4D97-AF65-F5344CB8AC3E}">
        <p14:creationId xmlns:p14="http://schemas.microsoft.com/office/powerpoint/2010/main" val="19962133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7384"/>
            <a:ext cx="4134583" cy="6381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555776" y="44624"/>
            <a:ext cx="720080" cy="400110"/>
          </a:xfrm>
          <a:prstGeom prst="rect">
            <a:avLst/>
          </a:prstGeom>
          <a:noFill/>
        </p:spPr>
        <p:txBody>
          <a:bodyPr wrap="square" rtlCol="0">
            <a:spAutoFit/>
          </a:bodyPr>
          <a:lstStyle/>
          <a:p>
            <a:r>
              <a:rPr lang="en-US" sz="2000" dirty="0" smtClean="0">
                <a:solidFill>
                  <a:schemeClr val="bg2">
                    <a:lumMod val="75000"/>
                  </a:schemeClr>
                </a:solidFill>
              </a:rPr>
              <a:t>CPS</a:t>
            </a:r>
            <a:endParaRPr lang="en-US" sz="2000" dirty="0">
              <a:solidFill>
                <a:schemeClr val="bg2">
                  <a:lumMod val="75000"/>
                </a:schemeClr>
              </a:solidFill>
            </a:endParaRPr>
          </a:p>
        </p:txBody>
      </p:sp>
      <p:sp>
        <p:nvSpPr>
          <p:cNvPr id="4" name="TextBox 3"/>
          <p:cNvSpPr txBox="1"/>
          <p:nvPr/>
        </p:nvSpPr>
        <p:spPr>
          <a:xfrm>
            <a:off x="2555776" y="2204864"/>
            <a:ext cx="720080" cy="400110"/>
          </a:xfrm>
          <a:prstGeom prst="rect">
            <a:avLst/>
          </a:prstGeom>
          <a:noFill/>
        </p:spPr>
        <p:txBody>
          <a:bodyPr wrap="square" rtlCol="0">
            <a:spAutoFit/>
          </a:bodyPr>
          <a:lstStyle/>
          <a:p>
            <a:r>
              <a:rPr lang="en-US" sz="2000" dirty="0" smtClean="0">
                <a:solidFill>
                  <a:schemeClr val="bg2">
                    <a:lumMod val="75000"/>
                  </a:schemeClr>
                </a:solidFill>
              </a:rPr>
              <a:t> PSI</a:t>
            </a:r>
            <a:endParaRPr lang="en-US" sz="2000" dirty="0">
              <a:solidFill>
                <a:schemeClr val="bg2">
                  <a:lumMod val="75000"/>
                </a:schemeClr>
              </a:solidFill>
            </a:endParaRPr>
          </a:p>
        </p:txBody>
      </p:sp>
      <p:sp>
        <p:nvSpPr>
          <p:cNvPr id="5" name="TextBox 4"/>
          <p:cNvSpPr txBox="1"/>
          <p:nvPr/>
        </p:nvSpPr>
        <p:spPr>
          <a:xfrm>
            <a:off x="2546524" y="4293096"/>
            <a:ext cx="720080" cy="400110"/>
          </a:xfrm>
          <a:prstGeom prst="rect">
            <a:avLst/>
          </a:prstGeom>
          <a:noFill/>
        </p:spPr>
        <p:txBody>
          <a:bodyPr wrap="square" rtlCol="0">
            <a:spAutoFit/>
          </a:bodyPr>
          <a:lstStyle/>
          <a:p>
            <a:r>
              <a:rPr lang="en-US" sz="2000" dirty="0" smtClean="0">
                <a:solidFill>
                  <a:schemeClr val="bg2">
                    <a:lumMod val="75000"/>
                  </a:schemeClr>
                </a:solidFill>
              </a:rPr>
              <a:t>ANL</a:t>
            </a:r>
            <a:endParaRPr lang="en-US" sz="2000" dirty="0">
              <a:solidFill>
                <a:schemeClr val="bg2">
                  <a:lumMod val="75000"/>
                </a:schemeClr>
              </a:solidFill>
            </a:endParaRPr>
          </a:p>
        </p:txBody>
      </p:sp>
      <p:sp>
        <p:nvSpPr>
          <p:cNvPr id="6" name="TextBox 5"/>
          <p:cNvSpPr txBox="1"/>
          <p:nvPr/>
        </p:nvSpPr>
        <p:spPr>
          <a:xfrm flipH="1">
            <a:off x="107504" y="243805"/>
            <a:ext cx="2339752" cy="1384995"/>
          </a:xfrm>
          <a:prstGeom prst="rect">
            <a:avLst/>
          </a:prstGeom>
          <a:noFill/>
        </p:spPr>
        <p:txBody>
          <a:bodyPr wrap="square" rtlCol="0">
            <a:spAutoFit/>
          </a:bodyPr>
          <a:lstStyle/>
          <a:p>
            <a:r>
              <a:rPr lang="en-US" sz="1400" i="1" dirty="0" smtClean="0">
                <a:solidFill>
                  <a:srgbClr val="114FFB"/>
                </a:solidFill>
                <a:latin typeface="Arial" panose="020B0604020202020204" pitchFamily="34" charset="0"/>
                <a:cs typeface="Arial" panose="020B0604020202020204" pitchFamily="34" charset="0"/>
              </a:rPr>
              <a:t>1.5h, surface </a:t>
            </a:r>
            <a:r>
              <a:rPr lang="en-US" sz="1400" i="1" dirty="0" err="1" smtClean="0">
                <a:solidFill>
                  <a:srgbClr val="114FFB"/>
                </a:solidFill>
                <a:latin typeface="Arial" panose="020B0604020202020204" pitchFamily="34" charset="0"/>
                <a:cs typeface="Arial" panose="020B0604020202020204" pitchFamily="34" charset="0"/>
              </a:rPr>
              <a:t>ln</a:t>
            </a:r>
            <a:r>
              <a:rPr lang="el-GR" sz="1400" i="1" dirty="0" smtClean="0">
                <a:solidFill>
                  <a:srgbClr val="114FFB"/>
                </a:solidFill>
                <a:latin typeface="Arial" panose="020B0604020202020204" pitchFamily="34" charset="0"/>
                <a:cs typeface="Arial" panose="020B0604020202020204" pitchFamily="34" charset="0"/>
              </a:rPr>
              <a:t>θ</a:t>
            </a:r>
            <a:r>
              <a:rPr lang="en-US" sz="1400" i="1" dirty="0" smtClean="0">
                <a:solidFill>
                  <a:srgbClr val="114FFB"/>
                </a:solidFill>
                <a:latin typeface="Arial" panose="020B0604020202020204" pitchFamily="34" charset="0"/>
                <a:cs typeface="Arial" panose="020B0604020202020204" pitchFamily="34" charset="0"/>
              </a:rPr>
              <a:t>, 320x160 Gal-Chen grid,</a:t>
            </a:r>
          </a:p>
          <a:p>
            <a:r>
              <a:rPr lang="en-US" sz="1400" i="1" dirty="0">
                <a:solidFill>
                  <a:srgbClr val="114FFB"/>
                </a:solidFill>
                <a:latin typeface="Arial" panose="020B0604020202020204" pitchFamily="34" charset="0"/>
                <a:cs typeface="Arial" panose="020B0604020202020204" pitchFamily="34" charset="0"/>
              </a:rPr>
              <a:t>d</a:t>
            </a:r>
            <a:r>
              <a:rPr lang="en-US" sz="1400" i="1" dirty="0" smtClean="0">
                <a:solidFill>
                  <a:srgbClr val="114FFB"/>
                </a:solidFill>
                <a:latin typeface="Arial" panose="020B0604020202020204" pitchFamily="34" charset="0"/>
                <a:cs typeface="Arial" panose="020B0604020202020204" pitchFamily="34" charset="0"/>
              </a:rPr>
              <a:t>omain 120 km x 60 km</a:t>
            </a:r>
          </a:p>
          <a:p>
            <a:r>
              <a:rPr lang="en-US" sz="1400" i="1" dirty="0" smtClean="0">
                <a:solidFill>
                  <a:srgbClr val="114FFB"/>
                </a:solidFill>
                <a:latin typeface="Arial" panose="020B0604020202020204" pitchFamily="34" charset="0"/>
                <a:cs typeface="Arial" panose="020B0604020202020204" pitchFamily="34" charset="0"/>
              </a:rPr>
              <a:t>``soundproof’’ </a:t>
            </a:r>
            <a:r>
              <a:rPr lang="en-US" sz="1400" i="1" dirty="0" err="1" smtClean="0">
                <a:solidFill>
                  <a:srgbClr val="114FFB"/>
                </a:solidFill>
                <a:latin typeface="Arial" panose="020B0604020202020204" pitchFamily="34" charset="0"/>
                <a:cs typeface="Arial" panose="020B0604020202020204" pitchFamily="34" charset="0"/>
              </a:rPr>
              <a:t>dt</a:t>
            </a:r>
            <a:r>
              <a:rPr lang="en-US" sz="1400" i="1" dirty="0" smtClean="0">
                <a:solidFill>
                  <a:srgbClr val="114FFB"/>
                </a:solidFill>
                <a:latin typeface="Arial" panose="020B0604020202020204" pitchFamily="34" charset="0"/>
                <a:cs typeface="Arial" panose="020B0604020202020204" pitchFamily="34" charset="0"/>
              </a:rPr>
              <a:t>=5 s</a:t>
            </a:r>
          </a:p>
          <a:p>
            <a:r>
              <a:rPr lang="en-US" sz="1400" i="1" dirty="0" smtClean="0">
                <a:solidFill>
                  <a:srgbClr val="114FFB"/>
                </a:solidFill>
                <a:latin typeface="Arial" panose="020B0604020202020204" pitchFamily="34" charset="0"/>
                <a:cs typeface="Arial" panose="020B0604020202020204" pitchFamily="34" charset="0"/>
              </a:rPr>
              <a:t>``acoustic’’ </a:t>
            </a:r>
            <a:r>
              <a:rPr lang="en-US" sz="1400" i="1" dirty="0" err="1" smtClean="0">
                <a:solidFill>
                  <a:srgbClr val="114FFB"/>
                </a:solidFill>
                <a:latin typeface="Arial" panose="020B0604020202020204" pitchFamily="34" charset="0"/>
                <a:cs typeface="Arial" panose="020B0604020202020204" pitchFamily="34" charset="0"/>
              </a:rPr>
              <a:t>dt</a:t>
            </a:r>
            <a:r>
              <a:rPr lang="en-US" sz="1400" i="1" dirty="0" smtClean="0">
                <a:solidFill>
                  <a:srgbClr val="114FFB"/>
                </a:solidFill>
                <a:latin typeface="Arial" panose="020B0604020202020204" pitchFamily="34" charset="0"/>
                <a:cs typeface="Arial" panose="020B0604020202020204" pitchFamily="34" charset="0"/>
              </a:rPr>
              <a:t>=0.5 s </a:t>
            </a:r>
          </a:p>
          <a:p>
            <a:r>
              <a:rPr lang="en-US" sz="1400" i="1" dirty="0" smtClean="0">
                <a:solidFill>
                  <a:srgbClr val="114FFB"/>
                </a:solidFill>
                <a:latin typeface="Arial" panose="020B0604020202020204" pitchFamily="34" charset="0"/>
                <a:cs typeface="Arial" panose="020B0604020202020204" pitchFamily="34" charset="0"/>
              </a:rPr>
              <a:t>320 PE of Power7  IBM</a:t>
            </a:r>
            <a:endParaRPr lang="en-US" sz="1400" i="1" dirty="0">
              <a:solidFill>
                <a:srgbClr val="114FFB"/>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570643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80"/>
            <a:ext cx="4572000" cy="533400"/>
          </a:xfrm>
        </p:spPr>
        <p:txBody>
          <a:bodyPr/>
          <a:lstStyle/>
          <a:p>
            <a:r>
              <a:rPr lang="en-US" sz="2400" dirty="0" smtClean="0">
                <a:latin typeface="+mn-lt"/>
              </a:rPr>
              <a:t>Part II:      Integration Schemes</a:t>
            </a:r>
            <a:endParaRPr lang="en-US" sz="2400" dirty="0">
              <a:latin typeface="+mn-lt"/>
            </a:endParaRPr>
          </a:p>
        </p:txBody>
      </p:sp>
      <p:sp>
        <p:nvSpPr>
          <p:cNvPr id="4" name="Rectangle 3"/>
          <p:cNvSpPr/>
          <p:nvPr/>
        </p:nvSpPr>
        <p:spPr>
          <a:xfrm>
            <a:off x="36512" y="796642"/>
            <a:ext cx="9144000" cy="400110"/>
          </a:xfrm>
          <a:prstGeom prst="rect">
            <a:avLst/>
          </a:prstGeom>
        </p:spPr>
        <p:txBody>
          <a:bodyPr wrap="square">
            <a:spAutoFit/>
          </a:bodyPr>
          <a:lstStyle/>
          <a:p>
            <a:r>
              <a:rPr lang="en-US" sz="2000" b="1" dirty="0" smtClean="0">
                <a:solidFill>
                  <a:srgbClr val="114FFB"/>
                </a:solidFill>
                <a:latin typeface="Arial"/>
                <a:sym typeface="Wingdings" pitchFamily="2" charset="2"/>
              </a:rPr>
              <a:t>A)</a:t>
            </a:r>
            <a:r>
              <a:rPr lang="en-US" sz="2000" dirty="0" smtClean="0">
                <a:solidFill>
                  <a:srgbClr val="114FFB"/>
                </a:solidFill>
                <a:latin typeface="Arial"/>
                <a:sym typeface="Wingdings" pitchFamily="2" charset="2"/>
              </a:rPr>
              <a:t> </a:t>
            </a:r>
            <a:r>
              <a:rPr lang="en-US" sz="2000" dirty="0">
                <a:solidFill>
                  <a:srgbClr val="114FFB"/>
                </a:solidFill>
                <a:latin typeface="Arial"/>
                <a:sym typeface="Wingdings" pitchFamily="2" charset="2"/>
              </a:rPr>
              <a:t> </a:t>
            </a:r>
            <a:r>
              <a:rPr lang="en-US" sz="2000" dirty="0" smtClean="0">
                <a:solidFill>
                  <a:srgbClr val="114FFB"/>
                </a:solidFill>
                <a:latin typeface="Arial"/>
                <a:sym typeface="Wingdings" pitchFamily="2" charset="2"/>
              </a:rPr>
              <a:t>Forward-in-time (FT) non-oscillatory (NFT) integrators for all-scale flows,</a:t>
            </a:r>
            <a:endParaRPr lang="en-US" sz="2000" dirty="0">
              <a:solidFill>
                <a:srgbClr val="114FFB"/>
              </a:solidFill>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23728" y="1772816"/>
            <a:ext cx="1080120" cy="1306074"/>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1556" y="1772816"/>
            <a:ext cx="1164100" cy="1296144"/>
          </a:xfrm>
          <a:prstGeom prst="rect">
            <a:avLst/>
          </a:prstGeom>
        </p:spPr>
      </p:pic>
      <p:sp>
        <p:nvSpPr>
          <p:cNvPr id="15" name="Rectangle 14"/>
          <p:cNvSpPr/>
          <p:nvPr/>
        </p:nvSpPr>
        <p:spPr>
          <a:xfrm>
            <a:off x="311555" y="3060249"/>
            <a:ext cx="1164101" cy="584775"/>
          </a:xfrm>
          <a:prstGeom prst="rect">
            <a:avLst/>
          </a:prstGeom>
        </p:spPr>
        <p:txBody>
          <a:bodyPr wrap="none">
            <a:spAutoFit/>
          </a:bodyPr>
          <a:lstStyle/>
          <a:p>
            <a:pPr eaLnBrk="1" hangingPunct="1"/>
            <a:r>
              <a:rPr lang="en-US" altLang="en-US" sz="1600" b="1" dirty="0" smtClean="0">
                <a:solidFill>
                  <a:schemeClr val="accent2"/>
                </a:solidFill>
                <a:latin typeface="Arial" panose="020B0604020202020204" pitchFamily="34" charset="0"/>
                <a:cs typeface="Arial" panose="020B0604020202020204" pitchFamily="34" charset="0"/>
              </a:rPr>
              <a:t>Cauchy, </a:t>
            </a:r>
          </a:p>
          <a:p>
            <a:pPr eaLnBrk="1" hangingPunct="1"/>
            <a:r>
              <a:rPr lang="en-US" altLang="en-US" sz="1600" b="1" dirty="0" smtClean="0">
                <a:solidFill>
                  <a:schemeClr val="accent2"/>
                </a:solidFill>
                <a:latin typeface="Arial" panose="020B0604020202020204" pitchFamily="34" charset="0"/>
                <a:cs typeface="Arial" panose="020B0604020202020204" pitchFamily="34" charset="0"/>
              </a:rPr>
              <a:t>1789-1857</a:t>
            </a:r>
            <a:endParaRPr lang="en-US" altLang="en-US" sz="1600" b="1" dirty="0">
              <a:solidFill>
                <a:schemeClr val="accent2"/>
              </a:solidFill>
              <a:latin typeface="Arial" panose="020B0604020202020204" pitchFamily="34" charset="0"/>
              <a:cs typeface="Arial" panose="020B0604020202020204" pitchFamily="34" charset="0"/>
            </a:endParaRPr>
          </a:p>
        </p:txBody>
      </p:sp>
      <p:sp>
        <p:nvSpPr>
          <p:cNvPr id="16" name="Rectangle 15"/>
          <p:cNvSpPr/>
          <p:nvPr/>
        </p:nvSpPr>
        <p:spPr>
          <a:xfrm>
            <a:off x="2010971" y="3060249"/>
            <a:ext cx="1408901" cy="584775"/>
          </a:xfrm>
          <a:prstGeom prst="rect">
            <a:avLst/>
          </a:prstGeom>
        </p:spPr>
        <p:txBody>
          <a:bodyPr wrap="square">
            <a:spAutoFit/>
          </a:bodyPr>
          <a:lstStyle/>
          <a:p>
            <a:pPr eaLnBrk="1" hangingPunct="1"/>
            <a:r>
              <a:rPr lang="en-US" altLang="en-US" sz="1600" b="1" dirty="0" err="1">
                <a:solidFill>
                  <a:schemeClr val="accent2"/>
                </a:solidFill>
                <a:latin typeface="Arial" panose="020B0604020202020204" pitchFamily="34" charset="0"/>
                <a:cs typeface="Arial" panose="020B0604020202020204" pitchFamily="34" charset="0"/>
              </a:rPr>
              <a:t>Kowalevski</a:t>
            </a:r>
            <a:r>
              <a:rPr lang="en-US" altLang="en-US" sz="1600" b="1" dirty="0">
                <a:solidFill>
                  <a:schemeClr val="accent2"/>
                </a:solidFill>
                <a:latin typeface="Arial" panose="020B0604020202020204" pitchFamily="34" charset="0"/>
                <a:cs typeface="Arial" panose="020B0604020202020204" pitchFamily="34" charset="0"/>
              </a:rPr>
              <a:t>, </a:t>
            </a:r>
          </a:p>
          <a:p>
            <a:pPr eaLnBrk="1" hangingPunct="1"/>
            <a:r>
              <a:rPr lang="en-US" altLang="en-US" sz="1600" b="1" dirty="0">
                <a:solidFill>
                  <a:schemeClr val="accent2"/>
                </a:solidFill>
                <a:latin typeface="Arial" panose="020B0604020202020204" pitchFamily="34" charset="0"/>
                <a:cs typeface="Arial" panose="020B0604020202020204" pitchFamily="34" charset="0"/>
              </a:rPr>
              <a:t>1850-1891</a:t>
            </a:r>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80112" y="1772815"/>
            <a:ext cx="1078121" cy="1368153"/>
          </a:xfrm>
          <a:prstGeom prst="rect">
            <a:avLst/>
          </a:prstGeom>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51920" y="1780995"/>
            <a:ext cx="1143184" cy="1359973"/>
          </a:xfrm>
          <a:prstGeom prst="rect">
            <a:avLst/>
          </a:prstGeom>
        </p:spPr>
      </p:pic>
      <p:sp>
        <p:nvSpPr>
          <p:cNvPr id="20" name="Rectangle 19"/>
          <p:cNvSpPr/>
          <p:nvPr/>
        </p:nvSpPr>
        <p:spPr>
          <a:xfrm>
            <a:off x="3827123" y="3090446"/>
            <a:ext cx="1176925" cy="338554"/>
          </a:xfrm>
          <a:prstGeom prst="rect">
            <a:avLst/>
          </a:prstGeom>
        </p:spPr>
        <p:txBody>
          <a:bodyPr wrap="none">
            <a:spAutoFit/>
          </a:bodyPr>
          <a:lstStyle/>
          <a:p>
            <a:pPr eaLnBrk="1" hangingPunct="1"/>
            <a:r>
              <a:rPr lang="en-US" altLang="en-US" sz="1600" b="1" dirty="0" smtClean="0">
                <a:solidFill>
                  <a:schemeClr val="accent2"/>
                </a:solidFill>
                <a:latin typeface="Arial" panose="020B0604020202020204" pitchFamily="34" charset="0"/>
                <a:cs typeface="Arial" panose="020B0604020202020204" pitchFamily="34" charset="0"/>
              </a:rPr>
              <a:t>Lax, 1926-</a:t>
            </a:r>
          </a:p>
        </p:txBody>
      </p:sp>
      <p:sp>
        <p:nvSpPr>
          <p:cNvPr id="21" name="Rectangle 20"/>
          <p:cNvSpPr/>
          <p:nvPr/>
        </p:nvSpPr>
        <p:spPr>
          <a:xfrm>
            <a:off x="5580112" y="3068960"/>
            <a:ext cx="1224136" cy="584775"/>
          </a:xfrm>
          <a:prstGeom prst="rect">
            <a:avLst/>
          </a:prstGeom>
        </p:spPr>
        <p:txBody>
          <a:bodyPr wrap="square">
            <a:spAutoFit/>
          </a:bodyPr>
          <a:lstStyle/>
          <a:p>
            <a:pPr eaLnBrk="1" hangingPunct="1"/>
            <a:r>
              <a:rPr lang="en-US" altLang="en-US" sz="1600" b="1" dirty="0" err="1" smtClean="0">
                <a:solidFill>
                  <a:schemeClr val="accent2"/>
                </a:solidFill>
                <a:latin typeface="Arial" panose="020B0604020202020204" pitchFamily="34" charset="0"/>
                <a:cs typeface="Arial" panose="020B0604020202020204" pitchFamily="34" charset="0"/>
              </a:rPr>
              <a:t>Wendroff</a:t>
            </a:r>
            <a:r>
              <a:rPr lang="en-US" altLang="en-US" sz="1600" b="1" dirty="0" smtClean="0">
                <a:solidFill>
                  <a:schemeClr val="accent2"/>
                </a:solidFill>
                <a:latin typeface="Arial" panose="020B0604020202020204" pitchFamily="34" charset="0"/>
                <a:cs typeface="Arial" panose="020B0604020202020204" pitchFamily="34" charset="0"/>
              </a:rPr>
              <a:t>, </a:t>
            </a:r>
          </a:p>
          <a:p>
            <a:pPr eaLnBrk="1" hangingPunct="1"/>
            <a:r>
              <a:rPr lang="en-US" altLang="en-US" sz="1600" b="1" dirty="0" smtClean="0">
                <a:solidFill>
                  <a:schemeClr val="accent2"/>
                </a:solidFill>
                <a:latin typeface="Arial" panose="020B0604020202020204" pitchFamily="34" charset="0"/>
                <a:cs typeface="Arial" panose="020B0604020202020204" pitchFamily="34" charset="0"/>
              </a:rPr>
              <a:t>1930-</a:t>
            </a:r>
            <a:endParaRPr lang="en-US" altLang="en-US" sz="1600" b="1" dirty="0">
              <a:solidFill>
                <a:schemeClr val="accent2"/>
              </a:solidFill>
              <a:latin typeface="Arial" panose="020B0604020202020204" pitchFamily="34" charset="0"/>
              <a:cs typeface="Arial" panose="020B0604020202020204" pitchFamily="34" charset="0"/>
            </a:endParaRPr>
          </a:p>
        </p:txBody>
      </p:sp>
      <p:pic>
        <p:nvPicPr>
          <p:cNvPr id="1027"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77003" y="1700808"/>
            <a:ext cx="1344365" cy="13896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Rectangle 22"/>
          <p:cNvSpPr/>
          <p:nvPr/>
        </p:nvSpPr>
        <p:spPr>
          <a:xfrm>
            <a:off x="7198333" y="3068960"/>
            <a:ext cx="1164101" cy="584775"/>
          </a:xfrm>
          <a:prstGeom prst="rect">
            <a:avLst/>
          </a:prstGeom>
        </p:spPr>
        <p:txBody>
          <a:bodyPr wrap="none">
            <a:spAutoFit/>
          </a:bodyPr>
          <a:lstStyle/>
          <a:p>
            <a:pPr eaLnBrk="1" hangingPunct="1"/>
            <a:r>
              <a:rPr lang="en-US" altLang="en-US" sz="1600" b="1" dirty="0" smtClean="0">
                <a:solidFill>
                  <a:schemeClr val="accent2"/>
                </a:solidFill>
                <a:latin typeface="Arial" panose="020B0604020202020204" pitchFamily="34" charset="0"/>
                <a:cs typeface="Arial" panose="020B0604020202020204" pitchFamily="34" charset="0"/>
              </a:rPr>
              <a:t>Robert, </a:t>
            </a:r>
          </a:p>
          <a:p>
            <a:pPr eaLnBrk="1" hangingPunct="1"/>
            <a:r>
              <a:rPr lang="en-US" altLang="en-US" sz="1600" b="1" dirty="0" smtClean="0">
                <a:solidFill>
                  <a:schemeClr val="accent2"/>
                </a:solidFill>
                <a:latin typeface="Arial" panose="020B0604020202020204" pitchFamily="34" charset="0"/>
                <a:cs typeface="Arial" panose="020B0604020202020204" pitchFamily="34" charset="0"/>
              </a:rPr>
              <a:t>1929-1993</a:t>
            </a:r>
          </a:p>
        </p:txBody>
      </p:sp>
    </p:spTree>
    <p:extLst>
      <p:ext uri="{BB962C8B-B14F-4D97-AF65-F5344CB8AC3E}">
        <p14:creationId xmlns:p14="http://schemas.microsoft.com/office/powerpoint/2010/main" val="7611677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76672"/>
            <a:ext cx="9144000" cy="504056"/>
          </a:xfrm>
        </p:spPr>
        <p:txBody>
          <a:bodyPr/>
          <a:lstStyle/>
          <a:p>
            <a:r>
              <a:rPr lang="en-US" sz="2400" dirty="0" smtClean="0">
                <a:solidFill>
                  <a:srgbClr val="0000FF"/>
                </a:solidFill>
                <a:latin typeface="Arial"/>
                <a:sym typeface="Wingdings" pitchFamily="2" charset="2"/>
              </a:rPr>
              <a:t>●</a:t>
            </a:r>
            <a:r>
              <a:rPr lang="en-US" sz="2400" dirty="0" smtClean="0">
                <a:solidFill>
                  <a:schemeClr val="accent5">
                    <a:lumMod val="50000"/>
                  </a:schemeClr>
                </a:solidFill>
                <a:latin typeface="Arial"/>
                <a:sym typeface="Wingdings" pitchFamily="2" charset="2"/>
              </a:rPr>
              <a:t>  </a:t>
            </a:r>
            <a:r>
              <a:rPr lang="en-US" sz="2000" kern="1200" dirty="0" err="1">
                <a:latin typeface="Arial"/>
                <a:ea typeface="+mn-ea"/>
                <a:cs typeface="+mn-cs"/>
                <a:sym typeface="Wingdings" pitchFamily="2" charset="2"/>
              </a:rPr>
              <a:t>Generalised</a:t>
            </a:r>
            <a:r>
              <a:rPr lang="en-US" sz="2000" kern="1200" dirty="0">
                <a:latin typeface="Arial"/>
                <a:ea typeface="+mn-ea"/>
                <a:cs typeface="+mn-cs"/>
                <a:sym typeface="Wingdings" pitchFamily="2" charset="2"/>
              </a:rPr>
              <a:t> forward-in-time (FT) </a:t>
            </a:r>
            <a:r>
              <a:rPr lang="en-US" sz="2000" kern="1200" dirty="0" err="1">
                <a:latin typeface="Arial"/>
                <a:ea typeface="+mn-ea"/>
                <a:cs typeface="+mn-cs"/>
                <a:sym typeface="Wingdings" pitchFamily="2" charset="2"/>
              </a:rPr>
              <a:t>nonoscillatory</a:t>
            </a:r>
            <a:r>
              <a:rPr lang="en-US" sz="2000" kern="1200" dirty="0">
                <a:latin typeface="Arial"/>
                <a:ea typeface="+mn-ea"/>
                <a:cs typeface="+mn-cs"/>
                <a:sym typeface="Wingdings" pitchFamily="2" charset="2"/>
              </a:rPr>
              <a:t> (NFT) integrators for the AP</a:t>
            </a:r>
            <a:endParaRPr lang="en-US" sz="2000" kern="1200" dirty="0">
              <a:latin typeface="Arial"/>
              <a:ea typeface="+mn-ea"/>
              <a:cs typeface="+mn-cs"/>
            </a:endParaRPr>
          </a:p>
        </p:txBody>
      </p:sp>
      <p:sp>
        <p:nvSpPr>
          <p:cNvPr id="4" name="Title 1"/>
          <p:cNvSpPr txBox="1">
            <a:spLocks/>
          </p:cNvSpPr>
          <p:nvPr/>
        </p:nvSpPr>
        <p:spPr bwMode="auto">
          <a:xfrm>
            <a:off x="107504" y="2204864"/>
            <a:ext cx="1236146" cy="533400"/>
          </a:xfrm>
          <a:prstGeom prst="rect">
            <a:avLst/>
          </a:prstGeom>
          <a:noFill/>
          <a:ln w="12700">
            <a:noFill/>
            <a:miter lim="800000"/>
            <a:headEnd/>
            <a:tailEnd/>
          </a:ln>
        </p:spPr>
        <p:txBody>
          <a:bodyPr vert="horz" wrap="square" lIns="90487" tIns="44450" rIns="90487" bIns="44450" numCol="1" anchor="ctr" anchorCtr="0" compatLnSpc="1">
            <a:prstTxWarp prst="textNoShape">
              <a:avLst/>
            </a:prstTxWarp>
          </a:bodyPr>
          <a:lstStyle>
            <a:lvl1pPr algn="l" defTabSz="762000" rtl="0" eaLnBrk="0" fontAlgn="base" hangingPunct="0">
              <a:spcBef>
                <a:spcPct val="0"/>
              </a:spcBef>
              <a:spcAft>
                <a:spcPct val="0"/>
              </a:spcAft>
              <a:defRPr sz="2800">
                <a:solidFill>
                  <a:srgbClr val="114FFB"/>
                </a:solidFill>
                <a:latin typeface="+mj-lt"/>
                <a:ea typeface="+mj-ea"/>
                <a:cs typeface="+mj-cs"/>
              </a:defRPr>
            </a:lvl1pPr>
            <a:lvl2pPr algn="l" defTabSz="762000" rtl="0" eaLnBrk="0" fontAlgn="base" hangingPunct="0">
              <a:spcBef>
                <a:spcPct val="0"/>
              </a:spcBef>
              <a:spcAft>
                <a:spcPct val="0"/>
              </a:spcAft>
              <a:defRPr sz="2800">
                <a:solidFill>
                  <a:srgbClr val="114FFB"/>
                </a:solidFill>
                <a:latin typeface="Arial Black" pitchFamily="34" charset="0"/>
              </a:defRPr>
            </a:lvl2pPr>
            <a:lvl3pPr algn="l" defTabSz="762000" rtl="0" eaLnBrk="0" fontAlgn="base" hangingPunct="0">
              <a:spcBef>
                <a:spcPct val="0"/>
              </a:spcBef>
              <a:spcAft>
                <a:spcPct val="0"/>
              </a:spcAft>
              <a:defRPr sz="2800">
                <a:solidFill>
                  <a:srgbClr val="114FFB"/>
                </a:solidFill>
                <a:latin typeface="Arial Black" pitchFamily="34" charset="0"/>
              </a:defRPr>
            </a:lvl3pPr>
            <a:lvl4pPr algn="l" defTabSz="762000" rtl="0" eaLnBrk="0" fontAlgn="base" hangingPunct="0">
              <a:spcBef>
                <a:spcPct val="0"/>
              </a:spcBef>
              <a:spcAft>
                <a:spcPct val="0"/>
              </a:spcAft>
              <a:defRPr sz="2800">
                <a:solidFill>
                  <a:srgbClr val="114FFB"/>
                </a:solidFill>
                <a:latin typeface="Arial Black" pitchFamily="34" charset="0"/>
              </a:defRPr>
            </a:lvl4pPr>
            <a:lvl5pPr algn="l" defTabSz="762000" rtl="0" eaLnBrk="0" fontAlgn="base" hangingPunct="0">
              <a:spcBef>
                <a:spcPct val="0"/>
              </a:spcBef>
              <a:spcAft>
                <a:spcPct val="0"/>
              </a:spcAft>
              <a:defRPr sz="2800">
                <a:solidFill>
                  <a:srgbClr val="114FFB"/>
                </a:solidFill>
                <a:latin typeface="Arial Black" pitchFamily="34" charset="0"/>
              </a:defRPr>
            </a:lvl5pPr>
            <a:lvl6pPr marL="457200" algn="l" defTabSz="762000" rtl="0" fontAlgn="base">
              <a:spcBef>
                <a:spcPct val="0"/>
              </a:spcBef>
              <a:spcAft>
                <a:spcPct val="0"/>
              </a:spcAft>
              <a:defRPr sz="2800">
                <a:solidFill>
                  <a:srgbClr val="114FFB"/>
                </a:solidFill>
                <a:latin typeface="Arial Black" pitchFamily="34" charset="0"/>
              </a:defRPr>
            </a:lvl6pPr>
            <a:lvl7pPr marL="914400" algn="l" defTabSz="762000" rtl="0" fontAlgn="base">
              <a:spcBef>
                <a:spcPct val="0"/>
              </a:spcBef>
              <a:spcAft>
                <a:spcPct val="0"/>
              </a:spcAft>
              <a:defRPr sz="2800">
                <a:solidFill>
                  <a:srgbClr val="114FFB"/>
                </a:solidFill>
                <a:latin typeface="Arial Black" pitchFamily="34" charset="0"/>
              </a:defRPr>
            </a:lvl7pPr>
            <a:lvl8pPr marL="1371600" algn="l" defTabSz="762000" rtl="0" fontAlgn="base">
              <a:spcBef>
                <a:spcPct val="0"/>
              </a:spcBef>
              <a:spcAft>
                <a:spcPct val="0"/>
              </a:spcAft>
              <a:defRPr sz="2800">
                <a:solidFill>
                  <a:srgbClr val="114FFB"/>
                </a:solidFill>
                <a:latin typeface="Arial Black" pitchFamily="34" charset="0"/>
              </a:defRPr>
            </a:lvl8pPr>
            <a:lvl9pPr marL="1828800" algn="l" defTabSz="762000" rtl="0" fontAlgn="base">
              <a:spcBef>
                <a:spcPct val="0"/>
              </a:spcBef>
              <a:spcAft>
                <a:spcPct val="0"/>
              </a:spcAft>
              <a:defRPr sz="2800">
                <a:solidFill>
                  <a:srgbClr val="114FFB"/>
                </a:solidFill>
                <a:latin typeface="Arial Black" pitchFamily="34" charset="0"/>
              </a:defRPr>
            </a:lvl9pPr>
          </a:lstStyle>
          <a:p>
            <a:r>
              <a:rPr lang="en-US" sz="1800" i="1" kern="1200" dirty="0" smtClean="0">
                <a:solidFill>
                  <a:srgbClr val="0000FF"/>
                </a:solidFill>
                <a:latin typeface="+mn-lt"/>
                <a:ea typeface="+mn-ea"/>
                <a:cs typeface="+mn-cs"/>
              </a:rPr>
              <a:t> </a:t>
            </a:r>
            <a:r>
              <a:rPr lang="en-US" sz="1800" i="1" kern="1200" dirty="0" smtClean="0">
                <a:latin typeface="+mn-lt"/>
                <a:ea typeface="+mn-ea"/>
                <a:cs typeface="+mn-cs"/>
              </a:rPr>
              <a:t>Eulerian</a:t>
            </a:r>
            <a:endParaRPr lang="en-US" sz="1800" i="1" kern="1200" dirty="0">
              <a:latin typeface="+mn-lt"/>
              <a:ea typeface="+mn-ea"/>
              <a:cs typeface="+mn-cs"/>
            </a:endParaRPr>
          </a:p>
        </p:txBody>
      </p:sp>
      <p:sp>
        <p:nvSpPr>
          <p:cNvPr id="5" name="Title 1"/>
          <p:cNvSpPr txBox="1">
            <a:spLocks/>
          </p:cNvSpPr>
          <p:nvPr/>
        </p:nvSpPr>
        <p:spPr bwMode="auto">
          <a:xfrm>
            <a:off x="107504" y="4077072"/>
            <a:ext cx="2088232" cy="533400"/>
          </a:xfrm>
          <a:prstGeom prst="rect">
            <a:avLst/>
          </a:prstGeom>
          <a:noFill/>
          <a:ln w="12700">
            <a:noFill/>
            <a:miter lim="800000"/>
            <a:headEnd/>
            <a:tailEnd/>
          </a:ln>
        </p:spPr>
        <p:txBody>
          <a:bodyPr vert="horz" wrap="square" lIns="90487" tIns="44450" rIns="90487" bIns="44450" numCol="1" anchor="ctr" anchorCtr="0" compatLnSpc="1">
            <a:prstTxWarp prst="textNoShape">
              <a:avLst/>
            </a:prstTxWarp>
          </a:bodyPr>
          <a:lstStyle>
            <a:lvl1pPr algn="l" defTabSz="762000" rtl="0" eaLnBrk="0" fontAlgn="base" hangingPunct="0">
              <a:spcBef>
                <a:spcPct val="0"/>
              </a:spcBef>
              <a:spcAft>
                <a:spcPct val="0"/>
              </a:spcAft>
              <a:defRPr sz="2800">
                <a:solidFill>
                  <a:srgbClr val="114FFB"/>
                </a:solidFill>
                <a:latin typeface="+mj-lt"/>
                <a:ea typeface="+mj-ea"/>
                <a:cs typeface="+mj-cs"/>
              </a:defRPr>
            </a:lvl1pPr>
            <a:lvl2pPr algn="l" defTabSz="762000" rtl="0" eaLnBrk="0" fontAlgn="base" hangingPunct="0">
              <a:spcBef>
                <a:spcPct val="0"/>
              </a:spcBef>
              <a:spcAft>
                <a:spcPct val="0"/>
              </a:spcAft>
              <a:defRPr sz="2800">
                <a:solidFill>
                  <a:srgbClr val="114FFB"/>
                </a:solidFill>
                <a:latin typeface="Arial Black" pitchFamily="34" charset="0"/>
              </a:defRPr>
            </a:lvl2pPr>
            <a:lvl3pPr algn="l" defTabSz="762000" rtl="0" eaLnBrk="0" fontAlgn="base" hangingPunct="0">
              <a:spcBef>
                <a:spcPct val="0"/>
              </a:spcBef>
              <a:spcAft>
                <a:spcPct val="0"/>
              </a:spcAft>
              <a:defRPr sz="2800">
                <a:solidFill>
                  <a:srgbClr val="114FFB"/>
                </a:solidFill>
                <a:latin typeface="Arial Black" pitchFamily="34" charset="0"/>
              </a:defRPr>
            </a:lvl3pPr>
            <a:lvl4pPr algn="l" defTabSz="762000" rtl="0" eaLnBrk="0" fontAlgn="base" hangingPunct="0">
              <a:spcBef>
                <a:spcPct val="0"/>
              </a:spcBef>
              <a:spcAft>
                <a:spcPct val="0"/>
              </a:spcAft>
              <a:defRPr sz="2800">
                <a:solidFill>
                  <a:srgbClr val="114FFB"/>
                </a:solidFill>
                <a:latin typeface="Arial Black" pitchFamily="34" charset="0"/>
              </a:defRPr>
            </a:lvl4pPr>
            <a:lvl5pPr algn="l" defTabSz="762000" rtl="0" eaLnBrk="0" fontAlgn="base" hangingPunct="0">
              <a:spcBef>
                <a:spcPct val="0"/>
              </a:spcBef>
              <a:spcAft>
                <a:spcPct val="0"/>
              </a:spcAft>
              <a:defRPr sz="2800">
                <a:solidFill>
                  <a:srgbClr val="114FFB"/>
                </a:solidFill>
                <a:latin typeface="Arial Black" pitchFamily="34" charset="0"/>
              </a:defRPr>
            </a:lvl5pPr>
            <a:lvl6pPr marL="457200" algn="l" defTabSz="762000" rtl="0" fontAlgn="base">
              <a:spcBef>
                <a:spcPct val="0"/>
              </a:spcBef>
              <a:spcAft>
                <a:spcPct val="0"/>
              </a:spcAft>
              <a:defRPr sz="2800">
                <a:solidFill>
                  <a:srgbClr val="114FFB"/>
                </a:solidFill>
                <a:latin typeface="Arial Black" pitchFamily="34" charset="0"/>
              </a:defRPr>
            </a:lvl6pPr>
            <a:lvl7pPr marL="914400" algn="l" defTabSz="762000" rtl="0" fontAlgn="base">
              <a:spcBef>
                <a:spcPct val="0"/>
              </a:spcBef>
              <a:spcAft>
                <a:spcPct val="0"/>
              </a:spcAft>
              <a:defRPr sz="2800">
                <a:solidFill>
                  <a:srgbClr val="114FFB"/>
                </a:solidFill>
                <a:latin typeface="Arial Black" pitchFamily="34" charset="0"/>
              </a:defRPr>
            </a:lvl7pPr>
            <a:lvl8pPr marL="1371600" algn="l" defTabSz="762000" rtl="0" fontAlgn="base">
              <a:spcBef>
                <a:spcPct val="0"/>
              </a:spcBef>
              <a:spcAft>
                <a:spcPct val="0"/>
              </a:spcAft>
              <a:defRPr sz="2800">
                <a:solidFill>
                  <a:srgbClr val="114FFB"/>
                </a:solidFill>
                <a:latin typeface="Arial Black" pitchFamily="34" charset="0"/>
              </a:defRPr>
            </a:lvl8pPr>
            <a:lvl9pPr marL="1828800" algn="l" defTabSz="762000" rtl="0" fontAlgn="base">
              <a:spcBef>
                <a:spcPct val="0"/>
              </a:spcBef>
              <a:spcAft>
                <a:spcPct val="0"/>
              </a:spcAft>
              <a:defRPr sz="2800">
                <a:solidFill>
                  <a:srgbClr val="114FFB"/>
                </a:solidFill>
                <a:latin typeface="Arial Black" pitchFamily="34" charset="0"/>
              </a:defRPr>
            </a:lvl9pPr>
          </a:lstStyle>
          <a:p>
            <a:r>
              <a:rPr lang="en-US" sz="1800" i="1" kern="1200" dirty="0" err="1" smtClean="0">
                <a:latin typeface="+mn-lt"/>
                <a:ea typeface="+mn-ea"/>
                <a:cs typeface="+mn-cs"/>
              </a:rPr>
              <a:t>Lagrangian</a:t>
            </a:r>
            <a:r>
              <a:rPr lang="en-US" sz="1800" i="1" kern="1200" dirty="0" smtClean="0">
                <a:latin typeface="+mn-lt"/>
                <a:ea typeface="+mn-ea"/>
                <a:cs typeface="+mn-cs"/>
              </a:rPr>
              <a:t>  (semi)</a:t>
            </a:r>
            <a:endParaRPr lang="en-US" sz="1800" i="1" kern="1200" dirty="0">
              <a:latin typeface="+mn-lt"/>
              <a:ea typeface="+mn-ea"/>
              <a:cs typeface="+mn-cs"/>
            </a:endParaRPr>
          </a:p>
        </p:txBody>
      </p:sp>
      <p:pic>
        <p:nvPicPr>
          <p:cNvPr id="6" name="Picture 5"/>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4662" y="4020693"/>
            <a:ext cx="1057218" cy="632443"/>
          </a:xfrm>
          <a:prstGeom prst="rect">
            <a:avLst/>
          </a:prstGeom>
          <a:noFill/>
          <a:ln w="19050">
            <a:solidFill>
              <a:schemeClr val="tx1"/>
            </a:solidFill>
            <a:miter lim="800000"/>
            <a:headEnd/>
            <a:tailEnd/>
          </a:ln>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4758" y="2204864"/>
            <a:ext cx="2296665" cy="576064"/>
          </a:xfrm>
          <a:prstGeom prst="rect">
            <a:avLst/>
          </a:prstGeom>
          <a:noFill/>
          <a:ln w="19050">
            <a:solidFill>
              <a:schemeClr val="tx1"/>
            </a:solidFill>
            <a:miter lim="800000"/>
            <a:headEnd/>
            <a:tailEnd/>
          </a:ln>
        </p:spPr>
      </p:pic>
      <p:sp>
        <p:nvSpPr>
          <p:cNvPr id="8" name="Title 1"/>
          <p:cNvSpPr txBox="1">
            <a:spLocks/>
          </p:cNvSpPr>
          <p:nvPr/>
        </p:nvSpPr>
        <p:spPr bwMode="auto">
          <a:xfrm>
            <a:off x="2555776" y="1135373"/>
            <a:ext cx="4176464" cy="349411"/>
          </a:xfrm>
          <a:prstGeom prst="rect">
            <a:avLst/>
          </a:prstGeom>
          <a:noFill/>
          <a:ln w="12700">
            <a:noFill/>
            <a:miter lim="800000"/>
            <a:headEnd/>
            <a:tailEnd/>
          </a:ln>
        </p:spPr>
        <p:txBody>
          <a:bodyPr vert="horz" wrap="square" lIns="90487" tIns="44450" rIns="90487" bIns="44450" numCol="1" anchor="ctr" anchorCtr="0" compatLnSpc="1">
            <a:prstTxWarp prst="textNoShape">
              <a:avLst/>
            </a:prstTxWarp>
          </a:bodyPr>
          <a:lstStyle>
            <a:lvl1pPr algn="l" defTabSz="762000" rtl="0" eaLnBrk="0" fontAlgn="base" hangingPunct="0">
              <a:spcBef>
                <a:spcPct val="0"/>
              </a:spcBef>
              <a:spcAft>
                <a:spcPct val="0"/>
              </a:spcAft>
              <a:defRPr sz="2800">
                <a:solidFill>
                  <a:srgbClr val="114FFB"/>
                </a:solidFill>
                <a:latin typeface="+mj-lt"/>
                <a:ea typeface="+mj-ea"/>
                <a:cs typeface="+mj-cs"/>
              </a:defRPr>
            </a:lvl1pPr>
            <a:lvl2pPr algn="l" defTabSz="762000" rtl="0" eaLnBrk="0" fontAlgn="base" hangingPunct="0">
              <a:spcBef>
                <a:spcPct val="0"/>
              </a:spcBef>
              <a:spcAft>
                <a:spcPct val="0"/>
              </a:spcAft>
              <a:defRPr sz="2800">
                <a:solidFill>
                  <a:srgbClr val="114FFB"/>
                </a:solidFill>
                <a:latin typeface="Arial Black" pitchFamily="34" charset="0"/>
              </a:defRPr>
            </a:lvl2pPr>
            <a:lvl3pPr algn="l" defTabSz="762000" rtl="0" eaLnBrk="0" fontAlgn="base" hangingPunct="0">
              <a:spcBef>
                <a:spcPct val="0"/>
              </a:spcBef>
              <a:spcAft>
                <a:spcPct val="0"/>
              </a:spcAft>
              <a:defRPr sz="2800">
                <a:solidFill>
                  <a:srgbClr val="114FFB"/>
                </a:solidFill>
                <a:latin typeface="Arial Black" pitchFamily="34" charset="0"/>
              </a:defRPr>
            </a:lvl3pPr>
            <a:lvl4pPr algn="l" defTabSz="762000" rtl="0" eaLnBrk="0" fontAlgn="base" hangingPunct="0">
              <a:spcBef>
                <a:spcPct val="0"/>
              </a:spcBef>
              <a:spcAft>
                <a:spcPct val="0"/>
              </a:spcAft>
              <a:defRPr sz="2800">
                <a:solidFill>
                  <a:srgbClr val="114FFB"/>
                </a:solidFill>
                <a:latin typeface="Arial Black" pitchFamily="34" charset="0"/>
              </a:defRPr>
            </a:lvl4pPr>
            <a:lvl5pPr algn="l" defTabSz="762000" rtl="0" eaLnBrk="0" fontAlgn="base" hangingPunct="0">
              <a:spcBef>
                <a:spcPct val="0"/>
              </a:spcBef>
              <a:spcAft>
                <a:spcPct val="0"/>
              </a:spcAft>
              <a:defRPr sz="2800">
                <a:solidFill>
                  <a:srgbClr val="114FFB"/>
                </a:solidFill>
                <a:latin typeface="Arial Black" pitchFamily="34" charset="0"/>
              </a:defRPr>
            </a:lvl5pPr>
            <a:lvl6pPr marL="457200" algn="l" defTabSz="762000" rtl="0" fontAlgn="base">
              <a:spcBef>
                <a:spcPct val="0"/>
              </a:spcBef>
              <a:spcAft>
                <a:spcPct val="0"/>
              </a:spcAft>
              <a:defRPr sz="2800">
                <a:solidFill>
                  <a:srgbClr val="114FFB"/>
                </a:solidFill>
                <a:latin typeface="Arial Black" pitchFamily="34" charset="0"/>
              </a:defRPr>
            </a:lvl6pPr>
            <a:lvl7pPr marL="914400" algn="l" defTabSz="762000" rtl="0" fontAlgn="base">
              <a:spcBef>
                <a:spcPct val="0"/>
              </a:spcBef>
              <a:spcAft>
                <a:spcPct val="0"/>
              </a:spcAft>
              <a:defRPr sz="2800">
                <a:solidFill>
                  <a:srgbClr val="114FFB"/>
                </a:solidFill>
                <a:latin typeface="Arial Black" pitchFamily="34" charset="0"/>
              </a:defRPr>
            </a:lvl7pPr>
            <a:lvl8pPr marL="1371600" algn="l" defTabSz="762000" rtl="0" fontAlgn="base">
              <a:spcBef>
                <a:spcPct val="0"/>
              </a:spcBef>
              <a:spcAft>
                <a:spcPct val="0"/>
              </a:spcAft>
              <a:defRPr sz="2800">
                <a:solidFill>
                  <a:srgbClr val="114FFB"/>
                </a:solidFill>
                <a:latin typeface="Arial Black" pitchFamily="34" charset="0"/>
              </a:defRPr>
            </a:lvl8pPr>
            <a:lvl9pPr marL="1828800" algn="l" defTabSz="762000" rtl="0" fontAlgn="base">
              <a:spcBef>
                <a:spcPct val="0"/>
              </a:spcBef>
              <a:spcAft>
                <a:spcPct val="0"/>
              </a:spcAft>
              <a:defRPr sz="2800">
                <a:solidFill>
                  <a:srgbClr val="114FFB"/>
                </a:solidFill>
                <a:latin typeface="Arial Black" pitchFamily="34" charset="0"/>
              </a:defRPr>
            </a:lvl9pPr>
          </a:lstStyle>
          <a:p>
            <a:r>
              <a:rPr lang="en-US" sz="2000" kern="1200" dirty="0" smtClean="0">
                <a:solidFill>
                  <a:srgbClr val="0000FF"/>
                </a:solidFill>
                <a:latin typeface="+mn-lt"/>
                <a:ea typeface="+mn-ea"/>
                <a:cs typeface="+mn-cs"/>
              </a:rPr>
              <a:t> </a:t>
            </a:r>
            <a:r>
              <a:rPr lang="en-US" sz="2000" dirty="0" err="1">
                <a:latin typeface="Arial"/>
                <a:ea typeface="+mn-ea"/>
                <a:cs typeface="+mn-cs"/>
              </a:rPr>
              <a:t>EUlerian</a:t>
            </a:r>
            <a:r>
              <a:rPr lang="en-US" sz="2000" dirty="0">
                <a:latin typeface="Arial"/>
                <a:ea typeface="+mn-ea"/>
                <a:cs typeface="+mn-cs"/>
              </a:rPr>
              <a:t>/</a:t>
            </a:r>
            <a:r>
              <a:rPr lang="en-US" sz="2000" dirty="0" err="1">
                <a:latin typeface="Arial"/>
                <a:ea typeface="+mn-ea"/>
                <a:cs typeface="+mn-cs"/>
              </a:rPr>
              <a:t>LAGrangian</a:t>
            </a:r>
            <a:r>
              <a:rPr lang="en-US" sz="2000" dirty="0">
                <a:latin typeface="Arial"/>
                <a:ea typeface="+mn-ea"/>
                <a:cs typeface="+mn-cs"/>
              </a:rPr>
              <a:t> congruence</a:t>
            </a:r>
          </a:p>
        </p:txBody>
      </p:sp>
      <p:sp>
        <p:nvSpPr>
          <p:cNvPr id="10" name="Right Brace 9"/>
          <p:cNvSpPr/>
          <p:nvPr/>
        </p:nvSpPr>
        <p:spPr bwMode="auto">
          <a:xfrm>
            <a:off x="4199613" y="2508525"/>
            <a:ext cx="84355" cy="1856579"/>
          </a:xfrm>
          <a:prstGeom prst="rightBrac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11" name="Rectangle 10"/>
          <p:cNvSpPr/>
          <p:nvPr/>
        </p:nvSpPr>
        <p:spPr bwMode="auto">
          <a:xfrm>
            <a:off x="4515818" y="3123406"/>
            <a:ext cx="4232646" cy="593626"/>
          </a:xfrm>
          <a:prstGeom prst="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pic>
        <p:nvPicPr>
          <p:cNvPr id="12" name="Picture 11"/>
          <p:cNvPicPr>
            <a:picLocks noChangeAspect="1"/>
          </p:cNvPicPr>
          <p:nvPr/>
        </p:nvPicPr>
        <p:blipFill>
          <a:blip r:embed="rId4"/>
          <a:stretch>
            <a:fillRect/>
          </a:stretch>
        </p:blipFill>
        <p:spPr>
          <a:xfrm>
            <a:off x="4572000" y="3212976"/>
            <a:ext cx="4089033" cy="391295"/>
          </a:xfrm>
          <a:prstGeom prst="rect">
            <a:avLst/>
          </a:prstGeom>
        </p:spPr>
      </p:pic>
    </p:spTree>
    <p:extLst>
      <p:ext uri="{BB962C8B-B14F-4D97-AF65-F5344CB8AC3E}">
        <p14:creationId xmlns:p14="http://schemas.microsoft.com/office/powerpoint/2010/main" val="27611651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6734" name="Picture 6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619672" y="2276872"/>
            <a:ext cx="1066800" cy="638175"/>
          </a:xfrm>
          <a:noFill/>
          <a:ln w="19050">
            <a:solidFill>
              <a:schemeClr val="tx1"/>
            </a:solidFill>
            <a:miter lim="800000"/>
            <a:headEnd/>
            <a:tailEnd/>
          </a:ln>
        </p:spPr>
      </p:pic>
      <p:pic>
        <p:nvPicPr>
          <p:cNvPr id="156751" name="Picture 79"/>
          <p:cNvPicPr>
            <a:picLocks noGrp="1" noChangeAspect="1" noChangeArrowheads="1"/>
          </p:cNvPicPr>
          <p:nvPr>
            <p:ph sz="quarter" idx="2"/>
          </p:nvPr>
        </p:nvPicPr>
        <p:blipFill>
          <a:blip r:embed="rId3" cstate="print">
            <a:extLst>
              <a:ext uri="{28A0092B-C50C-407E-A947-70E740481C1C}">
                <a14:useLocalDpi xmlns:a14="http://schemas.microsoft.com/office/drawing/2010/main" val="0"/>
              </a:ext>
            </a:extLst>
          </a:blip>
          <a:srcRect/>
          <a:stretch>
            <a:fillRect/>
          </a:stretch>
        </p:blipFill>
        <p:spPr>
          <a:xfrm>
            <a:off x="2900536" y="1895524"/>
            <a:ext cx="2895600" cy="2541588"/>
          </a:xfrm>
          <a:noFill/>
          <a:ln/>
        </p:spPr>
      </p:pic>
      <p:sp>
        <p:nvSpPr>
          <p:cNvPr id="156732" name="Rectangle 60"/>
          <p:cNvSpPr>
            <a:spLocks noChangeArrowheads="1"/>
          </p:cNvSpPr>
          <p:nvPr/>
        </p:nvSpPr>
        <p:spPr bwMode="auto">
          <a:xfrm>
            <a:off x="2543399" y="116632"/>
            <a:ext cx="411683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b="0" dirty="0">
                <a:solidFill>
                  <a:srgbClr val="114FFB"/>
                </a:solidFill>
                <a:effectLst/>
                <a:latin typeface="+mn-lt"/>
              </a:rPr>
              <a:t>Motivation for </a:t>
            </a:r>
            <a:r>
              <a:rPr lang="en-US" altLang="en-US" sz="2000" b="0" dirty="0" err="1">
                <a:solidFill>
                  <a:srgbClr val="114FFB"/>
                </a:solidFill>
                <a:effectLst/>
                <a:latin typeface="+mn-lt"/>
              </a:rPr>
              <a:t>Lagrangian</a:t>
            </a:r>
            <a:r>
              <a:rPr lang="en-US" altLang="en-US" sz="2000" b="0" dirty="0">
                <a:solidFill>
                  <a:srgbClr val="114FFB"/>
                </a:solidFill>
                <a:effectLst/>
                <a:latin typeface="+mn-lt"/>
              </a:rPr>
              <a:t> integrals</a:t>
            </a:r>
          </a:p>
        </p:txBody>
      </p:sp>
      <p:pic>
        <p:nvPicPr>
          <p:cNvPr id="156745" name="Picture 7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5736" y="4535909"/>
            <a:ext cx="48006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6754" name="Picture 8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4128" y="2241302"/>
            <a:ext cx="3429000" cy="75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6760" name="Picture 88"/>
          <p:cNvPicPr>
            <a:picLocks noGrp="1" noChangeAspect="1" noChangeArrowheads="1"/>
          </p:cNvPicPr>
          <p:nvPr>
            <p:ph sz="quarter" idx="4"/>
          </p:nvPr>
        </p:nvPicPr>
        <p:blipFill>
          <a:blip r:embed="rId6">
            <a:extLst>
              <a:ext uri="{28A0092B-C50C-407E-A947-70E740481C1C}">
                <a14:useLocalDpi xmlns:a14="http://schemas.microsoft.com/office/drawing/2010/main" val="0"/>
              </a:ext>
            </a:extLst>
          </a:blip>
          <a:srcRect/>
          <a:stretch>
            <a:fillRect/>
          </a:stretch>
        </p:blipFill>
        <p:spPr>
          <a:xfrm>
            <a:off x="2139280" y="5055840"/>
            <a:ext cx="4953000" cy="533400"/>
          </a:xfrm>
          <a:noFill/>
          <a:ln/>
        </p:spPr>
      </p:pic>
      <p:pic>
        <p:nvPicPr>
          <p:cNvPr id="2" name="Picture 1"/>
          <p:cNvPicPr>
            <a:picLocks noChangeAspect="1"/>
          </p:cNvPicPr>
          <p:nvPr/>
        </p:nvPicPr>
        <p:blipFill>
          <a:blip r:embed="rId7"/>
          <a:stretch>
            <a:fillRect/>
          </a:stretch>
        </p:blipFill>
        <p:spPr>
          <a:xfrm>
            <a:off x="2069546" y="788116"/>
            <a:ext cx="5022734" cy="480644"/>
          </a:xfrm>
          <a:prstGeom prst="rect">
            <a:avLst/>
          </a:prstGeom>
        </p:spPr>
      </p:pic>
      <p:sp>
        <p:nvSpPr>
          <p:cNvPr id="10" name="Rectangle 9"/>
          <p:cNvSpPr/>
          <p:nvPr/>
        </p:nvSpPr>
        <p:spPr bwMode="auto">
          <a:xfrm>
            <a:off x="1995538" y="747142"/>
            <a:ext cx="5168750" cy="593626"/>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1634299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259632" y="2019489"/>
            <a:ext cx="2525713" cy="573088"/>
          </a:xfrm>
          <a:noFill/>
          <a:ln w="19050">
            <a:solidFill>
              <a:schemeClr val="tx1"/>
            </a:solidFill>
            <a:miter lim="800000"/>
            <a:headEnd/>
            <a:tailEnd/>
          </a:ln>
        </p:spPr>
      </p:pic>
      <p:pic>
        <p:nvPicPr>
          <p:cNvPr id="9219" name="Picture 3"/>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2057400" y="2924944"/>
            <a:ext cx="4876800" cy="654050"/>
          </a:xfrm>
          <a:noFill/>
        </p:spPr>
      </p:pic>
      <p:pic>
        <p:nvPicPr>
          <p:cNvPr id="9220" name="Picture 4"/>
          <p:cNvPicPr>
            <a:picLocks noGrp="1" noChangeAspect="1" noChangeArrowheads="1"/>
          </p:cNvPicPr>
          <p:nvPr>
            <p:ph sz="quarter" idx="4"/>
          </p:nvPr>
        </p:nvPicPr>
        <p:blipFill>
          <a:blip r:embed="rId4">
            <a:extLst>
              <a:ext uri="{28A0092B-C50C-407E-A947-70E740481C1C}">
                <a14:useLocalDpi xmlns:a14="http://schemas.microsoft.com/office/drawing/2010/main" val="0"/>
              </a:ext>
            </a:extLst>
          </a:blip>
          <a:srcRect/>
          <a:stretch>
            <a:fillRect/>
          </a:stretch>
        </p:blipFill>
        <p:spPr>
          <a:xfrm>
            <a:off x="533400" y="4365104"/>
            <a:ext cx="6096000" cy="606425"/>
          </a:xfrm>
          <a:noFill/>
        </p:spPr>
      </p:pic>
      <p:pic>
        <p:nvPicPr>
          <p:cNvPr id="9222"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60232" y="4451080"/>
            <a:ext cx="2057400" cy="578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3" name="Rectangle 11"/>
          <p:cNvSpPr>
            <a:spLocks noChangeArrowheads="1"/>
          </p:cNvSpPr>
          <p:nvPr/>
        </p:nvSpPr>
        <p:spPr bwMode="auto">
          <a:xfrm>
            <a:off x="533400" y="5296247"/>
            <a:ext cx="82296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600" b="0" i="1" dirty="0">
                <a:solidFill>
                  <a:srgbClr val="114FFB"/>
                </a:solidFill>
              </a:rPr>
              <a:t>Compensating</a:t>
            </a:r>
            <a:r>
              <a:rPr lang="en-US" altLang="en-US" sz="1600" b="0" i="1" dirty="0"/>
              <a:t> </a:t>
            </a:r>
            <a:r>
              <a:rPr lang="en-US" altLang="en-US" sz="1600" i="1" dirty="0" smtClean="0">
                <a:solidFill>
                  <a:srgbClr val="114FFB"/>
                </a:solidFill>
              </a:rPr>
              <a:t>1</a:t>
            </a:r>
            <a:r>
              <a:rPr lang="en-US" altLang="en-US" sz="1600" i="1" baseline="30000" dirty="0" smtClean="0">
                <a:solidFill>
                  <a:srgbClr val="114FFB"/>
                </a:solidFill>
              </a:rPr>
              <a:t>st</a:t>
            </a:r>
            <a:r>
              <a:rPr lang="en-US" altLang="en-US" sz="1600" i="1" dirty="0" smtClean="0">
                <a:solidFill>
                  <a:srgbClr val="114FFB"/>
                </a:solidFill>
              </a:rPr>
              <a:t> </a:t>
            </a:r>
            <a:r>
              <a:rPr lang="en-US" altLang="en-US" sz="1600" b="0" i="1" dirty="0" smtClean="0">
                <a:solidFill>
                  <a:srgbClr val="114FFB"/>
                </a:solidFill>
              </a:rPr>
              <a:t>error </a:t>
            </a:r>
            <a:r>
              <a:rPr lang="en-US" altLang="en-US" sz="1600" b="0" i="1" dirty="0">
                <a:solidFill>
                  <a:srgbClr val="114FFB"/>
                </a:solidFill>
              </a:rPr>
              <a:t>term on the </a:t>
            </a:r>
            <a:r>
              <a:rPr lang="en-US" altLang="en-US" sz="1600" b="0" i="1" dirty="0" err="1">
                <a:solidFill>
                  <a:srgbClr val="114FFB"/>
                </a:solidFill>
              </a:rPr>
              <a:t>rhs</a:t>
            </a:r>
            <a:r>
              <a:rPr lang="en-US" altLang="en-US" sz="1600" b="0" i="1" dirty="0">
                <a:solidFill>
                  <a:srgbClr val="114FFB"/>
                </a:solidFill>
              </a:rPr>
              <a:t> is a responsibility of an FT advection scheme (e.g. MPDATA). The </a:t>
            </a:r>
            <a:r>
              <a:rPr lang="en-US" altLang="en-US" sz="1600" i="1" dirty="0" smtClean="0">
                <a:solidFill>
                  <a:srgbClr val="114FFB"/>
                </a:solidFill>
              </a:rPr>
              <a:t>2</a:t>
            </a:r>
            <a:r>
              <a:rPr lang="en-US" altLang="en-US" sz="1600" i="1" baseline="30000" dirty="0" smtClean="0">
                <a:solidFill>
                  <a:srgbClr val="114FFB"/>
                </a:solidFill>
              </a:rPr>
              <a:t>nd</a:t>
            </a:r>
            <a:r>
              <a:rPr lang="en-US" altLang="en-US" sz="1600" i="1" dirty="0" smtClean="0">
                <a:solidFill>
                  <a:srgbClr val="114FFB"/>
                </a:solidFill>
              </a:rPr>
              <a:t> </a:t>
            </a:r>
            <a:r>
              <a:rPr lang="en-US" altLang="en-US" sz="1600" b="0" i="1" dirty="0" smtClean="0">
                <a:solidFill>
                  <a:srgbClr val="114FFB"/>
                </a:solidFill>
              </a:rPr>
              <a:t> </a:t>
            </a:r>
            <a:r>
              <a:rPr lang="en-US" altLang="en-US" sz="1600" b="0" i="1" dirty="0">
                <a:solidFill>
                  <a:srgbClr val="114FFB"/>
                </a:solidFill>
              </a:rPr>
              <a:t>error term depends on the implementation of an FT scheme</a:t>
            </a:r>
          </a:p>
        </p:txBody>
      </p:sp>
      <p:sp>
        <p:nvSpPr>
          <p:cNvPr id="9224" name="Text Box 13"/>
          <p:cNvSpPr txBox="1">
            <a:spLocks noChangeArrowheads="1"/>
          </p:cNvSpPr>
          <p:nvPr/>
        </p:nvSpPr>
        <p:spPr bwMode="auto">
          <a:xfrm>
            <a:off x="4015457" y="2130053"/>
            <a:ext cx="372089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600" i="1" dirty="0">
                <a:solidFill>
                  <a:srgbClr val="114FFB"/>
                </a:solidFill>
              </a:rPr>
              <a:t>f</a:t>
            </a:r>
            <a:r>
              <a:rPr lang="en-US" altLang="en-US" sz="1600" b="0" i="1" dirty="0" smtClean="0">
                <a:solidFill>
                  <a:srgbClr val="114FFB"/>
                </a:solidFill>
              </a:rPr>
              <a:t>orward-in-time </a:t>
            </a:r>
            <a:r>
              <a:rPr lang="en-US" altLang="en-US" sz="1600" b="0" i="1" dirty="0">
                <a:solidFill>
                  <a:srgbClr val="114FFB"/>
                </a:solidFill>
              </a:rPr>
              <a:t>temporal </a:t>
            </a:r>
            <a:r>
              <a:rPr lang="en-US" altLang="en-US" sz="1600" b="0" i="1" dirty="0" smtClean="0">
                <a:solidFill>
                  <a:srgbClr val="114FFB"/>
                </a:solidFill>
              </a:rPr>
              <a:t>discretization:</a:t>
            </a:r>
            <a:endParaRPr lang="en-US" altLang="en-US" sz="1600" b="0" i="1" dirty="0">
              <a:solidFill>
                <a:srgbClr val="114FFB"/>
              </a:solidFill>
            </a:endParaRPr>
          </a:p>
        </p:txBody>
      </p:sp>
      <p:sp>
        <p:nvSpPr>
          <p:cNvPr id="9225" name="Text Box 14"/>
          <p:cNvSpPr txBox="1">
            <a:spLocks noChangeArrowheads="1"/>
          </p:cNvSpPr>
          <p:nvPr/>
        </p:nvSpPr>
        <p:spPr bwMode="auto">
          <a:xfrm>
            <a:off x="827584" y="3861048"/>
            <a:ext cx="748883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600" b="0" i="1" dirty="0">
                <a:solidFill>
                  <a:srgbClr val="114FFB"/>
                </a:solidFill>
              </a:rPr>
              <a:t>Second order Taylor </a:t>
            </a:r>
            <a:r>
              <a:rPr lang="en-US" altLang="en-US" sz="1600" b="0" i="1" dirty="0" smtClean="0">
                <a:solidFill>
                  <a:srgbClr val="114FFB"/>
                </a:solidFill>
              </a:rPr>
              <a:t>expansion </a:t>
            </a:r>
            <a:r>
              <a:rPr lang="en-US" altLang="en-US" sz="1600" b="0" i="1" dirty="0">
                <a:solidFill>
                  <a:srgbClr val="114FFB"/>
                </a:solidFill>
              </a:rPr>
              <a:t>about </a:t>
            </a:r>
            <a:r>
              <a:rPr lang="en-US" altLang="en-US" sz="1600" b="0" i="1" dirty="0" smtClean="0">
                <a:solidFill>
                  <a:srgbClr val="114FFB"/>
                </a:solidFill>
              </a:rPr>
              <a:t>t=n</a:t>
            </a:r>
            <a:r>
              <a:rPr lang="el-GR" altLang="en-US" sz="1600" b="0" i="1" dirty="0" smtClean="0">
                <a:solidFill>
                  <a:srgbClr val="114FFB"/>
                </a:solidFill>
                <a:latin typeface="Arial Narrow" panose="020B0606020202030204" pitchFamily="34" charset="0"/>
                <a:cs typeface="Andalus" panose="02020603050405020304" pitchFamily="18" charset="-78"/>
              </a:rPr>
              <a:t>δ</a:t>
            </a:r>
            <a:r>
              <a:rPr lang="en-US" altLang="en-US" sz="1600" b="0" i="1" dirty="0" smtClean="0">
                <a:solidFill>
                  <a:srgbClr val="114FFB"/>
                </a:solidFill>
                <a:cs typeface="Arial" charset="0"/>
              </a:rPr>
              <a:t>t  &amp;  Cauchy-</a:t>
            </a:r>
            <a:r>
              <a:rPr lang="en-US" altLang="en-US" sz="1600" b="0" i="1" dirty="0" err="1" smtClean="0">
                <a:solidFill>
                  <a:srgbClr val="114FFB"/>
                </a:solidFill>
                <a:cs typeface="Arial" charset="0"/>
              </a:rPr>
              <a:t>Kowalewski</a:t>
            </a:r>
            <a:r>
              <a:rPr lang="en-US" altLang="en-US" sz="1600" b="0" i="1" dirty="0" smtClean="0">
                <a:solidFill>
                  <a:srgbClr val="114FFB"/>
                </a:solidFill>
                <a:cs typeface="Arial" charset="0"/>
              </a:rPr>
              <a:t> procedure </a:t>
            </a:r>
            <a:r>
              <a:rPr lang="en-US" altLang="en-US" sz="1600" b="0" i="1" dirty="0" smtClean="0">
                <a:solidFill>
                  <a:srgbClr val="114FFB"/>
                </a:solidFill>
                <a:cs typeface="Arial" charset="0"/>
                <a:sym typeface="Wingdings" panose="05000000000000000000" pitchFamily="2" charset="2"/>
              </a:rPr>
              <a:t></a:t>
            </a:r>
            <a:r>
              <a:rPr lang="en-US" altLang="en-US" sz="1600" b="0" i="1" dirty="0" smtClean="0">
                <a:solidFill>
                  <a:srgbClr val="114FFB"/>
                </a:solidFill>
              </a:rPr>
              <a:t> </a:t>
            </a:r>
            <a:endParaRPr lang="en-US" altLang="en-US" sz="1600" b="0" i="1" dirty="0">
              <a:solidFill>
                <a:srgbClr val="114FFB"/>
              </a:solidFill>
            </a:endParaRPr>
          </a:p>
        </p:txBody>
      </p:sp>
      <p:sp>
        <p:nvSpPr>
          <p:cNvPr id="9226" name="Rectangle 16"/>
          <p:cNvSpPr>
            <a:spLocks noChangeArrowheads="1"/>
          </p:cNvSpPr>
          <p:nvPr/>
        </p:nvSpPr>
        <p:spPr bwMode="auto">
          <a:xfrm>
            <a:off x="2760503" y="76562"/>
            <a:ext cx="377539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000" b="0" dirty="0">
                <a:solidFill>
                  <a:srgbClr val="114FFB"/>
                </a:solidFill>
              </a:rPr>
              <a:t>Motivation for </a:t>
            </a:r>
            <a:r>
              <a:rPr lang="en-US" altLang="en-US" sz="2000" b="0" dirty="0" err="1">
                <a:solidFill>
                  <a:srgbClr val="114FFB"/>
                </a:solidFill>
              </a:rPr>
              <a:t>Eulerian</a:t>
            </a:r>
            <a:r>
              <a:rPr lang="en-US" altLang="en-US" sz="2000" b="0" dirty="0">
                <a:solidFill>
                  <a:srgbClr val="114FFB"/>
                </a:solidFill>
              </a:rPr>
              <a:t> integrals</a:t>
            </a:r>
          </a:p>
        </p:txBody>
      </p:sp>
      <p:sp>
        <p:nvSpPr>
          <p:cNvPr id="12" name="Rectangle 11"/>
          <p:cNvSpPr/>
          <p:nvPr/>
        </p:nvSpPr>
        <p:spPr bwMode="auto">
          <a:xfrm>
            <a:off x="1979712" y="620688"/>
            <a:ext cx="5168750" cy="593626"/>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pic>
        <p:nvPicPr>
          <p:cNvPr id="13" name="Picture 12"/>
          <p:cNvPicPr>
            <a:picLocks noChangeAspect="1"/>
          </p:cNvPicPr>
          <p:nvPr/>
        </p:nvPicPr>
        <p:blipFill>
          <a:blip r:embed="rId6"/>
          <a:stretch>
            <a:fillRect/>
          </a:stretch>
        </p:blipFill>
        <p:spPr>
          <a:xfrm>
            <a:off x="2051720" y="644100"/>
            <a:ext cx="5022734" cy="480644"/>
          </a:xfrm>
          <a:prstGeom prst="rect">
            <a:avLst/>
          </a:prstGeom>
        </p:spPr>
      </p:pic>
    </p:spTree>
    <p:extLst>
      <p:ext uri="{BB962C8B-B14F-4D97-AF65-F5344CB8AC3E}">
        <p14:creationId xmlns:p14="http://schemas.microsoft.com/office/powerpoint/2010/main" val="26191101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7"/>
          <p:cNvPicPr>
            <a:picLocks noGrp="1" noChangeAspect="1" noChangeArrowheads="1"/>
          </p:cNvPicPr>
          <p:nvPr>
            <p:ph sz="quarter" idx="3"/>
          </p:nvPr>
        </p:nvPicPr>
        <p:blipFill>
          <a:blip r:embed="rId2">
            <a:extLst>
              <a:ext uri="{28A0092B-C50C-407E-A947-70E740481C1C}">
                <a14:useLocalDpi xmlns:a14="http://schemas.microsoft.com/office/drawing/2010/main" val="0"/>
              </a:ext>
            </a:extLst>
          </a:blip>
          <a:srcRect/>
          <a:stretch>
            <a:fillRect/>
          </a:stretch>
        </p:blipFill>
        <p:spPr>
          <a:xfrm>
            <a:off x="2771800" y="3212976"/>
            <a:ext cx="3426062" cy="576064"/>
          </a:xfrm>
          <a:noFill/>
        </p:spPr>
      </p:pic>
      <p:pic>
        <p:nvPicPr>
          <p:cNvPr id="14342"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2400" y="2916944"/>
            <a:ext cx="3960440" cy="440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3"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951" y="4653136"/>
            <a:ext cx="7913339"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507827" y="116632"/>
            <a:ext cx="8096621" cy="584775"/>
          </a:xfrm>
          <a:prstGeom prst="rect">
            <a:avLst/>
          </a:prstGeom>
          <a:noFill/>
        </p:spPr>
        <p:txBody>
          <a:bodyPr wrap="square" rtlCol="0">
            <a:spAutoFit/>
          </a:bodyPr>
          <a:lstStyle/>
          <a:p>
            <a:r>
              <a:rPr lang="en-US" sz="1600" i="1" dirty="0">
                <a:solidFill>
                  <a:srgbClr val="114FFB"/>
                </a:solidFill>
                <a:latin typeface="+mn-lt"/>
                <a:cs typeface="Times New Roman" pitchFamily="18" charset="0"/>
              </a:rPr>
              <a:t> </a:t>
            </a:r>
            <a:r>
              <a:rPr lang="en-US" sz="1600" i="1" dirty="0" smtClean="0">
                <a:solidFill>
                  <a:srgbClr val="114FFB"/>
                </a:solidFill>
                <a:latin typeface="+mn-lt"/>
                <a:cs typeface="Times New Roman" pitchFamily="18" charset="0"/>
              </a:rPr>
              <a:t> Given availability of a 2</a:t>
            </a:r>
            <a:r>
              <a:rPr lang="en-US" sz="1600" i="1" baseline="30000" dirty="0" smtClean="0">
                <a:solidFill>
                  <a:srgbClr val="114FFB"/>
                </a:solidFill>
                <a:latin typeface="+mn-lt"/>
                <a:cs typeface="Times New Roman" pitchFamily="18" charset="0"/>
              </a:rPr>
              <a:t>nd</a:t>
            </a:r>
            <a:r>
              <a:rPr lang="en-US" sz="1600" i="1" dirty="0" smtClean="0">
                <a:solidFill>
                  <a:srgbClr val="114FFB"/>
                </a:solidFill>
                <a:latin typeface="+mn-lt"/>
                <a:cs typeface="Times New Roman" pitchFamily="18" charset="0"/>
              </a:rPr>
              <a:t>  order  FT algorithm for the homogeneous problem (R</a:t>
            </a:r>
            <a:r>
              <a:rPr lang="en-US" sz="1600" i="1" dirty="0" smtClean="0">
                <a:solidFill>
                  <a:srgbClr val="114FFB"/>
                </a:solidFill>
                <a:latin typeface="+mn-lt"/>
                <a:ea typeface="Cambria Math" panose="02040503050406030204" pitchFamily="18" charset="0"/>
                <a:cs typeface="Times New Roman" pitchFamily="18" charset="0"/>
              </a:rPr>
              <a:t>≡0)</a:t>
            </a:r>
            <a:r>
              <a:rPr lang="en-US" sz="1600" i="1" dirty="0" smtClean="0">
                <a:solidFill>
                  <a:srgbClr val="114FFB"/>
                </a:solidFill>
                <a:latin typeface="+mn-lt"/>
                <a:cs typeface="Times New Roman" pitchFamily="18" charset="0"/>
              </a:rPr>
              <a:t>, </a:t>
            </a:r>
          </a:p>
          <a:p>
            <a:r>
              <a:rPr lang="en-US" sz="1600" i="1" dirty="0">
                <a:solidFill>
                  <a:srgbClr val="114FFB"/>
                </a:solidFill>
                <a:latin typeface="+mn-lt"/>
                <a:cs typeface="Times New Roman" pitchFamily="18" charset="0"/>
              </a:rPr>
              <a:t> </a:t>
            </a:r>
            <a:r>
              <a:rPr lang="en-US" sz="1600" i="1" dirty="0" smtClean="0">
                <a:solidFill>
                  <a:srgbClr val="114FFB"/>
                </a:solidFill>
                <a:latin typeface="+mn-lt"/>
                <a:cs typeface="Times New Roman" pitchFamily="18" charset="0"/>
              </a:rPr>
              <a:t> a </a:t>
            </a:r>
            <a:r>
              <a:rPr lang="en-US" sz="1600" i="1" dirty="0">
                <a:solidFill>
                  <a:srgbClr val="114FFB"/>
                </a:solidFill>
                <a:latin typeface="+mn-lt"/>
                <a:cs typeface="Times New Roman" pitchFamily="18" charset="0"/>
              </a:rPr>
              <a:t>2</a:t>
            </a:r>
            <a:r>
              <a:rPr lang="en-US" sz="1600" i="1" baseline="30000" dirty="0">
                <a:solidFill>
                  <a:srgbClr val="114FFB"/>
                </a:solidFill>
                <a:latin typeface="+mn-lt"/>
                <a:cs typeface="Times New Roman" pitchFamily="18" charset="0"/>
              </a:rPr>
              <a:t>nd</a:t>
            </a:r>
            <a:r>
              <a:rPr lang="en-US" sz="1600" i="1" dirty="0">
                <a:solidFill>
                  <a:srgbClr val="114FFB"/>
                </a:solidFill>
                <a:latin typeface="+mn-lt"/>
                <a:cs typeface="Times New Roman" pitchFamily="18" charset="0"/>
              </a:rPr>
              <a:t> order-accurate solution  for an inhomogeneous problem </a:t>
            </a:r>
            <a:r>
              <a:rPr lang="en-US" sz="1600" i="1" dirty="0" smtClean="0">
                <a:solidFill>
                  <a:srgbClr val="114FFB"/>
                </a:solidFill>
                <a:latin typeface="+mn-lt"/>
                <a:cs typeface="Times New Roman" pitchFamily="18" charset="0"/>
              </a:rPr>
              <a:t>with “arbitrary” R</a:t>
            </a:r>
            <a:r>
              <a:rPr lang="en-US" sz="1600" i="1" dirty="0" smtClean="0">
                <a:solidFill>
                  <a:srgbClr val="114FFB"/>
                </a:solidFill>
                <a:latin typeface="+mn-lt"/>
                <a:ea typeface="Cambria Math" panose="02040503050406030204" pitchFamily="18" charset="0"/>
                <a:cs typeface="Times New Roman" pitchFamily="18" charset="0"/>
              </a:rPr>
              <a:t> </a:t>
            </a:r>
            <a:r>
              <a:rPr lang="en-US" sz="1600" i="1" dirty="0" smtClean="0">
                <a:solidFill>
                  <a:srgbClr val="114FFB"/>
                </a:solidFill>
                <a:latin typeface="+mn-lt"/>
                <a:cs typeface="Times New Roman" pitchFamily="18" charset="0"/>
              </a:rPr>
              <a:t>is</a:t>
            </a:r>
            <a:r>
              <a:rPr lang="en-US" sz="1600" i="1" dirty="0">
                <a:solidFill>
                  <a:srgbClr val="114FFB"/>
                </a:solidFill>
                <a:latin typeface="+mn-lt"/>
                <a:cs typeface="Times New Roman" pitchFamily="18" charset="0"/>
              </a:rPr>
              <a:t>:</a:t>
            </a:r>
          </a:p>
        </p:txBody>
      </p:sp>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37320" y="692696"/>
            <a:ext cx="5715000" cy="1457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791468" y="2380818"/>
            <a:ext cx="7524948" cy="400110"/>
          </a:xfrm>
          <a:prstGeom prst="rect">
            <a:avLst/>
          </a:prstGeom>
          <a:noFill/>
        </p:spPr>
        <p:txBody>
          <a:bodyPr wrap="square" rtlCol="0">
            <a:spAutoFit/>
          </a:bodyPr>
          <a:lstStyle/>
          <a:p>
            <a:r>
              <a:rPr lang="en-US" sz="2000" i="1" dirty="0">
                <a:solidFill>
                  <a:srgbClr val="114FFB"/>
                </a:solidFill>
                <a:cs typeface="Times New Roman" pitchFamily="18" charset="0"/>
              </a:rPr>
              <a:t> </a:t>
            </a:r>
            <a:r>
              <a:rPr lang="en-US" sz="1600" i="1" dirty="0">
                <a:solidFill>
                  <a:srgbClr val="114FFB"/>
                </a:solidFill>
                <a:latin typeface="+mn-lt"/>
                <a:cs typeface="Times New Roman" pitchFamily="18" charset="0"/>
              </a:rPr>
              <a:t>“</a:t>
            </a:r>
            <a:r>
              <a:rPr lang="en-US" sz="1600" i="1" dirty="0" err="1">
                <a:solidFill>
                  <a:srgbClr val="114FFB"/>
                </a:solidFill>
                <a:latin typeface="+mn-lt"/>
                <a:cs typeface="Times New Roman" pitchFamily="18" charset="0"/>
              </a:rPr>
              <a:t>Banach</a:t>
            </a:r>
            <a:r>
              <a:rPr lang="en-US" sz="1600" i="1" dirty="0">
                <a:solidFill>
                  <a:srgbClr val="114FFB"/>
                </a:solidFill>
                <a:latin typeface="+mn-lt"/>
                <a:cs typeface="Times New Roman" pitchFamily="18" charset="0"/>
              </a:rPr>
              <a:t> principle”, an important tool for systems with nonlinear right-hand-sides</a:t>
            </a:r>
            <a:r>
              <a:rPr lang="en-US" sz="1600" i="1" dirty="0" smtClean="0">
                <a:solidFill>
                  <a:srgbClr val="114FFB"/>
                </a:solidFill>
                <a:cs typeface="Times New Roman" pitchFamily="18" charset="0"/>
              </a:rPr>
              <a:t>:</a:t>
            </a:r>
            <a:endParaRPr lang="en-US" sz="1600" dirty="0">
              <a:solidFill>
                <a:srgbClr val="114FFB"/>
              </a:solidFill>
              <a:cs typeface="Times New Roman" pitchFamily="18" charset="0"/>
            </a:endParaRPr>
          </a:p>
        </p:txBody>
      </p:sp>
      <p:sp>
        <p:nvSpPr>
          <p:cNvPr id="14" name="Title 1"/>
          <p:cNvSpPr txBox="1">
            <a:spLocks/>
          </p:cNvSpPr>
          <p:nvPr/>
        </p:nvSpPr>
        <p:spPr bwMode="auto">
          <a:xfrm>
            <a:off x="971600" y="5703912"/>
            <a:ext cx="7125642" cy="533400"/>
          </a:xfrm>
          <a:prstGeom prst="rect">
            <a:avLst/>
          </a:prstGeom>
          <a:noFill/>
          <a:ln w="12700">
            <a:noFill/>
            <a:miter lim="800000"/>
            <a:headEnd/>
            <a:tailEnd/>
          </a:ln>
        </p:spPr>
        <p:txBody>
          <a:bodyPr vert="horz" wrap="square" lIns="90487" tIns="44450" rIns="90487" bIns="44450" numCol="1" anchor="ctr" anchorCtr="0" compatLnSpc="1">
            <a:prstTxWarp prst="textNoShape">
              <a:avLst/>
            </a:prstTxWarp>
          </a:bodyPr>
          <a:lstStyle>
            <a:lvl1pPr algn="l" defTabSz="762000" rtl="0" eaLnBrk="0" fontAlgn="base" hangingPunct="0">
              <a:spcBef>
                <a:spcPct val="0"/>
              </a:spcBef>
              <a:spcAft>
                <a:spcPct val="0"/>
              </a:spcAft>
              <a:defRPr sz="2800">
                <a:solidFill>
                  <a:srgbClr val="114FFB"/>
                </a:solidFill>
                <a:latin typeface="+mj-lt"/>
                <a:ea typeface="+mj-ea"/>
                <a:cs typeface="+mj-cs"/>
              </a:defRPr>
            </a:lvl1pPr>
            <a:lvl2pPr algn="l" defTabSz="762000" rtl="0" eaLnBrk="0" fontAlgn="base" hangingPunct="0">
              <a:spcBef>
                <a:spcPct val="0"/>
              </a:spcBef>
              <a:spcAft>
                <a:spcPct val="0"/>
              </a:spcAft>
              <a:defRPr sz="2800">
                <a:solidFill>
                  <a:srgbClr val="114FFB"/>
                </a:solidFill>
                <a:latin typeface="Arial Black" pitchFamily="34" charset="0"/>
              </a:defRPr>
            </a:lvl2pPr>
            <a:lvl3pPr algn="l" defTabSz="762000" rtl="0" eaLnBrk="0" fontAlgn="base" hangingPunct="0">
              <a:spcBef>
                <a:spcPct val="0"/>
              </a:spcBef>
              <a:spcAft>
                <a:spcPct val="0"/>
              </a:spcAft>
              <a:defRPr sz="2800">
                <a:solidFill>
                  <a:srgbClr val="114FFB"/>
                </a:solidFill>
                <a:latin typeface="Arial Black" pitchFamily="34" charset="0"/>
              </a:defRPr>
            </a:lvl3pPr>
            <a:lvl4pPr algn="l" defTabSz="762000" rtl="0" eaLnBrk="0" fontAlgn="base" hangingPunct="0">
              <a:spcBef>
                <a:spcPct val="0"/>
              </a:spcBef>
              <a:spcAft>
                <a:spcPct val="0"/>
              </a:spcAft>
              <a:defRPr sz="2800">
                <a:solidFill>
                  <a:srgbClr val="114FFB"/>
                </a:solidFill>
                <a:latin typeface="Arial Black" pitchFamily="34" charset="0"/>
              </a:defRPr>
            </a:lvl4pPr>
            <a:lvl5pPr algn="l" defTabSz="762000" rtl="0" eaLnBrk="0" fontAlgn="base" hangingPunct="0">
              <a:spcBef>
                <a:spcPct val="0"/>
              </a:spcBef>
              <a:spcAft>
                <a:spcPct val="0"/>
              </a:spcAft>
              <a:defRPr sz="2800">
                <a:solidFill>
                  <a:srgbClr val="114FFB"/>
                </a:solidFill>
                <a:latin typeface="Arial Black" pitchFamily="34" charset="0"/>
              </a:defRPr>
            </a:lvl5pPr>
            <a:lvl6pPr marL="457200" algn="l" defTabSz="762000" rtl="0" fontAlgn="base">
              <a:spcBef>
                <a:spcPct val="0"/>
              </a:spcBef>
              <a:spcAft>
                <a:spcPct val="0"/>
              </a:spcAft>
              <a:defRPr sz="2800">
                <a:solidFill>
                  <a:srgbClr val="114FFB"/>
                </a:solidFill>
                <a:latin typeface="Arial Black" pitchFamily="34" charset="0"/>
              </a:defRPr>
            </a:lvl6pPr>
            <a:lvl7pPr marL="914400" algn="l" defTabSz="762000" rtl="0" fontAlgn="base">
              <a:spcBef>
                <a:spcPct val="0"/>
              </a:spcBef>
              <a:spcAft>
                <a:spcPct val="0"/>
              </a:spcAft>
              <a:defRPr sz="2800">
                <a:solidFill>
                  <a:srgbClr val="114FFB"/>
                </a:solidFill>
                <a:latin typeface="Arial Black" pitchFamily="34" charset="0"/>
              </a:defRPr>
            </a:lvl7pPr>
            <a:lvl8pPr marL="1371600" algn="l" defTabSz="762000" rtl="0" fontAlgn="base">
              <a:spcBef>
                <a:spcPct val="0"/>
              </a:spcBef>
              <a:spcAft>
                <a:spcPct val="0"/>
              </a:spcAft>
              <a:defRPr sz="2800">
                <a:solidFill>
                  <a:srgbClr val="114FFB"/>
                </a:solidFill>
                <a:latin typeface="Arial Black" pitchFamily="34" charset="0"/>
              </a:defRPr>
            </a:lvl8pPr>
            <a:lvl9pPr marL="1828800" algn="l" defTabSz="762000" rtl="0" fontAlgn="base">
              <a:spcBef>
                <a:spcPct val="0"/>
              </a:spcBef>
              <a:spcAft>
                <a:spcPct val="0"/>
              </a:spcAft>
              <a:defRPr sz="2800">
                <a:solidFill>
                  <a:srgbClr val="114FFB"/>
                </a:solidFill>
                <a:latin typeface="Arial Black" pitchFamily="34" charset="0"/>
              </a:defRPr>
            </a:lvl9pPr>
          </a:lstStyle>
          <a:p>
            <a:r>
              <a:rPr lang="en-US" sz="2000" kern="0" dirty="0">
                <a:latin typeface="Arial"/>
              </a:rPr>
              <a:t>       </a:t>
            </a:r>
            <a:r>
              <a:rPr lang="en-US" sz="2000" kern="0" dirty="0" err="1" smtClean="0">
                <a:latin typeface="Arial"/>
              </a:rPr>
              <a:t>Eulerian</a:t>
            </a:r>
            <a:r>
              <a:rPr lang="en-US" sz="2000" kern="0" dirty="0" smtClean="0">
                <a:latin typeface="Arial"/>
              </a:rPr>
              <a:t> semi-implicit compressible algorithms </a:t>
            </a:r>
            <a:r>
              <a:rPr lang="en-US" sz="2000" kern="0" dirty="0" smtClean="0">
                <a:latin typeface="Arial"/>
                <a:sym typeface="Wingdings" panose="05000000000000000000" pitchFamily="2" charset="2"/>
              </a:rPr>
              <a:t>  </a:t>
            </a:r>
            <a:endParaRPr lang="en-US" sz="2000" kern="0" dirty="0"/>
          </a:p>
        </p:txBody>
      </p:sp>
      <p:pic>
        <p:nvPicPr>
          <p:cNvPr id="2050" name="Picture 2" descr="C:\Users\retsam\Documents\IMAGES\Banach.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35793" y="2780928"/>
            <a:ext cx="1122898" cy="1512168"/>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7452320" y="4314582"/>
            <a:ext cx="1221809" cy="338554"/>
          </a:xfrm>
          <a:prstGeom prst="rect">
            <a:avLst/>
          </a:prstGeom>
        </p:spPr>
        <p:txBody>
          <a:bodyPr wrap="none">
            <a:spAutoFit/>
          </a:bodyPr>
          <a:lstStyle/>
          <a:p>
            <a:pPr eaLnBrk="1" hangingPunct="1"/>
            <a:r>
              <a:rPr lang="en-US" altLang="en-US" sz="1600" b="1" dirty="0" smtClean="0">
                <a:solidFill>
                  <a:schemeClr val="accent2"/>
                </a:solidFill>
                <a:latin typeface="Arial" panose="020B0604020202020204" pitchFamily="34" charset="0"/>
                <a:cs typeface="Arial" panose="020B0604020202020204" pitchFamily="34" charset="0"/>
              </a:rPr>
              <a:t> 1892-1945</a:t>
            </a:r>
          </a:p>
        </p:txBody>
      </p:sp>
    </p:spTree>
    <p:extLst>
      <p:ext uri="{BB962C8B-B14F-4D97-AF65-F5344CB8AC3E}">
        <p14:creationId xmlns:p14="http://schemas.microsoft.com/office/powerpoint/2010/main" val="34519768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2"/>
          <p:cNvSpPr>
            <a:spLocks noGrp="1"/>
          </p:cNvSpPr>
          <p:nvPr>
            <p:ph/>
          </p:nvPr>
        </p:nvSpPr>
        <p:spPr>
          <a:xfrm>
            <a:off x="-1" y="0"/>
            <a:ext cx="7376915" cy="476672"/>
          </a:xfrm>
        </p:spPr>
        <p:txBody>
          <a:bodyPr/>
          <a:lstStyle/>
          <a:p>
            <a:pPr marL="0" indent="0" eaLnBrk="1" hangingPunct="1">
              <a:spcAft>
                <a:spcPct val="0"/>
              </a:spcAft>
              <a:buNone/>
            </a:pPr>
            <a:r>
              <a:rPr lang="en-US" sz="2000" b="0" kern="1200" dirty="0" smtClean="0">
                <a:solidFill>
                  <a:srgbClr val="114FFB"/>
                </a:solidFill>
                <a:latin typeface="Arial" charset="0"/>
              </a:rPr>
              <a:t> Semi-implicit formulations  (solar MHD example)</a:t>
            </a:r>
            <a:endParaRPr lang="en-US" sz="2000" b="0" kern="1200" dirty="0">
              <a:solidFill>
                <a:srgbClr val="114FFB"/>
              </a:solidFill>
              <a:latin typeface="Arial" charset="0"/>
            </a:endParaRPr>
          </a:p>
        </p:txBody>
      </p:sp>
      <p:pic>
        <p:nvPicPr>
          <p:cNvPr id="819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55899" y="664493"/>
            <a:ext cx="323850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76612" y="1268760"/>
            <a:ext cx="1971675"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399" y="1728614"/>
            <a:ext cx="242887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7664" y="2713484"/>
            <a:ext cx="542925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54136" y="3212976"/>
            <a:ext cx="6924675"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68813" y="3789040"/>
            <a:ext cx="34956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p:nvPr/>
        </p:nvSpPr>
        <p:spPr bwMode="auto">
          <a:xfrm>
            <a:off x="5400674" y="3789040"/>
            <a:ext cx="3581400" cy="381000"/>
          </a:xfrm>
          <a:prstGeom prst="rect">
            <a:avLst/>
          </a:prstGeom>
          <a:noFill/>
          <a:ln w="28575" cap="flat" cmpd="sng" algn="ctr">
            <a:solidFill>
              <a:srgbClr val="FF0000"/>
            </a:solidFill>
            <a:prstDash val="solid"/>
            <a:round/>
            <a:headEnd type="none" w="med" len="med"/>
            <a:tailEnd type="none" w="med" len="med"/>
          </a:ln>
          <a:effectLst/>
        </p:spPr>
        <p:txBody>
          <a:bodyPr/>
          <a:lstStyle/>
          <a:p>
            <a:pPr>
              <a:defRPr/>
            </a:pPr>
            <a:endParaRPr lang="en-US">
              <a:effectLst>
                <a:outerShdw blurRad="38100" dist="38100" dir="2700000" algn="tl">
                  <a:srgbClr val="000000">
                    <a:alpha val="43137"/>
                  </a:srgbClr>
                </a:outerShdw>
              </a:effectLst>
            </a:endParaRPr>
          </a:p>
        </p:txBody>
      </p:sp>
      <p:pic>
        <p:nvPicPr>
          <p:cNvPr id="8204"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39973" y="4492352"/>
            <a:ext cx="49339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5"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52516" y="5092427"/>
            <a:ext cx="277177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Content Placeholder 2"/>
          <p:cNvSpPr txBox="1">
            <a:spLocks/>
          </p:cNvSpPr>
          <p:nvPr/>
        </p:nvSpPr>
        <p:spPr bwMode="auto">
          <a:xfrm>
            <a:off x="2514599" y="5733256"/>
            <a:ext cx="6467475" cy="457200"/>
          </a:xfrm>
          <a:prstGeom prst="rect">
            <a:avLst/>
          </a:prstGeom>
          <a:noFill/>
          <a:ln w="9525">
            <a:noFill/>
            <a:miter lim="800000"/>
            <a:headEnd/>
            <a:tailEnd/>
          </a:ln>
        </p:spPr>
        <p:txBody>
          <a:bodyPr/>
          <a:lstStyle/>
          <a:p>
            <a:pPr defTabSz="762000" eaLnBrk="1" hangingPunct="1">
              <a:lnSpc>
                <a:spcPts val="3000"/>
              </a:lnSpc>
              <a:buClr>
                <a:schemeClr val="hlink"/>
              </a:buClr>
              <a:buSzPct val="100000"/>
              <a:defRPr/>
            </a:pPr>
            <a:r>
              <a:rPr lang="en-US" sz="2000" dirty="0">
                <a:solidFill>
                  <a:srgbClr val="114FFB"/>
                </a:solidFill>
                <a:latin typeface="Arial" charset="0"/>
                <a:sym typeface="Wingdings" pitchFamily="2" charset="2"/>
              </a:rPr>
              <a:t>  thermodynamic/elliptic problems for </a:t>
            </a:r>
            <a:r>
              <a:rPr lang="en-US" sz="2000" dirty="0" smtClean="0">
                <a:solidFill>
                  <a:srgbClr val="114FFB"/>
                </a:solidFill>
                <a:latin typeface="Arial" charset="0"/>
                <a:sym typeface="Wingdings" pitchFamily="2" charset="2"/>
              </a:rPr>
              <a:t>“pressures” </a:t>
            </a:r>
            <a:r>
              <a:rPr lang="el-GR" sz="2000" b="1" dirty="0">
                <a:solidFill>
                  <a:srgbClr val="114FFB"/>
                </a:solidFill>
                <a:latin typeface="Arial" charset="0"/>
                <a:sym typeface="Wingdings" pitchFamily="2" charset="2"/>
              </a:rPr>
              <a:t>Φ</a:t>
            </a:r>
            <a:r>
              <a:rPr lang="el-GR" sz="2000" dirty="0">
                <a:solidFill>
                  <a:srgbClr val="114FFB"/>
                </a:solidFill>
                <a:latin typeface="Arial" charset="0"/>
                <a:sym typeface="Wingdings" pitchFamily="2" charset="2"/>
              </a:rPr>
              <a:t> </a:t>
            </a:r>
            <a:r>
              <a:rPr lang="en-US" sz="2000" dirty="0">
                <a:solidFill>
                  <a:srgbClr val="114FFB"/>
                </a:solidFill>
                <a:latin typeface="Arial" charset="0"/>
                <a:sym typeface="Wingdings" pitchFamily="2" charset="2"/>
              </a:rPr>
              <a:t> </a:t>
            </a:r>
            <a:endParaRPr lang="en-US" sz="2000" dirty="0">
              <a:solidFill>
                <a:srgbClr val="114FFB"/>
              </a:solidFill>
              <a:latin typeface="Arial" charset="0"/>
            </a:endParaRPr>
          </a:p>
        </p:txBody>
      </p:sp>
    </p:spTree>
    <p:extLst>
      <p:ext uri="{BB962C8B-B14F-4D97-AF65-F5344CB8AC3E}">
        <p14:creationId xmlns:p14="http://schemas.microsoft.com/office/powerpoint/2010/main" val="27081411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2936206" y="1772816"/>
            <a:ext cx="3219970" cy="338554"/>
          </a:xfrm>
          <a:prstGeom prst="rect">
            <a:avLst/>
          </a:prstGeom>
          <a:noFill/>
        </p:spPr>
        <p:txBody>
          <a:bodyPr wrap="square" rtlCol="0">
            <a:spAutoFit/>
          </a:bodyPr>
          <a:lstStyle/>
          <a:p>
            <a:r>
              <a:rPr lang="en-US" sz="1600" i="1" dirty="0">
                <a:solidFill>
                  <a:srgbClr val="114FFB"/>
                </a:solidFill>
                <a:latin typeface="+mn-lt"/>
                <a:cs typeface="Times New Roman" pitchFamily="18" charset="0"/>
              </a:rPr>
              <a:t>semi-implicit  ``acoustic’’ scheme:</a:t>
            </a: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187525"/>
            <a:ext cx="6334125" cy="466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2778249"/>
            <a:ext cx="3171825" cy="866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8650" y="5157192"/>
            <a:ext cx="3943350" cy="847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5"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7710" y="6034236"/>
            <a:ext cx="3524250" cy="419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7826" y="-27384"/>
            <a:ext cx="4248150" cy="1809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20863" y="1124744"/>
            <a:ext cx="61436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626" y="4005064"/>
            <a:ext cx="432435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17987" y="4581128"/>
            <a:ext cx="4962525" cy="428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647281" y="3052192"/>
            <a:ext cx="3228975"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635896" y="3681094"/>
            <a:ext cx="1322387" cy="3239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958283" y="6062811"/>
            <a:ext cx="3286125" cy="390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a:off x="4499992" y="-27384"/>
            <a:ext cx="4231383" cy="646331"/>
          </a:xfrm>
          <a:prstGeom prst="rect">
            <a:avLst/>
          </a:prstGeom>
          <a:noFill/>
        </p:spPr>
        <p:txBody>
          <a:bodyPr wrap="square" rtlCol="0">
            <a:spAutoFit/>
          </a:bodyPr>
          <a:lstStyle/>
          <a:p>
            <a:r>
              <a:rPr lang="en-US" sz="2000" i="1" dirty="0" smtClean="0">
                <a:solidFill>
                  <a:srgbClr val="114FFB"/>
                </a:solidFill>
                <a:cs typeface="Times New Roman" pitchFamily="18" charset="0"/>
              </a:rPr>
              <a:t> </a:t>
            </a:r>
            <a:r>
              <a:rPr lang="en-US" sz="1600" i="1" dirty="0" smtClean="0">
                <a:solidFill>
                  <a:srgbClr val="114FFB"/>
                </a:solidFill>
                <a:latin typeface="+mn-lt"/>
                <a:cs typeface="Times New Roman" pitchFamily="18" charset="0"/>
              </a:rPr>
              <a:t>in some detail for compressible Euler PDEs </a:t>
            </a:r>
          </a:p>
          <a:p>
            <a:r>
              <a:rPr lang="en-US" sz="1600" i="1" dirty="0" smtClean="0">
                <a:solidFill>
                  <a:srgbClr val="114FFB"/>
                </a:solidFill>
                <a:latin typeface="+mn-lt"/>
                <a:cs typeface="Times New Roman" pitchFamily="18" charset="0"/>
              </a:rPr>
              <a:t>of all-scale atmospheric dynamics </a:t>
            </a:r>
            <a:endParaRPr lang="en-US" sz="1600" i="1" dirty="0">
              <a:solidFill>
                <a:srgbClr val="114FFB"/>
              </a:solidFill>
              <a:latin typeface="+mn-lt"/>
              <a:cs typeface="Times New Roman" pitchFamily="18" charset="0"/>
            </a:endParaRPr>
          </a:p>
        </p:txBody>
      </p:sp>
      <p:cxnSp>
        <p:nvCxnSpPr>
          <p:cNvPr id="10" name="Straight Arrow Connector 9"/>
          <p:cNvCxnSpPr/>
          <p:nvPr/>
        </p:nvCxnSpPr>
        <p:spPr bwMode="auto">
          <a:xfrm>
            <a:off x="3251350" y="958156"/>
            <a:ext cx="458787" cy="310604"/>
          </a:xfrm>
          <a:prstGeom prst="straightConnector1">
            <a:avLst/>
          </a:prstGeom>
          <a:solidFill>
            <a:schemeClr val="accent1"/>
          </a:solidFill>
          <a:ln w="25400" cap="flat" cmpd="sng" algn="ctr">
            <a:solidFill>
              <a:srgbClr val="FF0000"/>
            </a:solidFill>
            <a:prstDash val="solid"/>
            <a:round/>
            <a:headEnd type="arrow"/>
            <a:tailEnd type="arrow"/>
          </a:ln>
          <a:effectLst/>
        </p:spPr>
      </p:cxnSp>
      <p:cxnSp>
        <p:nvCxnSpPr>
          <p:cNvPr id="28" name="Straight Arrow Connector 27"/>
          <p:cNvCxnSpPr/>
          <p:nvPr/>
        </p:nvCxnSpPr>
        <p:spPr bwMode="auto">
          <a:xfrm>
            <a:off x="393303" y="4357408"/>
            <a:ext cx="3386609" cy="228389"/>
          </a:xfrm>
          <a:prstGeom prst="straightConnector1">
            <a:avLst/>
          </a:prstGeom>
          <a:solidFill>
            <a:schemeClr val="accent1"/>
          </a:solidFill>
          <a:ln w="25400" cap="flat" cmpd="sng" algn="ctr">
            <a:solidFill>
              <a:srgbClr val="FF0000"/>
            </a:solidFill>
            <a:prstDash val="solid"/>
            <a:round/>
            <a:headEnd type="arrow"/>
            <a:tailEnd type="arrow"/>
          </a:ln>
          <a:effectLst/>
        </p:spPr>
      </p:cxnSp>
      <p:sp>
        <p:nvSpPr>
          <p:cNvPr id="17" name="TextBox 16"/>
          <p:cNvSpPr txBox="1"/>
          <p:nvPr/>
        </p:nvSpPr>
        <p:spPr>
          <a:xfrm>
            <a:off x="5508104" y="3645024"/>
            <a:ext cx="2304256" cy="400110"/>
          </a:xfrm>
          <a:prstGeom prst="rect">
            <a:avLst/>
          </a:prstGeom>
          <a:noFill/>
        </p:spPr>
        <p:txBody>
          <a:bodyPr wrap="square" rtlCol="0">
            <a:spAutoFit/>
          </a:bodyPr>
          <a:lstStyle/>
          <a:p>
            <a:r>
              <a:rPr lang="en-US" sz="2000" i="1" dirty="0">
                <a:solidFill>
                  <a:srgbClr val="114FFB"/>
                </a:solidFill>
                <a:cs typeface="Times New Roman" pitchFamily="18" charset="0"/>
              </a:rPr>
              <a:t> </a:t>
            </a:r>
            <a:r>
              <a:rPr lang="en-US" sz="1600" i="1" dirty="0">
                <a:solidFill>
                  <a:srgbClr val="114FFB"/>
                </a:solidFill>
                <a:latin typeface="+mn-lt"/>
                <a:cs typeface="Times New Roman" pitchFamily="18" charset="0"/>
              </a:rPr>
              <a:t>(RE: </a:t>
            </a:r>
            <a:r>
              <a:rPr lang="en-US" sz="1600" i="1" dirty="0" err="1">
                <a:solidFill>
                  <a:srgbClr val="114FFB"/>
                </a:solidFill>
                <a:latin typeface="+mn-lt"/>
                <a:cs typeface="Times New Roman" pitchFamily="18" charset="0"/>
              </a:rPr>
              <a:t>Banach</a:t>
            </a:r>
            <a:r>
              <a:rPr lang="en-US" sz="1600" i="1" dirty="0">
                <a:solidFill>
                  <a:srgbClr val="114FFB"/>
                </a:solidFill>
                <a:latin typeface="+mn-lt"/>
                <a:cs typeface="Times New Roman" pitchFamily="18" charset="0"/>
              </a:rPr>
              <a:t> principle)</a:t>
            </a:r>
          </a:p>
        </p:txBody>
      </p:sp>
      <p:sp>
        <p:nvSpPr>
          <p:cNvPr id="18" name="TextBox 17"/>
          <p:cNvSpPr txBox="1"/>
          <p:nvPr/>
        </p:nvSpPr>
        <p:spPr>
          <a:xfrm>
            <a:off x="4067944" y="6498878"/>
            <a:ext cx="5042631" cy="338554"/>
          </a:xfrm>
          <a:prstGeom prst="rect">
            <a:avLst/>
          </a:prstGeom>
          <a:noFill/>
        </p:spPr>
        <p:txBody>
          <a:bodyPr wrap="square" rtlCol="0">
            <a:spAutoFit/>
          </a:bodyPr>
          <a:lstStyle/>
          <a:p>
            <a:r>
              <a:rPr lang="en-US" sz="1600" i="1" dirty="0">
                <a:solidFill>
                  <a:srgbClr val="114FFB"/>
                </a:solidFill>
                <a:latin typeface="+mn-lt"/>
                <a:cs typeface="Times New Roman" pitchFamily="18" charset="0"/>
              </a:rPr>
              <a:t>simple but computationally  unaffordable; example </a:t>
            </a:r>
            <a:r>
              <a:rPr lang="en-US" sz="1600" i="1" dirty="0">
                <a:solidFill>
                  <a:srgbClr val="114FFB"/>
                </a:solidFill>
                <a:latin typeface="+mn-lt"/>
                <a:cs typeface="Times New Roman" pitchFamily="18" charset="0"/>
                <a:sym typeface="Wingdings" panose="05000000000000000000" pitchFamily="2" charset="2"/>
              </a:rPr>
              <a:t></a:t>
            </a:r>
            <a:endParaRPr lang="en-US" sz="1600" i="1" dirty="0">
              <a:solidFill>
                <a:srgbClr val="114FFB"/>
              </a:solidFill>
              <a:latin typeface="+mn-lt"/>
              <a:cs typeface="Times New Roman" pitchFamily="18" charset="0"/>
            </a:endParaRPr>
          </a:p>
        </p:txBody>
      </p:sp>
      <p:sp>
        <p:nvSpPr>
          <p:cNvPr id="19" name="TextBox 18"/>
          <p:cNvSpPr txBox="1"/>
          <p:nvPr/>
        </p:nvSpPr>
        <p:spPr>
          <a:xfrm>
            <a:off x="5660504" y="5333146"/>
            <a:ext cx="3231976" cy="400110"/>
          </a:xfrm>
          <a:prstGeom prst="rect">
            <a:avLst/>
          </a:prstGeom>
          <a:noFill/>
        </p:spPr>
        <p:txBody>
          <a:bodyPr wrap="square" rtlCol="0">
            <a:spAutoFit/>
          </a:bodyPr>
          <a:lstStyle/>
          <a:p>
            <a:r>
              <a:rPr lang="en-US" sz="2000" i="1" dirty="0">
                <a:solidFill>
                  <a:srgbClr val="114FFB"/>
                </a:solidFill>
                <a:cs typeface="Times New Roman" pitchFamily="18" charset="0"/>
              </a:rPr>
              <a:t> </a:t>
            </a:r>
            <a:r>
              <a:rPr lang="en-US" sz="1600" i="1" dirty="0">
                <a:solidFill>
                  <a:srgbClr val="114FFB"/>
                </a:solidFill>
                <a:latin typeface="+mn-lt"/>
                <a:cs typeface="Times New Roman" pitchFamily="18" charset="0"/>
              </a:rPr>
              <a:t>(RE: </a:t>
            </a:r>
            <a:r>
              <a:rPr lang="en-US" sz="1600" i="1" dirty="0" smtClean="0">
                <a:solidFill>
                  <a:srgbClr val="114FFB"/>
                </a:solidFill>
                <a:latin typeface="+mn-lt"/>
                <a:cs typeface="Times New Roman" pitchFamily="18" charset="0"/>
              </a:rPr>
              <a:t>thermodynamic  pressure</a:t>
            </a:r>
            <a:r>
              <a:rPr lang="en-US" sz="1600" i="1" dirty="0">
                <a:solidFill>
                  <a:srgbClr val="114FFB"/>
                </a:solidFill>
                <a:latin typeface="+mn-lt"/>
                <a:cs typeface="Times New Roman" pitchFamily="18" charset="0"/>
              </a:rPr>
              <a:t>)</a:t>
            </a:r>
          </a:p>
        </p:txBody>
      </p:sp>
    </p:spTree>
    <p:extLst>
      <p:ext uri="{BB962C8B-B14F-4D97-AF65-F5344CB8AC3E}">
        <p14:creationId xmlns:p14="http://schemas.microsoft.com/office/powerpoint/2010/main" val="3991512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4270" y="764704"/>
            <a:ext cx="3931946" cy="19690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0212" y="2708920"/>
            <a:ext cx="3946004" cy="1969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flipH="1">
            <a:off x="6610096" y="828001"/>
            <a:ext cx="2426400" cy="584775"/>
          </a:xfrm>
          <a:prstGeom prst="rect">
            <a:avLst/>
          </a:prstGeom>
          <a:noFill/>
        </p:spPr>
        <p:txBody>
          <a:bodyPr wrap="square" rtlCol="0">
            <a:spAutoFit/>
          </a:bodyPr>
          <a:lstStyle/>
          <a:p>
            <a:r>
              <a:rPr lang="en-US" sz="1600" i="1" dirty="0" smtClean="0">
                <a:solidFill>
                  <a:srgbClr val="114FFB"/>
                </a:solidFill>
                <a:latin typeface="Arial" panose="020B0604020202020204" pitchFamily="34" charset="0"/>
                <a:cs typeface="Arial" panose="020B0604020202020204" pitchFamily="34" charset="0"/>
              </a:rPr>
              <a:t>CPI2,  2880 </a:t>
            </a:r>
            <a:r>
              <a:rPr lang="en-US" sz="1600" i="1" dirty="0" err="1" smtClean="0">
                <a:solidFill>
                  <a:srgbClr val="114FFB"/>
                </a:solidFill>
                <a:latin typeface="Arial" panose="020B0604020202020204" pitchFamily="34" charset="0"/>
                <a:cs typeface="Arial" panose="020B0604020202020204" pitchFamily="34" charset="0"/>
              </a:rPr>
              <a:t>dt</a:t>
            </a:r>
            <a:r>
              <a:rPr lang="en-US" sz="1600" i="1" dirty="0" smtClean="0">
                <a:solidFill>
                  <a:srgbClr val="114FFB"/>
                </a:solidFill>
                <a:latin typeface="Arial" panose="020B0604020202020204" pitchFamily="34" charset="0"/>
                <a:cs typeface="Arial" panose="020B0604020202020204" pitchFamily="34" charset="0"/>
              </a:rPr>
              <a:t>=300 s, </a:t>
            </a:r>
          </a:p>
          <a:p>
            <a:r>
              <a:rPr lang="en-US" sz="1600" i="1" dirty="0" err="1">
                <a:solidFill>
                  <a:srgbClr val="114FFB"/>
                </a:solidFill>
                <a:latin typeface="Arial" panose="020B0604020202020204" pitchFamily="34" charset="0"/>
                <a:cs typeface="Arial" panose="020B0604020202020204" pitchFamily="34" charset="0"/>
              </a:rPr>
              <a:t>w</a:t>
            </a:r>
            <a:r>
              <a:rPr lang="en-US" sz="1600" i="1" dirty="0" err="1" smtClean="0">
                <a:solidFill>
                  <a:srgbClr val="114FFB"/>
                </a:solidFill>
                <a:latin typeface="Arial" panose="020B0604020202020204" pitchFamily="34" charset="0"/>
                <a:cs typeface="Arial" panose="020B0604020202020204" pitchFamily="34" charset="0"/>
              </a:rPr>
              <a:t>allclock</a:t>
            </a:r>
            <a:r>
              <a:rPr lang="en-US" sz="1600" i="1" dirty="0" smtClean="0">
                <a:solidFill>
                  <a:srgbClr val="114FFB"/>
                </a:solidFill>
                <a:latin typeface="Arial" panose="020B0604020202020204" pitchFamily="34" charset="0"/>
                <a:cs typeface="Arial" panose="020B0604020202020204" pitchFamily="34" charset="0"/>
              </a:rPr>
              <a:t> time=2.0 </a:t>
            </a:r>
            <a:r>
              <a:rPr lang="en-US" sz="1600" i="1" dirty="0" err="1" smtClean="0">
                <a:solidFill>
                  <a:srgbClr val="114FFB"/>
                </a:solidFill>
                <a:latin typeface="Arial" panose="020B0604020202020204" pitchFamily="34" charset="0"/>
                <a:cs typeface="Arial" panose="020B0604020202020204" pitchFamily="34" charset="0"/>
              </a:rPr>
              <a:t>mns</a:t>
            </a:r>
            <a:endParaRPr lang="en-US" sz="1600" i="1" dirty="0" smtClean="0">
              <a:solidFill>
                <a:srgbClr val="114FFB"/>
              </a:solidFill>
              <a:latin typeface="Arial" panose="020B0604020202020204" pitchFamily="34" charset="0"/>
              <a:cs typeface="Arial" panose="020B0604020202020204" pitchFamily="34" charset="0"/>
            </a:endParaRPr>
          </a:p>
        </p:txBody>
      </p:sp>
      <p:sp>
        <p:nvSpPr>
          <p:cNvPr id="6" name="TextBox 5"/>
          <p:cNvSpPr txBox="1"/>
          <p:nvPr/>
        </p:nvSpPr>
        <p:spPr>
          <a:xfrm flipH="1">
            <a:off x="159228" y="825923"/>
            <a:ext cx="2396548" cy="830997"/>
          </a:xfrm>
          <a:prstGeom prst="rect">
            <a:avLst/>
          </a:prstGeom>
          <a:noFill/>
        </p:spPr>
        <p:txBody>
          <a:bodyPr wrap="square" rtlCol="0">
            <a:spAutoFit/>
          </a:bodyPr>
          <a:lstStyle/>
          <a:p>
            <a:r>
              <a:rPr lang="en-US" sz="1600" i="1" dirty="0">
                <a:solidFill>
                  <a:srgbClr val="114FFB"/>
                </a:solidFill>
                <a:latin typeface="Arial" panose="020B0604020202020204" pitchFamily="34" charset="0"/>
                <a:cs typeface="Arial" panose="020B0604020202020204" pitchFamily="34" charset="0"/>
              </a:rPr>
              <a:t>8 days, surface </a:t>
            </a:r>
            <a:r>
              <a:rPr lang="el-GR" sz="1600" i="1" dirty="0">
                <a:solidFill>
                  <a:srgbClr val="114FFB"/>
                </a:solidFill>
                <a:latin typeface="Arial" panose="020B0604020202020204" pitchFamily="34" charset="0"/>
                <a:cs typeface="Arial" panose="020B0604020202020204" pitchFamily="34" charset="0"/>
              </a:rPr>
              <a:t>θ</a:t>
            </a:r>
            <a:r>
              <a:rPr lang="en-US" sz="1600" i="1" dirty="0">
                <a:solidFill>
                  <a:srgbClr val="114FFB"/>
                </a:solidFill>
                <a:latin typeface="Arial" panose="020B0604020202020204" pitchFamily="34" charset="0"/>
                <a:cs typeface="Arial" panose="020B0604020202020204" pitchFamily="34" charset="0"/>
              </a:rPr>
              <a:t>’, 128x64x48 </a:t>
            </a:r>
            <a:r>
              <a:rPr lang="en-US" sz="1600" i="1" dirty="0" err="1">
                <a:solidFill>
                  <a:srgbClr val="114FFB"/>
                </a:solidFill>
                <a:latin typeface="Arial" panose="020B0604020202020204" pitchFamily="34" charset="0"/>
                <a:cs typeface="Arial" panose="020B0604020202020204" pitchFamily="34" charset="0"/>
              </a:rPr>
              <a:t>lon-lat</a:t>
            </a:r>
            <a:r>
              <a:rPr lang="en-US" sz="1600" i="1" dirty="0">
                <a:solidFill>
                  <a:srgbClr val="114FFB"/>
                </a:solidFill>
                <a:latin typeface="Arial" panose="020B0604020202020204" pitchFamily="34" charset="0"/>
                <a:cs typeface="Arial" panose="020B0604020202020204" pitchFamily="34" charset="0"/>
              </a:rPr>
              <a:t> grid, </a:t>
            </a:r>
          </a:p>
          <a:p>
            <a:r>
              <a:rPr lang="en-US" sz="1600" i="1" dirty="0">
                <a:solidFill>
                  <a:srgbClr val="114FFB"/>
                </a:solidFill>
                <a:latin typeface="Arial" panose="020B0604020202020204" pitchFamily="34" charset="0"/>
                <a:cs typeface="Arial" panose="020B0604020202020204" pitchFamily="34" charset="0"/>
              </a:rPr>
              <a:t>128 PE of Power7  IBM</a:t>
            </a:r>
          </a:p>
        </p:txBody>
      </p:sp>
      <p:sp>
        <p:nvSpPr>
          <p:cNvPr id="11" name="TextBox 10"/>
          <p:cNvSpPr txBox="1"/>
          <p:nvPr/>
        </p:nvSpPr>
        <p:spPr>
          <a:xfrm flipH="1">
            <a:off x="6640332" y="2780928"/>
            <a:ext cx="2503668" cy="584775"/>
          </a:xfrm>
          <a:prstGeom prst="rect">
            <a:avLst/>
          </a:prstGeom>
          <a:noFill/>
        </p:spPr>
        <p:txBody>
          <a:bodyPr wrap="square" rtlCol="0">
            <a:spAutoFit/>
          </a:bodyPr>
          <a:lstStyle/>
          <a:p>
            <a:r>
              <a:rPr lang="en-US" sz="1600" i="1" dirty="0">
                <a:solidFill>
                  <a:srgbClr val="114FFB"/>
                </a:solidFill>
                <a:latin typeface="Arial" panose="020B0604020202020204" pitchFamily="34" charset="0"/>
                <a:cs typeface="Arial" panose="020B0604020202020204" pitchFamily="34" charset="0"/>
              </a:rPr>
              <a:t>CPEX,  432000 </a:t>
            </a:r>
            <a:r>
              <a:rPr lang="en-US" sz="1600" i="1" dirty="0" err="1">
                <a:solidFill>
                  <a:srgbClr val="114FFB"/>
                </a:solidFill>
                <a:latin typeface="Arial" panose="020B0604020202020204" pitchFamily="34" charset="0"/>
                <a:cs typeface="Arial" panose="020B0604020202020204" pitchFamily="34" charset="0"/>
              </a:rPr>
              <a:t>dt</a:t>
            </a:r>
            <a:r>
              <a:rPr lang="en-US" sz="1600" i="1" dirty="0">
                <a:solidFill>
                  <a:srgbClr val="114FFB"/>
                </a:solidFill>
                <a:latin typeface="Arial" panose="020B0604020202020204" pitchFamily="34" charset="0"/>
                <a:cs typeface="Arial" panose="020B0604020202020204" pitchFamily="34" charset="0"/>
              </a:rPr>
              <a:t>=2 s, </a:t>
            </a:r>
          </a:p>
          <a:p>
            <a:r>
              <a:rPr lang="en-US" sz="1600" i="1" dirty="0" err="1">
                <a:solidFill>
                  <a:srgbClr val="114FFB"/>
                </a:solidFill>
                <a:latin typeface="Arial" panose="020B0604020202020204" pitchFamily="34" charset="0"/>
                <a:cs typeface="Arial" panose="020B0604020202020204" pitchFamily="34" charset="0"/>
              </a:rPr>
              <a:t>wallclock</a:t>
            </a:r>
            <a:r>
              <a:rPr lang="en-US" sz="1600" i="1" dirty="0">
                <a:solidFill>
                  <a:srgbClr val="114FFB"/>
                </a:solidFill>
                <a:latin typeface="Arial" panose="020B0604020202020204" pitchFamily="34" charset="0"/>
                <a:cs typeface="Arial" panose="020B0604020202020204" pitchFamily="34" charset="0"/>
              </a:rPr>
              <a:t> time=178.9 </a:t>
            </a:r>
            <a:r>
              <a:rPr lang="en-US" sz="1600" i="1" dirty="0" err="1" smtClean="0">
                <a:solidFill>
                  <a:srgbClr val="114FFB"/>
                </a:solidFill>
                <a:latin typeface="Arial" panose="020B0604020202020204" pitchFamily="34" charset="0"/>
                <a:cs typeface="Arial" panose="020B0604020202020204" pitchFamily="34" charset="0"/>
              </a:rPr>
              <a:t>mns</a:t>
            </a:r>
            <a:endParaRPr lang="en-US" sz="1600" i="1" dirty="0">
              <a:solidFill>
                <a:srgbClr val="114FFB"/>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4"/>
          <a:stretch>
            <a:fillRect/>
          </a:stretch>
        </p:blipFill>
        <p:spPr>
          <a:xfrm>
            <a:off x="107504" y="77763"/>
            <a:ext cx="8983927" cy="542925"/>
          </a:xfrm>
          <a:prstGeom prst="rect">
            <a:avLst/>
          </a:prstGeom>
        </p:spPr>
      </p:pic>
      <p:sp>
        <p:nvSpPr>
          <p:cNvPr id="8" name="TextBox 7"/>
          <p:cNvSpPr txBox="1"/>
          <p:nvPr/>
        </p:nvSpPr>
        <p:spPr>
          <a:xfrm>
            <a:off x="1991615" y="5229200"/>
            <a:ext cx="5103198" cy="584775"/>
          </a:xfrm>
          <a:prstGeom prst="rect">
            <a:avLst/>
          </a:prstGeom>
          <a:noFill/>
        </p:spPr>
        <p:txBody>
          <a:bodyPr wrap="square" rtlCol="0">
            <a:spAutoFit/>
          </a:bodyPr>
          <a:lstStyle/>
          <a:p>
            <a:r>
              <a:rPr lang="en-US" sz="1600" i="1" dirty="0" smtClean="0">
                <a:solidFill>
                  <a:srgbClr val="FF0000"/>
                </a:solidFill>
                <a:latin typeface="+mn-lt"/>
                <a:cs typeface="Times New Roman" pitchFamily="18" charset="0"/>
              </a:rPr>
              <a:t>This huge computational-efficiency gain comes at the </a:t>
            </a:r>
          </a:p>
          <a:p>
            <a:r>
              <a:rPr lang="en-US" sz="1600" i="1" dirty="0">
                <a:solidFill>
                  <a:srgbClr val="FF0000"/>
                </a:solidFill>
                <a:latin typeface="+mn-lt"/>
                <a:cs typeface="Times New Roman" pitchFamily="18" charset="0"/>
              </a:rPr>
              <a:t> </a:t>
            </a:r>
            <a:r>
              <a:rPr lang="en-US" sz="1600" i="1" dirty="0" smtClean="0">
                <a:solidFill>
                  <a:srgbClr val="FF0000"/>
                </a:solidFill>
                <a:latin typeface="+mn-lt"/>
                <a:cs typeface="Times New Roman" pitchFamily="18" charset="0"/>
              </a:rPr>
              <a:t>cost of increased  mathematical/numerical complexity</a:t>
            </a:r>
            <a:endParaRPr lang="en-US" sz="1600" i="1" dirty="0">
              <a:solidFill>
                <a:srgbClr val="FF0000"/>
              </a:solidFill>
              <a:latin typeface="+mn-lt"/>
              <a:cs typeface="Times New Roman" pitchFamily="18" charset="0"/>
            </a:endParaRPr>
          </a:p>
        </p:txBody>
      </p:sp>
    </p:spTree>
    <p:extLst>
      <p:ext uri="{BB962C8B-B14F-4D97-AF65-F5344CB8AC3E}">
        <p14:creationId xmlns:p14="http://schemas.microsoft.com/office/powerpoint/2010/main" val="328633364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563513"/>
            <a:ext cx="6372225" cy="1857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26346" y="2457078"/>
            <a:ext cx="1762125" cy="323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bwMode="auto">
          <a:xfrm>
            <a:off x="3347864" y="1916832"/>
            <a:ext cx="2376264" cy="432048"/>
          </a:xfrm>
          <a:prstGeom prst="rect">
            <a:avLst/>
          </a:prstGeom>
          <a:no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7944" y="2420888"/>
            <a:ext cx="4505325" cy="352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61059" y="116632"/>
            <a:ext cx="466725"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Left Brace 7"/>
          <p:cNvSpPr/>
          <p:nvPr/>
        </p:nvSpPr>
        <p:spPr bwMode="auto">
          <a:xfrm rot="5400000">
            <a:off x="2171773" y="-1803625"/>
            <a:ext cx="407961" cy="4680524"/>
          </a:xfrm>
          <a:prstGeom prst="leftBrac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p:txBody>
      </p:sp>
      <p:sp>
        <p:nvSpPr>
          <p:cNvPr id="13" name="TextBox 12"/>
          <p:cNvSpPr txBox="1"/>
          <p:nvPr/>
        </p:nvSpPr>
        <p:spPr>
          <a:xfrm>
            <a:off x="2123728" y="3244914"/>
            <a:ext cx="4896544" cy="400110"/>
          </a:xfrm>
          <a:prstGeom prst="rect">
            <a:avLst/>
          </a:prstGeom>
          <a:noFill/>
        </p:spPr>
        <p:txBody>
          <a:bodyPr wrap="square" rtlCol="0">
            <a:spAutoFit/>
          </a:bodyPr>
          <a:lstStyle/>
          <a:p>
            <a:r>
              <a:rPr lang="en-US" sz="2000" dirty="0">
                <a:solidFill>
                  <a:srgbClr val="114FFB"/>
                </a:solidFill>
                <a:latin typeface="+mn-lt"/>
                <a:cs typeface="Times New Roman" pitchFamily="18" charset="0"/>
              </a:rPr>
              <a:t>e</a:t>
            </a:r>
            <a:r>
              <a:rPr lang="en-US" sz="2000" dirty="0" smtClean="0">
                <a:solidFill>
                  <a:srgbClr val="114FFB"/>
                </a:solidFill>
                <a:latin typeface="+mn-lt"/>
                <a:cs typeface="Times New Roman" pitchFamily="18" charset="0"/>
              </a:rPr>
              <a:t>lliptic boundary value problems (BVPs):</a:t>
            </a:r>
            <a:endParaRPr lang="en-US" sz="2000" dirty="0">
              <a:solidFill>
                <a:srgbClr val="114FFB"/>
              </a:solidFill>
              <a:latin typeface="+mn-lt"/>
              <a:cs typeface="Times New Roman" pitchFamily="18" charset="0"/>
            </a:endParaRPr>
          </a:p>
        </p:txBody>
      </p:sp>
      <p:sp>
        <p:nvSpPr>
          <p:cNvPr id="14" name="TextBox 13"/>
          <p:cNvSpPr txBox="1"/>
          <p:nvPr/>
        </p:nvSpPr>
        <p:spPr>
          <a:xfrm>
            <a:off x="-34248" y="3806009"/>
            <a:ext cx="7342552" cy="338554"/>
          </a:xfrm>
          <a:prstGeom prst="rect">
            <a:avLst/>
          </a:prstGeom>
          <a:noFill/>
        </p:spPr>
        <p:txBody>
          <a:bodyPr wrap="square" rtlCol="0">
            <a:spAutoFit/>
          </a:bodyPr>
          <a:lstStyle/>
          <a:p>
            <a:r>
              <a:rPr lang="en-US" sz="1600" i="1" dirty="0" smtClean="0">
                <a:solidFill>
                  <a:srgbClr val="114FFB"/>
                </a:solidFill>
                <a:latin typeface="+mn-lt"/>
                <a:cs typeface="Times New Roman" pitchFamily="18" charset="0"/>
              </a:rPr>
              <a:t>Poisson problem in soundproof models relies on the mass continuity equation</a:t>
            </a:r>
            <a:endParaRPr lang="en-US" sz="1600" i="1" dirty="0">
              <a:solidFill>
                <a:srgbClr val="114FFB"/>
              </a:solidFill>
              <a:latin typeface="+mn-lt"/>
              <a:cs typeface="Times New Roman" pitchFamily="18" charset="0"/>
            </a:endParaRPr>
          </a:p>
        </p:txBody>
      </p:sp>
      <p:pic>
        <p:nvPicPr>
          <p:cNvPr id="205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4288" y="3813184"/>
            <a:ext cx="1440160" cy="3358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5"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496" y="4401294"/>
            <a:ext cx="5753100" cy="323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3266" y="4416432"/>
            <a:ext cx="1762125" cy="323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7624184" y="4309874"/>
            <a:ext cx="1268296" cy="461665"/>
          </a:xfrm>
          <a:prstGeom prst="rect">
            <a:avLst/>
          </a:prstGeom>
          <a:noFill/>
        </p:spPr>
        <p:txBody>
          <a:bodyPr wrap="none" rtlCol="0">
            <a:spAutoFit/>
          </a:bodyPr>
          <a:lstStyle/>
          <a:p>
            <a:r>
              <a:rPr lang="en-US" sz="2000" dirty="0"/>
              <a:t>a</a:t>
            </a:r>
            <a:r>
              <a:rPr lang="en-US" sz="2000" dirty="0" smtClean="0"/>
              <a:t>nd</a:t>
            </a:r>
            <a:r>
              <a:rPr lang="en-US" dirty="0" smtClean="0"/>
              <a:t> …</a:t>
            </a:r>
            <a:r>
              <a:rPr lang="en-US" dirty="0" smtClean="0">
                <a:solidFill>
                  <a:srgbClr val="FF0000"/>
                </a:solidFill>
                <a:sym typeface="Wingdings" pitchFamily="2" charset="2"/>
              </a:rPr>
              <a:t></a:t>
            </a:r>
            <a:endParaRPr lang="en-US" dirty="0">
              <a:solidFill>
                <a:srgbClr val="FF0000"/>
              </a:solidFill>
            </a:endParaRPr>
          </a:p>
        </p:txBody>
      </p:sp>
      <p:pic>
        <p:nvPicPr>
          <p:cNvPr id="2056"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38548" y="4941168"/>
            <a:ext cx="52197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Box 19"/>
          <p:cNvSpPr txBox="1"/>
          <p:nvPr/>
        </p:nvSpPr>
        <p:spPr>
          <a:xfrm>
            <a:off x="1259632" y="5754742"/>
            <a:ext cx="6625532" cy="338554"/>
          </a:xfrm>
          <a:prstGeom prst="rect">
            <a:avLst/>
          </a:prstGeom>
          <a:noFill/>
        </p:spPr>
        <p:txBody>
          <a:bodyPr wrap="none" rtlCol="0">
            <a:spAutoFit/>
          </a:bodyPr>
          <a:lstStyle/>
          <a:p>
            <a:r>
              <a:rPr lang="en-US" sz="1600" i="1" dirty="0" smtClean="0">
                <a:solidFill>
                  <a:srgbClr val="114FFB"/>
                </a:solidFill>
                <a:latin typeface="+mn-lt"/>
              </a:rPr>
              <a:t>diagonally preconditioned Poisson problem for pressure perturbation</a:t>
            </a:r>
            <a:endParaRPr lang="en-US" sz="1800" i="1" dirty="0">
              <a:solidFill>
                <a:srgbClr val="114FFB"/>
              </a:solidFill>
              <a:latin typeface="+mn-lt"/>
            </a:endParaRPr>
          </a:p>
        </p:txBody>
      </p:sp>
      <p:cxnSp>
        <p:nvCxnSpPr>
          <p:cNvPr id="18" name="Straight Connector 17"/>
          <p:cNvCxnSpPr/>
          <p:nvPr/>
        </p:nvCxnSpPr>
        <p:spPr bwMode="auto">
          <a:xfrm>
            <a:off x="3508028" y="3068960"/>
            <a:ext cx="2072084" cy="0"/>
          </a:xfrm>
          <a:prstGeom prst="line">
            <a:avLst/>
          </a:prstGeom>
          <a:solidFill>
            <a:schemeClr val="accent1"/>
          </a:solidFill>
          <a:ln w="38100" cap="rnd" cmpd="sng" algn="ctr">
            <a:solidFill>
              <a:srgbClr val="114FFB"/>
            </a:solidFill>
            <a:prstDash val="solid"/>
            <a:round/>
            <a:headEnd type="none" w="med" len="med"/>
            <a:tailEnd type="none" w="med" len="med"/>
          </a:ln>
          <a:effectLst/>
        </p:spPr>
      </p:cxnSp>
      <p:sp>
        <p:nvSpPr>
          <p:cNvPr id="2" name="TextBox 1"/>
          <p:cNvSpPr txBox="1"/>
          <p:nvPr/>
        </p:nvSpPr>
        <p:spPr>
          <a:xfrm>
            <a:off x="6012160" y="1916832"/>
            <a:ext cx="590226" cy="461665"/>
          </a:xfrm>
          <a:prstGeom prst="rect">
            <a:avLst/>
          </a:prstGeom>
          <a:noFill/>
        </p:spPr>
        <p:txBody>
          <a:bodyPr wrap="square" rtlCol="0">
            <a:spAutoFit/>
          </a:bodyPr>
          <a:lstStyle/>
          <a:p>
            <a:r>
              <a:rPr lang="en-GB" sz="2000" dirty="0" smtClean="0">
                <a:solidFill>
                  <a:srgbClr val="114FFB"/>
                </a:solidFill>
                <a:latin typeface="+mn-lt"/>
                <a:sym typeface="Wingdings" panose="05000000000000000000" pitchFamily="2" charset="2"/>
              </a:rPr>
              <a:t></a:t>
            </a:r>
            <a:r>
              <a:rPr lang="en-GB" dirty="0" smtClean="0">
                <a:sym typeface="Wingdings" panose="05000000000000000000" pitchFamily="2" charset="2"/>
              </a:rPr>
              <a:t> </a:t>
            </a:r>
            <a:endParaRPr lang="en-GB" dirty="0"/>
          </a:p>
        </p:txBody>
      </p:sp>
      <p:sp>
        <p:nvSpPr>
          <p:cNvPr id="19" name="Rectangle 18"/>
          <p:cNvSpPr/>
          <p:nvPr/>
        </p:nvSpPr>
        <p:spPr bwMode="auto">
          <a:xfrm>
            <a:off x="1941636" y="2420888"/>
            <a:ext cx="1910284" cy="432048"/>
          </a:xfrm>
          <a:prstGeom prst="rect">
            <a:avLst/>
          </a:prstGeom>
          <a:no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21" name="TextBox 20"/>
          <p:cNvSpPr txBox="1"/>
          <p:nvPr/>
        </p:nvSpPr>
        <p:spPr>
          <a:xfrm>
            <a:off x="6883624" y="4554"/>
            <a:ext cx="2260376" cy="400110"/>
          </a:xfrm>
          <a:prstGeom prst="rect">
            <a:avLst/>
          </a:prstGeom>
          <a:noFill/>
        </p:spPr>
        <p:txBody>
          <a:bodyPr wrap="square" rtlCol="0">
            <a:spAutoFit/>
          </a:bodyPr>
          <a:lstStyle/>
          <a:p>
            <a:r>
              <a:rPr lang="en-US" sz="2000" i="1" dirty="0">
                <a:solidFill>
                  <a:srgbClr val="114FFB"/>
                </a:solidFill>
                <a:cs typeface="Times New Roman" pitchFamily="18" charset="0"/>
              </a:rPr>
              <a:t> </a:t>
            </a:r>
            <a:r>
              <a:rPr lang="en-US" sz="1600" i="1" dirty="0">
                <a:solidFill>
                  <a:srgbClr val="114FFB"/>
                </a:solidFill>
                <a:latin typeface="+mn-lt"/>
                <a:cs typeface="Times New Roman" pitchFamily="18" charset="0"/>
              </a:rPr>
              <a:t>(RE: </a:t>
            </a:r>
            <a:r>
              <a:rPr lang="en-US" sz="1600" i="1" dirty="0" smtClean="0">
                <a:solidFill>
                  <a:srgbClr val="114FFB"/>
                </a:solidFill>
                <a:latin typeface="+mn-lt"/>
                <a:cs typeface="Times New Roman" pitchFamily="18" charset="0"/>
              </a:rPr>
              <a:t>elliptic  pressure</a:t>
            </a:r>
            <a:r>
              <a:rPr lang="en-US" sz="1600" i="1" dirty="0">
                <a:solidFill>
                  <a:srgbClr val="114FFB"/>
                </a:solidFill>
                <a:latin typeface="+mn-lt"/>
                <a:cs typeface="Times New Roman" pitchFamily="18" charset="0"/>
              </a:rPr>
              <a:t>)</a:t>
            </a:r>
          </a:p>
        </p:txBody>
      </p:sp>
    </p:spTree>
    <p:extLst>
      <p:ext uri="{BB962C8B-B14F-4D97-AF65-F5344CB8AC3E}">
        <p14:creationId xmlns:p14="http://schemas.microsoft.com/office/powerpoint/2010/main" val="28991528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83768" y="159296"/>
            <a:ext cx="4176464" cy="533400"/>
          </a:xfrm>
        </p:spPr>
        <p:txBody>
          <a:bodyPr/>
          <a:lstStyle/>
          <a:p>
            <a:r>
              <a:rPr lang="en-US" sz="2400" dirty="0" smtClean="0">
                <a:latin typeface="+mn-lt"/>
              </a:rPr>
              <a:t>Part I:   Analytic Formulations</a:t>
            </a:r>
            <a:endParaRPr lang="en-US" sz="2400" dirty="0">
              <a:latin typeface="+mn-lt"/>
            </a:endParaRPr>
          </a:p>
        </p:txBody>
      </p:sp>
      <p:sp>
        <p:nvSpPr>
          <p:cNvPr id="4" name="Rectangle 2"/>
          <p:cNvSpPr>
            <a:spLocks noGrp="1" noRot="1" noChangeArrowheads="1"/>
          </p:cNvSpPr>
          <p:nvPr>
            <p:ph idx="1"/>
          </p:nvPr>
        </p:nvSpPr>
        <p:spPr>
          <a:xfrm>
            <a:off x="251520" y="836712"/>
            <a:ext cx="8784976" cy="5328592"/>
          </a:xfrm>
        </p:spPr>
        <p:txBody>
          <a:bodyPr anchor="t"/>
          <a:lstStyle/>
          <a:p>
            <a:pPr marL="0" lvl="0" indent="0">
              <a:lnSpc>
                <a:spcPct val="100000"/>
              </a:lnSpc>
              <a:buNone/>
            </a:pPr>
            <a:r>
              <a:rPr lang="en-US" sz="2000" b="0" dirty="0" smtClean="0">
                <a:solidFill>
                  <a:srgbClr val="114FFB"/>
                </a:solidFill>
                <a:latin typeface="Arial"/>
                <a:sym typeface="Wingdings" pitchFamily="2" charset="2"/>
              </a:rPr>
              <a:t>Meteorology has a large portfolio of diverse analytic formulations of the equations of motion, which employ variety of simplifying assumptions while focusing on different aspects of atmospheric dynamics.</a:t>
            </a:r>
            <a:r>
              <a:rPr lang="en-US" sz="2000" b="0" dirty="0">
                <a:solidFill>
                  <a:srgbClr val="114FFB"/>
                </a:solidFill>
                <a:latin typeface="Arial"/>
                <a:sym typeface="Wingdings" pitchFamily="2" charset="2"/>
              </a:rPr>
              <a:t/>
            </a:r>
            <a:br>
              <a:rPr lang="en-US" sz="2000" b="0" dirty="0">
                <a:solidFill>
                  <a:srgbClr val="114FFB"/>
                </a:solidFill>
                <a:latin typeface="Arial"/>
                <a:sym typeface="Wingdings" pitchFamily="2" charset="2"/>
              </a:rPr>
            </a:br>
            <a:r>
              <a:rPr lang="en-US" sz="2000" b="0" dirty="0">
                <a:solidFill>
                  <a:srgbClr val="114FFB"/>
                </a:solidFill>
                <a:latin typeface="Arial"/>
                <a:sym typeface="Wingdings" pitchFamily="2" charset="2"/>
              </a:rPr>
              <a:t> </a:t>
            </a:r>
            <a:r>
              <a:rPr lang="en-US" sz="2000" b="0" dirty="0" smtClean="0">
                <a:solidFill>
                  <a:srgbClr val="114FFB"/>
                </a:solidFill>
                <a:latin typeface="Arial"/>
                <a:sym typeface="Wingdings" pitchFamily="2" charset="2"/>
              </a:rPr>
              <a:t>   </a:t>
            </a:r>
          </a:p>
          <a:p>
            <a:pPr marL="0" lvl="0" indent="0">
              <a:lnSpc>
                <a:spcPct val="100000"/>
              </a:lnSpc>
              <a:buNone/>
            </a:pPr>
            <a:r>
              <a:rPr lang="en-US" sz="2000" b="0" dirty="0" smtClean="0">
                <a:solidFill>
                  <a:srgbClr val="114FFB"/>
                </a:solidFill>
                <a:latin typeface="Arial"/>
                <a:sym typeface="Wingdings" pitchFamily="2" charset="2"/>
              </a:rPr>
              <a:t>Examples include: shallow water equations, </a:t>
            </a:r>
            <a:r>
              <a:rPr lang="en-US" sz="2000" b="0" dirty="0" err="1" smtClean="0">
                <a:solidFill>
                  <a:srgbClr val="114FFB"/>
                </a:solidFill>
                <a:latin typeface="Arial"/>
                <a:sym typeface="Wingdings" pitchFamily="2" charset="2"/>
              </a:rPr>
              <a:t>isosteric</a:t>
            </a:r>
            <a:r>
              <a:rPr lang="en-US" sz="2000" b="0" dirty="0" smtClean="0">
                <a:solidFill>
                  <a:srgbClr val="114FFB"/>
                </a:solidFill>
                <a:latin typeface="Arial"/>
                <a:sym typeface="Wingdings" pitchFamily="2" charset="2"/>
              </a:rPr>
              <a:t>/isentropic models, hydrostatic primitive equations, incompressible </a:t>
            </a:r>
            <a:r>
              <a:rPr lang="en-US" sz="2000" b="0" dirty="0" err="1" smtClean="0">
                <a:solidFill>
                  <a:srgbClr val="114FFB"/>
                </a:solidFill>
                <a:latin typeface="Arial"/>
                <a:sym typeface="Wingdings" pitchFamily="2" charset="2"/>
              </a:rPr>
              <a:t>Boussinesq</a:t>
            </a:r>
            <a:r>
              <a:rPr lang="en-US" sz="2000" b="0" dirty="0" smtClean="0">
                <a:solidFill>
                  <a:srgbClr val="114FFB"/>
                </a:solidFill>
                <a:latin typeface="Arial"/>
                <a:sym typeface="Wingdings" pitchFamily="2" charset="2"/>
              </a:rPr>
              <a:t> equations, </a:t>
            </a:r>
            <a:r>
              <a:rPr lang="en-US" sz="2000" b="0" dirty="0">
                <a:solidFill>
                  <a:srgbClr val="114FFB"/>
                </a:solidFill>
                <a:latin typeface="Arial"/>
                <a:sym typeface="Wingdings" pitchFamily="2" charset="2"/>
              </a:rPr>
              <a:t> </a:t>
            </a:r>
            <a:r>
              <a:rPr lang="en-US" sz="2000" b="0" dirty="0" err="1" smtClean="0">
                <a:solidFill>
                  <a:srgbClr val="114FFB"/>
                </a:solidFill>
                <a:latin typeface="Arial"/>
                <a:sym typeface="Wingdings" pitchFamily="2" charset="2"/>
              </a:rPr>
              <a:t>anelastic</a:t>
            </a:r>
            <a:r>
              <a:rPr lang="en-US" sz="2000" b="0" dirty="0" smtClean="0">
                <a:solidFill>
                  <a:srgbClr val="114FFB"/>
                </a:solidFill>
                <a:latin typeface="Arial"/>
                <a:sym typeface="Wingdings" pitchFamily="2" charset="2"/>
              </a:rPr>
              <a:t> systems, pseudo-incompressible equations, unified equations,        and fully compressible Euler equations.</a:t>
            </a:r>
            <a:r>
              <a:rPr lang="en-US" sz="2000" dirty="0" smtClean="0">
                <a:solidFill>
                  <a:srgbClr val="114FFB"/>
                </a:solidFill>
                <a:latin typeface="Arial"/>
                <a:ea typeface="+mn-ea"/>
                <a:cs typeface="+mn-cs"/>
                <a:sym typeface="Wingdings" pitchFamily="2" charset="2"/>
              </a:rPr>
              <a:t/>
            </a:r>
            <a:br>
              <a:rPr lang="en-US" sz="2000" dirty="0" smtClean="0">
                <a:solidFill>
                  <a:srgbClr val="114FFB"/>
                </a:solidFill>
                <a:latin typeface="Arial"/>
                <a:ea typeface="+mn-ea"/>
                <a:cs typeface="+mn-cs"/>
                <a:sym typeface="Wingdings" pitchFamily="2" charset="2"/>
              </a:rPr>
            </a:br>
            <a:r>
              <a:rPr lang="en-US" sz="2000" dirty="0">
                <a:solidFill>
                  <a:srgbClr val="114FFB"/>
                </a:solidFill>
                <a:sym typeface="Wingdings" pitchFamily="2" charset="2"/>
              </a:rPr>
              <a:t> </a:t>
            </a:r>
            <a:r>
              <a:rPr lang="en-US" sz="2000" dirty="0" smtClean="0">
                <a:solidFill>
                  <a:srgbClr val="114FFB"/>
                </a:solidFill>
                <a:sym typeface="Wingdings" pitchFamily="2" charset="2"/>
              </a:rPr>
              <a:t>   </a:t>
            </a:r>
          </a:p>
          <a:p>
            <a:pPr marL="0" lvl="0" indent="0">
              <a:lnSpc>
                <a:spcPct val="100000"/>
              </a:lnSpc>
              <a:buNone/>
            </a:pPr>
            <a:r>
              <a:rPr lang="en-US" sz="2000" b="0" dirty="0" smtClean="0">
                <a:solidFill>
                  <a:srgbClr val="114FFB"/>
                </a:solidFill>
                <a:sym typeface="Wingdings" pitchFamily="2" charset="2"/>
              </a:rPr>
              <a:t>Many of these equations can be written optionally in </a:t>
            </a:r>
            <a:r>
              <a:rPr lang="en-US" sz="2000" b="0" dirty="0" err="1" smtClean="0">
                <a:solidFill>
                  <a:srgbClr val="114FFB"/>
                </a:solidFill>
                <a:sym typeface="Wingdings" pitchFamily="2" charset="2"/>
              </a:rPr>
              <a:t>Eulerian</a:t>
            </a:r>
            <a:r>
              <a:rPr lang="en-US" sz="2000" b="0" dirty="0" smtClean="0">
                <a:solidFill>
                  <a:srgbClr val="114FFB"/>
                </a:solidFill>
                <a:sym typeface="Wingdings" pitchFamily="2" charset="2"/>
              </a:rPr>
              <a:t> or </a:t>
            </a:r>
            <a:r>
              <a:rPr lang="en-US" sz="2000" b="0" dirty="0" err="1" smtClean="0">
                <a:solidFill>
                  <a:srgbClr val="114FFB"/>
                </a:solidFill>
                <a:sym typeface="Wingdings" pitchFamily="2" charset="2"/>
              </a:rPr>
              <a:t>Lagrangian</a:t>
            </a:r>
            <a:r>
              <a:rPr lang="en-US" sz="2000" b="0" dirty="0" smtClean="0">
                <a:solidFill>
                  <a:srgbClr val="114FFB"/>
                </a:solidFill>
                <a:sym typeface="Wingdings" pitchFamily="2" charset="2"/>
              </a:rPr>
              <a:t> reference frame and in terms of various dependent variables; </a:t>
            </a:r>
            <a:r>
              <a:rPr lang="en-US" sz="2000" b="0" dirty="0" err="1" smtClean="0">
                <a:solidFill>
                  <a:srgbClr val="114FFB"/>
                </a:solidFill>
                <a:sym typeface="Wingdings" pitchFamily="2" charset="2"/>
              </a:rPr>
              <a:t>vorticity</a:t>
            </a:r>
            <a:r>
              <a:rPr lang="en-US" sz="2000" b="0" dirty="0" smtClean="0">
                <a:solidFill>
                  <a:srgbClr val="114FFB"/>
                </a:solidFill>
                <a:sym typeface="Wingdings" pitchFamily="2" charset="2"/>
              </a:rPr>
              <a:t>, velocity or momentum for dynamics, and total energy, internal energy or entropy for thermodynamics.</a:t>
            </a:r>
            <a:r>
              <a:rPr lang="en-US" sz="2000" b="0" dirty="0">
                <a:solidFill>
                  <a:srgbClr val="114FFB"/>
                </a:solidFill>
                <a:sym typeface="Wingdings" pitchFamily="2" charset="2"/>
              </a:rPr>
              <a:t/>
            </a:r>
            <a:br>
              <a:rPr lang="en-US" sz="2000" b="0" dirty="0">
                <a:solidFill>
                  <a:srgbClr val="114FFB"/>
                </a:solidFill>
                <a:sym typeface="Wingdings" pitchFamily="2" charset="2"/>
              </a:rPr>
            </a:br>
            <a:r>
              <a:rPr lang="en-US" sz="2000" dirty="0">
                <a:solidFill>
                  <a:srgbClr val="114FFB"/>
                </a:solidFill>
                <a:sym typeface="Wingdings" pitchFamily="2" charset="2"/>
              </a:rPr>
              <a:t> </a:t>
            </a:r>
            <a:r>
              <a:rPr lang="en-US" sz="2000" dirty="0" smtClean="0">
                <a:solidFill>
                  <a:srgbClr val="114FFB"/>
                </a:solidFill>
                <a:sym typeface="Wingdings" pitchFamily="2" charset="2"/>
              </a:rPr>
              <a:t>   </a:t>
            </a:r>
          </a:p>
          <a:p>
            <a:pPr marL="0" lvl="0" indent="0">
              <a:lnSpc>
                <a:spcPct val="100000"/>
              </a:lnSpc>
              <a:buNone/>
            </a:pPr>
            <a:r>
              <a:rPr lang="en-US" sz="2000" b="0" dirty="0" smtClean="0">
                <a:solidFill>
                  <a:srgbClr val="114FFB"/>
                </a:solidFill>
                <a:sym typeface="Wingdings" pitchFamily="2" charset="2"/>
              </a:rPr>
              <a:t>However,</a:t>
            </a:r>
            <a:r>
              <a:rPr lang="en-US" sz="2000" dirty="0" smtClean="0">
                <a:solidFill>
                  <a:srgbClr val="114FFB"/>
                </a:solidFill>
                <a:sym typeface="Wingdings" pitchFamily="2" charset="2"/>
              </a:rPr>
              <a:t> </a:t>
            </a:r>
            <a:r>
              <a:rPr lang="en-US" sz="2000" b="0" dirty="0">
                <a:solidFill>
                  <a:srgbClr val="114FFB"/>
                </a:solidFill>
                <a:sym typeface="Wingdings" pitchFamily="2" charset="2"/>
              </a:rPr>
              <a:t>w</a:t>
            </a:r>
            <a:r>
              <a:rPr lang="en-US" sz="2000" b="0" dirty="0" smtClean="0">
                <a:solidFill>
                  <a:srgbClr val="114FFB"/>
                </a:solidFill>
                <a:sym typeface="Wingdings" pitchFamily="2" charset="2"/>
              </a:rPr>
              <a:t>ith increasing computational power the non-hydrostatic (i.e., all-scale) systems come into focus, thus reducing the plethora of </a:t>
            </a:r>
            <a:r>
              <a:rPr lang="en-US" sz="2000" b="0" dirty="0">
                <a:solidFill>
                  <a:srgbClr val="114FFB"/>
                </a:solidFill>
                <a:sym typeface="Wingdings" pitchFamily="2" charset="2"/>
              </a:rPr>
              <a:t> </a:t>
            </a:r>
            <a:r>
              <a:rPr lang="en-US" sz="2000" b="0" dirty="0" smtClean="0">
                <a:solidFill>
                  <a:srgbClr val="114FFB"/>
                </a:solidFill>
                <a:sym typeface="Wingdings" pitchFamily="2" charset="2"/>
              </a:rPr>
              <a:t>options.</a:t>
            </a:r>
          </a:p>
          <a:p>
            <a:pPr marL="265113" lvl="0" indent="0">
              <a:lnSpc>
                <a:spcPct val="100000"/>
              </a:lnSpc>
              <a:buNone/>
            </a:pPr>
            <a:endParaRPr lang="en-US" sz="2000" b="1" dirty="0">
              <a:solidFill>
                <a:srgbClr val="114FFB"/>
              </a:solidFill>
              <a:latin typeface="Arial" pitchFamily="34" charset="0"/>
              <a:cs typeface="Arial" pitchFamily="34" charset="0"/>
            </a:endParaRPr>
          </a:p>
        </p:txBody>
      </p:sp>
    </p:spTree>
    <p:extLst>
      <p:ext uri="{BB962C8B-B14F-4D97-AF65-F5344CB8AC3E}">
        <p14:creationId xmlns:p14="http://schemas.microsoft.com/office/powerpoint/2010/main" val="292805491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0" name="Oval 2069"/>
          <p:cNvSpPr/>
          <p:nvPr/>
        </p:nvSpPr>
        <p:spPr bwMode="auto">
          <a:xfrm>
            <a:off x="3779912" y="3240331"/>
            <a:ext cx="1512168" cy="463835"/>
          </a:xfrm>
          <a:prstGeom prst="ellipse">
            <a:avLst/>
          </a:prstGeom>
          <a:solidFill>
            <a:schemeClr val="bg1"/>
          </a:solid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pic>
        <p:nvPicPr>
          <p:cNvPr id="5"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1716" y="2492896"/>
            <a:ext cx="2324100" cy="600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8993" y="2550418"/>
            <a:ext cx="4905375"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014" y="4048869"/>
            <a:ext cx="6572250" cy="676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20272" y="4221088"/>
            <a:ext cx="1219200" cy="314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bwMode="auto">
          <a:xfrm>
            <a:off x="167618" y="4019550"/>
            <a:ext cx="8364822" cy="705594"/>
          </a:xfrm>
          <a:prstGeom prst="rect">
            <a:avLst/>
          </a:prstGeom>
          <a:no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0" name="TextBox 9"/>
          <p:cNvSpPr txBox="1"/>
          <p:nvPr/>
        </p:nvSpPr>
        <p:spPr>
          <a:xfrm>
            <a:off x="-44847" y="1002214"/>
            <a:ext cx="9161686" cy="338554"/>
          </a:xfrm>
          <a:prstGeom prst="rect">
            <a:avLst/>
          </a:prstGeom>
          <a:noFill/>
        </p:spPr>
        <p:txBody>
          <a:bodyPr wrap="square" rtlCol="0">
            <a:spAutoFit/>
          </a:bodyPr>
          <a:lstStyle/>
          <a:p>
            <a:r>
              <a:rPr lang="en-US" sz="1600" i="1" dirty="0" smtClean="0">
                <a:solidFill>
                  <a:srgbClr val="114FFB"/>
                </a:solidFill>
                <a:latin typeface="+mn-lt"/>
              </a:rPr>
              <a:t> </a:t>
            </a:r>
            <a:endParaRPr lang="en-US" sz="1600" i="1" dirty="0">
              <a:solidFill>
                <a:srgbClr val="114FFB"/>
              </a:solidFill>
              <a:latin typeface="+mn-lt"/>
            </a:endParaRPr>
          </a:p>
        </p:txBody>
      </p:sp>
      <p:sp>
        <p:nvSpPr>
          <p:cNvPr id="11" name="Title 1"/>
          <p:cNvSpPr txBox="1">
            <a:spLocks/>
          </p:cNvSpPr>
          <p:nvPr/>
        </p:nvSpPr>
        <p:spPr bwMode="auto">
          <a:xfrm>
            <a:off x="2915816" y="5069847"/>
            <a:ext cx="3694692" cy="533400"/>
          </a:xfrm>
          <a:prstGeom prst="rect">
            <a:avLst/>
          </a:prstGeom>
          <a:noFill/>
          <a:ln w="12700">
            <a:noFill/>
            <a:miter lim="800000"/>
            <a:headEnd/>
            <a:tailEnd/>
          </a:ln>
        </p:spPr>
        <p:txBody>
          <a:bodyPr vert="horz" wrap="square" lIns="90487" tIns="44450" rIns="90487" bIns="44450" numCol="1" anchor="ctr" anchorCtr="0" compatLnSpc="1">
            <a:prstTxWarp prst="textNoShape">
              <a:avLst/>
            </a:prstTxWarp>
          </a:bodyPr>
          <a:lstStyle>
            <a:lvl1pPr algn="l" defTabSz="762000" rtl="0" eaLnBrk="0" fontAlgn="base" hangingPunct="0">
              <a:spcBef>
                <a:spcPct val="0"/>
              </a:spcBef>
              <a:spcAft>
                <a:spcPct val="0"/>
              </a:spcAft>
              <a:defRPr sz="2800">
                <a:solidFill>
                  <a:srgbClr val="114FFB"/>
                </a:solidFill>
                <a:latin typeface="+mj-lt"/>
                <a:ea typeface="+mj-ea"/>
                <a:cs typeface="+mj-cs"/>
              </a:defRPr>
            </a:lvl1pPr>
            <a:lvl2pPr algn="l" defTabSz="762000" rtl="0" eaLnBrk="0" fontAlgn="base" hangingPunct="0">
              <a:spcBef>
                <a:spcPct val="0"/>
              </a:spcBef>
              <a:spcAft>
                <a:spcPct val="0"/>
              </a:spcAft>
              <a:defRPr sz="2800">
                <a:solidFill>
                  <a:srgbClr val="114FFB"/>
                </a:solidFill>
                <a:latin typeface="Arial Black" pitchFamily="34" charset="0"/>
              </a:defRPr>
            </a:lvl2pPr>
            <a:lvl3pPr algn="l" defTabSz="762000" rtl="0" eaLnBrk="0" fontAlgn="base" hangingPunct="0">
              <a:spcBef>
                <a:spcPct val="0"/>
              </a:spcBef>
              <a:spcAft>
                <a:spcPct val="0"/>
              </a:spcAft>
              <a:defRPr sz="2800">
                <a:solidFill>
                  <a:srgbClr val="114FFB"/>
                </a:solidFill>
                <a:latin typeface="Arial Black" pitchFamily="34" charset="0"/>
              </a:defRPr>
            </a:lvl3pPr>
            <a:lvl4pPr algn="l" defTabSz="762000" rtl="0" eaLnBrk="0" fontAlgn="base" hangingPunct="0">
              <a:spcBef>
                <a:spcPct val="0"/>
              </a:spcBef>
              <a:spcAft>
                <a:spcPct val="0"/>
              </a:spcAft>
              <a:defRPr sz="2800">
                <a:solidFill>
                  <a:srgbClr val="114FFB"/>
                </a:solidFill>
                <a:latin typeface="Arial Black" pitchFamily="34" charset="0"/>
              </a:defRPr>
            </a:lvl4pPr>
            <a:lvl5pPr algn="l" defTabSz="762000" rtl="0" eaLnBrk="0" fontAlgn="base" hangingPunct="0">
              <a:spcBef>
                <a:spcPct val="0"/>
              </a:spcBef>
              <a:spcAft>
                <a:spcPct val="0"/>
              </a:spcAft>
              <a:defRPr sz="2800">
                <a:solidFill>
                  <a:srgbClr val="114FFB"/>
                </a:solidFill>
                <a:latin typeface="Arial Black" pitchFamily="34" charset="0"/>
              </a:defRPr>
            </a:lvl5pPr>
            <a:lvl6pPr marL="457200" algn="l" defTabSz="762000" rtl="0" fontAlgn="base">
              <a:spcBef>
                <a:spcPct val="0"/>
              </a:spcBef>
              <a:spcAft>
                <a:spcPct val="0"/>
              </a:spcAft>
              <a:defRPr sz="2800">
                <a:solidFill>
                  <a:srgbClr val="114FFB"/>
                </a:solidFill>
                <a:latin typeface="Arial Black" pitchFamily="34" charset="0"/>
              </a:defRPr>
            </a:lvl6pPr>
            <a:lvl7pPr marL="914400" algn="l" defTabSz="762000" rtl="0" fontAlgn="base">
              <a:spcBef>
                <a:spcPct val="0"/>
              </a:spcBef>
              <a:spcAft>
                <a:spcPct val="0"/>
              </a:spcAft>
              <a:defRPr sz="2800">
                <a:solidFill>
                  <a:srgbClr val="114FFB"/>
                </a:solidFill>
                <a:latin typeface="Arial Black" pitchFamily="34" charset="0"/>
              </a:defRPr>
            </a:lvl7pPr>
            <a:lvl8pPr marL="1371600" algn="l" defTabSz="762000" rtl="0" fontAlgn="base">
              <a:spcBef>
                <a:spcPct val="0"/>
              </a:spcBef>
              <a:spcAft>
                <a:spcPct val="0"/>
              </a:spcAft>
              <a:defRPr sz="2800">
                <a:solidFill>
                  <a:srgbClr val="114FFB"/>
                </a:solidFill>
                <a:latin typeface="Arial Black" pitchFamily="34" charset="0"/>
              </a:defRPr>
            </a:lvl8pPr>
            <a:lvl9pPr marL="1828800" algn="l" defTabSz="762000" rtl="0" fontAlgn="base">
              <a:spcBef>
                <a:spcPct val="0"/>
              </a:spcBef>
              <a:spcAft>
                <a:spcPct val="0"/>
              </a:spcAft>
              <a:defRPr sz="2800">
                <a:solidFill>
                  <a:srgbClr val="114FFB"/>
                </a:solidFill>
                <a:latin typeface="Arial Black" pitchFamily="34" charset="0"/>
              </a:defRPr>
            </a:lvl9pPr>
          </a:lstStyle>
          <a:p>
            <a:r>
              <a:rPr lang="en-US" sz="1600" i="1" kern="0" dirty="0">
                <a:solidFill>
                  <a:schemeClr val="accent5">
                    <a:lumMod val="50000"/>
                  </a:schemeClr>
                </a:solidFill>
                <a:latin typeface="Arial"/>
              </a:rPr>
              <a:t>A</a:t>
            </a:r>
            <a:r>
              <a:rPr lang="en-US" sz="1600" i="1" kern="0" dirty="0" smtClean="0">
                <a:solidFill>
                  <a:schemeClr val="accent5">
                    <a:lumMod val="50000"/>
                  </a:schemeClr>
                </a:solidFill>
                <a:latin typeface="Arial"/>
              </a:rPr>
              <a:t>nd how  does one solve this “thing” </a:t>
            </a:r>
            <a:r>
              <a:rPr lang="en-US" sz="1600" b="1" i="1" kern="0" dirty="0" smtClean="0">
                <a:solidFill>
                  <a:schemeClr val="accent5">
                    <a:lumMod val="50000"/>
                  </a:schemeClr>
                </a:solidFill>
                <a:latin typeface="Arial"/>
              </a:rPr>
              <a:t>?</a:t>
            </a:r>
            <a:r>
              <a:rPr lang="en-US" sz="1600" kern="0" dirty="0" smtClean="0">
                <a:solidFill>
                  <a:schemeClr val="accent5">
                    <a:lumMod val="50000"/>
                  </a:schemeClr>
                </a:solidFill>
                <a:latin typeface="Arial"/>
              </a:rPr>
              <a:t>  </a:t>
            </a:r>
            <a:endParaRPr lang="en-US" sz="1600" kern="0" dirty="0"/>
          </a:p>
        </p:txBody>
      </p:sp>
      <p:pic>
        <p:nvPicPr>
          <p:cNvPr id="205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3963" y="1916832"/>
            <a:ext cx="3209925" cy="600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90714" y="1916832"/>
            <a:ext cx="4476750" cy="581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4" name="Straight Arrow Connector 13"/>
          <p:cNvCxnSpPr>
            <a:stCxn id="2070" idx="0"/>
          </p:cNvCxnSpPr>
          <p:nvPr/>
        </p:nvCxnSpPr>
        <p:spPr bwMode="auto">
          <a:xfrm flipV="1">
            <a:off x="4535996" y="2944391"/>
            <a:ext cx="180020" cy="295940"/>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cxnSp>
        <p:nvCxnSpPr>
          <p:cNvPr id="21" name="Straight Arrow Connector 20"/>
          <p:cNvCxnSpPr>
            <a:stCxn id="2070" idx="0"/>
          </p:cNvCxnSpPr>
          <p:nvPr/>
        </p:nvCxnSpPr>
        <p:spPr bwMode="auto">
          <a:xfrm flipV="1">
            <a:off x="4535996" y="2902555"/>
            <a:ext cx="1393093" cy="337776"/>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cxnSp>
        <p:nvCxnSpPr>
          <p:cNvPr id="24" name="Straight Arrow Connector 23"/>
          <p:cNvCxnSpPr>
            <a:stCxn id="2070" idx="0"/>
          </p:cNvCxnSpPr>
          <p:nvPr/>
        </p:nvCxnSpPr>
        <p:spPr bwMode="auto">
          <a:xfrm flipV="1">
            <a:off x="4535996" y="2924945"/>
            <a:ext cx="3058663" cy="315386"/>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cxnSp>
        <p:nvCxnSpPr>
          <p:cNvPr id="28" name="Straight Arrow Connector 27"/>
          <p:cNvCxnSpPr>
            <a:stCxn id="2070" idx="4"/>
          </p:cNvCxnSpPr>
          <p:nvPr/>
        </p:nvCxnSpPr>
        <p:spPr bwMode="auto">
          <a:xfrm>
            <a:off x="4535996" y="3704166"/>
            <a:ext cx="2149098" cy="563198"/>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cxnSp>
        <p:nvCxnSpPr>
          <p:cNvPr id="33" name="Straight Arrow Connector 32"/>
          <p:cNvCxnSpPr>
            <a:stCxn id="2070" idx="4"/>
          </p:cNvCxnSpPr>
          <p:nvPr/>
        </p:nvCxnSpPr>
        <p:spPr bwMode="auto">
          <a:xfrm>
            <a:off x="4535996" y="3704166"/>
            <a:ext cx="180020" cy="563198"/>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cxnSp>
        <p:nvCxnSpPr>
          <p:cNvPr id="38" name="Straight Arrow Connector 37"/>
          <p:cNvCxnSpPr>
            <a:stCxn id="2070" idx="4"/>
          </p:cNvCxnSpPr>
          <p:nvPr/>
        </p:nvCxnSpPr>
        <p:spPr bwMode="auto">
          <a:xfrm flipH="1">
            <a:off x="2405652" y="3704166"/>
            <a:ext cx="2130344" cy="542558"/>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pic>
        <p:nvPicPr>
          <p:cNvPr id="39" name="Picture 38"/>
          <p:cNvPicPr>
            <a:picLocks noChangeAspect="1"/>
          </p:cNvPicPr>
          <p:nvPr/>
        </p:nvPicPr>
        <p:blipFill>
          <a:blip r:embed="rId8"/>
          <a:stretch>
            <a:fillRect/>
          </a:stretch>
        </p:blipFill>
        <p:spPr>
          <a:xfrm>
            <a:off x="1974072" y="4930606"/>
            <a:ext cx="792088" cy="875415"/>
          </a:xfrm>
          <a:prstGeom prst="rect">
            <a:avLst/>
          </a:prstGeom>
        </p:spPr>
      </p:pic>
      <p:pic>
        <p:nvPicPr>
          <p:cNvPr id="40" name="Picture 39"/>
          <p:cNvPicPr>
            <a:picLocks noChangeAspect="1"/>
          </p:cNvPicPr>
          <p:nvPr/>
        </p:nvPicPr>
        <p:blipFill>
          <a:blip r:embed="rId9"/>
          <a:stretch>
            <a:fillRect/>
          </a:stretch>
        </p:blipFill>
        <p:spPr>
          <a:xfrm>
            <a:off x="6613285" y="4970484"/>
            <a:ext cx="928374" cy="835537"/>
          </a:xfrm>
          <a:prstGeom prst="rect">
            <a:avLst/>
          </a:prstGeom>
        </p:spPr>
      </p:pic>
      <p:pic>
        <p:nvPicPr>
          <p:cNvPr id="22" name="Picture 21"/>
          <p:cNvPicPr>
            <a:picLocks noChangeAspect="1"/>
          </p:cNvPicPr>
          <p:nvPr/>
        </p:nvPicPr>
        <p:blipFill>
          <a:blip r:embed="rId10"/>
          <a:stretch>
            <a:fillRect/>
          </a:stretch>
        </p:blipFill>
        <p:spPr>
          <a:xfrm>
            <a:off x="3995936" y="3356992"/>
            <a:ext cx="1152128" cy="250214"/>
          </a:xfrm>
          <a:prstGeom prst="rect">
            <a:avLst/>
          </a:prstGeom>
        </p:spPr>
      </p:pic>
      <p:sp>
        <p:nvSpPr>
          <p:cNvPr id="23" name="TextBox 22"/>
          <p:cNvSpPr txBox="1"/>
          <p:nvPr/>
        </p:nvSpPr>
        <p:spPr>
          <a:xfrm>
            <a:off x="-5231" y="138118"/>
            <a:ext cx="9132292" cy="338554"/>
          </a:xfrm>
          <a:prstGeom prst="rect">
            <a:avLst/>
          </a:prstGeom>
          <a:noFill/>
        </p:spPr>
        <p:txBody>
          <a:bodyPr wrap="square" rtlCol="0">
            <a:spAutoFit/>
          </a:bodyPr>
          <a:lstStyle/>
          <a:p>
            <a:r>
              <a:rPr lang="en-US" sz="1600" i="1" dirty="0" smtClean="0">
                <a:solidFill>
                  <a:srgbClr val="114FFB"/>
                </a:solidFill>
                <a:latin typeface="Arial" panose="020B0604020202020204" pitchFamily="34" charset="0"/>
                <a:cs typeface="Arial" panose="020B0604020202020204" pitchFamily="34" charset="0"/>
              </a:rPr>
              <a:t>Helmholtz problems for large-time-step compressible models also rely on mass continuity equation:</a:t>
            </a:r>
            <a:endParaRPr lang="en-US" sz="1600" i="1" dirty="0">
              <a:solidFill>
                <a:srgbClr val="114FFB"/>
              </a:solidFill>
              <a:latin typeface="Arial" panose="020B0604020202020204" pitchFamily="34" charset="0"/>
              <a:cs typeface="Arial" panose="020B0604020202020204" pitchFamily="34" charset="0"/>
            </a:endParaRPr>
          </a:p>
        </p:txBody>
      </p:sp>
      <p:sp>
        <p:nvSpPr>
          <p:cNvPr id="25" name="TextBox 24"/>
          <p:cNvSpPr txBox="1"/>
          <p:nvPr/>
        </p:nvSpPr>
        <p:spPr>
          <a:xfrm>
            <a:off x="1229453" y="755993"/>
            <a:ext cx="6438891" cy="584775"/>
          </a:xfrm>
          <a:prstGeom prst="rect">
            <a:avLst/>
          </a:prstGeom>
          <a:noFill/>
        </p:spPr>
        <p:txBody>
          <a:bodyPr wrap="square" rtlCol="0">
            <a:spAutoFit/>
          </a:bodyPr>
          <a:lstStyle/>
          <a:p>
            <a:r>
              <a:rPr lang="en-US" sz="1600" i="1" dirty="0">
                <a:solidFill>
                  <a:srgbClr val="114FFB"/>
                </a:solidFill>
                <a:latin typeface="Arial" panose="020B0604020202020204" pitchFamily="34" charset="0"/>
                <a:cs typeface="Arial" panose="020B0604020202020204" pitchFamily="34" charset="0"/>
              </a:rPr>
              <a:t>combine the evolutionary form of the gas law &amp; mass continuity </a:t>
            </a:r>
            <a:r>
              <a:rPr lang="en-US" sz="1600" i="1" dirty="0" smtClean="0">
                <a:solidFill>
                  <a:srgbClr val="114FFB"/>
                </a:solidFill>
                <a:latin typeface="Arial" panose="020B0604020202020204" pitchFamily="34" charset="0"/>
                <a:cs typeface="Arial" panose="020B0604020202020204" pitchFamily="34" charset="0"/>
              </a:rPr>
              <a:t>in the AP  for </a:t>
            </a:r>
            <a:r>
              <a:rPr lang="en-US" sz="1600" i="1" dirty="0">
                <a:solidFill>
                  <a:srgbClr val="114FFB"/>
                </a:solidFill>
                <a:latin typeface="Arial" panose="020B0604020202020204" pitchFamily="34" charset="0"/>
                <a:cs typeface="Arial" panose="020B0604020202020204" pitchFamily="34" charset="0"/>
              </a:rPr>
              <a:t>pressure perturbation, to then derive the Helmholtz problem</a:t>
            </a:r>
          </a:p>
        </p:txBody>
      </p:sp>
      <p:pic>
        <p:nvPicPr>
          <p:cNvPr id="27" name="Picture 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83568" y="1556792"/>
            <a:ext cx="1428013" cy="2497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00496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572000" cy="533400"/>
          </a:xfrm>
        </p:spPr>
        <p:txBody>
          <a:bodyPr/>
          <a:lstStyle/>
          <a:p>
            <a:r>
              <a:rPr lang="en-US" sz="2400" dirty="0" smtClean="0">
                <a:latin typeface="+mn-lt"/>
              </a:rPr>
              <a:t>Part II:      Integration Schemes</a:t>
            </a:r>
            <a:endParaRPr lang="en-US" sz="2400" dirty="0">
              <a:latin typeface="+mn-lt"/>
            </a:endParaRPr>
          </a:p>
        </p:txBody>
      </p:sp>
      <p:pic>
        <p:nvPicPr>
          <p:cNvPr id="3074" name="Picture 2" descr="Alexey Krylov 1910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07904" y="1628800"/>
            <a:ext cx="1179758" cy="151216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ttp://www.nndb.com/people/445/000072229/helm9-sized.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711" y="1628800"/>
            <a:ext cx="1082913" cy="151216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Simeon Poisson.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19" y="1628800"/>
            <a:ext cx="1208677" cy="151216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1922728" y="3068960"/>
            <a:ext cx="1281120" cy="584775"/>
          </a:xfrm>
          <a:prstGeom prst="rect">
            <a:avLst/>
          </a:prstGeom>
        </p:spPr>
        <p:txBody>
          <a:bodyPr wrap="none">
            <a:spAutoFit/>
          </a:bodyPr>
          <a:lstStyle/>
          <a:p>
            <a:pPr eaLnBrk="1" hangingPunct="1"/>
            <a:r>
              <a:rPr lang="en-US" altLang="en-US" sz="1600" b="1" dirty="0" smtClean="0">
                <a:solidFill>
                  <a:schemeClr val="accent2"/>
                </a:solidFill>
                <a:latin typeface="Arial" panose="020B0604020202020204" pitchFamily="34" charset="0"/>
                <a:cs typeface="Arial" panose="020B0604020202020204" pitchFamily="34" charset="0"/>
              </a:rPr>
              <a:t>Helmholtz, </a:t>
            </a:r>
          </a:p>
          <a:p>
            <a:pPr eaLnBrk="1" hangingPunct="1"/>
            <a:r>
              <a:rPr lang="en-US" altLang="en-US" sz="1600" b="1" dirty="0" smtClean="0">
                <a:solidFill>
                  <a:schemeClr val="accent2"/>
                </a:solidFill>
                <a:latin typeface="Arial" panose="020B0604020202020204" pitchFamily="34" charset="0"/>
                <a:cs typeface="Arial" panose="020B0604020202020204" pitchFamily="34" charset="0"/>
              </a:rPr>
              <a:t>1821-1894</a:t>
            </a:r>
            <a:endParaRPr lang="en-US" altLang="en-US" sz="1600" b="1" dirty="0">
              <a:solidFill>
                <a:schemeClr val="accent2"/>
              </a:solidFill>
              <a:latin typeface="Arial" panose="020B0604020202020204" pitchFamily="34" charset="0"/>
              <a:cs typeface="Arial" panose="020B0604020202020204" pitchFamily="34" charset="0"/>
            </a:endParaRPr>
          </a:p>
        </p:txBody>
      </p:sp>
      <p:sp>
        <p:nvSpPr>
          <p:cNvPr id="8" name="Rectangle 7"/>
          <p:cNvSpPr/>
          <p:nvPr/>
        </p:nvSpPr>
        <p:spPr>
          <a:xfrm>
            <a:off x="251520" y="3068960"/>
            <a:ext cx="1164101" cy="584775"/>
          </a:xfrm>
          <a:prstGeom prst="rect">
            <a:avLst/>
          </a:prstGeom>
        </p:spPr>
        <p:txBody>
          <a:bodyPr wrap="none">
            <a:spAutoFit/>
          </a:bodyPr>
          <a:lstStyle/>
          <a:p>
            <a:pPr eaLnBrk="1" hangingPunct="1"/>
            <a:r>
              <a:rPr lang="en-US" altLang="en-US" sz="1600" b="1" dirty="0" smtClean="0">
                <a:solidFill>
                  <a:schemeClr val="accent2"/>
                </a:solidFill>
                <a:latin typeface="Arial" panose="020B0604020202020204" pitchFamily="34" charset="0"/>
                <a:cs typeface="Arial" panose="020B0604020202020204" pitchFamily="34" charset="0"/>
              </a:rPr>
              <a:t>Poisson, </a:t>
            </a:r>
          </a:p>
          <a:p>
            <a:pPr eaLnBrk="1" hangingPunct="1"/>
            <a:r>
              <a:rPr lang="en-US" altLang="en-US" sz="1600" b="1" dirty="0" smtClean="0">
                <a:solidFill>
                  <a:schemeClr val="accent2"/>
                </a:solidFill>
                <a:latin typeface="Arial" panose="020B0604020202020204" pitchFamily="34" charset="0"/>
                <a:cs typeface="Arial" panose="020B0604020202020204" pitchFamily="34" charset="0"/>
              </a:rPr>
              <a:t>1781-1840</a:t>
            </a:r>
            <a:endParaRPr lang="en-US" altLang="en-US" sz="1600" b="1" dirty="0">
              <a:solidFill>
                <a:schemeClr val="accent2"/>
              </a:solidFill>
              <a:latin typeface="Arial" panose="020B0604020202020204" pitchFamily="34" charset="0"/>
              <a:cs typeface="Arial" panose="020B0604020202020204" pitchFamily="34" charset="0"/>
            </a:endParaRPr>
          </a:p>
        </p:txBody>
      </p:sp>
      <p:sp>
        <p:nvSpPr>
          <p:cNvPr id="9" name="Rectangle 8"/>
          <p:cNvSpPr/>
          <p:nvPr/>
        </p:nvSpPr>
        <p:spPr>
          <a:xfrm>
            <a:off x="3695931" y="3068960"/>
            <a:ext cx="1164101" cy="584775"/>
          </a:xfrm>
          <a:prstGeom prst="rect">
            <a:avLst/>
          </a:prstGeom>
        </p:spPr>
        <p:txBody>
          <a:bodyPr wrap="none">
            <a:spAutoFit/>
          </a:bodyPr>
          <a:lstStyle/>
          <a:p>
            <a:pPr eaLnBrk="1" hangingPunct="1"/>
            <a:r>
              <a:rPr lang="en-US" altLang="en-US" sz="1600" b="1" dirty="0" err="1" smtClean="0">
                <a:solidFill>
                  <a:schemeClr val="accent2"/>
                </a:solidFill>
                <a:latin typeface="Arial" panose="020B0604020202020204" pitchFamily="34" charset="0"/>
                <a:cs typeface="Arial" panose="020B0604020202020204" pitchFamily="34" charset="0"/>
              </a:rPr>
              <a:t>Krylov</a:t>
            </a:r>
            <a:r>
              <a:rPr lang="en-US" altLang="en-US" sz="1600" b="1" dirty="0" smtClean="0">
                <a:solidFill>
                  <a:schemeClr val="accent2"/>
                </a:solidFill>
                <a:latin typeface="Arial" panose="020B0604020202020204" pitchFamily="34" charset="0"/>
                <a:cs typeface="Arial" panose="020B0604020202020204" pitchFamily="34" charset="0"/>
              </a:rPr>
              <a:t>, </a:t>
            </a:r>
          </a:p>
          <a:p>
            <a:pPr eaLnBrk="1" hangingPunct="1"/>
            <a:r>
              <a:rPr lang="en-US" altLang="en-US" sz="1600" b="1" dirty="0" smtClean="0">
                <a:solidFill>
                  <a:schemeClr val="accent2"/>
                </a:solidFill>
                <a:latin typeface="Arial" panose="020B0604020202020204" pitchFamily="34" charset="0"/>
                <a:cs typeface="Arial" panose="020B0604020202020204" pitchFamily="34" charset="0"/>
              </a:rPr>
              <a:t>1863-1945</a:t>
            </a:r>
            <a:endParaRPr lang="en-US" altLang="en-US" sz="1600" b="1" dirty="0">
              <a:solidFill>
                <a:schemeClr val="accent2"/>
              </a:solidFill>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6"/>
          <a:stretch>
            <a:fillRect/>
          </a:stretch>
        </p:blipFill>
        <p:spPr>
          <a:xfrm>
            <a:off x="7094702" y="1628800"/>
            <a:ext cx="1077698" cy="1512168"/>
          </a:xfrm>
          <a:prstGeom prst="rect">
            <a:avLst/>
          </a:prstGeom>
        </p:spPr>
      </p:pic>
      <p:sp>
        <p:nvSpPr>
          <p:cNvPr id="11" name="Rectangle 10"/>
          <p:cNvSpPr/>
          <p:nvPr/>
        </p:nvSpPr>
        <p:spPr>
          <a:xfrm>
            <a:off x="6948264" y="3140968"/>
            <a:ext cx="1426994" cy="584775"/>
          </a:xfrm>
          <a:prstGeom prst="rect">
            <a:avLst/>
          </a:prstGeom>
        </p:spPr>
        <p:txBody>
          <a:bodyPr wrap="none">
            <a:spAutoFit/>
          </a:bodyPr>
          <a:lstStyle/>
          <a:p>
            <a:pPr eaLnBrk="1" hangingPunct="1"/>
            <a:r>
              <a:rPr lang="en-US" altLang="en-US" sz="1600" b="1" dirty="0" smtClean="0">
                <a:solidFill>
                  <a:schemeClr val="accent2"/>
                </a:solidFill>
                <a:latin typeface="Arial" panose="020B0604020202020204" pitchFamily="34" charset="0"/>
                <a:cs typeface="Arial" panose="020B0604020202020204" pitchFamily="34" charset="0"/>
              </a:rPr>
              <a:t>Richardson, </a:t>
            </a:r>
          </a:p>
          <a:p>
            <a:pPr eaLnBrk="1" hangingPunct="1"/>
            <a:r>
              <a:rPr lang="en-US" altLang="en-US" sz="1600" b="1" dirty="0" smtClean="0">
                <a:solidFill>
                  <a:schemeClr val="accent2"/>
                </a:solidFill>
                <a:latin typeface="Arial" panose="020B0604020202020204" pitchFamily="34" charset="0"/>
                <a:cs typeface="Arial" panose="020B0604020202020204" pitchFamily="34" charset="0"/>
              </a:rPr>
              <a:t>1881-1953</a:t>
            </a:r>
            <a:endParaRPr lang="en-US" altLang="en-US" sz="1600" b="1" dirty="0">
              <a:solidFill>
                <a:schemeClr val="accent2"/>
              </a:solidFill>
              <a:latin typeface="Arial" panose="020B0604020202020204" pitchFamily="34" charset="0"/>
              <a:cs typeface="Arial" panose="020B0604020202020204" pitchFamily="34" charset="0"/>
            </a:endParaRPr>
          </a:p>
        </p:txBody>
      </p:sp>
      <p:sp>
        <p:nvSpPr>
          <p:cNvPr id="10" name="Rectangle 9"/>
          <p:cNvSpPr/>
          <p:nvPr/>
        </p:nvSpPr>
        <p:spPr>
          <a:xfrm>
            <a:off x="0" y="724634"/>
            <a:ext cx="9036496" cy="400110"/>
          </a:xfrm>
          <a:prstGeom prst="rect">
            <a:avLst/>
          </a:prstGeom>
        </p:spPr>
        <p:txBody>
          <a:bodyPr wrap="square">
            <a:spAutoFit/>
          </a:bodyPr>
          <a:lstStyle/>
          <a:p>
            <a:r>
              <a:rPr lang="en-US" sz="2000" b="1" dirty="0">
                <a:solidFill>
                  <a:srgbClr val="114FFB"/>
                </a:solidFill>
                <a:latin typeface="Arial"/>
                <a:sym typeface="Wingdings" pitchFamily="2" charset="2"/>
              </a:rPr>
              <a:t>B)</a:t>
            </a:r>
            <a:r>
              <a:rPr lang="en-US" sz="2000" dirty="0">
                <a:solidFill>
                  <a:srgbClr val="114FFB"/>
                </a:solidFill>
                <a:latin typeface="Arial"/>
                <a:sym typeface="Wingdings" pitchFamily="2" charset="2"/>
              </a:rPr>
              <a:t> </a:t>
            </a:r>
            <a:r>
              <a:rPr lang="en-US" sz="2000" dirty="0" smtClean="0">
                <a:solidFill>
                  <a:srgbClr val="114FFB"/>
                </a:solidFill>
                <a:latin typeface="Arial"/>
                <a:sym typeface="Wingdings" pitchFamily="2" charset="2"/>
              </a:rPr>
              <a:t> Elliptic solvers </a:t>
            </a:r>
            <a:r>
              <a:rPr lang="en-US" sz="2000" dirty="0">
                <a:solidFill>
                  <a:srgbClr val="114FFB"/>
                </a:solidFill>
                <a:latin typeface="Arial"/>
                <a:sym typeface="Wingdings" pitchFamily="2" charset="2"/>
              </a:rPr>
              <a:t>for </a:t>
            </a:r>
            <a:r>
              <a:rPr lang="en-US" sz="2000" dirty="0" smtClean="0">
                <a:solidFill>
                  <a:srgbClr val="114FFB"/>
                </a:solidFill>
                <a:latin typeface="Arial"/>
                <a:sym typeface="Wingdings" pitchFamily="2" charset="2"/>
              </a:rPr>
              <a:t> boundary </a:t>
            </a:r>
            <a:r>
              <a:rPr lang="en-US" sz="2000" dirty="0">
                <a:solidFill>
                  <a:srgbClr val="114FFB"/>
                </a:solidFill>
                <a:latin typeface="Arial"/>
                <a:sym typeface="Wingdings" pitchFamily="2" charset="2"/>
              </a:rPr>
              <a:t>value problems (BVP</a:t>
            </a:r>
            <a:r>
              <a:rPr lang="en-US" sz="2000" dirty="0" smtClean="0">
                <a:solidFill>
                  <a:srgbClr val="114FFB"/>
                </a:solidFill>
                <a:latin typeface="Arial"/>
                <a:sym typeface="Wingdings" pitchFamily="2" charset="2"/>
              </a:rPr>
              <a:t>) in atmospheric models</a:t>
            </a:r>
            <a:endParaRPr lang="en-US" sz="2000" dirty="0"/>
          </a:p>
        </p:txBody>
      </p:sp>
      <p:pic>
        <p:nvPicPr>
          <p:cNvPr id="24" name="Picture 2" descr="Schur.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08104" y="1628800"/>
            <a:ext cx="1060149" cy="1660539"/>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24"/>
          <p:cNvSpPr/>
          <p:nvPr/>
        </p:nvSpPr>
        <p:spPr>
          <a:xfrm>
            <a:off x="5426110" y="3140968"/>
            <a:ext cx="1162114" cy="523220"/>
          </a:xfrm>
          <a:prstGeom prst="rect">
            <a:avLst/>
          </a:prstGeom>
        </p:spPr>
        <p:txBody>
          <a:bodyPr wrap="square">
            <a:spAutoFit/>
          </a:bodyPr>
          <a:lstStyle/>
          <a:p>
            <a:pPr eaLnBrk="1" hangingPunct="1"/>
            <a:r>
              <a:rPr lang="en-US" altLang="en-US" sz="1400" b="1" dirty="0" err="1" smtClean="0">
                <a:solidFill>
                  <a:schemeClr val="accent2"/>
                </a:solidFill>
                <a:latin typeface="Arial" panose="020B0604020202020204" pitchFamily="34" charset="0"/>
                <a:cs typeface="Arial" panose="020B0604020202020204" pitchFamily="34" charset="0"/>
              </a:rPr>
              <a:t>Schur</a:t>
            </a:r>
            <a:r>
              <a:rPr lang="en-US" altLang="en-US" sz="1400" b="1" dirty="0" smtClean="0">
                <a:solidFill>
                  <a:schemeClr val="accent2"/>
                </a:solidFill>
                <a:latin typeface="Arial" panose="020B0604020202020204" pitchFamily="34" charset="0"/>
                <a:cs typeface="Arial" panose="020B0604020202020204" pitchFamily="34" charset="0"/>
              </a:rPr>
              <a:t>, </a:t>
            </a:r>
          </a:p>
          <a:p>
            <a:pPr eaLnBrk="1" hangingPunct="1"/>
            <a:r>
              <a:rPr lang="en-US" altLang="en-US" sz="1400" b="1" dirty="0" smtClean="0">
                <a:solidFill>
                  <a:schemeClr val="accent2"/>
                </a:solidFill>
                <a:latin typeface="Arial" panose="020B0604020202020204" pitchFamily="34" charset="0"/>
                <a:cs typeface="Arial" panose="020B0604020202020204" pitchFamily="34" charset="0"/>
              </a:rPr>
              <a:t>1875-1941</a:t>
            </a:r>
            <a:endParaRPr lang="en-US" altLang="en-US" sz="1400" b="1" dirty="0">
              <a:solidFill>
                <a:schemeClr val="accent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564162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622429"/>
            <a:ext cx="8568952" cy="646331"/>
          </a:xfrm>
          <a:prstGeom prst="rect">
            <a:avLst/>
          </a:prstGeom>
        </p:spPr>
        <p:txBody>
          <a:bodyPr wrap="square">
            <a:spAutoFit/>
          </a:bodyPr>
          <a:lstStyle/>
          <a:p>
            <a:r>
              <a:rPr lang="en-US" sz="1800" dirty="0" smtClean="0">
                <a:solidFill>
                  <a:srgbClr val="114FFB"/>
                </a:solidFill>
                <a:latin typeface="Arial" panose="020B0604020202020204" pitchFamily="34" charset="0"/>
                <a:cs typeface="Arial" panose="020B0604020202020204" pitchFamily="34" charset="0"/>
                <a:sym typeface="Wingdings" pitchFamily="2" charset="2"/>
              </a:rPr>
              <a:t>Direct  methods (e.g.,  spectral</a:t>
            </a:r>
            <a:r>
              <a:rPr lang="en-US" sz="1800" dirty="0">
                <a:solidFill>
                  <a:srgbClr val="114FFB"/>
                </a:solidFill>
                <a:latin typeface="Arial" panose="020B0604020202020204" pitchFamily="34" charset="0"/>
                <a:cs typeface="Arial" panose="020B0604020202020204" pitchFamily="34" charset="0"/>
                <a:sym typeface="Wingdings" pitchFamily="2" charset="2"/>
              </a:rPr>
              <a:t>, Gaussian elimination, </a:t>
            </a:r>
            <a:r>
              <a:rPr lang="en-US" sz="1800" dirty="0" smtClean="0">
                <a:solidFill>
                  <a:srgbClr val="114FFB"/>
                </a:solidFill>
                <a:latin typeface="Arial" panose="020B0604020202020204" pitchFamily="34" charset="0"/>
                <a:cs typeface="Arial" panose="020B0604020202020204" pitchFamily="34" charset="0"/>
                <a:sym typeface="Wingdings" pitchFamily="2" charset="2"/>
              </a:rPr>
              <a:t>conjugate-gradients (CG)) vs.    Iterative methods (e.g., Gauss-Seidel</a:t>
            </a:r>
            <a:r>
              <a:rPr lang="en-US" sz="1800" dirty="0">
                <a:solidFill>
                  <a:srgbClr val="114FFB"/>
                </a:solidFill>
                <a:latin typeface="Arial" panose="020B0604020202020204" pitchFamily="34" charset="0"/>
                <a:cs typeface="Arial" panose="020B0604020202020204" pitchFamily="34" charset="0"/>
                <a:sym typeface="Wingdings" pitchFamily="2" charset="2"/>
              </a:rPr>
              <a:t>, Richardson, multigrid, </a:t>
            </a:r>
            <a:r>
              <a:rPr lang="en-US" sz="1800" dirty="0" smtClean="0">
                <a:solidFill>
                  <a:srgbClr val="114FFB"/>
                </a:solidFill>
                <a:latin typeface="Arial" panose="020B0604020202020204" pitchFamily="34" charset="0"/>
                <a:cs typeface="Arial" panose="020B0604020202020204" pitchFamily="34" charset="0"/>
                <a:sym typeface="Wingdings" pitchFamily="2" charset="2"/>
              </a:rPr>
              <a:t>CG) </a:t>
            </a:r>
            <a:endParaRPr lang="en-US" sz="1800" dirty="0">
              <a:solidFill>
                <a:srgbClr val="114FFB"/>
              </a:solidFill>
              <a:latin typeface="Arial" panose="020B0604020202020204" pitchFamily="34" charset="0"/>
              <a:cs typeface="Arial" panose="020B0604020202020204" pitchFamily="34" charset="0"/>
            </a:endParaRPr>
          </a:p>
        </p:txBody>
      </p:sp>
      <p:sp>
        <p:nvSpPr>
          <p:cNvPr id="5" name="TextBox 4"/>
          <p:cNvSpPr txBox="1"/>
          <p:nvPr/>
        </p:nvSpPr>
        <p:spPr>
          <a:xfrm>
            <a:off x="237622" y="220578"/>
            <a:ext cx="2966226" cy="400110"/>
          </a:xfrm>
          <a:prstGeom prst="rect">
            <a:avLst/>
          </a:prstGeom>
          <a:noFill/>
        </p:spPr>
        <p:txBody>
          <a:bodyPr wrap="square" rtlCol="0">
            <a:spAutoFit/>
          </a:bodyPr>
          <a:lstStyle/>
          <a:p>
            <a:r>
              <a:rPr lang="en-US" sz="2000" u="sng" dirty="0">
                <a:solidFill>
                  <a:srgbClr val="114FFB"/>
                </a:solidFill>
                <a:latin typeface="Arial"/>
                <a:sym typeface="Wingdings" pitchFamily="2" charset="2"/>
              </a:rPr>
              <a:t>Taxonomy:</a:t>
            </a:r>
          </a:p>
        </p:txBody>
      </p:sp>
      <p:sp>
        <p:nvSpPr>
          <p:cNvPr id="6" name="Rectangle 5"/>
          <p:cNvSpPr/>
          <p:nvPr/>
        </p:nvSpPr>
        <p:spPr>
          <a:xfrm>
            <a:off x="251520" y="1331476"/>
            <a:ext cx="4455678" cy="369332"/>
          </a:xfrm>
          <a:prstGeom prst="rect">
            <a:avLst/>
          </a:prstGeom>
        </p:spPr>
        <p:txBody>
          <a:bodyPr wrap="square">
            <a:spAutoFit/>
          </a:bodyPr>
          <a:lstStyle/>
          <a:p>
            <a:r>
              <a:rPr lang="en-US" sz="1800" dirty="0">
                <a:solidFill>
                  <a:srgbClr val="114FFB"/>
                </a:solidFill>
                <a:latin typeface="Arial" panose="020B0604020202020204" pitchFamily="34" charset="0"/>
                <a:cs typeface="Arial" panose="020B0604020202020204" pitchFamily="34" charset="0"/>
                <a:sym typeface="Wingdings" pitchFamily="2" charset="2"/>
              </a:rPr>
              <a:t>Matrix inversion  vs.  </a:t>
            </a:r>
            <a:r>
              <a:rPr lang="en-US" sz="1800" dirty="0" smtClean="0">
                <a:solidFill>
                  <a:srgbClr val="114FFB"/>
                </a:solidFill>
                <a:latin typeface="Arial" panose="020B0604020202020204" pitchFamily="34" charset="0"/>
                <a:cs typeface="Arial" panose="020B0604020202020204" pitchFamily="34" charset="0"/>
                <a:sym typeface="Wingdings" pitchFamily="2" charset="2"/>
              </a:rPr>
              <a:t>matrix-free </a:t>
            </a:r>
            <a:r>
              <a:rPr lang="en-US" sz="1800" dirty="0">
                <a:solidFill>
                  <a:srgbClr val="114FFB"/>
                </a:solidFill>
                <a:latin typeface="Arial" panose="020B0604020202020204" pitchFamily="34" charset="0"/>
                <a:cs typeface="Arial" panose="020B0604020202020204" pitchFamily="34" charset="0"/>
                <a:sym typeface="Wingdings" pitchFamily="2" charset="2"/>
              </a:rPr>
              <a:t>methods</a:t>
            </a:r>
            <a:endParaRPr lang="en-US" sz="1800" dirty="0">
              <a:solidFill>
                <a:srgbClr val="114FFB"/>
              </a:solidFill>
              <a:latin typeface="Arial" panose="020B0604020202020204" pitchFamily="34" charset="0"/>
              <a:cs typeface="Arial" panose="020B0604020202020204" pitchFamily="34" charset="0"/>
            </a:endParaRPr>
          </a:p>
        </p:txBody>
      </p:sp>
      <p:sp>
        <p:nvSpPr>
          <p:cNvPr id="7" name="Rectangle 6"/>
          <p:cNvSpPr/>
          <p:nvPr/>
        </p:nvSpPr>
        <p:spPr>
          <a:xfrm>
            <a:off x="251520" y="1763524"/>
            <a:ext cx="8136904" cy="369332"/>
          </a:xfrm>
          <a:prstGeom prst="rect">
            <a:avLst/>
          </a:prstGeom>
        </p:spPr>
        <p:txBody>
          <a:bodyPr wrap="square">
            <a:spAutoFit/>
          </a:bodyPr>
          <a:lstStyle/>
          <a:p>
            <a:r>
              <a:rPr lang="en-US" sz="1800" dirty="0">
                <a:solidFill>
                  <a:srgbClr val="114FFB"/>
                </a:solidFill>
                <a:latin typeface="Arial" panose="020B0604020202020204" pitchFamily="34" charset="0"/>
                <a:cs typeface="Arial" panose="020B0604020202020204" pitchFamily="34" charset="0"/>
                <a:sym typeface="Wingdings" pitchFamily="2" charset="2"/>
              </a:rPr>
              <a:t>Approximate vs.  Exact projection  user-friendly libraries vs. bespoke solvers</a:t>
            </a:r>
            <a:endParaRPr lang="en-US" sz="1800" dirty="0">
              <a:solidFill>
                <a:srgbClr val="114FFB"/>
              </a:solidFill>
              <a:latin typeface="Arial" panose="020B0604020202020204" pitchFamily="34" charset="0"/>
              <a:cs typeface="Arial" panose="020B0604020202020204" pitchFamily="34" charset="0"/>
            </a:endParaRPr>
          </a:p>
        </p:txBody>
      </p:sp>
      <p:sp>
        <p:nvSpPr>
          <p:cNvPr id="8" name="Rectangle 7"/>
          <p:cNvSpPr/>
          <p:nvPr/>
        </p:nvSpPr>
        <p:spPr>
          <a:xfrm>
            <a:off x="251520" y="2195572"/>
            <a:ext cx="8820472" cy="369332"/>
          </a:xfrm>
          <a:prstGeom prst="rect">
            <a:avLst/>
          </a:prstGeom>
        </p:spPr>
        <p:txBody>
          <a:bodyPr wrap="square">
            <a:spAutoFit/>
          </a:bodyPr>
          <a:lstStyle/>
          <a:p>
            <a:r>
              <a:rPr lang="en-US" sz="1800" dirty="0">
                <a:solidFill>
                  <a:srgbClr val="114FFB"/>
                </a:solidFill>
                <a:latin typeface="Arial" panose="020B0604020202020204" pitchFamily="34" charset="0"/>
                <a:cs typeface="Arial" panose="020B0604020202020204" pitchFamily="34" charset="0"/>
                <a:sym typeface="Wingdings" pitchFamily="2" charset="2"/>
              </a:rPr>
              <a:t>M</a:t>
            </a:r>
            <a:r>
              <a:rPr lang="en-US" sz="1800" dirty="0" smtClean="0">
                <a:solidFill>
                  <a:srgbClr val="114FFB"/>
                </a:solidFill>
                <a:latin typeface="Arial" panose="020B0604020202020204" pitchFamily="34" charset="0"/>
                <a:cs typeface="Arial" panose="020B0604020202020204" pitchFamily="34" charset="0"/>
                <a:sym typeface="Wingdings" pitchFamily="2" charset="2"/>
              </a:rPr>
              <a:t>ultiple terminologies &amp; classifications; common grounds; the state-of-the-art</a:t>
            </a:r>
            <a:endParaRPr lang="en-US" sz="1800" dirty="0">
              <a:solidFill>
                <a:srgbClr val="114FFB"/>
              </a:solidFill>
              <a:latin typeface="Arial" panose="020B0604020202020204" pitchFamily="34" charset="0"/>
              <a:cs typeface="Arial" panose="020B0604020202020204" pitchFamily="34" charset="0"/>
            </a:endParaRPr>
          </a:p>
        </p:txBody>
      </p:sp>
      <p:sp>
        <p:nvSpPr>
          <p:cNvPr id="10" name="TextBox 9"/>
          <p:cNvSpPr txBox="1"/>
          <p:nvPr/>
        </p:nvSpPr>
        <p:spPr>
          <a:xfrm>
            <a:off x="233604" y="2884874"/>
            <a:ext cx="3830322" cy="400110"/>
          </a:xfrm>
          <a:prstGeom prst="rect">
            <a:avLst/>
          </a:prstGeom>
          <a:noFill/>
        </p:spPr>
        <p:txBody>
          <a:bodyPr wrap="square" rtlCol="0">
            <a:spAutoFit/>
          </a:bodyPr>
          <a:lstStyle/>
          <a:p>
            <a:r>
              <a:rPr lang="en-US" sz="2000" u="sng" dirty="0" smtClean="0">
                <a:solidFill>
                  <a:srgbClr val="114FFB"/>
                </a:solidFill>
                <a:latin typeface="Arial"/>
                <a:sym typeface="Wingdings" pitchFamily="2" charset="2"/>
              </a:rPr>
              <a:t>Basic tools and concepts:</a:t>
            </a:r>
            <a:endParaRPr lang="en-US" sz="2000" u="sng" dirty="0">
              <a:solidFill>
                <a:srgbClr val="114FFB"/>
              </a:solidFill>
              <a:latin typeface="Arial"/>
              <a:sym typeface="Wingdings" pitchFamily="2" charset="2"/>
            </a:endParaRPr>
          </a:p>
        </p:txBody>
      </p:sp>
      <p:sp>
        <p:nvSpPr>
          <p:cNvPr id="11" name="Rectangle 10"/>
          <p:cNvSpPr/>
          <p:nvPr/>
        </p:nvSpPr>
        <p:spPr>
          <a:xfrm>
            <a:off x="251520" y="3286725"/>
            <a:ext cx="8568952" cy="646331"/>
          </a:xfrm>
          <a:prstGeom prst="rect">
            <a:avLst/>
          </a:prstGeom>
        </p:spPr>
        <p:txBody>
          <a:bodyPr wrap="square">
            <a:spAutoFit/>
          </a:bodyPr>
          <a:lstStyle/>
          <a:p>
            <a:r>
              <a:rPr lang="en-US" sz="1800" dirty="0" err="1" smtClean="0">
                <a:solidFill>
                  <a:srgbClr val="114FFB"/>
                </a:solidFill>
                <a:latin typeface="Arial" panose="020B0604020202020204" pitchFamily="34" charset="0"/>
                <a:cs typeface="Arial" panose="020B0604020202020204" pitchFamily="34" charset="0"/>
                <a:sym typeface="Wingdings" pitchFamily="2" charset="2"/>
              </a:rPr>
              <a:t>Banach</a:t>
            </a:r>
            <a:r>
              <a:rPr lang="en-US" sz="1800" dirty="0" smtClean="0">
                <a:solidFill>
                  <a:srgbClr val="114FFB"/>
                </a:solidFill>
                <a:latin typeface="Arial" panose="020B0604020202020204" pitchFamily="34" charset="0"/>
                <a:cs typeface="Arial" panose="020B0604020202020204" pitchFamily="34" charset="0"/>
                <a:sym typeface="Wingdings" pitchFamily="2" charset="2"/>
              </a:rPr>
              <a:t> principle,  Neumann series,  Gaussian elimination,  Thomas 3-diagonal algorithm, Fourier transformation, calculus of variations, multigrid </a:t>
            </a:r>
            <a:endParaRPr lang="en-US" sz="1800" dirty="0">
              <a:solidFill>
                <a:srgbClr val="114FFB"/>
              </a:solidFill>
              <a:latin typeface="Arial" panose="020B0604020202020204" pitchFamily="34" charset="0"/>
              <a:cs typeface="Arial" panose="020B0604020202020204" pitchFamily="34" charset="0"/>
            </a:endParaRPr>
          </a:p>
        </p:txBody>
      </p:sp>
      <p:sp>
        <p:nvSpPr>
          <p:cNvPr id="12" name="TextBox 11"/>
          <p:cNvSpPr txBox="1"/>
          <p:nvPr/>
        </p:nvSpPr>
        <p:spPr>
          <a:xfrm>
            <a:off x="251520" y="4181018"/>
            <a:ext cx="3830322" cy="400110"/>
          </a:xfrm>
          <a:prstGeom prst="rect">
            <a:avLst/>
          </a:prstGeom>
          <a:noFill/>
        </p:spPr>
        <p:txBody>
          <a:bodyPr wrap="square" rtlCol="0">
            <a:spAutoFit/>
          </a:bodyPr>
          <a:lstStyle/>
          <a:p>
            <a:r>
              <a:rPr lang="en-US" sz="2000" u="sng" dirty="0">
                <a:solidFill>
                  <a:srgbClr val="114FFB"/>
                </a:solidFill>
                <a:latin typeface="Arial"/>
                <a:sym typeface="Wingdings" pitchFamily="2" charset="2"/>
              </a:rPr>
              <a:t>Physical analogies:</a:t>
            </a:r>
          </a:p>
        </p:txBody>
      </p:sp>
      <p:sp>
        <p:nvSpPr>
          <p:cNvPr id="13" name="Rectangle 12"/>
          <p:cNvSpPr/>
          <p:nvPr/>
        </p:nvSpPr>
        <p:spPr>
          <a:xfrm>
            <a:off x="251520" y="4571836"/>
            <a:ext cx="8820472" cy="369332"/>
          </a:xfrm>
          <a:prstGeom prst="rect">
            <a:avLst/>
          </a:prstGeom>
        </p:spPr>
        <p:txBody>
          <a:bodyPr wrap="square">
            <a:spAutoFit/>
          </a:bodyPr>
          <a:lstStyle/>
          <a:p>
            <a:r>
              <a:rPr lang="en-US" sz="1800" dirty="0" smtClean="0">
                <a:solidFill>
                  <a:srgbClr val="114FFB"/>
                </a:solidFill>
                <a:latin typeface="Arial" panose="020B0604020202020204" pitchFamily="34" charset="0"/>
                <a:cs typeface="Arial" panose="020B0604020202020204" pitchFamily="34" charset="0"/>
                <a:sym typeface="Wingdings" pitchFamily="2" charset="2"/>
              </a:rPr>
              <a:t>Heat equation, damped oscillation equation,  energy </a:t>
            </a:r>
            <a:r>
              <a:rPr lang="en-US" sz="1800" dirty="0" err="1" smtClean="0">
                <a:solidFill>
                  <a:srgbClr val="114FFB"/>
                </a:solidFill>
                <a:latin typeface="Arial" panose="020B0604020202020204" pitchFamily="34" charset="0"/>
                <a:cs typeface="Arial" panose="020B0604020202020204" pitchFamily="34" charset="0"/>
                <a:sym typeface="Wingdings" pitchFamily="2" charset="2"/>
              </a:rPr>
              <a:t>minimisation</a:t>
            </a:r>
            <a:endParaRPr lang="en-US" sz="1800" dirty="0">
              <a:solidFill>
                <a:srgbClr val="114FFB"/>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862427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
          <p:cNvSpPr>
            <a:spLocks noChangeArrowheads="1"/>
          </p:cNvSpPr>
          <p:nvPr/>
        </p:nvSpPr>
        <p:spPr bwMode="auto">
          <a:xfrm>
            <a:off x="-22448" y="0"/>
            <a:ext cx="91664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b="1">
                <a:solidFill>
                  <a:schemeClr val="tx1"/>
                </a:solidFill>
                <a:latin typeface="Arial" panose="020B0604020202020204" pitchFamily="34" charset="0"/>
              </a:defRPr>
            </a:lvl1pPr>
            <a:lvl2pPr marL="742950" indent="-285750" eaLnBrk="0" hangingPunct="0">
              <a:defRPr sz="1600" b="1">
                <a:solidFill>
                  <a:schemeClr val="tx1"/>
                </a:solidFill>
                <a:latin typeface="Arial" panose="020B0604020202020204" pitchFamily="34" charset="0"/>
              </a:defRPr>
            </a:lvl2pPr>
            <a:lvl3pPr marL="1143000" indent="-228600" eaLnBrk="0" hangingPunct="0">
              <a:defRPr sz="1600" b="1">
                <a:solidFill>
                  <a:schemeClr val="tx1"/>
                </a:solidFill>
                <a:latin typeface="Arial" panose="020B0604020202020204" pitchFamily="34" charset="0"/>
              </a:defRPr>
            </a:lvl3pPr>
            <a:lvl4pPr marL="1600200" indent="-228600" eaLnBrk="0" hangingPunct="0">
              <a:defRPr sz="1600" b="1">
                <a:solidFill>
                  <a:schemeClr val="tx1"/>
                </a:solidFill>
                <a:latin typeface="Arial" panose="020B0604020202020204" pitchFamily="34" charset="0"/>
              </a:defRPr>
            </a:lvl4pPr>
            <a:lvl5pPr marL="2057400" indent="-228600" eaLnBrk="0" hangingPunct="0">
              <a:defRPr sz="1600" b="1">
                <a:solidFill>
                  <a:schemeClr val="tx1"/>
                </a:solidFill>
                <a:latin typeface="Arial" panose="020B0604020202020204" pitchFamily="34" charset="0"/>
              </a:defRPr>
            </a:lvl5pPr>
            <a:lvl6pPr marL="2514600" indent="-228600" eaLnBrk="0" fontAlgn="base" hangingPunct="0">
              <a:spcBef>
                <a:spcPct val="0"/>
              </a:spcBef>
              <a:spcAft>
                <a:spcPct val="0"/>
              </a:spcAft>
              <a:defRPr sz="1600" b="1">
                <a:solidFill>
                  <a:schemeClr val="tx1"/>
                </a:solidFill>
                <a:latin typeface="Arial" panose="020B0604020202020204" pitchFamily="34" charset="0"/>
              </a:defRPr>
            </a:lvl6pPr>
            <a:lvl7pPr marL="2971800" indent="-228600" eaLnBrk="0" fontAlgn="base" hangingPunct="0">
              <a:spcBef>
                <a:spcPct val="0"/>
              </a:spcBef>
              <a:spcAft>
                <a:spcPct val="0"/>
              </a:spcAft>
              <a:defRPr sz="1600" b="1">
                <a:solidFill>
                  <a:schemeClr val="tx1"/>
                </a:solidFill>
                <a:latin typeface="Arial" panose="020B0604020202020204" pitchFamily="34" charset="0"/>
              </a:defRPr>
            </a:lvl7pPr>
            <a:lvl8pPr marL="3429000" indent="-228600" eaLnBrk="0" fontAlgn="base" hangingPunct="0">
              <a:spcBef>
                <a:spcPct val="0"/>
              </a:spcBef>
              <a:spcAft>
                <a:spcPct val="0"/>
              </a:spcAft>
              <a:defRPr sz="1600" b="1">
                <a:solidFill>
                  <a:schemeClr val="tx1"/>
                </a:solidFill>
                <a:latin typeface="Arial" panose="020B0604020202020204" pitchFamily="34" charset="0"/>
              </a:defRPr>
            </a:lvl8pPr>
            <a:lvl9pPr marL="3886200" indent="-228600" eaLnBrk="0" fontAlgn="base" hangingPunct="0">
              <a:spcBef>
                <a:spcPct val="0"/>
              </a:spcBef>
              <a:spcAft>
                <a:spcPct val="0"/>
              </a:spcAft>
              <a:defRPr sz="1600" b="1">
                <a:solidFill>
                  <a:schemeClr val="tx1"/>
                </a:solidFill>
                <a:latin typeface="Arial" panose="020B0604020202020204" pitchFamily="34" charset="0"/>
              </a:defRPr>
            </a:lvl9pPr>
          </a:lstStyle>
          <a:p>
            <a:pPr eaLnBrk="1" hangingPunct="1"/>
            <a:r>
              <a:rPr lang="en-US" altLang="en-US" sz="2000" b="0" dirty="0">
                <a:solidFill>
                  <a:srgbClr val="114FFB"/>
                </a:solidFill>
              </a:rPr>
              <a:t>Notion of </a:t>
            </a:r>
            <a:r>
              <a:rPr lang="en-US" altLang="en-US" sz="2000" b="0" dirty="0" err="1">
                <a:solidFill>
                  <a:srgbClr val="114FFB"/>
                </a:solidFill>
              </a:rPr>
              <a:t>variational</a:t>
            </a:r>
            <a:r>
              <a:rPr lang="en-US" altLang="en-US" sz="2000" b="0" dirty="0">
                <a:solidFill>
                  <a:srgbClr val="114FFB"/>
                </a:solidFill>
              </a:rPr>
              <a:t> </a:t>
            </a:r>
            <a:r>
              <a:rPr lang="en-US" altLang="en-US" sz="2000" b="0" dirty="0" err="1" smtClean="0">
                <a:solidFill>
                  <a:srgbClr val="114FFB"/>
                </a:solidFill>
              </a:rPr>
              <a:t>Krylov</a:t>
            </a:r>
            <a:r>
              <a:rPr lang="en-US" altLang="en-US" sz="2000" b="0" dirty="0">
                <a:solidFill>
                  <a:srgbClr val="114FFB"/>
                </a:solidFill>
              </a:rPr>
              <a:t>-</a:t>
            </a:r>
            <a:r>
              <a:rPr lang="en-US" altLang="en-US" sz="2000" b="0" dirty="0" smtClean="0">
                <a:solidFill>
                  <a:srgbClr val="114FFB"/>
                </a:solidFill>
              </a:rPr>
              <a:t>subspace solvers: </a:t>
            </a:r>
            <a:r>
              <a:rPr lang="en-US" altLang="en-US" sz="2000" b="0" dirty="0" err="1" smtClean="0">
                <a:solidFill>
                  <a:srgbClr val="114FFB"/>
                </a:solidFill>
              </a:rPr>
              <a:t>i</a:t>
            </a:r>
            <a:r>
              <a:rPr lang="en-US" altLang="en-US" sz="2000" b="0" dirty="0" smtClean="0">
                <a:solidFill>
                  <a:srgbClr val="114FFB"/>
                </a:solidFill>
              </a:rPr>
              <a:t>) basic concepts and definitions</a:t>
            </a:r>
            <a:endParaRPr lang="en-US" altLang="en-US" sz="2000" b="0" dirty="0">
              <a:solidFill>
                <a:srgbClr val="114FFB"/>
              </a:solidFill>
            </a:endParaRPr>
          </a:p>
        </p:txBody>
      </p:sp>
      <p:pic>
        <p:nvPicPr>
          <p:cNvPr id="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564424"/>
            <a:ext cx="4823795" cy="776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2240" y="719739"/>
            <a:ext cx="1656184" cy="405005"/>
          </a:xfrm>
          <a:prstGeom prst="rect">
            <a:avLst/>
          </a:prstGeom>
          <a:noFill/>
          <a:ln w="28575">
            <a:solidFill>
              <a:schemeClr val="accent2"/>
            </a:solidFill>
            <a:miter lim="800000"/>
            <a:headEnd/>
            <a:tailEnd/>
          </a:ln>
          <a:extLst>
            <a:ext uri="{909E8E84-426E-40DD-AFC4-6F175D3DCCD1}">
              <a14:hiddenFill xmlns:a14="http://schemas.microsoft.com/office/drawing/2010/main">
                <a:solidFill>
                  <a:schemeClr val="accent1"/>
                </a:solidFill>
              </a14:hiddenFill>
            </a:ext>
          </a:extLst>
        </p:spPr>
      </p:pic>
      <p:sp>
        <p:nvSpPr>
          <p:cNvPr id="2" name="Rectangle 1"/>
          <p:cNvSpPr/>
          <p:nvPr/>
        </p:nvSpPr>
        <p:spPr>
          <a:xfrm>
            <a:off x="6153490" y="692696"/>
            <a:ext cx="434734" cy="461665"/>
          </a:xfrm>
          <a:prstGeom prst="rect">
            <a:avLst/>
          </a:prstGeom>
        </p:spPr>
        <p:txBody>
          <a:bodyPr wrap="none">
            <a:spAutoFit/>
          </a:bodyPr>
          <a:lstStyle/>
          <a:p>
            <a:r>
              <a:rPr lang="en-US" dirty="0" smtClean="0">
                <a:solidFill>
                  <a:srgbClr val="114FFB"/>
                </a:solidFill>
                <a:sym typeface="Wingdings" pitchFamily="2" charset="2"/>
              </a:rPr>
              <a:t> </a:t>
            </a:r>
            <a:r>
              <a:rPr lang="en-US" b="1" dirty="0" smtClean="0">
                <a:solidFill>
                  <a:srgbClr val="114FFB"/>
                </a:solidFill>
                <a:sym typeface="Wingdings" pitchFamily="2" charset="2"/>
              </a:rPr>
              <a:t>≡</a:t>
            </a:r>
            <a:endParaRPr lang="en-US" b="1" dirty="0">
              <a:solidFill>
                <a:srgbClr val="114FFB"/>
              </a:solidFill>
            </a:endParaRP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6608" y="1530173"/>
            <a:ext cx="1742256" cy="573066"/>
          </a:xfrm>
          <a:prstGeom prst="rect">
            <a:avLst/>
          </a:prstGeom>
          <a:noFill/>
          <a:ln w="28575">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sp>
        <p:nvSpPr>
          <p:cNvPr id="11" name="Rectangle 10"/>
          <p:cNvSpPr/>
          <p:nvPr/>
        </p:nvSpPr>
        <p:spPr>
          <a:xfrm>
            <a:off x="5896849" y="1588730"/>
            <a:ext cx="513282" cy="461665"/>
          </a:xfrm>
          <a:prstGeom prst="rect">
            <a:avLst/>
          </a:prstGeom>
        </p:spPr>
        <p:txBody>
          <a:bodyPr wrap="none">
            <a:spAutoFit/>
          </a:bodyPr>
          <a:lstStyle/>
          <a:p>
            <a:r>
              <a:rPr lang="en-US" dirty="0">
                <a:solidFill>
                  <a:srgbClr val="114FFB"/>
                </a:solidFill>
                <a:sym typeface="Wingdings" pitchFamily="2" charset="2"/>
              </a:rPr>
              <a:t></a:t>
            </a:r>
            <a:endParaRPr lang="en-US" dirty="0">
              <a:solidFill>
                <a:srgbClr val="114FFB"/>
              </a:solidFill>
            </a:endParaRPr>
          </a:p>
        </p:txBody>
      </p:sp>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84238" y="2494812"/>
            <a:ext cx="1194034" cy="60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08966" y="2669121"/>
            <a:ext cx="1223671" cy="2519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p:nvSpPr>
        <p:spPr>
          <a:xfrm>
            <a:off x="3002979" y="2648555"/>
            <a:ext cx="805987" cy="338554"/>
          </a:xfrm>
          <a:prstGeom prst="rect">
            <a:avLst/>
          </a:prstGeom>
          <a:noFill/>
        </p:spPr>
        <p:txBody>
          <a:bodyPr wrap="square" rtlCol="0">
            <a:spAutoFit/>
          </a:bodyPr>
          <a:lstStyle/>
          <a:p>
            <a:r>
              <a:rPr lang="en-US" sz="1600" i="1" dirty="0" smtClean="0">
                <a:solidFill>
                  <a:srgbClr val="114FFB"/>
                </a:solidFill>
                <a:latin typeface="Arial"/>
                <a:sym typeface="Wingdings" pitchFamily="2" charset="2"/>
              </a:rPr>
              <a:t>where</a:t>
            </a:r>
            <a:endParaRPr lang="en-US" sz="1600" i="1" dirty="0">
              <a:solidFill>
                <a:srgbClr val="114FFB"/>
              </a:solidFill>
              <a:latin typeface="Arial"/>
              <a:sym typeface="Wingdings" pitchFamily="2" charset="2"/>
            </a:endParaRPr>
          </a:p>
        </p:txBody>
      </p:sp>
      <p:sp>
        <p:nvSpPr>
          <p:cNvPr id="17" name="TextBox 16"/>
          <p:cNvSpPr txBox="1"/>
          <p:nvPr/>
        </p:nvSpPr>
        <p:spPr>
          <a:xfrm>
            <a:off x="5219285" y="2605286"/>
            <a:ext cx="2520280" cy="338554"/>
          </a:xfrm>
          <a:prstGeom prst="rect">
            <a:avLst/>
          </a:prstGeom>
          <a:noFill/>
        </p:spPr>
        <p:txBody>
          <a:bodyPr wrap="square" rtlCol="0">
            <a:spAutoFit/>
          </a:bodyPr>
          <a:lstStyle/>
          <a:p>
            <a:r>
              <a:rPr lang="en-US" sz="1600" i="1" dirty="0">
                <a:solidFill>
                  <a:srgbClr val="114FFB"/>
                </a:solidFill>
                <a:latin typeface="Arial"/>
                <a:sym typeface="Wingdings" pitchFamily="2" charset="2"/>
              </a:rPr>
              <a:t>i</a:t>
            </a:r>
            <a:r>
              <a:rPr lang="en-US" sz="1600" i="1" dirty="0" smtClean="0">
                <a:solidFill>
                  <a:srgbClr val="114FFB"/>
                </a:solidFill>
                <a:latin typeface="Arial"/>
                <a:sym typeface="Wingdings" pitchFamily="2" charset="2"/>
              </a:rPr>
              <a:t>s the solution error, so</a:t>
            </a:r>
            <a:endParaRPr lang="en-US" sz="1600" i="1" dirty="0">
              <a:solidFill>
                <a:srgbClr val="114FFB"/>
              </a:solidFill>
              <a:latin typeface="Arial"/>
              <a:sym typeface="Wingdings" pitchFamily="2" charset="2"/>
            </a:endParaRPr>
          </a:p>
        </p:txBody>
      </p:sp>
      <p:pic>
        <p:nvPicPr>
          <p:cNvPr id="103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70897" y="2622490"/>
            <a:ext cx="1080120" cy="3024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11760" y="3256441"/>
            <a:ext cx="1985719" cy="6766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Rectangle 19"/>
          <p:cNvSpPr/>
          <p:nvPr/>
        </p:nvSpPr>
        <p:spPr>
          <a:xfrm>
            <a:off x="8630718" y="2525444"/>
            <a:ext cx="513282" cy="461665"/>
          </a:xfrm>
          <a:prstGeom prst="rect">
            <a:avLst/>
          </a:prstGeom>
        </p:spPr>
        <p:txBody>
          <a:bodyPr wrap="none">
            <a:spAutoFit/>
          </a:bodyPr>
          <a:lstStyle/>
          <a:p>
            <a:r>
              <a:rPr lang="en-US" dirty="0">
                <a:solidFill>
                  <a:srgbClr val="114FFB"/>
                </a:solidFill>
                <a:sym typeface="Wingdings" pitchFamily="2" charset="2"/>
              </a:rPr>
              <a:t></a:t>
            </a:r>
            <a:endParaRPr lang="en-US" dirty="0">
              <a:solidFill>
                <a:srgbClr val="114FFB"/>
              </a:solidFill>
            </a:endParaRPr>
          </a:p>
        </p:txBody>
      </p:sp>
      <p:pic>
        <p:nvPicPr>
          <p:cNvPr id="1034"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48064" y="3424176"/>
            <a:ext cx="459454" cy="391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TextBox 21"/>
          <p:cNvSpPr txBox="1"/>
          <p:nvPr/>
        </p:nvSpPr>
        <p:spPr>
          <a:xfrm>
            <a:off x="4427984" y="3450486"/>
            <a:ext cx="805987" cy="338554"/>
          </a:xfrm>
          <a:prstGeom prst="rect">
            <a:avLst/>
          </a:prstGeom>
          <a:noFill/>
        </p:spPr>
        <p:txBody>
          <a:bodyPr wrap="square" rtlCol="0">
            <a:spAutoFit/>
          </a:bodyPr>
          <a:lstStyle/>
          <a:p>
            <a:r>
              <a:rPr lang="en-US" sz="1600" i="1" dirty="0" smtClean="0">
                <a:solidFill>
                  <a:srgbClr val="114FFB"/>
                </a:solidFill>
                <a:latin typeface="Arial"/>
                <a:sym typeface="Wingdings" pitchFamily="2" charset="2"/>
              </a:rPr>
              <a:t>where</a:t>
            </a:r>
            <a:endParaRPr lang="en-US" sz="1600" i="1" dirty="0">
              <a:solidFill>
                <a:srgbClr val="114FFB"/>
              </a:solidFill>
              <a:latin typeface="Arial"/>
              <a:sym typeface="Wingdings" pitchFamily="2" charset="2"/>
            </a:endParaRPr>
          </a:p>
        </p:txBody>
      </p:sp>
      <p:sp>
        <p:nvSpPr>
          <p:cNvPr id="23" name="TextBox 22"/>
          <p:cNvSpPr txBox="1"/>
          <p:nvPr/>
        </p:nvSpPr>
        <p:spPr>
          <a:xfrm>
            <a:off x="5652120" y="3450732"/>
            <a:ext cx="2362624" cy="338554"/>
          </a:xfrm>
          <a:prstGeom prst="rect">
            <a:avLst/>
          </a:prstGeom>
          <a:noFill/>
        </p:spPr>
        <p:txBody>
          <a:bodyPr wrap="square" rtlCol="0">
            <a:spAutoFit/>
          </a:bodyPr>
          <a:lstStyle/>
          <a:p>
            <a:r>
              <a:rPr lang="en-US" sz="1600" i="1" dirty="0">
                <a:solidFill>
                  <a:srgbClr val="114FFB"/>
                </a:solidFill>
                <a:latin typeface="Arial"/>
                <a:sym typeface="Wingdings" pitchFamily="2" charset="2"/>
              </a:rPr>
              <a:t>i</a:t>
            </a:r>
            <a:r>
              <a:rPr lang="en-US" sz="1600" i="1" dirty="0" smtClean="0">
                <a:solidFill>
                  <a:srgbClr val="114FFB"/>
                </a:solidFill>
                <a:latin typeface="Arial"/>
                <a:sym typeface="Wingdings" pitchFamily="2" charset="2"/>
              </a:rPr>
              <a:t>s the domain integral</a:t>
            </a:r>
            <a:endParaRPr lang="en-US" sz="1600" i="1" dirty="0">
              <a:solidFill>
                <a:srgbClr val="114FFB"/>
              </a:solidFill>
              <a:latin typeface="Arial"/>
              <a:sym typeface="Wingdings" pitchFamily="2" charset="2"/>
            </a:endParaRPr>
          </a:p>
        </p:txBody>
      </p:sp>
      <p:sp>
        <p:nvSpPr>
          <p:cNvPr id="24" name="Rectangle 23"/>
          <p:cNvSpPr/>
          <p:nvPr/>
        </p:nvSpPr>
        <p:spPr>
          <a:xfrm>
            <a:off x="7812360" y="3389176"/>
            <a:ext cx="288032" cy="461665"/>
          </a:xfrm>
          <a:prstGeom prst="rect">
            <a:avLst/>
          </a:prstGeom>
        </p:spPr>
        <p:txBody>
          <a:bodyPr wrap="square">
            <a:spAutoFit/>
          </a:bodyPr>
          <a:lstStyle/>
          <a:p>
            <a:r>
              <a:rPr lang="en-US" dirty="0">
                <a:solidFill>
                  <a:srgbClr val="114FFB"/>
                </a:solidFill>
                <a:sym typeface="Wingdings" pitchFamily="2" charset="2"/>
              </a:rPr>
              <a:t></a:t>
            </a:r>
            <a:endParaRPr lang="en-US" dirty="0">
              <a:solidFill>
                <a:srgbClr val="114FFB"/>
              </a:solidFill>
            </a:endParaRPr>
          </a:p>
        </p:txBody>
      </p:sp>
      <p:sp>
        <p:nvSpPr>
          <p:cNvPr id="26" name="Rectangle 25"/>
          <p:cNvSpPr/>
          <p:nvPr/>
        </p:nvSpPr>
        <p:spPr bwMode="auto">
          <a:xfrm>
            <a:off x="3491880" y="4026796"/>
            <a:ext cx="261191" cy="194292"/>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27" name="TextBox 26"/>
          <p:cNvSpPr txBox="1"/>
          <p:nvPr/>
        </p:nvSpPr>
        <p:spPr>
          <a:xfrm>
            <a:off x="3851920" y="3954542"/>
            <a:ext cx="2592288" cy="338554"/>
          </a:xfrm>
          <a:prstGeom prst="rect">
            <a:avLst/>
          </a:prstGeom>
          <a:noFill/>
        </p:spPr>
        <p:txBody>
          <a:bodyPr wrap="square" rtlCol="0">
            <a:spAutoFit/>
          </a:bodyPr>
          <a:lstStyle/>
          <a:p>
            <a:r>
              <a:rPr lang="en-US" sz="1600" i="1" dirty="0">
                <a:solidFill>
                  <a:srgbClr val="114FFB"/>
                </a:solidFill>
                <a:latin typeface="Arial"/>
                <a:sym typeface="Wingdings" pitchFamily="2" charset="2"/>
              </a:rPr>
              <a:t>g</a:t>
            </a:r>
            <a:r>
              <a:rPr lang="en-US" sz="1600" i="1" dirty="0" smtClean="0">
                <a:solidFill>
                  <a:srgbClr val="114FFB"/>
                </a:solidFill>
                <a:latin typeface="Arial"/>
                <a:sym typeface="Wingdings" pitchFamily="2" charset="2"/>
              </a:rPr>
              <a:t>ives the exact solution to</a:t>
            </a:r>
            <a:endParaRPr lang="en-US" sz="1600" i="1" dirty="0">
              <a:solidFill>
                <a:srgbClr val="114FFB"/>
              </a:solidFill>
              <a:latin typeface="Arial"/>
              <a:sym typeface="Wingdings" pitchFamily="2" charset="2"/>
            </a:endParaRPr>
          </a:p>
        </p:txBody>
      </p:sp>
      <p:sp>
        <p:nvSpPr>
          <p:cNvPr id="29" name="Rectangle 28"/>
          <p:cNvSpPr/>
          <p:nvPr/>
        </p:nvSpPr>
        <p:spPr bwMode="auto">
          <a:xfrm>
            <a:off x="6399041" y="4026796"/>
            <a:ext cx="261191" cy="194292"/>
          </a:xfrm>
          <a:prstGeom prst="rect">
            <a:avLst/>
          </a:prstGeom>
          <a:noFill/>
          <a:ln w="38100"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31" name="TextBox 30"/>
          <p:cNvSpPr txBox="1"/>
          <p:nvPr/>
        </p:nvSpPr>
        <p:spPr>
          <a:xfrm>
            <a:off x="1936759" y="3933056"/>
            <a:ext cx="402993" cy="338554"/>
          </a:xfrm>
          <a:prstGeom prst="rect">
            <a:avLst/>
          </a:prstGeom>
          <a:noFill/>
        </p:spPr>
        <p:txBody>
          <a:bodyPr wrap="square" rtlCol="0">
            <a:spAutoFit/>
          </a:bodyPr>
          <a:lstStyle/>
          <a:p>
            <a:r>
              <a:rPr lang="en-US" sz="1600" i="1" dirty="0" smtClean="0">
                <a:solidFill>
                  <a:srgbClr val="114FFB"/>
                </a:solidFill>
                <a:latin typeface="Arial"/>
                <a:sym typeface="Wingdings" pitchFamily="2" charset="2"/>
              </a:rPr>
              <a:t>as</a:t>
            </a:r>
            <a:endParaRPr lang="en-US" sz="1600" i="1" dirty="0">
              <a:solidFill>
                <a:srgbClr val="114FFB"/>
              </a:solidFill>
              <a:latin typeface="Arial"/>
              <a:sym typeface="Wingdings" pitchFamily="2" charset="2"/>
            </a:endParaRPr>
          </a:p>
        </p:txBody>
      </p:sp>
      <p:pic>
        <p:nvPicPr>
          <p:cNvPr id="1036" name="Picture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11760" y="3972751"/>
            <a:ext cx="880469" cy="2483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TextBox 32"/>
          <p:cNvSpPr txBox="1"/>
          <p:nvPr/>
        </p:nvSpPr>
        <p:spPr>
          <a:xfrm>
            <a:off x="6732240" y="3954542"/>
            <a:ext cx="1110781" cy="338554"/>
          </a:xfrm>
          <a:prstGeom prst="rect">
            <a:avLst/>
          </a:prstGeom>
          <a:noFill/>
        </p:spPr>
        <p:txBody>
          <a:bodyPr wrap="square" rtlCol="0">
            <a:spAutoFit/>
          </a:bodyPr>
          <a:lstStyle/>
          <a:p>
            <a:r>
              <a:rPr lang="en-US" sz="1600" i="1" dirty="0" smtClean="0">
                <a:solidFill>
                  <a:srgbClr val="114FFB"/>
                </a:solidFill>
                <a:latin typeface="Arial"/>
                <a:sym typeface="Wingdings" pitchFamily="2" charset="2"/>
              </a:rPr>
              <a:t>provided</a:t>
            </a:r>
            <a:endParaRPr lang="en-US" sz="1600" i="1" dirty="0">
              <a:solidFill>
                <a:srgbClr val="114FFB"/>
              </a:solidFill>
              <a:latin typeface="Arial"/>
              <a:sym typeface="Wingdings" pitchFamily="2" charset="2"/>
            </a:endParaRPr>
          </a:p>
        </p:txBody>
      </p:sp>
      <p:pic>
        <p:nvPicPr>
          <p:cNvPr id="1037" name="Picture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563888" y="4530606"/>
            <a:ext cx="2231020" cy="338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TextBox 34"/>
          <p:cNvSpPr txBox="1"/>
          <p:nvPr/>
        </p:nvSpPr>
        <p:spPr>
          <a:xfrm>
            <a:off x="2483768" y="5148481"/>
            <a:ext cx="4499992" cy="584775"/>
          </a:xfrm>
          <a:prstGeom prst="rect">
            <a:avLst/>
          </a:prstGeom>
          <a:noFill/>
        </p:spPr>
        <p:txBody>
          <a:bodyPr wrap="square" rtlCol="0">
            <a:spAutoFit/>
          </a:bodyPr>
          <a:lstStyle/>
          <a:p>
            <a:r>
              <a:rPr lang="en-US" sz="1600" b="1" i="1" dirty="0" smtClean="0">
                <a:solidFill>
                  <a:srgbClr val="114FFB"/>
                </a:solidFill>
                <a:latin typeface="Arial"/>
                <a:sym typeface="Wingdings" pitchFamily="2" charset="2"/>
              </a:rPr>
              <a:t>:= negative definiteness </a:t>
            </a:r>
            <a:r>
              <a:rPr lang="en-US" sz="1600" i="1" dirty="0" smtClean="0">
                <a:solidFill>
                  <a:srgbClr val="114FFB"/>
                </a:solidFill>
                <a:latin typeface="Arial"/>
                <a:sym typeface="Wingdings" pitchFamily="2" charset="2"/>
              </a:rPr>
              <a:t>(comments on </a:t>
            </a:r>
            <a:r>
              <a:rPr lang="en-US" sz="1600" i="1" dirty="0" err="1" smtClean="0">
                <a:solidFill>
                  <a:srgbClr val="114FFB"/>
                </a:solidFill>
                <a:latin typeface="Arial"/>
                <a:sym typeface="Wingdings" pitchFamily="2" charset="2"/>
              </a:rPr>
              <a:t>dissipativity</a:t>
            </a:r>
            <a:r>
              <a:rPr lang="en-US" sz="1600" i="1" dirty="0" smtClean="0">
                <a:solidFill>
                  <a:srgbClr val="114FFB"/>
                </a:solidFill>
                <a:latin typeface="Arial"/>
                <a:sym typeface="Wingdings" pitchFamily="2" charset="2"/>
              </a:rPr>
              <a:t>, semi-definiteness and null spaces)</a:t>
            </a:r>
            <a:endParaRPr lang="en-US" sz="1600" i="1" dirty="0">
              <a:solidFill>
                <a:srgbClr val="114FFB"/>
              </a:solidFill>
              <a:latin typeface="Arial"/>
              <a:sym typeface="Wingdings" pitchFamily="2" charset="2"/>
            </a:endParaRPr>
          </a:p>
        </p:txBody>
      </p:sp>
      <p:pic>
        <p:nvPicPr>
          <p:cNvPr id="1044" name="Picture 2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89551" y="2204864"/>
            <a:ext cx="4510841" cy="1687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2" name="TextBox 41"/>
          <p:cNvSpPr txBox="1"/>
          <p:nvPr/>
        </p:nvSpPr>
        <p:spPr>
          <a:xfrm>
            <a:off x="136558" y="764704"/>
            <a:ext cx="1267090" cy="338554"/>
          </a:xfrm>
          <a:prstGeom prst="rect">
            <a:avLst/>
          </a:prstGeom>
          <a:noFill/>
        </p:spPr>
        <p:txBody>
          <a:bodyPr wrap="square" rtlCol="0">
            <a:spAutoFit/>
          </a:bodyPr>
          <a:lstStyle/>
          <a:p>
            <a:r>
              <a:rPr lang="en-US" sz="1600" i="1" dirty="0">
                <a:solidFill>
                  <a:srgbClr val="114FFB"/>
                </a:solidFill>
                <a:latin typeface="Arial"/>
                <a:sym typeface="Wingdings" pitchFamily="2" charset="2"/>
              </a:rPr>
              <a:t>s</a:t>
            </a:r>
            <a:r>
              <a:rPr lang="en-US" sz="1600" i="1" dirty="0" smtClean="0">
                <a:solidFill>
                  <a:srgbClr val="114FFB"/>
                </a:solidFill>
                <a:latin typeface="Arial"/>
                <a:sym typeface="Wingdings" pitchFamily="2" charset="2"/>
              </a:rPr>
              <a:t>ymbolism:</a:t>
            </a:r>
            <a:endParaRPr lang="en-US" sz="1600" i="1" dirty="0">
              <a:solidFill>
                <a:srgbClr val="114FFB"/>
              </a:solidFill>
              <a:latin typeface="Arial"/>
              <a:sym typeface="Wingdings" pitchFamily="2" charset="2"/>
            </a:endParaRPr>
          </a:p>
        </p:txBody>
      </p:sp>
      <p:sp>
        <p:nvSpPr>
          <p:cNvPr id="43" name="TextBox 42"/>
          <p:cNvSpPr txBox="1"/>
          <p:nvPr/>
        </p:nvSpPr>
        <p:spPr>
          <a:xfrm>
            <a:off x="481082" y="1650286"/>
            <a:ext cx="3514854" cy="338554"/>
          </a:xfrm>
          <a:prstGeom prst="rect">
            <a:avLst/>
          </a:prstGeom>
          <a:noFill/>
        </p:spPr>
        <p:txBody>
          <a:bodyPr wrap="square" rtlCol="0">
            <a:spAutoFit/>
          </a:bodyPr>
          <a:lstStyle/>
          <a:p>
            <a:r>
              <a:rPr lang="en-US" sz="1600" i="1" dirty="0">
                <a:solidFill>
                  <a:srgbClr val="114FFB"/>
                </a:solidFill>
                <a:latin typeface="Arial"/>
                <a:sym typeface="Wingdings" pitchFamily="2" charset="2"/>
              </a:rPr>
              <a:t>p</a:t>
            </a:r>
            <a:r>
              <a:rPr lang="en-US" sz="1600" i="1" dirty="0" smtClean="0">
                <a:solidFill>
                  <a:srgbClr val="114FFB"/>
                </a:solidFill>
                <a:latin typeface="Arial"/>
                <a:sym typeface="Wingdings" pitchFamily="2" charset="2"/>
              </a:rPr>
              <a:t>seudo-time augmentation</a:t>
            </a:r>
            <a:endParaRPr lang="en-US" sz="1600" i="1" dirty="0">
              <a:solidFill>
                <a:srgbClr val="114FFB"/>
              </a:solidFill>
              <a:latin typeface="Arial"/>
              <a:sym typeface="Wingdings" pitchFamily="2" charset="2"/>
            </a:endParaRPr>
          </a:p>
        </p:txBody>
      </p:sp>
      <p:sp>
        <p:nvSpPr>
          <p:cNvPr id="44" name="TextBox 43"/>
          <p:cNvSpPr txBox="1"/>
          <p:nvPr/>
        </p:nvSpPr>
        <p:spPr>
          <a:xfrm>
            <a:off x="6927749" y="1154361"/>
            <a:ext cx="1172643" cy="338554"/>
          </a:xfrm>
          <a:prstGeom prst="rect">
            <a:avLst/>
          </a:prstGeom>
          <a:noFill/>
        </p:spPr>
        <p:txBody>
          <a:bodyPr wrap="square" rtlCol="0">
            <a:spAutoFit/>
          </a:bodyPr>
          <a:lstStyle/>
          <a:p>
            <a:r>
              <a:rPr lang="en-US" sz="1600" i="1" dirty="0">
                <a:solidFill>
                  <a:srgbClr val="114FFB"/>
                </a:solidFill>
                <a:latin typeface="Arial"/>
                <a:sym typeface="Wingdings" pitchFamily="2" charset="2"/>
              </a:rPr>
              <a:t>l</a:t>
            </a:r>
            <a:r>
              <a:rPr lang="en-US" sz="1600" i="1" dirty="0" smtClean="0">
                <a:solidFill>
                  <a:srgbClr val="114FFB"/>
                </a:solidFill>
                <a:latin typeface="Arial"/>
                <a:sym typeface="Wingdings" pitchFamily="2" charset="2"/>
              </a:rPr>
              <a:t>inear BVP </a:t>
            </a:r>
            <a:endParaRPr lang="en-US" sz="1600" i="1" dirty="0">
              <a:solidFill>
                <a:srgbClr val="114FFB"/>
              </a:solidFill>
              <a:latin typeface="Arial"/>
              <a:sym typeface="Wingdings" pitchFamily="2" charset="2"/>
            </a:endParaRPr>
          </a:p>
        </p:txBody>
      </p:sp>
    </p:spTree>
    <p:extLst>
      <p:ext uri="{BB962C8B-B14F-4D97-AF65-F5344CB8AC3E}">
        <p14:creationId xmlns:p14="http://schemas.microsoft.com/office/powerpoint/2010/main" val="11391742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
          <p:cNvSpPr>
            <a:spLocks noChangeArrowheads="1"/>
          </p:cNvSpPr>
          <p:nvPr/>
        </p:nvSpPr>
        <p:spPr bwMode="auto">
          <a:xfrm>
            <a:off x="-22448" y="0"/>
            <a:ext cx="91664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b="1">
                <a:solidFill>
                  <a:schemeClr val="tx1"/>
                </a:solidFill>
                <a:latin typeface="Arial" panose="020B0604020202020204" pitchFamily="34" charset="0"/>
              </a:defRPr>
            </a:lvl1pPr>
            <a:lvl2pPr marL="742950" indent="-285750" eaLnBrk="0" hangingPunct="0">
              <a:defRPr sz="1600" b="1">
                <a:solidFill>
                  <a:schemeClr val="tx1"/>
                </a:solidFill>
                <a:latin typeface="Arial" panose="020B0604020202020204" pitchFamily="34" charset="0"/>
              </a:defRPr>
            </a:lvl2pPr>
            <a:lvl3pPr marL="1143000" indent="-228600" eaLnBrk="0" hangingPunct="0">
              <a:defRPr sz="1600" b="1">
                <a:solidFill>
                  <a:schemeClr val="tx1"/>
                </a:solidFill>
                <a:latin typeface="Arial" panose="020B0604020202020204" pitchFamily="34" charset="0"/>
              </a:defRPr>
            </a:lvl3pPr>
            <a:lvl4pPr marL="1600200" indent="-228600" eaLnBrk="0" hangingPunct="0">
              <a:defRPr sz="1600" b="1">
                <a:solidFill>
                  <a:schemeClr val="tx1"/>
                </a:solidFill>
                <a:latin typeface="Arial" panose="020B0604020202020204" pitchFamily="34" charset="0"/>
              </a:defRPr>
            </a:lvl4pPr>
            <a:lvl5pPr marL="2057400" indent="-228600" eaLnBrk="0" hangingPunct="0">
              <a:defRPr sz="1600" b="1">
                <a:solidFill>
                  <a:schemeClr val="tx1"/>
                </a:solidFill>
                <a:latin typeface="Arial" panose="020B0604020202020204" pitchFamily="34" charset="0"/>
              </a:defRPr>
            </a:lvl5pPr>
            <a:lvl6pPr marL="2514600" indent="-228600" eaLnBrk="0" fontAlgn="base" hangingPunct="0">
              <a:spcBef>
                <a:spcPct val="0"/>
              </a:spcBef>
              <a:spcAft>
                <a:spcPct val="0"/>
              </a:spcAft>
              <a:defRPr sz="1600" b="1">
                <a:solidFill>
                  <a:schemeClr val="tx1"/>
                </a:solidFill>
                <a:latin typeface="Arial" panose="020B0604020202020204" pitchFamily="34" charset="0"/>
              </a:defRPr>
            </a:lvl6pPr>
            <a:lvl7pPr marL="2971800" indent="-228600" eaLnBrk="0" fontAlgn="base" hangingPunct="0">
              <a:spcBef>
                <a:spcPct val="0"/>
              </a:spcBef>
              <a:spcAft>
                <a:spcPct val="0"/>
              </a:spcAft>
              <a:defRPr sz="1600" b="1">
                <a:solidFill>
                  <a:schemeClr val="tx1"/>
                </a:solidFill>
                <a:latin typeface="Arial" panose="020B0604020202020204" pitchFamily="34" charset="0"/>
              </a:defRPr>
            </a:lvl7pPr>
            <a:lvl8pPr marL="3429000" indent="-228600" eaLnBrk="0" fontAlgn="base" hangingPunct="0">
              <a:spcBef>
                <a:spcPct val="0"/>
              </a:spcBef>
              <a:spcAft>
                <a:spcPct val="0"/>
              </a:spcAft>
              <a:defRPr sz="1600" b="1">
                <a:solidFill>
                  <a:schemeClr val="tx1"/>
                </a:solidFill>
                <a:latin typeface="Arial" panose="020B0604020202020204" pitchFamily="34" charset="0"/>
              </a:defRPr>
            </a:lvl8pPr>
            <a:lvl9pPr marL="3886200" indent="-228600" eaLnBrk="0" fontAlgn="base" hangingPunct="0">
              <a:spcBef>
                <a:spcPct val="0"/>
              </a:spcBef>
              <a:spcAft>
                <a:spcPct val="0"/>
              </a:spcAft>
              <a:defRPr sz="1600" b="1">
                <a:solidFill>
                  <a:schemeClr val="tx1"/>
                </a:solidFill>
                <a:latin typeface="Arial" panose="020B0604020202020204" pitchFamily="34" charset="0"/>
              </a:defRPr>
            </a:lvl9pPr>
          </a:lstStyle>
          <a:p>
            <a:pPr eaLnBrk="1" hangingPunct="1"/>
            <a:r>
              <a:rPr lang="en-US" altLang="en-US" sz="2000" b="0" dirty="0" smtClean="0">
                <a:solidFill>
                  <a:srgbClr val="114FFB"/>
                </a:solidFill>
              </a:rPr>
              <a:t> </a:t>
            </a:r>
            <a:r>
              <a:rPr lang="en-US" altLang="en-US" sz="2000" b="0" dirty="0" err="1" smtClean="0">
                <a:solidFill>
                  <a:srgbClr val="114FFB"/>
                </a:solidFill>
              </a:rPr>
              <a:t>i</a:t>
            </a:r>
            <a:r>
              <a:rPr lang="en-US" altLang="en-US" sz="2000" b="0" dirty="0" smtClean="0">
                <a:solidFill>
                  <a:srgbClr val="114FFB"/>
                </a:solidFill>
              </a:rPr>
              <a:t>) basic concepts and definitions, </a:t>
            </a:r>
            <a:r>
              <a:rPr lang="en-US" altLang="en-US" sz="2000" b="0" dirty="0" err="1" smtClean="0">
                <a:solidFill>
                  <a:srgbClr val="114FFB"/>
                </a:solidFill>
              </a:rPr>
              <a:t>cnt</a:t>
            </a:r>
            <a:r>
              <a:rPr lang="en-US" altLang="en-US" sz="2000" b="0" dirty="0" smtClean="0">
                <a:solidFill>
                  <a:srgbClr val="114FFB"/>
                </a:solidFill>
              </a:rPr>
              <a:t>.</a:t>
            </a:r>
            <a:endParaRPr lang="en-US" altLang="en-US" sz="2000" b="0" dirty="0">
              <a:solidFill>
                <a:srgbClr val="114FFB"/>
              </a:solidFill>
            </a:endParaRPr>
          </a:p>
        </p:txBody>
      </p:sp>
      <p:sp>
        <p:nvSpPr>
          <p:cNvPr id="36" name="TextBox 35"/>
          <p:cNvSpPr txBox="1"/>
          <p:nvPr/>
        </p:nvSpPr>
        <p:spPr>
          <a:xfrm>
            <a:off x="142506" y="836712"/>
            <a:ext cx="2773310" cy="338554"/>
          </a:xfrm>
          <a:prstGeom prst="rect">
            <a:avLst/>
          </a:prstGeom>
          <a:noFill/>
        </p:spPr>
        <p:txBody>
          <a:bodyPr wrap="square" rtlCol="0">
            <a:spAutoFit/>
          </a:bodyPr>
          <a:lstStyle/>
          <a:p>
            <a:r>
              <a:rPr lang="en-US" sz="1600" i="1" dirty="0" smtClean="0">
                <a:solidFill>
                  <a:srgbClr val="114FFB"/>
                </a:solidFill>
                <a:latin typeface="Arial"/>
                <a:sym typeface="Wingdings" pitchFamily="2" charset="2"/>
              </a:rPr>
              <a:t>Next, the “energy” functional</a:t>
            </a:r>
            <a:endParaRPr lang="en-US" sz="1600" i="1" dirty="0">
              <a:solidFill>
                <a:srgbClr val="114FFB"/>
              </a:solidFill>
              <a:latin typeface="Arial"/>
              <a:sym typeface="Wingdings" pitchFamily="2" charset="2"/>
            </a:endParaRPr>
          </a:p>
        </p:txBody>
      </p:sp>
      <p:pic>
        <p:nvPicPr>
          <p:cNvPr id="1038"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1412776"/>
            <a:ext cx="3096344" cy="5943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8" name="Rectangle 37"/>
          <p:cNvSpPr/>
          <p:nvPr/>
        </p:nvSpPr>
        <p:spPr>
          <a:xfrm>
            <a:off x="6218958" y="1484784"/>
            <a:ext cx="513282" cy="461665"/>
          </a:xfrm>
          <a:prstGeom prst="rect">
            <a:avLst/>
          </a:prstGeom>
        </p:spPr>
        <p:txBody>
          <a:bodyPr wrap="none">
            <a:spAutoFit/>
          </a:bodyPr>
          <a:lstStyle/>
          <a:p>
            <a:r>
              <a:rPr lang="en-US" dirty="0">
                <a:solidFill>
                  <a:srgbClr val="114FFB"/>
                </a:solidFill>
                <a:sym typeface="Wingdings" pitchFamily="2" charset="2"/>
              </a:rPr>
              <a:t></a:t>
            </a:r>
            <a:endParaRPr lang="en-US" dirty="0">
              <a:solidFill>
                <a:srgbClr val="114FFB"/>
              </a:solidFill>
            </a:endParaRPr>
          </a:p>
        </p:txBody>
      </p:sp>
      <p:pic>
        <p:nvPicPr>
          <p:cNvPr id="1039"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0687" y="2340781"/>
            <a:ext cx="5841633" cy="584163"/>
          </a:xfrm>
          <a:prstGeom prst="rect">
            <a:avLst/>
          </a:prstGeom>
          <a:noFill/>
          <a:ln w="28575">
            <a:solidFill>
              <a:srgbClr val="7030A0"/>
            </a:solidFill>
            <a:miter lim="800000"/>
            <a:headEnd/>
            <a:tailEnd/>
          </a:ln>
          <a:extLst>
            <a:ext uri="{909E8E84-426E-40DD-AFC4-6F175D3DCCD1}">
              <a14:hiddenFill xmlns:a14="http://schemas.microsoft.com/office/drawing/2010/main">
                <a:solidFill>
                  <a:schemeClr val="accent1"/>
                </a:solidFill>
              </a14:hiddenFill>
            </a:ext>
          </a:extLst>
        </p:spPr>
      </p:pic>
      <p:sp>
        <p:nvSpPr>
          <p:cNvPr id="48" name="Rectangle 47"/>
          <p:cNvSpPr/>
          <p:nvPr/>
        </p:nvSpPr>
        <p:spPr>
          <a:xfrm>
            <a:off x="7668344" y="2420888"/>
            <a:ext cx="513282" cy="461665"/>
          </a:xfrm>
          <a:prstGeom prst="rect">
            <a:avLst/>
          </a:prstGeom>
        </p:spPr>
        <p:txBody>
          <a:bodyPr wrap="none">
            <a:spAutoFit/>
          </a:bodyPr>
          <a:lstStyle/>
          <a:p>
            <a:r>
              <a:rPr lang="en-US" dirty="0">
                <a:solidFill>
                  <a:srgbClr val="114FFB"/>
                </a:solidFill>
                <a:sym typeface="Wingdings" pitchFamily="2" charset="2"/>
              </a:rPr>
              <a:t></a:t>
            </a:r>
            <a:endParaRPr lang="en-US" dirty="0">
              <a:solidFill>
                <a:srgbClr val="114FFB"/>
              </a:solidFill>
            </a:endParaRPr>
          </a:p>
        </p:txBody>
      </p:sp>
      <p:pic>
        <p:nvPicPr>
          <p:cNvPr id="1041"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3888" y="3429000"/>
            <a:ext cx="1008112" cy="3816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42" name="Picture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6016" y="3447488"/>
            <a:ext cx="1173159" cy="341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 name="TextBox 50"/>
          <p:cNvSpPr txBox="1"/>
          <p:nvPr/>
        </p:nvSpPr>
        <p:spPr>
          <a:xfrm>
            <a:off x="6228786" y="3450486"/>
            <a:ext cx="696160" cy="338554"/>
          </a:xfrm>
          <a:prstGeom prst="rect">
            <a:avLst/>
          </a:prstGeom>
          <a:noFill/>
        </p:spPr>
        <p:txBody>
          <a:bodyPr wrap="square" rtlCol="0">
            <a:spAutoFit/>
          </a:bodyPr>
          <a:lstStyle/>
          <a:p>
            <a:r>
              <a:rPr lang="en-US" sz="1600" i="1" dirty="0" smtClean="0">
                <a:solidFill>
                  <a:srgbClr val="114FFB"/>
                </a:solidFill>
                <a:latin typeface="Arial"/>
                <a:sym typeface="Wingdings" pitchFamily="2" charset="2"/>
              </a:rPr>
              <a:t>given</a:t>
            </a:r>
            <a:endParaRPr lang="en-US" sz="1600" i="1" dirty="0">
              <a:solidFill>
                <a:srgbClr val="114FFB"/>
              </a:solidFill>
              <a:latin typeface="Arial"/>
              <a:sym typeface="Wingdings" pitchFamily="2" charset="2"/>
            </a:endParaRPr>
          </a:p>
        </p:txBody>
      </p:sp>
      <p:pic>
        <p:nvPicPr>
          <p:cNvPr id="1043" name="Picture 1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47261" y="4077072"/>
            <a:ext cx="3024939" cy="3335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3" name="TextBox 52"/>
          <p:cNvSpPr txBox="1"/>
          <p:nvPr/>
        </p:nvSpPr>
        <p:spPr>
          <a:xfrm>
            <a:off x="2108303" y="4581128"/>
            <a:ext cx="5502854" cy="338554"/>
          </a:xfrm>
          <a:prstGeom prst="rect">
            <a:avLst/>
          </a:prstGeom>
          <a:noFill/>
        </p:spPr>
        <p:txBody>
          <a:bodyPr wrap="square" rtlCol="0">
            <a:spAutoFit/>
          </a:bodyPr>
          <a:lstStyle/>
          <a:p>
            <a:r>
              <a:rPr lang="en-US" sz="1600" b="1" i="1" dirty="0" smtClean="0">
                <a:solidFill>
                  <a:srgbClr val="114FFB"/>
                </a:solidFill>
                <a:latin typeface="Arial"/>
                <a:sym typeface="Wingdings" pitchFamily="2" charset="2"/>
              </a:rPr>
              <a:t>:= self-</a:t>
            </a:r>
            <a:r>
              <a:rPr lang="en-US" sz="1600" b="1" i="1" dirty="0" err="1" smtClean="0">
                <a:solidFill>
                  <a:srgbClr val="114FFB"/>
                </a:solidFill>
                <a:latin typeface="Arial"/>
                <a:sym typeface="Wingdings" pitchFamily="2" charset="2"/>
              </a:rPr>
              <a:t>adjointness</a:t>
            </a:r>
            <a:r>
              <a:rPr lang="en-US" sz="1600" b="1" i="1" dirty="0" smtClean="0">
                <a:solidFill>
                  <a:srgbClr val="114FFB"/>
                </a:solidFill>
                <a:latin typeface="Arial"/>
                <a:sym typeface="Wingdings" pitchFamily="2" charset="2"/>
              </a:rPr>
              <a:t> </a:t>
            </a:r>
            <a:r>
              <a:rPr lang="en-US" sz="1600" i="1" dirty="0" smtClean="0">
                <a:solidFill>
                  <a:srgbClr val="114FFB"/>
                </a:solidFill>
                <a:latin typeface="Arial"/>
                <a:sym typeface="Wingdings" pitchFamily="2" charset="2"/>
              </a:rPr>
              <a:t>or symmetry  in matrix representation,</a:t>
            </a:r>
            <a:endParaRPr lang="en-US" sz="1600" i="1" dirty="0">
              <a:solidFill>
                <a:srgbClr val="114FFB"/>
              </a:solidFill>
              <a:latin typeface="Arial"/>
              <a:sym typeface="Wingdings" pitchFamily="2" charset="2"/>
            </a:endParaRPr>
          </a:p>
        </p:txBody>
      </p:sp>
      <p:sp>
        <p:nvSpPr>
          <p:cNvPr id="39" name="TextBox 38"/>
          <p:cNvSpPr txBox="1"/>
          <p:nvPr/>
        </p:nvSpPr>
        <p:spPr>
          <a:xfrm>
            <a:off x="41443" y="5106670"/>
            <a:ext cx="3738469" cy="338554"/>
          </a:xfrm>
          <a:prstGeom prst="rect">
            <a:avLst/>
          </a:prstGeom>
          <a:noFill/>
        </p:spPr>
        <p:txBody>
          <a:bodyPr wrap="square" rtlCol="0">
            <a:spAutoFit/>
          </a:bodyPr>
          <a:lstStyle/>
          <a:p>
            <a:r>
              <a:rPr lang="en-US" sz="1600" i="1" dirty="0">
                <a:solidFill>
                  <a:srgbClr val="114FFB"/>
                </a:solidFill>
                <a:latin typeface="Arial"/>
                <a:sym typeface="Wingdings" pitchFamily="2" charset="2"/>
              </a:rPr>
              <a:t>a</a:t>
            </a:r>
            <a:r>
              <a:rPr lang="en-US" sz="1600" i="1" dirty="0" smtClean="0">
                <a:solidFill>
                  <a:srgbClr val="114FFB"/>
                </a:solidFill>
                <a:latin typeface="Arial"/>
                <a:sym typeface="Wingdings" pitchFamily="2" charset="2"/>
              </a:rPr>
              <a:t> common property of Laplacian, since </a:t>
            </a:r>
            <a:endParaRPr lang="en-US" sz="1600" i="1" dirty="0">
              <a:solidFill>
                <a:srgbClr val="114FFB"/>
              </a:solidFill>
              <a:latin typeface="Arial"/>
              <a:sym typeface="Wingdings" pitchFamily="2" charset="2"/>
            </a:endParaRPr>
          </a:p>
        </p:txBody>
      </p:sp>
      <p:pic>
        <p:nvPicPr>
          <p:cNvPr id="3"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84374" y="5115086"/>
            <a:ext cx="3780872" cy="330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0" name="TextBox 39"/>
          <p:cNvSpPr txBox="1"/>
          <p:nvPr/>
        </p:nvSpPr>
        <p:spPr>
          <a:xfrm>
            <a:off x="3635896" y="5754742"/>
            <a:ext cx="4176464" cy="338554"/>
          </a:xfrm>
          <a:prstGeom prst="rect">
            <a:avLst/>
          </a:prstGeom>
          <a:noFill/>
        </p:spPr>
        <p:txBody>
          <a:bodyPr wrap="square" rtlCol="0">
            <a:spAutoFit/>
          </a:bodyPr>
          <a:lstStyle/>
          <a:p>
            <a:r>
              <a:rPr lang="en-US" sz="1600" i="1" dirty="0" smtClean="0">
                <a:solidFill>
                  <a:srgbClr val="114FFB"/>
                </a:solidFill>
                <a:latin typeface="Arial"/>
                <a:sym typeface="Wingdings" pitchFamily="2" charset="2"/>
              </a:rPr>
              <a:t>(comment  on suitable boundary conditions) </a:t>
            </a:r>
            <a:endParaRPr lang="en-US" sz="1600" i="1" dirty="0">
              <a:solidFill>
                <a:srgbClr val="114FFB"/>
              </a:solidFill>
              <a:latin typeface="Arial"/>
              <a:sym typeface="Wingdings" pitchFamily="2" charset="2"/>
            </a:endParaRPr>
          </a:p>
        </p:txBody>
      </p:sp>
    </p:spTree>
    <p:extLst>
      <p:ext uri="{BB962C8B-B14F-4D97-AF65-F5344CB8AC3E}">
        <p14:creationId xmlns:p14="http://schemas.microsoft.com/office/powerpoint/2010/main" val="16097718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22448" y="0"/>
            <a:ext cx="91664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b="1">
                <a:solidFill>
                  <a:schemeClr val="tx1"/>
                </a:solidFill>
                <a:latin typeface="Arial" panose="020B0604020202020204" pitchFamily="34" charset="0"/>
              </a:defRPr>
            </a:lvl1pPr>
            <a:lvl2pPr marL="742950" indent="-285750" eaLnBrk="0" hangingPunct="0">
              <a:defRPr sz="1600" b="1">
                <a:solidFill>
                  <a:schemeClr val="tx1"/>
                </a:solidFill>
                <a:latin typeface="Arial" panose="020B0604020202020204" pitchFamily="34" charset="0"/>
              </a:defRPr>
            </a:lvl2pPr>
            <a:lvl3pPr marL="1143000" indent="-228600" eaLnBrk="0" hangingPunct="0">
              <a:defRPr sz="1600" b="1">
                <a:solidFill>
                  <a:schemeClr val="tx1"/>
                </a:solidFill>
                <a:latin typeface="Arial" panose="020B0604020202020204" pitchFamily="34" charset="0"/>
              </a:defRPr>
            </a:lvl3pPr>
            <a:lvl4pPr marL="1600200" indent="-228600" eaLnBrk="0" hangingPunct="0">
              <a:defRPr sz="1600" b="1">
                <a:solidFill>
                  <a:schemeClr val="tx1"/>
                </a:solidFill>
                <a:latin typeface="Arial" panose="020B0604020202020204" pitchFamily="34" charset="0"/>
              </a:defRPr>
            </a:lvl4pPr>
            <a:lvl5pPr marL="2057400" indent="-228600" eaLnBrk="0" hangingPunct="0">
              <a:defRPr sz="1600" b="1">
                <a:solidFill>
                  <a:schemeClr val="tx1"/>
                </a:solidFill>
                <a:latin typeface="Arial" panose="020B0604020202020204" pitchFamily="34" charset="0"/>
              </a:defRPr>
            </a:lvl5pPr>
            <a:lvl6pPr marL="2514600" indent="-228600" eaLnBrk="0" fontAlgn="base" hangingPunct="0">
              <a:spcBef>
                <a:spcPct val="0"/>
              </a:spcBef>
              <a:spcAft>
                <a:spcPct val="0"/>
              </a:spcAft>
              <a:defRPr sz="1600" b="1">
                <a:solidFill>
                  <a:schemeClr val="tx1"/>
                </a:solidFill>
                <a:latin typeface="Arial" panose="020B0604020202020204" pitchFamily="34" charset="0"/>
              </a:defRPr>
            </a:lvl6pPr>
            <a:lvl7pPr marL="2971800" indent="-228600" eaLnBrk="0" fontAlgn="base" hangingPunct="0">
              <a:spcBef>
                <a:spcPct val="0"/>
              </a:spcBef>
              <a:spcAft>
                <a:spcPct val="0"/>
              </a:spcAft>
              <a:defRPr sz="1600" b="1">
                <a:solidFill>
                  <a:schemeClr val="tx1"/>
                </a:solidFill>
                <a:latin typeface="Arial" panose="020B0604020202020204" pitchFamily="34" charset="0"/>
              </a:defRPr>
            </a:lvl7pPr>
            <a:lvl8pPr marL="3429000" indent="-228600" eaLnBrk="0" fontAlgn="base" hangingPunct="0">
              <a:spcBef>
                <a:spcPct val="0"/>
              </a:spcBef>
              <a:spcAft>
                <a:spcPct val="0"/>
              </a:spcAft>
              <a:defRPr sz="1600" b="1">
                <a:solidFill>
                  <a:schemeClr val="tx1"/>
                </a:solidFill>
                <a:latin typeface="Arial" panose="020B0604020202020204" pitchFamily="34" charset="0"/>
              </a:defRPr>
            </a:lvl8pPr>
            <a:lvl9pPr marL="3886200" indent="-228600" eaLnBrk="0" fontAlgn="base" hangingPunct="0">
              <a:spcBef>
                <a:spcPct val="0"/>
              </a:spcBef>
              <a:spcAft>
                <a:spcPct val="0"/>
              </a:spcAft>
              <a:defRPr sz="1600" b="1">
                <a:solidFill>
                  <a:schemeClr val="tx1"/>
                </a:solidFill>
                <a:latin typeface="Arial" panose="020B0604020202020204" pitchFamily="34" charset="0"/>
              </a:defRPr>
            </a:lvl9pPr>
          </a:lstStyle>
          <a:p>
            <a:pPr eaLnBrk="1" hangingPunct="1"/>
            <a:r>
              <a:rPr lang="en-US" altLang="en-US" sz="2000" b="0" dirty="0" err="1" smtClean="0">
                <a:solidFill>
                  <a:srgbClr val="114FFB"/>
                </a:solidFill>
              </a:rPr>
              <a:t>i</a:t>
            </a:r>
            <a:r>
              <a:rPr lang="en-US" altLang="en-US" sz="2000" b="0" dirty="0" smtClean="0">
                <a:solidFill>
                  <a:srgbClr val="114FFB"/>
                </a:solidFill>
              </a:rPr>
              <a:t>) basic concepts and definitions, </a:t>
            </a:r>
            <a:r>
              <a:rPr lang="en-US" altLang="en-US" sz="2000" b="0" dirty="0" err="1" smtClean="0">
                <a:solidFill>
                  <a:srgbClr val="114FFB"/>
                </a:solidFill>
              </a:rPr>
              <a:t>cnt</a:t>
            </a:r>
            <a:r>
              <a:rPr lang="en-US" altLang="en-US" sz="2000" b="0" dirty="0" smtClean="0">
                <a:solidFill>
                  <a:srgbClr val="114FFB"/>
                </a:solidFill>
              </a:rPr>
              <a:t>. 2</a:t>
            </a:r>
            <a:endParaRPr lang="en-US" altLang="en-US" sz="2000" b="0" dirty="0">
              <a:solidFill>
                <a:srgbClr val="114FFB"/>
              </a:solidFill>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591888"/>
            <a:ext cx="1656184" cy="405005"/>
          </a:xfrm>
          <a:prstGeom prst="rect">
            <a:avLst/>
          </a:prstGeom>
          <a:noFill/>
          <a:ln w="28575">
            <a:solidFill>
              <a:schemeClr val="accent2"/>
            </a:solidFill>
            <a:miter lim="800000"/>
            <a:headEnd/>
            <a:tailEnd/>
          </a:ln>
          <a:extLst>
            <a:ext uri="{909E8E84-426E-40DD-AFC4-6F175D3DCCD1}">
              <a14:hiddenFill xmlns:a14="http://schemas.microsoft.com/office/drawing/2010/main">
                <a:solidFill>
                  <a:schemeClr val="accent1"/>
                </a:solidFill>
              </a14:hiddenFill>
            </a:ext>
          </a:extLst>
        </p:spPr>
      </p:pic>
      <p:sp>
        <p:nvSpPr>
          <p:cNvPr id="6" name="TextBox 5"/>
          <p:cNvSpPr txBox="1"/>
          <p:nvPr/>
        </p:nvSpPr>
        <p:spPr>
          <a:xfrm>
            <a:off x="2195736" y="620688"/>
            <a:ext cx="6336704" cy="338554"/>
          </a:xfrm>
          <a:prstGeom prst="rect">
            <a:avLst/>
          </a:prstGeom>
          <a:noFill/>
        </p:spPr>
        <p:txBody>
          <a:bodyPr wrap="square" rtlCol="0">
            <a:spAutoFit/>
          </a:bodyPr>
          <a:lstStyle/>
          <a:p>
            <a:r>
              <a:rPr lang="en-US" sz="1600" i="1" dirty="0">
                <a:solidFill>
                  <a:srgbClr val="114FFB"/>
                </a:solidFill>
                <a:latin typeface="Arial"/>
                <a:sym typeface="Wingdings" pitchFamily="2" charset="2"/>
              </a:rPr>
              <a:t>o</a:t>
            </a:r>
            <a:r>
              <a:rPr lang="en-US" sz="1600" i="1" dirty="0" smtClean="0">
                <a:solidFill>
                  <a:srgbClr val="114FFB"/>
                </a:solidFill>
                <a:latin typeface="Arial"/>
                <a:sym typeface="Wingdings" pitchFamily="2" charset="2"/>
              </a:rPr>
              <a:t>nly for exact solution, otherwise it defines the </a:t>
            </a:r>
            <a:r>
              <a:rPr lang="en-US" sz="1600" b="1" i="1" dirty="0" smtClean="0">
                <a:solidFill>
                  <a:srgbClr val="114FFB"/>
                </a:solidFill>
                <a:latin typeface="Arial"/>
                <a:sym typeface="Wingdings" pitchFamily="2" charset="2"/>
              </a:rPr>
              <a:t>residual error </a:t>
            </a:r>
            <a:endParaRPr lang="en-US" sz="1600" b="1" i="1" dirty="0">
              <a:solidFill>
                <a:srgbClr val="114FFB"/>
              </a:solidFill>
              <a:latin typeface="Arial"/>
              <a:sym typeface="Wingdings" pitchFamily="2" charset="2"/>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1196752"/>
            <a:ext cx="4104456" cy="4824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5066830" y="2003190"/>
            <a:ext cx="513282" cy="461665"/>
          </a:xfrm>
          <a:prstGeom prst="rect">
            <a:avLst/>
          </a:prstGeom>
        </p:spPr>
        <p:txBody>
          <a:bodyPr wrap="none">
            <a:spAutoFit/>
          </a:bodyPr>
          <a:lstStyle/>
          <a:p>
            <a:r>
              <a:rPr lang="en-US" dirty="0">
                <a:solidFill>
                  <a:srgbClr val="114FFB"/>
                </a:solidFill>
                <a:sym typeface="Wingdings" pitchFamily="2" charset="2"/>
              </a:rPr>
              <a:t></a:t>
            </a:r>
            <a:endParaRPr lang="en-US" dirty="0">
              <a:solidFill>
                <a:srgbClr val="114FFB"/>
              </a:solidFill>
            </a:endParaRPr>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29647" y="1905446"/>
            <a:ext cx="974401" cy="657154"/>
          </a:xfrm>
          <a:prstGeom prst="rect">
            <a:avLst/>
          </a:prstGeom>
          <a:noFill/>
          <a:ln w="28575">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sp>
        <p:nvSpPr>
          <p:cNvPr id="12" name="TextBox 11"/>
          <p:cNvSpPr txBox="1"/>
          <p:nvPr/>
        </p:nvSpPr>
        <p:spPr>
          <a:xfrm>
            <a:off x="2123728" y="2064746"/>
            <a:ext cx="1944216" cy="338554"/>
          </a:xfrm>
          <a:prstGeom prst="rect">
            <a:avLst/>
          </a:prstGeom>
          <a:noFill/>
        </p:spPr>
        <p:txBody>
          <a:bodyPr wrap="square" rtlCol="0">
            <a:spAutoFit/>
          </a:bodyPr>
          <a:lstStyle/>
          <a:p>
            <a:r>
              <a:rPr lang="en-US" sz="1600" i="1" dirty="0" smtClean="0">
                <a:solidFill>
                  <a:srgbClr val="114FFB"/>
                </a:solidFill>
                <a:latin typeface="Arial"/>
                <a:sym typeface="Wingdings" pitchFamily="2" charset="2"/>
              </a:rPr>
              <a:t>can be rewritten as</a:t>
            </a:r>
            <a:endParaRPr lang="en-US" sz="1600" b="1" i="1" dirty="0">
              <a:solidFill>
                <a:srgbClr val="114FFB"/>
              </a:solidFill>
              <a:latin typeface="Arial"/>
              <a:sym typeface="Wingdings" pitchFamily="2" charset="2"/>
            </a:endParaRPr>
          </a:p>
        </p:txBody>
      </p:sp>
      <p:sp>
        <p:nvSpPr>
          <p:cNvPr id="13" name="Rectangle 12"/>
          <p:cNvSpPr/>
          <p:nvPr/>
        </p:nvSpPr>
        <p:spPr bwMode="auto">
          <a:xfrm>
            <a:off x="1862537" y="2136877"/>
            <a:ext cx="261191" cy="194292"/>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52120" y="1908063"/>
            <a:ext cx="1313682" cy="656841"/>
          </a:xfrm>
          <a:prstGeom prst="rect">
            <a:avLst/>
          </a:prstGeom>
          <a:noFill/>
          <a:ln w="28575">
            <a:solidFill>
              <a:srgbClr val="0000FF"/>
            </a:solidFill>
            <a:miter lim="800000"/>
            <a:headEnd/>
            <a:tailEnd/>
          </a:ln>
          <a:extLst>
            <a:ext uri="{909E8E84-426E-40DD-AFC4-6F175D3DCCD1}">
              <a14:hiddenFill xmlns:a14="http://schemas.microsoft.com/office/drawing/2010/main">
                <a:solidFill>
                  <a:schemeClr val="accent1"/>
                </a:solidFill>
              </a14:hiddenFill>
            </a:ext>
          </a:extLst>
        </p:spPr>
      </p:pic>
      <p:sp>
        <p:nvSpPr>
          <p:cNvPr id="16" name="Rectangle 15"/>
          <p:cNvSpPr/>
          <p:nvPr/>
        </p:nvSpPr>
        <p:spPr>
          <a:xfrm>
            <a:off x="6578998" y="1217513"/>
            <a:ext cx="513282" cy="461665"/>
          </a:xfrm>
          <a:prstGeom prst="rect">
            <a:avLst/>
          </a:prstGeom>
        </p:spPr>
        <p:txBody>
          <a:bodyPr wrap="none">
            <a:spAutoFit/>
          </a:bodyPr>
          <a:lstStyle/>
          <a:p>
            <a:r>
              <a:rPr lang="en-US" dirty="0">
                <a:solidFill>
                  <a:srgbClr val="114FFB"/>
                </a:solidFill>
                <a:sym typeface="Wingdings" pitchFamily="2" charset="2"/>
              </a:rPr>
              <a:t></a:t>
            </a:r>
            <a:endParaRPr lang="en-US" dirty="0">
              <a:solidFill>
                <a:srgbClr val="114FFB"/>
              </a:solidFill>
            </a:endParaRPr>
          </a:p>
        </p:txBody>
      </p:sp>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51620" y="2798023"/>
            <a:ext cx="2124236" cy="7029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Rectangle 17"/>
          <p:cNvSpPr/>
          <p:nvPr/>
        </p:nvSpPr>
        <p:spPr>
          <a:xfrm>
            <a:off x="7106446" y="1974683"/>
            <a:ext cx="513282" cy="461665"/>
          </a:xfrm>
          <a:prstGeom prst="rect">
            <a:avLst/>
          </a:prstGeom>
        </p:spPr>
        <p:txBody>
          <a:bodyPr wrap="none">
            <a:spAutoFit/>
          </a:bodyPr>
          <a:lstStyle/>
          <a:p>
            <a:r>
              <a:rPr lang="en-US" dirty="0">
                <a:solidFill>
                  <a:srgbClr val="114FFB"/>
                </a:solidFill>
                <a:sym typeface="Wingdings" pitchFamily="2" charset="2"/>
              </a:rPr>
              <a:t></a:t>
            </a:r>
            <a:endParaRPr lang="en-US" dirty="0">
              <a:solidFill>
                <a:srgbClr val="114FFB"/>
              </a:solidFill>
            </a:endParaRPr>
          </a:p>
        </p:txBody>
      </p:sp>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95936" y="3072358"/>
            <a:ext cx="4476453" cy="2641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Rectangle 19"/>
          <p:cNvSpPr/>
          <p:nvPr/>
        </p:nvSpPr>
        <p:spPr>
          <a:xfrm>
            <a:off x="3410646" y="2967335"/>
            <a:ext cx="513282" cy="461665"/>
          </a:xfrm>
          <a:prstGeom prst="rect">
            <a:avLst/>
          </a:prstGeom>
        </p:spPr>
        <p:txBody>
          <a:bodyPr wrap="none">
            <a:spAutoFit/>
          </a:bodyPr>
          <a:lstStyle/>
          <a:p>
            <a:r>
              <a:rPr lang="en-US" dirty="0">
                <a:solidFill>
                  <a:srgbClr val="114FFB"/>
                </a:solidFill>
                <a:sym typeface="Wingdings" pitchFamily="2" charset="2"/>
              </a:rPr>
              <a:t></a:t>
            </a:r>
            <a:endParaRPr lang="en-US" dirty="0">
              <a:solidFill>
                <a:srgbClr val="114FFB"/>
              </a:solidFill>
            </a:endParaRPr>
          </a:p>
        </p:txBody>
      </p:sp>
      <p:pic>
        <p:nvPicPr>
          <p:cNvPr id="1033"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87823" y="4683233"/>
            <a:ext cx="3312369" cy="4019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83768" y="4149080"/>
            <a:ext cx="835175" cy="2518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TextBox 23"/>
          <p:cNvSpPr txBox="1"/>
          <p:nvPr/>
        </p:nvSpPr>
        <p:spPr>
          <a:xfrm>
            <a:off x="229816" y="4077072"/>
            <a:ext cx="3838128" cy="338554"/>
          </a:xfrm>
          <a:prstGeom prst="rect">
            <a:avLst/>
          </a:prstGeom>
          <a:noFill/>
        </p:spPr>
        <p:txBody>
          <a:bodyPr wrap="square" rtlCol="0">
            <a:spAutoFit/>
          </a:bodyPr>
          <a:lstStyle/>
          <a:p>
            <a:r>
              <a:rPr lang="en-US" sz="1600" b="1" i="1" dirty="0" smtClean="0">
                <a:solidFill>
                  <a:srgbClr val="114FFB"/>
                </a:solidFill>
                <a:latin typeface="Arial"/>
                <a:sym typeface="Wingdings" pitchFamily="2" charset="2"/>
              </a:rPr>
              <a:t>Richardson iteration  </a:t>
            </a:r>
            <a:r>
              <a:rPr lang="en-US" sz="1600" i="1" dirty="0">
                <a:solidFill>
                  <a:srgbClr val="114FFB"/>
                </a:solidFill>
                <a:latin typeface="Arial"/>
                <a:sym typeface="Wingdings" pitchFamily="2" charset="2"/>
              </a:rPr>
              <a:t>(</a:t>
            </a:r>
            <a:r>
              <a:rPr lang="en-US" sz="1600" i="1" dirty="0" smtClean="0">
                <a:solidFill>
                  <a:srgbClr val="114FFB"/>
                </a:solidFill>
                <a:latin typeface="Arial"/>
                <a:sym typeface="Wingdings" pitchFamily="2" charset="2"/>
              </a:rPr>
              <a:t>               )</a:t>
            </a:r>
            <a:endParaRPr lang="en-US" sz="1600" i="1" dirty="0">
              <a:solidFill>
                <a:srgbClr val="114FFB"/>
              </a:solidFill>
              <a:latin typeface="Arial"/>
              <a:sym typeface="Wingdings" pitchFamily="2" charset="2"/>
            </a:endParaRPr>
          </a:p>
        </p:txBody>
      </p:sp>
      <p:sp>
        <p:nvSpPr>
          <p:cNvPr id="19" name="TextBox 18"/>
          <p:cNvSpPr txBox="1"/>
          <p:nvPr/>
        </p:nvSpPr>
        <p:spPr>
          <a:xfrm>
            <a:off x="2901355" y="5414215"/>
            <a:ext cx="6192688" cy="338554"/>
          </a:xfrm>
          <a:prstGeom prst="rect">
            <a:avLst/>
          </a:prstGeom>
          <a:noFill/>
        </p:spPr>
        <p:txBody>
          <a:bodyPr wrap="square" rtlCol="0">
            <a:spAutoFit/>
          </a:bodyPr>
          <a:lstStyle/>
          <a:p>
            <a:r>
              <a:rPr lang="en-US" sz="1600" i="1" dirty="0" smtClean="0">
                <a:solidFill>
                  <a:srgbClr val="114FFB"/>
                </a:solidFill>
                <a:latin typeface="Arial"/>
                <a:sym typeface="Wingdings" pitchFamily="2" charset="2"/>
              </a:rPr>
              <a:t>(comments on stability vs convergence, and spectral implications) </a:t>
            </a:r>
            <a:endParaRPr lang="en-US" sz="1600" i="1" dirty="0">
              <a:solidFill>
                <a:srgbClr val="114FFB"/>
              </a:solidFill>
              <a:latin typeface="Arial"/>
              <a:sym typeface="Wingdings" pitchFamily="2" charset="2"/>
            </a:endParaRPr>
          </a:p>
        </p:txBody>
      </p:sp>
    </p:spTree>
    <p:extLst>
      <p:ext uri="{BB962C8B-B14F-4D97-AF65-F5344CB8AC3E}">
        <p14:creationId xmlns:p14="http://schemas.microsoft.com/office/powerpoint/2010/main" val="100445880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2448" y="4554"/>
            <a:ext cx="91664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b="1">
                <a:solidFill>
                  <a:schemeClr val="tx1"/>
                </a:solidFill>
                <a:latin typeface="Arial" panose="020B0604020202020204" pitchFamily="34" charset="0"/>
              </a:defRPr>
            </a:lvl1pPr>
            <a:lvl2pPr marL="742950" indent="-285750" eaLnBrk="0" hangingPunct="0">
              <a:defRPr sz="1600" b="1">
                <a:solidFill>
                  <a:schemeClr val="tx1"/>
                </a:solidFill>
                <a:latin typeface="Arial" panose="020B0604020202020204" pitchFamily="34" charset="0"/>
              </a:defRPr>
            </a:lvl2pPr>
            <a:lvl3pPr marL="1143000" indent="-228600" eaLnBrk="0" hangingPunct="0">
              <a:defRPr sz="1600" b="1">
                <a:solidFill>
                  <a:schemeClr val="tx1"/>
                </a:solidFill>
                <a:latin typeface="Arial" panose="020B0604020202020204" pitchFamily="34" charset="0"/>
              </a:defRPr>
            </a:lvl3pPr>
            <a:lvl4pPr marL="1600200" indent="-228600" eaLnBrk="0" hangingPunct="0">
              <a:defRPr sz="1600" b="1">
                <a:solidFill>
                  <a:schemeClr val="tx1"/>
                </a:solidFill>
                <a:latin typeface="Arial" panose="020B0604020202020204" pitchFamily="34" charset="0"/>
              </a:defRPr>
            </a:lvl4pPr>
            <a:lvl5pPr marL="2057400" indent="-228600" eaLnBrk="0" hangingPunct="0">
              <a:defRPr sz="1600" b="1">
                <a:solidFill>
                  <a:schemeClr val="tx1"/>
                </a:solidFill>
                <a:latin typeface="Arial" panose="020B0604020202020204" pitchFamily="34" charset="0"/>
              </a:defRPr>
            </a:lvl5pPr>
            <a:lvl6pPr marL="2514600" indent="-228600" eaLnBrk="0" fontAlgn="base" hangingPunct="0">
              <a:spcBef>
                <a:spcPct val="0"/>
              </a:spcBef>
              <a:spcAft>
                <a:spcPct val="0"/>
              </a:spcAft>
              <a:defRPr sz="1600" b="1">
                <a:solidFill>
                  <a:schemeClr val="tx1"/>
                </a:solidFill>
                <a:latin typeface="Arial" panose="020B0604020202020204" pitchFamily="34" charset="0"/>
              </a:defRPr>
            </a:lvl6pPr>
            <a:lvl7pPr marL="2971800" indent="-228600" eaLnBrk="0" fontAlgn="base" hangingPunct="0">
              <a:spcBef>
                <a:spcPct val="0"/>
              </a:spcBef>
              <a:spcAft>
                <a:spcPct val="0"/>
              </a:spcAft>
              <a:defRPr sz="1600" b="1">
                <a:solidFill>
                  <a:schemeClr val="tx1"/>
                </a:solidFill>
                <a:latin typeface="Arial" panose="020B0604020202020204" pitchFamily="34" charset="0"/>
              </a:defRPr>
            </a:lvl7pPr>
            <a:lvl8pPr marL="3429000" indent="-228600" eaLnBrk="0" fontAlgn="base" hangingPunct="0">
              <a:spcBef>
                <a:spcPct val="0"/>
              </a:spcBef>
              <a:spcAft>
                <a:spcPct val="0"/>
              </a:spcAft>
              <a:defRPr sz="1600" b="1">
                <a:solidFill>
                  <a:schemeClr val="tx1"/>
                </a:solidFill>
                <a:latin typeface="Arial" panose="020B0604020202020204" pitchFamily="34" charset="0"/>
              </a:defRPr>
            </a:lvl8pPr>
            <a:lvl9pPr marL="3886200" indent="-228600" eaLnBrk="0" fontAlgn="base" hangingPunct="0">
              <a:spcBef>
                <a:spcPct val="0"/>
              </a:spcBef>
              <a:spcAft>
                <a:spcPct val="0"/>
              </a:spcAft>
              <a:defRPr sz="1600" b="1">
                <a:solidFill>
                  <a:schemeClr val="tx1"/>
                </a:solidFill>
                <a:latin typeface="Arial" panose="020B0604020202020204" pitchFamily="34" charset="0"/>
              </a:defRPr>
            </a:lvl9pPr>
          </a:lstStyle>
          <a:p>
            <a:pPr eaLnBrk="1" hangingPunct="1"/>
            <a:r>
              <a:rPr lang="en-US" altLang="en-US" sz="2000" b="0" dirty="0">
                <a:solidFill>
                  <a:srgbClr val="114FFB"/>
                </a:solidFill>
              </a:rPr>
              <a:t>Notion of </a:t>
            </a:r>
            <a:r>
              <a:rPr lang="en-US" altLang="en-US" sz="2000" b="0" dirty="0" err="1">
                <a:solidFill>
                  <a:srgbClr val="114FFB"/>
                </a:solidFill>
              </a:rPr>
              <a:t>variational</a:t>
            </a:r>
            <a:r>
              <a:rPr lang="en-US" altLang="en-US" sz="2000" b="0" dirty="0">
                <a:solidFill>
                  <a:srgbClr val="114FFB"/>
                </a:solidFill>
              </a:rPr>
              <a:t> </a:t>
            </a:r>
            <a:r>
              <a:rPr lang="en-US" altLang="en-US" sz="2000" b="0" dirty="0" err="1" smtClean="0">
                <a:solidFill>
                  <a:srgbClr val="114FFB"/>
                </a:solidFill>
              </a:rPr>
              <a:t>Krylov</a:t>
            </a:r>
            <a:r>
              <a:rPr lang="en-US" altLang="en-US" sz="2000" b="0" dirty="0">
                <a:solidFill>
                  <a:srgbClr val="114FFB"/>
                </a:solidFill>
              </a:rPr>
              <a:t>-</a:t>
            </a:r>
            <a:r>
              <a:rPr lang="en-US" altLang="en-US" sz="2000" b="0" dirty="0" smtClean="0">
                <a:solidFill>
                  <a:srgbClr val="114FFB"/>
                </a:solidFill>
              </a:rPr>
              <a:t>subspace solvers:  ii)  canonical schemes</a:t>
            </a:r>
            <a:endParaRPr lang="en-US" altLang="en-US" sz="2000" b="0" dirty="0">
              <a:solidFill>
                <a:srgbClr val="114FFB"/>
              </a:solidFill>
            </a:endParaRPr>
          </a:p>
        </p:txBody>
      </p:sp>
      <p:sp>
        <p:nvSpPr>
          <p:cNvPr id="3" name="TextBox 2"/>
          <p:cNvSpPr txBox="1"/>
          <p:nvPr/>
        </p:nvSpPr>
        <p:spPr>
          <a:xfrm>
            <a:off x="34128" y="426150"/>
            <a:ext cx="4325036" cy="338554"/>
          </a:xfrm>
          <a:prstGeom prst="rect">
            <a:avLst/>
          </a:prstGeom>
          <a:noFill/>
        </p:spPr>
        <p:txBody>
          <a:bodyPr wrap="square" rtlCol="0">
            <a:spAutoFit/>
          </a:bodyPr>
          <a:lstStyle/>
          <a:p>
            <a:r>
              <a:rPr lang="en-US" sz="1600" b="1" i="1" dirty="0" smtClean="0">
                <a:solidFill>
                  <a:srgbClr val="114FFB"/>
                </a:solidFill>
                <a:latin typeface="Arial"/>
                <a:sym typeface="Wingdings" pitchFamily="2" charset="2"/>
              </a:rPr>
              <a:t>Steepest descent and minimum residual</a:t>
            </a:r>
            <a:endParaRPr lang="en-US" sz="1600" i="1" dirty="0">
              <a:solidFill>
                <a:srgbClr val="114FFB"/>
              </a:solidFill>
              <a:latin typeface="Arial"/>
              <a:sym typeface="Wingdings" pitchFamily="2" charset="2"/>
            </a:endParaRPr>
          </a:p>
        </p:txBody>
      </p:sp>
      <p:sp>
        <p:nvSpPr>
          <p:cNvPr id="4" name="TextBox 3"/>
          <p:cNvSpPr txBox="1"/>
          <p:nvPr/>
        </p:nvSpPr>
        <p:spPr>
          <a:xfrm>
            <a:off x="78532" y="764704"/>
            <a:ext cx="8964488" cy="338554"/>
          </a:xfrm>
          <a:prstGeom prst="rect">
            <a:avLst/>
          </a:prstGeom>
          <a:noFill/>
        </p:spPr>
        <p:txBody>
          <a:bodyPr wrap="square" rtlCol="0">
            <a:spAutoFit/>
          </a:bodyPr>
          <a:lstStyle/>
          <a:p>
            <a:r>
              <a:rPr lang="en-US" sz="1600" i="1" dirty="0" smtClean="0">
                <a:solidFill>
                  <a:srgbClr val="114FFB"/>
                </a:solidFill>
                <a:latin typeface="Arial"/>
                <a:sym typeface="Wingdings" pitchFamily="2" charset="2"/>
              </a:rPr>
              <a:t>By the same arguments like applied to continuous equations , Richardson iteration implies </a:t>
            </a:r>
            <a:endParaRPr lang="en-US" sz="1600" i="1" dirty="0">
              <a:solidFill>
                <a:srgbClr val="114FFB"/>
              </a:solidFill>
              <a:latin typeface="Arial"/>
              <a:sym typeface="Wingdings" pitchFamily="2" charset="2"/>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6457" y="1069452"/>
            <a:ext cx="2235463" cy="415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2" y="1099341"/>
            <a:ext cx="2200757" cy="3854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179512" y="1650286"/>
            <a:ext cx="3627224" cy="338554"/>
          </a:xfrm>
          <a:prstGeom prst="rect">
            <a:avLst/>
          </a:prstGeom>
          <a:noFill/>
        </p:spPr>
        <p:txBody>
          <a:bodyPr wrap="square" rtlCol="0">
            <a:spAutoFit/>
          </a:bodyPr>
          <a:lstStyle/>
          <a:p>
            <a:r>
              <a:rPr lang="en-US" sz="1600" i="1" dirty="0" smtClean="0">
                <a:solidFill>
                  <a:srgbClr val="114FFB"/>
                </a:solidFill>
                <a:latin typeface="Arial"/>
                <a:sym typeface="Wingdings" pitchFamily="2" charset="2"/>
              </a:rPr>
              <a:t>For self </a:t>
            </a:r>
            <a:r>
              <a:rPr lang="en-US" sz="1600" i="1" dirty="0" err="1" smtClean="0">
                <a:solidFill>
                  <a:srgbClr val="114FFB"/>
                </a:solidFill>
                <a:latin typeface="Arial"/>
                <a:sym typeface="Wingdings" pitchFamily="2" charset="2"/>
              </a:rPr>
              <a:t>adjoint</a:t>
            </a:r>
            <a:r>
              <a:rPr lang="en-US" sz="1600" i="1" dirty="0" smtClean="0">
                <a:solidFill>
                  <a:srgbClr val="114FFB"/>
                </a:solidFill>
                <a:latin typeface="Arial"/>
                <a:sym typeface="Wingdings" pitchFamily="2" charset="2"/>
              </a:rPr>
              <a:t> operators         implies </a:t>
            </a:r>
            <a:endParaRPr lang="en-US" sz="1600" i="1" dirty="0">
              <a:solidFill>
                <a:srgbClr val="114FFB"/>
              </a:solidFill>
              <a:latin typeface="Arial"/>
              <a:sym typeface="Wingdings" pitchFamily="2" charset="2"/>
            </a:endParaRPr>
          </a:p>
        </p:txBody>
      </p:sp>
      <p:sp>
        <p:nvSpPr>
          <p:cNvPr id="9" name="Rectangle 8"/>
          <p:cNvSpPr/>
          <p:nvPr/>
        </p:nvSpPr>
        <p:spPr bwMode="auto">
          <a:xfrm>
            <a:off x="2627784" y="1700808"/>
            <a:ext cx="261191" cy="194292"/>
          </a:xfrm>
          <a:prstGeom prst="rect">
            <a:avLst/>
          </a:prstGeom>
          <a:noFill/>
          <a:ln w="3810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7030A0"/>
              </a:solidFill>
              <a:effectLst/>
              <a:latin typeface="Times New Roman" pitchFamily="18" charset="0"/>
            </a:endParaRPr>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9912" y="1521452"/>
            <a:ext cx="3110317" cy="5644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0152" y="2258640"/>
            <a:ext cx="1412214" cy="378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179512" y="2132856"/>
            <a:ext cx="5596280" cy="584775"/>
          </a:xfrm>
          <a:prstGeom prst="rect">
            <a:avLst/>
          </a:prstGeom>
          <a:noFill/>
        </p:spPr>
        <p:txBody>
          <a:bodyPr wrap="square" rtlCol="0">
            <a:spAutoFit/>
          </a:bodyPr>
          <a:lstStyle/>
          <a:p>
            <a:r>
              <a:rPr lang="en-US" sz="1600" i="1" dirty="0" smtClean="0">
                <a:solidFill>
                  <a:srgbClr val="114FFB"/>
                </a:solidFill>
                <a:latin typeface="Arial"/>
                <a:sym typeface="Wingdings" pitchFamily="2" charset="2"/>
              </a:rPr>
              <a:t>Because the exact solution </a:t>
            </a:r>
            <a:r>
              <a:rPr lang="en-US" sz="1600" i="1" dirty="0" err="1" smtClean="0">
                <a:solidFill>
                  <a:srgbClr val="114FFB"/>
                </a:solidFill>
                <a:latin typeface="Arial"/>
                <a:sym typeface="Wingdings" pitchFamily="2" charset="2"/>
              </a:rPr>
              <a:t>minimises</a:t>
            </a:r>
            <a:r>
              <a:rPr lang="en-US" sz="1600" i="1" dirty="0" smtClean="0">
                <a:solidFill>
                  <a:srgbClr val="114FFB"/>
                </a:solidFill>
                <a:latin typeface="Arial"/>
                <a:sym typeface="Wingdings" pitchFamily="2" charset="2"/>
              </a:rPr>
              <a:t> the energy functional, </a:t>
            </a:r>
          </a:p>
          <a:p>
            <a:r>
              <a:rPr lang="en-US" sz="1600" i="1" dirty="0" smtClean="0">
                <a:solidFill>
                  <a:srgbClr val="114FFB"/>
                </a:solidFill>
                <a:latin typeface="Arial"/>
                <a:sym typeface="Wingdings" pitchFamily="2" charset="2"/>
              </a:rPr>
              <a:t>one way to assure the optimal convergence is to </a:t>
            </a:r>
            <a:r>
              <a:rPr lang="en-US" sz="1600" i="1" dirty="0" err="1" smtClean="0">
                <a:solidFill>
                  <a:srgbClr val="114FFB"/>
                </a:solidFill>
                <a:latin typeface="Arial"/>
                <a:sym typeface="Wingdings" pitchFamily="2" charset="2"/>
              </a:rPr>
              <a:t>minimise</a:t>
            </a:r>
            <a:endParaRPr lang="en-US" sz="1600" i="1" dirty="0">
              <a:solidFill>
                <a:srgbClr val="114FFB"/>
              </a:solidFill>
              <a:latin typeface="Arial"/>
              <a:sym typeface="Wingdings" pitchFamily="2" charset="2"/>
            </a:endParaRPr>
          </a:p>
        </p:txBody>
      </p:sp>
      <p:sp>
        <p:nvSpPr>
          <p:cNvPr id="13" name="TextBox 12"/>
          <p:cNvSpPr txBox="1"/>
          <p:nvPr/>
        </p:nvSpPr>
        <p:spPr>
          <a:xfrm>
            <a:off x="3875840" y="1146230"/>
            <a:ext cx="650934" cy="338554"/>
          </a:xfrm>
          <a:prstGeom prst="rect">
            <a:avLst/>
          </a:prstGeom>
          <a:noFill/>
        </p:spPr>
        <p:txBody>
          <a:bodyPr wrap="square" rtlCol="0">
            <a:spAutoFit/>
          </a:bodyPr>
          <a:lstStyle/>
          <a:p>
            <a:r>
              <a:rPr lang="en-US" sz="1600" i="1" dirty="0">
                <a:solidFill>
                  <a:srgbClr val="114FFB"/>
                </a:solidFill>
                <a:latin typeface="Arial"/>
                <a:sym typeface="Wingdings" pitchFamily="2" charset="2"/>
              </a:rPr>
              <a:t>a</a:t>
            </a:r>
            <a:r>
              <a:rPr lang="en-US" sz="1600" i="1" dirty="0" smtClean="0">
                <a:solidFill>
                  <a:srgbClr val="114FFB"/>
                </a:solidFill>
                <a:latin typeface="Arial"/>
                <a:sym typeface="Wingdings" pitchFamily="2" charset="2"/>
              </a:rPr>
              <a:t>nd </a:t>
            </a:r>
            <a:endParaRPr lang="en-US" sz="1600" i="1" dirty="0">
              <a:solidFill>
                <a:srgbClr val="114FFB"/>
              </a:solidFill>
              <a:latin typeface="Arial"/>
              <a:sym typeface="Wingdings" pitchFamily="2" charset="2"/>
            </a:endParaRPr>
          </a:p>
        </p:txBody>
      </p:sp>
      <p:sp>
        <p:nvSpPr>
          <p:cNvPr id="14" name="Rectangle 13"/>
          <p:cNvSpPr/>
          <p:nvPr/>
        </p:nvSpPr>
        <p:spPr>
          <a:xfrm>
            <a:off x="7596336" y="2204864"/>
            <a:ext cx="513282" cy="461665"/>
          </a:xfrm>
          <a:prstGeom prst="rect">
            <a:avLst/>
          </a:prstGeom>
        </p:spPr>
        <p:txBody>
          <a:bodyPr wrap="none">
            <a:spAutoFit/>
          </a:bodyPr>
          <a:lstStyle/>
          <a:p>
            <a:r>
              <a:rPr lang="en-US" dirty="0">
                <a:solidFill>
                  <a:srgbClr val="114FFB"/>
                </a:solidFill>
                <a:sym typeface="Wingdings" pitchFamily="2" charset="2"/>
              </a:rPr>
              <a:t></a:t>
            </a:r>
            <a:endParaRPr lang="en-US" dirty="0">
              <a:solidFill>
                <a:srgbClr val="114FFB"/>
              </a:solidFill>
            </a:endParaRPr>
          </a:p>
        </p:txBody>
      </p:sp>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55776" y="2780928"/>
            <a:ext cx="4334453" cy="417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251520" y="3378478"/>
            <a:ext cx="2506859" cy="338554"/>
          </a:xfrm>
          <a:prstGeom prst="rect">
            <a:avLst/>
          </a:prstGeom>
          <a:noFill/>
        </p:spPr>
        <p:txBody>
          <a:bodyPr wrap="square" rtlCol="0">
            <a:spAutoFit/>
          </a:bodyPr>
          <a:lstStyle/>
          <a:p>
            <a:r>
              <a:rPr lang="en-US" sz="1600" i="1" dirty="0" smtClean="0">
                <a:solidFill>
                  <a:srgbClr val="114FFB"/>
                </a:solidFill>
                <a:latin typeface="Arial"/>
                <a:sym typeface="Wingdings" pitchFamily="2" charset="2"/>
              </a:rPr>
              <a:t>And from self </a:t>
            </a:r>
            <a:r>
              <a:rPr lang="en-US" sz="1600" i="1" dirty="0" err="1" smtClean="0">
                <a:solidFill>
                  <a:srgbClr val="114FFB"/>
                </a:solidFill>
                <a:latin typeface="Arial"/>
                <a:sym typeface="Wingdings" pitchFamily="2" charset="2"/>
              </a:rPr>
              <a:t>adjointness</a:t>
            </a:r>
            <a:r>
              <a:rPr lang="en-US" sz="1600" i="1" dirty="0" smtClean="0">
                <a:solidFill>
                  <a:srgbClr val="114FFB"/>
                </a:solidFill>
                <a:latin typeface="Arial"/>
                <a:sym typeface="Wingdings" pitchFamily="2" charset="2"/>
              </a:rPr>
              <a:t>  </a:t>
            </a:r>
            <a:endParaRPr lang="en-US" sz="1600" i="1" dirty="0">
              <a:solidFill>
                <a:srgbClr val="114FFB"/>
              </a:solidFill>
              <a:latin typeface="Arial"/>
              <a:sym typeface="Wingdings" pitchFamily="2" charset="2"/>
            </a:endParaRPr>
          </a:p>
        </p:txBody>
      </p:sp>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71800" y="3212976"/>
            <a:ext cx="1869228" cy="7235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93124" y="3933056"/>
            <a:ext cx="5067300" cy="295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extBox 18"/>
          <p:cNvSpPr txBox="1"/>
          <p:nvPr/>
        </p:nvSpPr>
        <p:spPr>
          <a:xfrm>
            <a:off x="-36512" y="3933056"/>
            <a:ext cx="1944216" cy="338554"/>
          </a:xfrm>
          <a:prstGeom prst="rect">
            <a:avLst/>
          </a:prstGeom>
          <a:noFill/>
        </p:spPr>
        <p:txBody>
          <a:bodyPr wrap="square" rtlCol="0">
            <a:spAutoFit/>
          </a:bodyPr>
          <a:lstStyle/>
          <a:p>
            <a:r>
              <a:rPr lang="en-US" sz="1600" b="1" i="1" dirty="0" smtClean="0">
                <a:solidFill>
                  <a:srgbClr val="114FFB"/>
                </a:solidFill>
                <a:latin typeface="Arial"/>
                <a:sym typeface="Wingdings" pitchFamily="2" charset="2"/>
              </a:rPr>
              <a:t>Steepest descent</a:t>
            </a:r>
            <a:endParaRPr lang="en-US" sz="1600" i="1" dirty="0">
              <a:solidFill>
                <a:srgbClr val="114FFB"/>
              </a:solidFill>
              <a:latin typeface="Arial"/>
              <a:sym typeface="Wingdings" pitchFamily="2" charset="2"/>
            </a:endParaRPr>
          </a:p>
        </p:txBody>
      </p:sp>
      <p:pic>
        <p:nvPicPr>
          <p:cNvPr id="1033"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93183" y="4242420"/>
            <a:ext cx="3276600" cy="266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98033" y="4509120"/>
            <a:ext cx="1866900" cy="1790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4493474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66110"/>
            <a:ext cx="4932040" cy="338554"/>
          </a:xfrm>
          <a:prstGeom prst="rect">
            <a:avLst/>
          </a:prstGeom>
          <a:noFill/>
        </p:spPr>
        <p:txBody>
          <a:bodyPr wrap="square" rtlCol="0">
            <a:spAutoFit/>
          </a:bodyPr>
          <a:lstStyle/>
          <a:p>
            <a:r>
              <a:rPr lang="en-US" sz="1600" b="1" i="1" dirty="0" smtClean="0">
                <a:solidFill>
                  <a:srgbClr val="114FFB"/>
                </a:solidFill>
                <a:latin typeface="Arial"/>
                <a:sym typeface="Wingdings" pitchFamily="2" charset="2"/>
              </a:rPr>
              <a:t>Digression, orthogonality of subsequent iterates  </a:t>
            </a:r>
            <a:endParaRPr lang="en-US" sz="1600" i="1" dirty="0">
              <a:solidFill>
                <a:srgbClr val="114FFB"/>
              </a:solidFill>
              <a:latin typeface="Arial"/>
              <a:sym typeface="Wingdings" pitchFamily="2" charset="2"/>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39" y="44624"/>
            <a:ext cx="1325921" cy="3543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620688"/>
            <a:ext cx="6374676" cy="7285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7299078" y="764704"/>
            <a:ext cx="513282" cy="461665"/>
          </a:xfrm>
          <a:prstGeom prst="rect">
            <a:avLst/>
          </a:prstGeom>
        </p:spPr>
        <p:txBody>
          <a:bodyPr wrap="none">
            <a:spAutoFit/>
          </a:bodyPr>
          <a:lstStyle/>
          <a:p>
            <a:r>
              <a:rPr lang="en-US" dirty="0">
                <a:solidFill>
                  <a:srgbClr val="114FFB"/>
                </a:solidFill>
                <a:sym typeface="Wingdings" pitchFamily="2" charset="2"/>
              </a:rPr>
              <a:t></a:t>
            </a:r>
            <a:endParaRPr lang="en-US" dirty="0">
              <a:solidFill>
                <a:srgbClr val="114FFB"/>
              </a:solidFill>
            </a:endParaRPr>
          </a:p>
        </p:txBody>
      </p:sp>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1760" y="1340768"/>
            <a:ext cx="4574476" cy="557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43354" y="2060848"/>
            <a:ext cx="2090637" cy="338554"/>
          </a:xfrm>
          <a:prstGeom prst="rect">
            <a:avLst/>
          </a:prstGeom>
          <a:noFill/>
        </p:spPr>
        <p:txBody>
          <a:bodyPr wrap="square" rtlCol="0">
            <a:spAutoFit/>
          </a:bodyPr>
          <a:lstStyle/>
          <a:p>
            <a:r>
              <a:rPr lang="en-US" sz="1600" b="1" i="1" dirty="0" smtClean="0">
                <a:solidFill>
                  <a:srgbClr val="114FFB"/>
                </a:solidFill>
                <a:latin typeface="Arial"/>
                <a:sym typeface="Wingdings" pitchFamily="2" charset="2"/>
              </a:rPr>
              <a:t>Minimum residual:</a:t>
            </a:r>
            <a:endParaRPr lang="en-US" sz="1600" i="1" dirty="0">
              <a:solidFill>
                <a:srgbClr val="114FFB"/>
              </a:solidFill>
              <a:latin typeface="Arial"/>
              <a:sym typeface="Wingdings" pitchFamily="2" charset="2"/>
            </a:endParaRPr>
          </a:p>
        </p:txBody>
      </p:sp>
      <p:sp>
        <p:nvSpPr>
          <p:cNvPr id="8" name="TextBox 7"/>
          <p:cNvSpPr txBox="1"/>
          <p:nvPr/>
        </p:nvSpPr>
        <p:spPr>
          <a:xfrm>
            <a:off x="2051720" y="1988840"/>
            <a:ext cx="7092280" cy="584775"/>
          </a:xfrm>
          <a:prstGeom prst="rect">
            <a:avLst/>
          </a:prstGeom>
          <a:noFill/>
        </p:spPr>
        <p:txBody>
          <a:bodyPr wrap="square" rtlCol="0">
            <a:spAutoFit/>
          </a:bodyPr>
          <a:lstStyle/>
          <a:p>
            <a:r>
              <a:rPr lang="en-US" sz="1600" i="1" dirty="0">
                <a:solidFill>
                  <a:srgbClr val="114FFB"/>
                </a:solidFill>
                <a:latin typeface="Arial"/>
                <a:sym typeface="Wingdings" pitchFamily="2" charset="2"/>
              </a:rPr>
              <a:t>S</a:t>
            </a:r>
            <a:r>
              <a:rPr lang="en-US" sz="1600" i="1" dirty="0" smtClean="0">
                <a:solidFill>
                  <a:srgbClr val="114FFB"/>
                </a:solidFill>
                <a:latin typeface="Arial"/>
                <a:sym typeface="Wingdings" pitchFamily="2" charset="2"/>
              </a:rPr>
              <a:t>elf </a:t>
            </a:r>
            <a:r>
              <a:rPr lang="en-US" sz="1600" i="1" dirty="0" err="1" smtClean="0">
                <a:solidFill>
                  <a:srgbClr val="114FFB"/>
                </a:solidFill>
                <a:latin typeface="Arial"/>
                <a:sym typeface="Wingdings" pitchFamily="2" charset="2"/>
              </a:rPr>
              <a:t>adjointness</a:t>
            </a:r>
            <a:r>
              <a:rPr lang="en-US" sz="1600" i="1" dirty="0" smtClean="0">
                <a:solidFill>
                  <a:srgbClr val="114FFB"/>
                </a:solidFill>
                <a:latin typeface="Arial"/>
                <a:sym typeface="Wingdings" pitchFamily="2" charset="2"/>
              </a:rPr>
              <a:t> can be difficult to achieve in practical models, the minimum residual circumvents this by </a:t>
            </a:r>
            <a:r>
              <a:rPr lang="en-US" sz="1600" i="1" dirty="0" err="1" smtClean="0">
                <a:solidFill>
                  <a:srgbClr val="114FFB"/>
                </a:solidFill>
                <a:latin typeface="Arial"/>
                <a:sym typeface="Wingdings" pitchFamily="2" charset="2"/>
              </a:rPr>
              <a:t>minimising</a:t>
            </a:r>
            <a:r>
              <a:rPr lang="en-US" sz="1600" i="1" dirty="0" smtClean="0">
                <a:solidFill>
                  <a:srgbClr val="114FFB"/>
                </a:solidFill>
                <a:latin typeface="Arial"/>
                <a:sym typeface="Wingdings" pitchFamily="2" charset="2"/>
              </a:rPr>
              <a:t>                       instead  </a:t>
            </a:r>
            <a:endParaRPr lang="en-US" sz="1600" i="1" dirty="0">
              <a:solidFill>
                <a:srgbClr val="114FFB"/>
              </a:solidFill>
              <a:latin typeface="Arial"/>
              <a:sym typeface="Wingdings" pitchFamily="2" charset="2"/>
            </a:endParaRP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84632" y="2276872"/>
            <a:ext cx="1091624" cy="2923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804" y="2708920"/>
            <a:ext cx="3323396" cy="4095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23928" y="3224494"/>
            <a:ext cx="2249996" cy="708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2"/>
          <p:cNvSpPr/>
          <p:nvPr/>
        </p:nvSpPr>
        <p:spPr>
          <a:xfrm>
            <a:off x="6516216" y="2679303"/>
            <a:ext cx="513282" cy="461665"/>
          </a:xfrm>
          <a:prstGeom prst="rect">
            <a:avLst/>
          </a:prstGeom>
        </p:spPr>
        <p:txBody>
          <a:bodyPr wrap="none">
            <a:spAutoFit/>
          </a:bodyPr>
          <a:lstStyle/>
          <a:p>
            <a:r>
              <a:rPr lang="en-US" dirty="0">
                <a:solidFill>
                  <a:srgbClr val="114FFB"/>
                </a:solidFill>
                <a:sym typeface="Wingdings" pitchFamily="2" charset="2"/>
              </a:rPr>
              <a:t></a:t>
            </a:r>
            <a:endParaRPr lang="en-US" dirty="0">
              <a:solidFill>
                <a:srgbClr val="114FFB"/>
              </a:solidFill>
            </a:endParaRPr>
          </a:p>
        </p:txBody>
      </p:sp>
      <p:sp>
        <p:nvSpPr>
          <p:cNvPr id="14" name="TextBox 13"/>
          <p:cNvSpPr txBox="1"/>
          <p:nvPr/>
        </p:nvSpPr>
        <p:spPr>
          <a:xfrm>
            <a:off x="63898" y="4005064"/>
            <a:ext cx="9080102" cy="584775"/>
          </a:xfrm>
          <a:prstGeom prst="rect">
            <a:avLst/>
          </a:prstGeom>
          <a:noFill/>
        </p:spPr>
        <p:txBody>
          <a:bodyPr wrap="square" rtlCol="0">
            <a:spAutoFit/>
          </a:bodyPr>
          <a:lstStyle/>
          <a:p>
            <a:r>
              <a:rPr lang="en-US" sz="1600" b="1" i="1" dirty="0" smtClean="0">
                <a:solidFill>
                  <a:srgbClr val="114FFB"/>
                </a:solidFill>
                <a:latin typeface="Arial"/>
                <a:sym typeface="Wingdings" pitchFamily="2" charset="2"/>
              </a:rPr>
              <a:t>Steepest descent and minimum residual are important  for understanding, but otherwise uncompetitive. The </a:t>
            </a:r>
            <a:r>
              <a:rPr lang="en-US" sz="1600" b="1" i="1" dirty="0" err="1" smtClean="0">
                <a:solidFill>
                  <a:srgbClr val="114FFB"/>
                </a:solidFill>
                <a:latin typeface="Arial"/>
                <a:sym typeface="Wingdings" pitchFamily="2" charset="2"/>
              </a:rPr>
              <a:t>tyru</a:t>
            </a:r>
            <a:r>
              <a:rPr lang="en-US" sz="1600" b="1" i="1" dirty="0" smtClean="0">
                <a:solidFill>
                  <a:srgbClr val="114FFB"/>
                </a:solidFill>
                <a:latin typeface="Arial"/>
                <a:sym typeface="Wingdings" pitchFamily="2" charset="2"/>
              </a:rPr>
              <a:t> foundation is provided by conjugate gradients and residuals</a:t>
            </a:r>
            <a:endParaRPr lang="en-US" sz="1600" i="1" dirty="0">
              <a:solidFill>
                <a:srgbClr val="114FFB"/>
              </a:solidFill>
              <a:latin typeface="Arial"/>
              <a:sym typeface="Wingdings" pitchFamily="2" charset="2"/>
            </a:endParaRPr>
          </a:p>
        </p:txBody>
      </p:sp>
      <p:pic>
        <p:nvPicPr>
          <p:cNvPr id="3"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48805" y="4639276"/>
            <a:ext cx="2819340" cy="6619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Rectangle 14"/>
          <p:cNvSpPr/>
          <p:nvPr/>
        </p:nvSpPr>
        <p:spPr>
          <a:xfrm>
            <a:off x="6012160" y="4725144"/>
            <a:ext cx="513282" cy="461665"/>
          </a:xfrm>
          <a:prstGeom prst="rect">
            <a:avLst/>
          </a:prstGeom>
        </p:spPr>
        <p:txBody>
          <a:bodyPr wrap="none">
            <a:spAutoFit/>
          </a:bodyPr>
          <a:lstStyle/>
          <a:p>
            <a:r>
              <a:rPr lang="en-US" dirty="0">
                <a:solidFill>
                  <a:srgbClr val="114FFB"/>
                </a:solidFill>
                <a:sym typeface="Wingdings" pitchFamily="2" charset="2"/>
              </a:rPr>
              <a:t></a:t>
            </a:r>
            <a:endParaRPr lang="en-US" dirty="0">
              <a:solidFill>
                <a:srgbClr val="114FFB"/>
              </a:solidFill>
            </a:endParaRPr>
          </a:p>
        </p:txBody>
      </p:sp>
      <p:pic>
        <p:nvPicPr>
          <p:cNvPr id="4"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85568" y="5373216"/>
            <a:ext cx="5119114" cy="4320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6516216" y="4797152"/>
            <a:ext cx="2555776" cy="338554"/>
          </a:xfrm>
          <a:prstGeom prst="rect">
            <a:avLst/>
          </a:prstGeom>
        </p:spPr>
        <p:txBody>
          <a:bodyPr wrap="square">
            <a:spAutoFit/>
          </a:bodyPr>
          <a:lstStyle/>
          <a:p>
            <a:r>
              <a:rPr lang="en-US" sz="1600" i="1" dirty="0" smtClean="0">
                <a:solidFill>
                  <a:srgbClr val="114FFB"/>
                </a:solidFill>
                <a:latin typeface="Arial"/>
                <a:sym typeface="Wingdings" pitchFamily="2" charset="2"/>
              </a:rPr>
              <a:t>3 term recurrence formula </a:t>
            </a:r>
            <a:endParaRPr lang="en-US" sz="1600" dirty="0"/>
          </a:p>
        </p:txBody>
      </p:sp>
      <p:sp>
        <p:nvSpPr>
          <p:cNvPr id="10" name="Rectangle 9"/>
          <p:cNvSpPr/>
          <p:nvPr/>
        </p:nvSpPr>
        <p:spPr>
          <a:xfrm>
            <a:off x="78805" y="5898758"/>
            <a:ext cx="4853234" cy="338554"/>
          </a:xfrm>
          <a:prstGeom prst="rect">
            <a:avLst/>
          </a:prstGeom>
        </p:spPr>
        <p:txBody>
          <a:bodyPr wrap="square">
            <a:spAutoFit/>
          </a:bodyPr>
          <a:lstStyle/>
          <a:p>
            <a:r>
              <a:rPr lang="en-US" sz="1600" i="1" dirty="0" err="1" smtClean="0">
                <a:solidFill>
                  <a:srgbClr val="114FFB"/>
                </a:solidFill>
                <a:latin typeface="Arial"/>
                <a:sym typeface="Wingdings" pitchFamily="2" charset="2"/>
              </a:rPr>
              <a:t>a.k.a</a:t>
            </a:r>
            <a:r>
              <a:rPr lang="en-US" sz="1600" i="1" dirty="0" smtClean="0">
                <a:solidFill>
                  <a:srgbClr val="114FFB"/>
                </a:solidFill>
                <a:latin typeface="Arial"/>
                <a:sym typeface="Wingdings" pitchFamily="2" charset="2"/>
              </a:rPr>
              <a:t>  2</a:t>
            </a:r>
            <a:r>
              <a:rPr lang="en-US" sz="1600" i="1" baseline="30000" dirty="0" smtClean="0">
                <a:solidFill>
                  <a:srgbClr val="114FFB"/>
                </a:solidFill>
                <a:latin typeface="Arial"/>
                <a:sym typeface="Wingdings" pitchFamily="2" charset="2"/>
              </a:rPr>
              <a:t>nd</a:t>
            </a:r>
            <a:r>
              <a:rPr lang="en-US" sz="1600" i="1" dirty="0" smtClean="0">
                <a:solidFill>
                  <a:srgbClr val="114FFB"/>
                </a:solidFill>
                <a:latin typeface="Arial"/>
                <a:sym typeface="Wingdings" pitchFamily="2" charset="2"/>
              </a:rPr>
              <a:t> order Richardson, due to Frankel 1950</a:t>
            </a:r>
            <a:endParaRPr lang="en-US" sz="1600" dirty="0"/>
          </a:p>
        </p:txBody>
      </p:sp>
    </p:spTree>
    <p:extLst>
      <p:ext uri="{BB962C8B-B14F-4D97-AF65-F5344CB8AC3E}">
        <p14:creationId xmlns:p14="http://schemas.microsoft.com/office/powerpoint/2010/main" val="350687670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132856"/>
            <a:ext cx="8352928" cy="8297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259632" y="2895327"/>
            <a:ext cx="513282" cy="461665"/>
          </a:xfrm>
          <a:prstGeom prst="rect">
            <a:avLst/>
          </a:prstGeom>
        </p:spPr>
        <p:txBody>
          <a:bodyPr wrap="none">
            <a:spAutoFit/>
          </a:bodyPr>
          <a:lstStyle/>
          <a:p>
            <a:r>
              <a:rPr lang="en-US" dirty="0">
                <a:solidFill>
                  <a:srgbClr val="114FFB"/>
                </a:solidFill>
                <a:sym typeface="Wingdings" pitchFamily="2" charset="2"/>
              </a:rPr>
              <a:t></a:t>
            </a:r>
            <a:endParaRPr lang="en-US" dirty="0">
              <a:solidFill>
                <a:srgbClr val="114FFB"/>
              </a:solidFill>
            </a:endParaRPr>
          </a:p>
        </p:txBody>
      </p:sp>
      <p:sp>
        <p:nvSpPr>
          <p:cNvPr id="6" name="TextBox 5"/>
          <p:cNvSpPr txBox="1"/>
          <p:nvPr/>
        </p:nvSpPr>
        <p:spPr>
          <a:xfrm>
            <a:off x="70640" y="-5898"/>
            <a:ext cx="5477779" cy="338554"/>
          </a:xfrm>
          <a:prstGeom prst="rect">
            <a:avLst/>
          </a:prstGeom>
          <a:noFill/>
        </p:spPr>
        <p:txBody>
          <a:bodyPr wrap="square" rtlCol="0">
            <a:spAutoFit/>
          </a:bodyPr>
          <a:lstStyle/>
          <a:p>
            <a:r>
              <a:rPr lang="en-US" sz="1600" b="1" i="1" dirty="0" err="1" smtClean="0">
                <a:solidFill>
                  <a:srgbClr val="114FFB"/>
                </a:solidFill>
                <a:latin typeface="Arial"/>
                <a:sym typeface="Wingdings" pitchFamily="2" charset="2"/>
              </a:rPr>
              <a:t>Conjugte</a:t>
            </a:r>
            <a:r>
              <a:rPr lang="en-US" sz="1600" b="1" i="1" dirty="0" smtClean="0">
                <a:solidFill>
                  <a:srgbClr val="114FFB"/>
                </a:solidFill>
                <a:latin typeface="Arial"/>
                <a:sym typeface="Wingdings" pitchFamily="2" charset="2"/>
              </a:rPr>
              <a:t> gradient (CG) and conjugate residual (CR):</a:t>
            </a:r>
            <a:endParaRPr lang="en-US" sz="1600" i="1" dirty="0">
              <a:solidFill>
                <a:srgbClr val="114FFB"/>
              </a:solidFill>
              <a:latin typeface="Arial"/>
              <a:sym typeface="Wingdings" pitchFamily="2" charset="2"/>
            </a:endParaRPr>
          </a:p>
        </p:txBody>
      </p:sp>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1158" y="332656"/>
            <a:ext cx="5119114" cy="4320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70640" y="1556792"/>
            <a:ext cx="8893848" cy="584775"/>
          </a:xfrm>
          <a:prstGeom prst="rect">
            <a:avLst/>
          </a:prstGeom>
          <a:noFill/>
        </p:spPr>
        <p:txBody>
          <a:bodyPr wrap="square" rtlCol="0">
            <a:spAutoFit/>
          </a:bodyPr>
          <a:lstStyle/>
          <a:p>
            <a:r>
              <a:rPr lang="en-US" sz="1600" i="1" dirty="0">
                <a:solidFill>
                  <a:srgbClr val="114FFB"/>
                </a:solidFill>
                <a:latin typeface="Arial"/>
                <a:sym typeface="Wingdings" pitchFamily="2" charset="2"/>
              </a:rPr>
              <a:t>t</a:t>
            </a:r>
            <a:r>
              <a:rPr lang="en-US" sz="1600" i="1" dirty="0" smtClean="0">
                <a:solidFill>
                  <a:srgbClr val="114FFB"/>
                </a:solidFill>
                <a:latin typeface="Arial"/>
                <a:sym typeface="Wingdings" pitchFamily="2" charset="2"/>
              </a:rPr>
              <a:t>he coefficients of which could be determined via norms’ </a:t>
            </a:r>
            <a:r>
              <a:rPr lang="en-US" sz="1600" i="1" dirty="0" err="1" smtClean="0">
                <a:solidFill>
                  <a:srgbClr val="114FFB"/>
                </a:solidFill>
                <a:latin typeface="Arial"/>
                <a:sym typeface="Wingdings" pitchFamily="2" charset="2"/>
              </a:rPr>
              <a:t>minimisation</a:t>
            </a:r>
            <a:r>
              <a:rPr lang="en-US" sz="1600" i="1" dirty="0" smtClean="0">
                <a:solidFill>
                  <a:srgbClr val="114FFB"/>
                </a:solidFill>
                <a:latin typeface="Arial"/>
                <a:sym typeface="Wingdings" pitchFamily="2" charset="2"/>
              </a:rPr>
              <a:t>, analogous to steepest descent and minimum residual, or instead  </a:t>
            </a:r>
            <a:endParaRPr lang="en-US" sz="1600" i="1" dirty="0">
              <a:solidFill>
                <a:srgbClr val="114FFB"/>
              </a:solidFill>
              <a:latin typeface="Arial"/>
              <a:sym typeface="Wingdings" pitchFamily="2" charset="2"/>
            </a:endParaRPr>
          </a:p>
        </p:txBody>
      </p:sp>
      <p:pic>
        <p:nvPicPr>
          <p:cNvPr id="103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4252" y="2996952"/>
            <a:ext cx="4352925" cy="295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1800" y="3284984"/>
            <a:ext cx="3248025" cy="295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5856" y="3528392"/>
            <a:ext cx="2272563" cy="30689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22304" y="764704"/>
            <a:ext cx="4233872" cy="4179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5"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35717" y="1170811"/>
            <a:ext cx="4205859" cy="3859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7"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5966" y="4264681"/>
            <a:ext cx="2189810" cy="6044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8" name="Picture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7504" y="4941168"/>
            <a:ext cx="2286307" cy="6499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9" name="Picture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19366" y="4264681"/>
            <a:ext cx="2445122" cy="676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40" name="Picture 1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300192" y="4978298"/>
            <a:ext cx="2808312" cy="5726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071464" y="3675957"/>
            <a:ext cx="569387" cy="400110"/>
          </a:xfrm>
          <a:prstGeom prst="rect">
            <a:avLst/>
          </a:prstGeom>
          <a:noFill/>
        </p:spPr>
        <p:txBody>
          <a:bodyPr wrap="none" rtlCol="0">
            <a:spAutoFit/>
          </a:bodyPr>
          <a:lstStyle/>
          <a:p>
            <a:r>
              <a:rPr lang="en-US" sz="2000" b="1" dirty="0">
                <a:solidFill>
                  <a:srgbClr val="114FFB"/>
                </a:solidFill>
                <a:latin typeface="Arial"/>
              </a:rPr>
              <a:t>CG</a:t>
            </a:r>
          </a:p>
        </p:txBody>
      </p:sp>
      <p:sp>
        <p:nvSpPr>
          <p:cNvPr id="23" name="TextBox 22"/>
          <p:cNvSpPr txBox="1"/>
          <p:nvPr/>
        </p:nvSpPr>
        <p:spPr>
          <a:xfrm>
            <a:off x="7693259" y="3675957"/>
            <a:ext cx="556563" cy="400110"/>
          </a:xfrm>
          <a:prstGeom prst="rect">
            <a:avLst/>
          </a:prstGeom>
          <a:noFill/>
        </p:spPr>
        <p:txBody>
          <a:bodyPr wrap="none" rtlCol="0">
            <a:spAutoFit/>
          </a:bodyPr>
          <a:lstStyle/>
          <a:p>
            <a:r>
              <a:rPr lang="en-US" sz="2000" b="1" dirty="0" smtClean="0">
                <a:solidFill>
                  <a:srgbClr val="114FFB"/>
                </a:solidFill>
                <a:latin typeface="Arial"/>
              </a:rPr>
              <a:t>CR</a:t>
            </a:r>
            <a:endParaRPr lang="en-US" sz="2000" b="1" dirty="0">
              <a:solidFill>
                <a:srgbClr val="114FFB"/>
              </a:solidFill>
              <a:latin typeface="Arial"/>
            </a:endParaRPr>
          </a:p>
        </p:txBody>
      </p:sp>
      <p:pic>
        <p:nvPicPr>
          <p:cNvPr id="1041" name="Picture 1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012160" y="5674489"/>
            <a:ext cx="3088679" cy="3467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8618324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Box 5"/>
          <p:cNvSpPr txBox="1">
            <a:spLocks noChangeArrowheads="1"/>
          </p:cNvSpPr>
          <p:nvPr/>
        </p:nvSpPr>
        <p:spPr bwMode="auto">
          <a:xfrm>
            <a:off x="35496" y="404664"/>
            <a:ext cx="7344816" cy="584775"/>
          </a:xfrm>
          <a:prstGeom prst="rect">
            <a:avLst/>
          </a:prstGeom>
          <a:noFill/>
          <a:ln w="9525">
            <a:noFill/>
            <a:miter lim="800000"/>
            <a:headEnd/>
            <a:tailEnd/>
          </a:ln>
        </p:spPr>
        <p:txBody>
          <a:bodyPr wrap="square">
            <a:spAutoFit/>
          </a:bodyPr>
          <a:lstStyle/>
          <a:p>
            <a:pPr>
              <a:defRPr/>
            </a:pPr>
            <a:r>
              <a:rPr lang="en-US" sz="1600" i="1" dirty="0">
                <a:solidFill>
                  <a:srgbClr val="114FFB"/>
                </a:solidFill>
                <a:latin typeface="Arial" charset="0"/>
              </a:rPr>
              <a:t>The best asymptotic convergence rate one can get from plain CG methods is in </a:t>
            </a:r>
            <a:endParaRPr lang="en-US" sz="1600" i="1" dirty="0" smtClean="0">
              <a:solidFill>
                <a:srgbClr val="114FFB"/>
              </a:solidFill>
              <a:latin typeface="Arial" charset="0"/>
            </a:endParaRPr>
          </a:p>
          <a:p>
            <a:pPr>
              <a:defRPr/>
            </a:pPr>
            <a:r>
              <a:rPr lang="en-US" sz="1600" i="1" dirty="0" smtClean="0">
                <a:solidFill>
                  <a:srgbClr val="114FFB"/>
                </a:solidFill>
                <a:latin typeface="Arial" charset="0"/>
              </a:rPr>
              <a:t>the  inverse </a:t>
            </a:r>
            <a:r>
              <a:rPr lang="en-US" sz="1600" i="1" dirty="0">
                <a:solidFill>
                  <a:srgbClr val="114FFB"/>
                </a:solidFill>
                <a:latin typeface="Arial" charset="0"/>
              </a:rPr>
              <a:t>proportionality to (condition number )</a:t>
            </a:r>
            <a:r>
              <a:rPr lang="en-US" sz="1600" i="1" baseline="30000" dirty="0">
                <a:solidFill>
                  <a:srgbClr val="114FFB"/>
                </a:solidFill>
                <a:latin typeface="Arial" charset="0"/>
              </a:rPr>
              <a:t>1/2  </a:t>
            </a:r>
            <a:r>
              <a:rPr lang="en-US" sz="1600" i="1" dirty="0">
                <a:solidFill>
                  <a:srgbClr val="114FFB"/>
                </a:solidFill>
                <a:latin typeface="Arial" charset="0"/>
              </a:rPr>
              <a:t>of  the problem at hand </a:t>
            </a:r>
          </a:p>
        </p:txBody>
      </p:sp>
      <p:sp>
        <p:nvSpPr>
          <p:cNvPr id="6" name="Rectangle 5"/>
          <p:cNvSpPr>
            <a:spLocks noChangeArrowheads="1"/>
          </p:cNvSpPr>
          <p:nvPr/>
        </p:nvSpPr>
        <p:spPr bwMode="auto">
          <a:xfrm>
            <a:off x="-22448" y="-27384"/>
            <a:ext cx="91664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b="1">
                <a:solidFill>
                  <a:schemeClr val="tx1"/>
                </a:solidFill>
                <a:latin typeface="Arial" panose="020B0604020202020204" pitchFamily="34" charset="0"/>
              </a:defRPr>
            </a:lvl1pPr>
            <a:lvl2pPr marL="742950" indent="-285750" eaLnBrk="0" hangingPunct="0">
              <a:defRPr sz="1600" b="1">
                <a:solidFill>
                  <a:schemeClr val="tx1"/>
                </a:solidFill>
                <a:latin typeface="Arial" panose="020B0604020202020204" pitchFamily="34" charset="0"/>
              </a:defRPr>
            </a:lvl2pPr>
            <a:lvl3pPr marL="1143000" indent="-228600" eaLnBrk="0" hangingPunct="0">
              <a:defRPr sz="1600" b="1">
                <a:solidFill>
                  <a:schemeClr val="tx1"/>
                </a:solidFill>
                <a:latin typeface="Arial" panose="020B0604020202020204" pitchFamily="34" charset="0"/>
              </a:defRPr>
            </a:lvl3pPr>
            <a:lvl4pPr marL="1600200" indent="-228600" eaLnBrk="0" hangingPunct="0">
              <a:defRPr sz="1600" b="1">
                <a:solidFill>
                  <a:schemeClr val="tx1"/>
                </a:solidFill>
                <a:latin typeface="Arial" panose="020B0604020202020204" pitchFamily="34" charset="0"/>
              </a:defRPr>
            </a:lvl4pPr>
            <a:lvl5pPr marL="2057400" indent="-228600" eaLnBrk="0" hangingPunct="0">
              <a:defRPr sz="1600" b="1">
                <a:solidFill>
                  <a:schemeClr val="tx1"/>
                </a:solidFill>
                <a:latin typeface="Arial" panose="020B0604020202020204" pitchFamily="34" charset="0"/>
              </a:defRPr>
            </a:lvl5pPr>
            <a:lvl6pPr marL="2514600" indent="-228600" eaLnBrk="0" fontAlgn="base" hangingPunct="0">
              <a:spcBef>
                <a:spcPct val="0"/>
              </a:spcBef>
              <a:spcAft>
                <a:spcPct val="0"/>
              </a:spcAft>
              <a:defRPr sz="1600" b="1">
                <a:solidFill>
                  <a:schemeClr val="tx1"/>
                </a:solidFill>
                <a:latin typeface="Arial" panose="020B0604020202020204" pitchFamily="34" charset="0"/>
              </a:defRPr>
            </a:lvl6pPr>
            <a:lvl7pPr marL="2971800" indent="-228600" eaLnBrk="0" fontAlgn="base" hangingPunct="0">
              <a:spcBef>
                <a:spcPct val="0"/>
              </a:spcBef>
              <a:spcAft>
                <a:spcPct val="0"/>
              </a:spcAft>
              <a:defRPr sz="1600" b="1">
                <a:solidFill>
                  <a:schemeClr val="tx1"/>
                </a:solidFill>
                <a:latin typeface="Arial" panose="020B0604020202020204" pitchFamily="34" charset="0"/>
              </a:defRPr>
            </a:lvl7pPr>
            <a:lvl8pPr marL="3429000" indent="-228600" eaLnBrk="0" fontAlgn="base" hangingPunct="0">
              <a:spcBef>
                <a:spcPct val="0"/>
              </a:spcBef>
              <a:spcAft>
                <a:spcPct val="0"/>
              </a:spcAft>
              <a:defRPr sz="1600" b="1">
                <a:solidFill>
                  <a:schemeClr val="tx1"/>
                </a:solidFill>
                <a:latin typeface="Arial" panose="020B0604020202020204" pitchFamily="34" charset="0"/>
              </a:defRPr>
            </a:lvl8pPr>
            <a:lvl9pPr marL="3886200" indent="-228600" eaLnBrk="0" fontAlgn="base" hangingPunct="0">
              <a:spcBef>
                <a:spcPct val="0"/>
              </a:spcBef>
              <a:spcAft>
                <a:spcPct val="0"/>
              </a:spcAft>
              <a:defRPr sz="1600" b="1">
                <a:solidFill>
                  <a:schemeClr val="tx1"/>
                </a:solidFill>
                <a:latin typeface="Arial" panose="020B0604020202020204" pitchFamily="34" charset="0"/>
              </a:defRPr>
            </a:lvl9pPr>
          </a:lstStyle>
          <a:p>
            <a:pPr eaLnBrk="1" hangingPunct="1"/>
            <a:r>
              <a:rPr lang="en-US" altLang="en-US" sz="2000" b="0" dirty="0" smtClean="0">
                <a:solidFill>
                  <a:srgbClr val="114FFB"/>
                </a:solidFill>
              </a:rPr>
              <a:t>… </a:t>
            </a:r>
            <a:r>
              <a:rPr lang="en-US" altLang="en-US" sz="2000" b="0" dirty="0" err="1" smtClean="0">
                <a:solidFill>
                  <a:srgbClr val="114FFB"/>
                </a:solidFill>
              </a:rPr>
              <a:t>variational</a:t>
            </a:r>
            <a:r>
              <a:rPr lang="en-US" altLang="en-US" sz="2000" b="0" dirty="0" smtClean="0">
                <a:solidFill>
                  <a:srgbClr val="114FFB"/>
                </a:solidFill>
              </a:rPr>
              <a:t> </a:t>
            </a:r>
            <a:r>
              <a:rPr lang="en-US" altLang="en-US" sz="2000" b="0" dirty="0" err="1" smtClean="0">
                <a:solidFill>
                  <a:srgbClr val="114FFB"/>
                </a:solidFill>
              </a:rPr>
              <a:t>Krylov</a:t>
            </a:r>
            <a:r>
              <a:rPr lang="en-US" altLang="en-US" sz="2000" b="0" dirty="0">
                <a:solidFill>
                  <a:srgbClr val="114FFB"/>
                </a:solidFill>
              </a:rPr>
              <a:t>-</a:t>
            </a:r>
            <a:r>
              <a:rPr lang="en-US" altLang="en-US" sz="2000" b="0" dirty="0" smtClean="0">
                <a:solidFill>
                  <a:srgbClr val="114FFB"/>
                </a:solidFill>
              </a:rPr>
              <a:t>subspace solvers:  iii)  operator  preconditioning</a:t>
            </a:r>
            <a:endParaRPr lang="en-US" altLang="en-US" sz="2000" b="0" dirty="0">
              <a:solidFill>
                <a:srgbClr val="114FFB"/>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162" y="1052736"/>
            <a:ext cx="2058582" cy="5865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5"/>
          <p:cNvSpPr txBox="1">
            <a:spLocks noChangeArrowheads="1"/>
          </p:cNvSpPr>
          <p:nvPr/>
        </p:nvSpPr>
        <p:spPr bwMode="auto">
          <a:xfrm>
            <a:off x="3059832" y="1196752"/>
            <a:ext cx="5904656" cy="338554"/>
          </a:xfrm>
          <a:prstGeom prst="rect">
            <a:avLst/>
          </a:prstGeom>
          <a:noFill/>
          <a:ln w="9525">
            <a:noFill/>
            <a:miter lim="800000"/>
            <a:headEnd/>
            <a:tailEnd/>
          </a:ln>
        </p:spPr>
        <p:txBody>
          <a:bodyPr wrap="square">
            <a:spAutoFit/>
          </a:bodyPr>
          <a:lstStyle/>
          <a:p>
            <a:pPr>
              <a:defRPr/>
            </a:pPr>
            <a:r>
              <a:rPr lang="en-US" sz="1600" i="1" dirty="0">
                <a:solidFill>
                  <a:srgbClr val="114FFB"/>
                </a:solidFill>
                <a:latin typeface="Arial" charset="0"/>
              </a:rPr>
              <a:t> </a:t>
            </a:r>
            <a:r>
              <a:rPr lang="en-US" sz="1600" i="1" dirty="0" smtClean="0">
                <a:solidFill>
                  <a:srgbClr val="114FFB"/>
                </a:solidFill>
                <a:latin typeface="Arial" charset="0"/>
              </a:rPr>
              <a:t>P (“left” preconditioner) approximates L  but is easier to invert. </a:t>
            </a:r>
            <a:endParaRPr lang="en-US" sz="1600" i="1" dirty="0">
              <a:solidFill>
                <a:srgbClr val="114FFB"/>
              </a:solidFill>
              <a:latin typeface="Arial" charset="0"/>
            </a:endParaRPr>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457" y="1691179"/>
            <a:ext cx="5324663" cy="4416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2852936"/>
            <a:ext cx="3279819" cy="6823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43354" y="2276872"/>
            <a:ext cx="3736558" cy="338554"/>
          </a:xfrm>
          <a:prstGeom prst="rect">
            <a:avLst/>
          </a:prstGeom>
          <a:noFill/>
        </p:spPr>
        <p:txBody>
          <a:bodyPr wrap="square" rtlCol="0">
            <a:spAutoFit/>
          </a:bodyPr>
          <a:lstStyle/>
          <a:p>
            <a:r>
              <a:rPr lang="en-US" sz="1600" b="1" i="1" dirty="0" smtClean="0">
                <a:solidFill>
                  <a:srgbClr val="114FFB"/>
                </a:solidFill>
                <a:latin typeface="Arial"/>
                <a:sym typeface="Wingdings" pitchFamily="2" charset="2"/>
              </a:rPr>
              <a:t>Preconditioned conjugate  residual:</a:t>
            </a:r>
            <a:endParaRPr lang="en-US" sz="1600" i="1" dirty="0">
              <a:solidFill>
                <a:srgbClr val="114FFB"/>
              </a:solidFill>
              <a:latin typeface="Arial"/>
              <a:sym typeface="Wingdings" pitchFamily="2" charset="2"/>
            </a:endParaRPr>
          </a:p>
        </p:txBody>
      </p:sp>
      <p:pic>
        <p:nvPicPr>
          <p:cNvPr id="2"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28" y="3573016"/>
            <a:ext cx="3949708" cy="1485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93782" y="5373216"/>
            <a:ext cx="1794042" cy="3658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5"/>
          <p:cNvSpPr txBox="1">
            <a:spLocks noChangeArrowheads="1"/>
          </p:cNvSpPr>
          <p:nvPr/>
        </p:nvSpPr>
        <p:spPr bwMode="auto">
          <a:xfrm>
            <a:off x="0" y="5400552"/>
            <a:ext cx="1115616" cy="338554"/>
          </a:xfrm>
          <a:prstGeom prst="rect">
            <a:avLst/>
          </a:prstGeom>
          <a:noFill/>
          <a:ln w="9525">
            <a:noFill/>
            <a:miter lim="800000"/>
            <a:headEnd/>
            <a:tailEnd/>
          </a:ln>
        </p:spPr>
        <p:txBody>
          <a:bodyPr wrap="square">
            <a:spAutoFit/>
          </a:bodyPr>
          <a:lstStyle/>
          <a:p>
            <a:pPr>
              <a:defRPr/>
            </a:pPr>
            <a:r>
              <a:rPr lang="en-US" sz="1600" i="1" dirty="0">
                <a:solidFill>
                  <a:srgbClr val="114FFB"/>
                </a:solidFill>
                <a:latin typeface="Arial" charset="0"/>
              </a:rPr>
              <a:t> </a:t>
            </a:r>
            <a:r>
              <a:rPr lang="en-US" sz="1600" i="1" dirty="0" smtClean="0">
                <a:solidFill>
                  <a:srgbClr val="114FFB"/>
                </a:solidFill>
                <a:latin typeface="Arial" charset="0"/>
              </a:rPr>
              <a:t>replacing</a:t>
            </a:r>
            <a:endParaRPr lang="en-US" sz="1600" i="1" dirty="0">
              <a:solidFill>
                <a:srgbClr val="114FFB"/>
              </a:solidFill>
              <a:latin typeface="Arial" charset="0"/>
            </a:endParaRPr>
          </a:p>
        </p:txBody>
      </p:sp>
      <p:sp>
        <p:nvSpPr>
          <p:cNvPr id="13" name="Rectangle 12"/>
          <p:cNvSpPr/>
          <p:nvPr/>
        </p:nvSpPr>
        <p:spPr>
          <a:xfrm>
            <a:off x="3059832" y="5325328"/>
            <a:ext cx="513282" cy="461665"/>
          </a:xfrm>
          <a:prstGeom prst="rect">
            <a:avLst/>
          </a:prstGeom>
        </p:spPr>
        <p:txBody>
          <a:bodyPr wrap="none">
            <a:spAutoFit/>
          </a:bodyPr>
          <a:lstStyle/>
          <a:p>
            <a:r>
              <a:rPr lang="en-US" dirty="0">
                <a:solidFill>
                  <a:srgbClr val="114FFB"/>
                </a:solidFill>
                <a:sym typeface="Wingdings" pitchFamily="2" charset="2"/>
              </a:rPr>
              <a:t></a:t>
            </a:r>
            <a:endParaRPr lang="en-US" dirty="0">
              <a:solidFill>
                <a:srgbClr val="114FFB"/>
              </a:solidFill>
            </a:endParaRPr>
          </a:p>
        </p:txBody>
      </p:sp>
      <p:pic>
        <p:nvPicPr>
          <p:cNvPr id="103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95936" y="2276872"/>
            <a:ext cx="5105400" cy="314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20072" y="2564904"/>
            <a:ext cx="3200400"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580112" y="2780928"/>
            <a:ext cx="2609850" cy="3105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94278" y="5908129"/>
            <a:ext cx="2886075" cy="257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329138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3848" y="260648"/>
            <a:ext cx="2664296" cy="533400"/>
          </a:xfrm>
        </p:spPr>
        <p:txBody>
          <a:bodyPr/>
          <a:lstStyle/>
          <a:p>
            <a:r>
              <a:rPr lang="en-US" sz="2000" kern="1200" dirty="0" smtClean="0">
                <a:latin typeface="+mn-lt"/>
                <a:ea typeface="+mn-ea"/>
                <a:cs typeface="+mn-cs"/>
              </a:rPr>
              <a:t>Two </a:t>
            </a:r>
            <a:r>
              <a:rPr lang="en-US" sz="2000" kern="1200" dirty="0">
                <a:latin typeface="+mn-lt"/>
                <a:ea typeface="+mn-ea"/>
                <a:cs typeface="+mn-cs"/>
              </a:rPr>
              <a:t>reference frames</a:t>
            </a:r>
          </a:p>
        </p:txBody>
      </p:sp>
      <p:pic>
        <p:nvPicPr>
          <p:cNvPr id="4" name="Picture 11"/>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3528" y="1052736"/>
            <a:ext cx="4110681" cy="2496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txBox="1">
            <a:spLocks/>
          </p:cNvSpPr>
          <p:nvPr/>
        </p:nvSpPr>
        <p:spPr bwMode="auto">
          <a:xfrm>
            <a:off x="323528" y="3645024"/>
            <a:ext cx="8439150" cy="533400"/>
          </a:xfrm>
          <a:prstGeom prst="rect">
            <a:avLst/>
          </a:prstGeom>
          <a:noFill/>
          <a:ln w="12700">
            <a:noFill/>
            <a:miter lim="800000"/>
            <a:headEnd/>
            <a:tailEnd/>
          </a:ln>
        </p:spPr>
        <p:txBody>
          <a:bodyPr vert="horz" wrap="square" lIns="90487" tIns="44450" rIns="90487" bIns="44450" numCol="1" anchor="ctr" anchorCtr="0" compatLnSpc="1">
            <a:prstTxWarp prst="textNoShape">
              <a:avLst/>
            </a:prstTxWarp>
          </a:bodyPr>
          <a:lstStyle>
            <a:lvl1pPr algn="l" defTabSz="762000" rtl="0" eaLnBrk="0" fontAlgn="base" hangingPunct="0">
              <a:spcBef>
                <a:spcPct val="0"/>
              </a:spcBef>
              <a:spcAft>
                <a:spcPct val="0"/>
              </a:spcAft>
              <a:defRPr sz="2800">
                <a:solidFill>
                  <a:srgbClr val="114FFB"/>
                </a:solidFill>
                <a:latin typeface="+mj-lt"/>
                <a:ea typeface="+mj-ea"/>
                <a:cs typeface="+mj-cs"/>
              </a:defRPr>
            </a:lvl1pPr>
            <a:lvl2pPr algn="l" defTabSz="762000" rtl="0" eaLnBrk="0" fontAlgn="base" hangingPunct="0">
              <a:spcBef>
                <a:spcPct val="0"/>
              </a:spcBef>
              <a:spcAft>
                <a:spcPct val="0"/>
              </a:spcAft>
              <a:defRPr sz="2800">
                <a:solidFill>
                  <a:srgbClr val="114FFB"/>
                </a:solidFill>
                <a:latin typeface="Arial Black" pitchFamily="34" charset="0"/>
              </a:defRPr>
            </a:lvl2pPr>
            <a:lvl3pPr algn="l" defTabSz="762000" rtl="0" eaLnBrk="0" fontAlgn="base" hangingPunct="0">
              <a:spcBef>
                <a:spcPct val="0"/>
              </a:spcBef>
              <a:spcAft>
                <a:spcPct val="0"/>
              </a:spcAft>
              <a:defRPr sz="2800">
                <a:solidFill>
                  <a:srgbClr val="114FFB"/>
                </a:solidFill>
                <a:latin typeface="Arial Black" pitchFamily="34" charset="0"/>
              </a:defRPr>
            </a:lvl3pPr>
            <a:lvl4pPr algn="l" defTabSz="762000" rtl="0" eaLnBrk="0" fontAlgn="base" hangingPunct="0">
              <a:spcBef>
                <a:spcPct val="0"/>
              </a:spcBef>
              <a:spcAft>
                <a:spcPct val="0"/>
              </a:spcAft>
              <a:defRPr sz="2800">
                <a:solidFill>
                  <a:srgbClr val="114FFB"/>
                </a:solidFill>
                <a:latin typeface="Arial Black" pitchFamily="34" charset="0"/>
              </a:defRPr>
            </a:lvl4pPr>
            <a:lvl5pPr algn="l" defTabSz="762000" rtl="0" eaLnBrk="0" fontAlgn="base" hangingPunct="0">
              <a:spcBef>
                <a:spcPct val="0"/>
              </a:spcBef>
              <a:spcAft>
                <a:spcPct val="0"/>
              </a:spcAft>
              <a:defRPr sz="2800">
                <a:solidFill>
                  <a:srgbClr val="114FFB"/>
                </a:solidFill>
                <a:latin typeface="Arial Black" pitchFamily="34" charset="0"/>
              </a:defRPr>
            </a:lvl5pPr>
            <a:lvl6pPr marL="457200" algn="l" defTabSz="762000" rtl="0" fontAlgn="base">
              <a:spcBef>
                <a:spcPct val="0"/>
              </a:spcBef>
              <a:spcAft>
                <a:spcPct val="0"/>
              </a:spcAft>
              <a:defRPr sz="2800">
                <a:solidFill>
                  <a:srgbClr val="114FFB"/>
                </a:solidFill>
                <a:latin typeface="Arial Black" pitchFamily="34" charset="0"/>
              </a:defRPr>
            </a:lvl6pPr>
            <a:lvl7pPr marL="914400" algn="l" defTabSz="762000" rtl="0" fontAlgn="base">
              <a:spcBef>
                <a:spcPct val="0"/>
              </a:spcBef>
              <a:spcAft>
                <a:spcPct val="0"/>
              </a:spcAft>
              <a:defRPr sz="2800">
                <a:solidFill>
                  <a:srgbClr val="114FFB"/>
                </a:solidFill>
                <a:latin typeface="Arial Black" pitchFamily="34" charset="0"/>
              </a:defRPr>
            </a:lvl7pPr>
            <a:lvl8pPr marL="1371600" algn="l" defTabSz="762000" rtl="0" fontAlgn="base">
              <a:spcBef>
                <a:spcPct val="0"/>
              </a:spcBef>
              <a:spcAft>
                <a:spcPct val="0"/>
              </a:spcAft>
              <a:defRPr sz="2800">
                <a:solidFill>
                  <a:srgbClr val="114FFB"/>
                </a:solidFill>
                <a:latin typeface="Arial Black" pitchFamily="34" charset="0"/>
              </a:defRPr>
            </a:lvl8pPr>
            <a:lvl9pPr marL="1828800" algn="l" defTabSz="762000" rtl="0" fontAlgn="base">
              <a:spcBef>
                <a:spcPct val="0"/>
              </a:spcBef>
              <a:spcAft>
                <a:spcPct val="0"/>
              </a:spcAft>
              <a:defRPr sz="2800">
                <a:solidFill>
                  <a:srgbClr val="114FFB"/>
                </a:solidFill>
                <a:latin typeface="Arial Black" pitchFamily="34" charset="0"/>
              </a:defRPr>
            </a:lvl9pPr>
          </a:lstStyle>
          <a:p>
            <a:r>
              <a:rPr lang="en-US" kern="1200" dirty="0" smtClean="0">
                <a:solidFill>
                  <a:srgbClr val="0000FF"/>
                </a:solidFill>
                <a:latin typeface="+mn-lt"/>
                <a:ea typeface="+mn-ea"/>
                <a:cs typeface="+mn-cs"/>
              </a:rPr>
              <a:t>             </a:t>
            </a:r>
            <a:r>
              <a:rPr lang="en-US" sz="2000" kern="1200" dirty="0" err="1" smtClean="0">
                <a:latin typeface="+mn-lt"/>
                <a:ea typeface="+mn-ea"/>
                <a:cs typeface="+mn-cs"/>
              </a:rPr>
              <a:t>Eulerian</a:t>
            </a:r>
            <a:r>
              <a:rPr lang="en-US" kern="1200" dirty="0" smtClean="0">
                <a:latin typeface="+mn-lt"/>
                <a:ea typeface="+mn-ea"/>
                <a:cs typeface="+mn-cs"/>
              </a:rPr>
              <a:t>                 </a:t>
            </a:r>
            <a:r>
              <a:rPr lang="en-US" sz="2000" dirty="0" smtClean="0">
                <a:latin typeface="+mn-lt"/>
                <a:ea typeface="+mn-ea"/>
                <a:cs typeface="+mn-cs"/>
                <a:sym typeface="Wingdings" panose="05000000000000000000" pitchFamily="2" charset="2"/>
              </a:rPr>
              <a:t></a:t>
            </a:r>
            <a:r>
              <a:rPr lang="en-US" sz="2000" dirty="0" smtClean="0">
                <a:latin typeface="+mn-lt"/>
                <a:ea typeface="+mn-ea"/>
                <a:cs typeface="+mn-cs"/>
              </a:rPr>
              <a:t> </a:t>
            </a:r>
            <a:r>
              <a:rPr lang="en-US" sz="2000" dirty="0">
                <a:latin typeface="+mn-lt"/>
                <a:ea typeface="+mn-ea"/>
                <a:cs typeface="+mn-cs"/>
                <a:sym typeface="Wingdings" panose="05000000000000000000" pitchFamily="2" charset="2"/>
              </a:rPr>
              <a:t></a:t>
            </a:r>
            <a:r>
              <a:rPr lang="en-US" sz="2000" dirty="0">
                <a:latin typeface="+mn-lt"/>
                <a:ea typeface="+mn-ea"/>
                <a:cs typeface="+mn-cs"/>
              </a:rPr>
              <a:t>          </a:t>
            </a:r>
            <a:r>
              <a:rPr lang="en-US" sz="2000" dirty="0" smtClean="0">
                <a:latin typeface="+mn-lt"/>
                <a:ea typeface="+mn-ea"/>
                <a:cs typeface="+mn-cs"/>
              </a:rPr>
              <a:t>        </a:t>
            </a:r>
            <a:r>
              <a:rPr lang="en-US" sz="2000" dirty="0" err="1">
                <a:latin typeface="+mn-lt"/>
                <a:ea typeface="+mn-ea"/>
                <a:cs typeface="+mn-cs"/>
              </a:rPr>
              <a:t>Lagrangian</a:t>
            </a:r>
            <a:endParaRPr lang="en-US" sz="2000" dirty="0">
              <a:latin typeface="+mn-lt"/>
              <a:ea typeface="+mn-ea"/>
              <a:cs typeface="+mn-cs"/>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6016" y="1052736"/>
            <a:ext cx="4046662" cy="2504150"/>
          </a:xfrm>
          <a:prstGeom prst="rect">
            <a:avLst/>
          </a:prstGeom>
        </p:spPr>
      </p:pic>
      <p:pic>
        <p:nvPicPr>
          <p:cNvPr id="6" name="Picture 5"/>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0192" y="4447010"/>
            <a:ext cx="1066800" cy="602878"/>
          </a:xfrm>
          <a:prstGeom prst="rect">
            <a:avLst/>
          </a:prstGeom>
          <a:noFill/>
          <a:ln w="19050">
            <a:solidFill>
              <a:schemeClr val="tx1"/>
            </a:solidFill>
            <a:miter lim="800000"/>
            <a:headEnd/>
            <a:tailEnd/>
          </a:ln>
        </p:spPr>
      </p:pic>
      <p:pic>
        <p:nvPicPr>
          <p:cNvPr id="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9250" y="4437112"/>
            <a:ext cx="2700622" cy="612775"/>
          </a:xfrm>
          <a:prstGeom prst="rect">
            <a:avLst/>
          </a:prstGeom>
          <a:noFill/>
          <a:ln w="19050">
            <a:solidFill>
              <a:schemeClr val="tx1"/>
            </a:solidFill>
            <a:miter lim="800000"/>
            <a:headEnd/>
            <a:tailEnd/>
          </a:ln>
        </p:spPr>
      </p:pic>
      <p:sp>
        <p:nvSpPr>
          <p:cNvPr id="8" name="Title 1"/>
          <p:cNvSpPr txBox="1">
            <a:spLocks/>
          </p:cNvSpPr>
          <p:nvPr/>
        </p:nvSpPr>
        <p:spPr bwMode="auto">
          <a:xfrm>
            <a:off x="0" y="5373216"/>
            <a:ext cx="9144000" cy="936104"/>
          </a:xfrm>
          <a:prstGeom prst="rect">
            <a:avLst/>
          </a:prstGeom>
          <a:noFill/>
          <a:ln w="12700">
            <a:noFill/>
            <a:miter lim="800000"/>
            <a:headEnd/>
            <a:tailEnd/>
          </a:ln>
        </p:spPr>
        <p:txBody>
          <a:bodyPr vert="horz" wrap="square" lIns="90487" tIns="44450" rIns="90487" bIns="44450" numCol="1" anchor="ctr" anchorCtr="0" compatLnSpc="1">
            <a:prstTxWarp prst="textNoShape">
              <a:avLst/>
            </a:prstTxWarp>
          </a:bodyPr>
          <a:lstStyle>
            <a:lvl1pPr algn="l" defTabSz="762000" rtl="0" eaLnBrk="0" fontAlgn="base" hangingPunct="0">
              <a:spcBef>
                <a:spcPct val="0"/>
              </a:spcBef>
              <a:spcAft>
                <a:spcPct val="0"/>
              </a:spcAft>
              <a:defRPr sz="2800">
                <a:solidFill>
                  <a:srgbClr val="114FFB"/>
                </a:solidFill>
                <a:latin typeface="+mj-lt"/>
                <a:ea typeface="+mj-ea"/>
                <a:cs typeface="+mj-cs"/>
              </a:defRPr>
            </a:lvl1pPr>
            <a:lvl2pPr algn="l" defTabSz="762000" rtl="0" eaLnBrk="0" fontAlgn="base" hangingPunct="0">
              <a:spcBef>
                <a:spcPct val="0"/>
              </a:spcBef>
              <a:spcAft>
                <a:spcPct val="0"/>
              </a:spcAft>
              <a:defRPr sz="2800">
                <a:solidFill>
                  <a:srgbClr val="114FFB"/>
                </a:solidFill>
                <a:latin typeface="Arial Black" pitchFamily="34" charset="0"/>
              </a:defRPr>
            </a:lvl2pPr>
            <a:lvl3pPr algn="l" defTabSz="762000" rtl="0" eaLnBrk="0" fontAlgn="base" hangingPunct="0">
              <a:spcBef>
                <a:spcPct val="0"/>
              </a:spcBef>
              <a:spcAft>
                <a:spcPct val="0"/>
              </a:spcAft>
              <a:defRPr sz="2800">
                <a:solidFill>
                  <a:srgbClr val="114FFB"/>
                </a:solidFill>
                <a:latin typeface="Arial Black" pitchFamily="34" charset="0"/>
              </a:defRPr>
            </a:lvl3pPr>
            <a:lvl4pPr algn="l" defTabSz="762000" rtl="0" eaLnBrk="0" fontAlgn="base" hangingPunct="0">
              <a:spcBef>
                <a:spcPct val="0"/>
              </a:spcBef>
              <a:spcAft>
                <a:spcPct val="0"/>
              </a:spcAft>
              <a:defRPr sz="2800">
                <a:solidFill>
                  <a:srgbClr val="114FFB"/>
                </a:solidFill>
                <a:latin typeface="Arial Black" pitchFamily="34" charset="0"/>
              </a:defRPr>
            </a:lvl4pPr>
            <a:lvl5pPr algn="l" defTabSz="762000" rtl="0" eaLnBrk="0" fontAlgn="base" hangingPunct="0">
              <a:spcBef>
                <a:spcPct val="0"/>
              </a:spcBef>
              <a:spcAft>
                <a:spcPct val="0"/>
              </a:spcAft>
              <a:defRPr sz="2800">
                <a:solidFill>
                  <a:srgbClr val="114FFB"/>
                </a:solidFill>
                <a:latin typeface="Arial Black" pitchFamily="34" charset="0"/>
              </a:defRPr>
            </a:lvl5pPr>
            <a:lvl6pPr marL="457200" algn="l" defTabSz="762000" rtl="0" fontAlgn="base">
              <a:spcBef>
                <a:spcPct val="0"/>
              </a:spcBef>
              <a:spcAft>
                <a:spcPct val="0"/>
              </a:spcAft>
              <a:defRPr sz="2800">
                <a:solidFill>
                  <a:srgbClr val="114FFB"/>
                </a:solidFill>
                <a:latin typeface="Arial Black" pitchFamily="34" charset="0"/>
              </a:defRPr>
            </a:lvl6pPr>
            <a:lvl7pPr marL="914400" algn="l" defTabSz="762000" rtl="0" fontAlgn="base">
              <a:spcBef>
                <a:spcPct val="0"/>
              </a:spcBef>
              <a:spcAft>
                <a:spcPct val="0"/>
              </a:spcAft>
              <a:defRPr sz="2800">
                <a:solidFill>
                  <a:srgbClr val="114FFB"/>
                </a:solidFill>
                <a:latin typeface="Arial Black" pitchFamily="34" charset="0"/>
              </a:defRPr>
            </a:lvl7pPr>
            <a:lvl8pPr marL="1371600" algn="l" defTabSz="762000" rtl="0" fontAlgn="base">
              <a:spcBef>
                <a:spcPct val="0"/>
              </a:spcBef>
              <a:spcAft>
                <a:spcPct val="0"/>
              </a:spcAft>
              <a:defRPr sz="2800">
                <a:solidFill>
                  <a:srgbClr val="114FFB"/>
                </a:solidFill>
                <a:latin typeface="Arial Black" pitchFamily="34" charset="0"/>
              </a:defRPr>
            </a:lvl8pPr>
            <a:lvl9pPr marL="1828800" algn="l" defTabSz="762000" rtl="0" fontAlgn="base">
              <a:spcBef>
                <a:spcPct val="0"/>
              </a:spcBef>
              <a:spcAft>
                <a:spcPct val="0"/>
              </a:spcAft>
              <a:defRPr sz="2800">
                <a:solidFill>
                  <a:srgbClr val="114FFB"/>
                </a:solidFill>
                <a:latin typeface="Arial Black" pitchFamily="34" charset="0"/>
              </a:defRPr>
            </a:lvl9pPr>
          </a:lstStyle>
          <a:p>
            <a:r>
              <a:rPr lang="en-US" sz="1600" i="1" dirty="0" smtClean="0">
                <a:latin typeface="+mn-lt"/>
                <a:ea typeface="+mn-ea"/>
                <a:cs typeface="+mn-cs"/>
              </a:rPr>
              <a:t>T</a:t>
            </a:r>
            <a:r>
              <a:rPr lang="en-US" sz="1600" i="1" kern="1200" dirty="0" smtClean="0">
                <a:latin typeface="+mn-lt"/>
                <a:ea typeface="+mn-ea"/>
                <a:cs typeface="+mn-cs"/>
              </a:rPr>
              <a:t>he laws for fluid flow --- conservation of mass, Newton’s 2</a:t>
            </a:r>
            <a:r>
              <a:rPr lang="en-US" sz="1600" i="1" kern="1200" baseline="30000" dirty="0" smtClean="0">
                <a:latin typeface="+mn-lt"/>
                <a:ea typeface="+mn-ea"/>
                <a:cs typeface="+mn-cs"/>
              </a:rPr>
              <a:t>nd</a:t>
            </a:r>
            <a:r>
              <a:rPr lang="en-US" sz="1600" i="1" kern="1200" dirty="0" smtClean="0">
                <a:latin typeface="+mn-lt"/>
                <a:ea typeface="+mn-ea"/>
                <a:cs typeface="+mn-cs"/>
              </a:rPr>
              <a:t> law, conservation of energy, and 2</a:t>
            </a:r>
            <a:r>
              <a:rPr lang="en-US" sz="1600" i="1" kern="1200" baseline="30000" dirty="0" smtClean="0">
                <a:latin typeface="+mn-lt"/>
                <a:ea typeface="+mn-ea"/>
                <a:cs typeface="+mn-cs"/>
              </a:rPr>
              <a:t>nd</a:t>
            </a:r>
            <a:r>
              <a:rPr lang="en-US" sz="1600" i="1" kern="1200" dirty="0" smtClean="0">
                <a:latin typeface="+mn-lt"/>
                <a:ea typeface="+mn-ea"/>
                <a:cs typeface="+mn-cs"/>
              </a:rPr>
              <a:t> principle of thermodynamics --- are independent on reference frames </a:t>
            </a:r>
            <a:r>
              <a:rPr lang="en-US" sz="1600" i="1" kern="1200" dirty="0" smtClean="0">
                <a:latin typeface="+mn-lt"/>
                <a:ea typeface="+mn-ea"/>
                <a:cs typeface="+mn-cs"/>
                <a:sym typeface="Wingdings" panose="05000000000000000000" pitchFamily="2" charset="2"/>
              </a:rPr>
              <a:t></a:t>
            </a:r>
            <a:r>
              <a:rPr lang="en-US" sz="1600" i="1" kern="1200" dirty="0" smtClean="0">
                <a:latin typeface="+mn-lt"/>
                <a:ea typeface="+mn-ea"/>
                <a:cs typeface="+mn-cs"/>
              </a:rPr>
              <a:t> </a:t>
            </a:r>
            <a:r>
              <a:rPr lang="en-US" sz="1600" i="1" dirty="0" smtClean="0">
                <a:latin typeface="+mn-lt"/>
                <a:ea typeface="+mn-ea"/>
                <a:cs typeface="+mn-cs"/>
              </a:rPr>
              <a:t>the two descriptions must be equivalent</a:t>
            </a:r>
            <a:r>
              <a:rPr lang="en-US" sz="1600" i="1" dirty="0">
                <a:latin typeface="+mn-lt"/>
                <a:ea typeface="+mn-ea"/>
                <a:cs typeface="+mn-cs"/>
              </a:rPr>
              <a:t>,</a:t>
            </a:r>
            <a:r>
              <a:rPr lang="en-US" sz="1600" i="1" dirty="0" smtClean="0">
                <a:latin typeface="+mn-lt"/>
                <a:ea typeface="+mn-ea"/>
                <a:cs typeface="+mn-cs"/>
              </a:rPr>
              <a:t> somehow.</a:t>
            </a:r>
            <a:endParaRPr lang="en-US" sz="1600" i="1" dirty="0">
              <a:latin typeface="+mn-lt"/>
              <a:ea typeface="+mn-ea"/>
              <a:cs typeface="+mn-cs"/>
            </a:endParaRPr>
          </a:p>
        </p:txBody>
      </p:sp>
      <p:sp>
        <p:nvSpPr>
          <p:cNvPr id="9" name="Rectangle 8"/>
          <p:cNvSpPr/>
          <p:nvPr/>
        </p:nvSpPr>
        <p:spPr>
          <a:xfrm>
            <a:off x="3491880" y="4581128"/>
            <a:ext cx="2745047" cy="338554"/>
          </a:xfrm>
          <a:prstGeom prst="rect">
            <a:avLst/>
          </a:prstGeom>
        </p:spPr>
        <p:txBody>
          <a:bodyPr wrap="none">
            <a:spAutoFit/>
          </a:bodyPr>
          <a:lstStyle/>
          <a:p>
            <a:r>
              <a:rPr lang="en-US" sz="1600" i="1" dirty="0" smtClean="0">
                <a:solidFill>
                  <a:srgbClr val="114FFB"/>
                </a:solidFill>
                <a:latin typeface="+mn-lt"/>
              </a:rPr>
              <a:t>(the archetype problem, AP)</a:t>
            </a:r>
            <a:endParaRPr lang="en-GB" sz="1600" dirty="0">
              <a:latin typeface="+mn-lt"/>
            </a:endParaRPr>
          </a:p>
        </p:txBody>
      </p:sp>
    </p:spTree>
    <p:extLst>
      <p:ext uri="{BB962C8B-B14F-4D97-AF65-F5344CB8AC3E}">
        <p14:creationId xmlns:p14="http://schemas.microsoft.com/office/powerpoint/2010/main" val="21620585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446" y="476672"/>
            <a:ext cx="40862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609600"/>
            <a:ext cx="23622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914400"/>
            <a:ext cx="30480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7800" y="1524000"/>
            <a:ext cx="602932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3356" y="2276872"/>
            <a:ext cx="86772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14600" y="1988840"/>
            <a:ext cx="10953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6" name="TextBox 7"/>
          <p:cNvSpPr txBox="1">
            <a:spLocks noChangeArrowheads="1"/>
          </p:cNvSpPr>
          <p:nvPr/>
        </p:nvSpPr>
        <p:spPr bwMode="auto">
          <a:xfrm>
            <a:off x="4572000" y="609600"/>
            <a:ext cx="457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chemeClr val="tx1"/>
                </a:solidFill>
                <a:latin typeface="Arial" panose="020B0604020202020204" pitchFamily="34" charset="0"/>
              </a:defRPr>
            </a:lvl1pPr>
            <a:lvl2pPr marL="742950" indent="-285750" eaLnBrk="0" hangingPunct="0">
              <a:defRPr sz="1600" b="1">
                <a:solidFill>
                  <a:schemeClr val="tx1"/>
                </a:solidFill>
                <a:latin typeface="Arial" panose="020B0604020202020204" pitchFamily="34" charset="0"/>
              </a:defRPr>
            </a:lvl2pPr>
            <a:lvl3pPr marL="1143000" indent="-228600" eaLnBrk="0" hangingPunct="0">
              <a:defRPr sz="1600" b="1">
                <a:solidFill>
                  <a:schemeClr val="tx1"/>
                </a:solidFill>
                <a:latin typeface="Arial" panose="020B0604020202020204" pitchFamily="34" charset="0"/>
              </a:defRPr>
            </a:lvl3pPr>
            <a:lvl4pPr marL="1600200" indent="-228600" eaLnBrk="0" hangingPunct="0">
              <a:defRPr sz="1600" b="1">
                <a:solidFill>
                  <a:schemeClr val="tx1"/>
                </a:solidFill>
                <a:latin typeface="Arial" panose="020B0604020202020204" pitchFamily="34" charset="0"/>
              </a:defRPr>
            </a:lvl4pPr>
            <a:lvl5pPr marL="2057400" indent="-228600" eaLnBrk="0" hangingPunct="0">
              <a:defRPr sz="1600" b="1">
                <a:solidFill>
                  <a:schemeClr val="tx1"/>
                </a:solidFill>
                <a:latin typeface="Arial" panose="020B0604020202020204" pitchFamily="34" charset="0"/>
              </a:defRPr>
            </a:lvl5pPr>
            <a:lvl6pPr marL="2514600" indent="-228600" eaLnBrk="0" fontAlgn="base" hangingPunct="0">
              <a:spcBef>
                <a:spcPct val="0"/>
              </a:spcBef>
              <a:spcAft>
                <a:spcPct val="0"/>
              </a:spcAft>
              <a:defRPr sz="1600" b="1">
                <a:solidFill>
                  <a:schemeClr val="tx1"/>
                </a:solidFill>
                <a:latin typeface="Arial" panose="020B0604020202020204" pitchFamily="34" charset="0"/>
              </a:defRPr>
            </a:lvl6pPr>
            <a:lvl7pPr marL="2971800" indent="-228600" eaLnBrk="0" fontAlgn="base" hangingPunct="0">
              <a:spcBef>
                <a:spcPct val="0"/>
              </a:spcBef>
              <a:spcAft>
                <a:spcPct val="0"/>
              </a:spcAft>
              <a:defRPr sz="1600" b="1">
                <a:solidFill>
                  <a:schemeClr val="tx1"/>
                </a:solidFill>
                <a:latin typeface="Arial" panose="020B0604020202020204" pitchFamily="34" charset="0"/>
              </a:defRPr>
            </a:lvl7pPr>
            <a:lvl8pPr marL="3429000" indent="-228600" eaLnBrk="0" fontAlgn="base" hangingPunct="0">
              <a:spcBef>
                <a:spcPct val="0"/>
              </a:spcBef>
              <a:spcAft>
                <a:spcPct val="0"/>
              </a:spcAft>
              <a:defRPr sz="1600" b="1">
                <a:solidFill>
                  <a:schemeClr val="tx1"/>
                </a:solidFill>
                <a:latin typeface="Arial" panose="020B0604020202020204" pitchFamily="34" charset="0"/>
              </a:defRPr>
            </a:lvl8pPr>
            <a:lvl9pPr marL="3886200" indent="-228600" eaLnBrk="0" fontAlgn="base" hangingPunct="0">
              <a:spcBef>
                <a:spcPct val="0"/>
              </a:spcBef>
              <a:spcAft>
                <a:spcPct val="0"/>
              </a:spcAft>
              <a:defRPr sz="1600" b="1">
                <a:solidFill>
                  <a:schemeClr val="tx1"/>
                </a:solidFill>
                <a:latin typeface="Arial" panose="020B0604020202020204" pitchFamily="34" charset="0"/>
              </a:defRPr>
            </a:lvl9pPr>
          </a:lstStyle>
          <a:p>
            <a:pPr eaLnBrk="1" hangingPunct="1"/>
            <a:r>
              <a:rPr lang="en-US" altLang="en-US" dirty="0">
                <a:solidFill>
                  <a:srgbClr val="114FFB"/>
                </a:solidFill>
                <a:sym typeface="Wingdings" panose="05000000000000000000" pitchFamily="2" charset="2"/>
              </a:rPr>
              <a:t></a:t>
            </a:r>
            <a:endParaRPr lang="en-US" altLang="en-US" dirty="0">
              <a:solidFill>
                <a:srgbClr val="114FFB"/>
              </a:solidFill>
            </a:endParaRPr>
          </a:p>
        </p:txBody>
      </p:sp>
      <p:pic>
        <p:nvPicPr>
          <p:cNvPr id="717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887216"/>
            <a:ext cx="40862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8" name="TextBox 14"/>
          <p:cNvSpPr txBox="1">
            <a:spLocks noChangeArrowheads="1"/>
          </p:cNvSpPr>
          <p:nvPr/>
        </p:nvSpPr>
        <p:spPr bwMode="auto">
          <a:xfrm>
            <a:off x="5029200" y="3068960"/>
            <a:ext cx="4048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Arial" panose="020B0604020202020204" pitchFamily="34" charset="0"/>
              </a:defRPr>
            </a:lvl1pPr>
            <a:lvl2pPr marL="742950" indent="-285750" eaLnBrk="0" hangingPunct="0">
              <a:defRPr sz="1600" b="1">
                <a:solidFill>
                  <a:schemeClr val="tx1"/>
                </a:solidFill>
                <a:latin typeface="Arial" panose="020B0604020202020204" pitchFamily="34" charset="0"/>
              </a:defRPr>
            </a:lvl2pPr>
            <a:lvl3pPr marL="1143000" indent="-228600" eaLnBrk="0" hangingPunct="0">
              <a:defRPr sz="1600" b="1">
                <a:solidFill>
                  <a:schemeClr val="tx1"/>
                </a:solidFill>
                <a:latin typeface="Arial" panose="020B0604020202020204" pitchFamily="34" charset="0"/>
              </a:defRPr>
            </a:lvl3pPr>
            <a:lvl4pPr marL="1600200" indent="-228600" eaLnBrk="0" hangingPunct="0">
              <a:defRPr sz="1600" b="1">
                <a:solidFill>
                  <a:schemeClr val="tx1"/>
                </a:solidFill>
                <a:latin typeface="Arial" panose="020B0604020202020204" pitchFamily="34" charset="0"/>
              </a:defRPr>
            </a:lvl4pPr>
            <a:lvl5pPr marL="2057400" indent="-228600" eaLnBrk="0" hangingPunct="0">
              <a:defRPr sz="1600" b="1">
                <a:solidFill>
                  <a:schemeClr val="tx1"/>
                </a:solidFill>
                <a:latin typeface="Arial" panose="020B0604020202020204" pitchFamily="34" charset="0"/>
              </a:defRPr>
            </a:lvl5pPr>
            <a:lvl6pPr marL="2514600" indent="-228600" eaLnBrk="0" fontAlgn="base" hangingPunct="0">
              <a:spcBef>
                <a:spcPct val="0"/>
              </a:spcBef>
              <a:spcAft>
                <a:spcPct val="0"/>
              </a:spcAft>
              <a:defRPr sz="1600" b="1">
                <a:solidFill>
                  <a:schemeClr val="tx1"/>
                </a:solidFill>
                <a:latin typeface="Arial" panose="020B0604020202020204" pitchFamily="34" charset="0"/>
              </a:defRPr>
            </a:lvl6pPr>
            <a:lvl7pPr marL="2971800" indent="-228600" eaLnBrk="0" fontAlgn="base" hangingPunct="0">
              <a:spcBef>
                <a:spcPct val="0"/>
              </a:spcBef>
              <a:spcAft>
                <a:spcPct val="0"/>
              </a:spcAft>
              <a:defRPr sz="1600" b="1">
                <a:solidFill>
                  <a:schemeClr val="tx1"/>
                </a:solidFill>
                <a:latin typeface="Arial" panose="020B0604020202020204" pitchFamily="34" charset="0"/>
              </a:defRPr>
            </a:lvl7pPr>
            <a:lvl8pPr marL="3429000" indent="-228600" eaLnBrk="0" fontAlgn="base" hangingPunct="0">
              <a:spcBef>
                <a:spcPct val="0"/>
              </a:spcBef>
              <a:spcAft>
                <a:spcPct val="0"/>
              </a:spcAft>
              <a:defRPr sz="1600" b="1">
                <a:solidFill>
                  <a:schemeClr val="tx1"/>
                </a:solidFill>
                <a:latin typeface="Arial" panose="020B0604020202020204" pitchFamily="34" charset="0"/>
              </a:defRPr>
            </a:lvl8pPr>
            <a:lvl9pPr marL="3886200" indent="-228600" eaLnBrk="0" fontAlgn="base" hangingPunct="0">
              <a:spcBef>
                <a:spcPct val="0"/>
              </a:spcBef>
              <a:spcAft>
                <a:spcPct val="0"/>
              </a:spcAft>
              <a:defRPr sz="1600" b="1">
                <a:solidFill>
                  <a:schemeClr val="tx1"/>
                </a:solidFill>
                <a:latin typeface="Arial" panose="020B0604020202020204" pitchFamily="34" charset="0"/>
              </a:defRPr>
            </a:lvl9pPr>
          </a:lstStyle>
          <a:p>
            <a:pPr eaLnBrk="1" hangingPunct="1"/>
            <a:r>
              <a:rPr lang="en-US" altLang="en-US" dirty="0">
                <a:solidFill>
                  <a:srgbClr val="114FFB"/>
                </a:solidFill>
                <a:sym typeface="Wingdings" panose="05000000000000000000" pitchFamily="2" charset="2"/>
              </a:rPr>
              <a:t></a:t>
            </a:r>
            <a:endParaRPr lang="en-US" altLang="en-US" dirty="0">
              <a:solidFill>
                <a:srgbClr val="114FFB"/>
              </a:solidFill>
            </a:endParaRPr>
          </a:p>
        </p:txBody>
      </p:sp>
      <p:pic>
        <p:nvPicPr>
          <p:cNvPr id="7179"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62599" y="3068960"/>
            <a:ext cx="3072581" cy="304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0"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85345" y="3356992"/>
            <a:ext cx="8667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1" name="Picture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67000" y="3645024"/>
            <a:ext cx="3819525"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2" name="Picture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24000" y="4797152"/>
            <a:ext cx="6162675"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3" name="Picture 1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28056" y="5469979"/>
            <a:ext cx="46482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4" name="Picture 1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114800" y="1988840"/>
            <a:ext cx="1371600" cy="28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85" name="Rectangle 1"/>
          <p:cNvSpPr>
            <a:spLocks noChangeArrowheads="1"/>
          </p:cNvSpPr>
          <p:nvPr/>
        </p:nvSpPr>
        <p:spPr bwMode="auto">
          <a:xfrm>
            <a:off x="0" y="0"/>
            <a:ext cx="9144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chemeClr val="tx1"/>
                </a:solidFill>
                <a:latin typeface="Arial" panose="020B0604020202020204" pitchFamily="34" charset="0"/>
              </a:defRPr>
            </a:lvl1pPr>
            <a:lvl2pPr marL="742950" indent="-285750" eaLnBrk="0" hangingPunct="0">
              <a:defRPr sz="1600" b="1">
                <a:solidFill>
                  <a:schemeClr val="tx1"/>
                </a:solidFill>
                <a:latin typeface="Arial" panose="020B0604020202020204" pitchFamily="34" charset="0"/>
              </a:defRPr>
            </a:lvl2pPr>
            <a:lvl3pPr marL="1143000" indent="-228600" eaLnBrk="0" hangingPunct="0">
              <a:defRPr sz="1600" b="1">
                <a:solidFill>
                  <a:schemeClr val="tx1"/>
                </a:solidFill>
                <a:latin typeface="Arial" panose="020B0604020202020204" pitchFamily="34" charset="0"/>
              </a:defRPr>
            </a:lvl3pPr>
            <a:lvl4pPr marL="1600200" indent="-228600" eaLnBrk="0" hangingPunct="0">
              <a:defRPr sz="1600" b="1">
                <a:solidFill>
                  <a:schemeClr val="tx1"/>
                </a:solidFill>
                <a:latin typeface="Arial" panose="020B0604020202020204" pitchFamily="34" charset="0"/>
              </a:defRPr>
            </a:lvl4pPr>
            <a:lvl5pPr marL="2057400" indent="-228600" eaLnBrk="0" hangingPunct="0">
              <a:defRPr sz="1600" b="1">
                <a:solidFill>
                  <a:schemeClr val="tx1"/>
                </a:solidFill>
                <a:latin typeface="Arial" panose="020B0604020202020204" pitchFamily="34" charset="0"/>
              </a:defRPr>
            </a:lvl5pPr>
            <a:lvl6pPr marL="2514600" indent="-228600" eaLnBrk="0" fontAlgn="base" hangingPunct="0">
              <a:spcBef>
                <a:spcPct val="0"/>
              </a:spcBef>
              <a:spcAft>
                <a:spcPct val="0"/>
              </a:spcAft>
              <a:defRPr sz="1600" b="1">
                <a:solidFill>
                  <a:schemeClr val="tx1"/>
                </a:solidFill>
                <a:latin typeface="Arial" panose="020B0604020202020204" pitchFamily="34" charset="0"/>
              </a:defRPr>
            </a:lvl6pPr>
            <a:lvl7pPr marL="2971800" indent="-228600" eaLnBrk="0" fontAlgn="base" hangingPunct="0">
              <a:spcBef>
                <a:spcPct val="0"/>
              </a:spcBef>
              <a:spcAft>
                <a:spcPct val="0"/>
              </a:spcAft>
              <a:defRPr sz="1600" b="1">
                <a:solidFill>
                  <a:schemeClr val="tx1"/>
                </a:solidFill>
                <a:latin typeface="Arial" panose="020B0604020202020204" pitchFamily="34" charset="0"/>
              </a:defRPr>
            </a:lvl7pPr>
            <a:lvl8pPr marL="3429000" indent="-228600" eaLnBrk="0" fontAlgn="base" hangingPunct="0">
              <a:spcBef>
                <a:spcPct val="0"/>
              </a:spcBef>
              <a:spcAft>
                <a:spcPct val="0"/>
              </a:spcAft>
              <a:defRPr sz="1600" b="1">
                <a:solidFill>
                  <a:schemeClr val="tx1"/>
                </a:solidFill>
                <a:latin typeface="Arial" panose="020B0604020202020204" pitchFamily="34" charset="0"/>
              </a:defRPr>
            </a:lvl8pPr>
            <a:lvl9pPr marL="3886200" indent="-228600" eaLnBrk="0" fontAlgn="base" hangingPunct="0">
              <a:spcBef>
                <a:spcPct val="0"/>
              </a:spcBef>
              <a:spcAft>
                <a:spcPct val="0"/>
              </a:spcAft>
              <a:defRPr sz="1600" b="1">
                <a:solidFill>
                  <a:schemeClr val="tx1"/>
                </a:solidFill>
                <a:latin typeface="Arial" panose="020B0604020202020204" pitchFamily="34" charset="0"/>
              </a:defRPr>
            </a:lvl9pPr>
          </a:lstStyle>
          <a:p>
            <a:pPr eaLnBrk="1" hangingPunct="1"/>
            <a:r>
              <a:rPr lang="en-US" altLang="en-US" dirty="0"/>
              <a:t> </a:t>
            </a:r>
            <a:r>
              <a:rPr lang="en-US" altLang="en-US" sz="2000" b="0" dirty="0" err="1" smtClean="0">
                <a:solidFill>
                  <a:srgbClr val="114FFB"/>
                </a:solidFill>
              </a:rPr>
              <a:t>Preconditioners</a:t>
            </a:r>
            <a:r>
              <a:rPr lang="en-US" altLang="en-US" sz="2000" b="0" dirty="0" smtClean="0">
                <a:solidFill>
                  <a:srgbClr val="114FFB"/>
                </a:solidFill>
              </a:rPr>
              <a:t>,  </a:t>
            </a:r>
            <a:r>
              <a:rPr lang="en-US" altLang="en-US" sz="2000" b="0" dirty="0" smtClean="0">
                <a:solidFill>
                  <a:srgbClr val="114FFB"/>
                </a:solidFill>
                <a:latin typeface="Lucida Handwriting" panose="03010101010101010101" pitchFamily="66" charset="0"/>
              </a:rPr>
              <a:t>e </a:t>
            </a:r>
            <a:r>
              <a:rPr lang="en-US" altLang="en-US" sz="2000" b="0" dirty="0" smtClean="0">
                <a:solidFill>
                  <a:srgbClr val="114FFB"/>
                </a:solidFill>
                <a:latin typeface="Lucida Handwriting" panose="03010101010101010101" pitchFamily="66" charset="0"/>
                <a:ea typeface="Cambria Math" panose="02040503050406030204" pitchFamily="18" charset="0"/>
              </a:rPr>
              <a:t>≈ </a:t>
            </a:r>
            <a:r>
              <a:rPr lang="en-US" altLang="en-US" sz="2000" b="0" dirty="0" smtClean="0">
                <a:solidFill>
                  <a:srgbClr val="114FFB"/>
                </a:solidFill>
                <a:latin typeface="Lucida Handwriting" panose="03010101010101010101" pitchFamily="66" charset="0"/>
              </a:rPr>
              <a:t>P </a:t>
            </a:r>
            <a:r>
              <a:rPr lang="en-US" altLang="en-US" sz="2000" b="0" baseline="30000" dirty="0" smtClean="0">
                <a:solidFill>
                  <a:srgbClr val="114FFB"/>
                </a:solidFill>
                <a:latin typeface="+mn-lt"/>
              </a:rPr>
              <a:t>-</a:t>
            </a:r>
            <a:r>
              <a:rPr lang="en-US" altLang="en-US" sz="2000" b="0" baseline="30000" dirty="0" smtClean="0">
                <a:solidFill>
                  <a:srgbClr val="114FFB"/>
                </a:solidFill>
                <a:latin typeface="Lucida Handwriting" panose="03010101010101010101" pitchFamily="66" charset="0"/>
              </a:rPr>
              <a:t>1</a:t>
            </a:r>
            <a:r>
              <a:rPr lang="en-US" altLang="en-US" sz="2000" b="0" dirty="0" smtClean="0">
                <a:solidFill>
                  <a:srgbClr val="114FFB"/>
                </a:solidFill>
                <a:latin typeface="Lucida Handwriting" panose="03010101010101010101" pitchFamily="66" charset="0"/>
              </a:rPr>
              <a:t>(r)</a:t>
            </a:r>
            <a:r>
              <a:rPr lang="en-US" altLang="en-US" sz="2000" b="0" dirty="0" smtClean="0">
                <a:solidFill>
                  <a:srgbClr val="114FFB"/>
                </a:solidFill>
                <a:latin typeface="+mn-lt"/>
              </a:rPr>
              <a:t>,</a:t>
            </a:r>
            <a:r>
              <a:rPr lang="en-US" altLang="en-US" sz="2000" b="0" dirty="0" smtClean="0">
                <a:solidFill>
                  <a:srgbClr val="114FFB"/>
                </a:solidFill>
                <a:latin typeface="Lucida Handwriting" panose="03010101010101010101" pitchFamily="66" charset="0"/>
              </a:rPr>
              <a:t> </a:t>
            </a:r>
            <a:r>
              <a:rPr lang="en-US" altLang="en-US" sz="2000" b="0" dirty="0">
                <a:solidFill>
                  <a:srgbClr val="114FFB"/>
                </a:solidFill>
              </a:rPr>
              <a:t>examples:</a:t>
            </a:r>
          </a:p>
        </p:txBody>
      </p:sp>
      <p:sp>
        <p:nvSpPr>
          <p:cNvPr id="7186" name="TextBox 22"/>
          <p:cNvSpPr txBox="1">
            <a:spLocks noChangeArrowheads="1"/>
          </p:cNvSpPr>
          <p:nvPr/>
        </p:nvSpPr>
        <p:spPr bwMode="auto">
          <a:xfrm>
            <a:off x="0" y="609600"/>
            <a:ext cx="3667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Arial" panose="020B0604020202020204" pitchFamily="34" charset="0"/>
              </a:defRPr>
            </a:lvl1pPr>
            <a:lvl2pPr marL="742950" indent="-285750" eaLnBrk="0" hangingPunct="0">
              <a:defRPr sz="1600" b="1">
                <a:solidFill>
                  <a:schemeClr val="tx1"/>
                </a:solidFill>
                <a:latin typeface="Arial" panose="020B0604020202020204" pitchFamily="34" charset="0"/>
              </a:defRPr>
            </a:lvl2pPr>
            <a:lvl3pPr marL="1143000" indent="-228600" eaLnBrk="0" hangingPunct="0">
              <a:defRPr sz="1600" b="1">
                <a:solidFill>
                  <a:schemeClr val="tx1"/>
                </a:solidFill>
                <a:latin typeface="Arial" panose="020B0604020202020204" pitchFamily="34" charset="0"/>
              </a:defRPr>
            </a:lvl3pPr>
            <a:lvl4pPr marL="1600200" indent="-228600" eaLnBrk="0" hangingPunct="0">
              <a:defRPr sz="1600" b="1">
                <a:solidFill>
                  <a:schemeClr val="tx1"/>
                </a:solidFill>
                <a:latin typeface="Arial" panose="020B0604020202020204" pitchFamily="34" charset="0"/>
              </a:defRPr>
            </a:lvl4pPr>
            <a:lvl5pPr marL="2057400" indent="-228600" eaLnBrk="0" hangingPunct="0">
              <a:defRPr sz="1600" b="1">
                <a:solidFill>
                  <a:schemeClr val="tx1"/>
                </a:solidFill>
                <a:latin typeface="Arial" panose="020B0604020202020204" pitchFamily="34" charset="0"/>
              </a:defRPr>
            </a:lvl5pPr>
            <a:lvl6pPr marL="2514600" indent="-228600" eaLnBrk="0" fontAlgn="base" hangingPunct="0">
              <a:spcBef>
                <a:spcPct val="0"/>
              </a:spcBef>
              <a:spcAft>
                <a:spcPct val="0"/>
              </a:spcAft>
              <a:defRPr sz="1600" b="1">
                <a:solidFill>
                  <a:schemeClr val="tx1"/>
                </a:solidFill>
                <a:latin typeface="Arial" panose="020B0604020202020204" pitchFamily="34" charset="0"/>
              </a:defRPr>
            </a:lvl6pPr>
            <a:lvl7pPr marL="2971800" indent="-228600" eaLnBrk="0" fontAlgn="base" hangingPunct="0">
              <a:spcBef>
                <a:spcPct val="0"/>
              </a:spcBef>
              <a:spcAft>
                <a:spcPct val="0"/>
              </a:spcAft>
              <a:defRPr sz="1600" b="1">
                <a:solidFill>
                  <a:schemeClr val="tx1"/>
                </a:solidFill>
                <a:latin typeface="Arial" panose="020B0604020202020204" pitchFamily="34" charset="0"/>
              </a:defRPr>
            </a:lvl7pPr>
            <a:lvl8pPr marL="3429000" indent="-228600" eaLnBrk="0" fontAlgn="base" hangingPunct="0">
              <a:spcBef>
                <a:spcPct val="0"/>
              </a:spcBef>
              <a:spcAft>
                <a:spcPct val="0"/>
              </a:spcAft>
              <a:defRPr sz="1600" b="1">
                <a:solidFill>
                  <a:schemeClr val="tx1"/>
                </a:solidFill>
                <a:latin typeface="Arial" panose="020B0604020202020204" pitchFamily="34" charset="0"/>
              </a:defRPr>
            </a:lvl8pPr>
            <a:lvl9pPr marL="3886200" indent="-228600" eaLnBrk="0" fontAlgn="base" hangingPunct="0">
              <a:spcBef>
                <a:spcPct val="0"/>
              </a:spcBef>
              <a:spcAft>
                <a:spcPct val="0"/>
              </a:spcAft>
              <a:defRPr sz="1600" b="1">
                <a:solidFill>
                  <a:schemeClr val="tx1"/>
                </a:solidFill>
                <a:latin typeface="Arial" panose="020B0604020202020204" pitchFamily="34" charset="0"/>
              </a:defRPr>
            </a:lvl9pPr>
          </a:lstStyle>
          <a:p>
            <a:pPr eaLnBrk="1" hangingPunct="1"/>
            <a:r>
              <a:rPr lang="en-US" altLang="en-US" b="0" dirty="0">
                <a:solidFill>
                  <a:srgbClr val="114FFB"/>
                </a:solidFill>
              </a:rPr>
              <a:t>1)</a:t>
            </a:r>
          </a:p>
        </p:txBody>
      </p:sp>
      <p:sp>
        <p:nvSpPr>
          <p:cNvPr id="7187" name="TextBox 24"/>
          <p:cNvSpPr txBox="1">
            <a:spLocks noChangeArrowheads="1"/>
          </p:cNvSpPr>
          <p:nvPr/>
        </p:nvSpPr>
        <p:spPr bwMode="auto">
          <a:xfrm>
            <a:off x="0" y="1600200"/>
            <a:ext cx="3667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Arial" panose="020B0604020202020204" pitchFamily="34" charset="0"/>
              </a:defRPr>
            </a:lvl1pPr>
            <a:lvl2pPr marL="742950" indent="-285750" eaLnBrk="0" hangingPunct="0">
              <a:defRPr sz="1600" b="1">
                <a:solidFill>
                  <a:schemeClr val="tx1"/>
                </a:solidFill>
                <a:latin typeface="Arial" panose="020B0604020202020204" pitchFamily="34" charset="0"/>
              </a:defRPr>
            </a:lvl2pPr>
            <a:lvl3pPr marL="1143000" indent="-228600" eaLnBrk="0" hangingPunct="0">
              <a:defRPr sz="1600" b="1">
                <a:solidFill>
                  <a:schemeClr val="tx1"/>
                </a:solidFill>
                <a:latin typeface="Arial" panose="020B0604020202020204" pitchFamily="34" charset="0"/>
              </a:defRPr>
            </a:lvl3pPr>
            <a:lvl4pPr marL="1600200" indent="-228600" eaLnBrk="0" hangingPunct="0">
              <a:defRPr sz="1600" b="1">
                <a:solidFill>
                  <a:schemeClr val="tx1"/>
                </a:solidFill>
                <a:latin typeface="Arial" panose="020B0604020202020204" pitchFamily="34" charset="0"/>
              </a:defRPr>
            </a:lvl4pPr>
            <a:lvl5pPr marL="2057400" indent="-228600" eaLnBrk="0" hangingPunct="0">
              <a:defRPr sz="1600" b="1">
                <a:solidFill>
                  <a:schemeClr val="tx1"/>
                </a:solidFill>
                <a:latin typeface="Arial" panose="020B0604020202020204" pitchFamily="34" charset="0"/>
              </a:defRPr>
            </a:lvl5pPr>
            <a:lvl6pPr marL="2514600" indent="-228600" eaLnBrk="0" fontAlgn="base" hangingPunct="0">
              <a:spcBef>
                <a:spcPct val="0"/>
              </a:spcBef>
              <a:spcAft>
                <a:spcPct val="0"/>
              </a:spcAft>
              <a:defRPr sz="1600" b="1">
                <a:solidFill>
                  <a:schemeClr val="tx1"/>
                </a:solidFill>
                <a:latin typeface="Arial" panose="020B0604020202020204" pitchFamily="34" charset="0"/>
              </a:defRPr>
            </a:lvl6pPr>
            <a:lvl7pPr marL="2971800" indent="-228600" eaLnBrk="0" fontAlgn="base" hangingPunct="0">
              <a:spcBef>
                <a:spcPct val="0"/>
              </a:spcBef>
              <a:spcAft>
                <a:spcPct val="0"/>
              </a:spcAft>
              <a:defRPr sz="1600" b="1">
                <a:solidFill>
                  <a:schemeClr val="tx1"/>
                </a:solidFill>
                <a:latin typeface="Arial" panose="020B0604020202020204" pitchFamily="34" charset="0"/>
              </a:defRPr>
            </a:lvl7pPr>
            <a:lvl8pPr marL="3429000" indent="-228600" eaLnBrk="0" fontAlgn="base" hangingPunct="0">
              <a:spcBef>
                <a:spcPct val="0"/>
              </a:spcBef>
              <a:spcAft>
                <a:spcPct val="0"/>
              </a:spcAft>
              <a:defRPr sz="1600" b="1">
                <a:solidFill>
                  <a:schemeClr val="tx1"/>
                </a:solidFill>
                <a:latin typeface="Arial" panose="020B0604020202020204" pitchFamily="34" charset="0"/>
              </a:defRPr>
            </a:lvl8pPr>
            <a:lvl9pPr marL="3886200" indent="-228600" eaLnBrk="0" fontAlgn="base" hangingPunct="0">
              <a:spcBef>
                <a:spcPct val="0"/>
              </a:spcBef>
              <a:spcAft>
                <a:spcPct val="0"/>
              </a:spcAft>
              <a:defRPr sz="1600" b="1">
                <a:solidFill>
                  <a:schemeClr val="tx1"/>
                </a:solidFill>
                <a:latin typeface="Arial" panose="020B0604020202020204" pitchFamily="34" charset="0"/>
              </a:defRPr>
            </a:lvl9pPr>
          </a:lstStyle>
          <a:p>
            <a:pPr eaLnBrk="1" hangingPunct="1"/>
            <a:r>
              <a:rPr lang="en-US" altLang="en-US" b="0" dirty="0">
                <a:solidFill>
                  <a:srgbClr val="114FFB"/>
                </a:solidFill>
              </a:rPr>
              <a:t>2)</a:t>
            </a:r>
          </a:p>
        </p:txBody>
      </p:sp>
      <p:sp>
        <p:nvSpPr>
          <p:cNvPr id="7188" name="TextBox 25"/>
          <p:cNvSpPr txBox="1">
            <a:spLocks noChangeArrowheads="1"/>
          </p:cNvSpPr>
          <p:nvPr/>
        </p:nvSpPr>
        <p:spPr bwMode="auto">
          <a:xfrm>
            <a:off x="-61664" y="3068960"/>
            <a:ext cx="457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chemeClr val="tx1"/>
                </a:solidFill>
                <a:latin typeface="Arial" panose="020B0604020202020204" pitchFamily="34" charset="0"/>
              </a:defRPr>
            </a:lvl1pPr>
            <a:lvl2pPr marL="742950" indent="-285750" eaLnBrk="0" hangingPunct="0">
              <a:defRPr sz="1600" b="1">
                <a:solidFill>
                  <a:schemeClr val="tx1"/>
                </a:solidFill>
                <a:latin typeface="Arial" panose="020B0604020202020204" pitchFamily="34" charset="0"/>
              </a:defRPr>
            </a:lvl2pPr>
            <a:lvl3pPr marL="1143000" indent="-228600" eaLnBrk="0" hangingPunct="0">
              <a:defRPr sz="1600" b="1">
                <a:solidFill>
                  <a:schemeClr val="tx1"/>
                </a:solidFill>
                <a:latin typeface="Arial" panose="020B0604020202020204" pitchFamily="34" charset="0"/>
              </a:defRPr>
            </a:lvl3pPr>
            <a:lvl4pPr marL="1600200" indent="-228600" eaLnBrk="0" hangingPunct="0">
              <a:defRPr sz="1600" b="1">
                <a:solidFill>
                  <a:schemeClr val="tx1"/>
                </a:solidFill>
                <a:latin typeface="Arial" panose="020B0604020202020204" pitchFamily="34" charset="0"/>
              </a:defRPr>
            </a:lvl4pPr>
            <a:lvl5pPr marL="2057400" indent="-228600" eaLnBrk="0" hangingPunct="0">
              <a:defRPr sz="1600" b="1">
                <a:solidFill>
                  <a:schemeClr val="tx1"/>
                </a:solidFill>
                <a:latin typeface="Arial" panose="020B0604020202020204" pitchFamily="34" charset="0"/>
              </a:defRPr>
            </a:lvl5pPr>
            <a:lvl6pPr marL="2514600" indent="-228600" eaLnBrk="0" fontAlgn="base" hangingPunct="0">
              <a:spcBef>
                <a:spcPct val="0"/>
              </a:spcBef>
              <a:spcAft>
                <a:spcPct val="0"/>
              </a:spcAft>
              <a:defRPr sz="1600" b="1">
                <a:solidFill>
                  <a:schemeClr val="tx1"/>
                </a:solidFill>
                <a:latin typeface="Arial" panose="020B0604020202020204" pitchFamily="34" charset="0"/>
              </a:defRPr>
            </a:lvl6pPr>
            <a:lvl7pPr marL="2971800" indent="-228600" eaLnBrk="0" fontAlgn="base" hangingPunct="0">
              <a:spcBef>
                <a:spcPct val="0"/>
              </a:spcBef>
              <a:spcAft>
                <a:spcPct val="0"/>
              </a:spcAft>
              <a:defRPr sz="1600" b="1">
                <a:solidFill>
                  <a:schemeClr val="tx1"/>
                </a:solidFill>
                <a:latin typeface="Arial" panose="020B0604020202020204" pitchFamily="34" charset="0"/>
              </a:defRPr>
            </a:lvl7pPr>
            <a:lvl8pPr marL="3429000" indent="-228600" eaLnBrk="0" fontAlgn="base" hangingPunct="0">
              <a:spcBef>
                <a:spcPct val="0"/>
              </a:spcBef>
              <a:spcAft>
                <a:spcPct val="0"/>
              </a:spcAft>
              <a:defRPr sz="1600" b="1">
                <a:solidFill>
                  <a:schemeClr val="tx1"/>
                </a:solidFill>
                <a:latin typeface="Arial" panose="020B0604020202020204" pitchFamily="34" charset="0"/>
              </a:defRPr>
            </a:lvl8pPr>
            <a:lvl9pPr marL="3886200" indent="-228600" eaLnBrk="0" fontAlgn="base" hangingPunct="0">
              <a:spcBef>
                <a:spcPct val="0"/>
              </a:spcBef>
              <a:spcAft>
                <a:spcPct val="0"/>
              </a:spcAft>
              <a:defRPr sz="1600" b="1">
                <a:solidFill>
                  <a:schemeClr val="tx1"/>
                </a:solidFill>
                <a:latin typeface="Arial" panose="020B0604020202020204" pitchFamily="34" charset="0"/>
              </a:defRPr>
            </a:lvl9pPr>
          </a:lstStyle>
          <a:p>
            <a:pPr eaLnBrk="1" hangingPunct="1"/>
            <a:r>
              <a:rPr lang="en-US" altLang="en-US" dirty="0"/>
              <a:t> </a:t>
            </a:r>
            <a:r>
              <a:rPr lang="en-US" altLang="en-US" b="0" dirty="0">
                <a:solidFill>
                  <a:srgbClr val="114FFB"/>
                </a:solidFill>
              </a:rPr>
              <a:t>3)</a:t>
            </a:r>
            <a:r>
              <a:rPr lang="en-US" altLang="en-US" dirty="0"/>
              <a:t> </a:t>
            </a:r>
          </a:p>
        </p:txBody>
      </p:sp>
    </p:spTree>
    <p:extLst>
      <p:ext uri="{BB962C8B-B14F-4D97-AF65-F5344CB8AC3E}">
        <p14:creationId xmlns:p14="http://schemas.microsoft.com/office/powerpoint/2010/main" val="201166956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
          <p:cNvSpPr>
            <a:spLocks noChangeArrowheads="1"/>
          </p:cNvSpPr>
          <p:nvPr/>
        </p:nvSpPr>
        <p:spPr bwMode="auto">
          <a:xfrm>
            <a:off x="0" y="0"/>
            <a:ext cx="9144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chemeClr val="tx1"/>
                </a:solidFill>
                <a:latin typeface="Arial" panose="020B0604020202020204" pitchFamily="34" charset="0"/>
              </a:defRPr>
            </a:lvl1pPr>
            <a:lvl2pPr marL="742950" indent="-285750" eaLnBrk="0" hangingPunct="0">
              <a:defRPr sz="1600" b="1">
                <a:solidFill>
                  <a:schemeClr val="tx1"/>
                </a:solidFill>
                <a:latin typeface="Arial" panose="020B0604020202020204" pitchFamily="34" charset="0"/>
              </a:defRPr>
            </a:lvl2pPr>
            <a:lvl3pPr marL="1143000" indent="-228600" eaLnBrk="0" hangingPunct="0">
              <a:defRPr sz="1600" b="1">
                <a:solidFill>
                  <a:schemeClr val="tx1"/>
                </a:solidFill>
                <a:latin typeface="Arial" panose="020B0604020202020204" pitchFamily="34" charset="0"/>
              </a:defRPr>
            </a:lvl3pPr>
            <a:lvl4pPr marL="1600200" indent="-228600" eaLnBrk="0" hangingPunct="0">
              <a:defRPr sz="1600" b="1">
                <a:solidFill>
                  <a:schemeClr val="tx1"/>
                </a:solidFill>
                <a:latin typeface="Arial" panose="020B0604020202020204" pitchFamily="34" charset="0"/>
              </a:defRPr>
            </a:lvl4pPr>
            <a:lvl5pPr marL="2057400" indent="-228600" eaLnBrk="0" hangingPunct="0">
              <a:defRPr sz="1600" b="1">
                <a:solidFill>
                  <a:schemeClr val="tx1"/>
                </a:solidFill>
                <a:latin typeface="Arial" panose="020B0604020202020204" pitchFamily="34" charset="0"/>
              </a:defRPr>
            </a:lvl5pPr>
            <a:lvl6pPr marL="2514600" indent="-228600" eaLnBrk="0" fontAlgn="base" hangingPunct="0">
              <a:spcBef>
                <a:spcPct val="0"/>
              </a:spcBef>
              <a:spcAft>
                <a:spcPct val="0"/>
              </a:spcAft>
              <a:defRPr sz="1600" b="1">
                <a:solidFill>
                  <a:schemeClr val="tx1"/>
                </a:solidFill>
                <a:latin typeface="Arial" panose="020B0604020202020204" pitchFamily="34" charset="0"/>
              </a:defRPr>
            </a:lvl6pPr>
            <a:lvl7pPr marL="2971800" indent="-228600" eaLnBrk="0" fontAlgn="base" hangingPunct="0">
              <a:spcBef>
                <a:spcPct val="0"/>
              </a:spcBef>
              <a:spcAft>
                <a:spcPct val="0"/>
              </a:spcAft>
              <a:defRPr sz="1600" b="1">
                <a:solidFill>
                  <a:schemeClr val="tx1"/>
                </a:solidFill>
                <a:latin typeface="Arial" panose="020B0604020202020204" pitchFamily="34" charset="0"/>
              </a:defRPr>
            </a:lvl7pPr>
            <a:lvl8pPr marL="3429000" indent="-228600" eaLnBrk="0" fontAlgn="base" hangingPunct="0">
              <a:spcBef>
                <a:spcPct val="0"/>
              </a:spcBef>
              <a:spcAft>
                <a:spcPct val="0"/>
              </a:spcAft>
              <a:defRPr sz="1600" b="1">
                <a:solidFill>
                  <a:schemeClr val="tx1"/>
                </a:solidFill>
                <a:latin typeface="Arial" panose="020B0604020202020204" pitchFamily="34" charset="0"/>
              </a:defRPr>
            </a:lvl8pPr>
            <a:lvl9pPr marL="3886200" indent="-228600" eaLnBrk="0" fontAlgn="base" hangingPunct="0">
              <a:spcBef>
                <a:spcPct val="0"/>
              </a:spcBef>
              <a:spcAft>
                <a:spcPct val="0"/>
              </a:spcAft>
              <a:defRPr sz="1600" b="1">
                <a:solidFill>
                  <a:schemeClr val="tx1"/>
                </a:solidFill>
                <a:latin typeface="Arial" panose="020B0604020202020204" pitchFamily="34" charset="0"/>
              </a:defRPr>
            </a:lvl9pPr>
          </a:lstStyle>
          <a:p>
            <a:pPr eaLnBrk="1" hangingPunct="1"/>
            <a:r>
              <a:rPr lang="en-US" altLang="en-US" sz="2000" b="0" dirty="0">
                <a:solidFill>
                  <a:srgbClr val="114FFB"/>
                </a:solidFill>
              </a:rPr>
              <a:t>Non-symmetric preconditioned generalized </a:t>
            </a:r>
            <a:r>
              <a:rPr lang="en-US" altLang="en-US" sz="2000" b="0" dirty="0" smtClean="0">
                <a:solidFill>
                  <a:srgbClr val="114FFB"/>
                </a:solidFill>
              </a:rPr>
              <a:t>conjugate residual </a:t>
            </a:r>
            <a:r>
              <a:rPr lang="en-US" altLang="en-US" sz="2000" b="0" dirty="0">
                <a:solidFill>
                  <a:srgbClr val="114FFB"/>
                </a:solidFill>
              </a:rPr>
              <a:t>scheme GCR(k):</a:t>
            </a:r>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476672"/>
            <a:ext cx="4226024" cy="468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1052736"/>
            <a:ext cx="5018088"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2800" y="5539382"/>
            <a:ext cx="31242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0736" y="3284984"/>
            <a:ext cx="1905000" cy="296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8728" y="2852936"/>
            <a:ext cx="1905000" cy="395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sunBt.wmv">
            <a:hlinkClick r:id="" action="ppaction://media"/>
          </p:cNvPr>
          <p:cNvPicPr>
            <a:picLocks noRot="1" noChangeAspect="1"/>
          </p:cNvPicPr>
          <p:nvPr>
            <a:videoFile r:link="rId1"/>
          </p:nvPr>
        </p:nvPicPr>
        <p:blipFill>
          <a:blip r:embed="rId8">
            <a:extLst>
              <a:ext uri="{28A0092B-C50C-407E-A947-70E740481C1C}">
                <a14:useLocalDpi xmlns:a14="http://schemas.microsoft.com/office/drawing/2010/main" val="0"/>
              </a:ext>
            </a:extLst>
          </a:blip>
          <a:srcRect/>
          <a:stretch>
            <a:fillRect/>
          </a:stretch>
        </p:blipFill>
        <p:spPr bwMode="auto">
          <a:xfrm>
            <a:off x="6629400" y="4114800"/>
            <a:ext cx="23622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1"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629400" y="2438400"/>
            <a:ext cx="2362200" cy="153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bwMode="auto">
          <a:xfrm>
            <a:off x="6629400" y="2438400"/>
            <a:ext cx="2362200" cy="3581400"/>
          </a:xfrm>
          <a:prstGeom prst="rect">
            <a:avLst/>
          </a:prstGeom>
          <a:noFill/>
          <a:ln w="28575" cap="flat" cmpd="sng" algn="ctr">
            <a:solidFill>
              <a:srgbClr val="C00000"/>
            </a:solidFill>
            <a:prstDash val="solid"/>
            <a:round/>
            <a:headEnd type="none" w="med" len="med"/>
            <a:tailEnd type="none" w="med" len="med"/>
          </a:ln>
          <a:effectLst/>
        </p:spPr>
        <p:txBody>
          <a:bodyPr/>
          <a:lstStyle/>
          <a:p>
            <a:pPr>
              <a:defRPr/>
            </a:pPr>
            <a:endParaRPr lang="en-US">
              <a:effectLst>
                <a:outerShdw blurRad="38100" dist="38100" dir="2700000" algn="tl">
                  <a:srgbClr val="000000">
                    <a:alpha val="43137"/>
                  </a:srgbClr>
                </a:outerShdw>
              </a:effectLst>
              <a:latin typeface="Arial" charset="0"/>
            </a:endParaRPr>
          </a:p>
        </p:txBody>
      </p:sp>
      <p:pic>
        <p:nvPicPr>
          <p:cNvPr id="8203"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1520" y="2419121"/>
            <a:ext cx="1827312" cy="449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p:cNvSpPr/>
          <p:nvPr/>
        </p:nvSpPr>
        <p:spPr bwMode="auto">
          <a:xfrm>
            <a:off x="152400" y="2348880"/>
            <a:ext cx="2209800" cy="3962400"/>
          </a:xfrm>
          <a:prstGeom prst="rect">
            <a:avLst/>
          </a:prstGeom>
          <a:noFill/>
          <a:ln w="19050" cap="flat" cmpd="sng" algn="ctr">
            <a:solidFill>
              <a:srgbClr val="CC3300"/>
            </a:solidFill>
            <a:prstDash val="solid"/>
            <a:round/>
            <a:headEnd type="none" w="med" len="med"/>
            <a:tailEnd type="none" w="med" len="med"/>
          </a:ln>
          <a:effectLst/>
        </p:spPr>
        <p:txBody>
          <a:bodyPr/>
          <a:lstStyle/>
          <a:p>
            <a:pPr>
              <a:defRPr/>
            </a:pPr>
            <a:endParaRPr lang="en-US">
              <a:effectLst>
                <a:outerShdw blurRad="38100" dist="38100" dir="2700000" algn="tl">
                  <a:srgbClr val="000000">
                    <a:alpha val="43137"/>
                  </a:srgbClr>
                </a:outerShdw>
              </a:effectLst>
              <a:latin typeface="Arial" charset="0"/>
            </a:endParaRPr>
          </a:p>
        </p:txBody>
      </p:sp>
    </p:spTree>
    <p:extLst>
      <p:ext uri="{BB962C8B-B14F-4D97-AF65-F5344CB8AC3E}">
        <p14:creationId xmlns:p14="http://schemas.microsoft.com/office/powerpoint/2010/main" val="298449840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nodeType="clickPar">
                      <p:stCondLst>
                        <p:cond delay="0"/>
                      </p:stCondLst>
                      <p:childTnLst>
                        <p:par>
                          <p:cTn id="4" fill="hold" nodeType="withGroup">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p:cTn id="7" fill="hold" display="0">
                  <p:stCondLst>
                    <p:cond delay="indefinite"/>
                  </p:stCondLst>
                  <p:endCondLst>
                    <p:cond evt="onNext" delay="0">
                      <p:tgtEl>
                        <p:sldTgt/>
                      </p:tgtEl>
                    </p:cond>
                    <p:cond evt="onPrev" delay="0">
                      <p:tgtEl>
                        <p:sldTgt/>
                      </p:tgtEl>
                    </p:cond>
                  </p:endCondLst>
                </p:cTn>
                <p:tgtEl>
                  <p:spTgt spid="8"/>
                </p:tgtEl>
              </p:cMediaNode>
            </p:vide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
          <p:cNvSpPr>
            <a:spLocks noChangeArrowheads="1"/>
          </p:cNvSpPr>
          <p:nvPr/>
        </p:nvSpPr>
        <p:spPr bwMode="auto">
          <a:xfrm>
            <a:off x="0" y="0"/>
            <a:ext cx="464400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b="1">
                <a:solidFill>
                  <a:schemeClr val="tx1"/>
                </a:solidFill>
                <a:latin typeface="Arial" panose="020B0604020202020204" pitchFamily="34" charset="0"/>
              </a:defRPr>
            </a:lvl1pPr>
            <a:lvl2pPr marL="742950" indent="-285750" eaLnBrk="0" hangingPunct="0">
              <a:defRPr sz="1600" b="1">
                <a:solidFill>
                  <a:schemeClr val="tx1"/>
                </a:solidFill>
                <a:latin typeface="Arial" panose="020B0604020202020204" pitchFamily="34" charset="0"/>
              </a:defRPr>
            </a:lvl2pPr>
            <a:lvl3pPr marL="1143000" indent="-228600" eaLnBrk="0" hangingPunct="0">
              <a:defRPr sz="1600" b="1">
                <a:solidFill>
                  <a:schemeClr val="tx1"/>
                </a:solidFill>
                <a:latin typeface="Arial" panose="020B0604020202020204" pitchFamily="34" charset="0"/>
              </a:defRPr>
            </a:lvl3pPr>
            <a:lvl4pPr marL="1600200" indent="-228600" eaLnBrk="0" hangingPunct="0">
              <a:defRPr sz="1600" b="1">
                <a:solidFill>
                  <a:schemeClr val="tx1"/>
                </a:solidFill>
                <a:latin typeface="Arial" panose="020B0604020202020204" pitchFamily="34" charset="0"/>
              </a:defRPr>
            </a:lvl4pPr>
            <a:lvl5pPr marL="2057400" indent="-228600" eaLnBrk="0" hangingPunct="0">
              <a:defRPr sz="1600" b="1">
                <a:solidFill>
                  <a:schemeClr val="tx1"/>
                </a:solidFill>
                <a:latin typeface="Arial" panose="020B0604020202020204" pitchFamily="34" charset="0"/>
              </a:defRPr>
            </a:lvl5pPr>
            <a:lvl6pPr marL="2514600" indent="-228600" eaLnBrk="0" fontAlgn="base" hangingPunct="0">
              <a:spcBef>
                <a:spcPct val="0"/>
              </a:spcBef>
              <a:spcAft>
                <a:spcPct val="0"/>
              </a:spcAft>
              <a:defRPr sz="1600" b="1">
                <a:solidFill>
                  <a:schemeClr val="tx1"/>
                </a:solidFill>
                <a:latin typeface="Arial" panose="020B0604020202020204" pitchFamily="34" charset="0"/>
              </a:defRPr>
            </a:lvl6pPr>
            <a:lvl7pPr marL="2971800" indent="-228600" eaLnBrk="0" fontAlgn="base" hangingPunct="0">
              <a:spcBef>
                <a:spcPct val="0"/>
              </a:spcBef>
              <a:spcAft>
                <a:spcPct val="0"/>
              </a:spcAft>
              <a:defRPr sz="1600" b="1">
                <a:solidFill>
                  <a:schemeClr val="tx1"/>
                </a:solidFill>
                <a:latin typeface="Arial" panose="020B0604020202020204" pitchFamily="34" charset="0"/>
              </a:defRPr>
            </a:lvl7pPr>
            <a:lvl8pPr marL="3429000" indent="-228600" eaLnBrk="0" fontAlgn="base" hangingPunct="0">
              <a:spcBef>
                <a:spcPct val="0"/>
              </a:spcBef>
              <a:spcAft>
                <a:spcPct val="0"/>
              </a:spcAft>
              <a:defRPr sz="1600" b="1">
                <a:solidFill>
                  <a:schemeClr val="tx1"/>
                </a:solidFill>
                <a:latin typeface="Arial" panose="020B0604020202020204" pitchFamily="34" charset="0"/>
              </a:defRPr>
            </a:lvl8pPr>
            <a:lvl9pPr marL="3886200" indent="-228600" eaLnBrk="0" fontAlgn="base" hangingPunct="0">
              <a:spcBef>
                <a:spcPct val="0"/>
              </a:spcBef>
              <a:spcAft>
                <a:spcPct val="0"/>
              </a:spcAft>
              <a:defRPr sz="1600" b="1">
                <a:solidFill>
                  <a:schemeClr val="tx1"/>
                </a:solidFill>
                <a:latin typeface="Arial" panose="020B0604020202020204" pitchFamily="34" charset="0"/>
              </a:defRPr>
            </a:lvl9pPr>
          </a:lstStyle>
          <a:p>
            <a:pPr eaLnBrk="1" hangingPunct="1"/>
            <a:r>
              <a:rPr lang="en-US" altLang="en-US" dirty="0"/>
              <a:t> </a:t>
            </a:r>
            <a:r>
              <a:rPr lang="en-US" altLang="en-US" sz="2000" b="0" dirty="0">
                <a:solidFill>
                  <a:srgbClr val="114FFB"/>
                </a:solidFill>
              </a:rPr>
              <a:t>A few remarks on boundary conditions:</a:t>
            </a:r>
          </a:p>
        </p:txBody>
      </p:sp>
      <p:pic>
        <p:nvPicPr>
          <p:cNvPr id="122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436451"/>
            <a:ext cx="6562879" cy="30645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22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645024"/>
            <a:ext cx="4572000" cy="2594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66800" y="3789040"/>
            <a:ext cx="2724150"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72000" y="3645024"/>
            <a:ext cx="4572000" cy="2594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5"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38800" y="3789040"/>
            <a:ext cx="278606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6" name="TextBox 7"/>
          <p:cNvSpPr txBox="1">
            <a:spLocks noChangeArrowheads="1"/>
          </p:cNvSpPr>
          <p:nvPr/>
        </p:nvSpPr>
        <p:spPr bwMode="auto">
          <a:xfrm>
            <a:off x="533400" y="3728839"/>
            <a:ext cx="457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chemeClr val="tx1"/>
                </a:solidFill>
                <a:latin typeface="Arial" panose="020B0604020202020204" pitchFamily="34" charset="0"/>
              </a:defRPr>
            </a:lvl1pPr>
            <a:lvl2pPr marL="742950" indent="-285750" eaLnBrk="0" hangingPunct="0">
              <a:defRPr sz="1600" b="1">
                <a:solidFill>
                  <a:schemeClr val="tx1"/>
                </a:solidFill>
                <a:latin typeface="Arial" panose="020B0604020202020204" pitchFamily="34" charset="0"/>
              </a:defRPr>
            </a:lvl2pPr>
            <a:lvl3pPr marL="1143000" indent="-228600" eaLnBrk="0" hangingPunct="0">
              <a:defRPr sz="1600" b="1">
                <a:solidFill>
                  <a:schemeClr val="tx1"/>
                </a:solidFill>
                <a:latin typeface="Arial" panose="020B0604020202020204" pitchFamily="34" charset="0"/>
              </a:defRPr>
            </a:lvl3pPr>
            <a:lvl4pPr marL="1600200" indent="-228600" eaLnBrk="0" hangingPunct="0">
              <a:defRPr sz="1600" b="1">
                <a:solidFill>
                  <a:schemeClr val="tx1"/>
                </a:solidFill>
                <a:latin typeface="Arial" panose="020B0604020202020204" pitchFamily="34" charset="0"/>
              </a:defRPr>
            </a:lvl4pPr>
            <a:lvl5pPr marL="2057400" indent="-228600" eaLnBrk="0" hangingPunct="0">
              <a:defRPr sz="1600" b="1">
                <a:solidFill>
                  <a:schemeClr val="tx1"/>
                </a:solidFill>
                <a:latin typeface="Arial" panose="020B0604020202020204" pitchFamily="34" charset="0"/>
              </a:defRPr>
            </a:lvl5pPr>
            <a:lvl6pPr marL="2514600" indent="-228600" eaLnBrk="0" fontAlgn="base" hangingPunct="0">
              <a:spcBef>
                <a:spcPct val="0"/>
              </a:spcBef>
              <a:spcAft>
                <a:spcPct val="0"/>
              </a:spcAft>
              <a:defRPr sz="1600" b="1">
                <a:solidFill>
                  <a:schemeClr val="tx1"/>
                </a:solidFill>
                <a:latin typeface="Arial" panose="020B0604020202020204" pitchFamily="34" charset="0"/>
              </a:defRPr>
            </a:lvl6pPr>
            <a:lvl7pPr marL="2971800" indent="-228600" eaLnBrk="0" fontAlgn="base" hangingPunct="0">
              <a:spcBef>
                <a:spcPct val="0"/>
              </a:spcBef>
              <a:spcAft>
                <a:spcPct val="0"/>
              </a:spcAft>
              <a:defRPr sz="1600" b="1">
                <a:solidFill>
                  <a:schemeClr val="tx1"/>
                </a:solidFill>
                <a:latin typeface="Arial" panose="020B0604020202020204" pitchFamily="34" charset="0"/>
              </a:defRPr>
            </a:lvl7pPr>
            <a:lvl8pPr marL="3429000" indent="-228600" eaLnBrk="0" fontAlgn="base" hangingPunct="0">
              <a:spcBef>
                <a:spcPct val="0"/>
              </a:spcBef>
              <a:spcAft>
                <a:spcPct val="0"/>
              </a:spcAft>
              <a:defRPr sz="1600" b="1">
                <a:solidFill>
                  <a:schemeClr val="tx1"/>
                </a:solidFill>
                <a:latin typeface="Arial" panose="020B0604020202020204" pitchFamily="34" charset="0"/>
              </a:defRPr>
            </a:lvl8pPr>
            <a:lvl9pPr marL="3886200" indent="-228600" eaLnBrk="0" fontAlgn="base" hangingPunct="0">
              <a:spcBef>
                <a:spcPct val="0"/>
              </a:spcBef>
              <a:spcAft>
                <a:spcPct val="0"/>
              </a:spcAft>
              <a:defRPr sz="1600" b="1">
                <a:solidFill>
                  <a:schemeClr val="tx1"/>
                </a:solidFill>
                <a:latin typeface="Arial" panose="020B0604020202020204" pitchFamily="34" charset="0"/>
              </a:defRPr>
            </a:lvl9pPr>
          </a:lstStyle>
          <a:p>
            <a:pPr eaLnBrk="1" hangingPunct="1"/>
            <a:r>
              <a:rPr lang="en-US" altLang="en-US" sz="1200" dirty="0">
                <a:solidFill>
                  <a:srgbClr val="FF0000"/>
                </a:solidFill>
              </a:rPr>
              <a:t>LH</a:t>
            </a:r>
          </a:p>
        </p:txBody>
      </p:sp>
      <p:sp>
        <p:nvSpPr>
          <p:cNvPr id="12297" name="TextBox 8"/>
          <p:cNvSpPr txBox="1">
            <a:spLocks noChangeArrowheads="1"/>
          </p:cNvSpPr>
          <p:nvPr/>
        </p:nvSpPr>
        <p:spPr bwMode="auto">
          <a:xfrm>
            <a:off x="5122912" y="3717032"/>
            <a:ext cx="457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chemeClr val="tx1"/>
                </a:solidFill>
                <a:latin typeface="Arial" panose="020B0604020202020204" pitchFamily="34" charset="0"/>
              </a:defRPr>
            </a:lvl1pPr>
            <a:lvl2pPr marL="742950" indent="-285750" eaLnBrk="0" hangingPunct="0">
              <a:defRPr sz="1600" b="1">
                <a:solidFill>
                  <a:schemeClr val="tx1"/>
                </a:solidFill>
                <a:latin typeface="Arial" panose="020B0604020202020204" pitchFamily="34" charset="0"/>
              </a:defRPr>
            </a:lvl2pPr>
            <a:lvl3pPr marL="1143000" indent="-228600" eaLnBrk="0" hangingPunct="0">
              <a:defRPr sz="1600" b="1">
                <a:solidFill>
                  <a:schemeClr val="tx1"/>
                </a:solidFill>
                <a:latin typeface="Arial" panose="020B0604020202020204" pitchFamily="34" charset="0"/>
              </a:defRPr>
            </a:lvl3pPr>
            <a:lvl4pPr marL="1600200" indent="-228600" eaLnBrk="0" hangingPunct="0">
              <a:defRPr sz="1600" b="1">
                <a:solidFill>
                  <a:schemeClr val="tx1"/>
                </a:solidFill>
                <a:latin typeface="Arial" panose="020B0604020202020204" pitchFamily="34" charset="0"/>
              </a:defRPr>
            </a:lvl4pPr>
            <a:lvl5pPr marL="2057400" indent="-228600" eaLnBrk="0" hangingPunct="0">
              <a:defRPr sz="1600" b="1">
                <a:solidFill>
                  <a:schemeClr val="tx1"/>
                </a:solidFill>
                <a:latin typeface="Arial" panose="020B0604020202020204" pitchFamily="34" charset="0"/>
              </a:defRPr>
            </a:lvl5pPr>
            <a:lvl6pPr marL="2514600" indent="-228600" eaLnBrk="0" fontAlgn="base" hangingPunct="0">
              <a:spcBef>
                <a:spcPct val="0"/>
              </a:spcBef>
              <a:spcAft>
                <a:spcPct val="0"/>
              </a:spcAft>
              <a:defRPr sz="1600" b="1">
                <a:solidFill>
                  <a:schemeClr val="tx1"/>
                </a:solidFill>
                <a:latin typeface="Arial" panose="020B0604020202020204" pitchFamily="34" charset="0"/>
              </a:defRPr>
            </a:lvl6pPr>
            <a:lvl7pPr marL="2971800" indent="-228600" eaLnBrk="0" fontAlgn="base" hangingPunct="0">
              <a:spcBef>
                <a:spcPct val="0"/>
              </a:spcBef>
              <a:spcAft>
                <a:spcPct val="0"/>
              </a:spcAft>
              <a:defRPr sz="1600" b="1">
                <a:solidFill>
                  <a:schemeClr val="tx1"/>
                </a:solidFill>
                <a:latin typeface="Arial" panose="020B0604020202020204" pitchFamily="34" charset="0"/>
              </a:defRPr>
            </a:lvl7pPr>
            <a:lvl8pPr marL="3429000" indent="-228600" eaLnBrk="0" fontAlgn="base" hangingPunct="0">
              <a:spcBef>
                <a:spcPct val="0"/>
              </a:spcBef>
              <a:spcAft>
                <a:spcPct val="0"/>
              </a:spcAft>
              <a:defRPr sz="1600" b="1">
                <a:solidFill>
                  <a:schemeClr val="tx1"/>
                </a:solidFill>
                <a:latin typeface="Arial" panose="020B0604020202020204" pitchFamily="34" charset="0"/>
              </a:defRPr>
            </a:lvl8pPr>
            <a:lvl9pPr marL="3886200" indent="-228600" eaLnBrk="0" fontAlgn="base" hangingPunct="0">
              <a:spcBef>
                <a:spcPct val="0"/>
              </a:spcBef>
              <a:spcAft>
                <a:spcPct val="0"/>
              </a:spcAft>
              <a:defRPr sz="1600" b="1">
                <a:solidFill>
                  <a:schemeClr val="tx1"/>
                </a:solidFill>
                <a:latin typeface="Arial" panose="020B0604020202020204" pitchFamily="34" charset="0"/>
              </a:defRPr>
            </a:lvl9pPr>
          </a:lstStyle>
          <a:p>
            <a:pPr eaLnBrk="1" hangingPunct="1"/>
            <a:r>
              <a:rPr lang="en-US" altLang="en-US" sz="1200" dirty="0">
                <a:solidFill>
                  <a:srgbClr val="FF0000"/>
                </a:solidFill>
              </a:rPr>
              <a:t>CE</a:t>
            </a:r>
          </a:p>
        </p:txBody>
      </p:sp>
    </p:spTree>
    <p:extLst>
      <p:ext uri="{BB962C8B-B14F-4D97-AF65-F5344CB8AC3E}">
        <p14:creationId xmlns:p14="http://schemas.microsoft.com/office/powerpoint/2010/main" val="198637607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7824" y="592415"/>
            <a:ext cx="3387855" cy="397768"/>
          </a:xfrm>
        </p:spPr>
        <p:txBody>
          <a:bodyPr/>
          <a:lstStyle/>
          <a:p>
            <a:r>
              <a:rPr lang="en-GB" dirty="0"/>
              <a:t> </a:t>
            </a:r>
            <a:r>
              <a:rPr lang="en-GB" sz="2400" dirty="0" smtClean="0">
                <a:latin typeface="+mn-lt"/>
              </a:rPr>
              <a:t>Principal conclusions</a:t>
            </a:r>
            <a:endParaRPr lang="en-GB" sz="2400" dirty="0">
              <a:latin typeface="+mn-lt"/>
            </a:endParaRPr>
          </a:p>
        </p:txBody>
      </p:sp>
      <p:sp>
        <p:nvSpPr>
          <p:cNvPr id="3" name="Content Placeholder 2"/>
          <p:cNvSpPr>
            <a:spLocks noGrp="1"/>
          </p:cNvSpPr>
          <p:nvPr>
            <p:ph idx="1"/>
          </p:nvPr>
        </p:nvSpPr>
        <p:spPr>
          <a:xfrm>
            <a:off x="395536" y="5805264"/>
            <a:ext cx="8439150" cy="486292"/>
          </a:xfrm>
        </p:spPr>
        <p:txBody>
          <a:bodyPr/>
          <a:lstStyle/>
          <a:p>
            <a:pPr marL="0" indent="0">
              <a:lnSpc>
                <a:spcPct val="100000"/>
              </a:lnSpc>
              <a:buNone/>
            </a:pPr>
            <a:r>
              <a:rPr lang="en-GB" sz="1400" b="0" dirty="0" smtClean="0">
                <a:solidFill>
                  <a:srgbClr val="0000FF"/>
                </a:solidFill>
              </a:rPr>
              <a:t>The research leading to these results has received funding from the European Research Council under the European Union’s Seventh Framework Programme (FP7/2012/ERC Grant agreement no. 320375) </a:t>
            </a:r>
            <a:endParaRPr lang="en-GB" sz="1400" b="0" dirty="0">
              <a:solidFill>
                <a:srgbClr val="0000FF"/>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4625"/>
            <a:ext cx="2699791" cy="93993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54399" y="-27384"/>
            <a:ext cx="1354105" cy="87049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32240" y="82848"/>
            <a:ext cx="1015823" cy="825872"/>
          </a:xfrm>
          <a:prstGeom prst="rect">
            <a:avLst/>
          </a:prstGeom>
        </p:spPr>
      </p:pic>
      <p:sp>
        <p:nvSpPr>
          <p:cNvPr id="8" name="Rectangle 7"/>
          <p:cNvSpPr/>
          <p:nvPr/>
        </p:nvSpPr>
        <p:spPr>
          <a:xfrm>
            <a:off x="7146" y="1268760"/>
            <a:ext cx="9148068" cy="2357568"/>
          </a:xfrm>
          <a:prstGeom prst="rect">
            <a:avLst/>
          </a:prstGeom>
        </p:spPr>
        <p:txBody>
          <a:bodyPr wrap="square">
            <a:spAutoFit/>
          </a:bodyPr>
          <a:lstStyle/>
          <a:p>
            <a:pPr>
              <a:spcBef>
                <a:spcPct val="20000"/>
              </a:spcBef>
              <a:defRPr/>
            </a:pPr>
            <a:r>
              <a:rPr lang="en-GB" sz="1600" i="1" kern="0" dirty="0" smtClean="0">
                <a:solidFill>
                  <a:srgbClr val="114FFB"/>
                </a:solidFill>
                <a:latin typeface="+mn-lt"/>
              </a:rPr>
              <a:t>Soundproof </a:t>
            </a:r>
            <a:r>
              <a:rPr lang="en-GB" sz="1600" i="1" kern="0" dirty="0">
                <a:solidFill>
                  <a:srgbClr val="114FFB"/>
                </a:solidFill>
                <a:latin typeface="+mn-lt"/>
              </a:rPr>
              <a:t>and compressible </a:t>
            </a:r>
            <a:r>
              <a:rPr lang="en-GB" sz="1600" i="1" kern="0" dirty="0" err="1" smtClean="0">
                <a:solidFill>
                  <a:srgbClr val="114FFB"/>
                </a:solidFill>
                <a:latin typeface="+mn-lt"/>
              </a:rPr>
              <a:t>nonhydrostatic</a:t>
            </a:r>
            <a:r>
              <a:rPr lang="en-GB" sz="1600" i="1" kern="0" dirty="0" smtClean="0">
                <a:solidFill>
                  <a:srgbClr val="114FFB"/>
                </a:solidFill>
                <a:latin typeface="+mn-lt"/>
              </a:rPr>
              <a:t> models form complementary elements </a:t>
            </a:r>
            <a:r>
              <a:rPr lang="en-GB" sz="1600" i="1" kern="0" dirty="0">
                <a:solidFill>
                  <a:srgbClr val="114FFB"/>
                </a:solidFill>
                <a:latin typeface="+mn-lt"/>
              </a:rPr>
              <a:t>of  a </a:t>
            </a:r>
            <a:r>
              <a:rPr lang="en-GB" sz="1600" i="1" kern="0" dirty="0" smtClean="0">
                <a:solidFill>
                  <a:srgbClr val="114FFB"/>
                </a:solidFill>
                <a:latin typeface="+mn-lt"/>
              </a:rPr>
              <a:t>general theoretical-numerical </a:t>
            </a:r>
            <a:r>
              <a:rPr lang="en-GB" sz="1600" i="1" kern="0" dirty="0">
                <a:solidFill>
                  <a:srgbClr val="114FFB"/>
                </a:solidFill>
                <a:latin typeface="+mn-lt"/>
              </a:rPr>
              <a:t>framework </a:t>
            </a:r>
            <a:r>
              <a:rPr lang="en-GB" sz="1600" i="1" kern="0" dirty="0" smtClean="0">
                <a:solidFill>
                  <a:srgbClr val="114FFB"/>
                </a:solidFill>
                <a:latin typeface="+mn-lt"/>
              </a:rPr>
              <a:t>that underlies non-oscillatory </a:t>
            </a:r>
            <a:r>
              <a:rPr lang="en-GB" sz="1600" i="1" kern="0" dirty="0">
                <a:solidFill>
                  <a:srgbClr val="114FFB"/>
                </a:solidFill>
                <a:latin typeface="+mn-lt"/>
              </a:rPr>
              <a:t>forward-in-time </a:t>
            </a:r>
            <a:r>
              <a:rPr lang="en-GB" sz="1600" i="1" kern="0" dirty="0" smtClean="0">
                <a:solidFill>
                  <a:srgbClr val="114FFB"/>
                </a:solidFill>
                <a:latin typeface="+mn-lt"/>
              </a:rPr>
              <a:t>(NFT) flow solvers</a:t>
            </a:r>
          </a:p>
          <a:p>
            <a:pPr lvl="1">
              <a:spcBef>
                <a:spcPct val="20000"/>
              </a:spcBef>
              <a:defRPr/>
            </a:pPr>
            <a:endParaRPr lang="en-GB" sz="1600" i="1" kern="0" dirty="0">
              <a:solidFill>
                <a:srgbClr val="114FFB"/>
              </a:solidFill>
              <a:latin typeface="+mn-lt"/>
            </a:endParaRPr>
          </a:p>
          <a:p>
            <a:pPr>
              <a:spcBef>
                <a:spcPct val="20000"/>
              </a:spcBef>
              <a:defRPr/>
            </a:pPr>
            <a:r>
              <a:rPr lang="en-GB" sz="1600" i="1" kern="0" dirty="0" smtClean="0">
                <a:solidFill>
                  <a:srgbClr val="114FFB"/>
                </a:solidFill>
                <a:latin typeface="+mn-lt"/>
              </a:rPr>
              <a:t>The </a:t>
            </a:r>
            <a:r>
              <a:rPr lang="en-GB" sz="1600" i="1" kern="0" dirty="0">
                <a:solidFill>
                  <a:srgbClr val="114FFB"/>
                </a:solidFill>
                <a:latin typeface="+mn-lt"/>
              </a:rPr>
              <a:t>respective PDEs </a:t>
            </a:r>
            <a:r>
              <a:rPr lang="en-GB" sz="1600" i="1" kern="0" dirty="0" smtClean="0">
                <a:solidFill>
                  <a:srgbClr val="114FFB"/>
                </a:solidFill>
                <a:latin typeface="+mn-lt"/>
              </a:rPr>
              <a:t>are </a:t>
            </a:r>
            <a:r>
              <a:rPr lang="en-GB" sz="1600" i="1" kern="0" dirty="0">
                <a:solidFill>
                  <a:srgbClr val="114FFB"/>
                </a:solidFill>
                <a:latin typeface="+mn-lt"/>
              </a:rPr>
              <a:t>integrated using essentially the same </a:t>
            </a:r>
            <a:r>
              <a:rPr lang="en-GB" sz="1600" i="1" kern="0" dirty="0" err="1" smtClean="0">
                <a:solidFill>
                  <a:srgbClr val="114FFB"/>
                </a:solidFill>
                <a:latin typeface="+mn-lt"/>
              </a:rPr>
              <a:t>numerics</a:t>
            </a:r>
            <a:r>
              <a:rPr lang="en-GB" sz="1600" i="1" kern="0" dirty="0" smtClean="0">
                <a:solidFill>
                  <a:srgbClr val="114FFB"/>
                </a:solidFill>
                <a:latin typeface="+mn-lt"/>
              </a:rPr>
              <a:t> </a:t>
            </a:r>
          </a:p>
          <a:p>
            <a:pPr>
              <a:spcBef>
                <a:spcPct val="20000"/>
              </a:spcBef>
              <a:defRPr/>
            </a:pPr>
            <a:endParaRPr lang="en-GB" sz="1600" i="1" kern="0" dirty="0">
              <a:solidFill>
                <a:srgbClr val="114FFB"/>
              </a:solidFill>
              <a:latin typeface="+mn-lt"/>
            </a:endParaRPr>
          </a:p>
          <a:p>
            <a:pPr>
              <a:spcBef>
                <a:spcPct val="20000"/>
              </a:spcBef>
              <a:defRPr/>
            </a:pPr>
            <a:r>
              <a:rPr lang="en-GB" sz="1600" i="1" kern="0" dirty="0" smtClean="0">
                <a:solidFill>
                  <a:srgbClr val="114FFB"/>
                </a:solidFill>
                <a:latin typeface="+mn-lt"/>
              </a:rPr>
              <a:t>The resulting flow </a:t>
            </a:r>
            <a:r>
              <a:rPr lang="en-GB" sz="1600" i="1" kern="0" dirty="0">
                <a:solidFill>
                  <a:srgbClr val="114FFB"/>
                </a:solidFill>
                <a:latin typeface="+mn-lt"/>
              </a:rPr>
              <a:t>solvers </a:t>
            </a:r>
            <a:r>
              <a:rPr lang="en-GB" sz="1600" i="1" kern="0" dirty="0" smtClean="0">
                <a:solidFill>
                  <a:srgbClr val="114FFB"/>
                </a:solidFill>
                <a:latin typeface="+mn-lt"/>
              </a:rPr>
              <a:t>can be </a:t>
            </a:r>
            <a:r>
              <a:rPr lang="en-GB" sz="1600" i="1" kern="0" dirty="0">
                <a:solidFill>
                  <a:srgbClr val="114FFB"/>
                </a:solidFill>
                <a:latin typeface="+mn-lt"/>
              </a:rPr>
              <a:t>available in </a:t>
            </a:r>
            <a:r>
              <a:rPr lang="en-GB" sz="1600" i="1" kern="0" dirty="0" smtClean="0">
                <a:solidFill>
                  <a:srgbClr val="114FFB"/>
                </a:solidFill>
                <a:latin typeface="+mn-lt"/>
              </a:rPr>
              <a:t>compatible </a:t>
            </a:r>
            <a:r>
              <a:rPr lang="en-GB" sz="1600" i="1" kern="0" dirty="0" err="1">
                <a:solidFill>
                  <a:srgbClr val="114FFB"/>
                </a:solidFill>
                <a:latin typeface="+mn-lt"/>
              </a:rPr>
              <a:t>Eulerian</a:t>
            </a:r>
            <a:r>
              <a:rPr lang="en-GB" sz="1600" i="1" kern="0" dirty="0">
                <a:solidFill>
                  <a:srgbClr val="114FFB"/>
                </a:solidFill>
                <a:latin typeface="+mn-lt"/>
              </a:rPr>
              <a:t> and semi-</a:t>
            </a:r>
            <a:r>
              <a:rPr lang="en-GB" sz="1600" i="1" kern="0" dirty="0" err="1">
                <a:solidFill>
                  <a:srgbClr val="114FFB"/>
                </a:solidFill>
                <a:latin typeface="+mn-lt"/>
              </a:rPr>
              <a:t>Lagrangian</a:t>
            </a:r>
            <a:r>
              <a:rPr lang="en-GB" sz="1600" i="1" kern="0" dirty="0">
                <a:solidFill>
                  <a:srgbClr val="114FFB"/>
                </a:solidFill>
                <a:latin typeface="+mn-lt"/>
              </a:rPr>
              <a:t> </a:t>
            </a:r>
            <a:r>
              <a:rPr lang="en-GB" sz="1600" i="1" kern="0" dirty="0" smtClean="0">
                <a:solidFill>
                  <a:srgbClr val="114FFB"/>
                </a:solidFill>
                <a:latin typeface="+mn-lt"/>
              </a:rPr>
              <a:t>variants</a:t>
            </a:r>
          </a:p>
          <a:p>
            <a:pPr marL="285750" indent="-285750">
              <a:spcBef>
                <a:spcPct val="20000"/>
              </a:spcBef>
              <a:buFont typeface="Wingdings" pitchFamily="2" charset="2"/>
              <a:buChar char="Ø"/>
              <a:defRPr/>
            </a:pPr>
            <a:endParaRPr lang="en-GB" sz="1600" i="1" kern="0" dirty="0" smtClean="0">
              <a:solidFill>
                <a:srgbClr val="114FFB"/>
              </a:solidFill>
              <a:latin typeface="+mn-lt"/>
            </a:endParaRPr>
          </a:p>
          <a:p>
            <a:pPr>
              <a:spcBef>
                <a:spcPct val="20000"/>
              </a:spcBef>
              <a:defRPr/>
            </a:pPr>
            <a:r>
              <a:rPr lang="en-GB" sz="1600" i="1" kern="0" dirty="0" smtClean="0">
                <a:solidFill>
                  <a:srgbClr val="114FFB"/>
                </a:solidFill>
                <a:latin typeface="+mn-lt"/>
              </a:rPr>
              <a:t>The flux-form flow solvers readily extend to unstructured-meshes</a:t>
            </a:r>
          </a:p>
        </p:txBody>
      </p:sp>
      <p:sp>
        <p:nvSpPr>
          <p:cNvPr id="7" name="Rectangle 6"/>
          <p:cNvSpPr/>
          <p:nvPr/>
        </p:nvSpPr>
        <p:spPr>
          <a:xfrm>
            <a:off x="2852" y="4005064"/>
            <a:ext cx="7449468" cy="461665"/>
          </a:xfrm>
          <a:prstGeom prst="rect">
            <a:avLst/>
          </a:prstGeom>
        </p:spPr>
        <p:txBody>
          <a:bodyPr wrap="square">
            <a:spAutoFit/>
          </a:bodyPr>
          <a:lstStyle/>
          <a:p>
            <a:r>
              <a:rPr lang="en-GB" sz="1200" dirty="0">
                <a:solidFill>
                  <a:srgbClr val="0000FF"/>
                </a:solidFill>
                <a:latin typeface="+mn-lt"/>
              </a:rPr>
              <a:t>P.K. Smolarkiewicz, C. </a:t>
            </a:r>
            <a:r>
              <a:rPr lang="en-GB" sz="1200" dirty="0" err="1" smtClean="0">
                <a:solidFill>
                  <a:srgbClr val="0000FF"/>
                </a:solidFill>
                <a:latin typeface="+mn-lt"/>
              </a:rPr>
              <a:t>Kühnlein</a:t>
            </a:r>
            <a:r>
              <a:rPr lang="en-GB" sz="1200" dirty="0">
                <a:solidFill>
                  <a:srgbClr val="0000FF"/>
                </a:solidFill>
                <a:latin typeface="+mn-lt"/>
              </a:rPr>
              <a:t>, N.P. </a:t>
            </a:r>
            <a:r>
              <a:rPr lang="en-GB" sz="1200" dirty="0" err="1">
                <a:solidFill>
                  <a:srgbClr val="0000FF"/>
                </a:solidFill>
                <a:latin typeface="+mn-lt"/>
              </a:rPr>
              <a:t>Wedi</a:t>
            </a:r>
            <a:r>
              <a:rPr lang="en-GB" sz="1200" dirty="0">
                <a:solidFill>
                  <a:srgbClr val="0000FF"/>
                </a:solidFill>
                <a:latin typeface="+mn-lt"/>
              </a:rPr>
              <a:t>, A </a:t>
            </a:r>
            <a:r>
              <a:rPr lang="en-GB" sz="1200" dirty="0" smtClean="0">
                <a:solidFill>
                  <a:srgbClr val="0000FF"/>
                </a:solidFill>
                <a:latin typeface="+mn-lt"/>
              </a:rPr>
              <a:t>consistent framework </a:t>
            </a:r>
            <a:r>
              <a:rPr lang="en-GB" sz="1200" dirty="0">
                <a:solidFill>
                  <a:srgbClr val="0000FF"/>
                </a:solidFill>
                <a:latin typeface="+mn-lt"/>
              </a:rPr>
              <a:t>for discrete integrations of soundproof </a:t>
            </a:r>
            <a:endParaRPr lang="en-GB" sz="1200" dirty="0" smtClean="0">
              <a:solidFill>
                <a:srgbClr val="0000FF"/>
              </a:solidFill>
              <a:latin typeface="+mn-lt"/>
            </a:endParaRPr>
          </a:p>
          <a:p>
            <a:pPr marL="627063" indent="-627063"/>
            <a:r>
              <a:rPr lang="en-GB" sz="1200" dirty="0">
                <a:solidFill>
                  <a:srgbClr val="0000FF"/>
                </a:solidFill>
                <a:latin typeface="+mn-lt"/>
              </a:rPr>
              <a:t> </a:t>
            </a:r>
            <a:r>
              <a:rPr lang="en-GB" sz="1200" dirty="0" smtClean="0">
                <a:solidFill>
                  <a:srgbClr val="0000FF"/>
                </a:solidFill>
                <a:latin typeface="+mn-lt"/>
              </a:rPr>
              <a:t>     	 and </a:t>
            </a:r>
            <a:r>
              <a:rPr lang="en-GB" sz="1200" dirty="0">
                <a:solidFill>
                  <a:srgbClr val="0000FF"/>
                </a:solidFill>
                <a:latin typeface="+mn-lt"/>
              </a:rPr>
              <a:t>compressible </a:t>
            </a:r>
            <a:r>
              <a:rPr lang="en-GB" sz="1200" dirty="0" smtClean="0">
                <a:solidFill>
                  <a:srgbClr val="0000FF"/>
                </a:solidFill>
                <a:latin typeface="+mn-lt"/>
              </a:rPr>
              <a:t>PDEs of </a:t>
            </a:r>
            <a:r>
              <a:rPr lang="en-GB" sz="1200" dirty="0">
                <a:solidFill>
                  <a:srgbClr val="0000FF"/>
                </a:solidFill>
                <a:latin typeface="+mn-lt"/>
              </a:rPr>
              <a:t>atmospheric dynamics, </a:t>
            </a:r>
            <a:r>
              <a:rPr lang="en-GB" sz="1200" i="1" dirty="0">
                <a:solidFill>
                  <a:srgbClr val="0000FF"/>
                </a:solidFill>
                <a:latin typeface="+mn-lt"/>
              </a:rPr>
              <a:t>J. </a:t>
            </a:r>
            <a:r>
              <a:rPr lang="en-GB" sz="1200" i="1" dirty="0" err="1">
                <a:solidFill>
                  <a:srgbClr val="0000FF"/>
                </a:solidFill>
                <a:latin typeface="+mn-lt"/>
              </a:rPr>
              <a:t>Comput</a:t>
            </a:r>
            <a:r>
              <a:rPr lang="en-GB" sz="1200" i="1" dirty="0">
                <a:solidFill>
                  <a:srgbClr val="0000FF"/>
                </a:solidFill>
                <a:latin typeface="+mn-lt"/>
              </a:rPr>
              <a:t>. Phys</a:t>
            </a:r>
            <a:r>
              <a:rPr lang="en-GB" sz="1200" dirty="0">
                <a:solidFill>
                  <a:srgbClr val="0000FF"/>
                </a:solidFill>
                <a:latin typeface="+mn-lt"/>
              </a:rPr>
              <a:t>. 263 (2014) 185-205</a:t>
            </a:r>
          </a:p>
        </p:txBody>
      </p:sp>
      <p:sp>
        <p:nvSpPr>
          <p:cNvPr id="10" name="Rectangle 9"/>
          <p:cNvSpPr/>
          <p:nvPr/>
        </p:nvSpPr>
        <p:spPr>
          <a:xfrm>
            <a:off x="0" y="4437112"/>
            <a:ext cx="8316416" cy="461665"/>
          </a:xfrm>
          <a:prstGeom prst="rect">
            <a:avLst/>
          </a:prstGeom>
        </p:spPr>
        <p:txBody>
          <a:bodyPr wrap="square">
            <a:spAutoFit/>
          </a:bodyPr>
          <a:lstStyle/>
          <a:p>
            <a:pPr marL="627063" indent="-627063"/>
            <a:r>
              <a:rPr lang="en-US" sz="1200" dirty="0" smtClean="0">
                <a:solidFill>
                  <a:srgbClr val="0000FF"/>
                </a:solidFill>
                <a:latin typeface="+mn-lt"/>
              </a:rPr>
              <a:t>P.K. </a:t>
            </a:r>
            <a:r>
              <a:rPr lang="en-US" sz="1200" dirty="0" err="1">
                <a:solidFill>
                  <a:srgbClr val="0000FF"/>
                </a:solidFill>
                <a:latin typeface="+mn-lt"/>
              </a:rPr>
              <a:t>Smolarkiewicz</a:t>
            </a:r>
            <a:r>
              <a:rPr lang="en-US" sz="1200" dirty="0">
                <a:solidFill>
                  <a:srgbClr val="0000FF"/>
                </a:solidFill>
                <a:latin typeface="+mn-lt"/>
              </a:rPr>
              <a:t>, </a:t>
            </a:r>
            <a:r>
              <a:rPr lang="en-GB" sz="1200" dirty="0" smtClean="0">
                <a:solidFill>
                  <a:srgbClr val="0000FF"/>
                </a:solidFill>
                <a:latin typeface="+mn-lt"/>
              </a:rPr>
              <a:t>W. </a:t>
            </a:r>
            <a:r>
              <a:rPr lang="en-GB" sz="1200" dirty="0" err="1">
                <a:solidFill>
                  <a:srgbClr val="0000FF"/>
                </a:solidFill>
                <a:latin typeface="+mn-lt"/>
              </a:rPr>
              <a:t>Deconinck</a:t>
            </a:r>
            <a:r>
              <a:rPr lang="en-GB" sz="1200" dirty="0">
                <a:solidFill>
                  <a:srgbClr val="0000FF"/>
                </a:solidFill>
                <a:latin typeface="+mn-lt"/>
              </a:rPr>
              <a:t>, </a:t>
            </a:r>
            <a:r>
              <a:rPr lang="en-GB" sz="1200" dirty="0" smtClean="0">
                <a:solidFill>
                  <a:srgbClr val="0000FF"/>
                </a:solidFill>
                <a:latin typeface="+mn-lt"/>
              </a:rPr>
              <a:t>M. </a:t>
            </a:r>
            <a:r>
              <a:rPr lang="en-GB" sz="1200" dirty="0" err="1">
                <a:solidFill>
                  <a:srgbClr val="0000FF"/>
                </a:solidFill>
                <a:latin typeface="+mn-lt"/>
              </a:rPr>
              <a:t>Hamrud</a:t>
            </a:r>
            <a:r>
              <a:rPr lang="en-GB" sz="1200" dirty="0">
                <a:solidFill>
                  <a:srgbClr val="0000FF"/>
                </a:solidFill>
                <a:latin typeface="+mn-lt"/>
              </a:rPr>
              <a:t>, </a:t>
            </a:r>
            <a:r>
              <a:rPr lang="en-GB" sz="1200" dirty="0" smtClean="0">
                <a:solidFill>
                  <a:srgbClr val="0000FF"/>
                </a:solidFill>
                <a:latin typeface="+mn-lt"/>
              </a:rPr>
              <a:t>G. </a:t>
            </a:r>
            <a:r>
              <a:rPr lang="en-GB" sz="1200" dirty="0" err="1">
                <a:solidFill>
                  <a:srgbClr val="0000FF"/>
                </a:solidFill>
                <a:latin typeface="+mn-lt"/>
              </a:rPr>
              <a:t>Mozdzynski</a:t>
            </a:r>
            <a:r>
              <a:rPr lang="en-GB" sz="1200" dirty="0">
                <a:solidFill>
                  <a:srgbClr val="0000FF"/>
                </a:solidFill>
                <a:latin typeface="+mn-lt"/>
              </a:rPr>
              <a:t>, </a:t>
            </a:r>
            <a:r>
              <a:rPr lang="en-GB" sz="1200" dirty="0" smtClean="0">
                <a:solidFill>
                  <a:srgbClr val="0000FF"/>
                </a:solidFill>
                <a:latin typeface="+mn-lt"/>
              </a:rPr>
              <a:t>C. </a:t>
            </a:r>
            <a:r>
              <a:rPr lang="en-GB" sz="1200" dirty="0" err="1">
                <a:solidFill>
                  <a:srgbClr val="0000FF"/>
                </a:solidFill>
                <a:latin typeface="+mn-lt"/>
              </a:rPr>
              <a:t>Kühnlein</a:t>
            </a:r>
            <a:r>
              <a:rPr lang="en-GB" sz="1200" dirty="0">
                <a:solidFill>
                  <a:srgbClr val="0000FF"/>
                </a:solidFill>
                <a:latin typeface="+mn-lt"/>
              </a:rPr>
              <a:t>, </a:t>
            </a:r>
            <a:r>
              <a:rPr lang="en-GB" sz="1200" dirty="0" smtClean="0">
                <a:solidFill>
                  <a:srgbClr val="0000FF"/>
                </a:solidFill>
                <a:latin typeface="+mn-lt"/>
              </a:rPr>
              <a:t>J. </a:t>
            </a:r>
            <a:r>
              <a:rPr lang="en-GB" sz="1200" dirty="0" err="1">
                <a:solidFill>
                  <a:srgbClr val="0000FF"/>
                </a:solidFill>
                <a:latin typeface="+mn-lt"/>
              </a:rPr>
              <a:t>Szmelter</a:t>
            </a:r>
            <a:r>
              <a:rPr lang="en-GB" sz="1200" dirty="0">
                <a:solidFill>
                  <a:srgbClr val="0000FF"/>
                </a:solidFill>
                <a:latin typeface="+mn-lt"/>
              </a:rPr>
              <a:t>, </a:t>
            </a:r>
            <a:r>
              <a:rPr lang="en-GB" sz="1200" dirty="0" smtClean="0">
                <a:solidFill>
                  <a:srgbClr val="0000FF"/>
                </a:solidFill>
                <a:latin typeface="+mn-lt"/>
              </a:rPr>
              <a:t>N. </a:t>
            </a:r>
            <a:r>
              <a:rPr lang="en-GB" sz="1200" dirty="0" err="1">
                <a:solidFill>
                  <a:srgbClr val="0000FF"/>
                </a:solidFill>
                <a:latin typeface="+mn-lt"/>
              </a:rPr>
              <a:t>Wedi</a:t>
            </a:r>
            <a:r>
              <a:rPr lang="en-GB" sz="1200" dirty="0">
                <a:solidFill>
                  <a:srgbClr val="0000FF"/>
                </a:solidFill>
                <a:latin typeface="+mn-lt"/>
              </a:rPr>
              <a:t>,  A </a:t>
            </a:r>
            <a:r>
              <a:rPr lang="en-GB" sz="1200" dirty="0" smtClean="0">
                <a:solidFill>
                  <a:srgbClr val="0000FF"/>
                </a:solidFill>
                <a:latin typeface="+mn-lt"/>
              </a:rPr>
              <a:t>finite-volume </a:t>
            </a:r>
            <a:r>
              <a:rPr lang="en-GB" sz="1200" dirty="0">
                <a:solidFill>
                  <a:srgbClr val="0000FF"/>
                </a:solidFill>
                <a:latin typeface="+mn-lt"/>
              </a:rPr>
              <a:t>module for simulating global all-scale atmospheric flows</a:t>
            </a:r>
            <a:r>
              <a:rPr lang="en-GB" sz="1200" i="1" dirty="0">
                <a:solidFill>
                  <a:srgbClr val="0000FF"/>
                </a:solidFill>
                <a:latin typeface="+mn-lt"/>
              </a:rPr>
              <a:t>, </a:t>
            </a:r>
            <a:r>
              <a:rPr lang="en-GB" sz="1200" i="1" dirty="0" smtClean="0">
                <a:solidFill>
                  <a:srgbClr val="0000FF"/>
                </a:solidFill>
                <a:latin typeface="+mn-lt"/>
              </a:rPr>
              <a:t>J</a:t>
            </a:r>
            <a:r>
              <a:rPr lang="en-GB" sz="1200" i="1" dirty="0">
                <a:solidFill>
                  <a:srgbClr val="0000FF"/>
                </a:solidFill>
                <a:latin typeface="+mn-lt"/>
              </a:rPr>
              <a:t>. </a:t>
            </a:r>
            <a:r>
              <a:rPr lang="en-GB" sz="1200" i="1" dirty="0" err="1">
                <a:solidFill>
                  <a:srgbClr val="0000FF"/>
                </a:solidFill>
                <a:latin typeface="+mn-lt"/>
              </a:rPr>
              <a:t>Comput</a:t>
            </a:r>
            <a:r>
              <a:rPr lang="en-GB" sz="1200" i="1" dirty="0">
                <a:solidFill>
                  <a:srgbClr val="0000FF"/>
                </a:solidFill>
                <a:latin typeface="+mn-lt"/>
              </a:rPr>
              <a:t>. Phys</a:t>
            </a:r>
            <a:r>
              <a:rPr lang="en-GB" sz="1200" dirty="0">
                <a:solidFill>
                  <a:srgbClr val="0000FF"/>
                </a:solidFill>
                <a:latin typeface="+mn-lt"/>
              </a:rPr>
              <a:t>. </a:t>
            </a:r>
            <a:r>
              <a:rPr lang="en-GB" sz="1200" dirty="0" smtClean="0">
                <a:solidFill>
                  <a:srgbClr val="0000FF"/>
                </a:solidFill>
                <a:latin typeface="+mn-lt"/>
              </a:rPr>
              <a:t>314 (2016) 287-304.</a:t>
            </a:r>
            <a:r>
              <a:rPr lang="en-US" sz="1200" dirty="0" smtClean="0"/>
              <a:t> </a:t>
            </a:r>
            <a:endParaRPr lang="en-US" sz="1200" dirty="0">
              <a:solidFill>
                <a:srgbClr val="0000FF"/>
              </a:solidFill>
              <a:latin typeface="+mn-lt"/>
            </a:endParaRPr>
          </a:p>
        </p:txBody>
      </p:sp>
      <p:sp>
        <p:nvSpPr>
          <p:cNvPr id="11" name="Rectangle 10"/>
          <p:cNvSpPr/>
          <p:nvPr/>
        </p:nvSpPr>
        <p:spPr>
          <a:xfrm>
            <a:off x="-36512" y="4869160"/>
            <a:ext cx="7640794" cy="461665"/>
          </a:xfrm>
          <a:prstGeom prst="rect">
            <a:avLst/>
          </a:prstGeom>
        </p:spPr>
        <p:txBody>
          <a:bodyPr wrap="square">
            <a:spAutoFit/>
          </a:bodyPr>
          <a:lstStyle/>
          <a:p>
            <a:pPr marL="682625" indent="-682625"/>
            <a:r>
              <a:rPr lang="en-GB" sz="1200" dirty="0" smtClean="0">
                <a:solidFill>
                  <a:srgbClr val="0000FF"/>
                </a:solidFill>
                <a:latin typeface="+mn-lt"/>
              </a:rPr>
              <a:t> C</a:t>
            </a:r>
            <a:r>
              <a:rPr lang="en-GB" sz="1200" dirty="0">
                <a:solidFill>
                  <a:srgbClr val="0000FF"/>
                </a:solidFill>
                <a:latin typeface="+mn-lt"/>
              </a:rPr>
              <a:t>. </a:t>
            </a:r>
            <a:r>
              <a:rPr lang="en-GB" sz="1200" dirty="0" err="1" smtClean="0">
                <a:solidFill>
                  <a:srgbClr val="0000FF"/>
                </a:solidFill>
                <a:latin typeface="+mn-lt"/>
              </a:rPr>
              <a:t>Kühnlein</a:t>
            </a:r>
            <a:r>
              <a:rPr lang="en-GB" sz="1200" dirty="0">
                <a:solidFill>
                  <a:srgbClr val="0000FF"/>
                </a:solidFill>
                <a:latin typeface="+mn-lt"/>
              </a:rPr>
              <a:t>, </a:t>
            </a:r>
            <a:r>
              <a:rPr lang="en-GB" sz="1200" dirty="0" smtClean="0">
                <a:solidFill>
                  <a:srgbClr val="0000FF"/>
                </a:solidFill>
                <a:latin typeface="+mn-lt"/>
              </a:rPr>
              <a:t>P.K. </a:t>
            </a:r>
            <a:r>
              <a:rPr lang="en-GB" sz="1200" dirty="0" err="1" smtClean="0">
                <a:solidFill>
                  <a:srgbClr val="0000FF"/>
                </a:solidFill>
                <a:latin typeface="+mn-lt"/>
              </a:rPr>
              <a:t>Smolarkiewicz</a:t>
            </a:r>
            <a:r>
              <a:rPr lang="en-GB" sz="1200" dirty="0" smtClean="0">
                <a:solidFill>
                  <a:srgbClr val="0000FF"/>
                </a:solidFill>
                <a:latin typeface="+mn-lt"/>
              </a:rPr>
              <a:t>, </a:t>
            </a:r>
            <a:r>
              <a:rPr lang="en-US" sz="1200" dirty="0" smtClean="0"/>
              <a:t> </a:t>
            </a:r>
            <a:r>
              <a:rPr lang="en-US" sz="1200" dirty="0">
                <a:solidFill>
                  <a:srgbClr val="0000FF"/>
                </a:solidFill>
                <a:latin typeface="+mn-lt"/>
              </a:rPr>
              <a:t>An unstructured-mesh finite-volume MPDATA </a:t>
            </a:r>
            <a:r>
              <a:rPr lang="en-US" sz="1200" dirty="0" smtClean="0">
                <a:solidFill>
                  <a:srgbClr val="0000FF"/>
                </a:solidFill>
                <a:latin typeface="+mn-lt"/>
              </a:rPr>
              <a:t>for compressible atmospheric         dynamics</a:t>
            </a:r>
            <a:r>
              <a:rPr lang="en-GB" sz="1200" dirty="0">
                <a:solidFill>
                  <a:srgbClr val="0000FF"/>
                </a:solidFill>
                <a:latin typeface="+mn-lt"/>
              </a:rPr>
              <a:t>, J. </a:t>
            </a:r>
            <a:r>
              <a:rPr lang="en-GB" sz="1200" dirty="0" err="1">
                <a:solidFill>
                  <a:srgbClr val="0000FF"/>
                </a:solidFill>
                <a:latin typeface="+mn-lt"/>
              </a:rPr>
              <a:t>Comput</a:t>
            </a:r>
            <a:r>
              <a:rPr lang="en-GB" sz="1200" dirty="0">
                <a:solidFill>
                  <a:srgbClr val="0000FF"/>
                </a:solidFill>
                <a:latin typeface="+mn-lt"/>
              </a:rPr>
              <a:t>. Phys. </a:t>
            </a:r>
            <a:r>
              <a:rPr lang="en-GB" sz="1200" dirty="0" smtClean="0">
                <a:solidFill>
                  <a:srgbClr val="0000FF"/>
                </a:solidFill>
                <a:latin typeface="+mn-lt"/>
              </a:rPr>
              <a:t>334 </a:t>
            </a:r>
            <a:r>
              <a:rPr lang="en-GB" sz="1200" dirty="0">
                <a:solidFill>
                  <a:srgbClr val="0000FF"/>
                </a:solidFill>
                <a:latin typeface="+mn-lt"/>
              </a:rPr>
              <a:t>(</a:t>
            </a:r>
            <a:r>
              <a:rPr lang="en-GB" sz="1200" dirty="0" smtClean="0">
                <a:solidFill>
                  <a:srgbClr val="0000FF"/>
                </a:solidFill>
                <a:latin typeface="+mn-lt"/>
              </a:rPr>
              <a:t>2017) 16-3.</a:t>
            </a:r>
            <a:endParaRPr lang="en-GB" sz="1200" dirty="0">
              <a:solidFill>
                <a:srgbClr val="0000FF"/>
              </a:solidFill>
              <a:latin typeface="+mn-lt"/>
            </a:endParaRPr>
          </a:p>
        </p:txBody>
      </p:sp>
      <p:sp>
        <p:nvSpPr>
          <p:cNvPr id="9" name="Rectangle 8"/>
          <p:cNvSpPr/>
          <p:nvPr/>
        </p:nvSpPr>
        <p:spPr>
          <a:xfrm>
            <a:off x="7146" y="5301208"/>
            <a:ext cx="8616791" cy="461665"/>
          </a:xfrm>
          <a:prstGeom prst="rect">
            <a:avLst/>
          </a:prstGeom>
        </p:spPr>
        <p:txBody>
          <a:bodyPr wrap="square">
            <a:spAutoFit/>
          </a:bodyPr>
          <a:lstStyle/>
          <a:p>
            <a:pPr marL="682625" indent="-682625"/>
            <a:r>
              <a:rPr lang="en-US" sz="1200" dirty="0">
                <a:solidFill>
                  <a:srgbClr val="0000FF"/>
                </a:solidFill>
                <a:latin typeface="+mn-lt"/>
              </a:rPr>
              <a:t>P.K. </a:t>
            </a:r>
            <a:r>
              <a:rPr lang="en-US" sz="1200" dirty="0" err="1">
                <a:solidFill>
                  <a:srgbClr val="0000FF"/>
                </a:solidFill>
                <a:latin typeface="+mn-lt"/>
              </a:rPr>
              <a:t>Smolarkiewicz</a:t>
            </a:r>
            <a:r>
              <a:rPr lang="en-US" sz="1200" dirty="0">
                <a:solidFill>
                  <a:srgbClr val="0000FF"/>
                </a:solidFill>
                <a:latin typeface="+mn-lt"/>
              </a:rPr>
              <a:t>, L. </a:t>
            </a:r>
            <a:r>
              <a:rPr lang="en-US" sz="1200" dirty="0" err="1">
                <a:solidFill>
                  <a:srgbClr val="0000FF"/>
                </a:solidFill>
                <a:latin typeface="+mn-lt"/>
              </a:rPr>
              <a:t>Margolin</a:t>
            </a:r>
            <a:r>
              <a:rPr lang="en-US" sz="1200" dirty="0">
                <a:solidFill>
                  <a:srgbClr val="0000FF"/>
                </a:solidFill>
                <a:latin typeface="+mn-lt"/>
              </a:rPr>
              <a:t>, </a:t>
            </a:r>
            <a:r>
              <a:rPr lang="en-US" sz="1200" dirty="0" err="1">
                <a:solidFill>
                  <a:srgbClr val="0000FF"/>
                </a:solidFill>
                <a:latin typeface="+mn-lt"/>
              </a:rPr>
              <a:t>Variational</a:t>
            </a:r>
            <a:r>
              <a:rPr lang="en-US" sz="1200" dirty="0">
                <a:solidFill>
                  <a:srgbClr val="0000FF"/>
                </a:solidFill>
                <a:latin typeface="+mn-lt"/>
              </a:rPr>
              <a:t> methods for elliptic problems in fluid models, in: ECMWF Proceedings, Workshop on Developments in Numerical Methods for Very High Resolution Global Models, 2000, pp.137–159, Reading, UK.</a:t>
            </a:r>
          </a:p>
        </p:txBody>
      </p:sp>
    </p:spTree>
    <p:extLst>
      <p:ext uri="{BB962C8B-B14F-4D97-AF65-F5344CB8AC3E}">
        <p14:creationId xmlns:p14="http://schemas.microsoft.com/office/powerpoint/2010/main" val="37897691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bwMode="auto">
          <a:xfrm>
            <a:off x="479530" y="764422"/>
            <a:ext cx="5604638" cy="936386"/>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7832" y="865154"/>
            <a:ext cx="5372320" cy="763646"/>
          </a:xfrm>
          <a:prstGeom prst="rect">
            <a:avLst/>
          </a:prstGeom>
          <a:noFill/>
          <a:ln w="9525">
            <a:solidFill>
              <a:schemeClr val="bg1"/>
            </a:solidFill>
            <a:miter lim="800000"/>
            <a:headEnd/>
            <a:tailEnd/>
          </a:ln>
          <a:extLst>
            <a:ext uri="{909E8E84-426E-40DD-AFC4-6F175D3DCCD1}">
              <a14:hiddenFill xmlns:a14="http://schemas.microsoft.com/office/drawing/2010/main">
                <a:solidFill>
                  <a:schemeClr val="accent1"/>
                </a:solidFill>
              </a14:hiddenFill>
            </a:ext>
          </a:extLst>
        </p:spPr>
      </p:pic>
      <p:sp>
        <p:nvSpPr>
          <p:cNvPr id="3" name="Rectangle 2"/>
          <p:cNvSpPr/>
          <p:nvPr/>
        </p:nvSpPr>
        <p:spPr bwMode="auto">
          <a:xfrm>
            <a:off x="2123728" y="4941168"/>
            <a:ext cx="2736304" cy="864096"/>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7" name="Title 1"/>
          <p:cNvSpPr txBox="1">
            <a:spLocks/>
          </p:cNvSpPr>
          <p:nvPr/>
        </p:nvSpPr>
        <p:spPr bwMode="auto">
          <a:xfrm>
            <a:off x="2704" y="0"/>
            <a:ext cx="2553072" cy="548680"/>
          </a:xfrm>
          <a:prstGeom prst="rect">
            <a:avLst/>
          </a:prstGeom>
          <a:noFill/>
          <a:ln w="12700">
            <a:noFill/>
            <a:miter lim="800000"/>
            <a:headEnd/>
            <a:tailEnd/>
          </a:ln>
        </p:spPr>
        <p:txBody>
          <a:bodyPr vert="horz" wrap="square" lIns="90487" tIns="44450" rIns="90487" bIns="44450" numCol="1" anchor="ctr" anchorCtr="0" compatLnSpc="1">
            <a:prstTxWarp prst="textNoShape">
              <a:avLst/>
            </a:prstTxWarp>
          </a:bodyPr>
          <a:lstStyle>
            <a:lvl1pPr algn="l" defTabSz="762000" rtl="0" eaLnBrk="0" fontAlgn="base" hangingPunct="0">
              <a:spcBef>
                <a:spcPct val="0"/>
              </a:spcBef>
              <a:spcAft>
                <a:spcPct val="0"/>
              </a:spcAft>
              <a:defRPr sz="2800">
                <a:solidFill>
                  <a:srgbClr val="114FFB"/>
                </a:solidFill>
                <a:latin typeface="+mj-lt"/>
                <a:ea typeface="+mj-ea"/>
                <a:cs typeface="+mj-cs"/>
              </a:defRPr>
            </a:lvl1pPr>
            <a:lvl2pPr algn="l" defTabSz="762000" rtl="0" eaLnBrk="0" fontAlgn="base" hangingPunct="0">
              <a:spcBef>
                <a:spcPct val="0"/>
              </a:spcBef>
              <a:spcAft>
                <a:spcPct val="0"/>
              </a:spcAft>
              <a:defRPr sz="2800">
                <a:solidFill>
                  <a:srgbClr val="114FFB"/>
                </a:solidFill>
                <a:latin typeface="Arial Black" pitchFamily="34" charset="0"/>
              </a:defRPr>
            </a:lvl2pPr>
            <a:lvl3pPr algn="l" defTabSz="762000" rtl="0" eaLnBrk="0" fontAlgn="base" hangingPunct="0">
              <a:spcBef>
                <a:spcPct val="0"/>
              </a:spcBef>
              <a:spcAft>
                <a:spcPct val="0"/>
              </a:spcAft>
              <a:defRPr sz="2800">
                <a:solidFill>
                  <a:srgbClr val="114FFB"/>
                </a:solidFill>
                <a:latin typeface="Arial Black" pitchFamily="34" charset="0"/>
              </a:defRPr>
            </a:lvl3pPr>
            <a:lvl4pPr algn="l" defTabSz="762000" rtl="0" eaLnBrk="0" fontAlgn="base" hangingPunct="0">
              <a:spcBef>
                <a:spcPct val="0"/>
              </a:spcBef>
              <a:spcAft>
                <a:spcPct val="0"/>
              </a:spcAft>
              <a:defRPr sz="2800">
                <a:solidFill>
                  <a:srgbClr val="114FFB"/>
                </a:solidFill>
                <a:latin typeface="Arial Black" pitchFamily="34" charset="0"/>
              </a:defRPr>
            </a:lvl4pPr>
            <a:lvl5pPr algn="l" defTabSz="762000" rtl="0" eaLnBrk="0" fontAlgn="base" hangingPunct="0">
              <a:spcBef>
                <a:spcPct val="0"/>
              </a:spcBef>
              <a:spcAft>
                <a:spcPct val="0"/>
              </a:spcAft>
              <a:defRPr sz="2800">
                <a:solidFill>
                  <a:srgbClr val="114FFB"/>
                </a:solidFill>
                <a:latin typeface="Arial Black" pitchFamily="34" charset="0"/>
              </a:defRPr>
            </a:lvl5pPr>
            <a:lvl6pPr marL="457200" algn="l" defTabSz="762000" rtl="0" fontAlgn="base">
              <a:spcBef>
                <a:spcPct val="0"/>
              </a:spcBef>
              <a:spcAft>
                <a:spcPct val="0"/>
              </a:spcAft>
              <a:defRPr sz="2800">
                <a:solidFill>
                  <a:srgbClr val="114FFB"/>
                </a:solidFill>
                <a:latin typeface="Arial Black" pitchFamily="34" charset="0"/>
              </a:defRPr>
            </a:lvl6pPr>
            <a:lvl7pPr marL="914400" algn="l" defTabSz="762000" rtl="0" fontAlgn="base">
              <a:spcBef>
                <a:spcPct val="0"/>
              </a:spcBef>
              <a:spcAft>
                <a:spcPct val="0"/>
              </a:spcAft>
              <a:defRPr sz="2800">
                <a:solidFill>
                  <a:srgbClr val="114FFB"/>
                </a:solidFill>
                <a:latin typeface="Arial Black" pitchFamily="34" charset="0"/>
              </a:defRPr>
            </a:lvl7pPr>
            <a:lvl8pPr marL="1371600" algn="l" defTabSz="762000" rtl="0" fontAlgn="base">
              <a:spcBef>
                <a:spcPct val="0"/>
              </a:spcBef>
              <a:spcAft>
                <a:spcPct val="0"/>
              </a:spcAft>
              <a:defRPr sz="2800">
                <a:solidFill>
                  <a:srgbClr val="114FFB"/>
                </a:solidFill>
                <a:latin typeface="Arial Black" pitchFamily="34" charset="0"/>
              </a:defRPr>
            </a:lvl8pPr>
            <a:lvl9pPr marL="1828800" algn="l" defTabSz="762000" rtl="0" fontAlgn="base">
              <a:spcBef>
                <a:spcPct val="0"/>
              </a:spcBef>
              <a:spcAft>
                <a:spcPct val="0"/>
              </a:spcAft>
              <a:defRPr sz="2800">
                <a:solidFill>
                  <a:srgbClr val="114FFB"/>
                </a:solidFill>
                <a:latin typeface="Arial Black" pitchFamily="34" charset="0"/>
              </a:defRPr>
            </a:lvl9pPr>
          </a:lstStyle>
          <a:p>
            <a:r>
              <a:rPr lang="en-US" sz="2000" kern="1200" dirty="0" smtClean="0">
                <a:latin typeface="+mn-lt"/>
                <a:ea typeface="+mn-ea"/>
                <a:cs typeface="+mn-cs"/>
              </a:rPr>
              <a:t>  </a:t>
            </a:r>
            <a:r>
              <a:rPr lang="en-US" sz="2000" dirty="0" smtClean="0">
                <a:latin typeface="+mn-lt"/>
                <a:ea typeface="+mn-ea"/>
                <a:cs typeface="+mn-cs"/>
              </a:rPr>
              <a:t>Fundamentals:</a:t>
            </a:r>
            <a:endParaRPr lang="en-US" sz="2000" kern="1200" dirty="0">
              <a:latin typeface="+mn-lt"/>
              <a:ea typeface="+mn-ea"/>
              <a:cs typeface="+mn-cs"/>
            </a:endParaRPr>
          </a:p>
        </p:txBody>
      </p:sp>
      <p:sp>
        <p:nvSpPr>
          <p:cNvPr id="8" name="TextBox 7"/>
          <p:cNvSpPr txBox="1"/>
          <p:nvPr/>
        </p:nvSpPr>
        <p:spPr>
          <a:xfrm>
            <a:off x="6228184" y="1691516"/>
            <a:ext cx="2952328" cy="338554"/>
          </a:xfrm>
          <a:prstGeom prst="rect">
            <a:avLst/>
          </a:prstGeom>
          <a:noFill/>
        </p:spPr>
        <p:txBody>
          <a:bodyPr wrap="square" rtlCol="0">
            <a:spAutoFit/>
          </a:bodyPr>
          <a:lstStyle/>
          <a:p>
            <a:r>
              <a:rPr lang="en-US" sz="1600" i="1" dirty="0" smtClean="0">
                <a:solidFill>
                  <a:srgbClr val="0000FF"/>
                </a:solidFill>
                <a:latin typeface="+mn-lt"/>
              </a:rPr>
              <a:t> </a:t>
            </a:r>
            <a:r>
              <a:rPr lang="en-US" sz="1600" i="1" dirty="0" smtClean="0">
                <a:solidFill>
                  <a:srgbClr val="114FFB"/>
                </a:solidFill>
                <a:latin typeface="+mn-lt"/>
              </a:rPr>
              <a:t>physics (re measurement)</a:t>
            </a:r>
            <a:endParaRPr lang="en-US" sz="1600" i="1" dirty="0">
              <a:solidFill>
                <a:srgbClr val="114FFB"/>
              </a:solidFill>
              <a:latin typeface="+mn-lt"/>
            </a:endParaRPr>
          </a:p>
        </p:txBody>
      </p:sp>
      <p:sp>
        <p:nvSpPr>
          <p:cNvPr id="10" name="TextBox 9"/>
          <p:cNvSpPr txBox="1"/>
          <p:nvPr/>
        </p:nvSpPr>
        <p:spPr>
          <a:xfrm>
            <a:off x="5364088" y="5076473"/>
            <a:ext cx="3248744" cy="584775"/>
          </a:xfrm>
          <a:prstGeom prst="rect">
            <a:avLst/>
          </a:prstGeom>
          <a:noFill/>
        </p:spPr>
        <p:txBody>
          <a:bodyPr wrap="square" rtlCol="0">
            <a:spAutoFit/>
          </a:bodyPr>
          <a:lstStyle/>
          <a:p>
            <a:r>
              <a:rPr lang="en-US" sz="1600" i="1" dirty="0">
                <a:solidFill>
                  <a:srgbClr val="114FFB"/>
                </a:solidFill>
                <a:latin typeface="+mn-lt"/>
              </a:rPr>
              <a:t>physics (relating observations </a:t>
            </a:r>
          </a:p>
          <a:p>
            <a:r>
              <a:rPr lang="en-US" sz="1600" i="1" dirty="0">
                <a:solidFill>
                  <a:srgbClr val="114FFB"/>
                </a:solidFill>
                <a:latin typeface="+mn-lt"/>
              </a:rPr>
              <a:t>in the two reference frames)</a:t>
            </a:r>
          </a:p>
        </p:txBody>
      </p:sp>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2043517"/>
            <a:ext cx="7835249" cy="2376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5580112" y="2132856"/>
            <a:ext cx="2232086" cy="338554"/>
          </a:xfrm>
          <a:prstGeom prst="rect">
            <a:avLst/>
          </a:prstGeom>
          <a:noFill/>
        </p:spPr>
        <p:txBody>
          <a:bodyPr wrap="none" rtlCol="0">
            <a:spAutoFit/>
          </a:bodyPr>
          <a:lstStyle/>
          <a:p>
            <a:r>
              <a:rPr lang="en-US" sz="1600" i="1" dirty="0">
                <a:solidFill>
                  <a:srgbClr val="114FFB"/>
                </a:solidFill>
                <a:latin typeface="+mn-lt"/>
              </a:rPr>
              <a:t>math (re Taylor series)</a:t>
            </a:r>
          </a:p>
        </p:txBody>
      </p:sp>
      <p:pic>
        <p:nvPicPr>
          <p:cNvPr id="307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19711" y="5013176"/>
            <a:ext cx="2568313" cy="6488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bwMode="auto">
          <a:xfrm>
            <a:off x="167099" y="2043517"/>
            <a:ext cx="5196989" cy="599903"/>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pic>
        <p:nvPicPr>
          <p:cNvPr id="12"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60232" y="3978771"/>
            <a:ext cx="1695450" cy="314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2"/>
          <p:cNvSpPr/>
          <p:nvPr/>
        </p:nvSpPr>
        <p:spPr bwMode="auto">
          <a:xfrm>
            <a:off x="6588224" y="3861048"/>
            <a:ext cx="1872208" cy="558734"/>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pic>
        <p:nvPicPr>
          <p:cNvPr id="1026" name="Picture 2" descr="BTaylor.jp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496" y="4449985"/>
            <a:ext cx="1532036" cy="1859335"/>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3"/>
          <p:cNvSpPr>
            <a:spLocks noChangeArrowheads="1"/>
          </p:cNvSpPr>
          <p:nvPr/>
        </p:nvSpPr>
        <p:spPr bwMode="auto">
          <a:xfrm>
            <a:off x="1597412" y="5949280"/>
            <a:ext cx="205293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spcBef>
                <a:spcPct val="0"/>
              </a:spcBef>
              <a:spcAft>
                <a:spcPct val="0"/>
              </a:spcAft>
              <a:defRPr sz="1600" b="1">
                <a:solidFill>
                  <a:schemeClr val="tx1"/>
                </a:solidFill>
                <a:latin typeface="Arial" pitchFamily="34" charset="0"/>
              </a:defRPr>
            </a:lvl6pPr>
            <a:lvl7pPr marL="2971800" indent="-228600" eaLnBrk="0" fontAlgn="base" hangingPunct="0">
              <a:spcBef>
                <a:spcPct val="0"/>
              </a:spcBef>
              <a:spcAft>
                <a:spcPct val="0"/>
              </a:spcAft>
              <a:defRPr sz="1600" b="1">
                <a:solidFill>
                  <a:schemeClr val="tx1"/>
                </a:solidFill>
                <a:latin typeface="Arial" pitchFamily="34" charset="0"/>
              </a:defRPr>
            </a:lvl7pPr>
            <a:lvl8pPr marL="3429000" indent="-228600" eaLnBrk="0" fontAlgn="base" hangingPunct="0">
              <a:spcBef>
                <a:spcPct val="0"/>
              </a:spcBef>
              <a:spcAft>
                <a:spcPct val="0"/>
              </a:spcAft>
              <a:defRPr sz="1600" b="1">
                <a:solidFill>
                  <a:schemeClr val="tx1"/>
                </a:solidFill>
                <a:latin typeface="Arial" pitchFamily="34" charset="0"/>
              </a:defRPr>
            </a:lvl8pPr>
            <a:lvl9pPr marL="3886200" indent="-228600" eaLnBrk="0" fontAlgn="base" hangingPunct="0">
              <a:spcBef>
                <a:spcPct val="0"/>
              </a:spcBef>
              <a:spcAft>
                <a:spcPct val="0"/>
              </a:spcAft>
              <a:defRPr sz="1600" b="1">
                <a:solidFill>
                  <a:schemeClr val="tx1"/>
                </a:solidFill>
                <a:latin typeface="Arial" pitchFamily="34" charset="0"/>
              </a:defRPr>
            </a:lvl9pPr>
          </a:lstStyle>
          <a:p>
            <a:pPr eaLnBrk="1" hangingPunct="1"/>
            <a:r>
              <a:rPr lang="en-US" altLang="en-US" dirty="0" smtClean="0">
                <a:solidFill>
                  <a:schemeClr val="accent2"/>
                </a:solidFill>
              </a:rPr>
              <a:t>Taylor , 1685-1731  </a:t>
            </a:r>
            <a:endParaRPr lang="en-US" altLang="en-US" dirty="0">
              <a:solidFill>
                <a:schemeClr val="accent2"/>
              </a:solidFill>
            </a:endParaRPr>
          </a:p>
        </p:txBody>
      </p:sp>
      <p:sp>
        <p:nvSpPr>
          <p:cNvPr id="19" name="Rectangle 3"/>
          <p:cNvSpPr>
            <a:spLocks noChangeArrowheads="1"/>
          </p:cNvSpPr>
          <p:nvPr/>
        </p:nvSpPr>
        <p:spPr bwMode="auto">
          <a:xfrm>
            <a:off x="5436096" y="44624"/>
            <a:ext cx="201622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spcBef>
                <a:spcPct val="0"/>
              </a:spcBef>
              <a:spcAft>
                <a:spcPct val="0"/>
              </a:spcAft>
              <a:defRPr sz="1600" b="1">
                <a:solidFill>
                  <a:schemeClr val="tx1"/>
                </a:solidFill>
                <a:latin typeface="Arial" pitchFamily="34" charset="0"/>
              </a:defRPr>
            </a:lvl6pPr>
            <a:lvl7pPr marL="2971800" indent="-228600" eaLnBrk="0" fontAlgn="base" hangingPunct="0">
              <a:spcBef>
                <a:spcPct val="0"/>
              </a:spcBef>
              <a:spcAft>
                <a:spcPct val="0"/>
              </a:spcAft>
              <a:defRPr sz="1600" b="1">
                <a:solidFill>
                  <a:schemeClr val="tx1"/>
                </a:solidFill>
                <a:latin typeface="Arial" pitchFamily="34" charset="0"/>
              </a:defRPr>
            </a:lvl7pPr>
            <a:lvl8pPr marL="3429000" indent="-228600" eaLnBrk="0" fontAlgn="base" hangingPunct="0">
              <a:spcBef>
                <a:spcPct val="0"/>
              </a:spcBef>
              <a:spcAft>
                <a:spcPct val="0"/>
              </a:spcAft>
              <a:defRPr sz="1600" b="1">
                <a:solidFill>
                  <a:schemeClr val="tx1"/>
                </a:solidFill>
                <a:latin typeface="Arial" pitchFamily="34" charset="0"/>
              </a:defRPr>
            </a:lvl8pPr>
            <a:lvl9pPr marL="3886200" indent="-228600" eaLnBrk="0" fontAlgn="base" hangingPunct="0">
              <a:spcBef>
                <a:spcPct val="0"/>
              </a:spcBef>
              <a:spcAft>
                <a:spcPct val="0"/>
              </a:spcAft>
              <a:defRPr sz="1600" b="1">
                <a:solidFill>
                  <a:schemeClr val="tx1"/>
                </a:solidFill>
                <a:latin typeface="Arial" pitchFamily="34" charset="0"/>
              </a:defRPr>
            </a:lvl9pPr>
          </a:lstStyle>
          <a:p>
            <a:pPr eaLnBrk="1" hangingPunct="1"/>
            <a:r>
              <a:rPr lang="en-US" altLang="en-US" dirty="0" smtClean="0">
                <a:solidFill>
                  <a:schemeClr val="accent2"/>
                </a:solidFill>
              </a:rPr>
              <a:t>Newton, 1642-1727  </a:t>
            </a:r>
            <a:endParaRPr lang="en-US" altLang="en-US" dirty="0">
              <a:solidFill>
                <a:schemeClr val="accent2"/>
              </a:solidFill>
            </a:endParaRPr>
          </a:p>
        </p:txBody>
      </p:sp>
      <p:pic>
        <p:nvPicPr>
          <p:cNvPr id="1028" name="Picture 4" descr="http://mrnussbaum.com/images/isaac_newton.jpg">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524328" y="7617"/>
            <a:ext cx="1594099" cy="1693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54458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bwMode="auto">
          <a:xfrm>
            <a:off x="2987824" y="3533373"/>
            <a:ext cx="2520280" cy="759723"/>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pic>
        <p:nvPicPr>
          <p:cNvPr id="3080"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8209" y="5326732"/>
            <a:ext cx="3609975" cy="190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1"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7528" y="5568280"/>
            <a:ext cx="4876800" cy="38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7"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47528" y="5949280"/>
            <a:ext cx="4876800" cy="390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Box 19"/>
          <p:cNvSpPr txBox="1"/>
          <p:nvPr/>
        </p:nvSpPr>
        <p:spPr>
          <a:xfrm>
            <a:off x="3030819" y="3140968"/>
            <a:ext cx="2477285" cy="338554"/>
          </a:xfrm>
          <a:prstGeom prst="rect">
            <a:avLst/>
          </a:prstGeom>
          <a:noFill/>
        </p:spPr>
        <p:txBody>
          <a:bodyPr wrap="square" rtlCol="0">
            <a:spAutoFit/>
          </a:bodyPr>
          <a:lstStyle/>
          <a:p>
            <a:r>
              <a:rPr lang="en-US" sz="1600" i="1" dirty="0">
                <a:solidFill>
                  <a:srgbClr val="114FFB"/>
                </a:solidFill>
                <a:latin typeface="+mn-lt"/>
              </a:rPr>
              <a:t>Euler expansion </a:t>
            </a:r>
            <a:r>
              <a:rPr lang="en-US" sz="1600" i="1" dirty="0" smtClean="0">
                <a:solidFill>
                  <a:srgbClr val="114FFB"/>
                </a:solidFill>
                <a:latin typeface="+mn-lt"/>
              </a:rPr>
              <a:t>formula, </a:t>
            </a:r>
            <a:endParaRPr lang="en-US" sz="1600" i="1" dirty="0">
              <a:solidFill>
                <a:srgbClr val="114FFB"/>
              </a:solidFill>
              <a:latin typeface="+mn-lt"/>
            </a:endParaRPr>
          </a:p>
        </p:txBody>
      </p:sp>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4" y="692696"/>
            <a:ext cx="3889340" cy="7082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22506" y="15007"/>
            <a:ext cx="1478290" cy="400110"/>
          </a:xfrm>
          <a:prstGeom prst="rect">
            <a:avLst/>
          </a:prstGeom>
          <a:noFill/>
        </p:spPr>
        <p:txBody>
          <a:bodyPr wrap="none" rtlCol="0">
            <a:spAutoFit/>
          </a:bodyPr>
          <a:lstStyle/>
          <a:p>
            <a:r>
              <a:rPr lang="en-US" sz="2000" dirty="0">
                <a:solidFill>
                  <a:srgbClr val="114FFB"/>
                </a:solidFill>
                <a:latin typeface="+mn-lt"/>
              </a:rPr>
              <a:t>M</a:t>
            </a:r>
            <a:r>
              <a:rPr lang="en-US" sz="2000" dirty="0" smtClean="0">
                <a:solidFill>
                  <a:srgbClr val="114FFB"/>
                </a:solidFill>
                <a:latin typeface="+mn-lt"/>
              </a:rPr>
              <a:t>ore math:</a:t>
            </a:r>
            <a:endParaRPr lang="en-US" sz="2000" dirty="0">
              <a:solidFill>
                <a:srgbClr val="114FFB"/>
              </a:solidFill>
              <a:latin typeface="+mn-lt"/>
            </a:endParaRPr>
          </a:p>
        </p:txBody>
      </p:sp>
      <p:pic>
        <p:nvPicPr>
          <p:cNvPr id="4099"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4908" y="1700808"/>
            <a:ext cx="6013276" cy="6411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59832" y="3552859"/>
            <a:ext cx="2326868" cy="6682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TextBox 21"/>
          <p:cNvSpPr txBox="1"/>
          <p:nvPr/>
        </p:nvSpPr>
        <p:spPr>
          <a:xfrm>
            <a:off x="4211960" y="548680"/>
            <a:ext cx="2538965" cy="338554"/>
          </a:xfrm>
          <a:prstGeom prst="rect">
            <a:avLst/>
          </a:prstGeom>
          <a:noFill/>
        </p:spPr>
        <p:txBody>
          <a:bodyPr wrap="none" rtlCol="0">
            <a:spAutoFit/>
          </a:bodyPr>
          <a:lstStyle/>
          <a:p>
            <a:r>
              <a:rPr lang="en-US" sz="1600" i="1" dirty="0" smtClean="0">
                <a:solidFill>
                  <a:srgbClr val="114FFB"/>
                </a:solidFill>
                <a:latin typeface="+mn-lt"/>
              </a:rPr>
              <a:t>parcel’s volume evolution;</a:t>
            </a:r>
            <a:endParaRPr lang="en-US" sz="1600" i="1" dirty="0">
              <a:solidFill>
                <a:srgbClr val="114FFB"/>
              </a:solidFill>
              <a:latin typeface="+mn-lt"/>
            </a:endParaRPr>
          </a:p>
        </p:txBody>
      </p:sp>
      <p:sp>
        <p:nvSpPr>
          <p:cNvPr id="26" name="TextBox 25"/>
          <p:cNvSpPr txBox="1"/>
          <p:nvPr/>
        </p:nvSpPr>
        <p:spPr>
          <a:xfrm>
            <a:off x="251520" y="2348880"/>
            <a:ext cx="2641734" cy="338554"/>
          </a:xfrm>
          <a:prstGeom prst="rect">
            <a:avLst/>
          </a:prstGeom>
          <a:noFill/>
        </p:spPr>
        <p:txBody>
          <a:bodyPr wrap="square" rtlCol="0">
            <a:spAutoFit/>
          </a:bodyPr>
          <a:lstStyle/>
          <a:p>
            <a:r>
              <a:rPr lang="en-US" sz="1600" i="1" dirty="0" smtClean="0">
                <a:solidFill>
                  <a:srgbClr val="114FFB"/>
                </a:solidFill>
                <a:latin typeface="+mn-lt"/>
              </a:rPr>
              <a:t> flow divergence, definition </a:t>
            </a:r>
            <a:endParaRPr lang="en-US" sz="1600" i="1" dirty="0">
              <a:solidFill>
                <a:srgbClr val="114FFB"/>
              </a:solidFill>
              <a:latin typeface="+mn-lt"/>
            </a:endParaRPr>
          </a:p>
        </p:txBody>
      </p:sp>
      <p:sp>
        <p:nvSpPr>
          <p:cNvPr id="28" name="TextBox 27"/>
          <p:cNvSpPr txBox="1"/>
          <p:nvPr/>
        </p:nvSpPr>
        <p:spPr>
          <a:xfrm>
            <a:off x="3707904" y="2348880"/>
            <a:ext cx="1512168" cy="338554"/>
          </a:xfrm>
          <a:prstGeom prst="rect">
            <a:avLst/>
          </a:prstGeom>
          <a:noFill/>
        </p:spPr>
        <p:txBody>
          <a:bodyPr wrap="square" rtlCol="0">
            <a:spAutoFit/>
          </a:bodyPr>
          <a:lstStyle/>
          <a:p>
            <a:r>
              <a:rPr lang="en-US" sz="1600" i="1" dirty="0" smtClean="0">
                <a:solidFill>
                  <a:srgbClr val="0000FF"/>
                </a:solidFill>
                <a:latin typeface="+mn-lt"/>
              </a:rPr>
              <a:t> </a:t>
            </a:r>
            <a:r>
              <a:rPr lang="en-US" sz="1600" i="1" dirty="0" smtClean="0">
                <a:solidFill>
                  <a:srgbClr val="114FFB"/>
                </a:solidFill>
                <a:latin typeface="+mn-lt"/>
              </a:rPr>
              <a:t>flow </a:t>
            </a:r>
            <a:r>
              <a:rPr lang="en-US" sz="1600" i="1" dirty="0">
                <a:solidFill>
                  <a:srgbClr val="114FFB"/>
                </a:solidFill>
                <a:latin typeface="+mn-lt"/>
              </a:rPr>
              <a:t>J</a:t>
            </a:r>
            <a:r>
              <a:rPr lang="en-US" sz="1600" i="1" dirty="0" smtClean="0">
                <a:solidFill>
                  <a:srgbClr val="114FFB"/>
                </a:solidFill>
                <a:latin typeface="+mn-lt"/>
              </a:rPr>
              <a:t>acobian</a:t>
            </a:r>
            <a:endParaRPr lang="en-US" sz="1600" i="1" dirty="0">
              <a:solidFill>
                <a:srgbClr val="114FFB"/>
              </a:solidFill>
              <a:latin typeface="+mn-lt"/>
            </a:endParaRPr>
          </a:p>
        </p:txBody>
      </p:sp>
      <p:sp>
        <p:nvSpPr>
          <p:cNvPr id="14" name="TextBox 13"/>
          <p:cNvSpPr txBox="1"/>
          <p:nvPr/>
        </p:nvSpPr>
        <p:spPr>
          <a:xfrm>
            <a:off x="4205460" y="828001"/>
            <a:ext cx="2598788" cy="584775"/>
          </a:xfrm>
          <a:prstGeom prst="rect">
            <a:avLst/>
          </a:prstGeom>
          <a:noFill/>
        </p:spPr>
        <p:txBody>
          <a:bodyPr wrap="none" rtlCol="0">
            <a:spAutoFit/>
          </a:bodyPr>
          <a:lstStyle/>
          <a:p>
            <a:r>
              <a:rPr lang="en-US" sz="1600" i="1" dirty="0">
                <a:solidFill>
                  <a:srgbClr val="114FFB"/>
                </a:solidFill>
                <a:latin typeface="+mn-lt"/>
              </a:rPr>
              <a:t>0 &lt;  J  &lt;  ∞, for the flow to </a:t>
            </a:r>
          </a:p>
          <a:p>
            <a:r>
              <a:rPr lang="en-US" sz="1600" i="1" dirty="0">
                <a:solidFill>
                  <a:srgbClr val="114FFB"/>
                </a:solidFill>
                <a:latin typeface="+mn-lt"/>
              </a:rPr>
              <a:t>be topologically realizable</a:t>
            </a:r>
          </a:p>
        </p:txBody>
      </p:sp>
      <p:sp>
        <p:nvSpPr>
          <p:cNvPr id="17" name="TextBox 16"/>
          <p:cNvSpPr txBox="1"/>
          <p:nvPr/>
        </p:nvSpPr>
        <p:spPr>
          <a:xfrm>
            <a:off x="6156176" y="4581128"/>
            <a:ext cx="2863330" cy="400110"/>
          </a:xfrm>
          <a:prstGeom prst="rect">
            <a:avLst/>
          </a:prstGeom>
          <a:noFill/>
        </p:spPr>
        <p:txBody>
          <a:bodyPr wrap="square" rtlCol="0">
            <a:spAutoFit/>
          </a:bodyPr>
          <a:lstStyle/>
          <a:p>
            <a:r>
              <a:rPr lang="en-US" sz="1800" dirty="0" smtClean="0">
                <a:solidFill>
                  <a:srgbClr val="0000FF"/>
                </a:solidFill>
                <a:latin typeface="+mn-lt"/>
              </a:rPr>
              <a:t>  </a:t>
            </a:r>
            <a:r>
              <a:rPr lang="en-US" sz="2000" dirty="0">
                <a:solidFill>
                  <a:srgbClr val="114FFB"/>
                </a:solidFill>
                <a:latin typeface="+mn-lt"/>
              </a:rPr>
              <a:t>and the rest is easy </a:t>
            </a:r>
            <a:r>
              <a:rPr lang="en-US" sz="2000" dirty="0" smtClean="0">
                <a:solidFill>
                  <a:srgbClr val="114FFB"/>
                </a:solidFill>
                <a:latin typeface="+mn-lt"/>
                <a:sym typeface="Wingdings" panose="05000000000000000000" pitchFamily="2" charset="2"/>
              </a:rPr>
              <a:t></a:t>
            </a:r>
            <a:endParaRPr lang="en-US" sz="2000" dirty="0">
              <a:solidFill>
                <a:srgbClr val="114FFB"/>
              </a:solidFill>
              <a:latin typeface="+mn-lt"/>
            </a:endParaRPr>
          </a:p>
        </p:txBody>
      </p:sp>
      <p:pic>
        <p:nvPicPr>
          <p:cNvPr id="4" name="Picture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199137" y="116632"/>
            <a:ext cx="1837359" cy="2118677"/>
          </a:xfrm>
          <a:prstGeom prst="rect">
            <a:avLst/>
          </a:prstGeom>
        </p:spPr>
      </p:pic>
      <p:pic>
        <p:nvPicPr>
          <p:cNvPr id="1026" name="Picture 2" descr="https://encrypted-tbn3.gstatic.com/images?q=tbn:ANd9GcSs0sqjwbJ8UxZdkkXoySWo3tKxp2TgJ3wl3eBgaXzRiH6oVAXXGg">
            <a:hlinkClick r:id="rId9"/>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63136" y="2901702"/>
            <a:ext cx="1676616" cy="203946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7020272" y="2276872"/>
            <a:ext cx="2088232" cy="338554"/>
          </a:xfrm>
          <a:prstGeom prst="rect">
            <a:avLst/>
          </a:prstGeom>
        </p:spPr>
        <p:txBody>
          <a:bodyPr wrap="square">
            <a:spAutoFit/>
          </a:bodyPr>
          <a:lstStyle/>
          <a:p>
            <a:pPr eaLnBrk="1" hangingPunct="1"/>
            <a:r>
              <a:rPr lang="en-US" sz="1600" b="1" dirty="0">
                <a:solidFill>
                  <a:schemeClr val="accent2"/>
                </a:solidFill>
                <a:latin typeface="Arial" pitchFamily="34" charset="0"/>
              </a:rPr>
              <a:t> </a:t>
            </a:r>
            <a:r>
              <a:rPr lang="en-US" sz="1600" b="1" dirty="0" smtClean="0">
                <a:solidFill>
                  <a:schemeClr val="accent2"/>
                </a:solidFill>
                <a:latin typeface="Arial" pitchFamily="34" charset="0"/>
              </a:rPr>
              <a:t>Leibniz,  1646-1716</a:t>
            </a:r>
            <a:endParaRPr lang="en-US" sz="1600" b="1" dirty="0">
              <a:solidFill>
                <a:schemeClr val="accent2"/>
              </a:solidFill>
              <a:latin typeface="Arial" pitchFamily="34" charset="0"/>
            </a:endParaRPr>
          </a:p>
        </p:txBody>
      </p:sp>
      <p:sp>
        <p:nvSpPr>
          <p:cNvPr id="19" name="Rectangle 3"/>
          <p:cNvSpPr>
            <a:spLocks noChangeArrowheads="1"/>
          </p:cNvSpPr>
          <p:nvPr/>
        </p:nvSpPr>
        <p:spPr bwMode="auto">
          <a:xfrm>
            <a:off x="539552" y="4962654"/>
            <a:ext cx="19442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spcBef>
                <a:spcPct val="0"/>
              </a:spcBef>
              <a:spcAft>
                <a:spcPct val="0"/>
              </a:spcAft>
              <a:defRPr sz="1600" b="1">
                <a:solidFill>
                  <a:schemeClr val="tx1"/>
                </a:solidFill>
                <a:latin typeface="Arial" pitchFamily="34" charset="0"/>
              </a:defRPr>
            </a:lvl6pPr>
            <a:lvl7pPr marL="2971800" indent="-228600" eaLnBrk="0" fontAlgn="base" hangingPunct="0">
              <a:spcBef>
                <a:spcPct val="0"/>
              </a:spcBef>
              <a:spcAft>
                <a:spcPct val="0"/>
              </a:spcAft>
              <a:defRPr sz="1600" b="1">
                <a:solidFill>
                  <a:schemeClr val="tx1"/>
                </a:solidFill>
                <a:latin typeface="Arial" pitchFamily="34" charset="0"/>
              </a:defRPr>
            </a:lvl7pPr>
            <a:lvl8pPr marL="3429000" indent="-228600" eaLnBrk="0" fontAlgn="base" hangingPunct="0">
              <a:spcBef>
                <a:spcPct val="0"/>
              </a:spcBef>
              <a:spcAft>
                <a:spcPct val="0"/>
              </a:spcAft>
              <a:defRPr sz="1600" b="1">
                <a:solidFill>
                  <a:schemeClr val="tx1"/>
                </a:solidFill>
                <a:latin typeface="Arial" pitchFamily="34" charset="0"/>
              </a:defRPr>
            </a:lvl8pPr>
            <a:lvl9pPr marL="3886200" indent="-228600" eaLnBrk="0" fontAlgn="base" hangingPunct="0">
              <a:spcBef>
                <a:spcPct val="0"/>
              </a:spcBef>
              <a:spcAft>
                <a:spcPct val="0"/>
              </a:spcAft>
              <a:defRPr sz="1600" b="1">
                <a:solidFill>
                  <a:schemeClr val="tx1"/>
                </a:solidFill>
                <a:latin typeface="Arial" pitchFamily="34" charset="0"/>
              </a:defRPr>
            </a:lvl9pPr>
          </a:lstStyle>
          <a:p>
            <a:pPr eaLnBrk="1" hangingPunct="1"/>
            <a:r>
              <a:rPr lang="en-US" altLang="en-US" dirty="0" smtClean="0">
                <a:solidFill>
                  <a:schemeClr val="accent2"/>
                </a:solidFill>
              </a:rPr>
              <a:t> Euler, 1707-1783 </a:t>
            </a:r>
            <a:endParaRPr lang="en-US" altLang="en-US" dirty="0">
              <a:solidFill>
                <a:schemeClr val="accent2"/>
              </a:solidFill>
            </a:endParaRPr>
          </a:p>
        </p:txBody>
      </p:sp>
    </p:spTree>
    <p:extLst>
      <p:ext uri="{BB962C8B-B14F-4D97-AF65-F5344CB8AC3E}">
        <p14:creationId xmlns:p14="http://schemas.microsoft.com/office/powerpoint/2010/main" val="612892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744432" y="1988840"/>
            <a:ext cx="2243392" cy="583421"/>
          </a:xfrm>
          <a:prstGeom prst="rect">
            <a:avLst/>
          </a:prstGeom>
        </p:spPr>
      </p:pic>
      <p:pic>
        <p:nvPicPr>
          <p:cNvPr id="4" name="Picture 3"/>
          <p:cNvPicPr>
            <a:picLocks noChangeAspect="1"/>
          </p:cNvPicPr>
          <p:nvPr/>
        </p:nvPicPr>
        <p:blipFill>
          <a:blip r:embed="rId3"/>
          <a:stretch>
            <a:fillRect/>
          </a:stretch>
        </p:blipFill>
        <p:spPr>
          <a:xfrm>
            <a:off x="317948" y="2573869"/>
            <a:ext cx="4470076" cy="567099"/>
          </a:xfrm>
          <a:prstGeom prst="rect">
            <a:avLst/>
          </a:prstGeom>
        </p:spPr>
      </p:pic>
      <p:sp>
        <p:nvSpPr>
          <p:cNvPr id="6" name="Right Brace 5"/>
          <p:cNvSpPr/>
          <p:nvPr/>
        </p:nvSpPr>
        <p:spPr bwMode="auto">
          <a:xfrm>
            <a:off x="5004048" y="1988840"/>
            <a:ext cx="45719" cy="1231493"/>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7" name="Title 1"/>
          <p:cNvSpPr txBox="1">
            <a:spLocks/>
          </p:cNvSpPr>
          <p:nvPr/>
        </p:nvSpPr>
        <p:spPr bwMode="auto">
          <a:xfrm>
            <a:off x="5220072" y="2348880"/>
            <a:ext cx="3744416" cy="432048"/>
          </a:xfrm>
          <a:prstGeom prst="rect">
            <a:avLst/>
          </a:prstGeom>
          <a:noFill/>
          <a:ln w="12700">
            <a:noFill/>
            <a:miter lim="800000"/>
            <a:headEnd/>
            <a:tailEnd/>
          </a:ln>
        </p:spPr>
        <p:txBody>
          <a:bodyPr vert="horz" wrap="square" lIns="90487" tIns="44450" rIns="90487" bIns="44450" numCol="1" anchor="ctr" anchorCtr="0" compatLnSpc="1">
            <a:prstTxWarp prst="textNoShape">
              <a:avLst/>
            </a:prstTxWarp>
          </a:bodyPr>
          <a:lstStyle>
            <a:lvl1pPr algn="l" defTabSz="762000" rtl="0" eaLnBrk="0" fontAlgn="base" hangingPunct="0">
              <a:spcBef>
                <a:spcPct val="0"/>
              </a:spcBef>
              <a:spcAft>
                <a:spcPct val="0"/>
              </a:spcAft>
              <a:defRPr sz="2800">
                <a:solidFill>
                  <a:srgbClr val="114FFB"/>
                </a:solidFill>
                <a:latin typeface="+mj-lt"/>
                <a:ea typeface="+mj-ea"/>
                <a:cs typeface="+mj-cs"/>
              </a:defRPr>
            </a:lvl1pPr>
            <a:lvl2pPr algn="l" defTabSz="762000" rtl="0" eaLnBrk="0" fontAlgn="base" hangingPunct="0">
              <a:spcBef>
                <a:spcPct val="0"/>
              </a:spcBef>
              <a:spcAft>
                <a:spcPct val="0"/>
              </a:spcAft>
              <a:defRPr sz="2800">
                <a:solidFill>
                  <a:srgbClr val="114FFB"/>
                </a:solidFill>
                <a:latin typeface="Arial Black" pitchFamily="34" charset="0"/>
              </a:defRPr>
            </a:lvl2pPr>
            <a:lvl3pPr algn="l" defTabSz="762000" rtl="0" eaLnBrk="0" fontAlgn="base" hangingPunct="0">
              <a:spcBef>
                <a:spcPct val="0"/>
              </a:spcBef>
              <a:spcAft>
                <a:spcPct val="0"/>
              </a:spcAft>
              <a:defRPr sz="2800">
                <a:solidFill>
                  <a:srgbClr val="114FFB"/>
                </a:solidFill>
                <a:latin typeface="Arial Black" pitchFamily="34" charset="0"/>
              </a:defRPr>
            </a:lvl3pPr>
            <a:lvl4pPr algn="l" defTabSz="762000" rtl="0" eaLnBrk="0" fontAlgn="base" hangingPunct="0">
              <a:spcBef>
                <a:spcPct val="0"/>
              </a:spcBef>
              <a:spcAft>
                <a:spcPct val="0"/>
              </a:spcAft>
              <a:defRPr sz="2800">
                <a:solidFill>
                  <a:srgbClr val="114FFB"/>
                </a:solidFill>
                <a:latin typeface="Arial Black" pitchFamily="34" charset="0"/>
              </a:defRPr>
            </a:lvl4pPr>
            <a:lvl5pPr algn="l" defTabSz="762000" rtl="0" eaLnBrk="0" fontAlgn="base" hangingPunct="0">
              <a:spcBef>
                <a:spcPct val="0"/>
              </a:spcBef>
              <a:spcAft>
                <a:spcPct val="0"/>
              </a:spcAft>
              <a:defRPr sz="2800">
                <a:solidFill>
                  <a:srgbClr val="114FFB"/>
                </a:solidFill>
                <a:latin typeface="Arial Black" pitchFamily="34" charset="0"/>
              </a:defRPr>
            </a:lvl5pPr>
            <a:lvl6pPr marL="457200" algn="l" defTabSz="762000" rtl="0" fontAlgn="base">
              <a:spcBef>
                <a:spcPct val="0"/>
              </a:spcBef>
              <a:spcAft>
                <a:spcPct val="0"/>
              </a:spcAft>
              <a:defRPr sz="2800">
                <a:solidFill>
                  <a:srgbClr val="114FFB"/>
                </a:solidFill>
                <a:latin typeface="Arial Black" pitchFamily="34" charset="0"/>
              </a:defRPr>
            </a:lvl6pPr>
            <a:lvl7pPr marL="914400" algn="l" defTabSz="762000" rtl="0" fontAlgn="base">
              <a:spcBef>
                <a:spcPct val="0"/>
              </a:spcBef>
              <a:spcAft>
                <a:spcPct val="0"/>
              </a:spcAft>
              <a:defRPr sz="2800">
                <a:solidFill>
                  <a:srgbClr val="114FFB"/>
                </a:solidFill>
                <a:latin typeface="Arial Black" pitchFamily="34" charset="0"/>
              </a:defRPr>
            </a:lvl7pPr>
            <a:lvl8pPr marL="1371600" algn="l" defTabSz="762000" rtl="0" fontAlgn="base">
              <a:spcBef>
                <a:spcPct val="0"/>
              </a:spcBef>
              <a:spcAft>
                <a:spcPct val="0"/>
              </a:spcAft>
              <a:defRPr sz="2800">
                <a:solidFill>
                  <a:srgbClr val="114FFB"/>
                </a:solidFill>
                <a:latin typeface="Arial Black" pitchFamily="34" charset="0"/>
              </a:defRPr>
            </a:lvl8pPr>
            <a:lvl9pPr marL="1828800" algn="l" defTabSz="762000" rtl="0" fontAlgn="base">
              <a:spcBef>
                <a:spcPct val="0"/>
              </a:spcBef>
              <a:spcAft>
                <a:spcPct val="0"/>
              </a:spcAft>
              <a:defRPr sz="2800">
                <a:solidFill>
                  <a:srgbClr val="114FFB"/>
                </a:solidFill>
                <a:latin typeface="Arial Black" pitchFamily="34" charset="0"/>
              </a:defRPr>
            </a:lvl9pPr>
          </a:lstStyle>
          <a:p>
            <a:r>
              <a:rPr lang="en-US" sz="1600" i="1" kern="0" dirty="0" smtClean="0">
                <a:latin typeface="+mn-lt"/>
              </a:rPr>
              <a:t>key tools for deriving conservation laws</a:t>
            </a:r>
            <a:endParaRPr lang="en-US" sz="1600" i="1" kern="0" dirty="0">
              <a:latin typeface="+mn-lt"/>
            </a:endParaRPr>
          </a:p>
        </p:txBody>
      </p:sp>
      <p:pic>
        <p:nvPicPr>
          <p:cNvPr id="8" name="Picture 7"/>
          <p:cNvPicPr>
            <a:picLocks noChangeAspect="1"/>
          </p:cNvPicPr>
          <p:nvPr/>
        </p:nvPicPr>
        <p:blipFill>
          <a:blip r:embed="rId4"/>
          <a:stretch>
            <a:fillRect/>
          </a:stretch>
        </p:blipFill>
        <p:spPr>
          <a:xfrm>
            <a:off x="2573776" y="3418848"/>
            <a:ext cx="4158464" cy="586216"/>
          </a:xfrm>
          <a:prstGeom prst="rect">
            <a:avLst/>
          </a:prstGeom>
        </p:spPr>
      </p:pic>
      <p:pic>
        <p:nvPicPr>
          <p:cNvPr id="9" name="Picture 8"/>
          <p:cNvPicPr>
            <a:picLocks noChangeAspect="1"/>
          </p:cNvPicPr>
          <p:nvPr/>
        </p:nvPicPr>
        <p:blipFill>
          <a:blip r:embed="rId5"/>
          <a:stretch>
            <a:fillRect/>
          </a:stretch>
        </p:blipFill>
        <p:spPr>
          <a:xfrm>
            <a:off x="1835696" y="404664"/>
            <a:ext cx="3999800" cy="516103"/>
          </a:xfrm>
          <a:prstGeom prst="rect">
            <a:avLst/>
          </a:prstGeom>
        </p:spPr>
      </p:pic>
      <p:pic>
        <p:nvPicPr>
          <p:cNvPr id="10" name="Picture 9"/>
          <p:cNvPicPr>
            <a:picLocks noChangeAspect="1"/>
          </p:cNvPicPr>
          <p:nvPr/>
        </p:nvPicPr>
        <p:blipFill>
          <a:blip r:embed="rId6"/>
          <a:stretch>
            <a:fillRect/>
          </a:stretch>
        </p:blipFill>
        <p:spPr>
          <a:xfrm>
            <a:off x="1187334" y="1124744"/>
            <a:ext cx="6553018" cy="578325"/>
          </a:xfrm>
          <a:prstGeom prst="rect">
            <a:avLst/>
          </a:prstGeom>
        </p:spPr>
      </p:pic>
      <p:sp>
        <p:nvSpPr>
          <p:cNvPr id="11" name="Rectangle 10"/>
          <p:cNvSpPr/>
          <p:nvPr/>
        </p:nvSpPr>
        <p:spPr bwMode="auto">
          <a:xfrm>
            <a:off x="1114476" y="1052736"/>
            <a:ext cx="6697884" cy="720080"/>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2" name="TextBox 11"/>
          <p:cNvSpPr txBox="1"/>
          <p:nvPr/>
        </p:nvSpPr>
        <p:spPr>
          <a:xfrm>
            <a:off x="5940152" y="498158"/>
            <a:ext cx="1656474" cy="338554"/>
          </a:xfrm>
          <a:prstGeom prst="rect">
            <a:avLst/>
          </a:prstGeom>
          <a:noFill/>
        </p:spPr>
        <p:txBody>
          <a:bodyPr wrap="square" rtlCol="0">
            <a:spAutoFit/>
          </a:bodyPr>
          <a:lstStyle/>
          <a:p>
            <a:r>
              <a:rPr lang="en-US" sz="1600" i="1" dirty="0">
                <a:solidFill>
                  <a:srgbClr val="114FFB"/>
                </a:solidFill>
                <a:latin typeface="+mn-lt"/>
              </a:rPr>
              <a:t>m</a:t>
            </a:r>
            <a:r>
              <a:rPr lang="en-US" sz="1600" i="1" dirty="0" smtClean="0">
                <a:solidFill>
                  <a:srgbClr val="114FFB"/>
                </a:solidFill>
                <a:latin typeface="+mn-lt"/>
              </a:rPr>
              <a:t>ass  continuity</a:t>
            </a:r>
            <a:endParaRPr lang="en-US" sz="1600" i="1" dirty="0">
              <a:solidFill>
                <a:srgbClr val="114FFB"/>
              </a:solidFill>
              <a:latin typeface="+mn-lt"/>
            </a:endParaRPr>
          </a:p>
        </p:txBody>
      </p:sp>
      <p:sp>
        <p:nvSpPr>
          <p:cNvPr id="13" name="Rectangle 12"/>
          <p:cNvSpPr/>
          <p:nvPr/>
        </p:nvSpPr>
        <p:spPr bwMode="auto">
          <a:xfrm>
            <a:off x="2411760" y="3284984"/>
            <a:ext cx="4464496" cy="792088"/>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pic>
        <p:nvPicPr>
          <p:cNvPr id="14"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63894" y="4437112"/>
            <a:ext cx="3988226" cy="15841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descr="Henri Lebesgu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2419" y="4460495"/>
            <a:ext cx="1205245" cy="1560793"/>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p:cNvSpPr/>
          <p:nvPr/>
        </p:nvSpPr>
        <p:spPr>
          <a:xfrm>
            <a:off x="251520" y="6021288"/>
            <a:ext cx="2147412" cy="307777"/>
          </a:xfrm>
          <a:prstGeom prst="rect">
            <a:avLst/>
          </a:prstGeom>
        </p:spPr>
        <p:txBody>
          <a:bodyPr wrap="square">
            <a:spAutoFit/>
          </a:bodyPr>
          <a:lstStyle/>
          <a:p>
            <a:pPr eaLnBrk="1" hangingPunct="1"/>
            <a:r>
              <a:rPr lang="en-US" sz="1400" b="1" dirty="0" smtClean="0">
                <a:solidFill>
                  <a:schemeClr val="accent2"/>
                </a:solidFill>
                <a:latin typeface="Arial" pitchFamily="34" charset="0"/>
              </a:rPr>
              <a:t>Lebesque1875-1941</a:t>
            </a:r>
            <a:endParaRPr lang="en-US" sz="1400" b="1" dirty="0">
              <a:solidFill>
                <a:schemeClr val="accent2"/>
              </a:solidFill>
              <a:latin typeface="Arial" pitchFamily="34" charset="0"/>
            </a:endParaRPr>
          </a:p>
        </p:txBody>
      </p:sp>
    </p:spTree>
    <p:extLst>
      <p:ext uri="{BB962C8B-B14F-4D97-AF65-F5344CB8AC3E}">
        <p14:creationId xmlns:p14="http://schemas.microsoft.com/office/powerpoint/2010/main" val="13350485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60032" y="186211"/>
            <a:ext cx="4211960" cy="923330"/>
          </a:xfrm>
          <a:prstGeom prst="rect">
            <a:avLst/>
          </a:prstGeom>
          <a:noFill/>
        </p:spPr>
        <p:txBody>
          <a:bodyPr wrap="square" rtlCol="0">
            <a:spAutoFit/>
          </a:bodyPr>
          <a:lstStyle/>
          <a:p>
            <a:r>
              <a:rPr lang="en-US" sz="1800" dirty="0" smtClean="0">
                <a:solidFill>
                  <a:srgbClr val="114FFB"/>
                </a:solidFill>
                <a:latin typeface="+mn-lt"/>
              </a:rPr>
              <a:t>Digression:  an alternative semi-heuristic, popular Eulerian argument in terms of flow through a fixed  volume:</a:t>
            </a:r>
            <a:endParaRPr lang="en-US" sz="1800" dirty="0">
              <a:solidFill>
                <a:srgbClr val="114FFB"/>
              </a:solidFill>
              <a:latin typeface="+mn-l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7641" y="1916832"/>
            <a:ext cx="2124239" cy="8268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1916832"/>
            <a:ext cx="1733410" cy="7905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323528" y="1628800"/>
            <a:ext cx="3777596" cy="338554"/>
          </a:xfrm>
          <a:prstGeom prst="rect">
            <a:avLst/>
          </a:prstGeom>
          <a:noFill/>
        </p:spPr>
        <p:txBody>
          <a:bodyPr wrap="square" rtlCol="0">
            <a:spAutoFit/>
          </a:bodyPr>
          <a:lstStyle/>
          <a:p>
            <a:r>
              <a:rPr lang="en-US" sz="1600" i="1" dirty="0" smtClean="0">
                <a:solidFill>
                  <a:srgbClr val="114FFB"/>
                </a:solidFill>
                <a:latin typeface="+mn-lt"/>
              </a:rPr>
              <a:t>mass flux through the bounding surface </a:t>
            </a:r>
            <a:endParaRPr lang="en-US" sz="1600" i="1" dirty="0">
              <a:solidFill>
                <a:srgbClr val="114FFB"/>
              </a:solidFill>
              <a:latin typeface="+mn-lt"/>
            </a:endParaRPr>
          </a:p>
        </p:txBody>
      </p:sp>
      <p:sp>
        <p:nvSpPr>
          <p:cNvPr id="8" name="TextBox 7"/>
          <p:cNvSpPr txBox="1"/>
          <p:nvPr/>
        </p:nvSpPr>
        <p:spPr>
          <a:xfrm>
            <a:off x="5292080" y="1628800"/>
            <a:ext cx="2481453" cy="338554"/>
          </a:xfrm>
          <a:prstGeom prst="rect">
            <a:avLst/>
          </a:prstGeom>
          <a:noFill/>
        </p:spPr>
        <p:txBody>
          <a:bodyPr wrap="square" rtlCol="0">
            <a:spAutoFit/>
          </a:bodyPr>
          <a:lstStyle/>
          <a:p>
            <a:r>
              <a:rPr lang="en-US" sz="1600" i="1" dirty="0">
                <a:solidFill>
                  <a:srgbClr val="114FFB"/>
                </a:solidFill>
                <a:latin typeface="+mn-lt"/>
              </a:rPr>
              <a:t>i</a:t>
            </a:r>
            <a:r>
              <a:rPr lang="en-US" sz="1600" i="1" dirty="0" smtClean="0">
                <a:solidFill>
                  <a:srgbClr val="114FFB"/>
                </a:solidFill>
                <a:latin typeface="+mn-lt"/>
              </a:rPr>
              <a:t>nstantaneous total mass </a:t>
            </a:r>
            <a:endParaRPr lang="en-US" sz="1600" i="1" dirty="0">
              <a:solidFill>
                <a:srgbClr val="114FFB"/>
              </a:solidFill>
              <a:latin typeface="+mn-lt"/>
            </a:endParaRPr>
          </a:p>
        </p:txBody>
      </p:sp>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8493" y="2780928"/>
            <a:ext cx="1339291" cy="6270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7704" y="3675032"/>
            <a:ext cx="5549834" cy="906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3568" y="5234984"/>
            <a:ext cx="3816424" cy="858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52120" y="5287494"/>
            <a:ext cx="2052734" cy="5897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13"/>
          <p:cNvSpPr/>
          <p:nvPr/>
        </p:nvSpPr>
        <p:spPr bwMode="auto">
          <a:xfrm>
            <a:off x="5561993" y="5186339"/>
            <a:ext cx="2232248" cy="792088"/>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pic>
        <p:nvPicPr>
          <p:cNvPr id="1033"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64088" y="2780928"/>
            <a:ext cx="2016225" cy="8521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3568" y="30103"/>
            <a:ext cx="3417556" cy="15986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TextBox 20"/>
          <p:cNvSpPr txBox="1"/>
          <p:nvPr/>
        </p:nvSpPr>
        <p:spPr>
          <a:xfrm>
            <a:off x="4799021" y="5382328"/>
            <a:ext cx="522311" cy="400110"/>
          </a:xfrm>
          <a:prstGeom prst="rect">
            <a:avLst/>
          </a:prstGeom>
          <a:noFill/>
        </p:spPr>
        <p:txBody>
          <a:bodyPr wrap="square" rtlCol="0">
            <a:spAutoFit/>
          </a:bodyPr>
          <a:lstStyle/>
          <a:p>
            <a:r>
              <a:rPr lang="en-US" sz="2000" dirty="0" smtClean="0">
                <a:solidFill>
                  <a:srgbClr val="114FFB"/>
                </a:solidFill>
                <a:latin typeface="+mn-lt"/>
                <a:sym typeface="Wingdings" panose="05000000000000000000" pitchFamily="2" charset="2"/>
              </a:rPr>
              <a:t></a:t>
            </a:r>
            <a:endParaRPr lang="en-US" sz="2000" dirty="0">
              <a:solidFill>
                <a:srgbClr val="114FFB"/>
              </a:solidFill>
              <a:latin typeface="+mn-lt"/>
            </a:endParaRPr>
          </a:p>
        </p:txBody>
      </p:sp>
      <p:sp>
        <p:nvSpPr>
          <p:cNvPr id="15" name="TextBox 14"/>
          <p:cNvSpPr txBox="1"/>
          <p:nvPr/>
        </p:nvSpPr>
        <p:spPr>
          <a:xfrm>
            <a:off x="7963011" y="4834362"/>
            <a:ext cx="1167579" cy="584775"/>
          </a:xfrm>
          <a:prstGeom prst="rect">
            <a:avLst/>
          </a:prstGeom>
          <a:noFill/>
        </p:spPr>
        <p:txBody>
          <a:bodyPr wrap="square" rtlCol="0">
            <a:spAutoFit/>
          </a:bodyPr>
          <a:lstStyle/>
          <a:p>
            <a:pPr eaLnBrk="1" hangingPunct="1"/>
            <a:r>
              <a:rPr lang="en-US" sz="1600" b="1" dirty="0">
                <a:solidFill>
                  <a:schemeClr val="accent2"/>
                </a:solidFill>
                <a:latin typeface="Arial" pitchFamily="34" charset="0"/>
              </a:rPr>
              <a:t>Gauss, 1777-1855 </a:t>
            </a:r>
          </a:p>
        </p:txBody>
      </p:sp>
      <p:pic>
        <p:nvPicPr>
          <p:cNvPr id="2" name="Picture 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963011" y="3421798"/>
            <a:ext cx="1108981" cy="1412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767535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96" y="15280"/>
            <a:ext cx="2915816" cy="533400"/>
          </a:xfrm>
        </p:spPr>
        <p:txBody>
          <a:bodyPr/>
          <a:lstStyle/>
          <a:p>
            <a:r>
              <a:rPr lang="en-US" sz="2000" dirty="0" smtClean="0">
                <a:latin typeface="+mn-lt"/>
              </a:rPr>
              <a:t>Elementary examples:</a:t>
            </a:r>
            <a:endParaRPr lang="en-US" sz="2000" dirty="0">
              <a:latin typeface="+mn-lt"/>
            </a:endParaRPr>
          </a:p>
        </p:txBody>
      </p:sp>
      <p:sp>
        <p:nvSpPr>
          <p:cNvPr id="6" name="Rectangle 5"/>
          <p:cNvSpPr/>
          <p:nvPr/>
        </p:nvSpPr>
        <p:spPr>
          <a:xfrm>
            <a:off x="249885" y="764704"/>
            <a:ext cx="2416046" cy="338554"/>
          </a:xfrm>
          <a:prstGeom prst="rect">
            <a:avLst/>
          </a:prstGeom>
        </p:spPr>
        <p:txBody>
          <a:bodyPr wrap="none">
            <a:spAutoFit/>
          </a:bodyPr>
          <a:lstStyle/>
          <a:p>
            <a:r>
              <a:rPr lang="en-US" sz="1600" i="1" dirty="0" smtClean="0">
                <a:solidFill>
                  <a:srgbClr val="114FFB"/>
                </a:solidFill>
                <a:latin typeface="Arial"/>
                <a:sym typeface="Wingdings" pitchFamily="2" charset="2"/>
              </a:rPr>
              <a:t>Shallow-water equations</a:t>
            </a:r>
            <a:endParaRPr lang="en-US" sz="1600" i="1" dirty="0">
              <a:solidFill>
                <a:srgbClr val="114FFB"/>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3953991"/>
            <a:ext cx="3971925" cy="1419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140456" y="3594502"/>
            <a:ext cx="1701107" cy="338554"/>
          </a:xfrm>
          <a:prstGeom prst="rect">
            <a:avLst/>
          </a:prstGeom>
        </p:spPr>
        <p:txBody>
          <a:bodyPr wrap="none">
            <a:spAutoFit/>
          </a:bodyPr>
          <a:lstStyle/>
          <a:p>
            <a:r>
              <a:rPr lang="en-US" sz="1600" i="1" dirty="0" err="1">
                <a:solidFill>
                  <a:srgbClr val="114FFB"/>
                </a:solidFill>
                <a:latin typeface="Arial"/>
                <a:sym typeface="Wingdings" pitchFamily="2" charset="2"/>
              </a:rPr>
              <a:t>anelastic</a:t>
            </a:r>
            <a:r>
              <a:rPr lang="en-US" sz="1600" i="1" dirty="0">
                <a:solidFill>
                  <a:srgbClr val="114FFB"/>
                </a:solidFill>
                <a:latin typeface="Arial"/>
                <a:sym typeface="Wingdings" pitchFamily="2" charset="2"/>
              </a:rPr>
              <a:t> </a:t>
            </a:r>
            <a:r>
              <a:rPr lang="en-US" sz="1600" i="1" dirty="0" smtClean="0">
                <a:solidFill>
                  <a:srgbClr val="114FFB"/>
                </a:solidFill>
                <a:latin typeface="Arial"/>
                <a:sym typeface="Wingdings" pitchFamily="2" charset="2"/>
              </a:rPr>
              <a:t>system</a:t>
            </a:r>
            <a:endParaRPr lang="en-US" sz="1600" i="1" dirty="0">
              <a:solidFill>
                <a:srgbClr val="114FFB"/>
              </a:solidFill>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124744"/>
            <a:ext cx="5172075"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179512" y="2802414"/>
            <a:ext cx="5459859" cy="338554"/>
          </a:xfrm>
          <a:prstGeom prst="rect">
            <a:avLst/>
          </a:prstGeom>
        </p:spPr>
        <p:txBody>
          <a:bodyPr wrap="square">
            <a:spAutoFit/>
          </a:bodyPr>
          <a:lstStyle/>
          <a:p>
            <a:r>
              <a:rPr lang="en-US" sz="1600" i="1" dirty="0" smtClean="0">
                <a:solidFill>
                  <a:srgbClr val="114FFB"/>
                </a:solidFill>
                <a:latin typeface="Arial"/>
              </a:rPr>
              <a:t>(</a:t>
            </a:r>
            <a:r>
              <a:rPr lang="en-US" sz="1600" i="1" dirty="0" err="1" smtClean="0">
                <a:solidFill>
                  <a:srgbClr val="114FFB"/>
                </a:solidFill>
                <a:latin typeface="Arial"/>
              </a:rPr>
              <a:t>Szmelter</a:t>
            </a:r>
            <a:r>
              <a:rPr lang="en-US" sz="1600" i="1" dirty="0" smtClean="0">
                <a:solidFill>
                  <a:srgbClr val="114FFB"/>
                </a:solidFill>
                <a:latin typeface="Arial"/>
              </a:rPr>
              <a:t> </a:t>
            </a:r>
            <a:r>
              <a:rPr lang="en-US" sz="1600" i="1" dirty="0">
                <a:solidFill>
                  <a:srgbClr val="114FFB"/>
                </a:solidFill>
                <a:latin typeface="Arial"/>
              </a:rPr>
              <a:t>&amp; </a:t>
            </a:r>
            <a:r>
              <a:rPr lang="en-US" sz="1600" i="1" dirty="0" err="1">
                <a:solidFill>
                  <a:srgbClr val="114FFB"/>
                </a:solidFill>
                <a:latin typeface="Arial"/>
              </a:rPr>
              <a:t>Smolarkiewicz</a:t>
            </a:r>
            <a:r>
              <a:rPr lang="en-US" sz="1600" i="1" dirty="0">
                <a:solidFill>
                  <a:srgbClr val="114FFB"/>
                </a:solidFill>
                <a:latin typeface="Arial"/>
              </a:rPr>
              <a:t>, </a:t>
            </a:r>
            <a:r>
              <a:rPr lang="en-US" sz="1600" i="1" dirty="0" smtClean="0">
                <a:solidFill>
                  <a:srgbClr val="114FFB"/>
                </a:solidFill>
                <a:latin typeface="Arial"/>
              </a:rPr>
              <a:t>JCP, 2010)</a:t>
            </a:r>
            <a:endParaRPr lang="en-US" sz="1600" i="1" dirty="0">
              <a:solidFill>
                <a:srgbClr val="114FFB"/>
              </a:solidFill>
              <a:latin typeface="Arial"/>
            </a:endParaRPr>
          </a:p>
        </p:txBody>
      </p:sp>
      <p:sp>
        <p:nvSpPr>
          <p:cNvPr id="11" name="Rectangle 10"/>
          <p:cNvSpPr/>
          <p:nvPr/>
        </p:nvSpPr>
        <p:spPr>
          <a:xfrm>
            <a:off x="1016" y="5661248"/>
            <a:ext cx="8891464" cy="584775"/>
          </a:xfrm>
          <a:prstGeom prst="rect">
            <a:avLst/>
          </a:prstGeom>
        </p:spPr>
        <p:txBody>
          <a:bodyPr wrap="square">
            <a:spAutoFit/>
          </a:bodyPr>
          <a:lstStyle/>
          <a:p>
            <a:r>
              <a:rPr lang="en-US" sz="1600" i="1" dirty="0" smtClean="0">
                <a:solidFill>
                  <a:srgbClr val="114FFB"/>
                </a:solidFill>
                <a:latin typeface="Arial"/>
              </a:rPr>
              <a:t>See: </a:t>
            </a:r>
            <a:r>
              <a:rPr lang="en-US" sz="1600" i="1" dirty="0" err="1" smtClean="0">
                <a:solidFill>
                  <a:srgbClr val="114FFB"/>
                </a:solidFill>
                <a:latin typeface="Arial"/>
              </a:rPr>
              <a:t>Wedi</a:t>
            </a:r>
            <a:r>
              <a:rPr lang="en-US" sz="1600" i="1" dirty="0" smtClean="0">
                <a:solidFill>
                  <a:srgbClr val="114FFB"/>
                </a:solidFill>
                <a:latin typeface="Arial"/>
              </a:rPr>
              <a:t> &amp; </a:t>
            </a:r>
            <a:r>
              <a:rPr lang="en-US" sz="1600" i="1" dirty="0" err="1" smtClean="0">
                <a:solidFill>
                  <a:srgbClr val="114FFB"/>
                </a:solidFill>
                <a:latin typeface="Arial"/>
              </a:rPr>
              <a:t>Smolarkiewicz</a:t>
            </a:r>
            <a:r>
              <a:rPr lang="en-US" sz="1600" i="1" dirty="0" smtClean="0">
                <a:solidFill>
                  <a:srgbClr val="114FFB"/>
                </a:solidFill>
                <a:latin typeface="Arial"/>
              </a:rPr>
              <a:t>, QJR, 2009, for discussion; and a special issue  of JCP, 2008, “Predicting Weather, Climate and Extreme Events” for an overview of computational meteorology </a:t>
            </a:r>
            <a:endParaRPr lang="en-US" sz="1600" i="1" dirty="0">
              <a:solidFill>
                <a:srgbClr val="114FFB"/>
              </a:solidFill>
              <a:latin typeface="Arial"/>
            </a:endParaRPr>
          </a:p>
        </p:txBody>
      </p:sp>
    </p:spTree>
    <p:extLst>
      <p:ext uri="{BB962C8B-B14F-4D97-AF65-F5344CB8AC3E}">
        <p14:creationId xmlns:p14="http://schemas.microsoft.com/office/powerpoint/2010/main" val="1824310795"/>
      </p:ext>
    </p:extLst>
  </p:cSld>
  <p:clrMapOvr>
    <a:masterClrMapping/>
  </p:clrMapOvr>
  <p:timing>
    <p:tnLst>
      <p:par>
        <p:cTn id="1" dur="indefinite" restart="never" nodeType="tmRoot"/>
      </p:par>
    </p:tnLst>
  </p:timing>
</p:sld>
</file>

<file path=ppt/theme/theme1.xml><?xml version="1.0" encoding="utf-8"?>
<a:theme xmlns:a="http://schemas.openxmlformats.org/drawingml/2006/main" name="Info_content">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Info_content">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fo_conten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nfo_conten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nfo_conten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nfo_conten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nfo_conten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nfo_conten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nfo_conten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162019</TotalTime>
  <Words>1839</Words>
  <Application>Microsoft Office PowerPoint</Application>
  <PresentationFormat>On-screen Show (4:3)</PresentationFormat>
  <Paragraphs>276</Paragraphs>
  <Slides>43</Slides>
  <Notes>2</Notes>
  <HiddenSlides>0</HiddenSlides>
  <MMClips>1</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Info_content</vt:lpstr>
      <vt:lpstr>PowerPoint Presentation</vt:lpstr>
      <vt:lpstr>Part I:   Analytic Formulations:</vt:lpstr>
      <vt:lpstr>Part I:   Analytic Formulations</vt:lpstr>
      <vt:lpstr>Two reference frames</vt:lpstr>
      <vt:lpstr>PowerPoint Presentation</vt:lpstr>
      <vt:lpstr>PowerPoint Presentation</vt:lpstr>
      <vt:lpstr>PowerPoint Presentation</vt:lpstr>
      <vt:lpstr>PowerPoint Presentation</vt:lpstr>
      <vt:lpstr>Elementary examples:</vt:lpstr>
      <vt:lpstr>     All leading weather and climate codes are based on the compressible Euler equations, yet much of knowledge about non-hydrostatic atmospheric dynamics derives from the soundproof equations  descendants of the classical, reduced incompressible Boussinesq equations                                                                                                       </vt:lpstr>
      <vt:lpstr>  Why bother?  Handling unresolved acoustic modes, while insisting on large time steps relative to speed of sound, makes numerics of non-hydrostatic atmospheric models based on the compressible Euler equations demanding  </vt:lpstr>
      <vt:lpstr>     From compressible Euler equations to incompressible Boussinesq equations                                                                                               </vt:lpstr>
      <vt:lpstr>            Perturbation forms in the context of initial &amp; boundary conditions                                                                       </vt:lpstr>
      <vt:lpstr>   compressible Euler equations                                                                             </vt:lpstr>
      <vt:lpstr>●    The incompressible Boussinesq system is the simplest nonhydrostatic soundproof  system. It describes small scale atmospheric dynamics of planetary boundary layers, flows past complex terrain and shallow gravity waves, thermal convection and fair weather clouds.    ●    Its extensions include the anelastic equations of Lipps &amp; Hemler (1982, 1990) and the pseudo-incompressible equations of Durran (1989, 2008).  In the anelastic system the base state density is a function of altitude; in the pseudo-incompressible system the base state density is a (different) function of altitude, and the pressure gradient term is unabbreviated.  ●    In order to design a common approach for consistent integrations of soundproof and compressible nonhydrostatic PDEs for all-scale atmospheric dynamics, we manipulate the three governing systems into a single form convenient for discrete integrations:   </vt:lpstr>
      <vt:lpstr> Unified Framework, combined symbolic equations:</vt:lpstr>
      <vt:lpstr>Combined equations, conservation form:</vt:lpstr>
      <vt:lpstr>PowerPoint Presentation</vt:lpstr>
      <vt:lpstr>PowerPoint Presentation</vt:lpstr>
      <vt:lpstr>PowerPoint Presentation</vt:lpstr>
      <vt:lpstr>Part II:      Integration Schemes</vt:lpstr>
      <vt:lpstr>●  Generalised forward-in-time (FT) nonoscillatory (NFT) integrators for the AP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Part II:      Integration Schemes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Principal conclusions</vt:lpstr>
    </vt:vector>
  </TitlesOfParts>
  <Company>ECMWF</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Numerics of Parameterization</dc:title>
  <dc:creator>_Wedi</dc:creator>
  <cp:lastModifiedBy>retsam idej</cp:lastModifiedBy>
  <cp:revision>1993</cp:revision>
  <cp:lastPrinted>2000-05-08T11:52:03Z</cp:lastPrinted>
  <dcterms:created xsi:type="dcterms:W3CDTF">2000-05-02T15:54:16Z</dcterms:created>
  <dcterms:modified xsi:type="dcterms:W3CDTF">2017-03-11T09:47:15Z</dcterms:modified>
</cp:coreProperties>
</file>