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 id="2147483713" r:id="rId2"/>
    <p:sldMasterId id="2147483724" r:id="rId3"/>
    <p:sldMasterId id="2147483735" r:id="rId4"/>
  </p:sldMasterIdLst>
  <p:notesMasterIdLst>
    <p:notesMasterId r:id="rId45"/>
  </p:notesMasterIdLst>
  <p:handoutMasterIdLst>
    <p:handoutMasterId r:id="rId46"/>
  </p:handoutMasterIdLst>
  <p:sldIdLst>
    <p:sldId id="537" r:id="rId5"/>
    <p:sldId id="538" r:id="rId6"/>
    <p:sldId id="539" r:id="rId7"/>
    <p:sldId id="540" r:id="rId8"/>
    <p:sldId id="541" r:id="rId9"/>
    <p:sldId id="542" r:id="rId10"/>
    <p:sldId id="543" r:id="rId11"/>
    <p:sldId id="544" r:id="rId12"/>
    <p:sldId id="545" r:id="rId13"/>
    <p:sldId id="546" r:id="rId14"/>
    <p:sldId id="547" r:id="rId15"/>
    <p:sldId id="548" r:id="rId16"/>
    <p:sldId id="549" r:id="rId17"/>
    <p:sldId id="551" r:id="rId18"/>
    <p:sldId id="552" r:id="rId19"/>
    <p:sldId id="553" r:id="rId20"/>
    <p:sldId id="554" r:id="rId21"/>
    <p:sldId id="555" r:id="rId22"/>
    <p:sldId id="556" r:id="rId23"/>
    <p:sldId id="557" r:id="rId24"/>
    <p:sldId id="530" r:id="rId25"/>
    <p:sldId id="558" r:id="rId26"/>
    <p:sldId id="559" r:id="rId27"/>
    <p:sldId id="560" r:id="rId28"/>
    <p:sldId id="561" r:id="rId29"/>
    <p:sldId id="562" r:id="rId30"/>
    <p:sldId id="563" r:id="rId31"/>
    <p:sldId id="564" r:id="rId32"/>
    <p:sldId id="565" r:id="rId33"/>
    <p:sldId id="566" r:id="rId34"/>
    <p:sldId id="567" r:id="rId35"/>
    <p:sldId id="568" r:id="rId36"/>
    <p:sldId id="569" r:id="rId37"/>
    <p:sldId id="570" r:id="rId38"/>
    <p:sldId id="571" r:id="rId39"/>
    <p:sldId id="572" r:id="rId40"/>
    <p:sldId id="573" r:id="rId41"/>
    <p:sldId id="574" r:id="rId42"/>
    <p:sldId id="575" r:id="rId43"/>
    <p:sldId id="576" r:id="rId44"/>
  </p:sldIdLst>
  <p:sldSz cx="9144000" cy="6858000" type="screen4x3"/>
  <p:notesSz cx="6718300" cy="9867900"/>
  <p:defaultTextStyle>
    <a:defPPr>
      <a:defRPr lang="en-GB"/>
    </a:defPPr>
    <a:lvl1pPr algn="l" defTabSz="449263" rtl="0" eaLnBrk="0" fontAlgn="base" hangingPunct="0">
      <a:lnSpc>
        <a:spcPct val="104000"/>
      </a:lnSpc>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n-ea"/>
        <a:cs typeface="+mn-cs"/>
      </a:defRPr>
    </a:lvl1pPr>
    <a:lvl2pPr marL="457200" algn="l" defTabSz="449263" rtl="0" eaLnBrk="0" fontAlgn="base" hangingPunct="0">
      <a:lnSpc>
        <a:spcPct val="104000"/>
      </a:lnSpc>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n-ea"/>
        <a:cs typeface="+mn-cs"/>
      </a:defRPr>
    </a:lvl2pPr>
    <a:lvl3pPr marL="914400" algn="l" defTabSz="449263" rtl="0" eaLnBrk="0" fontAlgn="base" hangingPunct="0">
      <a:lnSpc>
        <a:spcPct val="104000"/>
      </a:lnSpc>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n-ea"/>
        <a:cs typeface="+mn-cs"/>
      </a:defRPr>
    </a:lvl3pPr>
    <a:lvl4pPr marL="1371600" algn="l" defTabSz="449263" rtl="0" eaLnBrk="0" fontAlgn="base" hangingPunct="0">
      <a:lnSpc>
        <a:spcPct val="104000"/>
      </a:lnSpc>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n-ea"/>
        <a:cs typeface="+mn-cs"/>
      </a:defRPr>
    </a:lvl4pPr>
    <a:lvl5pPr marL="1828800" algn="l" defTabSz="449263" rtl="0" eaLnBrk="0" fontAlgn="base" hangingPunct="0">
      <a:lnSpc>
        <a:spcPct val="104000"/>
      </a:lnSpc>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n-ea"/>
        <a:cs typeface="+mn-cs"/>
      </a:defRPr>
    </a:lvl5pPr>
    <a:lvl6pPr marL="2286000" algn="l" defTabSz="914400" rtl="0" eaLnBrk="1" latinLnBrk="0" hangingPunct="1">
      <a:defRPr sz="2400" kern="1200">
        <a:solidFill>
          <a:schemeClr val="bg1"/>
        </a:solidFill>
        <a:latin typeface="Times New Roman" pitchFamily="18" charset="0"/>
        <a:ea typeface="+mn-ea"/>
        <a:cs typeface="+mn-cs"/>
      </a:defRPr>
    </a:lvl6pPr>
    <a:lvl7pPr marL="2743200" algn="l" defTabSz="914400" rtl="0" eaLnBrk="1" latinLnBrk="0" hangingPunct="1">
      <a:defRPr sz="2400" kern="1200">
        <a:solidFill>
          <a:schemeClr val="bg1"/>
        </a:solidFill>
        <a:latin typeface="Times New Roman" pitchFamily="18" charset="0"/>
        <a:ea typeface="+mn-ea"/>
        <a:cs typeface="+mn-cs"/>
      </a:defRPr>
    </a:lvl7pPr>
    <a:lvl8pPr marL="3200400" algn="l" defTabSz="914400" rtl="0" eaLnBrk="1" latinLnBrk="0" hangingPunct="1">
      <a:defRPr sz="2400" kern="1200">
        <a:solidFill>
          <a:schemeClr val="bg1"/>
        </a:solidFill>
        <a:latin typeface="Times New Roman" pitchFamily="18" charset="0"/>
        <a:ea typeface="+mn-ea"/>
        <a:cs typeface="+mn-cs"/>
      </a:defRPr>
    </a:lvl8pPr>
    <a:lvl9pPr marL="3657600" algn="l" defTabSz="914400" rtl="0" eaLnBrk="1" latinLnBrk="0" hangingPunct="1">
      <a:defRPr sz="2400" kern="1200">
        <a:solidFill>
          <a:schemeClr val="bg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78">
          <p15:clr>
            <a:srgbClr val="A4A3A4"/>
          </p15:clr>
        </p15:guide>
        <p15:guide id="2" pos="209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54DB"/>
    <a:srgbClr val="0099FF"/>
    <a:srgbClr val="FFFF99"/>
    <a:srgbClr val="FF0000"/>
    <a:srgbClr val="FF3300"/>
    <a:srgbClr val="33CCFF"/>
    <a:srgbClr val="663300"/>
    <a:srgbClr val="5AC65D"/>
    <a:srgbClr val="FF00FF"/>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5" autoAdjust="0"/>
    <p:restoredTop sz="93510" autoAdjust="0"/>
  </p:normalViewPr>
  <p:slideViewPr>
    <p:cSldViewPr>
      <p:cViewPr varScale="1">
        <p:scale>
          <a:sx n="98" d="100"/>
          <a:sy n="98" d="100"/>
        </p:scale>
        <p:origin x="1554" y="84"/>
      </p:cViewPr>
      <p:guideLst>
        <p:guide orient="horz" pos="2160"/>
        <p:guide pos="2880"/>
      </p:guideLst>
    </p:cSldViewPr>
  </p:slideViewPr>
  <p:outlineViewPr>
    <p:cViewPr varScale="1">
      <p:scale>
        <a:sx n="170" d="200"/>
        <a:sy n="170" d="200"/>
      </p:scale>
      <p:origin x="0" y="17064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7" d="100"/>
          <a:sy n="67" d="100"/>
        </p:scale>
        <p:origin x="-2940" y="-120"/>
      </p:cViewPr>
      <p:guideLst>
        <p:guide orient="horz" pos="3078"/>
        <p:guide pos="209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2911475"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buFont typeface="Times New Roman" pitchFamily="18" charset="0"/>
              <a:buNone/>
              <a:defRPr sz="1200">
                <a:solidFill>
                  <a:srgbClr val="000000"/>
                </a:solidFill>
                <a:latin typeface="Times New Roman" pitchFamily="18" charset="0"/>
              </a:defRPr>
            </a:lvl1pPr>
          </a:lstStyle>
          <a:p>
            <a:pPr>
              <a:defRPr/>
            </a:pPr>
            <a:endParaRPr lang="en-GB"/>
          </a:p>
        </p:txBody>
      </p:sp>
      <p:sp>
        <p:nvSpPr>
          <p:cNvPr id="58371" name="Rectangle 3"/>
          <p:cNvSpPr>
            <a:spLocks noGrp="1" noChangeArrowheads="1"/>
          </p:cNvSpPr>
          <p:nvPr>
            <p:ph type="dt" sz="quarter" idx="1"/>
          </p:nvPr>
        </p:nvSpPr>
        <p:spPr bwMode="auto">
          <a:xfrm>
            <a:off x="3805238" y="0"/>
            <a:ext cx="2911475"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Font typeface="Times New Roman" pitchFamily="18" charset="0"/>
              <a:buNone/>
              <a:defRPr sz="1200">
                <a:solidFill>
                  <a:srgbClr val="000000"/>
                </a:solidFill>
                <a:latin typeface="Times New Roman" pitchFamily="18" charset="0"/>
              </a:defRPr>
            </a:lvl1pPr>
          </a:lstStyle>
          <a:p>
            <a:pPr>
              <a:defRPr/>
            </a:pPr>
            <a:endParaRPr lang="en-GB"/>
          </a:p>
        </p:txBody>
      </p:sp>
      <p:sp>
        <p:nvSpPr>
          <p:cNvPr id="58372" name="Rectangle 4"/>
          <p:cNvSpPr>
            <a:spLocks noGrp="1" noChangeArrowheads="1"/>
          </p:cNvSpPr>
          <p:nvPr>
            <p:ph type="ftr" sz="quarter" idx="2"/>
          </p:nvPr>
        </p:nvSpPr>
        <p:spPr bwMode="auto">
          <a:xfrm>
            <a:off x="0" y="9372600"/>
            <a:ext cx="2911475"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buFont typeface="Times New Roman" pitchFamily="18" charset="0"/>
              <a:buNone/>
              <a:defRPr sz="1200">
                <a:solidFill>
                  <a:srgbClr val="000000"/>
                </a:solidFill>
                <a:latin typeface="Times New Roman" pitchFamily="18" charset="0"/>
              </a:defRPr>
            </a:lvl1pPr>
          </a:lstStyle>
          <a:p>
            <a:pPr>
              <a:defRPr/>
            </a:pPr>
            <a:endParaRPr lang="en-GB"/>
          </a:p>
        </p:txBody>
      </p:sp>
      <p:sp>
        <p:nvSpPr>
          <p:cNvPr id="58373" name="Rectangle 5"/>
          <p:cNvSpPr>
            <a:spLocks noGrp="1" noChangeArrowheads="1"/>
          </p:cNvSpPr>
          <p:nvPr>
            <p:ph type="sldNum" sz="quarter" idx="3"/>
          </p:nvPr>
        </p:nvSpPr>
        <p:spPr bwMode="auto">
          <a:xfrm>
            <a:off x="3805238" y="9372600"/>
            <a:ext cx="2911475"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buFont typeface="Times New Roman" pitchFamily="18" charset="0"/>
              <a:buNone/>
              <a:defRPr sz="1200">
                <a:solidFill>
                  <a:srgbClr val="000000"/>
                </a:solidFill>
                <a:latin typeface="Times New Roman" pitchFamily="18" charset="0"/>
              </a:defRPr>
            </a:lvl1pPr>
          </a:lstStyle>
          <a:p>
            <a:pPr>
              <a:defRPr/>
            </a:pPr>
            <a:fld id="{30AAD3E3-6ABD-4559-9C2F-EBD8143425F0}" type="slidenum">
              <a:rPr lang="en-GB"/>
              <a:pPr>
                <a:defRPr/>
              </a:pPr>
              <a:t>‹#›</a:t>
            </a:fld>
            <a:endParaRPr lang="en-GB"/>
          </a:p>
        </p:txBody>
      </p:sp>
    </p:spTree>
    <p:extLst>
      <p:ext uri="{BB962C8B-B14F-4D97-AF65-F5344CB8AC3E}">
        <p14:creationId xmlns:p14="http://schemas.microsoft.com/office/powerpoint/2010/main" val="2892420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718300" cy="9867900"/>
          </a:xfrm>
          <a:prstGeom prst="roundRect">
            <a:avLst>
              <a:gd name="adj" fmla="val 19"/>
            </a:avLst>
          </a:prstGeom>
          <a:solidFill>
            <a:srgbClr val="FFFFFF"/>
          </a:solidFill>
          <a:ln w="9360">
            <a:noFill/>
            <a:miter lim="800000"/>
            <a:headEnd/>
            <a:tailEnd/>
          </a:ln>
          <a:effectLst/>
        </p:spPr>
        <p:txBody>
          <a:bodyPr wrap="none" anchor="ctr"/>
          <a:lstStyle/>
          <a:p>
            <a:pPr>
              <a:defRPr/>
            </a:pPr>
            <a:endParaRPr lang="en-GB"/>
          </a:p>
        </p:txBody>
      </p:sp>
      <p:sp>
        <p:nvSpPr>
          <p:cNvPr id="2050" name="AutoShape 2"/>
          <p:cNvSpPr>
            <a:spLocks noChangeArrowheads="1"/>
          </p:cNvSpPr>
          <p:nvPr/>
        </p:nvSpPr>
        <p:spPr bwMode="auto">
          <a:xfrm>
            <a:off x="0" y="0"/>
            <a:ext cx="6718300" cy="9867900"/>
          </a:xfrm>
          <a:prstGeom prst="roundRect">
            <a:avLst>
              <a:gd name="adj" fmla="val 19"/>
            </a:avLst>
          </a:prstGeom>
          <a:solidFill>
            <a:srgbClr val="FFFFFF"/>
          </a:solidFill>
          <a:ln w="9525">
            <a:noFill/>
            <a:round/>
            <a:headEnd/>
            <a:tailEnd/>
          </a:ln>
          <a:effectLst/>
        </p:spPr>
        <p:txBody>
          <a:bodyPr wrap="none" anchor="ctr"/>
          <a:lstStyle/>
          <a:p>
            <a:pPr>
              <a:defRPr/>
            </a:pPr>
            <a:endParaRPr lang="en-GB"/>
          </a:p>
        </p:txBody>
      </p:sp>
      <p:sp>
        <p:nvSpPr>
          <p:cNvPr id="2051" name="Rectangle 3"/>
          <p:cNvSpPr>
            <a:spLocks noGrp="1" noChangeArrowheads="1"/>
          </p:cNvSpPr>
          <p:nvPr>
            <p:ph type="hdr"/>
          </p:nvPr>
        </p:nvSpPr>
        <p:spPr bwMode="auto">
          <a:xfrm>
            <a:off x="0" y="0"/>
            <a:ext cx="2908300" cy="490538"/>
          </a:xfrm>
          <a:prstGeom prst="rect">
            <a:avLst/>
          </a:prstGeom>
          <a:noFill/>
          <a:ln w="9525">
            <a:noFill/>
            <a:round/>
            <a:headEnd/>
            <a:tailEnd/>
          </a:ln>
          <a:effectLst/>
        </p:spPr>
        <p:txBody>
          <a:bodyPr vert="horz" wrap="square" lIns="90360" tIns="45360" rIns="90360" bIns="45360" numCol="1" anchor="t" anchorCtr="0" compatLnSpc="1">
            <a:prstTxWarp prst="textNoShape">
              <a:avLst/>
            </a:prstTxWarp>
          </a:bodyPr>
          <a:lstStyle>
            <a:lvl1pPr>
              <a:lnSpc>
                <a:spcPct val="100000"/>
              </a:lnSpc>
              <a:buFont typeface="Times New Roman"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defRPr>
            </a:lvl1pPr>
          </a:lstStyle>
          <a:p>
            <a:pPr>
              <a:defRPr/>
            </a:pPr>
            <a:endParaRPr lang="en-GB"/>
          </a:p>
        </p:txBody>
      </p:sp>
      <p:sp>
        <p:nvSpPr>
          <p:cNvPr id="2052" name="Rectangle 4"/>
          <p:cNvSpPr>
            <a:spLocks noGrp="1" noChangeArrowheads="1"/>
          </p:cNvSpPr>
          <p:nvPr>
            <p:ph type="dt"/>
          </p:nvPr>
        </p:nvSpPr>
        <p:spPr bwMode="auto">
          <a:xfrm>
            <a:off x="3806825" y="0"/>
            <a:ext cx="2908300" cy="490538"/>
          </a:xfrm>
          <a:prstGeom prst="rect">
            <a:avLst/>
          </a:prstGeom>
          <a:noFill/>
          <a:ln w="9525">
            <a:noFill/>
            <a:round/>
            <a:headEnd/>
            <a:tailEnd/>
          </a:ln>
          <a:effectLst/>
        </p:spPr>
        <p:txBody>
          <a:bodyPr vert="horz" wrap="square" lIns="90360" tIns="45360" rIns="90360" bIns="45360" numCol="1" anchor="t" anchorCtr="0" compatLnSpc="1">
            <a:prstTxWarp prst="textNoShape">
              <a:avLst/>
            </a:prstTxWarp>
          </a:bodyPr>
          <a:lstStyle>
            <a:lvl1pPr algn="r">
              <a:lnSpc>
                <a:spcPct val="100000"/>
              </a:lnSpc>
              <a:buFont typeface="Times New Roman"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defRPr>
            </a:lvl1pPr>
          </a:lstStyle>
          <a:p>
            <a:pPr>
              <a:defRPr/>
            </a:pPr>
            <a:endParaRPr lang="en-GB"/>
          </a:p>
        </p:txBody>
      </p:sp>
      <p:sp>
        <p:nvSpPr>
          <p:cNvPr id="80902" name="Rectangle 5"/>
          <p:cNvSpPr>
            <a:spLocks noGrp="1" noRot="1" noChangeAspect="1" noChangeArrowheads="1"/>
          </p:cNvSpPr>
          <p:nvPr>
            <p:ph type="sldImg"/>
          </p:nvPr>
        </p:nvSpPr>
        <p:spPr bwMode="auto">
          <a:xfrm>
            <a:off x="893763" y="739775"/>
            <a:ext cx="4927600" cy="3695700"/>
          </a:xfrm>
          <a:prstGeom prst="rect">
            <a:avLst/>
          </a:prstGeom>
          <a:solidFill>
            <a:srgbClr val="FFFFFF"/>
          </a:solidFill>
          <a:ln w="9360">
            <a:solidFill>
              <a:srgbClr val="000000"/>
            </a:solidFill>
            <a:miter lim="800000"/>
            <a:headEnd/>
            <a:tailEnd/>
          </a:ln>
        </p:spPr>
      </p:sp>
      <p:sp>
        <p:nvSpPr>
          <p:cNvPr id="2054" name="Rectangle 6"/>
          <p:cNvSpPr>
            <a:spLocks noGrp="1" noChangeArrowheads="1"/>
          </p:cNvSpPr>
          <p:nvPr>
            <p:ph type="body"/>
          </p:nvPr>
        </p:nvSpPr>
        <p:spPr bwMode="auto">
          <a:xfrm>
            <a:off x="895350" y="4687888"/>
            <a:ext cx="4924425" cy="4435475"/>
          </a:xfrm>
          <a:prstGeom prst="rect">
            <a:avLst/>
          </a:prstGeom>
          <a:noFill/>
          <a:ln w="9525">
            <a:noFill/>
            <a:round/>
            <a:headEnd/>
            <a:tailEnd/>
          </a:ln>
          <a:effectLst/>
        </p:spPr>
        <p:txBody>
          <a:bodyPr vert="horz" wrap="square" lIns="90360" tIns="45360" rIns="90360" bIns="45360" numCol="1" anchor="t" anchorCtr="0" compatLnSpc="1">
            <a:prstTxWarp prst="textNoShape">
              <a:avLst/>
            </a:prstTxWarp>
          </a:bodyPr>
          <a:lstStyle/>
          <a:p>
            <a:pPr lvl="0"/>
            <a:endParaRPr lang="en-US" noProof="0" smtClean="0"/>
          </a:p>
        </p:txBody>
      </p:sp>
      <p:sp>
        <p:nvSpPr>
          <p:cNvPr id="2055" name="Rectangle 7"/>
          <p:cNvSpPr>
            <a:spLocks noGrp="1" noChangeArrowheads="1"/>
          </p:cNvSpPr>
          <p:nvPr>
            <p:ph type="ftr"/>
          </p:nvPr>
        </p:nvSpPr>
        <p:spPr bwMode="auto">
          <a:xfrm>
            <a:off x="0" y="9372600"/>
            <a:ext cx="2908300" cy="490538"/>
          </a:xfrm>
          <a:prstGeom prst="rect">
            <a:avLst/>
          </a:prstGeom>
          <a:noFill/>
          <a:ln w="9525">
            <a:noFill/>
            <a:round/>
            <a:headEnd/>
            <a:tailEnd/>
          </a:ln>
          <a:effectLst/>
        </p:spPr>
        <p:txBody>
          <a:bodyPr vert="horz" wrap="square" lIns="90360" tIns="45360" rIns="90360" bIns="45360" numCol="1" anchor="b" anchorCtr="0" compatLnSpc="1">
            <a:prstTxWarp prst="textNoShape">
              <a:avLst/>
            </a:prstTxWarp>
          </a:bodyPr>
          <a:lstStyle>
            <a:lvl1pPr>
              <a:lnSpc>
                <a:spcPct val="100000"/>
              </a:lnSpc>
              <a:buFont typeface="Times New Roman"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defRPr>
            </a:lvl1pPr>
          </a:lstStyle>
          <a:p>
            <a:pPr>
              <a:defRPr/>
            </a:pPr>
            <a:endParaRPr lang="en-GB"/>
          </a:p>
        </p:txBody>
      </p:sp>
      <p:sp>
        <p:nvSpPr>
          <p:cNvPr id="2056" name="Rectangle 8"/>
          <p:cNvSpPr>
            <a:spLocks noGrp="1" noChangeArrowheads="1"/>
          </p:cNvSpPr>
          <p:nvPr>
            <p:ph type="sldNum"/>
          </p:nvPr>
        </p:nvSpPr>
        <p:spPr bwMode="auto">
          <a:xfrm>
            <a:off x="3806825" y="9372600"/>
            <a:ext cx="2908300" cy="490538"/>
          </a:xfrm>
          <a:prstGeom prst="rect">
            <a:avLst/>
          </a:prstGeom>
          <a:noFill/>
          <a:ln w="9525">
            <a:noFill/>
            <a:round/>
            <a:headEnd/>
            <a:tailEnd/>
          </a:ln>
          <a:effectLst/>
        </p:spPr>
        <p:txBody>
          <a:bodyPr vert="horz" wrap="square" lIns="90360" tIns="45360" rIns="90360" bIns="45360" numCol="1" anchor="b" anchorCtr="0" compatLnSpc="1">
            <a:prstTxWarp prst="textNoShape">
              <a:avLst/>
            </a:prstTxWarp>
          </a:bodyPr>
          <a:lstStyle>
            <a:lvl1pPr algn="r">
              <a:lnSpc>
                <a:spcPct val="100000"/>
              </a:lnSpc>
              <a:buFont typeface="Times New Roman"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a:solidFill>
                  <a:srgbClr val="000000"/>
                </a:solidFill>
                <a:latin typeface="Times New Roman" pitchFamily="18" charset="0"/>
              </a:defRPr>
            </a:lvl1pPr>
          </a:lstStyle>
          <a:p>
            <a:pPr>
              <a:defRPr/>
            </a:pPr>
            <a:fld id="{97931DB5-CFBD-430D-AD8E-8A4F2EAA2B57}" type="slidenum">
              <a:rPr lang="en-GB"/>
              <a:pPr>
                <a:defRPr/>
              </a:pPr>
              <a:t>‹#›</a:t>
            </a:fld>
            <a:endParaRPr lang="en-GB"/>
          </a:p>
        </p:txBody>
      </p:sp>
    </p:spTree>
    <p:extLst>
      <p:ext uri="{BB962C8B-B14F-4D97-AF65-F5344CB8AC3E}">
        <p14:creationId xmlns:p14="http://schemas.microsoft.com/office/powerpoint/2010/main" val="3536011131"/>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D10838A-9C48-D84A-81B7-28F61BF9FCFD}"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920324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smtClean="0"/>
              <a:t>. </a:t>
            </a:r>
          </a:p>
        </p:txBody>
      </p:sp>
      <p:sp>
        <p:nvSpPr>
          <p:cNvPr id="491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8B51A8E-2497-483F-BF24-F9BDE3EF3077}" type="slidenum">
              <a:rPr lang="en-GB">
                <a:solidFill>
                  <a:srgbClr val="000000"/>
                </a:solidFill>
              </a:rPr>
              <a:pPr fontAlgn="base">
                <a:spcBef>
                  <a:spcPct val="0"/>
                </a:spcBef>
                <a:spcAft>
                  <a:spcPct val="0"/>
                </a:spcAft>
              </a:pPr>
              <a:t>21</a:t>
            </a:fld>
            <a:endParaRPr lang="en-GB">
              <a:solidFill>
                <a:srgbClr val="000000"/>
              </a:solidFill>
            </a:endParaRPr>
          </a:p>
        </p:txBody>
      </p:sp>
    </p:spTree>
    <p:extLst>
      <p:ext uri="{BB962C8B-B14F-4D97-AF65-F5344CB8AC3E}">
        <p14:creationId xmlns:p14="http://schemas.microsoft.com/office/powerpoint/2010/main" val="84422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7"/>
          <p:cNvSpPr>
            <a:spLocks noGrp="1" noChangeArrowheads="1"/>
          </p:cNvSpPr>
          <p:nvPr>
            <p:ph type="sldNum"/>
          </p:nvPr>
        </p:nvSpPr>
        <p:spPr>
          <a:ln/>
        </p:spPr>
        <p:txBody>
          <a:bodyPr/>
          <a:lstStyle/>
          <a:p>
            <a:fld id="{9B7CD1EA-6B0B-45B6-9C63-C1519DE9CCFE}" type="slidenum">
              <a:rPr lang="en-US" altLang="en-US"/>
              <a:pPr/>
              <a:t>36</a:t>
            </a:fld>
            <a:endParaRPr lang="en-US" altLang="en-US"/>
          </a:p>
        </p:txBody>
      </p:sp>
      <p:sp>
        <p:nvSpPr>
          <p:cNvPr id="79873" name="Rectangle 1"/>
          <p:cNvSpPr txBox="1">
            <a:spLocks noGrp="1" noRot="1" noChangeAspect="1" noChangeArrowheads="1"/>
          </p:cNvSpPr>
          <p:nvPr>
            <p:ph type="sldImg"/>
          </p:nvPr>
        </p:nvSpPr>
        <p:spPr bwMode="auto">
          <a:xfrm>
            <a:off x="1181100" y="696913"/>
            <a:ext cx="4648200" cy="34861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9874" name="Rectangle 2"/>
          <p:cNvSpPr txBox="1">
            <a:spLocks noGrp="1" noChangeArrowheads="1"/>
          </p:cNvSpPr>
          <p:nvPr>
            <p:ph type="body" idx="1"/>
          </p:nvPr>
        </p:nvSpPr>
        <p:spPr bwMode="auto">
          <a:xfrm>
            <a:off x="701675" y="4416425"/>
            <a:ext cx="5607050" cy="418306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415821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8308483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1604603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5939651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6"/>
          <p:cNvSpPr txBox="1">
            <a:spLocks noChangeArrowheads="1"/>
          </p:cNvSpPr>
          <p:nvPr userDrawn="1"/>
        </p:nvSpPr>
        <p:spPr bwMode="auto">
          <a:xfrm>
            <a:off x="642938" y="6357938"/>
            <a:ext cx="4214812" cy="469900"/>
          </a:xfrm>
          <a:prstGeom prst="rect">
            <a:avLst/>
          </a:prstGeom>
          <a:noFill/>
          <a:ln w="9525">
            <a:noFill/>
            <a:round/>
            <a:headEnd/>
            <a:tailEnd/>
          </a:ln>
          <a:effectLst/>
        </p:spPr>
        <p:txBody>
          <a:bodyPr lIns="90000" tIns="46800" rIns="90000" bIns="46800"/>
          <a:lstStyle>
            <a:lvl1pPr>
              <a:defRPr/>
            </a:lvl1pPr>
          </a:lstStyle>
          <a:p>
            <a:pPr>
              <a:lnSpc>
                <a:spcPct val="100000"/>
              </a:lnSpc>
              <a:buClr>
                <a:srgbClr val="FFFFFF"/>
              </a:buClr>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en-GB" sz="1200" b="1" dirty="0">
              <a:solidFill>
                <a:schemeClr val="accent2">
                  <a:lumMod val="20000"/>
                  <a:lumOff val="80000"/>
                </a:schemeClr>
              </a:solidFill>
              <a:latin typeface="+mn-lt"/>
            </a:endParaRPr>
          </a:p>
        </p:txBody>
      </p:sp>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sldNum" idx="10"/>
          </p:nvPr>
        </p:nvSpPr>
        <p:spPr/>
        <p:txBody>
          <a:bodyPr/>
          <a:lstStyle>
            <a:lvl1pPr>
              <a:defRPr/>
            </a:lvl1pPr>
          </a:lstStyle>
          <a:p>
            <a:pPr>
              <a:defRPr/>
            </a:pPr>
            <a:r>
              <a:rPr lang="en-GB"/>
              <a:t>Slide </a:t>
            </a:r>
            <a:fld id="{2FE4EC88-9276-4BD5-81A7-18E6FE7E53F4}"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5" name="Rectangle 6"/>
          <p:cNvSpPr txBox="1">
            <a:spLocks noChangeArrowheads="1"/>
          </p:cNvSpPr>
          <p:nvPr userDrawn="1"/>
        </p:nvSpPr>
        <p:spPr bwMode="auto">
          <a:xfrm>
            <a:off x="642938" y="6357938"/>
            <a:ext cx="4214812" cy="469900"/>
          </a:xfrm>
          <a:prstGeom prst="rect">
            <a:avLst/>
          </a:prstGeom>
          <a:noFill/>
          <a:ln w="9525">
            <a:noFill/>
            <a:round/>
            <a:headEnd/>
            <a:tailEnd/>
          </a:ln>
          <a:effectLst/>
        </p:spPr>
        <p:txBody>
          <a:bodyPr lIns="90000" tIns="46800" rIns="90000" bIns="46800"/>
          <a:lstStyle>
            <a:lvl1pPr>
              <a:defRPr/>
            </a:lvl1pPr>
          </a:lstStyle>
          <a:p>
            <a:pPr>
              <a:lnSpc>
                <a:spcPct val="100000"/>
              </a:lnSpc>
              <a:buClr>
                <a:srgbClr val="FFFFFF"/>
              </a:buClr>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1200" b="1" dirty="0" smtClean="0">
                <a:solidFill>
                  <a:schemeClr val="accent2">
                    <a:lumMod val="20000"/>
                    <a:lumOff val="80000"/>
                  </a:schemeClr>
                </a:solidFill>
                <a:latin typeface="+mn-lt"/>
              </a:rPr>
              <a:t>ECMWF Data Assimilation Training Course –  </a:t>
            </a:r>
            <a:endParaRPr lang="en-GB" sz="1200" b="1" dirty="0">
              <a:solidFill>
                <a:schemeClr val="accent2">
                  <a:lumMod val="20000"/>
                  <a:lumOff val="80000"/>
                </a:schemeClr>
              </a:solidFill>
              <a:latin typeface="+mn-lt"/>
            </a:endParaRPr>
          </a:p>
        </p:txBody>
      </p:sp>
      <p:sp>
        <p:nvSpPr>
          <p:cNvPr id="2" name="Title 1"/>
          <p:cNvSpPr>
            <a:spLocks noGrp="1"/>
          </p:cNvSpPr>
          <p:nvPr>
            <p:ph type="title"/>
          </p:nvPr>
        </p:nvSpPr>
        <p:spPr>
          <a:xfrm>
            <a:off x="493713" y="304800"/>
            <a:ext cx="8110537" cy="70485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219200"/>
            <a:ext cx="3978275" cy="492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7875" y="1219200"/>
            <a:ext cx="3978275" cy="492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6"/>
          <p:cNvSpPr>
            <a:spLocks noGrp="1" noChangeArrowheads="1"/>
          </p:cNvSpPr>
          <p:nvPr>
            <p:ph type="sldNum" idx="10"/>
          </p:nvPr>
        </p:nvSpPr>
        <p:spPr/>
        <p:txBody>
          <a:bodyPr/>
          <a:lstStyle>
            <a:lvl1pPr>
              <a:defRPr/>
            </a:lvl1pPr>
          </a:lstStyle>
          <a:p>
            <a:pPr>
              <a:defRPr/>
            </a:pPr>
            <a:r>
              <a:rPr lang="en-GB"/>
              <a:t>Slide </a:t>
            </a:r>
            <a:fld id="{CC51C415-4A17-4D1B-B591-A4AB9B2BB9AB}"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15616" y="2132856"/>
            <a:ext cx="7342584"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691680" y="3886200"/>
            <a:ext cx="608072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
        <p:nvSpPr>
          <p:cNvPr id="4" name="Date Placeholder 3"/>
          <p:cNvSpPr>
            <a:spLocks noGrp="1"/>
          </p:cNvSpPr>
          <p:nvPr>
            <p:ph type="dt" sz="half" idx="10"/>
          </p:nvPr>
        </p:nvSpPr>
        <p:spPr>
          <a:xfrm>
            <a:off x="7236296" y="6378653"/>
            <a:ext cx="952416" cy="365125"/>
          </a:xfrm>
        </p:spPr>
        <p:txBody>
          <a:bodyPr/>
          <a:lstStyle>
            <a:lvl1pPr>
              <a:defRPr>
                <a:solidFill>
                  <a:schemeClr val="accent1">
                    <a:lumMod val="75000"/>
                  </a:schemeClr>
                </a:solidFill>
              </a:defRPr>
            </a:lvl1pPr>
          </a:lstStyle>
          <a:p>
            <a:endParaRPr lang="en-GB" dirty="0">
              <a:solidFill>
                <a:srgbClr val="4F81BD">
                  <a:lumMod val="75000"/>
                </a:srgbClr>
              </a:solidFill>
            </a:endParaRPr>
          </a:p>
        </p:txBody>
      </p:sp>
      <p:sp>
        <p:nvSpPr>
          <p:cNvPr id="6" name="Slide Number Placeholder 5"/>
          <p:cNvSpPr>
            <a:spLocks noGrp="1"/>
          </p:cNvSpPr>
          <p:nvPr>
            <p:ph type="sldNum" sz="quarter" idx="12"/>
          </p:nvPr>
        </p:nvSpPr>
        <p:spPr>
          <a:xfrm>
            <a:off x="8460432" y="6361038"/>
            <a:ext cx="405408" cy="365125"/>
          </a:xfrm>
        </p:spPr>
        <p:txBody>
          <a:bodyPr/>
          <a:lstStyle>
            <a:lvl1pPr>
              <a:defRPr>
                <a:solidFill>
                  <a:schemeClr val="accent1">
                    <a:lumMod val="75000"/>
                  </a:schemeClr>
                </a:solidFill>
              </a:defRPr>
            </a:lvl1pPr>
          </a:lstStyle>
          <a:p>
            <a:fld id="{1E6F7D49-625A-4DC0-89B0-0AC14CBD2779}" type="slidenum">
              <a:rPr lang="en-GB" smtClean="0">
                <a:solidFill>
                  <a:srgbClr val="4F81BD">
                    <a:lumMod val="75000"/>
                  </a:srgbClr>
                </a:solidFill>
              </a:rPr>
              <a:pPr/>
              <a:t>‹#›</a:t>
            </a:fld>
            <a:endParaRPr lang="en-GB" dirty="0">
              <a:solidFill>
                <a:srgbClr val="4F81BD">
                  <a:lumMod val="75000"/>
                </a:srgbClr>
              </a:solidFill>
            </a:endParaRPr>
          </a:p>
        </p:txBody>
      </p:sp>
      <p:cxnSp>
        <p:nvCxnSpPr>
          <p:cNvPr id="12" name="Straight Connector 11"/>
          <p:cNvCxnSpPr/>
          <p:nvPr userDrawn="1"/>
        </p:nvCxnSpPr>
        <p:spPr>
          <a:xfrm>
            <a:off x="613731" y="6181724"/>
            <a:ext cx="8157407" cy="0"/>
          </a:xfrm>
          <a:prstGeom prst="line">
            <a:avLst/>
          </a:prstGeom>
          <a:ln w="31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54321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p:txBody>
          <a:bodyPr/>
          <a:lstStyle/>
          <a:p>
            <a:endParaRPr lang="en-GB">
              <a:solidFill>
                <a:srgbClr val="4F81BD">
                  <a:lumMod val="75000"/>
                </a:srgbClr>
              </a:solidFill>
            </a:endParaRPr>
          </a:p>
        </p:txBody>
      </p:sp>
      <p:sp>
        <p:nvSpPr>
          <p:cNvPr id="6" name="Slide Number Placeholder 5"/>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37655887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9632" y="4406900"/>
            <a:ext cx="7235080" cy="1362075"/>
          </a:xfrm>
        </p:spPr>
        <p:txBody>
          <a:bodyPr anchor="t"/>
          <a:lstStyle>
            <a:lvl1pPr algn="l">
              <a:defRPr sz="40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1259632" y="2780928"/>
            <a:ext cx="7235081" cy="153039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solidFill>
                <a:srgbClr val="4F81BD">
                  <a:lumMod val="75000"/>
                </a:srgbClr>
              </a:solidFill>
            </a:endParaRPr>
          </a:p>
        </p:txBody>
      </p:sp>
      <p:sp>
        <p:nvSpPr>
          <p:cNvPr id="6" name="Slide Number Placeholder 5"/>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12832706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1547664" y="1628800"/>
            <a:ext cx="338437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5148064" y="1628800"/>
            <a:ext cx="346672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endParaRPr lang="en-GB">
              <a:solidFill>
                <a:srgbClr val="4F81BD">
                  <a:lumMod val="75000"/>
                </a:srgbClr>
              </a:solidFill>
            </a:endParaRPr>
          </a:p>
        </p:txBody>
      </p:sp>
      <p:sp>
        <p:nvSpPr>
          <p:cNvPr id="7" name="Slide Number Placeholder 6"/>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18904264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1259632" y="1556791"/>
            <a:ext cx="3672408" cy="79208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259632" y="2348879"/>
            <a:ext cx="3672408" cy="37772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292080" y="1535112"/>
            <a:ext cx="3394720" cy="81376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292080" y="2348879"/>
            <a:ext cx="3394720" cy="37772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endParaRPr lang="en-GB">
              <a:solidFill>
                <a:srgbClr val="4F81BD">
                  <a:lumMod val="75000"/>
                </a:srgbClr>
              </a:solidFill>
            </a:endParaRPr>
          </a:p>
        </p:txBody>
      </p:sp>
      <p:sp>
        <p:nvSpPr>
          <p:cNvPr id="9" name="Slide Number Placeholder 8"/>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36010088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59632" y="620688"/>
            <a:ext cx="7427168" cy="1143000"/>
          </a:xfrm>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solidFill>
                <a:srgbClr val="4F81BD">
                  <a:lumMod val="75000"/>
                </a:srgbClr>
              </a:solidFill>
            </a:endParaRPr>
          </a:p>
        </p:txBody>
      </p:sp>
      <p:sp>
        <p:nvSpPr>
          <p:cNvPr id="5" name="Slide Number Placeholder 4"/>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14908683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solidFill>
                <a:srgbClr val="4F81BD">
                  <a:lumMod val="75000"/>
                </a:srgbClr>
              </a:solidFill>
            </a:endParaRPr>
          </a:p>
        </p:txBody>
      </p:sp>
      <p:sp>
        <p:nvSpPr>
          <p:cNvPr id="4" name="Slide Number Placeholder 3"/>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34618759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9592" y="548680"/>
            <a:ext cx="2736304" cy="886420"/>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851920" y="548681"/>
            <a:ext cx="4834880" cy="5472608"/>
          </a:xfrm>
        </p:spPr>
        <p:txBody>
          <a:bodyPr/>
          <a:lstStyle>
            <a:lvl1pPr marL="0" indent="0">
              <a:buNone/>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Text Placeholder 3"/>
          <p:cNvSpPr>
            <a:spLocks noGrp="1"/>
          </p:cNvSpPr>
          <p:nvPr>
            <p:ph type="body" sz="half" idx="2"/>
          </p:nvPr>
        </p:nvSpPr>
        <p:spPr>
          <a:xfrm>
            <a:off x="899592" y="1628801"/>
            <a:ext cx="2736304" cy="43924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endParaRPr lang="en-GB">
              <a:solidFill>
                <a:srgbClr val="4F81BD">
                  <a:lumMod val="75000"/>
                </a:srgbClr>
              </a:solidFill>
            </a:endParaRPr>
          </a:p>
        </p:txBody>
      </p:sp>
      <p:sp>
        <p:nvSpPr>
          <p:cNvPr id="7" name="Slide Number Placeholder 6"/>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23800287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srgbClr val="4F81BD">
                  <a:lumMod val="75000"/>
                </a:srgbClr>
              </a:solidFill>
            </a:endParaRPr>
          </a:p>
        </p:txBody>
      </p:sp>
      <p:sp>
        <p:nvSpPr>
          <p:cNvPr id="7" name="Slide Number Placeholder 6"/>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137024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6"/>
          <p:cNvSpPr txBox="1">
            <a:spLocks noChangeArrowheads="1"/>
          </p:cNvSpPr>
          <p:nvPr userDrawn="1"/>
        </p:nvSpPr>
        <p:spPr bwMode="auto">
          <a:xfrm>
            <a:off x="642938" y="5229200"/>
            <a:ext cx="4214812" cy="469900"/>
          </a:xfrm>
          <a:prstGeom prst="rect">
            <a:avLst/>
          </a:prstGeom>
          <a:noFill/>
          <a:ln w="9525">
            <a:noFill/>
            <a:round/>
            <a:headEnd/>
            <a:tailEnd/>
          </a:ln>
          <a:effectLst/>
        </p:spPr>
        <p:txBody>
          <a:bodyPr lIns="90000" tIns="46800" rIns="90000" bIns="46800"/>
          <a:lstStyle>
            <a:lvl1pPr>
              <a:defRPr/>
            </a:lvl1pPr>
          </a:lstStyle>
          <a:p>
            <a:pPr>
              <a:lnSpc>
                <a:spcPct val="100000"/>
              </a:lnSpc>
              <a:buClr>
                <a:srgbClr val="FFFFFF"/>
              </a:buClr>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en-GB" sz="1200" b="1" dirty="0">
              <a:solidFill>
                <a:schemeClr val="accent2">
                  <a:lumMod val="20000"/>
                  <a:lumOff val="80000"/>
                </a:schemeClr>
              </a:solidFill>
              <a:latin typeface="+mn-lt"/>
            </a:endParaRPr>
          </a:p>
        </p:txBody>
      </p:sp>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219200"/>
            <a:ext cx="3978275" cy="492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87875" y="1219200"/>
            <a:ext cx="3978275" cy="492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6"/>
          <p:cNvSpPr>
            <a:spLocks noGrp="1" noChangeArrowheads="1"/>
          </p:cNvSpPr>
          <p:nvPr>
            <p:ph type="sldNum" idx="10"/>
          </p:nvPr>
        </p:nvSpPr>
        <p:spPr/>
        <p:txBody>
          <a:bodyPr/>
          <a:lstStyle>
            <a:lvl1pPr>
              <a:defRPr/>
            </a:lvl1pPr>
          </a:lstStyle>
          <a:p>
            <a:pPr>
              <a:defRPr/>
            </a:pPr>
            <a:r>
              <a:rPr lang="en-GB"/>
              <a:t>Slide </a:t>
            </a:r>
            <a:fld id="{4CC0A551-E855-455C-AF92-1A66E4B9EC04}"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342866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15616" y="2132856"/>
            <a:ext cx="7342584"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691680" y="3886200"/>
            <a:ext cx="608072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
        <p:nvSpPr>
          <p:cNvPr id="4" name="Date Placeholder 3"/>
          <p:cNvSpPr>
            <a:spLocks noGrp="1"/>
          </p:cNvSpPr>
          <p:nvPr>
            <p:ph type="dt" sz="half" idx="10"/>
          </p:nvPr>
        </p:nvSpPr>
        <p:spPr>
          <a:xfrm>
            <a:off x="7236296" y="6378653"/>
            <a:ext cx="952416" cy="365125"/>
          </a:xfrm>
        </p:spPr>
        <p:txBody>
          <a:bodyPr/>
          <a:lstStyle>
            <a:lvl1pPr>
              <a:defRPr>
                <a:solidFill>
                  <a:schemeClr val="accent1">
                    <a:lumMod val="75000"/>
                  </a:schemeClr>
                </a:solidFill>
              </a:defRPr>
            </a:lvl1pPr>
          </a:lstStyle>
          <a:p>
            <a:endParaRPr lang="en-GB" dirty="0">
              <a:solidFill>
                <a:srgbClr val="4F81BD">
                  <a:lumMod val="75000"/>
                </a:srgbClr>
              </a:solidFill>
            </a:endParaRPr>
          </a:p>
        </p:txBody>
      </p:sp>
      <p:sp>
        <p:nvSpPr>
          <p:cNvPr id="6" name="Slide Number Placeholder 5"/>
          <p:cNvSpPr>
            <a:spLocks noGrp="1"/>
          </p:cNvSpPr>
          <p:nvPr>
            <p:ph type="sldNum" sz="quarter" idx="12"/>
          </p:nvPr>
        </p:nvSpPr>
        <p:spPr>
          <a:xfrm>
            <a:off x="8460432" y="6361038"/>
            <a:ext cx="405408" cy="365125"/>
          </a:xfrm>
        </p:spPr>
        <p:txBody>
          <a:bodyPr/>
          <a:lstStyle>
            <a:lvl1pPr>
              <a:defRPr>
                <a:solidFill>
                  <a:schemeClr val="accent1">
                    <a:lumMod val="75000"/>
                  </a:schemeClr>
                </a:solidFill>
              </a:defRPr>
            </a:lvl1pPr>
          </a:lstStyle>
          <a:p>
            <a:fld id="{1E6F7D49-625A-4DC0-89B0-0AC14CBD2779}" type="slidenum">
              <a:rPr lang="en-GB" smtClean="0">
                <a:solidFill>
                  <a:srgbClr val="4F81BD">
                    <a:lumMod val="75000"/>
                  </a:srgbClr>
                </a:solidFill>
              </a:rPr>
              <a:pPr/>
              <a:t>‹#›</a:t>
            </a:fld>
            <a:endParaRPr lang="en-GB" dirty="0">
              <a:solidFill>
                <a:srgbClr val="4F81BD">
                  <a:lumMod val="75000"/>
                </a:srgbClr>
              </a:solidFill>
            </a:endParaRPr>
          </a:p>
        </p:txBody>
      </p:sp>
      <p:cxnSp>
        <p:nvCxnSpPr>
          <p:cNvPr id="12" name="Straight Connector 11"/>
          <p:cNvCxnSpPr/>
          <p:nvPr userDrawn="1"/>
        </p:nvCxnSpPr>
        <p:spPr>
          <a:xfrm>
            <a:off x="613731" y="6181724"/>
            <a:ext cx="8157407" cy="0"/>
          </a:xfrm>
          <a:prstGeom prst="line">
            <a:avLst/>
          </a:prstGeom>
          <a:ln w="31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561530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p:txBody>
          <a:bodyPr/>
          <a:lstStyle/>
          <a:p>
            <a:endParaRPr lang="en-GB">
              <a:solidFill>
                <a:srgbClr val="4F81BD">
                  <a:lumMod val="75000"/>
                </a:srgbClr>
              </a:solidFill>
            </a:endParaRPr>
          </a:p>
        </p:txBody>
      </p:sp>
      <p:sp>
        <p:nvSpPr>
          <p:cNvPr id="6" name="Slide Number Placeholder 5"/>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19424466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9632" y="4406900"/>
            <a:ext cx="7235080" cy="1362075"/>
          </a:xfrm>
        </p:spPr>
        <p:txBody>
          <a:bodyPr anchor="t"/>
          <a:lstStyle>
            <a:lvl1pPr algn="l">
              <a:defRPr sz="40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1259632" y="2780928"/>
            <a:ext cx="7235081" cy="153039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solidFill>
                <a:srgbClr val="4F81BD">
                  <a:lumMod val="75000"/>
                </a:srgbClr>
              </a:solidFill>
            </a:endParaRPr>
          </a:p>
        </p:txBody>
      </p:sp>
      <p:sp>
        <p:nvSpPr>
          <p:cNvPr id="6" name="Slide Number Placeholder 5"/>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21388002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1547664" y="1628800"/>
            <a:ext cx="338437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5148064" y="1628800"/>
            <a:ext cx="346672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endParaRPr lang="en-GB">
              <a:solidFill>
                <a:srgbClr val="4F81BD">
                  <a:lumMod val="75000"/>
                </a:srgbClr>
              </a:solidFill>
            </a:endParaRPr>
          </a:p>
        </p:txBody>
      </p:sp>
      <p:sp>
        <p:nvSpPr>
          <p:cNvPr id="7" name="Slide Number Placeholder 6"/>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10501958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1259632" y="1556791"/>
            <a:ext cx="3672408" cy="79208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259632" y="2348879"/>
            <a:ext cx="3672408" cy="37772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292080" y="1535112"/>
            <a:ext cx="3394720" cy="81376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292080" y="2348879"/>
            <a:ext cx="3394720" cy="37772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endParaRPr lang="en-GB">
              <a:solidFill>
                <a:srgbClr val="4F81BD">
                  <a:lumMod val="75000"/>
                </a:srgbClr>
              </a:solidFill>
            </a:endParaRPr>
          </a:p>
        </p:txBody>
      </p:sp>
      <p:sp>
        <p:nvSpPr>
          <p:cNvPr id="9" name="Slide Number Placeholder 8"/>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21426481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59632" y="620688"/>
            <a:ext cx="7427168" cy="1143000"/>
          </a:xfrm>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solidFill>
                <a:srgbClr val="4F81BD">
                  <a:lumMod val="75000"/>
                </a:srgbClr>
              </a:solidFill>
            </a:endParaRPr>
          </a:p>
        </p:txBody>
      </p:sp>
      <p:sp>
        <p:nvSpPr>
          <p:cNvPr id="5" name="Slide Number Placeholder 4"/>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16139384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solidFill>
                <a:srgbClr val="4F81BD">
                  <a:lumMod val="75000"/>
                </a:srgbClr>
              </a:solidFill>
            </a:endParaRPr>
          </a:p>
        </p:txBody>
      </p:sp>
      <p:sp>
        <p:nvSpPr>
          <p:cNvPr id="4" name="Slide Number Placeholder 3"/>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13356355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9592" y="548680"/>
            <a:ext cx="2736304" cy="886420"/>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851920" y="548681"/>
            <a:ext cx="4834880" cy="5472608"/>
          </a:xfrm>
        </p:spPr>
        <p:txBody>
          <a:bodyPr/>
          <a:lstStyle>
            <a:lvl1pPr marL="0" indent="0">
              <a:buNone/>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Text Placeholder 3"/>
          <p:cNvSpPr>
            <a:spLocks noGrp="1"/>
          </p:cNvSpPr>
          <p:nvPr>
            <p:ph type="body" sz="half" idx="2"/>
          </p:nvPr>
        </p:nvSpPr>
        <p:spPr>
          <a:xfrm>
            <a:off x="899592" y="1628801"/>
            <a:ext cx="2736304" cy="43924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endParaRPr lang="en-GB">
              <a:solidFill>
                <a:srgbClr val="4F81BD">
                  <a:lumMod val="75000"/>
                </a:srgbClr>
              </a:solidFill>
            </a:endParaRPr>
          </a:p>
        </p:txBody>
      </p:sp>
      <p:sp>
        <p:nvSpPr>
          <p:cNvPr id="7" name="Slide Number Placeholder 6"/>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58491830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srgbClr val="4F81BD">
                  <a:lumMod val="75000"/>
                </a:srgbClr>
              </a:solidFill>
            </a:endParaRPr>
          </a:p>
        </p:txBody>
      </p:sp>
      <p:sp>
        <p:nvSpPr>
          <p:cNvPr id="7" name="Slide Number Placeholder 6"/>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2836217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Rectangle 6"/>
          <p:cNvSpPr>
            <a:spLocks noGrp="1" noChangeArrowheads="1"/>
          </p:cNvSpPr>
          <p:nvPr>
            <p:ph type="sldNum" idx="10"/>
          </p:nvPr>
        </p:nvSpPr>
        <p:spPr/>
        <p:txBody>
          <a:bodyPr/>
          <a:lstStyle>
            <a:lvl1pPr>
              <a:defRPr/>
            </a:lvl1pPr>
          </a:lstStyle>
          <a:p>
            <a:pPr>
              <a:defRPr/>
            </a:pPr>
            <a:r>
              <a:rPr lang="en-GB"/>
              <a:t>Slide </a:t>
            </a:r>
            <a:fld id="{4F160699-AF64-44B0-962B-C0B0E6C31D9D}" type="slidenum">
              <a:rPr lang="en-GB"/>
              <a:pPr>
                <a:defRPr/>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4744242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15616" y="2132856"/>
            <a:ext cx="7342584"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691680" y="3886200"/>
            <a:ext cx="608072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
        <p:nvSpPr>
          <p:cNvPr id="4" name="Date Placeholder 3"/>
          <p:cNvSpPr>
            <a:spLocks noGrp="1"/>
          </p:cNvSpPr>
          <p:nvPr>
            <p:ph type="dt" sz="half" idx="10"/>
          </p:nvPr>
        </p:nvSpPr>
        <p:spPr>
          <a:xfrm>
            <a:off x="7236296" y="6378653"/>
            <a:ext cx="952416" cy="365125"/>
          </a:xfrm>
        </p:spPr>
        <p:txBody>
          <a:bodyPr/>
          <a:lstStyle>
            <a:lvl1pPr>
              <a:defRPr>
                <a:solidFill>
                  <a:schemeClr val="accent1">
                    <a:lumMod val="75000"/>
                  </a:schemeClr>
                </a:solidFill>
              </a:defRPr>
            </a:lvl1pPr>
          </a:lstStyle>
          <a:p>
            <a:endParaRPr lang="en-GB" dirty="0">
              <a:solidFill>
                <a:srgbClr val="4F81BD">
                  <a:lumMod val="75000"/>
                </a:srgbClr>
              </a:solidFill>
            </a:endParaRPr>
          </a:p>
        </p:txBody>
      </p:sp>
      <p:sp>
        <p:nvSpPr>
          <p:cNvPr id="6" name="Slide Number Placeholder 5"/>
          <p:cNvSpPr>
            <a:spLocks noGrp="1"/>
          </p:cNvSpPr>
          <p:nvPr>
            <p:ph type="sldNum" sz="quarter" idx="12"/>
          </p:nvPr>
        </p:nvSpPr>
        <p:spPr>
          <a:xfrm>
            <a:off x="8460432" y="6361038"/>
            <a:ext cx="405408" cy="365125"/>
          </a:xfrm>
        </p:spPr>
        <p:txBody>
          <a:bodyPr/>
          <a:lstStyle>
            <a:lvl1pPr>
              <a:defRPr>
                <a:solidFill>
                  <a:schemeClr val="accent1">
                    <a:lumMod val="75000"/>
                  </a:schemeClr>
                </a:solidFill>
              </a:defRPr>
            </a:lvl1pPr>
          </a:lstStyle>
          <a:p>
            <a:fld id="{1E6F7D49-625A-4DC0-89B0-0AC14CBD2779}" type="slidenum">
              <a:rPr lang="en-GB" smtClean="0">
                <a:solidFill>
                  <a:srgbClr val="4F81BD">
                    <a:lumMod val="75000"/>
                  </a:srgbClr>
                </a:solidFill>
              </a:rPr>
              <a:pPr/>
              <a:t>‹#›</a:t>
            </a:fld>
            <a:endParaRPr lang="en-GB" dirty="0">
              <a:solidFill>
                <a:srgbClr val="4F81BD">
                  <a:lumMod val="75000"/>
                </a:srgbClr>
              </a:solidFill>
            </a:endParaRPr>
          </a:p>
        </p:txBody>
      </p:sp>
      <p:cxnSp>
        <p:nvCxnSpPr>
          <p:cNvPr id="12" name="Straight Connector 11"/>
          <p:cNvCxnSpPr/>
          <p:nvPr userDrawn="1"/>
        </p:nvCxnSpPr>
        <p:spPr>
          <a:xfrm>
            <a:off x="613731" y="6181724"/>
            <a:ext cx="8157407" cy="0"/>
          </a:xfrm>
          <a:prstGeom prst="line">
            <a:avLst/>
          </a:prstGeom>
          <a:ln w="31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10950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p:txBody>
          <a:bodyPr/>
          <a:lstStyle/>
          <a:p>
            <a:endParaRPr lang="en-GB">
              <a:solidFill>
                <a:srgbClr val="4F81BD">
                  <a:lumMod val="75000"/>
                </a:srgbClr>
              </a:solidFill>
            </a:endParaRPr>
          </a:p>
        </p:txBody>
      </p:sp>
      <p:sp>
        <p:nvSpPr>
          <p:cNvPr id="6" name="Slide Number Placeholder 5"/>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31641610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9632" y="4406900"/>
            <a:ext cx="7235080" cy="1362075"/>
          </a:xfrm>
        </p:spPr>
        <p:txBody>
          <a:bodyPr anchor="t"/>
          <a:lstStyle>
            <a:lvl1pPr algn="l">
              <a:defRPr sz="40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1259632" y="2780928"/>
            <a:ext cx="7235081" cy="153039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solidFill>
                <a:srgbClr val="4F81BD">
                  <a:lumMod val="75000"/>
                </a:srgbClr>
              </a:solidFill>
            </a:endParaRPr>
          </a:p>
        </p:txBody>
      </p:sp>
      <p:sp>
        <p:nvSpPr>
          <p:cNvPr id="6" name="Slide Number Placeholder 5"/>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5955358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1547664" y="1628800"/>
            <a:ext cx="338437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5148064" y="1628800"/>
            <a:ext cx="346672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endParaRPr lang="en-GB">
              <a:solidFill>
                <a:srgbClr val="4F81BD">
                  <a:lumMod val="75000"/>
                </a:srgbClr>
              </a:solidFill>
            </a:endParaRPr>
          </a:p>
        </p:txBody>
      </p:sp>
      <p:sp>
        <p:nvSpPr>
          <p:cNvPr id="7" name="Slide Number Placeholder 6"/>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125007867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1259632" y="1556791"/>
            <a:ext cx="3672408" cy="79208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259632" y="2348879"/>
            <a:ext cx="3672408" cy="37772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292080" y="1535112"/>
            <a:ext cx="3394720" cy="81376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292080" y="2348879"/>
            <a:ext cx="3394720" cy="37772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endParaRPr lang="en-GB">
              <a:solidFill>
                <a:srgbClr val="4F81BD">
                  <a:lumMod val="75000"/>
                </a:srgbClr>
              </a:solidFill>
            </a:endParaRPr>
          </a:p>
        </p:txBody>
      </p:sp>
      <p:sp>
        <p:nvSpPr>
          <p:cNvPr id="9" name="Slide Number Placeholder 8"/>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232209971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59632" y="620688"/>
            <a:ext cx="7427168" cy="1143000"/>
          </a:xfrm>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solidFill>
                <a:srgbClr val="4F81BD">
                  <a:lumMod val="75000"/>
                </a:srgbClr>
              </a:solidFill>
            </a:endParaRPr>
          </a:p>
        </p:txBody>
      </p:sp>
      <p:sp>
        <p:nvSpPr>
          <p:cNvPr id="5" name="Slide Number Placeholder 4"/>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14933074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solidFill>
                <a:srgbClr val="4F81BD">
                  <a:lumMod val="75000"/>
                </a:srgbClr>
              </a:solidFill>
            </a:endParaRPr>
          </a:p>
        </p:txBody>
      </p:sp>
      <p:sp>
        <p:nvSpPr>
          <p:cNvPr id="4" name="Slide Number Placeholder 3"/>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11536550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9592" y="548680"/>
            <a:ext cx="2736304" cy="886420"/>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851920" y="548681"/>
            <a:ext cx="4834880" cy="5472608"/>
          </a:xfrm>
        </p:spPr>
        <p:txBody>
          <a:bodyPr/>
          <a:lstStyle>
            <a:lvl1pPr marL="0" indent="0">
              <a:buNone/>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Text Placeholder 3"/>
          <p:cNvSpPr>
            <a:spLocks noGrp="1"/>
          </p:cNvSpPr>
          <p:nvPr>
            <p:ph type="body" sz="half" idx="2"/>
          </p:nvPr>
        </p:nvSpPr>
        <p:spPr>
          <a:xfrm>
            <a:off x="899592" y="1628801"/>
            <a:ext cx="2736304" cy="43924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endParaRPr lang="en-GB">
              <a:solidFill>
                <a:srgbClr val="4F81BD">
                  <a:lumMod val="75000"/>
                </a:srgbClr>
              </a:solidFill>
            </a:endParaRPr>
          </a:p>
        </p:txBody>
      </p:sp>
      <p:sp>
        <p:nvSpPr>
          <p:cNvPr id="7" name="Slide Number Placeholder 6"/>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38176994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srgbClr val="4F81BD">
                  <a:lumMod val="75000"/>
                </a:srgbClr>
              </a:solidFill>
            </a:endParaRPr>
          </a:p>
        </p:txBody>
      </p:sp>
      <p:sp>
        <p:nvSpPr>
          <p:cNvPr id="7" name="Slide Number Placeholder 6"/>
          <p:cNvSpPr>
            <a:spLocks noGrp="1"/>
          </p:cNvSpPr>
          <p:nvPr>
            <p:ph type="sldNum" sz="quarter" idx="12"/>
          </p:nvPr>
        </p:nvSpPr>
        <p:spPr/>
        <p:txBody>
          <a:bodyPr/>
          <a:lstStyle/>
          <a:p>
            <a:fld id="{1E6F7D49-625A-4DC0-89B0-0AC14CBD2779}" type="slidenum">
              <a:rPr lang="en-GB" smtClean="0">
                <a:solidFill>
                  <a:srgbClr val="4F81BD">
                    <a:lumMod val="75000"/>
                  </a:srgbClr>
                </a:solidFill>
              </a:rPr>
              <a:pPr/>
              <a:t>‹#›</a:t>
            </a:fld>
            <a:endParaRPr lang="en-GB">
              <a:solidFill>
                <a:srgbClr val="4F81BD">
                  <a:lumMod val="75000"/>
                </a:srgbClr>
              </a:solidFill>
            </a:endParaRPr>
          </a:p>
        </p:txBody>
      </p:sp>
    </p:spTree>
    <p:extLst>
      <p:ext uri="{BB962C8B-B14F-4D97-AF65-F5344CB8AC3E}">
        <p14:creationId xmlns:p14="http://schemas.microsoft.com/office/powerpoint/2010/main" val="41735886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6"/>
          <p:cNvSpPr>
            <a:spLocks noGrp="1" noChangeArrowheads="1"/>
          </p:cNvSpPr>
          <p:nvPr>
            <p:ph type="sldNum" idx="10"/>
          </p:nvPr>
        </p:nvSpPr>
        <p:spPr/>
        <p:txBody>
          <a:bodyPr/>
          <a:lstStyle>
            <a:lvl1pPr>
              <a:defRPr/>
            </a:lvl1pPr>
          </a:lstStyle>
          <a:p>
            <a:pPr>
              <a:defRPr/>
            </a:pPr>
            <a:r>
              <a:rPr lang="en-GB"/>
              <a:t>Slide </a:t>
            </a:r>
            <a:fld id="{81C06A0A-D5BD-464B-A5C6-6FC969B29B70}" type="slidenum">
              <a:rPr lang="en-GB"/>
              <a:pPr>
                <a:defRPr/>
              </a:pPr>
              <a:t>‹#›</a:t>
            </a:fld>
            <a:endParaRPr lang="en-GB"/>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304494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6"/>
          <p:cNvSpPr>
            <a:spLocks noGrp="1" noChangeArrowheads="1"/>
          </p:cNvSpPr>
          <p:nvPr>
            <p:ph type="sldNum" idx="10"/>
          </p:nvPr>
        </p:nvSpPr>
        <p:spPr/>
        <p:txBody>
          <a:bodyPr/>
          <a:lstStyle>
            <a:lvl1pPr>
              <a:defRPr/>
            </a:lvl1pPr>
          </a:lstStyle>
          <a:p>
            <a:pPr>
              <a:defRPr/>
            </a:pPr>
            <a:r>
              <a:rPr lang="en-GB"/>
              <a:t>Slide </a:t>
            </a:r>
            <a:fld id="{43C124A9-A0C7-48A1-839F-6F166C0EE8D0}"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6"/>
          <p:cNvSpPr>
            <a:spLocks noGrp="1" noChangeArrowheads="1"/>
          </p:cNvSpPr>
          <p:nvPr>
            <p:ph type="sldNum" idx="10"/>
          </p:nvPr>
        </p:nvSpPr>
        <p:spPr/>
        <p:txBody>
          <a:bodyPr/>
          <a:lstStyle>
            <a:lvl1pPr>
              <a:defRPr/>
            </a:lvl1pPr>
          </a:lstStyle>
          <a:p>
            <a:pPr>
              <a:defRPr/>
            </a:pPr>
            <a:r>
              <a:rPr lang="en-GB"/>
              <a:t>Slide </a:t>
            </a:r>
            <a:fld id="{2DA06850-68DD-4DDB-8147-2AB5568A1F2D}"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sldNum" idx="10"/>
          </p:nvPr>
        </p:nvSpPr>
        <p:spPr/>
        <p:txBody>
          <a:bodyPr/>
          <a:lstStyle>
            <a:lvl1pPr>
              <a:defRPr/>
            </a:lvl1pPr>
          </a:lstStyle>
          <a:p>
            <a:pPr>
              <a:defRPr/>
            </a:pPr>
            <a:r>
              <a:rPr lang="en-GB"/>
              <a:t>Slide </a:t>
            </a:r>
            <a:fld id="{EBB5394E-3A0A-47F9-9063-2153AC49A658}"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7488" y="304800"/>
            <a:ext cx="2036762" cy="5842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304800"/>
            <a:ext cx="5957888" cy="5842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sldNum" idx="10"/>
          </p:nvPr>
        </p:nvSpPr>
        <p:spPr/>
        <p:txBody>
          <a:bodyPr/>
          <a:lstStyle>
            <a:lvl1pPr>
              <a:defRPr/>
            </a:lvl1pPr>
          </a:lstStyle>
          <a:p>
            <a:pPr>
              <a:defRPr/>
            </a:pPr>
            <a:r>
              <a:rPr lang="en-GB"/>
              <a:t>Slide </a:t>
            </a:r>
            <a:fld id="{7F135EBA-4A51-413E-A1B9-333AF23907F8}"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93713" y="304800"/>
            <a:ext cx="8110537" cy="70485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219200"/>
            <a:ext cx="3978275" cy="492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587875" y="1219200"/>
            <a:ext cx="3978275" cy="238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587875" y="3759200"/>
            <a:ext cx="3978275" cy="238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6"/>
          <p:cNvSpPr>
            <a:spLocks noGrp="1" noChangeArrowheads="1"/>
          </p:cNvSpPr>
          <p:nvPr>
            <p:ph type="sldNum" idx="10"/>
          </p:nvPr>
        </p:nvSpPr>
        <p:spPr/>
        <p:txBody>
          <a:bodyPr/>
          <a:lstStyle>
            <a:lvl1pPr>
              <a:defRPr/>
            </a:lvl1pPr>
          </a:lstStyle>
          <a:p>
            <a:pPr>
              <a:defRPr/>
            </a:pPr>
            <a:r>
              <a:rPr lang="en-GB"/>
              <a:t>Slide </a:t>
            </a:r>
            <a:fld id="{ACA53EBC-9FE8-4157-BB8F-76FCB383E6C9}"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3.pn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image" Target="../media/image3.png"/><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image" Target="../media/image2.png"/><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theme" Target="../theme/theme3.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image" Target="../media/image3.png"/><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image" Target="../media/image2.png"/><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theme" Target="../theme/theme4.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0"/>
          </a:srgbClr>
        </a:solidFill>
        <a:effectLst/>
      </p:bgPr>
    </p:bg>
    <p:spTree>
      <p:nvGrpSpPr>
        <p:cNvPr id="1" name=""/>
        <p:cNvGrpSpPr/>
        <p:nvPr/>
      </p:nvGrpSpPr>
      <p:grpSpPr>
        <a:xfrm>
          <a:off x="0" y="0"/>
          <a:ext cx="0" cy="0"/>
          <a:chOff x="0" y="0"/>
          <a:chExt cx="0" cy="0"/>
        </a:xfrm>
      </p:grpSpPr>
      <p:sp>
        <p:nvSpPr>
          <p:cNvPr id="6146" name="Rectangle 1"/>
          <p:cNvSpPr>
            <a:spLocks noGrp="1" noChangeArrowheads="1"/>
          </p:cNvSpPr>
          <p:nvPr>
            <p:ph type="title"/>
          </p:nvPr>
        </p:nvSpPr>
        <p:spPr bwMode="auto">
          <a:xfrm>
            <a:off x="493713" y="304800"/>
            <a:ext cx="8110537" cy="704850"/>
          </a:xfrm>
          <a:prstGeom prst="rect">
            <a:avLst/>
          </a:prstGeom>
          <a:noFill/>
          <a:ln w="9525">
            <a:noFill/>
            <a:round/>
            <a:headEnd/>
            <a:tailEnd/>
          </a:ln>
        </p:spPr>
        <p:txBody>
          <a:bodyPr vert="horz" wrap="square" lIns="90360" tIns="44280" rIns="90360" bIns="44280" numCol="1" anchor="ctr" anchorCtr="0" compatLnSpc="1">
            <a:prstTxWarp prst="textNoShape">
              <a:avLst/>
            </a:prstTxWarp>
          </a:bodyPr>
          <a:lstStyle/>
          <a:p>
            <a:pPr lvl="0"/>
            <a:r>
              <a:rPr lang="en-GB" smtClean="0"/>
              <a:t>Click to edit the title text format</a:t>
            </a:r>
          </a:p>
        </p:txBody>
      </p:sp>
      <p:sp>
        <p:nvSpPr>
          <p:cNvPr id="6147" name="Rectangle 2"/>
          <p:cNvSpPr>
            <a:spLocks noGrp="1" noChangeArrowheads="1"/>
          </p:cNvSpPr>
          <p:nvPr>
            <p:ph type="body" idx="1"/>
          </p:nvPr>
        </p:nvSpPr>
        <p:spPr bwMode="auto">
          <a:xfrm>
            <a:off x="457200" y="1219200"/>
            <a:ext cx="8108950" cy="4927600"/>
          </a:xfrm>
          <a:prstGeom prst="rect">
            <a:avLst/>
          </a:prstGeom>
          <a:noFill/>
          <a:ln w="9525">
            <a:noFill/>
            <a:round/>
            <a:headEnd/>
            <a:tailEnd/>
          </a:ln>
        </p:spPr>
        <p:txBody>
          <a:bodyPr vert="horz" wrap="square" lIns="90360" tIns="44280" rIns="90360" bIns="4428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a:p>
            <a:pPr lvl="3"/>
            <a:r>
              <a:rPr lang="en-GB" dirty="0" smtClean="0"/>
              <a:t>Fourth Outline Level</a:t>
            </a:r>
          </a:p>
          <a:p>
            <a:pPr lvl="4"/>
            <a:r>
              <a:rPr lang="en-GB" dirty="0" smtClean="0"/>
              <a:t>Fifth Outline Level</a:t>
            </a:r>
          </a:p>
          <a:p>
            <a:pPr lvl="4"/>
            <a:r>
              <a:rPr lang="en-GB" dirty="0" smtClean="0"/>
              <a:t>Sixth Outline Level</a:t>
            </a:r>
          </a:p>
          <a:p>
            <a:pPr lvl="4"/>
            <a:r>
              <a:rPr lang="en-GB" dirty="0" smtClean="0"/>
              <a:t>Seventh Outline Level</a:t>
            </a:r>
          </a:p>
          <a:p>
            <a:pPr lvl="4"/>
            <a:r>
              <a:rPr lang="en-GB" dirty="0" smtClean="0"/>
              <a:t>Eighth Outline Level</a:t>
            </a:r>
          </a:p>
          <a:p>
            <a:pPr lvl="4"/>
            <a:r>
              <a:rPr lang="en-GB" dirty="0" smtClean="0"/>
              <a:t>Ninth Outline Level</a:t>
            </a:r>
          </a:p>
        </p:txBody>
      </p:sp>
      <p:sp>
        <p:nvSpPr>
          <p:cNvPr id="1027" name="AutoShape 3"/>
          <p:cNvSpPr>
            <a:spLocks noChangeArrowheads="1"/>
          </p:cNvSpPr>
          <p:nvPr/>
        </p:nvSpPr>
        <p:spPr bwMode="auto">
          <a:xfrm>
            <a:off x="468313" y="6356350"/>
            <a:ext cx="5688012" cy="282575"/>
          </a:xfrm>
          <a:prstGeom prst="parallelogram">
            <a:avLst>
              <a:gd name="adj" fmla="val 48739"/>
            </a:avLst>
          </a:prstGeom>
          <a:solidFill>
            <a:srgbClr val="0F3692"/>
          </a:solidFill>
          <a:ln w="9525">
            <a:noFill/>
            <a:round/>
            <a:headEnd/>
            <a:tailEnd/>
          </a:ln>
          <a:effectLst/>
        </p:spPr>
        <p:txBody>
          <a:bodyPr wrap="none" anchor="ctr"/>
          <a:lstStyle/>
          <a:p>
            <a:pPr>
              <a:defRPr/>
            </a:pPr>
            <a:endParaRPr lang="en-GB"/>
          </a:p>
        </p:txBody>
      </p:sp>
      <p:sp>
        <p:nvSpPr>
          <p:cNvPr id="1028" name="Rectangle 4"/>
          <p:cNvSpPr>
            <a:spLocks noChangeArrowheads="1"/>
          </p:cNvSpPr>
          <p:nvPr/>
        </p:nvSpPr>
        <p:spPr bwMode="auto">
          <a:xfrm>
            <a:off x="5364163" y="5373688"/>
            <a:ext cx="792162" cy="333375"/>
          </a:xfrm>
          <a:prstGeom prst="rect">
            <a:avLst/>
          </a:prstGeom>
          <a:noFill/>
          <a:ln w="9525">
            <a:noFill/>
            <a:round/>
            <a:headEnd/>
            <a:tailEnd/>
          </a:ln>
          <a:effectLst/>
        </p:spPr>
        <p:txBody>
          <a:bodyPr lIns="90000" tIns="46800" rIns="90000" bIns="46800"/>
          <a:lstStyle/>
          <a:p>
            <a:pPr>
              <a:lnSpc>
                <a:spcPct val="100000"/>
              </a:lnSpc>
              <a:buClr>
                <a:srgbClr val="FFFFFF"/>
              </a:buClr>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1200" b="1">
                <a:solidFill>
                  <a:srgbClr val="FFFFFF"/>
                </a:solidFill>
                <a:latin typeface="Arial" charset="0"/>
              </a:rPr>
              <a:t>Slide </a:t>
            </a:r>
            <a:fld id="{5B9B8DB7-0830-42DA-92F8-9B8C0A56C525}" type="slidenum">
              <a:rPr lang="en-GB" sz="1200" b="1">
                <a:solidFill>
                  <a:srgbClr val="FFFFFF"/>
                </a:solidFill>
                <a:latin typeface="Arial" charset="0"/>
              </a:rPr>
              <a:pPr>
                <a:lnSpc>
                  <a:spcPct val="100000"/>
                </a:lnSpc>
                <a:buClr>
                  <a:srgbClr val="FFFFFF"/>
                </a:buClr>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t>‹#›</a:t>
            </a:fld>
            <a:endParaRPr lang="en-GB" sz="1200" b="1">
              <a:solidFill>
                <a:srgbClr val="FFFFFF"/>
              </a:solidFill>
              <a:latin typeface="Arial" charset="0"/>
            </a:endParaRPr>
          </a:p>
        </p:txBody>
      </p:sp>
      <p:pic>
        <p:nvPicPr>
          <p:cNvPr id="6150" name="Picture 5"/>
          <p:cNvPicPr>
            <a:picLocks noChangeAspect="1" noChangeArrowheads="1"/>
          </p:cNvPicPr>
          <p:nvPr/>
        </p:nvPicPr>
        <p:blipFill>
          <a:blip r:embed="rId12" cstate="print"/>
          <a:srcRect/>
          <a:stretch>
            <a:fillRect/>
          </a:stretch>
        </p:blipFill>
        <p:spPr bwMode="auto">
          <a:xfrm>
            <a:off x="6443663" y="6310313"/>
            <a:ext cx="2084387" cy="374650"/>
          </a:xfrm>
          <a:prstGeom prst="rect">
            <a:avLst/>
          </a:prstGeom>
          <a:noFill/>
          <a:ln w="9525">
            <a:noFill/>
            <a:round/>
            <a:headEnd/>
            <a:tailEnd/>
          </a:ln>
        </p:spPr>
      </p:pic>
      <p:sp>
        <p:nvSpPr>
          <p:cNvPr id="1030" name="Rectangle 6"/>
          <p:cNvSpPr>
            <a:spLocks noGrp="1" noChangeArrowheads="1"/>
          </p:cNvSpPr>
          <p:nvPr>
            <p:ph type="sldNum"/>
          </p:nvPr>
        </p:nvSpPr>
        <p:spPr bwMode="auto">
          <a:xfrm>
            <a:off x="4932363" y="6353175"/>
            <a:ext cx="1076325" cy="469900"/>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a:lnSpc>
                <a:spcPct val="100000"/>
              </a:lnSpc>
              <a:buClr>
                <a:srgbClr val="FFFFFF"/>
              </a:buClr>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1200" b="1">
                <a:solidFill>
                  <a:srgbClr val="FFFFFF"/>
                </a:solidFill>
                <a:latin typeface="+mn-lt"/>
              </a:defRPr>
            </a:lvl1pPr>
          </a:lstStyle>
          <a:p>
            <a:pPr>
              <a:defRPr/>
            </a:pPr>
            <a:r>
              <a:rPr lang="en-GB"/>
              <a:t>Slide </a:t>
            </a:r>
            <a:fld id="{7D8A5029-000E-4DF1-86C3-323EB7BB9D87}" type="slidenum">
              <a:rPr lang="en-GB"/>
              <a:pPr>
                <a:defRPr/>
              </a:pPr>
              <a:t>‹#›</a:t>
            </a:fld>
            <a:endParaRPr lang="en-GB"/>
          </a:p>
        </p:txBody>
      </p:sp>
      <p:sp>
        <p:nvSpPr>
          <p:cNvPr id="8" name="Rectangle 6"/>
          <p:cNvSpPr txBox="1">
            <a:spLocks noChangeArrowheads="1"/>
          </p:cNvSpPr>
          <p:nvPr userDrawn="1"/>
        </p:nvSpPr>
        <p:spPr bwMode="auto">
          <a:xfrm>
            <a:off x="642938" y="6343476"/>
            <a:ext cx="4214812" cy="469900"/>
          </a:xfrm>
          <a:prstGeom prst="rect">
            <a:avLst/>
          </a:prstGeom>
          <a:noFill/>
          <a:ln w="9525">
            <a:noFill/>
            <a:round/>
            <a:headEnd/>
            <a:tailEnd/>
          </a:ln>
          <a:effectLst/>
        </p:spPr>
        <p:txBody>
          <a:bodyPr lIns="90000" tIns="46800" rIns="90000" bIns="46800"/>
          <a:lstStyle>
            <a:lvl1pPr>
              <a:defRPr/>
            </a:lvl1pPr>
          </a:lstStyle>
          <a:p>
            <a:pPr>
              <a:lnSpc>
                <a:spcPct val="100000"/>
              </a:lnSpc>
              <a:buClr>
                <a:srgbClr val="FFFFFF"/>
              </a:buClr>
              <a:buFont typeface="Aria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1200" b="1" dirty="0" smtClean="0">
                <a:solidFill>
                  <a:schemeClr val="accent2">
                    <a:lumMod val="20000"/>
                    <a:lumOff val="80000"/>
                  </a:schemeClr>
                </a:solidFill>
                <a:latin typeface="+mn-lt"/>
              </a:rPr>
              <a:t>Massimo Bonavita –  DA Training Course 2016 - EnKF </a:t>
            </a:r>
            <a:endParaRPr lang="en-GB" sz="1200" b="1" dirty="0">
              <a:solidFill>
                <a:schemeClr val="accent2">
                  <a:lumMod val="20000"/>
                  <a:lumOff val="80000"/>
                </a:schemeClr>
              </a:solidFill>
              <a:latin typeface="+mn-lt"/>
            </a:endParaRP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Lst>
  <p:timing>
    <p:tnLst>
      <p:par>
        <p:cTn id="1" dur="indefinite" restart="never" nodeType="tmRoot"/>
      </p:par>
    </p:tnLst>
  </p:timing>
  <p:hf hdr="0" dt="0"/>
  <p:txStyles>
    <p:titleStyle>
      <a:lvl1pPr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mj-lt"/>
          <a:ea typeface="+mj-ea"/>
          <a:cs typeface="+mj-cs"/>
        </a:defRPr>
      </a:lvl1pPr>
      <a:lvl2pPr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2pPr>
      <a:lvl3pPr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3pPr>
      <a:lvl4pPr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4pPr>
      <a:lvl5pPr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5pPr>
      <a:lvl6pPr marL="457200"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6pPr>
      <a:lvl7pPr marL="914400"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7pPr>
      <a:lvl8pPr marL="1371600"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8pPr>
      <a:lvl9pPr marL="1828800" algn="l" defTabSz="449263" rtl="0" eaLnBrk="0" fontAlgn="base" hangingPunct="0">
        <a:lnSpc>
          <a:spcPct val="108000"/>
        </a:lnSpc>
        <a:spcBef>
          <a:spcPct val="0"/>
        </a:spcBef>
        <a:spcAft>
          <a:spcPct val="0"/>
        </a:spcAft>
        <a:buClr>
          <a:srgbClr val="0F3692"/>
        </a:buClr>
        <a:buSzPct val="100000"/>
        <a:buFont typeface="Arial Black" pitchFamily="34" charset="0"/>
        <a:defRPr sz="2800">
          <a:solidFill>
            <a:srgbClr val="0F3692"/>
          </a:solidFill>
          <a:latin typeface="Arial Black" pitchFamily="34" charset="0"/>
        </a:defRPr>
      </a:lvl9pPr>
    </p:titleStyle>
    <p:bodyStyle>
      <a:lvl1pPr marL="287338" indent="-287338" algn="l" defTabSz="449263" rtl="0" eaLnBrk="0" fontAlgn="base" hangingPunct="0">
        <a:lnSpc>
          <a:spcPts val="2500"/>
        </a:lnSpc>
        <a:spcBef>
          <a:spcPct val="0"/>
        </a:spcBef>
        <a:spcAft>
          <a:spcPts val="1000"/>
        </a:spcAft>
        <a:buClr>
          <a:srgbClr val="0F3692"/>
        </a:buClr>
        <a:buSzPct val="100000"/>
        <a:buFont typeface="Wingdings" pitchFamily="2" charset="2"/>
        <a:buChar char=""/>
        <a:defRPr sz="2200" b="1">
          <a:solidFill>
            <a:srgbClr val="000000"/>
          </a:solidFill>
          <a:latin typeface="+mn-lt"/>
          <a:ea typeface="+mn-ea"/>
          <a:cs typeface="+mn-cs"/>
        </a:defRPr>
      </a:lvl1pPr>
      <a:lvl2pPr marL="763588" indent="-282575" algn="l" defTabSz="449263" rtl="0" eaLnBrk="0" fontAlgn="base" hangingPunct="0">
        <a:lnSpc>
          <a:spcPct val="108000"/>
        </a:lnSpc>
        <a:spcBef>
          <a:spcPct val="0"/>
        </a:spcBef>
        <a:spcAft>
          <a:spcPts val="1000"/>
        </a:spcAft>
        <a:buClr>
          <a:srgbClr val="0F3692"/>
        </a:buClr>
        <a:buSzPct val="100000"/>
        <a:buFont typeface="Wingdings" pitchFamily="2" charset="2"/>
        <a:buChar char=""/>
        <a:defRPr b="1">
          <a:solidFill>
            <a:srgbClr val="000000"/>
          </a:solidFill>
          <a:latin typeface="+mn-lt"/>
        </a:defRPr>
      </a:lvl2pPr>
      <a:lvl3pPr marL="1296988" indent="-339725" algn="l" defTabSz="449263" rtl="0" eaLnBrk="0" fontAlgn="base" hangingPunct="0">
        <a:lnSpc>
          <a:spcPts val="2575"/>
        </a:lnSpc>
        <a:spcBef>
          <a:spcPct val="0"/>
        </a:spcBef>
        <a:spcAft>
          <a:spcPts val="800"/>
        </a:spcAft>
        <a:buClr>
          <a:srgbClr val="0F3692"/>
        </a:buClr>
        <a:buSzPct val="100000"/>
        <a:buFont typeface="Arial" charset="0"/>
        <a:buChar char="•"/>
        <a:defRPr b="1">
          <a:solidFill>
            <a:srgbClr val="000000"/>
          </a:solidFill>
          <a:latin typeface="+mn-lt"/>
        </a:defRPr>
      </a:lvl3pPr>
      <a:lvl4pPr marL="1716088" indent="-228600" algn="l" defTabSz="449263" rtl="0" eaLnBrk="0" fontAlgn="base" hangingPunct="0">
        <a:lnSpc>
          <a:spcPts val="2575"/>
        </a:lnSpc>
        <a:spcBef>
          <a:spcPct val="0"/>
        </a:spcBef>
        <a:spcAft>
          <a:spcPts val="800"/>
        </a:spcAft>
        <a:buClr>
          <a:srgbClr val="919191"/>
        </a:buClr>
        <a:buSzPct val="100000"/>
        <a:buFont typeface="Wingdings" pitchFamily="2" charset="2"/>
        <a:buChar char=""/>
        <a:defRPr sz="2200" b="1">
          <a:solidFill>
            <a:srgbClr val="000000"/>
          </a:solidFill>
          <a:latin typeface="+mn-lt"/>
        </a:defRPr>
      </a:lvl4pPr>
      <a:lvl5pPr marL="2135188" indent="-228600" algn="l" defTabSz="449263" rtl="0" eaLnBrk="0" fontAlgn="base" hangingPunct="0">
        <a:lnSpc>
          <a:spcPts val="2575"/>
        </a:lnSpc>
        <a:spcBef>
          <a:spcPct val="0"/>
        </a:spcBef>
        <a:spcAft>
          <a:spcPts val="800"/>
        </a:spcAft>
        <a:buClr>
          <a:srgbClr val="919191"/>
        </a:buClr>
        <a:buSzPct val="100000"/>
        <a:buFont typeface="Wingdings" pitchFamily="2" charset="2"/>
        <a:buChar char=""/>
        <a:defRPr sz="2200" b="1">
          <a:solidFill>
            <a:srgbClr val="000000"/>
          </a:solidFill>
          <a:latin typeface="+mn-lt"/>
        </a:defRPr>
      </a:lvl5pPr>
      <a:lvl6pPr marL="2592388" indent="-228600" algn="l" defTabSz="449263" rtl="0" eaLnBrk="0" fontAlgn="base" hangingPunct="0">
        <a:lnSpc>
          <a:spcPts val="2575"/>
        </a:lnSpc>
        <a:spcBef>
          <a:spcPct val="0"/>
        </a:spcBef>
        <a:spcAft>
          <a:spcPts val="800"/>
        </a:spcAft>
        <a:buClr>
          <a:srgbClr val="919191"/>
        </a:buClr>
        <a:buSzPct val="100000"/>
        <a:buFont typeface="Wingdings" pitchFamily="2" charset="2"/>
        <a:buChar char=""/>
        <a:defRPr sz="2200" b="1">
          <a:solidFill>
            <a:srgbClr val="000000"/>
          </a:solidFill>
          <a:latin typeface="+mn-lt"/>
        </a:defRPr>
      </a:lvl6pPr>
      <a:lvl7pPr marL="3049588" indent="-228600" algn="l" defTabSz="449263" rtl="0" eaLnBrk="0" fontAlgn="base" hangingPunct="0">
        <a:lnSpc>
          <a:spcPts val="2575"/>
        </a:lnSpc>
        <a:spcBef>
          <a:spcPct val="0"/>
        </a:spcBef>
        <a:spcAft>
          <a:spcPts val="800"/>
        </a:spcAft>
        <a:buClr>
          <a:srgbClr val="919191"/>
        </a:buClr>
        <a:buSzPct val="100000"/>
        <a:buFont typeface="Wingdings" pitchFamily="2" charset="2"/>
        <a:buChar char=""/>
        <a:defRPr sz="2200" b="1">
          <a:solidFill>
            <a:srgbClr val="000000"/>
          </a:solidFill>
          <a:latin typeface="+mn-lt"/>
        </a:defRPr>
      </a:lvl7pPr>
      <a:lvl8pPr marL="3506788" indent="-228600" algn="l" defTabSz="449263" rtl="0" eaLnBrk="0" fontAlgn="base" hangingPunct="0">
        <a:lnSpc>
          <a:spcPts val="2575"/>
        </a:lnSpc>
        <a:spcBef>
          <a:spcPct val="0"/>
        </a:spcBef>
        <a:spcAft>
          <a:spcPts val="800"/>
        </a:spcAft>
        <a:buClr>
          <a:srgbClr val="919191"/>
        </a:buClr>
        <a:buSzPct val="100000"/>
        <a:buFont typeface="Wingdings" pitchFamily="2" charset="2"/>
        <a:buChar char=""/>
        <a:defRPr sz="2200" b="1">
          <a:solidFill>
            <a:srgbClr val="000000"/>
          </a:solidFill>
          <a:latin typeface="+mn-lt"/>
        </a:defRPr>
      </a:lvl8pPr>
      <a:lvl9pPr marL="3963988" indent="-228600" algn="l" defTabSz="449263" rtl="0" eaLnBrk="0" fontAlgn="base" hangingPunct="0">
        <a:lnSpc>
          <a:spcPts val="2575"/>
        </a:lnSpc>
        <a:spcBef>
          <a:spcPct val="0"/>
        </a:spcBef>
        <a:spcAft>
          <a:spcPts val="800"/>
        </a:spcAft>
        <a:buClr>
          <a:srgbClr val="919191"/>
        </a:buClr>
        <a:buSzPct val="100000"/>
        <a:buFont typeface="Wingdings" pitchFamily="2" charset="2"/>
        <a:buChar char=""/>
        <a:defRPr sz="2200" b="1">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27584" y="274638"/>
            <a:ext cx="7859216"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1259632" y="1600200"/>
            <a:ext cx="7427168"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7092280" y="6361038"/>
            <a:ext cx="1197496" cy="365125"/>
          </a:xfrm>
          <a:prstGeom prst="rect">
            <a:avLst/>
          </a:prstGeom>
        </p:spPr>
        <p:txBody>
          <a:bodyPr vert="horz" lIns="91440" tIns="45720" rIns="91440" bIns="45720" rtlCol="0" anchor="ctr"/>
          <a:lstStyle>
            <a:lvl1pPr algn="l">
              <a:defRPr sz="1100">
                <a:solidFill>
                  <a:schemeClr val="accent1">
                    <a:lumMod val="75000"/>
                  </a:schemeClr>
                </a:solidFill>
                <a:latin typeface="Helvetica" pitchFamily="34" charset="0"/>
              </a:defRPr>
            </a:lvl1pPr>
          </a:lstStyle>
          <a:p>
            <a:pPr defTabSz="914400" eaLnBrk="1" fontAlgn="auto" hangingPunct="1">
              <a:lnSpc>
                <a:spcPct val="100000"/>
              </a:lnSpc>
              <a:spcBef>
                <a:spcPts val="0"/>
              </a:spcBef>
              <a:spcAft>
                <a:spcPts val="0"/>
              </a:spcAft>
              <a:buClrTx/>
              <a:buSzTx/>
              <a:buFontTx/>
              <a:buNone/>
            </a:pPr>
            <a:endParaRPr lang="en-GB" dirty="0">
              <a:solidFill>
                <a:srgbClr val="4F81BD">
                  <a:lumMod val="75000"/>
                </a:srgbClr>
              </a:solidFill>
            </a:endParaRPr>
          </a:p>
        </p:txBody>
      </p:sp>
      <p:sp>
        <p:nvSpPr>
          <p:cNvPr id="6" name="Slide Number Placeholder 5"/>
          <p:cNvSpPr>
            <a:spLocks noGrp="1"/>
          </p:cNvSpPr>
          <p:nvPr>
            <p:ph type="sldNum" sz="quarter" idx="4"/>
          </p:nvPr>
        </p:nvSpPr>
        <p:spPr>
          <a:xfrm>
            <a:off x="8316416" y="6356350"/>
            <a:ext cx="370384" cy="365125"/>
          </a:xfrm>
          <a:prstGeom prst="rect">
            <a:avLst/>
          </a:prstGeom>
        </p:spPr>
        <p:txBody>
          <a:bodyPr vert="horz" lIns="91440" tIns="45720" rIns="91440" bIns="45720" rtlCol="0" anchor="ctr"/>
          <a:lstStyle>
            <a:lvl1pPr algn="r">
              <a:defRPr sz="1100">
                <a:solidFill>
                  <a:schemeClr val="accent1">
                    <a:lumMod val="75000"/>
                  </a:schemeClr>
                </a:solidFill>
                <a:latin typeface="Helvetica" pitchFamily="34" charset="0"/>
              </a:defRPr>
            </a:lvl1pPr>
          </a:lstStyle>
          <a:p>
            <a:pPr defTabSz="914400" eaLnBrk="1" fontAlgn="auto" hangingPunct="1">
              <a:lnSpc>
                <a:spcPct val="100000"/>
              </a:lnSpc>
              <a:spcBef>
                <a:spcPts val="0"/>
              </a:spcBef>
              <a:spcAft>
                <a:spcPts val="0"/>
              </a:spcAft>
              <a:buClrTx/>
              <a:buSzTx/>
              <a:buFontTx/>
              <a:buNone/>
            </a:pPr>
            <a:fld id="{1E6F7D49-625A-4DC0-89B0-0AC14CBD2779}" type="slidenum">
              <a:rPr lang="en-GB" smtClean="0">
                <a:solidFill>
                  <a:srgbClr val="4F81BD">
                    <a:lumMod val="75000"/>
                  </a:srgbClr>
                </a:solidFill>
              </a:rPr>
              <a:pPr defTabSz="914400" eaLnBrk="1" fontAlgn="auto" hangingPunct="1">
                <a:lnSpc>
                  <a:spcPct val="100000"/>
                </a:lnSpc>
                <a:spcBef>
                  <a:spcPts val="0"/>
                </a:spcBef>
                <a:spcAft>
                  <a:spcPts val="0"/>
                </a:spcAft>
                <a:buClrTx/>
                <a:buSzTx/>
                <a:buFontTx/>
                <a:buNone/>
              </a:pPr>
              <a:t>‹#›</a:t>
            </a:fld>
            <a:endParaRPr lang="en-GB" dirty="0">
              <a:solidFill>
                <a:srgbClr val="4F81BD">
                  <a:lumMod val="75000"/>
                </a:srgbClr>
              </a:solidFill>
            </a:endParaRPr>
          </a:p>
        </p:txBody>
      </p:sp>
      <p:pic>
        <p:nvPicPr>
          <p:cNvPr id="7" name="Picture 6" descr="bluesidebar.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0"/>
            <a:ext cx="395536" cy="6858000"/>
          </a:xfrm>
          <a:prstGeom prst="rect">
            <a:avLst/>
          </a:prstGeom>
        </p:spPr>
      </p:pic>
      <p:pic>
        <p:nvPicPr>
          <p:cNvPr id="1026"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27584" y="6202633"/>
            <a:ext cx="5937866" cy="639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5362428"/>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Lst>
  <p:hf hdr="0" dt="0"/>
  <p:txStyles>
    <p:titleStyle>
      <a:lvl1pPr algn="ctr" defTabSz="914400" rtl="0" eaLnBrk="1" latinLnBrk="0" hangingPunct="1">
        <a:spcBef>
          <a:spcPct val="0"/>
        </a:spcBef>
        <a:buNone/>
        <a:defRPr sz="4400" kern="1200">
          <a:solidFill>
            <a:schemeClr val="accent1">
              <a:lumMod val="75000"/>
            </a:schemeClr>
          </a:solidFill>
          <a:latin typeface="Helvetica" pitchFamily="34" charset="0"/>
          <a:ea typeface="+mj-ea"/>
          <a:cs typeface="+mj-cs"/>
        </a:defRPr>
      </a:lvl1pPr>
    </p:titleStyle>
    <p:bodyStyle>
      <a:lvl1pPr marL="0" indent="0" algn="l" defTabSz="914400" rtl="0" eaLnBrk="1" latinLnBrk="0" hangingPunct="1">
        <a:spcBef>
          <a:spcPct val="20000"/>
        </a:spcBef>
        <a:buFont typeface="Arial" pitchFamily="34" charset="0"/>
        <a:buNone/>
        <a:defRPr sz="3200" kern="1200">
          <a:solidFill>
            <a:schemeClr val="tx1">
              <a:lumMod val="50000"/>
              <a:lumOff val="50000"/>
            </a:schemeClr>
          </a:solidFill>
          <a:latin typeface="Helvetica"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lumMod val="50000"/>
              <a:lumOff val="50000"/>
            </a:schemeClr>
          </a:solidFill>
          <a:latin typeface="Helvetica"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Helvetica"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Helvetica"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Helvetic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27584" y="274638"/>
            <a:ext cx="7859216"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1259632" y="1600200"/>
            <a:ext cx="7427168"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7092280" y="6361038"/>
            <a:ext cx="1197496" cy="365125"/>
          </a:xfrm>
          <a:prstGeom prst="rect">
            <a:avLst/>
          </a:prstGeom>
        </p:spPr>
        <p:txBody>
          <a:bodyPr vert="horz" lIns="91440" tIns="45720" rIns="91440" bIns="45720" rtlCol="0" anchor="ctr"/>
          <a:lstStyle>
            <a:lvl1pPr algn="l">
              <a:defRPr sz="1100">
                <a:solidFill>
                  <a:schemeClr val="accent1">
                    <a:lumMod val="75000"/>
                  </a:schemeClr>
                </a:solidFill>
                <a:latin typeface="Helvetica" pitchFamily="34" charset="0"/>
              </a:defRPr>
            </a:lvl1pPr>
          </a:lstStyle>
          <a:p>
            <a:pPr defTabSz="914400" eaLnBrk="1" fontAlgn="auto" hangingPunct="1">
              <a:lnSpc>
                <a:spcPct val="100000"/>
              </a:lnSpc>
              <a:spcBef>
                <a:spcPts val="0"/>
              </a:spcBef>
              <a:spcAft>
                <a:spcPts val="0"/>
              </a:spcAft>
              <a:buClrTx/>
              <a:buSzTx/>
              <a:buFontTx/>
              <a:buNone/>
            </a:pPr>
            <a:endParaRPr lang="en-GB" dirty="0">
              <a:solidFill>
                <a:srgbClr val="4F81BD">
                  <a:lumMod val="75000"/>
                </a:srgbClr>
              </a:solidFill>
            </a:endParaRPr>
          </a:p>
        </p:txBody>
      </p:sp>
      <p:sp>
        <p:nvSpPr>
          <p:cNvPr id="6" name="Slide Number Placeholder 5"/>
          <p:cNvSpPr>
            <a:spLocks noGrp="1"/>
          </p:cNvSpPr>
          <p:nvPr>
            <p:ph type="sldNum" sz="quarter" idx="4"/>
          </p:nvPr>
        </p:nvSpPr>
        <p:spPr>
          <a:xfrm>
            <a:off x="8316416" y="6356350"/>
            <a:ext cx="370384" cy="365125"/>
          </a:xfrm>
          <a:prstGeom prst="rect">
            <a:avLst/>
          </a:prstGeom>
        </p:spPr>
        <p:txBody>
          <a:bodyPr vert="horz" lIns="91440" tIns="45720" rIns="91440" bIns="45720" rtlCol="0" anchor="ctr"/>
          <a:lstStyle>
            <a:lvl1pPr algn="r">
              <a:defRPr sz="1100">
                <a:solidFill>
                  <a:schemeClr val="accent1">
                    <a:lumMod val="75000"/>
                  </a:schemeClr>
                </a:solidFill>
                <a:latin typeface="Helvetica" pitchFamily="34" charset="0"/>
              </a:defRPr>
            </a:lvl1pPr>
          </a:lstStyle>
          <a:p>
            <a:pPr defTabSz="914400" eaLnBrk="1" fontAlgn="auto" hangingPunct="1">
              <a:lnSpc>
                <a:spcPct val="100000"/>
              </a:lnSpc>
              <a:spcBef>
                <a:spcPts val="0"/>
              </a:spcBef>
              <a:spcAft>
                <a:spcPts val="0"/>
              </a:spcAft>
              <a:buClrTx/>
              <a:buSzTx/>
              <a:buFontTx/>
              <a:buNone/>
            </a:pPr>
            <a:fld id="{1E6F7D49-625A-4DC0-89B0-0AC14CBD2779}" type="slidenum">
              <a:rPr lang="en-GB" smtClean="0">
                <a:solidFill>
                  <a:srgbClr val="4F81BD">
                    <a:lumMod val="75000"/>
                  </a:srgbClr>
                </a:solidFill>
              </a:rPr>
              <a:pPr defTabSz="914400" eaLnBrk="1" fontAlgn="auto" hangingPunct="1">
                <a:lnSpc>
                  <a:spcPct val="100000"/>
                </a:lnSpc>
                <a:spcBef>
                  <a:spcPts val="0"/>
                </a:spcBef>
                <a:spcAft>
                  <a:spcPts val="0"/>
                </a:spcAft>
                <a:buClrTx/>
                <a:buSzTx/>
                <a:buFontTx/>
                <a:buNone/>
              </a:pPr>
              <a:t>‹#›</a:t>
            </a:fld>
            <a:endParaRPr lang="en-GB" dirty="0">
              <a:solidFill>
                <a:srgbClr val="4F81BD">
                  <a:lumMod val="75000"/>
                </a:srgbClr>
              </a:solidFill>
            </a:endParaRPr>
          </a:p>
        </p:txBody>
      </p:sp>
      <p:pic>
        <p:nvPicPr>
          <p:cNvPr id="7" name="Picture 6" descr="bluesidebar.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0"/>
            <a:ext cx="395536" cy="6858000"/>
          </a:xfrm>
          <a:prstGeom prst="rect">
            <a:avLst/>
          </a:prstGeom>
        </p:spPr>
      </p:pic>
      <p:pic>
        <p:nvPicPr>
          <p:cNvPr id="1026"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27584" y="6202633"/>
            <a:ext cx="5937866" cy="639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7287105"/>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Lst>
  <p:hf hdr="0" dt="0"/>
  <p:txStyles>
    <p:titleStyle>
      <a:lvl1pPr algn="ctr" defTabSz="914400" rtl="0" eaLnBrk="1" latinLnBrk="0" hangingPunct="1">
        <a:spcBef>
          <a:spcPct val="0"/>
        </a:spcBef>
        <a:buNone/>
        <a:defRPr sz="4400" kern="1200">
          <a:solidFill>
            <a:schemeClr val="accent1">
              <a:lumMod val="75000"/>
            </a:schemeClr>
          </a:solidFill>
          <a:latin typeface="Helvetica" pitchFamily="34" charset="0"/>
          <a:ea typeface="+mj-ea"/>
          <a:cs typeface="+mj-cs"/>
        </a:defRPr>
      </a:lvl1pPr>
    </p:titleStyle>
    <p:bodyStyle>
      <a:lvl1pPr marL="0" indent="0" algn="l" defTabSz="914400" rtl="0" eaLnBrk="1" latinLnBrk="0" hangingPunct="1">
        <a:spcBef>
          <a:spcPct val="20000"/>
        </a:spcBef>
        <a:buFont typeface="Arial" pitchFamily="34" charset="0"/>
        <a:buNone/>
        <a:defRPr sz="3200" kern="1200">
          <a:solidFill>
            <a:schemeClr val="tx1">
              <a:lumMod val="50000"/>
              <a:lumOff val="50000"/>
            </a:schemeClr>
          </a:solidFill>
          <a:latin typeface="Helvetica"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lumMod val="50000"/>
              <a:lumOff val="50000"/>
            </a:schemeClr>
          </a:solidFill>
          <a:latin typeface="Helvetica"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Helvetica"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Helvetica"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Helvetic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27584" y="274638"/>
            <a:ext cx="7859216"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1259632" y="1600200"/>
            <a:ext cx="7427168"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7092280" y="6361038"/>
            <a:ext cx="1197496" cy="365125"/>
          </a:xfrm>
          <a:prstGeom prst="rect">
            <a:avLst/>
          </a:prstGeom>
        </p:spPr>
        <p:txBody>
          <a:bodyPr vert="horz" lIns="91440" tIns="45720" rIns="91440" bIns="45720" rtlCol="0" anchor="ctr"/>
          <a:lstStyle>
            <a:lvl1pPr algn="l">
              <a:defRPr sz="1100">
                <a:solidFill>
                  <a:schemeClr val="accent1">
                    <a:lumMod val="75000"/>
                  </a:schemeClr>
                </a:solidFill>
                <a:latin typeface="Helvetica" pitchFamily="34" charset="0"/>
              </a:defRPr>
            </a:lvl1pPr>
          </a:lstStyle>
          <a:p>
            <a:pPr defTabSz="914400" eaLnBrk="1" fontAlgn="auto" hangingPunct="1">
              <a:lnSpc>
                <a:spcPct val="100000"/>
              </a:lnSpc>
              <a:spcBef>
                <a:spcPts val="0"/>
              </a:spcBef>
              <a:spcAft>
                <a:spcPts val="0"/>
              </a:spcAft>
              <a:buClrTx/>
              <a:buSzTx/>
              <a:buFontTx/>
              <a:buNone/>
            </a:pPr>
            <a:endParaRPr lang="en-GB" dirty="0">
              <a:solidFill>
                <a:srgbClr val="4F81BD">
                  <a:lumMod val="75000"/>
                </a:srgbClr>
              </a:solidFill>
            </a:endParaRPr>
          </a:p>
        </p:txBody>
      </p:sp>
      <p:sp>
        <p:nvSpPr>
          <p:cNvPr id="6" name="Slide Number Placeholder 5"/>
          <p:cNvSpPr>
            <a:spLocks noGrp="1"/>
          </p:cNvSpPr>
          <p:nvPr>
            <p:ph type="sldNum" sz="quarter" idx="4"/>
          </p:nvPr>
        </p:nvSpPr>
        <p:spPr>
          <a:xfrm>
            <a:off x="8316416" y="6356350"/>
            <a:ext cx="370384" cy="365125"/>
          </a:xfrm>
          <a:prstGeom prst="rect">
            <a:avLst/>
          </a:prstGeom>
        </p:spPr>
        <p:txBody>
          <a:bodyPr vert="horz" lIns="91440" tIns="45720" rIns="91440" bIns="45720" rtlCol="0" anchor="ctr"/>
          <a:lstStyle>
            <a:lvl1pPr algn="r">
              <a:defRPr sz="1100">
                <a:solidFill>
                  <a:schemeClr val="accent1">
                    <a:lumMod val="75000"/>
                  </a:schemeClr>
                </a:solidFill>
                <a:latin typeface="Helvetica" pitchFamily="34" charset="0"/>
              </a:defRPr>
            </a:lvl1pPr>
          </a:lstStyle>
          <a:p>
            <a:pPr defTabSz="914400" eaLnBrk="1" fontAlgn="auto" hangingPunct="1">
              <a:lnSpc>
                <a:spcPct val="100000"/>
              </a:lnSpc>
              <a:spcBef>
                <a:spcPts val="0"/>
              </a:spcBef>
              <a:spcAft>
                <a:spcPts val="0"/>
              </a:spcAft>
              <a:buClrTx/>
              <a:buSzTx/>
              <a:buFontTx/>
              <a:buNone/>
            </a:pPr>
            <a:fld id="{1E6F7D49-625A-4DC0-89B0-0AC14CBD2779}" type="slidenum">
              <a:rPr lang="en-GB" smtClean="0">
                <a:solidFill>
                  <a:srgbClr val="4F81BD">
                    <a:lumMod val="75000"/>
                  </a:srgbClr>
                </a:solidFill>
              </a:rPr>
              <a:pPr defTabSz="914400" eaLnBrk="1" fontAlgn="auto" hangingPunct="1">
                <a:lnSpc>
                  <a:spcPct val="100000"/>
                </a:lnSpc>
                <a:spcBef>
                  <a:spcPts val="0"/>
                </a:spcBef>
                <a:spcAft>
                  <a:spcPts val="0"/>
                </a:spcAft>
                <a:buClrTx/>
                <a:buSzTx/>
                <a:buFontTx/>
                <a:buNone/>
              </a:pPr>
              <a:t>‹#›</a:t>
            </a:fld>
            <a:endParaRPr lang="en-GB" dirty="0">
              <a:solidFill>
                <a:srgbClr val="4F81BD">
                  <a:lumMod val="75000"/>
                </a:srgbClr>
              </a:solidFill>
            </a:endParaRPr>
          </a:p>
        </p:txBody>
      </p:sp>
      <p:pic>
        <p:nvPicPr>
          <p:cNvPr id="7" name="Picture 6" descr="bluesidebar.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0"/>
            <a:ext cx="395536" cy="6858000"/>
          </a:xfrm>
          <a:prstGeom prst="rect">
            <a:avLst/>
          </a:prstGeom>
        </p:spPr>
      </p:pic>
      <p:pic>
        <p:nvPicPr>
          <p:cNvPr id="1026"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27584" y="6202633"/>
            <a:ext cx="5937866" cy="639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6251681"/>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Lst>
  <p:hf hdr="0" dt="0"/>
  <p:txStyles>
    <p:titleStyle>
      <a:lvl1pPr algn="ctr" defTabSz="914400" rtl="0" eaLnBrk="1" latinLnBrk="0" hangingPunct="1">
        <a:spcBef>
          <a:spcPct val="0"/>
        </a:spcBef>
        <a:buNone/>
        <a:defRPr sz="4400" kern="1200">
          <a:solidFill>
            <a:schemeClr val="accent1">
              <a:lumMod val="75000"/>
            </a:schemeClr>
          </a:solidFill>
          <a:latin typeface="Helvetica" pitchFamily="34" charset="0"/>
          <a:ea typeface="+mj-ea"/>
          <a:cs typeface="+mj-cs"/>
        </a:defRPr>
      </a:lvl1pPr>
    </p:titleStyle>
    <p:bodyStyle>
      <a:lvl1pPr marL="0" indent="0" algn="l" defTabSz="914400" rtl="0" eaLnBrk="1" latinLnBrk="0" hangingPunct="1">
        <a:spcBef>
          <a:spcPct val="20000"/>
        </a:spcBef>
        <a:buFont typeface="Arial" pitchFamily="34" charset="0"/>
        <a:buNone/>
        <a:defRPr sz="3200" kern="1200">
          <a:solidFill>
            <a:schemeClr val="tx1">
              <a:lumMod val="50000"/>
              <a:lumOff val="50000"/>
            </a:schemeClr>
          </a:solidFill>
          <a:latin typeface="Helvetica"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lumMod val="50000"/>
              <a:lumOff val="50000"/>
            </a:schemeClr>
          </a:solidFill>
          <a:latin typeface="Helvetica"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Helvetica"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Helvetica"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Helvetic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2.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2.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2.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3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5.wmf"/><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2.xml"/></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7.png"/><Relationship Id="rId7" Type="http://schemas.openxmlformats.org/officeDocument/2006/relationships/image" Target="../media/image5.wmf"/><Relationship Id="rId2" Type="http://schemas.openxmlformats.org/officeDocument/2006/relationships/slideLayout" Target="../slideLayouts/slideLayout32.xml"/><Relationship Id="rId1" Type="http://schemas.openxmlformats.org/officeDocument/2006/relationships/vmlDrawing" Target="../drawings/vmlDrawing2.vml"/><Relationship Id="rId6" Type="http://schemas.openxmlformats.org/officeDocument/2006/relationships/oleObject" Target="../embeddings/oleObject3.bin"/><Relationship Id="rId11" Type="http://schemas.openxmlformats.org/officeDocument/2006/relationships/image" Target="../media/image11.png"/><Relationship Id="rId5" Type="http://schemas.openxmlformats.org/officeDocument/2006/relationships/image" Target="../media/image9.png"/><Relationship Id="rId10" Type="http://schemas.openxmlformats.org/officeDocument/2006/relationships/image" Target="../media/image10.png"/><Relationship Id="rId4" Type="http://schemas.openxmlformats.org/officeDocument/2006/relationships/image" Target="../media/image8.png"/><Relationship Id="rId9" Type="http://schemas.openxmlformats.org/officeDocument/2006/relationships/oleObject" Target="../embeddings/oleObject5.bin"/></Relationships>
</file>

<file path=ppt/slides/_rels/slide40.xml.rels><?xml version="1.0" encoding="UTF-8" standalone="yes"?>
<Relationships xmlns="http://schemas.openxmlformats.org/package/2006/relationships"><Relationship Id="rId3" Type="http://schemas.openxmlformats.org/officeDocument/2006/relationships/hyperlink" Target="http://dx.doi.org/10.1175/MWR-D-14-00157.1" TargetMode="External"/><Relationship Id="rId2" Type="http://schemas.openxmlformats.org/officeDocument/2006/relationships/notesSlide" Target="../notesSlides/notesSlide6.xml"/><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2.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59632" y="1124744"/>
            <a:ext cx="7056784" cy="1470025"/>
          </a:xfrm>
        </p:spPr>
        <p:txBody>
          <a:bodyPr>
            <a:normAutofit fontScale="90000"/>
          </a:bodyPr>
          <a:lstStyle/>
          <a:p>
            <a:r>
              <a:rPr lang="fr-FR" dirty="0" smtClean="0"/>
              <a:t>Assimilation </a:t>
            </a:r>
            <a:r>
              <a:rPr lang="fr-FR" dirty="0" err="1" smtClean="0"/>
              <a:t>Algorithms</a:t>
            </a:r>
            <a:r>
              <a:rPr lang="fr-FR" dirty="0" smtClean="0"/>
              <a:t>: Ensemble Kalman </a:t>
            </a:r>
            <a:r>
              <a:rPr lang="fr-FR" dirty="0" err="1" smtClean="0"/>
              <a:t>Filters</a:t>
            </a:r>
            <a:r>
              <a:rPr lang="fr-FR" dirty="0" smtClean="0"/>
              <a:t> </a:t>
            </a:r>
            <a:br>
              <a:rPr lang="fr-FR" dirty="0" smtClean="0"/>
            </a:br>
            <a:r>
              <a:rPr lang="fr-FR" sz="3300" dirty="0" smtClean="0"/>
              <a:t/>
            </a:r>
            <a:br>
              <a:rPr lang="fr-FR" sz="3300" dirty="0" smtClean="0"/>
            </a:br>
            <a:endParaRPr lang="en-GB" sz="3300" dirty="0"/>
          </a:p>
        </p:txBody>
      </p:sp>
      <p:sp>
        <p:nvSpPr>
          <p:cNvPr id="3" name="Subtitle 2"/>
          <p:cNvSpPr>
            <a:spLocks noGrp="1"/>
          </p:cNvSpPr>
          <p:nvPr>
            <p:ph type="subTitle" idx="1"/>
          </p:nvPr>
        </p:nvSpPr>
        <p:spPr>
          <a:xfrm>
            <a:off x="467544" y="2780928"/>
            <a:ext cx="8568952" cy="1752600"/>
          </a:xfrm>
        </p:spPr>
        <p:txBody>
          <a:bodyPr>
            <a:normAutofit/>
          </a:bodyPr>
          <a:lstStyle/>
          <a:p>
            <a:r>
              <a:rPr lang="en-GB" sz="2400" dirty="0" smtClean="0"/>
              <a:t>Massimo Bonavita</a:t>
            </a:r>
          </a:p>
          <a:p>
            <a:r>
              <a:rPr lang="en-GB" sz="2400" dirty="0" smtClean="0"/>
              <a:t>ECMWF</a:t>
            </a:r>
          </a:p>
          <a:p>
            <a:r>
              <a:rPr lang="en-GB" sz="1400" dirty="0"/>
              <a:t>M</a:t>
            </a:r>
            <a:r>
              <a:rPr lang="en-GB" sz="1400" dirty="0" smtClean="0"/>
              <a:t>assimo.Bonavita@ecmwf.int</a:t>
            </a:r>
            <a:endParaRPr lang="en-GB" sz="1800" dirty="0"/>
          </a:p>
        </p:txBody>
      </p:sp>
      <p:pic>
        <p:nvPicPr>
          <p:cNvPr id="4" name="Picture 7"/>
          <p:cNvPicPr>
            <a:picLocks noChangeAspect="1"/>
          </p:cNvPicPr>
          <p:nvPr/>
        </p:nvPicPr>
        <p:blipFill>
          <a:blip r:embed="rId3"/>
          <a:srcRect/>
          <a:stretch>
            <a:fillRect/>
          </a:stretch>
        </p:blipFill>
        <p:spPr bwMode="auto">
          <a:xfrm flipH="1">
            <a:off x="541" y="-1"/>
            <a:ext cx="391343" cy="6858001"/>
          </a:xfrm>
          <a:prstGeom prst="rect">
            <a:avLst/>
          </a:prstGeom>
          <a:noFill/>
          <a:ln w="9525">
            <a:noFill/>
            <a:miter lim="800000"/>
            <a:headEnd/>
            <a:tailEnd/>
          </a:ln>
        </p:spPr>
      </p:pic>
      <p:sp>
        <p:nvSpPr>
          <p:cNvPr id="8" name="Slide Number Placeholder 5"/>
          <p:cNvSpPr>
            <a:spLocks noGrp="1"/>
          </p:cNvSpPr>
          <p:nvPr>
            <p:ph type="sldNum" sz="quarter" idx="4294967295"/>
          </p:nvPr>
        </p:nvSpPr>
        <p:spPr>
          <a:xfrm>
            <a:off x="8443389" y="6399213"/>
            <a:ext cx="466725" cy="365125"/>
          </a:xfrm>
          <a:prstGeom prst="rect">
            <a:avLst/>
          </a:prstGeom>
          <a:noFill/>
          <a:ln w="0">
            <a:noFill/>
          </a:ln>
        </p:spPr>
        <p:txBody>
          <a:bodyPr vert="horz" lIns="91440" tIns="45720" rIns="91440" bIns="45720" rtlCol="0" anchor="b"/>
          <a:lstStyle>
            <a:lvl1pPr algn="r" fontAlgn="auto">
              <a:spcBef>
                <a:spcPts val="0"/>
              </a:spcBef>
              <a:spcAft>
                <a:spcPts val="0"/>
              </a:spcAft>
              <a:defRPr sz="1200">
                <a:solidFill>
                  <a:srgbClr val="002060"/>
                </a:solidFill>
                <a:latin typeface="+mn-lt"/>
                <a:ea typeface="+mn-ea"/>
                <a:cs typeface="+mn-cs"/>
              </a:defRPr>
            </a:lvl1pPr>
          </a:lstStyle>
          <a:p>
            <a:pPr>
              <a:defRPr/>
            </a:pPr>
            <a:r>
              <a:rPr lang="en-US" dirty="0" smtClean="0"/>
              <a:t>1</a:t>
            </a:r>
            <a:endParaRPr lang="en-US" dirty="0"/>
          </a:p>
        </p:txBody>
      </p:sp>
      <p:sp>
        <p:nvSpPr>
          <p:cNvPr id="5" name="TextBox 4"/>
          <p:cNvSpPr txBox="1"/>
          <p:nvPr/>
        </p:nvSpPr>
        <p:spPr>
          <a:xfrm>
            <a:off x="683568" y="4809926"/>
            <a:ext cx="8208912"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defTabSz="914400" eaLnBrk="1" fontAlgn="auto" hangingPunct="1">
              <a:lnSpc>
                <a:spcPct val="100000"/>
              </a:lnSpc>
              <a:spcBef>
                <a:spcPts val="0"/>
              </a:spcBef>
              <a:spcAft>
                <a:spcPts val="0"/>
              </a:spcAft>
              <a:buClrTx/>
              <a:buSzTx/>
              <a:buFontTx/>
              <a:buNone/>
            </a:pPr>
            <a:r>
              <a:rPr lang="en-US" sz="1800" b="1" i="1" dirty="0" smtClean="0">
                <a:solidFill>
                  <a:srgbClr val="7F7F7F"/>
                </a:solidFill>
              </a:rPr>
              <a:t>Acknowledgements to  </a:t>
            </a:r>
            <a:r>
              <a:rPr lang="en-US" sz="1800" dirty="0" smtClean="0">
                <a:solidFill>
                  <a:schemeClr val="tx1"/>
                </a:solidFill>
              </a:rPr>
              <a:t>M</a:t>
            </a:r>
            <a:r>
              <a:rPr lang="en-US" sz="1800" dirty="0" smtClean="0">
                <a:solidFill>
                  <a:prstClr val="black"/>
                </a:solidFill>
              </a:rPr>
              <a:t>ats Hamrud, Mike Fisher</a:t>
            </a:r>
            <a:endParaRPr lang="en-GB" sz="1800" dirty="0">
              <a:solidFill>
                <a:prstClr val="black"/>
              </a:solidFill>
            </a:endParaRPr>
          </a:p>
        </p:txBody>
      </p:sp>
    </p:spTree>
    <p:extLst>
      <p:ext uri="{BB962C8B-B14F-4D97-AF65-F5344CB8AC3E}">
        <p14:creationId xmlns:p14="http://schemas.microsoft.com/office/powerpoint/2010/main" val="25982905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dirty="0" smtClean="0"/>
              <a:t>The Standard Kalman Filter</a:t>
            </a:r>
          </a:p>
        </p:txBody>
      </p:sp>
      <p:sp>
        <p:nvSpPr>
          <p:cNvPr id="4" name="TextBox 3"/>
          <p:cNvSpPr txBox="1"/>
          <p:nvPr/>
        </p:nvSpPr>
        <p:spPr>
          <a:xfrm>
            <a:off x="323528" y="3645024"/>
            <a:ext cx="1846980" cy="476412"/>
          </a:xfrm>
          <a:prstGeom prst="rect">
            <a:avLst/>
          </a:prstGeom>
          <a:solidFill>
            <a:schemeClr val="accent1">
              <a:alpha val="13000"/>
            </a:schemeClr>
          </a:solidFill>
        </p:spPr>
        <p:txBody>
          <a:bodyPr wrap="none" rtlCol="0">
            <a:spAutoFit/>
          </a:bodyPr>
          <a:lstStyle/>
          <a:p>
            <a:r>
              <a:rPr lang="en-GB" dirty="0" smtClean="0">
                <a:solidFill>
                  <a:schemeClr val="tx1"/>
                </a:solidFill>
                <a:latin typeface="+mn-lt"/>
              </a:rPr>
              <a:t>Propagation</a:t>
            </a:r>
            <a:endParaRPr lang="en-GB" dirty="0">
              <a:solidFill>
                <a:schemeClr val="tx1"/>
              </a:solidFill>
              <a:latin typeface="+mn-lt"/>
            </a:endParaRPr>
          </a:p>
        </p:txBody>
      </p:sp>
      <p:sp>
        <p:nvSpPr>
          <p:cNvPr id="5" name="TextBox 4"/>
          <p:cNvSpPr txBox="1"/>
          <p:nvPr/>
        </p:nvSpPr>
        <p:spPr>
          <a:xfrm>
            <a:off x="3275856" y="4058676"/>
            <a:ext cx="1178528" cy="450444"/>
          </a:xfrm>
          <a:prstGeom prst="rect">
            <a:avLst/>
          </a:prstGeom>
          <a:solidFill>
            <a:srgbClr val="FFFF99"/>
          </a:solidFill>
        </p:spPr>
        <p:txBody>
          <a:bodyPr wrap="none" rtlCol="0">
            <a:spAutoFit/>
          </a:bodyPr>
          <a:lstStyle/>
          <a:p>
            <a:r>
              <a:rPr lang="en-GB" dirty="0" smtClean="0">
                <a:solidFill>
                  <a:schemeClr val="tx1"/>
                </a:solidFill>
                <a:latin typeface="+mn-lt"/>
              </a:rPr>
              <a:t>Update</a:t>
            </a:r>
            <a:endParaRPr lang="en-GB" dirty="0">
              <a:solidFill>
                <a:schemeClr val="tx1"/>
              </a:solidFill>
              <a:latin typeface="+mn-lt"/>
            </a:endParaRPr>
          </a:p>
        </p:txBody>
      </p:sp>
      <p:sp>
        <p:nvSpPr>
          <p:cNvPr id="6" name="Oval 5"/>
          <p:cNvSpPr/>
          <p:nvPr/>
        </p:nvSpPr>
        <p:spPr bwMode="auto">
          <a:xfrm>
            <a:off x="1187624" y="1484784"/>
            <a:ext cx="216024" cy="216024"/>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4000"/>
              </a:lnSpc>
              <a:spcBef>
                <a:spcPct val="0"/>
              </a:spcBef>
              <a:spcAft>
                <a:spcPct val="0"/>
              </a:spcAft>
              <a:buClr>
                <a:srgbClr val="000000"/>
              </a:buClr>
              <a:buSzPct val="100000"/>
              <a:buFont typeface="Times New Roman" pitchFamily="18" charset="0"/>
              <a:buNone/>
              <a:tabLst/>
            </a:pPr>
            <a:endParaRPr kumimoji="0" lang="en-GB" sz="2400" b="0" i="0" u="none" strike="noStrike" cap="none" normalizeH="0" baseline="0" smtClean="0">
              <a:ln>
                <a:noFill/>
              </a:ln>
              <a:solidFill>
                <a:schemeClr val="bg1"/>
              </a:solidFill>
              <a:effectLst/>
              <a:latin typeface="Times New Roman" pitchFamily="18" charset="0"/>
            </a:endParaRPr>
          </a:p>
        </p:txBody>
      </p:sp>
      <p:cxnSp>
        <p:nvCxnSpPr>
          <p:cNvPr id="7" name="Straight Arrow Connector 6"/>
          <p:cNvCxnSpPr/>
          <p:nvPr/>
        </p:nvCxnSpPr>
        <p:spPr bwMode="auto">
          <a:xfrm flipV="1">
            <a:off x="1439099" y="1626998"/>
            <a:ext cx="2977146" cy="1802"/>
          </a:xfrm>
          <a:prstGeom prst="straightConnector1">
            <a:avLst/>
          </a:prstGeom>
          <a:solidFill>
            <a:srgbClr val="00B8FF"/>
          </a:solidFill>
          <a:ln w="19050" cap="flat" cmpd="sng" algn="ctr">
            <a:solidFill>
              <a:schemeClr val="tx1"/>
            </a:solidFill>
            <a:prstDash val="solid"/>
            <a:round/>
            <a:headEnd type="none" w="med" len="med"/>
            <a:tailEnd type="arrow"/>
          </a:ln>
          <a:effectLst/>
        </p:spPr>
      </p:cxnSp>
      <p:sp>
        <p:nvSpPr>
          <p:cNvPr id="8" name="Oval 7"/>
          <p:cNvSpPr/>
          <p:nvPr/>
        </p:nvSpPr>
        <p:spPr bwMode="auto">
          <a:xfrm>
            <a:off x="4644008" y="1484784"/>
            <a:ext cx="216024" cy="216024"/>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4000"/>
              </a:lnSpc>
              <a:spcBef>
                <a:spcPct val="0"/>
              </a:spcBef>
              <a:spcAft>
                <a:spcPct val="0"/>
              </a:spcAft>
              <a:buClr>
                <a:srgbClr val="000000"/>
              </a:buClr>
              <a:buSzPct val="100000"/>
              <a:buFont typeface="Times New Roman" pitchFamily="18" charset="0"/>
              <a:buNone/>
              <a:tabLst/>
            </a:pPr>
            <a:endParaRPr kumimoji="0" lang="en-GB" sz="2400" b="0" i="0" u="none" strike="noStrike" cap="none" normalizeH="0" baseline="0" smtClean="0">
              <a:ln>
                <a:noFill/>
              </a:ln>
              <a:solidFill>
                <a:schemeClr val="bg1"/>
              </a:solidFill>
              <a:effectLst/>
              <a:latin typeface="Times New Roman" pitchFamily="18" charset="0"/>
            </a:endParaRPr>
          </a:p>
        </p:txBody>
      </p:sp>
      <p:cxnSp>
        <p:nvCxnSpPr>
          <p:cNvPr id="9" name="Straight Arrow Connector 8"/>
          <p:cNvCxnSpPr/>
          <p:nvPr/>
        </p:nvCxnSpPr>
        <p:spPr bwMode="auto">
          <a:xfrm flipV="1">
            <a:off x="5292080" y="1628800"/>
            <a:ext cx="2821512" cy="1802"/>
          </a:xfrm>
          <a:prstGeom prst="straightConnector1">
            <a:avLst/>
          </a:prstGeom>
          <a:solidFill>
            <a:srgbClr val="00B8FF"/>
          </a:solidFill>
          <a:ln w="19050" cap="flat" cmpd="sng" algn="ctr">
            <a:solidFill>
              <a:schemeClr val="tx1"/>
            </a:solidFill>
            <a:prstDash val="solid"/>
            <a:round/>
            <a:headEnd type="none" w="med" len="med"/>
            <a:tailEnd type="arrow"/>
          </a:ln>
          <a:effectLst/>
        </p:spPr>
      </p:cxnSp>
      <p:sp>
        <p:nvSpPr>
          <p:cNvPr id="10" name="Oval 9"/>
          <p:cNvSpPr/>
          <p:nvPr/>
        </p:nvSpPr>
        <p:spPr bwMode="auto">
          <a:xfrm>
            <a:off x="8316416" y="1484784"/>
            <a:ext cx="216024" cy="216024"/>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4000"/>
              </a:lnSpc>
              <a:spcBef>
                <a:spcPct val="0"/>
              </a:spcBef>
              <a:spcAft>
                <a:spcPct val="0"/>
              </a:spcAft>
              <a:buClr>
                <a:srgbClr val="000000"/>
              </a:buClr>
              <a:buSzPct val="100000"/>
              <a:buFont typeface="Times New Roman" pitchFamily="18" charset="0"/>
              <a:buNone/>
              <a:tabLst/>
            </a:pPr>
            <a:endParaRPr kumimoji="0" lang="en-GB" sz="2400" b="0" i="0" u="none" strike="noStrike" cap="none" normalizeH="0" baseline="0" smtClean="0">
              <a:ln>
                <a:noFill/>
              </a:ln>
              <a:solidFill>
                <a:schemeClr val="bg1"/>
              </a:solidFill>
              <a:effectLst/>
              <a:latin typeface="Times New Roman" pitchFamily="18" charset="0"/>
            </a:endParaRPr>
          </a:p>
        </p:txBody>
      </p:sp>
      <p:sp>
        <p:nvSpPr>
          <p:cNvPr id="11" name="TextBox 10"/>
          <p:cNvSpPr txBox="1"/>
          <p:nvPr/>
        </p:nvSpPr>
        <p:spPr>
          <a:xfrm>
            <a:off x="1064840" y="1052736"/>
            <a:ext cx="498855" cy="412421"/>
          </a:xfrm>
          <a:prstGeom prst="rect">
            <a:avLst/>
          </a:prstGeom>
          <a:noFill/>
        </p:spPr>
        <p:txBody>
          <a:bodyPr wrap="none" rtlCol="0">
            <a:spAutoFit/>
          </a:bodyPr>
          <a:lstStyle/>
          <a:p>
            <a:r>
              <a:rPr lang="en-GB" sz="2000" dirty="0" smtClean="0">
                <a:solidFill>
                  <a:schemeClr val="tx1"/>
                </a:solidFill>
                <a:latin typeface="Cambria Math" panose="02040503050406030204" pitchFamily="18" charset="0"/>
                <a:ea typeface="Cambria Math" panose="02040503050406030204" pitchFamily="18" charset="0"/>
              </a:rPr>
              <a:t>t-1</a:t>
            </a:r>
            <a:endParaRPr lang="en-GB" sz="2000" dirty="0">
              <a:solidFill>
                <a:schemeClr val="tx1"/>
              </a:solidFill>
              <a:latin typeface="Cambria Math" panose="02040503050406030204" pitchFamily="18" charset="0"/>
              <a:ea typeface="Cambria Math" panose="02040503050406030204" pitchFamily="18" charset="0"/>
            </a:endParaRPr>
          </a:p>
        </p:txBody>
      </p:sp>
      <p:sp>
        <p:nvSpPr>
          <p:cNvPr id="12" name="TextBox 11"/>
          <p:cNvSpPr txBox="1"/>
          <p:nvPr/>
        </p:nvSpPr>
        <p:spPr>
          <a:xfrm>
            <a:off x="4644008" y="980728"/>
            <a:ext cx="280846" cy="444417"/>
          </a:xfrm>
          <a:prstGeom prst="rect">
            <a:avLst/>
          </a:prstGeom>
          <a:noFill/>
        </p:spPr>
        <p:txBody>
          <a:bodyPr wrap="none" rtlCol="0">
            <a:spAutoFit/>
          </a:bodyPr>
          <a:lstStyle/>
          <a:p>
            <a:r>
              <a:rPr lang="en-GB" sz="2200" dirty="0" smtClean="0">
                <a:solidFill>
                  <a:schemeClr val="tx1"/>
                </a:solidFill>
                <a:latin typeface="Cambria Math" panose="02040503050406030204" pitchFamily="18" charset="0"/>
                <a:ea typeface="Cambria Math" panose="02040503050406030204" pitchFamily="18" charset="0"/>
              </a:rPr>
              <a:t>t</a:t>
            </a:r>
            <a:endParaRPr lang="en-GB" sz="2200" dirty="0">
              <a:solidFill>
                <a:schemeClr val="tx1"/>
              </a:solidFill>
              <a:latin typeface="Cambria Math" panose="02040503050406030204" pitchFamily="18" charset="0"/>
              <a:ea typeface="Cambria Math" panose="02040503050406030204" pitchFamily="18" charset="0"/>
            </a:endParaRPr>
          </a:p>
        </p:txBody>
      </p:sp>
      <p:sp>
        <p:nvSpPr>
          <p:cNvPr id="13" name="TextBox 12"/>
          <p:cNvSpPr txBox="1"/>
          <p:nvPr/>
        </p:nvSpPr>
        <p:spPr>
          <a:xfrm>
            <a:off x="8167856" y="980728"/>
            <a:ext cx="646331" cy="444417"/>
          </a:xfrm>
          <a:prstGeom prst="rect">
            <a:avLst/>
          </a:prstGeom>
          <a:noFill/>
        </p:spPr>
        <p:txBody>
          <a:bodyPr wrap="none" rtlCol="0">
            <a:spAutoFit/>
          </a:bodyPr>
          <a:lstStyle/>
          <a:p>
            <a:r>
              <a:rPr lang="en-GB" sz="2200" dirty="0">
                <a:solidFill>
                  <a:schemeClr val="tx1"/>
                </a:solidFill>
                <a:latin typeface="Cambria Math" panose="02040503050406030204" pitchFamily="18" charset="0"/>
                <a:ea typeface="Cambria Math" panose="02040503050406030204" pitchFamily="18" charset="0"/>
              </a:rPr>
              <a:t>t</a:t>
            </a:r>
            <a:r>
              <a:rPr lang="en-GB" sz="2200" dirty="0" smtClean="0">
                <a:solidFill>
                  <a:schemeClr val="tx1"/>
                </a:solidFill>
                <a:latin typeface="Cambria Math" panose="02040503050406030204" pitchFamily="18" charset="0"/>
                <a:ea typeface="Cambria Math" panose="02040503050406030204" pitchFamily="18" charset="0"/>
              </a:rPr>
              <a:t>+1</a:t>
            </a:r>
            <a:endParaRPr lang="en-GB" sz="2200" dirty="0">
              <a:solidFill>
                <a:schemeClr val="tx1"/>
              </a:solidFill>
              <a:latin typeface="Cambria Math" panose="02040503050406030204" pitchFamily="18" charset="0"/>
              <a:ea typeface="Cambria Math" panose="02040503050406030204" pitchFamily="18" charset="0"/>
            </a:endParaRPr>
          </a:p>
        </p:txBody>
      </p:sp>
      <p:sp>
        <p:nvSpPr>
          <p:cNvPr id="14" name="TextBox 13"/>
          <p:cNvSpPr txBox="1"/>
          <p:nvPr/>
        </p:nvSpPr>
        <p:spPr>
          <a:xfrm>
            <a:off x="445367" y="1112316"/>
            <a:ext cx="575799" cy="668516"/>
          </a:xfrm>
          <a:prstGeom prst="rect">
            <a:avLst/>
          </a:prstGeom>
          <a:noFill/>
          <a:ln>
            <a:solidFill>
              <a:schemeClr val="tx1"/>
            </a:solidFill>
          </a:ln>
        </p:spPr>
        <p:txBody>
          <a:bodyPr wrap="none" rtlCol="0">
            <a:spAutoFit/>
          </a:bodyPr>
          <a:lstStyle/>
          <a:p>
            <a:r>
              <a:rPr lang="en-GB" sz="1800" b="1" dirty="0" smtClean="0">
                <a:solidFill>
                  <a:srgbClr val="000000"/>
                </a:solidFill>
                <a:latin typeface="Cambria Math" panose="02040503050406030204" pitchFamily="18" charset="0"/>
                <a:ea typeface="Cambria Math" panose="02040503050406030204" pitchFamily="18" charset="0"/>
              </a:rPr>
              <a:t>x</a:t>
            </a:r>
            <a:r>
              <a:rPr lang="en-GB" sz="1800" baseline="30000" dirty="0" smtClean="0">
                <a:solidFill>
                  <a:srgbClr val="000000"/>
                </a:solidFill>
                <a:latin typeface="Cambria Math" panose="02040503050406030204" pitchFamily="18" charset="0"/>
                <a:ea typeface="Cambria Math" panose="02040503050406030204" pitchFamily="18" charset="0"/>
              </a:rPr>
              <a:t>a</a:t>
            </a:r>
            <a:r>
              <a:rPr lang="en-GB" sz="1800" baseline="-25000" dirty="0" smtClean="0">
                <a:solidFill>
                  <a:srgbClr val="000000"/>
                </a:solidFill>
                <a:latin typeface="Cambria Math" panose="02040503050406030204" pitchFamily="18" charset="0"/>
                <a:ea typeface="Cambria Math" panose="02040503050406030204" pitchFamily="18" charset="0"/>
              </a:rPr>
              <a:t>t-1</a:t>
            </a:r>
            <a:endParaRPr lang="en-GB" sz="1800" dirty="0">
              <a:solidFill>
                <a:srgbClr val="000000"/>
              </a:solidFill>
              <a:latin typeface="Cambria Math" panose="02040503050406030204" pitchFamily="18" charset="0"/>
              <a:ea typeface="Cambria Math" panose="02040503050406030204" pitchFamily="18" charset="0"/>
            </a:endParaRPr>
          </a:p>
          <a:p>
            <a:r>
              <a:rPr lang="en-GB" sz="1800" b="1" dirty="0">
                <a:solidFill>
                  <a:srgbClr val="000000"/>
                </a:solidFill>
                <a:latin typeface="Cambria Math" panose="02040503050406030204" pitchFamily="18" charset="0"/>
                <a:ea typeface="Cambria Math" panose="02040503050406030204" pitchFamily="18" charset="0"/>
              </a:rPr>
              <a:t>P</a:t>
            </a:r>
            <a:r>
              <a:rPr lang="en-GB" sz="1800" baseline="30000" dirty="0">
                <a:solidFill>
                  <a:srgbClr val="000000"/>
                </a:solidFill>
                <a:latin typeface="Cambria Math" panose="02040503050406030204" pitchFamily="18" charset="0"/>
                <a:ea typeface="Cambria Math" panose="02040503050406030204" pitchFamily="18" charset="0"/>
              </a:rPr>
              <a:t>a</a:t>
            </a:r>
            <a:r>
              <a:rPr lang="en-GB" sz="1800" baseline="-25000" dirty="0">
                <a:solidFill>
                  <a:srgbClr val="000000"/>
                </a:solidFill>
                <a:latin typeface="Cambria Math" panose="02040503050406030204" pitchFamily="18" charset="0"/>
                <a:ea typeface="Cambria Math" panose="02040503050406030204" pitchFamily="18" charset="0"/>
              </a:rPr>
              <a:t>t-1</a:t>
            </a:r>
            <a:endParaRPr lang="en-GB" sz="1800" dirty="0">
              <a:solidFill>
                <a:schemeClr val="tx1"/>
              </a:solidFill>
              <a:latin typeface="Cambria Math" panose="02040503050406030204" pitchFamily="18" charset="0"/>
              <a:ea typeface="Cambria Math" panose="02040503050406030204" pitchFamily="18" charset="0"/>
            </a:endParaRPr>
          </a:p>
        </p:txBody>
      </p:sp>
      <p:sp>
        <p:nvSpPr>
          <p:cNvPr id="15" name="TextBox 14"/>
          <p:cNvSpPr txBox="1"/>
          <p:nvPr/>
        </p:nvSpPr>
        <p:spPr>
          <a:xfrm>
            <a:off x="3779912" y="4869160"/>
            <a:ext cx="2701381" cy="450444"/>
          </a:xfrm>
          <a:prstGeom prst="rect">
            <a:avLst/>
          </a:prstGeom>
          <a:solidFill>
            <a:schemeClr val="accent6">
              <a:lumMod val="60000"/>
              <a:lumOff val="40000"/>
              <a:alpha val="43000"/>
            </a:schemeClr>
          </a:solidFill>
        </p:spPr>
        <p:txBody>
          <a:bodyPr wrap="none" rtlCol="0">
            <a:spAutoFit/>
          </a:bodyPr>
          <a:lstStyle/>
          <a:p>
            <a:r>
              <a:rPr lang="en-GB" dirty="0" smtClean="0">
                <a:solidFill>
                  <a:schemeClr val="tx1"/>
                </a:solidFill>
                <a:latin typeface="+mn-lt"/>
              </a:rPr>
              <a:t>New Observations</a:t>
            </a:r>
            <a:endParaRPr lang="en-GB" dirty="0">
              <a:solidFill>
                <a:schemeClr val="tx1"/>
              </a:solidFill>
              <a:latin typeface="+mn-lt"/>
            </a:endParaRPr>
          </a:p>
        </p:txBody>
      </p:sp>
      <p:sp>
        <p:nvSpPr>
          <p:cNvPr id="16" name="Down Arrow 15"/>
          <p:cNvSpPr/>
          <p:nvPr/>
        </p:nvSpPr>
        <p:spPr bwMode="auto">
          <a:xfrm flipV="1">
            <a:off x="4788024" y="4077072"/>
            <a:ext cx="504056" cy="648072"/>
          </a:xfrm>
          <a:prstGeom prst="down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4000"/>
              </a:lnSpc>
              <a:spcBef>
                <a:spcPct val="0"/>
              </a:spcBef>
              <a:spcAft>
                <a:spcPct val="0"/>
              </a:spcAft>
              <a:buClr>
                <a:srgbClr val="000000"/>
              </a:buClr>
              <a:buSzPct val="100000"/>
              <a:buFont typeface="Times New Roman" pitchFamily="18" charset="0"/>
              <a:buNone/>
              <a:tabLst/>
            </a:pPr>
            <a:endParaRPr kumimoji="0" lang="en-GB" sz="2400" b="0" i="0" u="none" strike="noStrike" cap="none" normalizeH="0" baseline="0" smtClean="0">
              <a:ln>
                <a:noFill/>
              </a:ln>
              <a:solidFill>
                <a:schemeClr val="bg1"/>
              </a:solidFill>
              <a:effectLst/>
              <a:latin typeface="Times New Roman" pitchFamily="18" charset="0"/>
            </a:endParaRPr>
          </a:p>
        </p:txBody>
      </p:sp>
      <p:sp>
        <p:nvSpPr>
          <p:cNvPr id="17" name="Rectangle 16"/>
          <p:cNvSpPr>
            <a:spLocks/>
          </p:cNvSpPr>
          <p:nvPr/>
        </p:nvSpPr>
        <p:spPr>
          <a:xfrm>
            <a:off x="3324156" y="1988840"/>
            <a:ext cx="2760012" cy="2015936"/>
          </a:xfrm>
          <a:prstGeom prst="rect">
            <a:avLst/>
          </a:prstGeom>
          <a:solidFill>
            <a:srgbClr val="FFFF99"/>
          </a:solidFill>
          <a:ln>
            <a:solidFill>
              <a:schemeClr val="tx1"/>
            </a:solidFill>
          </a:ln>
        </p:spPr>
        <p:txBody>
          <a:bodyPr wrap="square">
            <a:spAutoFit/>
          </a:bodyPr>
          <a:lstStyle/>
          <a:p>
            <a:pPr marL="0" lvl="1">
              <a:lnSpc>
                <a:spcPts val="2200"/>
              </a:lnSpc>
              <a:spcBef>
                <a:spcPts val="0"/>
              </a:spcBef>
              <a:spcAft>
                <a:spcPts val="0"/>
              </a:spcAft>
              <a:buClr>
                <a:srgbClr val="0099FF"/>
              </a:buClr>
            </a:pPr>
            <a:r>
              <a:rPr lang="en-GB" sz="1600" dirty="0" smtClean="0">
                <a:solidFill>
                  <a:srgbClr val="00B0F0"/>
                </a:solidFill>
                <a:latin typeface="Calibri" pitchFamily="34" charset="0"/>
              </a:rPr>
              <a:t>3.</a:t>
            </a:r>
            <a:r>
              <a:rPr lang="en-GB" sz="1600" dirty="0" smtClean="0">
                <a:solidFill>
                  <a:srgbClr val="000000"/>
                </a:solidFill>
                <a:latin typeface="Calibri" pitchFamily="34" charset="0"/>
              </a:rPr>
              <a:t> Compute the Kalman Gain   </a:t>
            </a:r>
          </a:p>
          <a:p>
            <a:pPr marL="0" lvl="1">
              <a:lnSpc>
                <a:spcPts val="2200"/>
              </a:lnSpc>
              <a:spcBef>
                <a:spcPts val="0"/>
              </a:spcBef>
              <a:spcAft>
                <a:spcPts val="0"/>
              </a:spcAft>
              <a:buClr>
                <a:srgbClr val="0099FF"/>
              </a:buClr>
            </a:pPr>
            <a:r>
              <a:rPr lang="en-GB" sz="1600" dirty="0" smtClean="0">
                <a:solidFill>
                  <a:srgbClr val="000000"/>
                </a:solidFill>
                <a:latin typeface="Calibri" pitchFamily="34" charset="0"/>
              </a:rPr>
              <a:t>           </a:t>
            </a:r>
            <a:r>
              <a:rPr lang="en-GB" sz="1600" b="1" dirty="0" smtClean="0">
                <a:solidFill>
                  <a:srgbClr val="000000"/>
                </a:solidFill>
                <a:latin typeface="Cambria Math" panose="02040503050406030204" pitchFamily="18" charset="0"/>
                <a:ea typeface="Cambria Math" panose="02040503050406030204" pitchFamily="18" charset="0"/>
              </a:rPr>
              <a:t>K</a:t>
            </a:r>
            <a:r>
              <a:rPr lang="en-GB" sz="1600" baseline="-25000" dirty="0" smtClean="0">
                <a:solidFill>
                  <a:srgbClr val="000000"/>
                </a:solidFill>
                <a:latin typeface="Cambria Math" panose="02040503050406030204" pitchFamily="18" charset="0"/>
                <a:ea typeface="Cambria Math" panose="02040503050406030204" pitchFamily="18" charset="0"/>
              </a:rPr>
              <a:t> </a:t>
            </a:r>
            <a:r>
              <a:rPr lang="en-GB" sz="1600" dirty="0" smtClean="0">
                <a:solidFill>
                  <a:srgbClr val="000000"/>
                </a:solidFill>
                <a:latin typeface="Cambria Math" panose="02040503050406030204" pitchFamily="18" charset="0"/>
                <a:ea typeface="Cambria Math" panose="02040503050406030204" pitchFamily="18" charset="0"/>
              </a:rPr>
              <a:t>= </a:t>
            </a:r>
            <a:r>
              <a:rPr lang="en-GB" sz="1600" b="1" dirty="0" err="1" smtClean="0">
                <a:solidFill>
                  <a:srgbClr val="000000"/>
                </a:solidFill>
                <a:latin typeface="Cambria Math" panose="02040503050406030204" pitchFamily="18" charset="0"/>
                <a:ea typeface="Cambria Math" panose="02040503050406030204" pitchFamily="18" charset="0"/>
              </a:rPr>
              <a:t>P</a:t>
            </a:r>
            <a:r>
              <a:rPr lang="en-GB" sz="1600" baseline="30000" dirty="0" err="1" smtClean="0">
                <a:solidFill>
                  <a:srgbClr val="000000"/>
                </a:solidFill>
                <a:latin typeface="Cambria Math" panose="02040503050406030204" pitchFamily="18" charset="0"/>
                <a:ea typeface="Cambria Math" panose="02040503050406030204" pitchFamily="18" charset="0"/>
              </a:rPr>
              <a:t>b</a:t>
            </a:r>
            <a:r>
              <a:rPr lang="en-GB" sz="1600" dirty="0" smtClean="0">
                <a:solidFill>
                  <a:srgbClr val="000000"/>
                </a:solidFill>
                <a:latin typeface="Cambria Math" panose="02040503050406030204" pitchFamily="18" charset="0"/>
                <a:ea typeface="Cambria Math" panose="02040503050406030204" pitchFamily="18" charset="0"/>
              </a:rPr>
              <a:t> </a:t>
            </a:r>
            <a:r>
              <a:rPr lang="en-GB" sz="1600" b="1" dirty="0" smtClean="0">
                <a:solidFill>
                  <a:srgbClr val="000000"/>
                </a:solidFill>
                <a:latin typeface="Cambria Math" panose="02040503050406030204" pitchFamily="18" charset="0"/>
                <a:ea typeface="Cambria Math" panose="02040503050406030204" pitchFamily="18" charset="0"/>
              </a:rPr>
              <a:t>H</a:t>
            </a:r>
            <a:r>
              <a:rPr lang="en-GB" sz="1600" baseline="30000" dirty="0" smtClean="0">
                <a:solidFill>
                  <a:srgbClr val="000000"/>
                </a:solidFill>
                <a:latin typeface="Cambria Math" panose="02040503050406030204" pitchFamily="18" charset="0"/>
                <a:ea typeface="Cambria Math" panose="02040503050406030204" pitchFamily="18" charset="0"/>
              </a:rPr>
              <a:t>T</a:t>
            </a:r>
            <a:r>
              <a:rPr lang="en-GB" sz="1600" dirty="0" smtClean="0">
                <a:solidFill>
                  <a:srgbClr val="000000"/>
                </a:solidFill>
                <a:latin typeface="Cambria Math" panose="02040503050406030204" pitchFamily="18" charset="0"/>
                <a:ea typeface="Cambria Math" panose="02040503050406030204" pitchFamily="18" charset="0"/>
              </a:rPr>
              <a:t>(</a:t>
            </a:r>
            <a:r>
              <a:rPr lang="en-GB" sz="1600" b="1" dirty="0" smtClean="0">
                <a:solidFill>
                  <a:srgbClr val="000000"/>
                </a:solidFill>
                <a:latin typeface="Cambria Math" panose="02040503050406030204" pitchFamily="18" charset="0"/>
                <a:ea typeface="Cambria Math" panose="02040503050406030204" pitchFamily="18" charset="0"/>
              </a:rPr>
              <a:t>H</a:t>
            </a:r>
            <a:r>
              <a:rPr lang="en-GB" sz="1600" baseline="-25000" dirty="0" smtClean="0">
                <a:solidFill>
                  <a:srgbClr val="000000"/>
                </a:solidFill>
                <a:latin typeface="Cambria Math" panose="02040503050406030204" pitchFamily="18" charset="0"/>
                <a:ea typeface="Cambria Math" panose="02040503050406030204" pitchFamily="18" charset="0"/>
              </a:rPr>
              <a:t> </a:t>
            </a:r>
            <a:r>
              <a:rPr lang="en-GB" sz="1600" b="1" dirty="0" err="1" smtClean="0">
                <a:solidFill>
                  <a:srgbClr val="000000"/>
                </a:solidFill>
                <a:latin typeface="Cambria Math" panose="02040503050406030204" pitchFamily="18" charset="0"/>
                <a:ea typeface="Cambria Math" panose="02040503050406030204" pitchFamily="18" charset="0"/>
              </a:rPr>
              <a:t>P</a:t>
            </a:r>
            <a:r>
              <a:rPr lang="en-GB" sz="1600" baseline="30000" dirty="0" err="1" smtClean="0">
                <a:solidFill>
                  <a:srgbClr val="000000"/>
                </a:solidFill>
                <a:latin typeface="Cambria Math" panose="02040503050406030204" pitchFamily="18" charset="0"/>
                <a:ea typeface="Cambria Math" panose="02040503050406030204" pitchFamily="18" charset="0"/>
              </a:rPr>
              <a:t>b</a:t>
            </a:r>
            <a:r>
              <a:rPr lang="en-GB" sz="1600" dirty="0" smtClean="0">
                <a:solidFill>
                  <a:srgbClr val="000000"/>
                </a:solidFill>
                <a:latin typeface="Cambria Math" panose="02040503050406030204" pitchFamily="18" charset="0"/>
                <a:ea typeface="Cambria Math" panose="02040503050406030204" pitchFamily="18" charset="0"/>
              </a:rPr>
              <a:t> </a:t>
            </a:r>
            <a:r>
              <a:rPr lang="en-GB" sz="1600" b="1" dirty="0" smtClean="0">
                <a:solidFill>
                  <a:srgbClr val="000000"/>
                </a:solidFill>
                <a:latin typeface="Cambria Math" panose="02040503050406030204" pitchFamily="18" charset="0"/>
                <a:ea typeface="Cambria Math" panose="02040503050406030204" pitchFamily="18" charset="0"/>
              </a:rPr>
              <a:t>H</a:t>
            </a:r>
            <a:r>
              <a:rPr lang="en-GB" sz="1600" baseline="30000" dirty="0" smtClean="0">
                <a:solidFill>
                  <a:srgbClr val="000000"/>
                </a:solidFill>
                <a:latin typeface="Cambria Math" panose="02040503050406030204" pitchFamily="18" charset="0"/>
                <a:ea typeface="Cambria Math" panose="02040503050406030204" pitchFamily="18" charset="0"/>
              </a:rPr>
              <a:t>T</a:t>
            </a:r>
            <a:r>
              <a:rPr lang="en-GB" sz="1600" dirty="0" smtClean="0">
                <a:solidFill>
                  <a:srgbClr val="000000"/>
                </a:solidFill>
                <a:latin typeface="Cambria Math" panose="02040503050406030204" pitchFamily="18" charset="0"/>
                <a:ea typeface="Cambria Math" panose="02040503050406030204" pitchFamily="18" charset="0"/>
              </a:rPr>
              <a:t> + </a:t>
            </a:r>
            <a:r>
              <a:rPr lang="en-GB" sz="1600" b="1" dirty="0" smtClean="0">
                <a:solidFill>
                  <a:srgbClr val="000000"/>
                </a:solidFill>
                <a:latin typeface="Cambria Math" panose="02040503050406030204" pitchFamily="18" charset="0"/>
                <a:ea typeface="Cambria Math" panose="02040503050406030204" pitchFamily="18" charset="0"/>
              </a:rPr>
              <a:t>R</a:t>
            </a:r>
            <a:r>
              <a:rPr lang="en-GB" sz="1600" dirty="0" smtClean="0">
                <a:solidFill>
                  <a:srgbClr val="000000"/>
                </a:solidFill>
                <a:latin typeface="Cambria Math" panose="02040503050406030204" pitchFamily="18" charset="0"/>
                <a:ea typeface="Cambria Math" panose="02040503050406030204" pitchFamily="18" charset="0"/>
              </a:rPr>
              <a:t>)</a:t>
            </a:r>
            <a:r>
              <a:rPr lang="en-GB" sz="1600" baseline="30000" dirty="0" smtClean="0">
                <a:solidFill>
                  <a:srgbClr val="000000"/>
                </a:solidFill>
                <a:latin typeface="Cambria Math" panose="02040503050406030204" pitchFamily="18" charset="0"/>
                <a:ea typeface="Cambria Math" panose="02040503050406030204" pitchFamily="18" charset="0"/>
              </a:rPr>
              <a:t>-1</a:t>
            </a:r>
          </a:p>
          <a:p>
            <a:pPr marL="0" lvl="1">
              <a:lnSpc>
                <a:spcPts val="2200"/>
              </a:lnSpc>
              <a:spcBef>
                <a:spcPts val="600"/>
              </a:spcBef>
              <a:spcAft>
                <a:spcPts val="0"/>
              </a:spcAft>
              <a:buClr>
                <a:srgbClr val="0099FF"/>
              </a:buClr>
            </a:pPr>
            <a:r>
              <a:rPr lang="en-GB" sz="1600" dirty="0" smtClean="0">
                <a:solidFill>
                  <a:srgbClr val="00B0F0"/>
                </a:solidFill>
                <a:latin typeface="Calibri" pitchFamily="34" charset="0"/>
              </a:rPr>
              <a:t>4.</a:t>
            </a:r>
            <a:r>
              <a:rPr lang="en-GB" sz="1600" dirty="0" smtClean="0">
                <a:solidFill>
                  <a:schemeClr val="tx1"/>
                </a:solidFill>
                <a:latin typeface="Calibri" pitchFamily="34" charset="0"/>
              </a:rPr>
              <a:t> Update state estimate       </a:t>
            </a:r>
          </a:p>
          <a:p>
            <a:pPr marL="0" lvl="1" algn="ctr">
              <a:lnSpc>
                <a:spcPts val="2200"/>
              </a:lnSpc>
              <a:spcBef>
                <a:spcPts val="0"/>
              </a:spcBef>
              <a:spcAft>
                <a:spcPts val="600"/>
              </a:spcAft>
              <a:buClr>
                <a:srgbClr val="0099FF"/>
              </a:buClr>
            </a:pPr>
            <a:r>
              <a:rPr lang="en-GB" sz="1600" b="1" dirty="0" err="1" smtClean="0">
                <a:solidFill>
                  <a:srgbClr val="000000"/>
                </a:solidFill>
                <a:latin typeface="Cambria Math" panose="02040503050406030204" pitchFamily="18" charset="0"/>
                <a:ea typeface="Cambria Math" panose="02040503050406030204" pitchFamily="18" charset="0"/>
              </a:rPr>
              <a:t>x</a:t>
            </a:r>
            <a:r>
              <a:rPr lang="en-GB" sz="1600" baseline="30000" dirty="0" err="1" smtClean="0">
                <a:solidFill>
                  <a:srgbClr val="000000"/>
                </a:solidFill>
                <a:latin typeface="Cambria Math" panose="02040503050406030204" pitchFamily="18" charset="0"/>
                <a:ea typeface="Cambria Math" panose="02040503050406030204" pitchFamily="18" charset="0"/>
              </a:rPr>
              <a:t>a</a:t>
            </a:r>
            <a:r>
              <a:rPr lang="en-GB" sz="1600" baseline="-25000" dirty="0" err="1" smtClean="0">
                <a:solidFill>
                  <a:srgbClr val="000000"/>
                </a:solidFill>
                <a:latin typeface="Cambria Math" panose="02040503050406030204" pitchFamily="18" charset="0"/>
                <a:ea typeface="Cambria Math" panose="02040503050406030204" pitchFamily="18" charset="0"/>
              </a:rPr>
              <a:t>t</a:t>
            </a:r>
            <a:r>
              <a:rPr lang="en-GB" sz="1600" dirty="0" smtClean="0">
                <a:solidFill>
                  <a:srgbClr val="000000"/>
                </a:solidFill>
                <a:latin typeface="Cambria Math" panose="02040503050406030204" pitchFamily="18" charset="0"/>
                <a:ea typeface="Cambria Math" panose="02040503050406030204" pitchFamily="18" charset="0"/>
              </a:rPr>
              <a:t> = </a:t>
            </a:r>
            <a:r>
              <a:rPr lang="en-GB" sz="1600" b="1" dirty="0" err="1" smtClean="0">
                <a:solidFill>
                  <a:srgbClr val="000000"/>
                </a:solidFill>
                <a:latin typeface="Cambria Math" panose="02040503050406030204" pitchFamily="18" charset="0"/>
                <a:ea typeface="Cambria Math" panose="02040503050406030204" pitchFamily="18" charset="0"/>
              </a:rPr>
              <a:t>x</a:t>
            </a:r>
            <a:r>
              <a:rPr lang="en-GB" sz="1600" baseline="30000" dirty="0" err="1" smtClean="0">
                <a:solidFill>
                  <a:srgbClr val="000000"/>
                </a:solidFill>
                <a:latin typeface="Cambria Math" panose="02040503050406030204" pitchFamily="18" charset="0"/>
                <a:ea typeface="Cambria Math" panose="02040503050406030204" pitchFamily="18" charset="0"/>
              </a:rPr>
              <a:t>b</a:t>
            </a:r>
            <a:r>
              <a:rPr lang="en-GB" sz="1600" baseline="-25000" dirty="0" err="1" smtClean="0">
                <a:solidFill>
                  <a:srgbClr val="000000"/>
                </a:solidFill>
                <a:latin typeface="Cambria Math" panose="02040503050406030204" pitchFamily="18" charset="0"/>
                <a:ea typeface="Cambria Math" panose="02040503050406030204" pitchFamily="18" charset="0"/>
              </a:rPr>
              <a:t>t</a:t>
            </a:r>
            <a:r>
              <a:rPr lang="en-GB" sz="1600" baseline="-25000" dirty="0" smtClean="0">
                <a:solidFill>
                  <a:srgbClr val="000000"/>
                </a:solidFill>
                <a:latin typeface="Cambria Math" panose="02040503050406030204" pitchFamily="18" charset="0"/>
                <a:ea typeface="Cambria Math" panose="02040503050406030204" pitchFamily="18" charset="0"/>
              </a:rPr>
              <a:t> </a:t>
            </a:r>
            <a:r>
              <a:rPr lang="en-GB" sz="1600" dirty="0" smtClean="0">
                <a:solidFill>
                  <a:srgbClr val="000000"/>
                </a:solidFill>
                <a:latin typeface="Cambria Math" panose="02040503050406030204" pitchFamily="18" charset="0"/>
                <a:ea typeface="Cambria Math" panose="02040503050406030204" pitchFamily="18" charset="0"/>
              </a:rPr>
              <a:t>+ </a:t>
            </a:r>
            <a:r>
              <a:rPr lang="en-GB" sz="1600" b="1" dirty="0" smtClean="0">
                <a:solidFill>
                  <a:srgbClr val="000000"/>
                </a:solidFill>
                <a:latin typeface="Cambria Math" panose="02040503050406030204" pitchFamily="18" charset="0"/>
                <a:ea typeface="Cambria Math" panose="02040503050406030204" pitchFamily="18" charset="0"/>
              </a:rPr>
              <a:t>K</a:t>
            </a:r>
            <a:r>
              <a:rPr lang="en-GB" sz="1600" baseline="-25000" dirty="0" smtClean="0">
                <a:solidFill>
                  <a:srgbClr val="000000"/>
                </a:solidFill>
                <a:latin typeface="Cambria Math" panose="02040503050406030204" pitchFamily="18" charset="0"/>
                <a:ea typeface="Cambria Math" panose="02040503050406030204" pitchFamily="18" charset="0"/>
              </a:rPr>
              <a:t> </a:t>
            </a:r>
            <a:r>
              <a:rPr lang="en-GB" sz="1600" dirty="0" smtClean="0">
                <a:solidFill>
                  <a:srgbClr val="000000"/>
                </a:solidFill>
                <a:latin typeface="Cambria Math" panose="02040503050406030204" pitchFamily="18" charset="0"/>
                <a:ea typeface="Cambria Math" panose="02040503050406030204" pitchFamily="18" charset="0"/>
              </a:rPr>
              <a:t>(</a:t>
            </a:r>
            <a:r>
              <a:rPr lang="en-GB" sz="1600" b="1" dirty="0" smtClean="0">
                <a:solidFill>
                  <a:srgbClr val="000000"/>
                </a:solidFill>
                <a:latin typeface="Cambria Math" panose="02040503050406030204" pitchFamily="18" charset="0"/>
                <a:ea typeface="Cambria Math" panose="02040503050406030204" pitchFamily="18" charset="0"/>
              </a:rPr>
              <a:t>y </a:t>
            </a:r>
            <a:r>
              <a:rPr lang="en-GB" sz="1600" dirty="0" smtClean="0">
                <a:solidFill>
                  <a:srgbClr val="000000"/>
                </a:solidFill>
                <a:latin typeface="Cambria Math" panose="02040503050406030204" pitchFamily="18" charset="0"/>
                <a:ea typeface="Cambria Math" panose="02040503050406030204" pitchFamily="18" charset="0"/>
              </a:rPr>
              <a:t>- </a:t>
            </a:r>
            <a:r>
              <a:rPr lang="en-GB" sz="1600" b="1" dirty="0" smtClean="0">
                <a:solidFill>
                  <a:srgbClr val="000000"/>
                </a:solidFill>
                <a:latin typeface="Cambria Math" panose="02040503050406030204" pitchFamily="18" charset="0"/>
                <a:ea typeface="Cambria Math" panose="02040503050406030204" pitchFamily="18" charset="0"/>
                <a:cs typeface="Calibri" pitchFamily="34" charset="0"/>
              </a:rPr>
              <a:t>H</a:t>
            </a:r>
            <a:r>
              <a:rPr lang="en-GB" sz="1600" dirty="0" smtClean="0">
                <a:solidFill>
                  <a:srgbClr val="000000"/>
                </a:solidFill>
                <a:latin typeface="Cambria Math" panose="02040503050406030204" pitchFamily="18" charset="0"/>
                <a:ea typeface="Cambria Math" panose="02040503050406030204" pitchFamily="18" charset="0"/>
              </a:rPr>
              <a:t>(</a:t>
            </a:r>
            <a:r>
              <a:rPr lang="en-GB" sz="1600" b="1" dirty="0" err="1" smtClean="0">
                <a:solidFill>
                  <a:srgbClr val="000000"/>
                </a:solidFill>
                <a:latin typeface="Cambria Math" panose="02040503050406030204" pitchFamily="18" charset="0"/>
                <a:ea typeface="Cambria Math" panose="02040503050406030204" pitchFamily="18" charset="0"/>
              </a:rPr>
              <a:t>x</a:t>
            </a:r>
            <a:r>
              <a:rPr lang="en-GB" sz="1600" baseline="30000" dirty="0" err="1" smtClean="0">
                <a:solidFill>
                  <a:srgbClr val="000000"/>
                </a:solidFill>
                <a:latin typeface="Cambria Math" panose="02040503050406030204" pitchFamily="18" charset="0"/>
                <a:ea typeface="Cambria Math" panose="02040503050406030204" pitchFamily="18" charset="0"/>
              </a:rPr>
              <a:t>b</a:t>
            </a:r>
            <a:r>
              <a:rPr lang="en-GB" sz="1600" baseline="-25000" dirty="0" err="1" smtClean="0">
                <a:solidFill>
                  <a:srgbClr val="000000"/>
                </a:solidFill>
                <a:latin typeface="Cambria Math" panose="02040503050406030204" pitchFamily="18" charset="0"/>
                <a:ea typeface="Cambria Math" panose="02040503050406030204" pitchFamily="18" charset="0"/>
              </a:rPr>
              <a:t>t</a:t>
            </a:r>
            <a:r>
              <a:rPr lang="en-GB" sz="1600" dirty="0" smtClean="0">
                <a:solidFill>
                  <a:srgbClr val="000000"/>
                </a:solidFill>
                <a:latin typeface="Cambria Math" panose="02040503050406030204" pitchFamily="18" charset="0"/>
                <a:ea typeface="Cambria Math" panose="02040503050406030204" pitchFamily="18" charset="0"/>
              </a:rPr>
              <a:t>))</a:t>
            </a:r>
          </a:p>
          <a:p>
            <a:pPr marL="0" lvl="1">
              <a:lnSpc>
                <a:spcPts val="2200"/>
              </a:lnSpc>
              <a:spcBef>
                <a:spcPts val="600"/>
              </a:spcBef>
              <a:spcAft>
                <a:spcPts val="0"/>
              </a:spcAft>
              <a:buClr>
                <a:srgbClr val="0099FF"/>
              </a:buClr>
            </a:pPr>
            <a:r>
              <a:rPr lang="en-GB" sz="1600" dirty="0" smtClean="0">
                <a:solidFill>
                  <a:srgbClr val="00B0F0"/>
                </a:solidFill>
                <a:latin typeface="Calibri" pitchFamily="34" charset="0"/>
              </a:rPr>
              <a:t>5.</a:t>
            </a:r>
            <a:r>
              <a:rPr lang="en-GB" sz="1600" dirty="0" smtClean="0">
                <a:solidFill>
                  <a:schemeClr val="tx1"/>
                </a:solidFill>
                <a:latin typeface="Calibri" pitchFamily="34" charset="0"/>
              </a:rPr>
              <a:t> Update state error estimate </a:t>
            </a:r>
          </a:p>
          <a:p>
            <a:pPr marL="0" lvl="1" algn="ctr">
              <a:lnSpc>
                <a:spcPts val="2200"/>
              </a:lnSpc>
              <a:spcBef>
                <a:spcPts val="0"/>
              </a:spcBef>
              <a:spcAft>
                <a:spcPts val="600"/>
              </a:spcAft>
              <a:buClr>
                <a:srgbClr val="0099FF"/>
              </a:buClr>
            </a:pPr>
            <a:r>
              <a:rPr lang="en-GB" sz="1400" b="1" dirty="0" smtClean="0">
                <a:solidFill>
                  <a:srgbClr val="000000"/>
                </a:solidFill>
                <a:latin typeface="Cambria Math" panose="02040503050406030204" pitchFamily="18" charset="0"/>
                <a:ea typeface="Cambria Math" panose="02040503050406030204" pitchFamily="18" charset="0"/>
              </a:rPr>
              <a:t>P</a:t>
            </a:r>
            <a:r>
              <a:rPr lang="en-GB" sz="1400" baseline="30000" dirty="0" smtClean="0">
                <a:solidFill>
                  <a:srgbClr val="000000"/>
                </a:solidFill>
                <a:latin typeface="Cambria Math" panose="02040503050406030204" pitchFamily="18" charset="0"/>
                <a:ea typeface="Cambria Math" panose="02040503050406030204" pitchFamily="18" charset="0"/>
              </a:rPr>
              <a:t>a</a:t>
            </a:r>
            <a:r>
              <a:rPr lang="en-GB" sz="1400" baseline="-25000" dirty="0" smtClean="0">
                <a:solidFill>
                  <a:srgbClr val="000000"/>
                </a:solidFill>
                <a:latin typeface="Cambria Math" panose="02040503050406030204" pitchFamily="18" charset="0"/>
                <a:ea typeface="Cambria Math" panose="02040503050406030204" pitchFamily="18" charset="0"/>
              </a:rPr>
              <a:t>t </a:t>
            </a:r>
            <a:r>
              <a:rPr lang="en-GB" sz="1400" dirty="0">
                <a:solidFill>
                  <a:srgbClr val="000000"/>
                </a:solidFill>
                <a:latin typeface="Cambria Math" panose="02040503050406030204" pitchFamily="18" charset="0"/>
                <a:ea typeface="Cambria Math" panose="02040503050406030204" pitchFamily="18" charset="0"/>
              </a:rPr>
              <a:t>= (</a:t>
            </a:r>
            <a:r>
              <a:rPr lang="en-GB" sz="1400" b="1" dirty="0">
                <a:solidFill>
                  <a:srgbClr val="000000"/>
                </a:solidFill>
                <a:latin typeface="Cambria Math" panose="02040503050406030204" pitchFamily="18" charset="0"/>
                <a:ea typeface="Cambria Math" panose="02040503050406030204" pitchFamily="18" charset="0"/>
              </a:rPr>
              <a:t>I</a:t>
            </a:r>
            <a:r>
              <a:rPr lang="en-GB" sz="1400" dirty="0">
                <a:solidFill>
                  <a:srgbClr val="000000"/>
                </a:solidFill>
                <a:latin typeface="Cambria Math" panose="02040503050406030204" pitchFamily="18" charset="0"/>
                <a:ea typeface="Cambria Math" panose="02040503050406030204" pitchFamily="18" charset="0"/>
              </a:rPr>
              <a:t> – </a:t>
            </a:r>
            <a:r>
              <a:rPr lang="en-GB" sz="1400" b="1" dirty="0">
                <a:solidFill>
                  <a:srgbClr val="000000"/>
                </a:solidFill>
                <a:latin typeface="Cambria Math" panose="02040503050406030204" pitchFamily="18" charset="0"/>
                <a:ea typeface="Cambria Math" panose="02040503050406030204" pitchFamily="18" charset="0"/>
              </a:rPr>
              <a:t>KH</a:t>
            </a:r>
            <a:r>
              <a:rPr lang="en-GB" sz="1400" dirty="0">
                <a:solidFill>
                  <a:srgbClr val="000000"/>
                </a:solidFill>
                <a:latin typeface="Cambria Math" panose="02040503050406030204" pitchFamily="18" charset="0"/>
                <a:ea typeface="Cambria Math" panose="02040503050406030204" pitchFamily="18" charset="0"/>
              </a:rPr>
              <a:t>)</a:t>
            </a:r>
            <a:r>
              <a:rPr lang="en-GB" sz="1400" b="1" dirty="0" err="1">
                <a:solidFill>
                  <a:srgbClr val="000000"/>
                </a:solidFill>
                <a:latin typeface="Cambria Math" panose="02040503050406030204" pitchFamily="18" charset="0"/>
                <a:ea typeface="Cambria Math" panose="02040503050406030204" pitchFamily="18" charset="0"/>
              </a:rPr>
              <a:t>P</a:t>
            </a:r>
            <a:r>
              <a:rPr lang="en-GB" sz="1400" baseline="30000" dirty="0" err="1">
                <a:solidFill>
                  <a:srgbClr val="000000"/>
                </a:solidFill>
                <a:latin typeface="Cambria Math" panose="02040503050406030204" pitchFamily="18" charset="0"/>
                <a:ea typeface="Cambria Math" panose="02040503050406030204" pitchFamily="18" charset="0"/>
              </a:rPr>
              <a:t>b</a:t>
            </a:r>
            <a:r>
              <a:rPr lang="en-GB" sz="1400" baseline="-25000" dirty="0" err="1">
                <a:solidFill>
                  <a:srgbClr val="000000"/>
                </a:solidFill>
                <a:latin typeface="Cambria Math" panose="02040503050406030204" pitchFamily="18" charset="0"/>
                <a:ea typeface="Cambria Math" panose="02040503050406030204" pitchFamily="18" charset="0"/>
              </a:rPr>
              <a:t>t</a:t>
            </a:r>
            <a:r>
              <a:rPr lang="en-GB" sz="1400" dirty="0">
                <a:solidFill>
                  <a:srgbClr val="000000"/>
                </a:solidFill>
                <a:latin typeface="Cambria Math" panose="02040503050406030204" pitchFamily="18" charset="0"/>
                <a:ea typeface="Cambria Math" panose="02040503050406030204" pitchFamily="18" charset="0"/>
              </a:rPr>
              <a:t> (</a:t>
            </a:r>
            <a:r>
              <a:rPr lang="en-GB" sz="1400" b="1" dirty="0">
                <a:solidFill>
                  <a:srgbClr val="000000"/>
                </a:solidFill>
                <a:latin typeface="Cambria Math" panose="02040503050406030204" pitchFamily="18" charset="0"/>
                <a:ea typeface="Cambria Math" panose="02040503050406030204" pitchFamily="18" charset="0"/>
              </a:rPr>
              <a:t>I</a:t>
            </a:r>
            <a:r>
              <a:rPr lang="en-GB" sz="1400" dirty="0">
                <a:solidFill>
                  <a:srgbClr val="000000"/>
                </a:solidFill>
                <a:latin typeface="Cambria Math" panose="02040503050406030204" pitchFamily="18" charset="0"/>
                <a:ea typeface="Cambria Math" panose="02040503050406030204" pitchFamily="18" charset="0"/>
              </a:rPr>
              <a:t> – </a:t>
            </a:r>
            <a:r>
              <a:rPr lang="en-GB" sz="1400" b="1" dirty="0">
                <a:solidFill>
                  <a:srgbClr val="000000"/>
                </a:solidFill>
                <a:latin typeface="Cambria Math" panose="02040503050406030204" pitchFamily="18" charset="0"/>
                <a:ea typeface="Cambria Math" panose="02040503050406030204" pitchFamily="18" charset="0"/>
              </a:rPr>
              <a:t>KH</a:t>
            </a:r>
            <a:r>
              <a:rPr lang="en-GB" sz="1400" dirty="0">
                <a:solidFill>
                  <a:srgbClr val="000000"/>
                </a:solidFill>
                <a:latin typeface="Cambria Math" panose="02040503050406030204" pitchFamily="18" charset="0"/>
                <a:ea typeface="Cambria Math" panose="02040503050406030204" pitchFamily="18" charset="0"/>
              </a:rPr>
              <a:t>)</a:t>
            </a:r>
            <a:r>
              <a:rPr lang="en-GB" sz="1400" baseline="30000" dirty="0">
                <a:solidFill>
                  <a:srgbClr val="000000"/>
                </a:solidFill>
                <a:latin typeface="Cambria Math" panose="02040503050406030204" pitchFamily="18" charset="0"/>
                <a:ea typeface="Cambria Math" panose="02040503050406030204" pitchFamily="18" charset="0"/>
              </a:rPr>
              <a:t>T</a:t>
            </a:r>
            <a:r>
              <a:rPr lang="en-GB" sz="1400" dirty="0">
                <a:solidFill>
                  <a:srgbClr val="000000"/>
                </a:solidFill>
                <a:latin typeface="Cambria Math" panose="02040503050406030204" pitchFamily="18" charset="0"/>
                <a:ea typeface="Cambria Math" panose="02040503050406030204" pitchFamily="18" charset="0"/>
              </a:rPr>
              <a:t> + </a:t>
            </a:r>
            <a:r>
              <a:rPr lang="en-GB" sz="1400" b="1" dirty="0" smtClean="0">
                <a:solidFill>
                  <a:srgbClr val="000000"/>
                </a:solidFill>
                <a:latin typeface="Cambria Math" panose="02040503050406030204" pitchFamily="18" charset="0"/>
                <a:ea typeface="Cambria Math" panose="02040503050406030204" pitchFamily="18" charset="0"/>
              </a:rPr>
              <a:t>KRK</a:t>
            </a:r>
            <a:r>
              <a:rPr lang="en-GB" sz="1400" baseline="30000" dirty="0" smtClean="0">
                <a:solidFill>
                  <a:srgbClr val="000000"/>
                </a:solidFill>
                <a:latin typeface="Cambria Math" panose="02040503050406030204" pitchFamily="18" charset="0"/>
                <a:ea typeface="Cambria Math" panose="02040503050406030204" pitchFamily="18" charset="0"/>
              </a:rPr>
              <a:t>T</a:t>
            </a:r>
            <a:r>
              <a:rPr lang="en-GB" sz="1400" dirty="0" smtClean="0">
                <a:solidFill>
                  <a:schemeClr val="tx1"/>
                </a:solidFill>
                <a:latin typeface="Cambria Math" panose="02040503050406030204" pitchFamily="18" charset="0"/>
                <a:ea typeface="Cambria Math" panose="02040503050406030204" pitchFamily="18" charset="0"/>
              </a:rPr>
              <a:t>   </a:t>
            </a:r>
          </a:p>
        </p:txBody>
      </p:sp>
      <p:sp>
        <p:nvSpPr>
          <p:cNvPr id="18" name="Down Arrow 17"/>
          <p:cNvSpPr/>
          <p:nvPr/>
        </p:nvSpPr>
        <p:spPr bwMode="auto">
          <a:xfrm rot="5400000" flipV="1">
            <a:off x="2802043" y="2534664"/>
            <a:ext cx="443569" cy="504057"/>
          </a:xfrm>
          <a:prstGeom prst="down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4000"/>
              </a:lnSpc>
              <a:spcBef>
                <a:spcPct val="0"/>
              </a:spcBef>
              <a:spcAft>
                <a:spcPct val="0"/>
              </a:spcAft>
              <a:buClr>
                <a:srgbClr val="000000"/>
              </a:buClr>
              <a:buSzPct val="100000"/>
              <a:buFont typeface="Times New Roman" pitchFamily="18" charset="0"/>
              <a:buNone/>
              <a:tabLst/>
            </a:pPr>
            <a:endParaRPr kumimoji="0" lang="en-GB" sz="2400" b="0" i="0" u="none" strike="noStrike" cap="none" normalizeH="0" baseline="0" smtClean="0">
              <a:ln>
                <a:noFill/>
              </a:ln>
              <a:solidFill>
                <a:schemeClr val="bg1"/>
              </a:solidFill>
              <a:effectLst/>
              <a:latin typeface="Times New Roman" pitchFamily="18" charset="0"/>
            </a:endParaRPr>
          </a:p>
        </p:txBody>
      </p:sp>
      <p:sp>
        <p:nvSpPr>
          <p:cNvPr id="19" name="Down Arrow 18"/>
          <p:cNvSpPr/>
          <p:nvPr/>
        </p:nvSpPr>
        <p:spPr bwMode="auto">
          <a:xfrm rot="5400000" flipV="1">
            <a:off x="6101629" y="2582365"/>
            <a:ext cx="504056" cy="469133"/>
          </a:xfrm>
          <a:prstGeom prst="down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4000"/>
              </a:lnSpc>
              <a:spcBef>
                <a:spcPct val="0"/>
              </a:spcBef>
              <a:spcAft>
                <a:spcPct val="0"/>
              </a:spcAft>
              <a:buClr>
                <a:srgbClr val="000000"/>
              </a:buClr>
              <a:buSzPct val="100000"/>
              <a:buFont typeface="Times New Roman" pitchFamily="18" charset="0"/>
              <a:buNone/>
              <a:tabLst/>
            </a:pPr>
            <a:endParaRPr kumimoji="0" lang="en-GB" sz="2400" b="0" i="0" u="none" strike="noStrike" cap="none" normalizeH="0" baseline="0" smtClean="0">
              <a:ln>
                <a:noFill/>
              </a:ln>
              <a:solidFill>
                <a:schemeClr val="bg1"/>
              </a:solidFill>
              <a:effectLst/>
              <a:latin typeface="Times New Roman" pitchFamily="18" charset="0"/>
            </a:endParaRPr>
          </a:p>
        </p:txBody>
      </p:sp>
      <p:sp>
        <p:nvSpPr>
          <p:cNvPr id="20" name="Rectangle 19"/>
          <p:cNvSpPr>
            <a:spLocks/>
          </p:cNvSpPr>
          <p:nvPr/>
        </p:nvSpPr>
        <p:spPr>
          <a:xfrm>
            <a:off x="6596560" y="2204864"/>
            <a:ext cx="2583952" cy="1370823"/>
          </a:xfrm>
          <a:prstGeom prst="rect">
            <a:avLst/>
          </a:prstGeom>
          <a:solidFill>
            <a:schemeClr val="accent1">
              <a:alpha val="12000"/>
            </a:schemeClr>
          </a:solidFill>
          <a:ln>
            <a:solidFill>
              <a:schemeClr val="tx1"/>
            </a:solidFill>
          </a:ln>
        </p:spPr>
        <p:txBody>
          <a:bodyPr wrap="square">
            <a:spAutoFit/>
          </a:bodyPr>
          <a:lstStyle/>
          <a:p>
            <a:pPr>
              <a:lnSpc>
                <a:spcPts val="2200"/>
              </a:lnSpc>
              <a:spcBef>
                <a:spcPts val="600"/>
              </a:spcBef>
              <a:spcAft>
                <a:spcPts val="600"/>
              </a:spcAft>
              <a:buClr>
                <a:srgbClr val="0099FF"/>
              </a:buClr>
            </a:pPr>
            <a:r>
              <a:rPr lang="en-GB" sz="1600" dirty="0" smtClean="0">
                <a:solidFill>
                  <a:srgbClr val="00B0F0"/>
                </a:solidFill>
                <a:latin typeface="Calibri" pitchFamily="34" charset="0"/>
              </a:rPr>
              <a:t>1. </a:t>
            </a:r>
            <a:r>
              <a:rPr lang="en-GB" sz="1600" dirty="0" smtClean="0">
                <a:solidFill>
                  <a:srgbClr val="000000"/>
                </a:solidFill>
                <a:latin typeface="Calibri" pitchFamily="34" charset="0"/>
              </a:rPr>
              <a:t>Predict the state ahead           	</a:t>
            </a:r>
            <a:r>
              <a:rPr lang="en-GB" sz="1600" b="1" dirty="0" smtClean="0">
                <a:solidFill>
                  <a:srgbClr val="000000"/>
                </a:solidFill>
                <a:latin typeface="Cambria Math" panose="02040503050406030204" pitchFamily="18" charset="0"/>
                <a:ea typeface="Cambria Math" panose="02040503050406030204" pitchFamily="18" charset="0"/>
              </a:rPr>
              <a:t>x</a:t>
            </a:r>
            <a:r>
              <a:rPr lang="en-GB" sz="1600" baseline="30000" dirty="0" smtClean="0">
                <a:solidFill>
                  <a:srgbClr val="000000"/>
                </a:solidFill>
                <a:latin typeface="Cambria Math" panose="02040503050406030204" pitchFamily="18" charset="0"/>
                <a:ea typeface="Cambria Math" panose="02040503050406030204" pitchFamily="18" charset="0"/>
              </a:rPr>
              <a:t>b</a:t>
            </a:r>
            <a:r>
              <a:rPr lang="en-GB" sz="1600" baseline="-25000" dirty="0" smtClean="0">
                <a:solidFill>
                  <a:srgbClr val="000000"/>
                </a:solidFill>
                <a:latin typeface="Cambria Math" panose="02040503050406030204" pitchFamily="18" charset="0"/>
                <a:ea typeface="Cambria Math" panose="02040503050406030204" pitchFamily="18" charset="0"/>
              </a:rPr>
              <a:t>t+1 </a:t>
            </a:r>
            <a:r>
              <a:rPr lang="en-GB" sz="1600" dirty="0">
                <a:solidFill>
                  <a:srgbClr val="000000"/>
                </a:solidFill>
                <a:latin typeface="Cambria Math" panose="02040503050406030204" pitchFamily="18" charset="0"/>
                <a:ea typeface="Cambria Math" panose="02040503050406030204" pitchFamily="18" charset="0"/>
              </a:rPr>
              <a:t>= </a:t>
            </a:r>
            <a:r>
              <a:rPr lang="en-GB" sz="1600" b="1" dirty="0" smtClean="0">
                <a:solidFill>
                  <a:srgbClr val="000000"/>
                </a:solidFill>
                <a:latin typeface="Cambria Math" panose="02040503050406030204" pitchFamily="18" charset="0"/>
                <a:ea typeface="Cambria Math" panose="02040503050406030204" pitchFamily="18" charset="0"/>
                <a:cs typeface="Calibri" pitchFamily="34" charset="0"/>
              </a:rPr>
              <a:t>M</a:t>
            </a:r>
            <a:r>
              <a:rPr lang="en-GB" sz="1600" dirty="0" smtClean="0">
                <a:solidFill>
                  <a:srgbClr val="000000"/>
                </a:solidFill>
                <a:latin typeface="Cambria Math" panose="02040503050406030204" pitchFamily="18" charset="0"/>
                <a:ea typeface="Cambria Math" panose="02040503050406030204" pitchFamily="18" charset="0"/>
              </a:rPr>
              <a:t>(</a:t>
            </a:r>
            <a:r>
              <a:rPr lang="en-GB" sz="1600" b="1" dirty="0" err="1" smtClean="0">
                <a:solidFill>
                  <a:srgbClr val="000000"/>
                </a:solidFill>
                <a:latin typeface="Cambria Math" panose="02040503050406030204" pitchFamily="18" charset="0"/>
                <a:ea typeface="Cambria Math" panose="02040503050406030204" pitchFamily="18" charset="0"/>
              </a:rPr>
              <a:t>x</a:t>
            </a:r>
            <a:r>
              <a:rPr lang="en-GB" sz="1600" baseline="30000" dirty="0" err="1" smtClean="0">
                <a:solidFill>
                  <a:srgbClr val="000000"/>
                </a:solidFill>
                <a:latin typeface="Cambria Math" panose="02040503050406030204" pitchFamily="18" charset="0"/>
                <a:ea typeface="Cambria Math" panose="02040503050406030204" pitchFamily="18" charset="0"/>
              </a:rPr>
              <a:t>a</a:t>
            </a:r>
            <a:r>
              <a:rPr lang="en-GB" sz="1600" baseline="-25000" dirty="0" err="1" smtClean="0">
                <a:solidFill>
                  <a:srgbClr val="000000"/>
                </a:solidFill>
                <a:latin typeface="Cambria Math" panose="02040503050406030204" pitchFamily="18" charset="0"/>
                <a:ea typeface="Cambria Math" panose="02040503050406030204" pitchFamily="18" charset="0"/>
              </a:rPr>
              <a:t>t</a:t>
            </a:r>
            <a:r>
              <a:rPr lang="en-GB" sz="1600" dirty="0" smtClean="0">
                <a:solidFill>
                  <a:srgbClr val="000000"/>
                </a:solidFill>
                <a:latin typeface="Cambria Math" panose="02040503050406030204" pitchFamily="18" charset="0"/>
                <a:ea typeface="Cambria Math" panose="02040503050406030204" pitchFamily="18" charset="0"/>
              </a:rPr>
              <a:t>)</a:t>
            </a:r>
          </a:p>
          <a:p>
            <a:pPr>
              <a:lnSpc>
                <a:spcPts val="2200"/>
              </a:lnSpc>
              <a:spcBef>
                <a:spcPts val="600"/>
              </a:spcBef>
              <a:spcAft>
                <a:spcPts val="0"/>
              </a:spcAft>
              <a:buClr>
                <a:srgbClr val="0099FF"/>
              </a:buClr>
            </a:pPr>
            <a:r>
              <a:rPr lang="en-GB" sz="1600" dirty="0" smtClean="0">
                <a:solidFill>
                  <a:srgbClr val="00B0F0"/>
                </a:solidFill>
                <a:latin typeface="Calibri" pitchFamily="34" charset="0"/>
              </a:rPr>
              <a:t>2. </a:t>
            </a:r>
            <a:r>
              <a:rPr lang="en-GB" sz="1600" dirty="0" smtClean="0">
                <a:solidFill>
                  <a:srgbClr val="000000"/>
                </a:solidFill>
                <a:latin typeface="Calibri" pitchFamily="34" charset="0"/>
              </a:rPr>
              <a:t>Predict the state error cov.</a:t>
            </a:r>
            <a:endParaRPr lang="en-GB" sz="1600" dirty="0">
              <a:solidFill>
                <a:srgbClr val="000000"/>
              </a:solidFill>
              <a:latin typeface="Calibri" pitchFamily="34" charset="0"/>
            </a:endParaRPr>
          </a:p>
          <a:p>
            <a:pPr>
              <a:lnSpc>
                <a:spcPts val="2200"/>
              </a:lnSpc>
              <a:spcBef>
                <a:spcPts val="0"/>
              </a:spcBef>
              <a:spcAft>
                <a:spcPts val="600"/>
              </a:spcAft>
              <a:buClr>
                <a:srgbClr val="0099FF"/>
              </a:buClr>
            </a:pPr>
            <a:r>
              <a:rPr lang="en-GB" sz="1600" b="1" dirty="0" smtClean="0">
                <a:solidFill>
                  <a:srgbClr val="000000"/>
                </a:solidFill>
                <a:latin typeface="Calibri" pitchFamily="34" charset="0"/>
              </a:rPr>
              <a:t>	</a:t>
            </a:r>
            <a:r>
              <a:rPr lang="en-GB" sz="1600" b="1" dirty="0" smtClean="0">
                <a:solidFill>
                  <a:srgbClr val="000000"/>
                </a:solidFill>
                <a:latin typeface="Cambria Math" panose="02040503050406030204" pitchFamily="18" charset="0"/>
                <a:ea typeface="Cambria Math" panose="02040503050406030204" pitchFamily="18" charset="0"/>
              </a:rPr>
              <a:t>P</a:t>
            </a:r>
            <a:r>
              <a:rPr lang="en-GB" sz="1600" baseline="30000" dirty="0" smtClean="0">
                <a:solidFill>
                  <a:srgbClr val="000000"/>
                </a:solidFill>
                <a:latin typeface="Cambria Math" panose="02040503050406030204" pitchFamily="18" charset="0"/>
                <a:ea typeface="Cambria Math" panose="02040503050406030204" pitchFamily="18" charset="0"/>
              </a:rPr>
              <a:t>b</a:t>
            </a:r>
            <a:r>
              <a:rPr lang="en-GB" sz="1600" baseline="-25000" dirty="0" smtClean="0">
                <a:solidFill>
                  <a:srgbClr val="000000"/>
                </a:solidFill>
                <a:latin typeface="Cambria Math" panose="02040503050406030204" pitchFamily="18" charset="0"/>
                <a:ea typeface="Cambria Math" panose="02040503050406030204" pitchFamily="18" charset="0"/>
              </a:rPr>
              <a:t>t+1 </a:t>
            </a:r>
            <a:r>
              <a:rPr lang="en-GB" sz="1600" dirty="0">
                <a:solidFill>
                  <a:srgbClr val="000000"/>
                </a:solidFill>
                <a:latin typeface="Cambria Math" panose="02040503050406030204" pitchFamily="18" charset="0"/>
                <a:ea typeface="Cambria Math" panose="02040503050406030204" pitchFamily="18" charset="0"/>
              </a:rPr>
              <a:t>= </a:t>
            </a:r>
            <a:r>
              <a:rPr lang="en-GB" sz="1600" b="1" dirty="0">
                <a:solidFill>
                  <a:srgbClr val="000000"/>
                </a:solidFill>
                <a:latin typeface="Cambria Math" panose="02040503050406030204" pitchFamily="18" charset="0"/>
                <a:ea typeface="Cambria Math" panose="02040503050406030204" pitchFamily="18" charset="0"/>
                <a:cs typeface="Calibri" pitchFamily="34" charset="0"/>
              </a:rPr>
              <a:t>M</a:t>
            </a:r>
            <a:r>
              <a:rPr lang="en-GB" sz="1600" baseline="-50000" dirty="0">
                <a:solidFill>
                  <a:srgbClr val="000000"/>
                </a:solidFill>
                <a:latin typeface="Cambria Math" panose="02040503050406030204" pitchFamily="18" charset="0"/>
                <a:ea typeface="Cambria Math" panose="02040503050406030204" pitchFamily="18" charset="0"/>
                <a:cs typeface="Calibri" pitchFamily="34" charset="0"/>
              </a:rPr>
              <a:t> </a:t>
            </a:r>
            <a:r>
              <a:rPr lang="en-GB" sz="1600" b="1" dirty="0" smtClean="0">
                <a:solidFill>
                  <a:srgbClr val="000000"/>
                </a:solidFill>
                <a:latin typeface="Cambria Math" panose="02040503050406030204" pitchFamily="18" charset="0"/>
                <a:ea typeface="Cambria Math" panose="02040503050406030204" pitchFamily="18" charset="0"/>
              </a:rPr>
              <a:t>P</a:t>
            </a:r>
            <a:r>
              <a:rPr lang="en-GB" sz="1600" baseline="30000" dirty="0" smtClean="0">
                <a:solidFill>
                  <a:srgbClr val="000000"/>
                </a:solidFill>
                <a:latin typeface="Cambria Math" panose="02040503050406030204" pitchFamily="18" charset="0"/>
                <a:ea typeface="Cambria Math" panose="02040503050406030204" pitchFamily="18" charset="0"/>
              </a:rPr>
              <a:t>a</a:t>
            </a:r>
            <a:r>
              <a:rPr lang="en-GB" sz="1600" baseline="-25000" dirty="0" smtClean="0">
                <a:solidFill>
                  <a:srgbClr val="000000"/>
                </a:solidFill>
                <a:latin typeface="Cambria Math" panose="02040503050406030204" pitchFamily="18" charset="0"/>
                <a:ea typeface="Cambria Math" panose="02040503050406030204" pitchFamily="18" charset="0"/>
              </a:rPr>
              <a:t>t</a:t>
            </a:r>
            <a:r>
              <a:rPr lang="el-GR" sz="1600" b="1" i="1" dirty="0" smtClean="0">
                <a:solidFill>
                  <a:srgbClr val="000000"/>
                </a:solidFill>
                <a:latin typeface="Cambria Math" panose="02040503050406030204" pitchFamily="18" charset="0"/>
                <a:ea typeface="Cambria Math" panose="02040503050406030204" pitchFamily="18" charset="0"/>
              </a:rPr>
              <a:t> </a:t>
            </a:r>
            <a:r>
              <a:rPr lang="en-GB" sz="1600" b="1" dirty="0">
                <a:solidFill>
                  <a:srgbClr val="000000"/>
                </a:solidFill>
                <a:latin typeface="Cambria Math" panose="02040503050406030204" pitchFamily="18" charset="0"/>
                <a:ea typeface="Cambria Math" panose="02040503050406030204" pitchFamily="18" charset="0"/>
                <a:cs typeface="Calibri" pitchFamily="34" charset="0"/>
              </a:rPr>
              <a:t>M</a:t>
            </a:r>
            <a:r>
              <a:rPr lang="en-GB" sz="1600" baseline="30000" dirty="0">
                <a:solidFill>
                  <a:srgbClr val="000000"/>
                </a:solidFill>
                <a:latin typeface="Cambria Math" panose="02040503050406030204" pitchFamily="18" charset="0"/>
                <a:ea typeface="Cambria Math" panose="02040503050406030204" pitchFamily="18" charset="0"/>
                <a:cs typeface="Calibri" pitchFamily="34" charset="0"/>
              </a:rPr>
              <a:t>T</a:t>
            </a:r>
            <a:r>
              <a:rPr lang="en-GB" sz="1600" baseline="-50000" dirty="0">
                <a:solidFill>
                  <a:srgbClr val="000000"/>
                </a:solidFill>
                <a:latin typeface="Cambria Math" panose="02040503050406030204" pitchFamily="18" charset="0"/>
                <a:ea typeface="Cambria Math" panose="02040503050406030204" pitchFamily="18" charset="0"/>
                <a:cs typeface="Calibri" pitchFamily="34" charset="0"/>
              </a:rPr>
              <a:t> </a:t>
            </a:r>
            <a:r>
              <a:rPr lang="en-GB" sz="1600" dirty="0">
                <a:solidFill>
                  <a:srgbClr val="000000"/>
                </a:solidFill>
                <a:latin typeface="Cambria Math" panose="02040503050406030204" pitchFamily="18" charset="0"/>
                <a:ea typeface="Cambria Math" panose="02040503050406030204" pitchFamily="18" charset="0"/>
              </a:rPr>
              <a:t>+ </a:t>
            </a:r>
            <a:r>
              <a:rPr lang="en-GB" sz="1600" b="1" dirty="0" smtClean="0">
                <a:solidFill>
                  <a:srgbClr val="000000"/>
                </a:solidFill>
                <a:latin typeface="Cambria Math" panose="02040503050406030204" pitchFamily="18" charset="0"/>
                <a:ea typeface="Cambria Math" panose="02040503050406030204" pitchFamily="18" charset="0"/>
              </a:rPr>
              <a:t>Q</a:t>
            </a:r>
            <a:r>
              <a:rPr lang="en-GB" sz="1600" baseline="-25000" dirty="0" smtClean="0">
                <a:solidFill>
                  <a:srgbClr val="000000"/>
                </a:solidFill>
                <a:latin typeface="Cambria Math" panose="02040503050406030204" pitchFamily="18" charset="0"/>
                <a:ea typeface="Cambria Math" panose="02040503050406030204" pitchFamily="18" charset="0"/>
              </a:rPr>
              <a:t>t+1</a:t>
            </a:r>
            <a:endParaRPr lang="en-GB" sz="1600" dirty="0">
              <a:solidFill>
                <a:srgbClr val="000000"/>
              </a:solidFill>
              <a:latin typeface="Cambria Math" panose="02040503050406030204" pitchFamily="18" charset="0"/>
              <a:ea typeface="Cambria Math" panose="02040503050406030204" pitchFamily="18" charset="0"/>
            </a:endParaRPr>
          </a:p>
        </p:txBody>
      </p:sp>
      <p:sp>
        <p:nvSpPr>
          <p:cNvPr id="21" name="TextBox 20"/>
          <p:cNvSpPr txBox="1"/>
          <p:nvPr/>
        </p:nvSpPr>
        <p:spPr>
          <a:xfrm>
            <a:off x="7045500" y="3645024"/>
            <a:ext cx="1846980" cy="476412"/>
          </a:xfrm>
          <a:prstGeom prst="rect">
            <a:avLst/>
          </a:prstGeom>
          <a:solidFill>
            <a:schemeClr val="accent1">
              <a:alpha val="13000"/>
            </a:schemeClr>
          </a:solidFill>
        </p:spPr>
        <p:txBody>
          <a:bodyPr wrap="none" rtlCol="0">
            <a:spAutoFit/>
          </a:bodyPr>
          <a:lstStyle/>
          <a:p>
            <a:r>
              <a:rPr lang="en-GB" dirty="0" smtClean="0">
                <a:solidFill>
                  <a:schemeClr val="tx1"/>
                </a:solidFill>
                <a:latin typeface="+mn-lt"/>
              </a:rPr>
              <a:t>Propagation</a:t>
            </a:r>
            <a:endParaRPr lang="en-GB" dirty="0">
              <a:solidFill>
                <a:schemeClr val="tx1"/>
              </a:solidFill>
              <a:latin typeface="+mn-lt"/>
            </a:endParaRPr>
          </a:p>
        </p:txBody>
      </p:sp>
      <p:sp>
        <p:nvSpPr>
          <p:cNvPr id="22" name="Rectangle 21"/>
          <p:cNvSpPr>
            <a:spLocks/>
          </p:cNvSpPr>
          <p:nvPr/>
        </p:nvSpPr>
        <p:spPr>
          <a:xfrm>
            <a:off x="115840" y="2204866"/>
            <a:ext cx="2583952" cy="1370823"/>
          </a:xfrm>
          <a:prstGeom prst="rect">
            <a:avLst/>
          </a:prstGeom>
          <a:solidFill>
            <a:schemeClr val="accent1">
              <a:alpha val="12000"/>
            </a:schemeClr>
          </a:solidFill>
          <a:ln>
            <a:solidFill>
              <a:schemeClr val="tx1"/>
            </a:solidFill>
          </a:ln>
        </p:spPr>
        <p:txBody>
          <a:bodyPr wrap="square">
            <a:spAutoFit/>
          </a:bodyPr>
          <a:lstStyle/>
          <a:p>
            <a:pPr>
              <a:lnSpc>
                <a:spcPts val="2200"/>
              </a:lnSpc>
              <a:spcBef>
                <a:spcPts val="600"/>
              </a:spcBef>
              <a:spcAft>
                <a:spcPts val="600"/>
              </a:spcAft>
              <a:buClr>
                <a:srgbClr val="0099FF"/>
              </a:buClr>
            </a:pPr>
            <a:r>
              <a:rPr lang="en-GB" sz="1600" dirty="0" smtClean="0">
                <a:solidFill>
                  <a:srgbClr val="00B0F0"/>
                </a:solidFill>
                <a:latin typeface="Calibri" pitchFamily="34" charset="0"/>
              </a:rPr>
              <a:t>1. </a:t>
            </a:r>
            <a:r>
              <a:rPr lang="en-GB" sz="1600" dirty="0" smtClean="0">
                <a:solidFill>
                  <a:srgbClr val="000000"/>
                </a:solidFill>
                <a:latin typeface="Calibri" pitchFamily="34" charset="0"/>
              </a:rPr>
              <a:t>Predict the state ahead           	</a:t>
            </a:r>
            <a:r>
              <a:rPr lang="en-GB" sz="1600" b="1" dirty="0" err="1" smtClean="0">
                <a:solidFill>
                  <a:srgbClr val="000000"/>
                </a:solidFill>
                <a:latin typeface="Cambria Math" panose="02040503050406030204" pitchFamily="18" charset="0"/>
                <a:ea typeface="Cambria Math" panose="02040503050406030204" pitchFamily="18" charset="0"/>
              </a:rPr>
              <a:t>x</a:t>
            </a:r>
            <a:r>
              <a:rPr lang="en-GB" sz="1600" baseline="30000" dirty="0" err="1" smtClean="0">
                <a:solidFill>
                  <a:srgbClr val="000000"/>
                </a:solidFill>
                <a:latin typeface="Cambria Math" panose="02040503050406030204" pitchFamily="18" charset="0"/>
                <a:ea typeface="Cambria Math" panose="02040503050406030204" pitchFamily="18" charset="0"/>
              </a:rPr>
              <a:t>b</a:t>
            </a:r>
            <a:r>
              <a:rPr lang="en-GB" sz="1600" baseline="-25000" dirty="0" err="1" smtClean="0">
                <a:solidFill>
                  <a:srgbClr val="000000"/>
                </a:solidFill>
                <a:latin typeface="Cambria Math" panose="02040503050406030204" pitchFamily="18" charset="0"/>
                <a:ea typeface="Cambria Math" panose="02040503050406030204" pitchFamily="18" charset="0"/>
              </a:rPr>
              <a:t>t</a:t>
            </a:r>
            <a:r>
              <a:rPr lang="en-GB" sz="1600" baseline="-25000" dirty="0" smtClean="0">
                <a:solidFill>
                  <a:srgbClr val="000000"/>
                </a:solidFill>
                <a:latin typeface="Cambria Math" panose="02040503050406030204" pitchFamily="18" charset="0"/>
                <a:ea typeface="Cambria Math" panose="02040503050406030204" pitchFamily="18" charset="0"/>
              </a:rPr>
              <a:t> </a:t>
            </a:r>
            <a:r>
              <a:rPr lang="en-GB" sz="1600" dirty="0">
                <a:solidFill>
                  <a:srgbClr val="000000"/>
                </a:solidFill>
                <a:latin typeface="Cambria Math" panose="02040503050406030204" pitchFamily="18" charset="0"/>
                <a:ea typeface="Cambria Math" panose="02040503050406030204" pitchFamily="18" charset="0"/>
              </a:rPr>
              <a:t>= </a:t>
            </a:r>
            <a:r>
              <a:rPr lang="en-GB" sz="1600" b="1" dirty="0">
                <a:solidFill>
                  <a:srgbClr val="000000"/>
                </a:solidFill>
                <a:latin typeface="Cambria Math" panose="02040503050406030204" pitchFamily="18" charset="0"/>
                <a:ea typeface="Cambria Math" panose="02040503050406030204" pitchFamily="18" charset="0"/>
                <a:cs typeface="Calibri" pitchFamily="34" charset="0"/>
              </a:rPr>
              <a:t>M</a:t>
            </a:r>
            <a:r>
              <a:rPr lang="en-GB" sz="1600" dirty="0">
                <a:solidFill>
                  <a:srgbClr val="000000"/>
                </a:solidFill>
                <a:latin typeface="Cambria Math" panose="02040503050406030204" pitchFamily="18" charset="0"/>
                <a:ea typeface="Cambria Math" panose="02040503050406030204" pitchFamily="18" charset="0"/>
              </a:rPr>
              <a:t>(</a:t>
            </a:r>
            <a:r>
              <a:rPr lang="en-GB" sz="1600" b="1" dirty="0">
                <a:solidFill>
                  <a:srgbClr val="000000"/>
                </a:solidFill>
                <a:latin typeface="Cambria Math" panose="02040503050406030204" pitchFamily="18" charset="0"/>
                <a:ea typeface="Cambria Math" panose="02040503050406030204" pitchFamily="18" charset="0"/>
              </a:rPr>
              <a:t>x</a:t>
            </a:r>
            <a:r>
              <a:rPr lang="en-GB" sz="1600" baseline="30000" dirty="0">
                <a:solidFill>
                  <a:srgbClr val="000000"/>
                </a:solidFill>
                <a:latin typeface="Cambria Math" panose="02040503050406030204" pitchFamily="18" charset="0"/>
                <a:ea typeface="Cambria Math" panose="02040503050406030204" pitchFamily="18" charset="0"/>
              </a:rPr>
              <a:t>a</a:t>
            </a:r>
            <a:r>
              <a:rPr lang="en-GB" sz="1600" baseline="-25000" dirty="0">
                <a:solidFill>
                  <a:srgbClr val="000000"/>
                </a:solidFill>
                <a:latin typeface="Cambria Math" panose="02040503050406030204" pitchFamily="18" charset="0"/>
                <a:ea typeface="Cambria Math" panose="02040503050406030204" pitchFamily="18" charset="0"/>
              </a:rPr>
              <a:t>t-1</a:t>
            </a:r>
            <a:r>
              <a:rPr lang="en-GB" sz="1600" dirty="0" smtClean="0">
                <a:solidFill>
                  <a:srgbClr val="000000"/>
                </a:solidFill>
                <a:latin typeface="Cambria Math" panose="02040503050406030204" pitchFamily="18" charset="0"/>
                <a:ea typeface="Cambria Math" panose="02040503050406030204" pitchFamily="18" charset="0"/>
              </a:rPr>
              <a:t>)</a:t>
            </a:r>
          </a:p>
          <a:p>
            <a:pPr>
              <a:lnSpc>
                <a:spcPts val="2200"/>
              </a:lnSpc>
              <a:spcBef>
                <a:spcPts val="600"/>
              </a:spcBef>
              <a:spcAft>
                <a:spcPts val="0"/>
              </a:spcAft>
              <a:buClr>
                <a:srgbClr val="0099FF"/>
              </a:buClr>
            </a:pPr>
            <a:r>
              <a:rPr lang="en-GB" sz="1600" dirty="0" smtClean="0">
                <a:solidFill>
                  <a:srgbClr val="00B0F0"/>
                </a:solidFill>
                <a:latin typeface="Calibri" pitchFamily="34" charset="0"/>
              </a:rPr>
              <a:t>2. </a:t>
            </a:r>
            <a:r>
              <a:rPr lang="en-GB" sz="1600" dirty="0" smtClean="0">
                <a:solidFill>
                  <a:srgbClr val="000000"/>
                </a:solidFill>
                <a:latin typeface="Calibri" pitchFamily="34" charset="0"/>
              </a:rPr>
              <a:t>Predict the state error cov.</a:t>
            </a:r>
            <a:endParaRPr lang="en-GB" sz="1600" dirty="0">
              <a:solidFill>
                <a:srgbClr val="000000"/>
              </a:solidFill>
              <a:latin typeface="Calibri" pitchFamily="34" charset="0"/>
            </a:endParaRPr>
          </a:p>
          <a:p>
            <a:pPr>
              <a:lnSpc>
                <a:spcPts val="2200"/>
              </a:lnSpc>
              <a:spcBef>
                <a:spcPts val="0"/>
              </a:spcBef>
              <a:spcAft>
                <a:spcPts val="600"/>
              </a:spcAft>
              <a:buClr>
                <a:srgbClr val="0099FF"/>
              </a:buClr>
            </a:pPr>
            <a:r>
              <a:rPr lang="en-GB" sz="1600" b="1" dirty="0" smtClean="0">
                <a:solidFill>
                  <a:srgbClr val="000000"/>
                </a:solidFill>
                <a:latin typeface="Calibri" pitchFamily="34" charset="0"/>
              </a:rPr>
              <a:t>	</a:t>
            </a:r>
            <a:r>
              <a:rPr lang="en-GB" sz="1600" b="1" dirty="0" err="1" smtClean="0">
                <a:solidFill>
                  <a:srgbClr val="000000"/>
                </a:solidFill>
                <a:latin typeface="Cambria Math" panose="02040503050406030204" pitchFamily="18" charset="0"/>
                <a:ea typeface="Cambria Math" panose="02040503050406030204" pitchFamily="18" charset="0"/>
              </a:rPr>
              <a:t>P</a:t>
            </a:r>
            <a:r>
              <a:rPr lang="en-GB" sz="1600" baseline="30000" dirty="0" err="1" smtClean="0">
                <a:solidFill>
                  <a:srgbClr val="000000"/>
                </a:solidFill>
                <a:latin typeface="Cambria Math" panose="02040503050406030204" pitchFamily="18" charset="0"/>
                <a:ea typeface="Cambria Math" panose="02040503050406030204" pitchFamily="18" charset="0"/>
              </a:rPr>
              <a:t>b</a:t>
            </a:r>
            <a:r>
              <a:rPr lang="en-GB" sz="1600" baseline="-25000" dirty="0" err="1" smtClean="0">
                <a:solidFill>
                  <a:srgbClr val="000000"/>
                </a:solidFill>
                <a:latin typeface="Cambria Math" panose="02040503050406030204" pitchFamily="18" charset="0"/>
                <a:ea typeface="Cambria Math" panose="02040503050406030204" pitchFamily="18" charset="0"/>
              </a:rPr>
              <a:t>t</a:t>
            </a:r>
            <a:r>
              <a:rPr lang="en-GB" sz="1600" baseline="-25000" dirty="0" smtClean="0">
                <a:solidFill>
                  <a:srgbClr val="000000"/>
                </a:solidFill>
                <a:latin typeface="Cambria Math" panose="02040503050406030204" pitchFamily="18" charset="0"/>
                <a:ea typeface="Cambria Math" panose="02040503050406030204" pitchFamily="18" charset="0"/>
              </a:rPr>
              <a:t> </a:t>
            </a:r>
            <a:r>
              <a:rPr lang="en-GB" sz="1600" dirty="0">
                <a:solidFill>
                  <a:srgbClr val="000000"/>
                </a:solidFill>
                <a:latin typeface="Cambria Math" panose="02040503050406030204" pitchFamily="18" charset="0"/>
                <a:ea typeface="Cambria Math" panose="02040503050406030204" pitchFamily="18" charset="0"/>
              </a:rPr>
              <a:t>= </a:t>
            </a:r>
            <a:r>
              <a:rPr lang="en-GB" sz="1600" b="1" dirty="0">
                <a:solidFill>
                  <a:srgbClr val="000000"/>
                </a:solidFill>
                <a:latin typeface="Cambria Math" panose="02040503050406030204" pitchFamily="18" charset="0"/>
                <a:ea typeface="Cambria Math" panose="02040503050406030204" pitchFamily="18" charset="0"/>
                <a:cs typeface="Calibri" pitchFamily="34" charset="0"/>
              </a:rPr>
              <a:t>M</a:t>
            </a:r>
            <a:r>
              <a:rPr lang="en-GB" sz="1600" baseline="-50000" dirty="0">
                <a:solidFill>
                  <a:srgbClr val="000000"/>
                </a:solidFill>
                <a:latin typeface="Cambria Math" panose="02040503050406030204" pitchFamily="18" charset="0"/>
                <a:ea typeface="Cambria Math" panose="02040503050406030204" pitchFamily="18" charset="0"/>
                <a:cs typeface="Calibri" pitchFamily="34" charset="0"/>
              </a:rPr>
              <a:t> </a:t>
            </a:r>
            <a:r>
              <a:rPr lang="en-GB" sz="1600" b="1" dirty="0">
                <a:solidFill>
                  <a:srgbClr val="000000"/>
                </a:solidFill>
                <a:latin typeface="Cambria Math" panose="02040503050406030204" pitchFamily="18" charset="0"/>
                <a:ea typeface="Cambria Math" panose="02040503050406030204" pitchFamily="18" charset="0"/>
              </a:rPr>
              <a:t>P</a:t>
            </a:r>
            <a:r>
              <a:rPr lang="en-GB" sz="1600" baseline="30000" dirty="0">
                <a:solidFill>
                  <a:srgbClr val="000000"/>
                </a:solidFill>
                <a:latin typeface="Cambria Math" panose="02040503050406030204" pitchFamily="18" charset="0"/>
                <a:ea typeface="Cambria Math" panose="02040503050406030204" pitchFamily="18" charset="0"/>
              </a:rPr>
              <a:t>a</a:t>
            </a:r>
            <a:r>
              <a:rPr lang="en-GB" sz="1600" baseline="-25000" dirty="0">
                <a:solidFill>
                  <a:srgbClr val="000000"/>
                </a:solidFill>
                <a:latin typeface="Cambria Math" panose="02040503050406030204" pitchFamily="18" charset="0"/>
                <a:ea typeface="Cambria Math" panose="02040503050406030204" pitchFamily="18" charset="0"/>
              </a:rPr>
              <a:t>t-1</a:t>
            </a:r>
            <a:r>
              <a:rPr lang="el-GR" sz="1600" b="1" i="1" dirty="0">
                <a:solidFill>
                  <a:srgbClr val="000000"/>
                </a:solidFill>
                <a:latin typeface="Cambria Math" panose="02040503050406030204" pitchFamily="18" charset="0"/>
                <a:ea typeface="Cambria Math" panose="02040503050406030204" pitchFamily="18" charset="0"/>
              </a:rPr>
              <a:t> </a:t>
            </a:r>
            <a:r>
              <a:rPr lang="en-GB" sz="1600" b="1" dirty="0">
                <a:solidFill>
                  <a:srgbClr val="000000"/>
                </a:solidFill>
                <a:latin typeface="Cambria Math" panose="02040503050406030204" pitchFamily="18" charset="0"/>
                <a:ea typeface="Cambria Math" panose="02040503050406030204" pitchFamily="18" charset="0"/>
                <a:cs typeface="Calibri" pitchFamily="34" charset="0"/>
              </a:rPr>
              <a:t>M</a:t>
            </a:r>
            <a:r>
              <a:rPr lang="en-GB" sz="1600" baseline="30000" dirty="0">
                <a:solidFill>
                  <a:srgbClr val="000000"/>
                </a:solidFill>
                <a:latin typeface="Cambria Math" panose="02040503050406030204" pitchFamily="18" charset="0"/>
                <a:ea typeface="Cambria Math" panose="02040503050406030204" pitchFamily="18" charset="0"/>
                <a:cs typeface="Calibri" pitchFamily="34" charset="0"/>
              </a:rPr>
              <a:t>T</a:t>
            </a:r>
            <a:r>
              <a:rPr lang="en-GB" sz="1600" baseline="-50000" dirty="0">
                <a:solidFill>
                  <a:srgbClr val="000000"/>
                </a:solidFill>
                <a:latin typeface="Cambria Math" panose="02040503050406030204" pitchFamily="18" charset="0"/>
                <a:ea typeface="Cambria Math" panose="02040503050406030204" pitchFamily="18" charset="0"/>
                <a:cs typeface="Calibri" pitchFamily="34" charset="0"/>
              </a:rPr>
              <a:t> </a:t>
            </a:r>
            <a:r>
              <a:rPr lang="en-GB" sz="1600" dirty="0">
                <a:solidFill>
                  <a:srgbClr val="000000"/>
                </a:solidFill>
                <a:latin typeface="Cambria Math" panose="02040503050406030204" pitchFamily="18" charset="0"/>
                <a:ea typeface="Cambria Math" panose="02040503050406030204" pitchFamily="18" charset="0"/>
              </a:rPr>
              <a:t>+ </a:t>
            </a:r>
            <a:r>
              <a:rPr lang="en-GB" sz="1600" b="1" dirty="0" err="1">
                <a:solidFill>
                  <a:srgbClr val="000000"/>
                </a:solidFill>
                <a:latin typeface="Cambria Math" panose="02040503050406030204" pitchFamily="18" charset="0"/>
                <a:ea typeface="Cambria Math" panose="02040503050406030204" pitchFamily="18" charset="0"/>
              </a:rPr>
              <a:t>Q</a:t>
            </a:r>
            <a:r>
              <a:rPr lang="en-GB" sz="1600" baseline="-25000" dirty="0" err="1">
                <a:solidFill>
                  <a:srgbClr val="000000"/>
                </a:solidFill>
                <a:latin typeface="Cambria Math" panose="02040503050406030204" pitchFamily="18" charset="0"/>
                <a:ea typeface="Cambria Math" panose="02040503050406030204" pitchFamily="18" charset="0"/>
              </a:rPr>
              <a:t>t</a:t>
            </a:r>
            <a:endParaRPr lang="en-GB" sz="1600" dirty="0">
              <a:solidFill>
                <a:srgbClr val="000000"/>
              </a:solidFill>
              <a:latin typeface="Cambria Math" panose="02040503050406030204" pitchFamily="18" charset="0"/>
              <a:ea typeface="Cambria Math" panose="02040503050406030204" pitchFamily="18" charset="0"/>
            </a:endParaRPr>
          </a:p>
        </p:txBody>
      </p:sp>
    </p:spTree>
    <p:extLst>
      <p:ext uri="{BB962C8B-B14F-4D97-AF65-F5344CB8AC3E}">
        <p14:creationId xmlns:p14="http://schemas.microsoft.com/office/powerpoint/2010/main" val="25471936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dirty="0" smtClean="0"/>
              <a:t>The Standard Kalman Filter</a:t>
            </a:r>
          </a:p>
        </p:txBody>
      </p:sp>
      <p:sp>
        <p:nvSpPr>
          <p:cNvPr id="3" name="Content Placeholder 2"/>
          <p:cNvSpPr>
            <a:spLocks noGrp="1"/>
          </p:cNvSpPr>
          <p:nvPr>
            <p:ph idx="4294967295"/>
          </p:nvPr>
        </p:nvSpPr>
        <p:spPr>
          <a:xfrm>
            <a:off x="468313" y="1268760"/>
            <a:ext cx="8229600" cy="5112568"/>
          </a:xfrm>
          <a:prstGeom prst="rect">
            <a:avLst/>
          </a:prstGeom>
        </p:spPr>
        <p:txBody>
          <a:bodyPr>
            <a:normAutofit/>
          </a:bodyPr>
          <a:lstStyle/>
          <a:p>
            <a:pPr marL="342900" indent="-342900">
              <a:lnSpc>
                <a:spcPts val="2400"/>
              </a:lnSpc>
              <a:spcBef>
                <a:spcPts val="1800"/>
              </a:spcBef>
              <a:spcAft>
                <a:spcPts val="1200"/>
              </a:spcAft>
              <a:buFont typeface="Arial" pitchFamily="34" charset="0"/>
              <a:buChar char="•"/>
            </a:pPr>
            <a:r>
              <a:rPr lang="en-GB" sz="1600" dirty="0">
                <a:solidFill>
                  <a:schemeClr val="tx1"/>
                </a:solidFill>
                <a:cs typeface="Helvetica" panose="020B0604020202020204" pitchFamily="34" charset="0"/>
              </a:rPr>
              <a:t>Under the assumption that the model </a:t>
            </a:r>
            <a:r>
              <a:rPr lang="en-GB" sz="1600" b="1"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M</a:t>
            </a:r>
            <a:r>
              <a:rPr lang="en-GB" sz="1600" baseline="-50000" dirty="0">
                <a:solidFill>
                  <a:srgbClr val="000000"/>
                </a:solidFill>
                <a:cs typeface="Helvetica" panose="020B0604020202020204" pitchFamily="34" charset="0"/>
              </a:rPr>
              <a:t> </a:t>
            </a:r>
            <a:r>
              <a:rPr lang="en-GB" sz="1600" dirty="0">
                <a:solidFill>
                  <a:schemeClr val="tx1"/>
                </a:solidFill>
                <a:cs typeface="Helvetica" panose="020B0604020202020204" pitchFamily="34" charset="0"/>
              </a:rPr>
              <a:t>and the observation operator </a:t>
            </a:r>
            <a:r>
              <a:rPr lang="en-GB" sz="1600" b="1"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H</a:t>
            </a:r>
            <a:r>
              <a:rPr lang="en-GB" sz="1600" baseline="-25000" dirty="0">
                <a:solidFill>
                  <a:srgbClr val="000000"/>
                </a:solidFill>
                <a:cs typeface="Helvetica" panose="020B0604020202020204" pitchFamily="34" charset="0"/>
              </a:rPr>
              <a:t> </a:t>
            </a:r>
            <a:r>
              <a:rPr lang="en-GB" sz="1600" dirty="0">
                <a:solidFill>
                  <a:schemeClr val="tx1"/>
                </a:solidFill>
                <a:cs typeface="Helvetica" panose="020B0604020202020204" pitchFamily="34" charset="0"/>
              </a:rPr>
              <a:t>are </a:t>
            </a:r>
            <a:r>
              <a:rPr lang="en-GB" sz="1600" dirty="0">
                <a:solidFill>
                  <a:srgbClr val="FF0000"/>
                </a:solidFill>
                <a:cs typeface="Helvetica" panose="020B0604020202020204" pitchFamily="34" charset="0"/>
              </a:rPr>
              <a:t>linear operators </a:t>
            </a:r>
            <a:r>
              <a:rPr lang="en-GB" sz="1600" dirty="0">
                <a:solidFill>
                  <a:schemeClr val="tx1"/>
                </a:solidFill>
                <a:cs typeface="Helvetica" panose="020B0604020202020204" pitchFamily="34" charset="0"/>
              </a:rPr>
              <a:t>(i.e., they do not depend on </a:t>
            </a:r>
            <a:r>
              <a:rPr lang="en-GB" sz="1600" b="1" dirty="0" err="1">
                <a:solidFill>
                  <a:schemeClr val="tx1"/>
                </a:solidFill>
                <a:latin typeface="Cambria Math" panose="02040503050406030204" pitchFamily="18" charset="0"/>
                <a:ea typeface="Cambria Math" panose="02040503050406030204" pitchFamily="18" charset="0"/>
                <a:cs typeface="Helvetica" panose="020B0604020202020204" pitchFamily="34" charset="0"/>
              </a:rPr>
              <a:t>x</a:t>
            </a:r>
            <a:r>
              <a:rPr lang="en-GB" sz="1600" baseline="30000" dirty="0" err="1">
                <a:solidFill>
                  <a:schemeClr val="tx1"/>
                </a:solidFill>
                <a:latin typeface="Cambria Math" panose="02040503050406030204" pitchFamily="18" charset="0"/>
                <a:ea typeface="Cambria Math" panose="02040503050406030204" pitchFamily="18" charset="0"/>
                <a:cs typeface="Helvetica" panose="020B0604020202020204" pitchFamily="34" charset="0"/>
              </a:rPr>
              <a:t>b</a:t>
            </a:r>
            <a:r>
              <a:rPr lang="en-GB" sz="1600" dirty="0">
                <a:solidFill>
                  <a:schemeClr val="tx1"/>
                </a:solidFill>
                <a:cs typeface="Helvetica" panose="020B0604020202020204" pitchFamily="34" charset="0"/>
              </a:rPr>
              <a:t>), the Kalman Filter produces an </a:t>
            </a:r>
            <a:r>
              <a:rPr lang="en-GB" sz="1600" dirty="0">
                <a:solidFill>
                  <a:srgbClr val="FF0000"/>
                </a:solidFill>
                <a:cs typeface="Helvetica" panose="020B0604020202020204" pitchFamily="34" charset="0"/>
              </a:rPr>
              <a:t>optimal</a:t>
            </a:r>
            <a:r>
              <a:rPr lang="en-GB" sz="1600" dirty="0">
                <a:solidFill>
                  <a:schemeClr val="tx1"/>
                </a:solidFill>
                <a:cs typeface="Helvetica" panose="020B0604020202020204" pitchFamily="34" charset="0"/>
              </a:rPr>
              <a:t> sequence of </a:t>
            </a:r>
            <a:r>
              <a:rPr lang="en-GB" sz="1600" dirty="0" smtClean="0">
                <a:solidFill>
                  <a:schemeClr val="tx1"/>
                </a:solidFill>
                <a:cs typeface="Helvetica" panose="020B0604020202020204" pitchFamily="34" charset="0"/>
              </a:rPr>
              <a:t>analyses (</a:t>
            </a:r>
            <a:r>
              <a:rPr lang="en-GB" sz="1600" b="1"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x</a:t>
            </a:r>
            <a:r>
              <a:rPr lang="en-GB" sz="1600" baseline="30000"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a</a:t>
            </a:r>
            <a:r>
              <a:rPr lang="en-GB" sz="1600" baseline="-25000"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1</a:t>
            </a:r>
            <a:r>
              <a:rPr lang="en-GB" sz="1600" dirty="0" smtClean="0">
                <a:solidFill>
                  <a:schemeClr val="tx1"/>
                </a:solidFill>
                <a:cs typeface="Helvetica" panose="020B0604020202020204" pitchFamily="34" charset="0"/>
              </a:rPr>
              <a:t>, </a:t>
            </a:r>
            <a:r>
              <a:rPr lang="en-GB" sz="1600" b="1"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x</a:t>
            </a:r>
            <a:r>
              <a:rPr lang="en-GB" sz="1600" baseline="30000"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a</a:t>
            </a:r>
            <a:r>
              <a:rPr lang="en-GB" sz="1600" baseline="-250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2</a:t>
            </a:r>
            <a:r>
              <a:rPr lang="en-GB" sz="1600"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a:t>
            </a:r>
            <a:r>
              <a:rPr lang="en-GB" sz="1600" dirty="0" smtClean="0">
                <a:solidFill>
                  <a:schemeClr val="tx1"/>
                </a:solidFill>
                <a:cs typeface="Helvetica" panose="020B0604020202020204" pitchFamily="34" charset="0"/>
              </a:rPr>
              <a:t> …, </a:t>
            </a:r>
            <a:r>
              <a:rPr lang="en-GB" sz="1600" b="1"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x</a:t>
            </a:r>
            <a:r>
              <a:rPr lang="en-GB" sz="1600" baseline="30000"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a</a:t>
            </a:r>
            <a:r>
              <a:rPr lang="en-GB" sz="1600" baseline="-25000"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t-1</a:t>
            </a:r>
            <a:r>
              <a:rPr lang="en-GB" sz="1600"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 </a:t>
            </a:r>
            <a:r>
              <a:rPr lang="en-GB" sz="1600" b="1" dirty="0" err="1"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x</a:t>
            </a:r>
            <a:r>
              <a:rPr lang="en-GB" sz="1600" baseline="30000" dirty="0" err="1"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a</a:t>
            </a:r>
            <a:r>
              <a:rPr lang="en-GB" sz="1600" baseline="-25000" dirty="0" err="1"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t</a:t>
            </a:r>
            <a:r>
              <a:rPr lang="en-GB" sz="1600" dirty="0" smtClean="0">
                <a:solidFill>
                  <a:srgbClr val="000000"/>
                </a:solidFill>
                <a:latin typeface="Cambria Math" panose="02040503050406030204" pitchFamily="18" charset="0"/>
                <a:ea typeface="Cambria Math" panose="02040503050406030204" pitchFamily="18" charset="0"/>
                <a:cs typeface="Helvetica" panose="020B0604020202020204" pitchFamily="34" charset="0"/>
              </a:rPr>
              <a:t>)</a:t>
            </a:r>
            <a:r>
              <a:rPr lang="en-GB" sz="1600" dirty="0" smtClean="0">
                <a:solidFill>
                  <a:schemeClr val="tx1"/>
                </a:solidFill>
                <a:cs typeface="Helvetica" panose="020B0604020202020204" pitchFamily="34" charset="0"/>
              </a:rPr>
              <a:t> </a:t>
            </a:r>
            <a:endParaRPr lang="en-GB" sz="1600" dirty="0">
              <a:solidFill>
                <a:schemeClr val="tx1"/>
              </a:solidFill>
              <a:cs typeface="Helvetica" panose="020B0604020202020204" pitchFamily="34" charset="0"/>
            </a:endParaRPr>
          </a:p>
          <a:p>
            <a:pPr marL="342900" indent="-342900">
              <a:lnSpc>
                <a:spcPts val="2400"/>
              </a:lnSpc>
              <a:spcBef>
                <a:spcPts val="600"/>
              </a:spcBef>
              <a:spcAft>
                <a:spcPts val="1200"/>
              </a:spcAft>
              <a:buFont typeface="Arial" pitchFamily="34" charset="0"/>
              <a:buChar char="•"/>
            </a:pPr>
            <a:r>
              <a:rPr lang="en-GB" sz="1600" dirty="0">
                <a:solidFill>
                  <a:schemeClr val="tx1"/>
                </a:solidFill>
                <a:cs typeface="Helvetica" panose="020B0604020202020204" pitchFamily="34" charset="0"/>
              </a:rPr>
              <a:t>The KF analysis </a:t>
            </a:r>
            <a:r>
              <a:rPr lang="en-GB" sz="1600" b="1"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x</a:t>
            </a:r>
            <a:r>
              <a:rPr lang="en-GB" sz="1600" baseline="30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a</a:t>
            </a:r>
            <a:r>
              <a:rPr lang="en-GB" sz="1600" baseline="-25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t</a:t>
            </a:r>
            <a:r>
              <a:rPr lang="en-GB" sz="1600" dirty="0">
                <a:solidFill>
                  <a:schemeClr val="tx1"/>
                </a:solidFill>
                <a:cs typeface="Helvetica" panose="020B0604020202020204" pitchFamily="34" charset="0"/>
              </a:rPr>
              <a:t> is the </a:t>
            </a:r>
            <a:r>
              <a:rPr lang="en-GB" sz="1600" dirty="0">
                <a:solidFill>
                  <a:srgbClr val="FF0000"/>
                </a:solidFill>
                <a:cs typeface="Helvetica" panose="020B0604020202020204" pitchFamily="34" charset="0"/>
              </a:rPr>
              <a:t>best (minimum variance) </a:t>
            </a:r>
            <a:r>
              <a:rPr lang="en-GB" sz="1600" dirty="0" smtClean="0">
                <a:solidFill>
                  <a:srgbClr val="FF0000"/>
                </a:solidFill>
                <a:cs typeface="Helvetica" panose="020B0604020202020204" pitchFamily="34" charset="0"/>
              </a:rPr>
              <a:t>linear unbiased estimate </a:t>
            </a:r>
            <a:r>
              <a:rPr lang="en-GB" sz="1600" dirty="0">
                <a:solidFill>
                  <a:schemeClr val="tx1"/>
                </a:solidFill>
                <a:cs typeface="Helvetica" panose="020B0604020202020204" pitchFamily="34" charset="0"/>
              </a:rPr>
              <a:t>of the state at time t, given </a:t>
            </a:r>
            <a:r>
              <a:rPr lang="en-GB" sz="1600" b="1" dirty="0" err="1" smtClean="0">
                <a:solidFill>
                  <a:schemeClr val="tx1"/>
                </a:solidFill>
                <a:latin typeface="Cambria Math" panose="02040503050406030204" pitchFamily="18" charset="0"/>
                <a:ea typeface="Cambria Math" panose="02040503050406030204" pitchFamily="18" charset="0"/>
                <a:cs typeface="Helvetica" panose="020B0604020202020204" pitchFamily="34" charset="0"/>
              </a:rPr>
              <a:t>x</a:t>
            </a:r>
            <a:r>
              <a:rPr lang="en-GB" sz="1600" baseline="30000" dirty="0" err="1" smtClean="0">
                <a:solidFill>
                  <a:schemeClr val="tx1"/>
                </a:solidFill>
                <a:latin typeface="Cambria Math" panose="02040503050406030204" pitchFamily="18" charset="0"/>
                <a:ea typeface="Cambria Math" panose="02040503050406030204" pitchFamily="18" charset="0"/>
                <a:cs typeface="Helvetica" panose="020B0604020202020204" pitchFamily="34" charset="0"/>
              </a:rPr>
              <a:t>b</a:t>
            </a:r>
            <a:r>
              <a:rPr lang="en-GB" sz="1600" baseline="-25000" dirty="0" err="1" smtClean="0">
                <a:solidFill>
                  <a:schemeClr val="tx1"/>
                </a:solidFill>
                <a:latin typeface="Cambria Math" panose="02040503050406030204" pitchFamily="18" charset="0"/>
                <a:ea typeface="Cambria Math" panose="02040503050406030204" pitchFamily="18" charset="0"/>
                <a:cs typeface="Helvetica" panose="020B0604020202020204" pitchFamily="34" charset="0"/>
              </a:rPr>
              <a:t>t</a:t>
            </a:r>
            <a:r>
              <a:rPr lang="en-GB" sz="1600" dirty="0" smtClean="0">
                <a:solidFill>
                  <a:schemeClr val="tx1"/>
                </a:solidFill>
                <a:cs typeface="Helvetica" panose="020B0604020202020204" pitchFamily="34" charset="0"/>
              </a:rPr>
              <a:t> </a:t>
            </a:r>
            <a:r>
              <a:rPr lang="en-GB" sz="1600" dirty="0">
                <a:solidFill>
                  <a:schemeClr val="tx1"/>
                </a:solidFill>
                <a:cs typeface="Helvetica" panose="020B0604020202020204" pitchFamily="34" charset="0"/>
              </a:rPr>
              <a:t>and all observations up to time t (</a:t>
            </a:r>
            <a:r>
              <a:rPr lang="en-GB" sz="1600" b="1"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y</a:t>
            </a:r>
            <a:r>
              <a:rPr lang="en-GB" sz="1600" baseline="-25000"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0</a:t>
            </a:r>
            <a:r>
              <a:rPr lang="en-GB" sz="1600"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a:t>
            </a:r>
            <a:r>
              <a:rPr lang="en-GB" sz="1600" b="1"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y</a:t>
            </a:r>
            <a:r>
              <a:rPr lang="en-GB" sz="1600" baseline="-25000"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1</a:t>
            </a:r>
            <a:r>
              <a:rPr lang="en-GB" sz="1600"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a:t>
            </a:r>
            <a:r>
              <a:rPr lang="en-GB" sz="1600" b="1" dirty="0" err="1">
                <a:solidFill>
                  <a:schemeClr val="tx1"/>
                </a:solidFill>
                <a:latin typeface="Cambria Math" panose="02040503050406030204" pitchFamily="18" charset="0"/>
                <a:ea typeface="Cambria Math" panose="02040503050406030204" pitchFamily="18" charset="0"/>
                <a:cs typeface="Helvetica" panose="020B0604020202020204" pitchFamily="34" charset="0"/>
              </a:rPr>
              <a:t>y</a:t>
            </a:r>
            <a:r>
              <a:rPr lang="en-GB" sz="1600" baseline="-25000" dirty="0" err="1">
                <a:solidFill>
                  <a:schemeClr val="tx1"/>
                </a:solidFill>
                <a:latin typeface="Cambria Math" panose="02040503050406030204" pitchFamily="18" charset="0"/>
                <a:ea typeface="Cambria Math" panose="02040503050406030204" pitchFamily="18" charset="0"/>
                <a:cs typeface="Helvetica" panose="020B0604020202020204" pitchFamily="34" charset="0"/>
              </a:rPr>
              <a:t>t</a:t>
            </a:r>
            <a:r>
              <a:rPr lang="en-GB" sz="1600" dirty="0">
                <a:solidFill>
                  <a:schemeClr val="tx1"/>
                </a:solidFill>
                <a:cs typeface="Helvetica" panose="020B0604020202020204" pitchFamily="34" charset="0"/>
              </a:rPr>
              <a:t>).</a:t>
            </a:r>
          </a:p>
          <a:p>
            <a:pPr marL="342900" indent="-342900">
              <a:lnSpc>
                <a:spcPts val="2400"/>
              </a:lnSpc>
              <a:spcBef>
                <a:spcPts val="600"/>
              </a:spcBef>
              <a:spcAft>
                <a:spcPts val="600"/>
              </a:spcAft>
              <a:buFont typeface="Arial" pitchFamily="34" charset="0"/>
              <a:buChar char="•"/>
            </a:pPr>
            <a:r>
              <a:rPr lang="en-GB" sz="1600" dirty="0">
                <a:solidFill>
                  <a:schemeClr val="tx1"/>
                </a:solidFill>
                <a:cs typeface="Helvetica" panose="020B0604020202020204" pitchFamily="34" charset="0"/>
              </a:rPr>
              <a:t>Note that Gaussianity of errors is not required. If </a:t>
            </a:r>
            <a:r>
              <a:rPr lang="en-GB" sz="1600" dirty="0">
                <a:solidFill>
                  <a:srgbClr val="FF0000"/>
                </a:solidFill>
                <a:cs typeface="Helvetica" panose="020B0604020202020204" pitchFamily="34" charset="0"/>
              </a:rPr>
              <a:t>errors are Gaussian </a:t>
            </a:r>
            <a:r>
              <a:rPr lang="en-GB" sz="1600" dirty="0">
                <a:solidFill>
                  <a:schemeClr val="tx1"/>
                </a:solidFill>
                <a:cs typeface="Helvetica" panose="020B0604020202020204" pitchFamily="34" charset="0"/>
              </a:rPr>
              <a:t>the Kalman Filter provides  the exact conditional probability estimate,  </a:t>
            </a:r>
            <a:r>
              <a:rPr lang="en-GB" sz="1600" dirty="0" smtClean="0">
                <a:solidFill>
                  <a:schemeClr val="tx1"/>
                </a:solidFill>
                <a:cs typeface="Helvetica" panose="020B0604020202020204" pitchFamily="34" charset="0"/>
              </a:rPr>
              <a:t>                                        </a:t>
            </a:r>
            <a:r>
              <a:rPr lang="en-GB" sz="1600" dirty="0">
                <a:solidFill>
                  <a:schemeClr val="tx1"/>
                </a:solidFill>
                <a:cs typeface="Helvetica" panose="020B0604020202020204" pitchFamily="34" charset="0"/>
              </a:rPr>
              <a:t>i.e. p(</a:t>
            </a:r>
            <a:r>
              <a:rPr lang="en-GB" sz="1600" b="1"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x</a:t>
            </a:r>
            <a:r>
              <a:rPr lang="en-GB" sz="1600" baseline="30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a</a:t>
            </a:r>
            <a:r>
              <a:rPr lang="en-GB" sz="1600" baseline="-25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t</a:t>
            </a:r>
            <a:r>
              <a:rPr lang="en-GB" sz="16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a:t>
            </a:r>
            <a:r>
              <a:rPr lang="en-GB" sz="1600"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 </a:t>
            </a:r>
            <a:r>
              <a:rPr lang="en-GB" sz="1600" b="1"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x</a:t>
            </a:r>
            <a:r>
              <a:rPr lang="en-GB" sz="1600" baseline="30000"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b</a:t>
            </a:r>
            <a:r>
              <a:rPr lang="en-GB" sz="1600" baseline="-25000"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0</a:t>
            </a:r>
            <a:r>
              <a:rPr lang="en-GB" sz="1600"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 </a:t>
            </a:r>
            <a:r>
              <a:rPr lang="en-GB" sz="1600" b="1"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y</a:t>
            </a:r>
            <a:r>
              <a:rPr lang="en-GB" sz="1600" baseline="-25000"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0</a:t>
            </a:r>
            <a:r>
              <a:rPr lang="en-GB" sz="1600"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a:t>
            </a:r>
            <a:r>
              <a:rPr lang="en-GB" sz="1600" b="1"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y</a:t>
            </a:r>
            <a:r>
              <a:rPr lang="en-GB" sz="1600" baseline="-25000"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1</a:t>
            </a:r>
            <a:r>
              <a:rPr lang="en-GB" sz="1600"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a:t>
            </a:r>
            <a:r>
              <a:rPr lang="en-GB" sz="1600" b="1" dirty="0" err="1">
                <a:solidFill>
                  <a:schemeClr val="tx1"/>
                </a:solidFill>
                <a:latin typeface="Cambria Math" panose="02040503050406030204" pitchFamily="18" charset="0"/>
                <a:ea typeface="Cambria Math" panose="02040503050406030204" pitchFamily="18" charset="0"/>
                <a:cs typeface="Helvetica" panose="020B0604020202020204" pitchFamily="34" charset="0"/>
              </a:rPr>
              <a:t>y</a:t>
            </a:r>
            <a:r>
              <a:rPr lang="en-GB" sz="1600" baseline="-25000" dirty="0" err="1">
                <a:solidFill>
                  <a:schemeClr val="tx1"/>
                </a:solidFill>
                <a:latin typeface="Cambria Math" panose="02040503050406030204" pitchFamily="18" charset="0"/>
                <a:ea typeface="Cambria Math" panose="02040503050406030204" pitchFamily="18" charset="0"/>
                <a:cs typeface="Helvetica" panose="020B0604020202020204" pitchFamily="34" charset="0"/>
              </a:rPr>
              <a:t>t</a:t>
            </a:r>
            <a:r>
              <a:rPr lang="en-GB" sz="1600" dirty="0">
                <a:solidFill>
                  <a:schemeClr val="tx1"/>
                </a:solidFill>
                <a:cs typeface="Helvetica" panose="020B0604020202020204" pitchFamily="34" charset="0"/>
              </a:rPr>
              <a:t>). This also implies that if errors are Gaussian then the state estimated with the KF is also the </a:t>
            </a:r>
            <a:r>
              <a:rPr lang="en-GB" sz="1600" dirty="0">
                <a:solidFill>
                  <a:srgbClr val="FF0000"/>
                </a:solidFill>
                <a:cs typeface="Helvetica" panose="020B0604020202020204" pitchFamily="34" charset="0"/>
              </a:rPr>
              <a:t>most likely </a:t>
            </a:r>
            <a:r>
              <a:rPr lang="en-GB" sz="1600" dirty="0">
                <a:solidFill>
                  <a:schemeClr val="tx1"/>
                </a:solidFill>
                <a:cs typeface="Helvetica" panose="020B0604020202020204" pitchFamily="34" charset="0"/>
              </a:rPr>
              <a:t>state (the mode of the pdf).</a:t>
            </a:r>
            <a:endParaRPr lang="en-GB" sz="1600" dirty="0">
              <a:solidFill>
                <a:srgbClr val="000000"/>
              </a:solidFill>
              <a:cs typeface="Helvetica" panose="020B0604020202020204" pitchFamily="34" charset="0"/>
            </a:endParaRPr>
          </a:p>
          <a:p>
            <a:pPr>
              <a:spcBef>
                <a:spcPts val="1200"/>
              </a:spcBef>
              <a:spcAft>
                <a:spcPts val="600"/>
              </a:spcAft>
              <a:buClr>
                <a:srgbClr val="0099FF"/>
              </a:buClr>
            </a:pPr>
            <a:endParaRPr lang="en-GB" sz="1600" dirty="0">
              <a:solidFill>
                <a:srgbClr val="000000"/>
              </a:solidFill>
              <a:cs typeface="Helvetica" panose="020B0604020202020204" pitchFamily="34" charset="0"/>
            </a:endParaRPr>
          </a:p>
        </p:txBody>
      </p:sp>
    </p:spTree>
    <p:extLst>
      <p:ext uri="{BB962C8B-B14F-4D97-AF65-F5344CB8AC3E}">
        <p14:creationId xmlns:p14="http://schemas.microsoft.com/office/powerpoint/2010/main" val="11107412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Extended Standard Kalman Filter</a:t>
            </a:r>
          </a:p>
        </p:txBody>
      </p:sp>
      <mc:AlternateContent xmlns:mc="http://schemas.openxmlformats.org/markup-compatibility/2006">
        <mc:Choice xmlns:a14="http://schemas.microsoft.com/office/drawing/2010/main" Requires="a14">
          <p:sp>
            <p:nvSpPr>
              <p:cNvPr id="3" name="Content Placeholder 2"/>
              <p:cNvSpPr>
                <a:spLocks noGrp="1"/>
              </p:cNvSpPr>
              <p:nvPr>
                <p:ph idx="4294967295"/>
              </p:nvPr>
            </p:nvSpPr>
            <p:spPr>
              <a:xfrm>
                <a:off x="468313" y="1268760"/>
                <a:ext cx="8229600" cy="5112568"/>
              </a:xfrm>
              <a:prstGeom prst="rect">
                <a:avLst/>
              </a:prstGeom>
            </p:spPr>
            <p:txBody>
              <a:bodyPr>
                <a:normAutofit/>
              </a:bodyPr>
              <a:lstStyle/>
              <a:p>
                <a:pPr marL="342900" indent="-342900">
                  <a:lnSpc>
                    <a:spcPts val="2000"/>
                  </a:lnSpc>
                  <a:spcBef>
                    <a:spcPts val="600"/>
                  </a:spcBef>
                  <a:spcAft>
                    <a:spcPts val="600"/>
                  </a:spcAft>
                  <a:buFont typeface="Arial" pitchFamily="34" charset="0"/>
                  <a:buChar char="•"/>
                </a:pPr>
                <a:r>
                  <a:rPr lang="en-GB" sz="1600" dirty="0" smtClean="0">
                    <a:solidFill>
                      <a:schemeClr val="tx1"/>
                    </a:solidFill>
                    <a:cs typeface="Helvetica" panose="020B0604020202020204" pitchFamily="34" charset="0"/>
                  </a:rPr>
                  <a:t>The extended Kalman Filter (EKF) is a non-linear extension of the Kalman Filter where the model and observation operators are not required to be linear operators (independent of the state) as in the standard KF:</a:t>
                </a:r>
              </a:p>
              <a:p>
                <a:pPr lvl="1" indent="0">
                  <a:lnSpc>
                    <a:spcPts val="2400"/>
                  </a:lnSpc>
                  <a:spcBef>
                    <a:spcPts val="600"/>
                  </a:spcBef>
                  <a:spcAft>
                    <a:spcPts val="600"/>
                  </a:spcAft>
                  <a:buNone/>
                </a:pPr>
                <a:r>
                  <a:rPr lang="en-GB" sz="1300" dirty="0" smtClean="0">
                    <a:solidFill>
                      <a:schemeClr val="tx1"/>
                    </a:solidFill>
                    <a:cs typeface="Helvetica" panose="020B0604020202020204" pitchFamily="34" charset="0"/>
                  </a:rPr>
                  <a:t> </a:t>
                </a:r>
                <a14:m>
                  <m:oMath xmlns:m="http://schemas.openxmlformats.org/officeDocument/2006/math">
                    <m:r>
                      <a:rPr lang="en-GB" sz="1300" b="1">
                        <a:solidFill>
                          <a:schemeClr val="tx1"/>
                        </a:solidFill>
                        <a:latin typeface="Cambria Math" panose="02040503050406030204" pitchFamily="18" charset="0"/>
                      </a:rPr>
                      <m:t>𝐲</m:t>
                    </m:r>
                    <m:r>
                      <a:rPr lang="en-GB" sz="1300" i="1">
                        <a:solidFill>
                          <a:schemeClr val="tx1"/>
                        </a:solidFill>
                        <a:latin typeface="Cambria Math" panose="02040503050406030204" pitchFamily="18" charset="0"/>
                      </a:rPr>
                      <m:t>=</m:t>
                    </m:r>
                  </m:oMath>
                </a14:m>
                <a:r>
                  <a:rPr lang="en-GB" sz="1300" dirty="0">
                    <a:solidFill>
                      <a:schemeClr val="tx1"/>
                    </a:solidFill>
                    <a:latin typeface="Lucida Calligraphy" panose="03010101010101010101" pitchFamily="66" charset="0"/>
                  </a:rPr>
                  <a:t>H</a:t>
                </a:r>
                <a14:m>
                  <m:oMath xmlns:m="http://schemas.openxmlformats.org/officeDocument/2006/math">
                    <m:d>
                      <m:dPr>
                        <m:ctrlPr>
                          <a:rPr lang="en-GB" sz="1300" i="1" dirty="0">
                            <a:solidFill>
                              <a:schemeClr val="tx1"/>
                            </a:solidFill>
                            <a:latin typeface="Cambria Math" panose="02040503050406030204" pitchFamily="18" charset="0"/>
                          </a:rPr>
                        </m:ctrlPr>
                      </m:dPr>
                      <m:e>
                        <m:sSub>
                          <m:sSubPr>
                            <m:ctrlPr>
                              <a:rPr lang="en-GB" sz="1300" b="1" i="1" dirty="0" smtClean="0">
                                <a:solidFill>
                                  <a:schemeClr val="tx1"/>
                                </a:solidFill>
                                <a:latin typeface="Cambria Math" panose="02040503050406030204" pitchFamily="18" charset="0"/>
                              </a:rPr>
                            </m:ctrlPr>
                          </m:sSubPr>
                          <m:e>
                            <m:r>
                              <a:rPr lang="en-GB" sz="1300" b="1" dirty="0">
                                <a:solidFill>
                                  <a:schemeClr val="tx1"/>
                                </a:solidFill>
                                <a:latin typeface="Cambria Math" panose="02040503050406030204" pitchFamily="18" charset="0"/>
                              </a:rPr>
                              <m:t>𝐱</m:t>
                            </m:r>
                          </m:e>
                          <m:sub>
                            <m:r>
                              <a:rPr lang="en-GB" sz="1300" b="1" i="1" dirty="0" smtClean="0">
                                <a:solidFill>
                                  <a:schemeClr val="tx1"/>
                                </a:solidFill>
                                <a:latin typeface="Cambria Math" panose="02040503050406030204" pitchFamily="18" charset="0"/>
                              </a:rPr>
                              <m:t>𝒃</m:t>
                            </m:r>
                          </m:sub>
                        </m:sSub>
                      </m:e>
                    </m:d>
                    <m:r>
                      <a:rPr lang="en-GB" sz="1300" b="1" i="1" dirty="0" smtClean="0">
                        <a:solidFill>
                          <a:schemeClr val="tx1"/>
                        </a:solidFill>
                        <a:latin typeface="Cambria Math" panose="02040503050406030204" pitchFamily="18" charset="0"/>
                      </a:rPr>
                      <m:t>+</m:t>
                    </m:r>
                    <m:sSub>
                      <m:sSubPr>
                        <m:ctrlPr>
                          <a:rPr lang="en-GB" sz="1300" b="1" i="1" dirty="0" smtClean="0">
                            <a:solidFill>
                              <a:schemeClr val="tx1"/>
                            </a:solidFill>
                            <a:latin typeface="Cambria Math" panose="02040503050406030204" pitchFamily="18" charset="0"/>
                          </a:rPr>
                        </m:ctrlPr>
                      </m:sSubPr>
                      <m:e>
                        <m:r>
                          <a:rPr lang="en-GB" sz="1300" b="1" i="1" dirty="0" smtClean="0">
                            <a:solidFill>
                              <a:schemeClr val="tx1"/>
                            </a:solidFill>
                            <a:latin typeface="Cambria Math" panose="02040503050406030204" pitchFamily="18" charset="0"/>
                            <a:ea typeface="Cambria Math" panose="02040503050406030204" pitchFamily="18" charset="0"/>
                          </a:rPr>
                          <m:t>𝜺</m:t>
                        </m:r>
                      </m:e>
                      <m:sub>
                        <m:r>
                          <a:rPr lang="en-GB" sz="1300" b="1" i="1" dirty="0" smtClean="0">
                            <a:solidFill>
                              <a:schemeClr val="tx1"/>
                            </a:solidFill>
                            <a:latin typeface="Cambria Math" panose="02040503050406030204" pitchFamily="18" charset="0"/>
                          </a:rPr>
                          <m:t>𝒐</m:t>
                        </m:r>
                      </m:sub>
                    </m:sSub>
                  </m:oMath>
                </a14:m>
                <a:r>
                  <a:rPr lang="en-GB" sz="1300" dirty="0" smtClean="0">
                    <a:solidFill>
                      <a:schemeClr val="tx1"/>
                    </a:solidFill>
                    <a:cs typeface="Helvetica" panose="020B0604020202020204" pitchFamily="34" charset="0"/>
                  </a:rPr>
                  <a:t>  (EKF) 	</a:t>
                </a:r>
                <a14:m>
                  <m:oMath xmlns:m="http://schemas.openxmlformats.org/officeDocument/2006/math">
                    <m:r>
                      <a:rPr lang="en-GB" sz="1300" b="1">
                        <a:solidFill>
                          <a:schemeClr val="tx1"/>
                        </a:solidFill>
                        <a:latin typeface="Cambria Math" panose="02040503050406030204" pitchFamily="18" charset="0"/>
                      </a:rPr>
                      <m:t>𝐲</m:t>
                    </m:r>
                    <m:r>
                      <a:rPr lang="en-GB" sz="1300" i="1">
                        <a:solidFill>
                          <a:schemeClr val="tx1"/>
                        </a:solidFill>
                        <a:latin typeface="Cambria Math" panose="02040503050406030204" pitchFamily="18" charset="0"/>
                      </a:rPr>
                      <m:t>=</m:t>
                    </m:r>
                    <m:r>
                      <a:rPr lang="en-GB" sz="1300" b="1" i="0" dirty="0" smtClean="0">
                        <a:solidFill>
                          <a:schemeClr val="tx1"/>
                        </a:solidFill>
                        <a:latin typeface="Cambria Math" panose="02040503050406030204" pitchFamily="18" charset="0"/>
                      </a:rPr>
                      <m:t>𝐇</m:t>
                    </m:r>
                    <m:sSub>
                      <m:sSubPr>
                        <m:ctrlPr>
                          <a:rPr lang="en-GB" sz="1300" b="1" i="1" dirty="0">
                            <a:solidFill>
                              <a:schemeClr val="tx1"/>
                            </a:solidFill>
                            <a:latin typeface="Cambria Math" panose="02040503050406030204" pitchFamily="18" charset="0"/>
                          </a:rPr>
                        </m:ctrlPr>
                      </m:sSubPr>
                      <m:e>
                        <m:r>
                          <a:rPr lang="en-GB" sz="1300" b="1" dirty="0">
                            <a:solidFill>
                              <a:schemeClr val="tx1"/>
                            </a:solidFill>
                            <a:latin typeface="Cambria Math" panose="02040503050406030204" pitchFamily="18" charset="0"/>
                          </a:rPr>
                          <m:t>𝐱</m:t>
                        </m:r>
                      </m:e>
                      <m:sub>
                        <m:r>
                          <a:rPr lang="en-GB" sz="1300" b="1" i="1" dirty="0">
                            <a:solidFill>
                              <a:schemeClr val="tx1"/>
                            </a:solidFill>
                            <a:latin typeface="Cambria Math" panose="02040503050406030204" pitchFamily="18" charset="0"/>
                          </a:rPr>
                          <m:t>𝒃</m:t>
                        </m:r>
                      </m:sub>
                    </m:sSub>
                    <m:r>
                      <a:rPr lang="en-GB" sz="1300" b="1" i="1" dirty="0">
                        <a:solidFill>
                          <a:schemeClr val="tx1"/>
                        </a:solidFill>
                        <a:latin typeface="Cambria Math" panose="02040503050406030204" pitchFamily="18" charset="0"/>
                      </a:rPr>
                      <m:t>+</m:t>
                    </m:r>
                    <m:sSub>
                      <m:sSubPr>
                        <m:ctrlPr>
                          <a:rPr lang="en-GB" sz="1300" b="1" i="1" dirty="0">
                            <a:solidFill>
                              <a:schemeClr val="tx1"/>
                            </a:solidFill>
                            <a:latin typeface="Cambria Math" panose="02040503050406030204" pitchFamily="18" charset="0"/>
                          </a:rPr>
                        </m:ctrlPr>
                      </m:sSubPr>
                      <m:e>
                        <m:r>
                          <a:rPr lang="en-GB" sz="1300" b="1" i="1" dirty="0">
                            <a:solidFill>
                              <a:schemeClr val="tx1"/>
                            </a:solidFill>
                            <a:latin typeface="Cambria Math" panose="02040503050406030204" pitchFamily="18" charset="0"/>
                            <a:ea typeface="Cambria Math" panose="02040503050406030204" pitchFamily="18" charset="0"/>
                          </a:rPr>
                          <m:t>𝜺</m:t>
                        </m:r>
                      </m:e>
                      <m:sub>
                        <m:r>
                          <a:rPr lang="en-GB" sz="1300" b="1" i="1" dirty="0">
                            <a:solidFill>
                              <a:schemeClr val="tx1"/>
                            </a:solidFill>
                            <a:latin typeface="Cambria Math" panose="02040503050406030204" pitchFamily="18" charset="0"/>
                          </a:rPr>
                          <m:t>𝒐</m:t>
                        </m:r>
                      </m:sub>
                    </m:sSub>
                  </m:oMath>
                </a14:m>
                <a:r>
                  <a:rPr lang="en-GB" sz="1300" dirty="0" smtClean="0">
                    <a:solidFill>
                      <a:schemeClr val="tx1"/>
                    </a:solidFill>
                    <a:cs typeface="Helvetica" panose="020B0604020202020204" pitchFamily="34" charset="0"/>
                  </a:rPr>
                  <a:t>   (KF)</a:t>
                </a:r>
              </a:p>
              <a:p>
                <a:pPr lvl="1" indent="0">
                  <a:lnSpc>
                    <a:spcPts val="2400"/>
                  </a:lnSpc>
                  <a:spcBef>
                    <a:spcPts val="600"/>
                  </a:spcBef>
                  <a:spcAft>
                    <a:spcPts val="600"/>
                  </a:spcAft>
                  <a:buNone/>
                </a:pPr>
                <a:r>
                  <a:rPr lang="en-GB" sz="1300" dirty="0" smtClean="0">
                    <a:solidFill>
                      <a:schemeClr val="tx1"/>
                    </a:solidFill>
                    <a:cs typeface="Helvetica" panose="020B0604020202020204" pitchFamily="34" charset="0"/>
                  </a:rPr>
                  <a:t> </a:t>
                </a:r>
                <a14:m>
                  <m:oMath xmlns:m="http://schemas.openxmlformats.org/officeDocument/2006/math">
                    <m:sSub>
                      <m:sSubPr>
                        <m:ctrlPr>
                          <a:rPr lang="en-GB" sz="1300" b="1" i="1" smtClean="0">
                            <a:solidFill>
                              <a:schemeClr val="tx1"/>
                            </a:solidFill>
                            <a:latin typeface="Cambria Math" panose="02040503050406030204" pitchFamily="18" charset="0"/>
                          </a:rPr>
                        </m:ctrlPr>
                      </m:sSubPr>
                      <m:e>
                        <m:r>
                          <a:rPr lang="en-GB" sz="1300" b="1" i="0" smtClean="0">
                            <a:solidFill>
                              <a:schemeClr val="tx1"/>
                            </a:solidFill>
                            <a:latin typeface="Cambria Math" panose="02040503050406030204" pitchFamily="18" charset="0"/>
                          </a:rPr>
                          <m:t>𝐱</m:t>
                        </m:r>
                      </m:e>
                      <m:sub>
                        <m:r>
                          <a:rPr lang="en-GB" sz="1300" b="1" i="0" smtClean="0">
                            <a:solidFill>
                              <a:schemeClr val="tx1"/>
                            </a:solidFill>
                            <a:latin typeface="Cambria Math" panose="02040503050406030204" pitchFamily="18" charset="0"/>
                          </a:rPr>
                          <m:t>𝐛</m:t>
                        </m:r>
                      </m:sub>
                    </m:sSub>
                    <m:r>
                      <a:rPr lang="en-GB" sz="1300" i="1">
                        <a:solidFill>
                          <a:schemeClr val="tx1"/>
                        </a:solidFill>
                        <a:latin typeface="Cambria Math" panose="02040503050406030204" pitchFamily="18" charset="0"/>
                      </a:rPr>
                      <m:t>=</m:t>
                    </m:r>
                  </m:oMath>
                </a14:m>
                <a:r>
                  <a:rPr lang="en-GB" sz="1300" dirty="0" smtClean="0">
                    <a:solidFill>
                      <a:schemeClr val="tx1"/>
                    </a:solidFill>
                    <a:latin typeface="Lucida Calligraphy" panose="03010101010101010101" pitchFamily="66" charset="0"/>
                  </a:rPr>
                  <a:t>M</a:t>
                </a:r>
                <a14:m>
                  <m:oMath xmlns:m="http://schemas.openxmlformats.org/officeDocument/2006/math">
                    <m:d>
                      <m:dPr>
                        <m:ctrlPr>
                          <a:rPr lang="en-GB" sz="1300" i="1" dirty="0">
                            <a:solidFill>
                              <a:schemeClr val="tx1"/>
                            </a:solidFill>
                            <a:latin typeface="Cambria Math" panose="02040503050406030204" pitchFamily="18" charset="0"/>
                          </a:rPr>
                        </m:ctrlPr>
                      </m:dPr>
                      <m:e>
                        <m:sSub>
                          <m:sSubPr>
                            <m:ctrlPr>
                              <a:rPr lang="en-GB" sz="1300" b="1" i="1" dirty="0">
                                <a:solidFill>
                                  <a:schemeClr val="tx1"/>
                                </a:solidFill>
                                <a:latin typeface="Cambria Math" panose="02040503050406030204" pitchFamily="18" charset="0"/>
                              </a:rPr>
                            </m:ctrlPr>
                          </m:sSubPr>
                          <m:e>
                            <m:r>
                              <a:rPr lang="en-GB" sz="1300" b="1" i="0" dirty="0">
                                <a:solidFill>
                                  <a:schemeClr val="tx1"/>
                                </a:solidFill>
                                <a:latin typeface="Cambria Math" panose="02040503050406030204" pitchFamily="18" charset="0"/>
                              </a:rPr>
                              <m:t>𝐱</m:t>
                            </m:r>
                          </m:e>
                          <m:sub>
                            <m:r>
                              <a:rPr lang="en-GB" sz="1300" b="1" i="1" dirty="0">
                                <a:solidFill>
                                  <a:schemeClr val="tx1"/>
                                </a:solidFill>
                                <a:latin typeface="Cambria Math" panose="02040503050406030204" pitchFamily="18" charset="0"/>
                              </a:rPr>
                              <m:t>𝒂</m:t>
                            </m:r>
                          </m:sub>
                        </m:sSub>
                      </m:e>
                    </m:d>
                    <m:r>
                      <a:rPr lang="en-GB" sz="1300" b="1" i="1" dirty="0">
                        <a:solidFill>
                          <a:schemeClr val="tx1"/>
                        </a:solidFill>
                        <a:latin typeface="Cambria Math" panose="02040503050406030204" pitchFamily="18" charset="0"/>
                      </a:rPr>
                      <m:t>+</m:t>
                    </m:r>
                    <m:r>
                      <a:rPr lang="el-GR" sz="1300" b="1" dirty="0">
                        <a:solidFill>
                          <a:schemeClr val="tx1"/>
                        </a:solidFill>
                        <a:latin typeface="Cambria Math" panose="02040503050406030204" pitchFamily="18" charset="0"/>
                      </a:rPr>
                      <m:t>𝛈</m:t>
                    </m:r>
                  </m:oMath>
                </a14:m>
                <a:r>
                  <a:rPr lang="en-GB" sz="1300" dirty="0">
                    <a:solidFill>
                      <a:schemeClr val="tx1"/>
                    </a:solidFill>
                    <a:cs typeface="Helvetica" panose="020B0604020202020204" pitchFamily="34" charset="0"/>
                  </a:rPr>
                  <a:t>(EKF) 	</a:t>
                </a:r>
                <a14:m>
                  <m:oMath xmlns:m="http://schemas.openxmlformats.org/officeDocument/2006/math">
                    <m:sSub>
                      <m:sSubPr>
                        <m:ctrlPr>
                          <a:rPr lang="en-GB" sz="1300" b="1" i="1" smtClean="0">
                            <a:solidFill>
                              <a:schemeClr val="tx1"/>
                            </a:solidFill>
                            <a:latin typeface="Cambria Math" panose="02040503050406030204" pitchFamily="18" charset="0"/>
                          </a:rPr>
                        </m:ctrlPr>
                      </m:sSubPr>
                      <m:e>
                        <m:r>
                          <a:rPr lang="en-GB" sz="1300" b="1" i="0" smtClean="0">
                            <a:solidFill>
                              <a:schemeClr val="tx1"/>
                            </a:solidFill>
                            <a:latin typeface="Cambria Math" panose="02040503050406030204" pitchFamily="18" charset="0"/>
                          </a:rPr>
                          <m:t>𝐱</m:t>
                        </m:r>
                      </m:e>
                      <m:sub>
                        <m:r>
                          <a:rPr lang="en-GB" sz="1300" b="1" i="1" smtClean="0">
                            <a:solidFill>
                              <a:schemeClr val="tx1"/>
                            </a:solidFill>
                            <a:latin typeface="Cambria Math" panose="02040503050406030204" pitchFamily="18" charset="0"/>
                          </a:rPr>
                          <m:t>𝒃</m:t>
                        </m:r>
                      </m:sub>
                    </m:sSub>
                    <m:r>
                      <a:rPr lang="en-GB" sz="1300" i="1">
                        <a:solidFill>
                          <a:schemeClr val="tx1"/>
                        </a:solidFill>
                        <a:latin typeface="Cambria Math" panose="02040503050406030204" pitchFamily="18" charset="0"/>
                      </a:rPr>
                      <m:t>=</m:t>
                    </m:r>
                    <m:r>
                      <a:rPr lang="en-GB" sz="1300" b="1" i="0" dirty="0" smtClean="0">
                        <a:solidFill>
                          <a:schemeClr val="tx1"/>
                        </a:solidFill>
                        <a:latin typeface="Cambria Math" panose="02040503050406030204" pitchFamily="18" charset="0"/>
                      </a:rPr>
                      <m:t>𝐌</m:t>
                    </m:r>
                    <m:sSub>
                      <m:sSubPr>
                        <m:ctrlPr>
                          <a:rPr lang="en-GB" sz="1300" b="1" i="1" dirty="0" smtClean="0">
                            <a:solidFill>
                              <a:schemeClr val="tx1"/>
                            </a:solidFill>
                            <a:latin typeface="Cambria Math" panose="02040503050406030204" pitchFamily="18" charset="0"/>
                          </a:rPr>
                        </m:ctrlPr>
                      </m:sSubPr>
                      <m:e>
                        <m:r>
                          <a:rPr lang="en-GB" sz="1300" b="1" i="0" dirty="0" smtClean="0">
                            <a:solidFill>
                              <a:schemeClr val="tx1"/>
                            </a:solidFill>
                            <a:latin typeface="Cambria Math" panose="02040503050406030204" pitchFamily="18" charset="0"/>
                          </a:rPr>
                          <m:t>𝐱</m:t>
                        </m:r>
                      </m:e>
                      <m:sub>
                        <m:r>
                          <a:rPr lang="en-GB" sz="1300" b="1" i="1" dirty="0" smtClean="0">
                            <a:solidFill>
                              <a:schemeClr val="tx1"/>
                            </a:solidFill>
                            <a:latin typeface="Cambria Math" panose="02040503050406030204" pitchFamily="18" charset="0"/>
                          </a:rPr>
                          <m:t>𝒂</m:t>
                        </m:r>
                      </m:sub>
                    </m:sSub>
                    <m:r>
                      <a:rPr lang="en-GB" sz="1300" b="1" i="1" dirty="0">
                        <a:solidFill>
                          <a:schemeClr val="tx1"/>
                        </a:solidFill>
                        <a:latin typeface="Cambria Math" panose="02040503050406030204" pitchFamily="18" charset="0"/>
                      </a:rPr>
                      <m:t>+</m:t>
                    </m:r>
                    <m:r>
                      <a:rPr lang="el-GR" sz="1300" b="1" i="0" dirty="0" smtClean="0">
                        <a:solidFill>
                          <a:schemeClr val="tx1"/>
                        </a:solidFill>
                        <a:latin typeface="Cambria Math" panose="02040503050406030204" pitchFamily="18" charset="0"/>
                      </a:rPr>
                      <m:t>𝛈</m:t>
                    </m:r>
                  </m:oMath>
                </a14:m>
                <a:r>
                  <a:rPr lang="en-GB" sz="1300" dirty="0">
                    <a:solidFill>
                      <a:schemeClr val="tx1"/>
                    </a:solidFill>
                    <a:cs typeface="Helvetica" panose="020B0604020202020204" pitchFamily="34" charset="0"/>
                  </a:rPr>
                  <a:t>   (</a:t>
                </a:r>
                <a:r>
                  <a:rPr lang="en-GB" sz="1300" dirty="0" smtClean="0">
                    <a:solidFill>
                      <a:schemeClr val="tx1"/>
                    </a:solidFill>
                    <a:cs typeface="Helvetica" panose="020B0604020202020204" pitchFamily="34" charset="0"/>
                  </a:rPr>
                  <a:t>KF)</a:t>
                </a:r>
                <a:endParaRPr lang="en-GB" sz="1200" dirty="0" smtClean="0">
                  <a:solidFill>
                    <a:schemeClr val="tx1"/>
                  </a:solidFill>
                  <a:cs typeface="Helvetica" panose="020B0604020202020204" pitchFamily="34" charset="0"/>
                </a:endParaRPr>
              </a:p>
              <a:p>
                <a:pPr marL="342900" indent="-342900">
                  <a:lnSpc>
                    <a:spcPts val="2000"/>
                  </a:lnSpc>
                  <a:spcBef>
                    <a:spcPts val="1200"/>
                  </a:spcBef>
                  <a:spcAft>
                    <a:spcPts val="600"/>
                  </a:spcAft>
                  <a:buFont typeface="Arial" pitchFamily="34" charset="0"/>
                  <a:buChar char="•"/>
                </a:pPr>
                <a:r>
                  <a:rPr lang="en-GB" sz="1600" dirty="0">
                    <a:solidFill>
                      <a:srgbClr val="000000"/>
                    </a:solidFill>
                    <a:cs typeface="Helvetica" panose="020B0604020202020204" pitchFamily="34" charset="0"/>
                  </a:rPr>
                  <a:t>The covariance update and prediction steps </a:t>
                </a:r>
                <a:r>
                  <a:rPr lang="en-GB" sz="1600" dirty="0" smtClean="0">
                    <a:solidFill>
                      <a:srgbClr val="000000"/>
                    </a:solidFill>
                    <a:cs typeface="Helvetica" panose="020B0604020202020204" pitchFamily="34" charset="0"/>
                  </a:rPr>
                  <a:t>of the KF equations use </a:t>
                </a:r>
                <a:r>
                  <a:rPr lang="en-GB" sz="1600" dirty="0">
                    <a:solidFill>
                      <a:srgbClr val="000000"/>
                    </a:solidFill>
                    <a:cs typeface="Helvetica" panose="020B0604020202020204" pitchFamily="34" charset="0"/>
                  </a:rPr>
                  <a:t>the </a:t>
                </a:r>
                <a:r>
                  <a:rPr lang="en-GB" sz="1600" dirty="0">
                    <a:solidFill>
                      <a:srgbClr val="FF0000"/>
                    </a:solidFill>
                    <a:cs typeface="Helvetica" panose="020B0604020202020204" pitchFamily="34" charset="0"/>
                  </a:rPr>
                  <a:t>Jacobians </a:t>
                </a:r>
                <a:r>
                  <a:rPr lang="en-GB" sz="1600" dirty="0">
                    <a:solidFill>
                      <a:srgbClr val="000000"/>
                    </a:solidFill>
                    <a:cs typeface="Helvetica" panose="020B0604020202020204" pitchFamily="34" charset="0"/>
                  </a:rPr>
                  <a:t>of the model and observation operators, linearized around the analysed/predicted state, i.e.:</a:t>
                </a:r>
              </a:p>
              <a:p>
                <a:pPr algn="ctr">
                  <a:spcBef>
                    <a:spcPts val="0"/>
                  </a:spcBef>
                  <a:spcAft>
                    <a:spcPts val="600"/>
                  </a:spcAft>
                  <a:buSzPct val="125000"/>
                </a:pPr>
                <a:r>
                  <a:rPr lang="en-GB" sz="1600" b="1" dirty="0">
                    <a:solidFill>
                      <a:srgbClr val="000000"/>
                    </a:solidFill>
                    <a:latin typeface="Cambria Math" panose="02040503050406030204" pitchFamily="18" charset="0"/>
                    <a:ea typeface="Cambria Math" panose="02040503050406030204" pitchFamily="18" charset="0"/>
                    <a:cs typeface="Calibri" pitchFamily="34" charset="0"/>
                  </a:rPr>
                  <a:t>M</a:t>
                </a:r>
                <a:r>
                  <a:rPr lang="en-GB" sz="1600" dirty="0">
                    <a:solidFill>
                      <a:srgbClr val="000000"/>
                    </a:solidFill>
                    <a:latin typeface="Cambria Math" panose="02040503050406030204" pitchFamily="18" charset="0"/>
                    <a:ea typeface="Cambria Math" panose="02040503050406030204" pitchFamily="18" charset="0"/>
                    <a:cs typeface="Calibri" pitchFamily="34" charset="0"/>
                  </a:rPr>
                  <a:t>=</a:t>
                </a:r>
                <a:r>
                  <a:rPr lang="en-GB" sz="1600" dirty="0">
                    <a:solidFill>
                      <a:srgbClr val="000000"/>
                    </a:solidFill>
                    <a:latin typeface="Calibri" pitchFamily="34" charset="0"/>
                    <a:cs typeface="Calibri" pitchFamily="34" charset="0"/>
                  </a:rPr>
                  <a:t> </a:t>
                </a:r>
                <a14:m>
                  <m:oMath xmlns:m="http://schemas.openxmlformats.org/officeDocument/2006/math">
                    <m:f>
                      <m:fPr>
                        <m:ctrlPr>
                          <a:rPr lang="en-GB" sz="1600" i="1">
                            <a:solidFill>
                              <a:srgbClr val="000000"/>
                            </a:solidFill>
                            <a:latin typeface="Cambria Math" panose="02040503050406030204" pitchFamily="18" charset="0"/>
                            <a:cs typeface="Calibri" pitchFamily="34" charset="0"/>
                          </a:rPr>
                        </m:ctrlPr>
                      </m:fPr>
                      <m:num>
                        <m:r>
                          <a:rPr lang="en-GB" sz="1600" i="1">
                            <a:solidFill>
                              <a:srgbClr val="000000"/>
                            </a:solidFill>
                            <a:latin typeface="Cambria Math"/>
                            <a:ea typeface="Cambria Math"/>
                            <a:cs typeface="Calibri" pitchFamily="34" charset="0"/>
                          </a:rPr>
                          <m:t>𝜕</m:t>
                        </m:r>
                        <m:r>
                          <m:rPr>
                            <m:nor/>
                          </m:rPr>
                          <a:rPr lang="en-GB" sz="1600" dirty="0">
                            <a:solidFill>
                              <a:srgbClr val="FF0000"/>
                            </a:solidFill>
                            <a:latin typeface="Monotype Corsiva" pitchFamily="66" charset="0"/>
                            <a:cs typeface="Calibri" pitchFamily="34" charset="0"/>
                          </a:rPr>
                          <m:t>M</m:t>
                        </m:r>
                      </m:num>
                      <m:den>
                        <m:r>
                          <a:rPr lang="en-GB" sz="1600" i="1">
                            <a:solidFill>
                              <a:srgbClr val="000000"/>
                            </a:solidFill>
                            <a:latin typeface="Cambria Math"/>
                            <a:ea typeface="Cambria Math"/>
                            <a:cs typeface="Calibri" pitchFamily="34" charset="0"/>
                          </a:rPr>
                          <m:t>𝜕</m:t>
                        </m:r>
                        <m:r>
                          <a:rPr lang="en-GB" sz="1600" b="1" i="1">
                            <a:solidFill>
                              <a:srgbClr val="000000"/>
                            </a:solidFill>
                            <a:latin typeface="Cambria Math"/>
                            <a:ea typeface="Cambria Math"/>
                            <a:cs typeface="Calibri" pitchFamily="34" charset="0"/>
                          </a:rPr>
                          <m:t>𝒙</m:t>
                        </m:r>
                      </m:den>
                    </m:f>
                  </m:oMath>
                </a14:m>
                <a:r>
                  <a:rPr lang="en-GB" sz="1600" dirty="0">
                    <a:solidFill>
                      <a:srgbClr val="000000"/>
                    </a:solidFill>
                    <a:latin typeface="Calibri" pitchFamily="34" charset="0"/>
                  </a:rPr>
                  <a:t>(</a:t>
                </a:r>
                <a:r>
                  <a:rPr lang="en-GB" sz="1600" b="1" dirty="0" smtClean="0">
                    <a:solidFill>
                      <a:srgbClr val="000000"/>
                    </a:solidFill>
                    <a:latin typeface="Cambria Math" panose="02040503050406030204" pitchFamily="18" charset="0"/>
                    <a:ea typeface="Cambria Math" panose="02040503050406030204" pitchFamily="18" charset="0"/>
                  </a:rPr>
                  <a:t>x</a:t>
                </a:r>
                <a:r>
                  <a:rPr lang="en-GB" sz="1600" baseline="-25000" dirty="0" smtClean="0">
                    <a:solidFill>
                      <a:srgbClr val="000000"/>
                    </a:solidFill>
                    <a:latin typeface="Cambria Math" panose="02040503050406030204" pitchFamily="18" charset="0"/>
                    <a:ea typeface="Cambria Math" panose="02040503050406030204" pitchFamily="18" charset="0"/>
                  </a:rPr>
                  <a:t>a,t-1</a:t>
                </a:r>
                <a:r>
                  <a:rPr lang="en-GB" sz="1600" dirty="0" smtClean="0">
                    <a:solidFill>
                      <a:srgbClr val="000000"/>
                    </a:solidFill>
                    <a:latin typeface="Calibri" pitchFamily="34" charset="0"/>
                  </a:rPr>
                  <a:t>),    </a:t>
                </a:r>
                <a:r>
                  <a:rPr lang="en-GB" sz="1600" b="1" dirty="0" smtClean="0">
                    <a:solidFill>
                      <a:srgbClr val="000000"/>
                    </a:solidFill>
                    <a:latin typeface="Cambria Math" panose="02040503050406030204" pitchFamily="18" charset="0"/>
                    <a:ea typeface="Cambria Math" panose="02040503050406030204" pitchFamily="18" charset="0"/>
                  </a:rPr>
                  <a:t>H</a:t>
                </a:r>
                <a:r>
                  <a:rPr lang="en-GB" sz="1600" baseline="-25000" dirty="0" smtClean="0">
                    <a:solidFill>
                      <a:srgbClr val="000000"/>
                    </a:solidFill>
                    <a:latin typeface="Cambria Math" panose="02040503050406030204" pitchFamily="18" charset="0"/>
                    <a:ea typeface="Cambria Math" panose="02040503050406030204" pitchFamily="18" charset="0"/>
                  </a:rPr>
                  <a:t>  </a:t>
                </a:r>
                <a:r>
                  <a:rPr lang="en-GB" sz="1600" dirty="0">
                    <a:solidFill>
                      <a:srgbClr val="000000"/>
                    </a:solidFill>
                    <a:latin typeface="Cambria Math" panose="02040503050406030204" pitchFamily="18" charset="0"/>
                    <a:ea typeface="Cambria Math" panose="02040503050406030204" pitchFamily="18" charset="0"/>
                    <a:cs typeface="Calibri" pitchFamily="34" charset="0"/>
                  </a:rPr>
                  <a:t>=</a:t>
                </a:r>
                <a:r>
                  <a:rPr lang="en-GB" sz="1600" dirty="0">
                    <a:solidFill>
                      <a:srgbClr val="000000"/>
                    </a:solidFill>
                    <a:latin typeface="Calibri" pitchFamily="34" charset="0"/>
                    <a:cs typeface="Calibri" pitchFamily="34" charset="0"/>
                  </a:rPr>
                  <a:t> </a:t>
                </a:r>
                <a14:m>
                  <m:oMath xmlns:m="http://schemas.openxmlformats.org/officeDocument/2006/math">
                    <m:f>
                      <m:fPr>
                        <m:ctrlPr>
                          <a:rPr lang="en-GB" sz="1600" i="1">
                            <a:solidFill>
                              <a:srgbClr val="000000"/>
                            </a:solidFill>
                            <a:latin typeface="Cambria Math" panose="02040503050406030204" pitchFamily="18" charset="0"/>
                            <a:cs typeface="Calibri" pitchFamily="34" charset="0"/>
                          </a:rPr>
                        </m:ctrlPr>
                      </m:fPr>
                      <m:num>
                        <m:r>
                          <a:rPr lang="en-GB" sz="1600" i="1">
                            <a:solidFill>
                              <a:srgbClr val="000000"/>
                            </a:solidFill>
                            <a:latin typeface="Cambria Math"/>
                            <a:ea typeface="Cambria Math"/>
                            <a:cs typeface="Calibri" pitchFamily="34" charset="0"/>
                          </a:rPr>
                          <m:t>𝜕</m:t>
                        </m:r>
                        <m:r>
                          <m:rPr>
                            <m:nor/>
                          </m:rPr>
                          <a:rPr lang="en-GB" sz="1600" dirty="0">
                            <a:solidFill>
                              <a:srgbClr val="FF0000"/>
                            </a:solidFill>
                            <a:latin typeface="Monotype Corsiva" pitchFamily="66" charset="0"/>
                            <a:cs typeface="Calibri" pitchFamily="34" charset="0"/>
                          </a:rPr>
                          <m:t>H</m:t>
                        </m:r>
                      </m:num>
                      <m:den>
                        <m:r>
                          <a:rPr lang="en-GB" sz="1600" i="1">
                            <a:solidFill>
                              <a:srgbClr val="000000"/>
                            </a:solidFill>
                            <a:latin typeface="Cambria Math"/>
                            <a:ea typeface="Cambria Math"/>
                            <a:cs typeface="Calibri" pitchFamily="34" charset="0"/>
                          </a:rPr>
                          <m:t>𝜕</m:t>
                        </m:r>
                        <m:r>
                          <a:rPr lang="en-GB" sz="1600" b="1" i="1">
                            <a:solidFill>
                              <a:srgbClr val="000000"/>
                            </a:solidFill>
                            <a:latin typeface="Cambria Math"/>
                            <a:ea typeface="Cambria Math"/>
                            <a:cs typeface="Calibri" pitchFamily="34" charset="0"/>
                          </a:rPr>
                          <m:t>𝒙</m:t>
                        </m:r>
                      </m:den>
                    </m:f>
                  </m:oMath>
                </a14:m>
                <a:r>
                  <a:rPr lang="en-GB" sz="1600" dirty="0">
                    <a:solidFill>
                      <a:srgbClr val="000000"/>
                    </a:solidFill>
                    <a:latin typeface="Cambria Math" panose="02040503050406030204" pitchFamily="18" charset="0"/>
                    <a:ea typeface="Cambria Math" panose="02040503050406030204" pitchFamily="18" charset="0"/>
                  </a:rPr>
                  <a:t>(</a:t>
                </a:r>
                <a:r>
                  <a:rPr lang="en-GB" sz="1600" b="1" dirty="0" err="1" smtClean="0">
                    <a:solidFill>
                      <a:srgbClr val="000000"/>
                    </a:solidFill>
                    <a:latin typeface="Cambria Math" panose="02040503050406030204" pitchFamily="18" charset="0"/>
                    <a:ea typeface="Cambria Math" panose="02040503050406030204" pitchFamily="18" charset="0"/>
                  </a:rPr>
                  <a:t>x</a:t>
                </a:r>
                <a:r>
                  <a:rPr lang="en-GB" sz="1600" baseline="-25000" dirty="0" err="1" smtClean="0">
                    <a:solidFill>
                      <a:srgbClr val="000000"/>
                    </a:solidFill>
                    <a:latin typeface="Cambria Math" panose="02040503050406030204" pitchFamily="18" charset="0"/>
                    <a:ea typeface="Cambria Math" panose="02040503050406030204" pitchFamily="18" charset="0"/>
                  </a:rPr>
                  <a:t>b,t</a:t>
                </a:r>
                <a:r>
                  <a:rPr lang="en-GB" sz="1600" dirty="0">
                    <a:solidFill>
                      <a:srgbClr val="000000"/>
                    </a:solidFill>
                    <a:latin typeface="Cambria Math" panose="02040503050406030204" pitchFamily="18" charset="0"/>
                    <a:ea typeface="Cambria Math" panose="02040503050406030204" pitchFamily="18" charset="0"/>
                  </a:rPr>
                  <a:t>)</a:t>
                </a:r>
              </a:p>
              <a:p>
                <a:pPr marL="342900" indent="-342900">
                  <a:lnSpc>
                    <a:spcPts val="2000"/>
                  </a:lnSpc>
                  <a:spcBef>
                    <a:spcPts val="1200"/>
                  </a:spcBef>
                  <a:spcAft>
                    <a:spcPts val="600"/>
                  </a:spcAft>
                  <a:buFont typeface="Arial" pitchFamily="34" charset="0"/>
                  <a:buChar char="•"/>
                </a:pPr>
                <a:r>
                  <a:rPr lang="en-GB" sz="1600" dirty="0">
                    <a:solidFill>
                      <a:srgbClr val="000000"/>
                    </a:solidFill>
                    <a:cs typeface="Helvetica" panose="020B0604020202020204" pitchFamily="34" charset="0"/>
                  </a:rPr>
                  <a:t>The EKF is thus a first order linearization of the KF equations around the current state estimates. As such it is as good as the linearization is a good approximation of the full nonlinear system.</a:t>
                </a:r>
              </a:p>
              <a:p>
                <a:pPr marL="342900" indent="-342900">
                  <a:lnSpc>
                    <a:spcPts val="2000"/>
                  </a:lnSpc>
                  <a:spcBef>
                    <a:spcPts val="600"/>
                  </a:spcBef>
                  <a:spcAft>
                    <a:spcPts val="600"/>
                  </a:spcAft>
                  <a:buFont typeface="Arial" pitchFamily="34" charset="0"/>
                  <a:buChar char="•"/>
                </a:pPr>
                <a:r>
                  <a:rPr lang="en-GB" sz="1600" dirty="0" smtClean="0">
                    <a:solidFill>
                      <a:srgbClr val="000000"/>
                    </a:solidFill>
                    <a:cs typeface="Helvetica" panose="020B0604020202020204" pitchFamily="34" charset="0"/>
                  </a:rPr>
                  <a:t>A type of EKF is used at ECMWF in the analysis of soil variables (Simplified Extended Kalman Filter, SEKF). More on this later in the week.</a:t>
                </a:r>
                <a:endParaRPr lang="en-GB" sz="1600" dirty="0">
                  <a:solidFill>
                    <a:srgbClr val="000000"/>
                  </a:solidFill>
                  <a:cs typeface="Helvetica" panose="020B0604020202020204" pitchFamily="34" charset="0"/>
                </a:endParaRPr>
              </a:p>
              <a:p>
                <a:pPr>
                  <a:spcBef>
                    <a:spcPts val="1200"/>
                  </a:spcBef>
                  <a:spcAft>
                    <a:spcPts val="600"/>
                  </a:spcAft>
                  <a:buClr>
                    <a:srgbClr val="0099FF"/>
                  </a:buClr>
                </a:pPr>
                <a:endParaRPr lang="en-GB" sz="1600" dirty="0">
                  <a:solidFill>
                    <a:srgbClr val="000000"/>
                  </a:solidFill>
                  <a:cs typeface="Helvetica" panose="020B0604020202020204" pitchFamily="34" charset="0"/>
                </a:endParaRPr>
              </a:p>
            </p:txBody>
          </p:sp>
        </mc:Choice>
        <mc:Fallback>
          <p:sp>
            <p:nvSpPr>
              <p:cNvPr id="3" name="Content Placeholder 2"/>
              <p:cNvSpPr>
                <a:spLocks noGrp="1" noRot="1" noChangeAspect="1" noMove="1" noResize="1" noEditPoints="1" noAdjustHandles="1" noChangeArrowheads="1" noChangeShapeType="1" noTextEdit="1"/>
              </p:cNvSpPr>
              <p:nvPr>
                <p:ph idx="4294967295"/>
              </p:nvPr>
            </p:nvSpPr>
            <p:spPr>
              <a:xfrm>
                <a:off x="468313" y="1268760"/>
                <a:ext cx="8229600" cy="5112568"/>
              </a:xfrm>
              <a:prstGeom prst="rect">
                <a:avLst/>
              </a:prstGeom>
              <a:blipFill rotWithShape="0">
                <a:blip r:embed="rId2"/>
                <a:stretch>
                  <a:fillRect l="-296" t="-477" r="-741"/>
                </a:stretch>
              </a:blipFill>
            </p:spPr>
            <p:txBody>
              <a:bodyPr/>
              <a:lstStyle/>
              <a:p>
                <a:r>
                  <a:rPr lang="en-GB">
                    <a:noFill/>
                  </a:rPr>
                  <a:t> </a:t>
                </a:r>
              </a:p>
            </p:txBody>
          </p:sp>
        </mc:Fallback>
      </mc:AlternateContent>
    </p:spTree>
    <p:extLst>
      <p:ext uri="{BB962C8B-B14F-4D97-AF65-F5344CB8AC3E}">
        <p14:creationId xmlns:p14="http://schemas.microsoft.com/office/powerpoint/2010/main" val="34407612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100" dirty="0" smtClean="0"/>
              <a:t>Kalman Filters for large dimensional systems</a:t>
            </a:r>
            <a:endParaRPr lang="en-GB" altLang="en-US" sz="3600" dirty="0" smtClean="0"/>
          </a:p>
        </p:txBody>
      </p:sp>
      <p:sp>
        <p:nvSpPr>
          <p:cNvPr id="3" name="Content Placeholder 2"/>
          <p:cNvSpPr>
            <a:spLocks noGrp="1"/>
          </p:cNvSpPr>
          <p:nvPr>
            <p:ph idx="4294967295"/>
          </p:nvPr>
        </p:nvSpPr>
        <p:spPr>
          <a:xfrm>
            <a:off x="468313" y="1268760"/>
            <a:ext cx="8229600" cy="5112568"/>
          </a:xfrm>
          <a:prstGeom prst="rect">
            <a:avLst/>
          </a:prstGeom>
        </p:spPr>
        <p:txBody>
          <a:bodyPr>
            <a:normAutofit/>
          </a:bodyPr>
          <a:lstStyle/>
          <a:p>
            <a:pPr marL="342900" indent="-342900">
              <a:lnSpc>
                <a:spcPts val="2400"/>
              </a:lnSpc>
              <a:spcBef>
                <a:spcPts val="0"/>
              </a:spcBef>
              <a:spcAft>
                <a:spcPts val="1200"/>
              </a:spcAft>
              <a:buSzPct val="125000"/>
              <a:buFont typeface="Arial" pitchFamily="34" charset="0"/>
              <a:buChar char="•"/>
            </a:pPr>
            <a:r>
              <a:rPr lang="en-GB" sz="1800" dirty="0">
                <a:solidFill>
                  <a:srgbClr val="000000"/>
                </a:solidFill>
                <a:latin typeface="Calibri" pitchFamily="34" charset="0"/>
              </a:rPr>
              <a:t>The Kalman Filter is </a:t>
            </a:r>
            <a:r>
              <a:rPr lang="en-GB" sz="1800" dirty="0">
                <a:solidFill>
                  <a:srgbClr val="FF0000"/>
                </a:solidFill>
                <a:latin typeface="Calibri" pitchFamily="34" charset="0"/>
              </a:rPr>
              <a:t>unfeasible for large dimensional systems</a:t>
            </a:r>
          </a:p>
          <a:p>
            <a:pPr marL="342900" indent="-342900">
              <a:spcBef>
                <a:spcPts val="600"/>
              </a:spcBef>
              <a:buSzPct val="125000"/>
              <a:buFont typeface="Arial" pitchFamily="34" charset="0"/>
              <a:buChar char="•"/>
            </a:pPr>
            <a:r>
              <a:rPr lang="en-GB" sz="1800" dirty="0">
                <a:solidFill>
                  <a:srgbClr val="000000"/>
                </a:solidFill>
                <a:latin typeface="Calibri" pitchFamily="34" charset="0"/>
              </a:rPr>
              <a:t>The size N of the analysis/background state in the ECMWF 4DVar is O(10</a:t>
            </a:r>
            <a:r>
              <a:rPr lang="en-GB" sz="1800" baseline="30000" dirty="0">
                <a:solidFill>
                  <a:srgbClr val="000000"/>
                </a:solidFill>
                <a:latin typeface="Calibri" pitchFamily="34" charset="0"/>
              </a:rPr>
              <a:t>8</a:t>
            </a:r>
            <a:r>
              <a:rPr lang="en-GB" sz="1800" dirty="0">
                <a:solidFill>
                  <a:srgbClr val="000000"/>
                </a:solidFill>
                <a:latin typeface="Calibri" pitchFamily="34" charset="0"/>
              </a:rPr>
              <a:t>): the KF requires us to store and evolve in time state covariance matrices (</a:t>
            </a:r>
            <a:r>
              <a:rPr lang="en-GB" sz="1800" b="1" dirty="0">
                <a:solidFill>
                  <a:srgbClr val="000000"/>
                </a:solidFill>
                <a:latin typeface="Cambria Math" panose="02040503050406030204" pitchFamily="18" charset="0"/>
                <a:ea typeface="Cambria Math" panose="02040503050406030204" pitchFamily="18" charset="0"/>
              </a:rPr>
              <a:t>P</a:t>
            </a:r>
            <a:r>
              <a:rPr lang="en-GB" sz="1800" baseline="30000" dirty="0">
                <a:solidFill>
                  <a:srgbClr val="000000"/>
                </a:solidFill>
                <a:latin typeface="Cambria Math" panose="02040503050406030204" pitchFamily="18" charset="0"/>
                <a:ea typeface="Cambria Math" panose="02040503050406030204" pitchFamily="18" charset="0"/>
              </a:rPr>
              <a:t>a/b</a:t>
            </a:r>
            <a:r>
              <a:rPr lang="en-GB" sz="1800" dirty="0">
                <a:solidFill>
                  <a:srgbClr val="000000"/>
                </a:solidFill>
                <a:latin typeface="Calibri" pitchFamily="34" charset="0"/>
              </a:rPr>
              <a:t>) of O(</a:t>
            </a:r>
            <a:r>
              <a:rPr lang="en-GB" sz="1800" dirty="0" err="1">
                <a:solidFill>
                  <a:srgbClr val="000000"/>
                </a:solidFill>
                <a:latin typeface="Calibri" pitchFamily="34" charset="0"/>
              </a:rPr>
              <a:t>NxN</a:t>
            </a:r>
            <a:r>
              <a:rPr lang="en-GB" sz="1800" dirty="0">
                <a:solidFill>
                  <a:srgbClr val="000000"/>
                </a:solidFill>
                <a:latin typeface="Calibri" pitchFamily="34" charset="0"/>
              </a:rPr>
              <a:t>)</a:t>
            </a:r>
          </a:p>
          <a:p>
            <a:pPr marL="800100" lvl="1" indent="-342900">
              <a:lnSpc>
                <a:spcPts val="2200"/>
              </a:lnSpc>
              <a:spcBef>
                <a:spcPts val="600"/>
              </a:spcBef>
              <a:spcAft>
                <a:spcPts val="0"/>
              </a:spcAft>
              <a:buSzPct val="90000"/>
              <a:buFont typeface="Wingdings" pitchFamily="2" charset="2"/>
              <a:buChar char="Ø"/>
            </a:pPr>
            <a:r>
              <a:rPr lang="en-GB" sz="1800" dirty="0">
                <a:solidFill>
                  <a:srgbClr val="000000"/>
                </a:solidFill>
                <a:latin typeface="Calibri" pitchFamily="34" charset="0"/>
              </a:rPr>
              <a:t>The World’s fastest computers can sustain ~ 10</a:t>
            </a:r>
            <a:r>
              <a:rPr lang="en-GB" sz="1800" baseline="30000" dirty="0">
                <a:solidFill>
                  <a:srgbClr val="000000"/>
                </a:solidFill>
                <a:latin typeface="Calibri" pitchFamily="34" charset="0"/>
              </a:rPr>
              <a:t>15</a:t>
            </a:r>
            <a:r>
              <a:rPr lang="en-GB" sz="1800" dirty="0">
                <a:solidFill>
                  <a:srgbClr val="000000"/>
                </a:solidFill>
                <a:latin typeface="Calibri" pitchFamily="34" charset="0"/>
              </a:rPr>
              <a:t> operations per second</a:t>
            </a:r>
          </a:p>
          <a:p>
            <a:pPr marL="800100" lvl="1" indent="-342900">
              <a:lnSpc>
                <a:spcPts val="2200"/>
              </a:lnSpc>
              <a:spcBef>
                <a:spcPts val="600"/>
              </a:spcBef>
              <a:spcAft>
                <a:spcPts val="0"/>
              </a:spcAft>
              <a:buSzPct val="90000"/>
              <a:buFont typeface="Wingdings" pitchFamily="2" charset="2"/>
              <a:buChar char="Ø"/>
            </a:pPr>
            <a:r>
              <a:rPr lang="en-GB" sz="1800" dirty="0" smtClean="0">
                <a:solidFill>
                  <a:srgbClr val="000000"/>
                </a:solidFill>
                <a:latin typeface="Calibri" pitchFamily="34" charset="0"/>
              </a:rPr>
              <a:t>An </a:t>
            </a:r>
            <a:r>
              <a:rPr lang="en-GB" sz="1800" dirty="0">
                <a:solidFill>
                  <a:srgbClr val="000000"/>
                </a:solidFill>
                <a:latin typeface="Calibri" pitchFamily="34" charset="0"/>
              </a:rPr>
              <a:t>efficient implementation of matrix multiplication of two 10</a:t>
            </a:r>
            <a:r>
              <a:rPr lang="en-GB" sz="1800" baseline="30000" dirty="0">
                <a:solidFill>
                  <a:srgbClr val="000000"/>
                </a:solidFill>
                <a:latin typeface="Calibri" pitchFamily="34" charset="0"/>
              </a:rPr>
              <a:t>8</a:t>
            </a:r>
            <a:r>
              <a:rPr lang="en-GB" sz="1800" dirty="0">
                <a:solidFill>
                  <a:srgbClr val="000000"/>
                </a:solidFill>
                <a:latin typeface="Calibri" pitchFamily="34" charset="0"/>
              </a:rPr>
              <a:t>x10</a:t>
            </a:r>
            <a:r>
              <a:rPr lang="en-GB" sz="1800" baseline="30000" dirty="0">
                <a:solidFill>
                  <a:srgbClr val="000000"/>
                </a:solidFill>
                <a:latin typeface="Calibri" pitchFamily="34" charset="0"/>
              </a:rPr>
              <a:t>8</a:t>
            </a:r>
            <a:r>
              <a:rPr lang="en-GB" sz="1800" dirty="0">
                <a:solidFill>
                  <a:srgbClr val="000000"/>
                </a:solidFill>
                <a:latin typeface="Calibri" pitchFamily="34" charset="0"/>
              </a:rPr>
              <a:t> matrices requires ~10</a:t>
            </a:r>
            <a:r>
              <a:rPr lang="en-GB" sz="1800" baseline="30000" dirty="0">
                <a:solidFill>
                  <a:srgbClr val="000000"/>
                </a:solidFill>
                <a:latin typeface="Calibri" pitchFamily="34" charset="0"/>
              </a:rPr>
              <a:t>22</a:t>
            </a:r>
            <a:r>
              <a:rPr lang="en-GB" sz="1800" dirty="0">
                <a:solidFill>
                  <a:srgbClr val="000000"/>
                </a:solidFill>
                <a:latin typeface="Calibri" pitchFamily="34" charset="0"/>
              </a:rPr>
              <a:t> </a:t>
            </a:r>
            <a:r>
              <a:rPr lang="en-GB" sz="1800" dirty="0" smtClean="0">
                <a:solidFill>
                  <a:srgbClr val="000000"/>
                </a:solidFill>
                <a:latin typeface="Calibri" pitchFamily="34" charset="0"/>
              </a:rPr>
              <a:t>(O(N</a:t>
            </a:r>
            <a:r>
              <a:rPr lang="en-GB" sz="1800" baseline="30000" dirty="0" smtClean="0">
                <a:solidFill>
                  <a:srgbClr val="000000"/>
                </a:solidFill>
                <a:latin typeface="Calibri" pitchFamily="34" charset="0"/>
              </a:rPr>
              <a:t>2.8</a:t>
            </a:r>
            <a:r>
              <a:rPr lang="en-GB" sz="1800" dirty="0" smtClean="0">
                <a:solidFill>
                  <a:srgbClr val="000000"/>
                </a:solidFill>
                <a:latin typeface="Calibri" pitchFamily="34" charset="0"/>
              </a:rPr>
              <a:t>))operations: </a:t>
            </a:r>
            <a:r>
              <a:rPr lang="en-GB" sz="1800" dirty="0">
                <a:solidFill>
                  <a:srgbClr val="000000"/>
                </a:solidFill>
                <a:latin typeface="Calibri" pitchFamily="34" charset="0"/>
              </a:rPr>
              <a:t>about 4 months on the fastest computer!</a:t>
            </a:r>
          </a:p>
          <a:p>
            <a:pPr marL="800100" lvl="1" indent="-342900">
              <a:lnSpc>
                <a:spcPts val="2200"/>
              </a:lnSpc>
              <a:spcBef>
                <a:spcPts val="600"/>
              </a:spcBef>
              <a:spcAft>
                <a:spcPts val="1200"/>
              </a:spcAft>
              <a:buSzPct val="90000"/>
              <a:buFont typeface="Wingdings" pitchFamily="2" charset="2"/>
              <a:buChar char="Ø"/>
            </a:pPr>
            <a:r>
              <a:rPr lang="en-GB" sz="1800" dirty="0">
                <a:solidFill>
                  <a:srgbClr val="000000"/>
                </a:solidFill>
                <a:latin typeface="Calibri" pitchFamily="34" charset="0"/>
              </a:rPr>
              <a:t>Evaluating  </a:t>
            </a:r>
            <a:r>
              <a:rPr lang="en-GB" sz="1800" b="1" dirty="0" err="1">
                <a:solidFill>
                  <a:srgbClr val="000000"/>
                </a:solidFill>
                <a:latin typeface="Cambria Math" panose="02040503050406030204" pitchFamily="18" charset="0"/>
                <a:ea typeface="Cambria Math" panose="02040503050406030204" pitchFamily="18" charset="0"/>
              </a:rPr>
              <a:t>P</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baseline="-25000" dirty="0" err="1">
                <a:solidFill>
                  <a:srgbClr val="000000"/>
                </a:solidFill>
                <a:latin typeface="Cambria Math" panose="02040503050406030204" pitchFamily="18" charset="0"/>
                <a:ea typeface="Cambria Math" panose="02040503050406030204" pitchFamily="18" charset="0"/>
              </a:rPr>
              <a:t>t</a:t>
            </a:r>
            <a:r>
              <a:rPr lang="en-GB" sz="1800" baseline="-25000" dirty="0">
                <a:solidFill>
                  <a:srgbClr val="000000"/>
                </a:solidFill>
                <a:latin typeface="Cambria Math" panose="02040503050406030204" pitchFamily="18" charset="0"/>
                <a:ea typeface="Cambria Math" panose="02040503050406030204" pitchFamily="18" charset="0"/>
              </a:rPr>
              <a:t> </a:t>
            </a:r>
            <a:r>
              <a:rPr lang="en-GB" sz="1800" dirty="0">
                <a:solidFill>
                  <a:srgbClr val="000000"/>
                </a:solidFill>
                <a:latin typeface="Cambria Math" panose="02040503050406030204" pitchFamily="18" charset="0"/>
                <a:ea typeface="Cambria Math" panose="02040503050406030204" pitchFamily="18" charset="0"/>
              </a:rPr>
              <a:t>= </a:t>
            </a:r>
            <a:r>
              <a:rPr lang="en-GB" sz="1800" b="1" dirty="0">
                <a:solidFill>
                  <a:srgbClr val="000000"/>
                </a:solidFill>
                <a:latin typeface="Cambria Math" panose="02040503050406030204" pitchFamily="18" charset="0"/>
                <a:ea typeface="Cambria Math" panose="02040503050406030204" pitchFamily="18" charset="0"/>
                <a:cs typeface="Calibri" pitchFamily="34" charset="0"/>
              </a:rPr>
              <a:t>M</a:t>
            </a:r>
            <a:r>
              <a:rPr lang="en-GB" sz="1800" baseline="-50000" dirty="0">
                <a:solidFill>
                  <a:srgbClr val="000000"/>
                </a:solidFill>
                <a:latin typeface="Cambria Math" panose="02040503050406030204" pitchFamily="18" charset="0"/>
                <a:ea typeface="Cambria Math" panose="02040503050406030204" pitchFamily="18" charset="0"/>
                <a:cs typeface="Calibri" pitchFamily="34" charset="0"/>
              </a:rPr>
              <a:t> </a:t>
            </a:r>
            <a:r>
              <a:rPr lang="en-GB" sz="1800" b="1" dirty="0">
                <a:solidFill>
                  <a:srgbClr val="000000"/>
                </a:solidFill>
                <a:latin typeface="Cambria Math" panose="02040503050406030204" pitchFamily="18" charset="0"/>
                <a:ea typeface="Cambria Math" panose="02040503050406030204" pitchFamily="18" charset="0"/>
              </a:rPr>
              <a:t>P</a:t>
            </a:r>
            <a:r>
              <a:rPr lang="en-GB" sz="1800" baseline="30000" dirty="0">
                <a:solidFill>
                  <a:srgbClr val="000000"/>
                </a:solidFill>
                <a:latin typeface="Cambria Math" panose="02040503050406030204" pitchFamily="18" charset="0"/>
                <a:ea typeface="Cambria Math" panose="02040503050406030204" pitchFamily="18" charset="0"/>
              </a:rPr>
              <a:t>a</a:t>
            </a:r>
            <a:r>
              <a:rPr lang="en-GB" sz="1800" baseline="-25000" dirty="0">
                <a:solidFill>
                  <a:srgbClr val="000000"/>
                </a:solidFill>
                <a:latin typeface="Cambria Math" panose="02040503050406030204" pitchFamily="18" charset="0"/>
                <a:ea typeface="Cambria Math" panose="02040503050406030204" pitchFamily="18" charset="0"/>
              </a:rPr>
              <a:t>t-1</a:t>
            </a:r>
            <a:r>
              <a:rPr lang="el-GR" sz="1800" b="1" i="1" dirty="0">
                <a:solidFill>
                  <a:srgbClr val="000000"/>
                </a:solidFill>
                <a:latin typeface="Cambria Math" panose="02040503050406030204" pitchFamily="18" charset="0"/>
                <a:ea typeface="Cambria Math" panose="02040503050406030204" pitchFamily="18" charset="0"/>
              </a:rPr>
              <a:t> </a:t>
            </a:r>
            <a:r>
              <a:rPr lang="en-GB" sz="1800" b="1" dirty="0">
                <a:solidFill>
                  <a:srgbClr val="000000"/>
                </a:solidFill>
                <a:latin typeface="Cambria Math" panose="02040503050406030204" pitchFamily="18" charset="0"/>
                <a:ea typeface="Cambria Math" panose="02040503050406030204" pitchFamily="18" charset="0"/>
                <a:cs typeface="Calibri" pitchFamily="34" charset="0"/>
              </a:rPr>
              <a:t>M</a:t>
            </a:r>
            <a:r>
              <a:rPr lang="en-GB" sz="1800" baseline="30000" dirty="0">
                <a:solidFill>
                  <a:srgbClr val="000000"/>
                </a:solidFill>
                <a:latin typeface="Cambria Math" panose="02040503050406030204" pitchFamily="18" charset="0"/>
                <a:ea typeface="Cambria Math" panose="02040503050406030204" pitchFamily="18" charset="0"/>
                <a:cs typeface="Calibri" pitchFamily="34" charset="0"/>
              </a:rPr>
              <a:t>T</a:t>
            </a:r>
            <a:r>
              <a:rPr lang="en-GB" sz="1800" baseline="-50000" dirty="0">
                <a:solidFill>
                  <a:srgbClr val="000000"/>
                </a:solidFill>
                <a:latin typeface="Cambria Math" panose="02040503050406030204" pitchFamily="18" charset="0"/>
                <a:ea typeface="Cambria Math" panose="02040503050406030204" pitchFamily="18" charset="0"/>
                <a:cs typeface="Calibri" pitchFamily="34" charset="0"/>
              </a:rPr>
              <a:t> </a:t>
            </a:r>
            <a:r>
              <a:rPr lang="en-GB" sz="1800" dirty="0">
                <a:solidFill>
                  <a:srgbClr val="000000"/>
                </a:solidFill>
                <a:latin typeface="Cambria Math" panose="02040503050406030204" pitchFamily="18" charset="0"/>
                <a:ea typeface="Cambria Math" panose="02040503050406030204" pitchFamily="18" charset="0"/>
              </a:rPr>
              <a:t>+ </a:t>
            </a:r>
            <a:r>
              <a:rPr lang="en-GB" sz="1800" b="1" dirty="0" err="1">
                <a:solidFill>
                  <a:srgbClr val="000000"/>
                </a:solidFill>
                <a:latin typeface="Cambria Math" panose="02040503050406030204" pitchFamily="18" charset="0"/>
                <a:ea typeface="Cambria Math" panose="02040503050406030204" pitchFamily="18" charset="0"/>
              </a:rPr>
              <a:t>Q</a:t>
            </a:r>
            <a:r>
              <a:rPr lang="en-GB" sz="1800" baseline="-25000" dirty="0" err="1">
                <a:solidFill>
                  <a:srgbClr val="000000"/>
                </a:solidFill>
                <a:latin typeface="Cambria Math" panose="02040503050406030204" pitchFamily="18" charset="0"/>
                <a:ea typeface="Cambria Math" panose="02040503050406030204" pitchFamily="18" charset="0"/>
              </a:rPr>
              <a:t>k</a:t>
            </a:r>
            <a:r>
              <a:rPr lang="en-GB" sz="1800" dirty="0">
                <a:solidFill>
                  <a:srgbClr val="000000"/>
                </a:solidFill>
                <a:latin typeface="Cambria Math" panose="02040503050406030204" pitchFamily="18" charset="0"/>
                <a:ea typeface="Cambria Math" panose="02040503050406030204" pitchFamily="18" charset="0"/>
              </a:rPr>
              <a:t> </a:t>
            </a:r>
            <a:r>
              <a:rPr lang="en-GB" sz="1800" dirty="0">
                <a:solidFill>
                  <a:srgbClr val="000000"/>
                </a:solidFill>
                <a:latin typeface="Calibri" pitchFamily="34" charset="0"/>
              </a:rPr>
              <a:t>requires 2*N≈2*10</a:t>
            </a:r>
            <a:r>
              <a:rPr lang="en-GB" sz="1800" baseline="30000" dirty="0">
                <a:solidFill>
                  <a:srgbClr val="000000"/>
                </a:solidFill>
                <a:latin typeface="Calibri" pitchFamily="34" charset="0"/>
              </a:rPr>
              <a:t>8</a:t>
            </a:r>
            <a:r>
              <a:rPr lang="en-GB" sz="1800" dirty="0">
                <a:solidFill>
                  <a:srgbClr val="000000"/>
                </a:solidFill>
                <a:latin typeface="Calibri" pitchFamily="34" charset="0"/>
              </a:rPr>
              <a:t> model integrations!</a:t>
            </a:r>
          </a:p>
          <a:p>
            <a:pPr marL="342900" indent="-342900">
              <a:spcBef>
                <a:spcPts val="600"/>
              </a:spcBef>
              <a:spcAft>
                <a:spcPts val="1200"/>
              </a:spcAft>
              <a:buSzPct val="125000"/>
              <a:buFont typeface="Arial" pitchFamily="34" charset="0"/>
              <a:buChar char="•"/>
            </a:pPr>
            <a:r>
              <a:rPr lang="en-GB" sz="1800" dirty="0">
                <a:solidFill>
                  <a:srgbClr val="000000"/>
                </a:solidFill>
                <a:latin typeface="Calibri" pitchFamily="34" charset="0"/>
              </a:rPr>
              <a:t>A range of approximate Kalman Filters has been developed for use with large-dimensional systems.</a:t>
            </a:r>
          </a:p>
          <a:p>
            <a:pPr marL="342900" indent="-342900">
              <a:spcBef>
                <a:spcPts val="600"/>
              </a:spcBef>
              <a:spcAft>
                <a:spcPts val="600"/>
              </a:spcAft>
              <a:buSzPct val="125000"/>
              <a:buFont typeface="Arial" pitchFamily="34" charset="0"/>
              <a:buChar char="•"/>
            </a:pPr>
            <a:r>
              <a:rPr lang="en-GB" sz="1800" dirty="0">
                <a:solidFill>
                  <a:srgbClr val="000000"/>
                </a:solidFill>
                <a:latin typeface="Calibri" pitchFamily="34" charset="0"/>
              </a:rPr>
              <a:t>All of these methods rely on a </a:t>
            </a:r>
            <a:r>
              <a:rPr lang="en-GB" sz="1800" dirty="0">
                <a:solidFill>
                  <a:srgbClr val="FF0000"/>
                </a:solidFill>
                <a:latin typeface="Calibri" pitchFamily="34" charset="0"/>
              </a:rPr>
              <a:t>low-rank approximation </a:t>
            </a:r>
            <a:r>
              <a:rPr lang="en-GB" sz="1800" dirty="0">
                <a:solidFill>
                  <a:srgbClr val="000000"/>
                </a:solidFill>
                <a:latin typeface="Calibri" pitchFamily="34" charset="0"/>
              </a:rPr>
              <a:t>of the </a:t>
            </a:r>
            <a:r>
              <a:rPr lang="en-GB" sz="1800" dirty="0" smtClean="0">
                <a:solidFill>
                  <a:srgbClr val="000000"/>
                </a:solidFill>
                <a:latin typeface="Calibri" pitchFamily="34" charset="0"/>
              </a:rPr>
              <a:t>state covariance </a:t>
            </a:r>
            <a:r>
              <a:rPr lang="en-GB" sz="1800" dirty="0">
                <a:solidFill>
                  <a:srgbClr val="000000"/>
                </a:solidFill>
                <a:latin typeface="Calibri" pitchFamily="34" charset="0"/>
              </a:rPr>
              <a:t>matrices of background and analysis </a:t>
            </a:r>
            <a:r>
              <a:rPr lang="en-GB" sz="1800" dirty="0" smtClean="0">
                <a:solidFill>
                  <a:srgbClr val="000000"/>
                </a:solidFill>
                <a:latin typeface="Calibri" pitchFamily="34" charset="0"/>
              </a:rPr>
              <a:t>errors.</a:t>
            </a:r>
            <a:endParaRPr lang="en-GB" sz="1800" dirty="0">
              <a:solidFill>
                <a:srgbClr val="000000"/>
              </a:solidFill>
              <a:latin typeface="Calibri" pitchFamily="34" charset="0"/>
            </a:endParaRPr>
          </a:p>
          <a:p>
            <a:pPr>
              <a:lnSpc>
                <a:spcPts val="2000"/>
              </a:lnSpc>
              <a:spcBef>
                <a:spcPts val="600"/>
              </a:spcBef>
              <a:spcAft>
                <a:spcPts val="600"/>
              </a:spcAft>
            </a:pPr>
            <a:endParaRPr lang="en-GB" sz="1600" dirty="0">
              <a:solidFill>
                <a:srgbClr val="000000"/>
              </a:solidFill>
              <a:cs typeface="Helvetica" panose="020B0604020202020204" pitchFamily="34" charset="0"/>
            </a:endParaRPr>
          </a:p>
        </p:txBody>
      </p:sp>
    </p:spTree>
    <p:extLst>
      <p:ext uri="{BB962C8B-B14F-4D97-AF65-F5344CB8AC3E}">
        <p14:creationId xmlns:p14="http://schemas.microsoft.com/office/powerpoint/2010/main" val="8744063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100" dirty="0" smtClean="0"/>
              <a:t>Kalman Filters for large dimensional systems</a:t>
            </a:r>
            <a:endParaRPr lang="en-GB" altLang="en-US" sz="3600" dirty="0" smtClean="0"/>
          </a:p>
        </p:txBody>
      </p:sp>
      <p:sp>
        <p:nvSpPr>
          <p:cNvPr id="3" name="Content Placeholder 2"/>
          <p:cNvSpPr>
            <a:spLocks noGrp="1"/>
          </p:cNvSpPr>
          <p:nvPr>
            <p:ph idx="4294967295"/>
          </p:nvPr>
        </p:nvSpPr>
        <p:spPr>
          <a:xfrm>
            <a:off x="468313" y="1268760"/>
            <a:ext cx="8229600" cy="5112568"/>
          </a:xfrm>
          <a:prstGeom prst="rect">
            <a:avLst/>
          </a:prstGeom>
        </p:spPr>
        <p:txBody>
          <a:bodyPr>
            <a:normAutofit/>
          </a:bodyPr>
          <a:lstStyle/>
          <a:p>
            <a:pPr marL="342900" indent="-342900">
              <a:lnSpc>
                <a:spcPts val="2400"/>
              </a:lnSpc>
              <a:spcBef>
                <a:spcPts val="0"/>
              </a:spcBef>
              <a:spcAft>
                <a:spcPts val="600"/>
              </a:spcAft>
              <a:buSzPct val="100000"/>
              <a:buFont typeface="Arial" pitchFamily="34" charset="0"/>
              <a:buChar char="•"/>
            </a:pPr>
            <a:r>
              <a:rPr lang="en-GB" sz="1800" dirty="0">
                <a:solidFill>
                  <a:schemeClr val="tx1"/>
                </a:solidFill>
                <a:latin typeface="Calibri" pitchFamily="34" charset="0"/>
              </a:rPr>
              <a:t>Main assumption: </a:t>
            </a:r>
            <a:r>
              <a:rPr lang="en-GB" sz="1800" dirty="0">
                <a:solidFill>
                  <a:srgbClr val="000000"/>
                </a:solidFill>
                <a:latin typeface="Calibri" pitchFamily="34" charset="0"/>
              </a:rPr>
              <a:t> </a:t>
            </a:r>
            <a:r>
              <a:rPr lang="en-GB" sz="1800" b="1" dirty="0" smtClean="0">
                <a:solidFill>
                  <a:srgbClr val="FF0000"/>
                </a:solidFill>
                <a:latin typeface="Cambria Math" panose="02040503050406030204" pitchFamily="18" charset="0"/>
                <a:ea typeface="Cambria Math" panose="02040503050406030204" pitchFamily="18" charset="0"/>
              </a:rPr>
              <a:t>P</a:t>
            </a:r>
            <a:r>
              <a:rPr lang="en-GB" sz="1800" baseline="30000" dirty="0" smtClean="0">
                <a:solidFill>
                  <a:srgbClr val="FF0000"/>
                </a:solidFill>
                <a:latin typeface="Cambria Math" panose="02040503050406030204" pitchFamily="18" charset="0"/>
                <a:ea typeface="Cambria Math" panose="02040503050406030204" pitchFamily="18" charset="0"/>
              </a:rPr>
              <a:t>a/b</a:t>
            </a:r>
            <a:r>
              <a:rPr lang="en-GB" sz="1800" dirty="0" smtClean="0">
                <a:solidFill>
                  <a:srgbClr val="FF0000"/>
                </a:solidFill>
                <a:latin typeface="Calibri" pitchFamily="34" charset="0"/>
              </a:rPr>
              <a:t> </a:t>
            </a:r>
            <a:r>
              <a:rPr lang="en-GB" sz="1800" dirty="0">
                <a:solidFill>
                  <a:srgbClr val="FF0000"/>
                </a:solidFill>
                <a:latin typeface="Calibri" pitchFamily="34" charset="0"/>
              </a:rPr>
              <a:t>has rank M&lt;&lt;N </a:t>
            </a:r>
            <a:r>
              <a:rPr lang="en-GB" sz="1800" dirty="0">
                <a:solidFill>
                  <a:srgbClr val="000000"/>
                </a:solidFill>
                <a:latin typeface="Calibri" pitchFamily="34" charset="0"/>
              </a:rPr>
              <a:t>(e.g. </a:t>
            </a:r>
            <a:r>
              <a:rPr lang="en-GB" sz="1800" dirty="0" smtClean="0">
                <a:solidFill>
                  <a:srgbClr val="000000"/>
                </a:solidFill>
                <a:latin typeface="Calibri" pitchFamily="34" charset="0"/>
              </a:rPr>
              <a:t>M≈100</a:t>
            </a:r>
            <a:r>
              <a:rPr lang="en-GB" sz="1800" dirty="0">
                <a:solidFill>
                  <a:srgbClr val="000000"/>
                </a:solidFill>
                <a:latin typeface="Calibri" pitchFamily="34" charset="0"/>
              </a:rPr>
              <a:t>).</a:t>
            </a:r>
          </a:p>
          <a:p>
            <a:pPr marL="342900" indent="-342900">
              <a:lnSpc>
                <a:spcPts val="2400"/>
              </a:lnSpc>
              <a:spcBef>
                <a:spcPts val="0"/>
              </a:spcBef>
              <a:spcAft>
                <a:spcPts val="600"/>
              </a:spcAft>
              <a:buSzPct val="100000"/>
              <a:buFont typeface="Arial" pitchFamily="34" charset="0"/>
              <a:buChar char="•"/>
            </a:pPr>
            <a:r>
              <a:rPr lang="en-GB" sz="1800" dirty="0">
                <a:solidFill>
                  <a:srgbClr val="000000"/>
                </a:solidFill>
                <a:latin typeface="Calibri" pitchFamily="34" charset="0"/>
              </a:rPr>
              <a:t>Then we can write </a:t>
            </a:r>
            <a:r>
              <a:rPr lang="en-GB" sz="1800" b="1" dirty="0" err="1">
                <a:solidFill>
                  <a:srgbClr val="000000"/>
                </a:solidFill>
                <a:latin typeface="Cambria Math" panose="02040503050406030204" pitchFamily="18" charset="0"/>
                <a:ea typeface="Cambria Math" panose="02040503050406030204" pitchFamily="18" charset="0"/>
              </a:rPr>
              <a:t>P</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 </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a:t>
            </a:r>
            <a:r>
              <a:rPr lang="en-GB" sz="1800" baseline="30000" dirty="0">
                <a:solidFill>
                  <a:srgbClr val="000000"/>
                </a:solidFill>
                <a:latin typeface="Cambria Math" panose="02040503050406030204" pitchFamily="18" charset="0"/>
                <a:ea typeface="Cambria Math" panose="02040503050406030204" pitchFamily="18" charset="0"/>
              </a:rPr>
              <a:t>T</a:t>
            </a:r>
            <a:r>
              <a:rPr lang="en-GB" sz="1800" dirty="0">
                <a:solidFill>
                  <a:srgbClr val="000000"/>
                </a:solidFill>
                <a:latin typeface="Calibri" pitchFamily="34" charset="0"/>
              </a:rPr>
              <a:t>, where </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baseline="-25000" dirty="0" err="1">
                <a:solidFill>
                  <a:srgbClr val="000000"/>
                </a:solidFill>
                <a:latin typeface="Cambria Math" panose="02040503050406030204" pitchFamily="18" charset="0"/>
                <a:ea typeface="Cambria Math" panose="02040503050406030204" pitchFamily="18" charset="0"/>
              </a:rPr>
              <a:t>k</a:t>
            </a:r>
            <a:r>
              <a:rPr lang="en-GB" sz="1800" dirty="0">
                <a:solidFill>
                  <a:srgbClr val="000000"/>
                </a:solidFill>
                <a:latin typeface="Calibri" pitchFamily="34" charset="0"/>
              </a:rPr>
              <a:t> is N x M.</a:t>
            </a:r>
          </a:p>
          <a:p>
            <a:pPr marL="342900" indent="-342900">
              <a:lnSpc>
                <a:spcPts val="2400"/>
              </a:lnSpc>
              <a:spcBef>
                <a:spcPts val="600"/>
              </a:spcBef>
              <a:spcAft>
                <a:spcPts val="600"/>
              </a:spcAft>
              <a:buSzPct val="100000"/>
              <a:buFont typeface="Arial" pitchFamily="34" charset="0"/>
              <a:buChar char="•"/>
            </a:pPr>
            <a:r>
              <a:rPr lang="en-GB" sz="1800" dirty="0">
                <a:solidFill>
                  <a:srgbClr val="000000"/>
                </a:solidFill>
                <a:latin typeface="Calibri" pitchFamily="34" charset="0"/>
              </a:rPr>
              <a:t>The Kalman Gain then becomes: </a:t>
            </a:r>
            <a:endParaRPr lang="en-GB" sz="1800" dirty="0">
              <a:solidFill>
                <a:srgbClr val="FF0000"/>
              </a:solidFill>
              <a:latin typeface="Calibri" pitchFamily="34" charset="0"/>
            </a:endParaRPr>
          </a:p>
          <a:p>
            <a:pPr algn="ctr">
              <a:spcBef>
                <a:spcPts val="600"/>
              </a:spcBef>
              <a:spcAft>
                <a:spcPts val="600"/>
              </a:spcAft>
              <a:buSzPct val="100000"/>
            </a:pPr>
            <a:r>
              <a:rPr lang="en-GB" sz="1800" b="1" dirty="0">
                <a:solidFill>
                  <a:srgbClr val="000000"/>
                </a:solidFill>
                <a:latin typeface="Cambria Math" panose="02040503050406030204" pitchFamily="18" charset="0"/>
                <a:ea typeface="Cambria Math" panose="02040503050406030204" pitchFamily="18" charset="0"/>
              </a:rPr>
              <a:t>K</a:t>
            </a:r>
            <a:r>
              <a:rPr lang="en-GB" sz="1800" baseline="-25000" dirty="0">
                <a:solidFill>
                  <a:srgbClr val="000000"/>
                </a:solidFill>
                <a:latin typeface="Cambria Math" panose="02040503050406030204" pitchFamily="18" charset="0"/>
                <a:ea typeface="Cambria Math" panose="02040503050406030204" pitchFamily="18" charset="0"/>
              </a:rPr>
              <a:t> </a:t>
            </a:r>
            <a:r>
              <a:rPr lang="en-GB" sz="1800" dirty="0">
                <a:solidFill>
                  <a:srgbClr val="000000"/>
                </a:solidFill>
                <a:latin typeface="Cambria Math" panose="02040503050406030204" pitchFamily="18" charset="0"/>
                <a:ea typeface="Cambria Math" panose="02040503050406030204" pitchFamily="18" charset="0"/>
              </a:rPr>
              <a:t>= </a:t>
            </a:r>
            <a:r>
              <a:rPr lang="en-GB" sz="1800" b="1" dirty="0" err="1">
                <a:solidFill>
                  <a:srgbClr val="000000"/>
                </a:solidFill>
                <a:latin typeface="Cambria Math" panose="02040503050406030204" pitchFamily="18" charset="0"/>
                <a:ea typeface="Cambria Math" panose="02040503050406030204" pitchFamily="18" charset="0"/>
              </a:rPr>
              <a:t>P</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 </a:t>
            </a:r>
            <a:r>
              <a:rPr lang="en-GB" sz="1800" b="1" dirty="0">
                <a:solidFill>
                  <a:srgbClr val="000000"/>
                </a:solidFill>
                <a:latin typeface="Cambria Math" panose="02040503050406030204" pitchFamily="18" charset="0"/>
                <a:ea typeface="Cambria Math" panose="02040503050406030204" pitchFamily="18" charset="0"/>
              </a:rPr>
              <a:t>H</a:t>
            </a:r>
            <a:r>
              <a:rPr lang="en-GB" sz="1800" baseline="30000" dirty="0">
                <a:solidFill>
                  <a:srgbClr val="000000"/>
                </a:solidFill>
                <a:latin typeface="Cambria Math" panose="02040503050406030204" pitchFamily="18" charset="0"/>
                <a:ea typeface="Cambria Math" panose="02040503050406030204" pitchFamily="18" charset="0"/>
              </a:rPr>
              <a:t>T</a:t>
            </a:r>
            <a:r>
              <a:rPr lang="en-GB" sz="1800" dirty="0">
                <a:solidFill>
                  <a:srgbClr val="000000"/>
                </a:solidFill>
                <a:latin typeface="Cambria Math" panose="02040503050406030204" pitchFamily="18" charset="0"/>
                <a:ea typeface="Cambria Math" panose="02040503050406030204" pitchFamily="18" charset="0"/>
              </a:rPr>
              <a:t>(</a:t>
            </a:r>
            <a:r>
              <a:rPr lang="en-GB" sz="1800" b="1" dirty="0">
                <a:solidFill>
                  <a:srgbClr val="000000"/>
                </a:solidFill>
                <a:latin typeface="Cambria Math" panose="02040503050406030204" pitchFamily="18" charset="0"/>
                <a:ea typeface="Cambria Math" panose="02040503050406030204" pitchFamily="18" charset="0"/>
              </a:rPr>
              <a:t>H</a:t>
            </a:r>
            <a:r>
              <a:rPr lang="en-GB" sz="1800" baseline="-25000" dirty="0">
                <a:solidFill>
                  <a:srgbClr val="000000"/>
                </a:solidFill>
                <a:latin typeface="Cambria Math" panose="02040503050406030204" pitchFamily="18" charset="0"/>
                <a:ea typeface="Cambria Math" panose="02040503050406030204" pitchFamily="18" charset="0"/>
              </a:rPr>
              <a:t> </a:t>
            </a:r>
            <a:r>
              <a:rPr lang="en-GB" sz="1800" b="1" dirty="0" err="1">
                <a:solidFill>
                  <a:srgbClr val="000000"/>
                </a:solidFill>
                <a:latin typeface="Cambria Math" panose="02040503050406030204" pitchFamily="18" charset="0"/>
                <a:ea typeface="Cambria Math" panose="02040503050406030204" pitchFamily="18" charset="0"/>
              </a:rPr>
              <a:t>P</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baseline="30000" dirty="0">
                <a:solidFill>
                  <a:srgbClr val="000000"/>
                </a:solidFill>
                <a:latin typeface="Cambria Math" panose="02040503050406030204" pitchFamily="18" charset="0"/>
                <a:ea typeface="Cambria Math" panose="02040503050406030204" pitchFamily="18" charset="0"/>
              </a:rPr>
              <a:t> </a:t>
            </a:r>
            <a:r>
              <a:rPr lang="en-GB" sz="1800" b="1" dirty="0">
                <a:solidFill>
                  <a:srgbClr val="000000"/>
                </a:solidFill>
                <a:latin typeface="Cambria Math" panose="02040503050406030204" pitchFamily="18" charset="0"/>
                <a:ea typeface="Cambria Math" panose="02040503050406030204" pitchFamily="18" charset="0"/>
              </a:rPr>
              <a:t>H</a:t>
            </a:r>
            <a:r>
              <a:rPr lang="en-GB" sz="1800" baseline="30000" dirty="0">
                <a:solidFill>
                  <a:srgbClr val="000000"/>
                </a:solidFill>
                <a:latin typeface="Cambria Math" panose="02040503050406030204" pitchFamily="18" charset="0"/>
                <a:ea typeface="Cambria Math" panose="02040503050406030204" pitchFamily="18" charset="0"/>
              </a:rPr>
              <a:t>T</a:t>
            </a:r>
            <a:r>
              <a:rPr lang="en-GB" sz="1800" dirty="0">
                <a:solidFill>
                  <a:srgbClr val="000000"/>
                </a:solidFill>
                <a:latin typeface="Cambria Math" panose="02040503050406030204" pitchFamily="18" charset="0"/>
                <a:ea typeface="Cambria Math" panose="02040503050406030204" pitchFamily="18" charset="0"/>
              </a:rPr>
              <a:t> + </a:t>
            </a:r>
            <a:r>
              <a:rPr lang="en-GB" sz="1800" b="1" dirty="0">
                <a:solidFill>
                  <a:srgbClr val="000000"/>
                </a:solidFill>
                <a:latin typeface="Cambria Math" panose="02040503050406030204" pitchFamily="18" charset="0"/>
                <a:ea typeface="Cambria Math" panose="02040503050406030204" pitchFamily="18" charset="0"/>
              </a:rPr>
              <a:t>R</a:t>
            </a:r>
            <a:r>
              <a:rPr lang="en-GB" sz="1800" dirty="0">
                <a:solidFill>
                  <a:srgbClr val="000000"/>
                </a:solidFill>
                <a:latin typeface="Cambria Math" panose="02040503050406030204" pitchFamily="18" charset="0"/>
                <a:ea typeface="Cambria Math" panose="02040503050406030204" pitchFamily="18" charset="0"/>
              </a:rPr>
              <a:t>)</a:t>
            </a:r>
            <a:r>
              <a:rPr lang="en-GB" sz="1800" baseline="30000" dirty="0">
                <a:solidFill>
                  <a:srgbClr val="000000"/>
                </a:solidFill>
                <a:latin typeface="Cambria Math" panose="02040503050406030204" pitchFamily="18" charset="0"/>
                <a:ea typeface="Cambria Math" panose="02040503050406030204" pitchFamily="18" charset="0"/>
              </a:rPr>
              <a:t>-1 </a:t>
            </a:r>
            <a:r>
              <a:rPr lang="en-GB" sz="1800" dirty="0">
                <a:solidFill>
                  <a:srgbClr val="000000"/>
                </a:solidFill>
                <a:latin typeface="Cambria Math" panose="02040503050406030204" pitchFamily="18" charset="0"/>
                <a:ea typeface="Cambria Math" panose="02040503050406030204" pitchFamily="18" charset="0"/>
              </a:rPr>
              <a:t>= </a:t>
            </a:r>
          </a:p>
          <a:p>
            <a:pPr algn="ctr">
              <a:spcBef>
                <a:spcPts val="600"/>
              </a:spcBef>
              <a:spcAft>
                <a:spcPts val="600"/>
              </a:spcAft>
              <a:buSzPct val="100000"/>
            </a:pP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a:t>
            </a:r>
            <a:r>
              <a:rPr lang="en-GB" sz="1800" baseline="30000" dirty="0">
                <a:solidFill>
                  <a:srgbClr val="000000"/>
                </a:solidFill>
                <a:latin typeface="Cambria Math" panose="02040503050406030204" pitchFamily="18" charset="0"/>
                <a:ea typeface="Cambria Math" panose="02040503050406030204" pitchFamily="18" charset="0"/>
              </a:rPr>
              <a:t>T</a:t>
            </a:r>
            <a:r>
              <a:rPr lang="en-GB" sz="1800" b="1" dirty="0">
                <a:solidFill>
                  <a:srgbClr val="000000"/>
                </a:solidFill>
                <a:latin typeface="Cambria Math" panose="02040503050406030204" pitchFamily="18" charset="0"/>
                <a:ea typeface="Cambria Math" panose="02040503050406030204" pitchFamily="18" charset="0"/>
              </a:rPr>
              <a:t>H</a:t>
            </a:r>
            <a:r>
              <a:rPr lang="en-GB" sz="1800" baseline="30000" dirty="0">
                <a:solidFill>
                  <a:srgbClr val="000000"/>
                </a:solidFill>
                <a:latin typeface="Cambria Math" panose="02040503050406030204" pitchFamily="18" charset="0"/>
                <a:ea typeface="Cambria Math" panose="02040503050406030204" pitchFamily="18" charset="0"/>
              </a:rPr>
              <a:t>T</a:t>
            </a:r>
            <a:r>
              <a:rPr lang="en-GB" sz="1800" dirty="0">
                <a:solidFill>
                  <a:srgbClr val="000000"/>
                </a:solidFill>
                <a:latin typeface="Cambria Math" panose="02040503050406030204" pitchFamily="18" charset="0"/>
                <a:ea typeface="Cambria Math" panose="02040503050406030204" pitchFamily="18" charset="0"/>
              </a:rPr>
              <a:t>(</a:t>
            </a:r>
            <a:r>
              <a:rPr lang="en-GB" sz="1800" b="1" dirty="0">
                <a:solidFill>
                  <a:srgbClr val="000000"/>
                </a:solidFill>
                <a:latin typeface="Cambria Math" panose="02040503050406030204" pitchFamily="18" charset="0"/>
                <a:ea typeface="Cambria Math" panose="02040503050406030204" pitchFamily="18" charset="0"/>
              </a:rPr>
              <a:t>H </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a:t>
            </a:r>
            <a:r>
              <a:rPr lang="en-GB" sz="1800" baseline="30000" dirty="0">
                <a:solidFill>
                  <a:srgbClr val="000000"/>
                </a:solidFill>
                <a:latin typeface="Cambria Math" panose="02040503050406030204" pitchFamily="18" charset="0"/>
                <a:ea typeface="Cambria Math" panose="02040503050406030204" pitchFamily="18" charset="0"/>
              </a:rPr>
              <a:t>T</a:t>
            </a:r>
            <a:r>
              <a:rPr lang="en-GB" sz="1800" b="1" dirty="0">
                <a:solidFill>
                  <a:srgbClr val="000000"/>
                </a:solidFill>
                <a:latin typeface="Cambria Math" panose="02040503050406030204" pitchFamily="18" charset="0"/>
                <a:ea typeface="Cambria Math" panose="02040503050406030204" pitchFamily="18" charset="0"/>
              </a:rPr>
              <a:t> H</a:t>
            </a:r>
            <a:r>
              <a:rPr lang="en-GB" sz="1800" baseline="30000" dirty="0">
                <a:solidFill>
                  <a:srgbClr val="000000"/>
                </a:solidFill>
                <a:latin typeface="Cambria Math" panose="02040503050406030204" pitchFamily="18" charset="0"/>
                <a:ea typeface="Cambria Math" panose="02040503050406030204" pitchFamily="18" charset="0"/>
              </a:rPr>
              <a:t>T</a:t>
            </a:r>
            <a:r>
              <a:rPr lang="en-GB" sz="1800" dirty="0">
                <a:solidFill>
                  <a:srgbClr val="000000"/>
                </a:solidFill>
                <a:latin typeface="Cambria Math" panose="02040503050406030204" pitchFamily="18" charset="0"/>
                <a:ea typeface="Cambria Math" panose="02040503050406030204" pitchFamily="18" charset="0"/>
              </a:rPr>
              <a:t> + </a:t>
            </a:r>
            <a:r>
              <a:rPr lang="en-GB" sz="1800" b="1" dirty="0">
                <a:solidFill>
                  <a:srgbClr val="000000"/>
                </a:solidFill>
                <a:latin typeface="Cambria Math" panose="02040503050406030204" pitchFamily="18" charset="0"/>
                <a:ea typeface="Cambria Math" panose="02040503050406030204" pitchFamily="18" charset="0"/>
              </a:rPr>
              <a:t>R</a:t>
            </a:r>
            <a:r>
              <a:rPr lang="en-GB" sz="1800" dirty="0">
                <a:solidFill>
                  <a:srgbClr val="000000"/>
                </a:solidFill>
                <a:latin typeface="Cambria Math" panose="02040503050406030204" pitchFamily="18" charset="0"/>
                <a:ea typeface="Cambria Math" panose="02040503050406030204" pitchFamily="18" charset="0"/>
              </a:rPr>
              <a:t>)</a:t>
            </a:r>
            <a:r>
              <a:rPr lang="en-GB" sz="1800" baseline="30000" dirty="0">
                <a:solidFill>
                  <a:srgbClr val="000000"/>
                </a:solidFill>
                <a:latin typeface="Cambria Math" panose="02040503050406030204" pitchFamily="18" charset="0"/>
                <a:ea typeface="Cambria Math" panose="02040503050406030204" pitchFamily="18" charset="0"/>
              </a:rPr>
              <a:t>-1 </a:t>
            </a:r>
            <a:r>
              <a:rPr lang="en-GB" sz="1800" dirty="0">
                <a:solidFill>
                  <a:srgbClr val="000000"/>
                </a:solidFill>
                <a:latin typeface="Cambria Math" panose="02040503050406030204" pitchFamily="18" charset="0"/>
                <a:ea typeface="Cambria Math" panose="02040503050406030204" pitchFamily="18" charset="0"/>
              </a:rPr>
              <a:t>=</a:t>
            </a:r>
          </a:p>
          <a:p>
            <a:pPr algn="ctr">
              <a:spcBef>
                <a:spcPts val="600"/>
              </a:spcBef>
              <a:spcAft>
                <a:spcPts val="600"/>
              </a:spcAft>
              <a:buSzPct val="100000"/>
            </a:pP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baseline="-25000" dirty="0">
                <a:solidFill>
                  <a:srgbClr val="000000"/>
                </a:solidFill>
                <a:latin typeface="Cambria Math" panose="02040503050406030204" pitchFamily="18" charset="0"/>
                <a:ea typeface="Cambria Math" panose="02040503050406030204" pitchFamily="18" charset="0"/>
              </a:rPr>
              <a:t> </a:t>
            </a:r>
            <a:r>
              <a:rPr lang="en-GB" sz="1800" dirty="0">
                <a:solidFill>
                  <a:srgbClr val="000000"/>
                </a:solidFill>
                <a:latin typeface="Cambria Math" panose="02040503050406030204" pitchFamily="18" charset="0"/>
                <a:ea typeface="Cambria Math" panose="02040503050406030204" pitchFamily="18" charset="0"/>
              </a:rPr>
              <a:t>(</a:t>
            </a:r>
            <a:r>
              <a:rPr lang="en-GB" sz="1800" b="1" dirty="0" err="1">
                <a:solidFill>
                  <a:srgbClr val="FF0000"/>
                </a:solidFill>
                <a:latin typeface="Cambria Math" panose="02040503050406030204" pitchFamily="18" charset="0"/>
                <a:ea typeface="Cambria Math" panose="02040503050406030204" pitchFamily="18" charset="0"/>
              </a:rPr>
              <a:t>HX</a:t>
            </a:r>
            <a:r>
              <a:rPr lang="en-GB" sz="1800" baseline="30000" dirty="0" err="1">
                <a:solidFill>
                  <a:srgbClr val="FF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a:t>
            </a:r>
            <a:r>
              <a:rPr lang="en-GB" sz="1800" baseline="30000" dirty="0">
                <a:solidFill>
                  <a:srgbClr val="000000"/>
                </a:solidFill>
                <a:latin typeface="Cambria Math" panose="02040503050406030204" pitchFamily="18" charset="0"/>
                <a:ea typeface="Cambria Math" panose="02040503050406030204" pitchFamily="18" charset="0"/>
              </a:rPr>
              <a:t>T</a:t>
            </a:r>
            <a:r>
              <a:rPr lang="en-GB" sz="1800" dirty="0">
                <a:solidFill>
                  <a:srgbClr val="000000"/>
                </a:solidFill>
                <a:latin typeface="Cambria Math" panose="02040503050406030204" pitchFamily="18" charset="0"/>
                <a:ea typeface="Cambria Math" panose="02040503050406030204" pitchFamily="18" charset="0"/>
              </a:rPr>
              <a:t>(</a:t>
            </a:r>
            <a:r>
              <a:rPr lang="en-GB" sz="1800" b="1" dirty="0">
                <a:solidFill>
                  <a:srgbClr val="FF0000"/>
                </a:solidFill>
                <a:latin typeface="Cambria Math" panose="02040503050406030204" pitchFamily="18" charset="0"/>
                <a:ea typeface="Cambria Math" panose="02040503050406030204" pitchFamily="18" charset="0"/>
              </a:rPr>
              <a:t>H </a:t>
            </a:r>
            <a:r>
              <a:rPr lang="en-GB" sz="1800" b="1" dirty="0" err="1">
                <a:solidFill>
                  <a:srgbClr val="FF0000"/>
                </a:solidFill>
                <a:latin typeface="Cambria Math" panose="02040503050406030204" pitchFamily="18" charset="0"/>
                <a:ea typeface="Cambria Math" panose="02040503050406030204" pitchFamily="18" charset="0"/>
              </a:rPr>
              <a:t>X</a:t>
            </a:r>
            <a:r>
              <a:rPr lang="en-GB" sz="1800" baseline="30000" dirty="0" err="1">
                <a:solidFill>
                  <a:srgbClr val="FF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a:t>
            </a:r>
            <a:r>
              <a:rPr lang="en-GB" sz="1800" b="1" dirty="0" err="1">
                <a:solidFill>
                  <a:srgbClr val="FF0000"/>
                </a:solidFill>
                <a:latin typeface="Cambria Math" panose="02040503050406030204" pitchFamily="18" charset="0"/>
                <a:ea typeface="Cambria Math" panose="02040503050406030204" pitchFamily="18" charset="0"/>
              </a:rPr>
              <a:t>HX</a:t>
            </a:r>
            <a:r>
              <a:rPr lang="en-GB" sz="1800" baseline="30000" dirty="0" err="1">
                <a:solidFill>
                  <a:srgbClr val="FF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a:t>
            </a:r>
            <a:r>
              <a:rPr lang="en-GB" sz="1800" baseline="30000" dirty="0">
                <a:solidFill>
                  <a:srgbClr val="000000"/>
                </a:solidFill>
                <a:latin typeface="Cambria Math" panose="02040503050406030204" pitchFamily="18" charset="0"/>
                <a:ea typeface="Cambria Math" panose="02040503050406030204" pitchFamily="18" charset="0"/>
              </a:rPr>
              <a:t>T</a:t>
            </a:r>
            <a:r>
              <a:rPr lang="en-GB" sz="1800" b="1" dirty="0">
                <a:solidFill>
                  <a:srgbClr val="000000"/>
                </a:solidFill>
                <a:latin typeface="Cambria Math" panose="02040503050406030204" pitchFamily="18" charset="0"/>
                <a:ea typeface="Cambria Math" panose="02040503050406030204" pitchFamily="18" charset="0"/>
              </a:rPr>
              <a:t> </a:t>
            </a:r>
            <a:r>
              <a:rPr lang="en-GB" sz="1800" dirty="0">
                <a:solidFill>
                  <a:srgbClr val="000000"/>
                </a:solidFill>
                <a:latin typeface="Cambria Math" panose="02040503050406030204" pitchFamily="18" charset="0"/>
                <a:ea typeface="Cambria Math" panose="02040503050406030204" pitchFamily="18" charset="0"/>
              </a:rPr>
              <a:t>+ </a:t>
            </a:r>
            <a:r>
              <a:rPr lang="en-GB" sz="1800" b="1" dirty="0">
                <a:solidFill>
                  <a:srgbClr val="000000"/>
                </a:solidFill>
                <a:latin typeface="Cambria Math" panose="02040503050406030204" pitchFamily="18" charset="0"/>
                <a:ea typeface="Cambria Math" panose="02040503050406030204" pitchFamily="18" charset="0"/>
              </a:rPr>
              <a:t>R</a:t>
            </a:r>
            <a:r>
              <a:rPr lang="en-GB" sz="1800" dirty="0">
                <a:solidFill>
                  <a:srgbClr val="000000"/>
                </a:solidFill>
                <a:latin typeface="Cambria Math" panose="02040503050406030204" pitchFamily="18" charset="0"/>
                <a:ea typeface="Cambria Math" panose="02040503050406030204" pitchFamily="18" charset="0"/>
              </a:rPr>
              <a:t>)</a:t>
            </a:r>
            <a:r>
              <a:rPr lang="en-GB" sz="1800" baseline="30000" dirty="0">
                <a:solidFill>
                  <a:srgbClr val="000000"/>
                </a:solidFill>
                <a:latin typeface="Cambria Math" panose="02040503050406030204" pitchFamily="18" charset="0"/>
                <a:ea typeface="Cambria Math" panose="02040503050406030204" pitchFamily="18" charset="0"/>
              </a:rPr>
              <a:t>-1</a:t>
            </a:r>
            <a:endParaRPr lang="en-GB" sz="1800" dirty="0">
              <a:solidFill>
                <a:srgbClr val="000000"/>
              </a:solidFill>
              <a:latin typeface="Cambria Math" panose="02040503050406030204" pitchFamily="18" charset="0"/>
              <a:ea typeface="Cambria Math" panose="02040503050406030204" pitchFamily="18" charset="0"/>
            </a:endParaRPr>
          </a:p>
          <a:p>
            <a:pPr marL="342900" indent="-342900">
              <a:spcBef>
                <a:spcPts val="1200"/>
              </a:spcBef>
              <a:spcAft>
                <a:spcPts val="600"/>
              </a:spcAft>
              <a:buSzPct val="100000"/>
              <a:buFont typeface="Arial" pitchFamily="34" charset="0"/>
              <a:buChar char="•"/>
            </a:pPr>
            <a:r>
              <a:rPr lang="en-GB" sz="1800" dirty="0">
                <a:solidFill>
                  <a:srgbClr val="000000"/>
                </a:solidFill>
                <a:latin typeface="Calibri" pitchFamily="34" charset="0"/>
              </a:rPr>
              <a:t>Note that, to evaluate </a:t>
            </a:r>
            <a:r>
              <a:rPr lang="en-GB" sz="1800" b="1" dirty="0">
                <a:solidFill>
                  <a:srgbClr val="000000"/>
                </a:solidFill>
                <a:latin typeface="Cambria Math" panose="02040503050406030204" pitchFamily="18" charset="0"/>
                <a:ea typeface="Cambria Math" panose="02040503050406030204" pitchFamily="18" charset="0"/>
              </a:rPr>
              <a:t>K</a:t>
            </a:r>
            <a:r>
              <a:rPr lang="en-GB" sz="1800" dirty="0">
                <a:solidFill>
                  <a:srgbClr val="000000"/>
                </a:solidFill>
                <a:latin typeface="Calibri" pitchFamily="34" charset="0"/>
              </a:rPr>
              <a:t>, we apply </a:t>
            </a:r>
            <a:r>
              <a:rPr lang="en-GB" sz="1800" b="1" dirty="0">
                <a:solidFill>
                  <a:srgbClr val="000000"/>
                </a:solidFill>
                <a:latin typeface="Cambria Math" panose="02040503050406030204" pitchFamily="18" charset="0"/>
                <a:ea typeface="Cambria Math" panose="02040503050406030204" pitchFamily="18" charset="0"/>
              </a:rPr>
              <a:t>H</a:t>
            </a:r>
            <a:r>
              <a:rPr lang="en-GB" sz="1800" dirty="0">
                <a:solidFill>
                  <a:srgbClr val="000000"/>
                </a:solidFill>
                <a:latin typeface="Calibri" pitchFamily="34" charset="0"/>
              </a:rPr>
              <a:t> to the M columns of </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libri" pitchFamily="34" charset="0"/>
              </a:rPr>
              <a:t> rather than to the N columns of </a:t>
            </a:r>
            <a:r>
              <a:rPr lang="en-GB" sz="1800" b="1" dirty="0" err="1">
                <a:solidFill>
                  <a:srgbClr val="000000"/>
                </a:solidFill>
                <a:latin typeface="Cambria Math" panose="02040503050406030204" pitchFamily="18" charset="0"/>
                <a:ea typeface="Cambria Math" panose="02040503050406030204" pitchFamily="18" charset="0"/>
              </a:rPr>
              <a:t>P</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libri" pitchFamily="34" charset="0"/>
              </a:rPr>
              <a:t>. </a:t>
            </a:r>
          </a:p>
          <a:p>
            <a:pPr marL="342900" indent="-342900">
              <a:spcBef>
                <a:spcPts val="1200"/>
              </a:spcBef>
              <a:spcAft>
                <a:spcPts val="600"/>
              </a:spcAft>
              <a:buSzPct val="100000"/>
              <a:buFont typeface="Arial" pitchFamily="34" charset="0"/>
              <a:buChar char="•"/>
            </a:pPr>
            <a:r>
              <a:rPr lang="en-GB" sz="1800" dirty="0">
                <a:solidFill>
                  <a:srgbClr val="000000"/>
                </a:solidFill>
                <a:latin typeface="Calibri" pitchFamily="34" charset="0"/>
              </a:rPr>
              <a:t>The N x N matrices </a:t>
            </a:r>
            <a:r>
              <a:rPr lang="en-GB" sz="1800" b="1" dirty="0">
                <a:solidFill>
                  <a:srgbClr val="000000"/>
                </a:solidFill>
                <a:latin typeface="Cambria Math" panose="02040503050406030204" pitchFamily="18" charset="0"/>
                <a:ea typeface="Cambria Math" panose="02040503050406030204" pitchFamily="18" charset="0"/>
              </a:rPr>
              <a:t>P</a:t>
            </a:r>
            <a:r>
              <a:rPr lang="en-GB" sz="1800" baseline="30000" dirty="0">
                <a:solidFill>
                  <a:srgbClr val="000000"/>
                </a:solidFill>
                <a:latin typeface="Cambria Math" panose="02040503050406030204" pitchFamily="18" charset="0"/>
                <a:ea typeface="Cambria Math" panose="02040503050406030204" pitchFamily="18" charset="0"/>
              </a:rPr>
              <a:t>a/b</a:t>
            </a:r>
            <a:r>
              <a:rPr lang="en-GB" sz="1800" baseline="-25000" dirty="0">
                <a:solidFill>
                  <a:srgbClr val="000000"/>
                </a:solidFill>
                <a:latin typeface="Calibri" pitchFamily="34" charset="0"/>
              </a:rPr>
              <a:t> </a:t>
            </a:r>
            <a:r>
              <a:rPr lang="en-GB" sz="1800" dirty="0">
                <a:solidFill>
                  <a:srgbClr val="000000"/>
                </a:solidFill>
                <a:latin typeface="Calibri" pitchFamily="34" charset="0"/>
              </a:rPr>
              <a:t>have been eliminated from the computation! In their place we </a:t>
            </a:r>
            <a:r>
              <a:rPr lang="en-GB" sz="1800" dirty="0" smtClean="0">
                <a:solidFill>
                  <a:srgbClr val="000000"/>
                </a:solidFill>
                <a:latin typeface="Calibri" pitchFamily="34" charset="0"/>
              </a:rPr>
              <a:t>have to deal with N </a:t>
            </a:r>
            <a:r>
              <a:rPr lang="en-GB" sz="1800" dirty="0">
                <a:solidFill>
                  <a:srgbClr val="000000"/>
                </a:solidFill>
                <a:latin typeface="Calibri" pitchFamily="34" charset="0"/>
              </a:rPr>
              <a:t>x M (</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libri" pitchFamily="34" charset="0"/>
              </a:rPr>
              <a:t>) </a:t>
            </a:r>
            <a:r>
              <a:rPr lang="en-GB" sz="1800" dirty="0" smtClean="0">
                <a:solidFill>
                  <a:srgbClr val="000000"/>
                </a:solidFill>
                <a:latin typeface="Calibri" pitchFamily="34" charset="0"/>
              </a:rPr>
              <a:t>matrices in state space and their observation space projections L </a:t>
            </a:r>
            <a:r>
              <a:rPr lang="en-GB" sz="1800" dirty="0">
                <a:solidFill>
                  <a:srgbClr val="000000"/>
                </a:solidFill>
                <a:latin typeface="Calibri" pitchFamily="34" charset="0"/>
              </a:rPr>
              <a:t>x M (</a:t>
            </a:r>
            <a:r>
              <a:rPr lang="en-GB" sz="1800" b="1" dirty="0" err="1">
                <a:solidFill>
                  <a:srgbClr val="000000"/>
                </a:solidFill>
                <a:latin typeface="Cambria Math" panose="02040503050406030204" pitchFamily="18" charset="0"/>
                <a:ea typeface="Cambria Math" panose="02040503050406030204" pitchFamily="18" charset="0"/>
              </a:rPr>
              <a:t>HX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libri" pitchFamily="34" charset="0"/>
              </a:rPr>
              <a:t>) matrices (L = number of observations)</a:t>
            </a:r>
          </a:p>
          <a:p>
            <a:pPr>
              <a:lnSpc>
                <a:spcPts val="2000"/>
              </a:lnSpc>
              <a:spcBef>
                <a:spcPts val="600"/>
              </a:spcBef>
              <a:spcAft>
                <a:spcPts val="600"/>
              </a:spcAft>
            </a:pPr>
            <a:endParaRPr lang="en-GB" sz="1600" dirty="0">
              <a:solidFill>
                <a:srgbClr val="000000"/>
              </a:solidFill>
              <a:cs typeface="Helvetica" panose="020B0604020202020204" pitchFamily="34" charset="0"/>
            </a:endParaRPr>
          </a:p>
        </p:txBody>
      </p:sp>
    </p:spTree>
    <p:extLst>
      <p:ext uri="{BB962C8B-B14F-4D97-AF65-F5344CB8AC3E}">
        <p14:creationId xmlns:p14="http://schemas.microsoft.com/office/powerpoint/2010/main" val="21760409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100" dirty="0" smtClean="0"/>
              <a:t>Kalman Filters for large dimensional systems</a:t>
            </a:r>
            <a:endParaRPr lang="en-GB" altLang="en-US" sz="3600" dirty="0" smtClean="0"/>
          </a:p>
        </p:txBody>
      </p:sp>
      <p:sp>
        <p:nvSpPr>
          <p:cNvPr id="3" name="Content Placeholder 2"/>
          <p:cNvSpPr>
            <a:spLocks noGrp="1"/>
          </p:cNvSpPr>
          <p:nvPr>
            <p:ph idx="4294967295"/>
          </p:nvPr>
        </p:nvSpPr>
        <p:spPr>
          <a:xfrm>
            <a:off x="468313" y="1268760"/>
            <a:ext cx="8229600" cy="5112568"/>
          </a:xfrm>
          <a:prstGeom prst="rect">
            <a:avLst/>
          </a:prstGeom>
        </p:spPr>
        <p:txBody>
          <a:bodyPr>
            <a:normAutofit/>
          </a:bodyPr>
          <a:lstStyle/>
          <a:p>
            <a:pPr marL="342900" indent="-342900">
              <a:spcBef>
                <a:spcPts val="600"/>
              </a:spcBef>
              <a:spcAft>
                <a:spcPts val="600"/>
              </a:spcAft>
              <a:buClr>
                <a:srgbClr val="0099FF"/>
              </a:buClr>
              <a:buSzPct val="125000"/>
              <a:buFont typeface="Arial" pitchFamily="34" charset="0"/>
              <a:buChar char="•"/>
            </a:pPr>
            <a:r>
              <a:rPr lang="en-GB" sz="1800" dirty="0">
                <a:solidFill>
                  <a:srgbClr val="000000"/>
                </a:solidFill>
                <a:latin typeface="Calibri" pitchFamily="34" charset="0"/>
              </a:rPr>
              <a:t>The </a:t>
            </a:r>
            <a:r>
              <a:rPr lang="en-GB" sz="1800" dirty="0" smtClean="0">
                <a:solidFill>
                  <a:srgbClr val="000000"/>
                </a:solidFill>
                <a:latin typeface="Calibri" pitchFamily="34" charset="0"/>
              </a:rPr>
              <a:t>approximated KF described </a:t>
            </a:r>
            <a:r>
              <a:rPr lang="en-GB" sz="1800" dirty="0">
                <a:solidFill>
                  <a:srgbClr val="000000"/>
                </a:solidFill>
                <a:latin typeface="Calibri" pitchFamily="34" charset="0"/>
              </a:rPr>
              <a:t>above is called </a:t>
            </a:r>
            <a:r>
              <a:rPr lang="en-GB" sz="1800" dirty="0">
                <a:solidFill>
                  <a:srgbClr val="FF0000"/>
                </a:solidFill>
                <a:latin typeface="Calibri" pitchFamily="34" charset="0"/>
              </a:rPr>
              <a:t>Reduced-rank Kalman Filter</a:t>
            </a:r>
          </a:p>
          <a:p>
            <a:pPr marL="342900" indent="-342900">
              <a:spcBef>
                <a:spcPts val="600"/>
              </a:spcBef>
              <a:spcAft>
                <a:spcPts val="600"/>
              </a:spcAft>
              <a:buClr>
                <a:srgbClr val="0099FF"/>
              </a:buClr>
              <a:buSzPct val="125000"/>
              <a:buFont typeface="Arial" pitchFamily="34" charset="0"/>
              <a:buChar char="•"/>
            </a:pPr>
            <a:r>
              <a:rPr lang="en-GB" sz="1800" dirty="0" smtClean="0">
                <a:solidFill>
                  <a:srgbClr val="000000"/>
                </a:solidFill>
                <a:latin typeface="Calibri" pitchFamily="34" charset="0"/>
              </a:rPr>
              <a:t>There is a price to pay for these </a:t>
            </a:r>
            <a:r>
              <a:rPr lang="en-GB" sz="1800" dirty="0">
                <a:solidFill>
                  <a:srgbClr val="000000"/>
                </a:solidFill>
                <a:latin typeface="Calibri" pitchFamily="34" charset="0"/>
              </a:rPr>
              <a:t>huge gains in</a:t>
            </a:r>
            <a:r>
              <a:rPr lang="en-GB" sz="1800" dirty="0">
                <a:solidFill>
                  <a:schemeClr val="tx1"/>
                </a:solidFill>
                <a:latin typeface="Calibri" pitchFamily="34" charset="0"/>
              </a:rPr>
              <a:t> computational </a:t>
            </a:r>
            <a:r>
              <a:rPr lang="en-GB" sz="1800" dirty="0" smtClean="0">
                <a:solidFill>
                  <a:schemeClr val="tx1"/>
                </a:solidFill>
                <a:latin typeface="Calibri" pitchFamily="34" charset="0"/>
              </a:rPr>
              <a:t>cost</a:t>
            </a:r>
            <a:endParaRPr lang="en-GB" sz="1800" dirty="0">
              <a:solidFill>
                <a:schemeClr val="tx1"/>
              </a:solidFill>
              <a:latin typeface="Calibri" pitchFamily="34" charset="0"/>
            </a:endParaRPr>
          </a:p>
          <a:p>
            <a:pPr marL="342900" indent="-342900">
              <a:spcBef>
                <a:spcPts val="600"/>
              </a:spcBef>
              <a:spcAft>
                <a:spcPts val="600"/>
              </a:spcAft>
              <a:buClr>
                <a:srgbClr val="0099FF"/>
              </a:buClr>
              <a:buSzPct val="125000"/>
              <a:buFont typeface="Arial" pitchFamily="34" charset="0"/>
              <a:buChar char="•"/>
            </a:pPr>
            <a:r>
              <a:rPr lang="en-GB" sz="1800" dirty="0">
                <a:solidFill>
                  <a:srgbClr val="000000"/>
                </a:solidFill>
                <a:latin typeface="Calibri" pitchFamily="34" charset="0"/>
              </a:rPr>
              <a:t>The analysis increment is a linear combination of the columns of </a:t>
            </a:r>
            <a:r>
              <a:rPr lang="en-GB" sz="1800" b="1" smtClean="0">
                <a:solidFill>
                  <a:srgbClr val="000000"/>
                </a:solidFill>
                <a:latin typeface="Cambria Math" panose="02040503050406030204" pitchFamily="18" charset="0"/>
                <a:ea typeface="Cambria Math" panose="02040503050406030204" pitchFamily="18" charset="0"/>
              </a:rPr>
              <a:t>X</a:t>
            </a:r>
            <a:r>
              <a:rPr lang="en-GB" sz="1800" baseline="30000" smtClean="0">
                <a:solidFill>
                  <a:srgbClr val="000000"/>
                </a:solidFill>
                <a:latin typeface="Cambria Math" panose="02040503050406030204" pitchFamily="18" charset="0"/>
                <a:ea typeface="Cambria Math" panose="02040503050406030204" pitchFamily="18" charset="0"/>
              </a:rPr>
              <a:t>b</a:t>
            </a:r>
            <a:r>
              <a:rPr lang="en-GB" sz="1800" smtClean="0">
                <a:solidFill>
                  <a:srgbClr val="000000"/>
                </a:solidFill>
                <a:latin typeface="Calibri" pitchFamily="34" charset="0"/>
              </a:rPr>
              <a:t>:</a:t>
            </a:r>
            <a:endParaRPr lang="en-GB" sz="1800" dirty="0">
              <a:solidFill>
                <a:srgbClr val="000000"/>
              </a:solidFill>
              <a:latin typeface="Calibri" pitchFamily="34" charset="0"/>
            </a:endParaRPr>
          </a:p>
          <a:p>
            <a:pPr algn="ctr">
              <a:spcBef>
                <a:spcPts val="600"/>
              </a:spcBef>
              <a:spcAft>
                <a:spcPts val="600"/>
              </a:spcAft>
              <a:buClr>
                <a:srgbClr val="0099FF"/>
              </a:buClr>
              <a:buSzPct val="125000"/>
            </a:pP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a</a:t>
            </a:r>
            <a:r>
              <a:rPr lang="en-GB" sz="1800" dirty="0">
                <a:solidFill>
                  <a:srgbClr val="000000"/>
                </a:solidFill>
                <a:latin typeface="Cambria Math" panose="02040503050406030204" pitchFamily="18" charset="0"/>
                <a:ea typeface="Cambria Math" panose="02040503050406030204" pitchFamily="18" charset="0"/>
              </a:rPr>
              <a:t> - </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 = </a:t>
            </a:r>
            <a:r>
              <a:rPr lang="en-GB" sz="1800" b="1" dirty="0">
                <a:solidFill>
                  <a:schemeClr val="tx1"/>
                </a:solidFill>
                <a:latin typeface="Cambria Math" panose="02040503050406030204" pitchFamily="18" charset="0"/>
                <a:ea typeface="Cambria Math" panose="02040503050406030204" pitchFamily="18" charset="0"/>
                <a:cs typeface="Calibri" pitchFamily="34" charset="0"/>
              </a:rPr>
              <a:t>K</a:t>
            </a:r>
            <a:r>
              <a:rPr lang="en-GB" sz="1800" i="1" dirty="0">
                <a:solidFill>
                  <a:schemeClr val="tx1"/>
                </a:solidFill>
                <a:latin typeface="Cambria Math" panose="02040503050406030204" pitchFamily="18" charset="0"/>
                <a:ea typeface="Cambria Math" panose="02040503050406030204" pitchFamily="18" charset="0"/>
                <a:cs typeface="Calibri" pitchFamily="34" charset="0"/>
              </a:rPr>
              <a:t> </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a:t>
            </a:r>
            <a:r>
              <a:rPr lang="en-GB" sz="1800" b="1" dirty="0">
                <a:solidFill>
                  <a:schemeClr val="tx1"/>
                </a:solidFill>
                <a:latin typeface="Cambria Math" panose="02040503050406030204" pitchFamily="18" charset="0"/>
                <a:ea typeface="Cambria Math" panose="02040503050406030204" pitchFamily="18" charset="0"/>
                <a:cs typeface="Calibri" pitchFamily="34" charset="0"/>
              </a:rPr>
              <a:t>y</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 – H(</a:t>
            </a:r>
            <a:r>
              <a:rPr lang="en-GB" sz="1800" b="1" dirty="0" err="1">
                <a:solidFill>
                  <a:schemeClr val="tx1"/>
                </a:solidFill>
                <a:latin typeface="Cambria Math" panose="02040503050406030204" pitchFamily="18" charset="0"/>
                <a:ea typeface="Cambria Math" panose="02040503050406030204" pitchFamily="18" charset="0"/>
                <a:cs typeface="Calibri" pitchFamily="34" charset="0"/>
              </a:rPr>
              <a:t>x</a:t>
            </a:r>
            <a:r>
              <a:rPr lang="en-GB" sz="1800" baseline="30000" dirty="0" err="1">
                <a:solidFill>
                  <a:schemeClr val="tx1"/>
                </a:solidFill>
                <a:latin typeface="Cambria Math" panose="02040503050406030204" pitchFamily="18" charset="0"/>
                <a:ea typeface="Cambria Math" panose="02040503050406030204" pitchFamily="18" charset="0"/>
                <a:cs typeface="Calibri" pitchFamily="34" charset="0"/>
              </a:rPr>
              <a:t>b</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 = </a:t>
            </a:r>
            <a:r>
              <a:rPr lang="en-GB" sz="1800" b="1" dirty="0" err="1">
                <a:solidFill>
                  <a:srgbClr val="FF0000"/>
                </a:solidFill>
                <a:latin typeface="Cambria Math" panose="02040503050406030204" pitchFamily="18" charset="0"/>
                <a:ea typeface="Cambria Math" panose="02040503050406030204" pitchFamily="18" charset="0"/>
                <a:cs typeface="Calibri" pitchFamily="34" charset="0"/>
              </a:rPr>
              <a:t>X</a:t>
            </a:r>
            <a:r>
              <a:rPr lang="en-GB" sz="1800" baseline="30000" dirty="0" err="1">
                <a:solidFill>
                  <a:srgbClr val="FF0000"/>
                </a:solidFill>
                <a:latin typeface="Cambria Math" panose="02040503050406030204" pitchFamily="18" charset="0"/>
                <a:ea typeface="Cambria Math" panose="02040503050406030204" pitchFamily="18" charset="0"/>
                <a:cs typeface="Calibri" pitchFamily="34" charset="0"/>
              </a:rPr>
              <a:t>b</a:t>
            </a:r>
            <a:r>
              <a:rPr lang="en-GB" sz="1800" i="1" baseline="30000" dirty="0">
                <a:solidFill>
                  <a:schemeClr val="tx1"/>
                </a:solidFill>
                <a:latin typeface="Cambria Math" panose="02040503050406030204" pitchFamily="18" charset="0"/>
                <a:ea typeface="Cambria Math" panose="02040503050406030204" pitchFamily="18" charset="0"/>
                <a:cs typeface="Calibri" pitchFamily="34" charset="0"/>
              </a:rPr>
              <a:t> </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a:t>
            </a:r>
            <a:r>
              <a:rPr lang="en-GB" sz="1800" b="1" dirty="0" err="1">
                <a:solidFill>
                  <a:schemeClr val="tx1"/>
                </a:solidFill>
                <a:latin typeface="Cambria Math" panose="02040503050406030204" pitchFamily="18" charset="0"/>
                <a:ea typeface="Cambria Math" panose="02040503050406030204" pitchFamily="18" charset="0"/>
                <a:cs typeface="Calibri" pitchFamily="34" charset="0"/>
              </a:rPr>
              <a:t>HX</a:t>
            </a:r>
            <a:r>
              <a:rPr lang="en-GB" sz="1800" baseline="30000" dirty="0" err="1">
                <a:solidFill>
                  <a:schemeClr val="tx1"/>
                </a:solidFill>
                <a:latin typeface="Cambria Math" panose="02040503050406030204" pitchFamily="18" charset="0"/>
                <a:ea typeface="Cambria Math" panose="02040503050406030204" pitchFamily="18" charset="0"/>
                <a:cs typeface="Calibri" pitchFamily="34" charset="0"/>
              </a:rPr>
              <a:t>b</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a:t>
            </a:r>
            <a:r>
              <a:rPr lang="en-GB" sz="1800" i="1" baseline="30000" dirty="0">
                <a:solidFill>
                  <a:schemeClr val="tx1"/>
                </a:solidFill>
                <a:latin typeface="Cambria Math" panose="02040503050406030204" pitchFamily="18" charset="0"/>
                <a:ea typeface="Cambria Math" panose="02040503050406030204" pitchFamily="18" charset="0"/>
                <a:cs typeface="Calibri" pitchFamily="34" charset="0"/>
              </a:rPr>
              <a:t>T </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a:t>
            </a:r>
            <a:r>
              <a:rPr lang="en-GB" sz="1800" b="1" dirty="0" err="1">
                <a:solidFill>
                  <a:schemeClr val="tx1"/>
                </a:solidFill>
                <a:latin typeface="Cambria Math" panose="02040503050406030204" pitchFamily="18" charset="0"/>
                <a:ea typeface="Cambria Math" panose="02040503050406030204" pitchFamily="18" charset="0"/>
                <a:cs typeface="Calibri" pitchFamily="34" charset="0"/>
              </a:rPr>
              <a:t>HX</a:t>
            </a:r>
            <a:r>
              <a:rPr lang="en-GB" sz="1800" baseline="30000" dirty="0" err="1">
                <a:solidFill>
                  <a:schemeClr val="tx1"/>
                </a:solidFill>
                <a:latin typeface="Cambria Math" panose="02040503050406030204" pitchFamily="18" charset="0"/>
                <a:ea typeface="Cambria Math" panose="02040503050406030204" pitchFamily="18" charset="0"/>
                <a:cs typeface="Calibri" pitchFamily="34" charset="0"/>
              </a:rPr>
              <a:t>b</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a:t>
            </a:r>
            <a:r>
              <a:rPr lang="en-GB" sz="1800" b="1" dirty="0" err="1">
                <a:solidFill>
                  <a:schemeClr val="tx1"/>
                </a:solidFill>
                <a:latin typeface="Cambria Math" panose="02040503050406030204" pitchFamily="18" charset="0"/>
                <a:ea typeface="Cambria Math" panose="02040503050406030204" pitchFamily="18" charset="0"/>
                <a:cs typeface="Calibri" pitchFamily="34" charset="0"/>
              </a:rPr>
              <a:t>HX</a:t>
            </a:r>
            <a:r>
              <a:rPr lang="en-GB" sz="1800" baseline="30000" dirty="0" err="1">
                <a:solidFill>
                  <a:schemeClr val="tx1"/>
                </a:solidFill>
                <a:latin typeface="Cambria Math" panose="02040503050406030204" pitchFamily="18" charset="0"/>
                <a:ea typeface="Cambria Math" panose="02040503050406030204" pitchFamily="18" charset="0"/>
                <a:cs typeface="Calibri" pitchFamily="34" charset="0"/>
              </a:rPr>
              <a:t>b</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a:t>
            </a:r>
            <a:r>
              <a:rPr lang="en-GB" sz="1800" i="1" baseline="30000" dirty="0">
                <a:solidFill>
                  <a:schemeClr val="tx1"/>
                </a:solidFill>
                <a:latin typeface="Cambria Math" panose="02040503050406030204" pitchFamily="18" charset="0"/>
                <a:ea typeface="Cambria Math" panose="02040503050406030204" pitchFamily="18" charset="0"/>
                <a:cs typeface="Calibri" pitchFamily="34" charset="0"/>
              </a:rPr>
              <a:t>T</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 + </a:t>
            </a:r>
            <a:r>
              <a:rPr lang="en-GB" sz="1800" b="1" dirty="0">
                <a:solidFill>
                  <a:schemeClr val="tx1"/>
                </a:solidFill>
                <a:latin typeface="Cambria Math" panose="02040503050406030204" pitchFamily="18" charset="0"/>
                <a:ea typeface="Cambria Math" panose="02040503050406030204" pitchFamily="18" charset="0"/>
                <a:cs typeface="Calibri" pitchFamily="34" charset="0"/>
              </a:rPr>
              <a:t>R</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a:t>
            </a:r>
            <a:r>
              <a:rPr lang="en-GB" sz="1800" baseline="30000" dirty="0">
                <a:solidFill>
                  <a:schemeClr val="tx1"/>
                </a:solidFill>
                <a:latin typeface="Cambria Math" panose="02040503050406030204" pitchFamily="18" charset="0"/>
                <a:ea typeface="Cambria Math" panose="02040503050406030204" pitchFamily="18" charset="0"/>
                <a:cs typeface="Calibri" pitchFamily="34" charset="0"/>
              </a:rPr>
              <a:t>-1 </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a:t>
            </a:r>
            <a:r>
              <a:rPr lang="en-GB" sz="1800" b="1" dirty="0">
                <a:solidFill>
                  <a:schemeClr val="tx1"/>
                </a:solidFill>
                <a:latin typeface="Cambria Math" panose="02040503050406030204" pitchFamily="18" charset="0"/>
                <a:ea typeface="Cambria Math" panose="02040503050406030204" pitchFamily="18" charset="0"/>
                <a:cs typeface="Calibri" pitchFamily="34" charset="0"/>
              </a:rPr>
              <a:t>y</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 – H(</a:t>
            </a:r>
            <a:r>
              <a:rPr lang="en-GB" sz="1800" b="1" dirty="0" err="1">
                <a:solidFill>
                  <a:schemeClr val="tx1"/>
                </a:solidFill>
                <a:latin typeface="Cambria Math" panose="02040503050406030204" pitchFamily="18" charset="0"/>
                <a:ea typeface="Cambria Math" panose="02040503050406030204" pitchFamily="18" charset="0"/>
                <a:cs typeface="Calibri" pitchFamily="34" charset="0"/>
              </a:rPr>
              <a:t>x</a:t>
            </a:r>
            <a:r>
              <a:rPr lang="en-GB" sz="1800" baseline="30000" dirty="0" err="1">
                <a:solidFill>
                  <a:schemeClr val="tx1"/>
                </a:solidFill>
                <a:latin typeface="Cambria Math" panose="02040503050406030204" pitchFamily="18" charset="0"/>
                <a:ea typeface="Cambria Math" panose="02040503050406030204" pitchFamily="18" charset="0"/>
                <a:cs typeface="Calibri" pitchFamily="34" charset="0"/>
              </a:rPr>
              <a:t>b</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a:t>
            </a:r>
            <a:endParaRPr lang="en-GB" sz="1800" dirty="0">
              <a:solidFill>
                <a:srgbClr val="000000"/>
              </a:solidFill>
              <a:latin typeface="Cambria Math" panose="02040503050406030204" pitchFamily="18" charset="0"/>
              <a:ea typeface="Cambria Math" panose="02040503050406030204" pitchFamily="18" charset="0"/>
              <a:cs typeface="Calibri" pitchFamily="34" charset="0"/>
            </a:endParaRPr>
          </a:p>
          <a:p>
            <a:pPr marL="342900" indent="-342900">
              <a:spcBef>
                <a:spcPts val="600"/>
              </a:spcBef>
              <a:spcAft>
                <a:spcPts val="100"/>
              </a:spcAft>
              <a:buClr>
                <a:srgbClr val="0099FF"/>
              </a:buClr>
              <a:buFont typeface="Arial" pitchFamily="34" charset="0"/>
              <a:buChar char="•"/>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800" dirty="0">
                <a:solidFill>
                  <a:srgbClr val="000000"/>
                </a:solidFill>
                <a:latin typeface="Calibri" pitchFamily="34" charset="0"/>
              </a:rPr>
              <a:t>T</a:t>
            </a:r>
            <a:r>
              <a:rPr lang="en-GB" sz="1800" dirty="0">
                <a:solidFill>
                  <a:schemeClr val="tx1"/>
                </a:solidFill>
                <a:latin typeface="Calibri" pitchFamily="34" charset="0"/>
                <a:cs typeface="Calibri" pitchFamily="34" charset="0"/>
              </a:rPr>
              <a:t>he analysis increments are formed as a linear combination of the columns of </a:t>
            </a:r>
            <a:r>
              <a:rPr lang="en-GB" sz="1800" b="1" dirty="0" err="1">
                <a:solidFill>
                  <a:schemeClr val="tx1"/>
                </a:solidFill>
                <a:latin typeface="Cambria Math" panose="02040503050406030204" pitchFamily="18" charset="0"/>
                <a:ea typeface="Cambria Math" panose="02040503050406030204" pitchFamily="18" charset="0"/>
                <a:cs typeface="Calibri" pitchFamily="34" charset="0"/>
              </a:rPr>
              <a:t>X</a:t>
            </a:r>
            <a:r>
              <a:rPr lang="en-GB" sz="1800" baseline="30000" dirty="0" err="1">
                <a:solidFill>
                  <a:schemeClr val="tx1"/>
                </a:solidFill>
                <a:latin typeface="Cambria Math" panose="02040503050406030204" pitchFamily="18" charset="0"/>
                <a:ea typeface="Cambria Math" panose="02040503050406030204" pitchFamily="18" charset="0"/>
                <a:cs typeface="Calibri" pitchFamily="34" charset="0"/>
              </a:rPr>
              <a:t>b</a:t>
            </a:r>
            <a:r>
              <a:rPr lang="en-GB" sz="1800" dirty="0">
                <a:solidFill>
                  <a:schemeClr val="tx1"/>
                </a:solidFill>
                <a:latin typeface="Calibri" pitchFamily="34" charset="0"/>
                <a:cs typeface="Calibri" pitchFamily="34" charset="0"/>
              </a:rPr>
              <a:t>: they are confined to the subspace spanned by </a:t>
            </a:r>
            <a:r>
              <a:rPr lang="en-GB" sz="1800" b="1" dirty="0" err="1">
                <a:solidFill>
                  <a:schemeClr val="tx1"/>
                </a:solidFill>
                <a:latin typeface="Cambria Math" panose="02040503050406030204" pitchFamily="18" charset="0"/>
                <a:ea typeface="Cambria Math" panose="02040503050406030204" pitchFamily="18" charset="0"/>
                <a:cs typeface="Calibri" pitchFamily="34" charset="0"/>
              </a:rPr>
              <a:t>X</a:t>
            </a:r>
            <a:r>
              <a:rPr lang="en-GB" sz="1800" baseline="30000" dirty="0" err="1">
                <a:solidFill>
                  <a:schemeClr val="tx1"/>
                </a:solidFill>
                <a:latin typeface="Cambria Math" panose="02040503050406030204" pitchFamily="18" charset="0"/>
                <a:ea typeface="Cambria Math" panose="02040503050406030204" pitchFamily="18" charset="0"/>
                <a:cs typeface="Calibri" pitchFamily="34" charset="0"/>
              </a:rPr>
              <a:t>b</a:t>
            </a:r>
            <a:r>
              <a:rPr lang="en-GB" sz="1800" dirty="0">
                <a:solidFill>
                  <a:schemeClr val="tx1"/>
                </a:solidFill>
              </a:rPr>
              <a:t>, </a:t>
            </a:r>
            <a:r>
              <a:rPr lang="en-GB" sz="1800" dirty="0">
                <a:solidFill>
                  <a:schemeClr val="tx1"/>
                </a:solidFill>
                <a:latin typeface="Calibri" pitchFamily="34" charset="0"/>
                <a:cs typeface="Calibri" pitchFamily="34" charset="0"/>
              </a:rPr>
              <a:t>which has at most rank</a:t>
            </a:r>
            <a:r>
              <a:rPr lang="en-GB" sz="1800" dirty="0">
                <a:solidFill>
                  <a:schemeClr val="tx1"/>
                </a:solidFill>
              </a:rPr>
              <a:t> </a:t>
            </a:r>
            <a:r>
              <a:rPr lang="en-GB" sz="1800" i="1" dirty="0">
                <a:solidFill>
                  <a:schemeClr val="tx1"/>
                </a:solidFill>
                <a:latin typeface="Calibri" pitchFamily="34" charset="0"/>
                <a:cs typeface="Calibri" pitchFamily="34" charset="0"/>
              </a:rPr>
              <a:t>M &lt;&lt; N.</a:t>
            </a:r>
            <a:endParaRPr lang="en-GB" sz="1800" i="1" dirty="0">
              <a:latin typeface="Calibri" pitchFamily="34" charset="0"/>
              <a:cs typeface="Calibri" pitchFamily="34" charset="0"/>
            </a:endParaRPr>
          </a:p>
          <a:p>
            <a:pPr marL="342900" indent="-342900">
              <a:spcBef>
                <a:spcPts val="600"/>
              </a:spcBef>
              <a:spcAft>
                <a:spcPts val="600"/>
              </a:spcAft>
              <a:buClr>
                <a:srgbClr val="0099FF"/>
              </a:buClr>
              <a:buSzPct val="125000"/>
              <a:buFont typeface="Arial" pitchFamily="34" charset="0"/>
              <a:buChar char="•"/>
            </a:pPr>
            <a:r>
              <a:rPr lang="en-GB" sz="1800" dirty="0">
                <a:solidFill>
                  <a:srgbClr val="000000"/>
                </a:solidFill>
                <a:latin typeface="Calibri" pitchFamily="34" charset="0"/>
              </a:rPr>
              <a:t> This </a:t>
            </a:r>
            <a:r>
              <a:rPr lang="en-GB" sz="1800" dirty="0">
                <a:solidFill>
                  <a:srgbClr val="0099FF"/>
                </a:solidFill>
                <a:latin typeface="Calibri" pitchFamily="34" charset="0"/>
              </a:rPr>
              <a:t>severe reduction in rank </a:t>
            </a:r>
            <a:r>
              <a:rPr lang="en-GB" sz="1800" dirty="0" smtClean="0">
                <a:solidFill>
                  <a:srgbClr val="0099FF"/>
                </a:solidFill>
                <a:latin typeface="Calibri" pitchFamily="34" charset="0"/>
              </a:rPr>
              <a:t>of </a:t>
            </a:r>
            <a:r>
              <a:rPr lang="en-GB" sz="1800" dirty="0" smtClean="0">
                <a:solidFill>
                  <a:srgbClr val="0099FF"/>
                </a:solidFill>
                <a:latin typeface="Cambria Math" panose="02040503050406030204" pitchFamily="18" charset="0"/>
                <a:ea typeface="Cambria Math" panose="02040503050406030204" pitchFamily="18" charset="0"/>
              </a:rPr>
              <a:t>P</a:t>
            </a:r>
            <a:r>
              <a:rPr lang="en-GB" sz="1800" baseline="30000" dirty="0" smtClean="0">
                <a:solidFill>
                  <a:srgbClr val="0099FF"/>
                </a:solidFill>
                <a:latin typeface="Cambria Math" panose="02040503050406030204" pitchFamily="18" charset="0"/>
                <a:ea typeface="Cambria Math" panose="02040503050406030204" pitchFamily="18" charset="0"/>
              </a:rPr>
              <a:t>a/b</a:t>
            </a:r>
            <a:r>
              <a:rPr lang="en-GB" sz="1800" dirty="0" smtClean="0">
                <a:solidFill>
                  <a:srgbClr val="0099FF"/>
                </a:solidFill>
                <a:latin typeface="Calibri" pitchFamily="34" charset="0"/>
              </a:rPr>
              <a:t> </a:t>
            </a:r>
            <a:r>
              <a:rPr lang="en-GB" sz="1800" dirty="0" smtClean="0">
                <a:solidFill>
                  <a:schemeClr val="tx1"/>
                </a:solidFill>
                <a:latin typeface="Calibri" pitchFamily="34" charset="0"/>
              </a:rPr>
              <a:t>has</a:t>
            </a:r>
            <a:r>
              <a:rPr lang="en-GB" sz="1800" dirty="0" smtClean="0">
                <a:solidFill>
                  <a:srgbClr val="0099FF"/>
                </a:solidFill>
                <a:latin typeface="Calibri" pitchFamily="34" charset="0"/>
              </a:rPr>
              <a:t> </a:t>
            </a:r>
            <a:r>
              <a:rPr lang="en-GB" sz="1800" dirty="0">
                <a:solidFill>
                  <a:srgbClr val="000000"/>
                </a:solidFill>
                <a:latin typeface="Calibri" pitchFamily="34" charset="0"/>
              </a:rPr>
              <a:t>two main effects:</a:t>
            </a:r>
          </a:p>
          <a:p>
            <a:pPr marL="914400" lvl="1" indent="-457200">
              <a:lnSpc>
                <a:spcPts val="2200"/>
              </a:lnSpc>
              <a:spcBef>
                <a:spcPts val="600"/>
              </a:spcBef>
              <a:spcAft>
                <a:spcPts val="600"/>
              </a:spcAft>
              <a:buClr>
                <a:schemeClr val="tx1"/>
              </a:buClr>
              <a:buFont typeface="+mj-lt"/>
              <a:buAutoNum type="arabicPeriod"/>
            </a:pPr>
            <a:r>
              <a:rPr lang="en-GB" sz="1800" dirty="0">
                <a:solidFill>
                  <a:srgbClr val="000000"/>
                </a:solidFill>
                <a:latin typeface="Calibri" pitchFamily="34" charset="0"/>
              </a:rPr>
              <a:t>There are </a:t>
            </a:r>
            <a:r>
              <a:rPr lang="en-GB" sz="1800" dirty="0">
                <a:solidFill>
                  <a:schemeClr val="tx1"/>
                </a:solidFill>
                <a:latin typeface="Calibri" pitchFamily="34" charset="0"/>
              </a:rPr>
              <a:t>too few degrees of freedom </a:t>
            </a:r>
            <a:r>
              <a:rPr lang="en-GB" sz="1800" dirty="0">
                <a:solidFill>
                  <a:srgbClr val="000000"/>
                </a:solidFill>
                <a:latin typeface="Calibri" pitchFamily="34" charset="0"/>
              </a:rPr>
              <a:t>available to fit the ≈</a:t>
            </a:r>
            <a:r>
              <a:rPr lang="en-GB" sz="1800" dirty="0" smtClean="0">
                <a:solidFill>
                  <a:srgbClr val="000000"/>
                </a:solidFill>
                <a:latin typeface="Calibri" pitchFamily="34" charset="0"/>
              </a:rPr>
              <a:t>10</a:t>
            </a:r>
            <a:r>
              <a:rPr lang="en-GB" sz="1800" baseline="30000" dirty="0" smtClean="0">
                <a:solidFill>
                  <a:srgbClr val="000000"/>
                </a:solidFill>
                <a:latin typeface="Calibri" pitchFamily="34" charset="0"/>
              </a:rPr>
              <a:t>7</a:t>
            </a:r>
            <a:r>
              <a:rPr lang="en-GB" sz="1800" dirty="0" smtClean="0">
                <a:solidFill>
                  <a:srgbClr val="000000"/>
                </a:solidFill>
                <a:latin typeface="Calibri" pitchFamily="34" charset="0"/>
              </a:rPr>
              <a:t> observations available during the analysis window: </a:t>
            </a:r>
            <a:r>
              <a:rPr lang="en-GB" sz="1800" dirty="0">
                <a:solidFill>
                  <a:srgbClr val="000000"/>
                </a:solidFill>
                <a:latin typeface="Calibri" pitchFamily="34" charset="0"/>
              </a:rPr>
              <a:t>the analysis is too “smooth”;</a:t>
            </a:r>
          </a:p>
          <a:p>
            <a:pPr marL="914400" lvl="1" indent="-457200">
              <a:lnSpc>
                <a:spcPts val="2200"/>
              </a:lnSpc>
              <a:spcBef>
                <a:spcPts val="600"/>
              </a:spcBef>
              <a:spcAft>
                <a:spcPts val="600"/>
              </a:spcAft>
              <a:buClr>
                <a:schemeClr val="tx1"/>
              </a:buClr>
              <a:buFont typeface="+mj-lt"/>
              <a:buAutoNum type="arabicPeriod"/>
            </a:pPr>
            <a:r>
              <a:rPr lang="en-GB" sz="1800" dirty="0">
                <a:solidFill>
                  <a:srgbClr val="000000"/>
                </a:solidFill>
                <a:latin typeface="Calibri" pitchFamily="34" charset="0"/>
              </a:rPr>
              <a:t>The low-rank approximations of the covariance matrices suffer</a:t>
            </a:r>
            <a:br>
              <a:rPr lang="en-GB" sz="1800" dirty="0">
                <a:solidFill>
                  <a:srgbClr val="000000"/>
                </a:solidFill>
                <a:latin typeface="Calibri" pitchFamily="34" charset="0"/>
              </a:rPr>
            </a:br>
            <a:r>
              <a:rPr lang="en-GB" sz="1800" dirty="0">
                <a:solidFill>
                  <a:srgbClr val="000000"/>
                </a:solidFill>
                <a:latin typeface="Calibri" pitchFamily="34" charset="0"/>
              </a:rPr>
              <a:t>from </a:t>
            </a:r>
            <a:r>
              <a:rPr lang="en-GB" sz="1800" dirty="0">
                <a:solidFill>
                  <a:schemeClr val="tx1"/>
                </a:solidFill>
                <a:latin typeface="Calibri" pitchFamily="34" charset="0"/>
              </a:rPr>
              <a:t>spurious long-distance correlations. </a:t>
            </a:r>
          </a:p>
          <a:p>
            <a:pPr marL="342900" indent="-342900">
              <a:lnSpc>
                <a:spcPts val="2400"/>
              </a:lnSpc>
              <a:spcBef>
                <a:spcPts val="0"/>
              </a:spcBef>
              <a:spcAft>
                <a:spcPts val="600"/>
              </a:spcAft>
              <a:buSzPct val="100000"/>
              <a:buFont typeface="Arial" pitchFamily="34" charset="0"/>
              <a:buChar char="•"/>
            </a:pPr>
            <a:endParaRPr lang="en-GB" sz="1800" dirty="0">
              <a:solidFill>
                <a:srgbClr val="000000"/>
              </a:solidFill>
              <a:latin typeface="Calibri" pitchFamily="34" charset="0"/>
            </a:endParaRPr>
          </a:p>
          <a:p>
            <a:pPr>
              <a:lnSpc>
                <a:spcPts val="2000"/>
              </a:lnSpc>
              <a:spcBef>
                <a:spcPts val="600"/>
              </a:spcBef>
              <a:spcAft>
                <a:spcPts val="600"/>
              </a:spcAft>
            </a:pPr>
            <a:endParaRPr lang="en-GB" sz="1600" dirty="0">
              <a:solidFill>
                <a:srgbClr val="000000"/>
              </a:solidFill>
              <a:cs typeface="Helvetica" panose="020B0604020202020204" pitchFamily="34" charset="0"/>
            </a:endParaRPr>
          </a:p>
        </p:txBody>
      </p:sp>
    </p:spTree>
    <p:extLst>
      <p:ext uri="{BB962C8B-B14F-4D97-AF65-F5344CB8AC3E}">
        <p14:creationId xmlns:p14="http://schemas.microsoft.com/office/powerpoint/2010/main" val="26793377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68313" y="1268760"/>
            <a:ext cx="8229600" cy="5112568"/>
          </a:xfrm>
          <a:prstGeom prst="rect">
            <a:avLst/>
          </a:prstGeom>
        </p:spPr>
        <p:txBody>
          <a:bodyPr>
            <a:normAutofit/>
          </a:bodyPr>
          <a:lstStyle/>
          <a:p>
            <a:pPr marL="342900" indent="-342900">
              <a:lnSpc>
                <a:spcPts val="2400"/>
              </a:lnSpc>
              <a:spcBef>
                <a:spcPts val="0"/>
              </a:spcBef>
              <a:spcAft>
                <a:spcPts val="600"/>
              </a:spcAft>
              <a:buSzPct val="100000"/>
              <a:buFont typeface="Arial" pitchFamily="34" charset="0"/>
              <a:buChar char="•"/>
            </a:pPr>
            <a:endParaRPr lang="en-GB" sz="1800" dirty="0">
              <a:solidFill>
                <a:srgbClr val="000000"/>
              </a:solidFill>
              <a:latin typeface="Calibri" pitchFamily="34" charset="0"/>
            </a:endParaRPr>
          </a:p>
          <a:p>
            <a:pPr>
              <a:lnSpc>
                <a:spcPts val="2000"/>
              </a:lnSpc>
              <a:spcBef>
                <a:spcPts val="600"/>
              </a:spcBef>
              <a:spcAft>
                <a:spcPts val="600"/>
              </a:spcAft>
            </a:pPr>
            <a:endParaRPr lang="en-GB" sz="1600" dirty="0">
              <a:solidFill>
                <a:srgbClr val="000000"/>
              </a:solidFill>
              <a:cs typeface="Helvetica" panose="020B0604020202020204" pitchFamily="34" charset="0"/>
            </a:endParaRPr>
          </a:p>
        </p:txBody>
      </p:sp>
      <p:pic>
        <p:nvPicPr>
          <p:cNvPr id="4" name="Content Placeholder 8" descr="T_COR_SAMPLING.png"/>
          <p:cNvPicPr>
            <a:picLocks noGrp="1"/>
          </p:cNvPicPr>
          <p:nvPr>
            <p:ph idx="1"/>
          </p:nvPr>
        </p:nvPicPr>
        <p:blipFill>
          <a:blip r:embed="rId2"/>
          <a:srcRect/>
          <a:stretch>
            <a:fillRect/>
          </a:stretch>
        </p:blipFill>
        <p:spPr>
          <a:xfrm>
            <a:off x="3392488" y="76200"/>
            <a:ext cx="5291137" cy="6753225"/>
          </a:xfrm>
        </p:spPr>
      </p:pic>
      <p:sp>
        <p:nvSpPr>
          <p:cNvPr id="6" name="TextBox 10"/>
          <p:cNvSpPr txBox="1">
            <a:spLocks noChangeArrowheads="1"/>
          </p:cNvSpPr>
          <p:nvPr/>
        </p:nvSpPr>
        <p:spPr bwMode="auto">
          <a:xfrm>
            <a:off x="384448" y="1447800"/>
            <a:ext cx="2819400" cy="2573140"/>
          </a:xfrm>
          <a:prstGeom prst="rect">
            <a:avLst/>
          </a:prstGeom>
          <a:noFill/>
          <a:ln w="9525">
            <a:noFill/>
            <a:miter lim="800000"/>
            <a:headEnd/>
            <a:tailEnd/>
          </a:ln>
        </p:spPr>
        <p:txBody>
          <a:bodyPr>
            <a:spAutoFit/>
          </a:bodyPr>
          <a:lstStyle/>
          <a:p>
            <a:r>
              <a:rPr lang="en-GB" sz="2600" dirty="0">
                <a:solidFill>
                  <a:schemeClr val="tx1"/>
                </a:solidFill>
                <a:latin typeface="Calibri" pitchFamily="34" charset="0"/>
              </a:rPr>
              <a:t>Random </a:t>
            </a:r>
            <a:r>
              <a:rPr lang="en-GB" sz="2600" dirty="0" smtClean="0">
                <a:solidFill>
                  <a:schemeClr val="tx1"/>
                </a:solidFill>
                <a:latin typeface="Calibri" pitchFamily="34" charset="0"/>
              </a:rPr>
              <a:t>sampling </a:t>
            </a:r>
            <a:r>
              <a:rPr lang="en-GB" sz="2600" dirty="0">
                <a:solidFill>
                  <a:schemeClr val="tx1"/>
                </a:solidFill>
                <a:latin typeface="Calibri" pitchFamily="34" charset="0"/>
              </a:rPr>
              <a:t>of </a:t>
            </a:r>
            <a:r>
              <a:rPr lang="en-GB" sz="2600" dirty="0" smtClean="0">
                <a:solidFill>
                  <a:schemeClr val="tx1"/>
                </a:solidFill>
                <a:latin typeface="Calibri" pitchFamily="34" charset="0"/>
              </a:rPr>
              <a:t>vertical background error </a:t>
            </a:r>
            <a:r>
              <a:rPr lang="en-GB" sz="2600" dirty="0">
                <a:solidFill>
                  <a:schemeClr val="tx1"/>
                </a:solidFill>
                <a:latin typeface="Calibri" pitchFamily="34" charset="0"/>
              </a:rPr>
              <a:t>correlation matrix for different ensemble sizes</a:t>
            </a:r>
          </a:p>
        </p:txBody>
      </p:sp>
    </p:spTree>
    <p:extLst>
      <p:ext uri="{BB962C8B-B14F-4D97-AF65-F5344CB8AC3E}">
        <p14:creationId xmlns:p14="http://schemas.microsoft.com/office/powerpoint/2010/main" val="29559277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100" dirty="0" smtClean="0"/>
              <a:t>Kalman Filters for large dimensional systems</a:t>
            </a:r>
            <a:endParaRPr lang="en-GB" altLang="en-US" sz="3600" dirty="0" smtClean="0"/>
          </a:p>
        </p:txBody>
      </p:sp>
      <p:sp>
        <p:nvSpPr>
          <p:cNvPr id="3" name="Content Placeholder 2"/>
          <p:cNvSpPr>
            <a:spLocks noGrp="1"/>
          </p:cNvSpPr>
          <p:nvPr>
            <p:ph idx="4294967295"/>
          </p:nvPr>
        </p:nvSpPr>
        <p:spPr>
          <a:xfrm>
            <a:off x="468313" y="1268760"/>
            <a:ext cx="8229600" cy="5112568"/>
          </a:xfrm>
          <a:prstGeom prst="rect">
            <a:avLst/>
          </a:prstGeom>
        </p:spPr>
        <p:txBody>
          <a:bodyPr>
            <a:normAutofit/>
          </a:bodyPr>
          <a:lstStyle/>
          <a:p>
            <a:pPr marL="342900" indent="-342900">
              <a:spcBef>
                <a:spcPts val="600"/>
              </a:spcBef>
              <a:spcAft>
                <a:spcPts val="600"/>
              </a:spcAft>
              <a:buSzPct val="125000"/>
              <a:buFont typeface="Arial" pitchFamily="34" charset="0"/>
              <a:buChar char="•"/>
            </a:pPr>
            <a:r>
              <a:rPr lang="en-GB" sz="1800" dirty="0">
                <a:solidFill>
                  <a:srgbClr val="000000"/>
                </a:solidFill>
                <a:latin typeface="Calibri" pitchFamily="34" charset="0"/>
              </a:rPr>
              <a:t>There are two ways around the rank deficiency problem: </a:t>
            </a:r>
          </a:p>
          <a:p>
            <a:pPr marL="914400" lvl="1" indent="-457200">
              <a:spcBef>
                <a:spcPts val="600"/>
              </a:spcBef>
              <a:spcAft>
                <a:spcPts val="600"/>
              </a:spcAft>
              <a:buFont typeface="+mj-lt"/>
              <a:buAutoNum type="arabicPeriod"/>
            </a:pPr>
            <a:r>
              <a:rPr lang="en-GB" sz="1800" dirty="0">
                <a:solidFill>
                  <a:srgbClr val="0099FF"/>
                </a:solidFill>
                <a:latin typeface="Calibri" pitchFamily="34" charset="0"/>
              </a:rPr>
              <a:t>Domain localization</a:t>
            </a:r>
            <a:r>
              <a:rPr lang="en-GB" sz="1800" dirty="0">
                <a:solidFill>
                  <a:srgbClr val="000000"/>
                </a:solidFill>
                <a:latin typeface="Calibri" pitchFamily="34" charset="0"/>
              </a:rPr>
              <a:t> (e.g. Houtekamer and Mitchell, 1998; Ott </a:t>
            </a:r>
            <a:r>
              <a:rPr lang="en-GB" sz="1800" i="1" dirty="0">
                <a:solidFill>
                  <a:srgbClr val="000000"/>
                </a:solidFill>
                <a:latin typeface="Calibri" pitchFamily="34" charset="0"/>
              </a:rPr>
              <a:t>et al.</a:t>
            </a:r>
            <a:r>
              <a:rPr lang="en-GB" sz="1800" dirty="0">
                <a:solidFill>
                  <a:srgbClr val="000000"/>
                </a:solidFill>
                <a:latin typeface="Calibri" pitchFamily="34" charset="0"/>
              </a:rPr>
              <a:t> 2004);</a:t>
            </a:r>
          </a:p>
          <a:p>
            <a:pPr marL="342900" indent="-342900">
              <a:lnSpc>
                <a:spcPts val="2000"/>
              </a:lnSpc>
              <a:spcBef>
                <a:spcPts val="900"/>
              </a:spcBef>
              <a:spcAft>
                <a:spcPts val="600"/>
              </a:spcAft>
              <a:buFont typeface="Arial" pitchFamily="34" charset="0"/>
              <a:buChar char="•"/>
            </a:pPr>
            <a:r>
              <a:rPr lang="en-GB" sz="1800" dirty="0">
                <a:solidFill>
                  <a:schemeClr val="tx1"/>
                </a:solidFill>
                <a:latin typeface="Calibri" pitchFamily="34" charset="0"/>
              </a:rPr>
              <a:t>Domain localization </a:t>
            </a:r>
            <a:r>
              <a:rPr lang="en-GB" sz="1800" dirty="0">
                <a:solidFill>
                  <a:srgbClr val="000000"/>
                </a:solidFill>
                <a:latin typeface="Calibri" pitchFamily="34" charset="0"/>
              </a:rPr>
              <a:t>solves the </a:t>
            </a:r>
            <a:r>
              <a:rPr lang="en-GB" sz="1800" dirty="0">
                <a:solidFill>
                  <a:srgbClr val="FF0000"/>
                </a:solidFill>
                <a:latin typeface="Calibri" pitchFamily="34" charset="0"/>
              </a:rPr>
              <a:t>analysis equations independently for each grid point</a:t>
            </a:r>
            <a:r>
              <a:rPr lang="en-GB" sz="1800" dirty="0">
                <a:solidFill>
                  <a:srgbClr val="000000"/>
                </a:solidFill>
                <a:latin typeface="Calibri" pitchFamily="34" charset="0"/>
              </a:rPr>
              <a:t>, or for each of a set of regions covering the domain. </a:t>
            </a:r>
          </a:p>
          <a:p>
            <a:pPr marL="342900" indent="-342900">
              <a:lnSpc>
                <a:spcPts val="2000"/>
              </a:lnSpc>
              <a:spcBef>
                <a:spcPts val="900"/>
              </a:spcBef>
              <a:spcAft>
                <a:spcPts val="600"/>
              </a:spcAft>
              <a:buFont typeface="Arial" pitchFamily="34" charset="0"/>
              <a:buChar char="•"/>
            </a:pPr>
            <a:r>
              <a:rPr lang="en-GB" sz="1800" dirty="0">
                <a:solidFill>
                  <a:srgbClr val="000000"/>
                </a:solidFill>
                <a:latin typeface="Calibri" pitchFamily="34" charset="0"/>
              </a:rPr>
              <a:t>Each analysis uses only </a:t>
            </a:r>
            <a:r>
              <a:rPr lang="en-GB" sz="1800" dirty="0">
                <a:solidFill>
                  <a:srgbClr val="FF0000"/>
                </a:solidFill>
                <a:latin typeface="Calibri" pitchFamily="34" charset="0"/>
              </a:rPr>
              <a:t>observations that are local to the grid point </a:t>
            </a:r>
            <a:r>
              <a:rPr lang="en-GB" sz="1800" dirty="0">
                <a:solidFill>
                  <a:srgbClr val="000000"/>
                </a:solidFill>
                <a:latin typeface="Calibri" pitchFamily="34" charset="0"/>
              </a:rPr>
              <a:t>(or region) and the observations are usually weighted according to their distance from the analysed grid point (e.g., Hunt </a:t>
            </a:r>
            <a:r>
              <a:rPr lang="en-GB" sz="1800" i="1" dirty="0">
                <a:solidFill>
                  <a:srgbClr val="000000"/>
                </a:solidFill>
                <a:latin typeface="Calibri" pitchFamily="34" charset="0"/>
              </a:rPr>
              <a:t>et al.</a:t>
            </a:r>
            <a:r>
              <a:rPr lang="en-GB" sz="1800" dirty="0">
                <a:solidFill>
                  <a:srgbClr val="000000"/>
                </a:solidFill>
                <a:latin typeface="Calibri" pitchFamily="34" charset="0"/>
              </a:rPr>
              <a:t>, 2007)</a:t>
            </a:r>
          </a:p>
          <a:p>
            <a:pPr marL="342900" indent="-342900">
              <a:lnSpc>
                <a:spcPts val="2000"/>
              </a:lnSpc>
              <a:spcBef>
                <a:spcPts val="900"/>
              </a:spcBef>
              <a:spcAft>
                <a:spcPts val="600"/>
              </a:spcAft>
              <a:buFont typeface="Arial" pitchFamily="34" charset="0"/>
              <a:buChar char="•"/>
            </a:pPr>
            <a:r>
              <a:rPr lang="en-GB" sz="1800" dirty="0">
                <a:solidFill>
                  <a:srgbClr val="000000"/>
                </a:solidFill>
                <a:latin typeface="Calibri" pitchFamily="34" charset="0"/>
              </a:rPr>
              <a:t>This guarantees that the analysis at each grid point (or region) is not influenced by distant observations.</a:t>
            </a:r>
          </a:p>
          <a:p>
            <a:pPr marL="342900" indent="-342900">
              <a:lnSpc>
                <a:spcPts val="1900"/>
              </a:lnSpc>
              <a:spcBef>
                <a:spcPts val="900"/>
              </a:spcBef>
              <a:spcAft>
                <a:spcPts val="600"/>
              </a:spcAft>
              <a:buFont typeface="Arial" pitchFamily="34" charset="0"/>
              <a:buChar char="•"/>
            </a:pPr>
            <a:r>
              <a:rPr lang="en-GB" sz="1800" dirty="0">
                <a:solidFill>
                  <a:srgbClr val="000000"/>
                </a:solidFill>
                <a:latin typeface="Calibri" pitchFamily="34" charset="0"/>
              </a:rPr>
              <a:t>The method acts to vastly increase the dimension of the sub-space in which the analysis increment is constructed because each grid point is updated by a different linear combination of ensemble perturbations</a:t>
            </a:r>
          </a:p>
          <a:p>
            <a:pPr marL="342900" indent="-342900">
              <a:lnSpc>
                <a:spcPts val="1900"/>
              </a:lnSpc>
              <a:spcBef>
                <a:spcPts val="900"/>
              </a:spcBef>
              <a:spcAft>
                <a:spcPts val="600"/>
              </a:spcAft>
              <a:buFont typeface="Arial" pitchFamily="34" charset="0"/>
              <a:buChar char="•"/>
            </a:pPr>
            <a:r>
              <a:rPr lang="en-GB" sz="1800" dirty="0">
                <a:solidFill>
                  <a:srgbClr val="000000"/>
                </a:solidFill>
                <a:latin typeface="Calibri" pitchFamily="34" charset="0"/>
              </a:rPr>
              <a:t>However, performing independent analyses for each region can lead to difficulties in the analysis of the large scales and in producing balanced analyses</a:t>
            </a:r>
            <a:r>
              <a:rPr lang="en-GB" sz="1800" dirty="0" smtClean="0">
                <a:solidFill>
                  <a:srgbClr val="000000"/>
                </a:solidFill>
                <a:latin typeface="Calibri" pitchFamily="34" charset="0"/>
              </a:rPr>
              <a:t>.</a:t>
            </a:r>
            <a:endParaRPr lang="en-GB" sz="1800" dirty="0">
              <a:solidFill>
                <a:srgbClr val="000000"/>
              </a:solidFill>
              <a:latin typeface="Calibri" pitchFamily="34" charset="0"/>
            </a:endParaRPr>
          </a:p>
        </p:txBody>
      </p:sp>
    </p:spTree>
    <p:extLst>
      <p:ext uri="{BB962C8B-B14F-4D97-AF65-F5344CB8AC3E}">
        <p14:creationId xmlns:p14="http://schemas.microsoft.com/office/powerpoint/2010/main" val="23633936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100" dirty="0" smtClean="0"/>
              <a:t>Kalman Filters for large dimensional systems</a:t>
            </a:r>
            <a:endParaRPr lang="en-GB" altLang="en-US" sz="3600" dirty="0" smtClean="0"/>
          </a:p>
        </p:txBody>
      </p:sp>
      <p:sp>
        <p:nvSpPr>
          <p:cNvPr id="3" name="Content Placeholder 2"/>
          <p:cNvSpPr>
            <a:spLocks noGrp="1"/>
          </p:cNvSpPr>
          <p:nvPr>
            <p:ph idx="4294967295"/>
          </p:nvPr>
        </p:nvSpPr>
        <p:spPr>
          <a:xfrm>
            <a:off x="468313" y="1268760"/>
            <a:ext cx="8229600" cy="5112568"/>
          </a:xfrm>
          <a:prstGeom prst="rect">
            <a:avLst/>
          </a:prstGeom>
        </p:spPr>
        <p:txBody>
          <a:bodyPr>
            <a:normAutofit/>
          </a:bodyPr>
          <a:lstStyle/>
          <a:p>
            <a:pPr marL="342900" indent="-342900">
              <a:spcBef>
                <a:spcPts val="600"/>
              </a:spcBef>
              <a:spcAft>
                <a:spcPts val="600"/>
              </a:spcAft>
              <a:buSzPct val="125000"/>
              <a:buFont typeface="Arial" pitchFamily="34" charset="0"/>
              <a:buChar char="•"/>
            </a:pPr>
            <a:r>
              <a:rPr lang="en-GB" sz="1800" dirty="0">
                <a:solidFill>
                  <a:srgbClr val="000000"/>
                </a:solidFill>
                <a:latin typeface="Calibri" pitchFamily="34" charset="0"/>
              </a:rPr>
              <a:t>There are two ways around the rank deficiency problem: </a:t>
            </a:r>
          </a:p>
          <a:p>
            <a:pPr marL="457200" lvl="1" indent="0">
              <a:spcBef>
                <a:spcPts val="600"/>
              </a:spcBef>
              <a:spcAft>
                <a:spcPts val="600"/>
              </a:spcAft>
              <a:buNone/>
            </a:pPr>
            <a:r>
              <a:rPr lang="en-GB" sz="1800" dirty="0" smtClean="0">
                <a:solidFill>
                  <a:schemeClr val="tx1"/>
                </a:solidFill>
                <a:latin typeface="Calibri" pitchFamily="34" charset="0"/>
              </a:rPr>
              <a:t>1.</a:t>
            </a:r>
            <a:r>
              <a:rPr lang="en-GB" sz="1800" dirty="0" smtClean="0">
                <a:solidFill>
                  <a:srgbClr val="0099FF"/>
                </a:solidFill>
                <a:latin typeface="Calibri" pitchFamily="34" charset="0"/>
              </a:rPr>
              <a:t>   Domain </a:t>
            </a:r>
            <a:r>
              <a:rPr lang="en-GB" sz="1800" dirty="0">
                <a:solidFill>
                  <a:srgbClr val="0099FF"/>
                </a:solidFill>
                <a:latin typeface="Calibri" pitchFamily="34" charset="0"/>
              </a:rPr>
              <a:t>localization</a:t>
            </a:r>
            <a:r>
              <a:rPr lang="en-GB" sz="1800" dirty="0">
                <a:solidFill>
                  <a:srgbClr val="000000"/>
                </a:solidFill>
                <a:latin typeface="Calibri" pitchFamily="34" charset="0"/>
              </a:rPr>
              <a:t> (e.g. Houtekamer and Mitchell, 1998; Ott </a:t>
            </a:r>
            <a:r>
              <a:rPr lang="en-GB" sz="1800" i="1" dirty="0">
                <a:solidFill>
                  <a:srgbClr val="000000"/>
                </a:solidFill>
                <a:latin typeface="Calibri" pitchFamily="34" charset="0"/>
              </a:rPr>
              <a:t>et al.</a:t>
            </a:r>
            <a:r>
              <a:rPr lang="en-GB" sz="1800" dirty="0">
                <a:solidFill>
                  <a:srgbClr val="000000"/>
                </a:solidFill>
                <a:latin typeface="Calibri" pitchFamily="34" charset="0"/>
              </a:rPr>
              <a:t> 2004</a:t>
            </a:r>
            <a:r>
              <a:rPr lang="en-GB" sz="1800" dirty="0" smtClean="0">
                <a:solidFill>
                  <a:srgbClr val="000000"/>
                </a:solidFill>
                <a:latin typeface="Calibri" pitchFamily="34" charset="0"/>
              </a:rPr>
              <a:t>);</a:t>
            </a:r>
            <a:endParaRPr lang="en-GB" sz="1800" dirty="0">
              <a:solidFill>
                <a:srgbClr val="000000"/>
              </a:solidFill>
              <a:latin typeface="Calibri"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44670" y="2318627"/>
            <a:ext cx="3867690" cy="3486637"/>
          </a:xfrm>
          <a:prstGeom prst="rect">
            <a:avLst/>
          </a:prstGeom>
        </p:spPr>
      </p:pic>
      <p:sp>
        <p:nvSpPr>
          <p:cNvPr id="5" name="TextBox 4"/>
          <p:cNvSpPr txBox="1"/>
          <p:nvPr/>
        </p:nvSpPr>
        <p:spPr>
          <a:xfrm>
            <a:off x="1043608" y="2636912"/>
            <a:ext cx="2366353" cy="390813"/>
          </a:xfrm>
          <a:prstGeom prst="rect">
            <a:avLst/>
          </a:prstGeom>
          <a:noFill/>
        </p:spPr>
        <p:txBody>
          <a:bodyPr wrap="none" rtlCol="0">
            <a:spAutoFit/>
          </a:bodyPr>
          <a:lstStyle/>
          <a:p>
            <a:r>
              <a:rPr lang="en-GB" sz="2000" dirty="0" smtClean="0">
                <a:solidFill>
                  <a:schemeClr val="tx1"/>
                </a:solidFill>
                <a:latin typeface="+mn-lt"/>
              </a:rPr>
              <a:t>Analysed grid point</a:t>
            </a:r>
            <a:endParaRPr lang="en-GB" sz="2000" dirty="0">
              <a:solidFill>
                <a:schemeClr val="tx1"/>
              </a:solidFill>
              <a:latin typeface="+mn-lt"/>
            </a:endParaRPr>
          </a:p>
        </p:txBody>
      </p:sp>
      <p:sp>
        <p:nvSpPr>
          <p:cNvPr id="6" name="TextBox 5"/>
          <p:cNvSpPr txBox="1"/>
          <p:nvPr/>
        </p:nvSpPr>
        <p:spPr>
          <a:xfrm>
            <a:off x="1043608" y="3232603"/>
            <a:ext cx="2323072" cy="390813"/>
          </a:xfrm>
          <a:prstGeom prst="rect">
            <a:avLst/>
          </a:prstGeom>
          <a:noFill/>
        </p:spPr>
        <p:txBody>
          <a:bodyPr wrap="none" rtlCol="0">
            <a:spAutoFit/>
          </a:bodyPr>
          <a:lstStyle/>
          <a:p>
            <a:r>
              <a:rPr lang="en-GB" sz="2000" dirty="0" smtClean="0">
                <a:solidFill>
                  <a:schemeClr val="tx1"/>
                </a:solidFill>
                <a:latin typeface="+mn-lt"/>
              </a:rPr>
              <a:t>Local observations</a:t>
            </a:r>
            <a:endParaRPr lang="en-GB" sz="2000" dirty="0">
              <a:solidFill>
                <a:schemeClr val="tx1"/>
              </a:solidFill>
              <a:latin typeface="+mn-lt"/>
            </a:endParaRPr>
          </a:p>
        </p:txBody>
      </p:sp>
      <p:sp>
        <p:nvSpPr>
          <p:cNvPr id="7" name="Oval 6"/>
          <p:cNvSpPr/>
          <p:nvPr/>
        </p:nvSpPr>
        <p:spPr bwMode="auto">
          <a:xfrm>
            <a:off x="755650" y="2767374"/>
            <a:ext cx="143942" cy="150067"/>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4000"/>
              </a:lnSpc>
              <a:spcBef>
                <a:spcPct val="0"/>
              </a:spcBef>
              <a:spcAft>
                <a:spcPct val="0"/>
              </a:spcAft>
              <a:buClr>
                <a:srgbClr val="000000"/>
              </a:buClr>
              <a:buSzPct val="100000"/>
              <a:buFont typeface="Times New Roman" pitchFamily="18" charset="0"/>
              <a:buNone/>
              <a:tabLst/>
            </a:pPr>
            <a:endParaRPr kumimoji="0" lang="en-GB" sz="2400" b="0" i="0" u="none" strike="noStrike" cap="none" normalizeH="0" baseline="0" smtClean="0">
              <a:ln>
                <a:noFill/>
              </a:ln>
              <a:solidFill>
                <a:schemeClr val="bg1"/>
              </a:solidFill>
              <a:effectLst/>
              <a:latin typeface="Times New Roman" pitchFamily="18" charset="0"/>
            </a:endParaRPr>
          </a:p>
        </p:txBody>
      </p:sp>
      <p:sp>
        <p:nvSpPr>
          <p:cNvPr id="8" name="Diamond 7"/>
          <p:cNvSpPr/>
          <p:nvPr/>
        </p:nvSpPr>
        <p:spPr bwMode="auto">
          <a:xfrm>
            <a:off x="755650" y="3356992"/>
            <a:ext cx="143942" cy="186308"/>
          </a:xfrm>
          <a:prstGeom prst="diamond">
            <a:avLst/>
          </a:prstGeom>
          <a:solidFill>
            <a:srgbClr val="7030A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4000"/>
              </a:lnSpc>
              <a:spcBef>
                <a:spcPct val="0"/>
              </a:spcBef>
              <a:spcAft>
                <a:spcPct val="0"/>
              </a:spcAft>
              <a:buClr>
                <a:srgbClr val="000000"/>
              </a:buClr>
              <a:buSzPct val="100000"/>
              <a:buFont typeface="Times New Roman" pitchFamily="18" charset="0"/>
              <a:buNone/>
              <a:tabLst/>
            </a:pPr>
            <a:endParaRPr kumimoji="0" lang="en-GB" sz="2400" b="0" i="0" u="none" strike="noStrike" cap="none" normalizeH="0" baseline="0" smtClean="0">
              <a:ln>
                <a:noFill/>
              </a:ln>
              <a:solidFill>
                <a:schemeClr val="bg1"/>
              </a:solidFill>
              <a:effectLst/>
              <a:latin typeface="Times New Roman" pitchFamily="18" charset="0"/>
            </a:endParaRPr>
          </a:p>
        </p:txBody>
      </p:sp>
    </p:spTree>
    <p:extLst>
      <p:ext uri="{BB962C8B-B14F-4D97-AF65-F5344CB8AC3E}">
        <p14:creationId xmlns:p14="http://schemas.microsoft.com/office/powerpoint/2010/main" val="5615547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100" dirty="0" smtClean="0"/>
              <a:t>Kalman Filters for large dimensional systems</a:t>
            </a:r>
            <a:endParaRPr lang="en-GB" altLang="en-US" sz="3600" dirty="0" smtClean="0"/>
          </a:p>
        </p:txBody>
      </p:sp>
      <p:sp>
        <p:nvSpPr>
          <p:cNvPr id="3" name="Content Placeholder 2"/>
          <p:cNvSpPr>
            <a:spLocks noGrp="1"/>
          </p:cNvSpPr>
          <p:nvPr>
            <p:ph idx="4294967295"/>
          </p:nvPr>
        </p:nvSpPr>
        <p:spPr>
          <a:xfrm>
            <a:off x="468313" y="1268760"/>
            <a:ext cx="8229600" cy="5112568"/>
          </a:xfrm>
          <a:prstGeom prst="rect">
            <a:avLst/>
          </a:prstGeom>
        </p:spPr>
        <p:txBody>
          <a:bodyPr>
            <a:normAutofit/>
          </a:bodyPr>
          <a:lstStyle/>
          <a:p>
            <a:pPr marL="914400" lvl="1" indent="-457200">
              <a:lnSpc>
                <a:spcPts val="2200"/>
              </a:lnSpc>
              <a:spcBef>
                <a:spcPts val="600"/>
              </a:spcBef>
              <a:spcAft>
                <a:spcPts val="1200"/>
              </a:spcAft>
              <a:buClr>
                <a:schemeClr val="tx1"/>
              </a:buClr>
              <a:buFont typeface="+mj-lt"/>
              <a:buAutoNum type="arabicPeriod" startAt="2"/>
            </a:pPr>
            <a:r>
              <a:rPr lang="en-GB" sz="1800" dirty="0">
                <a:solidFill>
                  <a:srgbClr val="0099FF"/>
                </a:solidFill>
                <a:latin typeface="Calibri" pitchFamily="34" charset="0"/>
              </a:rPr>
              <a:t>Covariance localization  </a:t>
            </a:r>
            <a:r>
              <a:rPr lang="en-GB" sz="1800" dirty="0">
                <a:solidFill>
                  <a:srgbClr val="000000"/>
                </a:solidFill>
                <a:latin typeface="Calibri" pitchFamily="34" charset="0"/>
              </a:rPr>
              <a:t>(e.g. Houtekamer and Mitchell, 2001). </a:t>
            </a:r>
          </a:p>
          <a:p>
            <a:pPr marL="342900" indent="-342900">
              <a:spcBef>
                <a:spcPts val="600"/>
              </a:spcBef>
              <a:spcAft>
                <a:spcPts val="600"/>
              </a:spcAft>
              <a:buFont typeface="Arial" pitchFamily="34" charset="0"/>
              <a:buChar char="•"/>
            </a:pPr>
            <a:r>
              <a:rPr lang="en-GB" sz="1800" dirty="0">
                <a:solidFill>
                  <a:schemeClr val="tx1"/>
                </a:solidFill>
                <a:latin typeface="Calibri" pitchFamily="34" charset="0"/>
              </a:rPr>
              <a:t>Covariance localization is performed by element wise (Schur) </a:t>
            </a:r>
            <a:r>
              <a:rPr lang="en-GB" sz="1800" dirty="0">
                <a:solidFill>
                  <a:srgbClr val="0099FF"/>
                </a:solidFill>
                <a:latin typeface="Calibri" pitchFamily="34" charset="0"/>
              </a:rPr>
              <a:t>multiplication of the error covariance matrices with a predefined correlation matrix </a:t>
            </a:r>
            <a:r>
              <a:rPr lang="en-GB" sz="1800" dirty="0">
                <a:solidFill>
                  <a:schemeClr val="tx1"/>
                </a:solidFill>
                <a:latin typeface="Calibri" pitchFamily="34" charset="0"/>
              </a:rPr>
              <a:t>representing a decaying function of distance (vertical and horizontal)</a:t>
            </a:r>
            <a:r>
              <a:rPr lang="en-GB" sz="1800" dirty="0">
                <a:solidFill>
                  <a:srgbClr val="000000"/>
                </a:solidFill>
                <a:latin typeface="Calibri" pitchFamily="34" charset="0"/>
              </a:rPr>
              <a:t>.</a:t>
            </a:r>
          </a:p>
          <a:p>
            <a:pPr algn="ctr">
              <a:spcBef>
                <a:spcPts val="600"/>
              </a:spcBef>
              <a:spcAft>
                <a:spcPts val="600"/>
              </a:spcAft>
            </a:pPr>
            <a:r>
              <a:rPr lang="en-GB" sz="1800" b="1" dirty="0" err="1">
                <a:solidFill>
                  <a:srgbClr val="000000"/>
                </a:solidFill>
                <a:latin typeface="Cambria Math" panose="02040503050406030204" pitchFamily="18" charset="0"/>
                <a:ea typeface="Cambria Math" panose="02040503050406030204" pitchFamily="18" charset="0"/>
              </a:rPr>
              <a:t>P</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baseline="30000" dirty="0">
                <a:solidFill>
                  <a:srgbClr val="000000"/>
                </a:solidFill>
                <a:latin typeface="Cambria Math" panose="02040503050406030204" pitchFamily="18" charset="0"/>
                <a:ea typeface="Cambria Math" panose="02040503050406030204" pitchFamily="18" charset="0"/>
              </a:rPr>
              <a:t>  </a:t>
            </a:r>
            <a:r>
              <a:rPr lang="en-GB" sz="1800" dirty="0">
                <a:solidFill>
                  <a:srgbClr val="000000"/>
                </a:solidFill>
                <a:latin typeface="Cambria Math" panose="02040503050406030204" pitchFamily="18" charset="0"/>
                <a:ea typeface="Cambria Math" panose="02040503050406030204" pitchFamily="18" charset="0"/>
              </a:rPr>
              <a:t>--&gt;  </a:t>
            </a:r>
            <a:r>
              <a:rPr lang="el-GR" sz="1800" dirty="0">
                <a:solidFill>
                  <a:srgbClr val="000000"/>
                </a:solidFill>
                <a:latin typeface="Cambria Math" panose="02040503050406030204" pitchFamily="18" charset="0"/>
                <a:ea typeface="Cambria Math" panose="02040503050406030204" pitchFamily="18" charset="0"/>
                <a:cs typeface="Times New Roman" pitchFamily="18" charset="0"/>
              </a:rPr>
              <a:t>ρ</a:t>
            </a:r>
            <a:r>
              <a:rPr lang="en-GB" sz="1800" baseline="-25000" dirty="0">
                <a:solidFill>
                  <a:srgbClr val="000000"/>
                </a:solidFill>
                <a:latin typeface="Cambria Math" panose="02040503050406030204" pitchFamily="18" charset="0"/>
                <a:ea typeface="Cambria Math" panose="02040503050406030204" pitchFamily="18" charset="0"/>
              </a:rPr>
              <a:t>L  </a:t>
            </a:r>
            <a:r>
              <a:rPr lang="en-GB" sz="3600" baseline="-25000" dirty="0" smtClean="0">
                <a:solidFill>
                  <a:srgbClr val="000000"/>
                </a:solidFill>
                <a:latin typeface="Cambria Math" panose="02040503050406030204" pitchFamily="18" charset="0"/>
                <a:ea typeface="Cambria Math" panose="02040503050406030204" pitchFamily="18" charset="0"/>
              </a:rPr>
              <a:t>°</a:t>
            </a:r>
            <a:r>
              <a:rPr lang="en-GB" sz="1800" baseline="-25000" dirty="0" smtClean="0">
                <a:solidFill>
                  <a:srgbClr val="000000"/>
                </a:solidFill>
                <a:latin typeface="Cambria Math" panose="02040503050406030204" pitchFamily="18" charset="0"/>
                <a:ea typeface="Cambria Math" panose="02040503050406030204" pitchFamily="18" charset="0"/>
              </a:rPr>
              <a:t>  </a:t>
            </a:r>
            <a:r>
              <a:rPr lang="en-GB" sz="1800" b="1" dirty="0" err="1">
                <a:solidFill>
                  <a:srgbClr val="000000"/>
                </a:solidFill>
                <a:latin typeface="Cambria Math" panose="02040503050406030204" pitchFamily="18" charset="0"/>
                <a:ea typeface="Cambria Math" panose="02040503050406030204" pitchFamily="18" charset="0"/>
              </a:rPr>
              <a:t>P</a:t>
            </a:r>
            <a:r>
              <a:rPr lang="en-GB" sz="1800" baseline="30000" dirty="0" err="1">
                <a:solidFill>
                  <a:srgbClr val="000000"/>
                </a:solidFill>
                <a:latin typeface="Cambria Math" panose="02040503050406030204" pitchFamily="18" charset="0"/>
                <a:ea typeface="Cambria Math" panose="02040503050406030204" pitchFamily="18" charset="0"/>
              </a:rPr>
              <a:t>b</a:t>
            </a:r>
            <a:endParaRPr lang="en-GB" sz="1800" baseline="-25000" dirty="0">
              <a:solidFill>
                <a:srgbClr val="000000"/>
              </a:solidFill>
              <a:latin typeface="Cambria Math" panose="02040503050406030204" pitchFamily="18" charset="0"/>
              <a:ea typeface="Cambria Math" panose="02040503050406030204" pitchFamily="18" charset="0"/>
            </a:endParaRPr>
          </a:p>
          <a:p>
            <a:pPr marL="342900" indent="-342900">
              <a:spcBef>
                <a:spcPts val="1200"/>
              </a:spcBef>
              <a:spcAft>
                <a:spcPts val="600"/>
              </a:spcAft>
              <a:buFont typeface="Arial" pitchFamily="34" charset="0"/>
              <a:buChar char="•"/>
            </a:pPr>
            <a:r>
              <a:rPr lang="en-GB" sz="1800" dirty="0">
                <a:solidFill>
                  <a:srgbClr val="000000"/>
                </a:solidFill>
                <a:latin typeface="Calibri" pitchFamily="34" charset="0"/>
              </a:rPr>
              <a:t>In this way spurious long range correlations in </a:t>
            </a:r>
            <a:r>
              <a:rPr lang="en-GB" sz="1800" b="1" dirty="0" err="1">
                <a:solidFill>
                  <a:srgbClr val="000000"/>
                </a:solidFill>
                <a:latin typeface="Cambria Math" panose="02040503050406030204" pitchFamily="18" charset="0"/>
                <a:ea typeface="Cambria Math" panose="02040503050406030204" pitchFamily="18" charset="0"/>
              </a:rPr>
              <a:t>P</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libri" pitchFamily="34" charset="0"/>
              </a:rPr>
              <a:t> are suppressed.</a:t>
            </a:r>
          </a:p>
          <a:p>
            <a:pPr marL="342900" indent="-342900">
              <a:spcBef>
                <a:spcPts val="1200"/>
              </a:spcBef>
              <a:spcAft>
                <a:spcPts val="600"/>
              </a:spcAft>
              <a:buFont typeface="Arial" pitchFamily="34" charset="0"/>
              <a:buChar char="•"/>
            </a:pPr>
            <a:r>
              <a:rPr lang="en-GB" sz="1800" dirty="0">
                <a:solidFill>
                  <a:srgbClr val="000000"/>
                </a:solidFill>
                <a:latin typeface="Calibri" pitchFamily="34" charset="0"/>
              </a:rPr>
              <a:t>As for domain localization, the method acts to vastly increase the dimension of the sub-space in which the analysis increment is constructed.</a:t>
            </a:r>
          </a:p>
          <a:p>
            <a:pPr marL="342900" indent="-342900">
              <a:spcBef>
                <a:spcPts val="1200"/>
              </a:spcBef>
              <a:spcAft>
                <a:spcPts val="600"/>
              </a:spcAft>
              <a:buFont typeface="Arial" pitchFamily="34" charset="0"/>
              <a:buChar char="•"/>
            </a:pPr>
            <a:r>
              <a:rPr lang="en-GB" sz="1800" dirty="0">
                <a:solidFill>
                  <a:srgbClr val="000000"/>
                </a:solidFill>
                <a:latin typeface="Calibri" pitchFamily="34" charset="0"/>
              </a:rPr>
              <a:t>Choosing the product function is non-trivial. It is easy to modify </a:t>
            </a:r>
            <a:r>
              <a:rPr lang="en-GB" sz="1800" b="1" dirty="0" err="1">
                <a:solidFill>
                  <a:srgbClr val="000000"/>
                </a:solidFill>
                <a:latin typeface="Cambria Math" panose="02040503050406030204" pitchFamily="18" charset="0"/>
                <a:ea typeface="Cambria Math" panose="02040503050406030204" pitchFamily="18" charset="0"/>
              </a:rPr>
              <a:t>P</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baseline="-25000" dirty="0">
                <a:solidFill>
                  <a:srgbClr val="000000"/>
                </a:solidFill>
                <a:latin typeface="Calibri" pitchFamily="34" charset="0"/>
              </a:rPr>
              <a:t> </a:t>
            </a:r>
            <a:r>
              <a:rPr lang="en-GB" sz="1800" dirty="0">
                <a:solidFill>
                  <a:srgbClr val="000000"/>
                </a:solidFill>
                <a:latin typeface="Calibri" pitchFamily="34" charset="0"/>
              </a:rPr>
              <a:t>in undesirable ways. In particular, balance relationships may be adversely affected. </a:t>
            </a:r>
          </a:p>
          <a:p>
            <a:pPr marL="342900" indent="-342900">
              <a:spcBef>
                <a:spcPts val="1200"/>
              </a:spcBef>
              <a:spcAft>
                <a:spcPts val="600"/>
              </a:spcAft>
              <a:buFont typeface="Arial" pitchFamily="34" charset="0"/>
              <a:buChar char="•"/>
            </a:pPr>
            <a:r>
              <a:rPr lang="en-GB" sz="1800" dirty="0">
                <a:solidFill>
                  <a:srgbClr val="000000"/>
                </a:solidFill>
                <a:latin typeface="Calibri" pitchFamily="34" charset="0"/>
              </a:rPr>
              <a:t>In order to suppress sampling noise some of the information content of the observations is lost</a:t>
            </a:r>
            <a:endParaRPr lang="en-GB" sz="2000" dirty="0">
              <a:solidFill>
                <a:srgbClr val="000000"/>
              </a:solidFill>
              <a:latin typeface="Calibri" pitchFamily="34" charset="0"/>
            </a:endParaRPr>
          </a:p>
          <a:p>
            <a:pPr marL="342900" indent="-342900">
              <a:spcBef>
                <a:spcPts val="600"/>
              </a:spcBef>
              <a:spcAft>
                <a:spcPts val="600"/>
              </a:spcAft>
              <a:buSzPct val="125000"/>
              <a:buFont typeface="Arial" pitchFamily="34" charset="0"/>
              <a:buChar char="•"/>
            </a:pPr>
            <a:endParaRPr lang="en-GB" sz="1800" dirty="0">
              <a:solidFill>
                <a:srgbClr val="000000"/>
              </a:solidFill>
              <a:latin typeface="Calibri" pitchFamily="34" charset="0"/>
            </a:endParaRPr>
          </a:p>
        </p:txBody>
      </p:sp>
    </p:spTree>
    <p:extLst>
      <p:ext uri="{BB962C8B-B14F-4D97-AF65-F5344CB8AC3E}">
        <p14:creationId xmlns:p14="http://schemas.microsoft.com/office/powerpoint/2010/main" val="21125141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Outline</a:t>
            </a:r>
            <a:endParaRPr lang="en-GB" sz="4000" dirty="0"/>
          </a:p>
        </p:txBody>
      </p:sp>
      <p:sp>
        <p:nvSpPr>
          <p:cNvPr id="3" name="Content Placeholder 2"/>
          <p:cNvSpPr>
            <a:spLocks noGrp="1"/>
          </p:cNvSpPr>
          <p:nvPr>
            <p:ph idx="1"/>
          </p:nvPr>
        </p:nvSpPr>
        <p:spPr>
          <a:xfrm>
            <a:off x="1259632" y="1600200"/>
            <a:ext cx="7560840" cy="4525963"/>
          </a:xfrm>
        </p:spPr>
        <p:txBody>
          <a:bodyPr>
            <a:normAutofit/>
          </a:bodyPr>
          <a:lstStyle/>
          <a:p>
            <a:pPr marL="457200" indent="-457200">
              <a:spcBef>
                <a:spcPts val="1200"/>
              </a:spcBef>
              <a:spcAft>
                <a:spcPts val="1200"/>
              </a:spcAft>
              <a:buFont typeface="Arial" panose="020B0604020202020204" pitchFamily="34" charset="0"/>
              <a:buChar char="•"/>
            </a:pPr>
            <a:r>
              <a:rPr lang="en-GB" sz="2000" dirty="0" smtClean="0">
                <a:solidFill>
                  <a:schemeClr val="tx1"/>
                </a:solidFill>
              </a:rPr>
              <a:t>The Standard Kalman Filter</a:t>
            </a:r>
          </a:p>
          <a:p>
            <a:pPr marL="457200" indent="-457200">
              <a:spcBef>
                <a:spcPts val="1200"/>
              </a:spcBef>
              <a:spcAft>
                <a:spcPts val="1200"/>
              </a:spcAft>
              <a:buFont typeface="Arial" panose="020B0604020202020204" pitchFamily="34" charset="0"/>
              <a:buChar char="•"/>
            </a:pPr>
            <a:r>
              <a:rPr lang="en-GB" sz="2000" dirty="0" smtClean="0">
                <a:solidFill>
                  <a:schemeClr val="tx1"/>
                </a:solidFill>
              </a:rPr>
              <a:t>Kalman Filters for large dimensional systems</a:t>
            </a:r>
          </a:p>
          <a:p>
            <a:pPr marL="457200" indent="-457200">
              <a:spcBef>
                <a:spcPts val="1200"/>
              </a:spcBef>
              <a:spcAft>
                <a:spcPts val="1200"/>
              </a:spcAft>
              <a:buFont typeface="Arial" panose="020B0604020202020204" pitchFamily="34" charset="0"/>
              <a:buChar char="•"/>
            </a:pPr>
            <a:r>
              <a:rPr lang="en-GB" sz="2000" dirty="0" smtClean="0">
                <a:solidFill>
                  <a:schemeClr val="tx1"/>
                </a:solidFill>
              </a:rPr>
              <a:t>Approximate Kalman Filters: the Ensemble Kalman Filter</a:t>
            </a:r>
          </a:p>
          <a:p>
            <a:pPr marL="457200" indent="-457200">
              <a:spcBef>
                <a:spcPts val="1200"/>
              </a:spcBef>
              <a:spcAft>
                <a:spcPts val="1200"/>
              </a:spcAft>
              <a:buFont typeface="Arial" panose="020B0604020202020204" pitchFamily="34" charset="0"/>
              <a:buChar char="•"/>
            </a:pPr>
            <a:r>
              <a:rPr lang="en-GB" sz="2000" dirty="0" smtClean="0">
                <a:solidFill>
                  <a:schemeClr val="tx1"/>
                </a:solidFill>
              </a:rPr>
              <a:t>Ensemble Kalman Filters in hybrid Data Assimilation</a:t>
            </a:r>
          </a:p>
          <a:p>
            <a:pPr marL="457200" indent="-457200">
              <a:spcBef>
                <a:spcPts val="1200"/>
              </a:spcBef>
              <a:spcAft>
                <a:spcPts val="1200"/>
              </a:spcAft>
              <a:buFont typeface="Arial" panose="020B0604020202020204" pitchFamily="34" charset="0"/>
              <a:buChar char="•"/>
            </a:pPr>
            <a:endParaRPr lang="en-GB" sz="2000" dirty="0">
              <a:solidFill>
                <a:schemeClr val="tx1"/>
              </a:solidFill>
            </a:endParaRPr>
          </a:p>
        </p:txBody>
      </p:sp>
      <p:sp>
        <p:nvSpPr>
          <p:cNvPr id="4" name="Slide Number Placeholder 3"/>
          <p:cNvSpPr>
            <a:spLocks noGrp="1"/>
          </p:cNvSpPr>
          <p:nvPr>
            <p:ph type="sldNum" sz="quarter" idx="12"/>
          </p:nvPr>
        </p:nvSpPr>
        <p:spPr/>
        <p:txBody>
          <a:bodyPr/>
          <a:lstStyle/>
          <a:p>
            <a:fld id="{1E6F7D49-625A-4DC0-89B0-0AC14CBD2779}" type="slidenum">
              <a:rPr lang="en-GB" smtClean="0">
                <a:solidFill>
                  <a:srgbClr val="4F81BD">
                    <a:lumMod val="75000"/>
                  </a:srgbClr>
                </a:solidFill>
              </a:rPr>
              <a:pPr/>
              <a:t>2</a:t>
            </a:fld>
            <a:endParaRPr lang="en-GB">
              <a:solidFill>
                <a:srgbClr val="4F81BD">
                  <a:lumMod val="75000"/>
                </a:srgbClr>
              </a:solidFill>
            </a:endParaRPr>
          </a:p>
        </p:txBody>
      </p:sp>
    </p:spTree>
    <p:extLst>
      <p:ext uri="{BB962C8B-B14F-4D97-AF65-F5344CB8AC3E}">
        <p14:creationId xmlns:p14="http://schemas.microsoft.com/office/powerpoint/2010/main" val="33115003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100" dirty="0" smtClean="0"/>
              <a:t>Kalman Filters for large dimensional systems</a:t>
            </a:r>
            <a:endParaRPr lang="en-GB" altLang="en-US" sz="3600" dirty="0" smtClean="0"/>
          </a:p>
        </p:txBody>
      </p:sp>
      <p:pic>
        <p:nvPicPr>
          <p:cNvPr id="2" name="Content Placeholder 1"/>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729766" y="1124744"/>
            <a:ext cx="6650546" cy="4181666"/>
          </a:xfrm>
          <a:prstGeom prst="rect">
            <a:avLst/>
          </a:prstGeom>
        </p:spPr>
      </p:pic>
      <p:sp>
        <p:nvSpPr>
          <p:cNvPr id="4" name="TextBox 3"/>
          <p:cNvSpPr txBox="1"/>
          <p:nvPr/>
        </p:nvSpPr>
        <p:spPr>
          <a:xfrm>
            <a:off x="5135660" y="5373216"/>
            <a:ext cx="2316660" cy="452560"/>
          </a:xfrm>
          <a:prstGeom prst="rect">
            <a:avLst/>
          </a:prstGeom>
          <a:noFill/>
        </p:spPr>
        <p:txBody>
          <a:bodyPr wrap="none" rtlCol="0">
            <a:spAutoFit/>
          </a:bodyPr>
          <a:lstStyle/>
          <a:p>
            <a:r>
              <a:rPr lang="en-GB" sz="2000" dirty="0" smtClean="0">
                <a:solidFill>
                  <a:schemeClr val="tx1"/>
                </a:solidFill>
              </a:rPr>
              <a:t>Miyoshi et al., 2014</a:t>
            </a:r>
            <a:r>
              <a:rPr lang="en-GB" dirty="0" smtClean="0">
                <a:solidFill>
                  <a:schemeClr val="tx1"/>
                </a:solidFill>
              </a:rPr>
              <a:t> </a:t>
            </a:r>
            <a:endParaRPr lang="en-GB" dirty="0">
              <a:solidFill>
                <a:schemeClr val="tx1"/>
              </a:solidFill>
            </a:endParaRPr>
          </a:p>
        </p:txBody>
      </p:sp>
    </p:spTree>
    <p:extLst>
      <p:ext uri="{BB962C8B-B14F-4D97-AF65-F5344CB8AC3E}">
        <p14:creationId xmlns:p14="http://schemas.microsoft.com/office/powerpoint/2010/main" val="21108254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7" name="Picture 10" descr="T_COR_SAMPLING_TAPERED.png"/>
          <p:cNvPicPr>
            <a:picLocks noChangeAspect="1" noChangeArrowheads="1"/>
          </p:cNvPicPr>
          <p:nvPr/>
        </p:nvPicPr>
        <p:blipFill>
          <a:blip r:embed="rId3"/>
          <a:srcRect/>
          <a:stretch>
            <a:fillRect/>
          </a:stretch>
        </p:blipFill>
        <p:spPr bwMode="auto">
          <a:xfrm>
            <a:off x="5652517" y="2262188"/>
            <a:ext cx="3455987" cy="4367212"/>
          </a:xfrm>
          <a:prstGeom prst="rect">
            <a:avLst/>
          </a:prstGeom>
          <a:noFill/>
          <a:ln w="9525">
            <a:noFill/>
            <a:miter lim="800000"/>
            <a:headEnd/>
            <a:tailEnd/>
          </a:ln>
        </p:spPr>
      </p:pic>
      <p:pic>
        <p:nvPicPr>
          <p:cNvPr id="48135" name="Picture 2"/>
          <p:cNvPicPr>
            <a:picLocks noChangeArrowheads="1"/>
          </p:cNvPicPr>
          <p:nvPr/>
        </p:nvPicPr>
        <p:blipFill>
          <a:blip r:embed="rId4"/>
          <a:srcRect/>
          <a:stretch>
            <a:fillRect/>
          </a:stretch>
        </p:blipFill>
        <p:spPr bwMode="auto">
          <a:xfrm>
            <a:off x="2133600" y="2195513"/>
            <a:ext cx="3449638" cy="4357687"/>
          </a:xfrm>
          <a:prstGeom prst="rect">
            <a:avLst/>
          </a:prstGeom>
          <a:noFill/>
          <a:ln w="9525">
            <a:noFill/>
            <a:miter lim="800000"/>
            <a:headEnd/>
            <a:tailEnd/>
          </a:ln>
        </p:spPr>
      </p:pic>
      <p:sp>
        <p:nvSpPr>
          <p:cNvPr id="48138" name="Content Placeholder 2"/>
          <p:cNvSpPr>
            <a:spLocks noGrp="1"/>
          </p:cNvSpPr>
          <p:nvPr>
            <p:ph idx="1"/>
          </p:nvPr>
        </p:nvSpPr>
        <p:spPr>
          <a:xfrm>
            <a:off x="243408" y="2071389"/>
            <a:ext cx="8001000" cy="4525963"/>
          </a:xfrm>
        </p:spPr>
        <p:txBody>
          <a:bodyPr/>
          <a:lstStyle/>
          <a:p>
            <a:pPr marL="514350" indent="-514350" algn="ctr">
              <a:buFont typeface="Arial" charset="0"/>
              <a:buNone/>
            </a:pPr>
            <a:endParaRPr lang="en-GB" sz="2600" dirty="0" smtClean="0">
              <a:solidFill>
                <a:srgbClr val="FF0000"/>
              </a:solidFill>
            </a:endParaRPr>
          </a:p>
          <a:p>
            <a:pPr marL="514350" indent="-514350" algn="ctr">
              <a:buFont typeface="Arial" charset="0"/>
              <a:buNone/>
            </a:pPr>
            <a:endParaRPr lang="en-GB" sz="2600" dirty="0" smtClean="0">
              <a:solidFill>
                <a:srgbClr val="FF0000"/>
              </a:solidFill>
            </a:endParaRPr>
          </a:p>
          <a:p>
            <a:pPr marL="514350" indent="-514350" algn="ctr">
              <a:buFont typeface="Arial" charset="0"/>
              <a:buNone/>
            </a:pPr>
            <a:endParaRPr lang="en-GB" sz="2600" dirty="0" smtClean="0">
              <a:solidFill>
                <a:srgbClr val="FF0000"/>
              </a:solidFill>
            </a:endParaRPr>
          </a:p>
          <a:p>
            <a:pPr marL="514350" indent="-514350" algn="ctr">
              <a:buFont typeface="Arial" charset="0"/>
              <a:buNone/>
            </a:pPr>
            <a:endParaRPr lang="en-GB" sz="2600" dirty="0" smtClean="0">
              <a:solidFill>
                <a:srgbClr val="FF0000"/>
              </a:solidFill>
            </a:endParaRPr>
          </a:p>
          <a:p>
            <a:pPr marL="514350" indent="-514350" algn="ctr">
              <a:buFont typeface="Arial" charset="0"/>
              <a:buNone/>
            </a:pPr>
            <a:endParaRPr lang="en-GB" sz="2600" dirty="0" smtClean="0">
              <a:solidFill>
                <a:srgbClr val="FF0000"/>
              </a:solidFill>
            </a:endParaRPr>
          </a:p>
          <a:p>
            <a:pPr marL="514350" indent="-514350">
              <a:buFont typeface="Arial" charset="0"/>
              <a:buNone/>
            </a:pPr>
            <a:r>
              <a:rPr lang="en-GB" sz="2600" dirty="0" smtClean="0">
                <a:solidFill>
                  <a:srgbClr val="FF0000"/>
                </a:solidFill>
              </a:rPr>
              <a:t>                   </a:t>
            </a:r>
            <a:r>
              <a:rPr lang="en-GB" sz="4000" b="1" dirty="0" smtClean="0">
                <a:solidFill>
                  <a:srgbClr val="FF0000"/>
                </a:solidFill>
              </a:rPr>
              <a:t>                        =</a:t>
            </a:r>
            <a:endParaRPr lang="en-GB" sz="2600" b="1" dirty="0" smtClean="0">
              <a:solidFill>
                <a:srgbClr val="FF0000"/>
              </a:solidFill>
            </a:endParaRPr>
          </a:p>
          <a:p>
            <a:pPr marL="514350" indent="-514350"/>
            <a:endParaRPr lang="en-GB" sz="2600" dirty="0" smtClean="0"/>
          </a:p>
          <a:p>
            <a:pPr marL="514350" indent="-514350">
              <a:buFont typeface="Arial" charset="0"/>
              <a:buNone/>
            </a:pPr>
            <a:endParaRPr lang="en-GB" sz="2600" dirty="0" smtClean="0"/>
          </a:p>
          <a:p>
            <a:pPr marL="400050" lvl="1" indent="0">
              <a:buNone/>
            </a:pPr>
            <a:endParaRPr lang="en-GB" sz="2400" dirty="0" smtClean="0"/>
          </a:p>
          <a:p>
            <a:pPr marL="914400" lvl="1" indent="-514350">
              <a:buFont typeface="Calibri" pitchFamily="34" charset="0"/>
              <a:buAutoNum type="arabicPeriod"/>
            </a:pPr>
            <a:endParaRPr lang="en-GB" sz="2400" dirty="0" smtClean="0"/>
          </a:p>
        </p:txBody>
      </p:sp>
      <p:sp>
        <p:nvSpPr>
          <p:cNvPr id="48130"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GB">
              <a:solidFill>
                <a:srgbClr val="000000"/>
              </a:solidFill>
              <a:latin typeface="Calibri" pitchFamily="34" charset="0"/>
            </a:endParaRPr>
          </a:p>
        </p:txBody>
      </p:sp>
      <p:sp>
        <p:nvSpPr>
          <p:cNvPr id="48131"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GB">
              <a:solidFill>
                <a:srgbClr val="000000"/>
              </a:solidFill>
              <a:latin typeface="Calibri" pitchFamily="34" charset="0"/>
            </a:endParaRPr>
          </a:p>
        </p:txBody>
      </p:sp>
      <p:sp>
        <p:nvSpPr>
          <p:cNvPr id="48132"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GB">
              <a:solidFill>
                <a:srgbClr val="000000"/>
              </a:solidFill>
              <a:latin typeface="Calibri" pitchFamily="34" charset="0"/>
            </a:endParaRPr>
          </a:p>
        </p:txBody>
      </p:sp>
      <p:sp>
        <p:nvSpPr>
          <p:cNvPr id="48133"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GB">
              <a:solidFill>
                <a:srgbClr val="000000"/>
              </a:solidFill>
              <a:latin typeface="Calibri" pitchFamily="34" charset="0"/>
            </a:endParaRPr>
          </a:p>
        </p:txBody>
      </p:sp>
      <p:pic>
        <p:nvPicPr>
          <p:cNvPr id="48136" name="Picture 5"/>
          <p:cNvPicPr>
            <a:picLocks/>
          </p:cNvPicPr>
          <p:nvPr/>
        </p:nvPicPr>
        <p:blipFill>
          <a:blip r:embed="rId5"/>
          <a:srcRect/>
          <a:stretch>
            <a:fillRect/>
          </a:stretch>
        </p:blipFill>
        <p:spPr bwMode="auto">
          <a:xfrm>
            <a:off x="-76200" y="3011488"/>
            <a:ext cx="2058988" cy="2170112"/>
          </a:xfrm>
          <a:prstGeom prst="rect">
            <a:avLst/>
          </a:prstGeom>
          <a:noFill/>
          <a:ln w="9525">
            <a:noFill/>
            <a:miter lim="800000"/>
            <a:headEnd/>
            <a:tailEnd/>
          </a:ln>
        </p:spPr>
      </p:pic>
      <p:sp>
        <p:nvSpPr>
          <p:cNvPr id="4" name="Oval 3"/>
          <p:cNvSpPr>
            <a:spLocks noChangeAspect="1"/>
          </p:cNvSpPr>
          <p:nvPr/>
        </p:nvSpPr>
        <p:spPr bwMode="auto">
          <a:xfrm>
            <a:off x="2051720" y="4256535"/>
            <a:ext cx="180804" cy="180577"/>
          </a:xfrm>
          <a:prstGeom prst="ellipse">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4000"/>
              </a:lnSpc>
              <a:spcBef>
                <a:spcPct val="0"/>
              </a:spcBef>
              <a:spcAft>
                <a:spcPct val="0"/>
              </a:spcAft>
              <a:buClr>
                <a:srgbClr val="000000"/>
              </a:buClr>
              <a:buSzPct val="100000"/>
              <a:buFont typeface="Times New Roman" pitchFamily="18" charset="0"/>
              <a:buNone/>
              <a:tabLst/>
            </a:pPr>
            <a:endParaRPr kumimoji="0" lang="en-GB" sz="2400" b="0" i="0" u="none" strike="noStrike" cap="none" normalizeH="0" baseline="0" smtClean="0">
              <a:ln>
                <a:noFill/>
              </a:ln>
              <a:solidFill>
                <a:schemeClr val="bg1"/>
              </a:solidFill>
              <a:effectLst/>
              <a:latin typeface="Times New Roman" pitchFamily="18" charset="0"/>
            </a:endParaRPr>
          </a:p>
        </p:txBody>
      </p:sp>
      <p:sp>
        <p:nvSpPr>
          <p:cNvPr id="5" name="Rectangle 4"/>
          <p:cNvSpPr/>
          <p:nvPr/>
        </p:nvSpPr>
        <p:spPr>
          <a:xfrm>
            <a:off x="1187624" y="188640"/>
            <a:ext cx="7128792" cy="1244700"/>
          </a:xfrm>
          <a:prstGeom prst="rect">
            <a:avLst/>
          </a:prstGeom>
        </p:spPr>
        <p:txBody>
          <a:bodyPr wrap="square">
            <a:spAutoFit/>
          </a:bodyPr>
          <a:lstStyle/>
          <a:p>
            <a:pPr marL="342900" indent="-342900">
              <a:buFont typeface="Arial" panose="020B0604020202020204" pitchFamily="34" charset="0"/>
              <a:buChar char="•"/>
            </a:pPr>
            <a:r>
              <a:rPr lang="en-GB" sz="1800" dirty="0" smtClean="0">
                <a:solidFill>
                  <a:schemeClr val="tx1"/>
                </a:solidFill>
                <a:latin typeface="+mn-lt"/>
              </a:rPr>
              <a:t>Standard Error of sample correlation ≈ </a:t>
            </a:r>
            <a:r>
              <a:rPr lang="en-GB" sz="1800" dirty="0" smtClean="0">
                <a:solidFill>
                  <a:schemeClr val="tx1"/>
                </a:solidFill>
                <a:latin typeface="Cambria Math" panose="02040503050406030204" pitchFamily="18" charset="0"/>
                <a:ea typeface="Cambria Math" panose="02040503050406030204" pitchFamily="18" charset="0"/>
              </a:rPr>
              <a:t>(</a:t>
            </a:r>
            <a:r>
              <a:rPr lang="en-GB" sz="1800" dirty="0">
                <a:solidFill>
                  <a:schemeClr val="tx1"/>
                </a:solidFill>
                <a:latin typeface="Cambria Math" panose="02040503050406030204" pitchFamily="18" charset="0"/>
                <a:ea typeface="Cambria Math" panose="02040503050406030204" pitchFamily="18" charset="0"/>
              </a:rPr>
              <a:t>1-</a:t>
            </a:r>
            <a:r>
              <a:rPr lang="el-GR" sz="1800" dirty="0">
                <a:solidFill>
                  <a:schemeClr val="tx1"/>
                </a:solidFill>
                <a:latin typeface="Cambria Math" panose="02040503050406030204" pitchFamily="18" charset="0"/>
                <a:ea typeface="Cambria Math" panose="02040503050406030204" pitchFamily="18" charset="0"/>
              </a:rPr>
              <a:t>ρ</a:t>
            </a:r>
            <a:r>
              <a:rPr lang="en-GB" sz="1800" baseline="30000" dirty="0">
                <a:solidFill>
                  <a:schemeClr val="tx1"/>
                </a:solidFill>
                <a:latin typeface="Cambria Math" panose="02040503050406030204" pitchFamily="18" charset="0"/>
                <a:ea typeface="Cambria Math" panose="02040503050406030204" pitchFamily="18" charset="0"/>
              </a:rPr>
              <a:t>2</a:t>
            </a:r>
            <a:r>
              <a:rPr lang="en-GB" sz="1800" dirty="0">
                <a:solidFill>
                  <a:schemeClr val="tx1"/>
                </a:solidFill>
                <a:latin typeface="Cambria Math" panose="02040503050406030204" pitchFamily="18" charset="0"/>
                <a:ea typeface="Cambria Math" panose="02040503050406030204" pitchFamily="18" charset="0"/>
              </a:rPr>
              <a:t>)/√(N</a:t>
            </a:r>
            <a:r>
              <a:rPr lang="en-GB" sz="1800" baseline="-25000" dirty="0">
                <a:solidFill>
                  <a:schemeClr val="tx1"/>
                </a:solidFill>
                <a:latin typeface="Cambria Math" panose="02040503050406030204" pitchFamily="18" charset="0"/>
                <a:ea typeface="Cambria Math" panose="02040503050406030204" pitchFamily="18" charset="0"/>
              </a:rPr>
              <a:t>ens</a:t>
            </a:r>
            <a:r>
              <a:rPr lang="en-GB" sz="1800" dirty="0">
                <a:solidFill>
                  <a:schemeClr val="tx1"/>
                </a:solidFill>
                <a:latin typeface="Cambria Math" panose="02040503050406030204" pitchFamily="18" charset="0"/>
                <a:ea typeface="Cambria Math" panose="02040503050406030204" pitchFamily="18" charset="0"/>
              </a:rPr>
              <a:t>-1</a:t>
            </a:r>
            <a:r>
              <a:rPr lang="en-GB" sz="1800" dirty="0" smtClean="0">
                <a:solidFill>
                  <a:schemeClr val="tx1"/>
                </a:solidFill>
                <a:latin typeface="Cambria Math" panose="02040503050406030204" pitchFamily="18" charset="0"/>
                <a:ea typeface="Cambria Math" panose="02040503050406030204" pitchFamily="18" charset="0"/>
              </a:rPr>
              <a:t>) </a:t>
            </a:r>
          </a:p>
          <a:p>
            <a:pPr marL="342900" indent="-342900">
              <a:buFont typeface="Arial" panose="020B0604020202020204" pitchFamily="34" charset="0"/>
              <a:buChar char="•"/>
            </a:pPr>
            <a:r>
              <a:rPr lang="en-GB" sz="1800" dirty="0" smtClean="0">
                <a:solidFill>
                  <a:schemeClr val="tx1"/>
                </a:solidFill>
                <a:latin typeface="+mn-lt"/>
              </a:rPr>
              <a:t>for </a:t>
            </a:r>
            <a:r>
              <a:rPr lang="en-GB" sz="1800" dirty="0">
                <a:solidFill>
                  <a:schemeClr val="tx1"/>
                </a:solidFill>
                <a:latin typeface="+mn-lt"/>
              </a:rPr>
              <a:t>small </a:t>
            </a:r>
            <a:r>
              <a:rPr lang="el-GR" sz="1800" dirty="0" smtClean="0">
                <a:solidFill>
                  <a:schemeClr val="tx1"/>
                </a:solidFill>
                <a:latin typeface="Cambria Math" panose="02040503050406030204" pitchFamily="18" charset="0"/>
                <a:ea typeface="Cambria Math" panose="02040503050406030204" pitchFamily="18" charset="0"/>
              </a:rPr>
              <a:t>ρ</a:t>
            </a:r>
            <a:r>
              <a:rPr lang="en-GB" sz="1800" dirty="0" smtClean="0">
                <a:solidFill>
                  <a:schemeClr val="tx1"/>
                </a:solidFill>
                <a:latin typeface="Cambria Math" panose="02040503050406030204" pitchFamily="18" charset="0"/>
                <a:ea typeface="Cambria Math" panose="02040503050406030204" pitchFamily="18" charset="0"/>
              </a:rPr>
              <a:t>, N</a:t>
            </a:r>
            <a:r>
              <a:rPr lang="en-GB" sz="1800" baseline="-25000" dirty="0" smtClean="0">
                <a:solidFill>
                  <a:schemeClr val="tx1"/>
                </a:solidFill>
                <a:latin typeface="Cambria Math" panose="02040503050406030204" pitchFamily="18" charset="0"/>
                <a:ea typeface="Cambria Math" panose="02040503050406030204" pitchFamily="18" charset="0"/>
              </a:rPr>
              <a:t>ens</a:t>
            </a:r>
            <a:r>
              <a:rPr lang="en-GB" sz="1800" dirty="0" smtClean="0">
                <a:solidFill>
                  <a:schemeClr val="tx1"/>
                </a:solidFill>
                <a:latin typeface="+mn-lt"/>
              </a:rPr>
              <a:t> it becomes &gt;= </a:t>
            </a:r>
            <a:r>
              <a:rPr lang="el-GR" sz="1800" dirty="0">
                <a:solidFill>
                  <a:schemeClr val="tx1"/>
                </a:solidFill>
              </a:rPr>
              <a:t>ρ</a:t>
            </a:r>
            <a:r>
              <a:rPr lang="en-GB" sz="1800" dirty="0" smtClean="0">
                <a:solidFill>
                  <a:schemeClr val="tx1"/>
                </a:solidFill>
                <a:latin typeface="+mn-lt"/>
              </a:rPr>
              <a:t>; </a:t>
            </a:r>
          </a:p>
          <a:p>
            <a:pPr marL="342900" indent="-342900">
              <a:buFont typeface="Arial" panose="020B0604020202020204" pitchFamily="34" charset="0"/>
              <a:buChar char="•"/>
            </a:pPr>
            <a:r>
              <a:rPr lang="en-GB" sz="1800" dirty="0" smtClean="0">
                <a:solidFill>
                  <a:schemeClr val="tx1"/>
                </a:solidFill>
                <a:latin typeface="+mn-lt"/>
              </a:rPr>
              <a:t>since </a:t>
            </a:r>
            <a:r>
              <a:rPr lang="el-GR" sz="1800" dirty="0">
                <a:solidFill>
                  <a:schemeClr val="tx1"/>
                </a:solidFill>
                <a:latin typeface="Cambria Math" panose="02040503050406030204" pitchFamily="18" charset="0"/>
                <a:ea typeface="Cambria Math" panose="02040503050406030204" pitchFamily="18" charset="0"/>
              </a:rPr>
              <a:t>ρ</a:t>
            </a:r>
            <a:r>
              <a:rPr lang="en-GB" sz="1800" dirty="0">
                <a:solidFill>
                  <a:schemeClr val="tx1"/>
                </a:solidFill>
                <a:latin typeface="Cambria Math" panose="02040503050406030204" pitchFamily="18" charset="0"/>
                <a:ea typeface="Cambria Math" panose="02040503050406030204" pitchFamily="18" charset="0"/>
              </a:rPr>
              <a:t> -&gt; 0</a:t>
            </a:r>
            <a:r>
              <a:rPr lang="en-GB" sz="1800" dirty="0">
                <a:solidFill>
                  <a:schemeClr val="tx1"/>
                </a:solidFill>
                <a:latin typeface="+mn-lt"/>
              </a:rPr>
              <a:t> for large </a:t>
            </a:r>
            <a:r>
              <a:rPr lang="en-GB" sz="1800" dirty="0" err="1">
                <a:solidFill>
                  <a:schemeClr val="tx1"/>
                </a:solidFill>
                <a:latin typeface="+mn-lt"/>
              </a:rPr>
              <a:t>horiz</a:t>
            </a:r>
            <a:r>
              <a:rPr lang="en-GB" sz="1800" dirty="0">
                <a:solidFill>
                  <a:schemeClr val="tx1"/>
                </a:solidFill>
                <a:latin typeface="+mn-lt"/>
              </a:rPr>
              <a:t>./vert. distances apply </a:t>
            </a:r>
            <a:r>
              <a:rPr lang="en-GB" sz="1800" dirty="0" smtClean="0">
                <a:solidFill>
                  <a:schemeClr val="tx1"/>
                </a:solidFill>
                <a:latin typeface="+mn-lt"/>
              </a:rPr>
              <a:t>distance based </a:t>
            </a:r>
            <a:r>
              <a:rPr lang="en-GB" sz="1800" dirty="0">
                <a:solidFill>
                  <a:schemeClr val="tx1"/>
                </a:solidFill>
                <a:latin typeface="+mn-lt"/>
              </a:rPr>
              <a:t>covariance localization on the </a:t>
            </a:r>
            <a:r>
              <a:rPr lang="en-GB" sz="1800" dirty="0" smtClean="0">
                <a:solidFill>
                  <a:schemeClr val="tx1"/>
                </a:solidFill>
                <a:latin typeface="+mn-lt"/>
              </a:rPr>
              <a:t>sample </a:t>
            </a:r>
            <a:r>
              <a:rPr lang="en-GB" sz="1800" b="1" dirty="0">
                <a:solidFill>
                  <a:schemeClr val="tx1"/>
                </a:solidFill>
                <a:latin typeface="Cambria Math" panose="02040503050406030204" pitchFamily="18" charset="0"/>
                <a:ea typeface="Cambria Math" panose="02040503050406030204" pitchFamily="18" charset="0"/>
              </a:rPr>
              <a:t>P</a:t>
            </a:r>
            <a:r>
              <a:rPr lang="en-GB" sz="1800" b="1" baseline="30000" dirty="0">
                <a:solidFill>
                  <a:schemeClr val="tx1"/>
                </a:solidFill>
                <a:latin typeface="Cambria Math" panose="02040503050406030204" pitchFamily="18" charset="0"/>
                <a:ea typeface="Cambria Math" panose="02040503050406030204" pitchFamily="18" charset="0"/>
              </a:rPr>
              <a:t>f</a:t>
            </a:r>
            <a:endParaRPr lang="en-GB" sz="1800" dirty="0">
              <a:solidFill>
                <a:schemeClr val="tx1"/>
              </a:solidFill>
              <a:latin typeface="Cambria Math" panose="02040503050406030204" pitchFamily="18" charset="0"/>
              <a:ea typeface="Cambria Math" panose="02040503050406030204" pitchFamily="18" charset="0"/>
            </a:endParaRPr>
          </a:p>
        </p:txBody>
      </p:sp>
      <p:sp>
        <p:nvSpPr>
          <p:cNvPr id="2" name="TextBox 1"/>
          <p:cNvSpPr txBox="1"/>
          <p:nvPr/>
        </p:nvSpPr>
        <p:spPr>
          <a:xfrm>
            <a:off x="467544" y="1628800"/>
            <a:ext cx="1164229" cy="476412"/>
          </a:xfrm>
          <a:prstGeom prst="rect">
            <a:avLst/>
          </a:prstGeom>
          <a:noFill/>
        </p:spPr>
        <p:txBody>
          <a:bodyPr wrap="none" rtlCol="0">
            <a:spAutoFit/>
          </a:bodyPr>
          <a:lstStyle/>
          <a:p>
            <a:r>
              <a:rPr lang="en-GB" dirty="0" err="1" smtClean="0">
                <a:solidFill>
                  <a:schemeClr val="tx1"/>
                </a:solidFill>
                <a:latin typeface="Cambria Math" panose="02040503050406030204" pitchFamily="18" charset="0"/>
                <a:ea typeface="Cambria Math" panose="02040503050406030204" pitchFamily="18" charset="0"/>
              </a:rPr>
              <a:t>P</a:t>
            </a:r>
            <a:r>
              <a:rPr lang="en-GB" baseline="30000" dirty="0" err="1" smtClean="0">
                <a:solidFill>
                  <a:schemeClr val="tx1"/>
                </a:solidFill>
                <a:latin typeface="Cambria Math" panose="02040503050406030204" pitchFamily="18" charset="0"/>
                <a:ea typeface="Cambria Math" panose="02040503050406030204" pitchFamily="18" charset="0"/>
              </a:rPr>
              <a:t>f</a:t>
            </a:r>
            <a:r>
              <a:rPr lang="en-GB" baseline="-25000" dirty="0" err="1" smtClean="0">
                <a:solidFill>
                  <a:schemeClr val="tx1"/>
                </a:solidFill>
                <a:latin typeface="Cambria Math" panose="02040503050406030204" pitchFamily="18" charset="0"/>
                <a:ea typeface="Cambria Math" panose="02040503050406030204" pitchFamily="18" charset="0"/>
              </a:rPr>
              <a:t>sampled</a:t>
            </a:r>
            <a:endParaRPr lang="en-GB" baseline="-25000" dirty="0">
              <a:solidFill>
                <a:schemeClr val="tx1"/>
              </a:solidFill>
              <a:latin typeface="Cambria Math" panose="02040503050406030204" pitchFamily="18" charset="0"/>
              <a:ea typeface="Cambria Math" panose="02040503050406030204" pitchFamily="18" charset="0"/>
            </a:endParaRPr>
          </a:p>
        </p:txBody>
      </p:sp>
      <p:sp>
        <p:nvSpPr>
          <p:cNvPr id="13" name="Oval 12"/>
          <p:cNvSpPr>
            <a:spLocks noChangeAspect="1"/>
          </p:cNvSpPr>
          <p:nvPr/>
        </p:nvSpPr>
        <p:spPr bwMode="auto">
          <a:xfrm>
            <a:off x="2086940" y="1736255"/>
            <a:ext cx="180804" cy="180577"/>
          </a:xfrm>
          <a:prstGeom prst="ellipse">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4000"/>
              </a:lnSpc>
              <a:spcBef>
                <a:spcPct val="0"/>
              </a:spcBef>
              <a:spcAft>
                <a:spcPct val="0"/>
              </a:spcAft>
              <a:buClr>
                <a:srgbClr val="000000"/>
              </a:buClr>
              <a:buSzPct val="100000"/>
              <a:buFont typeface="Times New Roman" pitchFamily="18" charset="0"/>
              <a:buNone/>
              <a:tabLst/>
            </a:pPr>
            <a:endParaRPr kumimoji="0" lang="en-GB" sz="2400" b="0" i="0" u="none" strike="noStrike" cap="none" normalizeH="0" baseline="0" smtClean="0">
              <a:ln>
                <a:noFill/>
              </a:ln>
              <a:solidFill>
                <a:schemeClr val="bg1"/>
              </a:solidFill>
              <a:effectLst/>
              <a:latin typeface="Times New Roman" pitchFamily="18" charset="0"/>
            </a:endParaRPr>
          </a:p>
        </p:txBody>
      </p:sp>
      <p:sp>
        <p:nvSpPr>
          <p:cNvPr id="3" name="Rectangle 2"/>
          <p:cNvSpPr/>
          <p:nvPr/>
        </p:nvSpPr>
        <p:spPr>
          <a:xfrm>
            <a:off x="3419872" y="1556792"/>
            <a:ext cx="458780" cy="476412"/>
          </a:xfrm>
          <a:prstGeom prst="rect">
            <a:avLst/>
          </a:prstGeom>
        </p:spPr>
        <p:txBody>
          <a:bodyPr wrap="none">
            <a:spAutoFit/>
          </a:bodyPr>
          <a:lstStyle/>
          <a:p>
            <a:r>
              <a:rPr lang="el-GR" dirty="0">
                <a:solidFill>
                  <a:srgbClr val="000000"/>
                </a:solidFill>
                <a:latin typeface="Cambria Math" panose="02040503050406030204" pitchFamily="18" charset="0"/>
                <a:ea typeface="Cambria Math" panose="02040503050406030204" pitchFamily="18" charset="0"/>
                <a:cs typeface="Times New Roman" pitchFamily="18" charset="0"/>
              </a:rPr>
              <a:t>ρ</a:t>
            </a:r>
            <a:r>
              <a:rPr lang="en-GB" baseline="-25000" dirty="0">
                <a:solidFill>
                  <a:srgbClr val="000000"/>
                </a:solidFill>
                <a:latin typeface="Cambria Math" panose="02040503050406030204" pitchFamily="18" charset="0"/>
                <a:ea typeface="Cambria Math" panose="02040503050406030204" pitchFamily="18" charset="0"/>
              </a:rPr>
              <a:t>L</a:t>
            </a:r>
            <a:endParaRPr lang="en-GB" dirty="0"/>
          </a:p>
        </p:txBody>
      </p:sp>
      <p:sp>
        <p:nvSpPr>
          <p:cNvPr id="6" name="TextBox 5"/>
          <p:cNvSpPr txBox="1"/>
          <p:nvPr/>
        </p:nvSpPr>
        <p:spPr>
          <a:xfrm>
            <a:off x="5364088" y="1556792"/>
            <a:ext cx="418704" cy="604461"/>
          </a:xfrm>
          <a:prstGeom prst="rect">
            <a:avLst/>
          </a:prstGeom>
          <a:noFill/>
        </p:spPr>
        <p:txBody>
          <a:bodyPr wrap="none" rtlCol="0">
            <a:spAutoFit/>
          </a:bodyPr>
          <a:lstStyle/>
          <a:p>
            <a:r>
              <a:rPr lang="en-GB" sz="3200" b="1" dirty="0" smtClean="0">
                <a:solidFill>
                  <a:srgbClr val="FF0000"/>
                </a:solidFill>
              </a:rPr>
              <a:t>=</a:t>
            </a:r>
            <a:endParaRPr lang="en-GB" b="1" dirty="0">
              <a:solidFill>
                <a:srgbClr val="FF0000"/>
              </a:solidFill>
            </a:endParaRPr>
          </a:p>
        </p:txBody>
      </p:sp>
      <p:sp>
        <p:nvSpPr>
          <p:cNvPr id="17" name="TextBox 16"/>
          <p:cNvSpPr txBox="1"/>
          <p:nvPr/>
        </p:nvSpPr>
        <p:spPr>
          <a:xfrm>
            <a:off x="6861330" y="1628800"/>
            <a:ext cx="833883" cy="450380"/>
          </a:xfrm>
          <a:prstGeom prst="rect">
            <a:avLst/>
          </a:prstGeom>
          <a:noFill/>
        </p:spPr>
        <p:txBody>
          <a:bodyPr wrap="none" rtlCol="0">
            <a:spAutoFit/>
          </a:bodyPr>
          <a:lstStyle/>
          <a:p>
            <a:r>
              <a:rPr lang="en-GB" dirty="0" err="1" smtClean="0">
                <a:solidFill>
                  <a:schemeClr val="tx1"/>
                </a:solidFill>
                <a:latin typeface="Cambria Math" panose="02040503050406030204" pitchFamily="18" charset="0"/>
                <a:ea typeface="Cambria Math" panose="02040503050406030204" pitchFamily="18" charset="0"/>
              </a:rPr>
              <a:t>P</a:t>
            </a:r>
            <a:r>
              <a:rPr lang="en-GB" baseline="30000" dirty="0" err="1" smtClean="0">
                <a:solidFill>
                  <a:schemeClr val="tx1"/>
                </a:solidFill>
                <a:latin typeface="Cambria Math" panose="02040503050406030204" pitchFamily="18" charset="0"/>
                <a:ea typeface="Cambria Math" panose="02040503050406030204" pitchFamily="18" charset="0"/>
              </a:rPr>
              <a:t>f</a:t>
            </a:r>
            <a:r>
              <a:rPr lang="en-GB" baseline="-25000" dirty="0" err="1" smtClean="0">
                <a:solidFill>
                  <a:schemeClr val="tx1"/>
                </a:solidFill>
                <a:latin typeface="Cambria Math" panose="02040503050406030204" pitchFamily="18" charset="0"/>
                <a:ea typeface="Cambria Math" panose="02040503050406030204" pitchFamily="18" charset="0"/>
              </a:rPr>
              <a:t>local</a:t>
            </a:r>
            <a:endParaRPr lang="en-GB" baseline="-25000" dirty="0">
              <a:solidFill>
                <a:schemeClr val="tx1"/>
              </a:solidFill>
              <a:latin typeface="Cambria Math" panose="02040503050406030204" pitchFamily="18" charset="0"/>
              <a:ea typeface="Cambria Math" panose="02040503050406030204" pitchFamily="18" charset="0"/>
            </a:endParaRPr>
          </a:p>
        </p:txBody>
      </p:sp>
    </p:spTree>
    <p:extLst>
      <p:ext uri="{BB962C8B-B14F-4D97-AF65-F5344CB8AC3E}">
        <p14:creationId xmlns:p14="http://schemas.microsoft.com/office/powerpoint/2010/main" val="34249840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100" dirty="0" smtClean="0"/>
              <a:t>Kalman Filters for large dimensional systems</a:t>
            </a:r>
            <a:endParaRPr lang="en-GB" altLang="en-US" sz="3600" dirty="0" smtClean="0"/>
          </a:p>
        </p:txBody>
      </p:sp>
      <p:sp>
        <p:nvSpPr>
          <p:cNvPr id="3" name="Content Placeholder 2"/>
          <p:cNvSpPr>
            <a:spLocks noGrp="1"/>
          </p:cNvSpPr>
          <p:nvPr>
            <p:ph idx="4294967295"/>
          </p:nvPr>
        </p:nvSpPr>
        <p:spPr>
          <a:xfrm>
            <a:off x="468313" y="1268760"/>
            <a:ext cx="8229600" cy="5112568"/>
          </a:xfrm>
          <a:prstGeom prst="rect">
            <a:avLst/>
          </a:prstGeom>
        </p:spPr>
        <p:txBody>
          <a:bodyPr>
            <a:normAutofit/>
          </a:bodyPr>
          <a:lstStyle/>
          <a:p>
            <a:pPr marL="342900" indent="-342900">
              <a:spcBef>
                <a:spcPts val="600"/>
              </a:spcBef>
              <a:spcAft>
                <a:spcPts val="600"/>
              </a:spcAft>
              <a:buSzPct val="125000"/>
              <a:buFont typeface="Arial" pitchFamily="34" charset="0"/>
              <a:buChar char="•"/>
            </a:pPr>
            <a:r>
              <a:rPr lang="en-GB" sz="1800" dirty="0">
                <a:solidFill>
                  <a:srgbClr val="000000"/>
                </a:solidFill>
                <a:latin typeface="Calibri" pitchFamily="34" charset="0"/>
              </a:rPr>
              <a:t>Domain/Covariance localization  is a practical necessity for using the KF in large dimensional </a:t>
            </a:r>
            <a:r>
              <a:rPr lang="en-GB" sz="1800" dirty="0" smtClean="0">
                <a:solidFill>
                  <a:srgbClr val="000000"/>
                </a:solidFill>
                <a:latin typeface="Calibri" pitchFamily="34" charset="0"/>
              </a:rPr>
              <a:t>applications</a:t>
            </a:r>
            <a:endParaRPr lang="en-GB" sz="1800" dirty="0">
              <a:solidFill>
                <a:srgbClr val="000000"/>
              </a:solidFill>
              <a:latin typeface="Calibri" pitchFamily="34" charset="0"/>
            </a:endParaRPr>
          </a:p>
          <a:p>
            <a:pPr marL="342900" indent="-342900">
              <a:spcBef>
                <a:spcPts val="600"/>
              </a:spcBef>
              <a:spcAft>
                <a:spcPts val="600"/>
              </a:spcAft>
              <a:buSzPct val="125000"/>
              <a:buFont typeface="Arial" pitchFamily="34" charset="0"/>
              <a:buChar char="•"/>
            </a:pPr>
            <a:r>
              <a:rPr lang="en-GB" sz="1800" dirty="0">
                <a:solidFill>
                  <a:srgbClr val="000000"/>
                </a:solidFill>
                <a:latin typeface="Calibri" pitchFamily="34" charset="0"/>
              </a:rPr>
              <a:t>Finding the right amount of localization is an (expensive) tuning exercise: a good trade-off needs to be found between computational effort, sampling error and imbalance error</a:t>
            </a:r>
          </a:p>
          <a:p>
            <a:pPr marL="342900" indent="-342900">
              <a:spcBef>
                <a:spcPts val="600"/>
              </a:spcBef>
              <a:spcAft>
                <a:spcPts val="600"/>
              </a:spcAft>
              <a:buSzPct val="125000"/>
              <a:buFont typeface="Arial" pitchFamily="34" charset="0"/>
              <a:buChar char="•"/>
            </a:pPr>
            <a:r>
              <a:rPr lang="en-GB" sz="1800" dirty="0">
                <a:solidFill>
                  <a:srgbClr val="000000"/>
                </a:solidFill>
                <a:latin typeface="Calibri" pitchFamily="34" charset="0"/>
              </a:rPr>
              <a:t>Finding the “optimal” localization scales as functions of the system characteristics is an area of current active research (e.g., Flowerdew, 2015; </a:t>
            </a:r>
            <a:r>
              <a:rPr lang="en-GB" sz="1800" dirty="0" err="1">
                <a:solidFill>
                  <a:srgbClr val="000000"/>
                </a:solidFill>
                <a:latin typeface="Calibri" pitchFamily="34" charset="0"/>
              </a:rPr>
              <a:t>Periáñez</a:t>
            </a:r>
            <a:r>
              <a:rPr lang="en-GB" sz="1800" dirty="0">
                <a:solidFill>
                  <a:srgbClr val="000000"/>
                </a:solidFill>
                <a:latin typeface="Calibri" pitchFamily="34" charset="0"/>
              </a:rPr>
              <a:t> et al., 2014; </a:t>
            </a:r>
            <a:r>
              <a:rPr lang="en-GB" sz="1800" dirty="0" err="1">
                <a:solidFill>
                  <a:srgbClr val="000000"/>
                </a:solidFill>
                <a:latin typeface="Calibri" pitchFamily="34" charset="0"/>
              </a:rPr>
              <a:t>Menetrier</a:t>
            </a:r>
            <a:r>
              <a:rPr lang="en-GB" sz="1800" dirty="0">
                <a:solidFill>
                  <a:srgbClr val="000000"/>
                </a:solidFill>
                <a:latin typeface="Calibri" pitchFamily="34" charset="0"/>
              </a:rPr>
              <a:t> et al., 2014) </a:t>
            </a:r>
          </a:p>
          <a:p>
            <a:pPr marL="342900" indent="-342900">
              <a:spcBef>
                <a:spcPts val="600"/>
              </a:spcBef>
              <a:spcAft>
                <a:spcPts val="600"/>
              </a:spcAft>
              <a:buSzPct val="125000"/>
              <a:buFont typeface="Arial" pitchFamily="34" charset="0"/>
              <a:buChar char="•"/>
            </a:pPr>
            <a:endParaRPr lang="en-GB" sz="1800" dirty="0">
              <a:solidFill>
                <a:srgbClr val="000000"/>
              </a:solidFill>
              <a:latin typeface="Calibri" pitchFamily="34" charset="0"/>
            </a:endParaRPr>
          </a:p>
        </p:txBody>
      </p:sp>
    </p:spTree>
    <p:extLst>
      <p:ext uri="{BB962C8B-B14F-4D97-AF65-F5344CB8AC3E}">
        <p14:creationId xmlns:p14="http://schemas.microsoft.com/office/powerpoint/2010/main" val="24452424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100" dirty="0" smtClean="0"/>
              <a:t>Ensemble Kalman Filters</a:t>
            </a:r>
            <a:endParaRPr lang="en-GB" altLang="en-US" sz="3600" dirty="0" smtClean="0"/>
          </a:p>
        </p:txBody>
      </p:sp>
      <mc:AlternateContent xmlns:mc="http://schemas.openxmlformats.org/markup-compatibility/2006">
        <mc:Choice xmlns:a14="http://schemas.microsoft.com/office/drawing/2010/main" Requires="a14">
          <p:sp>
            <p:nvSpPr>
              <p:cNvPr id="3" name="Content Placeholder 2"/>
              <p:cNvSpPr>
                <a:spLocks noGrp="1"/>
              </p:cNvSpPr>
              <p:nvPr>
                <p:ph idx="4294967295"/>
              </p:nvPr>
            </p:nvSpPr>
            <p:spPr>
              <a:xfrm>
                <a:off x="468313" y="1268760"/>
                <a:ext cx="8229600" cy="5112568"/>
              </a:xfrm>
              <a:prstGeom prst="rect">
                <a:avLst/>
              </a:prstGeom>
            </p:spPr>
            <p:txBody>
              <a:bodyPr>
                <a:normAutofit/>
              </a:bodyPr>
              <a:lstStyle/>
              <a:p>
                <a:pPr marL="342900" indent="-342900">
                  <a:spcBef>
                    <a:spcPts val="600"/>
                  </a:spcBef>
                  <a:spcAft>
                    <a:spcPts val="600"/>
                  </a:spcAft>
                  <a:buSzPct val="125000"/>
                  <a:buFont typeface="Arial" pitchFamily="34" charset="0"/>
                  <a:buChar char="•"/>
                </a:pPr>
                <a:r>
                  <a:rPr lang="en-GB" sz="1800" dirty="0">
                    <a:solidFill>
                      <a:srgbClr val="FF3300"/>
                    </a:solidFill>
                    <a:latin typeface="Calibri" pitchFamily="34" charset="0"/>
                  </a:rPr>
                  <a:t>Ensemble Kalman Filters </a:t>
                </a:r>
                <a:r>
                  <a:rPr lang="en-GB" sz="1800" dirty="0">
                    <a:solidFill>
                      <a:srgbClr val="000000"/>
                    </a:solidFill>
                    <a:latin typeface="Calibri" pitchFamily="34" charset="0"/>
                  </a:rPr>
                  <a:t>(EnKF, Evensen, 1994; Burgers et al., 1998) are </a:t>
                </a:r>
                <a:r>
                  <a:rPr lang="en-GB" sz="1800" dirty="0">
                    <a:solidFill>
                      <a:schemeClr val="tx1"/>
                    </a:solidFill>
                    <a:latin typeface="Calibri" pitchFamily="34" charset="0"/>
                  </a:rPr>
                  <a:t>Monte Carlo implementations of the reduced rank KF</a:t>
                </a:r>
              </a:p>
              <a:p>
                <a:pPr marL="342900" indent="-342900">
                  <a:spcBef>
                    <a:spcPts val="600"/>
                  </a:spcBef>
                  <a:spcAft>
                    <a:spcPts val="600"/>
                  </a:spcAft>
                  <a:buSzPct val="125000"/>
                  <a:buFont typeface="Arial" pitchFamily="34" charset="0"/>
                  <a:buChar char="•"/>
                </a:pPr>
                <a:r>
                  <a:rPr lang="en-GB" sz="1800" dirty="0">
                    <a:solidFill>
                      <a:srgbClr val="000000"/>
                    </a:solidFill>
                    <a:latin typeface="Calibri" pitchFamily="34" charset="0"/>
                  </a:rPr>
                  <a:t>In EnKF error covariances are constructed as sample covariances from an ensemble of background/analysis fields, i.e.:</a:t>
                </a:r>
              </a:p>
              <a:p>
                <a:pPr marL="457200" lvl="1" indent="0" algn="ctr">
                  <a:spcBef>
                    <a:spcPts val="600"/>
                  </a:spcBef>
                  <a:spcAft>
                    <a:spcPts val="600"/>
                  </a:spcAft>
                  <a:buSzPct val="125000"/>
                  <a:buNone/>
                </a:pPr>
                <a:r>
                  <a:rPr lang="en-GB" sz="1800" dirty="0">
                    <a:solidFill>
                      <a:srgbClr val="000000"/>
                    </a:solidFill>
                    <a:latin typeface="Cambria Math" panose="02040503050406030204" pitchFamily="18" charset="0"/>
                    <a:ea typeface="Cambria Math" panose="02040503050406030204" pitchFamily="18" charset="0"/>
                  </a:rPr>
                  <a:t> </a:t>
                </a:r>
                <a:r>
                  <a:rPr lang="en-GB" sz="1800" b="1" dirty="0" err="1" smtClean="0">
                    <a:solidFill>
                      <a:srgbClr val="000000"/>
                    </a:solidFill>
                    <a:latin typeface="Cambria Math" panose="02040503050406030204" pitchFamily="18" charset="0"/>
                    <a:ea typeface="Cambria Math" panose="02040503050406030204" pitchFamily="18" charset="0"/>
                  </a:rPr>
                  <a:t>P</a:t>
                </a:r>
                <a:r>
                  <a:rPr lang="en-GB" sz="1800" baseline="30000" dirty="0" err="1" smtClean="0">
                    <a:solidFill>
                      <a:srgbClr val="000000"/>
                    </a:solidFill>
                    <a:latin typeface="Cambria Math" panose="02040503050406030204" pitchFamily="18" charset="0"/>
                    <a:ea typeface="Cambria Math" panose="02040503050406030204" pitchFamily="18" charset="0"/>
                  </a:rPr>
                  <a:t>b</a:t>
                </a:r>
                <a:r>
                  <a:rPr lang="en-GB" sz="1800" dirty="0" smtClean="0">
                    <a:solidFill>
                      <a:srgbClr val="000000"/>
                    </a:solidFill>
                    <a:latin typeface="Cambria Math" panose="02040503050406030204" pitchFamily="18" charset="0"/>
                    <a:ea typeface="Cambria Math" panose="02040503050406030204" pitchFamily="18" charset="0"/>
                  </a:rPr>
                  <a:t> </a:t>
                </a:r>
                <a:r>
                  <a:rPr lang="en-GB" sz="1800" dirty="0">
                    <a:solidFill>
                      <a:srgbClr val="000000"/>
                    </a:solidFill>
                    <a:latin typeface="Cambria Math" panose="02040503050406030204" pitchFamily="18" charset="0"/>
                    <a:ea typeface="Cambria Math" panose="02040503050406030204" pitchFamily="18" charset="0"/>
                  </a:rPr>
                  <a:t>= </a:t>
                </a:r>
                <a14:m>
                  <m:oMath xmlns:m="http://schemas.openxmlformats.org/officeDocument/2006/math">
                    <m:f>
                      <m:fPr>
                        <m:ctrlPr>
                          <a:rPr lang="pt-BR" sz="1800" i="1">
                            <a:solidFill>
                              <a:srgbClr val="000000"/>
                            </a:solidFill>
                            <a:latin typeface="Cambria Math" panose="02040503050406030204" pitchFamily="18" charset="0"/>
                            <a:ea typeface="Cambria Math" panose="02040503050406030204" pitchFamily="18" charset="0"/>
                          </a:rPr>
                        </m:ctrlPr>
                      </m:fPr>
                      <m:num>
                        <m:r>
                          <a:rPr lang="en-GB" sz="1800" i="1">
                            <a:solidFill>
                              <a:srgbClr val="000000"/>
                            </a:solidFill>
                            <a:latin typeface="Cambria Math" panose="02040503050406030204" pitchFamily="18" charset="0"/>
                            <a:ea typeface="Cambria Math" panose="02040503050406030204" pitchFamily="18" charset="0"/>
                          </a:rPr>
                          <m:t>1</m:t>
                        </m:r>
                      </m:num>
                      <m:den>
                        <m:r>
                          <a:rPr lang="en-GB" sz="1800" i="1">
                            <a:solidFill>
                              <a:srgbClr val="000000"/>
                            </a:solidFill>
                            <a:latin typeface="Cambria Math" panose="02040503050406030204" pitchFamily="18" charset="0"/>
                            <a:ea typeface="Cambria Math" panose="02040503050406030204" pitchFamily="18" charset="0"/>
                          </a:rPr>
                          <m:t>𝑀</m:t>
                        </m:r>
                        <m:r>
                          <a:rPr lang="en-GB" sz="1800" i="1">
                            <a:solidFill>
                              <a:srgbClr val="000000"/>
                            </a:solidFill>
                            <a:latin typeface="Cambria Math" panose="02040503050406030204" pitchFamily="18" charset="0"/>
                            <a:ea typeface="Cambria Math" panose="02040503050406030204" pitchFamily="18" charset="0"/>
                          </a:rPr>
                          <m:t>−1</m:t>
                        </m:r>
                      </m:den>
                    </m:f>
                  </m:oMath>
                </a14:m>
                <a:r>
                  <a:rPr lang="el-GR" sz="1800" dirty="0">
                    <a:solidFill>
                      <a:srgbClr val="000000"/>
                    </a:solidFill>
                    <a:latin typeface="Cambria Math" panose="02040503050406030204" pitchFamily="18" charset="0"/>
                    <a:ea typeface="Cambria Math" panose="02040503050406030204" pitchFamily="18" charset="0"/>
                    <a:cs typeface="Times New Roman" pitchFamily="18" charset="0"/>
                  </a:rPr>
                  <a:t>Σ</a:t>
                </a:r>
                <a:r>
                  <a:rPr lang="en-GB" sz="1800" i="1" baseline="-25000" dirty="0">
                    <a:solidFill>
                      <a:srgbClr val="000000"/>
                    </a:solidFill>
                    <a:latin typeface="Cambria Math" panose="02040503050406030204" pitchFamily="18" charset="0"/>
                    <a:ea typeface="Cambria Math" panose="02040503050406030204" pitchFamily="18" charset="0"/>
                    <a:cs typeface="Times New Roman" pitchFamily="18" charset="0"/>
                  </a:rPr>
                  <a:t>m</a:t>
                </a:r>
                <a:r>
                  <a:rPr lang="en-GB" sz="1800" dirty="0">
                    <a:solidFill>
                      <a:srgbClr val="000000"/>
                    </a:solidFill>
                    <a:latin typeface="Cambria Math" panose="02040503050406030204" pitchFamily="18" charset="0"/>
                    <a:ea typeface="Cambria Math" panose="02040503050406030204" pitchFamily="18" charset="0"/>
                    <a:cs typeface="Times New Roman" pitchFamily="18" charset="0"/>
                  </a:rPr>
                  <a:t>(</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baseline="-25000" dirty="0" err="1">
                    <a:solidFill>
                      <a:srgbClr val="000000"/>
                    </a:solidFill>
                    <a:latin typeface="Cambria Math" panose="02040503050406030204" pitchFamily="18" charset="0"/>
                    <a:ea typeface="Cambria Math" panose="02040503050406030204" pitchFamily="18" charset="0"/>
                  </a:rPr>
                  <a:t>m</a:t>
                </a:r>
                <a:r>
                  <a:rPr lang="en-GB" sz="1800" dirty="0">
                    <a:solidFill>
                      <a:srgbClr val="000000"/>
                    </a:solidFill>
                    <a:latin typeface="Cambria Math" panose="02040503050406030204" pitchFamily="18" charset="0"/>
                    <a:ea typeface="Cambria Math" panose="02040503050406030204" pitchFamily="18" charset="0"/>
                  </a:rPr>
                  <a:t>- &lt;</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baseline="-25000" dirty="0" err="1">
                    <a:solidFill>
                      <a:srgbClr val="000000"/>
                    </a:solidFill>
                    <a:latin typeface="Cambria Math" panose="02040503050406030204" pitchFamily="18" charset="0"/>
                    <a:ea typeface="Cambria Math" panose="02040503050406030204" pitchFamily="18" charset="0"/>
                  </a:rPr>
                  <a:t>m</a:t>
                </a:r>
                <a:r>
                  <a:rPr lang="en-GB" sz="1800" dirty="0">
                    <a:solidFill>
                      <a:srgbClr val="000000"/>
                    </a:solidFill>
                    <a:latin typeface="Cambria Math" panose="02040503050406030204" pitchFamily="18" charset="0"/>
                    <a:ea typeface="Cambria Math" panose="02040503050406030204" pitchFamily="18" charset="0"/>
                  </a:rPr>
                  <a:t>&gt;</a:t>
                </a:r>
                <a:r>
                  <a:rPr lang="en-GB" sz="1800" dirty="0">
                    <a:solidFill>
                      <a:srgbClr val="000000"/>
                    </a:solidFill>
                    <a:latin typeface="Cambria Math" panose="02040503050406030204" pitchFamily="18" charset="0"/>
                    <a:ea typeface="Cambria Math" panose="02040503050406030204" pitchFamily="18" charset="0"/>
                    <a:cs typeface="Times New Roman" pitchFamily="18" charset="0"/>
                  </a:rPr>
                  <a:t>) (</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baseline="-25000" dirty="0" err="1">
                    <a:solidFill>
                      <a:srgbClr val="000000"/>
                    </a:solidFill>
                    <a:latin typeface="Cambria Math" panose="02040503050406030204" pitchFamily="18" charset="0"/>
                    <a:ea typeface="Cambria Math" panose="02040503050406030204" pitchFamily="18" charset="0"/>
                  </a:rPr>
                  <a:t>m</a:t>
                </a:r>
                <a:r>
                  <a:rPr lang="en-GB" sz="1800" dirty="0">
                    <a:solidFill>
                      <a:srgbClr val="000000"/>
                    </a:solidFill>
                    <a:latin typeface="Cambria Math" panose="02040503050406030204" pitchFamily="18" charset="0"/>
                    <a:ea typeface="Cambria Math" panose="02040503050406030204" pitchFamily="18" charset="0"/>
                  </a:rPr>
                  <a:t>- &lt;</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baseline="-25000" dirty="0" err="1">
                    <a:solidFill>
                      <a:srgbClr val="000000"/>
                    </a:solidFill>
                    <a:latin typeface="Cambria Math" panose="02040503050406030204" pitchFamily="18" charset="0"/>
                    <a:ea typeface="Cambria Math" panose="02040503050406030204" pitchFamily="18" charset="0"/>
                  </a:rPr>
                  <a:t>m</a:t>
                </a:r>
                <a:r>
                  <a:rPr lang="en-GB" sz="1800" dirty="0">
                    <a:solidFill>
                      <a:srgbClr val="000000"/>
                    </a:solidFill>
                    <a:latin typeface="Cambria Math" panose="02040503050406030204" pitchFamily="18" charset="0"/>
                    <a:ea typeface="Cambria Math" panose="02040503050406030204" pitchFamily="18" charset="0"/>
                  </a:rPr>
                  <a:t>&gt;</a:t>
                </a:r>
                <a:r>
                  <a:rPr lang="en-GB" sz="1800" dirty="0">
                    <a:solidFill>
                      <a:srgbClr val="000000"/>
                    </a:solidFill>
                    <a:latin typeface="Cambria Math" panose="02040503050406030204" pitchFamily="18" charset="0"/>
                    <a:ea typeface="Cambria Math" panose="02040503050406030204" pitchFamily="18" charset="0"/>
                    <a:cs typeface="Times New Roman" pitchFamily="18" charset="0"/>
                  </a:rPr>
                  <a:t>)</a:t>
                </a:r>
                <a:r>
                  <a:rPr lang="en-GB" sz="1800" baseline="30000" dirty="0">
                    <a:solidFill>
                      <a:srgbClr val="000000"/>
                    </a:solidFill>
                    <a:latin typeface="Cambria Math" panose="02040503050406030204" pitchFamily="18" charset="0"/>
                    <a:ea typeface="Cambria Math" panose="02040503050406030204" pitchFamily="18" charset="0"/>
                    <a:cs typeface="Calibri" pitchFamily="34" charset="0"/>
                  </a:rPr>
                  <a:t>T </a:t>
                </a:r>
                <a:r>
                  <a:rPr lang="en-GB" sz="1800" dirty="0">
                    <a:solidFill>
                      <a:srgbClr val="000000"/>
                    </a:solidFill>
                    <a:latin typeface="Cambria Math" panose="02040503050406030204" pitchFamily="18" charset="0"/>
                    <a:ea typeface="Cambria Math" panose="02040503050406030204" pitchFamily="18" charset="0"/>
                    <a:cs typeface="Calibri" pitchFamily="34" charset="0"/>
                  </a:rPr>
                  <a:t>=</a:t>
                </a:r>
              </a:p>
              <a:p>
                <a:pPr marL="457200" lvl="1" indent="0" algn="ctr">
                  <a:spcBef>
                    <a:spcPts val="600"/>
                  </a:spcBef>
                  <a:spcAft>
                    <a:spcPts val="600"/>
                  </a:spcAft>
                  <a:buSzPct val="125000"/>
                  <a:buNone/>
                </a:pPr>
                <a:r>
                  <a:rPr lang="en-GB" sz="1800" dirty="0">
                    <a:solidFill>
                      <a:srgbClr val="000000"/>
                    </a:solidFill>
                    <a:latin typeface="Cambria Math" panose="02040503050406030204" pitchFamily="18" charset="0"/>
                    <a:ea typeface="Cambria Math" panose="02040503050406030204" pitchFamily="18" charset="0"/>
                  </a:rPr>
                  <a:t>=</a:t>
                </a:r>
                <a:r>
                  <a:rPr lang="en-GB" sz="1800" b="1" dirty="0">
                    <a:solidFill>
                      <a:srgbClr val="000000"/>
                    </a:solidFill>
                    <a:latin typeface="Cambria Math" panose="02040503050406030204" pitchFamily="18" charset="0"/>
                    <a:ea typeface="Cambria Math" panose="02040503050406030204" pitchFamily="18" charset="0"/>
                  </a:rPr>
                  <a:t> </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a:t>
                </a:r>
                <a:r>
                  <a:rPr lang="en-GB" sz="1800" baseline="30000" dirty="0">
                    <a:solidFill>
                      <a:srgbClr val="000000"/>
                    </a:solidFill>
                    <a:latin typeface="Cambria Math" panose="02040503050406030204" pitchFamily="18" charset="0"/>
                    <a:ea typeface="Cambria Math" panose="02040503050406030204" pitchFamily="18" charset="0"/>
                  </a:rPr>
                  <a:t>T</a:t>
                </a:r>
                <a:endParaRPr lang="en-GB" sz="1800" baseline="30000" dirty="0">
                  <a:solidFill>
                    <a:srgbClr val="000000"/>
                  </a:solidFill>
                  <a:latin typeface="Cambria Math" panose="02040503050406030204" pitchFamily="18" charset="0"/>
                  <a:ea typeface="Cambria Math" panose="02040503050406030204" pitchFamily="18" charset="0"/>
                  <a:cs typeface="Times New Roman" pitchFamily="18" charset="0"/>
                </a:endParaRPr>
              </a:p>
              <a:p>
                <a:pPr marL="342900" indent="-342900">
                  <a:spcBef>
                    <a:spcPts val="600"/>
                  </a:spcBef>
                  <a:spcAft>
                    <a:spcPts val="600"/>
                  </a:spcAft>
                  <a:buSzPct val="125000"/>
                  <a:buFont typeface="Arial" pitchFamily="34" charset="0"/>
                  <a:buChar char="•"/>
                </a:pP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baseline="-25000" dirty="0">
                    <a:solidFill>
                      <a:srgbClr val="000000"/>
                    </a:solidFill>
                    <a:latin typeface="Calibri" pitchFamily="34" charset="0"/>
                  </a:rPr>
                  <a:t> </a:t>
                </a:r>
                <a:r>
                  <a:rPr lang="en-GB" sz="1800" dirty="0">
                    <a:solidFill>
                      <a:srgbClr val="000000"/>
                    </a:solidFill>
                    <a:latin typeface="Calibri" pitchFamily="34" charset="0"/>
                  </a:rPr>
                  <a:t>is the </a:t>
                </a:r>
                <a:r>
                  <a:rPr lang="en-GB" sz="1800" i="1" dirty="0">
                    <a:solidFill>
                      <a:srgbClr val="000000"/>
                    </a:solidFill>
                    <a:latin typeface="Calibri" pitchFamily="34" charset="0"/>
                  </a:rPr>
                  <a:t>N</a:t>
                </a:r>
                <a:r>
                  <a:rPr lang="en-GB" sz="1800" dirty="0">
                    <a:solidFill>
                      <a:srgbClr val="000000"/>
                    </a:solidFill>
                    <a:latin typeface="Calibri" pitchFamily="34" charset="0"/>
                  </a:rPr>
                  <a:t> x</a:t>
                </a:r>
                <a:r>
                  <a:rPr lang="en-GB" sz="1800" i="1" dirty="0">
                    <a:solidFill>
                      <a:srgbClr val="000000"/>
                    </a:solidFill>
                    <a:latin typeface="Calibri" pitchFamily="34" charset="0"/>
                  </a:rPr>
                  <a:t> M</a:t>
                </a:r>
                <a:r>
                  <a:rPr lang="en-GB" sz="1800" dirty="0">
                    <a:solidFill>
                      <a:srgbClr val="000000"/>
                    </a:solidFill>
                    <a:latin typeface="Calibri" pitchFamily="34" charset="0"/>
                  </a:rPr>
                  <a:t> matrix of </a:t>
                </a:r>
                <a:r>
                  <a:rPr lang="en-GB" sz="1800" dirty="0" smtClean="0">
                    <a:solidFill>
                      <a:srgbClr val="000000"/>
                    </a:solidFill>
                    <a:latin typeface="Calibri" pitchFamily="34" charset="0"/>
                  </a:rPr>
                  <a:t>normalised background </a:t>
                </a:r>
                <a:r>
                  <a:rPr lang="en-GB" sz="1800" dirty="0">
                    <a:solidFill>
                      <a:srgbClr val="000000"/>
                    </a:solidFill>
                    <a:latin typeface="Calibri" pitchFamily="34" charset="0"/>
                  </a:rPr>
                  <a:t>perturbations, i.e.:</a:t>
                </a:r>
              </a:p>
              <a:p>
                <a:pPr marL="457200" lvl="1" indent="0" algn="ctr">
                  <a:spcBef>
                    <a:spcPts val="600"/>
                  </a:spcBef>
                  <a:spcAft>
                    <a:spcPts val="600"/>
                  </a:spcAft>
                  <a:buSzPct val="125000"/>
                  <a:buNone/>
                </a:pPr>
                <a:r>
                  <a:rPr lang="en-GB" sz="1800" b="1" dirty="0" smtClean="0">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 = </a:t>
                </a:r>
                <a14:m>
                  <m:oMath xmlns:m="http://schemas.openxmlformats.org/officeDocument/2006/math">
                    <m:f>
                      <m:fPr>
                        <m:ctrlPr>
                          <a:rPr lang="pt-BR" sz="1800" i="1">
                            <a:solidFill>
                              <a:srgbClr val="000000"/>
                            </a:solidFill>
                            <a:latin typeface="Cambria Math" panose="02040503050406030204" pitchFamily="18" charset="0"/>
                            <a:ea typeface="Cambria Math" panose="02040503050406030204" pitchFamily="18" charset="0"/>
                          </a:rPr>
                        </m:ctrlPr>
                      </m:fPr>
                      <m:num>
                        <m:r>
                          <a:rPr lang="en-GB" sz="1800" i="1">
                            <a:solidFill>
                              <a:srgbClr val="000000"/>
                            </a:solidFill>
                            <a:latin typeface="Cambria Math" panose="02040503050406030204" pitchFamily="18" charset="0"/>
                            <a:ea typeface="Cambria Math" panose="02040503050406030204" pitchFamily="18" charset="0"/>
                          </a:rPr>
                          <m:t>1</m:t>
                        </m:r>
                      </m:num>
                      <m:den>
                        <m:rad>
                          <m:radPr>
                            <m:degHide m:val="on"/>
                            <m:ctrlPr>
                              <a:rPr lang="en-GB" sz="1800" i="1">
                                <a:solidFill>
                                  <a:srgbClr val="000000"/>
                                </a:solidFill>
                                <a:latin typeface="Cambria Math" panose="02040503050406030204" pitchFamily="18" charset="0"/>
                                <a:ea typeface="Cambria Math" panose="02040503050406030204" pitchFamily="18" charset="0"/>
                              </a:rPr>
                            </m:ctrlPr>
                          </m:radPr>
                          <m:deg/>
                          <m:e>
                            <m:r>
                              <a:rPr lang="en-GB" sz="1800" i="1">
                                <a:solidFill>
                                  <a:srgbClr val="000000"/>
                                </a:solidFill>
                                <a:latin typeface="Cambria Math" panose="02040503050406030204" pitchFamily="18" charset="0"/>
                                <a:ea typeface="Cambria Math" panose="02040503050406030204" pitchFamily="18" charset="0"/>
                              </a:rPr>
                              <m:t>𝑀</m:t>
                            </m:r>
                            <m:r>
                              <a:rPr lang="en-GB" sz="1800" i="1">
                                <a:solidFill>
                                  <a:srgbClr val="000000"/>
                                </a:solidFill>
                                <a:latin typeface="Cambria Math" panose="02040503050406030204" pitchFamily="18" charset="0"/>
                                <a:ea typeface="Cambria Math" panose="02040503050406030204" pitchFamily="18" charset="0"/>
                              </a:rPr>
                              <m:t>−1</m:t>
                            </m:r>
                          </m:e>
                        </m:rad>
                      </m:den>
                    </m:f>
                  </m:oMath>
                </a14:m>
                <a:r>
                  <a:rPr lang="en-GB" sz="1800" dirty="0">
                    <a:solidFill>
                      <a:srgbClr val="000000"/>
                    </a:solidFill>
                    <a:latin typeface="Cambria Math" panose="02040503050406030204" pitchFamily="18" charset="0"/>
                    <a:ea typeface="Cambria Math" panose="02040503050406030204" pitchFamily="18" charset="0"/>
                  </a:rPr>
                  <a:t> ((</a:t>
                </a:r>
                <a:r>
                  <a:rPr lang="en-GB" sz="1800" b="1" dirty="0">
                    <a:solidFill>
                      <a:srgbClr val="000000"/>
                    </a:solidFill>
                    <a:latin typeface="Cambria Math" panose="02040503050406030204" pitchFamily="18" charset="0"/>
                    <a:ea typeface="Cambria Math" panose="02040503050406030204" pitchFamily="18" charset="0"/>
                  </a:rPr>
                  <a:t>x</a:t>
                </a:r>
                <a:r>
                  <a:rPr lang="en-GB" sz="1800" baseline="30000" dirty="0">
                    <a:solidFill>
                      <a:srgbClr val="000000"/>
                    </a:solidFill>
                    <a:latin typeface="Cambria Math" panose="02040503050406030204" pitchFamily="18" charset="0"/>
                    <a:ea typeface="Cambria Math" panose="02040503050406030204" pitchFamily="18" charset="0"/>
                  </a:rPr>
                  <a:t>b</a:t>
                </a:r>
                <a:r>
                  <a:rPr lang="en-GB" sz="1800" baseline="-25000" dirty="0">
                    <a:solidFill>
                      <a:srgbClr val="000000"/>
                    </a:solidFill>
                    <a:latin typeface="Cambria Math" panose="02040503050406030204" pitchFamily="18" charset="0"/>
                    <a:ea typeface="Cambria Math" panose="02040503050406030204" pitchFamily="18" charset="0"/>
                  </a:rPr>
                  <a:t>1</a:t>
                </a:r>
                <a:r>
                  <a:rPr lang="en-GB" sz="1800" dirty="0">
                    <a:solidFill>
                      <a:srgbClr val="000000"/>
                    </a:solidFill>
                    <a:latin typeface="Cambria Math" panose="02040503050406030204" pitchFamily="18" charset="0"/>
                    <a:ea typeface="Cambria Math" panose="02040503050406030204" pitchFamily="18" charset="0"/>
                  </a:rPr>
                  <a:t>- &lt;</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&gt;</a:t>
                </a:r>
                <a:r>
                  <a:rPr lang="en-GB" sz="1800" dirty="0">
                    <a:solidFill>
                      <a:srgbClr val="000000"/>
                    </a:solidFill>
                    <a:latin typeface="Cambria Math" panose="02040503050406030204" pitchFamily="18" charset="0"/>
                    <a:ea typeface="Cambria Math" panose="02040503050406030204" pitchFamily="18" charset="0"/>
                    <a:cs typeface="Times New Roman" pitchFamily="18" charset="0"/>
                  </a:rPr>
                  <a:t>), </a:t>
                </a:r>
                <a:r>
                  <a:rPr lang="en-GB" sz="1800" dirty="0">
                    <a:solidFill>
                      <a:srgbClr val="000000"/>
                    </a:solidFill>
                    <a:latin typeface="Cambria Math" panose="02040503050406030204" pitchFamily="18" charset="0"/>
                    <a:ea typeface="Cambria Math" panose="02040503050406030204" pitchFamily="18" charset="0"/>
                  </a:rPr>
                  <a:t>(</a:t>
                </a:r>
                <a:r>
                  <a:rPr lang="en-GB" sz="1800" b="1" dirty="0">
                    <a:solidFill>
                      <a:srgbClr val="000000"/>
                    </a:solidFill>
                    <a:latin typeface="Cambria Math" panose="02040503050406030204" pitchFamily="18" charset="0"/>
                    <a:ea typeface="Cambria Math" panose="02040503050406030204" pitchFamily="18" charset="0"/>
                  </a:rPr>
                  <a:t>x</a:t>
                </a:r>
                <a:r>
                  <a:rPr lang="en-GB" sz="1800" baseline="30000" dirty="0">
                    <a:solidFill>
                      <a:srgbClr val="000000"/>
                    </a:solidFill>
                    <a:latin typeface="Cambria Math" panose="02040503050406030204" pitchFamily="18" charset="0"/>
                    <a:ea typeface="Cambria Math" panose="02040503050406030204" pitchFamily="18" charset="0"/>
                  </a:rPr>
                  <a:t>b</a:t>
                </a:r>
                <a:r>
                  <a:rPr lang="en-GB" sz="1800" baseline="-25000" dirty="0">
                    <a:solidFill>
                      <a:srgbClr val="000000"/>
                    </a:solidFill>
                    <a:latin typeface="Cambria Math" panose="02040503050406030204" pitchFamily="18" charset="0"/>
                    <a:ea typeface="Cambria Math" panose="02040503050406030204" pitchFamily="18" charset="0"/>
                  </a:rPr>
                  <a:t>2</a:t>
                </a:r>
                <a:r>
                  <a:rPr lang="en-GB" sz="1800" dirty="0">
                    <a:solidFill>
                      <a:srgbClr val="000000"/>
                    </a:solidFill>
                    <a:latin typeface="Cambria Math" panose="02040503050406030204" pitchFamily="18" charset="0"/>
                    <a:ea typeface="Cambria Math" panose="02040503050406030204" pitchFamily="18" charset="0"/>
                  </a:rPr>
                  <a:t>- &lt;</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&gt;</a:t>
                </a:r>
                <a:r>
                  <a:rPr lang="en-GB" sz="1800" dirty="0">
                    <a:solidFill>
                      <a:srgbClr val="000000"/>
                    </a:solidFill>
                    <a:latin typeface="Cambria Math" panose="02040503050406030204" pitchFamily="18" charset="0"/>
                    <a:ea typeface="Cambria Math" panose="02040503050406030204" pitchFamily="18" charset="0"/>
                    <a:cs typeface="Times New Roman" pitchFamily="18" charset="0"/>
                  </a:rPr>
                  <a:t>), .., </a:t>
                </a:r>
                <a:r>
                  <a:rPr lang="en-GB" sz="1800" dirty="0">
                    <a:solidFill>
                      <a:srgbClr val="000000"/>
                    </a:solidFill>
                    <a:latin typeface="Cambria Math" panose="02040503050406030204" pitchFamily="18" charset="0"/>
                    <a:ea typeface="Cambria Math" panose="02040503050406030204" pitchFamily="18" charset="0"/>
                  </a:rPr>
                  <a:t>(</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baseline="-25000" dirty="0" err="1">
                    <a:solidFill>
                      <a:srgbClr val="000000"/>
                    </a:solidFill>
                    <a:latin typeface="Cambria Math" panose="02040503050406030204" pitchFamily="18" charset="0"/>
                    <a:ea typeface="Cambria Math" panose="02040503050406030204" pitchFamily="18" charset="0"/>
                  </a:rPr>
                  <a:t>M</a:t>
                </a:r>
                <a:r>
                  <a:rPr lang="en-GB" sz="1800" dirty="0">
                    <a:solidFill>
                      <a:srgbClr val="000000"/>
                    </a:solidFill>
                    <a:latin typeface="Cambria Math" panose="02040503050406030204" pitchFamily="18" charset="0"/>
                    <a:ea typeface="Cambria Math" panose="02040503050406030204" pitchFamily="18" charset="0"/>
                  </a:rPr>
                  <a:t>- &lt;</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&gt;</a:t>
                </a:r>
                <a:r>
                  <a:rPr lang="en-GB" sz="1800" dirty="0">
                    <a:solidFill>
                      <a:srgbClr val="000000"/>
                    </a:solidFill>
                    <a:latin typeface="Cambria Math" panose="02040503050406030204" pitchFamily="18" charset="0"/>
                    <a:ea typeface="Cambria Math" panose="02040503050406030204" pitchFamily="18" charset="0"/>
                    <a:cs typeface="Times New Roman" pitchFamily="18" charset="0"/>
                  </a:rPr>
                  <a:t>))</a:t>
                </a:r>
              </a:p>
              <a:p>
                <a:pPr marL="342900" indent="-342900">
                  <a:spcBef>
                    <a:spcPts val="1200"/>
                  </a:spcBef>
                  <a:spcAft>
                    <a:spcPts val="600"/>
                  </a:spcAft>
                  <a:buSzPct val="125000"/>
                  <a:buFont typeface="Arial" pitchFamily="34" charset="0"/>
                  <a:buChar char="•"/>
                </a:pPr>
                <a:r>
                  <a:rPr lang="en-GB" sz="1800" dirty="0" smtClean="0">
                    <a:solidFill>
                      <a:srgbClr val="000000"/>
                    </a:solidFill>
                    <a:latin typeface="Calibri" pitchFamily="34" charset="0"/>
                    <a:cs typeface="Times New Roman" pitchFamily="18" charset="0"/>
                  </a:rPr>
                  <a:t>Note that the full covariance matrix is never formed explicitly: The error covariances are usually computed locally for each grid point in the </a:t>
                </a:r>
                <a:r>
                  <a:rPr lang="en-GB" sz="1800" i="1" dirty="0" smtClean="0">
                    <a:solidFill>
                      <a:srgbClr val="000000"/>
                    </a:solidFill>
                    <a:latin typeface="Calibri" pitchFamily="34" charset="0"/>
                    <a:cs typeface="Times New Roman" pitchFamily="18" charset="0"/>
                  </a:rPr>
                  <a:t>M</a:t>
                </a:r>
                <a:r>
                  <a:rPr lang="en-GB" sz="1800" dirty="0" smtClean="0">
                    <a:solidFill>
                      <a:srgbClr val="000000"/>
                    </a:solidFill>
                    <a:latin typeface="Calibri" pitchFamily="34" charset="0"/>
                    <a:cs typeface="Times New Roman" pitchFamily="18" charset="0"/>
                  </a:rPr>
                  <a:t> x </a:t>
                </a:r>
                <a:r>
                  <a:rPr lang="en-GB" sz="1800" i="1" dirty="0" smtClean="0">
                    <a:solidFill>
                      <a:srgbClr val="000000"/>
                    </a:solidFill>
                    <a:latin typeface="Calibri" pitchFamily="34" charset="0"/>
                    <a:cs typeface="Times New Roman" pitchFamily="18" charset="0"/>
                  </a:rPr>
                  <a:t>M</a:t>
                </a:r>
                <a:r>
                  <a:rPr lang="en-GB" sz="1800" dirty="0" smtClean="0">
                    <a:solidFill>
                      <a:srgbClr val="000000"/>
                    </a:solidFill>
                    <a:latin typeface="Calibri" pitchFamily="34" charset="0"/>
                    <a:cs typeface="Times New Roman" pitchFamily="18" charset="0"/>
                  </a:rPr>
                  <a:t> ensemble space </a:t>
                </a:r>
                <a:endParaRPr lang="en-GB" sz="1800" dirty="0" smtClean="0">
                  <a:solidFill>
                    <a:srgbClr val="000000"/>
                  </a:solidFill>
                  <a:latin typeface="Calibri" pitchFamily="34" charset="0"/>
                </a:endParaRPr>
              </a:p>
              <a:p>
                <a:pPr marL="342900" indent="-342900">
                  <a:spcBef>
                    <a:spcPts val="600"/>
                  </a:spcBef>
                  <a:spcAft>
                    <a:spcPts val="600"/>
                  </a:spcAft>
                  <a:buSzPct val="125000"/>
                  <a:buFont typeface="Arial" pitchFamily="34" charset="0"/>
                  <a:buChar char="•"/>
                </a:pPr>
                <a:endParaRPr lang="en-GB" sz="1800" dirty="0">
                  <a:solidFill>
                    <a:srgbClr val="000000"/>
                  </a:solidFill>
                  <a:latin typeface="Calibri" pitchFamily="34" charset="0"/>
                </a:endParaRPr>
              </a:p>
            </p:txBody>
          </p:sp>
        </mc:Choice>
        <mc:Fallback>
          <p:sp>
            <p:nvSpPr>
              <p:cNvPr id="3" name="Content Placeholder 2"/>
              <p:cNvSpPr>
                <a:spLocks noGrp="1" noRot="1" noChangeAspect="1" noMove="1" noResize="1" noEditPoints="1" noAdjustHandles="1" noChangeArrowheads="1" noChangeShapeType="1" noTextEdit="1"/>
              </p:cNvSpPr>
              <p:nvPr>
                <p:ph idx="4294967295"/>
              </p:nvPr>
            </p:nvSpPr>
            <p:spPr>
              <a:xfrm>
                <a:off x="468313" y="1268760"/>
                <a:ext cx="8229600" cy="5112568"/>
              </a:xfrm>
              <a:prstGeom prst="rect">
                <a:avLst/>
              </a:prstGeom>
              <a:blipFill rotWithShape="0">
                <a:blip r:embed="rId2"/>
                <a:stretch>
                  <a:fillRect l="-889" t="-1669"/>
                </a:stretch>
              </a:blipFill>
            </p:spPr>
            <p:txBody>
              <a:bodyPr/>
              <a:lstStyle/>
              <a:p>
                <a:r>
                  <a:rPr lang="en-GB">
                    <a:noFill/>
                  </a:rPr>
                  <a:t> </a:t>
                </a:r>
              </a:p>
            </p:txBody>
          </p:sp>
        </mc:Fallback>
      </mc:AlternateContent>
    </p:spTree>
    <p:extLst>
      <p:ext uri="{BB962C8B-B14F-4D97-AF65-F5344CB8AC3E}">
        <p14:creationId xmlns:p14="http://schemas.microsoft.com/office/powerpoint/2010/main" val="7091583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100" dirty="0" smtClean="0"/>
              <a:t>Ensemble Kalman Filters</a:t>
            </a:r>
            <a:endParaRPr lang="en-GB" altLang="en-US" sz="3600" dirty="0" smtClean="0"/>
          </a:p>
        </p:txBody>
      </p:sp>
      <mc:AlternateContent xmlns:mc="http://schemas.openxmlformats.org/markup-compatibility/2006">
        <mc:Choice xmlns:a14="http://schemas.microsoft.com/office/drawing/2010/main" Requires="a14">
          <p:sp>
            <p:nvSpPr>
              <p:cNvPr id="3" name="Content Placeholder 2"/>
              <p:cNvSpPr>
                <a:spLocks noGrp="1"/>
              </p:cNvSpPr>
              <p:nvPr>
                <p:ph idx="4294967295"/>
              </p:nvPr>
            </p:nvSpPr>
            <p:spPr>
              <a:xfrm>
                <a:off x="468313" y="1268760"/>
                <a:ext cx="8229600" cy="5112568"/>
              </a:xfrm>
              <a:prstGeom prst="rect">
                <a:avLst/>
              </a:prstGeom>
            </p:spPr>
            <p:txBody>
              <a:bodyPr>
                <a:normAutofit/>
              </a:bodyPr>
              <a:lstStyle/>
              <a:p>
                <a:pPr marL="342900" indent="-342900">
                  <a:lnSpc>
                    <a:spcPts val="2200"/>
                  </a:lnSpc>
                  <a:buFont typeface="Arial" pitchFamily="34" charset="0"/>
                  <a:buChar char="•"/>
                </a:pPr>
                <a:r>
                  <a:rPr lang="en-GB" sz="1800" dirty="0">
                    <a:solidFill>
                      <a:srgbClr val="000000"/>
                    </a:solidFill>
                    <a:latin typeface="Calibri" pitchFamily="34" charset="0"/>
                  </a:rPr>
                  <a:t>In the standard KF the error covariances are </a:t>
                </a:r>
                <a:r>
                  <a:rPr lang="en-GB" sz="1800" dirty="0">
                    <a:solidFill>
                      <a:srgbClr val="FF0000"/>
                    </a:solidFill>
                    <a:latin typeface="Calibri" pitchFamily="34" charset="0"/>
                  </a:rPr>
                  <a:t>explicitly </a:t>
                </a:r>
                <a:r>
                  <a:rPr lang="en-GB" sz="1800" dirty="0" smtClean="0">
                    <a:solidFill>
                      <a:schemeClr val="tx1"/>
                    </a:solidFill>
                    <a:latin typeface="Calibri" pitchFamily="34" charset="0"/>
                  </a:rPr>
                  <a:t>computed and </a:t>
                </a:r>
                <a:r>
                  <a:rPr lang="en-GB" sz="1800" dirty="0" smtClean="0">
                    <a:solidFill>
                      <a:srgbClr val="000000"/>
                    </a:solidFill>
                    <a:latin typeface="Calibri" pitchFamily="34" charset="0"/>
                  </a:rPr>
                  <a:t>propagated in time </a:t>
                </a:r>
                <a:r>
                  <a:rPr lang="en-GB" sz="1800" dirty="0">
                    <a:solidFill>
                      <a:srgbClr val="000000"/>
                    </a:solidFill>
                    <a:latin typeface="Calibri" pitchFamily="34" charset="0"/>
                  </a:rPr>
                  <a:t>using the tangent linear and adjoint of the model and observation operators, i.e.: </a:t>
                </a:r>
              </a:p>
              <a:p>
                <a:pPr algn="ctr">
                  <a:spcBef>
                    <a:spcPts val="600"/>
                  </a:spcBef>
                </a:pPr>
                <a:r>
                  <a:rPr lang="en-GB" sz="1800" b="1" dirty="0">
                    <a:solidFill>
                      <a:srgbClr val="000000"/>
                    </a:solidFill>
                    <a:latin typeface="Cambria Math" panose="02040503050406030204" pitchFamily="18" charset="0"/>
                    <a:ea typeface="Cambria Math" panose="02040503050406030204" pitchFamily="18" charset="0"/>
                  </a:rPr>
                  <a:t>K</a:t>
                </a:r>
                <a:r>
                  <a:rPr lang="en-GB" sz="1800" baseline="-25000" dirty="0">
                    <a:solidFill>
                      <a:srgbClr val="000000"/>
                    </a:solidFill>
                    <a:latin typeface="Cambria Math" panose="02040503050406030204" pitchFamily="18" charset="0"/>
                    <a:ea typeface="Cambria Math" panose="02040503050406030204" pitchFamily="18" charset="0"/>
                  </a:rPr>
                  <a:t> </a:t>
                </a:r>
                <a:r>
                  <a:rPr lang="en-GB" sz="1800" dirty="0">
                    <a:solidFill>
                      <a:srgbClr val="000000"/>
                    </a:solidFill>
                    <a:latin typeface="Cambria Math" panose="02040503050406030204" pitchFamily="18" charset="0"/>
                    <a:ea typeface="Cambria Math" panose="02040503050406030204" pitchFamily="18" charset="0"/>
                  </a:rPr>
                  <a:t>= </a:t>
                </a:r>
                <a:r>
                  <a:rPr lang="en-GB" sz="1800" b="1" dirty="0" err="1">
                    <a:solidFill>
                      <a:srgbClr val="000000"/>
                    </a:solidFill>
                    <a:latin typeface="Cambria Math" panose="02040503050406030204" pitchFamily="18" charset="0"/>
                    <a:ea typeface="Cambria Math" panose="02040503050406030204" pitchFamily="18" charset="0"/>
                  </a:rPr>
                  <a:t>P</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 </a:t>
                </a:r>
                <a:r>
                  <a:rPr lang="en-GB" sz="1800" b="1" dirty="0">
                    <a:solidFill>
                      <a:srgbClr val="000000"/>
                    </a:solidFill>
                    <a:latin typeface="Cambria Math" panose="02040503050406030204" pitchFamily="18" charset="0"/>
                    <a:ea typeface="Cambria Math" panose="02040503050406030204" pitchFamily="18" charset="0"/>
                  </a:rPr>
                  <a:t>H</a:t>
                </a:r>
                <a:r>
                  <a:rPr lang="en-GB" sz="1800" baseline="30000" dirty="0">
                    <a:solidFill>
                      <a:srgbClr val="000000"/>
                    </a:solidFill>
                    <a:latin typeface="Cambria Math" panose="02040503050406030204" pitchFamily="18" charset="0"/>
                    <a:ea typeface="Cambria Math" panose="02040503050406030204" pitchFamily="18" charset="0"/>
                  </a:rPr>
                  <a:t>T</a:t>
                </a:r>
                <a:r>
                  <a:rPr lang="en-GB" sz="1800" dirty="0">
                    <a:solidFill>
                      <a:srgbClr val="000000"/>
                    </a:solidFill>
                    <a:latin typeface="Cambria Math" panose="02040503050406030204" pitchFamily="18" charset="0"/>
                    <a:ea typeface="Cambria Math" panose="02040503050406030204" pitchFamily="18" charset="0"/>
                  </a:rPr>
                  <a:t>(</a:t>
                </a:r>
                <a:r>
                  <a:rPr lang="en-GB" sz="1800" b="1" dirty="0">
                    <a:solidFill>
                      <a:srgbClr val="000000"/>
                    </a:solidFill>
                    <a:latin typeface="Cambria Math" panose="02040503050406030204" pitchFamily="18" charset="0"/>
                    <a:ea typeface="Cambria Math" panose="02040503050406030204" pitchFamily="18" charset="0"/>
                  </a:rPr>
                  <a:t>H</a:t>
                </a:r>
                <a:r>
                  <a:rPr lang="en-GB" sz="1800" baseline="-25000" dirty="0">
                    <a:solidFill>
                      <a:srgbClr val="000000"/>
                    </a:solidFill>
                    <a:latin typeface="Cambria Math" panose="02040503050406030204" pitchFamily="18" charset="0"/>
                    <a:ea typeface="Cambria Math" panose="02040503050406030204" pitchFamily="18" charset="0"/>
                  </a:rPr>
                  <a:t> </a:t>
                </a:r>
                <a:r>
                  <a:rPr lang="en-GB" sz="1800" b="1" dirty="0" err="1">
                    <a:solidFill>
                      <a:srgbClr val="000000"/>
                    </a:solidFill>
                    <a:latin typeface="Cambria Math" panose="02040503050406030204" pitchFamily="18" charset="0"/>
                    <a:ea typeface="Cambria Math" panose="02040503050406030204" pitchFamily="18" charset="0"/>
                  </a:rPr>
                  <a:t>P</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b="1" dirty="0" err="1">
                    <a:solidFill>
                      <a:srgbClr val="000000"/>
                    </a:solidFill>
                    <a:latin typeface="Cambria Math" panose="02040503050406030204" pitchFamily="18" charset="0"/>
                    <a:ea typeface="Cambria Math" panose="02040503050406030204" pitchFamily="18" charset="0"/>
                  </a:rPr>
                  <a:t>H</a:t>
                </a:r>
                <a:r>
                  <a:rPr lang="en-GB" sz="1800" baseline="30000" dirty="0" err="1">
                    <a:solidFill>
                      <a:srgbClr val="000000"/>
                    </a:solidFill>
                    <a:latin typeface="Cambria Math" panose="02040503050406030204" pitchFamily="18" charset="0"/>
                    <a:ea typeface="Cambria Math" panose="02040503050406030204" pitchFamily="18" charset="0"/>
                  </a:rPr>
                  <a:t>T</a:t>
                </a:r>
                <a:r>
                  <a:rPr lang="en-GB" sz="1800" dirty="0">
                    <a:solidFill>
                      <a:srgbClr val="000000"/>
                    </a:solidFill>
                    <a:latin typeface="Cambria Math" panose="02040503050406030204" pitchFamily="18" charset="0"/>
                    <a:ea typeface="Cambria Math" panose="02040503050406030204" pitchFamily="18" charset="0"/>
                  </a:rPr>
                  <a:t> + </a:t>
                </a:r>
                <a:r>
                  <a:rPr lang="en-GB" sz="1800" b="1" dirty="0">
                    <a:solidFill>
                      <a:srgbClr val="000000"/>
                    </a:solidFill>
                    <a:latin typeface="Cambria Math" panose="02040503050406030204" pitchFamily="18" charset="0"/>
                    <a:ea typeface="Cambria Math" panose="02040503050406030204" pitchFamily="18" charset="0"/>
                  </a:rPr>
                  <a:t>R</a:t>
                </a:r>
                <a:r>
                  <a:rPr lang="en-GB" sz="1800" dirty="0">
                    <a:solidFill>
                      <a:srgbClr val="000000"/>
                    </a:solidFill>
                    <a:latin typeface="Cambria Math" panose="02040503050406030204" pitchFamily="18" charset="0"/>
                    <a:ea typeface="Cambria Math" panose="02040503050406030204" pitchFamily="18" charset="0"/>
                  </a:rPr>
                  <a:t>)</a:t>
                </a:r>
                <a:r>
                  <a:rPr lang="en-GB" sz="1800" baseline="30000" dirty="0">
                    <a:solidFill>
                      <a:srgbClr val="000000"/>
                    </a:solidFill>
                    <a:latin typeface="Cambria Math" panose="02040503050406030204" pitchFamily="18" charset="0"/>
                    <a:ea typeface="Cambria Math" panose="02040503050406030204" pitchFamily="18" charset="0"/>
                  </a:rPr>
                  <a:t>-1 </a:t>
                </a:r>
                <a:endParaRPr lang="nn-NO" sz="1800" baseline="30000" dirty="0">
                  <a:solidFill>
                    <a:srgbClr val="000000"/>
                  </a:solidFill>
                  <a:latin typeface="Cambria Math" panose="02040503050406030204" pitchFamily="18" charset="0"/>
                  <a:ea typeface="Cambria Math" panose="02040503050406030204" pitchFamily="18" charset="0"/>
                </a:endParaRPr>
              </a:p>
              <a:p>
                <a:pPr algn="ctr">
                  <a:spcBef>
                    <a:spcPts val="600"/>
                  </a:spcBef>
                  <a:spcAft>
                    <a:spcPts val="600"/>
                  </a:spcAft>
                </a:pPr>
                <a:r>
                  <a:rPr lang="en-GB" sz="1800" b="1" dirty="0" err="1">
                    <a:solidFill>
                      <a:srgbClr val="000000"/>
                    </a:solidFill>
                    <a:latin typeface="Cambria Math" panose="02040503050406030204" pitchFamily="18" charset="0"/>
                    <a:ea typeface="Cambria Math" panose="02040503050406030204" pitchFamily="18" charset="0"/>
                  </a:rPr>
                  <a:t>P</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baseline="-25000" dirty="0">
                    <a:solidFill>
                      <a:srgbClr val="000000"/>
                    </a:solidFill>
                    <a:latin typeface="Cambria Math" panose="02040503050406030204" pitchFamily="18" charset="0"/>
                    <a:ea typeface="Cambria Math" panose="02040503050406030204" pitchFamily="18" charset="0"/>
                  </a:rPr>
                  <a:t> </a:t>
                </a:r>
                <a:r>
                  <a:rPr lang="en-GB" sz="1800" dirty="0">
                    <a:solidFill>
                      <a:srgbClr val="000000"/>
                    </a:solidFill>
                    <a:latin typeface="Cambria Math" panose="02040503050406030204" pitchFamily="18" charset="0"/>
                    <a:ea typeface="Cambria Math" panose="02040503050406030204" pitchFamily="18" charset="0"/>
                  </a:rPr>
                  <a:t>= </a:t>
                </a:r>
                <a:r>
                  <a:rPr lang="en-GB" sz="1800" b="1" dirty="0" err="1">
                    <a:solidFill>
                      <a:srgbClr val="000000"/>
                    </a:solidFill>
                    <a:latin typeface="Cambria Math" panose="02040503050406030204" pitchFamily="18" charset="0"/>
                    <a:ea typeface="Cambria Math" panose="02040503050406030204" pitchFamily="18" charset="0"/>
                    <a:cs typeface="Calibri" pitchFamily="34" charset="0"/>
                  </a:rPr>
                  <a:t>M</a:t>
                </a:r>
                <a:r>
                  <a:rPr lang="en-GB" sz="1800" b="1" dirty="0" err="1">
                    <a:solidFill>
                      <a:srgbClr val="000000"/>
                    </a:solidFill>
                    <a:latin typeface="Cambria Math" panose="02040503050406030204" pitchFamily="18" charset="0"/>
                    <a:ea typeface="Cambria Math" panose="02040503050406030204" pitchFamily="18" charset="0"/>
                  </a:rPr>
                  <a:t>P</a:t>
                </a:r>
                <a:r>
                  <a:rPr lang="en-GB" sz="1800" baseline="30000" dirty="0" err="1">
                    <a:solidFill>
                      <a:srgbClr val="000000"/>
                    </a:solidFill>
                    <a:latin typeface="Cambria Math" panose="02040503050406030204" pitchFamily="18" charset="0"/>
                    <a:ea typeface="Cambria Math" panose="02040503050406030204" pitchFamily="18" charset="0"/>
                  </a:rPr>
                  <a:t>a</a:t>
                </a:r>
                <a:r>
                  <a:rPr lang="en-GB" sz="1800" b="1" dirty="0" err="1">
                    <a:solidFill>
                      <a:srgbClr val="000000"/>
                    </a:solidFill>
                    <a:latin typeface="Cambria Math" panose="02040503050406030204" pitchFamily="18" charset="0"/>
                    <a:ea typeface="Cambria Math" panose="02040503050406030204" pitchFamily="18" charset="0"/>
                    <a:cs typeface="Calibri" pitchFamily="34" charset="0"/>
                  </a:rPr>
                  <a:t>M</a:t>
                </a:r>
                <a:r>
                  <a:rPr lang="en-GB" sz="1800" baseline="30000" dirty="0" err="1">
                    <a:solidFill>
                      <a:srgbClr val="000000"/>
                    </a:solidFill>
                    <a:latin typeface="Cambria Math" panose="02040503050406030204" pitchFamily="18" charset="0"/>
                    <a:ea typeface="Cambria Math" panose="02040503050406030204" pitchFamily="18" charset="0"/>
                    <a:cs typeface="Calibri" pitchFamily="34" charset="0"/>
                  </a:rPr>
                  <a:t>T</a:t>
                </a:r>
                <a:r>
                  <a:rPr lang="en-GB" sz="1800" baseline="-50000" dirty="0">
                    <a:solidFill>
                      <a:srgbClr val="000000"/>
                    </a:solidFill>
                    <a:latin typeface="Cambria Math" panose="02040503050406030204" pitchFamily="18" charset="0"/>
                    <a:ea typeface="Cambria Math" panose="02040503050406030204" pitchFamily="18" charset="0"/>
                    <a:cs typeface="Calibri" pitchFamily="34" charset="0"/>
                  </a:rPr>
                  <a:t> </a:t>
                </a:r>
                <a:r>
                  <a:rPr lang="en-GB" sz="1800" dirty="0">
                    <a:solidFill>
                      <a:srgbClr val="000000"/>
                    </a:solidFill>
                    <a:latin typeface="Cambria Math" panose="02040503050406030204" pitchFamily="18" charset="0"/>
                    <a:ea typeface="Cambria Math" panose="02040503050406030204" pitchFamily="18" charset="0"/>
                  </a:rPr>
                  <a:t>+ </a:t>
                </a:r>
                <a:r>
                  <a:rPr lang="en-GB" sz="1800" b="1" dirty="0">
                    <a:solidFill>
                      <a:srgbClr val="000000"/>
                    </a:solidFill>
                    <a:latin typeface="Cambria Math" panose="02040503050406030204" pitchFamily="18" charset="0"/>
                    <a:ea typeface="Cambria Math" panose="02040503050406030204" pitchFamily="18" charset="0"/>
                  </a:rPr>
                  <a:t>Q</a:t>
                </a:r>
                <a:endParaRPr lang="en-GB" sz="1800" dirty="0">
                  <a:solidFill>
                    <a:srgbClr val="000000"/>
                  </a:solidFill>
                  <a:latin typeface="Cambria Math" panose="02040503050406030204" pitchFamily="18" charset="0"/>
                  <a:ea typeface="Cambria Math" panose="02040503050406030204" pitchFamily="18" charset="0"/>
                </a:endParaRPr>
              </a:p>
              <a:p>
                <a:pPr marL="342900" indent="-342900">
                  <a:lnSpc>
                    <a:spcPts val="2200"/>
                  </a:lnSpc>
                  <a:spcBef>
                    <a:spcPts val="1200"/>
                  </a:spcBef>
                  <a:spcAft>
                    <a:spcPts val="600"/>
                  </a:spcAft>
                  <a:buFont typeface="Arial" pitchFamily="34" charset="0"/>
                  <a:buChar char="•"/>
                </a:pPr>
                <a:r>
                  <a:rPr lang="nn-NO" sz="1800" dirty="0">
                    <a:solidFill>
                      <a:srgbClr val="000000"/>
                    </a:solidFill>
                    <a:latin typeface="Calibri"/>
                  </a:rPr>
                  <a:t>In the EnKF the error covariances are sampled from the</a:t>
                </a:r>
                <a:r>
                  <a:rPr lang="nn-NO" sz="1800" dirty="0">
                    <a:solidFill>
                      <a:srgbClr val="FF0000"/>
                    </a:solidFill>
                    <a:latin typeface="Calibri"/>
                  </a:rPr>
                  <a:t> ensemble forecasts </a:t>
                </a:r>
                <a:r>
                  <a:rPr lang="nn-NO" sz="1800" dirty="0">
                    <a:solidFill>
                      <a:srgbClr val="000000"/>
                    </a:solidFill>
                    <a:latin typeface="Calibri"/>
                  </a:rPr>
                  <a:t>and the huge matrix </a:t>
                </a:r>
                <a:r>
                  <a:rPr lang="nn-NO" sz="1800" b="1" dirty="0">
                    <a:solidFill>
                      <a:srgbClr val="000000"/>
                    </a:solidFill>
                    <a:latin typeface="Calibri"/>
                  </a:rPr>
                  <a:t>P</a:t>
                </a:r>
                <a:r>
                  <a:rPr lang="nn-NO" sz="1800" baseline="30000" dirty="0">
                    <a:solidFill>
                      <a:srgbClr val="000000"/>
                    </a:solidFill>
                    <a:latin typeface="Calibri"/>
                  </a:rPr>
                  <a:t>b</a:t>
                </a:r>
                <a:r>
                  <a:rPr lang="nn-NO" sz="1800" dirty="0">
                    <a:solidFill>
                      <a:srgbClr val="000000"/>
                    </a:solidFill>
                    <a:latin typeface="Calibri"/>
                  </a:rPr>
                  <a:t> is never explicitly formed</a:t>
                </a:r>
                <a:r>
                  <a:rPr lang="en-GB" sz="1800" dirty="0">
                    <a:solidFill>
                      <a:srgbClr val="000000"/>
                    </a:solidFill>
                    <a:latin typeface="Calibri" pitchFamily="34" charset="0"/>
                  </a:rPr>
                  <a:t>:</a:t>
                </a:r>
              </a:p>
              <a:p>
                <a:pPr marL="457200" lvl="1" indent="0">
                  <a:spcBef>
                    <a:spcPts val="600"/>
                  </a:spcBef>
                  <a:spcAft>
                    <a:spcPts val="600"/>
                  </a:spcAft>
                  <a:buSzPct val="125000"/>
                  <a:buNone/>
                </a:pPr>
                <a:r>
                  <a:rPr lang="en-GB" sz="1800" dirty="0">
                    <a:solidFill>
                      <a:srgbClr val="000000"/>
                    </a:solidFill>
                    <a:latin typeface="Calibri" pitchFamily="34" charset="0"/>
                  </a:rPr>
                  <a:t>	</a:t>
                </a:r>
                <a:r>
                  <a:rPr lang="en-GB" sz="1800" b="1" dirty="0" err="1">
                    <a:solidFill>
                      <a:srgbClr val="000000"/>
                    </a:solidFill>
                    <a:latin typeface="Cambria Math" panose="02040503050406030204" pitchFamily="18" charset="0"/>
                    <a:ea typeface="Cambria Math" panose="02040503050406030204" pitchFamily="18" charset="0"/>
                  </a:rPr>
                  <a:t>P</a:t>
                </a:r>
                <a:r>
                  <a:rPr lang="en-GB" sz="1800" baseline="30000" dirty="0" err="1">
                    <a:solidFill>
                      <a:srgbClr val="000000"/>
                    </a:solidFill>
                    <a:latin typeface="Cambria Math" panose="02040503050406030204" pitchFamily="18" charset="0"/>
                    <a:ea typeface="Cambria Math" panose="02040503050406030204" pitchFamily="18" charset="0"/>
                  </a:rPr>
                  <a:t>b</a:t>
                </a:r>
                <a:r>
                  <a:rPr lang="nn-NO" sz="1800" b="1" dirty="0">
                    <a:solidFill>
                      <a:srgbClr val="000000"/>
                    </a:solidFill>
                    <a:latin typeface="Cambria Math" panose="02040503050406030204" pitchFamily="18" charset="0"/>
                    <a:ea typeface="Cambria Math" panose="02040503050406030204" pitchFamily="18" charset="0"/>
                  </a:rPr>
                  <a:t>H</a:t>
                </a:r>
                <a:r>
                  <a:rPr lang="nn-NO" sz="1800" baseline="30000" dirty="0">
                    <a:solidFill>
                      <a:srgbClr val="000000"/>
                    </a:solidFill>
                    <a:latin typeface="Cambria Math" panose="02040503050406030204" pitchFamily="18" charset="0"/>
                    <a:ea typeface="Cambria Math" panose="02040503050406030204" pitchFamily="18" charset="0"/>
                  </a:rPr>
                  <a:t>T</a:t>
                </a:r>
                <a:r>
                  <a:rPr lang="en-GB" sz="1800" dirty="0">
                    <a:solidFill>
                      <a:srgbClr val="000000"/>
                    </a:solidFill>
                    <a:latin typeface="Cambria Math" panose="02040503050406030204" pitchFamily="18" charset="0"/>
                    <a:ea typeface="Cambria Math" panose="02040503050406030204" pitchFamily="18" charset="0"/>
                  </a:rPr>
                  <a:t> = </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a:t>
                </a:r>
                <a:r>
                  <a:rPr lang="en-GB" sz="1800" baseline="30000" dirty="0">
                    <a:solidFill>
                      <a:srgbClr val="000000"/>
                    </a:solidFill>
                    <a:latin typeface="Cambria Math" panose="02040503050406030204" pitchFamily="18" charset="0"/>
                    <a:ea typeface="Cambria Math" panose="02040503050406030204" pitchFamily="18" charset="0"/>
                  </a:rPr>
                  <a:t>T</a:t>
                </a:r>
                <a:r>
                  <a:rPr lang="nn-NO" sz="1800" b="1" dirty="0">
                    <a:solidFill>
                      <a:srgbClr val="000000"/>
                    </a:solidFill>
                    <a:latin typeface="Cambria Math" panose="02040503050406030204" pitchFamily="18" charset="0"/>
                    <a:ea typeface="Cambria Math" panose="02040503050406030204" pitchFamily="18" charset="0"/>
                  </a:rPr>
                  <a:t>H</a:t>
                </a:r>
                <a:r>
                  <a:rPr lang="nn-NO" sz="1800" baseline="30000" dirty="0">
                    <a:solidFill>
                      <a:srgbClr val="000000"/>
                    </a:solidFill>
                    <a:latin typeface="Cambria Math" panose="02040503050406030204" pitchFamily="18" charset="0"/>
                    <a:ea typeface="Cambria Math" panose="02040503050406030204" pitchFamily="18" charset="0"/>
                  </a:rPr>
                  <a:t>T</a:t>
                </a:r>
                <a:r>
                  <a:rPr lang="nn-NO" sz="1800" dirty="0">
                    <a:solidFill>
                      <a:srgbClr val="000000"/>
                    </a:solidFill>
                    <a:latin typeface="Cambria Math" panose="02040503050406030204" pitchFamily="18" charset="0"/>
                    <a:ea typeface="Cambria Math" panose="02040503050406030204" pitchFamily="18" charset="0"/>
                  </a:rPr>
                  <a:t>= </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a:t>
                </a:r>
                <a:r>
                  <a:rPr lang="nn-NO" sz="1800" b="1" dirty="0">
                    <a:solidFill>
                      <a:srgbClr val="000000"/>
                    </a:solidFill>
                    <a:latin typeface="Cambria Math" panose="02040503050406030204" pitchFamily="18" charset="0"/>
                    <a:ea typeface="Cambria Math" panose="02040503050406030204" pitchFamily="18" charset="0"/>
                  </a:rPr>
                  <a:t>H</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a:t>
                </a:r>
                <a:r>
                  <a:rPr lang="en-GB" sz="1800" baseline="30000" dirty="0">
                    <a:solidFill>
                      <a:srgbClr val="000000"/>
                    </a:solidFill>
                    <a:latin typeface="Cambria Math" panose="02040503050406030204" pitchFamily="18" charset="0"/>
                    <a:ea typeface="Cambria Math" panose="02040503050406030204" pitchFamily="18" charset="0"/>
                  </a:rPr>
                  <a:t>T</a:t>
                </a:r>
                <a:r>
                  <a:rPr lang="en-GB" sz="1800" dirty="0">
                    <a:solidFill>
                      <a:srgbClr val="000000"/>
                    </a:solidFill>
                    <a:latin typeface="Cambria Math" panose="02040503050406030204" pitchFamily="18" charset="0"/>
                    <a:ea typeface="Cambria Math" panose="02040503050406030204" pitchFamily="18" charset="0"/>
                  </a:rPr>
                  <a:t> = </a:t>
                </a:r>
                <a:endParaRPr lang="en-GB" sz="1800" dirty="0">
                  <a:solidFill>
                    <a:srgbClr val="000000"/>
                  </a:solidFill>
                  <a:latin typeface="Cambria Math" panose="02040503050406030204" pitchFamily="18" charset="0"/>
                  <a:ea typeface="Cambria Math" panose="02040503050406030204" pitchFamily="18" charset="0"/>
                  <a:cs typeface="Times New Roman" pitchFamily="18" charset="0"/>
                </a:endParaRPr>
              </a:p>
              <a:p>
                <a:pPr marL="457200" lvl="1" indent="0" algn="ctr">
                  <a:spcBef>
                    <a:spcPts val="0"/>
                  </a:spcBef>
                  <a:spcAft>
                    <a:spcPts val="600"/>
                  </a:spcAft>
                  <a:buSzPct val="125000"/>
                  <a:buNone/>
                </a:pPr>
                <a14:m>
                  <m:oMath xmlns:m="http://schemas.openxmlformats.org/officeDocument/2006/math">
                    <m:f>
                      <m:fPr>
                        <m:ctrlPr>
                          <a:rPr lang="pt-BR" sz="1800" i="1">
                            <a:solidFill>
                              <a:srgbClr val="000000"/>
                            </a:solidFill>
                            <a:latin typeface="Cambria Math" panose="02040503050406030204" pitchFamily="18" charset="0"/>
                            <a:ea typeface="Cambria Math" panose="02040503050406030204" pitchFamily="18" charset="0"/>
                          </a:rPr>
                        </m:ctrlPr>
                      </m:fPr>
                      <m:num>
                        <m:r>
                          <a:rPr lang="en-GB" sz="1800" i="1">
                            <a:solidFill>
                              <a:srgbClr val="000000"/>
                            </a:solidFill>
                            <a:latin typeface="Cambria Math" panose="02040503050406030204" pitchFamily="18" charset="0"/>
                            <a:ea typeface="Cambria Math" panose="02040503050406030204" pitchFamily="18" charset="0"/>
                          </a:rPr>
                          <m:t>1</m:t>
                        </m:r>
                      </m:num>
                      <m:den>
                        <m:r>
                          <a:rPr lang="en-GB" sz="1800" i="1">
                            <a:solidFill>
                              <a:srgbClr val="000000"/>
                            </a:solidFill>
                            <a:latin typeface="Cambria Math" panose="02040503050406030204" pitchFamily="18" charset="0"/>
                            <a:ea typeface="Cambria Math" panose="02040503050406030204" pitchFamily="18" charset="0"/>
                          </a:rPr>
                          <m:t>𝑀</m:t>
                        </m:r>
                        <m:r>
                          <a:rPr lang="en-GB" sz="1800" i="1">
                            <a:solidFill>
                              <a:srgbClr val="000000"/>
                            </a:solidFill>
                            <a:latin typeface="Cambria Math" panose="02040503050406030204" pitchFamily="18" charset="0"/>
                            <a:ea typeface="Cambria Math" panose="02040503050406030204" pitchFamily="18" charset="0"/>
                          </a:rPr>
                          <m:t>−1</m:t>
                        </m:r>
                      </m:den>
                    </m:f>
                  </m:oMath>
                </a14:m>
                <a:r>
                  <a:rPr lang="el-GR" sz="1800" dirty="0">
                    <a:solidFill>
                      <a:srgbClr val="000000"/>
                    </a:solidFill>
                    <a:latin typeface="Cambria Math" panose="02040503050406030204" pitchFamily="18" charset="0"/>
                    <a:ea typeface="Cambria Math" panose="02040503050406030204" pitchFamily="18" charset="0"/>
                    <a:cs typeface="Times New Roman" pitchFamily="18" charset="0"/>
                  </a:rPr>
                  <a:t>Σ</a:t>
                </a:r>
                <a:r>
                  <a:rPr lang="en-GB" sz="1800" i="1" baseline="-25000" dirty="0">
                    <a:solidFill>
                      <a:srgbClr val="000000"/>
                    </a:solidFill>
                    <a:latin typeface="Cambria Math" panose="02040503050406030204" pitchFamily="18" charset="0"/>
                    <a:ea typeface="Cambria Math" panose="02040503050406030204" pitchFamily="18" charset="0"/>
                    <a:cs typeface="Times New Roman" pitchFamily="18" charset="0"/>
                  </a:rPr>
                  <a:t>m</a:t>
                </a:r>
                <a:r>
                  <a:rPr lang="en-GB" sz="1800" dirty="0">
                    <a:solidFill>
                      <a:srgbClr val="000000"/>
                    </a:solidFill>
                    <a:latin typeface="Cambria Math" panose="02040503050406030204" pitchFamily="18" charset="0"/>
                    <a:ea typeface="Cambria Math" panose="02040503050406030204" pitchFamily="18" charset="0"/>
                    <a:cs typeface="Times New Roman" pitchFamily="18" charset="0"/>
                  </a:rPr>
                  <a:t>(</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baseline="-25000" dirty="0" err="1">
                    <a:solidFill>
                      <a:srgbClr val="000000"/>
                    </a:solidFill>
                    <a:latin typeface="Cambria Math" panose="02040503050406030204" pitchFamily="18" charset="0"/>
                    <a:ea typeface="Cambria Math" panose="02040503050406030204" pitchFamily="18" charset="0"/>
                  </a:rPr>
                  <a:t>m</a:t>
                </a:r>
                <a:r>
                  <a:rPr lang="en-GB" sz="1800" dirty="0">
                    <a:solidFill>
                      <a:srgbClr val="000000"/>
                    </a:solidFill>
                    <a:latin typeface="Cambria Math" panose="02040503050406030204" pitchFamily="18" charset="0"/>
                    <a:ea typeface="Cambria Math" panose="02040503050406030204" pitchFamily="18" charset="0"/>
                  </a:rPr>
                  <a:t>- &lt;</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baseline="-25000" dirty="0" err="1">
                    <a:solidFill>
                      <a:srgbClr val="000000"/>
                    </a:solidFill>
                    <a:latin typeface="Cambria Math" panose="02040503050406030204" pitchFamily="18" charset="0"/>
                    <a:ea typeface="Cambria Math" panose="02040503050406030204" pitchFamily="18" charset="0"/>
                  </a:rPr>
                  <a:t>m</a:t>
                </a:r>
                <a:r>
                  <a:rPr lang="en-GB" sz="1800" dirty="0">
                    <a:solidFill>
                      <a:srgbClr val="000000"/>
                    </a:solidFill>
                    <a:latin typeface="Cambria Math" panose="02040503050406030204" pitchFamily="18" charset="0"/>
                    <a:ea typeface="Cambria Math" panose="02040503050406030204" pitchFamily="18" charset="0"/>
                  </a:rPr>
                  <a:t>&gt;</a:t>
                </a:r>
                <a:r>
                  <a:rPr lang="en-GB" sz="1800" dirty="0">
                    <a:solidFill>
                      <a:srgbClr val="000000"/>
                    </a:solidFill>
                    <a:latin typeface="Cambria Math" panose="02040503050406030204" pitchFamily="18" charset="0"/>
                    <a:ea typeface="Cambria Math" panose="02040503050406030204" pitchFamily="18" charset="0"/>
                    <a:cs typeface="Times New Roman" pitchFamily="18" charset="0"/>
                  </a:rPr>
                  <a:t>) </a:t>
                </a:r>
                <a:r>
                  <a:rPr lang="en-GB" sz="1800" dirty="0" smtClean="0">
                    <a:solidFill>
                      <a:srgbClr val="000000"/>
                    </a:solidFill>
                    <a:latin typeface="Cambria Math" panose="02040503050406030204" pitchFamily="18" charset="0"/>
                    <a:ea typeface="Cambria Math" panose="02040503050406030204" pitchFamily="18" charset="0"/>
                    <a:cs typeface="Times New Roman" pitchFamily="18" charset="0"/>
                  </a:rPr>
                  <a:t>(</a:t>
                </a:r>
                <a:r>
                  <a:rPr lang="en-GB" sz="1800" b="1" dirty="0" err="1" smtClean="0">
                    <a:solidFill>
                      <a:srgbClr val="000000"/>
                    </a:solidFill>
                    <a:latin typeface="Cambria Math" panose="02040503050406030204" pitchFamily="18" charset="0"/>
                    <a:ea typeface="Cambria Math" panose="02040503050406030204" pitchFamily="18" charset="0"/>
                    <a:cs typeface="Times New Roman" pitchFamily="18" charset="0"/>
                  </a:rPr>
                  <a:t>H</a:t>
                </a:r>
                <a:r>
                  <a:rPr lang="en-GB" sz="1800" b="1" dirty="0" err="1" smtClean="0">
                    <a:solidFill>
                      <a:srgbClr val="000000"/>
                    </a:solidFill>
                    <a:latin typeface="Cambria Math" panose="02040503050406030204" pitchFamily="18" charset="0"/>
                    <a:ea typeface="Cambria Math" panose="02040503050406030204" pitchFamily="18" charset="0"/>
                  </a:rPr>
                  <a:t>x</a:t>
                </a:r>
                <a:r>
                  <a:rPr lang="en-GB" sz="1800" baseline="30000" dirty="0" err="1" smtClean="0">
                    <a:solidFill>
                      <a:srgbClr val="000000"/>
                    </a:solidFill>
                    <a:latin typeface="Cambria Math" panose="02040503050406030204" pitchFamily="18" charset="0"/>
                    <a:ea typeface="Cambria Math" panose="02040503050406030204" pitchFamily="18" charset="0"/>
                  </a:rPr>
                  <a:t>b</a:t>
                </a:r>
                <a:r>
                  <a:rPr lang="en-GB" sz="1800" baseline="-25000" dirty="0" err="1" smtClean="0">
                    <a:solidFill>
                      <a:srgbClr val="000000"/>
                    </a:solidFill>
                    <a:latin typeface="Cambria Math" panose="02040503050406030204" pitchFamily="18" charset="0"/>
                    <a:ea typeface="Cambria Math" panose="02040503050406030204" pitchFamily="18" charset="0"/>
                  </a:rPr>
                  <a:t>m</a:t>
                </a:r>
                <a:r>
                  <a:rPr lang="en-GB" sz="1800" dirty="0" smtClean="0">
                    <a:solidFill>
                      <a:srgbClr val="000000"/>
                    </a:solidFill>
                    <a:latin typeface="Cambria Math" panose="02040503050406030204" pitchFamily="18" charset="0"/>
                    <a:ea typeface="Cambria Math" panose="02040503050406030204" pitchFamily="18" charset="0"/>
                  </a:rPr>
                  <a:t>- </a:t>
                </a:r>
                <a:r>
                  <a:rPr lang="en-GB" sz="1800" dirty="0">
                    <a:solidFill>
                      <a:srgbClr val="000000"/>
                    </a:solidFill>
                    <a:latin typeface="Cambria Math" panose="02040503050406030204" pitchFamily="18" charset="0"/>
                    <a:ea typeface="Cambria Math" panose="02040503050406030204" pitchFamily="18" charset="0"/>
                  </a:rPr>
                  <a:t>&lt;</a:t>
                </a:r>
                <a:r>
                  <a:rPr lang="en-GB" sz="1800" b="1" dirty="0">
                    <a:solidFill>
                      <a:srgbClr val="000000"/>
                    </a:solidFill>
                    <a:latin typeface="Cambria Math" panose="02040503050406030204" pitchFamily="18" charset="0"/>
                    <a:ea typeface="Cambria Math" panose="02040503050406030204" pitchFamily="18" charset="0"/>
                  </a:rPr>
                  <a:t>H</a:t>
                </a:r>
                <a:r>
                  <a:rPr lang="en-GB" sz="1800" dirty="0">
                    <a:solidFill>
                      <a:srgbClr val="000000"/>
                    </a:solidFill>
                    <a:latin typeface="Cambria Math" panose="02040503050406030204" pitchFamily="18" charset="0"/>
                    <a:ea typeface="Cambria Math" panose="02040503050406030204" pitchFamily="18" charset="0"/>
                  </a:rPr>
                  <a:t>(</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baseline="-25000" dirty="0" err="1">
                    <a:solidFill>
                      <a:srgbClr val="000000"/>
                    </a:solidFill>
                    <a:latin typeface="Cambria Math" panose="02040503050406030204" pitchFamily="18" charset="0"/>
                    <a:ea typeface="Cambria Math" panose="02040503050406030204" pitchFamily="18" charset="0"/>
                  </a:rPr>
                  <a:t>m</a:t>
                </a:r>
                <a:r>
                  <a:rPr lang="en-GB" sz="1800" dirty="0">
                    <a:solidFill>
                      <a:srgbClr val="000000"/>
                    </a:solidFill>
                    <a:latin typeface="Cambria Math" panose="02040503050406030204" pitchFamily="18" charset="0"/>
                    <a:ea typeface="Cambria Math" panose="02040503050406030204" pitchFamily="18" charset="0"/>
                  </a:rPr>
                  <a:t>)&gt;</a:t>
                </a:r>
                <a:r>
                  <a:rPr lang="en-GB" sz="1800" dirty="0">
                    <a:solidFill>
                      <a:srgbClr val="000000"/>
                    </a:solidFill>
                    <a:latin typeface="Cambria Math" panose="02040503050406030204" pitchFamily="18" charset="0"/>
                    <a:ea typeface="Cambria Math" panose="02040503050406030204" pitchFamily="18" charset="0"/>
                    <a:cs typeface="Times New Roman" pitchFamily="18" charset="0"/>
                  </a:rPr>
                  <a:t>)</a:t>
                </a:r>
                <a:r>
                  <a:rPr lang="en-GB" sz="1800" baseline="30000" dirty="0">
                    <a:solidFill>
                      <a:srgbClr val="000000"/>
                    </a:solidFill>
                    <a:latin typeface="Cambria Math" panose="02040503050406030204" pitchFamily="18" charset="0"/>
                    <a:ea typeface="Cambria Math" panose="02040503050406030204" pitchFamily="18" charset="0"/>
                    <a:cs typeface="Calibri" pitchFamily="34" charset="0"/>
                  </a:rPr>
                  <a:t>T</a:t>
                </a:r>
              </a:p>
              <a:p>
                <a:pPr marL="457200" lvl="1" indent="0">
                  <a:spcBef>
                    <a:spcPts val="600"/>
                  </a:spcBef>
                  <a:spcAft>
                    <a:spcPts val="0"/>
                  </a:spcAft>
                  <a:buSzPct val="125000"/>
                  <a:buNone/>
                </a:pPr>
                <a:r>
                  <a:rPr lang="nn-NO" sz="1800" b="1" dirty="0">
                    <a:solidFill>
                      <a:srgbClr val="000000"/>
                    </a:solidFill>
                    <a:latin typeface="Calibri"/>
                  </a:rPr>
                  <a:t>	</a:t>
                </a:r>
                <a:r>
                  <a:rPr lang="nn-NO" sz="1800" b="1" dirty="0">
                    <a:solidFill>
                      <a:srgbClr val="000000"/>
                    </a:solidFill>
                    <a:latin typeface="Cambria Math" panose="02040503050406030204" pitchFamily="18" charset="0"/>
                    <a:ea typeface="Cambria Math" panose="02040503050406030204" pitchFamily="18" charset="0"/>
                  </a:rPr>
                  <a:t>H</a:t>
                </a:r>
                <a:r>
                  <a:rPr lang="en-GB" sz="1800" b="1" dirty="0" err="1">
                    <a:solidFill>
                      <a:srgbClr val="000000"/>
                    </a:solidFill>
                    <a:latin typeface="Cambria Math" panose="02040503050406030204" pitchFamily="18" charset="0"/>
                    <a:ea typeface="Cambria Math" panose="02040503050406030204" pitchFamily="18" charset="0"/>
                  </a:rPr>
                  <a:t>P</a:t>
                </a:r>
                <a:r>
                  <a:rPr lang="en-GB" sz="1800" baseline="30000" dirty="0" err="1">
                    <a:solidFill>
                      <a:srgbClr val="000000"/>
                    </a:solidFill>
                    <a:latin typeface="Cambria Math" panose="02040503050406030204" pitchFamily="18" charset="0"/>
                    <a:ea typeface="Cambria Math" panose="02040503050406030204" pitchFamily="18" charset="0"/>
                  </a:rPr>
                  <a:t>b</a:t>
                </a:r>
                <a:r>
                  <a:rPr lang="nn-NO" sz="1800" b="1" dirty="0">
                    <a:solidFill>
                      <a:srgbClr val="000000"/>
                    </a:solidFill>
                    <a:latin typeface="Cambria Math" panose="02040503050406030204" pitchFamily="18" charset="0"/>
                    <a:ea typeface="Cambria Math" panose="02040503050406030204" pitchFamily="18" charset="0"/>
                  </a:rPr>
                  <a:t>H</a:t>
                </a:r>
                <a:r>
                  <a:rPr lang="nn-NO" sz="1800" baseline="30000" dirty="0">
                    <a:solidFill>
                      <a:srgbClr val="000000"/>
                    </a:solidFill>
                    <a:latin typeface="Cambria Math" panose="02040503050406030204" pitchFamily="18" charset="0"/>
                    <a:ea typeface="Cambria Math" panose="02040503050406030204" pitchFamily="18" charset="0"/>
                  </a:rPr>
                  <a:t>T</a:t>
                </a:r>
                <a:r>
                  <a:rPr lang="nn-NO" sz="1800" dirty="0">
                    <a:solidFill>
                      <a:srgbClr val="000000"/>
                    </a:solidFill>
                    <a:latin typeface="Cambria Math" panose="02040503050406030204" pitchFamily="18" charset="0"/>
                    <a:ea typeface="Cambria Math" panose="02040503050406030204" pitchFamily="18" charset="0"/>
                  </a:rPr>
                  <a:t>= </a:t>
                </a:r>
                <a:r>
                  <a:rPr lang="nn-NO" sz="1800" b="1" dirty="0">
                    <a:solidFill>
                      <a:srgbClr val="000000"/>
                    </a:solidFill>
                    <a:latin typeface="Cambria Math" panose="02040503050406030204" pitchFamily="18" charset="0"/>
                    <a:ea typeface="Cambria Math" panose="02040503050406030204" pitchFamily="18" charset="0"/>
                  </a:rPr>
                  <a:t>H</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a:t>
                </a:r>
                <a:r>
                  <a:rPr lang="nn-NO" sz="1800" b="1" dirty="0">
                    <a:solidFill>
                      <a:srgbClr val="000000"/>
                    </a:solidFill>
                    <a:latin typeface="Cambria Math" panose="02040503050406030204" pitchFamily="18" charset="0"/>
                    <a:ea typeface="Cambria Math" panose="02040503050406030204" pitchFamily="18" charset="0"/>
                  </a:rPr>
                  <a:t>H</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a:t>
                </a:r>
                <a:r>
                  <a:rPr lang="en-GB" sz="1800" baseline="30000" dirty="0">
                    <a:solidFill>
                      <a:srgbClr val="000000"/>
                    </a:solidFill>
                    <a:latin typeface="Cambria Math" panose="02040503050406030204" pitchFamily="18" charset="0"/>
                    <a:ea typeface="Cambria Math" panose="02040503050406030204" pitchFamily="18" charset="0"/>
                  </a:rPr>
                  <a:t>T</a:t>
                </a:r>
                <a:r>
                  <a:rPr lang="en-GB" sz="1800" dirty="0">
                    <a:solidFill>
                      <a:srgbClr val="000000"/>
                    </a:solidFill>
                    <a:latin typeface="Cambria Math" panose="02040503050406030204" pitchFamily="18" charset="0"/>
                    <a:ea typeface="Cambria Math" panose="02040503050406030204" pitchFamily="18" charset="0"/>
                  </a:rPr>
                  <a:t> =</a:t>
                </a:r>
                <a:r>
                  <a:rPr lang="en-GB" sz="1800" dirty="0">
                    <a:solidFill>
                      <a:srgbClr val="000000"/>
                    </a:solidFill>
                    <a:latin typeface="Calibri" pitchFamily="34" charset="0"/>
                  </a:rPr>
                  <a:t> </a:t>
                </a:r>
                <a:endParaRPr lang="en-GB" sz="1800" i="1" dirty="0">
                  <a:solidFill>
                    <a:srgbClr val="000000"/>
                  </a:solidFill>
                  <a:latin typeface="Cambria Math"/>
                </a:endParaRPr>
              </a:p>
              <a:p>
                <a:pPr marL="457200" lvl="1" indent="0" algn="ctr">
                  <a:spcBef>
                    <a:spcPts val="0"/>
                  </a:spcBef>
                  <a:spcAft>
                    <a:spcPts val="600"/>
                  </a:spcAft>
                  <a:buSzPct val="125000"/>
                  <a:buNone/>
                </a:pPr>
                <a14:m>
                  <m:oMath xmlns:m="http://schemas.openxmlformats.org/officeDocument/2006/math">
                    <m:f>
                      <m:fPr>
                        <m:ctrlPr>
                          <a:rPr lang="pt-BR" sz="1800" i="1">
                            <a:solidFill>
                              <a:srgbClr val="000000"/>
                            </a:solidFill>
                            <a:latin typeface="Cambria Math" panose="02040503050406030204" pitchFamily="18" charset="0"/>
                            <a:ea typeface="Cambria Math" panose="02040503050406030204" pitchFamily="18" charset="0"/>
                          </a:rPr>
                        </m:ctrlPr>
                      </m:fPr>
                      <m:num>
                        <m:r>
                          <a:rPr lang="en-GB" sz="1800" i="1">
                            <a:solidFill>
                              <a:srgbClr val="000000"/>
                            </a:solidFill>
                            <a:latin typeface="Cambria Math" panose="02040503050406030204" pitchFamily="18" charset="0"/>
                            <a:ea typeface="Cambria Math" panose="02040503050406030204" pitchFamily="18" charset="0"/>
                          </a:rPr>
                          <m:t>1</m:t>
                        </m:r>
                      </m:num>
                      <m:den>
                        <m:r>
                          <a:rPr lang="en-GB" sz="1800" i="1">
                            <a:solidFill>
                              <a:srgbClr val="000000"/>
                            </a:solidFill>
                            <a:latin typeface="Cambria Math" panose="02040503050406030204" pitchFamily="18" charset="0"/>
                            <a:ea typeface="Cambria Math" panose="02040503050406030204" pitchFamily="18" charset="0"/>
                          </a:rPr>
                          <m:t>𝑀</m:t>
                        </m:r>
                        <m:r>
                          <a:rPr lang="en-GB" sz="1800" i="1">
                            <a:solidFill>
                              <a:srgbClr val="000000"/>
                            </a:solidFill>
                            <a:latin typeface="Cambria Math" panose="02040503050406030204" pitchFamily="18" charset="0"/>
                            <a:ea typeface="Cambria Math" panose="02040503050406030204" pitchFamily="18" charset="0"/>
                          </a:rPr>
                          <m:t>−1</m:t>
                        </m:r>
                      </m:den>
                    </m:f>
                  </m:oMath>
                </a14:m>
                <a:r>
                  <a:rPr lang="el-GR" sz="1800" dirty="0">
                    <a:solidFill>
                      <a:srgbClr val="000000"/>
                    </a:solidFill>
                    <a:latin typeface="Cambria Math" panose="02040503050406030204" pitchFamily="18" charset="0"/>
                    <a:ea typeface="Cambria Math" panose="02040503050406030204" pitchFamily="18" charset="0"/>
                    <a:cs typeface="Times New Roman" pitchFamily="18" charset="0"/>
                  </a:rPr>
                  <a:t>Σ</a:t>
                </a:r>
                <a:r>
                  <a:rPr lang="en-GB" sz="1800" i="1" baseline="-25000" dirty="0" smtClean="0">
                    <a:solidFill>
                      <a:srgbClr val="000000"/>
                    </a:solidFill>
                    <a:latin typeface="Cambria Math" panose="02040503050406030204" pitchFamily="18" charset="0"/>
                    <a:ea typeface="Cambria Math" panose="02040503050406030204" pitchFamily="18" charset="0"/>
                    <a:cs typeface="Times New Roman" pitchFamily="18" charset="0"/>
                  </a:rPr>
                  <a:t>m</a:t>
                </a:r>
                <a:r>
                  <a:rPr lang="en-GB" sz="1800" dirty="0" smtClean="0">
                    <a:solidFill>
                      <a:srgbClr val="000000"/>
                    </a:solidFill>
                    <a:latin typeface="Cambria Math" panose="02040503050406030204" pitchFamily="18" charset="0"/>
                    <a:ea typeface="Cambria Math" panose="02040503050406030204" pitchFamily="18" charset="0"/>
                    <a:cs typeface="Times New Roman" pitchFamily="18" charset="0"/>
                  </a:rPr>
                  <a:t>(</a:t>
                </a:r>
                <a:r>
                  <a:rPr lang="en-GB" sz="1800" b="1" dirty="0" err="1" smtClean="0">
                    <a:solidFill>
                      <a:srgbClr val="000000"/>
                    </a:solidFill>
                    <a:latin typeface="Cambria Math" panose="02040503050406030204" pitchFamily="18" charset="0"/>
                    <a:ea typeface="Cambria Math" panose="02040503050406030204" pitchFamily="18" charset="0"/>
                    <a:cs typeface="Times New Roman" pitchFamily="18" charset="0"/>
                  </a:rPr>
                  <a:t>H</a:t>
                </a:r>
                <a:r>
                  <a:rPr lang="en-GB" sz="1800" b="1" dirty="0" err="1" smtClean="0">
                    <a:solidFill>
                      <a:srgbClr val="000000"/>
                    </a:solidFill>
                    <a:latin typeface="Cambria Math" panose="02040503050406030204" pitchFamily="18" charset="0"/>
                    <a:ea typeface="Cambria Math" panose="02040503050406030204" pitchFamily="18" charset="0"/>
                  </a:rPr>
                  <a:t>x</a:t>
                </a:r>
                <a:r>
                  <a:rPr lang="en-GB" sz="1800" baseline="30000" dirty="0" err="1" smtClean="0">
                    <a:solidFill>
                      <a:srgbClr val="000000"/>
                    </a:solidFill>
                    <a:latin typeface="Cambria Math" panose="02040503050406030204" pitchFamily="18" charset="0"/>
                    <a:ea typeface="Cambria Math" panose="02040503050406030204" pitchFamily="18" charset="0"/>
                  </a:rPr>
                  <a:t>b</a:t>
                </a:r>
                <a:r>
                  <a:rPr lang="en-GB" sz="1800" baseline="-25000" dirty="0" err="1" smtClean="0">
                    <a:solidFill>
                      <a:srgbClr val="000000"/>
                    </a:solidFill>
                    <a:latin typeface="Cambria Math" panose="02040503050406030204" pitchFamily="18" charset="0"/>
                    <a:ea typeface="Cambria Math" panose="02040503050406030204" pitchFamily="18" charset="0"/>
                  </a:rPr>
                  <a:t>m</a:t>
                </a:r>
                <a:r>
                  <a:rPr lang="en-GB" sz="1800" dirty="0" smtClean="0">
                    <a:solidFill>
                      <a:srgbClr val="000000"/>
                    </a:solidFill>
                    <a:latin typeface="Cambria Math" panose="02040503050406030204" pitchFamily="18" charset="0"/>
                    <a:ea typeface="Cambria Math" panose="02040503050406030204" pitchFamily="18" charset="0"/>
                  </a:rPr>
                  <a:t>- </a:t>
                </a:r>
                <a:r>
                  <a:rPr lang="en-GB" sz="1800" dirty="0">
                    <a:solidFill>
                      <a:srgbClr val="000000"/>
                    </a:solidFill>
                    <a:latin typeface="Cambria Math" panose="02040503050406030204" pitchFamily="18" charset="0"/>
                    <a:ea typeface="Cambria Math" panose="02040503050406030204" pitchFamily="18" charset="0"/>
                  </a:rPr>
                  <a:t>&lt;</a:t>
                </a:r>
                <a:r>
                  <a:rPr lang="en-GB" sz="1800" b="1" dirty="0">
                    <a:solidFill>
                      <a:srgbClr val="000000"/>
                    </a:solidFill>
                    <a:latin typeface="Cambria Math" panose="02040503050406030204" pitchFamily="18" charset="0"/>
                    <a:ea typeface="Cambria Math" panose="02040503050406030204" pitchFamily="18" charset="0"/>
                  </a:rPr>
                  <a:t>H</a:t>
                </a:r>
                <a:r>
                  <a:rPr lang="en-GB" sz="1800" dirty="0">
                    <a:solidFill>
                      <a:srgbClr val="000000"/>
                    </a:solidFill>
                    <a:latin typeface="Cambria Math" panose="02040503050406030204" pitchFamily="18" charset="0"/>
                    <a:ea typeface="Cambria Math" panose="02040503050406030204" pitchFamily="18" charset="0"/>
                  </a:rPr>
                  <a:t>(</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baseline="-25000" dirty="0" err="1">
                    <a:solidFill>
                      <a:srgbClr val="000000"/>
                    </a:solidFill>
                    <a:latin typeface="Cambria Math" panose="02040503050406030204" pitchFamily="18" charset="0"/>
                    <a:ea typeface="Cambria Math" panose="02040503050406030204" pitchFamily="18" charset="0"/>
                  </a:rPr>
                  <a:t>m</a:t>
                </a:r>
                <a:r>
                  <a:rPr lang="en-GB" sz="1800" dirty="0">
                    <a:solidFill>
                      <a:srgbClr val="000000"/>
                    </a:solidFill>
                    <a:latin typeface="Cambria Math" panose="02040503050406030204" pitchFamily="18" charset="0"/>
                    <a:ea typeface="Cambria Math" panose="02040503050406030204" pitchFamily="18" charset="0"/>
                  </a:rPr>
                  <a:t>)&gt;</a:t>
                </a:r>
                <a:r>
                  <a:rPr lang="en-GB" sz="1800" dirty="0">
                    <a:solidFill>
                      <a:srgbClr val="000000"/>
                    </a:solidFill>
                    <a:latin typeface="Cambria Math" panose="02040503050406030204" pitchFamily="18" charset="0"/>
                    <a:ea typeface="Cambria Math" panose="02040503050406030204" pitchFamily="18" charset="0"/>
                    <a:cs typeface="Times New Roman" pitchFamily="18" charset="0"/>
                  </a:rPr>
                  <a:t>) </a:t>
                </a:r>
                <a:r>
                  <a:rPr lang="en-GB" sz="1800" dirty="0" smtClean="0">
                    <a:solidFill>
                      <a:srgbClr val="000000"/>
                    </a:solidFill>
                    <a:latin typeface="Cambria Math" panose="02040503050406030204" pitchFamily="18" charset="0"/>
                    <a:ea typeface="Cambria Math" panose="02040503050406030204" pitchFamily="18" charset="0"/>
                    <a:cs typeface="Times New Roman" pitchFamily="18" charset="0"/>
                  </a:rPr>
                  <a:t>(</a:t>
                </a:r>
                <a:r>
                  <a:rPr lang="en-GB" sz="1800" b="1" dirty="0" err="1" smtClean="0">
                    <a:solidFill>
                      <a:srgbClr val="000000"/>
                    </a:solidFill>
                    <a:latin typeface="Cambria Math" panose="02040503050406030204" pitchFamily="18" charset="0"/>
                    <a:ea typeface="Cambria Math" panose="02040503050406030204" pitchFamily="18" charset="0"/>
                    <a:cs typeface="Times New Roman" pitchFamily="18" charset="0"/>
                  </a:rPr>
                  <a:t>H</a:t>
                </a:r>
                <a:r>
                  <a:rPr lang="en-GB" sz="1800" b="1" dirty="0" err="1" smtClean="0">
                    <a:solidFill>
                      <a:srgbClr val="000000"/>
                    </a:solidFill>
                    <a:latin typeface="Cambria Math" panose="02040503050406030204" pitchFamily="18" charset="0"/>
                    <a:ea typeface="Cambria Math" panose="02040503050406030204" pitchFamily="18" charset="0"/>
                  </a:rPr>
                  <a:t>x</a:t>
                </a:r>
                <a:r>
                  <a:rPr lang="en-GB" sz="1800" baseline="30000" dirty="0" err="1" smtClean="0">
                    <a:solidFill>
                      <a:srgbClr val="000000"/>
                    </a:solidFill>
                    <a:latin typeface="Cambria Math" panose="02040503050406030204" pitchFamily="18" charset="0"/>
                    <a:ea typeface="Cambria Math" panose="02040503050406030204" pitchFamily="18" charset="0"/>
                  </a:rPr>
                  <a:t>b</a:t>
                </a:r>
                <a:r>
                  <a:rPr lang="en-GB" sz="1800" baseline="-25000" dirty="0" err="1" smtClean="0">
                    <a:solidFill>
                      <a:srgbClr val="000000"/>
                    </a:solidFill>
                    <a:latin typeface="Cambria Math" panose="02040503050406030204" pitchFamily="18" charset="0"/>
                    <a:ea typeface="Cambria Math" panose="02040503050406030204" pitchFamily="18" charset="0"/>
                  </a:rPr>
                  <a:t>m</a:t>
                </a:r>
                <a:r>
                  <a:rPr lang="en-GB" sz="1800" dirty="0" smtClean="0">
                    <a:solidFill>
                      <a:srgbClr val="000000"/>
                    </a:solidFill>
                    <a:latin typeface="Cambria Math" panose="02040503050406030204" pitchFamily="18" charset="0"/>
                    <a:ea typeface="Cambria Math" panose="02040503050406030204" pitchFamily="18" charset="0"/>
                  </a:rPr>
                  <a:t>- </a:t>
                </a:r>
                <a:r>
                  <a:rPr lang="en-GB" sz="1800" dirty="0">
                    <a:solidFill>
                      <a:srgbClr val="000000"/>
                    </a:solidFill>
                    <a:latin typeface="Cambria Math" panose="02040503050406030204" pitchFamily="18" charset="0"/>
                    <a:ea typeface="Cambria Math" panose="02040503050406030204" pitchFamily="18" charset="0"/>
                  </a:rPr>
                  <a:t>&lt;</a:t>
                </a:r>
                <a:r>
                  <a:rPr lang="en-GB" sz="1800" b="1" dirty="0">
                    <a:solidFill>
                      <a:srgbClr val="000000"/>
                    </a:solidFill>
                    <a:latin typeface="Cambria Math" panose="02040503050406030204" pitchFamily="18" charset="0"/>
                    <a:ea typeface="Cambria Math" panose="02040503050406030204" pitchFamily="18" charset="0"/>
                  </a:rPr>
                  <a:t>H</a:t>
                </a:r>
                <a:r>
                  <a:rPr lang="en-GB" sz="1800" dirty="0">
                    <a:solidFill>
                      <a:srgbClr val="000000"/>
                    </a:solidFill>
                    <a:latin typeface="Cambria Math" panose="02040503050406030204" pitchFamily="18" charset="0"/>
                    <a:ea typeface="Cambria Math" panose="02040503050406030204" pitchFamily="18" charset="0"/>
                  </a:rPr>
                  <a:t>(</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baseline="-25000" dirty="0" err="1">
                    <a:solidFill>
                      <a:srgbClr val="000000"/>
                    </a:solidFill>
                    <a:latin typeface="Cambria Math" panose="02040503050406030204" pitchFamily="18" charset="0"/>
                    <a:ea typeface="Cambria Math" panose="02040503050406030204" pitchFamily="18" charset="0"/>
                  </a:rPr>
                  <a:t>m</a:t>
                </a:r>
                <a:r>
                  <a:rPr lang="en-GB" sz="1800" dirty="0">
                    <a:solidFill>
                      <a:srgbClr val="000000"/>
                    </a:solidFill>
                    <a:latin typeface="Cambria Math" panose="02040503050406030204" pitchFamily="18" charset="0"/>
                    <a:ea typeface="Cambria Math" panose="02040503050406030204" pitchFamily="18" charset="0"/>
                  </a:rPr>
                  <a:t>)&gt;</a:t>
                </a:r>
                <a:r>
                  <a:rPr lang="en-GB" sz="1800" dirty="0">
                    <a:solidFill>
                      <a:srgbClr val="000000"/>
                    </a:solidFill>
                    <a:latin typeface="Cambria Math" panose="02040503050406030204" pitchFamily="18" charset="0"/>
                    <a:ea typeface="Cambria Math" panose="02040503050406030204" pitchFamily="18" charset="0"/>
                    <a:cs typeface="Times New Roman" pitchFamily="18" charset="0"/>
                  </a:rPr>
                  <a:t>)</a:t>
                </a:r>
                <a:r>
                  <a:rPr lang="en-GB" sz="1800" baseline="30000" dirty="0">
                    <a:solidFill>
                      <a:srgbClr val="000000"/>
                    </a:solidFill>
                    <a:latin typeface="Cambria Math" panose="02040503050406030204" pitchFamily="18" charset="0"/>
                    <a:ea typeface="Cambria Math" panose="02040503050406030204" pitchFamily="18" charset="0"/>
                    <a:cs typeface="Calibri" pitchFamily="34" charset="0"/>
                  </a:rPr>
                  <a:t>T</a:t>
                </a:r>
                <a:endParaRPr lang="en-GB" sz="1800" dirty="0">
                  <a:solidFill>
                    <a:srgbClr val="000000"/>
                  </a:solidFill>
                  <a:latin typeface="Cambria Math" panose="02040503050406030204" pitchFamily="18" charset="0"/>
                  <a:ea typeface="Cambria Math" panose="02040503050406030204" pitchFamily="18" charset="0"/>
                  <a:cs typeface="Calibri" pitchFamily="34" charset="0"/>
                </a:endParaRPr>
              </a:p>
              <a:p>
                <a:pPr marL="342900" indent="-342900">
                  <a:lnSpc>
                    <a:spcPts val="2200"/>
                  </a:lnSpc>
                  <a:spcBef>
                    <a:spcPts val="1200"/>
                  </a:spcBef>
                  <a:spcAft>
                    <a:spcPts val="600"/>
                  </a:spcAft>
                  <a:buSzPct val="125000"/>
                  <a:buFont typeface="Arial" pitchFamily="34" charset="0"/>
                  <a:buChar char="•"/>
                </a:pPr>
                <a:r>
                  <a:rPr lang="en-GB" sz="1800" dirty="0">
                    <a:solidFill>
                      <a:srgbClr val="000000"/>
                    </a:solidFill>
                    <a:latin typeface="Calibri" pitchFamily="34" charset="0"/>
                  </a:rPr>
                  <a:t>Not having to code </a:t>
                </a:r>
                <a:r>
                  <a:rPr lang="en-GB" sz="1800" dirty="0" smtClean="0">
                    <a:solidFill>
                      <a:srgbClr val="000000"/>
                    </a:solidFill>
                    <a:latin typeface="Calibri" pitchFamily="34" charset="0"/>
                  </a:rPr>
                  <a:t>and maintain TL </a:t>
                </a:r>
                <a:r>
                  <a:rPr lang="en-GB" sz="1800" dirty="0">
                    <a:solidFill>
                      <a:srgbClr val="000000"/>
                    </a:solidFill>
                    <a:latin typeface="Calibri" pitchFamily="34" charset="0"/>
                  </a:rPr>
                  <a:t>and ADJ operators is a distinct advantage</a:t>
                </a:r>
                <a:r>
                  <a:rPr lang="en-GB" sz="1800" dirty="0" smtClean="0">
                    <a:solidFill>
                      <a:srgbClr val="000000"/>
                    </a:solidFill>
                    <a:latin typeface="Calibri" pitchFamily="34" charset="0"/>
                  </a:rPr>
                  <a:t>!</a:t>
                </a:r>
                <a:endParaRPr lang="en-GB" sz="1800" dirty="0">
                  <a:solidFill>
                    <a:srgbClr val="000000"/>
                  </a:solidFill>
                  <a:latin typeface="Calibri" pitchFamily="34" charset="0"/>
                </a:endParaRPr>
              </a:p>
            </p:txBody>
          </p:sp>
        </mc:Choice>
        <mc:Fallback>
          <p:sp>
            <p:nvSpPr>
              <p:cNvPr id="3" name="Content Placeholder 2"/>
              <p:cNvSpPr>
                <a:spLocks noGrp="1" noRot="1" noChangeAspect="1" noMove="1" noResize="1" noEditPoints="1" noAdjustHandles="1" noChangeArrowheads="1" noChangeShapeType="1" noTextEdit="1"/>
              </p:cNvSpPr>
              <p:nvPr>
                <p:ph idx="4294967295"/>
              </p:nvPr>
            </p:nvSpPr>
            <p:spPr>
              <a:xfrm>
                <a:off x="468313" y="1268760"/>
                <a:ext cx="8229600" cy="5112568"/>
              </a:xfrm>
              <a:prstGeom prst="rect">
                <a:avLst/>
              </a:prstGeom>
              <a:blipFill rotWithShape="0">
                <a:blip r:embed="rId2"/>
                <a:stretch>
                  <a:fillRect l="-889" t="-715" r="-889"/>
                </a:stretch>
              </a:blipFill>
            </p:spPr>
            <p:txBody>
              <a:bodyPr/>
              <a:lstStyle/>
              <a:p>
                <a:r>
                  <a:rPr lang="en-GB">
                    <a:noFill/>
                  </a:rPr>
                  <a:t> </a:t>
                </a:r>
              </a:p>
            </p:txBody>
          </p:sp>
        </mc:Fallback>
      </mc:AlternateContent>
    </p:spTree>
    <p:extLst>
      <p:ext uri="{BB962C8B-B14F-4D97-AF65-F5344CB8AC3E}">
        <p14:creationId xmlns:p14="http://schemas.microsoft.com/office/powerpoint/2010/main" val="15354623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100" dirty="0" smtClean="0"/>
              <a:t>Ensemble Kalman Filters</a:t>
            </a:r>
            <a:endParaRPr lang="en-GB" altLang="en-US" sz="3600" dirty="0" smtClean="0"/>
          </a:p>
        </p:txBody>
      </p:sp>
      <p:sp>
        <p:nvSpPr>
          <p:cNvPr id="3" name="Content Placeholder 2"/>
          <p:cNvSpPr>
            <a:spLocks noGrp="1"/>
          </p:cNvSpPr>
          <p:nvPr>
            <p:ph idx="4294967295"/>
          </p:nvPr>
        </p:nvSpPr>
        <p:spPr>
          <a:xfrm>
            <a:off x="468313" y="1268760"/>
            <a:ext cx="8229600" cy="5112568"/>
          </a:xfrm>
          <a:prstGeom prst="rect">
            <a:avLst/>
          </a:prstGeom>
        </p:spPr>
        <p:txBody>
          <a:bodyPr>
            <a:normAutofit/>
          </a:bodyPr>
          <a:lstStyle/>
          <a:p>
            <a:pPr marL="342900" indent="-342900">
              <a:lnSpc>
                <a:spcPts val="2200"/>
              </a:lnSpc>
              <a:spcBef>
                <a:spcPts val="600"/>
              </a:spcBef>
              <a:spcAft>
                <a:spcPts val="600"/>
              </a:spcAft>
              <a:buClr>
                <a:srgbClr val="0099FF"/>
              </a:buClr>
              <a:buFont typeface="Arial" pitchFamily="34" charset="0"/>
              <a:buChar char="•"/>
            </a:pPr>
            <a:r>
              <a:rPr lang="nn-NO" sz="2000" dirty="0">
                <a:solidFill>
                  <a:srgbClr val="000000"/>
                </a:solidFill>
                <a:latin typeface="Calibri"/>
              </a:rPr>
              <a:t>In </a:t>
            </a:r>
            <a:r>
              <a:rPr lang="nn-NO" sz="2000" dirty="0" err="1">
                <a:solidFill>
                  <a:srgbClr val="000000"/>
                </a:solidFill>
                <a:latin typeface="Calibri"/>
              </a:rPr>
              <a:t>the</a:t>
            </a:r>
            <a:r>
              <a:rPr lang="nn-NO" sz="2000" dirty="0">
                <a:solidFill>
                  <a:srgbClr val="000000"/>
                </a:solidFill>
                <a:latin typeface="Calibri"/>
              </a:rPr>
              <a:t> EnKF </a:t>
            </a:r>
            <a:r>
              <a:rPr lang="nn-NO" sz="2000" dirty="0" err="1">
                <a:solidFill>
                  <a:srgbClr val="000000"/>
                </a:solidFill>
                <a:latin typeface="Calibri"/>
              </a:rPr>
              <a:t>the</a:t>
            </a:r>
            <a:r>
              <a:rPr lang="nn-NO" sz="2000" dirty="0">
                <a:solidFill>
                  <a:srgbClr val="000000"/>
                </a:solidFill>
                <a:latin typeface="Calibri"/>
              </a:rPr>
              <a:t> </a:t>
            </a:r>
            <a:r>
              <a:rPr lang="nn-NO" sz="2000" dirty="0" err="1">
                <a:solidFill>
                  <a:srgbClr val="000000"/>
                </a:solidFill>
                <a:latin typeface="Calibri"/>
              </a:rPr>
              <a:t>error</a:t>
            </a:r>
            <a:r>
              <a:rPr lang="nn-NO" sz="2000" dirty="0">
                <a:solidFill>
                  <a:srgbClr val="000000"/>
                </a:solidFill>
                <a:latin typeface="Calibri"/>
              </a:rPr>
              <a:t> covariances are </a:t>
            </a:r>
            <a:r>
              <a:rPr lang="nn-NO" sz="2000" dirty="0" err="1">
                <a:solidFill>
                  <a:srgbClr val="000000"/>
                </a:solidFill>
                <a:latin typeface="Calibri"/>
              </a:rPr>
              <a:t>sampled</a:t>
            </a:r>
            <a:r>
              <a:rPr lang="nn-NO" sz="2000" dirty="0">
                <a:solidFill>
                  <a:srgbClr val="000000"/>
                </a:solidFill>
                <a:latin typeface="Calibri"/>
              </a:rPr>
              <a:t> from </a:t>
            </a:r>
            <a:r>
              <a:rPr lang="nn-NO" sz="2000" dirty="0" err="1">
                <a:solidFill>
                  <a:schemeClr val="tx1"/>
                </a:solidFill>
                <a:latin typeface="Calibri"/>
              </a:rPr>
              <a:t>the</a:t>
            </a:r>
            <a:r>
              <a:rPr lang="nn-NO" sz="2000" dirty="0">
                <a:solidFill>
                  <a:schemeClr val="tx1"/>
                </a:solidFill>
                <a:latin typeface="Calibri"/>
              </a:rPr>
              <a:t> ensemble </a:t>
            </a:r>
            <a:r>
              <a:rPr lang="nn-NO" sz="2000" dirty="0" err="1">
                <a:solidFill>
                  <a:schemeClr val="tx1"/>
                </a:solidFill>
                <a:latin typeface="Calibri"/>
              </a:rPr>
              <a:t>forecasts</a:t>
            </a:r>
            <a:r>
              <a:rPr lang="nn-NO" sz="2000" dirty="0">
                <a:solidFill>
                  <a:schemeClr val="tx1"/>
                </a:solidFill>
                <a:latin typeface="Calibri"/>
              </a:rPr>
              <a:t>.</a:t>
            </a:r>
            <a:r>
              <a:rPr lang="nn-NO" sz="2000" dirty="0">
                <a:solidFill>
                  <a:srgbClr val="FF0000"/>
                </a:solidFill>
                <a:latin typeface="Calibri"/>
              </a:rPr>
              <a:t>  </a:t>
            </a:r>
            <a:r>
              <a:rPr lang="nn-NO" sz="2000" dirty="0" err="1">
                <a:solidFill>
                  <a:srgbClr val="FF0000"/>
                </a:solidFill>
                <a:latin typeface="Calibri"/>
              </a:rPr>
              <a:t>They</a:t>
            </a:r>
            <a:r>
              <a:rPr lang="nn-NO" sz="2000" dirty="0">
                <a:solidFill>
                  <a:srgbClr val="FF0000"/>
                </a:solidFill>
                <a:latin typeface="Calibri"/>
              </a:rPr>
              <a:t> </a:t>
            </a:r>
            <a:r>
              <a:rPr lang="nn-NO" sz="2000" dirty="0" err="1">
                <a:solidFill>
                  <a:srgbClr val="FF0000"/>
                </a:solidFill>
                <a:latin typeface="Calibri"/>
              </a:rPr>
              <a:t>reflect</a:t>
            </a:r>
            <a:r>
              <a:rPr lang="nn-NO" sz="2000" dirty="0">
                <a:solidFill>
                  <a:srgbClr val="FF0000"/>
                </a:solidFill>
                <a:latin typeface="Calibri"/>
              </a:rPr>
              <a:t> </a:t>
            </a:r>
            <a:r>
              <a:rPr lang="nn-NO" sz="2000" dirty="0" err="1">
                <a:solidFill>
                  <a:srgbClr val="FF0000"/>
                </a:solidFill>
                <a:latin typeface="Calibri"/>
              </a:rPr>
              <a:t>the</a:t>
            </a:r>
            <a:r>
              <a:rPr lang="nn-NO" sz="2000" dirty="0">
                <a:solidFill>
                  <a:srgbClr val="FF0000"/>
                </a:solidFill>
                <a:latin typeface="Calibri"/>
              </a:rPr>
              <a:t> </a:t>
            </a:r>
            <a:r>
              <a:rPr lang="nn-NO" sz="2000" dirty="0" err="1">
                <a:solidFill>
                  <a:srgbClr val="FF0000"/>
                </a:solidFill>
                <a:latin typeface="Calibri"/>
              </a:rPr>
              <a:t>current</a:t>
            </a:r>
            <a:r>
              <a:rPr lang="nn-NO" sz="2000" dirty="0">
                <a:solidFill>
                  <a:srgbClr val="FF0000"/>
                </a:solidFill>
                <a:latin typeface="Calibri"/>
              </a:rPr>
              <a:t> </a:t>
            </a:r>
            <a:r>
              <a:rPr lang="nn-NO" sz="2000" dirty="0" err="1">
                <a:solidFill>
                  <a:srgbClr val="FF0000"/>
                </a:solidFill>
                <a:latin typeface="Calibri"/>
              </a:rPr>
              <a:t>state</a:t>
            </a:r>
            <a:r>
              <a:rPr lang="nn-NO" sz="2000" dirty="0">
                <a:solidFill>
                  <a:srgbClr val="FF0000"/>
                </a:solidFill>
                <a:latin typeface="Calibri"/>
              </a:rPr>
              <a:t> </a:t>
            </a:r>
            <a:r>
              <a:rPr lang="nn-NO" sz="2000" dirty="0" err="1">
                <a:solidFill>
                  <a:srgbClr val="FF0000"/>
                </a:solidFill>
                <a:latin typeface="Calibri"/>
              </a:rPr>
              <a:t>of</a:t>
            </a:r>
            <a:r>
              <a:rPr lang="nn-NO" sz="2000" dirty="0">
                <a:solidFill>
                  <a:srgbClr val="FF0000"/>
                </a:solidFill>
                <a:latin typeface="Calibri"/>
              </a:rPr>
              <a:t> </a:t>
            </a:r>
            <a:r>
              <a:rPr lang="nn-NO" sz="2000" dirty="0" err="1">
                <a:solidFill>
                  <a:srgbClr val="FF0000"/>
                </a:solidFill>
                <a:latin typeface="Calibri"/>
              </a:rPr>
              <a:t>the</a:t>
            </a:r>
            <a:r>
              <a:rPr lang="nn-NO" sz="2000" dirty="0">
                <a:solidFill>
                  <a:srgbClr val="FF0000"/>
                </a:solidFill>
                <a:latin typeface="Calibri"/>
              </a:rPr>
              <a:t> </a:t>
            </a:r>
            <a:r>
              <a:rPr lang="nn-NO" sz="2000" dirty="0" err="1">
                <a:solidFill>
                  <a:srgbClr val="FF0000"/>
                </a:solidFill>
                <a:latin typeface="Calibri"/>
              </a:rPr>
              <a:t>atmospheric</a:t>
            </a:r>
            <a:r>
              <a:rPr lang="nn-NO" sz="2000" dirty="0">
                <a:solidFill>
                  <a:srgbClr val="FF0000"/>
                </a:solidFill>
                <a:latin typeface="Calibri"/>
              </a:rPr>
              <a:t> </a:t>
            </a:r>
            <a:r>
              <a:rPr lang="nn-NO" sz="2000" dirty="0" err="1">
                <a:solidFill>
                  <a:srgbClr val="FF0000"/>
                </a:solidFill>
                <a:latin typeface="Calibri"/>
              </a:rPr>
              <a:t>flow</a:t>
            </a:r>
            <a:endParaRPr lang="en-GB" sz="2000" dirty="0">
              <a:solidFill>
                <a:srgbClr val="000000"/>
              </a:solidFill>
              <a:latin typeface="Calibri" pitchFamily="34" charset="0"/>
            </a:endParaRPr>
          </a:p>
          <a:p>
            <a:pPr marL="342900" indent="-342900">
              <a:lnSpc>
                <a:spcPts val="2200"/>
              </a:lnSpc>
              <a:buClr>
                <a:srgbClr val="0099FF"/>
              </a:buClr>
              <a:buFont typeface="Arial" pitchFamily="34" charset="0"/>
              <a:buChar char="•"/>
            </a:pPr>
            <a:endParaRPr lang="en-GB" sz="1800" dirty="0">
              <a:solidFill>
                <a:srgbClr val="000000"/>
              </a:solidFill>
              <a:latin typeface="Calibri" pitchFamily="34"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844824"/>
            <a:ext cx="7042906" cy="3892609"/>
          </a:xfrm>
          <a:prstGeom prst="rect">
            <a:avLst/>
          </a:prstGeom>
        </p:spPr>
      </p:pic>
      <p:sp>
        <p:nvSpPr>
          <p:cNvPr id="6" name="TextBox 5"/>
          <p:cNvSpPr txBox="1"/>
          <p:nvPr/>
        </p:nvSpPr>
        <p:spPr>
          <a:xfrm>
            <a:off x="1475656" y="5733256"/>
            <a:ext cx="6256649" cy="604524"/>
          </a:xfrm>
          <a:prstGeom prst="rect">
            <a:avLst/>
          </a:prstGeom>
          <a:noFill/>
        </p:spPr>
        <p:txBody>
          <a:bodyPr wrap="none" rtlCol="0">
            <a:spAutoFit/>
          </a:bodyPr>
          <a:lstStyle/>
          <a:p>
            <a:r>
              <a:rPr lang="en-GB" sz="1600" dirty="0" smtClean="0">
                <a:solidFill>
                  <a:schemeClr val="tx1"/>
                </a:solidFill>
                <a:latin typeface="+mn-lt"/>
              </a:rPr>
              <a:t>Standard deviation of surface pressure background t+6h </a:t>
            </a:r>
            <a:r>
              <a:rPr lang="en-GB" sz="1600" dirty="0" err="1" smtClean="0">
                <a:solidFill>
                  <a:schemeClr val="tx1"/>
                </a:solidFill>
                <a:latin typeface="+mn-lt"/>
              </a:rPr>
              <a:t>fcst</a:t>
            </a:r>
            <a:r>
              <a:rPr lang="en-GB" sz="1600" dirty="0" smtClean="0">
                <a:solidFill>
                  <a:schemeClr val="tx1"/>
                </a:solidFill>
                <a:latin typeface="+mn-lt"/>
              </a:rPr>
              <a:t> (shaded, Pa)</a:t>
            </a:r>
          </a:p>
          <a:p>
            <a:r>
              <a:rPr lang="en-GB" sz="1600" dirty="0" smtClean="0">
                <a:solidFill>
                  <a:schemeClr val="tx1"/>
                </a:solidFill>
                <a:latin typeface="+mn-lt"/>
              </a:rPr>
              <a:t>Z1000 background  t+6h </a:t>
            </a:r>
            <a:r>
              <a:rPr lang="en-GB" sz="1600" dirty="0" err="1" smtClean="0">
                <a:solidFill>
                  <a:schemeClr val="tx1"/>
                </a:solidFill>
                <a:latin typeface="+mn-lt"/>
              </a:rPr>
              <a:t>fcst</a:t>
            </a:r>
            <a:r>
              <a:rPr lang="en-GB" sz="1600" dirty="0" smtClean="0">
                <a:solidFill>
                  <a:schemeClr val="tx1"/>
                </a:solidFill>
                <a:latin typeface="+mn-lt"/>
              </a:rPr>
              <a:t> (black isolines)</a:t>
            </a:r>
            <a:endParaRPr lang="en-GB" sz="1600" dirty="0">
              <a:solidFill>
                <a:schemeClr val="tx1"/>
              </a:solidFill>
              <a:latin typeface="+mn-lt"/>
            </a:endParaRPr>
          </a:p>
        </p:txBody>
      </p:sp>
    </p:spTree>
    <p:extLst>
      <p:ext uri="{BB962C8B-B14F-4D97-AF65-F5344CB8AC3E}">
        <p14:creationId xmlns:p14="http://schemas.microsoft.com/office/powerpoint/2010/main" val="9456859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100" dirty="0" smtClean="0"/>
              <a:t>Ensemble Kalman Filters</a:t>
            </a:r>
            <a:endParaRPr lang="en-GB" altLang="en-US" sz="3600" dirty="0" smtClean="0"/>
          </a:p>
        </p:txBody>
      </p:sp>
      <p:sp>
        <p:nvSpPr>
          <p:cNvPr id="3" name="Content Placeholder 2"/>
          <p:cNvSpPr>
            <a:spLocks noGrp="1"/>
          </p:cNvSpPr>
          <p:nvPr>
            <p:ph idx="4294967295"/>
          </p:nvPr>
        </p:nvSpPr>
        <p:spPr>
          <a:xfrm>
            <a:off x="468313" y="1268760"/>
            <a:ext cx="8229600" cy="5112568"/>
          </a:xfrm>
          <a:prstGeom prst="rect">
            <a:avLst/>
          </a:prstGeom>
        </p:spPr>
        <p:txBody>
          <a:bodyPr>
            <a:normAutofit/>
          </a:bodyPr>
          <a:lstStyle/>
          <a:p>
            <a:pPr marL="342900" indent="-342900">
              <a:lnSpc>
                <a:spcPts val="2200"/>
              </a:lnSpc>
              <a:spcAft>
                <a:spcPts val="600"/>
              </a:spcAft>
              <a:buFont typeface="Arial" pitchFamily="34" charset="0"/>
              <a:buChar char="•"/>
            </a:pPr>
            <a:r>
              <a:rPr lang="en-GB" sz="1800" dirty="0">
                <a:solidFill>
                  <a:srgbClr val="000000"/>
                </a:solidFill>
                <a:latin typeface="Calibri" pitchFamily="34" charset="0"/>
              </a:rPr>
              <a:t>The Ensemble Kalman Filter </a:t>
            </a:r>
            <a:r>
              <a:rPr lang="en-GB" sz="1800" dirty="0" smtClean="0">
                <a:solidFill>
                  <a:srgbClr val="000000"/>
                </a:solidFill>
                <a:latin typeface="Calibri" pitchFamily="34" charset="0"/>
              </a:rPr>
              <a:t>is a Monte Carlo technique: it requires </a:t>
            </a:r>
            <a:r>
              <a:rPr lang="en-GB" sz="1800" dirty="0">
                <a:solidFill>
                  <a:srgbClr val="000000"/>
                </a:solidFill>
                <a:latin typeface="Calibri" pitchFamily="34" charset="0"/>
              </a:rPr>
              <a:t>us to generate a sample {</a:t>
            </a:r>
            <a:r>
              <a:rPr lang="en-GB" sz="1800" b="1" dirty="0" err="1" smtClean="0">
                <a:solidFill>
                  <a:srgbClr val="000000"/>
                </a:solidFill>
                <a:latin typeface="Cambria Math" panose="02040503050406030204" pitchFamily="18" charset="0"/>
                <a:ea typeface="Cambria Math" panose="02040503050406030204" pitchFamily="18" charset="0"/>
              </a:rPr>
              <a:t>x</a:t>
            </a:r>
            <a:r>
              <a:rPr lang="en-GB" sz="1800" baseline="30000" dirty="0" err="1" smtClean="0">
                <a:solidFill>
                  <a:srgbClr val="000000"/>
                </a:solidFill>
                <a:latin typeface="Cambria Math" panose="02040503050406030204" pitchFamily="18" charset="0"/>
                <a:ea typeface="Cambria Math" panose="02040503050406030204" pitchFamily="18" charset="0"/>
              </a:rPr>
              <a:t>b</a:t>
            </a:r>
            <a:r>
              <a:rPr lang="en-GB" sz="1800" baseline="-25000" dirty="0" err="1" smtClean="0">
                <a:solidFill>
                  <a:srgbClr val="000000"/>
                </a:solidFill>
                <a:latin typeface="Cambria Math" panose="02040503050406030204" pitchFamily="18" charset="0"/>
                <a:ea typeface="Cambria Math" panose="02040503050406030204" pitchFamily="18" charset="0"/>
              </a:rPr>
              <a:t>m</a:t>
            </a:r>
            <a:r>
              <a:rPr lang="en-GB" sz="1800" dirty="0">
                <a:solidFill>
                  <a:srgbClr val="000000"/>
                </a:solidFill>
                <a:latin typeface="Cambria Math" panose="02040503050406030204" pitchFamily="18" charset="0"/>
                <a:ea typeface="Cambria Math" panose="02040503050406030204" pitchFamily="18" charset="0"/>
              </a:rPr>
              <a:t>; m</a:t>
            </a:r>
            <a:r>
              <a:rPr lang="en-GB" sz="1800" i="1" dirty="0">
                <a:solidFill>
                  <a:srgbClr val="000000"/>
                </a:solidFill>
                <a:latin typeface="Cambria Math" panose="02040503050406030204" pitchFamily="18" charset="0"/>
                <a:ea typeface="Cambria Math" panose="02040503050406030204" pitchFamily="18" charset="0"/>
              </a:rPr>
              <a:t>=</a:t>
            </a:r>
            <a:r>
              <a:rPr lang="en-GB" sz="1800" dirty="0">
                <a:solidFill>
                  <a:srgbClr val="000000"/>
                </a:solidFill>
                <a:latin typeface="Cambria Math" panose="02040503050406030204" pitchFamily="18" charset="0"/>
                <a:ea typeface="Cambria Math" panose="02040503050406030204" pitchFamily="18" charset="0"/>
              </a:rPr>
              <a:t>1,..,M</a:t>
            </a:r>
            <a:r>
              <a:rPr lang="en-GB" sz="1800" dirty="0">
                <a:solidFill>
                  <a:srgbClr val="000000"/>
                </a:solidFill>
                <a:latin typeface="Calibri" pitchFamily="34" charset="0"/>
              </a:rPr>
              <a:t>} drawn from the pdf of background error: how to do this?</a:t>
            </a:r>
          </a:p>
          <a:p>
            <a:pPr marL="342900" indent="-342900">
              <a:lnSpc>
                <a:spcPts val="2200"/>
              </a:lnSpc>
              <a:spcBef>
                <a:spcPts val="1200"/>
              </a:spcBef>
              <a:spcAft>
                <a:spcPts val="600"/>
              </a:spcAft>
              <a:buFont typeface="Arial" pitchFamily="34" charset="0"/>
              <a:buChar char="•"/>
            </a:pPr>
            <a:r>
              <a:rPr lang="en-GB" sz="1800" dirty="0">
                <a:solidFill>
                  <a:srgbClr val="000000"/>
                </a:solidFill>
                <a:latin typeface="Calibri" pitchFamily="34" charset="0"/>
              </a:rPr>
              <a:t>We can generate this from a sample {</a:t>
            </a:r>
            <a:r>
              <a:rPr lang="en-GB" sz="1800" b="1" dirty="0" smtClean="0">
                <a:solidFill>
                  <a:srgbClr val="000000"/>
                </a:solidFill>
                <a:latin typeface="Cambria Math" panose="02040503050406030204" pitchFamily="18" charset="0"/>
                <a:ea typeface="Cambria Math" panose="02040503050406030204" pitchFamily="18" charset="0"/>
              </a:rPr>
              <a:t>x</a:t>
            </a:r>
            <a:r>
              <a:rPr lang="en-GB" sz="1800" baseline="30000" dirty="0" smtClean="0">
                <a:solidFill>
                  <a:srgbClr val="000000"/>
                </a:solidFill>
                <a:latin typeface="Cambria Math" panose="02040503050406030204" pitchFamily="18" charset="0"/>
                <a:ea typeface="Cambria Math" panose="02040503050406030204" pitchFamily="18" charset="0"/>
              </a:rPr>
              <a:t>a</a:t>
            </a:r>
            <a:r>
              <a:rPr lang="en-GB" sz="1800" baseline="-25000" dirty="0" smtClean="0">
                <a:solidFill>
                  <a:srgbClr val="000000"/>
                </a:solidFill>
                <a:latin typeface="Cambria Math" panose="02040503050406030204" pitchFamily="18" charset="0"/>
                <a:ea typeface="Cambria Math" panose="02040503050406030204" pitchFamily="18" charset="0"/>
              </a:rPr>
              <a:t>t-1,m</a:t>
            </a:r>
            <a:r>
              <a:rPr lang="en-GB" sz="1800" dirty="0">
                <a:solidFill>
                  <a:srgbClr val="000000"/>
                </a:solidFill>
                <a:latin typeface="Cambria Math" panose="02040503050406030204" pitchFamily="18" charset="0"/>
                <a:ea typeface="Cambria Math" panose="02040503050406030204" pitchFamily="18" charset="0"/>
              </a:rPr>
              <a:t>; m=1,..,M</a:t>
            </a:r>
            <a:r>
              <a:rPr lang="en-GB" sz="1800" dirty="0">
                <a:solidFill>
                  <a:srgbClr val="000000"/>
                </a:solidFill>
                <a:latin typeface="Calibri" pitchFamily="34" charset="0"/>
              </a:rPr>
              <a:t>} from the pdf of analysis error for the previous cycle: </a:t>
            </a:r>
          </a:p>
          <a:p>
            <a:pPr algn="ctr">
              <a:spcBef>
                <a:spcPts val="600"/>
              </a:spcBef>
              <a:spcAft>
                <a:spcPts val="600"/>
              </a:spcAft>
            </a:pPr>
            <a:r>
              <a:rPr lang="en-GB" sz="1800" b="1" dirty="0" err="1" smtClean="0">
                <a:solidFill>
                  <a:srgbClr val="000000"/>
                </a:solidFill>
                <a:latin typeface="Cambria Math" panose="02040503050406030204" pitchFamily="18" charset="0"/>
                <a:ea typeface="Cambria Math" panose="02040503050406030204" pitchFamily="18" charset="0"/>
              </a:rPr>
              <a:t>x</a:t>
            </a:r>
            <a:r>
              <a:rPr lang="en-GB" sz="1800" baseline="30000" dirty="0" err="1" smtClean="0">
                <a:solidFill>
                  <a:srgbClr val="000000"/>
                </a:solidFill>
                <a:latin typeface="Cambria Math" panose="02040503050406030204" pitchFamily="18" charset="0"/>
                <a:ea typeface="Cambria Math" panose="02040503050406030204" pitchFamily="18" charset="0"/>
              </a:rPr>
              <a:t>b</a:t>
            </a:r>
            <a:r>
              <a:rPr lang="en-GB" sz="1800" baseline="-25000" dirty="0" err="1" smtClean="0">
                <a:solidFill>
                  <a:srgbClr val="000000"/>
                </a:solidFill>
                <a:latin typeface="Cambria Math" panose="02040503050406030204" pitchFamily="18" charset="0"/>
                <a:ea typeface="Cambria Math" panose="02040503050406030204" pitchFamily="18" charset="0"/>
              </a:rPr>
              <a:t>t,m</a:t>
            </a:r>
            <a:r>
              <a:rPr lang="en-GB" sz="1800" baseline="-25000" dirty="0" smtClean="0">
                <a:solidFill>
                  <a:srgbClr val="000000"/>
                </a:solidFill>
                <a:latin typeface="Cambria Math" panose="02040503050406030204" pitchFamily="18" charset="0"/>
                <a:ea typeface="Cambria Math" panose="02040503050406030204" pitchFamily="18" charset="0"/>
              </a:rPr>
              <a:t> </a:t>
            </a:r>
            <a:r>
              <a:rPr lang="en-GB" sz="1800" dirty="0">
                <a:solidFill>
                  <a:srgbClr val="000000"/>
                </a:solidFill>
                <a:latin typeface="Cambria Math" panose="02040503050406030204" pitchFamily="18" charset="0"/>
                <a:ea typeface="Cambria Math" panose="02040503050406030204" pitchFamily="18" charset="0"/>
              </a:rPr>
              <a:t>= </a:t>
            </a:r>
            <a:r>
              <a:rPr lang="en-GB" sz="2000" dirty="0">
                <a:solidFill>
                  <a:srgbClr val="000000"/>
                </a:solidFill>
                <a:latin typeface="Monotype Corsiva" pitchFamily="66" charset="0"/>
                <a:cs typeface="Calibri" pitchFamily="34" charset="0"/>
              </a:rPr>
              <a:t>M</a:t>
            </a:r>
            <a:r>
              <a:rPr lang="en-GB" sz="1800" dirty="0">
                <a:solidFill>
                  <a:srgbClr val="000000"/>
                </a:solidFill>
                <a:latin typeface="Calibri" pitchFamily="34" charset="0"/>
              </a:rPr>
              <a:t>(</a:t>
            </a:r>
            <a:r>
              <a:rPr lang="en-GB" sz="1800" b="1" dirty="0">
                <a:solidFill>
                  <a:srgbClr val="000000"/>
                </a:solidFill>
                <a:latin typeface="Cambria Math" panose="02040503050406030204" pitchFamily="18" charset="0"/>
                <a:ea typeface="Cambria Math" panose="02040503050406030204" pitchFamily="18" charset="0"/>
              </a:rPr>
              <a:t>x</a:t>
            </a:r>
            <a:r>
              <a:rPr lang="en-GB" sz="1800" baseline="30000" dirty="0">
                <a:solidFill>
                  <a:srgbClr val="000000"/>
                </a:solidFill>
                <a:latin typeface="Cambria Math" panose="02040503050406030204" pitchFamily="18" charset="0"/>
                <a:ea typeface="Cambria Math" panose="02040503050406030204" pitchFamily="18" charset="0"/>
              </a:rPr>
              <a:t>a</a:t>
            </a:r>
            <a:r>
              <a:rPr lang="en-GB" sz="1800" baseline="-25000" dirty="0">
                <a:solidFill>
                  <a:srgbClr val="000000"/>
                </a:solidFill>
                <a:latin typeface="Cambria Math" panose="02040503050406030204" pitchFamily="18" charset="0"/>
                <a:ea typeface="Cambria Math" panose="02040503050406030204" pitchFamily="18" charset="0"/>
              </a:rPr>
              <a:t>t-1,m</a:t>
            </a:r>
            <a:r>
              <a:rPr lang="en-GB" sz="1800" dirty="0">
                <a:solidFill>
                  <a:srgbClr val="000000"/>
                </a:solidFill>
                <a:latin typeface="Calibri" pitchFamily="34" charset="0"/>
              </a:rPr>
              <a:t>) + </a:t>
            </a:r>
            <a:r>
              <a:rPr lang="el-GR" sz="1800" b="1" dirty="0">
                <a:solidFill>
                  <a:srgbClr val="000000"/>
                </a:solidFill>
                <a:latin typeface="Cambria Math" panose="02040503050406030204" pitchFamily="18" charset="0"/>
                <a:ea typeface="Cambria Math" panose="02040503050406030204" pitchFamily="18" charset="0"/>
                <a:cs typeface="Calibri" pitchFamily="34" charset="0"/>
              </a:rPr>
              <a:t>η</a:t>
            </a:r>
            <a:r>
              <a:rPr lang="en-GB" sz="1800" baseline="-25000" dirty="0">
                <a:solidFill>
                  <a:srgbClr val="000000"/>
                </a:solidFill>
                <a:latin typeface="Cambria Math" panose="02040503050406030204" pitchFamily="18" charset="0"/>
                <a:ea typeface="Cambria Math" panose="02040503050406030204" pitchFamily="18" charset="0"/>
              </a:rPr>
              <a:t>m</a:t>
            </a:r>
          </a:p>
          <a:p>
            <a:pPr>
              <a:spcBef>
                <a:spcPts val="600"/>
              </a:spcBef>
              <a:spcAft>
                <a:spcPts val="600"/>
              </a:spcAft>
            </a:pPr>
            <a:r>
              <a:rPr lang="en-GB" sz="1800" dirty="0" smtClean="0">
                <a:solidFill>
                  <a:srgbClr val="000000"/>
                </a:solidFill>
                <a:latin typeface="Calibri" pitchFamily="34" charset="0"/>
              </a:rPr>
              <a:t>      where </a:t>
            </a:r>
            <a:r>
              <a:rPr lang="el-GR" sz="1800" b="1" dirty="0">
                <a:solidFill>
                  <a:srgbClr val="000000"/>
                </a:solidFill>
                <a:latin typeface="Cambria Math" panose="02040503050406030204" pitchFamily="18" charset="0"/>
                <a:ea typeface="Cambria Math" panose="02040503050406030204" pitchFamily="18" charset="0"/>
                <a:cs typeface="Calibri" pitchFamily="34" charset="0"/>
              </a:rPr>
              <a:t>η</a:t>
            </a:r>
            <a:r>
              <a:rPr lang="en-GB" sz="1800" baseline="-25000" dirty="0">
                <a:solidFill>
                  <a:srgbClr val="000000"/>
                </a:solidFill>
                <a:latin typeface="Cambria Math" panose="02040503050406030204" pitchFamily="18" charset="0"/>
                <a:ea typeface="Cambria Math" panose="02040503050406030204" pitchFamily="18" charset="0"/>
              </a:rPr>
              <a:t>m </a:t>
            </a:r>
            <a:r>
              <a:rPr lang="en-GB" sz="1800" dirty="0">
                <a:solidFill>
                  <a:srgbClr val="000000"/>
                </a:solidFill>
                <a:latin typeface="Calibri" pitchFamily="34" charset="0"/>
              </a:rPr>
              <a:t>is a sample drawn from the pdf of model error.</a:t>
            </a:r>
          </a:p>
          <a:p>
            <a:pPr marL="342900" indent="-342900">
              <a:lnSpc>
                <a:spcPts val="2200"/>
              </a:lnSpc>
              <a:spcBef>
                <a:spcPts val="600"/>
              </a:spcBef>
              <a:spcAft>
                <a:spcPts val="600"/>
              </a:spcAft>
              <a:buFont typeface="Arial" pitchFamily="34" charset="0"/>
              <a:buChar char="•"/>
            </a:pPr>
            <a:r>
              <a:rPr lang="en-GB" sz="1800" dirty="0" smtClean="0">
                <a:solidFill>
                  <a:srgbClr val="000000"/>
                </a:solidFill>
                <a:latin typeface="Calibri" pitchFamily="34" charset="0"/>
              </a:rPr>
              <a:t>How </a:t>
            </a:r>
            <a:r>
              <a:rPr lang="en-GB" sz="1800" dirty="0">
                <a:solidFill>
                  <a:srgbClr val="000000"/>
                </a:solidFill>
                <a:latin typeface="Calibri" pitchFamily="34" charset="0"/>
              </a:rPr>
              <a:t>do we generate a sample from the analysis pdf? Let us look at the analysis update again:</a:t>
            </a:r>
          </a:p>
          <a:p>
            <a:pPr algn="ctr">
              <a:spcAft>
                <a:spcPts val="600"/>
              </a:spcAft>
            </a:pP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a</a:t>
            </a:r>
            <a:r>
              <a:rPr lang="en-GB" sz="1800" dirty="0">
                <a:solidFill>
                  <a:srgbClr val="000000"/>
                </a:solidFill>
                <a:latin typeface="Cambria Math" panose="02040503050406030204" pitchFamily="18" charset="0"/>
                <a:ea typeface="Cambria Math" panose="02040503050406030204" pitchFamily="18" charset="0"/>
              </a:rPr>
              <a:t> = </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dirty="0">
                <a:solidFill>
                  <a:srgbClr val="000000"/>
                </a:solidFill>
                <a:latin typeface="Cambria Math" panose="02040503050406030204" pitchFamily="18" charset="0"/>
                <a:ea typeface="Cambria Math" panose="02040503050406030204" pitchFamily="18" charset="0"/>
              </a:rPr>
              <a:t> + </a:t>
            </a:r>
            <a:r>
              <a:rPr lang="en-GB" sz="1800" b="1" dirty="0">
                <a:solidFill>
                  <a:schemeClr val="tx1"/>
                </a:solidFill>
                <a:latin typeface="Cambria Math" panose="02040503050406030204" pitchFamily="18" charset="0"/>
                <a:ea typeface="Cambria Math" panose="02040503050406030204" pitchFamily="18" charset="0"/>
                <a:cs typeface="Calibri" pitchFamily="34" charset="0"/>
              </a:rPr>
              <a:t>K</a:t>
            </a:r>
            <a:r>
              <a:rPr lang="en-GB" sz="1800" i="1" dirty="0">
                <a:solidFill>
                  <a:schemeClr val="tx1"/>
                </a:solidFill>
                <a:latin typeface="Cambria Math" panose="02040503050406030204" pitchFamily="18" charset="0"/>
                <a:ea typeface="Cambria Math" panose="02040503050406030204" pitchFamily="18" charset="0"/>
                <a:cs typeface="Calibri" pitchFamily="34" charset="0"/>
              </a:rPr>
              <a:t> </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a:t>
            </a:r>
            <a:r>
              <a:rPr lang="en-GB" sz="1800" b="1" dirty="0">
                <a:solidFill>
                  <a:schemeClr val="tx1"/>
                </a:solidFill>
                <a:latin typeface="Cambria Math" panose="02040503050406030204" pitchFamily="18" charset="0"/>
                <a:ea typeface="Cambria Math" panose="02040503050406030204" pitchFamily="18" charset="0"/>
                <a:cs typeface="Calibri" pitchFamily="34" charset="0"/>
              </a:rPr>
              <a:t>y</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 – </a:t>
            </a:r>
            <a:r>
              <a:rPr lang="en-GB" sz="1800" b="1" dirty="0">
                <a:solidFill>
                  <a:schemeClr val="tx1"/>
                </a:solidFill>
                <a:latin typeface="Cambria Math" panose="02040503050406030204" pitchFamily="18" charset="0"/>
                <a:ea typeface="Cambria Math" panose="02040503050406030204" pitchFamily="18" charset="0"/>
                <a:cs typeface="Calibri" pitchFamily="34" charset="0"/>
              </a:rPr>
              <a:t>H</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a:t>
            </a:r>
            <a:r>
              <a:rPr lang="en-GB" sz="1800" b="1" dirty="0" err="1">
                <a:solidFill>
                  <a:schemeClr val="tx1"/>
                </a:solidFill>
                <a:latin typeface="Cambria Math" panose="02040503050406030204" pitchFamily="18" charset="0"/>
                <a:ea typeface="Cambria Math" panose="02040503050406030204" pitchFamily="18" charset="0"/>
                <a:cs typeface="Calibri" pitchFamily="34" charset="0"/>
              </a:rPr>
              <a:t>x</a:t>
            </a:r>
            <a:r>
              <a:rPr lang="en-GB" sz="1800" baseline="30000" dirty="0" err="1">
                <a:solidFill>
                  <a:schemeClr val="tx1"/>
                </a:solidFill>
                <a:latin typeface="Cambria Math" panose="02040503050406030204" pitchFamily="18" charset="0"/>
                <a:ea typeface="Cambria Math" panose="02040503050406030204" pitchFamily="18" charset="0"/>
                <a:cs typeface="Calibri" pitchFamily="34" charset="0"/>
              </a:rPr>
              <a:t>b</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 = (</a:t>
            </a:r>
            <a:r>
              <a:rPr lang="en-GB" sz="1800" b="1" dirty="0">
                <a:solidFill>
                  <a:schemeClr val="tx1"/>
                </a:solidFill>
                <a:latin typeface="Cambria Math" panose="02040503050406030204" pitchFamily="18" charset="0"/>
                <a:ea typeface="Cambria Math" panose="02040503050406030204" pitchFamily="18" charset="0"/>
                <a:cs typeface="Calibri" pitchFamily="34" charset="0"/>
              </a:rPr>
              <a:t>I</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a:t>
            </a:r>
            <a:r>
              <a:rPr lang="en-GB" sz="1800" b="1" dirty="0">
                <a:solidFill>
                  <a:schemeClr val="tx1"/>
                </a:solidFill>
                <a:latin typeface="Cambria Math" panose="02040503050406030204" pitchFamily="18" charset="0"/>
                <a:ea typeface="Cambria Math" panose="02040503050406030204" pitchFamily="18" charset="0"/>
                <a:cs typeface="Calibri" pitchFamily="34" charset="0"/>
              </a:rPr>
              <a:t>KH</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a:t>
            </a:r>
            <a:r>
              <a:rPr lang="en-GB" sz="1800" b="1" dirty="0">
                <a:solidFill>
                  <a:schemeClr val="tx1"/>
                </a:solidFill>
                <a:latin typeface="Cambria Math" panose="02040503050406030204" pitchFamily="18" charset="0"/>
                <a:ea typeface="Cambria Math" panose="02040503050406030204" pitchFamily="18" charset="0"/>
                <a:cs typeface="Calibri" pitchFamily="34" charset="0"/>
              </a:rPr>
              <a:t> </a:t>
            </a:r>
            <a:r>
              <a:rPr lang="en-GB" sz="1800" b="1" dirty="0" err="1">
                <a:solidFill>
                  <a:schemeClr val="tx1"/>
                </a:solidFill>
                <a:latin typeface="Cambria Math" panose="02040503050406030204" pitchFamily="18" charset="0"/>
                <a:ea typeface="Cambria Math" panose="02040503050406030204" pitchFamily="18" charset="0"/>
                <a:cs typeface="Calibri" pitchFamily="34" charset="0"/>
              </a:rPr>
              <a:t>x</a:t>
            </a:r>
            <a:r>
              <a:rPr lang="en-GB" sz="1800" baseline="30000" dirty="0" err="1">
                <a:solidFill>
                  <a:schemeClr val="tx1"/>
                </a:solidFill>
                <a:latin typeface="Cambria Math" panose="02040503050406030204" pitchFamily="18" charset="0"/>
                <a:ea typeface="Cambria Math" panose="02040503050406030204" pitchFamily="18" charset="0"/>
                <a:cs typeface="Calibri" pitchFamily="34" charset="0"/>
              </a:rPr>
              <a:t>b</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 + </a:t>
            </a:r>
            <a:r>
              <a:rPr lang="en-GB" sz="1800" b="1" dirty="0" err="1">
                <a:solidFill>
                  <a:schemeClr val="tx1"/>
                </a:solidFill>
                <a:latin typeface="Cambria Math" panose="02040503050406030204" pitchFamily="18" charset="0"/>
                <a:ea typeface="Cambria Math" panose="02040503050406030204" pitchFamily="18" charset="0"/>
                <a:cs typeface="Calibri" pitchFamily="34" charset="0"/>
              </a:rPr>
              <a:t>Ky</a:t>
            </a:r>
            <a:endParaRPr lang="en-GB" sz="1800" b="1" dirty="0">
              <a:solidFill>
                <a:srgbClr val="000000"/>
              </a:solidFill>
              <a:latin typeface="Cambria Math" panose="02040503050406030204" pitchFamily="18" charset="0"/>
              <a:ea typeface="Cambria Math" panose="02040503050406030204" pitchFamily="18" charset="0"/>
            </a:endParaRPr>
          </a:p>
          <a:p>
            <a:pPr marL="342900" indent="-342900">
              <a:spcBef>
                <a:spcPts val="600"/>
              </a:spcBef>
              <a:spcAft>
                <a:spcPts val="600"/>
              </a:spcAft>
              <a:buFont typeface="Arial" pitchFamily="34" charset="0"/>
              <a:buChar char="•"/>
            </a:pPr>
            <a:r>
              <a:rPr lang="en-GB" sz="1800" dirty="0">
                <a:solidFill>
                  <a:srgbClr val="000000"/>
                </a:solidFill>
                <a:latin typeface="Calibri" pitchFamily="34" charset="0"/>
              </a:rPr>
              <a:t>If we subtract the true state </a:t>
            </a:r>
            <a:r>
              <a:rPr lang="en-GB" sz="1800" b="1" dirty="0">
                <a:solidFill>
                  <a:srgbClr val="000000"/>
                </a:solidFill>
                <a:latin typeface="Cambria Math" panose="02040503050406030204" pitchFamily="18" charset="0"/>
                <a:ea typeface="Cambria Math" panose="02040503050406030204" pitchFamily="18" charset="0"/>
              </a:rPr>
              <a:t>x</a:t>
            </a:r>
            <a:r>
              <a:rPr lang="en-GB" sz="1800" dirty="0">
                <a:solidFill>
                  <a:srgbClr val="000000"/>
                </a:solidFill>
                <a:latin typeface="Cambria Math" panose="02040503050406030204" pitchFamily="18" charset="0"/>
                <a:ea typeface="Cambria Math" panose="02040503050406030204" pitchFamily="18" charset="0"/>
              </a:rPr>
              <a:t>*</a:t>
            </a:r>
            <a:r>
              <a:rPr lang="en-GB" sz="1800" dirty="0">
                <a:solidFill>
                  <a:srgbClr val="000000"/>
                </a:solidFill>
                <a:latin typeface="Calibri" pitchFamily="34" charset="0"/>
              </a:rPr>
              <a:t> from both sides (and assume </a:t>
            </a:r>
            <a:r>
              <a:rPr lang="en-GB" sz="1800" b="1" dirty="0">
                <a:solidFill>
                  <a:srgbClr val="000000"/>
                </a:solidFill>
                <a:latin typeface="Cambria Math" panose="02040503050406030204" pitchFamily="18" charset="0"/>
                <a:ea typeface="Cambria Math" panose="02040503050406030204" pitchFamily="18" charset="0"/>
              </a:rPr>
              <a:t>y</a:t>
            </a:r>
            <a:r>
              <a:rPr lang="en-GB" sz="1800" dirty="0">
                <a:solidFill>
                  <a:srgbClr val="000000"/>
                </a:solidFill>
                <a:latin typeface="Cambria Math" panose="02040503050406030204" pitchFamily="18" charset="0"/>
                <a:ea typeface="Cambria Math" panose="02040503050406030204" pitchFamily="18" charset="0"/>
              </a:rPr>
              <a:t>*=</a:t>
            </a:r>
            <a:r>
              <a:rPr lang="en-GB" sz="1800" b="1" dirty="0">
                <a:solidFill>
                  <a:srgbClr val="000000"/>
                </a:solidFill>
                <a:latin typeface="Cambria Math" panose="02040503050406030204" pitchFamily="18" charset="0"/>
                <a:ea typeface="Cambria Math" panose="02040503050406030204" pitchFamily="18" charset="0"/>
              </a:rPr>
              <a:t>Hx</a:t>
            </a:r>
            <a:r>
              <a:rPr lang="en-GB" sz="1800" dirty="0">
                <a:solidFill>
                  <a:srgbClr val="000000"/>
                </a:solidFill>
                <a:latin typeface="Cambria Math" panose="02040503050406030204" pitchFamily="18" charset="0"/>
                <a:ea typeface="Cambria Math" panose="02040503050406030204" pitchFamily="18" charset="0"/>
              </a:rPr>
              <a:t>*</a:t>
            </a:r>
            <a:r>
              <a:rPr lang="en-GB" sz="1800" dirty="0">
                <a:solidFill>
                  <a:srgbClr val="000000"/>
                </a:solidFill>
                <a:latin typeface="Calibri" pitchFamily="34" charset="0"/>
              </a:rPr>
              <a:t>)</a:t>
            </a:r>
          </a:p>
          <a:p>
            <a:pPr algn="ctr">
              <a:spcBef>
                <a:spcPts val="600"/>
              </a:spcBef>
              <a:spcAft>
                <a:spcPts val="600"/>
              </a:spcAft>
            </a:pPr>
            <a:r>
              <a:rPr lang="en-GB" sz="1800" b="1" dirty="0" err="1">
                <a:solidFill>
                  <a:srgbClr val="000000"/>
                </a:solidFill>
                <a:latin typeface="Cambria Math" panose="02040503050406030204" pitchFamily="18" charset="0"/>
                <a:ea typeface="Cambria Math" panose="02040503050406030204" pitchFamily="18" charset="0"/>
              </a:rPr>
              <a:t>e</a:t>
            </a:r>
            <a:r>
              <a:rPr lang="en-GB" sz="1800" baseline="30000" dirty="0" err="1">
                <a:solidFill>
                  <a:srgbClr val="000000"/>
                </a:solidFill>
                <a:latin typeface="Cambria Math" panose="02040503050406030204" pitchFamily="18" charset="0"/>
                <a:ea typeface="Cambria Math" panose="02040503050406030204" pitchFamily="18" charset="0"/>
              </a:rPr>
              <a:t>a</a:t>
            </a:r>
            <a:r>
              <a:rPr lang="en-GB" sz="1800" dirty="0">
                <a:solidFill>
                  <a:srgbClr val="000000"/>
                </a:solidFill>
                <a:latin typeface="Cambria Math" panose="02040503050406030204" pitchFamily="18" charset="0"/>
                <a:ea typeface="Cambria Math" panose="02040503050406030204" pitchFamily="18" charset="0"/>
              </a:rPr>
              <a:t> = </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a:t>
            </a:r>
            <a:r>
              <a:rPr lang="en-GB" sz="1800" b="1" dirty="0">
                <a:solidFill>
                  <a:schemeClr val="tx1"/>
                </a:solidFill>
                <a:latin typeface="Cambria Math" panose="02040503050406030204" pitchFamily="18" charset="0"/>
                <a:ea typeface="Cambria Math" panose="02040503050406030204" pitchFamily="18" charset="0"/>
                <a:cs typeface="Calibri" pitchFamily="34" charset="0"/>
              </a:rPr>
              <a:t>I</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a:t>
            </a:r>
            <a:r>
              <a:rPr lang="en-GB" sz="1800" b="1" dirty="0">
                <a:solidFill>
                  <a:schemeClr val="tx1"/>
                </a:solidFill>
                <a:latin typeface="Cambria Math" panose="02040503050406030204" pitchFamily="18" charset="0"/>
                <a:ea typeface="Cambria Math" panose="02040503050406030204" pitchFamily="18" charset="0"/>
                <a:cs typeface="Calibri" pitchFamily="34" charset="0"/>
              </a:rPr>
              <a:t>KH</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a:t>
            </a:r>
            <a:r>
              <a:rPr lang="en-GB" sz="1800" b="1" dirty="0">
                <a:solidFill>
                  <a:schemeClr val="tx1"/>
                </a:solidFill>
                <a:latin typeface="Cambria Math" panose="02040503050406030204" pitchFamily="18" charset="0"/>
                <a:ea typeface="Cambria Math" panose="02040503050406030204" pitchFamily="18" charset="0"/>
                <a:cs typeface="Calibri" pitchFamily="34" charset="0"/>
              </a:rPr>
              <a:t> </a:t>
            </a:r>
            <a:r>
              <a:rPr lang="en-GB" sz="1800" b="1" dirty="0" err="1">
                <a:solidFill>
                  <a:schemeClr val="tx1"/>
                </a:solidFill>
                <a:latin typeface="Cambria Math" panose="02040503050406030204" pitchFamily="18" charset="0"/>
                <a:ea typeface="Cambria Math" panose="02040503050406030204" pitchFamily="18" charset="0"/>
                <a:cs typeface="Calibri" pitchFamily="34" charset="0"/>
              </a:rPr>
              <a:t>e</a:t>
            </a:r>
            <a:r>
              <a:rPr lang="en-GB" sz="1800" baseline="30000" dirty="0" err="1">
                <a:solidFill>
                  <a:schemeClr val="tx1"/>
                </a:solidFill>
                <a:latin typeface="Cambria Math" panose="02040503050406030204" pitchFamily="18" charset="0"/>
                <a:ea typeface="Cambria Math" panose="02040503050406030204" pitchFamily="18" charset="0"/>
                <a:cs typeface="Calibri" pitchFamily="34" charset="0"/>
              </a:rPr>
              <a:t>b</a:t>
            </a:r>
            <a:r>
              <a:rPr lang="en-GB" sz="1800" dirty="0">
                <a:solidFill>
                  <a:schemeClr val="tx1"/>
                </a:solidFill>
                <a:latin typeface="Cambria Math" panose="02040503050406030204" pitchFamily="18" charset="0"/>
                <a:ea typeface="Cambria Math" panose="02040503050406030204" pitchFamily="18" charset="0"/>
                <a:cs typeface="Calibri" pitchFamily="34" charset="0"/>
              </a:rPr>
              <a:t> + </a:t>
            </a:r>
            <a:r>
              <a:rPr lang="en-GB" sz="1800" b="1" dirty="0" err="1">
                <a:solidFill>
                  <a:schemeClr val="tx1"/>
                </a:solidFill>
                <a:latin typeface="Cambria Math" panose="02040503050406030204" pitchFamily="18" charset="0"/>
                <a:ea typeface="Cambria Math" panose="02040503050406030204" pitchFamily="18" charset="0"/>
                <a:cs typeface="Calibri" pitchFamily="34" charset="0"/>
              </a:rPr>
              <a:t>Ke</a:t>
            </a:r>
            <a:r>
              <a:rPr lang="en-GB" sz="1800" baseline="30000" dirty="0" err="1">
                <a:solidFill>
                  <a:schemeClr val="tx1"/>
                </a:solidFill>
                <a:latin typeface="Cambria Math" panose="02040503050406030204" pitchFamily="18" charset="0"/>
                <a:ea typeface="Cambria Math" panose="02040503050406030204" pitchFamily="18" charset="0"/>
                <a:cs typeface="Calibri" pitchFamily="34" charset="0"/>
              </a:rPr>
              <a:t>o</a:t>
            </a:r>
            <a:endParaRPr lang="en-GB" sz="1800" baseline="30000" dirty="0">
              <a:solidFill>
                <a:srgbClr val="000000"/>
              </a:solidFill>
              <a:latin typeface="Cambria Math" panose="02040503050406030204" pitchFamily="18" charset="0"/>
              <a:ea typeface="Cambria Math" panose="02040503050406030204" pitchFamily="18" charset="0"/>
            </a:endParaRPr>
          </a:p>
          <a:p>
            <a:pPr marL="342900" indent="-342900">
              <a:lnSpc>
                <a:spcPts val="2200"/>
              </a:lnSpc>
              <a:spcBef>
                <a:spcPts val="600"/>
              </a:spcBef>
              <a:buFont typeface="Arial" pitchFamily="34" charset="0"/>
              <a:buChar char="•"/>
            </a:pPr>
            <a:r>
              <a:rPr lang="en-GB" sz="1800" dirty="0">
                <a:solidFill>
                  <a:srgbClr val="000000"/>
                </a:solidFill>
                <a:latin typeface="Calibri" pitchFamily="34" charset="0"/>
              </a:rPr>
              <a:t>i.e., the errors have the same update equation as the state </a:t>
            </a:r>
          </a:p>
          <a:p>
            <a:pPr marL="342900" indent="-342900">
              <a:lnSpc>
                <a:spcPts val="2200"/>
              </a:lnSpc>
              <a:buClr>
                <a:srgbClr val="0099FF"/>
              </a:buClr>
              <a:buFont typeface="Arial" pitchFamily="34" charset="0"/>
              <a:buChar char="•"/>
            </a:pPr>
            <a:endParaRPr lang="en-GB" sz="1800" dirty="0">
              <a:solidFill>
                <a:srgbClr val="000000"/>
              </a:solidFill>
              <a:latin typeface="Calibri" pitchFamily="34" charset="0"/>
            </a:endParaRPr>
          </a:p>
        </p:txBody>
      </p:sp>
    </p:spTree>
    <p:extLst>
      <p:ext uri="{BB962C8B-B14F-4D97-AF65-F5344CB8AC3E}">
        <p14:creationId xmlns:p14="http://schemas.microsoft.com/office/powerpoint/2010/main" val="27476393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100" dirty="0" smtClean="0"/>
              <a:t>Ensemble Kalman Filters</a:t>
            </a:r>
            <a:endParaRPr lang="en-GB" altLang="en-US" sz="3600" dirty="0" smtClean="0"/>
          </a:p>
        </p:txBody>
      </p:sp>
      <p:sp>
        <p:nvSpPr>
          <p:cNvPr id="3" name="Content Placeholder 2"/>
          <p:cNvSpPr>
            <a:spLocks noGrp="1"/>
          </p:cNvSpPr>
          <p:nvPr>
            <p:ph idx="4294967295"/>
          </p:nvPr>
        </p:nvSpPr>
        <p:spPr>
          <a:xfrm>
            <a:off x="468313" y="1268760"/>
            <a:ext cx="8229600" cy="5112568"/>
          </a:xfrm>
          <a:prstGeom prst="rect">
            <a:avLst/>
          </a:prstGeom>
        </p:spPr>
        <p:txBody>
          <a:bodyPr>
            <a:normAutofit fontScale="92500"/>
          </a:bodyPr>
          <a:lstStyle/>
          <a:p>
            <a:pPr marL="342900" indent="-342900">
              <a:spcBef>
                <a:spcPts val="600"/>
              </a:spcBef>
              <a:spcAft>
                <a:spcPts val="600"/>
              </a:spcAft>
              <a:buFont typeface="Arial" pitchFamily="34" charset="0"/>
              <a:buChar char="•"/>
            </a:pPr>
            <a:r>
              <a:rPr lang="en-GB" sz="1800" dirty="0">
                <a:solidFill>
                  <a:srgbClr val="000000"/>
                </a:solidFill>
                <a:latin typeface="Calibri" pitchFamily="34" charset="0"/>
              </a:rPr>
              <a:t>Consider now an ensemble of analysis where all the inputs to the analysis (i.e., the background forecast and the observations) have been perturbed according to their errors:</a:t>
            </a:r>
          </a:p>
          <a:p>
            <a:pPr algn="ctr">
              <a:spcBef>
                <a:spcPts val="600"/>
              </a:spcBef>
              <a:spcAft>
                <a:spcPts val="600"/>
              </a:spcAft>
            </a:pPr>
            <a:r>
              <a:rPr lang="en-GB" sz="1700" b="1" dirty="0" err="1">
                <a:solidFill>
                  <a:srgbClr val="000000"/>
                </a:solidFill>
                <a:latin typeface="Cambria Math" panose="02040503050406030204" pitchFamily="18" charset="0"/>
                <a:ea typeface="Cambria Math" panose="02040503050406030204" pitchFamily="18" charset="0"/>
              </a:rPr>
              <a:t>x</a:t>
            </a:r>
            <a:r>
              <a:rPr lang="en-GB" sz="1700" baseline="30000" dirty="0" err="1">
                <a:solidFill>
                  <a:srgbClr val="000000"/>
                </a:solidFill>
                <a:latin typeface="Cambria Math" panose="02040503050406030204" pitchFamily="18" charset="0"/>
                <a:ea typeface="Cambria Math" panose="02040503050406030204" pitchFamily="18" charset="0"/>
              </a:rPr>
              <a:t>a</a:t>
            </a:r>
            <a:r>
              <a:rPr lang="en-GB" sz="1700" dirty="0">
                <a:solidFill>
                  <a:srgbClr val="000000"/>
                </a:solidFill>
                <a:latin typeface="Cambria Math" panose="02040503050406030204" pitchFamily="18" charset="0"/>
                <a:ea typeface="Cambria Math" panose="02040503050406030204" pitchFamily="18" charset="0"/>
              </a:rPr>
              <a:t>’ =</a:t>
            </a:r>
            <a:r>
              <a:rPr lang="en-GB" sz="1700" dirty="0">
                <a:solidFill>
                  <a:schemeClr val="tx1"/>
                </a:solidFill>
                <a:latin typeface="Cambria Math" panose="02040503050406030204" pitchFamily="18" charset="0"/>
                <a:ea typeface="Cambria Math" panose="02040503050406030204" pitchFamily="18" charset="0"/>
                <a:cs typeface="Calibri" pitchFamily="34" charset="0"/>
              </a:rPr>
              <a:t> (</a:t>
            </a:r>
            <a:r>
              <a:rPr lang="en-GB" sz="1700" b="1" dirty="0">
                <a:solidFill>
                  <a:schemeClr val="tx1"/>
                </a:solidFill>
                <a:latin typeface="Cambria Math" panose="02040503050406030204" pitchFamily="18" charset="0"/>
                <a:ea typeface="Cambria Math" panose="02040503050406030204" pitchFamily="18" charset="0"/>
                <a:cs typeface="Calibri" pitchFamily="34" charset="0"/>
              </a:rPr>
              <a:t>I</a:t>
            </a:r>
            <a:r>
              <a:rPr lang="en-GB" sz="1700" dirty="0">
                <a:solidFill>
                  <a:schemeClr val="tx1"/>
                </a:solidFill>
                <a:latin typeface="Cambria Math" panose="02040503050406030204" pitchFamily="18" charset="0"/>
                <a:ea typeface="Cambria Math" panose="02040503050406030204" pitchFamily="18" charset="0"/>
                <a:cs typeface="Calibri" pitchFamily="34" charset="0"/>
              </a:rPr>
              <a:t>-</a:t>
            </a:r>
            <a:r>
              <a:rPr lang="en-GB" sz="1700" b="1" dirty="0">
                <a:solidFill>
                  <a:schemeClr val="tx1"/>
                </a:solidFill>
                <a:latin typeface="Cambria Math" panose="02040503050406030204" pitchFamily="18" charset="0"/>
                <a:ea typeface="Cambria Math" panose="02040503050406030204" pitchFamily="18" charset="0"/>
                <a:cs typeface="Calibri" pitchFamily="34" charset="0"/>
              </a:rPr>
              <a:t>KH</a:t>
            </a:r>
            <a:r>
              <a:rPr lang="en-GB" sz="1700" dirty="0">
                <a:solidFill>
                  <a:schemeClr val="tx1"/>
                </a:solidFill>
                <a:latin typeface="Cambria Math" panose="02040503050406030204" pitchFamily="18" charset="0"/>
                <a:ea typeface="Cambria Math" panose="02040503050406030204" pitchFamily="18" charset="0"/>
                <a:cs typeface="Calibri" pitchFamily="34" charset="0"/>
              </a:rPr>
              <a:t>)</a:t>
            </a:r>
            <a:r>
              <a:rPr lang="en-GB" sz="1700" b="1" dirty="0">
                <a:solidFill>
                  <a:schemeClr val="tx1"/>
                </a:solidFill>
                <a:latin typeface="Cambria Math" panose="02040503050406030204" pitchFamily="18" charset="0"/>
                <a:ea typeface="Cambria Math" panose="02040503050406030204" pitchFamily="18" charset="0"/>
                <a:cs typeface="Calibri" pitchFamily="34" charset="0"/>
              </a:rPr>
              <a:t> </a:t>
            </a:r>
            <a:r>
              <a:rPr lang="en-GB" sz="1700" b="1" dirty="0" err="1">
                <a:solidFill>
                  <a:schemeClr val="tx1"/>
                </a:solidFill>
                <a:latin typeface="Cambria Math" panose="02040503050406030204" pitchFamily="18" charset="0"/>
                <a:ea typeface="Cambria Math" panose="02040503050406030204" pitchFamily="18" charset="0"/>
                <a:cs typeface="Calibri" pitchFamily="34" charset="0"/>
              </a:rPr>
              <a:t>x</a:t>
            </a:r>
            <a:r>
              <a:rPr lang="en-GB" sz="1700" baseline="30000" dirty="0" err="1">
                <a:solidFill>
                  <a:schemeClr val="tx1"/>
                </a:solidFill>
                <a:latin typeface="Cambria Math" panose="02040503050406030204" pitchFamily="18" charset="0"/>
                <a:ea typeface="Cambria Math" panose="02040503050406030204" pitchFamily="18" charset="0"/>
                <a:cs typeface="Calibri" pitchFamily="34" charset="0"/>
              </a:rPr>
              <a:t>b</a:t>
            </a:r>
            <a:r>
              <a:rPr lang="en-GB" sz="1700" dirty="0">
                <a:solidFill>
                  <a:schemeClr val="tx1"/>
                </a:solidFill>
                <a:latin typeface="Cambria Math" panose="02040503050406030204" pitchFamily="18" charset="0"/>
                <a:ea typeface="Cambria Math" panose="02040503050406030204" pitchFamily="18" charset="0"/>
                <a:cs typeface="Calibri" pitchFamily="34" charset="0"/>
              </a:rPr>
              <a:t>’ + </a:t>
            </a:r>
            <a:r>
              <a:rPr lang="en-GB" sz="1700" b="1" dirty="0" err="1">
                <a:solidFill>
                  <a:schemeClr val="tx1"/>
                </a:solidFill>
                <a:latin typeface="Cambria Math" panose="02040503050406030204" pitchFamily="18" charset="0"/>
                <a:ea typeface="Cambria Math" panose="02040503050406030204" pitchFamily="18" charset="0"/>
                <a:cs typeface="Calibri" pitchFamily="34" charset="0"/>
              </a:rPr>
              <a:t>Ky</a:t>
            </a:r>
            <a:r>
              <a:rPr lang="en-GB" sz="1700" dirty="0">
                <a:solidFill>
                  <a:schemeClr val="tx1"/>
                </a:solidFill>
                <a:latin typeface="Cambria Math" panose="02040503050406030204" pitchFamily="18" charset="0"/>
                <a:ea typeface="Cambria Math" panose="02040503050406030204" pitchFamily="18" charset="0"/>
                <a:cs typeface="Calibri" pitchFamily="34" charset="0"/>
              </a:rPr>
              <a:t>’</a:t>
            </a:r>
            <a:endParaRPr lang="en-GB" sz="1700" dirty="0">
              <a:solidFill>
                <a:srgbClr val="000000"/>
              </a:solidFill>
              <a:latin typeface="Cambria Math" panose="02040503050406030204" pitchFamily="18" charset="0"/>
              <a:ea typeface="Cambria Math" panose="02040503050406030204" pitchFamily="18" charset="0"/>
            </a:endParaRPr>
          </a:p>
          <a:p>
            <a:pPr marL="342900" indent="-342900">
              <a:spcBef>
                <a:spcPts val="600"/>
              </a:spcBef>
              <a:spcAft>
                <a:spcPts val="600"/>
              </a:spcAft>
              <a:buFont typeface="Arial" pitchFamily="34" charset="0"/>
              <a:buChar char="•"/>
            </a:pPr>
            <a:r>
              <a:rPr lang="en-GB" sz="1800" dirty="0">
                <a:solidFill>
                  <a:srgbClr val="000000"/>
                </a:solidFill>
                <a:latin typeface="Calibri" pitchFamily="34" charset="0"/>
              </a:rPr>
              <a:t>If we subtract the unperturbed analysis </a:t>
            </a:r>
            <a:r>
              <a:rPr lang="en-GB" sz="1700" b="1" dirty="0" err="1">
                <a:solidFill>
                  <a:srgbClr val="000000"/>
                </a:solidFill>
                <a:latin typeface="Cambria Math" panose="02040503050406030204" pitchFamily="18" charset="0"/>
                <a:ea typeface="Cambria Math" panose="02040503050406030204" pitchFamily="18" charset="0"/>
              </a:rPr>
              <a:t>x</a:t>
            </a:r>
            <a:r>
              <a:rPr lang="en-GB" sz="1700" baseline="30000" dirty="0" err="1">
                <a:solidFill>
                  <a:srgbClr val="000000"/>
                </a:solidFill>
                <a:latin typeface="Cambria Math" panose="02040503050406030204" pitchFamily="18" charset="0"/>
                <a:ea typeface="Cambria Math" panose="02040503050406030204" pitchFamily="18" charset="0"/>
              </a:rPr>
              <a:t>a</a:t>
            </a:r>
            <a:r>
              <a:rPr lang="en-GB" sz="1700" dirty="0">
                <a:solidFill>
                  <a:srgbClr val="000000"/>
                </a:solidFill>
                <a:latin typeface="Cambria Math" panose="02040503050406030204" pitchFamily="18" charset="0"/>
                <a:ea typeface="Cambria Math" panose="02040503050406030204" pitchFamily="18" charset="0"/>
              </a:rPr>
              <a:t> = </a:t>
            </a:r>
            <a:r>
              <a:rPr lang="en-GB" sz="1700" dirty="0">
                <a:solidFill>
                  <a:schemeClr val="tx1"/>
                </a:solidFill>
                <a:latin typeface="Cambria Math" panose="02040503050406030204" pitchFamily="18" charset="0"/>
                <a:ea typeface="Cambria Math" panose="02040503050406030204" pitchFamily="18" charset="0"/>
                <a:cs typeface="Calibri" pitchFamily="34" charset="0"/>
              </a:rPr>
              <a:t>(</a:t>
            </a:r>
            <a:r>
              <a:rPr lang="en-GB" sz="1700" b="1" dirty="0">
                <a:solidFill>
                  <a:schemeClr val="tx1"/>
                </a:solidFill>
                <a:latin typeface="Cambria Math" panose="02040503050406030204" pitchFamily="18" charset="0"/>
                <a:ea typeface="Cambria Math" panose="02040503050406030204" pitchFamily="18" charset="0"/>
                <a:cs typeface="Calibri" pitchFamily="34" charset="0"/>
              </a:rPr>
              <a:t>I</a:t>
            </a:r>
            <a:r>
              <a:rPr lang="en-GB" sz="1700" dirty="0">
                <a:solidFill>
                  <a:schemeClr val="tx1"/>
                </a:solidFill>
                <a:latin typeface="Cambria Math" panose="02040503050406030204" pitchFamily="18" charset="0"/>
                <a:ea typeface="Cambria Math" panose="02040503050406030204" pitchFamily="18" charset="0"/>
                <a:cs typeface="Calibri" pitchFamily="34" charset="0"/>
              </a:rPr>
              <a:t>-</a:t>
            </a:r>
            <a:r>
              <a:rPr lang="en-GB" sz="1700" b="1" dirty="0">
                <a:solidFill>
                  <a:schemeClr val="tx1"/>
                </a:solidFill>
                <a:latin typeface="Cambria Math" panose="02040503050406030204" pitchFamily="18" charset="0"/>
                <a:ea typeface="Cambria Math" panose="02040503050406030204" pitchFamily="18" charset="0"/>
                <a:cs typeface="Calibri" pitchFamily="34" charset="0"/>
              </a:rPr>
              <a:t>KH</a:t>
            </a:r>
            <a:r>
              <a:rPr lang="en-GB" sz="1700" dirty="0">
                <a:solidFill>
                  <a:schemeClr val="tx1"/>
                </a:solidFill>
                <a:latin typeface="Cambria Math" panose="02040503050406030204" pitchFamily="18" charset="0"/>
                <a:ea typeface="Cambria Math" panose="02040503050406030204" pitchFamily="18" charset="0"/>
                <a:cs typeface="Calibri" pitchFamily="34" charset="0"/>
              </a:rPr>
              <a:t>)</a:t>
            </a:r>
            <a:r>
              <a:rPr lang="en-GB" sz="1700" b="1" dirty="0">
                <a:solidFill>
                  <a:schemeClr val="tx1"/>
                </a:solidFill>
                <a:latin typeface="Cambria Math" panose="02040503050406030204" pitchFamily="18" charset="0"/>
                <a:ea typeface="Cambria Math" panose="02040503050406030204" pitchFamily="18" charset="0"/>
                <a:cs typeface="Calibri" pitchFamily="34" charset="0"/>
              </a:rPr>
              <a:t> </a:t>
            </a:r>
            <a:r>
              <a:rPr lang="en-GB" sz="1700" b="1" dirty="0" err="1">
                <a:solidFill>
                  <a:schemeClr val="tx1"/>
                </a:solidFill>
                <a:latin typeface="Cambria Math" panose="02040503050406030204" pitchFamily="18" charset="0"/>
                <a:ea typeface="Cambria Math" panose="02040503050406030204" pitchFamily="18" charset="0"/>
                <a:cs typeface="Calibri" pitchFamily="34" charset="0"/>
              </a:rPr>
              <a:t>x</a:t>
            </a:r>
            <a:r>
              <a:rPr lang="en-GB" sz="1700" baseline="30000" dirty="0" err="1">
                <a:solidFill>
                  <a:schemeClr val="tx1"/>
                </a:solidFill>
                <a:latin typeface="Cambria Math" panose="02040503050406030204" pitchFamily="18" charset="0"/>
                <a:ea typeface="Cambria Math" panose="02040503050406030204" pitchFamily="18" charset="0"/>
                <a:cs typeface="Calibri" pitchFamily="34" charset="0"/>
              </a:rPr>
              <a:t>b</a:t>
            </a:r>
            <a:r>
              <a:rPr lang="en-GB" sz="1700" dirty="0">
                <a:solidFill>
                  <a:schemeClr val="tx1"/>
                </a:solidFill>
                <a:latin typeface="Cambria Math" panose="02040503050406030204" pitchFamily="18" charset="0"/>
                <a:ea typeface="Cambria Math" panose="02040503050406030204" pitchFamily="18" charset="0"/>
                <a:cs typeface="Calibri" pitchFamily="34" charset="0"/>
              </a:rPr>
              <a:t> + </a:t>
            </a:r>
            <a:r>
              <a:rPr lang="en-GB" sz="1700" b="1" dirty="0" err="1">
                <a:solidFill>
                  <a:schemeClr val="tx1"/>
                </a:solidFill>
                <a:latin typeface="Cambria Math" panose="02040503050406030204" pitchFamily="18" charset="0"/>
                <a:ea typeface="Cambria Math" panose="02040503050406030204" pitchFamily="18" charset="0"/>
                <a:cs typeface="Calibri" pitchFamily="34" charset="0"/>
              </a:rPr>
              <a:t>Ky</a:t>
            </a:r>
            <a:r>
              <a:rPr lang="en-GB" sz="1700" b="1" dirty="0">
                <a:solidFill>
                  <a:schemeClr val="tx1"/>
                </a:solidFill>
                <a:latin typeface="Cambria Math" panose="02040503050406030204" pitchFamily="18" charset="0"/>
                <a:ea typeface="Cambria Math" panose="02040503050406030204" pitchFamily="18" charset="0"/>
                <a:cs typeface="Calibri" pitchFamily="34" charset="0"/>
              </a:rPr>
              <a:t> </a:t>
            </a:r>
            <a:endParaRPr lang="en-GB" sz="1800" dirty="0">
              <a:solidFill>
                <a:srgbClr val="000000"/>
              </a:solidFill>
              <a:latin typeface="Cambria Math" panose="02040503050406030204" pitchFamily="18" charset="0"/>
              <a:ea typeface="Cambria Math" panose="02040503050406030204" pitchFamily="18" charset="0"/>
            </a:endParaRPr>
          </a:p>
          <a:p>
            <a:pPr algn="ctr">
              <a:spcBef>
                <a:spcPts val="600"/>
              </a:spcBef>
              <a:spcAft>
                <a:spcPts val="600"/>
              </a:spcAft>
            </a:pPr>
            <a:r>
              <a:rPr lang="el-GR" sz="1700" b="1" dirty="0">
                <a:solidFill>
                  <a:srgbClr val="000000"/>
                </a:solidFill>
                <a:latin typeface="Cambria Math" panose="02040503050406030204" pitchFamily="18" charset="0"/>
                <a:ea typeface="Cambria Math" panose="02040503050406030204" pitchFamily="18" charset="0"/>
              </a:rPr>
              <a:t>ε</a:t>
            </a:r>
            <a:r>
              <a:rPr lang="en-GB" sz="1700" baseline="30000" dirty="0">
                <a:solidFill>
                  <a:srgbClr val="000000"/>
                </a:solidFill>
                <a:latin typeface="Cambria Math" panose="02040503050406030204" pitchFamily="18" charset="0"/>
                <a:ea typeface="Cambria Math" panose="02040503050406030204" pitchFamily="18" charset="0"/>
              </a:rPr>
              <a:t>a</a:t>
            </a:r>
            <a:r>
              <a:rPr lang="en-GB" sz="1700" dirty="0">
                <a:solidFill>
                  <a:srgbClr val="000000"/>
                </a:solidFill>
                <a:latin typeface="Cambria Math" panose="02040503050406030204" pitchFamily="18" charset="0"/>
                <a:ea typeface="Cambria Math" panose="02040503050406030204" pitchFamily="18" charset="0"/>
              </a:rPr>
              <a:t> = </a:t>
            </a:r>
            <a:r>
              <a:rPr lang="en-GB" sz="1700" dirty="0">
                <a:solidFill>
                  <a:schemeClr val="tx1"/>
                </a:solidFill>
                <a:latin typeface="Cambria Math" panose="02040503050406030204" pitchFamily="18" charset="0"/>
                <a:ea typeface="Cambria Math" panose="02040503050406030204" pitchFamily="18" charset="0"/>
                <a:cs typeface="Calibri" pitchFamily="34" charset="0"/>
              </a:rPr>
              <a:t>(</a:t>
            </a:r>
            <a:r>
              <a:rPr lang="en-GB" sz="1700" b="1" dirty="0">
                <a:solidFill>
                  <a:schemeClr val="tx1"/>
                </a:solidFill>
                <a:latin typeface="Cambria Math" panose="02040503050406030204" pitchFamily="18" charset="0"/>
                <a:ea typeface="Cambria Math" panose="02040503050406030204" pitchFamily="18" charset="0"/>
                <a:cs typeface="Calibri" pitchFamily="34" charset="0"/>
              </a:rPr>
              <a:t>I</a:t>
            </a:r>
            <a:r>
              <a:rPr lang="en-GB" sz="1700" dirty="0">
                <a:solidFill>
                  <a:schemeClr val="tx1"/>
                </a:solidFill>
                <a:latin typeface="Cambria Math" panose="02040503050406030204" pitchFamily="18" charset="0"/>
                <a:ea typeface="Cambria Math" panose="02040503050406030204" pitchFamily="18" charset="0"/>
                <a:cs typeface="Calibri" pitchFamily="34" charset="0"/>
              </a:rPr>
              <a:t>-</a:t>
            </a:r>
            <a:r>
              <a:rPr lang="en-GB" sz="1700" b="1" dirty="0">
                <a:solidFill>
                  <a:schemeClr val="tx1"/>
                </a:solidFill>
                <a:latin typeface="Cambria Math" panose="02040503050406030204" pitchFamily="18" charset="0"/>
                <a:ea typeface="Cambria Math" panose="02040503050406030204" pitchFamily="18" charset="0"/>
                <a:cs typeface="Calibri" pitchFamily="34" charset="0"/>
              </a:rPr>
              <a:t>KH</a:t>
            </a:r>
            <a:r>
              <a:rPr lang="en-GB" sz="1700" dirty="0">
                <a:solidFill>
                  <a:schemeClr val="tx1"/>
                </a:solidFill>
                <a:latin typeface="Cambria Math" panose="02040503050406030204" pitchFamily="18" charset="0"/>
                <a:ea typeface="Cambria Math" panose="02040503050406030204" pitchFamily="18" charset="0"/>
                <a:cs typeface="Calibri" pitchFamily="34" charset="0"/>
              </a:rPr>
              <a:t>)</a:t>
            </a:r>
            <a:r>
              <a:rPr lang="en-GB" sz="1700" b="1" dirty="0">
                <a:solidFill>
                  <a:schemeClr val="tx1"/>
                </a:solidFill>
                <a:latin typeface="Cambria Math" panose="02040503050406030204" pitchFamily="18" charset="0"/>
                <a:ea typeface="Cambria Math" panose="02040503050406030204" pitchFamily="18" charset="0"/>
                <a:cs typeface="Calibri" pitchFamily="34" charset="0"/>
              </a:rPr>
              <a:t> </a:t>
            </a:r>
            <a:r>
              <a:rPr lang="el-GR" sz="1700" b="1" dirty="0">
                <a:solidFill>
                  <a:schemeClr val="tx1"/>
                </a:solidFill>
                <a:latin typeface="Cambria Math" panose="02040503050406030204" pitchFamily="18" charset="0"/>
                <a:ea typeface="Cambria Math" panose="02040503050406030204" pitchFamily="18" charset="0"/>
                <a:cs typeface="Calibri" pitchFamily="34" charset="0"/>
              </a:rPr>
              <a:t>ε</a:t>
            </a:r>
            <a:r>
              <a:rPr lang="en-GB" sz="1700" baseline="30000" dirty="0">
                <a:solidFill>
                  <a:schemeClr val="tx1"/>
                </a:solidFill>
                <a:latin typeface="Cambria Math" panose="02040503050406030204" pitchFamily="18" charset="0"/>
                <a:ea typeface="Cambria Math" panose="02040503050406030204" pitchFamily="18" charset="0"/>
                <a:cs typeface="Calibri" pitchFamily="34" charset="0"/>
              </a:rPr>
              <a:t>b</a:t>
            </a:r>
            <a:r>
              <a:rPr lang="en-GB" sz="1700" dirty="0">
                <a:solidFill>
                  <a:schemeClr val="tx1"/>
                </a:solidFill>
                <a:latin typeface="Cambria Math" panose="02040503050406030204" pitchFamily="18" charset="0"/>
                <a:ea typeface="Cambria Math" panose="02040503050406030204" pitchFamily="18" charset="0"/>
                <a:cs typeface="Calibri" pitchFamily="34" charset="0"/>
              </a:rPr>
              <a:t> + </a:t>
            </a:r>
            <a:r>
              <a:rPr lang="en-GB" sz="1700" b="1" dirty="0">
                <a:solidFill>
                  <a:schemeClr val="tx1"/>
                </a:solidFill>
                <a:latin typeface="Cambria Math" panose="02040503050406030204" pitchFamily="18" charset="0"/>
                <a:ea typeface="Cambria Math" panose="02040503050406030204" pitchFamily="18" charset="0"/>
                <a:cs typeface="Calibri" pitchFamily="34" charset="0"/>
              </a:rPr>
              <a:t>K</a:t>
            </a:r>
            <a:r>
              <a:rPr lang="el-GR" sz="1700" b="1" dirty="0">
                <a:solidFill>
                  <a:schemeClr val="tx1"/>
                </a:solidFill>
                <a:latin typeface="Cambria Math" panose="02040503050406030204" pitchFamily="18" charset="0"/>
                <a:ea typeface="Cambria Math" panose="02040503050406030204" pitchFamily="18" charset="0"/>
                <a:cs typeface="Calibri" pitchFamily="34" charset="0"/>
              </a:rPr>
              <a:t>ε</a:t>
            </a:r>
            <a:r>
              <a:rPr lang="en-GB" sz="1800" baseline="30000" dirty="0">
                <a:solidFill>
                  <a:schemeClr val="tx1"/>
                </a:solidFill>
                <a:latin typeface="Calibri" pitchFamily="34" charset="0"/>
                <a:cs typeface="Calibri" pitchFamily="34" charset="0"/>
              </a:rPr>
              <a:t>o</a:t>
            </a:r>
            <a:endParaRPr lang="en-GB" sz="1800" baseline="30000" dirty="0">
              <a:solidFill>
                <a:srgbClr val="000000"/>
              </a:solidFill>
              <a:latin typeface="Calibri" pitchFamily="34" charset="0"/>
            </a:endParaRPr>
          </a:p>
          <a:p>
            <a:pPr marL="342900" indent="-342900">
              <a:spcBef>
                <a:spcPts val="600"/>
              </a:spcBef>
              <a:spcAft>
                <a:spcPts val="600"/>
              </a:spcAft>
              <a:buFont typeface="Arial" pitchFamily="34" charset="0"/>
              <a:buChar char="•"/>
            </a:pPr>
            <a:r>
              <a:rPr lang="en-GB" sz="1800" dirty="0">
                <a:solidFill>
                  <a:srgbClr val="000000"/>
                </a:solidFill>
                <a:latin typeface="Calibri" pitchFamily="34" charset="0"/>
              </a:rPr>
              <a:t>Note that the </a:t>
            </a:r>
            <a:r>
              <a:rPr lang="en-GB" sz="1800" dirty="0">
                <a:solidFill>
                  <a:schemeClr val="tx1"/>
                </a:solidFill>
                <a:latin typeface="Calibri" pitchFamily="34" charset="0"/>
              </a:rPr>
              <a:t>observations </a:t>
            </a:r>
            <a:r>
              <a:rPr lang="en-GB" sz="1800" dirty="0">
                <a:solidFill>
                  <a:srgbClr val="000000"/>
                </a:solidFill>
                <a:latin typeface="Calibri" pitchFamily="34" charset="0"/>
              </a:rPr>
              <a:t>(during the update step) and the </a:t>
            </a:r>
            <a:r>
              <a:rPr lang="en-GB" sz="1800" dirty="0">
                <a:solidFill>
                  <a:schemeClr val="tx1"/>
                </a:solidFill>
                <a:latin typeface="Calibri" pitchFamily="34" charset="0"/>
              </a:rPr>
              <a:t>model </a:t>
            </a:r>
            <a:r>
              <a:rPr lang="en-GB" sz="1800" dirty="0">
                <a:solidFill>
                  <a:srgbClr val="000000"/>
                </a:solidFill>
                <a:latin typeface="Calibri" pitchFamily="34" charset="0"/>
              </a:rPr>
              <a:t>(during the forecast step) are perturbed </a:t>
            </a:r>
            <a:r>
              <a:rPr lang="en-GB" sz="1800" dirty="0" smtClean="0">
                <a:solidFill>
                  <a:schemeClr val="tx1"/>
                </a:solidFill>
                <a:latin typeface="Calibri" pitchFamily="34" charset="0"/>
              </a:rPr>
              <a:t>explicitly (i.e., we add </a:t>
            </a:r>
            <a:r>
              <a:rPr lang="en-GB" sz="1800" dirty="0" smtClean="0">
                <a:solidFill>
                  <a:srgbClr val="FF0000"/>
                </a:solidFill>
                <a:latin typeface="Calibri" pitchFamily="34" charset="0"/>
              </a:rPr>
              <a:t>random numbers </a:t>
            </a:r>
            <a:r>
              <a:rPr lang="en-GB" sz="1800" dirty="0" smtClean="0">
                <a:solidFill>
                  <a:schemeClr val="tx1"/>
                </a:solidFill>
                <a:latin typeface="Calibri" pitchFamily="34" charset="0"/>
              </a:rPr>
              <a:t>with prescribed statistics)</a:t>
            </a:r>
            <a:r>
              <a:rPr lang="en-GB" sz="1800" dirty="0" smtClean="0">
                <a:solidFill>
                  <a:srgbClr val="000000"/>
                </a:solidFill>
                <a:latin typeface="Calibri" pitchFamily="34" charset="0"/>
              </a:rPr>
              <a:t>.</a:t>
            </a:r>
            <a:endParaRPr lang="en-GB" sz="1800" dirty="0">
              <a:solidFill>
                <a:srgbClr val="000000"/>
              </a:solidFill>
              <a:latin typeface="Calibri" pitchFamily="34" charset="0"/>
            </a:endParaRPr>
          </a:p>
          <a:p>
            <a:pPr marL="342900" indent="-342900">
              <a:spcBef>
                <a:spcPts val="600"/>
              </a:spcBef>
              <a:spcAft>
                <a:spcPts val="600"/>
              </a:spcAft>
              <a:buFont typeface="Arial" pitchFamily="34" charset="0"/>
              <a:buChar char="•"/>
            </a:pPr>
            <a:r>
              <a:rPr lang="en-GB" sz="1800" dirty="0">
                <a:solidFill>
                  <a:schemeClr val="tx1"/>
                </a:solidFill>
                <a:latin typeface="Calibri" pitchFamily="34" charset="0"/>
              </a:rPr>
              <a:t>The background is implicitly </a:t>
            </a:r>
            <a:r>
              <a:rPr lang="en-GB" sz="1800" dirty="0">
                <a:solidFill>
                  <a:srgbClr val="000000"/>
                </a:solidFill>
                <a:latin typeface="Calibri" pitchFamily="34" charset="0"/>
              </a:rPr>
              <a:t>perturbed , i.e.:</a:t>
            </a:r>
          </a:p>
          <a:p>
            <a:pPr algn="ctr">
              <a:spcBef>
                <a:spcPts val="600"/>
              </a:spcBef>
              <a:spcAft>
                <a:spcPts val="600"/>
              </a:spcAft>
            </a:pPr>
            <a:r>
              <a:rPr lang="en-GB" sz="1700" b="1" dirty="0" err="1">
                <a:solidFill>
                  <a:srgbClr val="000000"/>
                </a:solidFill>
                <a:latin typeface="Cambria Math" panose="02040503050406030204" pitchFamily="18" charset="0"/>
                <a:ea typeface="Cambria Math" panose="02040503050406030204" pitchFamily="18" charset="0"/>
              </a:rPr>
              <a:t>x</a:t>
            </a:r>
            <a:r>
              <a:rPr lang="en-GB" sz="1700" baseline="30000" dirty="0" err="1">
                <a:solidFill>
                  <a:srgbClr val="000000"/>
                </a:solidFill>
                <a:latin typeface="Cambria Math" panose="02040503050406030204" pitchFamily="18" charset="0"/>
                <a:ea typeface="Cambria Math" panose="02040503050406030204" pitchFamily="18" charset="0"/>
              </a:rPr>
              <a:t>b</a:t>
            </a:r>
            <a:r>
              <a:rPr lang="en-GB" sz="1700" baseline="-25000" dirty="0">
                <a:solidFill>
                  <a:srgbClr val="000000"/>
                </a:solidFill>
                <a:latin typeface="Cambria Math" panose="02040503050406030204" pitchFamily="18" charset="0"/>
                <a:ea typeface="Cambria Math" panose="02040503050406030204" pitchFamily="18" charset="0"/>
              </a:rPr>
              <a:t> </a:t>
            </a:r>
            <a:r>
              <a:rPr lang="en-GB" sz="1700" dirty="0">
                <a:solidFill>
                  <a:srgbClr val="000000"/>
                </a:solidFill>
                <a:latin typeface="Cambria Math" panose="02040503050406030204" pitchFamily="18" charset="0"/>
                <a:ea typeface="Cambria Math" panose="02040503050406030204" pitchFamily="18" charset="0"/>
              </a:rPr>
              <a:t>= </a:t>
            </a:r>
            <a:r>
              <a:rPr lang="en-GB" sz="1700" dirty="0">
                <a:solidFill>
                  <a:srgbClr val="000000"/>
                </a:solidFill>
                <a:latin typeface="Lucida Calligraphy" panose="03010101010101010101" pitchFamily="66" charset="0"/>
                <a:ea typeface="Cambria Math" panose="02040503050406030204" pitchFamily="18" charset="0"/>
                <a:cs typeface="Calibri" pitchFamily="34" charset="0"/>
              </a:rPr>
              <a:t>M</a:t>
            </a:r>
            <a:r>
              <a:rPr lang="en-GB" sz="1700" dirty="0">
                <a:solidFill>
                  <a:srgbClr val="000000"/>
                </a:solidFill>
                <a:latin typeface="Cambria Math" panose="02040503050406030204" pitchFamily="18" charset="0"/>
                <a:ea typeface="Cambria Math" panose="02040503050406030204" pitchFamily="18" charset="0"/>
              </a:rPr>
              <a:t>(</a:t>
            </a:r>
            <a:r>
              <a:rPr lang="en-GB" sz="1700" b="1" dirty="0">
                <a:solidFill>
                  <a:srgbClr val="000000"/>
                </a:solidFill>
                <a:latin typeface="Cambria Math" panose="02040503050406030204" pitchFamily="18" charset="0"/>
                <a:ea typeface="Cambria Math" panose="02040503050406030204" pitchFamily="18" charset="0"/>
              </a:rPr>
              <a:t>x</a:t>
            </a:r>
            <a:r>
              <a:rPr lang="en-GB" sz="1700" baseline="30000" dirty="0">
                <a:solidFill>
                  <a:srgbClr val="000000"/>
                </a:solidFill>
                <a:latin typeface="Cambria Math" panose="02040503050406030204" pitchFamily="18" charset="0"/>
                <a:ea typeface="Cambria Math" panose="02040503050406030204" pitchFamily="18" charset="0"/>
              </a:rPr>
              <a:t>a</a:t>
            </a:r>
            <a:r>
              <a:rPr lang="en-GB" sz="1700" baseline="-25000" dirty="0">
                <a:solidFill>
                  <a:srgbClr val="000000"/>
                </a:solidFill>
                <a:latin typeface="Cambria Math" panose="02040503050406030204" pitchFamily="18" charset="0"/>
                <a:ea typeface="Cambria Math" panose="02040503050406030204" pitchFamily="18" charset="0"/>
              </a:rPr>
              <a:t>t-1,m</a:t>
            </a:r>
            <a:r>
              <a:rPr lang="en-GB" sz="1700" dirty="0">
                <a:solidFill>
                  <a:srgbClr val="000000"/>
                </a:solidFill>
                <a:latin typeface="Cambria Math" panose="02040503050406030204" pitchFamily="18" charset="0"/>
                <a:ea typeface="Cambria Math" panose="02040503050406030204" pitchFamily="18" charset="0"/>
              </a:rPr>
              <a:t>) + </a:t>
            </a:r>
            <a:r>
              <a:rPr lang="el-GR" sz="1700" b="1" dirty="0">
                <a:solidFill>
                  <a:srgbClr val="000000"/>
                </a:solidFill>
                <a:latin typeface="Cambria Math" panose="02040503050406030204" pitchFamily="18" charset="0"/>
                <a:ea typeface="Cambria Math" panose="02040503050406030204" pitchFamily="18" charset="0"/>
                <a:cs typeface="Calibri" pitchFamily="34" charset="0"/>
              </a:rPr>
              <a:t>η</a:t>
            </a:r>
            <a:r>
              <a:rPr lang="en-GB" sz="1700" baseline="-25000" dirty="0">
                <a:solidFill>
                  <a:srgbClr val="000000"/>
                </a:solidFill>
                <a:latin typeface="Cambria Math" panose="02040503050406030204" pitchFamily="18" charset="0"/>
                <a:ea typeface="Cambria Math" panose="02040503050406030204" pitchFamily="18" charset="0"/>
              </a:rPr>
              <a:t>m</a:t>
            </a:r>
          </a:p>
          <a:p>
            <a:pPr marL="342900" indent="-342900">
              <a:lnSpc>
                <a:spcPts val="2000"/>
              </a:lnSpc>
              <a:spcBef>
                <a:spcPts val="600"/>
              </a:spcBef>
              <a:spcAft>
                <a:spcPts val="600"/>
              </a:spcAft>
              <a:buFont typeface="Arial" pitchFamily="34" charset="0"/>
              <a:buChar char="•"/>
            </a:pPr>
            <a:r>
              <a:rPr lang="en-GB" sz="1800" dirty="0">
                <a:solidFill>
                  <a:srgbClr val="000000"/>
                </a:solidFill>
                <a:latin typeface="Calibri" pitchFamily="34" charset="0"/>
              </a:rPr>
              <a:t>Hence, one way to generate a sample drawn from the pdf of analysis error is to perturb the observations </a:t>
            </a:r>
            <a:r>
              <a:rPr lang="en-GB" sz="1800" dirty="0" smtClean="0">
                <a:solidFill>
                  <a:srgbClr val="000000"/>
                </a:solidFill>
                <a:latin typeface="Calibri" pitchFamily="34" charset="0"/>
              </a:rPr>
              <a:t>and the model with </a:t>
            </a:r>
            <a:r>
              <a:rPr lang="en-GB" sz="1800" dirty="0">
                <a:solidFill>
                  <a:srgbClr val="000000"/>
                </a:solidFill>
                <a:latin typeface="Calibri" pitchFamily="34" charset="0"/>
              </a:rPr>
              <a:t>perturbations </a:t>
            </a:r>
            <a:r>
              <a:rPr lang="en-GB" sz="1800" dirty="0" smtClean="0">
                <a:solidFill>
                  <a:srgbClr val="000000"/>
                </a:solidFill>
                <a:latin typeface="Calibri" pitchFamily="34" charset="0"/>
              </a:rPr>
              <a:t>drawn from their error covariances.</a:t>
            </a:r>
            <a:endParaRPr lang="en-GB" sz="1800" dirty="0">
              <a:solidFill>
                <a:srgbClr val="000000"/>
              </a:solidFill>
              <a:latin typeface="Calibri" pitchFamily="34" charset="0"/>
            </a:endParaRPr>
          </a:p>
          <a:p>
            <a:pPr marL="342900" indent="-342900">
              <a:lnSpc>
                <a:spcPts val="2200"/>
              </a:lnSpc>
              <a:spcBef>
                <a:spcPts val="600"/>
              </a:spcBef>
              <a:spcAft>
                <a:spcPts val="600"/>
              </a:spcAft>
              <a:buFont typeface="Arial" pitchFamily="34" charset="0"/>
              <a:buChar char="•"/>
            </a:pPr>
            <a:r>
              <a:rPr lang="en-GB" sz="1800" dirty="0">
                <a:solidFill>
                  <a:srgbClr val="000000"/>
                </a:solidFill>
                <a:latin typeface="Calibri" pitchFamily="34" charset="0"/>
              </a:rPr>
              <a:t>The EnKF based on this idea is called </a:t>
            </a:r>
            <a:r>
              <a:rPr lang="en-GB" sz="1800" dirty="0">
                <a:solidFill>
                  <a:srgbClr val="FF0000"/>
                </a:solidFill>
                <a:latin typeface="Calibri" pitchFamily="34" charset="0"/>
              </a:rPr>
              <a:t>Perturbed Observations (Stochastic) EnKF</a:t>
            </a:r>
            <a:r>
              <a:rPr lang="en-GB" sz="1800" dirty="0">
                <a:solidFill>
                  <a:schemeClr val="tx1"/>
                </a:solidFill>
                <a:latin typeface="Calibri" pitchFamily="34" charset="0"/>
              </a:rPr>
              <a:t> (Houtekamer and Mitchell, 1998). It is also the basis of </a:t>
            </a:r>
            <a:r>
              <a:rPr lang="en-GB" sz="1800" dirty="0">
                <a:solidFill>
                  <a:srgbClr val="0099FF"/>
                </a:solidFill>
                <a:latin typeface="Calibri" pitchFamily="34" charset="0"/>
              </a:rPr>
              <a:t>ECMWF </a:t>
            </a:r>
            <a:r>
              <a:rPr lang="en-GB" sz="1800" dirty="0" smtClean="0">
                <a:solidFill>
                  <a:srgbClr val="0099FF"/>
                </a:solidFill>
                <a:latin typeface="Calibri" pitchFamily="34" charset="0"/>
              </a:rPr>
              <a:t>EDA</a:t>
            </a:r>
            <a:r>
              <a:rPr lang="en-GB" sz="1800" dirty="0" smtClean="0">
                <a:solidFill>
                  <a:srgbClr val="000000"/>
                </a:solidFill>
                <a:latin typeface="Calibri" pitchFamily="34" charset="0"/>
              </a:rPr>
              <a:t> (more on this later)</a:t>
            </a:r>
            <a:endParaRPr lang="en-GB" sz="1800" dirty="0">
              <a:solidFill>
                <a:srgbClr val="000000"/>
              </a:solidFill>
              <a:latin typeface="Calibri" pitchFamily="34" charset="0"/>
            </a:endParaRPr>
          </a:p>
          <a:p>
            <a:pPr marL="342900" indent="-342900">
              <a:lnSpc>
                <a:spcPts val="2200"/>
              </a:lnSpc>
              <a:buClr>
                <a:srgbClr val="0099FF"/>
              </a:buClr>
              <a:buFont typeface="Arial" pitchFamily="34" charset="0"/>
              <a:buChar char="•"/>
            </a:pPr>
            <a:endParaRPr lang="en-GB" sz="1800" dirty="0">
              <a:solidFill>
                <a:srgbClr val="000000"/>
              </a:solidFill>
              <a:latin typeface="Calibri" pitchFamily="34" charset="0"/>
            </a:endParaRPr>
          </a:p>
        </p:txBody>
      </p:sp>
    </p:spTree>
    <p:extLst>
      <p:ext uri="{BB962C8B-B14F-4D97-AF65-F5344CB8AC3E}">
        <p14:creationId xmlns:p14="http://schemas.microsoft.com/office/powerpoint/2010/main" val="11867657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100" dirty="0" smtClean="0"/>
              <a:t>Ensemble Kalman Filters</a:t>
            </a:r>
            <a:endParaRPr lang="en-GB" altLang="en-US" sz="3600" dirty="0" smtClean="0"/>
          </a:p>
        </p:txBody>
      </p:sp>
      <p:sp>
        <p:nvSpPr>
          <p:cNvPr id="3" name="Content Placeholder 2"/>
          <p:cNvSpPr>
            <a:spLocks noGrp="1"/>
          </p:cNvSpPr>
          <p:nvPr>
            <p:ph idx="4294967295"/>
          </p:nvPr>
        </p:nvSpPr>
        <p:spPr>
          <a:xfrm>
            <a:off x="468313" y="1268760"/>
            <a:ext cx="8229600" cy="5112568"/>
          </a:xfrm>
          <a:prstGeom prst="rect">
            <a:avLst/>
          </a:prstGeom>
        </p:spPr>
        <p:txBody>
          <a:bodyPr>
            <a:normAutofit/>
          </a:bodyPr>
          <a:lstStyle/>
          <a:p>
            <a:pPr marL="342900" indent="-342900">
              <a:lnSpc>
                <a:spcPts val="2200"/>
              </a:lnSpc>
              <a:spcAft>
                <a:spcPts val="600"/>
              </a:spcAft>
              <a:buClr>
                <a:schemeClr val="tx1"/>
              </a:buClr>
              <a:buFont typeface="Arial" pitchFamily="34" charset="0"/>
              <a:buChar char="•"/>
            </a:pPr>
            <a:r>
              <a:rPr lang="en-GB" sz="1800" dirty="0" smtClean="0">
                <a:solidFill>
                  <a:srgbClr val="000000"/>
                </a:solidFill>
                <a:latin typeface="Calibri" pitchFamily="34" charset="0"/>
              </a:rPr>
              <a:t>Another </a:t>
            </a:r>
            <a:r>
              <a:rPr lang="en-GB" sz="1800" dirty="0">
                <a:solidFill>
                  <a:srgbClr val="000000"/>
                </a:solidFill>
                <a:latin typeface="Calibri" pitchFamily="34" charset="0"/>
              </a:rPr>
              <a:t>way to construct the analysis sample without perturbing the observations is to make a linear combination of the background sample:</a:t>
            </a:r>
          </a:p>
          <a:p>
            <a:pPr algn="ctr">
              <a:spcAft>
                <a:spcPts val="600"/>
              </a:spcAft>
              <a:buClr>
                <a:schemeClr val="tx1"/>
              </a:buClr>
            </a:pPr>
            <a:r>
              <a:rPr lang="en-GB" sz="1800" dirty="0">
                <a:solidFill>
                  <a:srgbClr val="000000"/>
                </a:solidFill>
                <a:latin typeface="Calibri" pitchFamily="34" charset="0"/>
              </a:rPr>
              <a:t> </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a</a:t>
            </a:r>
            <a:r>
              <a:rPr lang="en-GB" sz="1800" dirty="0">
                <a:solidFill>
                  <a:srgbClr val="000000"/>
                </a:solidFill>
                <a:latin typeface="Cambria Math" panose="02040503050406030204" pitchFamily="18" charset="0"/>
                <a:ea typeface="Cambria Math" panose="02040503050406030204" pitchFamily="18" charset="0"/>
              </a:rPr>
              <a:t>=</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b="1" dirty="0" err="1">
                <a:solidFill>
                  <a:srgbClr val="000000"/>
                </a:solidFill>
                <a:latin typeface="Cambria Math" panose="02040503050406030204" pitchFamily="18" charset="0"/>
                <a:ea typeface="Cambria Math" panose="02040503050406030204" pitchFamily="18" charset="0"/>
              </a:rPr>
              <a:t>T</a:t>
            </a:r>
            <a:endParaRPr lang="en-GB" sz="1800" b="1" dirty="0">
              <a:solidFill>
                <a:srgbClr val="000000"/>
              </a:solidFill>
              <a:latin typeface="Cambria Math" panose="02040503050406030204" pitchFamily="18" charset="0"/>
              <a:ea typeface="Cambria Math" panose="02040503050406030204" pitchFamily="18" charset="0"/>
            </a:endParaRPr>
          </a:p>
          <a:p>
            <a:pPr>
              <a:spcAft>
                <a:spcPts val="600"/>
              </a:spcAft>
              <a:buClr>
                <a:schemeClr val="tx1"/>
              </a:buClr>
            </a:pPr>
            <a:r>
              <a:rPr lang="en-GB" sz="1800" dirty="0" smtClean="0">
                <a:solidFill>
                  <a:srgbClr val="000000"/>
                </a:solidFill>
                <a:latin typeface="Calibri" pitchFamily="34" charset="0"/>
              </a:rPr>
              <a:t>      where </a:t>
            </a:r>
            <a:r>
              <a:rPr lang="en-GB" sz="1800" b="1" dirty="0">
                <a:solidFill>
                  <a:srgbClr val="000000"/>
                </a:solidFill>
                <a:latin typeface="Cambria Math" panose="02040503050406030204" pitchFamily="18" charset="0"/>
                <a:ea typeface="Cambria Math" panose="02040503050406030204" pitchFamily="18" charset="0"/>
              </a:rPr>
              <a:t>T</a:t>
            </a:r>
            <a:r>
              <a:rPr lang="en-GB" sz="1800" dirty="0">
                <a:solidFill>
                  <a:srgbClr val="000000"/>
                </a:solidFill>
                <a:latin typeface="Calibri" pitchFamily="34" charset="0"/>
              </a:rPr>
              <a:t> is a </a:t>
            </a:r>
            <a:r>
              <a:rPr lang="en-GB" sz="1800" i="1" dirty="0">
                <a:solidFill>
                  <a:srgbClr val="000000"/>
                </a:solidFill>
                <a:latin typeface="Calibri" pitchFamily="34" charset="0"/>
              </a:rPr>
              <a:t>M</a:t>
            </a:r>
            <a:r>
              <a:rPr lang="en-GB" sz="1800" dirty="0">
                <a:solidFill>
                  <a:srgbClr val="000000"/>
                </a:solidFill>
                <a:latin typeface="Calibri" pitchFamily="34" charset="0"/>
              </a:rPr>
              <a:t> x </a:t>
            </a:r>
            <a:r>
              <a:rPr lang="en-GB" sz="1800" i="1" dirty="0">
                <a:solidFill>
                  <a:srgbClr val="000000"/>
                </a:solidFill>
                <a:latin typeface="Calibri" pitchFamily="34" charset="0"/>
              </a:rPr>
              <a:t>M</a:t>
            </a:r>
            <a:r>
              <a:rPr lang="en-GB" sz="1800" dirty="0">
                <a:solidFill>
                  <a:srgbClr val="000000"/>
                </a:solidFill>
                <a:latin typeface="Calibri" pitchFamily="34" charset="0"/>
              </a:rPr>
              <a:t> matrix chosen such that: </a:t>
            </a:r>
          </a:p>
          <a:p>
            <a:pPr algn="ctr">
              <a:spcAft>
                <a:spcPts val="600"/>
              </a:spcAft>
              <a:buClr>
                <a:schemeClr val="tx1"/>
              </a:buClr>
            </a:pPr>
            <a:r>
              <a:rPr lang="en-GB" sz="1800" dirty="0">
                <a:solidFill>
                  <a:srgbClr val="000000"/>
                </a:solidFill>
                <a:latin typeface="Calibri" pitchFamily="34" charset="0"/>
              </a:rPr>
              <a:t> </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a</a:t>
            </a:r>
            <a:r>
              <a:rPr lang="en-GB" sz="1800" dirty="0">
                <a:solidFill>
                  <a:srgbClr val="000000"/>
                </a:solidFill>
                <a:latin typeface="Cambria Math" panose="02040503050406030204" pitchFamily="18" charset="0"/>
                <a:ea typeface="Cambria Math" panose="02040503050406030204" pitchFamily="18" charset="0"/>
              </a:rPr>
              <a:t>(</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a</a:t>
            </a:r>
            <a:r>
              <a:rPr lang="en-GB" sz="1800" dirty="0">
                <a:solidFill>
                  <a:srgbClr val="000000"/>
                </a:solidFill>
                <a:latin typeface="Cambria Math" panose="02040503050406030204" pitchFamily="18" charset="0"/>
                <a:ea typeface="Cambria Math" panose="02040503050406030204" pitchFamily="18" charset="0"/>
              </a:rPr>
              <a:t>)</a:t>
            </a:r>
            <a:r>
              <a:rPr lang="en-GB" sz="1800" baseline="30000" dirty="0">
                <a:solidFill>
                  <a:srgbClr val="000000"/>
                </a:solidFill>
                <a:latin typeface="Cambria Math" panose="02040503050406030204" pitchFamily="18" charset="0"/>
                <a:ea typeface="Cambria Math" panose="02040503050406030204" pitchFamily="18" charset="0"/>
              </a:rPr>
              <a:t>T </a:t>
            </a:r>
            <a:r>
              <a:rPr lang="en-GB" sz="1800" dirty="0">
                <a:solidFill>
                  <a:srgbClr val="000000"/>
                </a:solidFill>
                <a:latin typeface="Cambria Math" panose="02040503050406030204" pitchFamily="18" charset="0"/>
                <a:ea typeface="Cambria Math" panose="02040503050406030204" pitchFamily="18" charset="0"/>
              </a:rPr>
              <a:t>= (</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b="1" dirty="0" err="1">
                <a:solidFill>
                  <a:srgbClr val="000000"/>
                </a:solidFill>
                <a:latin typeface="Cambria Math" panose="02040503050406030204" pitchFamily="18" charset="0"/>
                <a:ea typeface="Cambria Math" panose="02040503050406030204" pitchFamily="18" charset="0"/>
              </a:rPr>
              <a:t>T</a:t>
            </a:r>
            <a:r>
              <a:rPr lang="en-GB" sz="1800" dirty="0">
                <a:solidFill>
                  <a:srgbClr val="000000"/>
                </a:solidFill>
                <a:latin typeface="Cambria Math" panose="02040503050406030204" pitchFamily="18" charset="0"/>
                <a:ea typeface="Cambria Math" panose="02040503050406030204" pitchFamily="18" charset="0"/>
              </a:rPr>
              <a:t>) (</a:t>
            </a:r>
            <a:r>
              <a:rPr lang="en-GB" sz="1800" b="1" dirty="0" err="1">
                <a:solidFill>
                  <a:srgbClr val="000000"/>
                </a:solidFill>
                <a:latin typeface="Cambria Math" panose="02040503050406030204" pitchFamily="18" charset="0"/>
                <a:ea typeface="Cambria Math" panose="02040503050406030204" pitchFamily="18" charset="0"/>
              </a:rPr>
              <a:t>X</a:t>
            </a:r>
            <a:r>
              <a:rPr lang="en-GB" sz="1800" baseline="30000" dirty="0" err="1">
                <a:solidFill>
                  <a:srgbClr val="000000"/>
                </a:solidFill>
                <a:latin typeface="Cambria Math" panose="02040503050406030204" pitchFamily="18" charset="0"/>
                <a:ea typeface="Cambria Math" panose="02040503050406030204" pitchFamily="18" charset="0"/>
              </a:rPr>
              <a:t>b</a:t>
            </a:r>
            <a:r>
              <a:rPr lang="en-GB" sz="1800" b="1" dirty="0" err="1">
                <a:solidFill>
                  <a:srgbClr val="000000"/>
                </a:solidFill>
                <a:latin typeface="Cambria Math" panose="02040503050406030204" pitchFamily="18" charset="0"/>
                <a:ea typeface="Cambria Math" panose="02040503050406030204" pitchFamily="18" charset="0"/>
              </a:rPr>
              <a:t>T</a:t>
            </a:r>
            <a:r>
              <a:rPr lang="en-GB" sz="1800" dirty="0">
                <a:solidFill>
                  <a:srgbClr val="000000"/>
                </a:solidFill>
                <a:latin typeface="Cambria Math" panose="02040503050406030204" pitchFamily="18" charset="0"/>
                <a:ea typeface="Cambria Math" panose="02040503050406030204" pitchFamily="18" charset="0"/>
              </a:rPr>
              <a:t>)</a:t>
            </a:r>
            <a:r>
              <a:rPr lang="en-GB" sz="1800" baseline="30000" dirty="0">
                <a:solidFill>
                  <a:srgbClr val="000000"/>
                </a:solidFill>
                <a:latin typeface="Cambria Math" panose="02040503050406030204" pitchFamily="18" charset="0"/>
                <a:ea typeface="Cambria Math" panose="02040503050406030204" pitchFamily="18" charset="0"/>
              </a:rPr>
              <a:t>T</a:t>
            </a:r>
            <a:r>
              <a:rPr lang="en-GB" sz="1800" dirty="0">
                <a:solidFill>
                  <a:srgbClr val="000000"/>
                </a:solidFill>
                <a:latin typeface="Cambria Math" panose="02040503050406030204" pitchFamily="18" charset="0"/>
                <a:ea typeface="Cambria Math" panose="02040503050406030204" pitchFamily="18" charset="0"/>
              </a:rPr>
              <a:t> = </a:t>
            </a:r>
            <a:r>
              <a:rPr lang="en-GB" sz="1800" b="1" dirty="0">
                <a:solidFill>
                  <a:srgbClr val="000000"/>
                </a:solidFill>
                <a:latin typeface="Cambria Math" panose="02040503050406030204" pitchFamily="18" charset="0"/>
                <a:ea typeface="Cambria Math" panose="02040503050406030204" pitchFamily="18" charset="0"/>
              </a:rPr>
              <a:t>P</a:t>
            </a:r>
            <a:r>
              <a:rPr lang="en-GB" sz="1800" baseline="30000" dirty="0">
                <a:solidFill>
                  <a:srgbClr val="000000"/>
                </a:solidFill>
                <a:latin typeface="Cambria Math" panose="02040503050406030204" pitchFamily="18" charset="0"/>
                <a:ea typeface="Cambria Math" panose="02040503050406030204" pitchFamily="18" charset="0"/>
              </a:rPr>
              <a:t>a</a:t>
            </a:r>
            <a:r>
              <a:rPr lang="en-GB" sz="1800" dirty="0">
                <a:solidFill>
                  <a:srgbClr val="000000"/>
                </a:solidFill>
                <a:latin typeface="Cambria Math" panose="02040503050406030204" pitchFamily="18" charset="0"/>
                <a:ea typeface="Cambria Math" panose="02040503050406030204" pitchFamily="18" charset="0"/>
              </a:rPr>
              <a:t> = (</a:t>
            </a:r>
            <a:r>
              <a:rPr lang="en-GB" sz="1800" b="1" dirty="0">
                <a:solidFill>
                  <a:srgbClr val="000000"/>
                </a:solidFill>
                <a:latin typeface="Cambria Math" panose="02040503050406030204" pitchFamily="18" charset="0"/>
                <a:ea typeface="Cambria Math" panose="02040503050406030204" pitchFamily="18" charset="0"/>
              </a:rPr>
              <a:t>I</a:t>
            </a:r>
            <a:r>
              <a:rPr lang="en-GB" sz="1800" dirty="0">
                <a:solidFill>
                  <a:srgbClr val="000000"/>
                </a:solidFill>
                <a:latin typeface="Cambria Math" panose="02040503050406030204" pitchFamily="18" charset="0"/>
                <a:ea typeface="Cambria Math" panose="02040503050406030204" pitchFamily="18" charset="0"/>
              </a:rPr>
              <a:t>-</a:t>
            </a:r>
            <a:r>
              <a:rPr lang="en-GB" sz="1800" b="1" dirty="0">
                <a:solidFill>
                  <a:srgbClr val="000000"/>
                </a:solidFill>
                <a:latin typeface="Cambria Math" panose="02040503050406030204" pitchFamily="18" charset="0"/>
                <a:ea typeface="Cambria Math" panose="02040503050406030204" pitchFamily="18" charset="0"/>
              </a:rPr>
              <a:t>KH</a:t>
            </a:r>
            <a:r>
              <a:rPr lang="en-GB" sz="1800" dirty="0">
                <a:solidFill>
                  <a:srgbClr val="000000"/>
                </a:solidFill>
                <a:latin typeface="Cambria Math" panose="02040503050406030204" pitchFamily="18" charset="0"/>
                <a:ea typeface="Cambria Math" panose="02040503050406030204" pitchFamily="18" charset="0"/>
              </a:rPr>
              <a:t>)</a:t>
            </a:r>
            <a:r>
              <a:rPr lang="en-GB" sz="1800" b="1" dirty="0" err="1">
                <a:solidFill>
                  <a:srgbClr val="000000"/>
                </a:solidFill>
                <a:latin typeface="Cambria Math" panose="02040503050406030204" pitchFamily="18" charset="0"/>
                <a:ea typeface="Cambria Math" panose="02040503050406030204" pitchFamily="18" charset="0"/>
              </a:rPr>
              <a:t>P</a:t>
            </a:r>
            <a:r>
              <a:rPr lang="en-GB" sz="1800" baseline="30000" dirty="0" err="1">
                <a:solidFill>
                  <a:srgbClr val="000000"/>
                </a:solidFill>
                <a:latin typeface="Cambria Math" panose="02040503050406030204" pitchFamily="18" charset="0"/>
                <a:ea typeface="Cambria Math" panose="02040503050406030204" pitchFamily="18" charset="0"/>
              </a:rPr>
              <a:t>b</a:t>
            </a:r>
            <a:endParaRPr lang="en-GB" sz="1800" baseline="-25000" dirty="0">
              <a:solidFill>
                <a:srgbClr val="000000"/>
              </a:solidFill>
              <a:latin typeface="Cambria Math" panose="02040503050406030204" pitchFamily="18" charset="0"/>
              <a:ea typeface="Cambria Math" panose="02040503050406030204" pitchFamily="18" charset="0"/>
            </a:endParaRPr>
          </a:p>
          <a:p>
            <a:pPr marL="342900" indent="-342900">
              <a:spcBef>
                <a:spcPts val="1200"/>
              </a:spcBef>
              <a:spcAft>
                <a:spcPts val="600"/>
              </a:spcAft>
              <a:buClr>
                <a:schemeClr val="tx1"/>
              </a:buClr>
              <a:buFont typeface="Arial" pitchFamily="34" charset="0"/>
              <a:buChar char="•"/>
            </a:pPr>
            <a:r>
              <a:rPr lang="en-GB" sz="1800" dirty="0">
                <a:solidFill>
                  <a:srgbClr val="000000"/>
                </a:solidFill>
                <a:latin typeface="Calibri" pitchFamily="34" charset="0"/>
              </a:rPr>
              <a:t>Note that the choice of </a:t>
            </a:r>
            <a:r>
              <a:rPr lang="en-GB" sz="1800" b="1" dirty="0">
                <a:solidFill>
                  <a:srgbClr val="000000"/>
                </a:solidFill>
                <a:latin typeface="Calibri" pitchFamily="34" charset="0"/>
              </a:rPr>
              <a:t>T</a:t>
            </a:r>
            <a:r>
              <a:rPr lang="en-GB" sz="1800" dirty="0">
                <a:solidFill>
                  <a:srgbClr val="000000"/>
                </a:solidFill>
                <a:latin typeface="Calibri" pitchFamily="34" charset="0"/>
              </a:rPr>
              <a:t> is not unique: Any orthonormal transformation </a:t>
            </a:r>
            <a:r>
              <a:rPr lang="en-GB" sz="1800" b="1" dirty="0">
                <a:solidFill>
                  <a:srgbClr val="000000"/>
                </a:solidFill>
                <a:latin typeface="Cambria Math" panose="02040503050406030204" pitchFamily="18" charset="0"/>
                <a:ea typeface="Cambria Math" panose="02040503050406030204" pitchFamily="18" charset="0"/>
              </a:rPr>
              <a:t>Q</a:t>
            </a:r>
            <a:r>
              <a:rPr lang="en-GB" sz="1800" dirty="0">
                <a:solidFill>
                  <a:srgbClr val="000000"/>
                </a:solidFill>
                <a:latin typeface="Calibri" pitchFamily="34" charset="0"/>
              </a:rPr>
              <a:t> (</a:t>
            </a:r>
            <a:r>
              <a:rPr lang="en-GB" sz="1800" b="1" dirty="0">
                <a:solidFill>
                  <a:srgbClr val="000000"/>
                </a:solidFill>
                <a:latin typeface="Cambria Math" panose="02040503050406030204" pitchFamily="18" charset="0"/>
                <a:ea typeface="Cambria Math" panose="02040503050406030204" pitchFamily="18" charset="0"/>
              </a:rPr>
              <a:t>QQ</a:t>
            </a:r>
            <a:r>
              <a:rPr lang="en-GB" sz="1800" baseline="30000" dirty="0">
                <a:solidFill>
                  <a:srgbClr val="000000"/>
                </a:solidFill>
                <a:latin typeface="Cambria Math" panose="02040503050406030204" pitchFamily="18" charset="0"/>
                <a:ea typeface="Cambria Math" panose="02040503050406030204" pitchFamily="18" charset="0"/>
              </a:rPr>
              <a:t>T</a:t>
            </a:r>
            <a:r>
              <a:rPr lang="en-GB" sz="1800" dirty="0">
                <a:solidFill>
                  <a:srgbClr val="000000"/>
                </a:solidFill>
                <a:latin typeface="Cambria Math" panose="02040503050406030204" pitchFamily="18" charset="0"/>
                <a:ea typeface="Cambria Math" panose="02040503050406030204" pitchFamily="18" charset="0"/>
              </a:rPr>
              <a:t>=</a:t>
            </a:r>
            <a:r>
              <a:rPr lang="en-GB" sz="1800" b="1" dirty="0">
                <a:solidFill>
                  <a:srgbClr val="000000"/>
                </a:solidFill>
                <a:latin typeface="Cambria Math" panose="02040503050406030204" pitchFamily="18" charset="0"/>
                <a:ea typeface="Cambria Math" panose="02040503050406030204" pitchFamily="18" charset="0"/>
              </a:rPr>
              <a:t>Q</a:t>
            </a:r>
            <a:r>
              <a:rPr lang="en-GB" sz="1800" baseline="30000" dirty="0">
                <a:solidFill>
                  <a:srgbClr val="000000"/>
                </a:solidFill>
                <a:latin typeface="Cambria Math" panose="02040503050406030204" pitchFamily="18" charset="0"/>
                <a:ea typeface="Cambria Math" panose="02040503050406030204" pitchFamily="18" charset="0"/>
              </a:rPr>
              <a:t>T</a:t>
            </a:r>
            <a:r>
              <a:rPr lang="en-GB" sz="1800" b="1" dirty="0">
                <a:solidFill>
                  <a:srgbClr val="000000"/>
                </a:solidFill>
                <a:latin typeface="Cambria Math" panose="02040503050406030204" pitchFamily="18" charset="0"/>
                <a:ea typeface="Cambria Math" panose="02040503050406030204" pitchFamily="18" charset="0"/>
              </a:rPr>
              <a:t>Q</a:t>
            </a:r>
            <a:r>
              <a:rPr lang="en-GB" sz="1800" dirty="0">
                <a:solidFill>
                  <a:srgbClr val="000000"/>
                </a:solidFill>
                <a:latin typeface="Cambria Math" panose="02040503050406030204" pitchFamily="18" charset="0"/>
                <a:ea typeface="Cambria Math" panose="02040503050406030204" pitchFamily="18" charset="0"/>
              </a:rPr>
              <a:t>=</a:t>
            </a:r>
            <a:r>
              <a:rPr lang="en-GB" sz="1800" b="1" dirty="0">
                <a:solidFill>
                  <a:srgbClr val="000000"/>
                </a:solidFill>
                <a:latin typeface="Cambria Math" panose="02040503050406030204" pitchFamily="18" charset="0"/>
                <a:ea typeface="Cambria Math" panose="02040503050406030204" pitchFamily="18" charset="0"/>
              </a:rPr>
              <a:t>I</a:t>
            </a:r>
            <a:r>
              <a:rPr lang="en-GB" sz="1800" dirty="0">
                <a:solidFill>
                  <a:srgbClr val="000000"/>
                </a:solidFill>
                <a:latin typeface="Calibri" pitchFamily="34" charset="0"/>
              </a:rPr>
              <a:t>) can be applied to </a:t>
            </a:r>
            <a:r>
              <a:rPr lang="en-GB" sz="1800" b="1" dirty="0">
                <a:solidFill>
                  <a:srgbClr val="000000"/>
                </a:solidFill>
                <a:latin typeface="Cambria Math" panose="02040503050406030204" pitchFamily="18" charset="0"/>
                <a:ea typeface="Cambria Math" panose="02040503050406030204" pitchFamily="18" charset="0"/>
              </a:rPr>
              <a:t>T</a:t>
            </a:r>
            <a:r>
              <a:rPr lang="en-GB" sz="1800" b="1" dirty="0">
                <a:solidFill>
                  <a:srgbClr val="000000"/>
                </a:solidFill>
                <a:latin typeface="Calibri" pitchFamily="34" charset="0"/>
              </a:rPr>
              <a:t> </a:t>
            </a:r>
            <a:r>
              <a:rPr lang="en-GB" sz="1800" dirty="0">
                <a:solidFill>
                  <a:srgbClr val="000000"/>
                </a:solidFill>
                <a:latin typeface="Calibri" pitchFamily="34" charset="0"/>
              </a:rPr>
              <a:t>and give a valid analysis </a:t>
            </a:r>
            <a:r>
              <a:rPr lang="en-GB" sz="1800" dirty="0" smtClean="0">
                <a:solidFill>
                  <a:srgbClr val="000000"/>
                </a:solidFill>
                <a:latin typeface="Calibri" pitchFamily="34" charset="0"/>
              </a:rPr>
              <a:t>sample</a:t>
            </a:r>
            <a:endParaRPr lang="en-GB" sz="1800" dirty="0">
              <a:solidFill>
                <a:srgbClr val="000000"/>
              </a:solidFill>
              <a:latin typeface="Calibri" pitchFamily="34" charset="0"/>
            </a:endParaRPr>
          </a:p>
          <a:p>
            <a:pPr marL="342900" indent="-342900">
              <a:spcBef>
                <a:spcPts val="1200"/>
              </a:spcBef>
              <a:spcAft>
                <a:spcPts val="600"/>
              </a:spcAft>
              <a:buClr>
                <a:schemeClr val="tx1"/>
              </a:buClr>
              <a:buFont typeface="Arial" pitchFamily="34" charset="0"/>
              <a:buChar char="•"/>
            </a:pPr>
            <a:r>
              <a:rPr lang="en-GB" sz="1800" dirty="0">
                <a:solidFill>
                  <a:srgbClr val="000000"/>
                </a:solidFill>
                <a:latin typeface="Calibri" pitchFamily="34" charset="0"/>
              </a:rPr>
              <a:t>Implementations also differ on the treatment of observations (i.e., local patches, one at a time)</a:t>
            </a:r>
          </a:p>
          <a:p>
            <a:pPr marL="342900" indent="-342900">
              <a:lnSpc>
                <a:spcPct val="96000"/>
              </a:lnSpc>
              <a:spcBef>
                <a:spcPts val="1200"/>
              </a:spcBef>
              <a:spcAft>
                <a:spcPts val="600"/>
              </a:spcAft>
              <a:buClr>
                <a:schemeClr val="tx1"/>
              </a:buClr>
              <a:buFont typeface="Arial" pitchFamily="34" charset="0"/>
              <a:buChar char="•"/>
            </a:pPr>
            <a:r>
              <a:rPr lang="en-GB" sz="1800" dirty="0">
                <a:solidFill>
                  <a:srgbClr val="000000"/>
                </a:solidFill>
                <a:latin typeface="Calibri" pitchFamily="34" charset="0"/>
              </a:rPr>
              <a:t>Consequently there are a </a:t>
            </a:r>
            <a:r>
              <a:rPr lang="en-GB" sz="1800" dirty="0">
                <a:solidFill>
                  <a:srgbClr val="0099FF"/>
                </a:solidFill>
                <a:latin typeface="Calibri" pitchFamily="34" charset="0"/>
              </a:rPr>
              <a:t>number of different, functionally equivalent, implementations</a:t>
            </a:r>
            <a:r>
              <a:rPr lang="en-GB" sz="1800" dirty="0">
                <a:solidFill>
                  <a:srgbClr val="000000"/>
                </a:solidFill>
                <a:latin typeface="Calibri" pitchFamily="34" charset="0"/>
              </a:rPr>
              <a:t>  of the </a:t>
            </a:r>
            <a:r>
              <a:rPr lang="en-GB" sz="1800" dirty="0">
                <a:solidFill>
                  <a:srgbClr val="FF0000"/>
                </a:solidFill>
                <a:latin typeface="Calibri" pitchFamily="34" charset="0"/>
              </a:rPr>
              <a:t>Deterministic EnKF</a:t>
            </a:r>
            <a:r>
              <a:rPr lang="en-GB" sz="1800" dirty="0">
                <a:solidFill>
                  <a:srgbClr val="000000"/>
                </a:solidFill>
                <a:latin typeface="Calibri" pitchFamily="34" charset="0"/>
              </a:rPr>
              <a:t> (ETKF, Bishop </a:t>
            </a:r>
            <a:r>
              <a:rPr lang="en-GB" sz="1800" i="1" dirty="0">
                <a:solidFill>
                  <a:srgbClr val="000000"/>
                </a:solidFill>
                <a:latin typeface="Calibri" pitchFamily="34" charset="0"/>
              </a:rPr>
              <a:t>et al.</a:t>
            </a:r>
            <a:r>
              <a:rPr lang="en-GB" sz="1800" dirty="0">
                <a:solidFill>
                  <a:srgbClr val="000000"/>
                </a:solidFill>
                <a:latin typeface="Calibri" pitchFamily="34" charset="0"/>
              </a:rPr>
              <a:t>, 2001; LETKF, Ott </a:t>
            </a:r>
            <a:r>
              <a:rPr lang="en-GB" sz="1800" i="1" dirty="0">
                <a:solidFill>
                  <a:srgbClr val="000000"/>
                </a:solidFill>
                <a:latin typeface="Calibri" pitchFamily="34" charset="0"/>
              </a:rPr>
              <a:t>et al.</a:t>
            </a:r>
            <a:r>
              <a:rPr lang="en-GB" sz="1800" dirty="0">
                <a:solidFill>
                  <a:srgbClr val="000000"/>
                </a:solidFill>
                <a:latin typeface="Calibri" pitchFamily="34" charset="0"/>
              </a:rPr>
              <a:t>, 2004, Hunt </a:t>
            </a:r>
            <a:r>
              <a:rPr lang="en-GB" sz="1800" i="1" dirty="0">
                <a:solidFill>
                  <a:srgbClr val="000000"/>
                </a:solidFill>
                <a:latin typeface="Calibri" pitchFamily="34" charset="0"/>
              </a:rPr>
              <a:t>et al.</a:t>
            </a:r>
            <a:r>
              <a:rPr lang="en-GB" sz="1800" dirty="0">
                <a:solidFill>
                  <a:srgbClr val="000000"/>
                </a:solidFill>
                <a:latin typeface="Calibri" pitchFamily="34" charset="0"/>
              </a:rPr>
              <a:t>, 2007; EnSRF, Whitaker and Hamill, 2002; </a:t>
            </a:r>
            <a:r>
              <a:rPr lang="en-GB" sz="1800" dirty="0" err="1">
                <a:solidFill>
                  <a:srgbClr val="000000"/>
                </a:solidFill>
                <a:latin typeface="Calibri" pitchFamily="34" charset="0"/>
              </a:rPr>
              <a:t>EnAF</a:t>
            </a:r>
            <a:r>
              <a:rPr lang="en-GB" sz="1800" dirty="0">
                <a:solidFill>
                  <a:srgbClr val="000000"/>
                </a:solidFill>
                <a:latin typeface="Calibri" pitchFamily="34" charset="0"/>
              </a:rPr>
              <a:t>, Anderson, 2001;…)</a:t>
            </a:r>
            <a:endParaRPr lang="en-GB" sz="1800" dirty="0">
              <a:solidFill>
                <a:srgbClr val="0099FF"/>
              </a:solidFill>
              <a:latin typeface="Calibri" pitchFamily="34" charset="0"/>
            </a:endParaRPr>
          </a:p>
          <a:p>
            <a:pPr marL="342900" indent="-342900">
              <a:lnSpc>
                <a:spcPts val="2200"/>
              </a:lnSpc>
              <a:buClr>
                <a:schemeClr val="tx1"/>
              </a:buClr>
              <a:buFont typeface="Arial" pitchFamily="34" charset="0"/>
              <a:buChar char="•"/>
            </a:pPr>
            <a:endParaRPr lang="en-GB" sz="1800" dirty="0">
              <a:solidFill>
                <a:srgbClr val="000000"/>
              </a:solidFill>
              <a:latin typeface="Calibri" pitchFamily="34" charset="0"/>
            </a:endParaRPr>
          </a:p>
        </p:txBody>
      </p:sp>
    </p:spTree>
    <p:extLst>
      <p:ext uri="{BB962C8B-B14F-4D97-AF65-F5344CB8AC3E}">
        <p14:creationId xmlns:p14="http://schemas.microsoft.com/office/powerpoint/2010/main" val="391718177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100" dirty="0" smtClean="0"/>
              <a:t>Ensemble Kalman Filters</a:t>
            </a:r>
            <a:endParaRPr lang="en-GB" altLang="en-US" sz="3600" dirty="0" smtClean="0"/>
          </a:p>
        </p:txBody>
      </p:sp>
      <p:sp>
        <p:nvSpPr>
          <p:cNvPr id="3" name="Content Placeholder 2"/>
          <p:cNvSpPr>
            <a:spLocks noGrp="1"/>
          </p:cNvSpPr>
          <p:nvPr>
            <p:ph idx="4294967295"/>
          </p:nvPr>
        </p:nvSpPr>
        <p:spPr>
          <a:xfrm>
            <a:off x="468313" y="1268760"/>
            <a:ext cx="8229600" cy="5112568"/>
          </a:xfrm>
          <a:prstGeom prst="rect">
            <a:avLst/>
          </a:prstGeom>
        </p:spPr>
        <p:txBody>
          <a:bodyPr>
            <a:normAutofit/>
          </a:bodyPr>
          <a:lstStyle/>
          <a:p>
            <a:pPr marL="342900" indent="-342900">
              <a:lnSpc>
                <a:spcPts val="2200"/>
              </a:lnSpc>
              <a:spcAft>
                <a:spcPts val="600"/>
              </a:spcAft>
              <a:buClr>
                <a:schemeClr val="tx1"/>
              </a:buClr>
              <a:buFont typeface="Arial" pitchFamily="34" charset="0"/>
              <a:buChar char="•"/>
            </a:pPr>
            <a:r>
              <a:rPr lang="en-GB" sz="1800" dirty="0" smtClean="0">
                <a:solidFill>
                  <a:srgbClr val="000000"/>
                </a:solidFill>
                <a:latin typeface="Calibri" pitchFamily="34" charset="0"/>
              </a:rPr>
              <a:t>We might want to ask the questions: </a:t>
            </a:r>
          </a:p>
          <a:p>
            <a:pPr marL="1085850" lvl="1" indent="-342900">
              <a:lnSpc>
                <a:spcPts val="2200"/>
              </a:lnSpc>
              <a:spcAft>
                <a:spcPts val="600"/>
              </a:spcAft>
              <a:buClr>
                <a:schemeClr val="tx1"/>
              </a:buClr>
              <a:buFont typeface="+mj-lt"/>
              <a:buAutoNum type="arabicPeriod"/>
            </a:pPr>
            <a:r>
              <a:rPr lang="en-GB" sz="1600" dirty="0">
                <a:solidFill>
                  <a:srgbClr val="000000"/>
                </a:solidFill>
                <a:latin typeface="Calibri" pitchFamily="34" charset="0"/>
              </a:rPr>
              <a:t>H</a:t>
            </a:r>
            <a:r>
              <a:rPr lang="en-GB" sz="1600" dirty="0" smtClean="0">
                <a:solidFill>
                  <a:srgbClr val="000000"/>
                </a:solidFill>
                <a:latin typeface="Calibri" pitchFamily="34" charset="0"/>
              </a:rPr>
              <a:t>ow good is the EnKF for state estimation?</a:t>
            </a:r>
          </a:p>
          <a:p>
            <a:pPr marL="1085850" lvl="1" indent="-342900">
              <a:lnSpc>
                <a:spcPts val="2200"/>
              </a:lnSpc>
              <a:spcAft>
                <a:spcPts val="600"/>
              </a:spcAft>
              <a:buClr>
                <a:schemeClr val="tx1"/>
              </a:buClr>
              <a:buFont typeface="+mj-lt"/>
              <a:buAutoNum type="arabicPeriod"/>
            </a:pPr>
            <a:r>
              <a:rPr lang="en-GB" sz="1600" dirty="0" smtClean="0">
                <a:solidFill>
                  <a:srgbClr val="000000"/>
                </a:solidFill>
                <a:latin typeface="Calibri" pitchFamily="34" charset="0"/>
              </a:rPr>
              <a:t>How does it compare with 4D-Var?</a:t>
            </a:r>
            <a:endParaRPr lang="en-GB" sz="1600" dirty="0">
              <a:solidFill>
                <a:srgbClr val="000000"/>
              </a:solidFill>
              <a:latin typeface="Calibri" pitchFamily="34" charset="0"/>
            </a:endParaRPr>
          </a:p>
          <a:p>
            <a:pPr marL="342900" indent="-342900">
              <a:lnSpc>
                <a:spcPts val="2200"/>
              </a:lnSpc>
              <a:buClr>
                <a:schemeClr val="tx1"/>
              </a:buClr>
              <a:buFont typeface="Arial" pitchFamily="34" charset="0"/>
              <a:buChar char="•"/>
            </a:pPr>
            <a:endParaRPr lang="en-GB" sz="1800" dirty="0">
              <a:solidFill>
                <a:srgbClr val="000000"/>
              </a:solidFill>
              <a:latin typeface="Calibri" pitchFamily="34" charset="0"/>
            </a:endParaRPr>
          </a:p>
        </p:txBody>
      </p:sp>
    </p:spTree>
    <p:extLst>
      <p:ext uri="{BB962C8B-B14F-4D97-AF65-F5344CB8AC3E}">
        <p14:creationId xmlns:p14="http://schemas.microsoft.com/office/powerpoint/2010/main" val="6172445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dirty="0" smtClean="0"/>
              <a:t>The Standard Kalman Filter</a:t>
            </a:r>
          </a:p>
        </p:txBody>
      </p:sp>
      <p:sp>
        <p:nvSpPr>
          <p:cNvPr id="3" name="Content Placeholder 2"/>
          <p:cNvSpPr>
            <a:spLocks noGrp="1"/>
          </p:cNvSpPr>
          <p:nvPr>
            <p:ph idx="4294967295"/>
          </p:nvPr>
        </p:nvSpPr>
        <p:spPr>
          <a:xfrm>
            <a:off x="468313" y="1268760"/>
            <a:ext cx="8229600" cy="4752528"/>
          </a:xfrm>
          <a:prstGeom prst="rect">
            <a:avLst/>
          </a:prstGeom>
        </p:spPr>
        <p:txBody>
          <a:bodyPr>
            <a:normAutofit/>
          </a:bodyPr>
          <a:lstStyle/>
          <a:p>
            <a:pPr marL="285750" indent="-285750">
              <a:lnSpc>
                <a:spcPct val="110000"/>
              </a:lnSpc>
              <a:spcBef>
                <a:spcPts val="600"/>
              </a:spcBef>
              <a:spcAft>
                <a:spcPts val="600"/>
              </a:spcAft>
              <a:buSzPct val="110000"/>
              <a:buFont typeface="Arial" panose="020B0604020202020204" pitchFamily="34" charset="0"/>
              <a:buChar char="•"/>
              <a:defRPr/>
            </a:pPr>
            <a:r>
              <a:rPr lang="en-GB" sz="1600" dirty="0" smtClean="0">
                <a:solidFill>
                  <a:schemeClr val="tx1"/>
                </a:solidFill>
              </a:rPr>
              <a:t>In the </a:t>
            </a:r>
            <a:r>
              <a:rPr lang="en-GB" sz="1600" dirty="0">
                <a:solidFill>
                  <a:schemeClr val="tx1"/>
                </a:solidFill>
              </a:rPr>
              <a:t>O</a:t>
            </a:r>
            <a:r>
              <a:rPr lang="en-GB" sz="1600" dirty="0" smtClean="0">
                <a:solidFill>
                  <a:schemeClr val="tx1"/>
                </a:solidFill>
              </a:rPr>
              <a:t>verview of Assimilation Methods lecture we have seen that, assuming all errors have Gaussian statistic, the posterior (i.e., analysis</a:t>
            </a:r>
            <a:r>
              <a:rPr lang="en-GB" sz="1600" dirty="0">
                <a:solidFill>
                  <a:schemeClr val="tx1"/>
                </a:solidFill>
              </a:rPr>
              <a:t>) distribution 𝑝(𝒙|𝒚) can also be expressed as a Gaussian </a:t>
            </a:r>
            <a:r>
              <a:rPr lang="en-GB" sz="1600" dirty="0" smtClean="0">
                <a:solidFill>
                  <a:schemeClr val="tx1"/>
                </a:solidFill>
              </a:rPr>
              <a:t>distribution:</a:t>
            </a:r>
          </a:p>
          <a:p>
            <a:pPr marL="285750" indent="-285750">
              <a:buSzPct val="110000"/>
              <a:buFont typeface="Arial" panose="020B0604020202020204" pitchFamily="34" charset="0"/>
              <a:buChar char="•"/>
              <a:defRPr/>
            </a:pPr>
            <a:endParaRPr lang="en-GB" sz="1600" dirty="0">
              <a:solidFill>
                <a:schemeClr val="tx1"/>
              </a:solidFill>
            </a:endParaRPr>
          </a:p>
          <a:p>
            <a:pPr marL="285750" indent="-285750">
              <a:buSzPct val="110000"/>
              <a:buFont typeface="Arial" panose="020B0604020202020204" pitchFamily="34" charset="0"/>
              <a:buChar char="•"/>
              <a:defRPr/>
            </a:pPr>
            <a:endParaRPr lang="en-GB" sz="1600" dirty="0" smtClean="0">
              <a:solidFill>
                <a:schemeClr val="tx1"/>
              </a:solidFill>
            </a:endParaRPr>
          </a:p>
          <a:p>
            <a:pPr marL="285750" indent="-285750">
              <a:buSzPct val="110000"/>
              <a:buFont typeface="Arial" panose="020B0604020202020204" pitchFamily="34" charset="0"/>
              <a:buChar char="•"/>
              <a:defRPr/>
            </a:pPr>
            <a:endParaRPr lang="en-GB" sz="1600" dirty="0" smtClean="0">
              <a:solidFill>
                <a:schemeClr val="tx1"/>
              </a:solidFill>
            </a:endParaRPr>
          </a:p>
          <a:p>
            <a:pPr marL="285750" indent="-285750">
              <a:buSzPct val="110000"/>
              <a:buFont typeface="Arial" panose="020B0604020202020204" pitchFamily="34" charset="0"/>
              <a:buChar char="•"/>
              <a:defRPr/>
            </a:pPr>
            <a:endParaRPr lang="en-GB" sz="1600" dirty="0">
              <a:solidFill>
                <a:schemeClr val="tx1"/>
              </a:solidFill>
            </a:endParaRPr>
          </a:p>
          <a:p>
            <a:pPr marL="285750" indent="-285750">
              <a:buSzPct val="110000"/>
              <a:buFont typeface="Arial" panose="020B0604020202020204" pitchFamily="34" charset="0"/>
              <a:buChar char="•"/>
              <a:defRPr/>
            </a:pPr>
            <a:endParaRPr lang="en-GB" sz="1600" dirty="0" smtClean="0">
              <a:solidFill>
                <a:schemeClr val="tx1"/>
              </a:solidFill>
            </a:endParaRPr>
          </a:p>
          <a:p>
            <a:pPr marL="285750" indent="-285750">
              <a:buSzPct val="110000"/>
              <a:buFont typeface="Arial" panose="020B0604020202020204" pitchFamily="34" charset="0"/>
              <a:buChar char="•"/>
              <a:defRPr/>
            </a:pPr>
            <a:endParaRPr lang="en-GB" sz="1600" dirty="0">
              <a:solidFill>
                <a:schemeClr val="tx1"/>
              </a:solidFill>
            </a:endParaRPr>
          </a:p>
          <a:p>
            <a:pPr marL="285750" indent="-285750">
              <a:buSzPct val="110000"/>
              <a:buFont typeface="Arial" panose="020B0604020202020204" pitchFamily="34" charset="0"/>
              <a:buChar char="•"/>
              <a:defRPr/>
            </a:pPr>
            <a:endParaRPr lang="en-GB" sz="1600" dirty="0" smtClean="0">
              <a:solidFill>
                <a:schemeClr val="tx1"/>
              </a:solidFill>
            </a:endParaRPr>
          </a:p>
          <a:p>
            <a:pPr marL="285750" indent="-285750">
              <a:lnSpc>
                <a:spcPct val="110000"/>
              </a:lnSpc>
              <a:spcBef>
                <a:spcPts val="600"/>
              </a:spcBef>
              <a:spcAft>
                <a:spcPts val="600"/>
              </a:spcAft>
              <a:buSzPct val="110000"/>
              <a:buFont typeface="Arial" panose="020B0604020202020204" pitchFamily="34" charset="0"/>
              <a:buChar char="•"/>
              <a:defRPr/>
            </a:pPr>
            <a:r>
              <a:rPr lang="en-GB" sz="1600" dirty="0" smtClean="0">
                <a:solidFill>
                  <a:schemeClr val="tx1"/>
                </a:solidFill>
              </a:rPr>
              <a:t>Kalman Filter methods try to find the mean and covariance of this posterior distribution</a:t>
            </a:r>
          </a:p>
          <a:p>
            <a:pPr marL="285750" indent="-285750">
              <a:lnSpc>
                <a:spcPct val="110000"/>
              </a:lnSpc>
              <a:spcBef>
                <a:spcPts val="600"/>
              </a:spcBef>
              <a:spcAft>
                <a:spcPts val="600"/>
              </a:spcAft>
              <a:buSzPct val="110000"/>
              <a:buFont typeface="Arial" panose="020B0604020202020204" pitchFamily="34" charset="0"/>
              <a:buChar char="•"/>
              <a:defRPr/>
            </a:pPr>
            <a:r>
              <a:rPr lang="en-GB" sz="1600" dirty="0" smtClean="0">
                <a:solidFill>
                  <a:schemeClr val="tx1"/>
                </a:solidFill>
              </a:rPr>
              <a:t>Note that, under this Gaussian assumption, knowing the mean and covariance of       𝑝</a:t>
            </a:r>
            <a:r>
              <a:rPr lang="en-GB" sz="1600" dirty="0">
                <a:solidFill>
                  <a:schemeClr val="tx1"/>
                </a:solidFill>
              </a:rPr>
              <a:t>(𝒙|𝒚)</a:t>
            </a:r>
            <a:r>
              <a:rPr lang="en-GB" sz="1600" dirty="0" smtClean="0">
                <a:solidFill>
                  <a:schemeClr val="tx1"/>
                </a:solidFill>
              </a:rPr>
              <a:t> means knowing the full posterior pdf</a:t>
            </a:r>
            <a:endParaRPr lang="en-GB" sz="1600" dirty="0">
              <a:solidFill>
                <a:schemeClr val="tx1"/>
              </a:solidFill>
            </a:endParaRPr>
          </a:p>
          <a:p>
            <a:pPr>
              <a:buClr>
                <a:srgbClr val="FF0000"/>
              </a:buClr>
              <a:defRPr/>
            </a:pPr>
            <a:endParaRPr lang="en-GB" sz="1800" dirty="0">
              <a:solidFill>
                <a:schemeClr val="tx1"/>
              </a:solidFill>
            </a:endParaRPr>
          </a:p>
          <a:p>
            <a:pPr algn="ctr">
              <a:buClr>
                <a:srgbClr val="FF0000"/>
              </a:buClr>
              <a:defRPr/>
            </a:pPr>
            <a:endParaRPr lang="en-GB" sz="1800" dirty="0" smtClean="0">
              <a:solidFill>
                <a:schemeClr val="tx1"/>
              </a:solidFill>
            </a:endParaRPr>
          </a:p>
          <a:p>
            <a:pPr algn="ctr">
              <a:buClr>
                <a:srgbClr val="FF0000"/>
              </a:buClr>
              <a:defRPr/>
            </a:pPr>
            <a:endParaRPr lang="en-GB" sz="1800" dirty="0">
              <a:solidFill>
                <a:schemeClr val="tx1"/>
              </a:solidFill>
            </a:endParaRPr>
          </a:p>
          <a:p>
            <a:pPr>
              <a:spcBef>
                <a:spcPts val="600"/>
              </a:spcBef>
              <a:spcAft>
                <a:spcPts val="600"/>
              </a:spcAft>
              <a:defRPr/>
            </a:pPr>
            <a:endParaRPr lang="en-GB" sz="1800" dirty="0" smtClean="0">
              <a:solidFill>
                <a:schemeClr val="tx1"/>
              </a:solidFill>
            </a:endParaRPr>
          </a:p>
        </p:txBody>
      </p:sp>
      <mc:AlternateContent xmlns:mc="http://schemas.openxmlformats.org/markup-compatibility/2006" xmlns:a14="http://schemas.microsoft.com/office/drawing/2010/main">
        <mc:Choice Requires="a14">
          <p:sp>
            <p:nvSpPr>
              <p:cNvPr id="4" name="Rectangle 3"/>
              <p:cNvSpPr/>
              <p:nvPr/>
            </p:nvSpPr>
            <p:spPr>
              <a:xfrm>
                <a:off x="1036400" y="2132856"/>
                <a:ext cx="7441781" cy="181133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1300" i="1" smtClean="0">
                          <a:solidFill>
                            <a:prstClr val="black"/>
                          </a:solidFill>
                          <a:latin typeface="Cambria Math" panose="02040503050406030204" pitchFamily="18" charset="0"/>
                        </a:rPr>
                        <m:t>𝑝</m:t>
                      </m:r>
                      <m:d>
                        <m:dPr>
                          <m:ctrlPr>
                            <a:rPr lang="en-GB" sz="1300" i="1">
                              <a:solidFill>
                                <a:prstClr val="black"/>
                              </a:solidFill>
                              <a:latin typeface="Cambria Math" panose="02040503050406030204" pitchFamily="18" charset="0"/>
                            </a:rPr>
                          </m:ctrlPr>
                        </m:dPr>
                        <m:e>
                          <m:r>
                            <a:rPr lang="en-GB" sz="1300" b="1" i="1" smtClean="0">
                              <a:solidFill>
                                <a:prstClr val="black"/>
                              </a:solidFill>
                              <a:latin typeface="Cambria Math" panose="02040503050406030204" pitchFamily="18" charset="0"/>
                            </a:rPr>
                            <m:t>𝒚</m:t>
                          </m:r>
                          <m:r>
                            <a:rPr lang="en-GB" sz="1300" i="1">
                              <a:solidFill>
                                <a:prstClr val="black"/>
                              </a:solidFill>
                              <a:latin typeface="Cambria Math" panose="02040503050406030204" pitchFamily="18" charset="0"/>
                            </a:rPr>
                            <m:t>|</m:t>
                          </m:r>
                          <m:r>
                            <a:rPr lang="en-GB" sz="1300" b="1" i="1">
                              <a:solidFill>
                                <a:prstClr val="black"/>
                              </a:solidFill>
                              <a:latin typeface="Cambria Math" panose="02040503050406030204" pitchFamily="18" charset="0"/>
                            </a:rPr>
                            <m:t>𝒙</m:t>
                          </m:r>
                        </m:e>
                      </m:d>
                      <m:r>
                        <a:rPr lang="en-GB" sz="1300" b="1" i="1">
                          <a:solidFill>
                            <a:prstClr val="black"/>
                          </a:solidFill>
                          <a:latin typeface="Cambria Math" panose="02040503050406030204" pitchFamily="18" charset="0"/>
                        </a:rPr>
                        <m:t>=</m:t>
                      </m:r>
                      <m:f>
                        <m:fPr>
                          <m:ctrlPr>
                            <a:rPr lang="en-GB" sz="1300" b="1" i="1">
                              <a:solidFill>
                                <a:prstClr val="black"/>
                              </a:solidFill>
                              <a:latin typeface="Cambria Math" panose="02040503050406030204" pitchFamily="18" charset="0"/>
                            </a:rPr>
                          </m:ctrlPr>
                        </m:fPr>
                        <m:num>
                          <m:r>
                            <a:rPr lang="en-GB" sz="1300" b="0" i="1">
                              <a:solidFill>
                                <a:prstClr val="black"/>
                              </a:solidFill>
                              <a:latin typeface="Cambria Math" panose="02040503050406030204" pitchFamily="18" charset="0"/>
                            </a:rPr>
                            <m:t>1</m:t>
                          </m:r>
                        </m:num>
                        <m:den>
                          <m:sSup>
                            <m:sSupPr>
                              <m:ctrlPr>
                                <a:rPr lang="en-GB" sz="1300" i="1">
                                  <a:solidFill>
                                    <a:prstClr val="black"/>
                                  </a:solidFill>
                                  <a:latin typeface="Cambria Math" panose="02040503050406030204" pitchFamily="18" charset="0"/>
                                </a:rPr>
                              </m:ctrlPr>
                            </m:sSupPr>
                            <m:e>
                              <m:d>
                                <m:dPr>
                                  <m:ctrlPr>
                                    <a:rPr lang="en-GB" sz="1300" i="1">
                                      <a:solidFill>
                                        <a:prstClr val="black"/>
                                      </a:solidFill>
                                      <a:latin typeface="Cambria Math" panose="02040503050406030204" pitchFamily="18" charset="0"/>
                                    </a:rPr>
                                  </m:ctrlPr>
                                </m:dPr>
                                <m:e>
                                  <m:r>
                                    <a:rPr lang="en-GB" sz="1300" b="0" i="1">
                                      <a:solidFill>
                                        <a:prstClr val="black"/>
                                      </a:solidFill>
                                      <a:latin typeface="Cambria Math" panose="02040503050406030204" pitchFamily="18" charset="0"/>
                                    </a:rPr>
                                    <m:t>2</m:t>
                                  </m:r>
                                  <m:r>
                                    <a:rPr lang="en-GB" sz="1300" b="0" i="1">
                                      <a:solidFill>
                                        <a:prstClr val="black"/>
                                      </a:solidFill>
                                      <a:latin typeface="Cambria Math" panose="02040503050406030204" pitchFamily="18" charset="0"/>
                                      <a:ea typeface="Cambria Math" panose="02040503050406030204" pitchFamily="18" charset="0"/>
                                    </a:rPr>
                                    <m:t>𝜋</m:t>
                                  </m:r>
                                </m:e>
                              </m:d>
                            </m:e>
                            <m:sup>
                              <m:r>
                                <a:rPr lang="en-GB" sz="1300" b="0" i="1">
                                  <a:solidFill>
                                    <a:prstClr val="black"/>
                                  </a:solidFill>
                                  <a:latin typeface="Cambria Math" panose="02040503050406030204" pitchFamily="18" charset="0"/>
                                </a:rPr>
                                <m:t>𝑁</m:t>
                              </m:r>
                              <m:r>
                                <a:rPr lang="en-GB" sz="1300" b="0" i="1">
                                  <a:solidFill>
                                    <a:prstClr val="black"/>
                                  </a:solidFill>
                                  <a:latin typeface="Cambria Math" panose="02040503050406030204" pitchFamily="18" charset="0"/>
                                </a:rPr>
                                <m:t>/2</m:t>
                              </m:r>
                            </m:sup>
                          </m:sSup>
                          <m:sSup>
                            <m:sSupPr>
                              <m:ctrlPr>
                                <a:rPr lang="en-GB" sz="1300" b="1" i="1">
                                  <a:solidFill>
                                    <a:prstClr val="black"/>
                                  </a:solidFill>
                                  <a:latin typeface="Cambria Math" panose="02040503050406030204" pitchFamily="18" charset="0"/>
                                </a:rPr>
                              </m:ctrlPr>
                            </m:sSupPr>
                            <m:e>
                              <m:d>
                                <m:dPr>
                                  <m:begChr m:val="|"/>
                                  <m:endChr m:val="|"/>
                                  <m:ctrlPr>
                                    <a:rPr lang="en-GB" sz="1300" b="1" i="1">
                                      <a:solidFill>
                                        <a:prstClr val="black"/>
                                      </a:solidFill>
                                      <a:latin typeface="Cambria Math" panose="02040503050406030204" pitchFamily="18" charset="0"/>
                                    </a:rPr>
                                  </m:ctrlPr>
                                </m:dPr>
                                <m:e>
                                  <m:r>
                                    <a:rPr lang="en-GB" sz="1300" b="1" i="0" smtClean="0">
                                      <a:solidFill>
                                        <a:prstClr val="black"/>
                                      </a:solidFill>
                                      <a:latin typeface="Cambria Math" panose="02040503050406030204" pitchFamily="18" charset="0"/>
                                    </a:rPr>
                                    <m:t>𝐑</m:t>
                                  </m:r>
                                </m:e>
                              </m:d>
                            </m:e>
                            <m:sup>
                              <m:r>
                                <a:rPr lang="en-GB" sz="1300" b="0" i="1">
                                  <a:solidFill>
                                    <a:prstClr val="black"/>
                                  </a:solidFill>
                                  <a:latin typeface="Cambria Math" panose="02040503050406030204" pitchFamily="18" charset="0"/>
                                </a:rPr>
                                <m:t>1/2</m:t>
                              </m:r>
                            </m:sup>
                          </m:sSup>
                        </m:den>
                      </m:f>
                      <m:r>
                        <a:rPr lang="en-GB" sz="1300" b="1" i="1">
                          <a:solidFill>
                            <a:prstClr val="black"/>
                          </a:solidFill>
                          <a:latin typeface="Cambria Math" panose="02040503050406030204" pitchFamily="18" charset="0"/>
                        </a:rPr>
                        <m:t>𝒆𝒙𝒑</m:t>
                      </m:r>
                      <m:d>
                        <m:dPr>
                          <m:ctrlPr>
                            <a:rPr lang="en-GB" sz="1300" b="1" i="1">
                              <a:solidFill>
                                <a:prstClr val="black"/>
                              </a:solidFill>
                              <a:latin typeface="Cambria Math" panose="02040503050406030204" pitchFamily="18" charset="0"/>
                            </a:rPr>
                          </m:ctrlPr>
                        </m:dPr>
                        <m:e>
                          <m:r>
                            <a:rPr lang="en-GB" sz="1300" b="1" i="1">
                              <a:solidFill>
                                <a:prstClr val="black"/>
                              </a:solidFill>
                              <a:latin typeface="Cambria Math" panose="02040503050406030204" pitchFamily="18" charset="0"/>
                            </a:rPr>
                            <m:t>−</m:t>
                          </m:r>
                          <m:f>
                            <m:fPr>
                              <m:ctrlPr>
                                <a:rPr lang="en-GB" sz="1300" b="1" i="1">
                                  <a:solidFill>
                                    <a:prstClr val="black"/>
                                  </a:solidFill>
                                  <a:latin typeface="Cambria Math" panose="02040503050406030204" pitchFamily="18" charset="0"/>
                                </a:rPr>
                              </m:ctrlPr>
                            </m:fPr>
                            <m:num>
                              <m:r>
                                <a:rPr lang="en-GB" sz="1300" b="0" i="1">
                                  <a:solidFill>
                                    <a:prstClr val="black"/>
                                  </a:solidFill>
                                  <a:latin typeface="Cambria Math" panose="02040503050406030204" pitchFamily="18" charset="0"/>
                                </a:rPr>
                                <m:t>1</m:t>
                              </m:r>
                            </m:num>
                            <m:den>
                              <m:r>
                                <a:rPr lang="en-GB" sz="1300" b="0" i="1">
                                  <a:solidFill>
                                    <a:prstClr val="black"/>
                                  </a:solidFill>
                                  <a:latin typeface="Cambria Math" panose="02040503050406030204" pitchFamily="18" charset="0"/>
                                </a:rPr>
                                <m:t>2</m:t>
                              </m:r>
                            </m:den>
                          </m:f>
                          <m:sSup>
                            <m:sSupPr>
                              <m:ctrlPr>
                                <a:rPr lang="en-GB" sz="1300" b="1" i="1">
                                  <a:solidFill>
                                    <a:prstClr val="black"/>
                                  </a:solidFill>
                                  <a:latin typeface="Cambria Math" panose="02040503050406030204" pitchFamily="18" charset="0"/>
                                </a:rPr>
                              </m:ctrlPr>
                            </m:sSupPr>
                            <m:e>
                              <m:d>
                                <m:dPr>
                                  <m:ctrlPr>
                                    <a:rPr lang="en-GB" sz="1300" b="1" i="1">
                                      <a:solidFill>
                                        <a:prstClr val="black"/>
                                      </a:solidFill>
                                      <a:latin typeface="Cambria Math" panose="02040503050406030204" pitchFamily="18" charset="0"/>
                                    </a:rPr>
                                  </m:ctrlPr>
                                </m:dPr>
                                <m:e>
                                  <m:r>
                                    <a:rPr lang="en-GB" sz="1300" b="1" i="1" smtClean="0">
                                      <a:solidFill>
                                        <a:prstClr val="black"/>
                                      </a:solidFill>
                                      <a:latin typeface="Cambria Math" panose="02040503050406030204" pitchFamily="18" charset="0"/>
                                    </a:rPr>
                                    <m:t>𝒚</m:t>
                                  </m:r>
                                  <m:r>
                                    <a:rPr lang="en-GB" sz="1300" b="1" i="1">
                                      <a:solidFill>
                                        <a:prstClr val="black"/>
                                      </a:solidFill>
                                      <a:latin typeface="Cambria Math" panose="02040503050406030204" pitchFamily="18" charset="0"/>
                                    </a:rPr>
                                    <m:t>−</m:t>
                                  </m:r>
                                  <m:r>
                                    <a:rPr lang="en-GB" sz="1300" b="1" i="1" smtClean="0">
                                      <a:solidFill>
                                        <a:prstClr val="black"/>
                                      </a:solidFill>
                                      <a:latin typeface="Cambria Math" panose="02040503050406030204" pitchFamily="18" charset="0"/>
                                    </a:rPr>
                                    <m:t>𝑯</m:t>
                                  </m:r>
                                  <m:d>
                                    <m:dPr>
                                      <m:ctrlPr>
                                        <a:rPr lang="en-GB" sz="1300" b="1" i="1" smtClean="0">
                                          <a:solidFill>
                                            <a:prstClr val="black"/>
                                          </a:solidFill>
                                          <a:latin typeface="Cambria Math" panose="02040503050406030204" pitchFamily="18" charset="0"/>
                                        </a:rPr>
                                      </m:ctrlPr>
                                    </m:dPr>
                                    <m:e>
                                      <m:r>
                                        <a:rPr lang="en-GB" sz="1300" b="1" i="1" smtClean="0">
                                          <a:solidFill>
                                            <a:prstClr val="black"/>
                                          </a:solidFill>
                                          <a:latin typeface="Cambria Math" panose="02040503050406030204" pitchFamily="18" charset="0"/>
                                        </a:rPr>
                                        <m:t>𝒙</m:t>
                                      </m:r>
                                    </m:e>
                                  </m:d>
                                </m:e>
                              </m:d>
                            </m:e>
                            <m:sup>
                              <m:r>
                                <a:rPr lang="en-GB" sz="1300" b="1" i="1">
                                  <a:solidFill>
                                    <a:prstClr val="black"/>
                                  </a:solidFill>
                                  <a:latin typeface="Cambria Math" panose="02040503050406030204" pitchFamily="18" charset="0"/>
                                </a:rPr>
                                <m:t>𝑻</m:t>
                              </m:r>
                            </m:sup>
                          </m:sSup>
                          <m:sSup>
                            <m:sSupPr>
                              <m:ctrlPr>
                                <a:rPr lang="en-GB" sz="1300" b="1" i="1">
                                  <a:solidFill>
                                    <a:prstClr val="black"/>
                                  </a:solidFill>
                                  <a:latin typeface="Cambria Math" panose="02040503050406030204" pitchFamily="18" charset="0"/>
                                </a:rPr>
                              </m:ctrlPr>
                            </m:sSupPr>
                            <m:e>
                              <m:d>
                                <m:dPr>
                                  <m:ctrlPr>
                                    <a:rPr lang="en-GB" sz="1300" b="1" i="1">
                                      <a:solidFill>
                                        <a:prstClr val="black"/>
                                      </a:solidFill>
                                      <a:latin typeface="Cambria Math" panose="02040503050406030204" pitchFamily="18" charset="0"/>
                                    </a:rPr>
                                  </m:ctrlPr>
                                </m:dPr>
                                <m:e>
                                  <m:r>
                                    <a:rPr lang="en-GB" sz="1300" b="1" i="0" smtClean="0">
                                      <a:solidFill>
                                        <a:prstClr val="black"/>
                                      </a:solidFill>
                                      <a:latin typeface="Cambria Math" panose="02040503050406030204" pitchFamily="18" charset="0"/>
                                    </a:rPr>
                                    <m:t>𝐑</m:t>
                                  </m:r>
                                </m:e>
                              </m:d>
                            </m:e>
                            <m:sup>
                              <m:r>
                                <a:rPr lang="en-GB" sz="1300" b="1" i="1">
                                  <a:solidFill>
                                    <a:prstClr val="black"/>
                                  </a:solidFill>
                                  <a:latin typeface="Cambria Math" panose="02040503050406030204" pitchFamily="18" charset="0"/>
                                </a:rPr>
                                <m:t>−</m:t>
                              </m:r>
                              <m:r>
                                <a:rPr lang="en-GB" sz="1300" b="1" i="1">
                                  <a:solidFill>
                                    <a:prstClr val="black"/>
                                  </a:solidFill>
                                  <a:latin typeface="Cambria Math" panose="02040503050406030204" pitchFamily="18" charset="0"/>
                                </a:rPr>
                                <m:t>𝟏</m:t>
                              </m:r>
                            </m:sup>
                          </m:sSup>
                          <m:d>
                            <m:dPr>
                              <m:ctrlPr>
                                <a:rPr lang="en-GB" sz="1300" b="1" i="1">
                                  <a:solidFill>
                                    <a:prstClr val="black"/>
                                  </a:solidFill>
                                  <a:latin typeface="Cambria Math" panose="02040503050406030204" pitchFamily="18" charset="0"/>
                                </a:rPr>
                              </m:ctrlPr>
                            </m:dPr>
                            <m:e>
                              <m:sSub>
                                <m:sSubPr>
                                  <m:ctrlPr>
                                    <a:rPr lang="en-GB" sz="1300" b="1" i="1">
                                      <a:solidFill>
                                        <a:prstClr val="black"/>
                                      </a:solidFill>
                                      <a:latin typeface="Cambria Math" panose="02040503050406030204" pitchFamily="18" charset="0"/>
                                    </a:rPr>
                                  </m:ctrlPr>
                                </m:sSubPr>
                                <m:e>
                                  <m:r>
                                    <a:rPr lang="en-GB" sz="1300" b="1" i="1">
                                      <a:solidFill>
                                        <a:prstClr val="black"/>
                                      </a:solidFill>
                                      <a:latin typeface="Cambria Math" panose="02040503050406030204" pitchFamily="18" charset="0"/>
                                    </a:rPr>
                                    <m:t>𝒙</m:t>
                                  </m:r>
                                </m:e>
                                <m:sub>
                                  <m:r>
                                    <a:rPr lang="en-GB" sz="1300" b="1" i="1">
                                      <a:solidFill>
                                        <a:prstClr val="black"/>
                                      </a:solidFill>
                                      <a:latin typeface="Cambria Math" panose="02040503050406030204" pitchFamily="18" charset="0"/>
                                    </a:rPr>
                                    <m:t>𝒃</m:t>
                                  </m:r>
                                </m:sub>
                              </m:sSub>
                              <m:r>
                                <a:rPr lang="en-GB" sz="1300" b="1" i="1">
                                  <a:solidFill>
                                    <a:prstClr val="black"/>
                                  </a:solidFill>
                                  <a:latin typeface="Cambria Math" panose="02040503050406030204" pitchFamily="18" charset="0"/>
                                </a:rPr>
                                <m:t>−</m:t>
                              </m:r>
                              <m:r>
                                <a:rPr lang="en-GB" sz="1300" b="1" i="1">
                                  <a:solidFill>
                                    <a:prstClr val="black"/>
                                  </a:solidFill>
                                  <a:latin typeface="Cambria Math" panose="02040503050406030204" pitchFamily="18" charset="0"/>
                                </a:rPr>
                                <m:t>𝑯</m:t>
                              </m:r>
                              <m:d>
                                <m:dPr>
                                  <m:ctrlPr>
                                    <a:rPr lang="en-GB" sz="1300" b="1" i="1">
                                      <a:solidFill>
                                        <a:prstClr val="black"/>
                                      </a:solidFill>
                                      <a:latin typeface="Cambria Math" panose="02040503050406030204" pitchFamily="18" charset="0"/>
                                    </a:rPr>
                                  </m:ctrlPr>
                                </m:dPr>
                                <m:e>
                                  <m:r>
                                    <a:rPr lang="en-GB" sz="1300" b="1" i="1">
                                      <a:solidFill>
                                        <a:prstClr val="black"/>
                                      </a:solidFill>
                                      <a:latin typeface="Cambria Math" panose="02040503050406030204" pitchFamily="18" charset="0"/>
                                    </a:rPr>
                                    <m:t>𝒙</m:t>
                                  </m:r>
                                </m:e>
                              </m:d>
                            </m:e>
                          </m:d>
                        </m:e>
                      </m:d>
                    </m:oMath>
                  </m:oMathPara>
                </a14:m>
                <a:endParaRPr lang="en-GB" sz="1300" i="1" dirty="0" smtClean="0">
                  <a:solidFill>
                    <a:prstClr val="black"/>
                  </a:solidFill>
                  <a:latin typeface="Cambria Math" panose="02040503050406030204" pitchFamily="18" charset="0"/>
                </a:endParaRPr>
              </a:p>
              <a:p>
                <a:endParaRPr lang="en-GB" sz="1300" i="1" dirty="0" smtClean="0">
                  <a:solidFill>
                    <a:prstClr val="black"/>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300" i="1" smtClean="0">
                          <a:solidFill>
                            <a:prstClr val="black"/>
                          </a:solidFill>
                          <a:latin typeface="Cambria Math" panose="02040503050406030204" pitchFamily="18" charset="0"/>
                        </a:rPr>
                        <m:t>𝑝</m:t>
                      </m:r>
                      <m:d>
                        <m:dPr>
                          <m:ctrlPr>
                            <a:rPr lang="en-GB" sz="1300" i="1">
                              <a:solidFill>
                                <a:prstClr val="black"/>
                              </a:solidFill>
                              <a:latin typeface="Cambria Math" panose="02040503050406030204" pitchFamily="18" charset="0"/>
                            </a:rPr>
                          </m:ctrlPr>
                        </m:dPr>
                        <m:e>
                          <m:sSub>
                            <m:sSubPr>
                              <m:ctrlPr>
                                <a:rPr lang="en-GB" sz="1300" i="1">
                                  <a:solidFill>
                                    <a:prstClr val="black"/>
                                  </a:solidFill>
                                  <a:latin typeface="Cambria Math" panose="02040503050406030204" pitchFamily="18" charset="0"/>
                                </a:rPr>
                              </m:ctrlPr>
                            </m:sSubPr>
                            <m:e>
                              <m:r>
                                <a:rPr lang="en-GB" sz="1300" b="1" i="1">
                                  <a:solidFill>
                                    <a:prstClr val="black"/>
                                  </a:solidFill>
                                  <a:latin typeface="Cambria Math" panose="02040503050406030204" pitchFamily="18" charset="0"/>
                                </a:rPr>
                                <m:t>𝒙</m:t>
                              </m:r>
                            </m:e>
                            <m:sub>
                              <m:r>
                                <a:rPr lang="en-GB" sz="1300" i="1">
                                  <a:solidFill>
                                    <a:prstClr val="black"/>
                                  </a:solidFill>
                                  <a:latin typeface="Cambria Math" panose="02040503050406030204" pitchFamily="18" charset="0"/>
                                </a:rPr>
                                <m:t>𝑏</m:t>
                              </m:r>
                            </m:sub>
                          </m:sSub>
                          <m:r>
                            <a:rPr lang="en-GB" sz="1300" i="1">
                              <a:solidFill>
                                <a:prstClr val="black"/>
                              </a:solidFill>
                              <a:latin typeface="Cambria Math" panose="02040503050406030204" pitchFamily="18" charset="0"/>
                            </a:rPr>
                            <m:t>|</m:t>
                          </m:r>
                          <m:r>
                            <a:rPr lang="en-GB" sz="1300" b="1" i="1">
                              <a:solidFill>
                                <a:prstClr val="black"/>
                              </a:solidFill>
                              <a:latin typeface="Cambria Math" panose="02040503050406030204" pitchFamily="18" charset="0"/>
                            </a:rPr>
                            <m:t>𝒙</m:t>
                          </m:r>
                        </m:e>
                      </m:d>
                      <m:r>
                        <a:rPr lang="en-GB" sz="1300" b="1" i="1" smtClean="0">
                          <a:solidFill>
                            <a:prstClr val="black"/>
                          </a:solidFill>
                          <a:latin typeface="Cambria Math" panose="02040503050406030204" pitchFamily="18" charset="0"/>
                        </a:rPr>
                        <m:t>=</m:t>
                      </m:r>
                      <m:f>
                        <m:fPr>
                          <m:ctrlPr>
                            <a:rPr lang="en-GB" sz="1300" b="1" i="1" smtClean="0">
                              <a:solidFill>
                                <a:prstClr val="black"/>
                              </a:solidFill>
                              <a:latin typeface="Cambria Math" panose="02040503050406030204" pitchFamily="18" charset="0"/>
                            </a:rPr>
                          </m:ctrlPr>
                        </m:fPr>
                        <m:num>
                          <m:r>
                            <a:rPr lang="en-GB" sz="1300" b="0" i="1" smtClean="0">
                              <a:solidFill>
                                <a:prstClr val="black"/>
                              </a:solidFill>
                              <a:latin typeface="Cambria Math" panose="02040503050406030204" pitchFamily="18" charset="0"/>
                            </a:rPr>
                            <m:t>1</m:t>
                          </m:r>
                        </m:num>
                        <m:den>
                          <m:sSup>
                            <m:sSupPr>
                              <m:ctrlPr>
                                <a:rPr lang="en-GB" sz="1300" b="1" i="1" smtClean="0">
                                  <a:solidFill>
                                    <a:prstClr val="black"/>
                                  </a:solidFill>
                                  <a:latin typeface="Cambria Math" panose="02040503050406030204" pitchFamily="18" charset="0"/>
                                </a:rPr>
                              </m:ctrlPr>
                            </m:sSupPr>
                            <m:e>
                              <m:d>
                                <m:dPr>
                                  <m:ctrlPr>
                                    <a:rPr lang="en-GB" sz="1300" b="1" i="1" smtClean="0">
                                      <a:solidFill>
                                        <a:prstClr val="black"/>
                                      </a:solidFill>
                                      <a:latin typeface="Cambria Math" panose="02040503050406030204" pitchFamily="18" charset="0"/>
                                    </a:rPr>
                                  </m:ctrlPr>
                                </m:dPr>
                                <m:e>
                                  <m:r>
                                    <a:rPr lang="en-GB" sz="1300" b="0" i="1" smtClean="0">
                                      <a:solidFill>
                                        <a:prstClr val="black"/>
                                      </a:solidFill>
                                      <a:latin typeface="Cambria Math" panose="02040503050406030204" pitchFamily="18" charset="0"/>
                                    </a:rPr>
                                    <m:t>2</m:t>
                                  </m:r>
                                  <m:r>
                                    <a:rPr lang="en-GB" sz="1300" b="0" i="1" smtClean="0">
                                      <a:solidFill>
                                        <a:prstClr val="black"/>
                                      </a:solidFill>
                                      <a:latin typeface="Cambria Math" panose="02040503050406030204" pitchFamily="18" charset="0"/>
                                      <a:ea typeface="Cambria Math" panose="02040503050406030204" pitchFamily="18" charset="0"/>
                                    </a:rPr>
                                    <m:t>𝜋</m:t>
                                  </m:r>
                                </m:e>
                              </m:d>
                            </m:e>
                            <m:sup>
                              <m:r>
                                <a:rPr lang="en-GB" sz="1300" b="1" i="1" smtClean="0">
                                  <a:solidFill>
                                    <a:prstClr val="black"/>
                                  </a:solidFill>
                                  <a:latin typeface="Cambria Math" panose="02040503050406030204" pitchFamily="18" charset="0"/>
                                </a:rPr>
                                <m:t>𝑵</m:t>
                              </m:r>
                              <m:r>
                                <a:rPr lang="en-GB" sz="1300" b="1" i="1" smtClean="0">
                                  <a:solidFill>
                                    <a:prstClr val="black"/>
                                  </a:solidFill>
                                  <a:latin typeface="Cambria Math" panose="02040503050406030204" pitchFamily="18" charset="0"/>
                                </a:rPr>
                                <m:t>/</m:t>
                              </m:r>
                              <m:r>
                                <a:rPr lang="en-GB" sz="1300" b="1" i="1" smtClean="0">
                                  <a:solidFill>
                                    <a:prstClr val="black"/>
                                  </a:solidFill>
                                  <a:latin typeface="Cambria Math" panose="02040503050406030204" pitchFamily="18" charset="0"/>
                                </a:rPr>
                                <m:t>𝟐</m:t>
                              </m:r>
                            </m:sup>
                          </m:sSup>
                          <m:sSup>
                            <m:sSupPr>
                              <m:ctrlPr>
                                <a:rPr lang="en-GB" sz="1300" b="1" i="1" smtClean="0">
                                  <a:solidFill>
                                    <a:prstClr val="black"/>
                                  </a:solidFill>
                                  <a:latin typeface="Cambria Math" panose="02040503050406030204" pitchFamily="18" charset="0"/>
                                </a:rPr>
                              </m:ctrlPr>
                            </m:sSupPr>
                            <m:e>
                              <m:d>
                                <m:dPr>
                                  <m:begChr m:val="|"/>
                                  <m:endChr m:val="|"/>
                                  <m:ctrlPr>
                                    <a:rPr lang="en-GB" sz="1300" b="1" i="1">
                                      <a:solidFill>
                                        <a:prstClr val="black"/>
                                      </a:solidFill>
                                      <a:latin typeface="Cambria Math" panose="02040503050406030204" pitchFamily="18" charset="0"/>
                                    </a:rPr>
                                  </m:ctrlPr>
                                </m:dPr>
                                <m:e>
                                  <m:sSub>
                                    <m:sSubPr>
                                      <m:ctrlPr>
                                        <a:rPr lang="en-GB" sz="1300" b="1" i="1" smtClean="0">
                                          <a:solidFill>
                                            <a:prstClr val="black"/>
                                          </a:solidFill>
                                          <a:latin typeface="Cambria Math" panose="02040503050406030204" pitchFamily="18" charset="0"/>
                                        </a:rPr>
                                      </m:ctrlPr>
                                    </m:sSubPr>
                                    <m:e>
                                      <m:r>
                                        <a:rPr lang="en-GB" sz="1300" b="1" i="0">
                                          <a:solidFill>
                                            <a:prstClr val="black"/>
                                          </a:solidFill>
                                          <a:latin typeface="Cambria Math" panose="02040503050406030204" pitchFamily="18" charset="0"/>
                                        </a:rPr>
                                        <m:t>𝐏</m:t>
                                      </m:r>
                                    </m:e>
                                    <m:sub>
                                      <m:r>
                                        <a:rPr lang="en-GB" sz="1300" b="1" i="1">
                                          <a:solidFill>
                                            <a:prstClr val="black"/>
                                          </a:solidFill>
                                          <a:latin typeface="Cambria Math" panose="02040503050406030204" pitchFamily="18" charset="0"/>
                                        </a:rPr>
                                        <m:t>𝑩</m:t>
                                      </m:r>
                                    </m:sub>
                                  </m:sSub>
                                </m:e>
                              </m:d>
                            </m:e>
                            <m:sup>
                              <m:r>
                                <a:rPr lang="en-GB" sz="1300" b="0" i="1" smtClean="0">
                                  <a:solidFill>
                                    <a:prstClr val="black"/>
                                  </a:solidFill>
                                  <a:latin typeface="Cambria Math" panose="02040503050406030204" pitchFamily="18" charset="0"/>
                                </a:rPr>
                                <m:t>1</m:t>
                              </m:r>
                              <m:r>
                                <a:rPr lang="en-GB" sz="1300" b="1" i="1" smtClean="0">
                                  <a:solidFill>
                                    <a:prstClr val="black"/>
                                  </a:solidFill>
                                  <a:latin typeface="Cambria Math" panose="02040503050406030204" pitchFamily="18" charset="0"/>
                                </a:rPr>
                                <m:t>/</m:t>
                              </m:r>
                              <m:r>
                                <a:rPr lang="en-GB" sz="1300" b="0" i="1" smtClean="0">
                                  <a:solidFill>
                                    <a:prstClr val="black"/>
                                  </a:solidFill>
                                  <a:latin typeface="Cambria Math" panose="02040503050406030204" pitchFamily="18" charset="0"/>
                                </a:rPr>
                                <m:t>2</m:t>
                              </m:r>
                            </m:sup>
                          </m:sSup>
                        </m:den>
                      </m:f>
                      <m:r>
                        <a:rPr lang="en-GB" sz="1300" b="1" i="1" smtClean="0">
                          <a:solidFill>
                            <a:prstClr val="black"/>
                          </a:solidFill>
                          <a:latin typeface="Cambria Math" panose="02040503050406030204" pitchFamily="18" charset="0"/>
                        </a:rPr>
                        <m:t>𝒆𝒙𝒑</m:t>
                      </m:r>
                      <m:d>
                        <m:dPr>
                          <m:ctrlPr>
                            <a:rPr lang="en-GB" sz="1300" b="1" i="1" smtClean="0">
                              <a:solidFill>
                                <a:prstClr val="black"/>
                              </a:solidFill>
                              <a:latin typeface="Cambria Math" panose="02040503050406030204" pitchFamily="18" charset="0"/>
                            </a:rPr>
                          </m:ctrlPr>
                        </m:dPr>
                        <m:e>
                          <m:r>
                            <a:rPr lang="en-GB" sz="1300" b="1" i="1" smtClean="0">
                              <a:solidFill>
                                <a:prstClr val="black"/>
                              </a:solidFill>
                              <a:latin typeface="Cambria Math" panose="02040503050406030204" pitchFamily="18" charset="0"/>
                            </a:rPr>
                            <m:t>−</m:t>
                          </m:r>
                          <m:f>
                            <m:fPr>
                              <m:ctrlPr>
                                <a:rPr lang="en-GB" sz="1300" b="1" i="1" smtClean="0">
                                  <a:solidFill>
                                    <a:prstClr val="black"/>
                                  </a:solidFill>
                                  <a:latin typeface="Cambria Math" panose="02040503050406030204" pitchFamily="18" charset="0"/>
                                </a:rPr>
                              </m:ctrlPr>
                            </m:fPr>
                            <m:num>
                              <m:r>
                                <a:rPr lang="en-GB" sz="1300" b="0" i="1" smtClean="0">
                                  <a:solidFill>
                                    <a:prstClr val="black"/>
                                  </a:solidFill>
                                  <a:latin typeface="Cambria Math" panose="02040503050406030204" pitchFamily="18" charset="0"/>
                                </a:rPr>
                                <m:t>1</m:t>
                              </m:r>
                            </m:num>
                            <m:den>
                              <m:r>
                                <a:rPr lang="en-GB" sz="1300" b="0" i="1" smtClean="0">
                                  <a:solidFill>
                                    <a:prstClr val="black"/>
                                  </a:solidFill>
                                  <a:latin typeface="Cambria Math" panose="02040503050406030204" pitchFamily="18" charset="0"/>
                                </a:rPr>
                                <m:t>2</m:t>
                              </m:r>
                            </m:den>
                          </m:f>
                          <m:sSup>
                            <m:sSupPr>
                              <m:ctrlPr>
                                <a:rPr lang="en-GB" sz="1300" b="1" i="1" smtClean="0">
                                  <a:solidFill>
                                    <a:prstClr val="black"/>
                                  </a:solidFill>
                                  <a:latin typeface="Cambria Math" panose="02040503050406030204" pitchFamily="18" charset="0"/>
                                </a:rPr>
                              </m:ctrlPr>
                            </m:sSupPr>
                            <m:e>
                              <m:d>
                                <m:dPr>
                                  <m:ctrlPr>
                                    <a:rPr lang="en-GB" sz="1300" b="1" i="1">
                                      <a:solidFill>
                                        <a:prstClr val="black"/>
                                      </a:solidFill>
                                      <a:latin typeface="Cambria Math" panose="02040503050406030204" pitchFamily="18" charset="0"/>
                                    </a:rPr>
                                  </m:ctrlPr>
                                </m:dPr>
                                <m:e>
                                  <m:sSub>
                                    <m:sSubPr>
                                      <m:ctrlPr>
                                        <a:rPr lang="en-GB" sz="1300" b="1" i="1">
                                          <a:solidFill>
                                            <a:prstClr val="black"/>
                                          </a:solidFill>
                                          <a:latin typeface="Cambria Math" panose="02040503050406030204" pitchFamily="18" charset="0"/>
                                        </a:rPr>
                                      </m:ctrlPr>
                                    </m:sSubPr>
                                    <m:e>
                                      <m:r>
                                        <a:rPr lang="en-GB" sz="1300" b="1" i="1">
                                          <a:solidFill>
                                            <a:prstClr val="black"/>
                                          </a:solidFill>
                                          <a:latin typeface="Cambria Math" panose="02040503050406030204" pitchFamily="18" charset="0"/>
                                        </a:rPr>
                                        <m:t>𝒙</m:t>
                                      </m:r>
                                    </m:e>
                                    <m:sub>
                                      <m:r>
                                        <a:rPr lang="en-GB" sz="1300" b="1" i="1">
                                          <a:solidFill>
                                            <a:prstClr val="black"/>
                                          </a:solidFill>
                                          <a:latin typeface="Cambria Math" panose="02040503050406030204" pitchFamily="18" charset="0"/>
                                        </a:rPr>
                                        <m:t>𝒃</m:t>
                                      </m:r>
                                    </m:sub>
                                  </m:sSub>
                                  <m:r>
                                    <a:rPr lang="en-GB" sz="1300" b="1" i="1">
                                      <a:solidFill>
                                        <a:prstClr val="black"/>
                                      </a:solidFill>
                                      <a:latin typeface="Cambria Math" panose="02040503050406030204" pitchFamily="18" charset="0"/>
                                    </a:rPr>
                                    <m:t>−</m:t>
                                  </m:r>
                                  <m:r>
                                    <a:rPr lang="en-GB" sz="1300" b="1" i="1">
                                      <a:solidFill>
                                        <a:prstClr val="black"/>
                                      </a:solidFill>
                                      <a:latin typeface="Cambria Math" panose="02040503050406030204" pitchFamily="18" charset="0"/>
                                    </a:rPr>
                                    <m:t>𝒙</m:t>
                                  </m:r>
                                </m:e>
                              </m:d>
                            </m:e>
                            <m:sup>
                              <m:r>
                                <a:rPr lang="en-GB" sz="1300" b="1" i="1" smtClean="0">
                                  <a:solidFill>
                                    <a:prstClr val="black"/>
                                  </a:solidFill>
                                  <a:latin typeface="Cambria Math" panose="02040503050406030204" pitchFamily="18" charset="0"/>
                                </a:rPr>
                                <m:t>𝑻</m:t>
                              </m:r>
                            </m:sup>
                          </m:sSup>
                          <m:sSup>
                            <m:sSupPr>
                              <m:ctrlPr>
                                <a:rPr lang="en-GB" sz="1300" b="1" i="1" smtClean="0">
                                  <a:solidFill>
                                    <a:prstClr val="black"/>
                                  </a:solidFill>
                                  <a:latin typeface="Cambria Math" panose="02040503050406030204" pitchFamily="18" charset="0"/>
                                </a:rPr>
                              </m:ctrlPr>
                            </m:sSupPr>
                            <m:e>
                              <m:d>
                                <m:dPr>
                                  <m:ctrlPr>
                                    <a:rPr lang="en-GB" sz="1300" b="1" i="1" smtClean="0">
                                      <a:solidFill>
                                        <a:prstClr val="black"/>
                                      </a:solidFill>
                                      <a:latin typeface="Cambria Math" panose="02040503050406030204" pitchFamily="18" charset="0"/>
                                    </a:rPr>
                                  </m:ctrlPr>
                                </m:dPr>
                                <m:e>
                                  <m:sSub>
                                    <m:sSubPr>
                                      <m:ctrlPr>
                                        <a:rPr lang="en-GB" sz="1300" b="1" i="1">
                                          <a:solidFill>
                                            <a:prstClr val="black"/>
                                          </a:solidFill>
                                          <a:latin typeface="Cambria Math" panose="02040503050406030204" pitchFamily="18" charset="0"/>
                                        </a:rPr>
                                      </m:ctrlPr>
                                    </m:sSubPr>
                                    <m:e>
                                      <m:r>
                                        <a:rPr lang="en-GB" sz="1300" b="1">
                                          <a:solidFill>
                                            <a:prstClr val="black"/>
                                          </a:solidFill>
                                          <a:latin typeface="Cambria Math" panose="02040503050406030204" pitchFamily="18" charset="0"/>
                                        </a:rPr>
                                        <m:t>𝐏</m:t>
                                      </m:r>
                                    </m:e>
                                    <m:sub>
                                      <m:r>
                                        <a:rPr lang="en-GB" sz="1300" b="1" i="1">
                                          <a:solidFill>
                                            <a:prstClr val="black"/>
                                          </a:solidFill>
                                          <a:latin typeface="Cambria Math" panose="02040503050406030204" pitchFamily="18" charset="0"/>
                                        </a:rPr>
                                        <m:t>𝑩</m:t>
                                      </m:r>
                                    </m:sub>
                                  </m:sSub>
                                </m:e>
                              </m:d>
                            </m:e>
                            <m:sup>
                              <m:r>
                                <a:rPr lang="en-GB" sz="1300" b="1" i="1" smtClean="0">
                                  <a:solidFill>
                                    <a:prstClr val="black"/>
                                  </a:solidFill>
                                  <a:latin typeface="Cambria Math" panose="02040503050406030204" pitchFamily="18" charset="0"/>
                                </a:rPr>
                                <m:t>−</m:t>
                              </m:r>
                              <m:r>
                                <a:rPr lang="en-GB" sz="1300" b="1" i="1" smtClean="0">
                                  <a:solidFill>
                                    <a:prstClr val="black"/>
                                  </a:solidFill>
                                  <a:latin typeface="Cambria Math" panose="02040503050406030204" pitchFamily="18" charset="0"/>
                                </a:rPr>
                                <m:t>𝟏</m:t>
                              </m:r>
                            </m:sup>
                          </m:sSup>
                          <m:d>
                            <m:dPr>
                              <m:ctrlPr>
                                <a:rPr lang="en-GB" sz="1300" b="1" i="1" smtClean="0">
                                  <a:solidFill>
                                    <a:prstClr val="black"/>
                                  </a:solidFill>
                                  <a:latin typeface="Cambria Math" panose="02040503050406030204" pitchFamily="18" charset="0"/>
                                </a:rPr>
                              </m:ctrlPr>
                            </m:dPr>
                            <m:e>
                              <m:sSub>
                                <m:sSubPr>
                                  <m:ctrlPr>
                                    <a:rPr lang="en-GB" sz="1300" b="1" i="1">
                                      <a:solidFill>
                                        <a:prstClr val="black"/>
                                      </a:solidFill>
                                      <a:latin typeface="Cambria Math" panose="02040503050406030204" pitchFamily="18" charset="0"/>
                                    </a:rPr>
                                  </m:ctrlPr>
                                </m:sSubPr>
                                <m:e>
                                  <m:r>
                                    <a:rPr lang="en-GB" sz="1300" b="1" i="1">
                                      <a:solidFill>
                                        <a:prstClr val="black"/>
                                      </a:solidFill>
                                      <a:latin typeface="Cambria Math" panose="02040503050406030204" pitchFamily="18" charset="0"/>
                                    </a:rPr>
                                    <m:t>𝒙</m:t>
                                  </m:r>
                                </m:e>
                                <m:sub>
                                  <m:r>
                                    <a:rPr lang="en-GB" sz="1300" b="1" i="1">
                                      <a:solidFill>
                                        <a:prstClr val="black"/>
                                      </a:solidFill>
                                      <a:latin typeface="Cambria Math" panose="02040503050406030204" pitchFamily="18" charset="0"/>
                                    </a:rPr>
                                    <m:t>𝒃</m:t>
                                  </m:r>
                                </m:sub>
                              </m:sSub>
                              <m:r>
                                <a:rPr lang="en-GB" sz="1300" b="1" i="1">
                                  <a:solidFill>
                                    <a:prstClr val="black"/>
                                  </a:solidFill>
                                  <a:latin typeface="Cambria Math" panose="02040503050406030204" pitchFamily="18" charset="0"/>
                                </a:rPr>
                                <m:t>−</m:t>
                              </m:r>
                              <m:r>
                                <a:rPr lang="en-GB" sz="1300" b="1" i="1">
                                  <a:solidFill>
                                    <a:prstClr val="black"/>
                                  </a:solidFill>
                                  <a:latin typeface="Cambria Math" panose="02040503050406030204" pitchFamily="18" charset="0"/>
                                </a:rPr>
                                <m:t>𝒙</m:t>
                              </m:r>
                            </m:e>
                          </m:d>
                        </m:e>
                      </m:d>
                    </m:oMath>
                  </m:oMathPara>
                </a14:m>
                <a:endParaRPr lang="en-GB" sz="1300" dirty="0" smtClean="0"/>
              </a:p>
              <a:p>
                <a:endParaRPr lang="en-GB" sz="1300" dirty="0"/>
              </a:p>
              <a:p>
                <a14:m>
                  <m:oMath xmlns:m="http://schemas.openxmlformats.org/officeDocument/2006/math">
                    <m:r>
                      <a:rPr lang="en-GB" sz="1300" i="1">
                        <a:solidFill>
                          <a:prstClr val="black"/>
                        </a:solidFill>
                        <a:latin typeface="Cambria Math" panose="02040503050406030204" pitchFamily="18" charset="0"/>
                      </a:rPr>
                      <m:t>𝑝</m:t>
                    </m:r>
                    <m:d>
                      <m:dPr>
                        <m:ctrlPr>
                          <a:rPr lang="en-GB" sz="1300" i="1">
                            <a:solidFill>
                              <a:prstClr val="black"/>
                            </a:solidFill>
                            <a:latin typeface="Cambria Math" panose="02040503050406030204" pitchFamily="18" charset="0"/>
                          </a:rPr>
                        </m:ctrlPr>
                      </m:dPr>
                      <m:e>
                        <m:r>
                          <a:rPr lang="en-GB" sz="1300" b="1" i="1" smtClean="0">
                            <a:solidFill>
                              <a:prstClr val="black"/>
                            </a:solidFill>
                            <a:latin typeface="Cambria Math" panose="02040503050406030204" pitchFamily="18" charset="0"/>
                          </a:rPr>
                          <m:t>𝒙</m:t>
                        </m:r>
                        <m:r>
                          <a:rPr lang="en-GB" sz="1300" i="1">
                            <a:solidFill>
                              <a:prstClr val="black"/>
                            </a:solidFill>
                            <a:latin typeface="Cambria Math" panose="02040503050406030204" pitchFamily="18" charset="0"/>
                          </a:rPr>
                          <m:t>|</m:t>
                        </m:r>
                        <m:r>
                          <a:rPr lang="en-GB" sz="1300" b="1" i="1" smtClean="0">
                            <a:solidFill>
                              <a:prstClr val="black"/>
                            </a:solidFill>
                            <a:latin typeface="Cambria Math" panose="02040503050406030204" pitchFamily="18" charset="0"/>
                          </a:rPr>
                          <m:t>𝒚</m:t>
                        </m:r>
                      </m:e>
                    </m:d>
                  </m:oMath>
                </a14:m>
                <a:r>
                  <a:rPr lang="en-GB" sz="1300" dirty="0" smtClean="0"/>
                  <a:t>       </a:t>
                </a:r>
                <a14:m>
                  <m:oMath xmlns:m="http://schemas.openxmlformats.org/officeDocument/2006/math">
                    <m:r>
                      <a:rPr lang="en-GB" sz="1300" i="1">
                        <a:solidFill>
                          <a:prstClr val="black"/>
                        </a:solidFill>
                        <a:latin typeface="Cambria Math" panose="02040503050406030204" pitchFamily="18" charset="0"/>
                      </a:rPr>
                      <m:t>𝑝</m:t>
                    </m:r>
                    <m:d>
                      <m:dPr>
                        <m:ctrlPr>
                          <a:rPr lang="en-GB" sz="1300" i="1">
                            <a:solidFill>
                              <a:prstClr val="black"/>
                            </a:solidFill>
                            <a:latin typeface="Cambria Math" panose="02040503050406030204" pitchFamily="18" charset="0"/>
                          </a:rPr>
                        </m:ctrlPr>
                      </m:dPr>
                      <m:e>
                        <m:r>
                          <a:rPr lang="en-GB" sz="1300" b="1" i="1">
                            <a:solidFill>
                              <a:prstClr val="black"/>
                            </a:solidFill>
                            <a:latin typeface="Cambria Math" panose="02040503050406030204" pitchFamily="18" charset="0"/>
                          </a:rPr>
                          <m:t>𝒚</m:t>
                        </m:r>
                        <m:r>
                          <a:rPr lang="en-GB" sz="1300" i="1">
                            <a:solidFill>
                              <a:prstClr val="black"/>
                            </a:solidFill>
                            <a:latin typeface="Cambria Math" panose="02040503050406030204" pitchFamily="18" charset="0"/>
                          </a:rPr>
                          <m:t>|</m:t>
                        </m:r>
                        <m:r>
                          <a:rPr lang="en-GB" sz="1300" b="1" i="1">
                            <a:solidFill>
                              <a:prstClr val="black"/>
                            </a:solidFill>
                            <a:latin typeface="Cambria Math" panose="02040503050406030204" pitchFamily="18" charset="0"/>
                          </a:rPr>
                          <m:t>𝒙</m:t>
                        </m:r>
                      </m:e>
                    </m:d>
                    <m:r>
                      <a:rPr lang="en-GB" sz="1300" i="1">
                        <a:solidFill>
                          <a:prstClr val="black"/>
                        </a:solidFill>
                        <a:latin typeface="Cambria Math" panose="02040503050406030204" pitchFamily="18" charset="0"/>
                      </a:rPr>
                      <m:t>𝑝</m:t>
                    </m:r>
                    <m:d>
                      <m:dPr>
                        <m:ctrlPr>
                          <a:rPr lang="en-GB" sz="1300" i="1">
                            <a:solidFill>
                              <a:prstClr val="black"/>
                            </a:solidFill>
                            <a:latin typeface="Cambria Math" panose="02040503050406030204" pitchFamily="18" charset="0"/>
                          </a:rPr>
                        </m:ctrlPr>
                      </m:dPr>
                      <m:e>
                        <m:sSub>
                          <m:sSubPr>
                            <m:ctrlPr>
                              <a:rPr lang="en-GB" sz="1300" i="1">
                                <a:solidFill>
                                  <a:prstClr val="black"/>
                                </a:solidFill>
                                <a:latin typeface="Cambria Math" panose="02040503050406030204" pitchFamily="18" charset="0"/>
                              </a:rPr>
                            </m:ctrlPr>
                          </m:sSubPr>
                          <m:e>
                            <m:r>
                              <a:rPr lang="en-GB" sz="1300" b="1" i="1">
                                <a:solidFill>
                                  <a:prstClr val="black"/>
                                </a:solidFill>
                                <a:latin typeface="Cambria Math" panose="02040503050406030204" pitchFamily="18" charset="0"/>
                              </a:rPr>
                              <m:t>𝒙</m:t>
                            </m:r>
                          </m:e>
                          <m:sub>
                            <m:r>
                              <a:rPr lang="en-GB" sz="1300" i="1">
                                <a:solidFill>
                                  <a:prstClr val="black"/>
                                </a:solidFill>
                                <a:latin typeface="Cambria Math" panose="02040503050406030204" pitchFamily="18" charset="0"/>
                              </a:rPr>
                              <m:t>𝑏</m:t>
                            </m:r>
                          </m:sub>
                        </m:sSub>
                        <m:r>
                          <a:rPr lang="en-GB" sz="1300" i="1">
                            <a:solidFill>
                              <a:prstClr val="black"/>
                            </a:solidFill>
                            <a:latin typeface="Cambria Math" panose="02040503050406030204" pitchFamily="18" charset="0"/>
                          </a:rPr>
                          <m:t>|</m:t>
                        </m:r>
                        <m:r>
                          <a:rPr lang="en-GB" sz="1300" b="1" i="1">
                            <a:solidFill>
                              <a:prstClr val="black"/>
                            </a:solidFill>
                            <a:latin typeface="Cambria Math" panose="02040503050406030204" pitchFamily="18" charset="0"/>
                          </a:rPr>
                          <m:t>𝒙</m:t>
                        </m:r>
                      </m:e>
                    </m:d>
                  </m:oMath>
                </a14:m>
                <a:r>
                  <a:rPr lang="en-GB" sz="1300" dirty="0" smtClean="0"/>
                  <a:t>      </a:t>
                </a:r>
                <a14:m>
                  <m:oMath xmlns:m="http://schemas.openxmlformats.org/officeDocument/2006/math">
                    <m:r>
                      <a:rPr lang="en-GB" sz="1300" b="1" i="1">
                        <a:solidFill>
                          <a:prstClr val="black"/>
                        </a:solidFill>
                        <a:latin typeface="Cambria Math" panose="02040503050406030204" pitchFamily="18" charset="0"/>
                      </a:rPr>
                      <m:t>𝒆𝒙𝒑</m:t>
                    </m:r>
                    <m:d>
                      <m:dPr>
                        <m:ctrlPr>
                          <a:rPr lang="en-GB" sz="1300" b="1" i="1">
                            <a:solidFill>
                              <a:prstClr val="black"/>
                            </a:solidFill>
                            <a:latin typeface="Cambria Math" panose="02040503050406030204" pitchFamily="18" charset="0"/>
                          </a:rPr>
                        </m:ctrlPr>
                      </m:dPr>
                      <m:e>
                        <m:r>
                          <a:rPr lang="en-GB" sz="1300" b="1" i="1">
                            <a:solidFill>
                              <a:prstClr val="black"/>
                            </a:solidFill>
                            <a:latin typeface="Cambria Math" panose="02040503050406030204" pitchFamily="18" charset="0"/>
                          </a:rPr>
                          <m:t>−</m:t>
                        </m:r>
                        <m:f>
                          <m:fPr>
                            <m:ctrlPr>
                              <a:rPr lang="en-GB" sz="1300" i="1">
                                <a:solidFill>
                                  <a:prstClr val="black"/>
                                </a:solidFill>
                                <a:latin typeface="Cambria Math" panose="02040503050406030204" pitchFamily="18" charset="0"/>
                              </a:rPr>
                            </m:ctrlPr>
                          </m:fPr>
                          <m:num>
                            <m:r>
                              <a:rPr lang="en-GB" sz="1300" b="0" i="1">
                                <a:solidFill>
                                  <a:prstClr val="black"/>
                                </a:solidFill>
                                <a:latin typeface="Cambria Math" panose="02040503050406030204" pitchFamily="18" charset="0"/>
                              </a:rPr>
                              <m:t>1</m:t>
                            </m:r>
                          </m:num>
                          <m:den>
                            <m:r>
                              <a:rPr lang="en-GB" sz="1300" b="0" i="1">
                                <a:solidFill>
                                  <a:prstClr val="black"/>
                                </a:solidFill>
                                <a:latin typeface="Cambria Math" panose="02040503050406030204" pitchFamily="18" charset="0"/>
                              </a:rPr>
                              <m:t>2</m:t>
                            </m:r>
                          </m:den>
                        </m:f>
                        <m:sSup>
                          <m:sSupPr>
                            <m:ctrlPr>
                              <a:rPr lang="en-GB" sz="1300" b="1" i="1">
                                <a:solidFill>
                                  <a:prstClr val="black"/>
                                </a:solidFill>
                                <a:latin typeface="Cambria Math" panose="02040503050406030204" pitchFamily="18" charset="0"/>
                              </a:rPr>
                            </m:ctrlPr>
                          </m:sSupPr>
                          <m:e>
                            <m:d>
                              <m:dPr>
                                <m:ctrlPr>
                                  <a:rPr lang="en-GB" sz="1300" b="1" i="1">
                                    <a:solidFill>
                                      <a:prstClr val="black"/>
                                    </a:solidFill>
                                    <a:latin typeface="Cambria Math" panose="02040503050406030204" pitchFamily="18" charset="0"/>
                                  </a:rPr>
                                </m:ctrlPr>
                              </m:dPr>
                              <m:e>
                                <m:r>
                                  <a:rPr lang="en-GB" sz="1300" b="1" i="1">
                                    <a:solidFill>
                                      <a:prstClr val="black"/>
                                    </a:solidFill>
                                    <a:latin typeface="Cambria Math" panose="02040503050406030204" pitchFamily="18" charset="0"/>
                                  </a:rPr>
                                  <m:t>𝒚</m:t>
                                </m:r>
                                <m:r>
                                  <a:rPr lang="en-GB" sz="1300" b="1" i="1">
                                    <a:solidFill>
                                      <a:prstClr val="black"/>
                                    </a:solidFill>
                                    <a:latin typeface="Cambria Math" panose="02040503050406030204" pitchFamily="18" charset="0"/>
                                  </a:rPr>
                                  <m:t>−</m:t>
                                </m:r>
                                <m:r>
                                  <a:rPr lang="en-GB" sz="1300" b="1" i="1">
                                    <a:solidFill>
                                      <a:prstClr val="black"/>
                                    </a:solidFill>
                                    <a:latin typeface="Cambria Math" panose="02040503050406030204" pitchFamily="18" charset="0"/>
                                  </a:rPr>
                                  <m:t>𝑯</m:t>
                                </m:r>
                                <m:d>
                                  <m:dPr>
                                    <m:ctrlPr>
                                      <a:rPr lang="en-GB" sz="1300" b="1" i="1">
                                        <a:solidFill>
                                          <a:prstClr val="black"/>
                                        </a:solidFill>
                                        <a:latin typeface="Cambria Math" panose="02040503050406030204" pitchFamily="18" charset="0"/>
                                      </a:rPr>
                                    </m:ctrlPr>
                                  </m:dPr>
                                  <m:e>
                                    <m:r>
                                      <a:rPr lang="en-GB" sz="1300" b="1" i="1">
                                        <a:solidFill>
                                          <a:prstClr val="black"/>
                                        </a:solidFill>
                                        <a:latin typeface="Cambria Math" panose="02040503050406030204" pitchFamily="18" charset="0"/>
                                      </a:rPr>
                                      <m:t>𝒙</m:t>
                                    </m:r>
                                  </m:e>
                                </m:d>
                              </m:e>
                            </m:d>
                          </m:e>
                          <m:sup>
                            <m:r>
                              <a:rPr lang="en-GB" sz="1300" b="1" i="1">
                                <a:solidFill>
                                  <a:prstClr val="black"/>
                                </a:solidFill>
                                <a:latin typeface="Cambria Math" panose="02040503050406030204" pitchFamily="18" charset="0"/>
                              </a:rPr>
                              <m:t>𝑻</m:t>
                            </m:r>
                          </m:sup>
                        </m:sSup>
                        <m:sSup>
                          <m:sSupPr>
                            <m:ctrlPr>
                              <a:rPr lang="en-GB" sz="1300" b="1" i="1">
                                <a:solidFill>
                                  <a:prstClr val="black"/>
                                </a:solidFill>
                                <a:latin typeface="Cambria Math" panose="02040503050406030204" pitchFamily="18" charset="0"/>
                              </a:rPr>
                            </m:ctrlPr>
                          </m:sSupPr>
                          <m:e>
                            <m:d>
                              <m:dPr>
                                <m:ctrlPr>
                                  <a:rPr lang="en-GB" sz="1300" b="1" i="1">
                                    <a:solidFill>
                                      <a:prstClr val="black"/>
                                    </a:solidFill>
                                    <a:latin typeface="Cambria Math" panose="02040503050406030204" pitchFamily="18" charset="0"/>
                                  </a:rPr>
                                </m:ctrlPr>
                              </m:dPr>
                              <m:e>
                                <m:r>
                                  <a:rPr lang="en-GB" sz="1300" b="1">
                                    <a:solidFill>
                                      <a:prstClr val="black"/>
                                    </a:solidFill>
                                    <a:latin typeface="Cambria Math" panose="02040503050406030204" pitchFamily="18" charset="0"/>
                                  </a:rPr>
                                  <m:t>𝐑</m:t>
                                </m:r>
                              </m:e>
                            </m:d>
                          </m:e>
                          <m:sup>
                            <m:r>
                              <a:rPr lang="en-GB" sz="1300" b="1" i="1">
                                <a:solidFill>
                                  <a:prstClr val="black"/>
                                </a:solidFill>
                                <a:latin typeface="Cambria Math" panose="02040503050406030204" pitchFamily="18" charset="0"/>
                              </a:rPr>
                              <m:t>−</m:t>
                            </m:r>
                            <m:r>
                              <a:rPr lang="en-GB" sz="1300" b="1" i="1">
                                <a:solidFill>
                                  <a:prstClr val="black"/>
                                </a:solidFill>
                                <a:latin typeface="Cambria Math" panose="02040503050406030204" pitchFamily="18" charset="0"/>
                              </a:rPr>
                              <m:t>𝟏</m:t>
                            </m:r>
                          </m:sup>
                        </m:sSup>
                        <m:d>
                          <m:dPr>
                            <m:ctrlPr>
                              <a:rPr lang="en-GB" sz="1300" b="1" i="1">
                                <a:solidFill>
                                  <a:prstClr val="black"/>
                                </a:solidFill>
                                <a:latin typeface="Cambria Math" panose="02040503050406030204" pitchFamily="18" charset="0"/>
                              </a:rPr>
                            </m:ctrlPr>
                          </m:dPr>
                          <m:e>
                            <m:sSub>
                              <m:sSubPr>
                                <m:ctrlPr>
                                  <a:rPr lang="en-GB" sz="1300" b="1" i="1">
                                    <a:solidFill>
                                      <a:prstClr val="black"/>
                                    </a:solidFill>
                                    <a:latin typeface="Cambria Math" panose="02040503050406030204" pitchFamily="18" charset="0"/>
                                  </a:rPr>
                                </m:ctrlPr>
                              </m:sSubPr>
                              <m:e>
                                <m:r>
                                  <a:rPr lang="en-GB" sz="1300" b="1" i="1">
                                    <a:solidFill>
                                      <a:prstClr val="black"/>
                                    </a:solidFill>
                                    <a:latin typeface="Cambria Math" panose="02040503050406030204" pitchFamily="18" charset="0"/>
                                  </a:rPr>
                                  <m:t>𝒙</m:t>
                                </m:r>
                              </m:e>
                              <m:sub>
                                <m:r>
                                  <a:rPr lang="en-GB" sz="1300" b="1" i="1">
                                    <a:solidFill>
                                      <a:prstClr val="black"/>
                                    </a:solidFill>
                                    <a:latin typeface="Cambria Math" panose="02040503050406030204" pitchFamily="18" charset="0"/>
                                  </a:rPr>
                                  <m:t>𝒃</m:t>
                                </m:r>
                              </m:sub>
                            </m:sSub>
                            <m:r>
                              <a:rPr lang="en-GB" sz="1300" b="1" i="1">
                                <a:solidFill>
                                  <a:prstClr val="black"/>
                                </a:solidFill>
                                <a:latin typeface="Cambria Math" panose="02040503050406030204" pitchFamily="18" charset="0"/>
                              </a:rPr>
                              <m:t>−</m:t>
                            </m:r>
                            <m:r>
                              <a:rPr lang="en-GB" sz="1300" b="1" i="1">
                                <a:solidFill>
                                  <a:prstClr val="black"/>
                                </a:solidFill>
                                <a:latin typeface="Cambria Math" panose="02040503050406030204" pitchFamily="18" charset="0"/>
                              </a:rPr>
                              <m:t>𝑯</m:t>
                            </m:r>
                            <m:d>
                              <m:dPr>
                                <m:ctrlPr>
                                  <a:rPr lang="en-GB" sz="1300" b="1" i="1">
                                    <a:solidFill>
                                      <a:prstClr val="black"/>
                                    </a:solidFill>
                                    <a:latin typeface="Cambria Math" panose="02040503050406030204" pitchFamily="18" charset="0"/>
                                  </a:rPr>
                                </m:ctrlPr>
                              </m:dPr>
                              <m:e>
                                <m:r>
                                  <a:rPr lang="en-GB" sz="1300" b="1" i="1">
                                    <a:solidFill>
                                      <a:prstClr val="black"/>
                                    </a:solidFill>
                                    <a:latin typeface="Cambria Math" panose="02040503050406030204" pitchFamily="18" charset="0"/>
                                  </a:rPr>
                                  <m:t>𝒙</m:t>
                                </m:r>
                              </m:e>
                            </m:d>
                          </m:e>
                        </m:d>
                        <m:r>
                          <a:rPr lang="en-GB" sz="1300" b="1" i="1">
                            <a:solidFill>
                              <a:prstClr val="black"/>
                            </a:solidFill>
                            <a:latin typeface="Cambria Math" panose="02040503050406030204" pitchFamily="18" charset="0"/>
                          </a:rPr>
                          <m:t>−</m:t>
                        </m:r>
                        <m:f>
                          <m:fPr>
                            <m:ctrlPr>
                              <a:rPr lang="en-GB" sz="1300" i="1">
                                <a:solidFill>
                                  <a:prstClr val="black"/>
                                </a:solidFill>
                                <a:latin typeface="Cambria Math" panose="02040503050406030204" pitchFamily="18" charset="0"/>
                              </a:rPr>
                            </m:ctrlPr>
                          </m:fPr>
                          <m:num>
                            <m:r>
                              <a:rPr lang="en-GB" sz="1300" b="0" i="1">
                                <a:solidFill>
                                  <a:prstClr val="black"/>
                                </a:solidFill>
                                <a:latin typeface="Cambria Math" panose="02040503050406030204" pitchFamily="18" charset="0"/>
                              </a:rPr>
                              <m:t>1</m:t>
                            </m:r>
                          </m:num>
                          <m:den>
                            <m:r>
                              <a:rPr lang="en-GB" sz="1300" b="0" i="1">
                                <a:solidFill>
                                  <a:prstClr val="black"/>
                                </a:solidFill>
                                <a:latin typeface="Cambria Math" panose="02040503050406030204" pitchFamily="18" charset="0"/>
                              </a:rPr>
                              <m:t>2</m:t>
                            </m:r>
                          </m:den>
                        </m:f>
                        <m:sSup>
                          <m:sSupPr>
                            <m:ctrlPr>
                              <a:rPr lang="en-GB" sz="1300" b="1" i="1">
                                <a:solidFill>
                                  <a:prstClr val="black"/>
                                </a:solidFill>
                                <a:latin typeface="Cambria Math" panose="02040503050406030204" pitchFamily="18" charset="0"/>
                              </a:rPr>
                            </m:ctrlPr>
                          </m:sSupPr>
                          <m:e>
                            <m:d>
                              <m:dPr>
                                <m:ctrlPr>
                                  <a:rPr lang="en-GB" sz="1300" b="1" i="1">
                                    <a:solidFill>
                                      <a:prstClr val="black"/>
                                    </a:solidFill>
                                    <a:latin typeface="Cambria Math" panose="02040503050406030204" pitchFamily="18" charset="0"/>
                                  </a:rPr>
                                </m:ctrlPr>
                              </m:dPr>
                              <m:e>
                                <m:sSub>
                                  <m:sSubPr>
                                    <m:ctrlPr>
                                      <a:rPr lang="en-GB" sz="1300" b="1" i="1">
                                        <a:solidFill>
                                          <a:prstClr val="black"/>
                                        </a:solidFill>
                                        <a:latin typeface="Cambria Math" panose="02040503050406030204" pitchFamily="18" charset="0"/>
                                      </a:rPr>
                                    </m:ctrlPr>
                                  </m:sSubPr>
                                  <m:e>
                                    <m:r>
                                      <a:rPr lang="en-GB" sz="1300" b="1" i="1">
                                        <a:solidFill>
                                          <a:prstClr val="black"/>
                                        </a:solidFill>
                                        <a:latin typeface="Cambria Math" panose="02040503050406030204" pitchFamily="18" charset="0"/>
                                      </a:rPr>
                                      <m:t>𝒙</m:t>
                                    </m:r>
                                  </m:e>
                                  <m:sub>
                                    <m:r>
                                      <a:rPr lang="en-GB" sz="1300" b="1" i="1">
                                        <a:solidFill>
                                          <a:prstClr val="black"/>
                                        </a:solidFill>
                                        <a:latin typeface="Cambria Math" panose="02040503050406030204" pitchFamily="18" charset="0"/>
                                      </a:rPr>
                                      <m:t>𝒃</m:t>
                                    </m:r>
                                  </m:sub>
                                </m:sSub>
                                <m:r>
                                  <a:rPr lang="en-GB" sz="1300" b="1" i="1">
                                    <a:solidFill>
                                      <a:prstClr val="black"/>
                                    </a:solidFill>
                                    <a:latin typeface="Cambria Math" panose="02040503050406030204" pitchFamily="18" charset="0"/>
                                  </a:rPr>
                                  <m:t>−</m:t>
                                </m:r>
                                <m:r>
                                  <a:rPr lang="en-GB" sz="1300" b="1" i="1">
                                    <a:solidFill>
                                      <a:prstClr val="black"/>
                                    </a:solidFill>
                                    <a:latin typeface="Cambria Math" panose="02040503050406030204" pitchFamily="18" charset="0"/>
                                  </a:rPr>
                                  <m:t>𝒙</m:t>
                                </m:r>
                              </m:e>
                            </m:d>
                          </m:e>
                          <m:sup>
                            <m:r>
                              <a:rPr lang="en-GB" sz="1300" b="1" i="1">
                                <a:solidFill>
                                  <a:prstClr val="black"/>
                                </a:solidFill>
                                <a:latin typeface="Cambria Math" panose="02040503050406030204" pitchFamily="18" charset="0"/>
                              </a:rPr>
                              <m:t>𝑻</m:t>
                            </m:r>
                          </m:sup>
                        </m:sSup>
                        <m:sSup>
                          <m:sSupPr>
                            <m:ctrlPr>
                              <a:rPr lang="en-GB" sz="1300" b="1" i="1">
                                <a:solidFill>
                                  <a:prstClr val="black"/>
                                </a:solidFill>
                                <a:latin typeface="Cambria Math" panose="02040503050406030204" pitchFamily="18" charset="0"/>
                              </a:rPr>
                            </m:ctrlPr>
                          </m:sSupPr>
                          <m:e>
                            <m:d>
                              <m:dPr>
                                <m:ctrlPr>
                                  <a:rPr lang="en-GB" sz="1300" b="1" i="1">
                                    <a:solidFill>
                                      <a:prstClr val="black"/>
                                    </a:solidFill>
                                    <a:latin typeface="Cambria Math" panose="02040503050406030204" pitchFamily="18" charset="0"/>
                                  </a:rPr>
                                </m:ctrlPr>
                              </m:dPr>
                              <m:e>
                                <m:sSub>
                                  <m:sSubPr>
                                    <m:ctrlPr>
                                      <a:rPr lang="en-GB" sz="1300" b="1" i="1">
                                        <a:solidFill>
                                          <a:prstClr val="black"/>
                                        </a:solidFill>
                                        <a:latin typeface="Cambria Math" panose="02040503050406030204" pitchFamily="18" charset="0"/>
                                      </a:rPr>
                                    </m:ctrlPr>
                                  </m:sSubPr>
                                  <m:e>
                                    <m:r>
                                      <a:rPr lang="en-GB" sz="1300" b="1">
                                        <a:solidFill>
                                          <a:prstClr val="black"/>
                                        </a:solidFill>
                                        <a:latin typeface="Cambria Math" panose="02040503050406030204" pitchFamily="18" charset="0"/>
                                      </a:rPr>
                                      <m:t>𝐏</m:t>
                                    </m:r>
                                  </m:e>
                                  <m:sub>
                                    <m:r>
                                      <a:rPr lang="en-GB" sz="1300" b="1" i="1">
                                        <a:solidFill>
                                          <a:prstClr val="black"/>
                                        </a:solidFill>
                                        <a:latin typeface="Cambria Math" panose="02040503050406030204" pitchFamily="18" charset="0"/>
                                      </a:rPr>
                                      <m:t>𝑩</m:t>
                                    </m:r>
                                  </m:sub>
                                </m:sSub>
                              </m:e>
                            </m:d>
                          </m:e>
                          <m:sup>
                            <m:r>
                              <a:rPr lang="en-GB" sz="1300" b="1" i="1">
                                <a:solidFill>
                                  <a:prstClr val="black"/>
                                </a:solidFill>
                                <a:latin typeface="Cambria Math" panose="02040503050406030204" pitchFamily="18" charset="0"/>
                              </a:rPr>
                              <m:t>−</m:t>
                            </m:r>
                            <m:r>
                              <a:rPr lang="en-GB" sz="1300" b="1" i="1">
                                <a:solidFill>
                                  <a:prstClr val="black"/>
                                </a:solidFill>
                                <a:latin typeface="Cambria Math" panose="02040503050406030204" pitchFamily="18" charset="0"/>
                              </a:rPr>
                              <m:t>𝟏</m:t>
                            </m:r>
                          </m:sup>
                        </m:sSup>
                        <m:d>
                          <m:dPr>
                            <m:ctrlPr>
                              <a:rPr lang="en-GB" sz="1300" b="1" i="1">
                                <a:solidFill>
                                  <a:prstClr val="black"/>
                                </a:solidFill>
                                <a:latin typeface="Cambria Math" panose="02040503050406030204" pitchFamily="18" charset="0"/>
                              </a:rPr>
                            </m:ctrlPr>
                          </m:dPr>
                          <m:e>
                            <m:sSub>
                              <m:sSubPr>
                                <m:ctrlPr>
                                  <a:rPr lang="en-GB" sz="1300" b="1" i="1">
                                    <a:solidFill>
                                      <a:prstClr val="black"/>
                                    </a:solidFill>
                                    <a:latin typeface="Cambria Math" panose="02040503050406030204" pitchFamily="18" charset="0"/>
                                  </a:rPr>
                                </m:ctrlPr>
                              </m:sSubPr>
                              <m:e>
                                <m:r>
                                  <a:rPr lang="en-GB" sz="1300" b="1" i="1">
                                    <a:solidFill>
                                      <a:prstClr val="black"/>
                                    </a:solidFill>
                                    <a:latin typeface="Cambria Math" panose="02040503050406030204" pitchFamily="18" charset="0"/>
                                  </a:rPr>
                                  <m:t>𝒙</m:t>
                                </m:r>
                              </m:e>
                              <m:sub>
                                <m:r>
                                  <a:rPr lang="en-GB" sz="1300" b="1" i="1">
                                    <a:solidFill>
                                      <a:prstClr val="black"/>
                                    </a:solidFill>
                                    <a:latin typeface="Cambria Math" panose="02040503050406030204" pitchFamily="18" charset="0"/>
                                  </a:rPr>
                                  <m:t>𝒃</m:t>
                                </m:r>
                              </m:sub>
                            </m:sSub>
                            <m:r>
                              <a:rPr lang="en-GB" sz="1300" b="1" i="1">
                                <a:solidFill>
                                  <a:prstClr val="black"/>
                                </a:solidFill>
                                <a:latin typeface="Cambria Math" panose="02040503050406030204" pitchFamily="18" charset="0"/>
                              </a:rPr>
                              <m:t>−</m:t>
                            </m:r>
                            <m:r>
                              <a:rPr lang="en-GB" sz="1300" b="1" i="1">
                                <a:solidFill>
                                  <a:prstClr val="black"/>
                                </a:solidFill>
                                <a:latin typeface="Cambria Math" panose="02040503050406030204" pitchFamily="18" charset="0"/>
                              </a:rPr>
                              <m:t>𝒙</m:t>
                            </m:r>
                          </m:e>
                        </m:d>
                      </m:e>
                    </m:d>
                  </m:oMath>
                </a14:m>
                <a:r>
                  <a:rPr lang="en-GB" sz="1600" dirty="0" smtClean="0"/>
                  <a:t>   </a:t>
                </a:r>
                <a:endParaRPr lang="en-GB" sz="1600" dirty="0"/>
              </a:p>
            </p:txBody>
          </p:sp>
        </mc:Choice>
        <mc:Fallback xmlns="">
          <p:sp>
            <p:nvSpPr>
              <p:cNvPr id="4" name="Rectangle 3"/>
              <p:cNvSpPr>
                <a:spLocks noRot="1" noChangeAspect="1" noMove="1" noResize="1" noEditPoints="1" noAdjustHandles="1" noChangeArrowheads="1" noChangeShapeType="1" noTextEdit="1"/>
              </p:cNvSpPr>
              <p:nvPr/>
            </p:nvSpPr>
            <p:spPr>
              <a:xfrm>
                <a:off x="1036400" y="2132856"/>
                <a:ext cx="7441781" cy="1811330"/>
              </a:xfrm>
              <a:prstGeom prst="rect">
                <a:avLst/>
              </a:prstGeom>
              <a:blipFill rotWithShape="0">
                <a:blip r:embed="rId3"/>
                <a:stretch>
                  <a:fillRect/>
                </a:stretch>
              </a:blipFill>
            </p:spPr>
            <p:txBody>
              <a:bodyPr/>
              <a:lstStyle/>
              <a:p>
                <a:r>
                  <a:rPr lang="en-GB">
                    <a:noFill/>
                  </a:rPr>
                  <a:t> </a:t>
                </a:r>
              </a:p>
            </p:txBody>
          </p:sp>
        </mc:Fallback>
      </mc:AlternateContent>
      <p:graphicFrame>
        <p:nvGraphicFramePr>
          <p:cNvPr id="5" name="Object 4"/>
          <p:cNvGraphicFramePr>
            <a:graphicFrameLocks noChangeAspect="1"/>
          </p:cNvGraphicFramePr>
          <p:nvPr>
            <p:extLst>
              <p:ext uri="{D42A27DB-BD31-4B8C-83A1-F6EECF244321}">
                <p14:modId xmlns:p14="http://schemas.microsoft.com/office/powerpoint/2010/main" val="3408854075"/>
              </p:ext>
            </p:extLst>
          </p:nvPr>
        </p:nvGraphicFramePr>
        <p:xfrm>
          <a:off x="1637732" y="3624304"/>
          <a:ext cx="197964" cy="164736"/>
        </p:xfrm>
        <a:graphic>
          <a:graphicData uri="http://schemas.openxmlformats.org/presentationml/2006/ole">
            <mc:AlternateContent xmlns:mc="http://schemas.openxmlformats.org/markup-compatibility/2006">
              <mc:Choice xmlns:v="urn:schemas-microsoft-com:vml" Requires="v">
                <p:oleObj spid="_x0000_s382938" name="Equation" r:id="rId4" imgW="152280" imgH="126720" progId="Equation.DSMT4">
                  <p:embed/>
                </p:oleObj>
              </mc:Choice>
              <mc:Fallback>
                <p:oleObj name="Equation" r:id="rId4" imgW="152280" imgH="126720" progId="Equation.DSMT4">
                  <p:embed/>
                  <p:pic>
                    <p:nvPicPr>
                      <p:cNvPr id="0" name=""/>
                      <p:cNvPicPr/>
                      <p:nvPr/>
                    </p:nvPicPr>
                    <p:blipFill>
                      <a:blip r:embed="rId5"/>
                      <a:stretch>
                        <a:fillRect/>
                      </a:stretch>
                    </p:blipFill>
                    <p:spPr>
                      <a:xfrm>
                        <a:off x="1637732" y="3624304"/>
                        <a:ext cx="197964" cy="164736"/>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182699660"/>
              </p:ext>
            </p:extLst>
          </p:nvPr>
        </p:nvGraphicFramePr>
        <p:xfrm>
          <a:off x="2933876" y="3624304"/>
          <a:ext cx="197964" cy="164736"/>
        </p:xfrm>
        <a:graphic>
          <a:graphicData uri="http://schemas.openxmlformats.org/presentationml/2006/ole">
            <mc:AlternateContent xmlns:mc="http://schemas.openxmlformats.org/markup-compatibility/2006">
              <mc:Choice xmlns:v="urn:schemas-microsoft-com:vml" Requires="v">
                <p:oleObj spid="_x0000_s382939" name="Equation" r:id="rId6" imgW="152280" imgH="126720" progId="Equation.DSMT4">
                  <p:embed/>
                </p:oleObj>
              </mc:Choice>
              <mc:Fallback>
                <p:oleObj name="Equation" r:id="rId6" imgW="152280" imgH="126720" progId="Equation.DSMT4">
                  <p:embed/>
                  <p:pic>
                    <p:nvPicPr>
                      <p:cNvPr id="0" name=""/>
                      <p:cNvPicPr/>
                      <p:nvPr/>
                    </p:nvPicPr>
                    <p:blipFill>
                      <a:blip r:embed="rId5"/>
                      <a:stretch>
                        <a:fillRect/>
                      </a:stretch>
                    </p:blipFill>
                    <p:spPr>
                      <a:xfrm>
                        <a:off x="2933876" y="3624304"/>
                        <a:ext cx="197964" cy="164736"/>
                      </a:xfrm>
                      <a:prstGeom prst="rect">
                        <a:avLst/>
                      </a:prstGeom>
                    </p:spPr>
                  </p:pic>
                </p:oleObj>
              </mc:Fallback>
            </mc:AlternateContent>
          </a:graphicData>
        </a:graphic>
      </p:graphicFrame>
    </p:spTree>
    <p:extLst>
      <p:ext uri="{BB962C8B-B14F-4D97-AF65-F5344CB8AC3E}">
        <p14:creationId xmlns:p14="http://schemas.microsoft.com/office/powerpoint/2010/main" val="30808819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100" dirty="0" smtClean="0"/>
              <a:t>Ensemble Kalman Filters</a:t>
            </a:r>
            <a:endParaRPr lang="en-GB" altLang="en-US" sz="3600" dirty="0" smtClean="0"/>
          </a:p>
        </p:txBody>
      </p:sp>
      <p:sp>
        <p:nvSpPr>
          <p:cNvPr id="3" name="Content Placeholder 2"/>
          <p:cNvSpPr>
            <a:spLocks noGrp="1"/>
          </p:cNvSpPr>
          <p:nvPr>
            <p:ph idx="4294967295"/>
          </p:nvPr>
        </p:nvSpPr>
        <p:spPr>
          <a:xfrm>
            <a:off x="468313" y="1268760"/>
            <a:ext cx="8229600" cy="5112568"/>
          </a:xfrm>
          <a:prstGeom prst="rect">
            <a:avLst/>
          </a:prstGeom>
        </p:spPr>
        <p:txBody>
          <a:bodyPr>
            <a:normAutofit/>
          </a:bodyPr>
          <a:lstStyle/>
          <a:p>
            <a:pPr marL="342900" indent="-342900">
              <a:lnSpc>
                <a:spcPts val="2200"/>
              </a:lnSpc>
              <a:spcAft>
                <a:spcPts val="600"/>
              </a:spcAft>
              <a:buClr>
                <a:schemeClr val="tx1"/>
              </a:buClr>
              <a:buFont typeface="Arial" pitchFamily="34" charset="0"/>
              <a:buChar char="•"/>
            </a:pPr>
            <a:r>
              <a:rPr lang="en-GB" sz="1800" dirty="0" smtClean="0">
                <a:solidFill>
                  <a:srgbClr val="000000"/>
                </a:solidFill>
                <a:latin typeface="Calibri" pitchFamily="34" charset="0"/>
              </a:rPr>
              <a:t>We might want to ask the questions: </a:t>
            </a:r>
          </a:p>
          <a:p>
            <a:pPr marL="1085850" lvl="1" indent="-342900">
              <a:lnSpc>
                <a:spcPts val="2200"/>
              </a:lnSpc>
              <a:spcAft>
                <a:spcPts val="600"/>
              </a:spcAft>
              <a:buClr>
                <a:schemeClr val="tx1"/>
              </a:buClr>
              <a:buFont typeface="+mj-lt"/>
              <a:buAutoNum type="arabicPeriod"/>
            </a:pPr>
            <a:r>
              <a:rPr lang="en-GB" sz="1600" dirty="0">
                <a:solidFill>
                  <a:srgbClr val="000000"/>
                </a:solidFill>
                <a:latin typeface="Calibri" pitchFamily="34" charset="0"/>
              </a:rPr>
              <a:t>H</a:t>
            </a:r>
            <a:r>
              <a:rPr lang="en-GB" sz="1600" dirty="0" smtClean="0">
                <a:solidFill>
                  <a:srgbClr val="000000"/>
                </a:solidFill>
                <a:latin typeface="Calibri" pitchFamily="34" charset="0"/>
              </a:rPr>
              <a:t>ow good is the EnKF for state estimation?</a:t>
            </a:r>
          </a:p>
          <a:p>
            <a:pPr marL="1085850" lvl="1" indent="-342900">
              <a:lnSpc>
                <a:spcPts val="2200"/>
              </a:lnSpc>
              <a:spcAft>
                <a:spcPts val="600"/>
              </a:spcAft>
              <a:buClr>
                <a:schemeClr val="tx1"/>
              </a:buClr>
              <a:buFont typeface="+mj-lt"/>
              <a:buAutoNum type="arabicPeriod"/>
            </a:pPr>
            <a:r>
              <a:rPr lang="en-GB" sz="1600" dirty="0" smtClean="0">
                <a:solidFill>
                  <a:srgbClr val="000000"/>
                </a:solidFill>
                <a:latin typeface="Calibri" pitchFamily="34" charset="0"/>
              </a:rPr>
              <a:t>How does it compare with 4D-Var?</a:t>
            </a:r>
          </a:p>
          <a:p>
            <a:pPr marL="1085850" lvl="1" indent="-342900">
              <a:lnSpc>
                <a:spcPts val="2200"/>
              </a:lnSpc>
              <a:spcAft>
                <a:spcPts val="600"/>
              </a:spcAft>
              <a:buClr>
                <a:schemeClr val="tx1"/>
              </a:buClr>
              <a:buFont typeface="+mj-lt"/>
              <a:buAutoNum type="arabicPeriod"/>
            </a:pPr>
            <a:endParaRPr lang="en-GB" sz="1600" dirty="0">
              <a:solidFill>
                <a:srgbClr val="000000"/>
              </a:solidFill>
              <a:latin typeface="Calibri" pitchFamily="34" charset="0"/>
            </a:endParaRPr>
          </a:p>
          <a:p>
            <a:pPr marL="342900" indent="-342900">
              <a:lnSpc>
                <a:spcPts val="2200"/>
              </a:lnSpc>
              <a:spcAft>
                <a:spcPts val="600"/>
              </a:spcAft>
              <a:buClr>
                <a:schemeClr val="tx1"/>
              </a:buClr>
              <a:buFont typeface="Arial" panose="020B0604020202020204" pitchFamily="34" charset="0"/>
              <a:buChar char="•"/>
            </a:pPr>
            <a:r>
              <a:rPr lang="en-GB" sz="1800" dirty="0" smtClean="0">
                <a:solidFill>
                  <a:srgbClr val="000000"/>
                </a:solidFill>
                <a:latin typeface="Calibri" pitchFamily="34" charset="0"/>
              </a:rPr>
              <a:t>The short answer: it depends…</a:t>
            </a:r>
            <a:endParaRPr lang="en-GB" sz="1800" dirty="0">
              <a:solidFill>
                <a:srgbClr val="000000"/>
              </a:solidFill>
              <a:latin typeface="Calibri" pitchFamily="34" charset="0"/>
            </a:endParaRPr>
          </a:p>
          <a:p>
            <a:pPr marL="342900" indent="-342900">
              <a:lnSpc>
                <a:spcPts val="2200"/>
              </a:lnSpc>
              <a:buClr>
                <a:schemeClr val="tx1"/>
              </a:buClr>
              <a:buFont typeface="Arial" pitchFamily="34" charset="0"/>
              <a:buChar char="•"/>
            </a:pPr>
            <a:endParaRPr lang="en-GB" sz="1800" dirty="0">
              <a:solidFill>
                <a:srgbClr val="000000"/>
              </a:solidFill>
              <a:latin typeface="Calibri" pitchFamily="34" charset="0"/>
            </a:endParaRPr>
          </a:p>
        </p:txBody>
      </p:sp>
    </p:spTree>
    <p:extLst>
      <p:ext uri="{BB962C8B-B14F-4D97-AF65-F5344CB8AC3E}">
        <p14:creationId xmlns:p14="http://schemas.microsoft.com/office/powerpoint/2010/main" val="40829041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s_only_NH_500.png"/>
          <p:cNvPicPr>
            <a:picLocks/>
          </p:cNvPicPr>
          <p:nvPr/>
        </p:nvPicPr>
        <p:blipFill>
          <a:blip r:embed="rId2" cstate="print"/>
          <a:stretch>
            <a:fillRect/>
          </a:stretch>
        </p:blipFill>
        <p:spPr>
          <a:xfrm>
            <a:off x="594304" y="1847046"/>
            <a:ext cx="8010144" cy="4606290"/>
          </a:xfrm>
          <a:prstGeom prst="rect">
            <a:avLst/>
          </a:prstGeom>
        </p:spPr>
      </p:pic>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100" dirty="0" smtClean="0"/>
              <a:t>Ensemble Kalman Filters</a:t>
            </a:r>
            <a:endParaRPr lang="en-GB" altLang="en-US" sz="3600" dirty="0" smtClean="0"/>
          </a:p>
        </p:txBody>
      </p:sp>
      <p:sp>
        <p:nvSpPr>
          <p:cNvPr id="3" name="Content Placeholder 2"/>
          <p:cNvSpPr>
            <a:spLocks noGrp="1"/>
          </p:cNvSpPr>
          <p:nvPr>
            <p:ph idx="4294967295"/>
          </p:nvPr>
        </p:nvSpPr>
        <p:spPr>
          <a:xfrm>
            <a:off x="468313" y="1268760"/>
            <a:ext cx="8229600" cy="5112568"/>
          </a:xfrm>
          <a:prstGeom prst="rect">
            <a:avLst/>
          </a:prstGeom>
          <a:ln>
            <a:noFill/>
          </a:ln>
        </p:spPr>
        <p:txBody>
          <a:bodyPr>
            <a:normAutofit/>
          </a:bodyPr>
          <a:lstStyle/>
          <a:p>
            <a:pPr marL="342900" indent="-342900">
              <a:lnSpc>
                <a:spcPts val="2200"/>
              </a:lnSpc>
              <a:spcAft>
                <a:spcPts val="600"/>
              </a:spcAft>
              <a:buClr>
                <a:schemeClr val="tx1"/>
              </a:buClr>
              <a:buFont typeface="Arial" pitchFamily="34" charset="0"/>
              <a:buChar char="•"/>
            </a:pPr>
            <a:r>
              <a:rPr lang="en-GB" sz="1800" dirty="0" smtClean="0">
                <a:solidFill>
                  <a:srgbClr val="000000"/>
                </a:solidFill>
                <a:latin typeface="Calibri" pitchFamily="34" charset="0"/>
              </a:rPr>
              <a:t>For sparsely observed systems the EnKF works quite well: </a:t>
            </a:r>
          </a:p>
          <a:p>
            <a:pPr lvl="1" indent="0">
              <a:lnSpc>
                <a:spcPts val="2200"/>
              </a:lnSpc>
              <a:spcAft>
                <a:spcPts val="600"/>
              </a:spcAft>
              <a:buClr>
                <a:schemeClr val="tx1"/>
              </a:buClr>
              <a:buNone/>
            </a:pPr>
            <a:r>
              <a:rPr lang="en-GB" sz="1600" dirty="0">
                <a:solidFill>
                  <a:srgbClr val="000000"/>
                </a:solidFill>
                <a:latin typeface="Calibri" pitchFamily="34" charset="0"/>
              </a:rPr>
              <a:t> </a:t>
            </a:r>
            <a:r>
              <a:rPr lang="en-GB" sz="1600" dirty="0" smtClean="0">
                <a:solidFill>
                  <a:srgbClr val="000000"/>
                </a:solidFill>
                <a:latin typeface="Calibri" pitchFamily="34" charset="0"/>
              </a:rPr>
              <a:t>		</a:t>
            </a:r>
            <a:endParaRPr lang="en-GB" sz="1600" b="1" dirty="0">
              <a:solidFill>
                <a:srgbClr val="000000"/>
              </a:solidFill>
              <a:latin typeface="Calibri" pitchFamily="34" charset="0"/>
            </a:endParaRPr>
          </a:p>
          <a:p>
            <a:pPr lvl="1" indent="0">
              <a:lnSpc>
                <a:spcPts val="2200"/>
              </a:lnSpc>
              <a:spcAft>
                <a:spcPts val="600"/>
              </a:spcAft>
              <a:buClr>
                <a:schemeClr val="tx1"/>
              </a:buClr>
              <a:buNone/>
            </a:pPr>
            <a:endParaRPr lang="en-GB" sz="1600" dirty="0">
              <a:solidFill>
                <a:srgbClr val="000000"/>
              </a:solidFill>
              <a:latin typeface="Calibri" pitchFamily="34" charset="0"/>
            </a:endParaRPr>
          </a:p>
          <a:p>
            <a:pPr>
              <a:lnSpc>
                <a:spcPts val="2200"/>
              </a:lnSpc>
              <a:buClr>
                <a:schemeClr val="tx1"/>
              </a:buClr>
            </a:pPr>
            <a:endParaRPr lang="en-GB" sz="1800" dirty="0">
              <a:solidFill>
                <a:srgbClr val="000000"/>
              </a:solidFill>
              <a:latin typeface="Calibri" pitchFamily="34" charset="0"/>
            </a:endParaRPr>
          </a:p>
        </p:txBody>
      </p:sp>
      <p:sp>
        <p:nvSpPr>
          <p:cNvPr id="5" name="TextBox 4"/>
          <p:cNvSpPr txBox="1"/>
          <p:nvPr/>
        </p:nvSpPr>
        <p:spPr>
          <a:xfrm>
            <a:off x="1691680" y="4581128"/>
            <a:ext cx="3071995" cy="956609"/>
          </a:xfrm>
          <a:prstGeom prst="rect">
            <a:avLst/>
          </a:prstGeom>
          <a:noFill/>
          <a:ln>
            <a:solidFill>
              <a:srgbClr val="0099FF"/>
            </a:solidFill>
          </a:ln>
        </p:spPr>
        <p:txBody>
          <a:bodyPr wrap="none" rtlCol="0">
            <a:spAutoFit/>
          </a:bodyPr>
          <a:lstStyle/>
          <a:p>
            <a:r>
              <a:rPr lang="en-GB" sz="1800" dirty="0" err="1" smtClean="0">
                <a:solidFill>
                  <a:schemeClr val="tx1"/>
                </a:solidFill>
                <a:latin typeface="Tahoma" pitchFamily="34" charset="0"/>
                <a:cs typeface="Tahoma" pitchFamily="34" charset="0"/>
              </a:rPr>
              <a:t>N.Hem</a:t>
            </a:r>
            <a:r>
              <a:rPr lang="en-GB" sz="1800" dirty="0" smtClean="0">
                <a:solidFill>
                  <a:schemeClr val="tx1"/>
                </a:solidFill>
                <a:latin typeface="Tahoma" pitchFamily="34" charset="0"/>
                <a:cs typeface="Tahoma" pitchFamily="34" charset="0"/>
              </a:rPr>
              <a:t>. 500 hPa AC</a:t>
            </a:r>
          </a:p>
          <a:p>
            <a:r>
              <a:rPr lang="en-GB" sz="1800" dirty="0" smtClean="0">
                <a:solidFill>
                  <a:srgbClr val="FF0000"/>
                </a:solidFill>
                <a:latin typeface="Tahoma" pitchFamily="34" charset="0"/>
                <a:cs typeface="Tahoma" pitchFamily="34" charset="0"/>
              </a:rPr>
              <a:t>4DVar Surface Pressure obs.</a:t>
            </a:r>
          </a:p>
          <a:p>
            <a:r>
              <a:rPr lang="en-GB" sz="1800" dirty="0" smtClean="0">
                <a:solidFill>
                  <a:srgbClr val="1754DB"/>
                </a:solidFill>
                <a:latin typeface="Tahoma" pitchFamily="34" charset="0"/>
                <a:cs typeface="Tahoma" pitchFamily="34" charset="0"/>
              </a:rPr>
              <a:t>EnKF Surface Pressure obs.</a:t>
            </a:r>
            <a:endParaRPr lang="en-GB" sz="1800" dirty="0">
              <a:solidFill>
                <a:srgbClr val="1754DB"/>
              </a:solidFill>
              <a:latin typeface="Tahoma" pitchFamily="34" charset="0"/>
              <a:cs typeface="Tahoma" pitchFamily="34" charset="0"/>
            </a:endParaRPr>
          </a:p>
        </p:txBody>
      </p:sp>
    </p:spTree>
    <p:extLst>
      <p:ext uri="{BB962C8B-B14F-4D97-AF65-F5344CB8AC3E}">
        <p14:creationId xmlns:p14="http://schemas.microsoft.com/office/powerpoint/2010/main" val="84396895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LL_OBS_NH_500.png"/>
          <p:cNvPicPr>
            <a:picLocks/>
          </p:cNvPicPr>
          <p:nvPr/>
        </p:nvPicPr>
        <p:blipFill>
          <a:blip r:embed="rId2" cstate="print"/>
          <a:stretch>
            <a:fillRect/>
          </a:stretch>
        </p:blipFill>
        <p:spPr>
          <a:xfrm>
            <a:off x="827584" y="1556792"/>
            <a:ext cx="7351014" cy="4732020"/>
          </a:xfrm>
          <a:prstGeom prst="rect">
            <a:avLst/>
          </a:prstGeom>
        </p:spPr>
      </p:pic>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100" dirty="0" smtClean="0"/>
              <a:t>Ensemble Kalman Filters</a:t>
            </a:r>
            <a:endParaRPr lang="en-GB" altLang="en-US" sz="3600" dirty="0" smtClean="0"/>
          </a:p>
        </p:txBody>
      </p:sp>
      <p:sp>
        <p:nvSpPr>
          <p:cNvPr id="3" name="Content Placeholder 2"/>
          <p:cNvSpPr>
            <a:spLocks noGrp="1"/>
          </p:cNvSpPr>
          <p:nvPr>
            <p:ph idx="4294967295"/>
          </p:nvPr>
        </p:nvSpPr>
        <p:spPr>
          <a:xfrm>
            <a:off x="468313" y="1268760"/>
            <a:ext cx="8229600" cy="5112568"/>
          </a:xfrm>
          <a:prstGeom prst="rect">
            <a:avLst/>
          </a:prstGeom>
          <a:ln>
            <a:noFill/>
          </a:ln>
        </p:spPr>
        <p:txBody>
          <a:bodyPr>
            <a:normAutofit/>
          </a:bodyPr>
          <a:lstStyle/>
          <a:p>
            <a:pPr marL="342900" indent="-342900">
              <a:lnSpc>
                <a:spcPts val="2200"/>
              </a:lnSpc>
              <a:spcAft>
                <a:spcPts val="600"/>
              </a:spcAft>
              <a:buClr>
                <a:schemeClr val="tx1"/>
              </a:buClr>
              <a:buFont typeface="Arial" pitchFamily="34" charset="0"/>
              <a:buChar char="•"/>
            </a:pPr>
            <a:r>
              <a:rPr lang="en-GB" sz="1800" dirty="0" smtClean="0">
                <a:solidFill>
                  <a:srgbClr val="000000"/>
                </a:solidFill>
                <a:latin typeface="Calibri" pitchFamily="34" charset="0"/>
              </a:rPr>
              <a:t>For fully observed systems the EnKF works not quite as well: </a:t>
            </a:r>
          </a:p>
          <a:p>
            <a:pPr lvl="1" indent="0">
              <a:lnSpc>
                <a:spcPts val="2200"/>
              </a:lnSpc>
              <a:spcAft>
                <a:spcPts val="600"/>
              </a:spcAft>
              <a:buClr>
                <a:schemeClr val="tx1"/>
              </a:buClr>
              <a:buNone/>
            </a:pPr>
            <a:r>
              <a:rPr lang="en-GB" sz="1600" dirty="0">
                <a:solidFill>
                  <a:srgbClr val="000000"/>
                </a:solidFill>
                <a:latin typeface="Calibri" pitchFamily="34" charset="0"/>
              </a:rPr>
              <a:t> </a:t>
            </a:r>
            <a:r>
              <a:rPr lang="en-GB" sz="1600" dirty="0" smtClean="0">
                <a:solidFill>
                  <a:srgbClr val="000000"/>
                </a:solidFill>
                <a:latin typeface="Calibri" pitchFamily="34" charset="0"/>
              </a:rPr>
              <a:t>		</a:t>
            </a:r>
            <a:endParaRPr lang="en-GB" sz="1600" b="1" dirty="0">
              <a:solidFill>
                <a:srgbClr val="000000"/>
              </a:solidFill>
              <a:latin typeface="Calibri" pitchFamily="34" charset="0"/>
            </a:endParaRPr>
          </a:p>
          <a:p>
            <a:pPr lvl="1" indent="0">
              <a:lnSpc>
                <a:spcPts val="2200"/>
              </a:lnSpc>
              <a:spcAft>
                <a:spcPts val="600"/>
              </a:spcAft>
              <a:buClr>
                <a:schemeClr val="tx1"/>
              </a:buClr>
              <a:buNone/>
            </a:pPr>
            <a:endParaRPr lang="en-GB" sz="1600" dirty="0">
              <a:solidFill>
                <a:srgbClr val="000000"/>
              </a:solidFill>
              <a:latin typeface="Calibri" pitchFamily="34" charset="0"/>
            </a:endParaRPr>
          </a:p>
          <a:p>
            <a:pPr>
              <a:lnSpc>
                <a:spcPts val="2200"/>
              </a:lnSpc>
              <a:buClr>
                <a:schemeClr val="tx1"/>
              </a:buClr>
            </a:pPr>
            <a:endParaRPr lang="en-GB" sz="1800" dirty="0">
              <a:solidFill>
                <a:srgbClr val="000000"/>
              </a:solidFill>
              <a:latin typeface="Calibri" pitchFamily="34" charset="0"/>
            </a:endParaRPr>
          </a:p>
        </p:txBody>
      </p:sp>
      <p:sp>
        <p:nvSpPr>
          <p:cNvPr id="5" name="TextBox 4"/>
          <p:cNvSpPr txBox="1"/>
          <p:nvPr/>
        </p:nvSpPr>
        <p:spPr>
          <a:xfrm>
            <a:off x="1919544" y="4365104"/>
            <a:ext cx="2469074" cy="932050"/>
          </a:xfrm>
          <a:prstGeom prst="rect">
            <a:avLst/>
          </a:prstGeom>
          <a:noFill/>
          <a:ln>
            <a:solidFill>
              <a:srgbClr val="0099FF"/>
            </a:solidFill>
          </a:ln>
        </p:spPr>
        <p:txBody>
          <a:bodyPr wrap="none" rtlCol="0">
            <a:spAutoFit/>
          </a:bodyPr>
          <a:lstStyle/>
          <a:p>
            <a:r>
              <a:rPr lang="en-GB" sz="1800" dirty="0" err="1" smtClean="0">
                <a:solidFill>
                  <a:schemeClr val="tx1"/>
                </a:solidFill>
                <a:latin typeface="Tahoma" pitchFamily="34" charset="0"/>
                <a:cs typeface="Tahoma" pitchFamily="34" charset="0"/>
              </a:rPr>
              <a:t>N.Hem</a:t>
            </a:r>
            <a:r>
              <a:rPr lang="en-GB" sz="1800" dirty="0" smtClean="0">
                <a:solidFill>
                  <a:schemeClr val="tx1"/>
                </a:solidFill>
                <a:latin typeface="Tahoma" pitchFamily="34" charset="0"/>
                <a:cs typeface="Tahoma" pitchFamily="34" charset="0"/>
              </a:rPr>
              <a:t>. 500 hPa AC</a:t>
            </a:r>
          </a:p>
          <a:p>
            <a:r>
              <a:rPr lang="en-GB" sz="1800" dirty="0" smtClean="0">
                <a:solidFill>
                  <a:srgbClr val="FF0000"/>
                </a:solidFill>
                <a:latin typeface="Tahoma" pitchFamily="34" charset="0"/>
                <a:cs typeface="Tahoma" pitchFamily="34" charset="0"/>
              </a:rPr>
              <a:t>4DVar All observations</a:t>
            </a:r>
          </a:p>
          <a:p>
            <a:r>
              <a:rPr lang="en-GB" sz="1800" dirty="0" smtClean="0">
                <a:solidFill>
                  <a:srgbClr val="1754DB"/>
                </a:solidFill>
                <a:latin typeface="Tahoma" pitchFamily="34" charset="0"/>
                <a:cs typeface="Tahoma" pitchFamily="34" charset="0"/>
              </a:rPr>
              <a:t>EnKF All observations</a:t>
            </a:r>
            <a:endParaRPr lang="en-GB" sz="1800" dirty="0">
              <a:solidFill>
                <a:srgbClr val="1754DB"/>
              </a:solidFill>
              <a:latin typeface="Tahoma" pitchFamily="34" charset="0"/>
              <a:cs typeface="Tahoma" pitchFamily="34" charset="0"/>
            </a:endParaRPr>
          </a:p>
        </p:txBody>
      </p:sp>
    </p:spTree>
    <p:extLst>
      <p:ext uri="{BB962C8B-B14F-4D97-AF65-F5344CB8AC3E}">
        <p14:creationId xmlns:p14="http://schemas.microsoft.com/office/powerpoint/2010/main" val="214522980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100" dirty="0" smtClean="0"/>
              <a:t>Ensemble Kalman Filters</a:t>
            </a:r>
            <a:endParaRPr lang="en-GB" altLang="en-US" sz="3600" dirty="0" smtClean="0"/>
          </a:p>
        </p:txBody>
      </p:sp>
      <p:sp>
        <p:nvSpPr>
          <p:cNvPr id="3" name="Content Placeholder 2"/>
          <p:cNvSpPr>
            <a:spLocks noGrp="1"/>
          </p:cNvSpPr>
          <p:nvPr>
            <p:ph idx="4294967295"/>
          </p:nvPr>
        </p:nvSpPr>
        <p:spPr>
          <a:xfrm>
            <a:off x="468313" y="1268760"/>
            <a:ext cx="8229600" cy="5112568"/>
          </a:xfrm>
          <a:prstGeom prst="rect">
            <a:avLst/>
          </a:prstGeom>
        </p:spPr>
        <p:txBody>
          <a:bodyPr>
            <a:normAutofit/>
          </a:bodyPr>
          <a:lstStyle/>
          <a:p>
            <a:pPr marL="342900" indent="-342900">
              <a:spcAft>
                <a:spcPts val="600"/>
              </a:spcAft>
              <a:buFont typeface="Arial" pitchFamily="34" charset="0"/>
              <a:buChar char="•"/>
            </a:pPr>
            <a:r>
              <a:rPr lang="en-GB" sz="1800" dirty="0" smtClean="0">
                <a:solidFill>
                  <a:srgbClr val="000000"/>
                </a:solidFill>
                <a:latin typeface="Calibri" pitchFamily="34" charset="0"/>
              </a:rPr>
              <a:t>Plus:</a:t>
            </a:r>
            <a:endParaRPr lang="en-GB" sz="1800" dirty="0">
              <a:solidFill>
                <a:srgbClr val="000000"/>
              </a:solidFill>
              <a:latin typeface="Calibri" pitchFamily="34" charset="0"/>
            </a:endParaRPr>
          </a:p>
          <a:p>
            <a:pPr marL="914400" lvl="1" indent="-457200">
              <a:spcAft>
                <a:spcPts val="600"/>
              </a:spcAft>
              <a:buFont typeface="+mj-lt"/>
              <a:buAutoNum type="arabicPeriod"/>
            </a:pPr>
            <a:r>
              <a:rPr lang="en-GB" sz="1800" dirty="0">
                <a:solidFill>
                  <a:srgbClr val="000000"/>
                </a:solidFill>
                <a:latin typeface="Calibri" pitchFamily="34" charset="0"/>
              </a:rPr>
              <a:t>Background error estimates reflect state of the flow</a:t>
            </a:r>
          </a:p>
          <a:p>
            <a:pPr marL="914400" lvl="1" indent="-457200">
              <a:spcAft>
                <a:spcPts val="600"/>
              </a:spcAft>
              <a:buFont typeface="+mj-lt"/>
              <a:buAutoNum type="arabicPeriod"/>
            </a:pPr>
            <a:r>
              <a:rPr lang="en-GB" sz="1800" dirty="0">
                <a:solidFill>
                  <a:srgbClr val="000000"/>
                </a:solidFill>
                <a:latin typeface="Calibri" pitchFamily="34" charset="0"/>
              </a:rPr>
              <a:t>Provides an ensemble of analyses: can use </a:t>
            </a:r>
            <a:r>
              <a:rPr lang="en-GB" sz="1800" dirty="0" smtClean="0">
                <a:solidFill>
                  <a:srgbClr val="000000"/>
                </a:solidFill>
                <a:latin typeface="Calibri" pitchFamily="34" charset="0"/>
              </a:rPr>
              <a:t>to initialise ensemble </a:t>
            </a:r>
            <a:r>
              <a:rPr lang="en-GB" sz="1800" dirty="0">
                <a:solidFill>
                  <a:srgbClr val="000000"/>
                </a:solidFill>
                <a:latin typeface="Calibri" pitchFamily="34" charset="0"/>
              </a:rPr>
              <a:t>prediction</a:t>
            </a:r>
          </a:p>
          <a:p>
            <a:pPr marL="914400" lvl="1" indent="-457200">
              <a:spcAft>
                <a:spcPts val="600"/>
              </a:spcAft>
              <a:buFont typeface="+mj-lt"/>
              <a:buAutoNum type="arabicPeriod"/>
            </a:pPr>
            <a:r>
              <a:rPr lang="en-GB" sz="1800" dirty="0" smtClean="0">
                <a:solidFill>
                  <a:srgbClr val="000000"/>
                </a:solidFill>
                <a:latin typeface="Calibri" pitchFamily="34" charset="0"/>
              </a:rPr>
              <a:t>Competitive </a:t>
            </a:r>
            <a:r>
              <a:rPr lang="en-GB" sz="1800" dirty="0">
                <a:solidFill>
                  <a:srgbClr val="000000"/>
                </a:solidFill>
                <a:latin typeface="Calibri" pitchFamily="34" charset="0"/>
              </a:rPr>
              <a:t>with </a:t>
            </a:r>
            <a:r>
              <a:rPr lang="en-GB" sz="1800" dirty="0" smtClean="0">
                <a:solidFill>
                  <a:srgbClr val="000000"/>
                </a:solidFill>
                <a:latin typeface="Calibri" pitchFamily="34" charset="0"/>
              </a:rPr>
              <a:t>4DVar for sparsely observed systems  </a:t>
            </a:r>
            <a:endParaRPr lang="en-GB" sz="1800" dirty="0">
              <a:solidFill>
                <a:srgbClr val="000000"/>
              </a:solidFill>
              <a:latin typeface="Calibri" pitchFamily="34" charset="0"/>
            </a:endParaRPr>
          </a:p>
          <a:p>
            <a:pPr marL="914400" lvl="1" indent="-457200">
              <a:spcAft>
                <a:spcPts val="600"/>
              </a:spcAft>
              <a:buFont typeface="+mj-lt"/>
              <a:buAutoNum type="arabicPeriod"/>
            </a:pPr>
            <a:r>
              <a:rPr lang="en-GB" sz="1800" dirty="0">
                <a:solidFill>
                  <a:srgbClr val="000000"/>
                </a:solidFill>
                <a:latin typeface="Calibri" pitchFamily="34" charset="0"/>
              </a:rPr>
              <a:t>Very good scalability </a:t>
            </a:r>
            <a:r>
              <a:rPr lang="en-GB" sz="1800" dirty="0" smtClean="0">
                <a:solidFill>
                  <a:srgbClr val="000000"/>
                </a:solidFill>
                <a:latin typeface="Calibri" pitchFamily="34" charset="0"/>
              </a:rPr>
              <a:t>properties</a:t>
            </a:r>
          </a:p>
          <a:p>
            <a:pPr marL="914400" lvl="1" indent="-457200">
              <a:spcAft>
                <a:spcPts val="600"/>
              </a:spcAft>
              <a:buFont typeface="+mj-lt"/>
              <a:buAutoNum type="arabicPeriod"/>
            </a:pPr>
            <a:r>
              <a:rPr lang="en-GB" sz="1800" dirty="0" smtClean="0">
                <a:solidFill>
                  <a:srgbClr val="000000"/>
                </a:solidFill>
                <a:latin typeface="Calibri" pitchFamily="34" charset="0"/>
              </a:rPr>
              <a:t>Relative ease of coding and maintenance (No TL and ADJ models)</a:t>
            </a:r>
            <a:endParaRPr lang="en-GB" sz="1800" dirty="0">
              <a:solidFill>
                <a:srgbClr val="000000"/>
              </a:solidFill>
              <a:latin typeface="Calibri" pitchFamily="34" charset="0"/>
            </a:endParaRPr>
          </a:p>
          <a:p>
            <a:pPr>
              <a:lnSpc>
                <a:spcPts val="2200"/>
              </a:lnSpc>
              <a:buClr>
                <a:schemeClr val="tx1"/>
              </a:buClr>
            </a:pPr>
            <a:endParaRPr lang="en-GB" sz="1800" dirty="0">
              <a:solidFill>
                <a:srgbClr val="000000"/>
              </a:solidFill>
              <a:latin typeface="Calibri" pitchFamily="34" charset="0"/>
            </a:endParaRPr>
          </a:p>
        </p:txBody>
      </p:sp>
    </p:spTree>
    <p:extLst>
      <p:ext uri="{BB962C8B-B14F-4D97-AF65-F5344CB8AC3E}">
        <p14:creationId xmlns:p14="http://schemas.microsoft.com/office/powerpoint/2010/main" val="29180271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100" dirty="0" smtClean="0"/>
              <a:t>Ensemble Kalman Filters</a:t>
            </a:r>
            <a:endParaRPr lang="en-GB" altLang="en-US" sz="3600" dirty="0" smtClean="0"/>
          </a:p>
        </p:txBody>
      </p:sp>
      <p:sp>
        <p:nvSpPr>
          <p:cNvPr id="3" name="Content Placeholder 2"/>
          <p:cNvSpPr>
            <a:spLocks noGrp="1"/>
          </p:cNvSpPr>
          <p:nvPr>
            <p:ph idx="4294967295"/>
          </p:nvPr>
        </p:nvSpPr>
        <p:spPr>
          <a:xfrm>
            <a:off x="468313" y="1268760"/>
            <a:ext cx="8229600" cy="5112568"/>
          </a:xfrm>
          <a:prstGeom prst="rect">
            <a:avLst/>
          </a:prstGeom>
        </p:spPr>
        <p:txBody>
          <a:bodyPr>
            <a:normAutofit/>
          </a:bodyPr>
          <a:lstStyle/>
          <a:p>
            <a:pPr marL="342900" indent="-342900">
              <a:spcAft>
                <a:spcPts val="600"/>
              </a:spcAft>
              <a:buFont typeface="Arial" pitchFamily="34" charset="0"/>
              <a:buChar char="•"/>
            </a:pPr>
            <a:r>
              <a:rPr lang="en-GB" sz="1800" dirty="0">
                <a:solidFill>
                  <a:srgbClr val="000000"/>
                </a:solidFill>
                <a:latin typeface="Calibri" pitchFamily="34" charset="0"/>
              </a:rPr>
              <a:t>Cons:</a:t>
            </a:r>
          </a:p>
          <a:p>
            <a:pPr marL="914400" lvl="1" indent="-457200">
              <a:lnSpc>
                <a:spcPct val="100000"/>
              </a:lnSpc>
              <a:spcAft>
                <a:spcPts val="600"/>
              </a:spcAft>
              <a:buClrTx/>
              <a:buFont typeface="+mj-lt"/>
              <a:buAutoNum type="arabicPeriod"/>
            </a:pPr>
            <a:r>
              <a:rPr lang="en-GB" sz="1800" dirty="0">
                <a:solidFill>
                  <a:srgbClr val="000000"/>
                </a:solidFill>
                <a:latin typeface="Calibri" pitchFamily="34" charset="0"/>
              </a:rPr>
              <a:t>The affordable ensembles are relatively small (O(100)), thus sampling noise and extreme rank deficiency of the sampled error covariances become performance limiting factor for the EnKF</a:t>
            </a:r>
          </a:p>
          <a:p>
            <a:pPr marL="914400" lvl="1" indent="-457200">
              <a:lnSpc>
                <a:spcPct val="100000"/>
              </a:lnSpc>
              <a:spcAft>
                <a:spcPts val="600"/>
              </a:spcAft>
              <a:buClrTx/>
              <a:buFont typeface="+mj-lt"/>
              <a:buAutoNum type="arabicPeriod"/>
            </a:pPr>
            <a:r>
              <a:rPr lang="en-GB" sz="1800" dirty="0">
                <a:solidFill>
                  <a:srgbClr val="000000"/>
                </a:solidFill>
                <a:latin typeface="Calibri" pitchFamily="34" charset="0"/>
              </a:rPr>
              <a:t>For well observed systems (like the Atmosphere) the rank deficiency of the sampled covariances means there are not enough degrees of freedom to fit the available observations </a:t>
            </a:r>
          </a:p>
          <a:p>
            <a:pPr marL="914400" lvl="1" indent="-457200">
              <a:lnSpc>
                <a:spcPct val="100000"/>
              </a:lnSpc>
              <a:spcAft>
                <a:spcPts val="600"/>
              </a:spcAft>
              <a:buClrTx/>
              <a:buFont typeface="+mj-lt"/>
              <a:buAutoNum type="arabicPeriod"/>
            </a:pPr>
            <a:r>
              <a:rPr lang="en-GB" sz="1800" dirty="0">
                <a:solidFill>
                  <a:srgbClr val="000000"/>
                </a:solidFill>
                <a:latin typeface="Calibri" pitchFamily="34" charset="0"/>
              </a:rPr>
              <a:t>Careful localization of sampled covariances becomes necessary: This is an on-going research topic for both EnKF and Ensemble Variational hybrid systems</a:t>
            </a:r>
          </a:p>
          <a:p>
            <a:pPr marL="914400" lvl="1" indent="-457200">
              <a:lnSpc>
                <a:spcPct val="100000"/>
              </a:lnSpc>
              <a:spcAft>
                <a:spcPts val="600"/>
              </a:spcAft>
              <a:buClrTx/>
              <a:buFont typeface="+mj-lt"/>
              <a:buAutoNum type="arabicPeriod"/>
            </a:pPr>
            <a:r>
              <a:rPr lang="en-GB" sz="1800" dirty="0">
                <a:solidFill>
                  <a:srgbClr val="000000"/>
                </a:solidFill>
                <a:latin typeface="Calibri" pitchFamily="34" charset="0"/>
              </a:rPr>
              <a:t>Note how covariance localization becomes conceptually and practically more difficult for observations (satellite radiances) which are non-local, i.e. they sample a layer of the atmosphere (Campbell </a:t>
            </a:r>
            <a:r>
              <a:rPr lang="en-GB" sz="1800" i="1" dirty="0">
                <a:solidFill>
                  <a:srgbClr val="000000"/>
                </a:solidFill>
                <a:latin typeface="Calibri" pitchFamily="34" charset="0"/>
              </a:rPr>
              <a:t>et al.</a:t>
            </a:r>
            <a:r>
              <a:rPr lang="en-GB" sz="1800" dirty="0">
                <a:solidFill>
                  <a:srgbClr val="000000"/>
                </a:solidFill>
                <a:latin typeface="Calibri" pitchFamily="34" charset="0"/>
              </a:rPr>
              <a:t>, 2010</a:t>
            </a:r>
            <a:r>
              <a:rPr lang="en-GB" sz="1800" dirty="0" smtClean="0">
                <a:solidFill>
                  <a:srgbClr val="000000"/>
                </a:solidFill>
                <a:latin typeface="Calibri" pitchFamily="34" charset="0"/>
              </a:rPr>
              <a:t>). As non-local satellite radiances are the backbone of the current NWP observing system, this is an important problem (for both EnKF and En-Var systems)  </a:t>
            </a:r>
            <a:endParaRPr lang="en-GB" sz="1800" dirty="0">
              <a:solidFill>
                <a:srgbClr val="0099FF"/>
              </a:solidFill>
              <a:latin typeface="Calibri" pitchFamily="34" charset="0"/>
            </a:endParaRPr>
          </a:p>
          <a:p>
            <a:pPr>
              <a:lnSpc>
                <a:spcPts val="2200"/>
              </a:lnSpc>
              <a:buClr>
                <a:schemeClr val="tx1"/>
              </a:buClr>
            </a:pPr>
            <a:endParaRPr lang="en-GB" sz="1800" dirty="0">
              <a:solidFill>
                <a:srgbClr val="000000"/>
              </a:solidFill>
              <a:latin typeface="Calibri" pitchFamily="34" charset="0"/>
            </a:endParaRPr>
          </a:p>
        </p:txBody>
      </p:sp>
    </p:spTree>
    <p:extLst>
      <p:ext uri="{BB962C8B-B14F-4D97-AF65-F5344CB8AC3E}">
        <p14:creationId xmlns:p14="http://schemas.microsoft.com/office/powerpoint/2010/main" val="424429825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100" dirty="0" smtClean="0"/>
              <a:t>Ensemble Kalman Filters in hybrid DA</a:t>
            </a:r>
            <a:endParaRPr lang="en-GB" altLang="en-US" sz="3600" dirty="0" smtClean="0"/>
          </a:p>
        </p:txBody>
      </p:sp>
      <p:sp>
        <p:nvSpPr>
          <p:cNvPr id="3" name="Content Placeholder 2"/>
          <p:cNvSpPr>
            <a:spLocks noGrp="1"/>
          </p:cNvSpPr>
          <p:nvPr>
            <p:ph idx="4294967295"/>
          </p:nvPr>
        </p:nvSpPr>
        <p:spPr>
          <a:xfrm>
            <a:off x="468313" y="1268760"/>
            <a:ext cx="8229600" cy="5112568"/>
          </a:xfrm>
          <a:prstGeom prst="rect">
            <a:avLst/>
          </a:prstGeom>
        </p:spPr>
        <p:txBody>
          <a:bodyPr>
            <a:normAutofit/>
          </a:bodyPr>
          <a:lstStyle/>
          <a:p>
            <a:pPr marL="342900" indent="-342900">
              <a:spcAft>
                <a:spcPts val="600"/>
              </a:spcAft>
              <a:buFont typeface="Arial" pitchFamily="34" charset="0"/>
              <a:buChar char="•"/>
            </a:pPr>
            <a:r>
              <a:rPr lang="en-GB" sz="1800" dirty="0" smtClean="0">
                <a:solidFill>
                  <a:srgbClr val="000000"/>
                </a:solidFill>
                <a:latin typeface="Calibri" pitchFamily="34" charset="0"/>
              </a:rPr>
              <a:t>While the pure EnKF is not currently competitive with variational methods for state estimation in global NWP, its good scalability properties and ease of maintenance make it a popular choice as a Monte Carlo system to estimate and cycle the error covariances (</a:t>
            </a:r>
            <a:r>
              <a:rPr lang="en-GB" sz="1800" dirty="0" smtClean="0">
                <a:solidFill>
                  <a:srgbClr val="000000"/>
                </a:solidFill>
                <a:latin typeface="Cambria Math" panose="02040503050406030204" pitchFamily="18" charset="0"/>
                <a:ea typeface="Cambria Math" panose="02040503050406030204" pitchFamily="18" charset="0"/>
              </a:rPr>
              <a:t>P</a:t>
            </a:r>
            <a:r>
              <a:rPr lang="en-GB" sz="1800" baseline="30000" dirty="0" smtClean="0">
                <a:solidFill>
                  <a:srgbClr val="000000"/>
                </a:solidFill>
                <a:latin typeface="Cambria Math" panose="02040503050406030204" pitchFamily="18" charset="0"/>
                <a:ea typeface="Cambria Math" panose="02040503050406030204" pitchFamily="18" charset="0"/>
              </a:rPr>
              <a:t>a/b</a:t>
            </a:r>
            <a:r>
              <a:rPr lang="en-GB" sz="1800" dirty="0" smtClean="0">
                <a:solidFill>
                  <a:srgbClr val="000000"/>
                </a:solidFill>
                <a:latin typeface="Calibri" pitchFamily="34" charset="0"/>
              </a:rPr>
              <a:t>) needed in a variational analysis system and to initialise an ensemble prediction system: </a:t>
            </a:r>
            <a:r>
              <a:rPr lang="en-GB" sz="1800" dirty="0" smtClean="0">
                <a:solidFill>
                  <a:srgbClr val="FF0000"/>
                </a:solidFill>
                <a:latin typeface="Calibri" pitchFamily="34" charset="0"/>
              </a:rPr>
              <a:t>hybrid Variational-EnKF</a:t>
            </a:r>
            <a:r>
              <a:rPr lang="en-GB" sz="1800" dirty="0" smtClean="0">
                <a:solidFill>
                  <a:srgbClr val="000000"/>
                </a:solidFill>
                <a:latin typeface="Calibri" pitchFamily="34" charset="0"/>
              </a:rPr>
              <a:t> analysis systems (NCEP, CMC, UKMO)</a:t>
            </a:r>
          </a:p>
          <a:p>
            <a:pPr marL="342900" indent="-342900">
              <a:spcAft>
                <a:spcPts val="600"/>
              </a:spcAft>
              <a:buFont typeface="Arial" pitchFamily="34" charset="0"/>
              <a:buChar char="•"/>
            </a:pPr>
            <a:endParaRPr lang="en-GB" sz="1800" dirty="0">
              <a:solidFill>
                <a:srgbClr val="000000"/>
              </a:solidFill>
              <a:latin typeface="Calibri" pitchFamily="34" charset="0"/>
            </a:endParaRPr>
          </a:p>
          <a:p>
            <a:pPr marL="457200" lvl="1" indent="0">
              <a:lnSpc>
                <a:spcPct val="100000"/>
              </a:lnSpc>
              <a:spcAft>
                <a:spcPts val="600"/>
              </a:spcAft>
              <a:buClrTx/>
              <a:buNone/>
            </a:pPr>
            <a:endParaRPr lang="en-GB" sz="1800" dirty="0">
              <a:solidFill>
                <a:srgbClr val="0099FF"/>
              </a:solidFill>
              <a:latin typeface="Calibri" pitchFamily="34" charset="0"/>
            </a:endParaRPr>
          </a:p>
          <a:p>
            <a:pPr>
              <a:lnSpc>
                <a:spcPts val="2200"/>
              </a:lnSpc>
              <a:buClr>
                <a:schemeClr val="tx1"/>
              </a:buClr>
            </a:pPr>
            <a:endParaRPr lang="en-GB" sz="1800" dirty="0">
              <a:solidFill>
                <a:srgbClr val="000000"/>
              </a:solidFill>
              <a:latin typeface="Calibri" pitchFamily="34" charset="0"/>
            </a:endParaRPr>
          </a:p>
        </p:txBody>
      </p:sp>
    </p:spTree>
    <p:extLst>
      <p:ext uri="{BB962C8B-B14F-4D97-AF65-F5344CB8AC3E}">
        <p14:creationId xmlns:p14="http://schemas.microsoft.com/office/powerpoint/2010/main" val="1469096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 Box 1"/>
          <p:cNvSpPr txBox="1">
            <a:spLocks noChangeArrowheads="1"/>
          </p:cNvSpPr>
          <p:nvPr/>
        </p:nvSpPr>
        <p:spPr bwMode="auto">
          <a:xfrm>
            <a:off x="6553200" y="6457950"/>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r">
              <a:buClrTx/>
              <a:buFontTx/>
              <a:buNone/>
            </a:pPr>
            <a:fld id="{F92BDE2A-0FF9-407B-B6B6-8A815C41427C}" type="slidenum">
              <a:rPr lang="en-US" altLang="en-US" sz="1200">
                <a:latin typeface="Calibri" panose="020F0502020204030204" pitchFamily="34" charset="0"/>
              </a:rPr>
              <a:pPr algn="r">
                <a:buClrTx/>
                <a:buFontTx/>
                <a:buNone/>
              </a:pPr>
              <a:t>36</a:t>
            </a:fld>
            <a:endParaRPr lang="en-US" altLang="en-US" sz="1200">
              <a:latin typeface="Calibri" panose="020F0502020204030204" pitchFamily="34" charset="0"/>
            </a:endParaRPr>
          </a:p>
        </p:txBody>
      </p:sp>
      <p:sp>
        <p:nvSpPr>
          <p:cNvPr id="29698" name="AutoShape 2"/>
          <p:cNvSpPr>
            <a:spLocks noChangeArrowheads="1"/>
          </p:cNvSpPr>
          <p:nvPr/>
        </p:nvSpPr>
        <p:spPr bwMode="auto">
          <a:xfrm>
            <a:off x="2971800" y="2286000"/>
            <a:ext cx="1676400" cy="838200"/>
          </a:xfrm>
          <a:prstGeom prst="flowChartAlternateProcess">
            <a:avLst/>
          </a:prstGeom>
          <a:solidFill>
            <a:srgbClr val="FFFF99"/>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800">
                <a:latin typeface="Calibri" panose="020F0502020204030204" pitchFamily="34" charset="0"/>
              </a:rPr>
              <a:t>EnKF</a:t>
            </a:r>
          </a:p>
          <a:p>
            <a:pPr algn="ctr">
              <a:buClrTx/>
              <a:buFontTx/>
              <a:buNone/>
            </a:pPr>
            <a:r>
              <a:rPr lang="en-US" altLang="en-US" sz="1800">
                <a:latin typeface="Calibri" panose="020F0502020204030204" pitchFamily="34" charset="0"/>
              </a:rPr>
              <a:t>member update</a:t>
            </a:r>
          </a:p>
        </p:txBody>
      </p:sp>
      <p:sp>
        <p:nvSpPr>
          <p:cNvPr id="29699" name="AutoShape 3"/>
          <p:cNvSpPr>
            <a:spLocks noChangeArrowheads="1"/>
          </p:cNvSpPr>
          <p:nvPr/>
        </p:nvSpPr>
        <p:spPr bwMode="auto">
          <a:xfrm>
            <a:off x="7162800" y="2362200"/>
            <a:ext cx="1371600" cy="609600"/>
          </a:xfrm>
          <a:prstGeom prst="flowChartAlternateProcess">
            <a:avLst/>
          </a:prstGeom>
          <a:solidFill>
            <a:srgbClr val="FFFF99"/>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800">
                <a:latin typeface="Calibri" panose="020F0502020204030204" pitchFamily="34" charset="0"/>
              </a:rPr>
              <a:t>member 2 </a:t>
            </a:r>
          </a:p>
          <a:p>
            <a:pPr algn="ctr">
              <a:buClrTx/>
              <a:buFontTx/>
              <a:buNone/>
            </a:pPr>
            <a:r>
              <a:rPr lang="en-US" altLang="en-US" sz="1800">
                <a:latin typeface="Calibri" panose="020F0502020204030204" pitchFamily="34" charset="0"/>
              </a:rPr>
              <a:t>analysis</a:t>
            </a:r>
          </a:p>
        </p:txBody>
      </p:sp>
      <p:sp>
        <p:nvSpPr>
          <p:cNvPr id="29700" name="AutoShape 4"/>
          <p:cNvSpPr>
            <a:spLocks noChangeArrowheads="1"/>
          </p:cNvSpPr>
          <p:nvPr/>
        </p:nvSpPr>
        <p:spPr bwMode="auto">
          <a:xfrm>
            <a:off x="609600" y="5334000"/>
            <a:ext cx="1371600" cy="685800"/>
          </a:xfrm>
          <a:prstGeom prst="flowChartAlternateProcess">
            <a:avLst/>
          </a:prstGeom>
          <a:solidFill>
            <a:srgbClr val="B8FEC0"/>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800">
                <a:latin typeface="Calibri" panose="020F0502020204030204" pitchFamily="34" charset="0"/>
              </a:rPr>
              <a:t>high res</a:t>
            </a:r>
          </a:p>
          <a:p>
            <a:pPr algn="ctr">
              <a:buClrTx/>
              <a:buFontTx/>
              <a:buNone/>
            </a:pPr>
            <a:r>
              <a:rPr lang="en-US" altLang="en-US" sz="1800">
                <a:latin typeface="Calibri" panose="020F0502020204030204" pitchFamily="34" charset="0"/>
              </a:rPr>
              <a:t>forecast</a:t>
            </a:r>
          </a:p>
        </p:txBody>
      </p:sp>
      <p:sp>
        <p:nvSpPr>
          <p:cNvPr id="29701" name="AutoShape 5"/>
          <p:cNvSpPr>
            <a:spLocks noChangeArrowheads="1"/>
          </p:cNvSpPr>
          <p:nvPr/>
        </p:nvSpPr>
        <p:spPr bwMode="auto">
          <a:xfrm>
            <a:off x="4495800" y="5334000"/>
            <a:ext cx="1371600" cy="685800"/>
          </a:xfrm>
          <a:prstGeom prst="flowChartAlternateProcess">
            <a:avLst/>
          </a:prstGeom>
          <a:solidFill>
            <a:srgbClr val="B8FEC0"/>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800">
                <a:latin typeface="Calibri" panose="020F0502020204030204" pitchFamily="34" charset="0"/>
              </a:rPr>
              <a:t>high res</a:t>
            </a:r>
          </a:p>
          <a:p>
            <a:pPr algn="ctr">
              <a:buClrTx/>
              <a:buFontTx/>
              <a:buNone/>
            </a:pPr>
            <a:r>
              <a:rPr lang="en-US" altLang="en-US" sz="1800">
                <a:latin typeface="Calibri" panose="020F0502020204030204" pitchFamily="34" charset="0"/>
              </a:rPr>
              <a:t>analysis</a:t>
            </a:r>
          </a:p>
        </p:txBody>
      </p:sp>
      <p:sp>
        <p:nvSpPr>
          <p:cNvPr id="29702" name="AutoShape 6"/>
          <p:cNvSpPr>
            <a:spLocks noChangeArrowheads="1"/>
          </p:cNvSpPr>
          <p:nvPr/>
        </p:nvSpPr>
        <p:spPr bwMode="auto">
          <a:xfrm>
            <a:off x="7162800" y="1524000"/>
            <a:ext cx="1371600" cy="609600"/>
          </a:xfrm>
          <a:prstGeom prst="flowChartAlternateProcess">
            <a:avLst/>
          </a:prstGeom>
          <a:solidFill>
            <a:srgbClr val="FFFF99"/>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800">
                <a:latin typeface="Calibri" panose="020F0502020204030204" pitchFamily="34" charset="0"/>
              </a:rPr>
              <a:t>member 1 </a:t>
            </a:r>
          </a:p>
          <a:p>
            <a:pPr algn="ctr">
              <a:buClrTx/>
              <a:buFontTx/>
              <a:buNone/>
            </a:pPr>
            <a:r>
              <a:rPr lang="en-US" altLang="en-US" sz="1800">
                <a:latin typeface="Calibri" panose="020F0502020204030204" pitchFamily="34" charset="0"/>
              </a:rPr>
              <a:t>analysis</a:t>
            </a:r>
          </a:p>
        </p:txBody>
      </p:sp>
      <p:sp>
        <p:nvSpPr>
          <p:cNvPr id="29703" name="AutoShape 7"/>
          <p:cNvSpPr>
            <a:spLocks noChangeArrowheads="1"/>
          </p:cNvSpPr>
          <p:nvPr/>
        </p:nvSpPr>
        <p:spPr bwMode="auto">
          <a:xfrm>
            <a:off x="609600" y="2362200"/>
            <a:ext cx="1371600" cy="609600"/>
          </a:xfrm>
          <a:prstGeom prst="flowChartAlternateProcess">
            <a:avLst/>
          </a:prstGeom>
          <a:solidFill>
            <a:srgbClr val="FFFF99"/>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800">
                <a:latin typeface="Calibri" panose="020F0502020204030204" pitchFamily="34" charset="0"/>
              </a:rPr>
              <a:t>member 2 </a:t>
            </a:r>
          </a:p>
          <a:p>
            <a:pPr algn="ctr">
              <a:buClrTx/>
              <a:buFontTx/>
              <a:buNone/>
            </a:pPr>
            <a:r>
              <a:rPr lang="en-US" altLang="en-US" sz="1800">
                <a:latin typeface="Calibri" panose="020F0502020204030204" pitchFamily="34" charset="0"/>
              </a:rPr>
              <a:t>forecast</a:t>
            </a:r>
          </a:p>
        </p:txBody>
      </p:sp>
      <p:sp>
        <p:nvSpPr>
          <p:cNvPr id="29704" name="AutoShape 8"/>
          <p:cNvSpPr>
            <a:spLocks noChangeArrowheads="1"/>
          </p:cNvSpPr>
          <p:nvPr/>
        </p:nvSpPr>
        <p:spPr bwMode="auto">
          <a:xfrm>
            <a:off x="609600" y="1371600"/>
            <a:ext cx="1371600" cy="609600"/>
          </a:xfrm>
          <a:prstGeom prst="flowChartAlternateProcess">
            <a:avLst/>
          </a:prstGeom>
          <a:solidFill>
            <a:srgbClr val="FFFF99"/>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800">
                <a:latin typeface="Calibri" panose="020F0502020204030204" pitchFamily="34" charset="0"/>
              </a:rPr>
              <a:t>member 1 </a:t>
            </a:r>
          </a:p>
          <a:p>
            <a:pPr algn="ctr">
              <a:buClrTx/>
              <a:buFontTx/>
              <a:buNone/>
            </a:pPr>
            <a:r>
              <a:rPr lang="en-US" altLang="en-US" sz="1800">
                <a:latin typeface="Calibri" panose="020F0502020204030204" pitchFamily="34" charset="0"/>
              </a:rPr>
              <a:t>forecast</a:t>
            </a:r>
          </a:p>
        </p:txBody>
      </p:sp>
      <p:sp>
        <p:nvSpPr>
          <p:cNvPr id="29705" name="AutoShape 9"/>
          <p:cNvSpPr>
            <a:spLocks noChangeArrowheads="1"/>
          </p:cNvSpPr>
          <p:nvPr/>
        </p:nvSpPr>
        <p:spPr bwMode="auto">
          <a:xfrm rot="5400000">
            <a:off x="5030788" y="2514600"/>
            <a:ext cx="2895600" cy="609600"/>
          </a:xfrm>
          <a:prstGeom prst="roundRect">
            <a:avLst>
              <a:gd name="adj" fmla="val 16667"/>
            </a:avLst>
          </a:prstGeom>
          <a:solidFill>
            <a:srgbClr val="B6B6FC"/>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800">
                <a:latin typeface="Calibri" panose="020F0502020204030204" pitchFamily="34" charset="0"/>
              </a:rPr>
              <a:t>recenter analysis ensemble</a:t>
            </a:r>
          </a:p>
        </p:txBody>
      </p:sp>
      <p:sp>
        <p:nvSpPr>
          <p:cNvPr id="29706" name="Line 10"/>
          <p:cNvSpPr>
            <a:spLocks noChangeShapeType="1"/>
          </p:cNvSpPr>
          <p:nvPr/>
        </p:nvSpPr>
        <p:spPr bwMode="auto">
          <a:xfrm>
            <a:off x="1981200" y="1676400"/>
            <a:ext cx="990600" cy="685800"/>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07" name="Line 11"/>
          <p:cNvSpPr>
            <a:spLocks noChangeShapeType="1"/>
          </p:cNvSpPr>
          <p:nvPr/>
        </p:nvSpPr>
        <p:spPr bwMode="auto">
          <a:xfrm>
            <a:off x="1981200" y="2667000"/>
            <a:ext cx="990600" cy="1588"/>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08" name="Line 12"/>
          <p:cNvSpPr>
            <a:spLocks noChangeShapeType="1"/>
          </p:cNvSpPr>
          <p:nvPr/>
        </p:nvSpPr>
        <p:spPr bwMode="auto">
          <a:xfrm>
            <a:off x="1981200" y="1828800"/>
            <a:ext cx="1371600" cy="2438400"/>
          </a:xfrm>
          <a:prstGeom prst="line">
            <a:avLst/>
          </a:prstGeom>
          <a:noFill/>
          <a:ln w="31680" cap="rnd">
            <a:solidFill>
              <a:srgbClr val="463E2C"/>
            </a:solidFill>
            <a:prstDash val="sysDot"/>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09" name="Line 13"/>
          <p:cNvSpPr>
            <a:spLocks noChangeShapeType="1"/>
          </p:cNvSpPr>
          <p:nvPr/>
        </p:nvSpPr>
        <p:spPr bwMode="auto">
          <a:xfrm>
            <a:off x="1981200" y="2819400"/>
            <a:ext cx="1066800" cy="1447800"/>
          </a:xfrm>
          <a:prstGeom prst="line">
            <a:avLst/>
          </a:prstGeom>
          <a:noFill/>
          <a:ln w="31680" cap="rnd">
            <a:solidFill>
              <a:srgbClr val="463E2C"/>
            </a:solidFill>
            <a:prstDash val="sysDot"/>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10" name="Line 14"/>
          <p:cNvSpPr>
            <a:spLocks noChangeShapeType="1"/>
          </p:cNvSpPr>
          <p:nvPr/>
        </p:nvSpPr>
        <p:spPr bwMode="auto">
          <a:xfrm flipV="1">
            <a:off x="1981200" y="4951413"/>
            <a:ext cx="609600" cy="688975"/>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11" name="Line 15"/>
          <p:cNvSpPr>
            <a:spLocks noChangeShapeType="1"/>
          </p:cNvSpPr>
          <p:nvPr/>
        </p:nvSpPr>
        <p:spPr bwMode="auto">
          <a:xfrm>
            <a:off x="4343400" y="4800600"/>
            <a:ext cx="381000" cy="457200"/>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12" name="Line 16"/>
          <p:cNvSpPr>
            <a:spLocks noChangeShapeType="1"/>
          </p:cNvSpPr>
          <p:nvPr/>
        </p:nvSpPr>
        <p:spPr bwMode="auto">
          <a:xfrm flipV="1">
            <a:off x="5181600" y="3198813"/>
            <a:ext cx="990600" cy="2136775"/>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13" name="Line 17"/>
          <p:cNvSpPr>
            <a:spLocks noChangeShapeType="1"/>
          </p:cNvSpPr>
          <p:nvPr/>
        </p:nvSpPr>
        <p:spPr bwMode="auto">
          <a:xfrm>
            <a:off x="4648200" y="2667000"/>
            <a:ext cx="1524000" cy="1588"/>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14" name="Line 18"/>
          <p:cNvSpPr>
            <a:spLocks noChangeShapeType="1"/>
          </p:cNvSpPr>
          <p:nvPr/>
        </p:nvSpPr>
        <p:spPr bwMode="auto">
          <a:xfrm>
            <a:off x="6781800" y="1828800"/>
            <a:ext cx="381000" cy="1588"/>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15" name="Line 19"/>
          <p:cNvSpPr>
            <a:spLocks noChangeShapeType="1"/>
          </p:cNvSpPr>
          <p:nvPr/>
        </p:nvSpPr>
        <p:spPr bwMode="auto">
          <a:xfrm>
            <a:off x="6781800" y="2667000"/>
            <a:ext cx="381000" cy="1588"/>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16" name="Line 20"/>
          <p:cNvSpPr>
            <a:spLocks noChangeShapeType="1"/>
          </p:cNvSpPr>
          <p:nvPr/>
        </p:nvSpPr>
        <p:spPr bwMode="auto">
          <a:xfrm>
            <a:off x="8534400" y="1828800"/>
            <a:ext cx="381000" cy="1588"/>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17" name="Line 21"/>
          <p:cNvSpPr>
            <a:spLocks noChangeShapeType="1"/>
          </p:cNvSpPr>
          <p:nvPr/>
        </p:nvSpPr>
        <p:spPr bwMode="auto">
          <a:xfrm>
            <a:off x="8534400" y="2667000"/>
            <a:ext cx="381000" cy="1588"/>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18" name="Line 22"/>
          <p:cNvSpPr>
            <a:spLocks noChangeShapeType="1"/>
          </p:cNvSpPr>
          <p:nvPr/>
        </p:nvSpPr>
        <p:spPr bwMode="auto">
          <a:xfrm>
            <a:off x="5867400" y="5638800"/>
            <a:ext cx="2971800" cy="1588"/>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19" name="Rectangle 23"/>
          <p:cNvSpPr>
            <a:spLocks noChangeArrowheads="1"/>
          </p:cNvSpPr>
          <p:nvPr/>
        </p:nvSpPr>
        <p:spPr bwMode="auto">
          <a:xfrm>
            <a:off x="457200" y="198438"/>
            <a:ext cx="8229600" cy="71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3200" b="1">
                <a:latin typeface="Calibri" panose="020F0502020204030204" pitchFamily="34" charset="0"/>
              </a:rPr>
              <a:t>Dual-Res Coupled Hybrid</a:t>
            </a:r>
          </a:p>
          <a:p>
            <a:pPr algn="ctr">
              <a:buClrTx/>
              <a:buFontTx/>
              <a:buNone/>
            </a:pPr>
            <a:r>
              <a:rPr lang="en-US" altLang="en-US" sz="3200" b="1">
                <a:latin typeface="Calibri" panose="020F0502020204030204" pitchFamily="34" charset="0"/>
              </a:rPr>
              <a:t>Var/EnKF Cycling</a:t>
            </a:r>
          </a:p>
        </p:txBody>
      </p:sp>
      <p:sp>
        <p:nvSpPr>
          <p:cNvPr id="29720" name="AutoShape 24"/>
          <p:cNvSpPr>
            <a:spLocks noChangeArrowheads="1"/>
          </p:cNvSpPr>
          <p:nvPr/>
        </p:nvSpPr>
        <p:spPr bwMode="auto">
          <a:xfrm>
            <a:off x="609600" y="3352800"/>
            <a:ext cx="1371600" cy="609600"/>
          </a:xfrm>
          <a:prstGeom prst="flowChartAlternateProcess">
            <a:avLst/>
          </a:prstGeom>
          <a:solidFill>
            <a:srgbClr val="FFFF99"/>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800">
                <a:latin typeface="Calibri" panose="020F0502020204030204" pitchFamily="34" charset="0"/>
              </a:rPr>
              <a:t>member N </a:t>
            </a:r>
          </a:p>
          <a:p>
            <a:pPr algn="ctr">
              <a:buClrTx/>
              <a:buFontTx/>
              <a:buNone/>
            </a:pPr>
            <a:r>
              <a:rPr lang="en-US" altLang="en-US" sz="1800">
                <a:latin typeface="Calibri" panose="020F0502020204030204" pitchFamily="34" charset="0"/>
              </a:rPr>
              <a:t>forecast</a:t>
            </a:r>
          </a:p>
        </p:txBody>
      </p:sp>
      <p:sp>
        <p:nvSpPr>
          <p:cNvPr id="29721" name="AutoShape 25"/>
          <p:cNvSpPr>
            <a:spLocks noChangeArrowheads="1"/>
          </p:cNvSpPr>
          <p:nvPr/>
        </p:nvSpPr>
        <p:spPr bwMode="auto">
          <a:xfrm>
            <a:off x="7162800" y="3200400"/>
            <a:ext cx="1371600" cy="609600"/>
          </a:xfrm>
          <a:prstGeom prst="flowChartAlternateProcess">
            <a:avLst/>
          </a:prstGeom>
          <a:solidFill>
            <a:srgbClr val="FFFF99"/>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800">
                <a:latin typeface="Calibri" panose="020F0502020204030204" pitchFamily="34" charset="0"/>
              </a:rPr>
              <a:t>member N </a:t>
            </a:r>
          </a:p>
          <a:p>
            <a:pPr algn="ctr">
              <a:buClrTx/>
              <a:buFontTx/>
              <a:buNone/>
            </a:pPr>
            <a:r>
              <a:rPr lang="en-US" altLang="en-US" sz="1800">
                <a:latin typeface="Calibri" panose="020F0502020204030204" pitchFamily="34" charset="0"/>
              </a:rPr>
              <a:t>analysis</a:t>
            </a:r>
          </a:p>
        </p:txBody>
      </p:sp>
      <p:sp>
        <p:nvSpPr>
          <p:cNvPr id="29722" name="Line 26"/>
          <p:cNvSpPr>
            <a:spLocks noChangeShapeType="1"/>
          </p:cNvSpPr>
          <p:nvPr/>
        </p:nvSpPr>
        <p:spPr bwMode="auto">
          <a:xfrm>
            <a:off x="6781800" y="3505200"/>
            <a:ext cx="381000" cy="1588"/>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23" name="Line 27"/>
          <p:cNvSpPr>
            <a:spLocks noChangeShapeType="1"/>
          </p:cNvSpPr>
          <p:nvPr/>
        </p:nvSpPr>
        <p:spPr bwMode="auto">
          <a:xfrm>
            <a:off x="8534400" y="3505200"/>
            <a:ext cx="381000" cy="1588"/>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24" name="Line 28"/>
          <p:cNvSpPr>
            <a:spLocks noChangeShapeType="1"/>
          </p:cNvSpPr>
          <p:nvPr/>
        </p:nvSpPr>
        <p:spPr bwMode="auto">
          <a:xfrm flipV="1">
            <a:off x="1981200" y="2970213"/>
            <a:ext cx="990600" cy="612775"/>
          </a:xfrm>
          <a:prstGeom prst="line">
            <a:avLst/>
          </a:prstGeom>
          <a:noFill/>
          <a:ln w="25560" cap="sq">
            <a:solidFill>
              <a:srgbClr val="000000"/>
            </a:solidFill>
            <a:miter lim="800000"/>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25" name="Line 29"/>
          <p:cNvSpPr>
            <a:spLocks noChangeShapeType="1"/>
          </p:cNvSpPr>
          <p:nvPr/>
        </p:nvSpPr>
        <p:spPr bwMode="auto">
          <a:xfrm>
            <a:off x="1981200" y="3733800"/>
            <a:ext cx="838200" cy="533400"/>
          </a:xfrm>
          <a:prstGeom prst="line">
            <a:avLst/>
          </a:prstGeom>
          <a:noFill/>
          <a:ln w="31680" cap="rnd">
            <a:solidFill>
              <a:srgbClr val="463E2C"/>
            </a:solidFill>
            <a:prstDash val="sysDot"/>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26" name="Line 30"/>
          <p:cNvSpPr>
            <a:spLocks noChangeShapeType="1"/>
          </p:cNvSpPr>
          <p:nvPr/>
        </p:nvSpPr>
        <p:spPr bwMode="auto">
          <a:xfrm>
            <a:off x="2209800" y="1295400"/>
            <a:ext cx="1588" cy="5410200"/>
          </a:xfrm>
          <a:prstGeom prst="line">
            <a:avLst/>
          </a:prstGeom>
          <a:noFill/>
          <a:ln w="38160" cap="rnd">
            <a:solidFill>
              <a:srgbClr val="FFC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27" name="Line 31"/>
          <p:cNvSpPr>
            <a:spLocks noChangeShapeType="1"/>
          </p:cNvSpPr>
          <p:nvPr/>
        </p:nvSpPr>
        <p:spPr bwMode="auto">
          <a:xfrm>
            <a:off x="457200" y="6237312"/>
            <a:ext cx="1600200" cy="1588"/>
          </a:xfrm>
          <a:prstGeom prst="line">
            <a:avLst/>
          </a:prstGeom>
          <a:noFill/>
          <a:ln w="28440" cap="sq">
            <a:solidFill>
              <a:srgbClr val="7F7F7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28" name="Line 32"/>
          <p:cNvSpPr>
            <a:spLocks noChangeShapeType="1"/>
          </p:cNvSpPr>
          <p:nvPr/>
        </p:nvSpPr>
        <p:spPr bwMode="auto">
          <a:xfrm>
            <a:off x="2362200" y="6237312"/>
            <a:ext cx="6400800" cy="1588"/>
          </a:xfrm>
          <a:prstGeom prst="line">
            <a:avLst/>
          </a:prstGeom>
          <a:noFill/>
          <a:ln w="28440" cap="sq">
            <a:solidFill>
              <a:srgbClr val="7F7F7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29729" name="Text Box 33"/>
          <p:cNvSpPr txBox="1">
            <a:spLocks noChangeArrowheads="1"/>
          </p:cNvSpPr>
          <p:nvPr/>
        </p:nvSpPr>
        <p:spPr bwMode="auto">
          <a:xfrm rot="16200000">
            <a:off x="-213519" y="2188369"/>
            <a:ext cx="1093788" cy="368300"/>
          </a:xfrm>
          <a:prstGeom prst="rect">
            <a:avLst/>
          </a:prstGeom>
          <a:solidFill>
            <a:schemeClr val="bg1"/>
          </a:solidFill>
          <a:ln>
            <a:noFill/>
          </a:ln>
          <a:effec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buClrTx/>
              <a:buFontTx/>
              <a:buNone/>
            </a:pPr>
            <a:r>
              <a:rPr lang="en-US" altLang="en-US" sz="1800" b="1" dirty="0">
                <a:solidFill>
                  <a:srgbClr val="C00000"/>
                </a:solidFill>
                <a:latin typeface="Calibri" panose="020F0502020204030204" pitchFamily="34" charset="0"/>
              </a:rPr>
              <a:t>T574L64</a:t>
            </a:r>
          </a:p>
        </p:txBody>
      </p:sp>
      <p:sp>
        <p:nvSpPr>
          <p:cNvPr id="29730" name="Text Box 34"/>
          <p:cNvSpPr txBox="1">
            <a:spLocks noChangeArrowheads="1"/>
          </p:cNvSpPr>
          <p:nvPr/>
        </p:nvSpPr>
        <p:spPr bwMode="auto">
          <a:xfrm rot="16200000">
            <a:off x="-277019" y="5393532"/>
            <a:ext cx="1220787" cy="368300"/>
          </a:xfrm>
          <a:prstGeom prst="rect">
            <a:avLst/>
          </a:prstGeom>
          <a:solidFill>
            <a:schemeClr val="bg1"/>
          </a:solidFill>
          <a:ln>
            <a:noFill/>
          </a:ln>
          <a:effec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buClrTx/>
              <a:buFontTx/>
              <a:buNone/>
            </a:pPr>
            <a:r>
              <a:rPr lang="en-US" altLang="en-US" sz="1800" b="1" dirty="0">
                <a:solidFill>
                  <a:srgbClr val="C00000"/>
                </a:solidFill>
                <a:latin typeface="Calibri" panose="020F0502020204030204" pitchFamily="34" charset="0"/>
              </a:rPr>
              <a:t>T1534L64</a:t>
            </a:r>
          </a:p>
        </p:txBody>
      </p:sp>
      <p:sp>
        <p:nvSpPr>
          <p:cNvPr id="29731" name="Text Box 35"/>
          <p:cNvSpPr txBox="1">
            <a:spLocks noChangeArrowheads="1"/>
          </p:cNvSpPr>
          <p:nvPr/>
        </p:nvSpPr>
        <p:spPr bwMode="auto">
          <a:xfrm>
            <a:off x="2697163" y="1295400"/>
            <a:ext cx="2332037" cy="946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400" b="1">
                <a:solidFill>
                  <a:srgbClr val="C00000"/>
                </a:solidFill>
                <a:latin typeface="Calibri" panose="020F0502020204030204" pitchFamily="34" charset="0"/>
              </a:rPr>
              <a:t>Generate new ensemble perturbations given the latest set of observations and first-guess ensemble</a:t>
            </a:r>
          </a:p>
        </p:txBody>
      </p:sp>
      <p:sp>
        <p:nvSpPr>
          <p:cNvPr id="29732" name="Text Box 36"/>
          <p:cNvSpPr txBox="1">
            <a:spLocks noChangeArrowheads="1"/>
          </p:cNvSpPr>
          <p:nvPr/>
        </p:nvSpPr>
        <p:spPr bwMode="auto">
          <a:xfrm>
            <a:off x="2819400" y="3276600"/>
            <a:ext cx="2133600" cy="733425"/>
          </a:xfrm>
          <a:prstGeom prst="rect">
            <a:avLst/>
          </a:prstGeom>
          <a:solidFill>
            <a:srgbClr val="FFFFFF"/>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400" b="1">
                <a:solidFill>
                  <a:srgbClr val="C00000"/>
                </a:solidFill>
                <a:latin typeface="Calibri" panose="020F0502020204030204" pitchFamily="34" charset="0"/>
              </a:rPr>
              <a:t>Ensemble contribution to background error covariance</a:t>
            </a:r>
          </a:p>
        </p:txBody>
      </p:sp>
      <p:sp>
        <p:nvSpPr>
          <p:cNvPr id="29733" name="Text Box 37"/>
          <p:cNvSpPr txBox="1">
            <a:spLocks noChangeArrowheads="1"/>
          </p:cNvSpPr>
          <p:nvPr/>
        </p:nvSpPr>
        <p:spPr bwMode="auto">
          <a:xfrm rot="10800000" flipV="1">
            <a:off x="4895850" y="4321175"/>
            <a:ext cx="2038350" cy="946150"/>
          </a:xfrm>
          <a:prstGeom prst="rect">
            <a:avLst/>
          </a:prstGeom>
          <a:solidFill>
            <a:srgbClr val="FFFFFF"/>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400" b="1">
                <a:solidFill>
                  <a:srgbClr val="C00000"/>
                </a:solidFill>
                <a:latin typeface="Calibri" panose="020F0502020204030204" pitchFamily="34" charset="0"/>
              </a:rPr>
              <a:t>Replace the EnKF ensemble mean analysis</a:t>
            </a:r>
          </a:p>
          <a:p>
            <a:pPr algn="ctr">
              <a:buClrTx/>
              <a:buFontTx/>
              <a:buNone/>
            </a:pPr>
            <a:r>
              <a:rPr lang="en-US" altLang="en-US" sz="1400" b="1">
                <a:solidFill>
                  <a:srgbClr val="C00000"/>
                </a:solidFill>
                <a:latin typeface="Calibri" panose="020F0502020204030204" pitchFamily="34" charset="0"/>
              </a:rPr>
              <a:t>and </a:t>
            </a:r>
            <a:r>
              <a:rPr lang="en-US" altLang="en-US" sz="1400" b="1" i="1">
                <a:solidFill>
                  <a:srgbClr val="C00000"/>
                </a:solidFill>
                <a:latin typeface="Calibri" panose="020F0502020204030204" pitchFamily="34" charset="0"/>
              </a:rPr>
              <a:t>inflate</a:t>
            </a:r>
          </a:p>
        </p:txBody>
      </p:sp>
      <p:sp>
        <p:nvSpPr>
          <p:cNvPr id="29734" name="Text Box 38"/>
          <p:cNvSpPr txBox="1">
            <a:spLocks noChangeArrowheads="1"/>
          </p:cNvSpPr>
          <p:nvPr/>
        </p:nvSpPr>
        <p:spPr bwMode="auto">
          <a:xfrm>
            <a:off x="533400" y="6381328"/>
            <a:ext cx="1676400" cy="336550"/>
          </a:xfrm>
          <a:prstGeom prst="rect">
            <a:avLst/>
          </a:prstGeom>
          <a:solidFill>
            <a:schemeClr val="bg1"/>
          </a:solidFill>
          <a:ln>
            <a:noFill/>
          </a:ln>
          <a:effec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spcBef>
                <a:spcPts val="1000"/>
              </a:spcBef>
              <a:buClrTx/>
              <a:buFontTx/>
              <a:buNone/>
            </a:pPr>
            <a:r>
              <a:rPr lang="en-GB" altLang="en-US" sz="1600" b="1" dirty="0">
                <a:solidFill>
                  <a:srgbClr val="7F7F7F"/>
                </a:solidFill>
                <a:latin typeface="Calibri" panose="020F0502020204030204" pitchFamily="34" charset="0"/>
              </a:rPr>
              <a:t>Previous Cycle</a:t>
            </a:r>
          </a:p>
        </p:txBody>
      </p:sp>
      <p:sp>
        <p:nvSpPr>
          <p:cNvPr id="29735" name="Text Box 39"/>
          <p:cNvSpPr txBox="1">
            <a:spLocks noChangeArrowheads="1"/>
          </p:cNvSpPr>
          <p:nvPr/>
        </p:nvSpPr>
        <p:spPr bwMode="auto">
          <a:xfrm>
            <a:off x="3048000" y="6381328"/>
            <a:ext cx="2209800" cy="581025"/>
          </a:xfrm>
          <a:prstGeom prst="rect">
            <a:avLst/>
          </a:prstGeom>
          <a:solidFill>
            <a:schemeClr val="bg1"/>
          </a:solidFill>
          <a:ln>
            <a:noFill/>
          </a:ln>
          <a:effec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spcBef>
                <a:spcPts val="1000"/>
              </a:spcBef>
              <a:buClrTx/>
              <a:buFontTx/>
              <a:buNone/>
            </a:pPr>
            <a:r>
              <a:rPr lang="en-GB" altLang="en-US" sz="1600" b="1" dirty="0">
                <a:solidFill>
                  <a:srgbClr val="7F7F7F"/>
                </a:solidFill>
                <a:latin typeface="Calibri" panose="020F0502020204030204" pitchFamily="34" charset="0"/>
              </a:rPr>
              <a:t>Current Update Cycle</a:t>
            </a:r>
          </a:p>
        </p:txBody>
      </p:sp>
      <p:sp>
        <p:nvSpPr>
          <p:cNvPr id="29736" name="AutoShape 40"/>
          <p:cNvSpPr>
            <a:spLocks noChangeArrowheads="1"/>
          </p:cNvSpPr>
          <p:nvPr/>
        </p:nvSpPr>
        <p:spPr bwMode="auto">
          <a:xfrm>
            <a:off x="4876800" y="1219200"/>
            <a:ext cx="2133600" cy="4038600"/>
          </a:xfrm>
          <a:prstGeom prst="roundRect">
            <a:avLst>
              <a:gd name="adj" fmla="val 16667"/>
            </a:avLst>
          </a:prstGeom>
          <a:noFill/>
          <a:ln w="57240" cap="sq">
            <a:solidFill>
              <a:srgbClr val="C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9737" name="AutoShape 41"/>
          <p:cNvSpPr>
            <a:spLocks noChangeArrowheads="1"/>
          </p:cNvSpPr>
          <p:nvPr/>
        </p:nvSpPr>
        <p:spPr bwMode="auto">
          <a:xfrm>
            <a:off x="2667000" y="4343400"/>
            <a:ext cx="1676400" cy="838200"/>
          </a:xfrm>
          <a:prstGeom prst="flowChartAlternateProcess">
            <a:avLst/>
          </a:prstGeom>
          <a:solidFill>
            <a:srgbClr val="FFFF99"/>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Times New Roman" panose="02020603050405020304" pitchFamily="18" charset="0"/>
                <a:ea typeface="MS PGothic" panose="020B0600070205080204" pitchFamily="34" charset="-128"/>
              </a:defRPr>
            </a:lvl9pPr>
          </a:lstStyle>
          <a:p>
            <a:pPr algn="ctr">
              <a:buClrTx/>
              <a:buFontTx/>
              <a:buNone/>
            </a:pPr>
            <a:r>
              <a:rPr lang="en-US" altLang="en-US" sz="1800">
                <a:latin typeface="Calibri" panose="020F0502020204030204" pitchFamily="34" charset="0"/>
              </a:rPr>
              <a:t>GSI Hybrid EnVar</a:t>
            </a:r>
          </a:p>
        </p:txBody>
      </p:sp>
      <p:sp>
        <p:nvSpPr>
          <p:cNvPr id="2" name="TextBox 1"/>
          <p:cNvSpPr txBox="1"/>
          <p:nvPr/>
        </p:nvSpPr>
        <p:spPr>
          <a:xfrm>
            <a:off x="6300192" y="6360816"/>
            <a:ext cx="2256836" cy="476412"/>
          </a:xfrm>
          <a:prstGeom prst="rect">
            <a:avLst/>
          </a:prstGeom>
          <a:solidFill>
            <a:srgbClr val="FFFF99"/>
          </a:solidFill>
          <a:ln>
            <a:solidFill>
              <a:srgbClr val="7F7F7F"/>
            </a:solidFill>
          </a:ln>
        </p:spPr>
        <p:txBody>
          <a:bodyPr wrap="none" rtlCol="0">
            <a:spAutoFit/>
          </a:bodyPr>
          <a:lstStyle/>
          <a:p>
            <a:r>
              <a:rPr lang="en-GB" dirty="0" smtClean="0">
                <a:solidFill>
                  <a:srgbClr val="0099FF"/>
                </a:solidFill>
                <a:latin typeface="+mj-lt"/>
                <a:cs typeface="Helvetica" panose="020B0604020202020204" pitchFamily="34" charset="0"/>
              </a:rPr>
              <a:t>from Daryl Kleist</a:t>
            </a:r>
            <a:endParaRPr lang="en-GB" dirty="0">
              <a:solidFill>
                <a:srgbClr val="0099FF"/>
              </a:solidFill>
              <a:latin typeface="+mj-lt"/>
              <a:cs typeface="Helvetica" panose="020B0604020202020204" pitchFamily="34" charset="0"/>
            </a:endParaRPr>
          </a:p>
        </p:txBody>
      </p:sp>
    </p:spTree>
    <p:extLst>
      <p:ext uri="{BB962C8B-B14F-4D97-AF65-F5344CB8AC3E}">
        <p14:creationId xmlns:p14="http://schemas.microsoft.com/office/powerpoint/2010/main" val="280310133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342900" indent="-342900">
              <a:spcBef>
                <a:spcPts val="1800"/>
              </a:spcBef>
              <a:spcAft>
                <a:spcPts val="1200"/>
              </a:spcAft>
              <a:buFont typeface="Arial" pitchFamily="34" charset="0"/>
              <a:buChar char="•"/>
            </a:pPr>
            <a:r>
              <a:rPr lang="en-GB" sz="1600" dirty="0" smtClean="0">
                <a:solidFill>
                  <a:schemeClr val="tx1"/>
                </a:solidFill>
                <a:cs typeface="Helvetica" panose="020B0604020202020204" pitchFamily="34" charset="0"/>
              </a:rPr>
              <a:t>For linear </a:t>
            </a:r>
            <a:r>
              <a:rPr lang="en-GB" sz="1600" dirty="0">
                <a:solidFill>
                  <a:schemeClr val="tx1"/>
                </a:solidFill>
                <a:cs typeface="Helvetica" panose="020B0604020202020204" pitchFamily="34" charset="0"/>
              </a:rPr>
              <a:t>model </a:t>
            </a:r>
            <a:r>
              <a:rPr lang="en-GB" sz="1600" b="1"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M</a:t>
            </a:r>
            <a:r>
              <a:rPr lang="en-GB" sz="1600" baseline="-50000" dirty="0">
                <a:solidFill>
                  <a:srgbClr val="000000"/>
                </a:solidFill>
                <a:cs typeface="Helvetica" panose="020B0604020202020204" pitchFamily="34" charset="0"/>
              </a:rPr>
              <a:t> </a:t>
            </a:r>
            <a:r>
              <a:rPr lang="en-GB" sz="1600" dirty="0">
                <a:solidFill>
                  <a:schemeClr val="tx1"/>
                </a:solidFill>
                <a:cs typeface="Helvetica" panose="020B0604020202020204" pitchFamily="34" charset="0"/>
              </a:rPr>
              <a:t>and the observation </a:t>
            </a:r>
            <a:r>
              <a:rPr lang="en-GB" sz="1600" dirty="0" smtClean="0">
                <a:solidFill>
                  <a:schemeClr val="tx1"/>
                </a:solidFill>
                <a:cs typeface="Helvetica" panose="020B0604020202020204" pitchFamily="34" charset="0"/>
              </a:rPr>
              <a:t>operators </a:t>
            </a:r>
            <a:r>
              <a:rPr lang="en-GB" sz="1600" b="1"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H</a:t>
            </a:r>
            <a:r>
              <a:rPr lang="en-GB" sz="1600" baseline="-25000" dirty="0">
                <a:solidFill>
                  <a:srgbClr val="000000"/>
                </a:solidFill>
                <a:cs typeface="Helvetica" panose="020B0604020202020204" pitchFamily="34" charset="0"/>
              </a:rPr>
              <a:t> </a:t>
            </a:r>
            <a:r>
              <a:rPr lang="en-GB" sz="1600" dirty="0" smtClean="0">
                <a:solidFill>
                  <a:schemeClr val="tx1"/>
                </a:solidFill>
                <a:cs typeface="Helvetica" panose="020B0604020202020204" pitchFamily="34" charset="0"/>
              </a:rPr>
              <a:t> </a:t>
            </a:r>
            <a:r>
              <a:rPr lang="en-GB" sz="1600" dirty="0">
                <a:solidFill>
                  <a:schemeClr val="tx1"/>
                </a:solidFill>
                <a:cs typeface="Helvetica" panose="020B0604020202020204" pitchFamily="34" charset="0"/>
              </a:rPr>
              <a:t>the Kalman Filter produces an optimal </a:t>
            </a:r>
            <a:r>
              <a:rPr lang="en-GB" sz="1600" dirty="0" smtClean="0">
                <a:solidFill>
                  <a:schemeClr val="tx1"/>
                </a:solidFill>
                <a:cs typeface="Helvetica" panose="020B0604020202020204" pitchFamily="34" charset="0"/>
              </a:rPr>
              <a:t>(minimum error variance) sequence </a:t>
            </a:r>
            <a:r>
              <a:rPr lang="en-GB" sz="1600" dirty="0">
                <a:solidFill>
                  <a:schemeClr val="tx1"/>
                </a:solidFill>
                <a:cs typeface="Helvetica" panose="020B0604020202020204" pitchFamily="34" charset="0"/>
              </a:rPr>
              <a:t>of analyses (</a:t>
            </a:r>
            <a:r>
              <a:rPr lang="en-GB" sz="1600" b="1"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x</a:t>
            </a:r>
            <a:r>
              <a:rPr lang="en-GB" sz="1600" baseline="300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a</a:t>
            </a:r>
            <a:r>
              <a:rPr lang="en-GB" sz="1600" baseline="-250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1</a:t>
            </a:r>
            <a:r>
              <a:rPr lang="en-GB" sz="1600" dirty="0">
                <a:solidFill>
                  <a:schemeClr val="tx1"/>
                </a:solidFill>
                <a:cs typeface="Helvetica" panose="020B0604020202020204" pitchFamily="34" charset="0"/>
              </a:rPr>
              <a:t>, </a:t>
            </a:r>
            <a:r>
              <a:rPr lang="en-GB" sz="1600" b="1"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x</a:t>
            </a:r>
            <a:r>
              <a:rPr lang="en-GB" sz="1600" baseline="300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a</a:t>
            </a:r>
            <a:r>
              <a:rPr lang="en-GB" sz="1600" baseline="-250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2</a:t>
            </a:r>
            <a:r>
              <a:rPr lang="en-GB" sz="16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a:t>
            </a:r>
            <a:r>
              <a:rPr lang="en-GB" sz="1600" dirty="0">
                <a:solidFill>
                  <a:schemeClr val="tx1"/>
                </a:solidFill>
                <a:cs typeface="Helvetica" panose="020B0604020202020204" pitchFamily="34" charset="0"/>
              </a:rPr>
              <a:t> …, </a:t>
            </a:r>
            <a:r>
              <a:rPr lang="en-GB" sz="1600" b="1"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x</a:t>
            </a:r>
            <a:r>
              <a:rPr lang="en-GB" sz="1600" baseline="300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a</a:t>
            </a:r>
            <a:r>
              <a:rPr lang="en-GB" sz="1600" baseline="-250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t-1</a:t>
            </a:r>
            <a:r>
              <a:rPr lang="en-GB" sz="16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 </a:t>
            </a:r>
            <a:r>
              <a:rPr lang="en-GB" sz="1600" b="1"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x</a:t>
            </a:r>
            <a:r>
              <a:rPr lang="en-GB" sz="1600" baseline="30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a</a:t>
            </a:r>
            <a:r>
              <a:rPr lang="en-GB" sz="1600" baseline="-25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t</a:t>
            </a:r>
            <a:r>
              <a:rPr lang="en-GB" sz="16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a:t>
            </a:r>
            <a:r>
              <a:rPr lang="en-GB" sz="1600" dirty="0">
                <a:solidFill>
                  <a:schemeClr val="tx1"/>
                </a:solidFill>
                <a:cs typeface="Helvetica" panose="020B0604020202020204" pitchFamily="34" charset="0"/>
              </a:rPr>
              <a:t> </a:t>
            </a:r>
          </a:p>
          <a:p>
            <a:pPr marL="342900" indent="-342900">
              <a:spcBef>
                <a:spcPts val="600"/>
              </a:spcBef>
              <a:spcAft>
                <a:spcPts val="600"/>
              </a:spcAft>
              <a:buFont typeface="Arial" pitchFamily="34" charset="0"/>
              <a:buChar char="•"/>
            </a:pPr>
            <a:r>
              <a:rPr lang="en-GB" sz="1600" dirty="0" smtClean="0">
                <a:solidFill>
                  <a:schemeClr val="tx1"/>
                </a:solidFill>
                <a:cs typeface="Helvetica" panose="020B0604020202020204" pitchFamily="34" charset="0"/>
              </a:rPr>
              <a:t>We have shown that under the additional assumption of Gaussian errors the </a:t>
            </a:r>
            <a:r>
              <a:rPr lang="en-GB" sz="1600" dirty="0">
                <a:solidFill>
                  <a:schemeClr val="tx1"/>
                </a:solidFill>
                <a:cs typeface="Helvetica" panose="020B0604020202020204" pitchFamily="34" charset="0"/>
              </a:rPr>
              <a:t>Kalman Filter provides  the exact </a:t>
            </a:r>
            <a:r>
              <a:rPr lang="en-GB" sz="1600" dirty="0" smtClean="0">
                <a:solidFill>
                  <a:schemeClr val="tx1"/>
                </a:solidFill>
                <a:cs typeface="Helvetica" panose="020B0604020202020204" pitchFamily="34" charset="0"/>
              </a:rPr>
              <a:t>posterior probability estimate, </a:t>
            </a:r>
            <a:r>
              <a:rPr lang="en-GB" sz="1600" dirty="0">
                <a:solidFill>
                  <a:schemeClr val="tx1"/>
                </a:solidFill>
                <a:cs typeface="Helvetica" panose="020B0604020202020204" pitchFamily="34" charset="0"/>
              </a:rPr>
              <a:t>p(</a:t>
            </a:r>
            <a:r>
              <a:rPr lang="en-GB" sz="1600" b="1"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x</a:t>
            </a:r>
            <a:r>
              <a:rPr lang="en-GB" sz="1600" baseline="30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a</a:t>
            </a:r>
            <a:r>
              <a:rPr lang="en-GB" sz="1600" baseline="-25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t</a:t>
            </a:r>
            <a:r>
              <a:rPr lang="en-GB" sz="16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a:t>
            </a:r>
            <a:r>
              <a:rPr lang="en-GB" sz="1600"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 </a:t>
            </a:r>
            <a:r>
              <a:rPr lang="en-GB" sz="1600" b="1"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x</a:t>
            </a:r>
            <a:r>
              <a:rPr lang="en-GB" sz="1600" baseline="30000"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b</a:t>
            </a:r>
            <a:r>
              <a:rPr lang="en-GB" sz="1600" baseline="-25000"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0</a:t>
            </a:r>
            <a:r>
              <a:rPr lang="en-GB" sz="1600"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 </a:t>
            </a:r>
            <a:r>
              <a:rPr lang="en-GB" sz="1600" b="1"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y</a:t>
            </a:r>
            <a:r>
              <a:rPr lang="en-GB" sz="1600" baseline="-25000"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0</a:t>
            </a:r>
            <a:r>
              <a:rPr lang="en-GB" sz="1600"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a:t>
            </a:r>
            <a:r>
              <a:rPr lang="en-GB" sz="1600" b="1"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y</a:t>
            </a:r>
            <a:r>
              <a:rPr lang="en-GB" sz="1600" baseline="-25000"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1</a:t>
            </a:r>
            <a:r>
              <a:rPr lang="en-GB" sz="1600" dirty="0">
                <a:solidFill>
                  <a:schemeClr val="tx1"/>
                </a:solidFill>
                <a:latin typeface="Cambria Math" panose="02040503050406030204" pitchFamily="18" charset="0"/>
                <a:ea typeface="Cambria Math" panose="02040503050406030204" pitchFamily="18" charset="0"/>
                <a:cs typeface="Helvetica" panose="020B0604020202020204" pitchFamily="34" charset="0"/>
              </a:rPr>
              <a:t>,…,</a:t>
            </a:r>
            <a:r>
              <a:rPr lang="en-GB" sz="1600" b="1" dirty="0" err="1">
                <a:solidFill>
                  <a:schemeClr val="tx1"/>
                </a:solidFill>
                <a:latin typeface="Cambria Math" panose="02040503050406030204" pitchFamily="18" charset="0"/>
                <a:ea typeface="Cambria Math" panose="02040503050406030204" pitchFamily="18" charset="0"/>
                <a:cs typeface="Helvetica" panose="020B0604020202020204" pitchFamily="34" charset="0"/>
              </a:rPr>
              <a:t>y</a:t>
            </a:r>
            <a:r>
              <a:rPr lang="en-GB" sz="1600" baseline="-25000" dirty="0" err="1">
                <a:solidFill>
                  <a:schemeClr val="tx1"/>
                </a:solidFill>
                <a:latin typeface="Cambria Math" panose="02040503050406030204" pitchFamily="18" charset="0"/>
                <a:ea typeface="Cambria Math" panose="02040503050406030204" pitchFamily="18" charset="0"/>
                <a:cs typeface="Helvetica" panose="020B0604020202020204" pitchFamily="34" charset="0"/>
              </a:rPr>
              <a:t>t</a:t>
            </a:r>
            <a:r>
              <a:rPr lang="en-GB" sz="1600" dirty="0">
                <a:solidFill>
                  <a:schemeClr val="tx1"/>
                </a:solidFill>
                <a:cs typeface="Helvetica" panose="020B0604020202020204" pitchFamily="34" charset="0"/>
              </a:rPr>
              <a:t>). </a:t>
            </a:r>
            <a:endParaRPr lang="en-GB" sz="1600" dirty="0" smtClean="0">
              <a:solidFill>
                <a:schemeClr val="tx1"/>
              </a:solidFill>
              <a:cs typeface="Helvetica" panose="020B0604020202020204" pitchFamily="34" charset="0"/>
            </a:endParaRPr>
          </a:p>
          <a:p>
            <a:pPr marL="342900" indent="-342900">
              <a:spcBef>
                <a:spcPts val="600"/>
              </a:spcBef>
              <a:spcAft>
                <a:spcPts val="600"/>
              </a:spcAft>
              <a:buFont typeface="Arial" pitchFamily="34" charset="0"/>
              <a:buChar char="•"/>
            </a:pPr>
            <a:r>
              <a:rPr lang="en-GB" sz="1600" dirty="0" smtClean="0">
                <a:solidFill>
                  <a:schemeClr val="tx1"/>
                </a:solidFill>
                <a:cs typeface="Helvetica" panose="020B0604020202020204" pitchFamily="34" charset="0"/>
              </a:rPr>
              <a:t>Kalman Filters are impractical for large-dimensional systems like in NWP, due to the impossibility of storing and evolving the state error covariance matrices (</a:t>
            </a:r>
            <a:r>
              <a:rPr lang="en-GB" sz="1600" b="1" dirty="0" smtClean="0">
                <a:solidFill>
                  <a:schemeClr val="tx1"/>
                </a:solidFill>
                <a:latin typeface="Cambria Math" panose="02040503050406030204" pitchFamily="18" charset="0"/>
                <a:ea typeface="Cambria Math" panose="02040503050406030204" pitchFamily="18" charset="0"/>
                <a:cs typeface="Helvetica" panose="020B0604020202020204" pitchFamily="34" charset="0"/>
              </a:rPr>
              <a:t>P</a:t>
            </a:r>
            <a:r>
              <a:rPr lang="en-GB" sz="1600" baseline="30000" dirty="0" smtClean="0">
                <a:solidFill>
                  <a:schemeClr val="tx1"/>
                </a:solidFill>
                <a:latin typeface="Cambria Math" panose="02040503050406030204" pitchFamily="18" charset="0"/>
                <a:ea typeface="Cambria Math" panose="02040503050406030204" pitchFamily="18" charset="0"/>
                <a:cs typeface="Helvetica" panose="020B0604020202020204" pitchFamily="34" charset="0"/>
              </a:rPr>
              <a:t>a/b</a:t>
            </a:r>
            <a:r>
              <a:rPr lang="en-GB" sz="1600" dirty="0" smtClean="0">
                <a:solidFill>
                  <a:schemeClr val="tx1"/>
                </a:solidFill>
                <a:cs typeface="Helvetica" panose="020B0604020202020204" pitchFamily="34" charset="0"/>
              </a:rPr>
              <a:t>)</a:t>
            </a:r>
          </a:p>
          <a:p>
            <a:pPr marL="342900" indent="-342900">
              <a:spcBef>
                <a:spcPts val="600"/>
              </a:spcBef>
              <a:spcAft>
                <a:spcPts val="600"/>
              </a:spcAft>
              <a:buFont typeface="Arial" pitchFamily="34" charset="0"/>
              <a:buChar char="•"/>
            </a:pPr>
            <a:r>
              <a:rPr lang="en-GB" sz="1600" dirty="0" smtClean="0">
                <a:solidFill>
                  <a:schemeClr val="tx1"/>
                </a:solidFill>
                <a:cs typeface="Helvetica" panose="020B0604020202020204" pitchFamily="34" charset="0"/>
              </a:rPr>
              <a:t>We need to use reduced-rank representations of the state error covariance matrices: this can be done, but has other drawbacks (need for localisation, physical imbalances, etc.)</a:t>
            </a:r>
          </a:p>
          <a:p>
            <a:pPr marL="342900" indent="-342900">
              <a:spcBef>
                <a:spcPts val="600"/>
              </a:spcBef>
              <a:spcAft>
                <a:spcPts val="600"/>
              </a:spcAft>
              <a:buFont typeface="Arial" pitchFamily="34" charset="0"/>
              <a:buChar char="•"/>
            </a:pPr>
            <a:r>
              <a:rPr lang="en-GB" sz="1600" dirty="0" smtClean="0">
                <a:solidFill>
                  <a:schemeClr val="tx1"/>
                </a:solidFill>
                <a:cs typeface="Helvetica" panose="020B0604020202020204" pitchFamily="34" charset="0"/>
              </a:rPr>
              <a:t>The Ensemble Kalman Filter is a Monte Carlo implementation of a reduced-rank Kalman Filter. It works well for sparsely observed systems, but for well observed systems the severe rank reduction can be an issue</a:t>
            </a:r>
          </a:p>
          <a:p>
            <a:pPr marL="342900" indent="-342900">
              <a:spcBef>
                <a:spcPts val="600"/>
              </a:spcBef>
              <a:spcAft>
                <a:spcPts val="600"/>
              </a:spcAft>
              <a:buFont typeface="Arial" pitchFamily="34" charset="0"/>
              <a:buChar char="•"/>
            </a:pPr>
            <a:r>
              <a:rPr lang="en-GB" sz="1600" dirty="0" smtClean="0">
                <a:solidFill>
                  <a:schemeClr val="tx1"/>
                </a:solidFill>
                <a:cs typeface="Helvetica" panose="020B0604020202020204" pitchFamily="34" charset="0"/>
              </a:rPr>
              <a:t>The EnKF is currently used in many global NWP Centres as the error cycling component of a hybrid Variational-EnKF system </a:t>
            </a:r>
            <a:endParaRPr lang="en-GB" sz="1600" dirty="0">
              <a:solidFill>
                <a:srgbClr val="000000"/>
              </a:solidFill>
              <a:cs typeface="Helvetica" panose="020B0604020202020204" pitchFamily="34" charset="0"/>
            </a:endParaRPr>
          </a:p>
        </p:txBody>
      </p:sp>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algn="l"/>
            <a:r>
              <a:rPr lang="en-GB" altLang="en-US" sz="3600" dirty="0" smtClean="0"/>
              <a:t>Summary</a:t>
            </a:r>
            <a:endParaRPr lang="en-GB" altLang="en-US" dirty="0" smtClean="0"/>
          </a:p>
        </p:txBody>
      </p:sp>
    </p:spTree>
    <p:extLst>
      <p:ext uri="{BB962C8B-B14F-4D97-AF65-F5344CB8AC3E}">
        <p14:creationId xmlns:p14="http://schemas.microsoft.com/office/powerpoint/2010/main" val="287754262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39700" y="106363"/>
            <a:ext cx="8828088" cy="865187"/>
          </a:xfrm>
        </p:spPr>
        <p:txBody>
          <a:bodyPr>
            <a:noAutofit/>
          </a:bodyPr>
          <a:lstStyle/>
          <a:p>
            <a:pPr algn="ctr"/>
            <a:r>
              <a:rPr lang="en-GB" altLang="en-US" sz="3600" dirty="0" smtClean="0">
                <a:cs typeface="Helvetica" panose="020B0604020202020204" pitchFamily="34" charset="0"/>
              </a:rPr>
              <a:t>Bibliography</a:t>
            </a:r>
            <a:br>
              <a:rPr lang="en-GB" altLang="en-US" sz="3600" dirty="0" smtClean="0">
                <a:cs typeface="Helvetica" panose="020B0604020202020204" pitchFamily="34" charset="0"/>
              </a:rPr>
            </a:br>
            <a:endParaRPr lang="en-US" altLang="en-US" sz="1600" dirty="0" smtClean="0">
              <a:cs typeface="Helvetica" panose="020B0604020202020204" pitchFamily="34" charset="0"/>
            </a:endParaRPr>
          </a:p>
        </p:txBody>
      </p:sp>
      <p:sp>
        <p:nvSpPr>
          <p:cNvPr id="24579" name="Rectangle 3"/>
          <p:cNvSpPr>
            <a:spLocks noGrp="1" noChangeArrowheads="1"/>
          </p:cNvSpPr>
          <p:nvPr>
            <p:ph idx="1"/>
          </p:nvPr>
        </p:nvSpPr>
        <p:spPr>
          <a:xfrm>
            <a:off x="438720" y="908124"/>
            <a:ext cx="8381752" cy="1728788"/>
          </a:xfrm>
        </p:spPr>
        <p:txBody>
          <a:bodyPr>
            <a:noAutofit/>
          </a:bodyPr>
          <a:lstStyle/>
          <a:p>
            <a:pPr marL="457200" lvl="0" indent="-457200">
              <a:lnSpc>
                <a:spcPts val="1800"/>
              </a:lnSpc>
              <a:spcBef>
                <a:spcPts val="600"/>
              </a:spcBef>
              <a:spcAft>
                <a:spcPts val="600"/>
              </a:spcAft>
              <a:buClr>
                <a:srgbClr val="0F3692"/>
              </a:buClr>
              <a:buFont typeface="+mj-lt"/>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Anderson, J. L., 2001. An ensemble adjustment Kalman filter for data assimilation. Mon. Wea. Rev. 129, 2884–2903. </a:t>
            </a:r>
          </a:p>
          <a:p>
            <a:pPr marL="457200" lvl="0" indent="-457200">
              <a:lnSpc>
                <a:spcPts val="1800"/>
              </a:lnSpc>
              <a:spcBef>
                <a:spcPts val="600"/>
              </a:spcBef>
              <a:spcAft>
                <a:spcPts val="600"/>
              </a:spcAft>
              <a:buClr>
                <a:srgbClr val="0F3692"/>
              </a:buClr>
              <a:buFont typeface="+mj-lt"/>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Bishop, C. H., </a:t>
            </a:r>
            <a:r>
              <a:rPr lang="en-GB" sz="1600" kern="0" dirty="0" err="1">
                <a:solidFill>
                  <a:srgbClr val="000000"/>
                </a:solidFill>
                <a:latin typeface="Calibri" pitchFamily="34" charset="0"/>
                <a:cs typeface="Calibri" pitchFamily="34" charset="0"/>
              </a:rPr>
              <a:t>Etherton</a:t>
            </a:r>
            <a:r>
              <a:rPr lang="en-GB" sz="1600" kern="0" dirty="0">
                <a:solidFill>
                  <a:srgbClr val="000000"/>
                </a:solidFill>
                <a:latin typeface="Calibri" pitchFamily="34" charset="0"/>
                <a:cs typeface="Calibri" pitchFamily="34" charset="0"/>
              </a:rPr>
              <a:t>, B. J. and </a:t>
            </a:r>
            <a:r>
              <a:rPr lang="en-GB" sz="1600" kern="0" dirty="0" err="1">
                <a:solidFill>
                  <a:srgbClr val="000000"/>
                </a:solidFill>
                <a:latin typeface="Calibri" pitchFamily="34" charset="0"/>
                <a:cs typeface="Calibri" pitchFamily="34" charset="0"/>
              </a:rPr>
              <a:t>Majumdar</a:t>
            </a:r>
            <a:r>
              <a:rPr lang="en-GB" sz="1600" kern="0" dirty="0">
                <a:solidFill>
                  <a:srgbClr val="000000"/>
                </a:solidFill>
                <a:latin typeface="Calibri" pitchFamily="34" charset="0"/>
                <a:cs typeface="Calibri" pitchFamily="34" charset="0"/>
              </a:rPr>
              <a:t>, S. J., 2001. Adaptive sampling with ensemble transform Kalman filter. Part I: theoretical aspects. Mon. Wea. Rev. 129, 420–436.</a:t>
            </a:r>
          </a:p>
          <a:p>
            <a:pPr marL="457200" lvl="0" indent="-457200">
              <a:lnSpc>
                <a:spcPts val="1800"/>
              </a:lnSpc>
              <a:spcBef>
                <a:spcPts val="600"/>
              </a:spcBef>
              <a:spcAft>
                <a:spcPts val="600"/>
              </a:spcAft>
              <a:buClr>
                <a:srgbClr val="0F3692"/>
              </a:buClr>
              <a:buFont typeface="+mj-lt"/>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err="1">
                <a:solidFill>
                  <a:srgbClr val="000000"/>
                </a:solidFill>
                <a:latin typeface="Calibri" pitchFamily="34" charset="0"/>
                <a:cs typeface="Calibri" pitchFamily="34" charset="0"/>
              </a:rPr>
              <a:t>Bromiley</a:t>
            </a:r>
            <a:r>
              <a:rPr lang="en-GB" sz="1600" kern="0" dirty="0">
                <a:solidFill>
                  <a:srgbClr val="000000"/>
                </a:solidFill>
                <a:latin typeface="Calibri" pitchFamily="34" charset="0"/>
                <a:cs typeface="Calibri" pitchFamily="34" charset="0"/>
              </a:rPr>
              <a:t>, P.A., 2014: Products and Convolutions of Gaussian Probability Density Functions, TINA Memo N. 2003-003. Available at http://www.tina-vision.net/docs/memos/2003-003.pdf</a:t>
            </a:r>
          </a:p>
          <a:p>
            <a:pPr marL="457200" lvl="0" indent="-457200">
              <a:lnSpc>
                <a:spcPts val="1800"/>
              </a:lnSpc>
              <a:spcBef>
                <a:spcPts val="600"/>
              </a:spcBef>
              <a:spcAft>
                <a:spcPts val="600"/>
              </a:spcAft>
              <a:buClr>
                <a:srgbClr val="0F3692"/>
              </a:buClr>
              <a:buFont typeface="+mj-lt"/>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Burgers, G., Van Leeuwen, P. J. and Evensen, G., 1998. On the analysis scheme in the ensemble Kalman filter. Mon. Wea. Rev. 126, 1719–1724.</a:t>
            </a:r>
          </a:p>
          <a:p>
            <a:pPr marL="457200" lvl="0" indent="-457200">
              <a:lnSpc>
                <a:spcPts val="1800"/>
              </a:lnSpc>
              <a:spcBef>
                <a:spcPts val="600"/>
              </a:spcBef>
              <a:spcAft>
                <a:spcPts val="600"/>
              </a:spcAft>
              <a:buClr>
                <a:srgbClr val="0F3692"/>
              </a:buClr>
              <a:buFont typeface="+mj-lt"/>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Campbell, W. F., C. H. Bishop, and D. Hodyss, 2010: Vertical covariance localization for satellite radiances in ensemble Kalman Filters. Mon. Wea. Rev.,138,282–290.</a:t>
            </a:r>
          </a:p>
          <a:p>
            <a:pPr marL="457200" lvl="0" indent="-457200">
              <a:lnSpc>
                <a:spcPts val="1800"/>
              </a:lnSpc>
              <a:spcBef>
                <a:spcPts val="600"/>
              </a:spcBef>
              <a:spcAft>
                <a:spcPts val="600"/>
              </a:spcAft>
              <a:buClr>
                <a:srgbClr val="0F3692"/>
              </a:buClr>
              <a:buFont typeface="+mj-lt"/>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Evensen, G., 1994. Sequential data assimilation with a nonlinear quasi-geostrophic model using Monte Carlo methods to forecast error statistics. J. Geophys. Res. 99(C5), 10 143–10 162.</a:t>
            </a:r>
          </a:p>
          <a:p>
            <a:pPr marL="457200" lvl="0" indent="-457200">
              <a:lnSpc>
                <a:spcPts val="1800"/>
              </a:lnSpc>
              <a:spcBef>
                <a:spcPts val="600"/>
              </a:spcBef>
              <a:spcAft>
                <a:spcPts val="600"/>
              </a:spcAft>
              <a:buClr>
                <a:srgbClr val="0F3692"/>
              </a:buClr>
              <a:buFont typeface="+mj-lt"/>
              <a:buAutoNum type="arabicPeriod"/>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Evensen, G . 2004 . Sampling strategies and square root analysis schemes for the EnKF . No.: 54 . p.: 539-560 . Ocean Dynamics</a:t>
            </a:r>
          </a:p>
          <a:p>
            <a:pPr>
              <a:lnSpc>
                <a:spcPct val="100000"/>
              </a:lnSpc>
              <a:spcAft>
                <a:spcPts val="500"/>
              </a:spcAft>
            </a:pPr>
            <a:endParaRPr lang="en-GB" altLang="en-US" sz="1400" dirty="0" smtClean="0">
              <a:solidFill>
                <a:schemeClr val="tx1"/>
              </a:solidFill>
              <a:cs typeface="Helvetica" panose="020B0604020202020204" pitchFamily="34" charset="0"/>
            </a:endParaRPr>
          </a:p>
        </p:txBody>
      </p:sp>
    </p:spTree>
    <p:extLst>
      <p:ext uri="{BB962C8B-B14F-4D97-AF65-F5344CB8AC3E}">
        <p14:creationId xmlns:p14="http://schemas.microsoft.com/office/powerpoint/2010/main" val="24537796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39700" y="106363"/>
            <a:ext cx="8828088" cy="865187"/>
          </a:xfrm>
        </p:spPr>
        <p:txBody>
          <a:bodyPr>
            <a:noAutofit/>
          </a:bodyPr>
          <a:lstStyle/>
          <a:p>
            <a:pPr algn="ctr"/>
            <a:r>
              <a:rPr lang="en-GB" altLang="en-US" sz="3600" dirty="0" smtClean="0">
                <a:cs typeface="Helvetica" panose="020B0604020202020204" pitchFamily="34" charset="0"/>
              </a:rPr>
              <a:t>Bibliography</a:t>
            </a:r>
            <a:br>
              <a:rPr lang="en-GB" altLang="en-US" sz="3600" dirty="0" smtClean="0">
                <a:cs typeface="Helvetica" panose="020B0604020202020204" pitchFamily="34" charset="0"/>
              </a:rPr>
            </a:br>
            <a:endParaRPr lang="en-US" altLang="en-US" sz="1600" dirty="0" smtClean="0">
              <a:cs typeface="Helvetica" panose="020B0604020202020204" pitchFamily="34" charset="0"/>
            </a:endParaRPr>
          </a:p>
        </p:txBody>
      </p:sp>
      <p:sp>
        <p:nvSpPr>
          <p:cNvPr id="24579" name="Rectangle 3"/>
          <p:cNvSpPr>
            <a:spLocks noGrp="1" noChangeArrowheads="1"/>
          </p:cNvSpPr>
          <p:nvPr>
            <p:ph idx="1"/>
          </p:nvPr>
        </p:nvSpPr>
        <p:spPr>
          <a:xfrm>
            <a:off x="438720" y="908124"/>
            <a:ext cx="8381752" cy="1728788"/>
          </a:xfrm>
        </p:spPr>
        <p:txBody>
          <a:bodyPr>
            <a:noAutofit/>
          </a:bodyPr>
          <a:lstStyle/>
          <a:p>
            <a:pPr marL="457200" lvl="0" indent="-457200">
              <a:lnSpc>
                <a:spcPts val="1800"/>
              </a:lnSpc>
              <a:spcBef>
                <a:spcPts val="600"/>
              </a:spcBef>
              <a:spcAft>
                <a:spcPts val="600"/>
              </a:spcAft>
              <a:buClr>
                <a:srgbClr val="0F3692"/>
              </a:buClr>
              <a:buFont typeface="+mj-lt"/>
              <a:buAutoNum type="arabicPeriod" startAt="8"/>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Fisher, M., Leutbecher, M. and Kelly, G. A. 2005. On the equivalence between Kalman smoothing and weak-constraint four-dimensional variational data assimilation. Q.J.R. Meteorol. Soc., 131: 3235–3246.</a:t>
            </a:r>
          </a:p>
          <a:p>
            <a:pPr marL="457200" lvl="0" indent="-457200">
              <a:lnSpc>
                <a:spcPts val="1800"/>
              </a:lnSpc>
              <a:spcBef>
                <a:spcPts val="600"/>
              </a:spcBef>
              <a:spcAft>
                <a:spcPts val="600"/>
              </a:spcAft>
              <a:buClr>
                <a:srgbClr val="0F3692"/>
              </a:buClr>
              <a:buFont typeface="+mj-lt"/>
              <a:buAutoNum type="arabicPeriod" startAt="8"/>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Flowerdew, J. 2015. Towards a theory of optimal localisation. Tellus A 2015, 67, 25257, http://dx.doi.org/10.3402/tellusa.v67.25257 </a:t>
            </a:r>
          </a:p>
          <a:p>
            <a:pPr marL="457200" lvl="0" indent="-457200">
              <a:lnSpc>
                <a:spcPts val="1700"/>
              </a:lnSpc>
              <a:spcBef>
                <a:spcPts val="600"/>
              </a:spcBef>
              <a:spcAft>
                <a:spcPts val="600"/>
              </a:spcAft>
              <a:buClr>
                <a:srgbClr val="0F3692"/>
              </a:buClr>
              <a:buFont typeface="+mj-lt"/>
              <a:buAutoNum type="arabicPeriod" startAt="9"/>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Houtekamer, P. L. and Mitchell, H. L., 1998. Data assimilation using an ensemble Kalman filter technique. Mon. Wea. Rev. 126, 796–811. </a:t>
            </a:r>
          </a:p>
          <a:p>
            <a:pPr marL="457200" lvl="0" indent="-457200">
              <a:lnSpc>
                <a:spcPts val="1700"/>
              </a:lnSpc>
              <a:spcBef>
                <a:spcPts val="600"/>
              </a:spcBef>
              <a:spcAft>
                <a:spcPts val="600"/>
              </a:spcAft>
              <a:buClr>
                <a:srgbClr val="0F3692"/>
              </a:buClr>
              <a:buFont typeface="+mj-lt"/>
              <a:buAutoNum type="arabicPeriod" startAt="9"/>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Houtekamer, P. L. and Mitchell, H. L., 2001. A sequential ensemble Kalman filter for atmospheric data assimilation. Mon. Wea. Rev. 129, 123–137.</a:t>
            </a:r>
          </a:p>
          <a:p>
            <a:pPr marL="457200" lvl="0" indent="-457200">
              <a:lnSpc>
                <a:spcPts val="1700"/>
              </a:lnSpc>
              <a:spcBef>
                <a:spcPts val="600"/>
              </a:spcBef>
              <a:spcAft>
                <a:spcPts val="600"/>
              </a:spcAft>
              <a:buClr>
                <a:srgbClr val="0F3692"/>
              </a:buClr>
              <a:buFont typeface="+mj-lt"/>
              <a:buAutoNum type="arabicPeriod" startAt="9"/>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Hunt, B. R., Kostelich, E. J. and Szunyogh, I., 2007. Efficient data assimilation for spatiotemporal chaos: a local ensemble transform Kalman filter. Physica D, 230, 112–126. </a:t>
            </a:r>
          </a:p>
          <a:p>
            <a:pPr marL="457200" lvl="0" indent="-457200">
              <a:lnSpc>
                <a:spcPts val="1700"/>
              </a:lnSpc>
              <a:spcBef>
                <a:spcPts val="600"/>
              </a:spcBef>
              <a:spcAft>
                <a:spcPts val="600"/>
              </a:spcAft>
              <a:buClr>
                <a:srgbClr val="0F3692"/>
              </a:buClr>
              <a:buFont typeface="+mj-lt"/>
              <a:buAutoNum type="arabicPeriod" startAt="9"/>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Liu C, Xiao Q, Wang B. 2008. An ensemble-based four-dimensional variational data assimilation scheme. part i: Technical formulation and preliminary test. Mon. Weather Rev. 136: 3363–3373.</a:t>
            </a:r>
          </a:p>
          <a:p>
            <a:pPr marL="457200" lvl="0" indent="-457200">
              <a:lnSpc>
                <a:spcPts val="1700"/>
              </a:lnSpc>
              <a:spcBef>
                <a:spcPts val="600"/>
              </a:spcBef>
              <a:spcAft>
                <a:spcPts val="600"/>
              </a:spcAft>
              <a:buClr>
                <a:srgbClr val="0F3692"/>
              </a:buClr>
              <a:buFont typeface="+mj-lt"/>
              <a:buAutoNum type="arabicPeriod" startAt="9"/>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Lorenc, A.C.,2003: The potential of the ensemble Kalman filter for NWP—A comparison with 4D-VAR. Q. J. R. Meteorol. Soc., 129: 3183–3203.</a:t>
            </a:r>
          </a:p>
          <a:p>
            <a:pPr>
              <a:lnSpc>
                <a:spcPct val="100000"/>
              </a:lnSpc>
              <a:spcAft>
                <a:spcPts val="500"/>
              </a:spcAft>
            </a:pPr>
            <a:endParaRPr lang="en-GB" altLang="en-US" sz="1600" dirty="0" smtClean="0">
              <a:solidFill>
                <a:schemeClr val="tx1"/>
              </a:solidFill>
              <a:cs typeface="Helvetica" panose="020B0604020202020204" pitchFamily="34" charset="0"/>
            </a:endParaRPr>
          </a:p>
        </p:txBody>
      </p:sp>
    </p:spTree>
    <p:extLst>
      <p:ext uri="{BB962C8B-B14F-4D97-AF65-F5344CB8AC3E}">
        <p14:creationId xmlns:p14="http://schemas.microsoft.com/office/powerpoint/2010/main" val="15063838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dirty="0" smtClean="0"/>
              <a:t>The Standard Kalman Filter</a:t>
            </a:r>
          </a:p>
        </p:txBody>
      </p:sp>
      <p:sp>
        <p:nvSpPr>
          <p:cNvPr id="3" name="Content Placeholder 2"/>
          <p:cNvSpPr>
            <a:spLocks noGrp="1"/>
          </p:cNvSpPr>
          <p:nvPr>
            <p:ph idx="4294967295"/>
          </p:nvPr>
        </p:nvSpPr>
        <p:spPr>
          <a:xfrm>
            <a:off x="468313" y="1268760"/>
            <a:ext cx="8229600" cy="5112568"/>
          </a:xfrm>
          <a:prstGeom prst="rect">
            <a:avLst/>
          </a:prstGeom>
        </p:spPr>
        <p:txBody>
          <a:bodyPr>
            <a:normAutofit lnSpcReduction="10000"/>
          </a:bodyPr>
          <a:lstStyle/>
          <a:p>
            <a:pPr marL="285750" indent="-285750">
              <a:lnSpc>
                <a:spcPct val="110000"/>
              </a:lnSpc>
              <a:spcBef>
                <a:spcPts val="600"/>
              </a:spcBef>
              <a:spcAft>
                <a:spcPts val="600"/>
              </a:spcAft>
              <a:buSzPct val="110000"/>
              <a:buFont typeface="Arial" panose="020B0604020202020204" pitchFamily="34" charset="0"/>
              <a:buChar char="•"/>
              <a:defRPr/>
            </a:pPr>
            <a:r>
              <a:rPr lang="en-GB" sz="1600" dirty="0" smtClean="0">
                <a:solidFill>
                  <a:schemeClr val="tx1"/>
                </a:solidFill>
              </a:rPr>
              <a:t>A simple univariate example: </a:t>
            </a:r>
          </a:p>
          <a:p>
            <a:pPr lvl="1" indent="0">
              <a:lnSpc>
                <a:spcPct val="110000"/>
              </a:lnSpc>
              <a:spcBef>
                <a:spcPts val="600"/>
              </a:spcBef>
              <a:spcAft>
                <a:spcPts val="600"/>
              </a:spcAft>
              <a:buSzPct val="110000"/>
              <a:buNone/>
              <a:defRPr/>
            </a:pPr>
            <a:r>
              <a:rPr lang="en-GB" sz="1400" dirty="0" smtClean="0">
                <a:solidFill>
                  <a:schemeClr val="tx1"/>
                </a:solidFill>
              </a:rPr>
              <a:t>Assume we are analysing a single state variable </a:t>
            </a:r>
            <a:r>
              <a:rPr lang="en-GB" sz="1400" dirty="0" smtClean="0">
                <a:solidFill>
                  <a:schemeClr val="tx1"/>
                </a:solidFill>
                <a:latin typeface="Cambria Math" panose="02040503050406030204" pitchFamily="18" charset="0"/>
                <a:ea typeface="Cambria Math" panose="02040503050406030204" pitchFamily="18" charset="0"/>
              </a:rPr>
              <a:t>x</a:t>
            </a:r>
            <a:r>
              <a:rPr lang="en-GB" sz="1400" dirty="0" smtClean="0">
                <a:solidFill>
                  <a:schemeClr val="tx1"/>
                </a:solidFill>
              </a:rPr>
              <a:t>, whose errors are Gaussian distributed around its background forecast </a:t>
            </a:r>
            <a:r>
              <a:rPr lang="en-GB" sz="1400" dirty="0" err="1" smtClean="0">
                <a:solidFill>
                  <a:schemeClr val="tx1"/>
                </a:solidFill>
                <a:latin typeface="Cambria Math" panose="02040503050406030204" pitchFamily="18" charset="0"/>
                <a:ea typeface="Cambria Math" panose="02040503050406030204" pitchFamily="18" charset="0"/>
              </a:rPr>
              <a:t>x</a:t>
            </a:r>
            <a:r>
              <a:rPr lang="en-GB" sz="1400" baseline="-25000" dirty="0" err="1" smtClean="0">
                <a:solidFill>
                  <a:schemeClr val="tx1"/>
                </a:solidFill>
                <a:latin typeface="Cambria Math" panose="02040503050406030204" pitchFamily="18" charset="0"/>
                <a:ea typeface="Cambria Math" panose="02040503050406030204" pitchFamily="18" charset="0"/>
              </a:rPr>
              <a:t>b</a:t>
            </a:r>
            <a:r>
              <a:rPr lang="en-GB" sz="1400" dirty="0" smtClean="0">
                <a:solidFill>
                  <a:schemeClr val="tx1"/>
                </a:solidFill>
              </a:rPr>
              <a:t>:</a:t>
            </a:r>
          </a:p>
          <a:p>
            <a:pPr lvl="1" indent="0">
              <a:lnSpc>
                <a:spcPct val="110000"/>
              </a:lnSpc>
              <a:spcBef>
                <a:spcPts val="600"/>
              </a:spcBef>
              <a:spcAft>
                <a:spcPts val="600"/>
              </a:spcAft>
              <a:buSzPct val="110000"/>
              <a:buNone/>
              <a:defRPr/>
            </a:pPr>
            <a:r>
              <a:rPr lang="en-GB" sz="1200" dirty="0" smtClean="0">
                <a:solidFill>
                  <a:schemeClr val="tx1"/>
                </a:solidFill>
              </a:rPr>
              <a:t> </a:t>
            </a:r>
          </a:p>
          <a:p>
            <a:pPr lvl="1" indent="0">
              <a:spcBef>
                <a:spcPts val="1200"/>
              </a:spcBef>
              <a:spcAft>
                <a:spcPts val="600"/>
              </a:spcAft>
              <a:buSzPct val="110000"/>
              <a:buNone/>
              <a:defRPr/>
            </a:pPr>
            <a:r>
              <a:rPr lang="en-GB" sz="1400" dirty="0" smtClean="0">
                <a:solidFill>
                  <a:schemeClr val="tx1"/>
                </a:solidFill>
              </a:rPr>
              <a:t>We have one observation of the state variable, also with Gaussian errors:</a:t>
            </a:r>
          </a:p>
          <a:p>
            <a:pPr lvl="1" indent="0">
              <a:buSzPct val="110000"/>
              <a:buNone/>
              <a:defRPr/>
            </a:pPr>
            <a:r>
              <a:rPr lang="en-GB" sz="1400" dirty="0" smtClean="0">
                <a:solidFill>
                  <a:schemeClr val="tx1"/>
                </a:solidFill>
              </a:rPr>
              <a:t> </a:t>
            </a:r>
          </a:p>
          <a:p>
            <a:pPr marL="285750" indent="-285750">
              <a:buSzPct val="110000"/>
              <a:buFont typeface="Arial" panose="020B0604020202020204" pitchFamily="34" charset="0"/>
              <a:buChar char="•"/>
              <a:defRPr/>
            </a:pPr>
            <a:endParaRPr lang="en-GB" sz="1600" dirty="0" smtClean="0">
              <a:solidFill>
                <a:schemeClr val="tx1"/>
              </a:solidFill>
            </a:endParaRPr>
          </a:p>
          <a:p>
            <a:pPr lvl="1" indent="0">
              <a:buSzPct val="110000"/>
              <a:buNone/>
              <a:defRPr/>
            </a:pPr>
            <a:r>
              <a:rPr lang="en-GB" sz="1400" dirty="0" smtClean="0">
                <a:solidFill>
                  <a:schemeClr val="tx1"/>
                </a:solidFill>
              </a:rPr>
              <a:t>Applying Bayes theorem we find:</a:t>
            </a:r>
          </a:p>
          <a:p>
            <a:pPr lvl="1" indent="0">
              <a:buSzPct val="110000"/>
              <a:buNone/>
              <a:defRPr/>
            </a:pPr>
            <a:endParaRPr lang="en-GB" sz="1400" dirty="0">
              <a:solidFill>
                <a:schemeClr val="tx1"/>
              </a:solidFill>
            </a:endParaRPr>
          </a:p>
          <a:p>
            <a:pPr lvl="1" indent="0">
              <a:spcBef>
                <a:spcPts val="2400"/>
              </a:spcBef>
              <a:spcAft>
                <a:spcPts val="600"/>
              </a:spcAft>
              <a:buSzPct val="110000"/>
              <a:buNone/>
              <a:defRPr/>
            </a:pPr>
            <a:r>
              <a:rPr lang="en-GB" sz="1400" dirty="0" smtClean="0">
                <a:solidFill>
                  <a:schemeClr val="tx1"/>
                </a:solidFill>
              </a:rPr>
              <a:t>Comparing to a standard Gaussian distribution: </a:t>
            </a:r>
            <a:endParaRPr lang="en-GB" sz="1400" dirty="0">
              <a:solidFill>
                <a:schemeClr val="tx1"/>
              </a:solidFill>
            </a:endParaRPr>
          </a:p>
          <a:p>
            <a:pPr marL="285750" indent="-285750">
              <a:buSzPct val="110000"/>
              <a:buFont typeface="Arial" panose="020B0604020202020204" pitchFamily="34" charset="0"/>
              <a:buChar char="•"/>
              <a:defRPr/>
            </a:pPr>
            <a:endParaRPr lang="en-GB" sz="1600" dirty="0" smtClean="0">
              <a:solidFill>
                <a:schemeClr val="tx1"/>
              </a:solidFill>
            </a:endParaRPr>
          </a:p>
          <a:p>
            <a:pPr lvl="1" indent="0">
              <a:spcBef>
                <a:spcPts val="2400"/>
              </a:spcBef>
              <a:spcAft>
                <a:spcPts val="600"/>
              </a:spcAft>
              <a:buSzPct val="110000"/>
              <a:buNone/>
              <a:defRPr/>
            </a:pPr>
            <a:r>
              <a:rPr lang="en-GB" sz="1400" dirty="0">
                <a:solidFill>
                  <a:schemeClr val="tx1"/>
                </a:solidFill>
              </a:rPr>
              <a:t>w</a:t>
            </a:r>
            <a:r>
              <a:rPr lang="en-GB" sz="1400" dirty="0" smtClean="0">
                <a:solidFill>
                  <a:schemeClr val="tx1"/>
                </a:solidFill>
              </a:rPr>
              <a:t>e see that the posterior distribution is also Gaussian with mean and variance: </a:t>
            </a:r>
            <a:endParaRPr lang="en-GB" sz="1400" dirty="0">
              <a:solidFill>
                <a:schemeClr val="tx1"/>
              </a:solidFill>
            </a:endParaRPr>
          </a:p>
          <a:p>
            <a:pPr>
              <a:buSzPct val="110000"/>
              <a:defRPr/>
            </a:pPr>
            <a:endParaRPr lang="en-GB" sz="1600" dirty="0">
              <a:solidFill>
                <a:schemeClr val="tx1"/>
              </a:solidFill>
            </a:endParaRPr>
          </a:p>
          <a:p>
            <a:pPr algn="ctr">
              <a:buClr>
                <a:srgbClr val="FF0000"/>
              </a:buClr>
              <a:defRPr/>
            </a:pPr>
            <a:endParaRPr lang="en-GB" sz="1800" dirty="0" smtClean="0">
              <a:solidFill>
                <a:schemeClr val="tx1"/>
              </a:solidFill>
            </a:endParaRPr>
          </a:p>
          <a:p>
            <a:pPr>
              <a:buClr>
                <a:srgbClr val="FF0000"/>
              </a:buClr>
              <a:defRPr/>
            </a:pPr>
            <a:r>
              <a:rPr lang="en-GB" sz="1800" dirty="0" smtClean="0">
                <a:solidFill>
                  <a:schemeClr val="tx1"/>
                </a:solidFill>
              </a:rPr>
              <a:t>	</a:t>
            </a:r>
            <a:endParaRPr lang="en-GB" sz="1800" dirty="0">
              <a:solidFill>
                <a:schemeClr val="tx1"/>
              </a:solidFill>
            </a:endParaRPr>
          </a:p>
          <a:p>
            <a:pPr>
              <a:spcBef>
                <a:spcPts val="600"/>
              </a:spcBef>
              <a:spcAft>
                <a:spcPts val="600"/>
              </a:spcAft>
              <a:defRPr/>
            </a:pPr>
            <a:endParaRPr lang="en-GB" sz="1800" dirty="0" smtClean="0">
              <a:solidFill>
                <a:schemeClr val="tx1"/>
              </a:solidFill>
            </a:endParaRPr>
          </a:p>
        </p:txBody>
      </p:sp>
      <mc:AlternateContent xmlns:mc="http://schemas.openxmlformats.org/markup-compatibility/2006" xmlns:a14="http://schemas.microsoft.com/office/drawing/2010/main">
        <mc:Choice Requires="a14">
          <p:sp>
            <p:nvSpPr>
              <p:cNvPr id="4" name="Rectangle 3"/>
              <p:cNvSpPr/>
              <p:nvPr/>
            </p:nvSpPr>
            <p:spPr>
              <a:xfrm>
                <a:off x="1844414" y="2132856"/>
                <a:ext cx="3651321" cy="505908"/>
              </a:xfrm>
              <a:prstGeom prst="rect">
                <a:avLst/>
              </a:prstGeom>
            </p:spPr>
            <p:txBody>
              <a:bodyPr wrap="none">
                <a:spAutoFit/>
              </a:bodyPr>
              <a:lstStyle/>
              <a:p>
                <a14:m>
                  <m:oMath xmlns:m="http://schemas.openxmlformats.org/officeDocument/2006/math">
                    <m:r>
                      <a:rPr lang="en-GB" sz="1300" i="1" smtClean="0">
                        <a:solidFill>
                          <a:prstClr val="black"/>
                        </a:solidFill>
                        <a:latin typeface="Cambria Math" panose="02040503050406030204" pitchFamily="18" charset="0"/>
                      </a:rPr>
                      <m:t>𝑝</m:t>
                    </m:r>
                    <m:d>
                      <m:dPr>
                        <m:ctrlPr>
                          <a:rPr lang="en-GB" sz="1300" i="1">
                            <a:solidFill>
                              <a:prstClr val="black"/>
                            </a:solidFill>
                            <a:latin typeface="Cambria Math" panose="02040503050406030204" pitchFamily="18" charset="0"/>
                          </a:rPr>
                        </m:ctrlPr>
                      </m:dPr>
                      <m:e>
                        <m:sSub>
                          <m:sSubPr>
                            <m:ctrlPr>
                              <a:rPr lang="en-GB" sz="1300" i="1">
                                <a:solidFill>
                                  <a:prstClr val="black"/>
                                </a:solidFill>
                                <a:latin typeface="Cambria Math" panose="02040503050406030204" pitchFamily="18" charset="0"/>
                              </a:rPr>
                            </m:ctrlPr>
                          </m:sSubPr>
                          <m:e>
                            <m:r>
                              <a:rPr lang="en-GB" sz="1300" b="0" i="1">
                                <a:solidFill>
                                  <a:prstClr val="black"/>
                                </a:solidFill>
                                <a:latin typeface="Cambria Math" panose="02040503050406030204" pitchFamily="18" charset="0"/>
                              </a:rPr>
                              <m:t>𝑥</m:t>
                            </m:r>
                          </m:e>
                          <m:sub>
                            <m:r>
                              <a:rPr lang="en-GB" sz="1300" i="1">
                                <a:solidFill>
                                  <a:prstClr val="black"/>
                                </a:solidFill>
                                <a:latin typeface="Cambria Math" panose="02040503050406030204" pitchFamily="18" charset="0"/>
                              </a:rPr>
                              <m:t>𝑏</m:t>
                            </m:r>
                          </m:sub>
                        </m:sSub>
                        <m:r>
                          <a:rPr lang="en-GB" sz="1300" i="1">
                            <a:solidFill>
                              <a:prstClr val="black"/>
                            </a:solidFill>
                            <a:latin typeface="Cambria Math" panose="02040503050406030204" pitchFamily="18" charset="0"/>
                          </a:rPr>
                          <m:t>|</m:t>
                        </m:r>
                        <m:r>
                          <a:rPr lang="en-GB" sz="1300" b="0" i="1">
                            <a:solidFill>
                              <a:prstClr val="black"/>
                            </a:solidFill>
                            <a:latin typeface="Cambria Math" panose="02040503050406030204" pitchFamily="18" charset="0"/>
                          </a:rPr>
                          <m:t>𝑥</m:t>
                        </m:r>
                      </m:e>
                    </m:d>
                    <m:r>
                      <a:rPr lang="en-GB" sz="1300" b="1" i="1">
                        <a:solidFill>
                          <a:prstClr val="black"/>
                        </a:solidFill>
                        <a:latin typeface="Cambria Math" panose="02040503050406030204" pitchFamily="18" charset="0"/>
                      </a:rPr>
                      <m:t>=</m:t>
                    </m:r>
                    <m:f>
                      <m:fPr>
                        <m:ctrlPr>
                          <a:rPr lang="en-GB" sz="1300" b="1" i="1">
                            <a:solidFill>
                              <a:prstClr val="black"/>
                            </a:solidFill>
                            <a:latin typeface="Cambria Math" panose="02040503050406030204" pitchFamily="18" charset="0"/>
                          </a:rPr>
                        </m:ctrlPr>
                      </m:fPr>
                      <m:num>
                        <m:r>
                          <a:rPr lang="en-GB" sz="1300" b="1" i="1">
                            <a:solidFill>
                              <a:prstClr val="black"/>
                            </a:solidFill>
                            <a:latin typeface="Cambria Math" panose="02040503050406030204" pitchFamily="18" charset="0"/>
                          </a:rPr>
                          <m:t>𝟏</m:t>
                        </m:r>
                      </m:num>
                      <m:den>
                        <m:sSup>
                          <m:sSupPr>
                            <m:ctrlPr>
                              <a:rPr lang="en-GB" sz="1300" b="1" i="1">
                                <a:solidFill>
                                  <a:prstClr val="black"/>
                                </a:solidFill>
                                <a:latin typeface="Cambria Math" panose="02040503050406030204" pitchFamily="18" charset="0"/>
                              </a:rPr>
                            </m:ctrlPr>
                          </m:sSupPr>
                          <m:e>
                            <m:d>
                              <m:dPr>
                                <m:ctrlPr>
                                  <a:rPr lang="en-GB" sz="1300" b="1" i="1">
                                    <a:solidFill>
                                      <a:prstClr val="black"/>
                                    </a:solidFill>
                                    <a:latin typeface="Cambria Math" panose="02040503050406030204" pitchFamily="18" charset="0"/>
                                  </a:rPr>
                                </m:ctrlPr>
                              </m:dPr>
                              <m:e>
                                <m:r>
                                  <a:rPr lang="en-GB" sz="1300" b="0" i="1">
                                    <a:solidFill>
                                      <a:prstClr val="black"/>
                                    </a:solidFill>
                                    <a:latin typeface="Cambria Math" panose="02040503050406030204" pitchFamily="18" charset="0"/>
                                  </a:rPr>
                                  <m:t>2</m:t>
                                </m:r>
                                <m:r>
                                  <a:rPr lang="en-GB" sz="1300" b="0" i="1">
                                    <a:solidFill>
                                      <a:prstClr val="black"/>
                                    </a:solidFill>
                                    <a:latin typeface="Cambria Math" panose="02040503050406030204" pitchFamily="18" charset="0"/>
                                    <a:ea typeface="Cambria Math" panose="02040503050406030204" pitchFamily="18" charset="0"/>
                                  </a:rPr>
                                  <m:t>𝜋</m:t>
                                </m:r>
                                <m:sSubSup>
                                  <m:sSubSupPr>
                                    <m:ctrlPr>
                                      <a:rPr lang="en-GB" sz="1300" i="1" smtClean="0">
                                        <a:solidFill>
                                          <a:prstClr val="black"/>
                                        </a:solidFill>
                                        <a:latin typeface="Cambria Math" panose="02040503050406030204" pitchFamily="18" charset="0"/>
                                        <a:ea typeface="Cambria Math" panose="02040503050406030204" pitchFamily="18" charset="0"/>
                                      </a:rPr>
                                    </m:ctrlPr>
                                  </m:sSubSupPr>
                                  <m:e>
                                    <m:r>
                                      <a:rPr lang="en-GB" sz="1300" b="0" i="1" smtClean="0">
                                        <a:solidFill>
                                          <a:prstClr val="black"/>
                                        </a:solidFill>
                                        <a:latin typeface="Cambria Math" panose="02040503050406030204" pitchFamily="18" charset="0"/>
                                        <a:ea typeface="Cambria Math" panose="02040503050406030204" pitchFamily="18" charset="0"/>
                                      </a:rPr>
                                      <m:t>𝜎</m:t>
                                    </m:r>
                                  </m:e>
                                  <m:sub>
                                    <m:r>
                                      <a:rPr lang="en-GB" sz="1300" b="0" i="1" smtClean="0">
                                        <a:solidFill>
                                          <a:prstClr val="black"/>
                                        </a:solidFill>
                                        <a:latin typeface="Cambria Math" panose="02040503050406030204" pitchFamily="18" charset="0"/>
                                        <a:ea typeface="Cambria Math" panose="02040503050406030204" pitchFamily="18" charset="0"/>
                                      </a:rPr>
                                      <m:t>𝑏</m:t>
                                    </m:r>
                                  </m:sub>
                                  <m:sup>
                                    <m:r>
                                      <a:rPr lang="en-GB" sz="1300" b="0" i="1" smtClean="0">
                                        <a:solidFill>
                                          <a:prstClr val="black"/>
                                        </a:solidFill>
                                        <a:latin typeface="Cambria Math" panose="02040503050406030204" pitchFamily="18" charset="0"/>
                                        <a:ea typeface="Cambria Math" panose="02040503050406030204" pitchFamily="18" charset="0"/>
                                      </a:rPr>
                                      <m:t>2</m:t>
                                    </m:r>
                                  </m:sup>
                                </m:sSubSup>
                              </m:e>
                            </m:d>
                          </m:e>
                          <m:sup>
                            <m:r>
                              <a:rPr lang="en-GB" sz="1300" b="1" i="1" smtClean="0">
                                <a:solidFill>
                                  <a:prstClr val="black"/>
                                </a:solidFill>
                                <a:latin typeface="Cambria Math" panose="02040503050406030204" pitchFamily="18" charset="0"/>
                              </a:rPr>
                              <m:t>𝟏</m:t>
                            </m:r>
                            <m:r>
                              <a:rPr lang="en-GB" sz="1300" b="1" i="1">
                                <a:solidFill>
                                  <a:prstClr val="black"/>
                                </a:solidFill>
                                <a:latin typeface="Cambria Math" panose="02040503050406030204" pitchFamily="18" charset="0"/>
                              </a:rPr>
                              <m:t>/</m:t>
                            </m:r>
                            <m:r>
                              <a:rPr lang="en-GB" sz="1300" b="1" i="1">
                                <a:solidFill>
                                  <a:prstClr val="black"/>
                                </a:solidFill>
                                <a:latin typeface="Cambria Math" panose="02040503050406030204" pitchFamily="18" charset="0"/>
                              </a:rPr>
                              <m:t>𝟐</m:t>
                            </m:r>
                          </m:sup>
                        </m:sSup>
                      </m:den>
                    </m:f>
                    <m:r>
                      <a:rPr lang="en-GB" sz="1300" b="0" i="1">
                        <a:solidFill>
                          <a:prstClr val="black"/>
                        </a:solidFill>
                        <a:latin typeface="Cambria Math" panose="02040503050406030204" pitchFamily="18" charset="0"/>
                      </a:rPr>
                      <m:t>𝑒𝑥𝑝</m:t>
                    </m:r>
                    <m:d>
                      <m:dPr>
                        <m:ctrlPr>
                          <a:rPr lang="en-GB" sz="1300" b="1" i="1">
                            <a:solidFill>
                              <a:prstClr val="black"/>
                            </a:solidFill>
                            <a:latin typeface="Cambria Math" panose="02040503050406030204" pitchFamily="18" charset="0"/>
                          </a:rPr>
                        </m:ctrlPr>
                      </m:dPr>
                      <m:e>
                        <m:r>
                          <a:rPr lang="en-GB" sz="1300" b="1" i="1">
                            <a:solidFill>
                              <a:prstClr val="black"/>
                            </a:solidFill>
                            <a:latin typeface="Cambria Math" panose="02040503050406030204" pitchFamily="18" charset="0"/>
                          </a:rPr>
                          <m:t>−</m:t>
                        </m:r>
                        <m:f>
                          <m:fPr>
                            <m:ctrlPr>
                              <a:rPr lang="en-GB" sz="1300" b="1" i="1">
                                <a:solidFill>
                                  <a:prstClr val="black"/>
                                </a:solidFill>
                                <a:latin typeface="Cambria Math" panose="02040503050406030204" pitchFamily="18" charset="0"/>
                              </a:rPr>
                            </m:ctrlPr>
                          </m:fPr>
                          <m:num>
                            <m:r>
                              <a:rPr lang="en-GB" sz="1300" i="1">
                                <a:solidFill>
                                  <a:prstClr val="black"/>
                                </a:solidFill>
                                <a:latin typeface="Cambria Math" panose="02040503050406030204" pitchFamily="18" charset="0"/>
                              </a:rPr>
                              <m:t>1</m:t>
                            </m:r>
                          </m:num>
                          <m:den>
                            <m:r>
                              <a:rPr lang="en-GB" sz="1300" i="1">
                                <a:solidFill>
                                  <a:prstClr val="black"/>
                                </a:solidFill>
                                <a:latin typeface="Cambria Math" panose="02040503050406030204" pitchFamily="18" charset="0"/>
                              </a:rPr>
                              <m:t>2</m:t>
                            </m:r>
                          </m:den>
                        </m:f>
                        <m:f>
                          <m:fPr>
                            <m:ctrlPr>
                              <a:rPr lang="en-GB" sz="1300" b="1" i="1" smtClean="0">
                                <a:solidFill>
                                  <a:prstClr val="black"/>
                                </a:solidFill>
                                <a:latin typeface="Cambria Math" panose="02040503050406030204" pitchFamily="18" charset="0"/>
                              </a:rPr>
                            </m:ctrlPr>
                          </m:fPr>
                          <m:num>
                            <m:sSup>
                              <m:sSupPr>
                                <m:ctrlPr>
                                  <a:rPr lang="en-GB" sz="1300" b="1" i="1" smtClean="0">
                                    <a:solidFill>
                                      <a:prstClr val="black"/>
                                    </a:solidFill>
                                    <a:latin typeface="Cambria Math" panose="02040503050406030204" pitchFamily="18" charset="0"/>
                                  </a:rPr>
                                </m:ctrlPr>
                              </m:sSupPr>
                              <m:e>
                                <m:d>
                                  <m:dPr>
                                    <m:ctrlPr>
                                      <a:rPr lang="en-GB" sz="1300" b="1" i="1" smtClean="0">
                                        <a:solidFill>
                                          <a:prstClr val="black"/>
                                        </a:solidFill>
                                        <a:latin typeface="Cambria Math" panose="02040503050406030204" pitchFamily="18" charset="0"/>
                                      </a:rPr>
                                    </m:ctrlPr>
                                  </m:dPr>
                                  <m:e>
                                    <m:sSub>
                                      <m:sSubPr>
                                        <m:ctrlPr>
                                          <a:rPr lang="en-GB" sz="1300" i="1">
                                            <a:solidFill>
                                              <a:prstClr val="black"/>
                                            </a:solidFill>
                                            <a:latin typeface="Cambria Math" panose="02040503050406030204" pitchFamily="18" charset="0"/>
                                          </a:rPr>
                                        </m:ctrlPr>
                                      </m:sSubPr>
                                      <m:e>
                                        <m:r>
                                          <a:rPr lang="en-GB" sz="1300" i="1">
                                            <a:solidFill>
                                              <a:prstClr val="black"/>
                                            </a:solidFill>
                                            <a:latin typeface="Cambria Math" panose="02040503050406030204" pitchFamily="18" charset="0"/>
                                          </a:rPr>
                                          <m:t>𝑥</m:t>
                                        </m:r>
                                      </m:e>
                                      <m:sub>
                                        <m:r>
                                          <a:rPr lang="en-GB" sz="1300" i="1">
                                            <a:solidFill>
                                              <a:prstClr val="black"/>
                                            </a:solidFill>
                                            <a:latin typeface="Cambria Math" panose="02040503050406030204" pitchFamily="18" charset="0"/>
                                          </a:rPr>
                                          <m:t>𝑏</m:t>
                                        </m:r>
                                      </m:sub>
                                    </m:sSub>
                                    <m:r>
                                      <a:rPr lang="en-GB" sz="1300" b="0" i="1" smtClean="0">
                                        <a:solidFill>
                                          <a:prstClr val="black"/>
                                        </a:solidFill>
                                        <a:latin typeface="Cambria Math" panose="02040503050406030204" pitchFamily="18" charset="0"/>
                                      </a:rPr>
                                      <m:t>−</m:t>
                                    </m:r>
                                    <m:r>
                                      <a:rPr lang="en-GB" sz="1300" b="0" i="1" smtClean="0">
                                        <a:solidFill>
                                          <a:prstClr val="black"/>
                                        </a:solidFill>
                                        <a:latin typeface="Cambria Math" panose="02040503050406030204" pitchFamily="18" charset="0"/>
                                      </a:rPr>
                                      <m:t>𝑥</m:t>
                                    </m:r>
                                  </m:e>
                                </m:d>
                              </m:e>
                              <m:sup>
                                <m:r>
                                  <a:rPr lang="en-GB" sz="1300" b="1" i="1" smtClean="0">
                                    <a:solidFill>
                                      <a:prstClr val="black"/>
                                    </a:solidFill>
                                    <a:latin typeface="Cambria Math" panose="02040503050406030204" pitchFamily="18" charset="0"/>
                                  </a:rPr>
                                  <m:t>𝟐</m:t>
                                </m:r>
                              </m:sup>
                            </m:sSup>
                          </m:num>
                          <m:den>
                            <m:sSubSup>
                              <m:sSubSupPr>
                                <m:ctrlPr>
                                  <a:rPr lang="en-GB" sz="1300" i="1">
                                    <a:solidFill>
                                      <a:prstClr val="black"/>
                                    </a:solidFill>
                                    <a:latin typeface="Cambria Math" panose="02040503050406030204" pitchFamily="18" charset="0"/>
                                    <a:ea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ea typeface="Cambria Math" panose="02040503050406030204" pitchFamily="18" charset="0"/>
                                  </a:rPr>
                                  <m:t>𝑏</m:t>
                                </m:r>
                              </m:sub>
                              <m:sup>
                                <m:r>
                                  <a:rPr lang="en-GB" sz="1300" i="1">
                                    <a:solidFill>
                                      <a:prstClr val="black"/>
                                    </a:solidFill>
                                    <a:latin typeface="Cambria Math" panose="02040503050406030204" pitchFamily="18" charset="0"/>
                                    <a:ea typeface="Cambria Math" panose="02040503050406030204" pitchFamily="18" charset="0"/>
                                  </a:rPr>
                                  <m:t>2</m:t>
                                </m:r>
                              </m:sup>
                            </m:sSubSup>
                          </m:den>
                        </m:f>
                      </m:e>
                    </m:d>
                  </m:oMath>
                </a14:m>
                <a:r>
                  <a:rPr lang="en-GB" sz="1300" dirty="0" smtClean="0">
                    <a:solidFill>
                      <a:schemeClr val="tx1"/>
                    </a:solidFill>
                  </a:rPr>
                  <a:t> ~ </a:t>
                </a:r>
                <a:r>
                  <a:rPr lang="en-GB" sz="1300" dirty="0" smtClean="0">
                    <a:solidFill>
                      <a:schemeClr val="tx1"/>
                    </a:solidFill>
                    <a:latin typeface="Lucida Calligraphy" panose="03010101010101010101" pitchFamily="66" charset="0"/>
                  </a:rPr>
                  <a:t>N</a:t>
                </a:r>
                <a14:m>
                  <m:oMath xmlns:m="http://schemas.openxmlformats.org/officeDocument/2006/math">
                    <m:d>
                      <m:dPr>
                        <m:ctrlPr>
                          <a:rPr lang="en-GB" sz="1300" i="1" smtClean="0">
                            <a:solidFill>
                              <a:schemeClr val="tx1"/>
                            </a:solidFill>
                            <a:latin typeface="Cambria Math" panose="02040503050406030204" pitchFamily="18" charset="0"/>
                          </a:rPr>
                        </m:ctrlPr>
                      </m:dPr>
                      <m:e>
                        <m:sSub>
                          <m:sSubPr>
                            <m:ctrlPr>
                              <a:rPr lang="en-GB" sz="1300" i="1" smtClean="0">
                                <a:solidFill>
                                  <a:schemeClr val="tx1"/>
                                </a:solidFill>
                                <a:latin typeface="Cambria Math" panose="02040503050406030204" pitchFamily="18" charset="0"/>
                              </a:rPr>
                            </m:ctrlPr>
                          </m:sSubPr>
                          <m:e>
                            <m:r>
                              <a:rPr lang="en-GB" sz="1300" b="0" i="1" smtClean="0">
                                <a:solidFill>
                                  <a:schemeClr val="tx1"/>
                                </a:solidFill>
                                <a:latin typeface="Cambria Math" panose="02040503050406030204" pitchFamily="18" charset="0"/>
                              </a:rPr>
                              <m:t>𝑥</m:t>
                            </m:r>
                          </m:e>
                          <m:sub>
                            <m:r>
                              <a:rPr lang="en-GB" sz="1300" b="0" i="1" smtClean="0">
                                <a:solidFill>
                                  <a:schemeClr val="tx1"/>
                                </a:solidFill>
                                <a:latin typeface="Cambria Math" panose="02040503050406030204" pitchFamily="18" charset="0"/>
                              </a:rPr>
                              <m:t>𝑏</m:t>
                            </m:r>
                          </m:sub>
                        </m:sSub>
                        <m:r>
                          <a:rPr lang="en-GB" sz="1300" b="0" i="1" smtClean="0">
                            <a:solidFill>
                              <a:schemeClr val="tx1"/>
                            </a:solidFill>
                            <a:latin typeface="Cambria Math" panose="02040503050406030204" pitchFamily="18" charset="0"/>
                          </a:rPr>
                          <m:t>,</m:t>
                        </m:r>
                        <m:sSubSup>
                          <m:sSubSupPr>
                            <m:ctrlPr>
                              <a:rPr lang="en-GB" sz="1300" b="0" i="1" smtClean="0">
                                <a:solidFill>
                                  <a:schemeClr val="tx1"/>
                                </a:solidFill>
                                <a:latin typeface="Cambria Math" panose="02040503050406030204" pitchFamily="18" charset="0"/>
                              </a:rPr>
                            </m:ctrlPr>
                          </m:sSubSupPr>
                          <m:e>
                            <m:r>
                              <a:rPr lang="en-GB" sz="1300" b="0" i="1" smtClean="0">
                                <a:solidFill>
                                  <a:schemeClr val="tx1"/>
                                </a:solidFill>
                                <a:latin typeface="Cambria Math" panose="02040503050406030204" pitchFamily="18" charset="0"/>
                                <a:ea typeface="Cambria Math" panose="02040503050406030204" pitchFamily="18" charset="0"/>
                              </a:rPr>
                              <m:t>𝜎</m:t>
                            </m:r>
                          </m:e>
                          <m:sub>
                            <m:r>
                              <a:rPr lang="en-GB" sz="1300" b="0" i="1" smtClean="0">
                                <a:solidFill>
                                  <a:schemeClr val="tx1"/>
                                </a:solidFill>
                                <a:latin typeface="Cambria Math" panose="02040503050406030204" pitchFamily="18" charset="0"/>
                              </a:rPr>
                              <m:t>𝑏</m:t>
                            </m:r>
                          </m:sub>
                          <m:sup>
                            <m:r>
                              <a:rPr lang="en-GB" sz="1300" b="0" i="1" smtClean="0">
                                <a:solidFill>
                                  <a:schemeClr val="tx1"/>
                                </a:solidFill>
                                <a:latin typeface="Cambria Math" panose="02040503050406030204" pitchFamily="18" charset="0"/>
                              </a:rPr>
                              <m:t>2</m:t>
                            </m:r>
                          </m:sup>
                        </m:sSubSup>
                      </m:e>
                    </m:d>
                  </m:oMath>
                </a14:m>
                <a:endParaRPr lang="en-GB" sz="1300" dirty="0">
                  <a:solidFill>
                    <a:schemeClr val="tx1"/>
                  </a:solidFill>
                </a:endParaRPr>
              </a:p>
            </p:txBody>
          </p:sp>
        </mc:Choice>
        <mc:Fallback xmlns="">
          <p:sp>
            <p:nvSpPr>
              <p:cNvPr id="4" name="Rectangle 3"/>
              <p:cNvSpPr>
                <a:spLocks noRot="1" noChangeAspect="1" noMove="1" noResize="1" noEditPoints="1" noAdjustHandles="1" noChangeArrowheads="1" noChangeShapeType="1" noTextEdit="1"/>
              </p:cNvSpPr>
              <p:nvPr/>
            </p:nvSpPr>
            <p:spPr>
              <a:xfrm>
                <a:off x="1844414" y="2132856"/>
                <a:ext cx="3651321" cy="505908"/>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1821967" y="2924944"/>
                <a:ext cx="3522375" cy="500265"/>
              </a:xfrm>
              <a:prstGeom prst="rect">
                <a:avLst/>
              </a:prstGeom>
            </p:spPr>
            <p:txBody>
              <a:bodyPr wrap="none">
                <a:spAutoFit/>
              </a:bodyPr>
              <a:lstStyle/>
              <a:p>
                <a14:m>
                  <m:oMath xmlns:m="http://schemas.openxmlformats.org/officeDocument/2006/math">
                    <m:r>
                      <a:rPr lang="en-GB" sz="1300" i="1" smtClean="0">
                        <a:solidFill>
                          <a:prstClr val="black"/>
                        </a:solidFill>
                        <a:latin typeface="Cambria Math" panose="02040503050406030204" pitchFamily="18" charset="0"/>
                      </a:rPr>
                      <m:t>𝑝</m:t>
                    </m:r>
                    <m:d>
                      <m:dPr>
                        <m:ctrlPr>
                          <a:rPr lang="en-GB" sz="1300" i="1">
                            <a:solidFill>
                              <a:prstClr val="black"/>
                            </a:solidFill>
                            <a:latin typeface="Cambria Math" panose="02040503050406030204" pitchFamily="18" charset="0"/>
                          </a:rPr>
                        </m:ctrlPr>
                      </m:dPr>
                      <m:e>
                        <m:r>
                          <a:rPr lang="en-GB" sz="1300" b="0" i="1" smtClean="0">
                            <a:solidFill>
                              <a:prstClr val="black"/>
                            </a:solidFill>
                            <a:latin typeface="Cambria Math" panose="02040503050406030204" pitchFamily="18" charset="0"/>
                          </a:rPr>
                          <m:t>𝑦</m:t>
                        </m:r>
                        <m:r>
                          <a:rPr lang="en-GB" sz="1300" i="1">
                            <a:solidFill>
                              <a:prstClr val="black"/>
                            </a:solidFill>
                            <a:latin typeface="Cambria Math" panose="02040503050406030204" pitchFamily="18" charset="0"/>
                          </a:rPr>
                          <m:t>|</m:t>
                        </m:r>
                        <m:r>
                          <a:rPr lang="en-GB" sz="1300" b="0" i="1">
                            <a:solidFill>
                              <a:prstClr val="black"/>
                            </a:solidFill>
                            <a:latin typeface="Cambria Math" panose="02040503050406030204" pitchFamily="18" charset="0"/>
                          </a:rPr>
                          <m:t>𝑥</m:t>
                        </m:r>
                      </m:e>
                    </m:d>
                    <m:r>
                      <a:rPr lang="en-GB" sz="1300" b="1" i="1">
                        <a:solidFill>
                          <a:prstClr val="black"/>
                        </a:solidFill>
                        <a:latin typeface="Cambria Math" panose="02040503050406030204" pitchFamily="18" charset="0"/>
                      </a:rPr>
                      <m:t>=</m:t>
                    </m:r>
                    <m:f>
                      <m:fPr>
                        <m:ctrlPr>
                          <a:rPr lang="en-GB" sz="1300" b="1" i="1">
                            <a:solidFill>
                              <a:prstClr val="black"/>
                            </a:solidFill>
                            <a:latin typeface="Cambria Math" panose="02040503050406030204" pitchFamily="18" charset="0"/>
                          </a:rPr>
                        </m:ctrlPr>
                      </m:fPr>
                      <m:num>
                        <m:r>
                          <a:rPr lang="en-GB" sz="1300" b="1" i="1">
                            <a:solidFill>
                              <a:prstClr val="black"/>
                            </a:solidFill>
                            <a:latin typeface="Cambria Math" panose="02040503050406030204" pitchFamily="18" charset="0"/>
                          </a:rPr>
                          <m:t>𝟏</m:t>
                        </m:r>
                      </m:num>
                      <m:den>
                        <m:sSup>
                          <m:sSupPr>
                            <m:ctrlPr>
                              <a:rPr lang="en-GB" sz="1300" b="1" i="1">
                                <a:solidFill>
                                  <a:prstClr val="black"/>
                                </a:solidFill>
                                <a:latin typeface="Cambria Math" panose="02040503050406030204" pitchFamily="18" charset="0"/>
                              </a:rPr>
                            </m:ctrlPr>
                          </m:sSupPr>
                          <m:e>
                            <m:d>
                              <m:dPr>
                                <m:ctrlPr>
                                  <a:rPr lang="en-GB" sz="1300" b="1" i="1">
                                    <a:solidFill>
                                      <a:prstClr val="black"/>
                                    </a:solidFill>
                                    <a:latin typeface="Cambria Math" panose="02040503050406030204" pitchFamily="18" charset="0"/>
                                  </a:rPr>
                                </m:ctrlPr>
                              </m:dPr>
                              <m:e>
                                <m:r>
                                  <a:rPr lang="en-GB" sz="1300" b="0" i="1">
                                    <a:solidFill>
                                      <a:prstClr val="black"/>
                                    </a:solidFill>
                                    <a:latin typeface="Cambria Math" panose="02040503050406030204" pitchFamily="18" charset="0"/>
                                  </a:rPr>
                                  <m:t>2</m:t>
                                </m:r>
                                <m:r>
                                  <a:rPr lang="en-GB" sz="1300" b="0" i="1">
                                    <a:solidFill>
                                      <a:prstClr val="black"/>
                                    </a:solidFill>
                                    <a:latin typeface="Cambria Math" panose="02040503050406030204" pitchFamily="18" charset="0"/>
                                    <a:ea typeface="Cambria Math" panose="02040503050406030204" pitchFamily="18" charset="0"/>
                                  </a:rPr>
                                  <m:t>𝜋</m:t>
                                </m:r>
                                <m:sSubSup>
                                  <m:sSubSupPr>
                                    <m:ctrlPr>
                                      <a:rPr lang="en-GB" sz="1300" i="1" smtClean="0">
                                        <a:solidFill>
                                          <a:prstClr val="black"/>
                                        </a:solidFill>
                                        <a:latin typeface="Cambria Math" panose="02040503050406030204" pitchFamily="18" charset="0"/>
                                        <a:ea typeface="Cambria Math" panose="02040503050406030204" pitchFamily="18" charset="0"/>
                                      </a:rPr>
                                    </m:ctrlPr>
                                  </m:sSubSupPr>
                                  <m:e>
                                    <m:r>
                                      <a:rPr lang="en-GB" sz="1300" b="0" i="1" smtClean="0">
                                        <a:solidFill>
                                          <a:prstClr val="black"/>
                                        </a:solidFill>
                                        <a:latin typeface="Cambria Math" panose="02040503050406030204" pitchFamily="18" charset="0"/>
                                        <a:ea typeface="Cambria Math" panose="02040503050406030204" pitchFamily="18" charset="0"/>
                                      </a:rPr>
                                      <m:t>𝜎</m:t>
                                    </m:r>
                                  </m:e>
                                  <m:sub>
                                    <m:r>
                                      <a:rPr lang="en-GB" sz="1300" b="0" i="1" smtClean="0">
                                        <a:solidFill>
                                          <a:prstClr val="black"/>
                                        </a:solidFill>
                                        <a:latin typeface="Cambria Math" panose="02040503050406030204" pitchFamily="18" charset="0"/>
                                        <a:ea typeface="Cambria Math" panose="02040503050406030204" pitchFamily="18" charset="0"/>
                                      </a:rPr>
                                      <m:t>𝑜</m:t>
                                    </m:r>
                                  </m:sub>
                                  <m:sup>
                                    <m:r>
                                      <a:rPr lang="en-GB" sz="1300" b="0" i="1" smtClean="0">
                                        <a:solidFill>
                                          <a:prstClr val="black"/>
                                        </a:solidFill>
                                        <a:latin typeface="Cambria Math" panose="02040503050406030204" pitchFamily="18" charset="0"/>
                                        <a:ea typeface="Cambria Math" panose="02040503050406030204" pitchFamily="18" charset="0"/>
                                      </a:rPr>
                                      <m:t>2</m:t>
                                    </m:r>
                                  </m:sup>
                                </m:sSubSup>
                              </m:e>
                            </m:d>
                          </m:e>
                          <m:sup>
                            <m:r>
                              <a:rPr lang="en-GB" sz="1300" b="1" i="1" smtClean="0">
                                <a:solidFill>
                                  <a:prstClr val="black"/>
                                </a:solidFill>
                                <a:latin typeface="Cambria Math" panose="02040503050406030204" pitchFamily="18" charset="0"/>
                              </a:rPr>
                              <m:t>𝟏</m:t>
                            </m:r>
                            <m:r>
                              <a:rPr lang="en-GB" sz="1300" b="1" i="1">
                                <a:solidFill>
                                  <a:prstClr val="black"/>
                                </a:solidFill>
                                <a:latin typeface="Cambria Math" panose="02040503050406030204" pitchFamily="18" charset="0"/>
                              </a:rPr>
                              <m:t>/</m:t>
                            </m:r>
                            <m:r>
                              <a:rPr lang="en-GB" sz="1300" b="1" i="1">
                                <a:solidFill>
                                  <a:prstClr val="black"/>
                                </a:solidFill>
                                <a:latin typeface="Cambria Math" panose="02040503050406030204" pitchFamily="18" charset="0"/>
                              </a:rPr>
                              <m:t>𝟐</m:t>
                            </m:r>
                          </m:sup>
                        </m:sSup>
                      </m:den>
                    </m:f>
                    <m:r>
                      <a:rPr lang="en-GB" sz="1300" b="0" i="1">
                        <a:solidFill>
                          <a:prstClr val="black"/>
                        </a:solidFill>
                        <a:latin typeface="Cambria Math" panose="02040503050406030204" pitchFamily="18" charset="0"/>
                      </a:rPr>
                      <m:t>𝑒𝑥𝑝</m:t>
                    </m:r>
                    <m:d>
                      <m:dPr>
                        <m:ctrlPr>
                          <a:rPr lang="en-GB" sz="1300" b="1" i="1">
                            <a:solidFill>
                              <a:prstClr val="black"/>
                            </a:solidFill>
                            <a:latin typeface="Cambria Math" panose="02040503050406030204" pitchFamily="18" charset="0"/>
                          </a:rPr>
                        </m:ctrlPr>
                      </m:dPr>
                      <m:e>
                        <m:r>
                          <a:rPr lang="en-GB" sz="1300" b="1" i="1">
                            <a:solidFill>
                              <a:prstClr val="black"/>
                            </a:solidFill>
                            <a:latin typeface="Cambria Math" panose="02040503050406030204" pitchFamily="18" charset="0"/>
                          </a:rPr>
                          <m:t>−</m:t>
                        </m:r>
                        <m:f>
                          <m:fPr>
                            <m:ctrlPr>
                              <a:rPr lang="en-GB" sz="1300" b="1" i="1">
                                <a:solidFill>
                                  <a:prstClr val="black"/>
                                </a:solidFill>
                                <a:latin typeface="Cambria Math" panose="02040503050406030204" pitchFamily="18" charset="0"/>
                              </a:rPr>
                            </m:ctrlPr>
                          </m:fPr>
                          <m:num>
                            <m:r>
                              <a:rPr lang="en-GB" sz="1300" i="1">
                                <a:solidFill>
                                  <a:prstClr val="black"/>
                                </a:solidFill>
                                <a:latin typeface="Cambria Math" panose="02040503050406030204" pitchFamily="18" charset="0"/>
                              </a:rPr>
                              <m:t>1</m:t>
                            </m:r>
                          </m:num>
                          <m:den>
                            <m:r>
                              <a:rPr lang="en-GB" sz="1300" i="1">
                                <a:solidFill>
                                  <a:prstClr val="black"/>
                                </a:solidFill>
                                <a:latin typeface="Cambria Math" panose="02040503050406030204" pitchFamily="18" charset="0"/>
                              </a:rPr>
                              <m:t>2</m:t>
                            </m:r>
                          </m:den>
                        </m:f>
                        <m:f>
                          <m:fPr>
                            <m:ctrlPr>
                              <a:rPr lang="en-GB" sz="1300" b="1" i="1" smtClean="0">
                                <a:solidFill>
                                  <a:prstClr val="black"/>
                                </a:solidFill>
                                <a:latin typeface="Cambria Math" panose="02040503050406030204" pitchFamily="18" charset="0"/>
                              </a:rPr>
                            </m:ctrlPr>
                          </m:fPr>
                          <m:num>
                            <m:sSup>
                              <m:sSupPr>
                                <m:ctrlPr>
                                  <a:rPr lang="en-GB" sz="1300" b="1" i="1" smtClean="0">
                                    <a:solidFill>
                                      <a:prstClr val="black"/>
                                    </a:solidFill>
                                    <a:latin typeface="Cambria Math" panose="02040503050406030204" pitchFamily="18" charset="0"/>
                                  </a:rPr>
                                </m:ctrlPr>
                              </m:sSupPr>
                              <m:e>
                                <m:d>
                                  <m:dPr>
                                    <m:ctrlPr>
                                      <a:rPr lang="en-GB" sz="1300" b="1" i="1" smtClean="0">
                                        <a:solidFill>
                                          <a:prstClr val="black"/>
                                        </a:solidFill>
                                        <a:latin typeface="Cambria Math" panose="02040503050406030204" pitchFamily="18" charset="0"/>
                                      </a:rPr>
                                    </m:ctrlPr>
                                  </m:dPr>
                                  <m:e>
                                    <m:r>
                                      <a:rPr lang="en-GB" sz="1300" b="0" i="1" smtClean="0">
                                        <a:solidFill>
                                          <a:prstClr val="black"/>
                                        </a:solidFill>
                                        <a:latin typeface="Cambria Math" panose="02040503050406030204" pitchFamily="18" charset="0"/>
                                      </a:rPr>
                                      <m:t>𝑦</m:t>
                                    </m:r>
                                    <m:r>
                                      <a:rPr lang="en-GB" sz="1300" b="0" i="1" smtClean="0">
                                        <a:solidFill>
                                          <a:prstClr val="black"/>
                                        </a:solidFill>
                                        <a:latin typeface="Cambria Math" panose="02040503050406030204" pitchFamily="18" charset="0"/>
                                      </a:rPr>
                                      <m:t>−</m:t>
                                    </m:r>
                                    <m:r>
                                      <a:rPr lang="en-GB" sz="1300" b="0" i="1" smtClean="0">
                                        <a:solidFill>
                                          <a:prstClr val="black"/>
                                        </a:solidFill>
                                        <a:latin typeface="Cambria Math" panose="02040503050406030204" pitchFamily="18" charset="0"/>
                                      </a:rPr>
                                      <m:t>𝑥</m:t>
                                    </m:r>
                                  </m:e>
                                </m:d>
                              </m:e>
                              <m:sup>
                                <m:r>
                                  <a:rPr lang="en-GB" sz="1300" b="1" i="1" smtClean="0">
                                    <a:solidFill>
                                      <a:prstClr val="black"/>
                                    </a:solidFill>
                                    <a:latin typeface="Cambria Math" panose="02040503050406030204" pitchFamily="18" charset="0"/>
                                  </a:rPr>
                                  <m:t>𝟐</m:t>
                                </m:r>
                              </m:sup>
                            </m:sSup>
                          </m:num>
                          <m:den>
                            <m:sSubSup>
                              <m:sSubSupPr>
                                <m:ctrlPr>
                                  <a:rPr lang="en-GB" sz="1300" i="1">
                                    <a:solidFill>
                                      <a:prstClr val="black"/>
                                    </a:solidFill>
                                    <a:latin typeface="Cambria Math" panose="02040503050406030204" pitchFamily="18" charset="0"/>
                                    <a:ea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b="0" i="1" smtClean="0">
                                    <a:solidFill>
                                      <a:prstClr val="black"/>
                                    </a:solidFill>
                                    <a:latin typeface="Cambria Math" panose="02040503050406030204" pitchFamily="18" charset="0"/>
                                    <a:ea typeface="Cambria Math" panose="02040503050406030204" pitchFamily="18" charset="0"/>
                                  </a:rPr>
                                  <m:t>𝑜</m:t>
                                </m:r>
                              </m:sub>
                              <m:sup>
                                <m:r>
                                  <a:rPr lang="en-GB" sz="1300" i="1">
                                    <a:solidFill>
                                      <a:prstClr val="black"/>
                                    </a:solidFill>
                                    <a:latin typeface="Cambria Math" panose="02040503050406030204" pitchFamily="18" charset="0"/>
                                    <a:ea typeface="Cambria Math" panose="02040503050406030204" pitchFamily="18" charset="0"/>
                                  </a:rPr>
                                  <m:t>2</m:t>
                                </m:r>
                              </m:sup>
                            </m:sSubSup>
                          </m:den>
                        </m:f>
                      </m:e>
                    </m:d>
                  </m:oMath>
                </a14:m>
                <a:r>
                  <a:rPr lang="en-GB" sz="1600" dirty="0" smtClean="0">
                    <a:solidFill>
                      <a:schemeClr val="tx1"/>
                    </a:solidFill>
                  </a:rPr>
                  <a:t> ~ </a:t>
                </a:r>
                <a:r>
                  <a:rPr lang="en-GB" sz="1400" dirty="0" smtClean="0">
                    <a:solidFill>
                      <a:schemeClr val="tx1"/>
                    </a:solidFill>
                    <a:latin typeface="Lucida Calligraphy" panose="03010101010101010101" pitchFamily="66" charset="0"/>
                  </a:rPr>
                  <a:t>N</a:t>
                </a:r>
                <a14:m>
                  <m:oMath xmlns:m="http://schemas.openxmlformats.org/officeDocument/2006/math">
                    <m:d>
                      <m:dPr>
                        <m:ctrlPr>
                          <a:rPr lang="en-GB" sz="1400" i="1" smtClean="0">
                            <a:solidFill>
                              <a:schemeClr val="tx1"/>
                            </a:solidFill>
                            <a:latin typeface="Cambria Math" panose="02040503050406030204" pitchFamily="18" charset="0"/>
                          </a:rPr>
                        </m:ctrlPr>
                      </m:dPr>
                      <m:e>
                        <m:r>
                          <a:rPr lang="en-GB" sz="1400" i="1" smtClean="0">
                            <a:solidFill>
                              <a:schemeClr val="tx1"/>
                            </a:solidFill>
                            <a:latin typeface="Cambria Math" panose="02040503050406030204" pitchFamily="18" charset="0"/>
                          </a:rPr>
                          <m:t>𝑦</m:t>
                        </m:r>
                        <m:r>
                          <a:rPr lang="en-GB" sz="1400" b="0" i="1" smtClean="0">
                            <a:solidFill>
                              <a:schemeClr val="tx1"/>
                            </a:solidFill>
                            <a:latin typeface="Cambria Math" panose="02040503050406030204" pitchFamily="18" charset="0"/>
                          </a:rPr>
                          <m:t>,</m:t>
                        </m:r>
                        <m:sSubSup>
                          <m:sSubSupPr>
                            <m:ctrlPr>
                              <a:rPr lang="en-GB" sz="1400" b="0" i="1" smtClean="0">
                                <a:solidFill>
                                  <a:schemeClr val="tx1"/>
                                </a:solidFill>
                                <a:latin typeface="Cambria Math" panose="02040503050406030204" pitchFamily="18" charset="0"/>
                              </a:rPr>
                            </m:ctrlPr>
                          </m:sSubSupPr>
                          <m:e>
                            <m:r>
                              <a:rPr lang="en-GB" sz="1400" b="0" i="1" smtClean="0">
                                <a:solidFill>
                                  <a:schemeClr val="tx1"/>
                                </a:solidFill>
                                <a:latin typeface="Cambria Math" panose="02040503050406030204" pitchFamily="18" charset="0"/>
                                <a:ea typeface="Cambria Math" panose="02040503050406030204" pitchFamily="18" charset="0"/>
                              </a:rPr>
                              <m:t>𝜎</m:t>
                            </m:r>
                          </m:e>
                          <m:sub>
                            <m:r>
                              <a:rPr lang="en-GB" sz="1400" b="0" i="1" smtClean="0">
                                <a:solidFill>
                                  <a:schemeClr val="tx1"/>
                                </a:solidFill>
                                <a:latin typeface="Cambria Math" panose="02040503050406030204" pitchFamily="18" charset="0"/>
                              </a:rPr>
                              <m:t>𝑜</m:t>
                            </m:r>
                          </m:sub>
                          <m:sup>
                            <m:r>
                              <a:rPr lang="en-GB" sz="1400" b="0" i="1" smtClean="0">
                                <a:solidFill>
                                  <a:schemeClr val="tx1"/>
                                </a:solidFill>
                                <a:latin typeface="Cambria Math" panose="02040503050406030204" pitchFamily="18" charset="0"/>
                              </a:rPr>
                              <m:t>2</m:t>
                            </m:r>
                          </m:sup>
                        </m:sSubSup>
                      </m:e>
                    </m:d>
                  </m:oMath>
                </a14:m>
                <a:endParaRPr lang="en-GB" sz="1600" dirty="0">
                  <a:solidFill>
                    <a:schemeClr val="tx1"/>
                  </a:solidFill>
                </a:endParaRPr>
              </a:p>
            </p:txBody>
          </p:sp>
        </mc:Choice>
        <mc:Fallback xmlns="">
          <p:sp>
            <p:nvSpPr>
              <p:cNvPr id="7" name="Rectangle 6"/>
              <p:cNvSpPr>
                <a:spLocks noRot="1" noChangeAspect="1" noMove="1" noResize="1" noEditPoints="1" noAdjustHandles="1" noChangeArrowheads="1" noChangeShapeType="1" noTextEdit="1"/>
              </p:cNvSpPr>
              <p:nvPr/>
            </p:nvSpPr>
            <p:spPr>
              <a:xfrm>
                <a:off x="1821967" y="2924944"/>
                <a:ext cx="3522375" cy="500265"/>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1547664" y="3632337"/>
                <a:ext cx="7202869" cy="630109"/>
              </a:xfrm>
              <a:prstGeom prst="rect">
                <a:avLst/>
              </a:prstGeom>
            </p:spPr>
            <p:txBody>
              <a:bodyPr wrap="none">
                <a:spAutoFit/>
              </a:bodyPr>
              <a:lstStyle/>
              <a:p>
                <a14:m>
                  <m:oMath xmlns:m="http://schemas.openxmlformats.org/officeDocument/2006/math">
                    <m:r>
                      <a:rPr lang="en-GB" sz="1300" i="1" smtClean="0">
                        <a:solidFill>
                          <a:prstClr val="black"/>
                        </a:solidFill>
                        <a:latin typeface="Cambria Math" panose="02040503050406030204" pitchFamily="18" charset="0"/>
                      </a:rPr>
                      <m:t>𝑝</m:t>
                    </m:r>
                    <m:d>
                      <m:dPr>
                        <m:ctrlPr>
                          <a:rPr lang="en-GB" sz="1300" i="1">
                            <a:solidFill>
                              <a:prstClr val="black"/>
                            </a:solidFill>
                            <a:latin typeface="Cambria Math" panose="02040503050406030204" pitchFamily="18" charset="0"/>
                          </a:rPr>
                        </m:ctrlPr>
                      </m:dPr>
                      <m:e>
                        <m:r>
                          <a:rPr lang="en-GB" sz="1300" b="0" i="1" smtClean="0">
                            <a:solidFill>
                              <a:prstClr val="black"/>
                            </a:solidFill>
                            <a:latin typeface="Cambria Math" panose="02040503050406030204" pitchFamily="18" charset="0"/>
                          </a:rPr>
                          <m:t>𝑥</m:t>
                        </m:r>
                        <m:r>
                          <a:rPr lang="en-GB" sz="1300" i="1">
                            <a:solidFill>
                              <a:prstClr val="black"/>
                            </a:solidFill>
                            <a:latin typeface="Cambria Math" panose="02040503050406030204" pitchFamily="18" charset="0"/>
                          </a:rPr>
                          <m:t>|</m:t>
                        </m:r>
                        <m:r>
                          <a:rPr lang="en-GB" sz="1300" b="0" i="1" smtClean="0">
                            <a:solidFill>
                              <a:prstClr val="black"/>
                            </a:solidFill>
                            <a:latin typeface="Cambria Math" panose="02040503050406030204" pitchFamily="18" charset="0"/>
                          </a:rPr>
                          <m:t>𝑦</m:t>
                        </m:r>
                      </m:e>
                    </m:d>
                    <m:r>
                      <a:rPr lang="en-GB" sz="1300" b="0" i="1" smtClean="0">
                        <a:solidFill>
                          <a:prstClr val="black"/>
                        </a:solidFill>
                        <a:latin typeface="Cambria Math" panose="02040503050406030204" pitchFamily="18" charset="0"/>
                      </a:rPr>
                      <m:t>       </m:t>
                    </m:r>
                    <m:r>
                      <a:rPr lang="en-GB" sz="1300" i="1" smtClean="0">
                        <a:solidFill>
                          <a:prstClr val="black"/>
                        </a:solidFill>
                        <a:latin typeface="Cambria Math" panose="02040503050406030204" pitchFamily="18" charset="0"/>
                      </a:rPr>
                      <m:t>𝑝</m:t>
                    </m:r>
                    <m:d>
                      <m:dPr>
                        <m:ctrlPr>
                          <a:rPr lang="en-GB" sz="1300" i="1">
                            <a:solidFill>
                              <a:prstClr val="black"/>
                            </a:solidFill>
                            <a:latin typeface="Cambria Math" panose="02040503050406030204" pitchFamily="18" charset="0"/>
                          </a:rPr>
                        </m:ctrlPr>
                      </m:dPr>
                      <m:e>
                        <m:r>
                          <a:rPr lang="en-GB" sz="1300" b="0" i="1" smtClean="0">
                            <a:solidFill>
                              <a:prstClr val="black"/>
                            </a:solidFill>
                            <a:latin typeface="Cambria Math" panose="02040503050406030204" pitchFamily="18" charset="0"/>
                          </a:rPr>
                          <m:t>𝑦</m:t>
                        </m:r>
                        <m:r>
                          <a:rPr lang="en-GB" sz="1300" i="1">
                            <a:solidFill>
                              <a:prstClr val="black"/>
                            </a:solidFill>
                            <a:latin typeface="Cambria Math" panose="02040503050406030204" pitchFamily="18" charset="0"/>
                          </a:rPr>
                          <m:t>|</m:t>
                        </m:r>
                        <m:r>
                          <a:rPr lang="en-GB" sz="1300" b="0" i="1">
                            <a:solidFill>
                              <a:prstClr val="black"/>
                            </a:solidFill>
                            <a:latin typeface="Cambria Math" panose="02040503050406030204" pitchFamily="18" charset="0"/>
                          </a:rPr>
                          <m:t>𝑥</m:t>
                        </m:r>
                      </m:e>
                    </m:d>
                    <m:r>
                      <a:rPr lang="en-GB" sz="1300" i="1">
                        <a:solidFill>
                          <a:prstClr val="black"/>
                        </a:solidFill>
                        <a:latin typeface="Cambria Math" panose="02040503050406030204" pitchFamily="18" charset="0"/>
                      </a:rPr>
                      <m:t>𝑝</m:t>
                    </m:r>
                    <m:d>
                      <m:dPr>
                        <m:ctrlPr>
                          <a:rPr lang="en-GB" sz="1300" i="1">
                            <a:solidFill>
                              <a:prstClr val="black"/>
                            </a:solidFill>
                            <a:latin typeface="Cambria Math" panose="02040503050406030204" pitchFamily="18" charset="0"/>
                          </a:rPr>
                        </m:ctrlPr>
                      </m:dPr>
                      <m:e>
                        <m:sSub>
                          <m:sSubPr>
                            <m:ctrlPr>
                              <a:rPr lang="en-GB" sz="1300" i="1">
                                <a:solidFill>
                                  <a:prstClr val="black"/>
                                </a:solidFill>
                                <a:latin typeface="Cambria Math" panose="02040503050406030204" pitchFamily="18" charset="0"/>
                              </a:rPr>
                            </m:ctrlPr>
                          </m:sSubPr>
                          <m:e>
                            <m:r>
                              <a:rPr lang="en-GB" sz="1300" i="1">
                                <a:solidFill>
                                  <a:prstClr val="black"/>
                                </a:solidFill>
                                <a:latin typeface="Cambria Math" panose="02040503050406030204" pitchFamily="18" charset="0"/>
                              </a:rPr>
                              <m:t>𝑥</m:t>
                            </m:r>
                          </m:e>
                          <m:sub>
                            <m:r>
                              <a:rPr lang="en-GB" sz="1300" i="1">
                                <a:solidFill>
                                  <a:prstClr val="black"/>
                                </a:solidFill>
                                <a:latin typeface="Cambria Math" panose="02040503050406030204" pitchFamily="18" charset="0"/>
                              </a:rPr>
                              <m:t>𝑏</m:t>
                            </m:r>
                          </m:sub>
                        </m:sSub>
                        <m:r>
                          <a:rPr lang="en-GB" sz="1300" i="1">
                            <a:solidFill>
                              <a:prstClr val="black"/>
                            </a:solidFill>
                            <a:latin typeface="Cambria Math" panose="02040503050406030204" pitchFamily="18" charset="0"/>
                          </a:rPr>
                          <m:t>|</m:t>
                        </m:r>
                        <m:r>
                          <a:rPr lang="en-GB" sz="1300" i="1">
                            <a:solidFill>
                              <a:prstClr val="black"/>
                            </a:solidFill>
                            <a:latin typeface="Cambria Math" panose="02040503050406030204" pitchFamily="18" charset="0"/>
                          </a:rPr>
                          <m:t>𝑥</m:t>
                        </m:r>
                      </m:e>
                    </m:d>
                    <m:r>
                      <a:rPr lang="en-GB" sz="1300" b="1" i="1" smtClean="0">
                        <a:solidFill>
                          <a:prstClr val="black"/>
                        </a:solidFill>
                        <a:latin typeface="Cambria Math" panose="02040503050406030204" pitchFamily="18" charset="0"/>
                      </a:rPr>
                      <m:t>  </m:t>
                    </m:r>
                    <m:r>
                      <a:rPr lang="en-GB" sz="1300" b="0" i="1" smtClean="0">
                        <a:solidFill>
                          <a:prstClr val="black"/>
                        </a:solidFill>
                        <a:latin typeface="Cambria Math" panose="02040503050406030204" pitchFamily="18" charset="0"/>
                      </a:rPr>
                      <m:t>    </m:t>
                    </m:r>
                    <m:r>
                      <a:rPr lang="en-GB" sz="1300" b="0" i="1">
                        <a:solidFill>
                          <a:prstClr val="black"/>
                        </a:solidFill>
                        <a:latin typeface="Cambria Math" panose="02040503050406030204" pitchFamily="18" charset="0"/>
                      </a:rPr>
                      <m:t>𝑒𝑥𝑝</m:t>
                    </m:r>
                    <m:d>
                      <m:dPr>
                        <m:ctrlPr>
                          <a:rPr lang="en-GB" sz="1300" b="1" i="1">
                            <a:solidFill>
                              <a:prstClr val="black"/>
                            </a:solidFill>
                            <a:latin typeface="Cambria Math" panose="02040503050406030204" pitchFamily="18" charset="0"/>
                          </a:rPr>
                        </m:ctrlPr>
                      </m:dPr>
                      <m:e>
                        <m:r>
                          <a:rPr lang="en-GB" sz="1300" b="1" i="1">
                            <a:solidFill>
                              <a:prstClr val="black"/>
                            </a:solidFill>
                            <a:latin typeface="Cambria Math" panose="02040503050406030204" pitchFamily="18" charset="0"/>
                          </a:rPr>
                          <m:t>−</m:t>
                        </m:r>
                        <m:f>
                          <m:fPr>
                            <m:ctrlPr>
                              <a:rPr lang="en-GB" sz="1300" b="1" i="1">
                                <a:solidFill>
                                  <a:prstClr val="black"/>
                                </a:solidFill>
                                <a:latin typeface="Cambria Math" panose="02040503050406030204" pitchFamily="18" charset="0"/>
                              </a:rPr>
                            </m:ctrlPr>
                          </m:fPr>
                          <m:num>
                            <m:r>
                              <a:rPr lang="en-GB" sz="1300" i="1">
                                <a:solidFill>
                                  <a:prstClr val="black"/>
                                </a:solidFill>
                                <a:latin typeface="Cambria Math" panose="02040503050406030204" pitchFamily="18" charset="0"/>
                              </a:rPr>
                              <m:t>1</m:t>
                            </m:r>
                          </m:num>
                          <m:den>
                            <m:r>
                              <a:rPr lang="en-GB" sz="1300" i="1">
                                <a:solidFill>
                                  <a:prstClr val="black"/>
                                </a:solidFill>
                                <a:latin typeface="Cambria Math" panose="02040503050406030204" pitchFamily="18" charset="0"/>
                              </a:rPr>
                              <m:t>2</m:t>
                            </m:r>
                          </m:den>
                        </m:f>
                        <m:f>
                          <m:fPr>
                            <m:ctrlPr>
                              <a:rPr lang="en-GB" sz="1300" b="1" i="1" smtClean="0">
                                <a:solidFill>
                                  <a:prstClr val="black"/>
                                </a:solidFill>
                                <a:latin typeface="Cambria Math" panose="02040503050406030204" pitchFamily="18" charset="0"/>
                              </a:rPr>
                            </m:ctrlPr>
                          </m:fPr>
                          <m:num>
                            <m:sSup>
                              <m:sSupPr>
                                <m:ctrlPr>
                                  <a:rPr lang="en-GB" sz="1300" b="1" i="1" smtClean="0">
                                    <a:solidFill>
                                      <a:prstClr val="black"/>
                                    </a:solidFill>
                                    <a:latin typeface="Cambria Math" panose="02040503050406030204" pitchFamily="18" charset="0"/>
                                  </a:rPr>
                                </m:ctrlPr>
                              </m:sSupPr>
                              <m:e>
                                <m:d>
                                  <m:dPr>
                                    <m:ctrlPr>
                                      <a:rPr lang="en-GB" sz="1300" b="1" i="1" smtClean="0">
                                        <a:solidFill>
                                          <a:prstClr val="black"/>
                                        </a:solidFill>
                                        <a:latin typeface="Cambria Math" panose="02040503050406030204" pitchFamily="18" charset="0"/>
                                      </a:rPr>
                                    </m:ctrlPr>
                                  </m:dPr>
                                  <m:e>
                                    <m:r>
                                      <a:rPr lang="en-GB" sz="1300" b="0" i="1" smtClean="0">
                                        <a:solidFill>
                                          <a:prstClr val="black"/>
                                        </a:solidFill>
                                        <a:latin typeface="Cambria Math" panose="02040503050406030204" pitchFamily="18" charset="0"/>
                                      </a:rPr>
                                      <m:t>𝑦</m:t>
                                    </m:r>
                                    <m:r>
                                      <a:rPr lang="en-GB" sz="1300" b="0" i="1" smtClean="0">
                                        <a:solidFill>
                                          <a:prstClr val="black"/>
                                        </a:solidFill>
                                        <a:latin typeface="Cambria Math" panose="02040503050406030204" pitchFamily="18" charset="0"/>
                                      </a:rPr>
                                      <m:t>−</m:t>
                                    </m:r>
                                    <m:r>
                                      <a:rPr lang="en-GB" sz="1300" b="0" i="1" smtClean="0">
                                        <a:solidFill>
                                          <a:prstClr val="black"/>
                                        </a:solidFill>
                                        <a:latin typeface="Cambria Math" panose="02040503050406030204" pitchFamily="18" charset="0"/>
                                      </a:rPr>
                                      <m:t>𝑥</m:t>
                                    </m:r>
                                  </m:e>
                                </m:d>
                              </m:e>
                              <m:sup>
                                <m:r>
                                  <a:rPr lang="en-GB" sz="1300" b="1" i="1" smtClean="0">
                                    <a:solidFill>
                                      <a:prstClr val="black"/>
                                    </a:solidFill>
                                    <a:latin typeface="Cambria Math" panose="02040503050406030204" pitchFamily="18" charset="0"/>
                                  </a:rPr>
                                  <m:t>𝟐</m:t>
                                </m:r>
                              </m:sup>
                            </m:sSup>
                          </m:num>
                          <m:den>
                            <m:sSubSup>
                              <m:sSubSupPr>
                                <m:ctrlPr>
                                  <a:rPr lang="en-GB" sz="1300" i="1">
                                    <a:solidFill>
                                      <a:prstClr val="black"/>
                                    </a:solidFill>
                                    <a:latin typeface="Cambria Math" panose="02040503050406030204" pitchFamily="18" charset="0"/>
                                    <a:ea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ea typeface="Cambria Math" panose="02040503050406030204" pitchFamily="18" charset="0"/>
                                  </a:rPr>
                                  <m:t>𝑏</m:t>
                                </m:r>
                              </m:sub>
                              <m:sup>
                                <m:r>
                                  <a:rPr lang="en-GB" sz="1300" i="1">
                                    <a:solidFill>
                                      <a:prstClr val="black"/>
                                    </a:solidFill>
                                    <a:latin typeface="Cambria Math" panose="02040503050406030204" pitchFamily="18" charset="0"/>
                                    <a:ea typeface="Cambria Math" panose="02040503050406030204" pitchFamily="18" charset="0"/>
                                  </a:rPr>
                                  <m:t>2</m:t>
                                </m:r>
                              </m:sup>
                            </m:sSubSup>
                          </m:den>
                        </m:f>
                        <m:r>
                          <a:rPr lang="en-GB" sz="1300" b="1" i="1">
                            <a:solidFill>
                              <a:prstClr val="black"/>
                            </a:solidFill>
                            <a:latin typeface="Cambria Math" panose="02040503050406030204" pitchFamily="18" charset="0"/>
                          </a:rPr>
                          <m:t>−</m:t>
                        </m:r>
                        <m:f>
                          <m:fPr>
                            <m:ctrlPr>
                              <a:rPr lang="en-GB" sz="1300" b="1" i="1">
                                <a:solidFill>
                                  <a:prstClr val="black"/>
                                </a:solidFill>
                                <a:latin typeface="Cambria Math" panose="02040503050406030204" pitchFamily="18" charset="0"/>
                              </a:rPr>
                            </m:ctrlPr>
                          </m:fPr>
                          <m:num>
                            <m:r>
                              <a:rPr lang="en-GB" sz="1300" i="1">
                                <a:solidFill>
                                  <a:prstClr val="black"/>
                                </a:solidFill>
                                <a:latin typeface="Cambria Math" panose="02040503050406030204" pitchFamily="18" charset="0"/>
                              </a:rPr>
                              <m:t>1</m:t>
                            </m:r>
                          </m:num>
                          <m:den>
                            <m:r>
                              <a:rPr lang="en-GB" sz="1300" i="1">
                                <a:solidFill>
                                  <a:prstClr val="black"/>
                                </a:solidFill>
                                <a:latin typeface="Cambria Math" panose="02040503050406030204" pitchFamily="18" charset="0"/>
                              </a:rPr>
                              <m:t>2</m:t>
                            </m:r>
                          </m:den>
                        </m:f>
                        <m:f>
                          <m:fPr>
                            <m:ctrlPr>
                              <a:rPr lang="en-GB" sz="1300" b="1" i="1">
                                <a:solidFill>
                                  <a:prstClr val="black"/>
                                </a:solidFill>
                                <a:latin typeface="Cambria Math" panose="02040503050406030204" pitchFamily="18" charset="0"/>
                              </a:rPr>
                            </m:ctrlPr>
                          </m:fPr>
                          <m:num>
                            <m:sSup>
                              <m:sSupPr>
                                <m:ctrlPr>
                                  <a:rPr lang="en-GB" sz="1300" b="1" i="1">
                                    <a:solidFill>
                                      <a:prstClr val="black"/>
                                    </a:solidFill>
                                    <a:latin typeface="Cambria Math" panose="02040503050406030204" pitchFamily="18" charset="0"/>
                                  </a:rPr>
                                </m:ctrlPr>
                              </m:sSupPr>
                              <m:e>
                                <m:d>
                                  <m:dPr>
                                    <m:ctrlPr>
                                      <a:rPr lang="en-GB" sz="1300" b="1" i="1">
                                        <a:solidFill>
                                          <a:prstClr val="black"/>
                                        </a:solidFill>
                                        <a:latin typeface="Cambria Math" panose="02040503050406030204" pitchFamily="18" charset="0"/>
                                      </a:rPr>
                                    </m:ctrlPr>
                                  </m:dPr>
                                  <m:e>
                                    <m:sSub>
                                      <m:sSubPr>
                                        <m:ctrlPr>
                                          <a:rPr lang="en-GB" sz="1300" i="1">
                                            <a:solidFill>
                                              <a:prstClr val="black"/>
                                            </a:solidFill>
                                            <a:latin typeface="Cambria Math" panose="02040503050406030204" pitchFamily="18" charset="0"/>
                                          </a:rPr>
                                        </m:ctrlPr>
                                      </m:sSubPr>
                                      <m:e>
                                        <m:r>
                                          <a:rPr lang="en-GB" sz="1300" i="1">
                                            <a:solidFill>
                                              <a:prstClr val="black"/>
                                            </a:solidFill>
                                            <a:latin typeface="Cambria Math" panose="02040503050406030204" pitchFamily="18" charset="0"/>
                                          </a:rPr>
                                          <m:t>𝑥</m:t>
                                        </m:r>
                                      </m:e>
                                      <m:sub>
                                        <m:r>
                                          <a:rPr lang="en-GB" sz="1300" i="1">
                                            <a:solidFill>
                                              <a:prstClr val="black"/>
                                            </a:solidFill>
                                            <a:latin typeface="Cambria Math" panose="02040503050406030204" pitchFamily="18" charset="0"/>
                                          </a:rPr>
                                          <m:t>𝑏</m:t>
                                        </m:r>
                                      </m:sub>
                                    </m:sSub>
                                    <m:r>
                                      <a:rPr lang="en-GB" sz="1300" i="1">
                                        <a:solidFill>
                                          <a:prstClr val="black"/>
                                        </a:solidFill>
                                        <a:latin typeface="Cambria Math" panose="02040503050406030204" pitchFamily="18" charset="0"/>
                                      </a:rPr>
                                      <m:t>−</m:t>
                                    </m:r>
                                    <m:r>
                                      <a:rPr lang="en-GB" sz="1300" i="1">
                                        <a:solidFill>
                                          <a:prstClr val="black"/>
                                        </a:solidFill>
                                        <a:latin typeface="Cambria Math" panose="02040503050406030204" pitchFamily="18" charset="0"/>
                                      </a:rPr>
                                      <m:t>𝑥</m:t>
                                    </m:r>
                                  </m:e>
                                </m:d>
                              </m:e>
                              <m:sup>
                                <m:r>
                                  <a:rPr lang="en-GB" sz="1300" b="1" i="1">
                                    <a:solidFill>
                                      <a:prstClr val="black"/>
                                    </a:solidFill>
                                    <a:latin typeface="Cambria Math" panose="02040503050406030204" pitchFamily="18" charset="0"/>
                                  </a:rPr>
                                  <m:t>𝟐</m:t>
                                </m:r>
                              </m:sup>
                            </m:sSup>
                          </m:num>
                          <m:den>
                            <m:sSubSup>
                              <m:sSubSupPr>
                                <m:ctrlPr>
                                  <a:rPr lang="en-GB" sz="1300" i="1">
                                    <a:solidFill>
                                      <a:prstClr val="black"/>
                                    </a:solidFill>
                                    <a:latin typeface="Cambria Math" panose="02040503050406030204" pitchFamily="18" charset="0"/>
                                    <a:ea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ea typeface="Cambria Math" panose="02040503050406030204" pitchFamily="18" charset="0"/>
                                  </a:rPr>
                                  <m:t>𝑏</m:t>
                                </m:r>
                              </m:sub>
                              <m:sup>
                                <m:r>
                                  <a:rPr lang="en-GB" sz="1300" i="1">
                                    <a:solidFill>
                                      <a:prstClr val="black"/>
                                    </a:solidFill>
                                    <a:latin typeface="Cambria Math" panose="02040503050406030204" pitchFamily="18" charset="0"/>
                                    <a:ea typeface="Cambria Math" panose="02040503050406030204" pitchFamily="18" charset="0"/>
                                  </a:rPr>
                                  <m:t>2</m:t>
                                </m:r>
                              </m:sup>
                            </m:sSubSup>
                          </m:den>
                        </m:f>
                      </m:e>
                    </m:d>
                  </m:oMath>
                </a14:m>
                <a:r>
                  <a:rPr lang="en-GB" sz="1300" dirty="0" smtClean="0">
                    <a:solidFill>
                      <a:schemeClr val="tx1"/>
                    </a:solidFill>
                  </a:rPr>
                  <a:t> </a:t>
                </a:r>
                <a14:m>
                  <m:oMath xmlns:m="http://schemas.openxmlformats.org/officeDocument/2006/math">
                    <m:r>
                      <a:rPr lang="en-GB" sz="1300" b="0" i="0" smtClean="0">
                        <a:solidFill>
                          <a:prstClr val="black"/>
                        </a:solidFill>
                        <a:latin typeface="Cambria Math" panose="02040503050406030204" pitchFamily="18" charset="0"/>
                      </a:rPr>
                      <m:t>    </m:t>
                    </m:r>
                    <m:r>
                      <a:rPr lang="en-GB" sz="1300" b="0" i="1" smtClean="0">
                        <a:solidFill>
                          <a:prstClr val="black"/>
                        </a:solidFill>
                        <a:latin typeface="Cambria Math" panose="02040503050406030204" pitchFamily="18" charset="0"/>
                      </a:rPr>
                      <m:t>  </m:t>
                    </m:r>
                    <m:r>
                      <a:rPr lang="en-GB" sz="1300" i="1">
                        <a:solidFill>
                          <a:prstClr val="black"/>
                        </a:solidFill>
                        <a:latin typeface="Cambria Math" panose="02040503050406030204" pitchFamily="18" charset="0"/>
                      </a:rPr>
                      <m:t>𝑒𝑥𝑝</m:t>
                    </m:r>
                    <m:d>
                      <m:dPr>
                        <m:ctrlPr>
                          <a:rPr lang="en-GB" sz="1300" b="1" i="1">
                            <a:solidFill>
                              <a:prstClr val="black"/>
                            </a:solidFill>
                            <a:latin typeface="Cambria Math" panose="02040503050406030204" pitchFamily="18" charset="0"/>
                          </a:rPr>
                        </m:ctrlPr>
                      </m:dPr>
                      <m:e>
                        <m:r>
                          <a:rPr lang="en-GB" sz="1300" b="1" i="1">
                            <a:solidFill>
                              <a:prstClr val="black"/>
                            </a:solidFill>
                            <a:latin typeface="Cambria Math" panose="02040503050406030204" pitchFamily="18" charset="0"/>
                          </a:rPr>
                          <m:t>−</m:t>
                        </m:r>
                        <m:f>
                          <m:fPr>
                            <m:ctrlPr>
                              <a:rPr lang="en-GB" sz="1300" b="1" i="1">
                                <a:solidFill>
                                  <a:prstClr val="black"/>
                                </a:solidFill>
                                <a:latin typeface="Cambria Math" panose="02040503050406030204" pitchFamily="18" charset="0"/>
                              </a:rPr>
                            </m:ctrlPr>
                          </m:fPr>
                          <m:num>
                            <m:r>
                              <a:rPr lang="en-GB" sz="1300" i="1">
                                <a:solidFill>
                                  <a:prstClr val="black"/>
                                </a:solidFill>
                                <a:latin typeface="Cambria Math" panose="02040503050406030204" pitchFamily="18" charset="0"/>
                              </a:rPr>
                              <m:t>1</m:t>
                            </m:r>
                          </m:num>
                          <m:den>
                            <m:r>
                              <a:rPr lang="en-GB" sz="1300" i="1">
                                <a:solidFill>
                                  <a:prstClr val="black"/>
                                </a:solidFill>
                                <a:latin typeface="Cambria Math" panose="02040503050406030204" pitchFamily="18" charset="0"/>
                              </a:rPr>
                              <m:t>2</m:t>
                            </m:r>
                          </m:den>
                        </m:f>
                        <m:d>
                          <m:dPr>
                            <m:ctrlPr>
                              <a:rPr lang="en-GB" sz="1300" b="1" i="1" smtClean="0">
                                <a:solidFill>
                                  <a:prstClr val="black"/>
                                </a:solidFill>
                                <a:latin typeface="Cambria Math" panose="02040503050406030204" pitchFamily="18" charset="0"/>
                              </a:rPr>
                            </m:ctrlPr>
                          </m:dPr>
                          <m:e>
                            <m:d>
                              <m:dPr>
                                <m:ctrlPr>
                                  <a:rPr lang="en-GB" sz="1300" b="1" i="1" smtClean="0">
                                    <a:solidFill>
                                      <a:prstClr val="black"/>
                                    </a:solidFill>
                                    <a:latin typeface="Cambria Math" panose="02040503050406030204" pitchFamily="18" charset="0"/>
                                  </a:rPr>
                                </m:ctrlPr>
                              </m:dPr>
                              <m:e>
                                <m:f>
                                  <m:fPr>
                                    <m:ctrlPr>
                                      <a:rPr lang="en-GB" sz="1300" i="1" smtClean="0">
                                        <a:solidFill>
                                          <a:prstClr val="black"/>
                                        </a:solidFill>
                                        <a:latin typeface="Cambria Math" panose="02040503050406030204" pitchFamily="18" charset="0"/>
                                      </a:rPr>
                                    </m:ctrlPr>
                                  </m:fPr>
                                  <m:num>
                                    <m:r>
                                      <a:rPr lang="en-GB" sz="1300" b="0" i="1" smtClean="0">
                                        <a:solidFill>
                                          <a:prstClr val="black"/>
                                        </a:solidFill>
                                        <a:latin typeface="Cambria Math" panose="02040503050406030204" pitchFamily="18" charset="0"/>
                                      </a:rPr>
                                      <m:t>1</m:t>
                                    </m:r>
                                  </m:num>
                                  <m:den>
                                    <m:sSubSup>
                                      <m:sSubSupPr>
                                        <m:ctrlPr>
                                          <a:rPr lang="en-GB" sz="1300" i="1" smtClean="0">
                                            <a:solidFill>
                                              <a:prstClr val="black"/>
                                            </a:solidFill>
                                            <a:latin typeface="Cambria Math" panose="02040503050406030204" pitchFamily="18" charset="0"/>
                                          </a:rPr>
                                        </m:ctrlPr>
                                      </m:sSubSupPr>
                                      <m:e>
                                        <m:r>
                                          <a:rPr lang="en-GB" sz="1300" b="0" i="1" smtClean="0">
                                            <a:solidFill>
                                              <a:prstClr val="black"/>
                                            </a:solidFill>
                                            <a:latin typeface="Cambria Math" panose="02040503050406030204" pitchFamily="18" charset="0"/>
                                            <a:ea typeface="Cambria Math" panose="02040503050406030204" pitchFamily="18" charset="0"/>
                                          </a:rPr>
                                          <m:t>𝜎</m:t>
                                        </m:r>
                                      </m:e>
                                      <m:sub>
                                        <m:r>
                                          <a:rPr lang="en-GB" sz="1300" b="0" i="1" smtClean="0">
                                            <a:solidFill>
                                              <a:prstClr val="black"/>
                                            </a:solidFill>
                                            <a:latin typeface="Cambria Math" panose="02040503050406030204" pitchFamily="18" charset="0"/>
                                          </a:rPr>
                                          <m:t>𝑏</m:t>
                                        </m:r>
                                      </m:sub>
                                      <m:sup>
                                        <m:r>
                                          <a:rPr lang="en-GB" sz="1300" b="0" i="1" smtClean="0">
                                            <a:solidFill>
                                              <a:prstClr val="black"/>
                                            </a:solidFill>
                                            <a:latin typeface="Cambria Math" panose="02040503050406030204" pitchFamily="18" charset="0"/>
                                          </a:rPr>
                                          <m:t>2</m:t>
                                        </m:r>
                                      </m:sup>
                                    </m:sSubSup>
                                  </m:den>
                                </m:f>
                                <m:r>
                                  <a:rPr lang="en-GB" sz="1300" b="0" i="1" smtClean="0">
                                    <a:solidFill>
                                      <a:prstClr val="black"/>
                                    </a:solidFill>
                                    <a:latin typeface="Cambria Math" panose="02040503050406030204" pitchFamily="18" charset="0"/>
                                  </a:rPr>
                                  <m:t>+</m:t>
                                </m:r>
                                <m:f>
                                  <m:fPr>
                                    <m:ctrlPr>
                                      <a:rPr lang="en-GB" sz="1300" i="1">
                                        <a:solidFill>
                                          <a:prstClr val="black"/>
                                        </a:solidFill>
                                        <a:latin typeface="Cambria Math" panose="02040503050406030204" pitchFamily="18" charset="0"/>
                                      </a:rPr>
                                    </m:ctrlPr>
                                  </m:fPr>
                                  <m:num>
                                    <m:r>
                                      <a:rPr lang="en-GB" sz="1300" b="0" i="1">
                                        <a:solidFill>
                                          <a:prstClr val="black"/>
                                        </a:solidFill>
                                        <a:latin typeface="Cambria Math" panose="02040503050406030204" pitchFamily="18" charset="0"/>
                                      </a:rPr>
                                      <m:t>1</m:t>
                                    </m:r>
                                  </m:num>
                                  <m:den>
                                    <m:sSubSup>
                                      <m:sSubSupPr>
                                        <m:ctrlPr>
                                          <a:rPr lang="en-GB" sz="1300" i="1">
                                            <a:solidFill>
                                              <a:prstClr val="black"/>
                                            </a:solidFill>
                                            <a:latin typeface="Cambria Math" panose="02040503050406030204" pitchFamily="18" charset="0"/>
                                          </a:rPr>
                                        </m:ctrlPr>
                                      </m:sSubSupPr>
                                      <m:e>
                                        <m:r>
                                          <a:rPr lang="en-GB" sz="1300" b="0" i="1">
                                            <a:solidFill>
                                              <a:prstClr val="black"/>
                                            </a:solidFill>
                                            <a:latin typeface="Cambria Math" panose="02040503050406030204" pitchFamily="18" charset="0"/>
                                            <a:ea typeface="Cambria Math" panose="02040503050406030204" pitchFamily="18" charset="0"/>
                                          </a:rPr>
                                          <m:t>𝜎</m:t>
                                        </m:r>
                                      </m:e>
                                      <m:sub>
                                        <m:r>
                                          <a:rPr lang="en-GB" sz="1300" b="0" i="1" smtClean="0">
                                            <a:solidFill>
                                              <a:prstClr val="black"/>
                                            </a:solidFill>
                                            <a:latin typeface="Cambria Math" panose="02040503050406030204" pitchFamily="18" charset="0"/>
                                          </a:rPr>
                                          <m:t>𝑜</m:t>
                                        </m:r>
                                      </m:sub>
                                      <m:sup>
                                        <m:r>
                                          <a:rPr lang="en-GB" sz="1300" b="0" i="1">
                                            <a:solidFill>
                                              <a:prstClr val="black"/>
                                            </a:solidFill>
                                            <a:latin typeface="Cambria Math" panose="02040503050406030204" pitchFamily="18" charset="0"/>
                                          </a:rPr>
                                          <m:t>2</m:t>
                                        </m:r>
                                      </m:sup>
                                    </m:sSubSup>
                                  </m:den>
                                </m:f>
                              </m:e>
                            </m:d>
                            <m:sSup>
                              <m:sSupPr>
                                <m:ctrlPr>
                                  <a:rPr lang="en-GB" sz="1300" b="1" i="1">
                                    <a:solidFill>
                                      <a:prstClr val="black"/>
                                    </a:solidFill>
                                    <a:latin typeface="Cambria Math" panose="02040503050406030204" pitchFamily="18" charset="0"/>
                                  </a:rPr>
                                </m:ctrlPr>
                              </m:sSupPr>
                              <m:e>
                                <m:r>
                                  <a:rPr lang="en-GB" sz="1300" i="1">
                                    <a:solidFill>
                                      <a:prstClr val="black"/>
                                    </a:solidFill>
                                    <a:latin typeface="Cambria Math" panose="02040503050406030204" pitchFamily="18" charset="0"/>
                                  </a:rPr>
                                  <m:t>𝑥</m:t>
                                </m:r>
                              </m:e>
                              <m:sup>
                                <m:r>
                                  <a:rPr lang="en-GB" sz="1300" b="1" i="1">
                                    <a:solidFill>
                                      <a:prstClr val="black"/>
                                    </a:solidFill>
                                    <a:latin typeface="Cambria Math" panose="02040503050406030204" pitchFamily="18" charset="0"/>
                                  </a:rPr>
                                  <m:t>𝟐</m:t>
                                </m:r>
                              </m:sup>
                            </m:sSup>
                            <m:r>
                              <a:rPr lang="en-GB" sz="1300" b="1" i="1" smtClean="0">
                                <a:solidFill>
                                  <a:prstClr val="black"/>
                                </a:solidFill>
                                <a:latin typeface="Cambria Math" panose="02040503050406030204" pitchFamily="18" charset="0"/>
                              </a:rPr>
                              <m:t>−</m:t>
                            </m:r>
                            <m:r>
                              <a:rPr lang="en-GB" sz="1300" b="0" i="1" smtClean="0">
                                <a:solidFill>
                                  <a:prstClr val="black"/>
                                </a:solidFill>
                                <a:latin typeface="Cambria Math" panose="02040503050406030204" pitchFamily="18" charset="0"/>
                              </a:rPr>
                              <m:t>2</m:t>
                            </m:r>
                            <m:d>
                              <m:dPr>
                                <m:ctrlPr>
                                  <a:rPr lang="en-GB" sz="1300" b="1" i="1" smtClean="0">
                                    <a:solidFill>
                                      <a:prstClr val="black"/>
                                    </a:solidFill>
                                    <a:latin typeface="Cambria Math" panose="02040503050406030204" pitchFamily="18" charset="0"/>
                                  </a:rPr>
                                </m:ctrlPr>
                              </m:dPr>
                              <m:e>
                                <m:f>
                                  <m:fPr>
                                    <m:ctrlPr>
                                      <a:rPr lang="en-GB" sz="1300" b="1" i="1">
                                        <a:solidFill>
                                          <a:prstClr val="black"/>
                                        </a:solidFill>
                                        <a:latin typeface="Cambria Math" panose="02040503050406030204" pitchFamily="18" charset="0"/>
                                      </a:rPr>
                                    </m:ctrlPr>
                                  </m:fPr>
                                  <m:num>
                                    <m:sSub>
                                      <m:sSubPr>
                                        <m:ctrlPr>
                                          <a:rPr lang="en-GB" sz="1300" i="1">
                                            <a:solidFill>
                                              <a:prstClr val="black"/>
                                            </a:solidFill>
                                            <a:latin typeface="Cambria Math" panose="02040503050406030204" pitchFamily="18" charset="0"/>
                                          </a:rPr>
                                        </m:ctrlPr>
                                      </m:sSubPr>
                                      <m:e>
                                        <m:r>
                                          <a:rPr lang="en-GB" sz="1300" i="1">
                                            <a:solidFill>
                                              <a:prstClr val="black"/>
                                            </a:solidFill>
                                            <a:latin typeface="Cambria Math" panose="02040503050406030204" pitchFamily="18" charset="0"/>
                                          </a:rPr>
                                          <m:t>𝑥</m:t>
                                        </m:r>
                                      </m:e>
                                      <m:sub>
                                        <m:r>
                                          <a:rPr lang="en-GB" sz="1300" i="1">
                                            <a:solidFill>
                                              <a:prstClr val="black"/>
                                            </a:solidFill>
                                            <a:latin typeface="Cambria Math" panose="02040503050406030204" pitchFamily="18" charset="0"/>
                                          </a:rPr>
                                          <m:t>𝑏</m:t>
                                        </m:r>
                                      </m:sub>
                                    </m:sSub>
                                  </m:num>
                                  <m:den>
                                    <m:sSubSup>
                                      <m:sSubSupPr>
                                        <m:ctrlPr>
                                          <a:rPr lang="en-GB" sz="1300" b="1" i="1">
                                            <a:solidFill>
                                              <a:prstClr val="black"/>
                                            </a:solidFill>
                                            <a:latin typeface="Cambria Math" panose="02040503050406030204" pitchFamily="18" charset="0"/>
                                          </a:rPr>
                                        </m:ctrlPr>
                                      </m:sSubSupPr>
                                      <m:e>
                                        <m:r>
                                          <a:rPr lang="en-GB" sz="1300" b="1" i="1">
                                            <a:solidFill>
                                              <a:prstClr val="black"/>
                                            </a:solidFill>
                                            <a:latin typeface="Cambria Math" panose="02040503050406030204" pitchFamily="18" charset="0"/>
                                            <a:ea typeface="Cambria Math" panose="02040503050406030204" pitchFamily="18" charset="0"/>
                                          </a:rPr>
                                          <m:t>𝝈</m:t>
                                        </m:r>
                                      </m:e>
                                      <m:sub>
                                        <m:r>
                                          <a:rPr lang="en-GB" sz="1300" b="1" i="1">
                                            <a:solidFill>
                                              <a:prstClr val="black"/>
                                            </a:solidFill>
                                            <a:latin typeface="Cambria Math" panose="02040503050406030204" pitchFamily="18" charset="0"/>
                                          </a:rPr>
                                          <m:t>𝒃</m:t>
                                        </m:r>
                                      </m:sub>
                                      <m:sup>
                                        <m:r>
                                          <a:rPr lang="en-GB" sz="1300" b="1" i="1">
                                            <a:solidFill>
                                              <a:prstClr val="black"/>
                                            </a:solidFill>
                                            <a:latin typeface="Cambria Math" panose="02040503050406030204" pitchFamily="18" charset="0"/>
                                          </a:rPr>
                                          <m:t>𝟐</m:t>
                                        </m:r>
                                      </m:sup>
                                    </m:sSubSup>
                                  </m:den>
                                </m:f>
                                <m:r>
                                  <a:rPr lang="en-GB" sz="1300" b="1" i="1">
                                    <a:solidFill>
                                      <a:prstClr val="black"/>
                                    </a:solidFill>
                                    <a:latin typeface="Cambria Math" panose="02040503050406030204" pitchFamily="18" charset="0"/>
                                  </a:rPr>
                                  <m:t>+</m:t>
                                </m:r>
                                <m:f>
                                  <m:fPr>
                                    <m:ctrlPr>
                                      <a:rPr lang="en-GB" sz="1300" b="1" i="1">
                                        <a:solidFill>
                                          <a:prstClr val="black"/>
                                        </a:solidFill>
                                        <a:latin typeface="Cambria Math" panose="02040503050406030204" pitchFamily="18" charset="0"/>
                                      </a:rPr>
                                    </m:ctrlPr>
                                  </m:fPr>
                                  <m:num>
                                    <m:r>
                                      <a:rPr lang="en-GB" sz="1300" b="0" i="1" smtClean="0">
                                        <a:solidFill>
                                          <a:prstClr val="black"/>
                                        </a:solidFill>
                                        <a:latin typeface="Cambria Math" panose="02040503050406030204" pitchFamily="18" charset="0"/>
                                      </a:rPr>
                                      <m:t>𝑦</m:t>
                                    </m:r>
                                  </m:num>
                                  <m:den>
                                    <m:sSubSup>
                                      <m:sSubSupPr>
                                        <m:ctrlPr>
                                          <a:rPr lang="en-GB" sz="1300" b="1" i="1">
                                            <a:solidFill>
                                              <a:prstClr val="black"/>
                                            </a:solidFill>
                                            <a:latin typeface="Cambria Math" panose="02040503050406030204" pitchFamily="18" charset="0"/>
                                          </a:rPr>
                                        </m:ctrlPr>
                                      </m:sSubSupPr>
                                      <m:e>
                                        <m:r>
                                          <a:rPr lang="en-GB" sz="1300" b="1" i="1">
                                            <a:solidFill>
                                              <a:prstClr val="black"/>
                                            </a:solidFill>
                                            <a:latin typeface="Cambria Math" panose="02040503050406030204" pitchFamily="18" charset="0"/>
                                            <a:ea typeface="Cambria Math" panose="02040503050406030204" pitchFamily="18" charset="0"/>
                                          </a:rPr>
                                          <m:t>𝝈</m:t>
                                        </m:r>
                                      </m:e>
                                      <m:sub>
                                        <m:r>
                                          <a:rPr lang="en-GB" sz="1300" b="1" i="1">
                                            <a:solidFill>
                                              <a:prstClr val="black"/>
                                            </a:solidFill>
                                            <a:latin typeface="Cambria Math" panose="02040503050406030204" pitchFamily="18" charset="0"/>
                                          </a:rPr>
                                          <m:t>𝒐</m:t>
                                        </m:r>
                                      </m:sub>
                                      <m:sup>
                                        <m:r>
                                          <a:rPr lang="en-GB" sz="1300" b="1" i="1">
                                            <a:solidFill>
                                              <a:prstClr val="black"/>
                                            </a:solidFill>
                                            <a:latin typeface="Cambria Math" panose="02040503050406030204" pitchFamily="18" charset="0"/>
                                          </a:rPr>
                                          <m:t>𝟐</m:t>
                                        </m:r>
                                      </m:sup>
                                    </m:sSubSup>
                                  </m:den>
                                </m:f>
                              </m:e>
                            </m:d>
                            <m:r>
                              <a:rPr lang="en-GB" sz="1300" b="0" i="1" smtClean="0">
                                <a:solidFill>
                                  <a:prstClr val="black"/>
                                </a:solidFill>
                                <a:latin typeface="Cambria Math" panose="02040503050406030204" pitchFamily="18" charset="0"/>
                              </a:rPr>
                              <m:t>𝑥</m:t>
                            </m:r>
                          </m:e>
                        </m:d>
                      </m:e>
                    </m:d>
                  </m:oMath>
                </a14:m>
                <a:endParaRPr lang="en-GB" sz="1300" dirty="0">
                  <a:solidFill>
                    <a:schemeClr val="tx1"/>
                  </a:solidFill>
                </a:endParaRPr>
              </a:p>
            </p:txBody>
          </p:sp>
        </mc:Choice>
        <mc:Fallback xmlns="">
          <p:sp>
            <p:nvSpPr>
              <p:cNvPr id="8" name="Rectangle 7"/>
              <p:cNvSpPr>
                <a:spLocks noRot="1" noChangeAspect="1" noMove="1" noResize="1" noEditPoints="1" noAdjustHandles="1" noChangeArrowheads="1" noChangeShapeType="1" noTextEdit="1"/>
              </p:cNvSpPr>
              <p:nvPr/>
            </p:nvSpPr>
            <p:spPr>
              <a:xfrm>
                <a:off x="1547664" y="3632337"/>
                <a:ext cx="7202869" cy="630109"/>
              </a:xfrm>
              <a:prstGeom prst="rect">
                <a:avLst/>
              </a:prstGeom>
              <a:blipFill rotWithShape="0">
                <a:blip r:embed="rId5"/>
                <a:stretch>
                  <a:fillRect/>
                </a:stretch>
              </a:blipFill>
            </p:spPr>
            <p:txBody>
              <a:bodyPr/>
              <a:lstStyle/>
              <a:p>
                <a:r>
                  <a:rPr lang="en-GB">
                    <a:noFill/>
                  </a:rPr>
                  <a:t> </a:t>
                </a:r>
              </a:p>
            </p:txBody>
          </p:sp>
        </mc:Fallback>
      </mc:AlternateContent>
      <p:graphicFrame>
        <p:nvGraphicFramePr>
          <p:cNvPr id="9" name="Object 8"/>
          <p:cNvGraphicFramePr>
            <a:graphicFrameLocks noChangeAspect="1"/>
          </p:cNvGraphicFramePr>
          <p:nvPr>
            <p:extLst>
              <p:ext uri="{D42A27DB-BD31-4B8C-83A1-F6EECF244321}">
                <p14:modId xmlns:p14="http://schemas.microsoft.com/office/powerpoint/2010/main" val="2287581203"/>
              </p:ext>
            </p:extLst>
          </p:nvPr>
        </p:nvGraphicFramePr>
        <p:xfrm>
          <a:off x="2187472" y="3933056"/>
          <a:ext cx="152280" cy="126720"/>
        </p:xfrm>
        <a:graphic>
          <a:graphicData uri="http://schemas.openxmlformats.org/presentationml/2006/ole">
            <mc:AlternateContent xmlns:mc="http://schemas.openxmlformats.org/markup-compatibility/2006">
              <mc:Choice xmlns:v="urn:schemas-microsoft-com:vml" Requires="v">
                <p:oleObj spid="_x0000_s388425" name="Equation" r:id="rId6" imgW="152280" imgH="126720" progId="Equation.DSMT4">
                  <p:embed/>
                </p:oleObj>
              </mc:Choice>
              <mc:Fallback>
                <p:oleObj name="Equation" r:id="rId6" imgW="152280" imgH="126720" progId="Equation.DSMT4">
                  <p:embed/>
                  <p:pic>
                    <p:nvPicPr>
                      <p:cNvPr id="0" name=""/>
                      <p:cNvPicPr/>
                      <p:nvPr/>
                    </p:nvPicPr>
                    <p:blipFill>
                      <a:blip r:embed="rId7"/>
                      <a:stretch>
                        <a:fillRect/>
                      </a:stretch>
                    </p:blipFill>
                    <p:spPr>
                      <a:xfrm>
                        <a:off x="2187472" y="3933056"/>
                        <a:ext cx="152280" cy="12672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419381083"/>
              </p:ext>
            </p:extLst>
          </p:nvPr>
        </p:nvGraphicFramePr>
        <p:xfrm>
          <a:off x="3411608" y="3933056"/>
          <a:ext cx="152280" cy="126720"/>
        </p:xfrm>
        <a:graphic>
          <a:graphicData uri="http://schemas.openxmlformats.org/presentationml/2006/ole">
            <mc:AlternateContent xmlns:mc="http://schemas.openxmlformats.org/markup-compatibility/2006">
              <mc:Choice xmlns:v="urn:schemas-microsoft-com:vml" Requires="v">
                <p:oleObj spid="_x0000_s388426" name="Equation" r:id="rId8" imgW="152280" imgH="126720" progId="Equation.DSMT4">
                  <p:embed/>
                </p:oleObj>
              </mc:Choice>
              <mc:Fallback>
                <p:oleObj name="Equation" r:id="rId8" imgW="152280" imgH="126720" progId="Equation.DSMT4">
                  <p:embed/>
                  <p:pic>
                    <p:nvPicPr>
                      <p:cNvPr id="0" name=""/>
                      <p:cNvPicPr/>
                      <p:nvPr/>
                    </p:nvPicPr>
                    <p:blipFill>
                      <a:blip r:embed="rId7"/>
                      <a:stretch>
                        <a:fillRect/>
                      </a:stretch>
                    </p:blipFill>
                    <p:spPr>
                      <a:xfrm>
                        <a:off x="3411608" y="3933056"/>
                        <a:ext cx="152280" cy="12672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502061128"/>
              </p:ext>
            </p:extLst>
          </p:nvPr>
        </p:nvGraphicFramePr>
        <p:xfrm>
          <a:off x="5508104" y="3933056"/>
          <a:ext cx="152280" cy="126720"/>
        </p:xfrm>
        <a:graphic>
          <a:graphicData uri="http://schemas.openxmlformats.org/presentationml/2006/ole">
            <mc:AlternateContent xmlns:mc="http://schemas.openxmlformats.org/markup-compatibility/2006">
              <mc:Choice xmlns:v="urn:schemas-microsoft-com:vml" Requires="v">
                <p:oleObj spid="_x0000_s388427" name="Equation" r:id="rId9" imgW="152280" imgH="126720" progId="Equation.DSMT4">
                  <p:embed/>
                </p:oleObj>
              </mc:Choice>
              <mc:Fallback>
                <p:oleObj name="Equation" r:id="rId9" imgW="152280" imgH="126720" progId="Equation.DSMT4">
                  <p:embed/>
                  <p:pic>
                    <p:nvPicPr>
                      <p:cNvPr id="0" name=""/>
                      <p:cNvPicPr/>
                      <p:nvPr/>
                    </p:nvPicPr>
                    <p:blipFill>
                      <a:blip r:embed="rId7"/>
                      <a:stretch>
                        <a:fillRect/>
                      </a:stretch>
                    </p:blipFill>
                    <p:spPr>
                      <a:xfrm>
                        <a:off x="5508104" y="3933056"/>
                        <a:ext cx="152280" cy="126720"/>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12" name="Rectangle 11"/>
              <p:cNvSpPr/>
              <p:nvPr/>
            </p:nvSpPr>
            <p:spPr>
              <a:xfrm>
                <a:off x="2339752" y="4424425"/>
                <a:ext cx="5301644" cy="630109"/>
              </a:xfrm>
              <a:prstGeom prst="rect">
                <a:avLst/>
              </a:prstGeom>
            </p:spPr>
            <p:txBody>
              <a:bodyPr wrap="none">
                <a:spAutoFit/>
              </a:bodyPr>
              <a:lstStyle/>
              <a:p>
                <a14:m>
                  <m:oMath xmlns:m="http://schemas.openxmlformats.org/officeDocument/2006/math">
                    <m:r>
                      <a:rPr lang="en-GB" sz="1300" i="1" smtClean="0">
                        <a:solidFill>
                          <a:prstClr val="black"/>
                        </a:solidFill>
                        <a:latin typeface="Cambria Math" panose="02040503050406030204" pitchFamily="18" charset="0"/>
                      </a:rPr>
                      <m:t>𝑝</m:t>
                    </m:r>
                    <m:d>
                      <m:dPr>
                        <m:ctrlPr>
                          <a:rPr lang="en-GB" sz="1300" i="1">
                            <a:solidFill>
                              <a:prstClr val="black"/>
                            </a:solidFill>
                            <a:latin typeface="Cambria Math" panose="02040503050406030204" pitchFamily="18" charset="0"/>
                          </a:rPr>
                        </m:ctrlPr>
                      </m:dPr>
                      <m:e>
                        <m:r>
                          <a:rPr lang="en-GB" sz="1300" b="0" i="1">
                            <a:solidFill>
                              <a:prstClr val="black"/>
                            </a:solidFill>
                            <a:latin typeface="Cambria Math" panose="02040503050406030204" pitchFamily="18" charset="0"/>
                          </a:rPr>
                          <m:t>𝑥</m:t>
                        </m:r>
                      </m:e>
                    </m:d>
                    <m:r>
                      <a:rPr lang="en-GB" sz="1300" b="1" i="1">
                        <a:solidFill>
                          <a:prstClr val="black"/>
                        </a:solidFill>
                        <a:latin typeface="Cambria Math" panose="02040503050406030204" pitchFamily="18" charset="0"/>
                      </a:rPr>
                      <m:t>=</m:t>
                    </m:r>
                    <m:f>
                      <m:fPr>
                        <m:ctrlPr>
                          <a:rPr lang="en-GB" sz="1300" b="1" i="1">
                            <a:solidFill>
                              <a:prstClr val="black"/>
                            </a:solidFill>
                            <a:latin typeface="Cambria Math" panose="02040503050406030204" pitchFamily="18" charset="0"/>
                          </a:rPr>
                        </m:ctrlPr>
                      </m:fPr>
                      <m:num>
                        <m:r>
                          <a:rPr lang="en-GB" sz="1300" b="0" i="1">
                            <a:solidFill>
                              <a:prstClr val="black"/>
                            </a:solidFill>
                            <a:latin typeface="Cambria Math" panose="02040503050406030204" pitchFamily="18" charset="0"/>
                          </a:rPr>
                          <m:t>1</m:t>
                        </m:r>
                      </m:num>
                      <m:den>
                        <m:sSup>
                          <m:sSupPr>
                            <m:ctrlPr>
                              <a:rPr lang="en-GB" sz="1300" b="1" i="1">
                                <a:solidFill>
                                  <a:prstClr val="black"/>
                                </a:solidFill>
                                <a:latin typeface="Cambria Math" panose="02040503050406030204" pitchFamily="18" charset="0"/>
                              </a:rPr>
                            </m:ctrlPr>
                          </m:sSupPr>
                          <m:e>
                            <m:d>
                              <m:dPr>
                                <m:ctrlPr>
                                  <a:rPr lang="en-GB" sz="1300" b="1" i="1">
                                    <a:solidFill>
                                      <a:prstClr val="black"/>
                                    </a:solidFill>
                                    <a:latin typeface="Cambria Math" panose="02040503050406030204" pitchFamily="18" charset="0"/>
                                  </a:rPr>
                                </m:ctrlPr>
                              </m:dPr>
                              <m:e>
                                <m:r>
                                  <a:rPr lang="en-GB" sz="1300" b="0" i="1">
                                    <a:solidFill>
                                      <a:prstClr val="black"/>
                                    </a:solidFill>
                                    <a:latin typeface="Cambria Math" panose="02040503050406030204" pitchFamily="18" charset="0"/>
                                  </a:rPr>
                                  <m:t>2</m:t>
                                </m:r>
                                <m:r>
                                  <a:rPr lang="en-GB" sz="1300" b="0" i="1">
                                    <a:solidFill>
                                      <a:prstClr val="black"/>
                                    </a:solidFill>
                                    <a:latin typeface="Cambria Math" panose="02040503050406030204" pitchFamily="18" charset="0"/>
                                    <a:ea typeface="Cambria Math" panose="02040503050406030204" pitchFamily="18" charset="0"/>
                                  </a:rPr>
                                  <m:t>𝜋</m:t>
                                </m:r>
                                <m:sSup>
                                  <m:sSupPr>
                                    <m:ctrlPr>
                                      <a:rPr lang="en-GB" sz="1300" b="0" i="1" smtClean="0">
                                        <a:solidFill>
                                          <a:prstClr val="black"/>
                                        </a:solidFill>
                                        <a:latin typeface="Cambria Math" panose="02040503050406030204" pitchFamily="18" charset="0"/>
                                        <a:ea typeface="Cambria Math" panose="02040503050406030204" pitchFamily="18" charset="0"/>
                                      </a:rPr>
                                    </m:ctrlPr>
                                  </m:sSupPr>
                                  <m:e>
                                    <m:r>
                                      <a:rPr lang="en-GB" sz="1300" b="0" i="1" smtClean="0">
                                        <a:solidFill>
                                          <a:prstClr val="black"/>
                                        </a:solidFill>
                                        <a:latin typeface="Cambria Math" panose="02040503050406030204" pitchFamily="18" charset="0"/>
                                        <a:ea typeface="Cambria Math" panose="02040503050406030204" pitchFamily="18" charset="0"/>
                                      </a:rPr>
                                      <m:t>𝜎</m:t>
                                    </m:r>
                                  </m:e>
                                  <m:sup>
                                    <m:r>
                                      <a:rPr lang="en-GB" sz="1300" b="0" i="1" smtClean="0">
                                        <a:solidFill>
                                          <a:prstClr val="black"/>
                                        </a:solidFill>
                                        <a:latin typeface="Cambria Math" panose="02040503050406030204" pitchFamily="18" charset="0"/>
                                        <a:ea typeface="Cambria Math" panose="02040503050406030204" pitchFamily="18" charset="0"/>
                                      </a:rPr>
                                      <m:t>2</m:t>
                                    </m:r>
                                  </m:sup>
                                </m:sSup>
                              </m:e>
                            </m:d>
                          </m:e>
                          <m:sup>
                            <m:r>
                              <a:rPr lang="en-GB" sz="1300" b="0" i="1" smtClean="0">
                                <a:solidFill>
                                  <a:prstClr val="black"/>
                                </a:solidFill>
                                <a:latin typeface="Cambria Math" panose="02040503050406030204" pitchFamily="18" charset="0"/>
                              </a:rPr>
                              <m:t>1</m:t>
                            </m:r>
                            <m:r>
                              <a:rPr lang="en-GB" sz="1300" b="0" i="1">
                                <a:solidFill>
                                  <a:prstClr val="black"/>
                                </a:solidFill>
                                <a:latin typeface="Cambria Math" panose="02040503050406030204" pitchFamily="18" charset="0"/>
                              </a:rPr>
                              <m:t>/2</m:t>
                            </m:r>
                          </m:sup>
                        </m:sSup>
                      </m:den>
                    </m:f>
                    <m:r>
                      <a:rPr lang="en-GB" sz="1300" b="0" i="1">
                        <a:solidFill>
                          <a:prstClr val="black"/>
                        </a:solidFill>
                        <a:latin typeface="Cambria Math" panose="02040503050406030204" pitchFamily="18" charset="0"/>
                      </a:rPr>
                      <m:t>𝑒𝑥𝑝</m:t>
                    </m:r>
                    <m:d>
                      <m:dPr>
                        <m:ctrlPr>
                          <a:rPr lang="en-GB" sz="1300" b="1" i="1">
                            <a:solidFill>
                              <a:prstClr val="black"/>
                            </a:solidFill>
                            <a:latin typeface="Cambria Math" panose="02040503050406030204" pitchFamily="18" charset="0"/>
                          </a:rPr>
                        </m:ctrlPr>
                      </m:dPr>
                      <m:e>
                        <m:r>
                          <a:rPr lang="en-GB" sz="1300" b="1" i="1">
                            <a:solidFill>
                              <a:prstClr val="black"/>
                            </a:solidFill>
                            <a:latin typeface="Cambria Math" panose="02040503050406030204" pitchFamily="18" charset="0"/>
                          </a:rPr>
                          <m:t>−</m:t>
                        </m:r>
                        <m:f>
                          <m:fPr>
                            <m:ctrlPr>
                              <a:rPr lang="en-GB" sz="1300" b="1" i="1">
                                <a:solidFill>
                                  <a:prstClr val="black"/>
                                </a:solidFill>
                                <a:latin typeface="Cambria Math" panose="02040503050406030204" pitchFamily="18" charset="0"/>
                              </a:rPr>
                            </m:ctrlPr>
                          </m:fPr>
                          <m:num>
                            <m:r>
                              <a:rPr lang="en-GB" sz="1300" i="1">
                                <a:solidFill>
                                  <a:prstClr val="black"/>
                                </a:solidFill>
                                <a:latin typeface="Cambria Math" panose="02040503050406030204" pitchFamily="18" charset="0"/>
                              </a:rPr>
                              <m:t>1</m:t>
                            </m:r>
                          </m:num>
                          <m:den>
                            <m:r>
                              <a:rPr lang="en-GB" sz="1300" i="1">
                                <a:solidFill>
                                  <a:prstClr val="black"/>
                                </a:solidFill>
                                <a:latin typeface="Cambria Math" panose="02040503050406030204" pitchFamily="18" charset="0"/>
                              </a:rPr>
                              <m:t>2</m:t>
                            </m:r>
                          </m:den>
                        </m:f>
                        <m:f>
                          <m:fPr>
                            <m:ctrlPr>
                              <a:rPr lang="en-GB" sz="1300" b="1" i="1" smtClean="0">
                                <a:solidFill>
                                  <a:prstClr val="black"/>
                                </a:solidFill>
                                <a:latin typeface="Cambria Math" panose="02040503050406030204" pitchFamily="18" charset="0"/>
                              </a:rPr>
                            </m:ctrlPr>
                          </m:fPr>
                          <m:num>
                            <m:sSup>
                              <m:sSupPr>
                                <m:ctrlPr>
                                  <a:rPr lang="en-GB" sz="1300" b="1" i="1" smtClean="0">
                                    <a:solidFill>
                                      <a:prstClr val="black"/>
                                    </a:solidFill>
                                    <a:latin typeface="Cambria Math" panose="02040503050406030204" pitchFamily="18" charset="0"/>
                                  </a:rPr>
                                </m:ctrlPr>
                              </m:sSupPr>
                              <m:e>
                                <m:d>
                                  <m:dPr>
                                    <m:ctrlPr>
                                      <a:rPr lang="en-GB" sz="1300" b="1" i="1" smtClean="0">
                                        <a:solidFill>
                                          <a:prstClr val="black"/>
                                        </a:solidFill>
                                        <a:latin typeface="Cambria Math" panose="02040503050406030204" pitchFamily="18" charset="0"/>
                                      </a:rPr>
                                    </m:ctrlPr>
                                  </m:dPr>
                                  <m:e>
                                    <m:r>
                                      <a:rPr lang="en-GB" sz="1300" b="0" i="1" smtClean="0">
                                        <a:solidFill>
                                          <a:prstClr val="black"/>
                                        </a:solidFill>
                                        <a:latin typeface="Cambria Math" panose="02040503050406030204" pitchFamily="18" charset="0"/>
                                      </a:rPr>
                                      <m:t>𝑥</m:t>
                                    </m:r>
                                    <m:r>
                                      <a:rPr lang="en-GB" sz="1300" b="0" i="1" smtClean="0">
                                        <a:solidFill>
                                          <a:prstClr val="black"/>
                                        </a:solidFill>
                                        <a:latin typeface="Cambria Math" panose="02040503050406030204" pitchFamily="18" charset="0"/>
                                      </a:rPr>
                                      <m:t>−</m:t>
                                    </m:r>
                                    <m:r>
                                      <a:rPr lang="en-GB" sz="1300" b="0" i="1" smtClean="0">
                                        <a:solidFill>
                                          <a:prstClr val="black"/>
                                        </a:solidFill>
                                        <a:latin typeface="Cambria Math" panose="02040503050406030204" pitchFamily="18" charset="0"/>
                                        <a:ea typeface="Cambria Math" panose="02040503050406030204" pitchFamily="18" charset="0"/>
                                      </a:rPr>
                                      <m:t>𝜇</m:t>
                                    </m:r>
                                  </m:e>
                                </m:d>
                              </m:e>
                              <m:sup>
                                <m:r>
                                  <a:rPr lang="en-GB" sz="1300" b="1" i="1" smtClean="0">
                                    <a:solidFill>
                                      <a:prstClr val="black"/>
                                    </a:solidFill>
                                    <a:latin typeface="Cambria Math" panose="02040503050406030204" pitchFamily="18" charset="0"/>
                                  </a:rPr>
                                  <m:t>𝟐</m:t>
                                </m:r>
                              </m:sup>
                            </m:sSup>
                          </m:num>
                          <m:den>
                            <m:sSup>
                              <m:sSupPr>
                                <m:ctrlPr>
                                  <a:rPr lang="en-GB" sz="1300" i="1" smtClean="0">
                                    <a:solidFill>
                                      <a:prstClr val="black"/>
                                    </a:solidFill>
                                    <a:latin typeface="Cambria Math" panose="02040503050406030204" pitchFamily="18" charset="0"/>
                                  </a:rPr>
                                </m:ctrlPr>
                              </m:sSupPr>
                              <m:e>
                                <m:r>
                                  <a:rPr lang="en-GB" sz="1300" b="0" i="1" smtClean="0">
                                    <a:solidFill>
                                      <a:prstClr val="black"/>
                                    </a:solidFill>
                                    <a:latin typeface="Cambria Math" panose="02040503050406030204" pitchFamily="18" charset="0"/>
                                    <a:ea typeface="Cambria Math" panose="02040503050406030204" pitchFamily="18" charset="0"/>
                                  </a:rPr>
                                  <m:t>𝜎</m:t>
                                </m:r>
                              </m:e>
                              <m:sup>
                                <m:r>
                                  <a:rPr lang="en-GB" sz="1300" b="0" i="1" smtClean="0">
                                    <a:solidFill>
                                      <a:prstClr val="black"/>
                                    </a:solidFill>
                                    <a:latin typeface="Cambria Math" panose="02040503050406030204" pitchFamily="18" charset="0"/>
                                  </a:rPr>
                                  <m:t>2</m:t>
                                </m:r>
                              </m:sup>
                            </m:sSup>
                          </m:den>
                        </m:f>
                      </m:e>
                    </m:d>
                  </m:oMath>
                </a14:m>
                <a:r>
                  <a:rPr lang="en-GB" sz="1300" dirty="0" smtClean="0">
                    <a:solidFill>
                      <a:schemeClr val="tx1"/>
                    </a:solidFill>
                  </a:rPr>
                  <a:t>=</a:t>
                </a:r>
                <a14:m>
                  <m:oMath xmlns:m="http://schemas.openxmlformats.org/officeDocument/2006/math">
                    <m:r>
                      <a:rPr lang="en-GB" sz="1300" i="1">
                        <a:solidFill>
                          <a:prstClr val="black"/>
                        </a:solidFill>
                        <a:latin typeface="Cambria Math" panose="02040503050406030204" pitchFamily="18" charset="0"/>
                      </a:rPr>
                      <m:t>𝑒𝑥𝑝</m:t>
                    </m:r>
                    <m:d>
                      <m:dPr>
                        <m:ctrlPr>
                          <a:rPr lang="en-GB" sz="1300" b="1" i="1">
                            <a:solidFill>
                              <a:prstClr val="black"/>
                            </a:solidFill>
                            <a:latin typeface="Cambria Math" panose="02040503050406030204" pitchFamily="18" charset="0"/>
                          </a:rPr>
                        </m:ctrlPr>
                      </m:dPr>
                      <m:e>
                        <m:r>
                          <a:rPr lang="en-GB" sz="1300" b="1" i="1">
                            <a:solidFill>
                              <a:prstClr val="black"/>
                            </a:solidFill>
                            <a:latin typeface="Cambria Math" panose="02040503050406030204" pitchFamily="18" charset="0"/>
                          </a:rPr>
                          <m:t>−</m:t>
                        </m:r>
                        <m:f>
                          <m:fPr>
                            <m:ctrlPr>
                              <a:rPr lang="en-GB" sz="1300" b="1" i="1">
                                <a:solidFill>
                                  <a:prstClr val="black"/>
                                </a:solidFill>
                                <a:latin typeface="Cambria Math" panose="02040503050406030204" pitchFamily="18" charset="0"/>
                              </a:rPr>
                            </m:ctrlPr>
                          </m:fPr>
                          <m:num>
                            <m:r>
                              <a:rPr lang="en-GB" sz="1300" i="1">
                                <a:solidFill>
                                  <a:prstClr val="black"/>
                                </a:solidFill>
                                <a:latin typeface="Cambria Math" panose="02040503050406030204" pitchFamily="18" charset="0"/>
                              </a:rPr>
                              <m:t>1</m:t>
                            </m:r>
                          </m:num>
                          <m:den>
                            <m:r>
                              <a:rPr lang="en-GB" sz="1300" i="1">
                                <a:solidFill>
                                  <a:prstClr val="black"/>
                                </a:solidFill>
                                <a:latin typeface="Cambria Math" panose="02040503050406030204" pitchFamily="18" charset="0"/>
                              </a:rPr>
                              <m:t>2</m:t>
                            </m:r>
                          </m:den>
                        </m:f>
                        <m:d>
                          <m:dPr>
                            <m:ctrlPr>
                              <a:rPr lang="en-GB" sz="1300" b="1" i="1">
                                <a:solidFill>
                                  <a:prstClr val="black"/>
                                </a:solidFill>
                                <a:latin typeface="Cambria Math" panose="02040503050406030204" pitchFamily="18" charset="0"/>
                              </a:rPr>
                            </m:ctrlPr>
                          </m:dPr>
                          <m:e>
                            <m:d>
                              <m:dPr>
                                <m:ctrlPr>
                                  <a:rPr lang="en-GB" sz="1300" b="1" i="1">
                                    <a:solidFill>
                                      <a:prstClr val="black"/>
                                    </a:solidFill>
                                    <a:latin typeface="Cambria Math" panose="02040503050406030204" pitchFamily="18" charset="0"/>
                                  </a:rPr>
                                </m:ctrlPr>
                              </m:dPr>
                              <m:e>
                                <m:f>
                                  <m:fPr>
                                    <m:ctrlPr>
                                      <a:rPr lang="en-GB" sz="1300" i="1">
                                        <a:solidFill>
                                          <a:prstClr val="black"/>
                                        </a:solidFill>
                                        <a:latin typeface="Cambria Math" panose="02040503050406030204" pitchFamily="18" charset="0"/>
                                      </a:rPr>
                                    </m:ctrlPr>
                                  </m:fPr>
                                  <m:num>
                                    <m:r>
                                      <a:rPr lang="en-GB" sz="1300" i="1">
                                        <a:solidFill>
                                          <a:prstClr val="black"/>
                                        </a:solidFill>
                                        <a:latin typeface="Cambria Math" panose="02040503050406030204" pitchFamily="18" charset="0"/>
                                      </a:rPr>
                                      <m:t>1</m:t>
                                    </m:r>
                                  </m:num>
                                  <m:den>
                                    <m:sSup>
                                      <m:sSupPr>
                                        <m:ctrlPr>
                                          <a:rPr lang="en-GB" sz="1300" i="1" smtClean="0">
                                            <a:solidFill>
                                              <a:prstClr val="black"/>
                                            </a:solidFill>
                                            <a:latin typeface="Cambria Math" panose="02040503050406030204" pitchFamily="18" charset="0"/>
                                          </a:rPr>
                                        </m:ctrlPr>
                                      </m:sSupPr>
                                      <m:e>
                                        <m:r>
                                          <a:rPr lang="en-GB" sz="1300" i="1" smtClean="0">
                                            <a:solidFill>
                                              <a:prstClr val="black"/>
                                            </a:solidFill>
                                            <a:latin typeface="Cambria Math" panose="02040503050406030204" pitchFamily="18" charset="0"/>
                                            <a:ea typeface="Cambria Math" panose="02040503050406030204" pitchFamily="18" charset="0"/>
                                          </a:rPr>
                                          <m:t>𝜎</m:t>
                                        </m:r>
                                      </m:e>
                                      <m:sup>
                                        <m:r>
                                          <a:rPr lang="en-GB" sz="1300" b="0" i="1" smtClean="0">
                                            <a:solidFill>
                                              <a:prstClr val="black"/>
                                            </a:solidFill>
                                            <a:latin typeface="Cambria Math" panose="02040503050406030204" pitchFamily="18" charset="0"/>
                                          </a:rPr>
                                          <m:t>2</m:t>
                                        </m:r>
                                      </m:sup>
                                    </m:sSup>
                                  </m:den>
                                </m:f>
                              </m:e>
                            </m:d>
                            <m:sSup>
                              <m:sSupPr>
                                <m:ctrlPr>
                                  <a:rPr lang="en-GB" sz="1300" b="1" i="1">
                                    <a:solidFill>
                                      <a:prstClr val="black"/>
                                    </a:solidFill>
                                    <a:latin typeface="Cambria Math" panose="02040503050406030204" pitchFamily="18" charset="0"/>
                                  </a:rPr>
                                </m:ctrlPr>
                              </m:sSupPr>
                              <m:e>
                                <m:r>
                                  <a:rPr lang="en-GB" sz="1300" i="1">
                                    <a:solidFill>
                                      <a:prstClr val="black"/>
                                    </a:solidFill>
                                    <a:latin typeface="Cambria Math" panose="02040503050406030204" pitchFamily="18" charset="0"/>
                                  </a:rPr>
                                  <m:t>𝑥</m:t>
                                </m:r>
                              </m:e>
                              <m:sup>
                                <m:r>
                                  <a:rPr lang="en-GB" sz="1300" b="1" i="1">
                                    <a:solidFill>
                                      <a:prstClr val="black"/>
                                    </a:solidFill>
                                    <a:latin typeface="Cambria Math" panose="02040503050406030204" pitchFamily="18" charset="0"/>
                                  </a:rPr>
                                  <m:t>𝟐</m:t>
                                </m:r>
                              </m:sup>
                            </m:sSup>
                            <m:r>
                              <a:rPr lang="en-GB" sz="1300" b="1" i="1">
                                <a:solidFill>
                                  <a:prstClr val="black"/>
                                </a:solidFill>
                                <a:latin typeface="Cambria Math" panose="02040503050406030204" pitchFamily="18" charset="0"/>
                              </a:rPr>
                              <m:t>−</m:t>
                            </m:r>
                            <m:r>
                              <a:rPr lang="en-GB" sz="1300" i="1">
                                <a:solidFill>
                                  <a:prstClr val="black"/>
                                </a:solidFill>
                                <a:latin typeface="Cambria Math" panose="02040503050406030204" pitchFamily="18" charset="0"/>
                              </a:rPr>
                              <m:t>2</m:t>
                            </m:r>
                            <m:d>
                              <m:dPr>
                                <m:ctrlPr>
                                  <a:rPr lang="en-GB" sz="1300" b="1" i="1">
                                    <a:solidFill>
                                      <a:prstClr val="black"/>
                                    </a:solidFill>
                                    <a:latin typeface="Cambria Math" panose="02040503050406030204" pitchFamily="18" charset="0"/>
                                  </a:rPr>
                                </m:ctrlPr>
                              </m:dPr>
                              <m:e>
                                <m:f>
                                  <m:fPr>
                                    <m:ctrlPr>
                                      <a:rPr lang="en-GB" sz="1300" i="1">
                                        <a:solidFill>
                                          <a:prstClr val="black"/>
                                        </a:solidFill>
                                        <a:latin typeface="Cambria Math" panose="02040503050406030204" pitchFamily="18" charset="0"/>
                                      </a:rPr>
                                    </m:ctrlPr>
                                  </m:fPr>
                                  <m:num>
                                    <m:r>
                                      <a:rPr lang="en-GB" sz="1300" i="1" smtClean="0">
                                        <a:solidFill>
                                          <a:prstClr val="black"/>
                                        </a:solidFill>
                                        <a:latin typeface="Cambria Math" panose="02040503050406030204" pitchFamily="18" charset="0"/>
                                        <a:ea typeface="Cambria Math" panose="02040503050406030204" pitchFamily="18" charset="0"/>
                                      </a:rPr>
                                      <m:t>𝜇</m:t>
                                    </m:r>
                                  </m:num>
                                  <m:den>
                                    <m:sSup>
                                      <m:sSupPr>
                                        <m:ctrlPr>
                                          <a:rPr lang="en-GB" sz="1300" i="1">
                                            <a:solidFill>
                                              <a:prstClr val="black"/>
                                            </a:solidFill>
                                            <a:latin typeface="Cambria Math" panose="02040503050406030204" pitchFamily="18" charset="0"/>
                                          </a:rPr>
                                        </m:ctrlPr>
                                      </m:sSupPr>
                                      <m:e>
                                        <m:r>
                                          <a:rPr lang="en-GB" sz="1300" i="1">
                                            <a:solidFill>
                                              <a:prstClr val="black"/>
                                            </a:solidFill>
                                            <a:latin typeface="Cambria Math" panose="02040503050406030204" pitchFamily="18" charset="0"/>
                                            <a:ea typeface="Cambria Math" panose="02040503050406030204" pitchFamily="18" charset="0"/>
                                          </a:rPr>
                                          <m:t>𝜎</m:t>
                                        </m:r>
                                      </m:e>
                                      <m:sup>
                                        <m:r>
                                          <a:rPr lang="en-GB" sz="1300" i="1">
                                            <a:solidFill>
                                              <a:prstClr val="black"/>
                                            </a:solidFill>
                                            <a:latin typeface="Cambria Math" panose="02040503050406030204" pitchFamily="18" charset="0"/>
                                          </a:rPr>
                                          <m:t>2</m:t>
                                        </m:r>
                                      </m:sup>
                                    </m:sSup>
                                  </m:den>
                                </m:f>
                              </m:e>
                            </m:d>
                            <m:r>
                              <a:rPr lang="en-GB" sz="1300" i="1">
                                <a:solidFill>
                                  <a:prstClr val="black"/>
                                </a:solidFill>
                                <a:latin typeface="Cambria Math" panose="02040503050406030204" pitchFamily="18" charset="0"/>
                              </a:rPr>
                              <m:t>𝑥</m:t>
                            </m:r>
                            <m:r>
                              <a:rPr lang="en-GB" sz="1300" b="0" i="1" smtClean="0">
                                <a:solidFill>
                                  <a:prstClr val="black"/>
                                </a:solidFill>
                                <a:latin typeface="Cambria Math" panose="02040503050406030204" pitchFamily="18" charset="0"/>
                              </a:rPr>
                              <m:t>+</m:t>
                            </m:r>
                            <m:d>
                              <m:dPr>
                                <m:ctrlPr>
                                  <a:rPr lang="en-GB" sz="1300" b="1" i="1">
                                    <a:solidFill>
                                      <a:prstClr val="black"/>
                                    </a:solidFill>
                                    <a:latin typeface="Cambria Math" panose="02040503050406030204" pitchFamily="18" charset="0"/>
                                  </a:rPr>
                                </m:ctrlPr>
                              </m:dPr>
                              <m:e>
                                <m:f>
                                  <m:fPr>
                                    <m:ctrlPr>
                                      <a:rPr lang="en-GB" sz="1300" i="1">
                                        <a:solidFill>
                                          <a:prstClr val="black"/>
                                        </a:solidFill>
                                        <a:latin typeface="Cambria Math" panose="02040503050406030204" pitchFamily="18" charset="0"/>
                                      </a:rPr>
                                    </m:ctrlPr>
                                  </m:fPr>
                                  <m:num>
                                    <m:sSup>
                                      <m:sSupPr>
                                        <m:ctrlPr>
                                          <a:rPr lang="en-GB" sz="1300" i="1" smtClean="0">
                                            <a:solidFill>
                                              <a:prstClr val="black"/>
                                            </a:solidFill>
                                            <a:latin typeface="Cambria Math" panose="02040503050406030204" pitchFamily="18" charset="0"/>
                                          </a:rPr>
                                        </m:ctrlPr>
                                      </m:sSupPr>
                                      <m:e>
                                        <m:r>
                                          <a:rPr lang="en-GB" sz="1300" i="1" smtClean="0">
                                            <a:solidFill>
                                              <a:prstClr val="black"/>
                                            </a:solidFill>
                                            <a:latin typeface="Cambria Math" panose="02040503050406030204" pitchFamily="18" charset="0"/>
                                            <a:ea typeface="Cambria Math" panose="02040503050406030204" pitchFamily="18" charset="0"/>
                                          </a:rPr>
                                          <m:t>𝜇</m:t>
                                        </m:r>
                                      </m:e>
                                      <m:sup>
                                        <m:r>
                                          <a:rPr lang="en-GB" sz="1300" b="0" i="1" smtClean="0">
                                            <a:solidFill>
                                              <a:prstClr val="black"/>
                                            </a:solidFill>
                                            <a:latin typeface="Cambria Math" panose="02040503050406030204" pitchFamily="18" charset="0"/>
                                          </a:rPr>
                                          <m:t>2</m:t>
                                        </m:r>
                                      </m:sup>
                                    </m:sSup>
                                  </m:num>
                                  <m:den>
                                    <m:sSup>
                                      <m:sSupPr>
                                        <m:ctrlPr>
                                          <a:rPr lang="en-GB" sz="1300" i="1">
                                            <a:solidFill>
                                              <a:prstClr val="black"/>
                                            </a:solidFill>
                                            <a:latin typeface="Cambria Math" panose="02040503050406030204" pitchFamily="18" charset="0"/>
                                          </a:rPr>
                                        </m:ctrlPr>
                                      </m:sSupPr>
                                      <m:e>
                                        <m:r>
                                          <a:rPr lang="en-GB" sz="1300" i="1">
                                            <a:solidFill>
                                              <a:prstClr val="black"/>
                                            </a:solidFill>
                                            <a:latin typeface="Cambria Math" panose="02040503050406030204" pitchFamily="18" charset="0"/>
                                            <a:ea typeface="Cambria Math" panose="02040503050406030204" pitchFamily="18" charset="0"/>
                                          </a:rPr>
                                          <m:t>𝜎</m:t>
                                        </m:r>
                                      </m:e>
                                      <m:sup>
                                        <m:r>
                                          <a:rPr lang="en-GB" sz="1300" i="1">
                                            <a:solidFill>
                                              <a:prstClr val="black"/>
                                            </a:solidFill>
                                            <a:latin typeface="Cambria Math" panose="02040503050406030204" pitchFamily="18" charset="0"/>
                                          </a:rPr>
                                          <m:t>2</m:t>
                                        </m:r>
                                      </m:sup>
                                    </m:sSup>
                                  </m:den>
                                </m:f>
                              </m:e>
                            </m:d>
                          </m:e>
                        </m:d>
                      </m:e>
                    </m:d>
                  </m:oMath>
                </a14:m>
                <a:r>
                  <a:rPr lang="en-GB" sz="1300" dirty="0" smtClean="0">
                    <a:solidFill>
                      <a:schemeClr val="tx1"/>
                    </a:solidFill>
                  </a:rPr>
                  <a:t> </a:t>
                </a:r>
                <a:endParaRPr lang="en-GB" sz="1300" dirty="0">
                  <a:solidFill>
                    <a:schemeClr val="tx1"/>
                  </a:solidFill>
                </a:endParaRPr>
              </a:p>
            </p:txBody>
          </p:sp>
        </mc:Choice>
        <mc:Fallback xmlns="">
          <p:sp>
            <p:nvSpPr>
              <p:cNvPr id="12" name="Rectangle 11"/>
              <p:cNvSpPr>
                <a:spLocks noRot="1" noChangeAspect="1" noMove="1" noResize="1" noEditPoints="1" noAdjustHandles="1" noChangeArrowheads="1" noChangeShapeType="1" noTextEdit="1"/>
              </p:cNvSpPr>
              <p:nvPr/>
            </p:nvSpPr>
            <p:spPr>
              <a:xfrm>
                <a:off x="2339752" y="4424425"/>
                <a:ext cx="5301644" cy="630109"/>
              </a:xfrm>
              <a:prstGeom prst="rect">
                <a:avLst/>
              </a:prstGeom>
              <a:blipFill rotWithShape="0">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2339752" y="5301208"/>
                <a:ext cx="5057988" cy="976358"/>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n-GB" sz="1300" b="0" i="1" smtClean="0">
                          <a:solidFill>
                            <a:prstClr val="black"/>
                          </a:solidFill>
                          <a:latin typeface="Cambria Math" panose="02040503050406030204" pitchFamily="18" charset="0"/>
                        </a:rPr>
                        <m:t>𝑉𝑎𝑟</m:t>
                      </m:r>
                      <m:d>
                        <m:dPr>
                          <m:ctrlPr>
                            <a:rPr lang="en-GB" sz="1300" i="1">
                              <a:solidFill>
                                <a:prstClr val="black"/>
                              </a:solidFill>
                              <a:latin typeface="Cambria Math" panose="02040503050406030204" pitchFamily="18" charset="0"/>
                            </a:rPr>
                          </m:ctrlPr>
                        </m:dPr>
                        <m:e>
                          <m:r>
                            <a:rPr lang="en-GB" sz="1300" i="1">
                              <a:solidFill>
                                <a:prstClr val="black"/>
                              </a:solidFill>
                              <a:latin typeface="Cambria Math" panose="02040503050406030204" pitchFamily="18" charset="0"/>
                            </a:rPr>
                            <m:t>𝑥</m:t>
                          </m:r>
                          <m:r>
                            <a:rPr lang="en-GB" sz="1300" i="1">
                              <a:solidFill>
                                <a:prstClr val="black"/>
                              </a:solidFill>
                              <a:latin typeface="Cambria Math" panose="02040503050406030204" pitchFamily="18" charset="0"/>
                            </a:rPr>
                            <m:t>|</m:t>
                          </m:r>
                          <m:r>
                            <a:rPr lang="en-GB" sz="1300" i="1">
                              <a:solidFill>
                                <a:prstClr val="black"/>
                              </a:solidFill>
                              <a:latin typeface="Cambria Math" panose="02040503050406030204" pitchFamily="18" charset="0"/>
                            </a:rPr>
                            <m:t>𝑦</m:t>
                          </m:r>
                        </m:e>
                      </m:d>
                      <m:r>
                        <a:rPr lang="en-GB" sz="1300" b="0" i="1" smtClean="0">
                          <a:solidFill>
                            <a:prstClr val="black"/>
                          </a:solidFill>
                          <a:latin typeface="Cambria Math" panose="02040503050406030204" pitchFamily="18" charset="0"/>
                        </a:rPr>
                        <m:t>=</m:t>
                      </m:r>
                      <m:sSup>
                        <m:sSupPr>
                          <m:ctrlPr>
                            <a:rPr lang="en-GB" sz="1300" b="0" i="1" smtClean="0">
                              <a:solidFill>
                                <a:prstClr val="black"/>
                              </a:solidFill>
                              <a:latin typeface="Cambria Math" panose="02040503050406030204" pitchFamily="18" charset="0"/>
                            </a:rPr>
                          </m:ctrlPr>
                        </m:sSupPr>
                        <m:e>
                          <m:r>
                            <a:rPr lang="en-GB" sz="1300" b="0" i="1" smtClean="0">
                              <a:solidFill>
                                <a:prstClr val="black"/>
                              </a:solidFill>
                              <a:latin typeface="Cambria Math" panose="02040503050406030204" pitchFamily="18" charset="0"/>
                              <a:ea typeface="Cambria Math" panose="02040503050406030204" pitchFamily="18" charset="0"/>
                            </a:rPr>
                            <m:t>𝜎</m:t>
                          </m:r>
                        </m:e>
                        <m:sup>
                          <m:r>
                            <a:rPr lang="en-GB" sz="1300" b="0" i="1" smtClean="0">
                              <a:solidFill>
                                <a:prstClr val="black"/>
                              </a:solidFill>
                              <a:latin typeface="Cambria Math" panose="02040503050406030204" pitchFamily="18" charset="0"/>
                            </a:rPr>
                            <m:t>2</m:t>
                          </m:r>
                        </m:sup>
                      </m:sSup>
                      <m:r>
                        <a:rPr lang="en-GB" sz="1300" b="0" i="1" smtClean="0">
                          <a:solidFill>
                            <a:prstClr val="black"/>
                          </a:solidFill>
                          <a:latin typeface="Cambria Math" panose="02040503050406030204" pitchFamily="18" charset="0"/>
                        </a:rPr>
                        <m:t>=</m:t>
                      </m:r>
                      <m:sSup>
                        <m:sSupPr>
                          <m:ctrlPr>
                            <a:rPr lang="en-GB" sz="1300" b="0" i="1" smtClean="0">
                              <a:solidFill>
                                <a:prstClr val="black"/>
                              </a:solidFill>
                              <a:latin typeface="Cambria Math" panose="02040503050406030204" pitchFamily="18" charset="0"/>
                            </a:rPr>
                          </m:ctrlPr>
                        </m:sSupPr>
                        <m:e>
                          <m:d>
                            <m:dPr>
                              <m:ctrlPr>
                                <a:rPr lang="en-GB" sz="1300" b="1" i="1">
                                  <a:solidFill>
                                    <a:prstClr val="black"/>
                                  </a:solidFill>
                                  <a:latin typeface="Cambria Math" panose="02040503050406030204" pitchFamily="18" charset="0"/>
                                </a:rPr>
                              </m:ctrlPr>
                            </m:dPr>
                            <m:e>
                              <m:f>
                                <m:fPr>
                                  <m:ctrlPr>
                                    <a:rPr lang="en-GB" sz="1300" i="1">
                                      <a:solidFill>
                                        <a:prstClr val="black"/>
                                      </a:solidFill>
                                      <a:latin typeface="Cambria Math" panose="02040503050406030204" pitchFamily="18" charset="0"/>
                                    </a:rPr>
                                  </m:ctrlPr>
                                </m:fPr>
                                <m:num>
                                  <m:r>
                                    <a:rPr lang="en-GB" sz="1300" i="1">
                                      <a:solidFill>
                                        <a:prstClr val="black"/>
                                      </a:solidFill>
                                      <a:latin typeface="Cambria Math" panose="02040503050406030204" pitchFamily="18" charset="0"/>
                                    </a:rPr>
                                    <m:t>1</m:t>
                                  </m:r>
                                </m:num>
                                <m:den>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rPr>
                                        <m:t>𝑏</m:t>
                                      </m:r>
                                    </m:sub>
                                    <m:sup>
                                      <m:r>
                                        <a:rPr lang="en-GB" sz="1300" i="1">
                                          <a:solidFill>
                                            <a:prstClr val="black"/>
                                          </a:solidFill>
                                          <a:latin typeface="Cambria Math" panose="02040503050406030204" pitchFamily="18" charset="0"/>
                                        </a:rPr>
                                        <m:t>2</m:t>
                                      </m:r>
                                    </m:sup>
                                  </m:sSubSup>
                                </m:den>
                              </m:f>
                              <m:r>
                                <a:rPr lang="en-GB" sz="1300" i="1">
                                  <a:solidFill>
                                    <a:prstClr val="black"/>
                                  </a:solidFill>
                                  <a:latin typeface="Cambria Math" panose="02040503050406030204" pitchFamily="18" charset="0"/>
                                </a:rPr>
                                <m:t>+</m:t>
                              </m:r>
                              <m:f>
                                <m:fPr>
                                  <m:ctrlPr>
                                    <a:rPr lang="en-GB" sz="1300" i="1">
                                      <a:solidFill>
                                        <a:prstClr val="black"/>
                                      </a:solidFill>
                                      <a:latin typeface="Cambria Math" panose="02040503050406030204" pitchFamily="18" charset="0"/>
                                    </a:rPr>
                                  </m:ctrlPr>
                                </m:fPr>
                                <m:num>
                                  <m:r>
                                    <a:rPr lang="en-GB" sz="1300" i="1">
                                      <a:solidFill>
                                        <a:prstClr val="black"/>
                                      </a:solidFill>
                                      <a:latin typeface="Cambria Math" panose="02040503050406030204" pitchFamily="18" charset="0"/>
                                    </a:rPr>
                                    <m:t>1</m:t>
                                  </m:r>
                                </m:num>
                                <m:den>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rPr>
                                        <m:t>𝑜</m:t>
                                      </m:r>
                                    </m:sub>
                                    <m:sup>
                                      <m:r>
                                        <a:rPr lang="en-GB" sz="1300" i="1">
                                          <a:solidFill>
                                            <a:prstClr val="black"/>
                                          </a:solidFill>
                                          <a:latin typeface="Cambria Math" panose="02040503050406030204" pitchFamily="18" charset="0"/>
                                        </a:rPr>
                                        <m:t>2</m:t>
                                      </m:r>
                                    </m:sup>
                                  </m:sSubSup>
                                </m:den>
                              </m:f>
                            </m:e>
                          </m:d>
                        </m:e>
                        <m:sup>
                          <m:r>
                            <a:rPr lang="en-GB" sz="1300" b="0" i="1" smtClean="0">
                              <a:solidFill>
                                <a:prstClr val="black"/>
                              </a:solidFill>
                              <a:latin typeface="Cambria Math" panose="02040503050406030204" pitchFamily="18" charset="0"/>
                            </a:rPr>
                            <m:t>−1</m:t>
                          </m:r>
                        </m:sup>
                      </m:sSup>
                      <m:r>
                        <a:rPr lang="en-GB" sz="1300" b="0" i="1" smtClean="0">
                          <a:solidFill>
                            <a:prstClr val="black"/>
                          </a:solidFill>
                          <a:latin typeface="Cambria Math" panose="02040503050406030204" pitchFamily="18" charset="0"/>
                        </a:rPr>
                        <m:t>=</m:t>
                      </m:r>
                      <m:f>
                        <m:fPr>
                          <m:ctrlPr>
                            <a:rPr lang="en-GB" sz="1300" b="0" i="1" smtClean="0">
                              <a:solidFill>
                                <a:prstClr val="black"/>
                              </a:solidFill>
                              <a:latin typeface="Cambria Math" panose="02040503050406030204" pitchFamily="18" charset="0"/>
                            </a:rPr>
                          </m:ctrlPr>
                        </m:fPr>
                        <m:num>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rPr>
                                <m:t>𝑜</m:t>
                              </m:r>
                            </m:sub>
                            <m:sup>
                              <m:r>
                                <a:rPr lang="en-GB" sz="1300" i="1">
                                  <a:solidFill>
                                    <a:prstClr val="black"/>
                                  </a:solidFill>
                                  <a:latin typeface="Cambria Math" panose="02040503050406030204" pitchFamily="18" charset="0"/>
                                </a:rPr>
                                <m:t>2</m:t>
                              </m:r>
                            </m:sup>
                          </m:sSubSup>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b="0" i="1" smtClean="0">
                                  <a:solidFill>
                                    <a:prstClr val="black"/>
                                  </a:solidFill>
                                  <a:latin typeface="Cambria Math" panose="02040503050406030204" pitchFamily="18" charset="0"/>
                                </a:rPr>
                                <m:t>𝑏</m:t>
                              </m:r>
                            </m:sub>
                            <m:sup>
                              <m:r>
                                <a:rPr lang="en-GB" sz="1300" i="1">
                                  <a:solidFill>
                                    <a:prstClr val="black"/>
                                  </a:solidFill>
                                  <a:latin typeface="Cambria Math" panose="02040503050406030204" pitchFamily="18" charset="0"/>
                                </a:rPr>
                                <m:t>2</m:t>
                              </m:r>
                            </m:sup>
                          </m:sSubSup>
                        </m:num>
                        <m:den>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rPr>
                                <m:t>𝑜</m:t>
                              </m:r>
                            </m:sub>
                            <m:sup>
                              <m:r>
                                <a:rPr lang="en-GB" sz="1300" i="1">
                                  <a:solidFill>
                                    <a:prstClr val="black"/>
                                  </a:solidFill>
                                  <a:latin typeface="Cambria Math" panose="02040503050406030204" pitchFamily="18" charset="0"/>
                                </a:rPr>
                                <m:t>2</m:t>
                              </m:r>
                            </m:sup>
                          </m:sSubSup>
                          <m:r>
                            <a:rPr lang="en-GB" sz="1300" b="0" i="1" smtClean="0">
                              <a:solidFill>
                                <a:prstClr val="black"/>
                              </a:solidFill>
                              <a:latin typeface="Cambria Math" panose="02040503050406030204" pitchFamily="18" charset="0"/>
                            </a:rPr>
                            <m:t>+ </m:t>
                          </m:r>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b="0" i="1" smtClean="0">
                                  <a:solidFill>
                                    <a:prstClr val="black"/>
                                  </a:solidFill>
                                  <a:latin typeface="Cambria Math" panose="02040503050406030204" pitchFamily="18" charset="0"/>
                                </a:rPr>
                                <m:t>𝑏</m:t>
                              </m:r>
                            </m:sub>
                            <m:sup>
                              <m:r>
                                <a:rPr lang="en-GB" sz="1300" i="1">
                                  <a:solidFill>
                                    <a:prstClr val="black"/>
                                  </a:solidFill>
                                  <a:latin typeface="Cambria Math" panose="02040503050406030204" pitchFamily="18" charset="0"/>
                                </a:rPr>
                                <m:t>2</m:t>
                              </m:r>
                            </m:sup>
                          </m:sSubSup>
                        </m:den>
                      </m:f>
                    </m:oMath>
                  </m:oMathPara>
                </a14:m>
                <a:endParaRPr lang="en-GB" sz="1300" b="0" i="1" dirty="0" smtClean="0">
                  <a:solidFill>
                    <a:prstClr val="black"/>
                  </a:solidFill>
                  <a:latin typeface="Cambria Math" panose="02040503050406030204" pitchFamily="18" charset="0"/>
                </a:endParaRPr>
              </a:p>
              <a:p>
                <a14:m>
                  <m:oMath xmlns:m="http://schemas.openxmlformats.org/officeDocument/2006/math">
                    <m:r>
                      <a:rPr lang="en-GB" sz="1300" b="0" i="1" smtClean="0">
                        <a:solidFill>
                          <a:prstClr val="black"/>
                        </a:solidFill>
                        <a:latin typeface="Cambria Math" panose="02040503050406030204" pitchFamily="18" charset="0"/>
                      </a:rPr>
                      <m:t>𝐸</m:t>
                    </m:r>
                    <m:d>
                      <m:dPr>
                        <m:ctrlPr>
                          <a:rPr lang="en-GB" sz="1300" i="1">
                            <a:solidFill>
                              <a:prstClr val="black"/>
                            </a:solidFill>
                            <a:latin typeface="Cambria Math" panose="02040503050406030204" pitchFamily="18" charset="0"/>
                          </a:rPr>
                        </m:ctrlPr>
                      </m:dPr>
                      <m:e>
                        <m:r>
                          <a:rPr lang="en-GB" sz="1300" b="0" i="1">
                            <a:solidFill>
                              <a:prstClr val="black"/>
                            </a:solidFill>
                            <a:latin typeface="Cambria Math" panose="02040503050406030204" pitchFamily="18" charset="0"/>
                          </a:rPr>
                          <m:t>𝑥</m:t>
                        </m:r>
                        <m:r>
                          <a:rPr lang="en-GB" sz="1300" b="0" i="1" smtClean="0">
                            <a:solidFill>
                              <a:prstClr val="black"/>
                            </a:solidFill>
                            <a:latin typeface="Cambria Math" panose="02040503050406030204" pitchFamily="18" charset="0"/>
                          </a:rPr>
                          <m:t>|</m:t>
                        </m:r>
                        <m:r>
                          <a:rPr lang="en-GB" sz="1300" b="0" i="1" smtClean="0">
                            <a:solidFill>
                              <a:prstClr val="black"/>
                            </a:solidFill>
                            <a:latin typeface="Cambria Math" panose="02040503050406030204" pitchFamily="18" charset="0"/>
                          </a:rPr>
                          <m:t>𝑦</m:t>
                        </m:r>
                      </m:e>
                    </m:d>
                    <m:r>
                      <a:rPr lang="en-GB" sz="1300" b="1" i="1">
                        <a:solidFill>
                          <a:prstClr val="black"/>
                        </a:solidFill>
                        <a:latin typeface="Cambria Math" panose="02040503050406030204" pitchFamily="18" charset="0"/>
                      </a:rPr>
                      <m:t>=</m:t>
                    </m:r>
                    <m:r>
                      <a:rPr lang="en-GB" sz="1300" b="1" i="1" smtClean="0">
                        <a:solidFill>
                          <a:prstClr val="black"/>
                        </a:solidFill>
                        <a:latin typeface="Cambria Math" panose="02040503050406030204" pitchFamily="18" charset="0"/>
                        <a:ea typeface="Cambria Math" panose="02040503050406030204" pitchFamily="18" charset="0"/>
                      </a:rPr>
                      <m:t>𝜇</m:t>
                    </m:r>
                    <m:sSup>
                      <m:sSupPr>
                        <m:ctrlPr>
                          <a:rPr lang="en-GB" sz="1300" i="1" smtClean="0">
                            <a:solidFill>
                              <a:prstClr val="black"/>
                            </a:solidFill>
                            <a:latin typeface="Cambria Math" panose="02040503050406030204" pitchFamily="18" charset="0"/>
                            <a:ea typeface="Cambria Math" panose="02040503050406030204" pitchFamily="18" charset="0"/>
                          </a:rPr>
                        </m:ctrlPr>
                      </m:sSupPr>
                      <m:e>
                        <m:r>
                          <a:rPr lang="en-GB" sz="1300" b="0" i="1" smtClean="0">
                            <a:solidFill>
                              <a:prstClr val="black"/>
                            </a:solidFill>
                            <a:latin typeface="Cambria Math" panose="02040503050406030204" pitchFamily="18" charset="0"/>
                            <a:ea typeface="Cambria Math" panose="02040503050406030204" pitchFamily="18" charset="0"/>
                          </a:rPr>
                          <m:t>= </m:t>
                        </m:r>
                        <m:r>
                          <a:rPr lang="en-GB" sz="1300" b="0" i="1" smtClean="0">
                            <a:solidFill>
                              <a:prstClr val="black"/>
                            </a:solidFill>
                            <a:latin typeface="Cambria Math" panose="02040503050406030204" pitchFamily="18" charset="0"/>
                            <a:ea typeface="Cambria Math" panose="02040503050406030204" pitchFamily="18" charset="0"/>
                          </a:rPr>
                          <m:t>𝜎</m:t>
                        </m:r>
                      </m:e>
                      <m:sup>
                        <m:r>
                          <a:rPr lang="en-GB" sz="1300" b="0" i="1" smtClean="0">
                            <a:solidFill>
                              <a:prstClr val="black"/>
                            </a:solidFill>
                            <a:latin typeface="Cambria Math" panose="02040503050406030204" pitchFamily="18" charset="0"/>
                            <a:ea typeface="Cambria Math" panose="02040503050406030204" pitchFamily="18" charset="0"/>
                          </a:rPr>
                          <m:t>2</m:t>
                        </m:r>
                      </m:sup>
                    </m:sSup>
                    <m:d>
                      <m:dPr>
                        <m:ctrlPr>
                          <a:rPr lang="en-GB" sz="1300" b="1" i="1">
                            <a:solidFill>
                              <a:prstClr val="black"/>
                            </a:solidFill>
                            <a:latin typeface="Cambria Math" panose="02040503050406030204" pitchFamily="18" charset="0"/>
                          </a:rPr>
                        </m:ctrlPr>
                      </m:dPr>
                      <m:e>
                        <m:f>
                          <m:fPr>
                            <m:ctrlPr>
                              <a:rPr lang="en-GB" sz="1300" b="1" i="1">
                                <a:solidFill>
                                  <a:prstClr val="black"/>
                                </a:solidFill>
                                <a:latin typeface="Cambria Math" panose="02040503050406030204" pitchFamily="18" charset="0"/>
                              </a:rPr>
                            </m:ctrlPr>
                          </m:fPr>
                          <m:num>
                            <m:sSub>
                              <m:sSubPr>
                                <m:ctrlPr>
                                  <a:rPr lang="en-GB" sz="1300" i="1">
                                    <a:solidFill>
                                      <a:prstClr val="black"/>
                                    </a:solidFill>
                                    <a:latin typeface="Cambria Math" panose="02040503050406030204" pitchFamily="18" charset="0"/>
                                  </a:rPr>
                                </m:ctrlPr>
                              </m:sSubPr>
                              <m:e>
                                <m:r>
                                  <a:rPr lang="en-GB" sz="1300" i="1">
                                    <a:solidFill>
                                      <a:prstClr val="black"/>
                                    </a:solidFill>
                                    <a:latin typeface="Cambria Math" panose="02040503050406030204" pitchFamily="18" charset="0"/>
                                  </a:rPr>
                                  <m:t>𝑥</m:t>
                                </m:r>
                              </m:e>
                              <m:sub>
                                <m:r>
                                  <a:rPr lang="en-GB" sz="1300" i="1">
                                    <a:solidFill>
                                      <a:prstClr val="black"/>
                                    </a:solidFill>
                                    <a:latin typeface="Cambria Math" panose="02040503050406030204" pitchFamily="18" charset="0"/>
                                  </a:rPr>
                                  <m:t>𝑏</m:t>
                                </m:r>
                              </m:sub>
                            </m:sSub>
                          </m:num>
                          <m:den>
                            <m:sSubSup>
                              <m:sSubSupPr>
                                <m:ctrlPr>
                                  <a:rPr lang="en-GB" sz="1300" i="1">
                                    <a:solidFill>
                                      <a:prstClr val="black"/>
                                    </a:solidFill>
                                    <a:latin typeface="Cambria Math" panose="02040503050406030204" pitchFamily="18" charset="0"/>
                                  </a:rPr>
                                </m:ctrlPr>
                              </m:sSubSupPr>
                              <m:e>
                                <m:r>
                                  <a:rPr lang="en-GB" sz="1300" b="0" i="1">
                                    <a:solidFill>
                                      <a:prstClr val="black"/>
                                    </a:solidFill>
                                    <a:latin typeface="Cambria Math" panose="02040503050406030204" pitchFamily="18" charset="0"/>
                                    <a:ea typeface="Cambria Math" panose="02040503050406030204" pitchFamily="18" charset="0"/>
                                  </a:rPr>
                                  <m:t>𝜎</m:t>
                                </m:r>
                              </m:e>
                              <m:sub>
                                <m:r>
                                  <a:rPr lang="en-GB" sz="1300" b="0" i="1">
                                    <a:solidFill>
                                      <a:prstClr val="black"/>
                                    </a:solidFill>
                                    <a:latin typeface="Cambria Math" panose="02040503050406030204" pitchFamily="18" charset="0"/>
                                  </a:rPr>
                                  <m:t>𝑏</m:t>
                                </m:r>
                              </m:sub>
                              <m:sup>
                                <m:r>
                                  <a:rPr lang="en-GB" sz="1300" b="0" i="1">
                                    <a:solidFill>
                                      <a:prstClr val="black"/>
                                    </a:solidFill>
                                    <a:latin typeface="Cambria Math" panose="02040503050406030204" pitchFamily="18" charset="0"/>
                                  </a:rPr>
                                  <m:t>2</m:t>
                                </m:r>
                              </m:sup>
                            </m:sSubSup>
                          </m:den>
                        </m:f>
                        <m:r>
                          <a:rPr lang="en-GB" sz="1300" b="1" i="1">
                            <a:solidFill>
                              <a:prstClr val="black"/>
                            </a:solidFill>
                            <a:latin typeface="Cambria Math" panose="02040503050406030204" pitchFamily="18" charset="0"/>
                          </a:rPr>
                          <m:t>+</m:t>
                        </m:r>
                        <m:f>
                          <m:fPr>
                            <m:ctrlPr>
                              <a:rPr lang="en-GB" sz="1300" b="1" i="1">
                                <a:solidFill>
                                  <a:prstClr val="black"/>
                                </a:solidFill>
                                <a:latin typeface="Cambria Math" panose="02040503050406030204" pitchFamily="18" charset="0"/>
                              </a:rPr>
                            </m:ctrlPr>
                          </m:fPr>
                          <m:num>
                            <m:r>
                              <a:rPr lang="en-GB" sz="1300" i="1">
                                <a:solidFill>
                                  <a:prstClr val="black"/>
                                </a:solidFill>
                                <a:latin typeface="Cambria Math" panose="02040503050406030204" pitchFamily="18" charset="0"/>
                              </a:rPr>
                              <m:t>𝑦</m:t>
                            </m:r>
                          </m:num>
                          <m:den>
                            <m:sSubSup>
                              <m:sSubSupPr>
                                <m:ctrlPr>
                                  <a:rPr lang="en-GB" sz="1300" i="1">
                                    <a:solidFill>
                                      <a:prstClr val="black"/>
                                    </a:solidFill>
                                    <a:latin typeface="Cambria Math" panose="02040503050406030204" pitchFamily="18" charset="0"/>
                                  </a:rPr>
                                </m:ctrlPr>
                              </m:sSubSupPr>
                              <m:e>
                                <m:r>
                                  <a:rPr lang="en-GB" sz="1300" b="0" i="1">
                                    <a:solidFill>
                                      <a:prstClr val="black"/>
                                    </a:solidFill>
                                    <a:latin typeface="Cambria Math" panose="02040503050406030204" pitchFamily="18" charset="0"/>
                                    <a:ea typeface="Cambria Math" panose="02040503050406030204" pitchFamily="18" charset="0"/>
                                  </a:rPr>
                                  <m:t>𝜎</m:t>
                                </m:r>
                              </m:e>
                              <m:sub>
                                <m:r>
                                  <a:rPr lang="en-GB" sz="1300" b="0" i="1">
                                    <a:solidFill>
                                      <a:prstClr val="black"/>
                                    </a:solidFill>
                                    <a:latin typeface="Cambria Math" panose="02040503050406030204" pitchFamily="18" charset="0"/>
                                  </a:rPr>
                                  <m:t>𝑜</m:t>
                                </m:r>
                              </m:sub>
                              <m:sup>
                                <m:r>
                                  <a:rPr lang="en-GB" sz="1300" b="0" i="1">
                                    <a:solidFill>
                                      <a:prstClr val="black"/>
                                    </a:solidFill>
                                    <a:latin typeface="Cambria Math" panose="02040503050406030204" pitchFamily="18" charset="0"/>
                                  </a:rPr>
                                  <m:t>2</m:t>
                                </m:r>
                              </m:sup>
                            </m:sSubSup>
                          </m:den>
                        </m:f>
                      </m:e>
                    </m:d>
                  </m:oMath>
                </a14:m>
                <a:r>
                  <a:rPr lang="en-GB" sz="1300" dirty="0" smtClean="0">
                    <a:solidFill>
                      <a:schemeClr val="tx1"/>
                    </a:solidFill>
                  </a:rPr>
                  <a:t> =  </a:t>
                </a:r>
                <a14:m>
                  <m:oMath xmlns:m="http://schemas.openxmlformats.org/officeDocument/2006/math">
                    <m:f>
                      <m:fPr>
                        <m:ctrlPr>
                          <a:rPr lang="en-GB" sz="1300" i="1">
                            <a:solidFill>
                              <a:prstClr val="black"/>
                            </a:solidFill>
                            <a:latin typeface="Cambria Math" panose="02040503050406030204" pitchFamily="18" charset="0"/>
                          </a:rPr>
                        </m:ctrlPr>
                      </m:fPr>
                      <m:num>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rPr>
                              <m:t>𝑜</m:t>
                            </m:r>
                          </m:sub>
                          <m:sup>
                            <m:r>
                              <a:rPr lang="en-GB" sz="1300" i="1">
                                <a:solidFill>
                                  <a:prstClr val="black"/>
                                </a:solidFill>
                                <a:latin typeface="Cambria Math" panose="02040503050406030204" pitchFamily="18" charset="0"/>
                              </a:rPr>
                              <m:t>2</m:t>
                            </m:r>
                          </m:sup>
                        </m:sSubSup>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rPr>
                              <m:t>𝑏</m:t>
                            </m:r>
                          </m:sub>
                          <m:sup>
                            <m:r>
                              <a:rPr lang="en-GB" sz="1300" i="1">
                                <a:solidFill>
                                  <a:prstClr val="black"/>
                                </a:solidFill>
                                <a:latin typeface="Cambria Math" panose="02040503050406030204" pitchFamily="18" charset="0"/>
                              </a:rPr>
                              <m:t>2</m:t>
                            </m:r>
                          </m:sup>
                        </m:sSubSup>
                      </m:num>
                      <m:den>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rPr>
                              <m:t>𝑜</m:t>
                            </m:r>
                          </m:sub>
                          <m:sup>
                            <m:r>
                              <a:rPr lang="en-GB" sz="1300" i="1">
                                <a:solidFill>
                                  <a:prstClr val="black"/>
                                </a:solidFill>
                                <a:latin typeface="Cambria Math" panose="02040503050406030204" pitchFamily="18" charset="0"/>
                              </a:rPr>
                              <m:t>2</m:t>
                            </m:r>
                          </m:sup>
                        </m:sSubSup>
                        <m:r>
                          <a:rPr lang="en-GB" sz="1300" b="0" i="1" smtClean="0">
                            <a:solidFill>
                              <a:prstClr val="black"/>
                            </a:solidFill>
                            <a:latin typeface="Cambria Math" panose="02040503050406030204" pitchFamily="18" charset="0"/>
                          </a:rPr>
                          <m:t> + </m:t>
                        </m:r>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rPr>
                              <m:t>𝑏</m:t>
                            </m:r>
                          </m:sub>
                          <m:sup>
                            <m:r>
                              <a:rPr lang="en-GB" sz="1300" i="1">
                                <a:solidFill>
                                  <a:prstClr val="black"/>
                                </a:solidFill>
                                <a:latin typeface="Cambria Math" panose="02040503050406030204" pitchFamily="18" charset="0"/>
                              </a:rPr>
                              <m:t>2</m:t>
                            </m:r>
                          </m:sup>
                        </m:sSubSup>
                      </m:den>
                    </m:f>
                  </m:oMath>
                </a14:m>
                <a:r>
                  <a:rPr lang="en-GB" sz="1300" dirty="0" smtClean="0">
                    <a:solidFill>
                      <a:schemeClr val="tx1"/>
                    </a:solidFill>
                  </a:rPr>
                  <a:t> </a:t>
                </a:r>
                <a14:m>
                  <m:oMath xmlns:m="http://schemas.openxmlformats.org/officeDocument/2006/math">
                    <m:d>
                      <m:dPr>
                        <m:ctrlPr>
                          <a:rPr lang="en-GB" sz="1300" b="1" i="1">
                            <a:solidFill>
                              <a:prstClr val="black"/>
                            </a:solidFill>
                            <a:latin typeface="Cambria Math" panose="02040503050406030204" pitchFamily="18" charset="0"/>
                          </a:rPr>
                        </m:ctrlPr>
                      </m:dPr>
                      <m:e>
                        <m:f>
                          <m:fPr>
                            <m:ctrlPr>
                              <a:rPr lang="en-GB" sz="1300" b="1" i="1">
                                <a:solidFill>
                                  <a:prstClr val="black"/>
                                </a:solidFill>
                                <a:latin typeface="Cambria Math" panose="02040503050406030204" pitchFamily="18" charset="0"/>
                              </a:rPr>
                            </m:ctrlPr>
                          </m:fPr>
                          <m:num>
                            <m:sSub>
                              <m:sSubPr>
                                <m:ctrlPr>
                                  <a:rPr lang="en-GB" sz="1300" i="1">
                                    <a:solidFill>
                                      <a:prstClr val="black"/>
                                    </a:solidFill>
                                    <a:latin typeface="Cambria Math" panose="02040503050406030204" pitchFamily="18" charset="0"/>
                                  </a:rPr>
                                </m:ctrlPr>
                              </m:sSubPr>
                              <m:e>
                                <m:r>
                                  <a:rPr lang="en-GB" sz="1300" i="1">
                                    <a:solidFill>
                                      <a:prstClr val="black"/>
                                    </a:solidFill>
                                    <a:latin typeface="Cambria Math" panose="02040503050406030204" pitchFamily="18" charset="0"/>
                                  </a:rPr>
                                  <m:t>𝑥</m:t>
                                </m:r>
                              </m:e>
                              <m:sub>
                                <m:r>
                                  <a:rPr lang="en-GB" sz="1300" i="1">
                                    <a:solidFill>
                                      <a:prstClr val="black"/>
                                    </a:solidFill>
                                    <a:latin typeface="Cambria Math" panose="02040503050406030204" pitchFamily="18" charset="0"/>
                                  </a:rPr>
                                  <m:t>𝑏</m:t>
                                </m:r>
                              </m:sub>
                            </m:sSub>
                          </m:num>
                          <m:den>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rPr>
                                  <m:t>𝑏</m:t>
                                </m:r>
                              </m:sub>
                              <m:sup>
                                <m:r>
                                  <a:rPr lang="en-GB" sz="1300" i="1">
                                    <a:solidFill>
                                      <a:prstClr val="black"/>
                                    </a:solidFill>
                                    <a:latin typeface="Cambria Math" panose="02040503050406030204" pitchFamily="18" charset="0"/>
                                  </a:rPr>
                                  <m:t>2</m:t>
                                </m:r>
                              </m:sup>
                            </m:sSubSup>
                          </m:den>
                        </m:f>
                        <m:r>
                          <a:rPr lang="en-GB" sz="1300" b="1" i="1">
                            <a:solidFill>
                              <a:prstClr val="black"/>
                            </a:solidFill>
                            <a:latin typeface="Cambria Math" panose="02040503050406030204" pitchFamily="18" charset="0"/>
                          </a:rPr>
                          <m:t>+</m:t>
                        </m:r>
                        <m:f>
                          <m:fPr>
                            <m:ctrlPr>
                              <a:rPr lang="en-GB" sz="1300" b="1" i="1">
                                <a:solidFill>
                                  <a:prstClr val="black"/>
                                </a:solidFill>
                                <a:latin typeface="Cambria Math" panose="02040503050406030204" pitchFamily="18" charset="0"/>
                              </a:rPr>
                            </m:ctrlPr>
                          </m:fPr>
                          <m:num>
                            <m:r>
                              <a:rPr lang="en-GB" sz="1300" i="1">
                                <a:solidFill>
                                  <a:prstClr val="black"/>
                                </a:solidFill>
                                <a:latin typeface="Cambria Math" panose="02040503050406030204" pitchFamily="18" charset="0"/>
                              </a:rPr>
                              <m:t>𝑦</m:t>
                            </m:r>
                          </m:num>
                          <m:den>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rPr>
                                  <m:t>𝑜</m:t>
                                </m:r>
                              </m:sub>
                              <m:sup>
                                <m:r>
                                  <a:rPr lang="en-GB" sz="1300" i="1">
                                    <a:solidFill>
                                      <a:prstClr val="black"/>
                                    </a:solidFill>
                                    <a:latin typeface="Cambria Math" panose="02040503050406030204" pitchFamily="18" charset="0"/>
                                  </a:rPr>
                                  <m:t>2</m:t>
                                </m:r>
                              </m:sup>
                            </m:sSubSup>
                          </m:den>
                        </m:f>
                      </m:e>
                    </m:d>
                  </m:oMath>
                </a14:m>
                <a:r>
                  <a:rPr lang="en-GB" sz="1300" dirty="0" smtClean="0">
                    <a:solidFill>
                      <a:schemeClr val="tx1"/>
                    </a:solidFill>
                  </a:rPr>
                  <a:t> = </a:t>
                </a:r>
                <a14:m>
                  <m:oMath xmlns:m="http://schemas.openxmlformats.org/officeDocument/2006/math">
                    <m:f>
                      <m:fPr>
                        <m:ctrlPr>
                          <a:rPr lang="en-GB" sz="1300" i="1">
                            <a:solidFill>
                              <a:prstClr val="black"/>
                            </a:solidFill>
                            <a:latin typeface="Cambria Math" panose="02040503050406030204" pitchFamily="18" charset="0"/>
                          </a:rPr>
                        </m:ctrlPr>
                      </m:fPr>
                      <m:num>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rPr>
                              <m:t>𝑜</m:t>
                            </m:r>
                          </m:sub>
                          <m:sup>
                            <m:r>
                              <a:rPr lang="en-GB" sz="1300" i="1">
                                <a:solidFill>
                                  <a:prstClr val="black"/>
                                </a:solidFill>
                                <a:latin typeface="Cambria Math" panose="02040503050406030204" pitchFamily="18" charset="0"/>
                              </a:rPr>
                              <m:t>2</m:t>
                            </m:r>
                          </m:sup>
                        </m:sSubSup>
                      </m:num>
                      <m:den>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rPr>
                              <m:t>𝑜</m:t>
                            </m:r>
                          </m:sub>
                          <m:sup>
                            <m:r>
                              <a:rPr lang="en-GB" sz="1300" i="1">
                                <a:solidFill>
                                  <a:prstClr val="black"/>
                                </a:solidFill>
                                <a:latin typeface="Cambria Math" panose="02040503050406030204" pitchFamily="18" charset="0"/>
                              </a:rPr>
                              <m:t>2</m:t>
                            </m:r>
                          </m:sup>
                        </m:sSubSup>
                        <m:r>
                          <a:rPr lang="en-GB" sz="1300" i="1">
                            <a:solidFill>
                              <a:prstClr val="black"/>
                            </a:solidFill>
                            <a:latin typeface="Cambria Math" panose="02040503050406030204" pitchFamily="18" charset="0"/>
                          </a:rPr>
                          <m:t> + </m:t>
                        </m:r>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rPr>
                              <m:t>𝑏</m:t>
                            </m:r>
                          </m:sub>
                          <m:sup>
                            <m:r>
                              <a:rPr lang="en-GB" sz="1300" i="1">
                                <a:solidFill>
                                  <a:prstClr val="black"/>
                                </a:solidFill>
                                <a:latin typeface="Cambria Math" panose="02040503050406030204" pitchFamily="18" charset="0"/>
                              </a:rPr>
                              <m:t>2</m:t>
                            </m:r>
                          </m:sup>
                        </m:sSubSup>
                      </m:den>
                    </m:f>
                    <m:sSub>
                      <m:sSubPr>
                        <m:ctrlPr>
                          <a:rPr lang="en-GB" sz="1300" i="1">
                            <a:solidFill>
                              <a:prstClr val="black"/>
                            </a:solidFill>
                            <a:latin typeface="Cambria Math" panose="02040503050406030204" pitchFamily="18" charset="0"/>
                          </a:rPr>
                        </m:ctrlPr>
                      </m:sSubPr>
                      <m:e>
                        <m:r>
                          <a:rPr lang="en-GB" sz="1300" i="1">
                            <a:solidFill>
                              <a:prstClr val="black"/>
                            </a:solidFill>
                            <a:latin typeface="Cambria Math" panose="02040503050406030204" pitchFamily="18" charset="0"/>
                          </a:rPr>
                          <m:t>𝑥</m:t>
                        </m:r>
                      </m:e>
                      <m:sub>
                        <m:r>
                          <a:rPr lang="en-GB" sz="1300" i="1">
                            <a:solidFill>
                              <a:prstClr val="black"/>
                            </a:solidFill>
                            <a:latin typeface="Cambria Math" panose="02040503050406030204" pitchFamily="18" charset="0"/>
                          </a:rPr>
                          <m:t>𝑏</m:t>
                        </m:r>
                      </m:sub>
                    </m:sSub>
                    <m:r>
                      <a:rPr lang="en-GB" sz="1300" b="0" i="1" smtClean="0">
                        <a:solidFill>
                          <a:prstClr val="black"/>
                        </a:solidFill>
                        <a:latin typeface="Cambria Math" panose="02040503050406030204" pitchFamily="18" charset="0"/>
                      </a:rPr>
                      <m:t>+</m:t>
                    </m:r>
                    <m:f>
                      <m:fPr>
                        <m:ctrlPr>
                          <a:rPr lang="en-GB" sz="1300" i="1">
                            <a:solidFill>
                              <a:prstClr val="black"/>
                            </a:solidFill>
                            <a:latin typeface="Cambria Math" panose="02040503050406030204" pitchFamily="18" charset="0"/>
                          </a:rPr>
                        </m:ctrlPr>
                      </m:fPr>
                      <m:num>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b="0" i="1" smtClean="0">
                                <a:solidFill>
                                  <a:prstClr val="black"/>
                                </a:solidFill>
                                <a:latin typeface="Cambria Math" panose="02040503050406030204" pitchFamily="18" charset="0"/>
                              </a:rPr>
                              <m:t>𝑏</m:t>
                            </m:r>
                          </m:sub>
                          <m:sup>
                            <m:r>
                              <a:rPr lang="en-GB" sz="1300" i="1">
                                <a:solidFill>
                                  <a:prstClr val="black"/>
                                </a:solidFill>
                                <a:latin typeface="Cambria Math" panose="02040503050406030204" pitchFamily="18" charset="0"/>
                              </a:rPr>
                              <m:t>2</m:t>
                            </m:r>
                          </m:sup>
                        </m:sSubSup>
                      </m:num>
                      <m:den>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rPr>
                              <m:t>𝑜</m:t>
                            </m:r>
                          </m:sub>
                          <m:sup>
                            <m:r>
                              <a:rPr lang="en-GB" sz="1300" i="1">
                                <a:solidFill>
                                  <a:prstClr val="black"/>
                                </a:solidFill>
                                <a:latin typeface="Cambria Math" panose="02040503050406030204" pitchFamily="18" charset="0"/>
                              </a:rPr>
                              <m:t>2</m:t>
                            </m:r>
                          </m:sup>
                        </m:sSubSup>
                        <m:r>
                          <a:rPr lang="en-GB" sz="1300" i="1">
                            <a:solidFill>
                              <a:prstClr val="black"/>
                            </a:solidFill>
                            <a:latin typeface="Cambria Math" panose="02040503050406030204" pitchFamily="18" charset="0"/>
                          </a:rPr>
                          <m:t> + </m:t>
                        </m:r>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rPr>
                              <m:t>𝑏</m:t>
                            </m:r>
                          </m:sub>
                          <m:sup>
                            <m:r>
                              <a:rPr lang="en-GB" sz="1300" i="1">
                                <a:solidFill>
                                  <a:prstClr val="black"/>
                                </a:solidFill>
                                <a:latin typeface="Cambria Math" panose="02040503050406030204" pitchFamily="18" charset="0"/>
                              </a:rPr>
                              <m:t>2</m:t>
                            </m:r>
                          </m:sup>
                        </m:sSubSup>
                      </m:den>
                    </m:f>
                  </m:oMath>
                </a14:m>
                <a:r>
                  <a:rPr lang="en-GB" sz="1300" dirty="0" smtClean="0">
                    <a:solidFill>
                      <a:schemeClr val="tx1"/>
                    </a:solidFill>
                  </a:rPr>
                  <a:t> y</a:t>
                </a:r>
                <a:endParaRPr lang="en-GB" sz="1300" dirty="0">
                  <a:solidFill>
                    <a:schemeClr val="tx1"/>
                  </a:solidFill>
                </a:endParaRPr>
              </a:p>
            </p:txBody>
          </p:sp>
        </mc:Choice>
        <mc:Fallback xmlns="">
          <p:sp>
            <p:nvSpPr>
              <p:cNvPr id="13" name="Rectangle 12"/>
              <p:cNvSpPr>
                <a:spLocks noRot="1" noChangeAspect="1" noMove="1" noResize="1" noEditPoints="1" noAdjustHandles="1" noChangeArrowheads="1" noChangeShapeType="1" noTextEdit="1"/>
              </p:cNvSpPr>
              <p:nvPr/>
            </p:nvSpPr>
            <p:spPr>
              <a:xfrm>
                <a:off x="2339752" y="5301208"/>
                <a:ext cx="5057988" cy="976358"/>
              </a:xfrm>
              <a:prstGeom prst="rect">
                <a:avLst/>
              </a:prstGeom>
              <a:blipFill rotWithShape="0">
                <a:blip r:embed="rId11"/>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74837988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39700" y="106363"/>
            <a:ext cx="8828088" cy="865187"/>
          </a:xfrm>
        </p:spPr>
        <p:txBody>
          <a:bodyPr>
            <a:noAutofit/>
          </a:bodyPr>
          <a:lstStyle/>
          <a:p>
            <a:pPr algn="ctr"/>
            <a:r>
              <a:rPr lang="en-GB" altLang="en-US" sz="3600" dirty="0" smtClean="0">
                <a:cs typeface="Helvetica" panose="020B0604020202020204" pitchFamily="34" charset="0"/>
              </a:rPr>
              <a:t>Bibliography</a:t>
            </a:r>
            <a:br>
              <a:rPr lang="en-GB" altLang="en-US" sz="3600" dirty="0" smtClean="0">
                <a:cs typeface="Helvetica" panose="020B0604020202020204" pitchFamily="34" charset="0"/>
              </a:rPr>
            </a:br>
            <a:endParaRPr lang="en-US" altLang="en-US" sz="1600" dirty="0" smtClean="0">
              <a:cs typeface="Helvetica" panose="020B0604020202020204" pitchFamily="34" charset="0"/>
            </a:endParaRPr>
          </a:p>
        </p:txBody>
      </p:sp>
      <p:sp>
        <p:nvSpPr>
          <p:cNvPr id="24579" name="Rectangle 3"/>
          <p:cNvSpPr>
            <a:spLocks noGrp="1" noChangeArrowheads="1"/>
          </p:cNvSpPr>
          <p:nvPr>
            <p:ph idx="1"/>
          </p:nvPr>
        </p:nvSpPr>
        <p:spPr>
          <a:xfrm>
            <a:off x="438720" y="908124"/>
            <a:ext cx="8381752" cy="1728788"/>
          </a:xfrm>
        </p:spPr>
        <p:txBody>
          <a:bodyPr>
            <a:noAutofit/>
          </a:bodyPr>
          <a:lstStyle/>
          <a:p>
            <a:pPr marL="457200" indent="-457200">
              <a:lnSpc>
                <a:spcPts val="1700"/>
              </a:lnSpc>
              <a:spcBef>
                <a:spcPts val="600"/>
              </a:spcBef>
              <a:spcAft>
                <a:spcPts val="600"/>
              </a:spcAft>
              <a:buClr>
                <a:srgbClr val="0F3692"/>
              </a:buClr>
              <a:buFont typeface="+mj-lt"/>
              <a:buAutoNum type="arabicPeriod" startAt="17"/>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Ménétrier, B., T. Montmerle, Y. Michel and L. Berre, 2014: Linear Filtering of Sample Covariances for Ensemble-Based Data Assimilation. Part I: Optimality Criteria and Application to Variance Filtering and Covariance Localization. Mon. Wea. Rev, doi: </a:t>
            </a:r>
            <a:r>
              <a:rPr lang="en-GB" sz="1600" kern="0" dirty="0">
                <a:solidFill>
                  <a:srgbClr val="000000"/>
                </a:solidFill>
                <a:latin typeface="Calibri" pitchFamily="34" charset="0"/>
                <a:cs typeface="Calibri" pitchFamily="34" charset="0"/>
                <a:hlinkClick r:id="rId3"/>
              </a:rPr>
              <a:t>http://dx.doi.org/10.1175/MWR-D-14-00157.1</a:t>
            </a:r>
            <a:endParaRPr lang="en-GB" sz="1600" kern="0" dirty="0">
              <a:solidFill>
                <a:srgbClr val="000000"/>
              </a:solidFill>
              <a:latin typeface="Calibri" pitchFamily="34" charset="0"/>
              <a:cs typeface="Calibri" pitchFamily="34" charset="0"/>
            </a:endParaRPr>
          </a:p>
          <a:p>
            <a:pPr marL="457200" lvl="0" indent="-457200">
              <a:lnSpc>
                <a:spcPts val="1700"/>
              </a:lnSpc>
              <a:spcBef>
                <a:spcPts val="600"/>
              </a:spcBef>
              <a:spcAft>
                <a:spcPts val="600"/>
              </a:spcAft>
              <a:buClr>
                <a:srgbClr val="0F3692"/>
              </a:buClr>
              <a:buFont typeface="+mj-lt"/>
              <a:buAutoNum type="arabicPeriod" startAt="17"/>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Miyoshi, T., K. Kondo, and T. Imamura, 2014: The 10,240-member ensemble Kalman  filtering with an intermediate AGCM, Geophys. Res. Lett., 41, 5264–5271, doi:10.1002/2014GL060863.</a:t>
            </a:r>
          </a:p>
          <a:p>
            <a:pPr marL="457200" lvl="0" indent="-457200">
              <a:lnSpc>
                <a:spcPts val="1700"/>
              </a:lnSpc>
              <a:spcBef>
                <a:spcPts val="600"/>
              </a:spcBef>
              <a:spcAft>
                <a:spcPts val="600"/>
              </a:spcAft>
              <a:buClr>
                <a:srgbClr val="0F3692"/>
              </a:buClr>
              <a:buFont typeface="+mj-lt"/>
              <a:buAutoNum type="arabicPeriod" startAt="17"/>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Ott, E., Hunt, B. H., Szunyogh, I., Zimin, A. V., Kostelich, E. J. and co-authors. 2004. A local ensemble Kalman filter for atmospheric data assimilation. Tellus 56A, 415–428.</a:t>
            </a:r>
          </a:p>
          <a:p>
            <a:pPr marL="457200" lvl="0" indent="-457200">
              <a:lnSpc>
                <a:spcPts val="1700"/>
              </a:lnSpc>
              <a:spcBef>
                <a:spcPts val="600"/>
              </a:spcBef>
              <a:spcAft>
                <a:spcPts val="600"/>
              </a:spcAft>
              <a:buClr>
                <a:srgbClr val="0F3692"/>
              </a:buClr>
              <a:buFont typeface="+mj-lt"/>
              <a:buAutoNum type="arabicPeriod" startAt="17"/>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err="1">
                <a:solidFill>
                  <a:srgbClr val="000000"/>
                </a:solidFill>
                <a:latin typeface="Calibri" pitchFamily="34" charset="0"/>
                <a:cs typeface="Calibri" pitchFamily="34" charset="0"/>
              </a:rPr>
              <a:t>Periáñez</a:t>
            </a:r>
            <a:r>
              <a:rPr lang="en-GB" sz="1600" kern="0" dirty="0">
                <a:solidFill>
                  <a:srgbClr val="000000"/>
                </a:solidFill>
                <a:latin typeface="Calibri" pitchFamily="34" charset="0"/>
                <a:cs typeface="Calibri" pitchFamily="34" charset="0"/>
              </a:rPr>
              <a:t>, Á., Reich, H. and </a:t>
            </a:r>
            <a:r>
              <a:rPr lang="en-GB" sz="1600" kern="0" dirty="0" err="1">
                <a:solidFill>
                  <a:srgbClr val="000000"/>
                </a:solidFill>
                <a:latin typeface="Calibri" pitchFamily="34" charset="0"/>
                <a:cs typeface="Calibri" pitchFamily="34" charset="0"/>
              </a:rPr>
              <a:t>Potthast</a:t>
            </a:r>
            <a:r>
              <a:rPr lang="en-GB" sz="1600" kern="0" dirty="0">
                <a:solidFill>
                  <a:srgbClr val="000000"/>
                </a:solidFill>
                <a:latin typeface="Calibri" pitchFamily="34" charset="0"/>
                <a:cs typeface="Calibri" pitchFamily="34" charset="0"/>
              </a:rPr>
              <a:t>, R. 2014. Optimal localization for ensemble Kalman filter systems. J. Met. Soc. Japan. 62, 585 597.</a:t>
            </a:r>
          </a:p>
          <a:p>
            <a:pPr marL="457200" lvl="0" indent="-457200">
              <a:lnSpc>
                <a:spcPts val="1700"/>
              </a:lnSpc>
              <a:spcBef>
                <a:spcPts val="600"/>
              </a:spcBef>
              <a:spcAft>
                <a:spcPts val="600"/>
              </a:spcAft>
              <a:buClr>
                <a:srgbClr val="0F3692"/>
              </a:buClr>
              <a:buFont typeface="+mj-lt"/>
              <a:buAutoNum type="arabicPeriod" startAt="17"/>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Thépaut, J.-N., Courtier, P., </a:t>
            </a:r>
            <a:r>
              <a:rPr lang="en-GB" sz="1600" kern="0" dirty="0" err="1">
                <a:solidFill>
                  <a:srgbClr val="000000"/>
                </a:solidFill>
                <a:latin typeface="Calibri" pitchFamily="34" charset="0"/>
                <a:cs typeface="Calibri" pitchFamily="34" charset="0"/>
              </a:rPr>
              <a:t>Belaud</a:t>
            </a:r>
            <a:r>
              <a:rPr lang="en-GB" sz="1600" kern="0" dirty="0">
                <a:solidFill>
                  <a:srgbClr val="000000"/>
                </a:solidFill>
                <a:latin typeface="Calibri" pitchFamily="34" charset="0"/>
                <a:cs typeface="Calibri" pitchFamily="34" charset="0"/>
              </a:rPr>
              <a:t>, G. and </a:t>
            </a:r>
            <a:r>
              <a:rPr lang="en-GB" sz="1600" kern="0" dirty="0" err="1">
                <a:solidFill>
                  <a:srgbClr val="000000"/>
                </a:solidFill>
                <a:latin typeface="Calibri" pitchFamily="34" charset="0"/>
                <a:cs typeface="Calibri" pitchFamily="34" charset="0"/>
              </a:rPr>
              <a:t>Lemaître</a:t>
            </a:r>
            <a:r>
              <a:rPr lang="en-GB" sz="1600" kern="0" dirty="0">
                <a:solidFill>
                  <a:srgbClr val="000000"/>
                </a:solidFill>
                <a:latin typeface="Calibri" pitchFamily="34" charset="0"/>
                <a:cs typeface="Calibri" pitchFamily="34" charset="0"/>
              </a:rPr>
              <a:t>, G. 1996. Dynamical structure functions in a four-dimensional variational assimilation: A case-study. Q. J. R. Meteorol. Soc., 122, 535–561</a:t>
            </a:r>
          </a:p>
          <a:p>
            <a:pPr marL="457200" lvl="0" indent="-457200">
              <a:lnSpc>
                <a:spcPts val="1700"/>
              </a:lnSpc>
              <a:spcBef>
                <a:spcPts val="600"/>
              </a:spcBef>
              <a:spcAft>
                <a:spcPts val="600"/>
              </a:spcAft>
              <a:buClr>
                <a:srgbClr val="0F3692"/>
              </a:buClr>
              <a:buFont typeface="+mj-lt"/>
              <a:buAutoNum type="arabicPeriod" startAt="17"/>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a:solidFill>
                  <a:srgbClr val="000000"/>
                </a:solidFill>
                <a:latin typeface="Calibri" pitchFamily="34" charset="0"/>
                <a:cs typeface="Calibri" pitchFamily="34" charset="0"/>
              </a:rPr>
              <a:t>Whitaker, J. S. and Hamill, T. M., 2002. Ensemble data assimilation without perturbed observations. Mon. Wea. Rev. 130, 1913–1924. </a:t>
            </a:r>
          </a:p>
          <a:p>
            <a:pPr marL="457200" lvl="0" indent="-457200">
              <a:lnSpc>
                <a:spcPts val="1700"/>
              </a:lnSpc>
              <a:spcBef>
                <a:spcPts val="600"/>
              </a:spcBef>
              <a:spcAft>
                <a:spcPts val="600"/>
              </a:spcAft>
              <a:buClr>
                <a:srgbClr val="0F3692"/>
              </a:buClr>
              <a:buFont typeface="+mj-lt"/>
              <a:buAutoNum type="arabicPeriod" startAt="17"/>
              <a:tabLst>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a:pPr>
            <a:r>
              <a:rPr lang="en-GB" sz="1600" kern="0" dirty="0" err="1">
                <a:solidFill>
                  <a:srgbClr val="000000"/>
                </a:solidFill>
                <a:latin typeface="Calibri" pitchFamily="34" charset="0"/>
                <a:cs typeface="Calibri" pitchFamily="34" charset="0"/>
              </a:rPr>
              <a:t>Wikle</a:t>
            </a:r>
            <a:r>
              <a:rPr lang="en-GB" sz="1600" kern="0" dirty="0">
                <a:solidFill>
                  <a:srgbClr val="000000"/>
                </a:solidFill>
                <a:latin typeface="Calibri" pitchFamily="34" charset="0"/>
                <a:cs typeface="Calibri" pitchFamily="34" charset="0"/>
              </a:rPr>
              <a:t>, C.K. and Berliner, L.M., 2007: A Bayesian tutorial for data assimilation. Physica D: Nonlinear Phenomena, vol. 230,  no. 1-2, pp. 1–16.</a:t>
            </a:r>
          </a:p>
          <a:p>
            <a:pPr>
              <a:lnSpc>
                <a:spcPct val="100000"/>
              </a:lnSpc>
              <a:spcAft>
                <a:spcPts val="500"/>
              </a:spcAft>
            </a:pPr>
            <a:endParaRPr lang="en-GB" altLang="en-US" sz="1600" dirty="0" smtClean="0">
              <a:solidFill>
                <a:schemeClr val="tx1"/>
              </a:solidFill>
              <a:cs typeface="Helvetica" panose="020B0604020202020204" pitchFamily="34" charset="0"/>
            </a:endParaRPr>
          </a:p>
        </p:txBody>
      </p:sp>
    </p:spTree>
    <p:extLst>
      <p:ext uri="{BB962C8B-B14F-4D97-AF65-F5344CB8AC3E}">
        <p14:creationId xmlns:p14="http://schemas.microsoft.com/office/powerpoint/2010/main" val="32316823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dirty="0" smtClean="0"/>
              <a:t>The Standard Kalman Filter</a:t>
            </a:r>
          </a:p>
        </p:txBody>
      </p:sp>
      <mc:AlternateContent xmlns:mc="http://schemas.openxmlformats.org/markup-compatibility/2006" xmlns:a14="http://schemas.microsoft.com/office/drawing/2010/main">
        <mc:Choice Requires="a14">
          <p:sp>
            <p:nvSpPr>
              <p:cNvPr id="3" name="Content Placeholder 2"/>
              <p:cNvSpPr>
                <a:spLocks noGrp="1"/>
              </p:cNvSpPr>
              <p:nvPr>
                <p:ph idx="4294967295"/>
              </p:nvPr>
            </p:nvSpPr>
            <p:spPr>
              <a:xfrm>
                <a:off x="468313" y="1268760"/>
                <a:ext cx="8229600" cy="5112568"/>
              </a:xfrm>
              <a:prstGeom prst="rect">
                <a:avLst/>
              </a:prstGeom>
            </p:spPr>
            <p:txBody>
              <a:bodyPr>
                <a:normAutofit/>
              </a:bodyPr>
              <a:lstStyle/>
              <a:p>
                <a:pPr marL="285750" indent="-285750">
                  <a:lnSpc>
                    <a:spcPct val="110000"/>
                  </a:lnSpc>
                  <a:spcBef>
                    <a:spcPts val="600"/>
                  </a:spcBef>
                  <a:spcAft>
                    <a:spcPts val="600"/>
                  </a:spcAft>
                  <a:buSzPct val="110000"/>
                  <a:buFont typeface="Arial" panose="020B0604020202020204" pitchFamily="34" charset="0"/>
                  <a:buChar char="•"/>
                  <a:defRPr/>
                </a:pPr>
                <a:r>
                  <a:rPr lang="en-GB" sz="1600" dirty="0" smtClean="0">
                    <a:solidFill>
                      <a:schemeClr val="tx1"/>
                    </a:solidFill>
                  </a:rPr>
                  <a:t>A simple univariate example: </a:t>
                </a:r>
              </a:p>
              <a:p>
                <a:pPr lvl="1" indent="0">
                  <a:lnSpc>
                    <a:spcPct val="110000"/>
                  </a:lnSpc>
                  <a:spcBef>
                    <a:spcPts val="600"/>
                  </a:spcBef>
                  <a:spcAft>
                    <a:spcPts val="600"/>
                  </a:spcAft>
                  <a:buSzPct val="110000"/>
                  <a:buNone/>
                  <a:defRPr/>
                </a:pPr>
                <a:r>
                  <a:rPr lang="en-GB" sz="1400" dirty="0" smtClean="0">
                    <a:solidFill>
                      <a:schemeClr val="tx1"/>
                    </a:solidFill>
                  </a:rPr>
                  <a:t>Introducing the Kalman gain: </a:t>
                </a:r>
                <a14:m>
                  <m:oMath xmlns:m="http://schemas.openxmlformats.org/officeDocument/2006/math">
                    <m:r>
                      <a:rPr lang="en-GB" sz="1600" b="0" i="1" smtClean="0">
                        <a:solidFill>
                          <a:schemeClr val="tx1"/>
                        </a:solidFill>
                        <a:latin typeface="Cambria Math" panose="02040503050406030204" pitchFamily="18" charset="0"/>
                      </a:rPr>
                      <m:t>𝐾</m:t>
                    </m:r>
                    <m:r>
                      <a:rPr lang="en-GB" sz="1600" i="1" smtClean="0">
                        <a:solidFill>
                          <a:schemeClr val="tx1"/>
                        </a:solidFill>
                        <a:latin typeface="Cambria Math" panose="02040503050406030204" pitchFamily="18" charset="0"/>
                      </a:rPr>
                      <m:t>=</m:t>
                    </m:r>
                    <m:f>
                      <m:fPr>
                        <m:ctrlPr>
                          <a:rPr lang="en-GB" sz="1400" i="1">
                            <a:solidFill>
                              <a:prstClr val="black"/>
                            </a:solidFill>
                            <a:latin typeface="Cambria Math" panose="02040503050406030204" pitchFamily="18" charset="0"/>
                          </a:rPr>
                        </m:ctrlPr>
                      </m:fPr>
                      <m:num>
                        <m:sSubSup>
                          <m:sSubSupPr>
                            <m:ctrlPr>
                              <a:rPr lang="en-GB" sz="1400" i="1">
                                <a:solidFill>
                                  <a:prstClr val="black"/>
                                </a:solidFill>
                                <a:latin typeface="Cambria Math" panose="02040503050406030204" pitchFamily="18" charset="0"/>
                              </a:rPr>
                            </m:ctrlPr>
                          </m:sSubSupPr>
                          <m:e>
                            <m:r>
                              <a:rPr lang="en-GB" sz="1400" i="1">
                                <a:solidFill>
                                  <a:prstClr val="black"/>
                                </a:solidFill>
                                <a:latin typeface="Cambria Math" panose="02040503050406030204" pitchFamily="18" charset="0"/>
                                <a:ea typeface="Cambria Math" panose="02040503050406030204" pitchFamily="18" charset="0"/>
                              </a:rPr>
                              <m:t>𝜎</m:t>
                            </m:r>
                          </m:e>
                          <m:sub>
                            <m:r>
                              <a:rPr lang="en-GB" sz="1400" i="1">
                                <a:solidFill>
                                  <a:prstClr val="black"/>
                                </a:solidFill>
                                <a:latin typeface="Cambria Math" panose="02040503050406030204" pitchFamily="18" charset="0"/>
                              </a:rPr>
                              <m:t>𝑏</m:t>
                            </m:r>
                          </m:sub>
                          <m:sup>
                            <m:r>
                              <a:rPr lang="en-GB" sz="1400" i="1">
                                <a:solidFill>
                                  <a:prstClr val="black"/>
                                </a:solidFill>
                                <a:latin typeface="Cambria Math" panose="02040503050406030204" pitchFamily="18" charset="0"/>
                              </a:rPr>
                              <m:t>2</m:t>
                            </m:r>
                          </m:sup>
                        </m:sSubSup>
                      </m:num>
                      <m:den>
                        <m:sSubSup>
                          <m:sSubSupPr>
                            <m:ctrlPr>
                              <a:rPr lang="en-GB" sz="1400" i="1">
                                <a:solidFill>
                                  <a:prstClr val="black"/>
                                </a:solidFill>
                                <a:latin typeface="Cambria Math" panose="02040503050406030204" pitchFamily="18" charset="0"/>
                              </a:rPr>
                            </m:ctrlPr>
                          </m:sSubSupPr>
                          <m:e>
                            <m:r>
                              <a:rPr lang="en-GB" sz="1400" i="1">
                                <a:solidFill>
                                  <a:prstClr val="black"/>
                                </a:solidFill>
                                <a:latin typeface="Cambria Math" panose="02040503050406030204" pitchFamily="18" charset="0"/>
                                <a:ea typeface="Cambria Math" panose="02040503050406030204" pitchFamily="18" charset="0"/>
                              </a:rPr>
                              <m:t>𝜎</m:t>
                            </m:r>
                          </m:e>
                          <m:sub>
                            <m:r>
                              <a:rPr lang="en-GB" sz="1400" i="1">
                                <a:solidFill>
                                  <a:prstClr val="black"/>
                                </a:solidFill>
                                <a:latin typeface="Cambria Math" panose="02040503050406030204" pitchFamily="18" charset="0"/>
                              </a:rPr>
                              <m:t>𝑜</m:t>
                            </m:r>
                          </m:sub>
                          <m:sup>
                            <m:r>
                              <a:rPr lang="en-GB" sz="1400" i="1">
                                <a:solidFill>
                                  <a:prstClr val="black"/>
                                </a:solidFill>
                                <a:latin typeface="Cambria Math" panose="02040503050406030204" pitchFamily="18" charset="0"/>
                              </a:rPr>
                              <m:t>2</m:t>
                            </m:r>
                          </m:sup>
                        </m:sSubSup>
                        <m:r>
                          <a:rPr lang="en-GB" sz="1400" i="1">
                            <a:solidFill>
                              <a:prstClr val="black"/>
                            </a:solidFill>
                            <a:latin typeface="Cambria Math" panose="02040503050406030204" pitchFamily="18" charset="0"/>
                          </a:rPr>
                          <m:t>+ </m:t>
                        </m:r>
                        <m:sSubSup>
                          <m:sSubSupPr>
                            <m:ctrlPr>
                              <a:rPr lang="en-GB" sz="1400" i="1">
                                <a:solidFill>
                                  <a:prstClr val="black"/>
                                </a:solidFill>
                                <a:latin typeface="Cambria Math" panose="02040503050406030204" pitchFamily="18" charset="0"/>
                              </a:rPr>
                            </m:ctrlPr>
                          </m:sSubSupPr>
                          <m:e>
                            <m:r>
                              <a:rPr lang="en-GB" sz="1400" i="1">
                                <a:solidFill>
                                  <a:prstClr val="black"/>
                                </a:solidFill>
                                <a:latin typeface="Cambria Math" panose="02040503050406030204" pitchFamily="18" charset="0"/>
                                <a:ea typeface="Cambria Math" panose="02040503050406030204" pitchFamily="18" charset="0"/>
                              </a:rPr>
                              <m:t>𝜎</m:t>
                            </m:r>
                          </m:e>
                          <m:sub>
                            <m:r>
                              <a:rPr lang="en-GB" sz="1400" i="1">
                                <a:solidFill>
                                  <a:prstClr val="black"/>
                                </a:solidFill>
                                <a:latin typeface="Cambria Math" panose="02040503050406030204" pitchFamily="18" charset="0"/>
                              </a:rPr>
                              <m:t>𝑏</m:t>
                            </m:r>
                          </m:sub>
                          <m:sup>
                            <m:r>
                              <a:rPr lang="en-GB" sz="1400" i="1">
                                <a:solidFill>
                                  <a:prstClr val="black"/>
                                </a:solidFill>
                                <a:latin typeface="Cambria Math" panose="02040503050406030204" pitchFamily="18" charset="0"/>
                              </a:rPr>
                              <m:t>2</m:t>
                            </m:r>
                          </m:sup>
                        </m:sSubSup>
                      </m:den>
                    </m:f>
                  </m:oMath>
                </a14:m>
                <a:r>
                  <a:rPr lang="en-GB" sz="1400" dirty="0" smtClean="0">
                    <a:solidFill>
                      <a:schemeClr val="tx1"/>
                    </a:solidFill>
                  </a:rPr>
                  <a:t>  the equations for the mean and variance can be recast as:</a:t>
                </a:r>
              </a:p>
              <a:p>
                <a:pPr lvl="1" indent="0">
                  <a:lnSpc>
                    <a:spcPct val="110000"/>
                  </a:lnSpc>
                  <a:spcBef>
                    <a:spcPts val="600"/>
                  </a:spcBef>
                  <a:spcAft>
                    <a:spcPts val="600"/>
                  </a:spcAft>
                  <a:buSzPct val="110000"/>
                  <a:buNone/>
                  <a:defRPr/>
                </a:pPr>
                <a:endParaRPr lang="en-GB" sz="1400" dirty="0">
                  <a:solidFill>
                    <a:schemeClr val="tx1"/>
                  </a:solidFill>
                </a:endParaRPr>
              </a:p>
              <a:p>
                <a:pPr lvl="1" indent="0">
                  <a:lnSpc>
                    <a:spcPct val="110000"/>
                  </a:lnSpc>
                  <a:spcBef>
                    <a:spcPts val="600"/>
                  </a:spcBef>
                  <a:spcAft>
                    <a:spcPts val="600"/>
                  </a:spcAft>
                  <a:buSzPct val="110000"/>
                  <a:buNone/>
                  <a:defRPr/>
                </a:pPr>
                <a:endParaRPr lang="en-GB" sz="1400" dirty="0" smtClean="0">
                  <a:solidFill>
                    <a:schemeClr val="tx1"/>
                  </a:solidFill>
                </a:endParaRPr>
              </a:p>
              <a:p>
                <a:pPr lvl="1" indent="0">
                  <a:lnSpc>
                    <a:spcPct val="110000"/>
                  </a:lnSpc>
                  <a:spcBef>
                    <a:spcPts val="1200"/>
                  </a:spcBef>
                  <a:spcAft>
                    <a:spcPts val="600"/>
                  </a:spcAft>
                  <a:buSzPct val="110000"/>
                  <a:buNone/>
                  <a:defRPr/>
                </a:pPr>
                <a:r>
                  <a:rPr lang="en-GB" sz="1400" dirty="0" smtClean="0">
                    <a:solidFill>
                      <a:schemeClr val="tx1"/>
                    </a:solidFill>
                  </a:rPr>
                  <a:t>The posterior variance is thus reduced (</a:t>
                </a:r>
                <a:r>
                  <a:rPr lang="en-GB" sz="1400" dirty="0" smtClean="0">
                    <a:solidFill>
                      <a:schemeClr val="tx1"/>
                    </a:solidFill>
                    <a:latin typeface="Cambria Math" panose="02040503050406030204" pitchFamily="18" charset="0"/>
                    <a:ea typeface="Cambria Math" panose="02040503050406030204" pitchFamily="18" charset="0"/>
                  </a:rPr>
                  <a:t>1-K&lt;0</a:t>
                </a:r>
                <a:r>
                  <a:rPr lang="en-GB" sz="1400" dirty="0" smtClean="0">
                    <a:solidFill>
                      <a:schemeClr val="tx1"/>
                    </a:solidFill>
                  </a:rPr>
                  <a:t>) with respect to the prior (background) variance, while the posterior mean is a linear, weighted average of the prior mean and the observation.</a:t>
                </a:r>
              </a:p>
              <a:p>
                <a:pPr lvl="1" indent="0">
                  <a:lnSpc>
                    <a:spcPct val="110000"/>
                  </a:lnSpc>
                  <a:spcBef>
                    <a:spcPts val="1200"/>
                  </a:spcBef>
                  <a:spcAft>
                    <a:spcPts val="600"/>
                  </a:spcAft>
                  <a:buSzPct val="110000"/>
                  <a:buNone/>
                  <a:defRPr/>
                </a:pPr>
                <a:r>
                  <a:rPr lang="en-GB" sz="1200" dirty="0" smtClean="0">
                    <a:solidFill>
                      <a:schemeClr val="tx1"/>
                    </a:solidFill>
                  </a:rPr>
                  <a:t>  </a:t>
                </a:r>
                <a:endParaRPr lang="en-GB" sz="1600" dirty="0">
                  <a:solidFill>
                    <a:schemeClr val="tx1"/>
                  </a:solidFill>
                </a:endParaRPr>
              </a:p>
              <a:p>
                <a:pPr algn="ctr">
                  <a:buClr>
                    <a:srgbClr val="FF0000"/>
                  </a:buClr>
                  <a:defRPr/>
                </a:pPr>
                <a:endParaRPr lang="en-GB" sz="1800" dirty="0" smtClean="0">
                  <a:solidFill>
                    <a:schemeClr val="tx1"/>
                  </a:solidFill>
                </a:endParaRPr>
              </a:p>
              <a:p>
                <a:pPr>
                  <a:buClr>
                    <a:srgbClr val="FF0000"/>
                  </a:buClr>
                  <a:defRPr/>
                </a:pPr>
                <a:r>
                  <a:rPr lang="en-GB" sz="1800" dirty="0" smtClean="0">
                    <a:solidFill>
                      <a:schemeClr val="tx1"/>
                    </a:solidFill>
                  </a:rPr>
                  <a:t>	</a:t>
                </a:r>
                <a:endParaRPr lang="en-GB" sz="1800" dirty="0">
                  <a:solidFill>
                    <a:schemeClr val="tx1"/>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4294967295"/>
              </p:nvPr>
            </p:nvSpPr>
            <p:spPr>
              <a:xfrm>
                <a:off x="468313" y="1268760"/>
                <a:ext cx="8229600" cy="5112568"/>
              </a:xfrm>
              <a:prstGeom prst="rect">
                <a:avLst/>
              </a:prstGeom>
              <a:blipFill rotWithShape="0">
                <a:blip r:embed="rId2"/>
                <a:stretch>
                  <a:fillRect l="-444" t="-35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2339752" y="2420888"/>
                <a:ext cx="3593676" cy="944361"/>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n-GB" sz="1300" b="0" i="1" smtClean="0">
                          <a:solidFill>
                            <a:prstClr val="black"/>
                          </a:solidFill>
                          <a:latin typeface="Cambria Math" panose="02040503050406030204" pitchFamily="18" charset="0"/>
                        </a:rPr>
                        <m:t>𝑉𝑎𝑟</m:t>
                      </m:r>
                      <m:d>
                        <m:dPr>
                          <m:ctrlPr>
                            <a:rPr lang="en-GB" sz="1300" i="1">
                              <a:solidFill>
                                <a:prstClr val="black"/>
                              </a:solidFill>
                              <a:latin typeface="Cambria Math" panose="02040503050406030204" pitchFamily="18" charset="0"/>
                            </a:rPr>
                          </m:ctrlPr>
                        </m:dPr>
                        <m:e>
                          <m:r>
                            <a:rPr lang="en-GB" sz="1300" i="1">
                              <a:solidFill>
                                <a:prstClr val="black"/>
                              </a:solidFill>
                              <a:latin typeface="Cambria Math" panose="02040503050406030204" pitchFamily="18" charset="0"/>
                            </a:rPr>
                            <m:t>𝑥</m:t>
                          </m:r>
                          <m:r>
                            <a:rPr lang="en-GB" sz="1300" i="1">
                              <a:solidFill>
                                <a:prstClr val="black"/>
                              </a:solidFill>
                              <a:latin typeface="Cambria Math" panose="02040503050406030204" pitchFamily="18" charset="0"/>
                            </a:rPr>
                            <m:t>|</m:t>
                          </m:r>
                          <m:r>
                            <a:rPr lang="en-GB" sz="1300" i="1">
                              <a:solidFill>
                                <a:prstClr val="black"/>
                              </a:solidFill>
                              <a:latin typeface="Cambria Math" panose="02040503050406030204" pitchFamily="18" charset="0"/>
                            </a:rPr>
                            <m:t>𝑦</m:t>
                          </m:r>
                        </m:e>
                      </m:d>
                      <m:r>
                        <a:rPr lang="en-GB" sz="1300" b="0" i="1" smtClean="0">
                          <a:solidFill>
                            <a:prstClr val="black"/>
                          </a:solidFill>
                          <a:latin typeface="Cambria Math" panose="02040503050406030204" pitchFamily="18" charset="0"/>
                        </a:rPr>
                        <m:t>=</m:t>
                      </m:r>
                      <m:f>
                        <m:fPr>
                          <m:ctrlPr>
                            <a:rPr lang="en-GB" sz="1300" b="0" i="1" smtClean="0">
                              <a:solidFill>
                                <a:prstClr val="black"/>
                              </a:solidFill>
                              <a:latin typeface="Cambria Math" panose="02040503050406030204" pitchFamily="18" charset="0"/>
                            </a:rPr>
                          </m:ctrlPr>
                        </m:fPr>
                        <m:num>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rPr>
                                <m:t>𝑜</m:t>
                              </m:r>
                            </m:sub>
                            <m:sup>
                              <m:r>
                                <a:rPr lang="en-GB" sz="1300" i="1">
                                  <a:solidFill>
                                    <a:prstClr val="black"/>
                                  </a:solidFill>
                                  <a:latin typeface="Cambria Math" panose="02040503050406030204" pitchFamily="18" charset="0"/>
                                </a:rPr>
                                <m:t>2</m:t>
                              </m:r>
                            </m:sup>
                          </m:sSubSup>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b="0" i="1" smtClean="0">
                                  <a:solidFill>
                                    <a:prstClr val="black"/>
                                  </a:solidFill>
                                  <a:latin typeface="Cambria Math" panose="02040503050406030204" pitchFamily="18" charset="0"/>
                                </a:rPr>
                                <m:t>𝑏</m:t>
                              </m:r>
                            </m:sub>
                            <m:sup>
                              <m:r>
                                <a:rPr lang="en-GB" sz="1300" i="1">
                                  <a:solidFill>
                                    <a:prstClr val="black"/>
                                  </a:solidFill>
                                  <a:latin typeface="Cambria Math" panose="02040503050406030204" pitchFamily="18" charset="0"/>
                                </a:rPr>
                                <m:t>2</m:t>
                              </m:r>
                            </m:sup>
                          </m:sSubSup>
                        </m:num>
                        <m:den>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rPr>
                                <m:t>𝑜</m:t>
                              </m:r>
                            </m:sub>
                            <m:sup>
                              <m:r>
                                <a:rPr lang="en-GB" sz="1300" i="1">
                                  <a:solidFill>
                                    <a:prstClr val="black"/>
                                  </a:solidFill>
                                  <a:latin typeface="Cambria Math" panose="02040503050406030204" pitchFamily="18" charset="0"/>
                                </a:rPr>
                                <m:t>2</m:t>
                              </m:r>
                            </m:sup>
                          </m:sSubSup>
                          <m:r>
                            <a:rPr lang="en-GB" sz="1300" b="0" i="1" smtClean="0">
                              <a:solidFill>
                                <a:prstClr val="black"/>
                              </a:solidFill>
                              <a:latin typeface="Cambria Math" panose="02040503050406030204" pitchFamily="18" charset="0"/>
                            </a:rPr>
                            <m:t>+ </m:t>
                          </m:r>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b="0" i="1" smtClean="0">
                                  <a:solidFill>
                                    <a:prstClr val="black"/>
                                  </a:solidFill>
                                  <a:latin typeface="Cambria Math" panose="02040503050406030204" pitchFamily="18" charset="0"/>
                                </a:rPr>
                                <m:t>𝑏</m:t>
                              </m:r>
                            </m:sub>
                            <m:sup>
                              <m:r>
                                <a:rPr lang="en-GB" sz="1300" i="1">
                                  <a:solidFill>
                                    <a:prstClr val="black"/>
                                  </a:solidFill>
                                  <a:latin typeface="Cambria Math" panose="02040503050406030204" pitchFamily="18" charset="0"/>
                                </a:rPr>
                                <m:t>2</m:t>
                              </m:r>
                            </m:sup>
                          </m:sSubSup>
                        </m:den>
                      </m:f>
                      <m:r>
                        <a:rPr lang="en-GB" sz="1300" b="0" i="1" smtClean="0">
                          <a:solidFill>
                            <a:prstClr val="black"/>
                          </a:solidFill>
                          <a:latin typeface="Cambria Math" panose="02040503050406030204" pitchFamily="18" charset="0"/>
                        </a:rPr>
                        <m:t>= </m:t>
                      </m:r>
                      <m:d>
                        <m:dPr>
                          <m:ctrlPr>
                            <a:rPr lang="en-GB" sz="1300" b="0" i="1" smtClean="0">
                              <a:solidFill>
                                <a:prstClr val="black"/>
                              </a:solidFill>
                              <a:latin typeface="Cambria Math" panose="02040503050406030204" pitchFamily="18" charset="0"/>
                            </a:rPr>
                          </m:ctrlPr>
                        </m:dPr>
                        <m:e>
                          <m:r>
                            <a:rPr lang="en-GB" sz="1300" b="0" i="1" smtClean="0">
                              <a:solidFill>
                                <a:prstClr val="black"/>
                              </a:solidFill>
                              <a:latin typeface="Cambria Math" panose="02040503050406030204" pitchFamily="18" charset="0"/>
                            </a:rPr>
                            <m:t>1−</m:t>
                          </m:r>
                          <m:r>
                            <a:rPr lang="en-GB" sz="1300" b="0" i="1" smtClean="0">
                              <a:solidFill>
                                <a:prstClr val="black"/>
                              </a:solidFill>
                              <a:latin typeface="Cambria Math" panose="02040503050406030204" pitchFamily="18" charset="0"/>
                            </a:rPr>
                            <m:t>𝐾</m:t>
                          </m:r>
                        </m:e>
                      </m:d>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rPr>
                            <m:t>𝑏</m:t>
                          </m:r>
                        </m:sub>
                        <m:sup>
                          <m:r>
                            <a:rPr lang="en-GB" sz="1300" i="1">
                              <a:solidFill>
                                <a:prstClr val="black"/>
                              </a:solidFill>
                              <a:latin typeface="Cambria Math" panose="02040503050406030204" pitchFamily="18" charset="0"/>
                            </a:rPr>
                            <m:t>2</m:t>
                          </m:r>
                        </m:sup>
                      </m:sSubSup>
                    </m:oMath>
                  </m:oMathPara>
                </a14:m>
                <a:endParaRPr lang="en-GB" sz="1300" b="0" i="1" dirty="0" smtClean="0">
                  <a:solidFill>
                    <a:prstClr val="black"/>
                  </a:solidFill>
                  <a:latin typeface="Cambria Math" panose="02040503050406030204" pitchFamily="18" charset="0"/>
                </a:endParaRPr>
              </a:p>
              <a:p>
                <a14:m>
                  <m:oMath xmlns:m="http://schemas.openxmlformats.org/officeDocument/2006/math">
                    <m:r>
                      <a:rPr lang="en-GB" sz="1300" b="0" i="1" smtClean="0">
                        <a:solidFill>
                          <a:prstClr val="black"/>
                        </a:solidFill>
                        <a:latin typeface="Cambria Math" panose="02040503050406030204" pitchFamily="18" charset="0"/>
                      </a:rPr>
                      <m:t>𝐸</m:t>
                    </m:r>
                    <m:d>
                      <m:dPr>
                        <m:ctrlPr>
                          <a:rPr lang="en-GB" sz="1300" i="1">
                            <a:solidFill>
                              <a:prstClr val="black"/>
                            </a:solidFill>
                            <a:latin typeface="Cambria Math" panose="02040503050406030204" pitchFamily="18" charset="0"/>
                          </a:rPr>
                        </m:ctrlPr>
                      </m:dPr>
                      <m:e>
                        <m:r>
                          <a:rPr lang="en-GB" sz="1300" b="0" i="1">
                            <a:solidFill>
                              <a:prstClr val="black"/>
                            </a:solidFill>
                            <a:latin typeface="Cambria Math" panose="02040503050406030204" pitchFamily="18" charset="0"/>
                          </a:rPr>
                          <m:t>𝑥</m:t>
                        </m:r>
                        <m:r>
                          <a:rPr lang="en-GB" sz="1300" b="0" i="1" smtClean="0">
                            <a:solidFill>
                              <a:prstClr val="black"/>
                            </a:solidFill>
                            <a:latin typeface="Cambria Math" panose="02040503050406030204" pitchFamily="18" charset="0"/>
                          </a:rPr>
                          <m:t>|</m:t>
                        </m:r>
                        <m:r>
                          <a:rPr lang="en-GB" sz="1300" b="0" i="1" smtClean="0">
                            <a:solidFill>
                              <a:prstClr val="black"/>
                            </a:solidFill>
                            <a:latin typeface="Cambria Math" panose="02040503050406030204" pitchFamily="18" charset="0"/>
                          </a:rPr>
                          <m:t>𝑦</m:t>
                        </m:r>
                      </m:e>
                    </m:d>
                    <m:r>
                      <a:rPr lang="en-GB" sz="1300" b="1" i="1">
                        <a:solidFill>
                          <a:prstClr val="black"/>
                        </a:solidFill>
                        <a:latin typeface="Cambria Math" panose="02040503050406030204" pitchFamily="18" charset="0"/>
                      </a:rPr>
                      <m:t>=</m:t>
                    </m:r>
                  </m:oMath>
                </a14:m>
                <a:r>
                  <a:rPr lang="en-GB" sz="1300" dirty="0" smtClean="0">
                    <a:solidFill>
                      <a:schemeClr val="tx1"/>
                    </a:solidFill>
                  </a:rPr>
                  <a:t> </a:t>
                </a:r>
                <a14:m>
                  <m:oMath xmlns:m="http://schemas.openxmlformats.org/officeDocument/2006/math">
                    <m:f>
                      <m:fPr>
                        <m:ctrlPr>
                          <a:rPr lang="en-GB" sz="1300" i="1">
                            <a:solidFill>
                              <a:prstClr val="black"/>
                            </a:solidFill>
                            <a:latin typeface="Cambria Math" panose="02040503050406030204" pitchFamily="18" charset="0"/>
                          </a:rPr>
                        </m:ctrlPr>
                      </m:fPr>
                      <m:num>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rPr>
                              <m:t>𝑜</m:t>
                            </m:r>
                          </m:sub>
                          <m:sup>
                            <m:r>
                              <a:rPr lang="en-GB" sz="1300" i="1">
                                <a:solidFill>
                                  <a:prstClr val="black"/>
                                </a:solidFill>
                                <a:latin typeface="Cambria Math" panose="02040503050406030204" pitchFamily="18" charset="0"/>
                              </a:rPr>
                              <m:t>2</m:t>
                            </m:r>
                          </m:sup>
                        </m:sSubSup>
                      </m:num>
                      <m:den>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rPr>
                              <m:t>𝑜</m:t>
                            </m:r>
                          </m:sub>
                          <m:sup>
                            <m:r>
                              <a:rPr lang="en-GB" sz="1300" i="1">
                                <a:solidFill>
                                  <a:prstClr val="black"/>
                                </a:solidFill>
                                <a:latin typeface="Cambria Math" panose="02040503050406030204" pitchFamily="18" charset="0"/>
                              </a:rPr>
                              <m:t>2</m:t>
                            </m:r>
                          </m:sup>
                        </m:sSubSup>
                        <m:r>
                          <a:rPr lang="en-GB" sz="1300" i="1">
                            <a:solidFill>
                              <a:prstClr val="black"/>
                            </a:solidFill>
                            <a:latin typeface="Cambria Math" panose="02040503050406030204" pitchFamily="18" charset="0"/>
                          </a:rPr>
                          <m:t> + </m:t>
                        </m:r>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rPr>
                              <m:t>𝑏</m:t>
                            </m:r>
                          </m:sub>
                          <m:sup>
                            <m:r>
                              <a:rPr lang="en-GB" sz="1300" i="1">
                                <a:solidFill>
                                  <a:prstClr val="black"/>
                                </a:solidFill>
                                <a:latin typeface="Cambria Math" panose="02040503050406030204" pitchFamily="18" charset="0"/>
                              </a:rPr>
                              <m:t>2</m:t>
                            </m:r>
                          </m:sup>
                        </m:sSubSup>
                      </m:den>
                    </m:f>
                    <m:sSub>
                      <m:sSubPr>
                        <m:ctrlPr>
                          <a:rPr lang="en-GB" sz="1300" i="1">
                            <a:solidFill>
                              <a:prstClr val="black"/>
                            </a:solidFill>
                            <a:latin typeface="Cambria Math" panose="02040503050406030204" pitchFamily="18" charset="0"/>
                          </a:rPr>
                        </m:ctrlPr>
                      </m:sSubPr>
                      <m:e>
                        <m:r>
                          <a:rPr lang="en-GB" sz="1300" i="1">
                            <a:solidFill>
                              <a:prstClr val="black"/>
                            </a:solidFill>
                            <a:latin typeface="Cambria Math" panose="02040503050406030204" pitchFamily="18" charset="0"/>
                          </a:rPr>
                          <m:t>𝑥</m:t>
                        </m:r>
                      </m:e>
                      <m:sub>
                        <m:r>
                          <a:rPr lang="en-GB" sz="1300" i="1">
                            <a:solidFill>
                              <a:prstClr val="black"/>
                            </a:solidFill>
                            <a:latin typeface="Cambria Math" panose="02040503050406030204" pitchFamily="18" charset="0"/>
                          </a:rPr>
                          <m:t>𝑏</m:t>
                        </m:r>
                      </m:sub>
                    </m:sSub>
                    <m:r>
                      <a:rPr lang="en-GB" sz="1300" b="0" i="1" smtClean="0">
                        <a:solidFill>
                          <a:prstClr val="black"/>
                        </a:solidFill>
                        <a:latin typeface="Cambria Math" panose="02040503050406030204" pitchFamily="18" charset="0"/>
                      </a:rPr>
                      <m:t>+</m:t>
                    </m:r>
                    <m:f>
                      <m:fPr>
                        <m:ctrlPr>
                          <a:rPr lang="en-GB" sz="1300" i="1">
                            <a:solidFill>
                              <a:prstClr val="black"/>
                            </a:solidFill>
                            <a:latin typeface="Cambria Math" panose="02040503050406030204" pitchFamily="18" charset="0"/>
                          </a:rPr>
                        </m:ctrlPr>
                      </m:fPr>
                      <m:num>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b="0" i="1" smtClean="0">
                                <a:solidFill>
                                  <a:prstClr val="black"/>
                                </a:solidFill>
                                <a:latin typeface="Cambria Math" panose="02040503050406030204" pitchFamily="18" charset="0"/>
                              </a:rPr>
                              <m:t>𝑏</m:t>
                            </m:r>
                          </m:sub>
                          <m:sup>
                            <m:r>
                              <a:rPr lang="en-GB" sz="1300" i="1">
                                <a:solidFill>
                                  <a:prstClr val="black"/>
                                </a:solidFill>
                                <a:latin typeface="Cambria Math" panose="02040503050406030204" pitchFamily="18" charset="0"/>
                              </a:rPr>
                              <m:t>2</m:t>
                            </m:r>
                          </m:sup>
                        </m:sSubSup>
                      </m:num>
                      <m:den>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rPr>
                              <m:t>𝑜</m:t>
                            </m:r>
                          </m:sub>
                          <m:sup>
                            <m:r>
                              <a:rPr lang="en-GB" sz="1300" i="1">
                                <a:solidFill>
                                  <a:prstClr val="black"/>
                                </a:solidFill>
                                <a:latin typeface="Cambria Math" panose="02040503050406030204" pitchFamily="18" charset="0"/>
                              </a:rPr>
                              <m:t>2</m:t>
                            </m:r>
                          </m:sup>
                        </m:sSubSup>
                        <m:r>
                          <a:rPr lang="en-GB" sz="1300" i="1">
                            <a:solidFill>
                              <a:prstClr val="black"/>
                            </a:solidFill>
                            <a:latin typeface="Cambria Math" panose="02040503050406030204" pitchFamily="18" charset="0"/>
                          </a:rPr>
                          <m:t> + </m:t>
                        </m:r>
                        <m:sSubSup>
                          <m:sSubSupPr>
                            <m:ctrlPr>
                              <a:rPr lang="en-GB" sz="1300" i="1">
                                <a:solidFill>
                                  <a:prstClr val="black"/>
                                </a:solidFill>
                                <a:latin typeface="Cambria Math" panose="02040503050406030204" pitchFamily="18" charset="0"/>
                              </a:rPr>
                            </m:ctrlPr>
                          </m:sSubSupPr>
                          <m:e>
                            <m:r>
                              <a:rPr lang="en-GB" sz="1300" i="1">
                                <a:solidFill>
                                  <a:prstClr val="black"/>
                                </a:solidFill>
                                <a:latin typeface="Cambria Math" panose="02040503050406030204" pitchFamily="18" charset="0"/>
                                <a:ea typeface="Cambria Math" panose="02040503050406030204" pitchFamily="18" charset="0"/>
                              </a:rPr>
                              <m:t>𝜎</m:t>
                            </m:r>
                          </m:e>
                          <m:sub>
                            <m:r>
                              <a:rPr lang="en-GB" sz="1300" i="1">
                                <a:solidFill>
                                  <a:prstClr val="black"/>
                                </a:solidFill>
                                <a:latin typeface="Cambria Math" panose="02040503050406030204" pitchFamily="18" charset="0"/>
                              </a:rPr>
                              <m:t>𝑏</m:t>
                            </m:r>
                          </m:sub>
                          <m:sup>
                            <m:r>
                              <a:rPr lang="en-GB" sz="1300" i="1">
                                <a:solidFill>
                                  <a:prstClr val="black"/>
                                </a:solidFill>
                                <a:latin typeface="Cambria Math" panose="02040503050406030204" pitchFamily="18" charset="0"/>
                              </a:rPr>
                              <m:t>2</m:t>
                            </m:r>
                          </m:sup>
                        </m:sSubSup>
                      </m:den>
                    </m:f>
                  </m:oMath>
                </a14:m>
                <a:r>
                  <a:rPr lang="en-GB" sz="1300" dirty="0" smtClean="0">
                    <a:solidFill>
                      <a:schemeClr val="tx1"/>
                    </a:solidFill>
                  </a:rPr>
                  <a:t> y = </a:t>
                </a:r>
                <a14:m>
                  <m:oMath xmlns:m="http://schemas.openxmlformats.org/officeDocument/2006/math">
                    <m:sSub>
                      <m:sSubPr>
                        <m:ctrlPr>
                          <a:rPr lang="en-GB" sz="1300" i="1">
                            <a:solidFill>
                              <a:prstClr val="black"/>
                            </a:solidFill>
                            <a:latin typeface="Cambria Math" panose="02040503050406030204" pitchFamily="18" charset="0"/>
                          </a:rPr>
                        </m:ctrlPr>
                      </m:sSubPr>
                      <m:e>
                        <m:r>
                          <a:rPr lang="en-GB" sz="1300" i="1">
                            <a:solidFill>
                              <a:prstClr val="black"/>
                            </a:solidFill>
                            <a:latin typeface="Cambria Math" panose="02040503050406030204" pitchFamily="18" charset="0"/>
                          </a:rPr>
                          <m:t>𝑥</m:t>
                        </m:r>
                      </m:e>
                      <m:sub>
                        <m:r>
                          <a:rPr lang="en-GB" sz="1300" i="1">
                            <a:solidFill>
                              <a:prstClr val="black"/>
                            </a:solidFill>
                            <a:latin typeface="Cambria Math" panose="02040503050406030204" pitchFamily="18" charset="0"/>
                          </a:rPr>
                          <m:t>𝑏</m:t>
                        </m:r>
                      </m:sub>
                    </m:sSub>
                    <m:r>
                      <a:rPr lang="en-GB" sz="1300" b="0" i="1" smtClean="0">
                        <a:solidFill>
                          <a:prstClr val="black"/>
                        </a:solidFill>
                        <a:latin typeface="Cambria Math" panose="02040503050406030204" pitchFamily="18" charset="0"/>
                      </a:rPr>
                      <m:t>+</m:t>
                    </m:r>
                    <m:r>
                      <a:rPr lang="en-GB" sz="1300" b="0" i="1" smtClean="0">
                        <a:solidFill>
                          <a:prstClr val="black"/>
                        </a:solidFill>
                        <a:latin typeface="Cambria Math" panose="02040503050406030204" pitchFamily="18" charset="0"/>
                      </a:rPr>
                      <m:t>𝐾</m:t>
                    </m:r>
                    <m:d>
                      <m:dPr>
                        <m:ctrlPr>
                          <a:rPr lang="en-GB" sz="1300" b="0" i="1" smtClean="0">
                            <a:solidFill>
                              <a:prstClr val="black"/>
                            </a:solidFill>
                            <a:latin typeface="Cambria Math" panose="02040503050406030204" pitchFamily="18" charset="0"/>
                          </a:rPr>
                        </m:ctrlPr>
                      </m:dPr>
                      <m:e>
                        <m:r>
                          <a:rPr lang="en-GB" sz="1300" i="1">
                            <a:solidFill>
                              <a:prstClr val="black"/>
                            </a:solidFill>
                            <a:latin typeface="Cambria Math" panose="02040503050406030204" pitchFamily="18" charset="0"/>
                          </a:rPr>
                          <m:t>𝑦</m:t>
                        </m:r>
                        <m:r>
                          <a:rPr lang="en-GB" sz="1300" i="1">
                            <a:solidFill>
                              <a:prstClr val="black"/>
                            </a:solidFill>
                            <a:latin typeface="Cambria Math" panose="02040503050406030204" pitchFamily="18" charset="0"/>
                          </a:rPr>
                          <m:t>−</m:t>
                        </m:r>
                        <m:sSub>
                          <m:sSubPr>
                            <m:ctrlPr>
                              <a:rPr lang="en-GB" sz="1300" i="1" smtClean="0">
                                <a:solidFill>
                                  <a:prstClr val="black"/>
                                </a:solidFill>
                                <a:latin typeface="Cambria Math" panose="02040503050406030204" pitchFamily="18" charset="0"/>
                              </a:rPr>
                            </m:ctrlPr>
                          </m:sSubPr>
                          <m:e>
                            <m:r>
                              <a:rPr lang="en-GB" sz="1300" b="0" i="1" smtClean="0">
                                <a:solidFill>
                                  <a:prstClr val="black"/>
                                </a:solidFill>
                                <a:latin typeface="Cambria Math" panose="02040503050406030204" pitchFamily="18" charset="0"/>
                              </a:rPr>
                              <m:t>𝑥</m:t>
                            </m:r>
                          </m:e>
                          <m:sub>
                            <m:r>
                              <a:rPr lang="en-GB" sz="1300" b="0" i="1" smtClean="0">
                                <a:solidFill>
                                  <a:prstClr val="black"/>
                                </a:solidFill>
                                <a:latin typeface="Cambria Math" panose="02040503050406030204" pitchFamily="18" charset="0"/>
                              </a:rPr>
                              <m:t>𝑏</m:t>
                            </m:r>
                          </m:sub>
                        </m:sSub>
                      </m:e>
                    </m:d>
                  </m:oMath>
                </a14:m>
                <a:r>
                  <a:rPr lang="en-GB" sz="1300" dirty="0" smtClean="0">
                    <a:solidFill>
                      <a:schemeClr val="tx1"/>
                    </a:solidFill>
                  </a:rPr>
                  <a:t> </a:t>
                </a:r>
                <a:endParaRPr lang="en-GB" sz="1300" dirty="0">
                  <a:solidFill>
                    <a:schemeClr val="tx1"/>
                  </a:solidFill>
                </a:endParaRPr>
              </a:p>
            </p:txBody>
          </p:sp>
        </mc:Choice>
        <mc:Fallback xmlns="">
          <p:sp>
            <p:nvSpPr>
              <p:cNvPr id="13" name="Rectangle 12"/>
              <p:cNvSpPr>
                <a:spLocks noRot="1" noChangeAspect="1" noMove="1" noResize="1" noEditPoints="1" noAdjustHandles="1" noChangeArrowheads="1" noChangeShapeType="1" noTextEdit="1"/>
              </p:cNvSpPr>
              <p:nvPr/>
            </p:nvSpPr>
            <p:spPr>
              <a:xfrm>
                <a:off x="2339752" y="2420888"/>
                <a:ext cx="3593676" cy="944361"/>
              </a:xfrm>
              <a:prstGeom prst="rect">
                <a:avLst/>
              </a:prstGeom>
              <a:blipFill rotWithShape="0">
                <a:blip r:embed="rId3"/>
                <a:stretch>
                  <a:fillRect/>
                </a:stretch>
              </a:blipFill>
            </p:spPr>
            <p:txBody>
              <a:bodyPr/>
              <a:lstStyle/>
              <a:p>
                <a:r>
                  <a:rPr lang="en-GB">
                    <a:noFill/>
                  </a:rPr>
                  <a:t> </a:t>
                </a:r>
              </a:p>
            </p:txBody>
          </p:sp>
        </mc:Fallback>
      </mc:AlternateContent>
      <p:pic>
        <p:nvPicPr>
          <p:cNvPr id="14" name="Picture 13" descr="Bayes.png"/>
          <p:cNvPicPr>
            <a:picLocks noChangeAspect="1"/>
          </p:cNvPicPr>
          <p:nvPr/>
        </p:nvPicPr>
        <p:blipFill>
          <a:blip r:embed="rId4" cstate="print"/>
          <a:stretch>
            <a:fillRect/>
          </a:stretch>
        </p:blipFill>
        <p:spPr>
          <a:xfrm>
            <a:off x="2771800" y="4207428"/>
            <a:ext cx="3599750" cy="2101892"/>
          </a:xfrm>
          <a:prstGeom prst="rect">
            <a:avLst/>
          </a:prstGeom>
        </p:spPr>
      </p:pic>
    </p:spTree>
    <p:extLst>
      <p:ext uri="{BB962C8B-B14F-4D97-AF65-F5344CB8AC3E}">
        <p14:creationId xmlns:p14="http://schemas.microsoft.com/office/powerpoint/2010/main" val="29275216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dirty="0" smtClean="0"/>
              <a:t>The Standard Kalman Filter</a:t>
            </a:r>
          </a:p>
        </p:txBody>
      </p:sp>
      <p:sp>
        <p:nvSpPr>
          <p:cNvPr id="3" name="Content Placeholder 2"/>
          <p:cNvSpPr>
            <a:spLocks noGrp="1"/>
          </p:cNvSpPr>
          <p:nvPr>
            <p:ph idx="4294967295"/>
          </p:nvPr>
        </p:nvSpPr>
        <p:spPr>
          <a:xfrm>
            <a:off x="468313" y="1268760"/>
            <a:ext cx="8229600" cy="5589240"/>
          </a:xfrm>
          <a:prstGeom prst="rect">
            <a:avLst/>
          </a:prstGeom>
        </p:spPr>
        <p:txBody>
          <a:bodyPr>
            <a:normAutofit/>
          </a:bodyPr>
          <a:lstStyle/>
          <a:p>
            <a:pPr marL="285750" indent="-285750">
              <a:lnSpc>
                <a:spcPct val="110000"/>
              </a:lnSpc>
              <a:spcBef>
                <a:spcPts val="600"/>
              </a:spcBef>
              <a:spcAft>
                <a:spcPts val="600"/>
              </a:spcAft>
              <a:buSzPct val="110000"/>
              <a:buFont typeface="Arial" panose="020B0604020202020204" pitchFamily="34" charset="0"/>
              <a:buChar char="•"/>
              <a:defRPr/>
            </a:pPr>
            <a:r>
              <a:rPr lang="en-GB" sz="1600" dirty="0" smtClean="0">
                <a:solidFill>
                  <a:schemeClr val="tx1"/>
                </a:solidFill>
              </a:rPr>
              <a:t>These Kalman Filter analysis update equations can </a:t>
            </a:r>
            <a:r>
              <a:rPr lang="en-GB" sz="1600" dirty="0">
                <a:solidFill>
                  <a:schemeClr val="tx1"/>
                </a:solidFill>
              </a:rPr>
              <a:t>b</a:t>
            </a:r>
            <a:r>
              <a:rPr lang="en-GB" sz="1600" dirty="0" smtClean="0">
                <a:solidFill>
                  <a:schemeClr val="tx1"/>
                </a:solidFill>
              </a:rPr>
              <a:t>e generalised to the multivariate case (</a:t>
            </a:r>
            <a:r>
              <a:rPr lang="en-GB" sz="1600" dirty="0" err="1" smtClean="0">
                <a:solidFill>
                  <a:schemeClr val="tx1"/>
                </a:solidFill>
              </a:rPr>
              <a:t>Wikle</a:t>
            </a:r>
            <a:r>
              <a:rPr lang="en-GB" sz="1600" dirty="0" smtClean="0">
                <a:solidFill>
                  <a:schemeClr val="tx1"/>
                </a:solidFill>
              </a:rPr>
              <a:t> and Berliner, 2007; </a:t>
            </a:r>
            <a:r>
              <a:rPr lang="en-GB" sz="1600" dirty="0" err="1" smtClean="0">
                <a:solidFill>
                  <a:schemeClr val="tx1"/>
                </a:solidFill>
              </a:rPr>
              <a:t>Bromiley</a:t>
            </a:r>
            <a:r>
              <a:rPr lang="en-GB" sz="1600" dirty="0" smtClean="0">
                <a:solidFill>
                  <a:schemeClr val="tx1"/>
                </a:solidFill>
              </a:rPr>
              <a:t>, 2014): </a:t>
            </a:r>
          </a:p>
          <a:p>
            <a:pPr lvl="1" indent="0">
              <a:lnSpc>
                <a:spcPct val="110000"/>
              </a:lnSpc>
              <a:spcBef>
                <a:spcPts val="600"/>
              </a:spcBef>
              <a:spcAft>
                <a:spcPts val="600"/>
              </a:spcAft>
              <a:buSzPct val="110000"/>
              <a:buNone/>
              <a:defRPr/>
            </a:pPr>
            <a:endParaRPr lang="en-GB" sz="1400" dirty="0" smtClean="0">
              <a:solidFill>
                <a:schemeClr val="tx1"/>
              </a:solidFill>
            </a:endParaRPr>
          </a:p>
          <a:p>
            <a:pPr lvl="1" indent="0">
              <a:lnSpc>
                <a:spcPct val="110000"/>
              </a:lnSpc>
              <a:spcBef>
                <a:spcPts val="600"/>
              </a:spcBef>
              <a:spcAft>
                <a:spcPts val="600"/>
              </a:spcAft>
              <a:buSzPct val="110000"/>
              <a:buNone/>
              <a:defRPr/>
            </a:pPr>
            <a:endParaRPr lang="en-GB" sz="1400" dirty="0">
              <a:solidFill>
                <a:schemeClr val="tx1"/>
              </a:solidFill>
            </a:endParaRPr>
          </a:p>
          <a:p>
            <a:pPr lvl="1" indent="0">
              <a:lnSpc>
                <a:spcPct val="110000"/>
              </a:lnSpc>
              <a:spcBef>
                <a:spcPts val="600"/>
              </a:spcBef>
              <a:spcAft>
                <a:spcPts val="600"/>
              </a:spcAft>
              <a:buSzPct val="110000"/>
              <a:buNone/>
              <a:defRPr/>
            </a:pPr>
            <a:endParaRPr lang="en-GB" sz="1400" dirty="0" smtClean="0">
              <a:solidFill>
                <a:schemeClr val="tx1"/>
              </a:solidFill>
            </a:endParaRPr>
          </a:p>
          <a:p>
            <a:pPr lvl="1" indent="0">
              <a:lnSpc>
                <a:spcPct val="120000"/>
              </a:lnSpc>
              <a:spcBef>
                <a:spcPts val="3600"/>
              </a:spcBef>
              <a:spcAft>
                <a:spcPts val="600"/>
              </a:spcAft>
              <a:buSzPct val="110000"/>
              <a:buNone/>
              <a:defRPr/>
            </a:pPr>
            <a:r>
              <a:rPr lang="en-GB" sz="1400" dirty="0" smtClean="0">
                <a:solidFill>
                  <a:schemeClr val="tx1"/>
                </a:solidFill>
              </a:rPr>
              <a:t>These are the same update equations obtained in Assimilation Algorithms Lecture 1.  They were derived without making assumptions of Gaussianity, but looking for the analysis estimate which had the minimum variance and could be expressed as a linear combination of the background and the observations (we called it the </a:t>
            </a:r>
            <a:r>
              <a:rPr lang="en-GB" sz="1400" dirty="0" smtClean="0">
                <a:solidFill>
                  <a:srgbClr val="1754DB"/>
                </a:solidFill>
              </a:rPr>
              <a:t>BLUE</a:t>
            </a:r>
            <a:r>
              <a:rPr lang="en-GB" sz="1400" dirty="0" smtClean="0">
                <a:solidFill>
                  <a:schemeClr val="tx1"/>
                </a:solidFill>
              </a:rPr>
              <a:t>, Best Linear Unbiased Estimate). Linearity of observation operator and model was invoked.  </a:t>
            </a:r>
          </a:p>
          <a:p>
            <a:pPr lvl="1" indent="0">
              <a:lnSpc>
                <a:spcPct val="120000"/>
              </a:lnSpc>
              <a:spcBef>
                <a:spcPts val="1200"/>
              </a:spcBef>
              <a:spcAft>
                <a:spcPts val="600"/>
              </a:spcAft>
              <a:buSzPct val="110000"/>
              <a:buNone/>
              <a:defRPr/>
            </a:pPr>
            <a:r>
              <a:rPr lang="en-GB" sz="1400" dirty="0" smtClean="0">
                <a:solidFill>
                  <a:schemeClr val="tx1"/>
                </a:solidFill>
              </a:rPr>
              <a:t>We have now seen that if the background and the observations are normally distributed, the Kalman Filter update equations provide us with the mean and the covariance of the </a:t>
            </a:r>
            <a:r>
              <a:rPr lang="en-GB" sz="1400" dirty="0" smtClean="0">
                <a:solidFill>
                  <a:srgbClr val="1754DB"/>
                </a:solidFill>
              </a:rPr>
              <a:t>posterior distribution</a:t>
            </a:r>
            <a:r>
              <a:rPr lang="en-GB" sz="1400" dirty="0" smtClean="0">
                <a:solidFill>
                  <a:schemeClr val="tx1"/>
                </a:solidFill>
              </a:rPr>
              <a:t>. Under these hypotheses the posterior distribution is also Gaussian, thus it is completely defined by its mean and covariance. </a:t>
            </a:r>
            <a:endParaRPr lang="en-GB" sz="1400" dirty="0">
              <a:solidFill>
                <a:schemeClr val="tx1"/>
              </a:solidFill>
            </a:endParaRPr>
          </a:p>
          <a:p>
            <a:pPr>
              <a:buClr>
                <a:srgbClr val="FF0000"/>
              </a:buClr>
              <a:defRPr/>
            </a:pPr>
            <a:r>
              <a:rPr lang="en-GB" sz="1800" dirty="0" smtClean="0">
                <a:solidFill>
                  <a:schemeClr val="tx1"/>
                </a:solidFill>
              </a:rPr>
              <a:t>	</a:t>
            </a:r>
            <a:endParaRPr lang="en-GB" sz="1800" dirty="0">
              <a:solidFill>
                <a:schemeClr val="tx1"/>
              </a:solidFill>
            </a:endParaRPr>
          </a:p>
        </p:txBody>
      </p:sp>
      <mc:AlternateContent xmlns:mc="http://schemas.openxmlformats.org/markup-compatibility/2006" xmlns:a14="http://schemas.microsoft.com/office/drawing/2010/main">
        <mc:Choice Requires="a14">
          <p:sp>
            <p:nvSpPr>
              <p:cNvPr id="13" name="Rectangle 12"/>
              <p:cNvSpPr/>
              <p:nvPr/>
            </p:nvSpPr>
            <p:spPr>
              <a:xfrm>
                <a:off x="2339752" y="1902033"/>
                <a:ext cx="4621137" cy="1457900"/>
              </a:xfrm>
              <a:prstGeom prst="rect">
                <a:avLst/>
              </a:prstGeom>
              <a:ln>
                <a:solidFill>
                  <a:schemeClr val="accent1"/>
                </a:solidFill>
              </a:ln>
            </p:spPr>
            <p:txBody>
              <a:bodyPr wrap="none">
                <a:spAutoFit/>
              </a:bodyPr>
              <a:lstStyle/>
              <a:p>
                <a14:m>
                  <m:oMath xmlns:m="http://schemas.openxmlformats.org/officeDocument/2006/math">
                    <m:r>
                      <a:rPr lang="en-GB" sz="1200" i="1" smtClean="0">
                        <a:solidFill>
                          <a:prstClr val="black"/>
                        </a:solidFill>
                        <a:latin typeface="Cambria Math" panose="02040503050406030204" pitchFamily="18" charset="0"/>
                      </a:rPr>
                      <m:t>𝐸</m:t>
                    </m:r>
                    <m:d>
                      <m:dPr>
                        <m:ctrlPr>
                          <a:rPr lang="en-GB" sz="1200" i="1">
                            <a:solidFill>
                              <a:prstClr val="black"/>
                            </a:solidFill>
                            <a:latin typeface="Cambria Math" panose="02040503050406030204" pitchFamily="18" charset="0"/>
                          </a:rPr>
                        </m:ctrlPr>
                      </m:dPr>
                      <m:e>
                        <m:r>
                          <a:rPr lang="en-GB" sz="1200" b="1" i="1">
                            <a:solidFill>
                              <a:prstClr val="black"/>
                            </a:solidFill>
                            <a:latin typeface="Cambria Math" panose="02040503050406030204" pitchFamily="18" charset="0"/>
                          </a:rPr>
                          <m:t>𝒙</m:t>
                        </m:r>
                        <m:r>
                          <a:rPr lang="en-GB" sz="1200" i="1">
                            <a:solidFill>
                              <a:prstClr val="black"/>
                            </a:solidFill>
                            <a:latin typeface="Cambria Math" panose="02040503050406030204" pitchFamily="18" charset="0"/>
                          </a:rPr>
                          <m:t>|</m:t>
                        </m:r>
                        <m:r>
                          <a:rPr lang="en-GB" sz="1200" b="1" i="1">
                            <a:solidFill>
                              <a:prstClr val="black"/>
                            </a:solidFill>
                            <a:latin typeface="Cambria Math" panose="02040503050406030204" pitchFamily="18" charset="0"/>
                          </a:rPr>
                          <m:t>𝒚</m:t>
                        </m:r>
                      </m:e>
                    </m:d>
                    <m:r>
                      <a:rPr lang="en-GB" sz="1200" b="1" i="1">
                        <a:solidFill>
                          <a:prstClr val="black"/>
                        </a:solidFill>
                        <a:latin typeface="Cambria Math" panose="02040503050406030204" pitchFamily="18" charset="0"/>
                      </a:rPr>
                      <m:t>=</m:t>
                    </m:r>
                    <m:sSub>
                      <m:sSubPr>
                        <m:ctrlPr>
                          <a:rPr lang="en-GB" sz="1200" b="1" i="1" smtClean="0">
                            <a:solidFill>
                              <a:prstClr val="black"/>
                            </a:solidFill>
                            <a:latin typeface="Cambria Math" panose="02040503050406030204" pitchFamily="18" charset="0"/>
                          </a:rPr>
                        </m:ctrlPr>
                      </m:sSubPr>
                      <m:e>
                        <m:r>
                          <a:rPr lang="en-GB" sz="1200" b="1" i="1" smtClean="0">
                            <a:solidFill>
                              <a:prstClr val="black"/>
                            </a:solidFill>
                            <a:latin typeface="Cambria Math" panose="02040503050406030204" pitchFamily="18" charset="0"/>
                          </a:rPr>
                          <m:t>𝒙</m:t>
                        </m:r>
                      </m:e>
                      <m:sub>
                        <m:r>
                          <a:rPr lang="en-GB" sz="1200" b="1" i="1" smtClean="0">
                            <a:solidFill>
                              <a:prstClr val="black"/>
                            </a:solidFill>
                            <a:latin typeface="Cambria Math" panose="02040503050406030204" pitchFamily="18" charset="0"/>
                          </a:rPr>
                          <m:t>𝒂</m:t>
                        </m:r>
                      </m:sub>
                    </m:sSub>
                    <m:r>
                      <a:rPr lang="en-GB" sz="1200" b="1" i="1" smtClean="0">
                        <a:solidFill>
                          <a:prstClr val="black"/>
                        </a:solidFill>
                        <a:latin typeface="Cambria Math" panose="02040503050406030204" pitchFamily="18" charset="0"/>
                      </a:rPr>
                      <m:t>=</m:t>
                    </m:r>
                    <m:sSub>
                      <m:sSubPr>
                        <m:ctrlPr>
                          <a:rPr lang="en-GB" sz="1200" b="1" i="1" smtClean="0">
                            <a:solidFill>
                              <a:prstClr val="black"/>
                            </a:solidFill>
                            <a:latin typeface="Cambria Math" panose="02040503050406030204" pitchFamily="18" charset="0"/>
                          </a:rPr>
                        </m:ctrlPr>
                      </m:sSubPr>
                      <m:e>
                        <m:r>
                          <a:rPr lang="en-GB" sz="1200" b="1" i="1" smtClean="0">
                            <a:solidFill>
                              <a:prstClr val="black"/>
                            </a:solidFill>
                            <a:latin typeface="Cambria Math" panose="02040503050406030204" pitchFamily="18" charset="0"/>
                          </a:rPr>
                          <m:t>𝒙</m:t>
                        </m:r>
                      </m:e>
                      <m:sub>
                        <m:r>
                          <a:rPr lang="en-GB" sz="1200" b="1" i="1" smtClean="0">
                            <a:solidFill>
                              <a:prstClr val="black"/>
                            </a:solidFill>
                            <a:latin typeface="Cambria Math" panose="02040503050406030204" pitchFamily="18" charset="0"/>
                          </a:rPr>
                          <m:t>𝒃</m:t>
                        </m:r>
                      </m:sub>
                    </m:sSub>
                    <m:r>
                      <a:rPr lang="en-GB" sz="1200" b="1" i="1" smtClean="0">
                        <a:solidFill>
                          <a:prstClr val="black"/>
                        </a:solidFill>
                        <a:latin typeface="Cambria Math" panose="02040503050406030204" pitchFamily="18" charset="0"/>
                      </a:rPr>
                      <m:t>+</m:t>
                    </m:r>
                    <m:r>
                      <a:rPr lang="en-GB" sz="1200" b="1" i="0" smtClean="0">
                        <a:solidFill>
                          <a:prstClr val="black"/>
                        </a:solidFill>
                        <a:latin typeface="Cambria Math" panose="02040503050406030204" pitchFamily="18" charset="0"/>
                      </a:rPr>
                      <m:t>𝐊</m:t>
                    </m:r>
                    <m:r>
                      <a:rPr lang="en-GB" sz="1200" b="1" i="1" smtClean="0">
                        <a:solidFill>
                          <a:prstClr val="black"/>
                        </a:solidFill>
                        <a:latin typeface="Cambria Math" panose="02040503050406030204" pitchFamily="18" charset="0"/>
                      </a:rPr>
                      <m:t>(</m:t>
                    </m:r>
                    <m:r>
                      <a:rPr lang="en-GB" sz="1200" b="1" i="1" smtClean="0">
                        <a:solidFill>
                          <a:prstClr val="black"/>
                        </a:solidFill>
                        <a:latin typeface="Cambria Math" panose="02040503050406030204" pitchFamily="18" charset="0"/>
                      </a:rPr>
                      <m:t>𝒚</m:t>
                    </m:r>
                    <m:r>
                      <a:rPr lang="en-GB" sz="1200" b="1" i="1" smtClean="0">
                        <a:solidFill>
                          <a:prstClr val="black"/>
                        </a:solidFill>
                        <a:latin typeface="Cambria Math" panose="02040503050406030204" pitchFamily="18" charset="0"/>
                      </a:rPr>
                      <m:t>−</m:t>
                    </m:r>
                    <m:r>
                      <a:rPr lang="en-GB" sz="1200" b="1" i="0" smtClean="0">
                        <a:solidFill>
                          <a:prstClr val="black"/>
                        </a:solidFill>
                        <a:latin typeface="Cambria Math" panose="02040503050406030204" pitchFamily="18" charset="0"/>
                      </a:rPr>
                      <m:t>𝐇</m:t>
                    </m:r>
                    <m:d>
                      <m:dPr>
                        <m:ctrlPr>
                          <a:rPr lang="en-GB" sz="1200" b="1" i="1" smtClean="0">
                            <a:solidFill>
                              <a:prstClr val="black"/>
                            </a:solidFill>
                            <a:latin typeface="Cambria Math" panose="02040503050406030204" pitchFamily="18" charset="0"/>
                          </a:rPr>
                        </m:ctrlPr>
                      </m:dPr>
                      <m:e>
                        <m:sSub>
                          <m:sSubPr>
                            <m:ctrlPr>
                              <a:rPr lang="en-GB" sz="1200" b="1" i="1" smtClean="0">
                                <a:solidFill>
                                  <a:prstClr val="black"/>
                                </a:solidFill>
                                <a:latin typeface="Cambria Math" panose="02040503050406030204" pitchFamily="18" charset="0"/>
                              </a:rPr>
                            </m:ctrlPr>
                          </m:sSubPr>
                          <m:e>
                            <m:r>
                              <a:rPr lang="en-GB" sz="1200" b="1" i="1" smtClean="0">
                                <a:solidFill>
                                  <a:prstClr val="black"/>
                                </a:solidFill>
                                <a:latin typeface="Cambria Math" panose="02040503050406030204" pitchFamily="18" charset="0"/>
                              </a:rPr>
                              <m:t>𝒙</m:t>
                            </m:r>
                          </m:e>
                          <m:sub>
                            <m:r>
                              <a:rPr lang="en-GB" sz="1200" b="1" i="1" smtClean="0">
                                <a:solidFill>
                                  <a:prstClr val="black"/>
                                </a:solidFill>
                                <a:latin typeface="Cambria Math" panose="02040503050406030204" pitchFamily="18" charset="0"/>
                              </a:rPr>
                              <m:t>𝒃</m:t>
                            </m:r>
                          </m:sub>
                        </m:sSub>
                      </m:e>
                    </m:d>
                    <m:r>
                      <a:rPr lang="en-GB" sz="1200" b="1" i="1" smtClean="0">
                        <a:solidFill>
                          <a:prstClr val="black"/>
                        </a:solidFill>
                        <a:latin typeface="Cambria Math" panose="02040503050406030204" pitchFamily="18" charset="0"/>
                      </a:rPr>
                      <m:t>)</m:t>
                    </m:r>
                  </m:oMath>
                </a14:m>
                <a:r>
                  <a:rPr lang="en-GB" sz="1200" b="0" i="1" dirty="0" smtClean="0">
                    <a:solidFill>
                      <a:prstClr val="black"/>
                    </a:solidFill>
                    <a:latin typeface="Cambria Math" panose="02040503050406030204" pitchFamily="18" charset="0"/>
                  </a:rPr>
                  <a:t> </a:t>
                </a:r>
              </a:p>
              <a:p>
                <a:endParaRPr lang="en-GB" sz="1200" b="0" i="1" dirty="0" smtClean="0">
                  <a:solidFill>
                    <a:prstClr val="black"/>
                  </a:solidFill>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GB" sz="1200" b="0" i="1" smtClean="0">
                          <a:solidFill>
                            <a:prstClr val="black"/>
                          </a:solidFill>
                          <a:latin typeface="Cambria Math" panose="02040503050406030204" pitchFamily="18" charset="0"/>
                        </a:rPr>
                        <m:t>𝑉𝑎𝑟</m:t>
                      </m:r>
                      <m:d>
                        <m:dPr>
                          <m:ctrlPr>
                            <a:rPr lang="en-GB" sz="1200" i="1">
                              <a:solidFill>
                                <a:prstClr val="black"/>
                              </a:solidFill>
                              <a:latin typeface="Cambria Math" panose="02040503050406030204" pitchFamily="18" charset="0"/>
                            </a:rPr>
                          </m:ctrlPr>
                        </m:dPr>
                        <m:e>
                          <m:r>
                            <a:rPr lang="en-GB" sz="1200" b="1" i="1">
                              <a:solidFill>
                                <a:prstClr val="black"/>
                              </a:solidFill>
                              <a:latin typeface="Cambria Math" panose="02040503050406030204" pitchFamily="18" charset="0"/>
                            </a:rPr>
                            <m:t>𝒙</m:t>
                          </m:r>
                          <m:r>
                            <a:rPr lang="en-GB" sz="1200" i="1">
                              <a:solidFill>
                                <a:prstClr val="black"/>
                              </a:solidFill>
                              <a:latin typeface="Cambria Math" panose="02040503050406030204" pitchFamily="18" charset="0"/>
                            </a:rPr>
                            <m:t>|</m:t>
                          </m:r>
                          <m:r>
                            <a:rPr lang="en-GB" sz="1200" b="1" i="1">
                              <a:solidFill>
                                <a:prstClr val="black"/>
                              </a:solidFill>
                              <a:latin typeface="Cambria Math" panose="02040503050406030204" pitchFamily="18" charset="0"/>
                            </a:rPr>
                            <m:t>𝒚</m:t>
                          </m:r>
                        </m:e>
                      </m:d>
                      <m:r>
                        <a:rPr lang="en-GB" sz="1200" b="0" i="1" smtClean="0">
                          <a:solidFill>
                            <a:prstClr val="black"/>
                          </a:solidFill>
                          <a:latin typeface="Cambria Math" panose="02040503050406030204" pitchFamily="18" charset="0"/>
                        </a:rPr>
                        <m:t>=</m:t>
                      </m:r>
                      <m:sSup>
                        <m:sSupPr>
                          <m:ctrlPr>
                            <a:rPr lang="en-GB" sz="1200" b="0" i="1" smtClean="0">
                              <a:solidFill>
                                <a:prstClr val="black"/>
                              </a:solidFill>
                              <a:latin typeface="Cambria Math" panose="02040503050406030204" pitchFamily="18" charset="0"/>
                            </a:rPr>
                          </m:ctrlPr>
                        </m:sSupPr>
                        <m:e>
                          <m:r>
                            <a:rPr lang="en-GB" sz="1200" b="1" i="0" smtClean="0">
                              <a:solidFill>
                                <a:prstClr val="black"/>
                              </a:solidFill>
                              <a:latin typeface="Cambria Math" panose="02040503050406030204" pitchFamily="18" charset="0"/>
                            </a:rPr>
                            <m:t>𝐏</m:t>
                          </m:r>
                        </m:e>
                        <m:sup>
                          <m:r>
                            <a:rPr lang="en-GB" sz="1200" b="0" i="1" smtClean="0">
                              <a:solidFill>
                                <a:prstClr val="black"/>
                              </a:solidFill>
                              <a:latin typeface="Cambria Math" panose="02040503050406030204" pitchFamily="18" charset="0"/>
                            </a:rPr>
                            <m:t>𝑎</m:t>
                          </m:r>
                        </m:sup>
                      </m:sSup>
                      <m:r>
                        <a:rPr lang="en-GB" sz="1200" b="0" i="1" smtClean="0">
                          <a:solidFill>
                            <a:prstClr val="black"/>
                          </a:solidFill>
                          <a:latin typeface="Cambria Math" panose="02040503050406030204" pitchFamily="18" charset="0"/>
                        </a:rPr>
                        <m:t>= </m:t>
                      </m:r>
                      <m:d>
                        <m:dPr>
                          <m:ctrlPr>
                            <a:rPr lang="en-GB" sz="1200" b="0" i="1" smtClean="0">
                              <a:solidFill>
                                <a:prstClr val="black"/>
                              </a:solidFill>
                              <a:latin typeface="Cambria Math" panose="02040503050406030204" pitchFamily="18" charset="0"/>
                            </a:rPr>
                          </m:ctrlPr>
                        </m:dPr>
                        <m:e>
                          <m:r>
                            <a:rPr lang="en-GB" sz="1200" b="1" i="0" smtClean="0">
                              <a:solidFill>
                                <a:prstClr val="black"/>
                              </a:solidFill>
                              <a:latin typeface="Cambria Math" panose="02040503050406030204" pitchFamily="18" charset="0"/>
                            </a:rPr>
                            <m:t>𝐈</m:t>
                          </m:r>
                          <m:r>
                            <a:rPr lang="en-GB" sz="1200" b="0" i="1" smtClean="0">
                              <a:solidFill>
                                <a:prstClr val="black"/>
                              </a:solidFill>
                              <a:latin typeface="Cambria Math" panose="02040503050406030204" pitchFamily="18" charset="0"/>
                            </a:rPr>
                            <m:t>−</m:t>
                          </m:r>
                          <m:r>
                            <a:rPr lang="en-GB" sz="1200" b="1" i="0" smtClean="0">
                              <a:solidFill>
                                <a:prstClr val="black"/>
                              </a:solidFill>
                              <a:latin typeface="Cambria Math" panose="02040503050406030204" pitchFamily="18" charset="0"/>
                            </a:rPr>
                            <m:t>𝐊𝐇</m:t>
                          </m:r>
                        </m:e>
                      </m:d>
                      <m:sSup>
                        <m:sSupPr>
                          <m:ctrlPr>
                            <a:rPr lang="en-GB" sz="1200" b="0" i="1" smtClean="0">
                              <a:solidFill>
                                <a:prstClr val="black"/>
                              </a:solidFill>
                              <a:latin typeface="Cambria Math" panose="02040503050406030204" pitchFamily="18" charset="0"/>
                            </a:rPr>
                          </m:ctrlPr>
                        </m:sSupPr>
                        <m:e>
                          <m:r>
                            <a:rPr lang="en-GB" sz="1200" b="1" i="0" smtClean="0">
                              <a:solidFill>
                                <a:prstClr val="black"/>
                              </a:solidFill>
                              <a:latin typeface="Cambria Math" panose="02040503050406030204" pitchFamily="18" charset="0"/>
                            </a:rPr>
                            <m:t>𝐏</m:t>
                          </m:r>
                        </m:e>
                        <m:sup>
                          <m:r>
                            <a:rPr lang="en-GB" sz="1200" b="0" i="1" smtClean="0">
                              <a:solidFill>
                                <a:prstClr val="black"/>
                              </a:solidFill>
                              <a:latin typeface="Cambria Math" panose="02040503050406030204" pitchFamily="18" charset="0"/>
                            </a:rPr>
                            <m:t>𝑏</m:t>
                          </m:r>
                        </m:sup>
                      </m:sSup>
                      <m:sSup>
                        <m:sSupPr>
                          <m:ctrlPr>
                            <a:rPr lang="en-GB" sz="1200" b="0" i="1" smtClean="0">
                              <a:solidFill>
                                <a:prstClr val="black"/>
                              </a:solidFill>
                              <a:latin typeface="Cambria Math" panose="02040503050406030204" pitchFamily="18" charset="0"/>
                            </a:rPr>
                          </m:ctrlPr>
                        </m:sSupPr>
                        <m:e>
                          <m:d>
                            <m:dPr>
                              <m:ctrlPr>
                                <a:rPr lang="en-GB" sz="1200" i="1">
                                  <a:solidFill>
                                    <a:prstClr val="black"/>
                                  </a:solidFill>
                                  <a:latin typeface="Cambria Math" panose="02040503050406030204" pitchFamily="18" charset="0"/>
                                </a:rPr>
                              </m:ctrlPr>
                            </m:dPr>
                            <m:e>
                              <m:r>
                                <a:rPr lang="en-GB" sz="1200" b="1">
                                  <a:solidFill>
                                    <a:prstClr val="black"/>
                                  </a:solidFill>
                                  <a:latin typeface="Cambria Math" panose="02040503050406030204" pitchFamily="18" charset="0"/>
                                </a:rPr>
                                <m:t>𝐈</m:t>
                              </m:r>
                              <m:r>
                                <a:rPr lang="en-GB" sz="1200" i="1">
                                  <a:solidFill>
                                    <a:prstClr val="black"/>
                                  </a:solidFill>
                                  <a:latin typeface="Cambria Math" panose="02040503050406030204" pitchFamily="18" charset="0"/>
                                </a:rPr>
                                <m:t>−</m:t>
                              </m:r>
                              <m:r>
                                <a:rPr lang="en-GB" sz="1200" b="1">
                                  <a:solidFill>
                                    <a:prstClr val="black"/>
                                  </a:solidFill>
                                  <a:latin typeface="Cambria Math" panose="02040503050406030204" pitchFamily="18" charset="0"/>
                                </a:rPr>
                                <m:t>𝐊𝐇</m:t>
                              </m:r>
                            </m:e>
                          </m:d>
                        </m:e>
                        <m:sup>
                          <m:r>
                            <a:rPr lang="en-GB" sz="1200" b="0" i="1" smtClean="0">
                              <a:solidFill>
                                <a:prstClr val="black"/>
                              </a:solidFill>
                              <a:latin typeface="Cambria Math" panose="02040503050406030204" pitchFamily="18" charset="0"/>
                            </a:rPr>
                            <m:t>𝑇</m:t>
                          </m:r>
                        </m:sup>
                      </m:sSup>
                      <m:r>
                        <a:rPr lang="en-GB" sz="1200" b="0" i="1" smtClean="0">
                          <a:solidFill>
                            <a:prstClr val="black"/>
                          </a:solidFill>
                          <a:latin typeface="Cambria Math" panose="02040503050406030204" pitchFamily="18" charset="0"/>
                        </a:rPr>
                        <m:t>+</m:t>
                      </m:r>
                      <m:r>
                        <a:rPr lang="en-GB" sz="1200" b="1" i="0" smtClean="0">
                          <a:solidFill>
                            <a:prstClr val="black"/>
                          </a:solidFill>
                          <a:latin typeface="Cambria Math" panose="02040503050406030204" pitchFamily="18" charset="0"/>
                        </a:rPr>
                        <m:t>𝐊𝐑</m:t>
                      </m:r>
                      <m:sSup>
                        <m:sSupPr>
                          <m:ctrlPr>
                            <a:rPr lang="en-GB" sz="1200" b="1" i="1" smtClean="0">
                              <a:solidFill>
                                <a:prstClr val="black"/>
                              </a:solidFill>
                              <a:latin typeface="Cambria Math" panose="02040503050406030204" pitchFamily="18" charset="0"/>
                            </a:rPr>
                          </m:ctrlPr>
                        </m:sSupPr>
                        <m:e>
                          <m:r>
                            <a:rPr lang="en-GB" sz="1200" b="1" i="0" smtClean="0">
                              <a:solidFill>
                                <a:prstClr val="black"/>
                              </a:solidFill>
                              <a:latin typeface="Cambria Math" panose="02040503050406030204" pitchFamily="18" charset="0"/>
                            </a:rPr>
                            <m:t>𝐊</m:t>
                          </m:r>
                        </m:e>
                        <m:sup>
                          <m:r>
                            <a:rPr lang="en-GB" sz="1200" b="1" i="1" smtClean="0">
                              <a:solidFill>
                                <a:prstClr val="black"/>
                              </a:solidFill>
                              <a:latin typeface="Cambria Math" panose="02040503050406030204" pitchFamily="18" charset="0"/>
                            </a:rPr>
                            <m:t>𝑻</m:t>
                          </m:r>
                        </m:sup>
                      </m:sSup>
                      <m:r>
                        <a:rPr lang="en-GB" sz="1200" b="1" i="1" smtClean="0">
                          <a:solidFill>
                            <a:prstClr val="black"/>
                          </a:solidFill>
                          <a:latin typeface="Cambria Math" panose="02040503050406030204" pitchFamily="18" charset="0"/>
                        </a:rPr>
                        <m:t>=</m:t>
                      </m:r>
                    </m:oMath>
                  </m:oMathPara>
                </a14:m>
                <a:endParaRPr lang="en-GB" sz="1200" b="1" i="1" dirty="0" smtClean="0">
                  <a:solidFill>
                    <a:prstClr val="black"/>
                  </a:solidFill>
                  <a:latin typeface="Cambria Math" panose="02040503050406030204" pitchFamily="18" charset="0"/>
                </a:endParaRPr>
              </a:p>
              <a:p>
                <a:r>
                  <a:rPr lang="en-GB" sz="1200" b="0" i="1" dirty="0" smtClean="0">
                    <a:solidFill>
                      <a:prstClr val="black"/>
                    </a:solidFill>
                    <a:latin typeface="Cambria Math" panose="02040503050406030204" pitchFamily="18" charset="0"/>
                  </a:rPr>
                  <a:t>			</a:t>
                </a:r>
                <a14:m>
                  <m:oMath xmlns:m="http://schemas.openxmlformats.org/officeDocument/2006/math">
                    <m:d>
                      <m:dPr>
                        <m:ctrlPr>
                          <a:rPr lang="en-GB" sz="1200" i="1">
                            <a:solidFill>
                              <a:prstClr val="black"/>
                            </a:solidFill>
                            <a:latin typeface="Cambria Math" panose="02040503050406030204" pitchFamily="18" charset="0"/>
                          </a:rPr>
                        </m:ctrlPr>
                      </m:dPr>
                      <m:e>
                        <m:r>
                          <a:rPr lang="en-GB" sz="1200" b="1">
                            <a:solidFill>
                              <a:prstClr val="black"/>
                            </a:solidFill>
                            <a:latin typeface="Cambria Math" panose="02040503050406030204" pitchFamily="18" charset="0"/>
                          </a:rPr>
                          <m:t>𝐈</m:t>
                        </m:r>
                        <m:r>
                          <a:rPr lang="en-GB" sz="1200" i="1">
                            <a:solidFill>
                              <a:prstClr val="black"/>
                            </a:solidFill>
                            <a:latin typeface="Cambria Math" panose="02040503050406030204" pitchFamily="18" charset="0"/>
                          </a:rPr>
                          <m:t>−</m:t>
                        </m:r>
                        <m:r>
                          <a:rPr lang="en-GB" sz="1200" b="1">
                            <a:solidFill>
                              <a:prstClr val="black"/>
                            </a:solidFill>
                            <a:latin typeface="Cambria Math" panose="02040503050406030204" pitchFamily="18" charset="0"/>
                          </a:rPr>
                          <m:t>𝐊𝐇</m:t>
                        </m:r>
                      </m:e>
                    </m:d>
                    <m:sSup>
                      <m:sSupPr>
                        <m:ctrlPr>
                          <a:rPr lang="en-GB" sz="1200" i="1">
                            <a:solidFill>
                              <a:prstClr val="black"/>
                            </a:solidFill>
                            <a:latin typeface="Cambria Math" panose="02040503050406030204" pitchFamily="18" charset="0"/>
                          </a:rPr>
                        </m:ctrlPr>
                      </m:sSupPr>
                      <m:e>
                        <m:r>
                          <a:rPr lang="en-GB" sz="1200" b="1">
                            <a:solidFill>
                              <a:prstClr val="black"/>
                            </a:solidFill>
                            <a:latin typeface="Cambria Math" panose="02040503050406030204" pitchFamily="18" charset="0"/>
                          </a:rPr>
                          <m:t>𝐏</m:t>
                        </m:r>
                      </m:e>
                      <m:sup>
                        <m:r>
                          <a:rPr lang="en-GB" sz="1200" i="1">
                            <a:solidFill>
                              <a:prstClr val="black"/>
                            </a:solidFill>
                            <a:latin typeface="Cambria Math" panose="02040503050406030204" pitchFamily="18" charset="0"/>
                          </a:rPr>
                          <m:t>𝑏</m:t>
                        </m:r>
                      </m:sup>
                    </m:sSup>
                    <m:r>
                      <a:rPr lang="en-GB" sz="1200" b="0" i="1" smtClean="0">
                        <a:solidFill>
                          <a:prstClr val="black"/>
                        </a:solidFill>
                        <a:latin typeface="Cambria Math" panose="02040503050406030204" pitchFamily="18" charset="0"/>
                      </a:rPr>
                      <m:t>−</m:t>
                    </m:r>
                    <m:sSup>
                      <m:sSupPr>
                        <m:ctrlPr>
                          <a:rPr lang="en-GB" sz="1200" i="1">
                            <a:solidFill>
                              <a:prstClr val="black"/>
                            </a:solidFill>
                            <a:latin typeface="Cambria Math" panose="02040503050406030204" pitchFamily="18" charset="0"/>
                          </a:rPr>
                        </m:ctrlPr>
                      </m:sSupPr>
                      <m:e>
                        <m:r>
                          <a:rPr lang="en-GB" sz="1200" b="1">
                            <a:solidFill>
                              <a:prstClr val="black"/>
                            </a:solidFill>
                            <a:latin typeface="Cambria Math" panose="02040503050406030204" pitchFamily="18" charset="0"/>
                          </a:rPr>
                          <m:t>𝐏</m:t>
                        </m:r>
                      </m:e>
                      <m:sup>
                        <m:r>
                          <a:rPr lang="en-GB" sz="1200" i="1">
                            <a:solidFill>
                              <a:prstClr val="black"/>
                            </a:solidFill>
                            <a:latin typeface="Cambria Math" panose="02040503050406030204" pitchFamily="18" charset="0"/>
                          </a:rPr>
                          <m:t>𝑏</m:t>
                        </m:r>
                      </m:sup>
                    </m:sSup>
                    <m:sSup>
                      <m:sSupPr>
                        <m:ctrlPr>
                          <a:rPr lang="en-GB" sz="1200" i="1" smtClean="0">
                            <a:solidFill>
                              <a:prstClr val="black"/>
                            </a:solidFill>
                            <a:latin typeface="Cambria Math" panose="02040503050406030204" pitchFamily="18" charset="0"/>
                          </a:rPr>
                        </m:ctrlPr>
                      </m:sSupPr>
                      <m:e>
                        <m:r>
                          <a:rPr lang="en-GB" sz="1200" b="1" i="0" smtClean="0">
                            <a:solidFill>
                              <a:prstClr val="black"/>
                            </a:solidFill>
                            <a:latin typeface="Cambria Math" panose="02040503050406030204" pitchFamily="18" charset="0"/>
                          </a:rPr>
                          <m:t>𝐇</m:t>
                        </m:r>
                      </m:e>
                      <m:sup>
                        <m:r>
                          <a:rPr lang="en-GB" sz="1200" b="0" i="1" smtClean="0">
                            <a:solidFill>
                              <a:prstClr val="black"/>
                            </a:solidFill>
                            <a:latin typeface="Cambria Math" panose="02040503050406030204" pitchFamily="18" charset="0"/>
                          </a:rPr>
                          <m:t>𝑇</m:t>
                        </m:r>
                      </m:sup>
                    </m:sSup>
                    <m:sSup>
                      <m:sSupPr>
                        <m:ctrlPr>
                          <a:rPr lang="en-GB" sz="1200" i="1" smtClean="0">
                            <a:solidFill>
                              <a:prstClr val="black"/>
                            </a:solidFill>
                            <a:latin typeface="Cambria Math" panose="02040503050406030204" pitchFamily="18" charset="0"/>
                          </a:rPr>
                        </m:ctrlPr>
                      </m:sSupPr>
                      <m:e>
                        <m:r>
                          <a:rPr lang="en-GB" sz="1200" b="1" i="0" smtClean="0">
                            <a:solidFill>
                              <a:prstClr val="black"/>
                            </a:solidFill>
                            <a:latin typeface="Cambria Math" panose="02040503050406030204" pitchFamily="18" charset="0"/>
                          </a:rPr>
                          <m:t>𝐊</m:t>
                        </m:r>
                      </m:e>
                      <m:sup>
                        <m:r>
                          <a:rPr lang="en-GB" sz="1200" b="0" i="1" smtClean="0">
                            <a:solidFill>
                              <a:prstClr val="black"/>
                            </a:solidFill>
                            <a:latin typeface="Cambria Math" panose="02040503050406030204" pitchFamily="18" charset="0"/>
                          </a:rPr>
                          <m:t>𝑇</m:t>
                        </m:r>
                      </m:sup>
                    </m:sSup>
                    <m:r>
                      <a:rPr lang="en-GB" sz="1200" b="0" i="1" smtClean="0">
                        <a:solidFill>
                          <a:prstClr val="black"/>
                        </a:solidFill>
                        <a:latin typeface="Cambria Math" panose="02040503050406030204" pitchFamily="18" charset="0"/>
                      </a:rPr>
                      <m:t>+</m:t>
                    </m:r>
                    <m:r>
                      <a:rPr lang="en-GB" sz="1200" b="1" i="0" smtClean="0">
                        <a:solidFill>
                          <a:prstClr val="black"/>
                        </a:solidFill>
                        <a:latin typeface="Cambria Math" panose="02040503050406030204" pitchFamily="18" charset="0"/>
                      </a:rPr>
                      <m:t>𝐊</m:t>
                    </m:r>
                    <m:d>
                      <m:dPr>
                        <m:ctrlPr>
                          <a:rPr lang="en-GB" sz="1200" b="0" i="1" smtClean="0">
                            <a:solidFill>
                              <a:prstClr val="black"/>
                            </a:solidFill>
                            <a:latin typeface="Cambria Math" panose="02040503050406030204" pitchFamily="18" charset="0"/>
                          </a:rPr>
                        </m:ctrlPr>
                      </m:dPr>
                      <m:e>
                        <m:r>
                          <a:rPr lang="en-GB" sz="1200" b="1">
                            <a:solidFill>
                              <a:prstClr val="black"/>
                            </a:solidFill>
                            <a:latin typeface="Cambria Math" panose="02040503050406030204" pitchFamily="18" charset="0"/>
                          </a:rPr>
                          <m:t>𝐇</m:t>
                        </m:r>
                        <m:sSup>
                          <m:sSupPr>
                            <m:ctrlPr>
                              <a:rPr lang="en-GB" sz="1200" i="1">
                                <a:solidFill>
                                  <a:prstClr val="black"/>
                                </a:solidFill>
                                <a:latin typeface="Cambria Math" panose="02040503050406030204" pitchFamily="18" charset="0"/>
                              </a:rPr>
                            </m:ctrlPr>
                          </m:sSupPr>
                          <m:e>
                            <m:r>
                              <a:rPr lang="en-GB" sz="1200" b="1">
                                <a:solidFill>
                                  <a:prstClr val="black"/>
                                </a:solidFill>
                                <a:latin typeface="Cambria Math" panose="02040503050406030204" pitchFamily="18" charset="0"/>
                              </a:rPr>
                              <m:t>𝐏</m:t>
                            </m:r>
                          </m:e>
                          <m:sup>
                            <m:r>
                              <a:rPr lang="en-GB" sz="1200" i="1">
                                <a:solidFill>
                                  <a:prstClr val="black"/>
                                </a:solidFill>
                                <a:latin typeface="Cambria Math" panose="02040503050406030204" pitchFamily="18" charset="0"/>
                              </a:rPr>
                              <m:t>𝑏</m:t>
                            </m:r>
                          </m:sup>
                        </m:sSup>
                        <m:sSup>
                          <m:sSupPr>
                            <m:ctrlPr>
                              <a:rPr lang="en-GB" sz="1200" i="1">
                                <a:solidFill>
                                  <a:prstClr val="black"/>
                                </a:solidFill>
                                <a:latin typeface="Cambria Math" panose="02040503050406030204" pitchFamily="18" charset="0"/>
                              </a:rPr>
                            </m:ctrlPr>
                          </m:sSupPr>
                          <m:e>
                            <m:r>
                              <a:rPr lang="en-GB" sz="1200" b="1">
                                <a:solidFill>
                                  <a:prstClr val="black"/>
                                </a:solidFill>
                                <a:latin typeface="Cambria Math" panose="02040503050406030204" pitchFamily="18" charset="0"/>
                              </a:rPr>
                              <m:t>𝐇</m:t>
                            </m:r>
                          </m:e>
                          <m:sup>
                            <m:r>
                              <a:rPr lang="en-GB" sz="1200" i="1">
                                <a:solidFill>
                                  <a:prstClr val="black"/>
                                </a:solidFill>
                                <a:latin typeface="Cambria Math" panose="02040503050406030204" pitchFamily="18" charset="0"/>
                              </a:rPr>
                              <m:t>𝑇</m:t>
                            </m:r>
                          </m:sup>
                        </m:sSup>
                        <m:r>
                          <a:rPr lang="en-GB" sz="1200" i="1">
                            <a:solidFill>
                              <a:prstClr val="black"/>
                            </a:solidFill>
                            <a:latin typeface="Cambria Math" panose="02040503050406030204" pitchFamily="18" charset="0"/>
                          </a:rPr>
                          <m:t>+</m:t>
                        </m:r>
                        <m:r>
                          <a:rPr lang="en-GB" sz="1200" b="1">
                            <a:solidFill>
                              <a:prstClr val="black"/>
                            </a:solidFill>
                            <a:latin typeface="Cambria Math" panose="02040503050406030204" pitchFamily="18" charset="0"/>
                          </a:rPr>
                          <m:t>𝐑</m:t>
                        </m:r>
                      </m:e>
                    </m:d>
                    <m:sSup>
                      <m:sSupPr>
                        <m:ctrlPr>
                          <a:rPr lang="en-GB" sz="1200" b="0" i="1" smtClean="0">
                            <a:solidFill>
                              <a:prstClr val="black"/>
                            </a:solidFill>
                            <a:latin typeface="Cambria Math" panose="02040503050406030204" pitchFamily="18" charset="0"/>
                          </a:rPr>
                        </m:ctrlPr>
                      </m:sSupPr>
                      <m:e>
                        <m:r>
                          <a:rPr lang="en-GB" sz="1200" b="1" i="0" smtClean="0">
                            <a:solidFill>
                              <a:prstClr val="black"/>
                            </a:solidFill>
                            <a:latin typeface="Cambria Math" panose="02040503050406030204" pitchFamily="18" charset="0"/>
                          </a:rPr>
                          <m:t>𝐊</m:t>
                        </m:r>
                      </m:e>
                      <m:sup>
                        <m:r>
                          <a:rPr lang="en-GB" sz="1200" b="0" i="1" smtClean="0">
                            <a:solidFill>
                              <a:prstClr val="black"/>
                            </a:solidFill>
                            <a:latin typeface="Cambria Math" panose="02040503050406030204" pitchFamily="18" charset="0"/>
                          </a:rPr>
                          <m:t>𝑇</m:t>
                        </m:r>
                      </m:sup>
                    </m:sSup>
                    <m:r>
                      <a:rPr lang="en-GB" sz="1200" b="0" i="1" smtClean="0">
                        <a:solidFill>
                          <a:prstClr val="black"/>
                        </a:solidFill>
                        <a:latin typeface="Cambria Math" panose="02040503050406030204" pitchFamily="18" charset="0"/>
                      </a:rPr>
                      <m:t>=</m:t>
                    </m:r>
                  </m:oMath>
                </a14:m>
                <a:endParaRPr lang="en-GB" sz="1200" b="0" i="1" dirty="0" smtClean="0">
                  <a:solidFill>
                    <a:prstClr val="black"/>
                  </a:solidFill>
                  <a:latin typeface="Cambria Math" panose="02040503050406030204" pitchFamily="18" charset="0"/>
                </a:endParaRPr>
              </a:p>
              <a:p>
                <a:r>
                  <a:rPr lang="en-GB" sz="1200" b="0" i="1" dirty="0" smtClean="0">
                    <a:solidFill>
                      <a:prstClr val="black"/>
                    </a:solidFill>
                    <a:latin typeface="Cambria Math" panose="02040503050406030204" pitchFamily="18" charset="0"/>
                  </a:rPr>
                  <a:t>			</a:t>
                </a:r>
                <a14:m>
                  <m:oMath xmlns:m="http://schemas.openxmlformats.org/officeDocument/2006/math">
                    <m:d>
                      <m:dPr>
                        <m:ctrlPr>
                          <a:rPr lang="en-GB" sz="1200" i="1">
                            <a:solidFill>
                              <a:prstClr val="black"/>
                            </a:solidFill>
                            <a:latin typeface="Cambria Math" panose="02040503050406030204" pitchFamily="18" charset="0"/>
                          </a:rPr>
                        </m:ctrlPr>
                      </m:dPr>
                      <m:e>
                        <m:r>
                          <a:rPr lang="en-GB" sz="1200" b="1">
                            <a:solidFill>
                              <a:prstClr val="black"/>
                            </a:solidFill>
                            <a:latin typeface="Cambria Math" panose="02040503050406030204" pitchFamily="18" charset="0"/>
                          </a:rPr>
                          <m:t>𝐈</m:t>
                        </m:r>
                        <m:r>
                          <a:rPr lang="en-GB" sz="1200" i="1">
                            <a:solidFill>
                              <a:prstClr val="black"/>
                            </a:solidFill>
                            <a:latin typeface="Cambria Math" panose="02040503050406030204" pitchFamily="18" charset="0"/>
                          </a:rPr>
                          <m:t>−</m:t>
                        </m:r>
                        <m:r>
                          <a:rPr lang="en-GB" sz="1200" b="1">
                            <a:solidFill>
                              <a:prstClr val="black"/>
                            </a:solidFill>
                            <a:latin typeface="Cambria Math" panose="02040503050406030204" pitchFamily="18" charset="0"/>
                          </a:rPr>
                          <m:t>𝐊𝐇</m:t>
                        </m:r>
                      </m:e>
                    </m:d>
                    <m:sSup>
                      <m:sSupPr>
                        <m:ctrlPr>
                          <a:rPr lang="en-GB" sz="1200" i="1">
                            <a:solidFill>
                              <a:prstClr val="black"/>
                            </a:solidFill>
                            <a:latin typeface="Cambria Math" panose="02040503050406030204" pitchFamily="18" charset="0"/>
                          </a:rPr>
                        </m:ctrlPr>
                      </m:sSupPr>
                      <m:e>
                        <m:r>
                          <a:rPr lang="en-GB" sz="1200" b="1">
                            <a:solidFill>
                              <a:prstClr val="black"/>
                            </a:solidFill>
                            <a:latin typeface="Cambria Math" panose="02040503050406030204" pitchFamily="18" charset="0"/>
                          </a:rPr>
                          <m:t>𝐏</m:t>
                        </m:r>
                      </m:e>
                      <m:sup>
                        <m:r>
                          <a:rPr lang="en-GB" sz="1200" i="1">
                            <a:solidFill>
                              <a:prstClr val="black"/>
                            </a:solidFill>
                            <a:latin typeface="Cambria Math" panose="02040503050406030204" pitchFamily="18" charset="0"/>
                          </a:rPr>
                          <m:t>𝑏</m:t>
                        </m:r>
                      </m:sup>
                    </m:sSup>
                  </m:oMath>
                </a14:m>
                <a:endParaRPr lang="en-GB" sz="1200" b="0" i="1" dirty="0" smtClean="0">
                  <a:solidFill>
                    <a:prstClr val="black"/>
                  </a:solidFill>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GB" sz="1200" b="1" i="0" smtClean="0">
                          <a:solidFill>
                            <a:prstClr val="black"/>
                          </a:solidFill>
                          <a:latin typeface="Cambria Math" panose="02040503050406030204" pitchFamily="18" charset="0"/>
                        </a:rPr>
                        <m:t>𝐊</m:t>
                      </m:r>
                      <m:r>
                        <a:rPr lang="en-GB" sz="1200" b="0" i="1" smtClean="0">
                          <a:solidFill>
                            <a:prstClr val="black"/>
                          </a:solidFill>
                          <a:latin typeface="Cambria Math" panose="02040503050406030204" pitchFamily="18" charset="0"/>
                        </a:rPr>
                        <m:t>=</m:t>
                      </m:r>
                      <m:sSup>
                        <m:sSupPr>
                          <m:ctrlPr>
                            <a:rPr lang="en-GB" sz="1200" i="1">
                              <a:solidFill>
                                <a:prstClr val="black"/>
                              </a:solidFill>
                              <a:latin typeface="Cambria Math" panose="02040503050406030204" pitchFamily="18" charset="0"/>
                            </a:rPr>
                          </m:ctrlPr>
                        </m:sSupPr>
                        <m:e>
                          <m:r>
                            <a:rPr lang="en-GB" sz="1200" b="1">
                              <a:solidFill>
                                <a:prstClr val="black"/>
                              </a:solidFill>
                              <a:latin typeface="Cambria Math" panose="02040503050406030204" pitchFamily="18" charset="0"/>
                            </a:rPr>
                            <m:t>𝐏</m:t>
                          </m:r>
                        </m:e>
                        <m:sup>
                          <m:r>
                            <a:rPr lang="en-GB" sz="1200" i="1">
                              <a:solidFill>
                                <a:prstClr val="black"/>
                              </a:solidFill>
                              <a:latin typeface="Cambria Math" panose="02040503050406030204" pitchFamily="18" charset="0"/>
                            </a:rPr>
                            <m:t>𝑏</m:t>
                          </m:r>
                        </m:sup>
                      </m:sSup>
                      <m:sSup>
                        <m:sSupPr>
                          <m:ctrlPr>
                            <a:rPr lang="en-GB" sz="1200" i="1" smtClean="0">
                              <a:solidFill>
                                <a:prstClr val="black"/>
                              </a:solidFill>
                              <a:latin typeface="Cambria Math" panose="02040503050406030204" pitchFamily="18" charset="0"/>
                            </a:rPr>
                          </m:ctrlPr>
                        </m:sSupPr>
                        <m:e>
                          <m:r>
                            <a:rPr lang="en-GB" sz="1200" b="1" i="0" smtClean="0">
                              <a:solidFill>
                                <a:prstClr val="black"/>
                              </a:solidFill>
                              <a:latin typeface="Cambria Math" panose="02040503050406030204" pitchFamily="18" charset="0"/>
                            </a:rPr>
                            <m:t>𝐇</m:t>
                          </m:r>
                        </m:e>
                        <m:sup>
                          <m:r>
                            <a:rPr lang="en-GB" sz="1200" b="0" i="1" smtClean="0">
                              <a:solidFill>
                                <a:prstClr val="black"/>
                              </a:solidFill>
                              <a:latin typeface="Cambria Math" panose="02040503050406030204" pitchFamily="18" charset="0"/>
                            </a:rPr>
                            <m:t>𝑇</m:t>
                          </m:r>
                        </m:sup>
                      </m:sSup>
                      <m:sSup>
                        <m:sSupPr>
                          <m:ctrlPr>
                            <a:rPr lang="en-GB" sz="1200" i="1" smtClean="0">
                              <a:solidFill>
                                <a:prstClr val="black"/>
                              </a:solidFill>
                              <a:latin typeface="Cambria Math" panose="02040503050406030204" pitchFamily="18" charset="0"/>
                            </a:rPr>
                          </m:ctrlPr>
                        </m:sSupPr>
                        <m:e>
                          <m:d>
                            <m:dPr>
                              <m:ctrlPr>
                                <a:rPr lang="en-GB" sz="1200" i="1" smtClean="0">
                                  <a:solidFill>
                                    <a:prstClr val="black"/>
                                  </a:solidFill>
                                  <a:latin typeface="Cambria Math" panose="02040503050406030204" pitchFamily="18" charset="0"/>
                                </a:rPr>
                              </m:ctrlPr>
                            </m:dPr>
                            <m:e>
                              <m:r>
                                <a:rPr lang="en-GB" sz="1200" b="1" i="0" smtClean="0">
                                  <a:solidFill>
                                    <a:prstClr val="black"/>
                                  </a:solidFill>
                                  <a:latin typeface="Cambria Math" panose="02040503050406030204" pitchFamily="18" charset="0"/>
                                </a:rPr>
                                <m:t>𝐇</m:t>
                              </m:r>
                              <m:sSup>
                                <m:sSupPr>
                                  <m:ctrlPr>
                                    <a:rPr lang="en-GB" sz="1200" i="1">
                                      <a:solidFill>
                                        <a:prstClr val="black"/>
                                      </a:solidFill>
                                      <a:latin typeface="Cambria Math" panose="02040503050406030204" pitchFamily="18" charset="0"/>
                                    </a:rPr>
                                  </m:ctrlPr>
                                </m:sSupPr>
                                <m:e>
                                  <m:r>
                                    <a:rPr lang="en-GB" sz="1200" b="1">
                                      <a:solidFill>
                                        <a:prstClr val="black"/>
                                      </a:solidFill>
                                      <a:latin typeface="Cambria Math" panose="02040503050406030204" pitchFamily="18" charset="0"/>
                                    </a:rPr>
                                    <m:t>𝐏</m:t>
                                  </m:r>
                                </m:e>
                                <m:sup>
                                  <m:r>
                                    <a:rPr lang="en-GB" sz="1200" i="1">
                                      <a:solidFill>
                                        <a:prstClr val="black"/>
                                      </a:solidFill>
                                      <a:latin typeface="Cambria Math" panose="02040503050406030204" pitchFamily="18" charset="0"/>
                                    </a:rPr>
                                    <m:t>𝑏</m:t>
                                  </m:r>
                                </m:sup>
                              </m:sSup>
                              <m:sSup>
                                <m:sSupPr>
                                  <m:ctrlPr>
                                    <a:rPr lang="en-GB" sz="1200" i="1">
                                      <a:solidFill>
                                        <a:prstClr val="black"/>
                                      </a:solidFill>
                                      <a:latin typeface="Cambria Math" panose="02040503050406030204" pitchFamily="18" charset="0"/>
                                    </a:rPr>
                                  </m:ctrlPr>
                                </m:sSupPr>
                                <m:e>
                                  <m:r>
                                    <a:rPr lang="en-GB" sz="1200" b="1">
                                      <a:solidFill>
                                        <a:prstClr val="black"/>
                                      </a:solidFill>
                                      <a:latin typeface="Cambria Math" panose="02040503050406030204" pitchFamily="18" charset="0"/>
                                    </a:rPr>
                                    <m:t>𝐇</m:t>
                                  </m:r>
                                </m:e>
                                <m:sup>
                                  <m:r>
                                    <a:rPr lang="en-GB" sz="1200" i="1">
                                      <a:solidFill>
                                        <a:prstClr val="black"/>
                                      </a:solidFill>
                                      <a:latin typeface="Cambria Math" panose="02040503050406030204" pitchFamily="18" charset="0"/>
                                    </a:rPr>
                                    <m:t>𝑇</m:t>
                                  </m:r>
                                </m:sup>
                              </m:sSup>
                              <m:r>
                                <a:rPr lang="en-GB" sz="1200" b="0" i="1" smtClean="0">
                                  <a:solidFill>
                                    <a:prstClr val="black"/>
                                  </a:solidFill>
                                  <a:latin typeface="Cambria Math" panose="02040503050406030204" pitchFamily="18" charset="0"/>
                                </a:rPr>
                                <m:t>+</m:t>
                              </m:r>
                              <m:r>
                                <a:rPr lang="en-GB" sz="1200" b="1" i="0" smtClean="0">
                                  <a:solidFill>
                                    <a:prstClr val="black"/>
                                  </a:solidFill>
                                  <a:latin typeface="Cambria Math" panose="02040503050406030204" pitchFamily="18" charset="0"/>
                                </a:rPr>
                                <m:t>𝐑</m:t>
                              </m:r>
                            </m:e>
                          </m:d>
                        </m:e>
                        <m:sup>
                          <m:r>
                            <a:rPr lang="en-GB" sz="1200" b="0" i="1" smtClean="0">
                              <a:solidFill>
                                <a:prstClr val="black"/>
                              </a:solidFill>
                              <a:latin typeface="Cambria Math" panose="02040503050406030204" pitchFamily="18" charset="0"/>
                            </a:rPr>
                            <m:t>−1</m:t>
                          </m:r>
                        </m:sup>
                      </m:sSup>
                      <m:r>
                        <a:rPr lang="en-GB" sz="1200" b="0" i="1" smtClean="0">
                          <a:solidFill>
                            <a:prstClr val="black"/>
                          </a:solidFill>
                          <a:latin typeface="Cambria Math" panose="02040503050406030204" pitchFamily="18" charset="0"/>
                        </a:rPr>
                        <m:t>=</m:t>
                      </m:r>
                      <m:sSup>
                        <m:sSupPr>
                          <m:ctrlPr>
                            <a:rPr lang="en-GB" sz="1200" b="0" i="1" smtClean="0">
                              <a:solidFill>
                                <a:prstClr val="black"/>
                              </a:solidFill>
                              <a:latin typeface="Cambria Math" panose="02040503050406030204" pitchFamily="18" charset="0"/>
                            </a:rPr>
                          </m:ctrlPr>
                        </m:sSupPr>
                        <m:e>
                          <m:d>
                            <m:dPr>
                              <m:ctrlPr>
                                <a:rPr lang="en-GB" sz="1200" b="0" i="1" smtClean="0">
                                  <a:solidFill>
                                    <a:prstClr val="black"/>
                                  </a:solidFill>
                                  <a:latin typeface="Cambria Math" panose="02040503050406030204" pitchFamily="18" charset="0"/>
                                </a:rPr>
                              </m:ctrlPr>
                            </m:dPr>
                            <m:e>
                              <m:sSup>
                                <m:sSupPr>
                                  <m:ctrlPr>
                                    <a:rPr lang="en-GB" sz="1200" b="0" i="1" smtClean="0">
                                      <a:solidFill>
                                        <a:prstClr val="black"/>
                                      </a:solidFill>
                                      <a:latin typeface="Cambria Math" panose="02040503050406030204" pitchFamily="18" charset="0"/>
                                    </a:rPr>
                                  </m:ctrlPr>
                                </m:sSupPr>
                                <m:e>
                                  <m:d>
                                    <m:dPr>
                                      <m:ctrlPr>
                                        <a:rPr lang="en-GB" sz="1200" b="0" i="1" smtClean="0">
                                          <a:solidFill>
                                            <a:prstClr val="black"/>
                                          </a:solidFill>
                                          <a:latin typeface="Cambria Math" panose="02040503050406030204" pitchFamily="18" charset="0"/>
                                        </a:rPr>
                                      </m:ctrlPr>
                                    </m:dPr>
                                    <m:e>
                                      <m:sSup>
                                        <m:sSupPr>
                                          <m:ctrlPr>
                                            <a:rPr lang="en-GB" sz="1200" i="1">
                                              <a:solidFill>
                                                <a:prstClr val="black"/>
                                              </a:solidFill>
                                              <a:latin typeface="Cambria Math" panose="02040503050406030204" pitchFamily="18" charset="0"/>
                                            </a:rPr>
                                          </m:ctrlPr>
                                        </m:sSupPr>
                                        <m:e>
                                          <m:r>
                                            <a:rPr lang="en-GB" sz="1200" b="1">
                                              <a:solidFill>
                                                <a:prstClr val="black"/>
                                              </a:solidFill>
                                              <a:latin typeface="Cambria Math" panose="02040503050406030204" pitchFamily="18" charset="0"/>
                                            </a:rPr>
                                            <m:t>𝐏</m:t>
                                          </m:r>
                                        </m:e>
                                        <m:sup>
                                          <m:r>
                                            <a:rPr lang="en-GB" sz="1200" i="1">
                                              <a:solidFill>
                                                <a:prstClr val="black"/>
                                              </a:solidFill>
                                              <a:latin typeface="Cambria Math" panose="02040503050406030204" pitchFamily="18" charset="0"/>
                                            </a:rPr>
                                            <m:t>𝑏</m:t>
                                          </m:r>
                                        </m:sup>
                                      </m:sSup>
                                    </m:e>
                                  </m:d>
                                </m:e>
                                <m:sup>
                                  <m:r>
                                    <a:rPr lang="en-GB" sz="1200" b="0" i="1" smtClean="0">
                                      <a:solidFill>
                                        <a:prstClr val="black"/>
                                      </a:solidFill>
                                      <a:latin typeface="Cambria Math" panose="02040503050406030204" pitchFamily="18" charset="0"/>
                                    </a:rPr>
                                    <m:t>−1</m:t>
                                  </m:r>
                                </m:sup>
                              </m:sSup>
                              <m:r>
                                <a:rPr lang="en-GB" sz="1200" b="0" i="1" smtClean="0">
                                  <a:solidFill>
                                    <a:prstClr val="black"/>
                                  </a:solidFill>
                                  <a:latin typeface="Cambria Math" panose="02040503050406030204" pitchFamily="18" charset="0"/>
                                </a:rPr>
                                <m:t>+</m:t>
                              </m:r>
                              <m:sSup>
                                <m:sSupPr>
                                  <m:ctrlPr>
                                    <a:rPr lang="en-GB" sz="1200" b="0" i="1" smtClean="0">
                                      <a:solidFill>
                                        <a:prstClr val="black"/>
                                      </a:solidFill>
                                      <a:latin typeface="Cambria Math" panose="02040503050406030204" pitchFamily="18" charset="0"/>
                                    </a:rPr>
                                  </m:ctrlPr>
                                </m:sSupPr>
                                <m:e>
                                  <m:r>
                                    <a:rPr lang="en-GB" sz="1200" b="1" i="0" smtClean="0">
                                      <a:solidFill>
                                        <a:prstClr val="black"/>
                                      </a:solidFill>
                                      <a:latin typeface="Cambria Math" panose="02040503050406030204" pitchFamily="18" charset="0"/>
                                    </a:rPr>
                                    <m:t>𝐇</m:t>
                                  </m:r>
                                </m:e>
                                <m:sup>
                                  <m:r>
                                    <a:rPr lang="en-GB" sz="1200" b="0" i="1" smtClean="0">
                                      <a:solidFill>
                                        <a:prstClr val="black"/>
                                      </a:solidFill>
                                      <a:latin typeface="Cambria Math" panose="02040503050406030204" pitchFamily="18" charset="0"/>
                                    </a:rPr>
                                    <m:t>𝑇</m:t>
                                  </m:r>
                                </m:sup>
                              </m:sSup>
                              <m:sSup>
                                <m:sSupPr>
                                  <m:ctrlPr>
                                    <a:rPr lang="en-GB" sz="1200" b="0" i="1" smtClean="0">
                                      <a:solidFill>
                                        <a:prstClr val="black"/>
                                      </a:solidFill>
                                      <a:latin typeface="Cambria Math" panose="02040503050406030204" pitchFamily="18" charset="0"/>
                                    </a:rPr>
                                  </m:ctrlPr>
                                </m:sSupPr>
                                <m:e>
                                  <m:r>
                                    <a:rPr lang="en-GB" sz="1200" b="1" i="0" smtClean="0">
                                      <a:solidFill>
                                        <a:prstClr val="black"/>
                                      </a:solidFill>
                                      <a:latin typeface="Cambria Math" panose="02040503050406030204" pitchFamily="18" charset="0"/>
                                    </a:rPr>
                                    <m:t>𝐑</m:t>
                                  </m:r>
                                </m:e>
                                <m:sup>
                                  <m:r>
                                    <a:rPr lang="en-GB" sz="1200" b="0" i="1" smtClean="0">
                                      <a:solidFill>
                                        <a:prstClr val="black"/>
                                      </a:solidFill>
                                      <a:latin typeface="Cambria Math" panose="02040503050406030204" pitchFamily="18" charset="0"/>
                                    </a:rPr>
                                    <m:t>−1</m:t>
                                  </m:r>
                                </m:sup>
                              </m:sSup>
                              <m:r>
                                <a:rPr lang="en-GB" sz="1200" b="1" i="0" smtClean="0">
                                  <a:solidFill>
                                    <a:prstClr val="black"/>
                                  </a:solidFill>
                                  <a:latin typeface="Cambria Math" panose="02040503050406030204" pitchFamily="18" charset="0"/>
                                </a:rPr>
                                <m:t>𝐇</m:t>
                              </m:r>
                            </m:e>
                          </m:d>
                        </m:e>
                        <m:sup>
                          <m:r>
                            <a:rPr lang="en-GB" sz="1200" b="0" i="1" smtClean="0">
                              <a:solidFill>
                                <a:prstClr val="black"/>
                              </a:solidFill>
                              <a:latin typeface="Cambria Math" panose="02040503050406030204" pitchFamily="18" charset="0"/>
                            </a:rPr>
                            <m:t>−1</m:t>
                          </m:r>
                        </m:sup>
                      </m:sSup>
                      <m:sSup>
                        <m:sSupPr>
                          <m:ctrlPr>
                            <a:rPr lang="en-GB" sz="1200" i="1">
                              <a:solidFill>
                                <a:prstClr val="black"/>
                              </a:solidFill>
                              <a:latin typeface="Cambria Math" panose="02040503050406030204" pitchFamily="18" charset="0"/>
                            </a:rPr>
                          </m:ctrlPr>
                        </m:sSupPr>
                        <m:e>
                          <m:r>
                            <a:rPr lang="en-GB" sz="1200" b="1">
                              <a:solidFill>
                                <a:prstClr val="black"/>
                              </a:solidFill>
                              <a:latin typeface="Cambria Math" panose="02040503050406030204" pitchFamily="18" charset="0"/>
                            </a:rPr>
                            <m:t>𝐇</m:t>
                          </m:r>
                        </m:e>
                        <m:sup>
                          <m:r>
                            <a:rPr lang="en-GB" sz="1200" i="1">
                              <a:solidFill>
                                <a:prstClr val="black"/>
                              </a:solidFill>
                              <a:latin typeface="Cambria Math" panose="02040503050406030204" pitchFamily="18" charset="0"/>
                            </a:rPr>
                            <m:t>𝑇</m:t>
                          </m:r>
                        </m:sup>
                      </m:sSup>
                      <m:sSup>
                        <m:sSupPr>
                          <m:ctrlPr>
                            <a:rPr lang="en-GB" sz="1200" i="1">
                              <a:solidFill>
                                <a:prstClr val="black"/>
                              </a:solidFill>
                              <a:latin typeface="Cambria Math" panose="02040503050406030204" pitchFamily="18" charset="0"/>
                            </a:rPr>
                          </m:ctrlPr>
                        </m:sSupPr>
                        <m:e>
                          <m:r>
                            <a:rPr lang="en-GB" sz="1200" b="1">
                              <a:solidFill>
                                <a:prstClr val="black"/>
                              </a:solidFill>
                              <a:latin typeface="Cambria Math" panose="02040503050406030204" pitchFamily="18" charset="0"/>
                            </a:rPr>
                            <m:t>𝐑</m:t>
                          </m:r>
                        </m:e>
                        <m:sup>
                          <m:r>
                            <a:rPr lang="en-GB" sz="1200" i="1">
                              <a:solidFill>
                                <a:prstClr val="black"/>
                              </a:solidFill>
                              <a:latin typeface="Cambria Math" panose="02040503050406030204" pitchFamily="18" charset="0"/>
                            </a:rPr>
                            <m:t>−1</m:t>
                          </m:r>
                        </m:sup>
                      </m:sSup>
                    </m:oMath>
                  </m:oMathPara>
                </a14:m>
                <a:endParaRPr lang="en-GB" sz="1200" dirty="0">
                  <a:solidFill>
                    <a:schemeClr val="tx1"/>
                  </a:solidFill>
                </a:endParaRPr>
              </a:p>
            </p:txBody>
          </p:sp>
        </mc:Choice>
        <mc:Fallback xmlns="">
          <p:sp>
            <p:nvSpPr>
              <p:cNvPr id="13" name="Rectangle 12"/>
              <p:cNvSpPr>
                <a:spLocks noRot="1" noChangeAspect="1" noMove="1" noResize="1" noEditPoints="1" noAdjustHandles="1" noChangeArrowheads="1" noChangeShapeType="1" noTextEdit="1"/>
              </p:cNvSpPr>
              <p:nvPr/>
            </p:nvSpPr>
            <p:spPr>
              <a:xfrm>
                <a:off x="2339752" y="1902033"/>
                <a:ext cx="4621137" cy="1457900"/>
              </a:xfrm>
              <a:prstGeom prst="rect">
                <a:avLst/>
              </a:prstGeom>
              <a:blipFill rotWithShape="0">
                <a:blip r:embed="rId2"/>
                <a:stretch>
                  <a:fillRect/>
                </a:stretch>
              </a:blipFill>
              <a:ln>
                <a:solidFill>
                  <a:schemeClr val="accent1"/>
                </a:solidFill>
              </a:ln>
            </p:spPr>
            <p:txBody>
              <a:bodyPr/>
              <a:lstStyle/>
              <a:p>
                <a:r>
                  <a:rPr lang="en-GB">
                    <a:noFill/>
                  </a:rPr>
                  <a:t> </a:t>
                </a:r>
              </a:p>
            </p:txBody>
          </p:sp>
        </mc:Fallback>
      </mc:AlternateContent>
    </p:spTree>
    <p:extLst>
      <p:ext uri="{BB962C8B-B14F-4D97-AF65-F5344CB8AC3E}">
        <p14:creationId xmlns:p14="http://schemas.microsoft.com/office/powerpoint/2010/main" val="16762502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dirty="0" smtClean="0"/>
              <a:t>The Standard Kalman Filter</a:t>
            </a:r>
          </a:p>
        </p:txBody>
      </p:sp>
      <p:sp>
        <p:nvSpPr>
          <p:cNvPr id="3" name="Content Placeholder 2"/>
          <p:cNvSpPr>
            <a:spLocks noGrp="1"/>
          </p:cNvSpPr>
          <p:nvPr>
            <p:ph idx="4294967295"/>
          </p:nvPr>
        </p:nvSpPr>
        <p:spPr>
          <a:xfrm>
            <a:off x="468313" y="1268760"/>
            <a:ext cx="8229600" cy="5112568"/>
          </a:xfrm>
          <a:prstGeom prst="rect">
            <a:avLst/>
          </a:prstGeom>
        </p:spPr>
        <p:txBody>
          <a:bodyPr>
            <a:normAutofit fontScale="92500"/>
          </a:bodyPr>
          <a:lstStyle/>
          <a:p>
            <a:pPr marL="342900" indent="-342900">
              <a:spcBef>
                <a:spcPts val="600"/>
              </a:spcBef>
              <a:spcAft>
                <a:spcPts val="1200"/>
              </a:spcAft>
              <a:buFont typeface="Arial" pitchFamily="34" charset="0"/>
              <a:buChar char="•"/>
            </a:pPr>
            <a:r>
              <a:rPr lang="en-GB" sz="1600" dirty="0">
                <a:solidFill>
                  <a:schemeClr val="tx1"/>
                </a:solidFill>
                <a:cs typeface="Helvetica" panose="020B0604020202020204" pitchFamily="34" charset="0"/>
              </a:rPr>
              <a:t>In NWP applications of data assimilation we want to update our estimate of the state and its uncertainty at later times, as new observations come in: we want to </a:t>
            </a:r>
            <a:r>
              <a:rPr lang="en-GB" sz="1600" dirty="0">
                <a:solidFill>
                  <a:srgbClr val="FF0000"/>
                </a:solidFill>
                <a:cs typeface="Helvetica" panose="020B0604020202020204" pitchFamily="34" charset="0"/>
              </a:rPr>
              <a:t>cycle</a:t>
            </a:r>
            <a:r>
              <a:rPr lang="en-GB" sz="1600" dirty="0">
                <a:solidFill>
                  <a:schemeClr val="tx1"/>
                </a:solidFill>
                <a:cs typeface="Helvetica" panose="020B0604020202020204" pitchFamily="34" charset="0"/>
              </a:rPr>
              <a:t> the </a:t>
            </a:r>
            <a:r>
              <a:rPr lang="en-GB" sz="1600" dirty="0" smtClean="0">
                <a:solidFill>
                  <a:schemeClr val="tx1"/>
                </a:solidFill>
                <a:cs typeface="Helvetica" panose="020B0604020202020204" pitchFamily="34" charset="0"/>
              </a:rPr>
              <a:t>analysis</a:t>
            </a:r>
          </a:p>
          <a:p>
            <a:pPr marL="342900" indent="-342900">
              <a:spcBef>
                <a:spcPts val="600"/>
              </a:spcBef>
              <a:spcAft>
                <a:spcPts val="1200"/>
              </a:spcAft>
              <a:buFont typeface="Arial" pitchFamily="34" charset="0"/>
              <a:buChar char="•"/>
            </a:pPr>
            <a:endParaRPr lang="en-GB" sz="1600" dirty="0">
              <a:solidFill>
                <a:schemeClr val="tx1"/>
              </a:solidFill>
              <a:cs typeface="Helvetica" panose="020B0604020202020204" pitchFamily="34" charset="0"/>
            </a:endParaRPr>
          </a:p>
          <a:p>
            <a:pPr marL="342900" indent="-342900">
              <a:spcBef>
                <a:spcPts val="600"/>
              </a:spcBef>
              <a:spcAft>
                <a:spcPts val="1200"/>
              </a:spcAft>
              <a:buFont typeface="Arial" pitchFamily="34" charset="0"/>
              <a:buChar char="•"/>
            </a:pPr>
            <a:endParaRPr lang="en-GB" sz="1600" dirty="0">
              <a:solidFill>
                <a:schemeClr val="tx1"/>
              </a:solidFill>
              <a:cs typeface="Helvetica" panose="020B0604020202020204" pitchFamily="34" charset="0"/>
            </a:endParaRPr>
          </a:p>
          <a:p>
            <a:pPr marL="342900" indent="-342900">
              <a:spcBef>
                <a:spcPts val="600"/>
              </a:spcBef>
              <a:spcAft>
                <a:spcPts val="1200"/>
              </a:spcAft>
              <a:buFont typeface="Arial" pitchFamily="34" charset="0"/>
              <a:buChar char="•"/>
            </a:pPr>
            <a:endParaRPr lang="en-GB" sz="1600" dirty="0" smtClean="0">
              <a:solidFill>
                <a:schemeClr val="tx1"/>
              </a:solidFill>
              <a:cs typeface="Helvetica" panose="020B0604020202020204" pitchFamily="34" charset="0"/>
            </a:endParaRPr>
          </a:p>
          <a:p>
            <a:pPr marL="342900" indent="-342900">
              <a:spcBef>
                <a:spcPts val="600"/>
              </a:spcBef>
              <a:spcAft>
                <a:spcPts val="1200"/>
              </a:spcAft>
              <a:buFont typeface="Arial" pitchFamily="34" charset="0"/>
              <a:buChar char="•"/>
            </a:pPr>
            <a:endParaRPr lang="en-GB" sz="1600" dirty="0">
              <a:solidFill>
                <a:schemeClr val="tx1"/>
              </a:solidFill>
              <a:cs typeface="Helvetica" panose="020B0604020202020204" pitchFamily="34" charset="0"/>
            </a:endParaRPr>
          </a:p>
          <a:p>
            <a:pPr marL="342900" indent="-342900">
              <a:spcBef>
                <a:spcPts val="600"/>
              </a:spcBef>
              <a:spcAft>
                <a:spcPts val="1200"/>
              </a:spcAft>
              <a:buFont typeface="Arial" pitchFamily="34" charset="0"/>
              <a:buChar char="•"/>
            </a:pPr>
            <a:endParaRPr lang="en-GB" sz="1600" dirty="0" smtClean="0">
              <a:solidFill>
                <a:schemeClr val="tx1"/>
              </a:solidFill>
              <a:cs typeface="Helvetica" panose="020B0604020202020204" pitchFamily="34" charset="0"/>
            </a:endParaRPr>
          </a:p>
          <a:p>
            <a:pPr marL="342900" indent="-342900">
              <a:spcBef>
                <a:spcPts val="600"/>
              </a:spcBef>
              <a:spcAft>
                <a:spcPts val="1200"/>
              </a:spcAft>
              <a:buFont typeface="Arial" pitchFamily="34" charset="0"/>
              <a:buChar char="•"/>
            </a:pPr>
            <a:r>
              <a:rPr lang="en-GB" sz="1600" dirty="0" smtClean="0">
                <a:solidFill>
                  <a:schemeClr val="tx1"/>
                </a:solidFill>
                <a:cs typeface="Helvetica" panose="020B0604020202020204" pitchFamily="34" charset="0"/>
              </a:rPr>
              <a:t>For </a:t>
            </a:r>
            <a:r>
              <a:rPr lang="en-GB" sz="1600" dirty="0">
                <a:solidFill>
                  <a:schemeClr val="tx1"/>
                </a:solidFill>
                <a:cs typeface="Helvetica" panose="020B0604020202020204" pitchFamily="34" charset="0"/>
              </a:rPr>
              <a:t>each analysis in this cycle we require a background </a:t>
            </a:r>
            <a:r>
              <a:rPr lang="en-GB" sz="1600" b="1"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x</a:t>
            </a:r>
            <a:r>
              <a:rPr lang="en-GB" sz="1600" baseline="30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b</a:t>
            </a:r>
            <a:r>
              <a:rPr lang="en-GB" sz="1600" baseline="-25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t</a:t>
            </a:r>
            <a:r>
              <a:rPr lang="en-GB" sz="1600" baseline="-250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 </a:t>
            </a:r>
            <a:r>
              <a:rPr lang="en-GB" sz="1600" dirty="0">
                <a:solidFill>
                  <a:srgbClr val="000000"/>
                </a:solidFill>
                <a:cs typeface="Helvetica" panose="020B0604020202020204" pitchFamily="34" charset="0"/>
              </a:rPr>
              <a:t>(i.e. a prior estimate of the state valid at time t)</a:t>
            </a:r>
          </a:p>
          <a:p>
            <a:pPr marL="342900" indent="-342900">
              <a:spcBef>
                <a:spcPts val="600"/>
              </a:spcBef>
              <a:spcAft>
                <a:spcPts val="600"/>
              </a:spcAft>
              <a:buFont typeface="Arial" pitchFamily="34" charset="0"/>
              <a:buChar char="•"/>
            </a:pPr>
            <a:r>
              <a:rPr lang="en-GB" sz="1600" dirty="0">
                <a:solidFill>
                  <a:srgbClr val="000000"/>
                </a:solidFill>
                <a:cs typeface="Helvetica" panose="020B0604020202020204" pitchFamily="34" charset="0"/>
              </a:rPr>
              <a:t>Usually, our best prior estimate of the state at time t is given by a forecast from the preceding analysis at t-1 (the “background”):</a:t>
            </a:r>
          </a:p>
          <a:p>
            <a:pPr algn="ctr">
              <a:spcBef>
                <a:spcPts val="600"/>
              </a:spcBef>
              <a:spcAft>
                <a:spcPts val="600"/>
              </a:spcAft>
            </a:pPr>
            <a:r>
              <a:rPr lang="en-GB" sz="1500" b="1"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x</a:t>
            </a:r>
            <a:r>
              <a:rPr lang="en-GB" sz="1500" baseline="30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b</a:t>
            </a:r>
            <a:r>
              <a:rPr lang="en-GB" sz="1500" baseline="-25000" dirty="0" err="1">
                <a:solidFill>
                  <a:srgbClr val="000000"/>
                </a:solidFill>
                <a:latin typeface="Cambria Math" panose="02040503050406030204" pitchFamily="18" charset="0"/>
                <a:ea typeface="Cambria Math" panose="02040503050406030204" pitchFamily="18" charset="0"/>
                <a:cs typeface="Helvetica" panose="020B0604020202020204" pitchFamily="34" charset="0"/>
              </a:rPr>
              <a:t>t</a:t>
            </a:r>
            <a:r>
              <a:rPr lang="en-GB" sz="1500" baseline="-250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 </a:t>
            </a:r>
            <a:r>
              <a:rPr lang="en-GB" sz="15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 </a:t>
            </a:r>
            <a:r>
              <a:rPr lang="en-GB" sz="1500" b="1"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M</a:t>
            </a:r>
            <a:r>
              <a:rPr lang="en-GB" sz="15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a:t>
            </a:r>
            <a:r>
              <a:rPr lang="en-GB" sz="1500" b="1"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x</a:t>
            </a:r>
            <a:r>
              <a:rPr lang="en-GB" sz="1500" baseline="300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a</a:t>
            </a:r>
            <a:r>
              <a:rPr lang="en-GB" sz="1500" baseline="-250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t-1</a:t>
            </a:r>
            <a:r>
              <a:rPr lang="en-GB" sz="15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a:t>
            </a:r>
            <a:endParaRPr lang="en-GB" sz="1500" dirty="0">
              <a:solidFill>
                <a:schemeClr val="tx1"/>
              </a:solidFill>
              <a:latin typeface="Cambria Math" panose="02040503050406030204" pitchFamily="18" charset="0"/>
              <a:ea typeface="Cambria Math" panose="02040503050406030204" pitchFamily="18" charset="0"/>
              <a:cs typeface="Helvetica" panose="020B0604020202020204" pitchFamily="34" charset="0"/>
            </a:endParaRPr>
          </a:p>
          <a:p>
            <a:pPr marL="342900" indent="-342900">
              <a:spcBef>
                <a:spcPts val="1200"/>
              </a:spcBef>
              <a:spcAft>
                <a:spcPts val="600"/>
              </a:spcAft>
              <a:buFont typeface="Arial" pitchFamily="34" charset="0"/>
              <a:buChar char="•"/>
            </a:pPr>
            <a:r>
              <a:rPr lang="en-GB" sz="1600" dirty="0">
                <a:solidFill>
                  <a:srgbClr val="000000"/>
                </a:solidFill>
                <a:cs typeface="Helvetica" panose="020B0604020202020204" pitchFamily="34" charset="0"/>
              </a:rPr>
              <a:t>What is the error covariance matrix (=&gt; the uncertainty) associated with this background</a:t>
            </a:r>
            <a:r>
              <a:rPr lang="en-GB" sz="1600" dirty="0" smtClean="0">
                <a:solidFill>
                  <a:srgbClr val="000000"/>
                </a:solidFill>
                <a:cs typeface="Helvetica" panose="020B0604020202020204" pitchFamily="34" charset="0"/>
              </a:rPr>
              <a:t>?</a:t>
            </a:r>
            <a:endParaRPr lang="en-GB" sz="1600" dirty="0">
              <a:solidFill>
                <a:srgbClr val="000000"/>
              </a:solidFill>
              <a:cs typeface="Helvetica" panose="020B0604020202020204" pitchFamily="34" charset="0"/>
            </a:endParaRPr>
          </a:p>
        </p:txBody>
      </p:sp>
      <p:grpSp>
        <p:nvGrpSpPr>
          <p:cNvPr id="5" name="Group 3"/>
          <p:cNvGrpSpPr>
            <a:grpSpLocks/>
          </p:cNvGrpSpPr>
          <p:nvPr/>
        </p:nvGrpSpPr>
        <p:grpSpPr bwMode="auto">
          <a:xfrm>
            <a:off x="1763688" y="1916832"/>
            <a:ext cx="5843016" cy="2138638"/>
            <a:chOff x="3242" y="1042"/>
            <a:chExt cx="3035" cy="1263"/>
          </a:xfrm>
        </p:grpSpPr>
        <p:sp>
          <p:nvSpPr>
            <p:cNvPr id="6" name="Rectangle 4"/>
            <p:cNvSpPr>
              <a:spLocks noChangeArrowheads="1"/>
            </p:cNvSpPr>
            <p:nvPr/>
          </p:nvSpPr>
          <p:spPr bwMode="auto">
            <a:xfrm>
              <a:off x="3242" y="1042"/>
              <a:ext cx="3035" cy="1263"/>
            </a:xfrm>
            <a:prstGeom prst="rect">
              <a:avLst/>
            </a:prstGeom>
            <a:solidFill>
              <a:schemeClr val="bg1"/>
            </a:solidFill>
            <a:ln w="9525">
              <a:solidFill>
                <a:schemeClr val="tx1"/>
              </a:solidFill>
              <a:miter lim="800000"/>
              <a:headEnd/>
              <a:tailEnd/>
            </a:ln>
          </p:spPr>
          <p:txBody>
            <a:bodyPr wrap="none" anchor="ct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6pPr>
              <a:lvl7pPr marL="29718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7pPr>
              <a:lvl8pPr marL="34290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8pPr>
              <a:lvl9pPr marL="38862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9pPr>
            </a:lstStyle>
            <a:p>
              <a:pPr>
                <a:lnSpc>
                  <a:spcPct val="100000"/>
                </a:lnSpc>
                <a:spcAft>
                  <a:spcPct val="0"/>
                </a:spcAft>
                <a:buClrTx/>
                <a:buFontTx/>
                <a:buNone/>
              </a:pPr>
              <a:endParaRPr lang="en-US" altLang="en-US">
                <a:solidFill>
                  <a:srgbClr val="000000"/>
                </a:solidFill>
                <a:latin typeface="Times" panose="02020603050405020304" pitchFamily="18" charset="0"/>
              </a:endParaRPr>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4" y="1114"/>
              <a:ext cx="2918" cy="1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826487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dirty="0" smtClean="0"/>
              <a:t>The Standard Kalman Filter</a:t>
            </a:r>
          </a:p>
        </p:txBody>
      </p:sp>
      <p:sp>
        <p:nvSpPr>
          <p:cNvPr id="3" name="Content Placeholder 2"/>
          <p:cNvSpPr>
            <a:spLocks noGrp="1"/>
          </p:cNvSpPr>
          <p:nvPr>
            <p:ph idx="4294967295"/>
          </p:nvPr>
        </p:nvSpPr>
        <p:spPr>
          <a:xfrm>
            <a:off x="468313" y="1268760"/>
            <a:ext cx="8229600" cy="5112568"/>
          </a:xfrm>
          <a:prstGeom prst="rect">
            <a:avLst/>
          </a:prstGeom>
        </p:spPr>
        <p:txBody>
          <a:bodyPr>
            <a:normAutofit/>
          </a:bodyPr>
          <a:lstStyle/>
          <a:p>
            <a:pPr marL="342900" indent="-342900">
              <a:spcBef>
                <a:spcPts val="600"/>
              </a:spcBef>
              <a:spcAft>
                <a:spcPts val="600"/>
              </a:spcAft>
              <a:buFont typeface="Arial" pitchFamily="34" charset="0"/>
              <a:buChar char="•"/>
            </a:pPr>
            <a:r>
              <a:rPr lang="en-GB" sz="1600" dirty="0">
                <a:solidFill>
                  <a:srgbClr val="000000"/>
                </a:solidFill>
                <a:cs typeface="Helvetica" panose="020B0604020202020204" pitchFamily="34" charset="0"/>
              </a:rPr>
              <a:t>What is the error covariance matrix associated with </a:t>
            </a:r>
            <a:r>
              <a:rPr lang="en-GB" sz="1600" dirty="0" smtClean="0">
                <a:solidFill>
                  <a:srgbClr val="000000"/>
                </a:solidFill>
                <a:cs typeface="Helvetica" panose="020B0604020202020204" pitchFamily="34" charset="0"/>
              </a:rPr>
              <a:t>the background forecast?</a:t>
            </a:r>
            <a:endParaRPr lang="en-GB" sz="1600" dirty="0">
              <a:solidFill>
                <a:srgbClr val="000000"/>
              </a:solidFill>
              <a:cs typeface="Helvetica" panose="020B0604020202020204" pitchFamily="34" charset="0"/>
            </a:endParaRPr>
          </a:p>
          <a:p>
            <a:pPr algn="ctr">
              <a:spcBef>
                <a:spcPts val="300"/>
              </a:spcBef>
              <a:spcAft>
                <a:spcPts val="600"/>
              </a:spcAft>
            </a:pPr>
            <a:r>
              <a:rPr lang="en-GB" sz="1600" b="1" dirty="0" err="1" smtClean="0">
                <a:solidFill>
                  <a:srgbClr val="000000"/>
                </a:solidFill>
                <a:latin typeface="Cambria Math" panose="02040503050406030204" pitchFamily="18" charset="0"/>
                <a:ea typeface="Cambria Math" panose="02040503050406030204" pitchFamily="18" charset="0"/>
              </a:rPr>
              <a:t>x</a:t>
            </a:r>
            <a:r>
              <a:rPr lang="en-GB" sz="1600" baseline="30000" dirty="0" err="1" smtClean="0">
                <a:solidFill>
                  <a:srgbClr val="000000"/>
                </a:solidFill>
                <a:latin typeface="Cambria Math" panose="02040503050406030204" pitchFamily="18" charset="0"/>
                <a:ea typeface="Cambria Math" panose="02040503050406030204" pitchFamily="18" charset="0"/>
              </a:rPr>
              <a:t>b</a:t>
            </a:r>
            <a:r>
              <a:rPr lang="en-GB" sz="1600" baseline="-25000" dirty="0" err="1" smtClean="0">
                <a:solidFill>
                  <a:srgbClr val="000000"/>
                </a:solidFill>
                <a:latin typeface="Cambria Math" panose="02040503050406030204" pitchFamily="18" charset="0"/>
                <a:ea typeface="Cambria Math" panose="02040503050406030204" pitchFamily="18" charset="0"/>
              </a:rPr>
              <a:t>t</a:t>
            </a:r>
            <a:r>
              <a:rPr lang="en-GB" sz="1600" baseline="-25000" dirty="0" smtClean="0">
                <a:solidFill>
                  <a:srgbClr val="000000"/>
                </a:solidFill>
                <a:latin typeface="Cambria Math" panose="02040503050406030204" pitchFamily="18" charset="0"/>
                <a:ea typeface="Cambria Math" panose="02040503050406030204" pitchFamily="18" charset="0"/>
              </a:rPr>
              <a:t> </a:t>
            </a:r>
            <a:r>
              <a:rPr lang="en-GB" sz="1600" dirty="0">
                <a:solidFill>
                  <a:srgbClr val="000000"/>
                </a:solidFill>
                <a:latin typeface="Cambria Math" panose="02040503050406030204" pitchFamily="18" charset="0"/>
                <a:ea typeface="Cambria Math" panose="02040503050406030204" pitchFamily="18" charset="0"/>
              </a:rPr>
              <a:t>= </a:t>
            </a:r>
            <a:r>
              <a:rPr lang="en-GB" sz="1600" b="1" dirty="0">
                <a:solidFill>
                  <a:srgbClr val="000000"/>
                </a:solidFill>
                <a:latin typeface="Cambria Math" panose="02040503050406030204" pitchFamily="18" charset="0"/>
                <a:ea typeface="Cambria Math" panose="02040503050406030204" pitchFamily="18" charset="0"/>
                <a:cs typeface="Calibri" pitchFamily="34" charset="0"/>
              </a:rPr>
              <a:t>M</a:t>
            </a:r>
            <a:r>
              <a:rPr lang="en-GB" sz="1600" dirty="0">
                <a:solidFill>
                  <a:srgbClr val="000000"/>
                </a:solidFill>
                <a:latin typeface="Cambria Math" panose="02040503050406030204" pitchFamily="18" charset="0"/>
                <a:ea typeface="Cambria Math" panose="02040503050406030204" pitchFamily="18" charset="0"/>
              </a:rPr>
              <a:t>(</a:t>
            </a:r>
            <a:r>
              <a:rPr lang="en-GB" sz="1600" b="1" dirty="0">
                <a:solidFill>
                  <a:srgbClr val="000000"/>
                </a:solidFill>
                <a:latin typeface="Cambria Math" panose="02040503050406030204" pitchFamily="18" charset="0"/>
                <a:ea typeface="Cambria Math" panose="02040503050406030204" pitchFamily="18" charset="0"/>
              </a:rPr>
              <a:t>x</a:t>
            </a:r>
            <a:r>
              <a:rPr lang="en-GB" sz="1600" baseline="30000" dirty="0">
                <a:solidFill>
                  <a:srgbClr val="000000"/>
                </a:solidFill>
                <a:latin typeface="Cambria Math" panose="02040503050406030204" pitchFamily="18" charset="0"/>
                <a:ea typeface="Cambria Math" panose="02040503050406030204" pitchFamily="18" charset="0"/>
              </a:rPr>
              <a:t>a</a:t>
            </a:r>
            <a:r>
              <a:rPr lang="en-GB" sz="1600" baseline="-25000" dirty="0">
                <a:solidFill>
                  <a:srgbClr val="000000"/>
                </a:solidFill>
                <a:latin typeface="Cambria Math" panose="02040503050406030204" pitchFamily="18" charset="0"/>
                <a:ea typeface="Cambria Math" panose="02040503050406030204" pitchFamily="18" charset="0"/>
              </a:rPr>
              <a:t>t-1</a:t>
            </a:r>
            <a:r>
              <a:rPr lang="en-GB" sz="1600" dirty="0">
                <a:solidFill>
                  <a:srgbClr val="000000"/>
                </a:solidFill>
                <a:latin typeface="Cambria Math" panose="02040503050406030204" pitchFamily="18" charset="0"/>
                <a:ea typeface="Cambria Math" panose="02040503050406030204" pitchFamily="18" charset="0"/>
              </a:rPr>
              <a:t>)</a:t>
            </a:r>
            <a:endParaRPr lang="en-GB" sz="1600" dirty="0">
              <a:solidFill>
                <a:schemeClr val="tx1"/>
              </a:solidFill>
              <a:latin typeface="Cambria Math" panose="02040503050406030204" pitchFamily="18" charset="0"/>
              <a:ea typeface="Cambria Math" panose="02040503050406030204" pitchFamily="18" charset="0"/>
            </a:endParaRPr>
          </a:p>
          <a:p>
            <a:pPr marL="342900" indent="-342900">
              <a:spcBef>
                <a:spcPts val="600"/>
              </a:spcBef>
              <a:spcAft>
                <a:spcPts val="600"/>
              </a:spcAft>
              <a:buFont typeface="Arial" pitchFamily="34" charset="0"/>
              <a:buChar char="•"/>
            </a:pPr>
            <a:r>
              <a:rPr lang="en-GB" sz="1600" dirty="0">
                <a:solidFill>
                  <a:srgbClr val="000000"/>
                </a:solidFill>
                <a:cs typeface="Helvetica" panose="020B0604020202020204" pitchFamily="34" charset="0"/>
              </a:rPr>
              <a:t>Subtract the </a:t>
            </a:r>
            <a:r>
              <a:rPr lang="en-GB" sz="1600" dirty="0">
                <a:solidFill>
                  <a:srgbClr val="1754DB"/>
                </a:solidFill>
                <a:cs typeface="Helvetica" panose="020B0604020202020204" pitchFamily="34" charset="0"/>
              </a:rPr>
              <a:t>true state </a:t>
            </a:r>
            <a:r>
              <a:rPr lang="en-GB" sz="1600" b="1"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x</a:t>
            </a:r>
            <a:r>
              <a:rPr lang="en-GB" sz="1600" baseline="30000" dirty="0">
                <a:solidFill>
                  <a:srgbClr val="000000"/>
                </a:solidFill>
                <a:latin typeface="Cambria Math" panose="02040503050406030204" pitchFamily="18" charset="0"/>
                <a:ea typeface="Cambria Math" panose="02040503050406030204" pitchFamily="18" charset="0"/>
                <a:cs typeface="Helvetica" panose="020B0604020202020204" pitchFamily="34" charset="0"/>
              </a:rPr>
              <a:t>*</a:t>
            </a:r>
            <a:r>
              <a:rPr lang="en-GB" sz="1600" baseline="-25000" dirty="0">
                <a:solidFill>
                  <a:srgbClr val="000000"/>
                </a:solidFill>
                <a:cs typeface="Helvetica" panose="020B0604020202020204" pitchFamily="34" charset="0"/>
              </a:rPr>
              <a:t>  </a:t>
            </a:r>
            <a:r>
              <a:rPr lang="en-GB" sz="1600" dirty="0">
                <a:solidFill>
                  <a:srgbClr val="000000"/>
                </a:solidFill>
                <a:cs typeface="Helvetica" panose="020B0604020202020204" pitchFamily="34" charset="0"/>
              </a:rPr>
              <a:t>from both sides of the equation: </a:t>
            </a:r>
          </a:p>
          <a:p>
            <a:pPr algn="ctr">
              <a:spcBef>
                <a:spcPts val="300"/>
              </a:spcBef>
              <a:spcAft>
                <a:spcPts val="600"/>
              </a:spcAft>
            </a:pPr>
            <a:r>
              <a:rPr lang="en-GB" sz="1600" b="1" dirty="0" err="1">
                <a:solidFill>
                  <a:srgbClr val="000000"/>
                </a:solidFill>
                <a:latin typeface="Cambria Math" panose="02040503050406030204" pitchFamily="18" charset="0"/>
                <a:ea typeface="Cambria Math" panose="02040503050406030204" pitchFamily="18" charset="0"/>
              </a:rPr>
              <a:t>x</a:t>
            </a:r>
            <a:r>
              <a:rPr lang="en-GB" sz="1600" baseline="30000" dirty="0" err="1">
                <a:solidFill>
                  <a:srgbClr val="000000"/>
                </a:solidFill>
                <a:latin typeface="Cambria Math" panose="02040503050406030204" pitchFamily="18" charset="0"/>
                <a:ea typeface="Cambria Math" panose="02040503050406030204" pitchFamily="18" charset="0"/>
              </a:rPr>
              <a:t>b</a:t>
            </a:r>
            <a:r>
              <a:rPr lang="en-GB" sz="1600" dirty="0">
                <a:solidFill>
                  <a:srgbClr val="000000"/>
                </a:solidFill>
                <a:latin typeface="Cambria Math" panose="02040503050406030204" pitchFamily="18" charset="0"/>
                <a:ea typeface="Cambria Math" panose="02040503050406030204" pitchFamily="18" charset="0"/>
              </a:rPr>
              <a:t>  - </a:t>
            </a:r>
            <a:r>
              <a:rPr lang="en-GB" sz="1600" b="1" dirty="0">
                <a:solidFill>
                  <a:srgbClr val="000000"/>
                </a:solidFill>
                <a:latin typeface="Cambria Math" panose="02040503050406030204" pitchFamily="18" charset="0"/>
                <a:ea typeface="Cambria Math" panose="02040503050406030204" pitchFamily="18" charset="0"/>
              </a:rPr>
              <a:t>x</a:t>
            </a:r>
            <a:r>
              <a:rPr lang="en-GB" sz="1600" baseline="30000" dirty="0">
                <a:solidFill>
                  <a:srgbClr val="000000"/>
                </a:solidFill>
                <a:latin typeface="Cambria Math" panose="02040503050406030204" pitchFamily="18" charset="0"/>
                <a:ea typeface="Cambria Math" panose="02040503050406030204" pitchFamily="18" charset="0"/>
              </a:rPr>
              <a:t>*</a:t>
            </a:r>
            <a:r>
              <a:rPr lang="en-GB" sz="1600" baseline="-25000" dirty="0">
                <a:solidFill>
                  <a:srgbClr val="000000"/>
                </a:solidFill>
                <a:latin typeface="Cambria Math" panose="02040503050406030204" pitchFamily="18" charset="0"/>
                <a:ea typeface="Cambria Math" panose="02040503050406030204" pitchFamily="18" charset="0"/>
              </a:rPr>
              <a:t>t</a:t>
            </a:r>
            <a:r>
              <a:rPr lang="en-GB" sz="1600" dirty="0">
                <a:solidFill>
                  <a:srgbClr val="000000"/>
                </a:solidFill>
                <a:latin typeface="Cambria Math" panose="02040503050406030204" pitchFamily="18" charset="0"/>
                <a:ea typeface="Cambria Math" panose="02040503050406030204" pitchFamily="18" charset="0"/>
              </a:rPr>
              <a:t> = </a:t>
            </a:r>
            <a:r>
              <a:rPr lang="el-GR" sz="1600" b="1" dirty="0">
                <a:solidFill>
                  <a:srgbClr val="000000"/>
                </a:solidFill>
                <a:latin typeface="Cambria Math" panose="02040503050406030204" pitchFamily="18" charset="0"/>
                <a:ea typeface="Cambria Math" panose="02040503050406030204" pitchFamily="18" charset="0"/>
              </a:rPr>
              <a:t>ε</a:t>
            </a:r>
            <a:r>
              <a:rPr lang="en-GB" sz="1600" baseline="30000" dirty="0" err="1">
                <a:solidFill>
                  <a:srgbClr val="000000"/>
                </a:solidFill>
                <a:latin typeface="Cambria Math" panose="02040503050406030204" pitchFamily="18" charset="0"/>
                <a:ea typeface="Cambria Math" panose="02040503050406030204" pitchFamily="18" charset="0"/>
              </a:rPr>
              <a:t>b</a:t>
            </a:r>
            <a:r>
              <a:rPr lang="en-GB" sz="1600" baseline="-25000" dirty="0" err="1">
                <a:solidFill>
                  <a:srgbClr val="000000"/>
                </a:solidFill>
                <a:latin typeface="Cambria Math" panose="02040503050406030204" pitchFamily="18" charset="0"/>
                <a:ea typeface="Cambria Math" panose="02040503050406030204" pitchFamily="18" charset="0"/>
              </a:rPr>
              <a:t>t</a:t>
            </a:r>
            <a:r>
              <a:rPr lang="en-GB" sz="1600" baseline="-25000" dirty="0">
                <a:solidFill>
                  <a:srgbClr val="000000"/>
                </a:solidFill>
                <a:latin typeface="Cambria Math" panose="02040503050406030204" pitchFamily="18" charset="0"/>
                <a:ea typeface="Cambria Math" panose="02040503050406030204" pitchFamily="18" charset="0"/>
              </a:rPr>
              <a:t> </a:t>
            </a:r>
            <a:r>
              <a:rPr lang="en-GB" sz="1600" dirty="0">
                <a:solidFill>
                  <a:srgbClr val="000000"/>
                </a:solidFill>
                <a:latin typeface="Cambria Math" panose="02040503050406030204" pitchFamily="18" charset="0"/>
                <a:ea typeface="Cambria Math" panose="02040503050406030204" pitchFamily="18" charset="0"/>
              </a:rPr>
              <a:t>= </a:t>
            </a:r>
            <a:r>
              <a:rPr lang="en-GB" sz="1600" b="1" dirty="0">
                <a:solidFill>
                  <a:srgbClr val="000000"/>
                </a:solidFill>
                <a:latin typeface="Cambria Math" panose="02040503050406030204" pitchFamily="18" charset="0"/>
                <a:ea typeface="Cambria Math" panose="02040503050406030204" pitchFamily="18" charset="0"/>
                <a:cs typeface="Calibri" pitchFamily="34" charset="0"/>
              </a:rPr>
              <a:t>M</a:t>
            </a:r>
            <a:r>
              <a:rPr lang="en-GB" sz="1600" dirty="0">
                <a:solidFill>
                  <a:srgbClr val="000000"/>
                </a:solidFill>
                <a:latin typeface="Cambria Math" panose="02040503050406030204" pitchFamily="18" charset="0"/>
                <a:ea typeface="Cambria Math" panose="02040503050406030204" pitchFamily="18" charset="0"/>
              </a:rPr>
              <a:t>(</a:t>
            </a:r>
            <a:r>
              <a:rPr lang="en-GB" sz="1600" b="1" dirty="0">
                <a:solidFill>
                  <a:srgbClr val="000000"/>
                </a:solidFill>
                <a:latin typeface="Cambria Math" panose="02040503050406030204" pitchFamily="18" charset="0"/>
                <a:ea typeface="Cambria Math" panose="02040503050406030204" pitchFamily="18" charset="0"/>
              </a:rPr>
              <a:t>x</a:t>
            </a:r>
            <a:r>
              <a:rPr lang="en-GB" sz="1600" baseline="30000" dirty="0">
                <a:solidFill>
                  <a:srgbClr val="000000"/>
                </a:solidFill>
                <a:latin typeface="Cambria Math" panose="02040503050406030204" pitchFamily="18" charset="0"/>
                <a:ea typeface="Cambria Math" panose="02040503050406030204" pitchFamily="18" charset="0"/>
              </a:rPr>
              <a:t>a</a:t>
            </a:r>
            <a:r>
              <a:rPr lang="en-GB" sz="1600" baseline="-25000" dirty="0">
                <a:solidFill>
                  <a:srgbClr val="000000"/>
                </a:solidFill>
                <a:latin typeface="Cambria Math" panose="02040503050406030204" pitchFamily="18" charset="0"/>
                <a:ea typeface="Cambria Math" panose="02040503050406030204" pitchFamily="18" charset="0"/>
              </a:rPr>
              <a:t>t-1</a:t>
            </a:r>
            <a:r>
              <a:rPr lang="en-GB" sz="1600" dirty="0">
                <a:solidFill>
                  <a:srgbClr val="000000"/>
                </a:solidFill>
                <a:latin typeface="Cambria Math" panose="02040503050406030204" pitchFamily="18" charset="0"/>
                <a:ea typeface="Cambria Math" panose="02040503050406030204" pitchFamily="18" charset="0"/>
              </a:rPr>
              <a:t>) - </a:t>
            </a:r>
            <a:r>
              <a:rPr lang="en-GB" sz="1600" b="1" dirty="0">
                <a:solidFill>
                  <a:srgbClr val="000000"/>
                </a:solidFill>
                <a:latin typeface="Cambria Math" panose="02040503050406030204" pitchFamily="18" charset="0"/>
                <a:ea typeface="Cambria Math" panose="02040503050406030204" pitchFamily="18" charset="0"/>
              </a:rPr>
              <a:t>x</a:t>
            </a:r>
            <a:r>
              <a:rPr lang="en-GB" sz="1600" baseline="30000" dirty="0">
                <a:solidFill>
                  <a:srgbClr val="000000"/>
                </a:solidFill>
                <a:latin typeface="Cambria Math" panose="02040503050406030204" pitchFamily="18" charset="0"/>
                <a:ea typeface="Cambria Math" panose="02040503050406030204" pitchFamily="18" charset="0"/>
              </a:rPr>
              <a:t>*</a:t>
            </a:r>
            <a:r>
              <a:rPr lang="en-GB" sz="1600" baseline="-25000" dirty="0">
                <a:solidFill>
                  <a:srgbClr val="000000"/>
                </a:solidFill>
                <a:latin typeface="Cambria Math" panose="02040503050406030204" pitchFamily="18" charset="0"/>
                <a:ea typeface="Cambria Math" panose="02040503050406030204" pitchFamily="18" charset="0"/>
              </a:rPr>
              <a:t>t</a:t>
            </a:r>
          </a:p>
          <a:p>
            <a:pPr marL="342900" indent="-342900">
              <a:spcBef>
                <a:spcPts val="600"/>
              </a:spcBef>
              <a:spcAft>
                <a:spcPts val="600"/>
              </a:spcAft>
              <a:buFont typeface="Arial" pitchFamily="34" charset="0"/>
              <a:buChar char="•"/>
            </a:pPr>
            <a:r>
              <a:rPr lang="en-GB" sz="1600" dirty="0">
                <a:solidFill>
                  <a:srgbClr val="000000"/>
                </a:solidFill>
                <a:cs typeface="Helvetica" panose="020B0604020202020204" pitchFamily="34" charset="0"/>
              </a:rPr>
              <a:t>Since</a:t>
            </a:r>
            <a:r>
              <a:rPr lang="en-GB" sz="1600" dirty="0">
                <a:solidFill>
                  <a:srgbClr val="000000"/>
                </a:solidFill>
                <a:latin typeface="Calibri" pitchFamily="34" charset="0"/>
              </a:rPr>
              <a:t> </a:t>
            </a:r>
            <a:r>
              <a:rPr lang="en-GB" sz="1600" b="1" dirty="0">
                <a:solidFill>
                  <a:srgbClr val="000000"/>
                </a:solidFill>
                <a:latin typeface="Cambria Math" panose="02040503050406030204" pitchFamily="18" charset="0"/>
                <a:ea typeface="Cambria Math" panose="02040503050406030204" pitchFamily="18" charset="0"/>
              </a:rPr>
              <a:t>x</a:t>
            </a:r>
            <a:r>
              <a:rPr lang="en-GB" sz="1600" baseline="30000" dirty="0">
                <a:solidFill>
                  <a:srgbClr val="000000"/>
                </a:solidFill>
                <a:latin typeface="Cambria Math" panose="02040503050406030204" pitchFamily="18" charset="0"/>
                <a:ea typeface="Cambria Math" panose="02040503050406030204" pitchFamily="18" charset="0"/>
              </a:rPr>
              <a:t>a</a:t>
            </a:r>
            <a:r>
              <a:rPr lang="en-GB" sz="1600" baseline="-25000" dirty="0">
                <a:solidFill>
                  <a:srgbClr val="000000"/>
                </a:solidFill>
                <a:latin typeface="Cambria Math" panose="02040503050406030204" pitchFamily="18" charset="0"/>
                <a:ea typeface="Cambria Math" panose="02040503050406030204" pitchFamily="18" charset="0"/>
              </a:rPr>
              <a:t>t-1</a:t>
            </a:r>
            <a:r>
              <a:rPr lang="en-GB" sz="1600" dirty="0">
                <a:solidFill>
                  <a:srgbClr val="000000"/>
                </a:solidFill>
                <a:latin typeface="Cambria Math" panose="02040503050406030204" pitchFamily="18" charset="0"/>
                <a:ea typeface="Cambria Math" panose="02040503050406030204" pitchFamily="18" charset="0"/>
              </a:rPr>
              <a:t> = </a:t>
            </a:r>
            <a:r>
              <a:rPr lang="en-GB" sz="1600" b="1" dirty="0">
                <a:solidFill>
                  <a:srgbClr val="000000"/>
                </a:solidFill>
                <a:latin typeface="Cambria Math" panose="02040503050406030204" pitchFamily="18" charset="0"/>
                <a:ea typeface="Cambria Math" panose="02040503050406030204" pitchFamily="18" charset="0"/>
              </a:rPr>
              <a:t>x</a:t>
            </a:r>
            <a:r>
              <a:rPr lang="en-GB" sz="1600" baseline="30000" dirty="0">
                <a:solidFill>
                  <a:srgbClr val="000000"/>
                </a:solidFill>
                <a:latin typeface="Cambria Math" panose="02040503050406030204" pitchFamily="18" charset="0"/>
                <a:ea typeface="Cambria Math" panose="02040503050406030204" pitchFamily="18" charset="0"/>
              </a:rPr>
              <a:t>*</a:t>
            </a:r>
            <a:r>
              <a:rPr lang="en-GB" sz="1600" baseline="-25000" dirty="0">
                <a:solidFill>
                  <a:srgbClr val="000000"/>
                </a:solidFill>
                <a:latin typeface="Cambria Math" panose="02040503050406030204" pitchFamily="18" charset="0"/>
                <a:ea typeface="Cambria Math" panose="02040503050406030204" pitchFamily="18" charset="0"/>
              </a:rPr>
              <a:t>t-1 </a:t>
            </a:r>
            <a:r>
              <a:rPr lang="en-GB" sz="1600" dirty="0">
                <a:solidFill>
                  <a:srgbClr val="000000"/>
                </a:solidFill>
                <a:latin typeface="Cambria Math" panose="02040503050406030204" pitchFamily="18" charset="0"/>
                <a:ea typeface="Cambria Math" panose="02040503050406030204" pitchFamily="18" charset="0"/>
              </a:rPr>
              <a:t>+ </a:t>
            </a:r>
            <a:r>
              <a:rPr lang="el-GR" sz="1600" b="1" dirty="0">
                <a:solidFill>
                  <a:srgbClr val="000000"/>
                </a:solidFill>
                <a:latin typeface="Cambria Math" panose="02040503050406030204" pitchFamily="18" charset="0"/>
                <a:ea typeface="Cambria Math" panose="02040503050406030204" pitchFamily="18" charset="0"/>
              </a:rPr>
              <a:t>ε</a:t>
            </a:r>
            <a:r>
              <a:rPr lang="en-GB" sz="1600" baseline="30000" dirty="0">
                <a:solidFill>
                  <a:srgbClr val="000000"/>
                </a:solidFill>
                <a:latin typeface="Cambria Math" panose="02040503050406030204" pitchFamily="18" charset="0"/>
                <a:ea typeface="Cambria Math" panose="02040503050406030204" pitchFamily="18" charset="0"/>
              </a:rPr>
              <a:t>a</a:t>
            </a:r>
            <a:r>
              <a:rPr lang="en-GB" sz="1600" baseline="-25000" dirty="0">
                <a:solidFill>
                  <a:srgbClr val="000000"/>
                </a:solidFill>
                <a:latin typeface="Cambria Math" panose="02040503050406030204" pitchFamily="18" charset="0"/>
                <a:ea typeface="Cambria Math" panose="02040503050406030204" pitchFamily="18" charset="0"/>
              </a:rPr>
              <a:t>t-1</a:t>
            </a:r>
            <a:r>
              <a:rPr lang="en-GB" sz="1600" baseline="-25000" dirty="0">
                <a:solidFill>
                  <a:srgbClr val="000000"/>
                </a:solidFill>
                <a:latin typeface="Calibri" pitchFamily="34" charset="0"/>
              </a:rPr>
              <a:t>  </a:t>
            </a:r>
            <a:r>
              <a:rPr lang="en-GB" sz="1600" dirty="0">
                <a:solidFill>
                  <a:srgbClr val="000000"/>
                </a:solidFill>
                <a:cs typeface="Helvetica" panose="020B0604020202020204" pitchFamily="34" charset="0"/>
              </a:rPr>
              <a:t>we have:</a:t>
            </a:r>
          </a:p>
          <a:p>
            <a:pPr algn="ctr">
              <a:lnSpc>
                <a:spcPct val="100000"/>
              </a:lnSpc>
              <a:spcBef>
                <a:spcPts val="300"/>
              </a:spcBef>
              <a:spcAft>
                <a:spcPts val="600"/>
              </a:spcAft>
            </a:pPr>
            <a:r>
              <a:rPr lang="el-GR" sz="1600" b="1" dirty="0">
                <a:solidFill>
                  <a:srgbClr val="000000"/>
                </a:solidFill>
                <a:latin typeface="Cambria Math" panose="02040503050406030204" pitchFamily="18" charset="0"/>
                <a:ea typeface="Cambria Math" panose="02040503050406030204" pitchFamily="18" charset="0"/>
              </a:rPr>
              <a:t>ε</a:t>
            </a:r>
            <a:r>
              <a:rPr lang="en-GB" sz="1600" baseline="30000" dirty="0" err="1">
                <a:solidFill>
                  <a:srgbClr val="000000"/>
                </a:solidFill>
                <a:latin typeface="Cambria Math" panose="02040503050406030204" pitchFamily="18" charset="0"/>
                <a:ea typeface="Cambria Math" panose="02040503050406030204" pitchFamily="18" charset="0"/>
              </a:rPr>
              <a:t>b</a:t>
            </a:r>
            <a:r>
              <a:rPr lang="en-GB" sz="1600" baseline="-25000" dirty="0" err="1">
                <a:solidFill>
                  <a:srgbClr val="000000"/>
                </a:solidFill>
                <a:latin typeface="Cambria Math" panose="02040503050406030204" pitchFamily="18" charset="0"/>
                <a:ea typeface="Cambria Math" panose="02040503050406030204" pitchFamily="18" charset="0"/>
              </a:rPr>
              <a:t>t</a:t>
            </a:r>
            <a:r>
              <a:rPr lang="en-GB" sz="1600" baseline="-25000" dirty="0">
                <a:solidFill>
                  <a:srgbClr val="000000"/>
                </a:solidFill>
                <a:latin typeface="Cambria Math" panose="02040503050406030204" pitchFamily="18" charset="0"/>
                <a:ea typeface="Cambria Math" panose="02040503050406030204" pitchFamily="18" charset="0"/>
              </a:rPr>
              <a:t> </a:t>
            </a:r>
            <a:r>
              <a:rPr lang="en-GB" sz="1600" dirty="0">
                <a:solidFill>
                  <a:srgbClr val="000000"/>
                </a:solidFill>
                <a:latin typeface="Cambria Math" panose="02040503050406030204" pitchFamily="18" charset="0"/>
                <a:ea typeface="Cambria Math" panose="02040503050406030204" pitchFamily="18" charset="0"/>
              </a:rPr>
              <a:t>= </a:t>
            </a:r>
            <a:r>
              <a:rPr lang="en-GB" sz="1600" b="1" dirty="0">
                <a:solidFill>
                  <a:srgbClr val="000000"/>
                </a:solidFill>
                <a:latin typeface="Cambria Math" panose="02040503050406030204" pitchFamily="18" charset="0"/>
                <a:ea typeface="Cambria Math" panose="02040503050406030204" pitchFamily="18" charset="0"/>
                <a:cs typeface="Calibri" pitchFamily="34" charset="0"/>
              </a:rPr>
              <a:t>M</a:t>
            </a:r>
            <a:r>
              <a:rPr lang="en-GB" sz="1600" dirty="0">
                <a:solidFill>
                  <a:srgbClr val="000000"/>
                </a:solidFill>
                <a:latin typeface="Cambria Math" panose="02040503050406030204" pitchFamily="18" charset="0"/>
                <a:ea typeface="Cambria Math" panose="02040503050406030204" pitchFamily="18" charset="0"/>
              </a:rPr>
              <a:t>(</a:t>
            </a:r>
            <a:r>
              <a:rPr lang="en-GB" sz="1600" b="1" dirty="0">
                <a:solidFill>
                  <a:srgbClr val="000000"/>
                </a:solidFill>
                <a:latin typeface="Cambria Math" panose="02040503050406030204" pitchFamily="18" charset="0"/>
                <a:ea typeface="Cambria Math" panose="02040503050406030204" pitchFamily="18" charset="0"/>
              </a:rPr>
              <a:t>x</a:t>
            </a:r>
            <a:r>
              <a:rPr lang="en-GB" sz="1600" baseline="30000" dirty="0">
                <a:solidFill>
                  <a:srgbClr val="000000"/>
                </a:solidFill>
                <a:latin typeface="Cambria Math" panose="02040503050406030204" pitchFamily="18" charset="0"/>
                <a:ea typeface="Cambria Math" panose="02040503050406030204" pitchFamily="18" charset="0"/>
              </a:rPr>
              <a:t>*</a:t>
            </a:r>
            <a:r>
              <a:rPr lang="en-GB" sz="1600" baseline="-25000" dirty="0">
                <a:solidFill>
                  <a:srgbClr val="000000"/>
                </a:solidFill>
                <a:latin typeface="Cambria Math" panose="02040503050406030204" pitchFamily="18" charset="0"/>
                <a:ea typeface="Cambria Math" panose="02040503050406030204" pitchFamily="18" charset="0"/>
              </a:rPr>
              <a:t>t-1 </a:t>
            </a:r>
            <a:r>
              <a:rPr lang="en-GB" sz="1600" dirty="0">
                <a:solidFill>
                  <a:srgbClr val="000000"/>
                </a:solidFill>
                <a:latin typeface="Cambria Math" panose="02040503050406030204" pitchFamily="18" charset="0"/>
                <a:ea typeface="Cambria Math" panose="02040503050406030204" pitchFamily="18" charset="0"/>
              </a:rPr>
              <a:t>+ </a:t>
            </a:r>
            <a:r>
              <a:rPr lang="el-GR" sz="1600" b="1" dirty="0">
                <a:solidFill>
                  <a:srgbClr val="000000"/>
                </a:solidFill>
                <a:latin typeface="Cambria Math" panose="02040503050406030204" pitchFamily="18" charset="0"/>
                <a:ea typeface="Cambria Math" panose="02040503050406030204" pitchFamily="18" charset="0"/>
              </a:rPr>
              <a:t>ε</a:t>
            </a:r>
            <a:r>
              <a:rPr lang="en-GB" sz="1600" baseline="30000" dirty="0">
                <a:solidFill>
                  <a:srgbClr val="000000"/>
                </a:solidFill>
                <a:latin typeface="Cambria Math" panose="02040503050406030204" pitchFamily="18" charset="0"/>
                <a:ea typeface="Cambria Math" panose="02040503050406030204" pitchFamily="18" charset="0"/>
              </a:rPr>
              <a:t>a</a:t>
            </a:r>
            <a:r>
              <a:rPr lang="en-GB" sz="1600" baseline="-25000" dirty="0">
                <a:solidFill>
                  <a:srgbClr val="000000"/>
                </a:solidFill>
                <a:latin typeface="Cambria Math" panose="02040503050406030204" pitchFamily="18" charset="0"/>
                <a:ea typeface="Cambria Math" panose="02040503050406030204" pitchFamily="18" charset="0"/>
              </a:rPr>
              <a:t>t-1</a:t>
            </a:r>
            <a:r>
              <a:rPr lang="en-GB" sz="1600" dirty="0">
                <a:solidFill>
                  <a:srgbClr val="000000"/>
                </a:solidFill>
                <a:latin typeface="Cambria Math" panose="02040503050406030204" pitchFamily="18" charset="0"/>
                <a:ea typeface="Cambria Math" panose="02040503050406030204" pitchFamily="18" charset="0"/>
              </a:rPr>
              <a:t>) - </a:t>
            </a:r>
            <a:r>
              <a:rPr lang="en-GB" sz="1600" b="1" dirty="0">
                <a:solidFill>
                  <a:srgbClr val="000000"/>
                </a:solidFill>
                <a:latin typeface="Cambria Math" panose="02040503050406030204" pitchFamily="18" charset="0"/>
                <a:ea typeface="Cambria Math" panose="02040503050406030204" pitchFamily="18" charset="0"/>
              </a:rPr>
              <a:t>x</a:t>
            </a:r>
            <a:r>
              <a:rPr lang="en-GB" sz="1600" baseline="30000" dirty="0">
                <a:solidFill>
                  <a:srgbClr val="000000"/>
                </a:solidFill>
                <a:latin typeface="Cambria Math" panose="02040503050406030204" pitchFamily="18" charset="0"/>
                <a:ea typeface="Cambria Math" panose="02040503050406030204" pitchFamily="18" charset="0"/>
              </a:rPr>
              <a:t>*</a:t>
            </a:r>
            <a:r>
              <a:rPr lang="en-GB" sz="1600" baseline="-25000" dirty="0">
                <a:solidFill>
                  <a:srgbClr val="000000"/>
                </a:solidFill>
                <a:latin typeface="Cambria Math" panose="02040503050406030204" pitchFamily="18" charset="0"/>
                <a:ea typeface="Cambria Math" panose="02040503050406030204" pitchFamily="18" charset="0"/>
              </a:rPr>
              <a:t>t  </a:t>
            </a:r>
            <a:r>
              <a:rPr lang="en-GB" sz="1600" dirty="0">
                <a:solidFill>
                  <a:srgbClr val="000000"/>
                </a:solidFill>
                <a:latin typeface="Cambria Math" panose="02040503050406030204" pitchFamily="18" charset="0"/>
                <a:ea typeface="Cambria Math" panose="02040503050406030204" pitchFamily="18" charset="0"/>
              </a:rPr>
              <a:t>≈ </a:t>
            </a:r>
          </a:p>
          <a:p>
            <a:pPr algn="ctr">
              <a:lnSpc>
                <a:spcPct val="100000"/>
              </a:lnSpc>
              <a:spcBef>
                <a:spcPts val="600"/>
              </a:spcBef>
              <a:spcAft>
                <a:spcPts val="600"/>
              </a:spcAft>
            </a:pPr>
            <a:r>
              <a:rPr lang="en-GB" sz="1600" b="1" dirty="0">
                <a:solidFill>
                  <a:srgbClr val="000000"/>
                </a:solidFill>
                <a:latin typeface="Cambria Math" panose="02040503050406030204" pitchFamily="18" charset="0"/>
                <a:ea typeface="Cambria Math" panose="02040503050406030204" pitchFamily="18" charset="0"/>
                <a:cs typeface="Calibri" pitchFamily="34" charset="0"/>
              </a:rPr>
              <a:t>M</a:t>
            </a:r>
            <a:r>
              <a:rPr lang="en-GB" sz="1600" dirty="0">
                <a:solidFill>
                  <a:srgbClr val="000000"/>
                </a:solidFill>
                <a:latin typeface="Cambria Math" panose="02040503050406030204" pitchFamily="18" charset="0"/>
                <a:ea typeface="Cambria Math" panose="02040503050406030204" pitchFamily="18" charset="0"/>
              </a:rPr>
              <a:t>(</a:t>
            </a:r>
            <a:r>
              <a:rPr lang="en-GB" sz="1600" b="1" dirty="0">
                <a:solidFill>
                  <a:srgbClr val="000000"/>
                </a:solidFill>
                <a:latin typeface="Cambria Math" panose="02040503050406030204" pitchFamily="18" charset="0"/>
                <a:ea typeface="Cambria Math" panose="02040503050406030204" pitchFamily="18" charset="0"/>
              </a:rPr>
              <a:t>x</a:t>
            </a:r>
            <a:r>
              <a:rPr lang="en-GB" sz="1600" baseline="30000" dirty="0">
                <a:solidFill>
                  <a:srgbClr val="000000"/>
                </a:solidFill>
                <a:latin typeface="Cambria Math" panose="02040503050406030204" pitchFamily="18" charset="0"/>
                <a:ea typeface="Cambria Math" panose="02040503050406030204" pitchFamily="18" charset="0"/>
              </a:rPr>
              <a:t>*</a:t>
            </a:r>
            <a:r>
              <a:rPr lang="en-GB" sz="1600" baseline="-25000" dirty="0">
                <a:solidFill>
                  <a:srgbClr val="000000"/>
                </a:solidFill>
                <a:latin typeface="Cambria Math" panose="02040503050406030204" pitchFamily="18" charset="0"/>
                <a:ea typeface="Cambria Math" panose="02040503050406030204" pitchFamily="18" charset="0"/>
              </a:rPr>
              <a:t>t-1</a:t>
            </a:r>
            <a:r>
              <a:rPr lang="en-GB" sz="1600" dirty="0">
                <a:solidFill>
                  <a:srgbClr val="000000"/>
                </a:solidFill>
                <a:latin typeface="Cambria Math" panose="02040503050406030204" pitchFamily="18" charset="0"/>
                <a:ea typeface="Cambria Math" panose="02040503050406030204" pitchFamily="18" charset="0"/>
              </a:rPr>
              <a:t>)</a:t>
            </a:r>
            <a:r>
              <a:rPr lang="en-GB" sz="1600" baseline="-25000" dirty="0">
                <a:solidFill>
                  <a:srgbClr val="000000"/>
                </a:solidFill>
                <a:latin typeface="Cambria Math" panose="02040503050406030204" pitchFamily="18" charset="0"/>
                <a:ea typeface="Cambria Math" panose="02040503050406030204" pitchFamily="18" charset="0"/>
              </a:rPr>
              <a:t> </a:t>
            </a:r>
            <a:r>
              <a:rPr lang="en-GB" sz="1600" dirty="0">
                <a:solidFill>
                  <a:srgbClr val="000000"/>
                </a:solidFill>
                <a:latin typeface="Cambria Math" panose="02040503050406030204" pitchFamily="18" charset="0"/>
                <a:ea typeface="Cambria Math" panose="02040503050406030204" pitchFamily="18" charset="0"/>
              </a:rPr>
              <a:t>+ </a:t>
            </a:r>
            <a:r>
              <a:rPr lang="en-GB" sz="1600" b="1" dirty="0">
                <a:solidFill>
                  <a:srgbClr val="000000"/>
                </a:solidFill>
                <a:latin typeface="Cambria Math" panose="02040503050406030204" pitchFamily="18" charset="0"/>
                <a:ea typeface="Cambria Math" panose="02040503050406030204" pitchFamily="18" charset="0"/>
                <a:cs typeface="Calibri" pitchFamily="34" charset="0"/>
              </a:rPr>
              <a:t>M</a:t>
            </a:r>
            <a:r>
              <a:rPr lang="el-GR" sz="1600" b="1" dirty="0">
                <a:solidFill>
                  <a:srgbClr val="000000"/>
                </a:solidFill>
                <a:latin typeface="Cambria Math" panose="02040503050406030204" pitchFamily="18" charset="0"/>
                <a:ea typeface="Cambria Math" panose="02040503050406030204" pitchFamily="18" charset="0"/>
              </a:rPr>
              <a:t>ε</a:t>
            </a:r>
            <a:r>
              <a:rPr lang="en-GB" sz="1600" baseline="30000" dirty="0">
                <a:solidFill>
                  <a:srgbClr val="000000"/>
                </a:solidFill>
                <a:latin typeface="Cambria Math" panose="02040503050406030204" pitchFamily="18" charset="0"/>
                <a:ea typeface="Cambria Math" panose="02040503050406030204" pitchFamily="18" charset="0"/>
              </a:rPr>
              <a:t>a</a:t>
            </a:r>
            <a:r>
              <a:rPr lang="en-GB" sz="1600" baseline="-25000" dirty="0">
                <a:solidFill>
                  <a:srgbClr val="000000"/>
                </a:solidFill>
                <a:latin typeface="Cambria Math" panose="02040503050406030204" pitchFamily="18" charset="0"/>
                <a:ea typeface="Cambria Math" panose="02040503050406030204" pitchFamily="18" charset="0"/>
              </a:rPr>
              <a:t>t-1</a:t>
            </a:r>
            <a:r>
              <a:rPr lang="en-GB" sz="1600" dirty="0">
                <a:solidFill>
                  <a:srgbClr val="000000"/>
                </a:solidFill>
                <a:latin typeface="Cambria Math" panose="02040503050406030204" pitchFamily="18" charset="0"/>
                <a:ea typeface="Cambria Math" panose="02040503050406030204" pitchFamily="18" charset="0"/>
              </a:rPr>
              <a:t> - </a:t>
            </a:r>
            <a:r>
              <a:rPr lang="en-GB" sz="1600" b="1" dirty="0">
                <a:solidFill>
                  <a:srgbClr val="000000"/>
                </a:solidFill>
                <a:latin typeface="Cambria Math" panose="02040503050406030204" pitchFamily="18" charset="0"/>
                <a:ea typeface="Cambria Math" panose="02040503050406030204" pitchFamily="18" charset="0"/>
              </a:rPr>
              <a:t>x</a:t>
            </a:r>
            <a:r>
              <a:rPr lang="en-GB" sz="1600" baseline="30000" dirty="0">
                <a:solidFill>
                  <a:srgbClr val="000000"/>
                </a:solidFill>
                <a:latin typeface="Cambria Math" panose="02040503050406030204" pitchFamily="18" charset="0"/>
                <a:ea typeface="Cambria Math" panose="02040503050406030204" pitchFamily="18" charset="0"/>
              </a:rPr>
              <a:t>*</a:t>
            </a:r>
            <a:r>
              <a:rPr lang="en-GB" sz="1600" baseline="-25000" dirty="0">
                <a:solidFill>
                  <a:srgbClr val="000000"/>
                </a:solidFill>
                <a:latin typeface="Cambria Math" panose="02040503050406030204" pitchFamily="18" charset="0"/>
                <a:ea typeface="Cambria Math" panose="02040503050406030204" pitchFamily="18" charset="0"/>
              </a:rPr>
              <a:t>t  </a:t>
            </a:r>
            <a:r>
              <a:rPr lang="en-GB" sz="1600" dirty="0">
                <a:solidFill>
                  <a:srgbClr val="000000"/>
                </a:solidFill>
                <a:latin typeface="Cambria Math" panose="02040503050406030204" pitchFamily="18" charset="0"/>
                <a:ea typeface="Cambria Math" panose="02040503050406030204" pitchFamily="18" charset="0"/>
              </a:rPr>
              <a:t>=</a:t>
            </a:r>
          </a:p>
          <a:p>
            <a:pPr algn="ctr">
              <a:lnSpc>
                <a:spcPct val="100000"/>
              </a:lnSpc>
              <a:spcBef>
                <a:spcPts val="600"/>
              </a:spcBef>
              <a:spcAft>
                <a:spcPts val="1200"/>
              </a:spcAft>
            </a:pPr>
            <a:r>
              <a:rPr lang="en-GB" sz="1600" b="1" dirty="0">
                <a:solidFill>
                  <a:srgbClr val="000000"/>
                </a:solidFill>
                <a:latin typeface="Cambria Math" panose="02040503050406030204" pitchFamily="18" charset="0"/>
                <a:ea typeface="Cambria Math" panose="02040503050406030204" pitchFamily="18" charset="0"/>
                <a:cs typeface="Calibri" pitchFamily="34" charset="0"/>
              </a:rPr>
              <a:t>M</a:t>
            </a:r>
            <a:r>
              <a:rPr lang="el-GR" sz="1600" b="1" dirty="0">
                <a:solidFill>
                  <a:srgbClr val="000000"/>
                </a:solidFill>
                <a:latin typeface="Cambria Math" panose="02040503050406030204" pitchFamily="18" charset="0"/>
                <a:ea typeface="Cambria Math" panose="02040503050406030204" pitchFamily="18" charset="0"/>
              </a:rPr>
              <a:t>ε</a:t>
            </a:r>
            <a:r>
              <a:rPr lang="en-GB" sz="1600" baseline="30000" dirty="0" smtClean="0">
                <a:solidFill>
                  <a:srgbClr val="000000"/>
                </a:solidFill>
                <a:latin typeface="Cambria Math" panose="02040503050406030204" pitchFamily="18" charset="0"/>
                <a:ea typeface="Cambria Math" panose="02040503050406030204" pitchFamily="18" charset="0"/>
              </a:rPr>
              <a:t>a</a:t>
            </a:r>
            <a:r>
              <a:rPr lang="en-GB" sz="1600" baseline="-25000" dirty="0" smtClean="0">
                <a:solidFill>
                  <a:srgbClr val="000000"/>
                </a:solidFill>
                <a:latin typeface="Cambria Math" panose="02040503050406030204" pitchFamily="18" charset="0"/>
                <a:ea typeface="Cambria Math" panose="02040503050406030204" pitchFamily="18" charset="0"/>
              </a:rPr>
              <a:t>t-1</a:t>
            </a:r>
            <a:r>
              <a:rPr lang="en-GB" sz="1600" dirty="0" smtClean="0">
                <a:solidFill>
                  <a:srgbClr val="000000"/>
                </a:solidFill>
                <a:latin typeface="Cambria Math" panose="02040503050406030204" pitchFamily="18" charset="0"/>
                <a:ea typeface="Cambria Math" panose="02040503050406030204" pitchFamily="18" charset="0"/>
              </a:rPr>
              <a:t> </a:t>
            </a:r>
            <a:r>
              <a:rPr lang="en-GB" sz="1600" dirty="0">
                <a:solidFill>
                  <a:srgbClr val="000000"/>
                </a:solidFill>
                <a:latin typeface="Cambria Math" panose="02040503050406030204" pitchFamily="18" charset="0"/>
                <a:ea typeface="Cambria Math" panose="02040503050406030204" pitchFamily="18" charset="0"/>
              </a:rPr>
              <a:t>+ </a:t>
            </a:r>
            <a:r>
              <a:rPr lang="el-GR" sz="1600" i="1" dirty="0" smtClean="0">
                <a:solidFill>
                  <a:srgbClr val="000000"/>
                </a:solidFill>
                <a:latin typeface="Cambria Math" panose="02040503050406030204" pitchFamily="18" charset="0"/>
                <a:ea typeface="Cambria Math" panose="02040503050406030204" pitchFamily="18" charset="0"/>
              </a:rPr>
              <a:t>η</a:t>
            </a:r>
            <a:r>
              <a:rPr lang="en-GB" sz="1600" baseline="-25000" dirty="0" smtClean="0">
                <a:solidFill>
                  <a:srgbClr val="000000"/>
                </a:solidFill>
                <a:latin typeface="Cambria Math" panose="02040503050406030204" pitchFamily="18" charset="0"/>
                <a:ea typeface="Cambria Math" panose="02040503050406030204" pitchFamily="18" charset="0"/>
              </a:rPr>
              <a:t>t</a:t>
            </a:r>
            <a:endParaRPr lang="en-GB" sz="1600" baseline="-25000" dirty="0">
              <a:solidFill>
                <a:srgbClr val="000000"/>
              </a:solidFill>
              <a:latin typeface="Cambria Math" panose="02040503050406030204" pitchFamily="18" charset="0"/>
              <a:ea typeface="Cambria Math" panose="02040503050406030204" pitchFamily="18" charset="0"/>
            </a:endParaRPr>
          </a:p>
          <a:p>
            <a:pPr marL="342900" indent="-342900">
              <a:spcBef>
                <a:spcPts val="600"/>
              </a:spcBef>
              <a:spcAft>
                <a:spcPts val="1200"/>
              </a:spcAft>
              <a:buFont typeface="Arial" pitchFamily="34" charset="0"/>
              <a:buChar char="•"/>
            </a:pPr>
            <a:r>
              <a:rPr lang="en-GB" sz="1600" dirty="0">
                <a:solidFill>
                  <a:srgbClr val="000000"/>
                </a:solidFill>
                <a:cs typeface="Helvetica" panose="020B0604020202020204" pitchFamily="34" charset="0"/>
              </a:rPr>
              <a:t>Here we have defined the </a:t>
            </a:r>
            <a:r>
              <a:rPr lang="en-GB" sz="1600" dirty="0">
                <a:solidFill>
                  <a:srgbClr val="FF0000"/>
                </a:solidFill>
                <a:cs typeface="Helvetica" panose="020B0604020202020204" pitchFamily="34" charset="0"/>
              </a:rPr>
              <a:t>model error </a:t>
            </a:r>
            <a:r>
              <a:rPr lang="el-GR" sz="1600" b="1" dirty="0" smtClean="0">
                <a:solidFill>
                  <a:srgbClr val="000000"/>
                </a:solidFill>
                <a:latin typeface="Calibri" pitchFamily="34" charset="0"/>
              </a:rPr>
              <a:t>η</a:t>
            </a:r>
            <a:r>
              <a:rPr lang="en-GB" sz="1600" baseline="-25000" dirty="0" smtClean="0">
                <a:solidFill>
                  <a:srgbClr val="000000"/>
                </a:solidFill>
                <a:latin typeface="Calibri" pitchFamily="34" charset="0"/>
              </a:rPr>
              <a:t>t</a:t>
            </a:r>
            <a:r>
              <a:rPr lang="en-GB" sz="1600" dirty="0" smtClean="0">
                <a:solidFill>
                  <a:srgbClr val="000000"/>
                </a:solidFill>
                <a:latin typeface="Calibri" pitchFamily="34" charset="0"/>
              </a:rPr>
              <a:t> </a:t>
            </a:r>
            <a:r>
              <a:rPr lang="en-GB" sz="1600" dirty="0">
                <a:solidFill>
                  <a:srgbClr val="000000"/>
                </a:solidFill>
                <a:latin typeface="Calibri" pitchFamily="34" charset="0"/>
              </a:rPr>
              <a:t>= </a:t>
            </a:r>
            <a:r>
              <a:rPr lang="en-GB" sz="1600" b="1" dirty="0">
                <a:solidFill>
                  <a:srgbClr val="000000"/>
                </a:solidFill>
                <a:latin typeface="Calibri" pitchFamily="34" charset="0"/>
                <a:cs typeface="Calibri" pitchFamily="34" charset="0"/>
              </a:rPr>
              <a:t>M</a:t>
            </a:r>
            <a:r>
              <a:rPr lang="en-GB" sz="1600" dirty="0">
                <a:solidFill>
                  <a:srgbClr val="000000"/>
                </a:solidFill>
                <a:latin typeface="Calibri" pitchFamily="34" charset="0"/>
              </a:rPr>
              <a:t>(</a:t>
            </a:r>
            <a:r>
              <a:rPr lang="en-GB" sz="1600" b="1" dirty="0">
                <a:solidFill>
                  <a:srgbClr val="000000"/>
                </a:solidFill>
                <a:latin typeface="Calibri" pitchFamily="34" charset="0"/>
              </a:rPr>
              <a:t>x</a:t>
            </a:r>
            <a:r>
              <a:rPr lang="en-GB" sz="1600" baseline="30000" dirty="0">
                <a:solidFill>
                  <a:srgbClr val="000000"/>
                </a:solidFill>
                <a:latin typeface="Calibri" pitchFamily="34" charset="0"/>
              </a:rPr>
              <a:t>*</a:t>
            </a:r>
            <a:r>
              <a:rPr lang="en-GB" sz="1600" baseline="-25000" dirty="0">
                <a:solidFill>
                  <a:srgbClr val="000000"/>
                </a:solidFill>
                <a:latin typeface="Calibri" pitchFamily="34" charset="0"/>
              </a:rPr>
              <a:t>t-1</a:t>
            </a:r>
            <a:r>
              <a:rPr lang="en-GB" sz="1600" dirty="0">
                <a:solidFill>
                  <a:srgbClr val="000000"/>
                </a:solidFill>
                <a:latin typeface="Calibri" pitchFamily="34" charset="0"/>
              </a:rPr>
              <a:t>) - </a:t>
            </a:r>
            <a:r>
              <a:rPr lang="en-GB" sz="1600" b="1" dirty="0">
                <a:solidFill>
                  <a:srgbClr val="000000"/>
                </a:solidFill>
                <a:latin typeface="Calibri" pitchFamily="34" charset="0"/>
              </a:rPr>
              <a:t>x</a:t>
            </a:r>
            <a:r>
              <a:rPr lang="en-GB" sz="1600" baseline="30000" dirty="0">
                <a:solidFill>
                  <a:srgbClr val="000000"/>
                </a:solidFill>
                <a:latin typeface="Calibri" pitchFamily="34" charset="0"/>
              </a:rPr>
              <a:t>*</a:t>
            </a:r>
            <a:r>
              <a:rPr lang="en-GB" sz="1600" baseline="-25000" dirty="0">
                <a:solidFill>
                  <a:srgbClr val="000000"/>
                </a:solidFill>
                <a:latin typeface="Calibri" pitchFamily="34" charset="0"/>
              </a:rPr>
              <a:t>t</a:t>
            </a:r>
          </a:p>
          <a:p>
            <a:pPr marL="342900" indent="-342900">
              <a:spcBef>
                <a:spcPts val="600"/>
              </a:spcBef>
              <a:spcAft>
                <a:spcPts val="1200"/>
              </a:spcAft>
              <a:buFont typeface="Arial" pitchFamily="34" charset="0"/>
              <a:buChar char="•"/>
            </a:pPr>
            <a:r>
              <a:rPr lang="en-GB" sz="1600" dirty="0">
                <a:solidFill>
                  <a:srgbClr val="000000"/>
                </a:solidFill>
                <a:cs typeface="Helvetica" panose="020B0604020202020204" pitchFamily="34" charset="0"/>
              </a:rPr>
              <a:t>We will also assume that </a:t>
            </a:r>
            <a:r>
              <a:rPr lang="en-GB" sz="1600" dirty="0">
                <a:solidFill>
                  <a:srgbClr val="1754DB"/>
                </a:solidFill>
                <a:cs typeface="Helvetica" panose="020B0604020202020204" pitchFamily="34" charset="0"/>
              </a:rPr>
              <a:t>no systematic errors</a:t>
            </a:r>
            <a:r>
              <a:rPr lang="en-GB" sz="1600" dirty="0">
                <a:solidFill>
                  <a:srgbClr val="000000"/>
                </a:solidFill>
                <a:cs typeface="Helvetica" panose="020B0604020202020204" pitchFamily="34" charset="0"/>
              </a:rPr>
              <a:t> are present in our system </a:t>
            </a:r>
            <a:endParaRPr lang="en-GB" sz="1600" dirty="0" smtClean="0">
              <a:solidFill>
                <a:srgbClr val="000000"/>
              </a:solidFill>
              <a:cs typeface="Helvetica" panose="020B0604020202020204" pitchFamily="34" charset="0"/>
            </a:endParaRPr>
          </a:p>
          <a:p>
            <a:pPr algn="ctr">
              <a:spcBef>
                <a:spcPts val="600"/>
              </a:spcBef>
              <a:spcAft>
                <a:spcPts val="1200"/>
              </a:spcAft>
              <a:buClr>
                <a:srgbClr val="0099FF"/>
              </a:buClr>
            </a:pPr>
            <a:r>
              <a:rPr lang="en-GB" sz="1600" dirty="0" smtClean="0">
                <a:solidFill>
                  <a:srgbClr val="000000"/>
                </a:solidFill>
                <a:latin typeface="Calibri" pitchFamily="34" charset="0"/>
              </a:rPr>
              <a:t> </a:t>
            </a:r>
            <a:r>
              <a:rPr lang="en-GB" sz="1600" dirty="0">
                <a:solidFill>
                  <a:srgbClr val="000000"/>
                </a:solidFill>
                <a:latin typeface="Calibri" pitchFamily="34" charset="0"/>
              </a:rPr>
              <a:t>&lt;</a:t>
            </a:r>
            <a:r>
              <a:rPr lang="el-GR" sz="1600" b="1" i="1" dirty="0">
                <a:solidFill>
                  <a:srgbClr val="000000"/>
                </a:solidFill>
                <a:latin typeface="Calibri" pitchFamily="34" charset="0"/>
              </a:rPr>
              <a:t> </a:t>
            </a:r>
            <a:r>
              <a:rPr lang="el-GR" sz="1600" b="1" dirty="0">
                <a:solidFill>
                  <a:srgbClr val="000000"/>
                </a:solidFill>
                <a:latin typeface="Calibri" pitchFamily="34" charset="0"/>
              </a:rPr>
              <a:t>ε</a:t>
            </a:r>
            <a:r>
              <a:rPr lang="en-GB" sz="1600" baseline="30000" dirty="0">
                <a:solidFill>
                  <a:srgbClr val="000000"/>
                </a:solidFill>
                <a:latin typeface="Calibri" pitchFamily="34" charset="0"/>
              </a:rPr>
              <a:t>a</a:t>
            </a:r>
            <a:r>
              <a:rPr lang="en-GB" sz="1600" dirty="0">
                <a:solidFill>
                  <a:srgbClr val="000000"/>
                </a:solidFill>
                <a:latin typeface="Calibri" pitchFamily="34" charset="0"/>
              </a:rPr>
              <a:t> &gt; = &lt;</a:t>
            </a:r>
            <a:r>
              <a:rPr lang="el-GR" sz="1600" i="1" dirty="0">
                <a:solidFill>
                  <a:srgbClr val="000000"/>
                </a:solidFill>
                <a:latin typeface="Calibri" pitchFamily="34" charset="0"/>
              </a:rPr>
              <a:t> </a:t>
            </a:r>
            <a:r>
              <a:rPr lang="el-GR" sz="1600" b="1" dirty="0">
                <a:solidFill>
                  <a:srgbClr val="000000"/>
                </a:solidFill>
                <a:latin typeface="Calibri" pitchFamily="34" charset="0"/>
              </a:rPr>
              <a:t>η</a:t>
            </a:r>
            <a:r>
              <a:rPr lang="en-GB" sz="1600" dirty="0">
                <a:solidFill>
                  <a:srgbClr val="000000"/>
                </a:solidFill>
                <a:latin typeface="Calibri" pitchFamily="34" charset="0"/>
              </a:rPr>
              <a:t>&gt; = 0  =&gt;  &lt;</a:t>
            </a:r>
            <a:r>
              <a:rPr lang="el-GR" sz="1600" b="1" i="1" dirty="0">
                <a:solidFill>
                  <a:srgbClr val="000000"/>
                </a:solidFill>
                <a:latin typeface="Calibri" pitchFamily="34" charset="0"/>
              </a:rPr>
              <a:t> </a:t>
            </a:r>
            <a:r>
              <a:rPr lang="el-GR" sz="1600" b="1" dirty="0">
                <a:solidFill>
                  <a:srgbClr val="000000"/>
                </a:solidFill>
                <a:latin typeface="Calibri" pitchFamily="34" charset="0"/>
              </a:rPr>
              <a:t>ε</a:t>
            </a:r>
            <a:r>
              <a:rPr lang="en-GB" sz="1600" baseline="30000" dirty="0">
                <a:solidFill>
                  <a:srgbClr val="000000"/>
                </a:solidFill>
                <a:latin typeface="Calibri" pitchFamily="34" charset="0"/>
              </a:rPr>
              <a:t>b</a:t>
            </a:r>
            <a:r>
              <a:rPr lang="en-GB" sz="1600" dirty="0">
                <a:solidFill>
                  <a:srgbClr val="000000"/>
                </a:solidFill>
                <a:latin typeface="Calibri" pitchFamily="34" charset="0"/>
              </a:rPr>
              <a:t> &gt; = 0</a:t>
            </a:r>
          </a:p>
          <a:p>
            <a:pPr>
              <a:spcBef>
                <a:spcPts val="1200"/>
              </a:spcBef>
              <a:spcAft>
                <a:spcPts val="600"/>
              </a:spcAft>
              <a:buClr>
                <a:srgbClr val="0099FF"/>
              </a:buClr>
            </a:pPr>
            <a:endParaRPr lang="en-GB" sz="1600" dirty="0">
              <a:solidFill>
                <a:srgbClr val="000000"/>
              </a:solidFill>
              <a:cs typeface="Helvetica" panose="020B0604020202020204" pitchFamily="34" charset="0"/>
            </a:endParaRPr>
          </a:p>
        </p:txBody>
      </p:sp>
    </p:spTree>
    <p:extLst>
      <p:ext uri="{BB962C8B-B14F-4D97-AF65-F5344CB8AC3E}">
        <p14:creationId xmlns:p14="http://schemas.microsoft.com/office/powerpoint/2010/main" val="9406601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dirty="0" smtClean="0"/>
              <a:t>The Standard Kalman Filter</a:t>
            </a:r>
          </a:p>
        </p:txBody>
      </p:sp>
      <p:sp>
        <p:nvSpPr>
          <p:cNvPr id="3" name="Content Placeholder 2"/>
          <p:cNvSpPr>
            <a:spLocks noGrp="1"/>
          </p:cNvSpPr>
          <p:nvPr>
            <p:ph idx="4294967295"/>
          </p:nvPr>
        </p:nvSpPr>
        <p:spPr>
          <a:xfrm>
            <a:off x="468313" y="1268760"/>
            <a:ext cx="8229600" cy="5112568"/>
          </a:xfrm>
          <a:prstGeom prst="rect">
            <a:avLst/>
          </a:prstGeom>
        </p:spPr>
        <p:txBody>
          <a:bodyPr>
            <a:normAutofit/>
          </a:bodyPr>
          <a:lstStyle/>
          <a:p>
            <a:pPr marL="342900" indent="-342900">
              <a:spcBef>
                <a:spcPts val="600"/>
              </a:spcBef>
              <a:spcAft>
                <a:spcPts val="600"/>
              </a:spcAft>
              <a:buClr>
                <a:schemeClr val="tx1"/>
              </a:buClr>
              <a:buFont typeface="Arial" pitchFamily="34" charset="0"/>
              <a:buChar char="•"/>
            </a:pPr>
            <a:r>
              <a:rPr lang="en-GB" sz="1600" dirty="0" smtClean="0">
                <a:solidFill>
                  <a:srgbClr val="000000"/>
                </a:solidFill>
                <a:cs typeface="Helvetica" panose="020B0604020202020204" pitchFamily="34" charset="0"/>
              </a:rPr>
              <a:t>The background error covariance </a:t>
            </a:r>
            <a:r>
              <a:rPr lang="en-GB" sz="1600" dirty="0">
                <a:solidFill>
                  <a:srgbClr val="000000"/>
                </a:solidFill>
                <a:cs typeface="Helvetica" panose="020B0604020202020204" pitchFamily="34" charset="0"/>
              </a:rPr>
              <a:t>matrix </a:t>
            </a:r>
            <a:r>
              <a:rPr lang="en-GB" sz="1600" dirty="0" smtClean="0">
                <a:solidFill>
                  <a:srgbClr val="000000"/>
                </a:solidFill>
                <a:cs typeface="Helvetica" panose="020B0604020202020204" pitchFamily="34" charset="0"/>
              </a:rPr>
              <a:t>will then be given by:</a:t>
            </a:r>
            <a:endParaRPr lang="en-GB" sz="1600" dirty="0">
              <a:solidFill>
                <a:srgbClr val="000000"/>
              </a:solidFill>
              <a:cs typeface="Helvetica" panose="020B0604020202020204" pitchFamily="34" charset="0"/>
            </a:endParaRPr>
          </a:p>
          <a:p>
            <a:pPr algn="ctr">
              <a:spcBef>
                <a:spcPts val="600"/>
              </a:spcBef>
              <a:spcAft>
                <a:spcPts val="600"/>
              </a:spcAft>
              <a:buClr>
                <a:schemeClr val="tx1"/>
              </a:buClr>
            </a:pPr>
            <a:r>
              <a:rPr lang="en-GB" sz="1600" b="1" i="1" dirty="0">
                <a:solidFill>
                  <a:srgbClr val="000000"/>
                </a:solidFill>
                <a:latin typeface="Cambria Math" panose="02040503050406030204" pitchFamily="18" charset="0"/>
                <a:ea typeface="Cambria Math" panose="02040503050406030204" pitchFamily="18" charset="0"/>
              </a:rPr>
              <a:t>&lt;</a:t>
            </a:r>
            <a:r>
              <a:rPr lang="el-GR" sz="1600" b="1" dirty="0">
                <a:solidFill>
                  <a:srgbClr val="000000"/>
                </a:solidFill>
                <a:latin typeface="Cambria Math" panose="02040503050406030204" pitchFamily="18" charset="0"/>
                <a:ea typeface="Cambria Math" panose="02040503050406030204" pitchFamily="18" charset="0"/>
              </a:rPr>
              <a:t>ε</a:t>
            </a:r>
            <a:r>
              <a:rPr lang="en-GB" sz="1600" baseline="30000" dirty="0" err="1">
                <a:solidFill>
                  <a:srgbClr val="000000"/>
                </a:solidFill>
                <a:latin typeface="Cambria Math" panose="02040503050406030204" pitchFamily="18" charset="0"/>
                <a:ea typeface="Cambria Math" panose="02040503050406030204" pitchFamily="18" charset="0"/>
              </a:rPr>
              <a:t>b</a:t>
            </a:r>
            <a:r>
              <a:rPr lang="en-GB" sz="1600" baseline="-25000" dirty="0" err="1">
                <a:solidFill>
                  <a:srgbClr val="000000"/>
                </a:solidFill>
                <a:latin typeface="Cambria Math" panose="02040503050406030204" pitchFamily="18" charset="0"/>
                <a:ea typeface="Cambria Math" panose="02040503050406030204" pitchFamily="18" charset="0"/>
              </a:rPr>
              <a:t>t</a:t>
            </a:r>
            <a:r>
              <a:rPr lang="el-GR" sz="1600" b="1" i="1" dirty="0">
                <a:solidFill>
                  <a:srgbClr val="000000"/>
                </a:solidFill>
                <a:latin typeface="Cambria Math" panose="02040503050406030204" pitchFamily="18" charset="0"/>
                <a:ea typeface="Cambria Math" panose="02040503050406030204" pitchFamily="18" charset="0"/>
              </a:rPr>
              <a:t> </a:t>
            </a:r>
            <a:r>
              <a:rPr lang="en-GB" sz="1600" dirty="0">
                <a:solidFill>
                  <a:srgbClr val="000000"/>
                </a:solidFill>
                <a:latin typeface="Cambria Math" panose="02040503050406030204" pitchFamily="18" charset="0"/>
                <a:ea typeface="Cambria Math" panose="02040503050406030204" pitchFamily="18" charset="0"/>
              </a:rPr>
              <a:t>(</a:t>
            </a:r>
            <a:r>
              <a:rPr lang="el-GR" sz="1600" b="1" dirty="0">
                <a:solidFill>
                  <a:srgbClr val="000000"/>
                </a:solidFill>
                <a:latin typeface="Cambria Math" panose="02040503050406030204" pitchFamily="18" charset="0"/>
                <a:ea typeface="Cambria Math" panose="02040503050406030204" pitchFamily="18" charset="0"/>
              </a:rPr>
              <a:t>ε</a:t>
            </a:r>
            <a:r>
              <a:rPr lang="en-GB" sz="1600" baseline="30000" dirty="0" err="1">
                <a:solidFill>
                  <a:srgbClr val="000000"/>
                </a:solidFill>
                <a:latin typeface="Cambria Math" panose="02040503050406030204" pitchFamily="18" charset="0"/>
                <a:ea typeface="Cambria Math" panose="02040503050406030204" pitchFamily="18" charset="0"/>
              </a:rPr>
              <a:t>b</a:t>
            </a:r>
            <a:r>
              <a:rPr lang="en-GB" sz="1600" baseline="-25000" dirty="0" err="1">
                <a:solidFill>
                  <a:srgbClr val="000000"/>
                </a:solidFill>
                <a:latin typeface="Cambria Math" panose="02040503050406030204" pitchFamily="18" charset="0"/>
                <a:ea typeface="Cambria Math" panose="02040503050406030204" pitchFamily="18" charset="0"/>
              </a:rPr>
              <a:t>t</a:t>
            </a:r>
            <a:r>
              <a:rPr lang="en-GB" sz="1600" dirty="0">
                <a:solidFill>
                  <a:srgbClr val="000000"/>
                </a:solidFill>
                <a:latin typeface="Cambria Math" panose="02040503050406030204" pitchFamily="18" charset="0"/>
                <a:ea typeface="Cambria Math" panose="02040503050406030204" pitchFamily="18" charset="0"/>
              </a:rPr>
              <a:t>)</a:t>
            </a:r>
            <a:r>
              <a:rPr lang="en-GB" sz="1600" baseline="30000" dirty="0">
                <a:solidFill>
                  <a:srgbClr val="000000"/>
                </a:solidFill>
                <a:latin typeface="Cambria Math" panose="02040503050406030204" pitchFamily="18" charset="0"/>
                <a:ea typeface="Cambria Math" panose="02040503050406030204" pitchFamily="18" charset="0"/>
              </a:rPr>
              <a:t>T</a:t>
            </a:r>
            <a:r>
              <a:rPr lang="en-GB" sz="1600" dirty="0">
                <a:solidFill>
                  <a:srgbClr val="000000"/>
                </a:solidFill>
                <a:latin typeface="Cambria Math" panose="02040503050406030204" pitchFamily="18" charset="0"/>
                <a:ea typeface="Cambria Math" panose="02040503050406030204" pitchFamily="18" charset="0"/>
              </a:rPr>
              <a:t>&gt;</a:t>
            </a:r>
            <a:r>
              <a:rPr lang="en-GB" sz="1600" baseline="-25000" dirty="0">
                <a:solidFill>
                  <a:srgbClr val="000000"/>
                </a:solidFill>
                <a:latin typeface="Cambria Math" panose="02040503050406030204" pitchFamily="18" charset="0"/>
                <a:ea typeface="Cambria Math" panose="02040503050406030204" pitchFamily="18" charset="0"/>
              </a:rPr>
              <a:t> </a:t>
            </a:r>
            <a:r>
              <a:rPr lang="en-GB" sz="1600" dirty="0">
                <a:solidFill>
                  <a:srgbClr val="000000"/>
                </a:solidFill>
                <a:latin typeface="Cambria Math" panose="02040503050406030204" pitchFamily="18" charset="0"/>
                <a:ea typeface="Cambria Math" panose="02040503050406030204" pitchFamily="18" charset="0"/>
              </a:rPr>
              <a:t>= </a:t>
            </a:r>
            <a:r>
              <a:rPr lang="en-GB" sz="1600" b="1" dirty="0" err="1">
                <a:solidFill>
                  <a:srgbClr val="000000"/>
                </a:solidFill>
                <a:latin typeface="Cambria Math" panose="02040503050406030204" pitchFamily="18" charset="0"/>
                <a:ea typeface="Cambria Math" panose="02040503050406030204" pitchFamily="18" charset="0"/>
              </a:rPr>
              <a:t>P</a:t>
            </a:r>
            <a:r>
              <a:rPr lang="en-GB" sz="1600" baseline="30000" dirty="0" err="1">
                <a:solidFill>
                  <a:srgbClr val="000000"/>
                </a:solidFill>
                <a:latin typeface="Cambria Math" panose="02040503050406030204" pitchFamily="18" charset="0"/>
                <a:ea typeface="Cambria Math" panose="02040503050406030204" pitchFamily="18" charset="0"/>
              </a:rPr>
              <a:t>b</a:t>
            </a:r>
            <a:r>
              <a:rPr lang="en-GB" sz="1600" baseline="-25000" dirty="0" err="1">
                <a:solidFill>
                  <a:srgbClr val="000000"/>
                </a:solidFill>
                <a:latin typeface="Cambria Math" panose="02040503050406030204" pitchFamily="18" charset="0"/>
                <a:ea typeface="Cambria Math" panose="02040503050406030204" pitchFamily="18" charset="0"/>
              </a:rPr>
              <a:t>t</a:t>
            </a:r>
            <a:r>
              <a:rPr lang="en-GB" sz="1600" baseline="-25000" dirty="0">
                <a:solidFill>
                  <a:srgbClr val="000000"/>
                </a:solidFill>
                <a:latin typeface="Cambria Math" panose="02040503050406030204" pitchFamily="18" charset="0"/>
                <a:ea typeface="Cambria Math" panose="02040503050406030204" pitchFamily="18" charset="0"/>
              </a:rPr>
              <a:t> </a:t>
            </a:r>
            <a:r>
              <a:rPr lang="en-GB" sz="1600" dirty="0">
                <a:solidFill>
                  <a:srgbClr val="000000"/>
                </a:solidFill>
                <a:latin typeface="Cambria Math" panose="02040503050406030204" pitchFamily="18" charset="0"/>
                <a:ea typeface="Cambria Math" panose="02040503050406030204" pitchFamily="18" charset="0"/>
              </a:rPr>
              <a:t>= &lt;(</a:t>
            </a:r>
            <a:r>
              <a:rPr lang="en-GB" sz="1600" b="1" dirty="0">
                <a:solidFill>
                  <a:srgbClr val="000000"/>
                </a:solidFill>
                <a:latin typeface="Cambria Math" panose="02040503050406030204" pitchFamily="18" charset="0"/>
                <a:ea typeface="Cambria Math" panose="02040503050406030204" pitchFamily="18" charset="0"/>
                <a:cs typeface="Calibri" pitchFamily="34" charset="0"/>
              </a:rPr>
              <a:t>M</a:t>
            </a:r>
            <a:r>
              <a:rPr lang="el-GR" sz="1600" b="1" dirty="0">
                <a:solidFill>
                  <a:srgbClr val="000000"/>
                </a:solidFill>
                <a:latin typeface="Cambria Math" panose="02040503050406030204" pitchFamily="18" charset="0"/>
                <a:ea typeface="Cambria Math" panose="02040503050406030204" pitchFamily="18" charset="0"/>
              </a:rPr>
              <a:t>ε</a:t>
            </a:r>
            <a:r>
              <a:rPr lang="en-GB" sz="1600" baseline="30000" dirty="0">
                <a:solidFill>
                  <a:srgbClr val="000000"/>
                </a:solidFill>
                <a:latin typeface="Cambria Math" panose="02040503050406030204" pitchFamily="18" charset="0"/>
                <a:ea typeface="Cambria Math" panose="02040503050406030204" pitchFamily="18" charset="0"/>
              </a:rPr>
              <a:t>a</a:t>
            </a:r>
            <a:r>
              <a:rPr lang="en-GB" sz="1600" baseline="-25000" dirty="0">
                <a:solidFill>
                  <a:srgbClr val="000000"/>
                </a:solidFill>
                <a:latin typeface="Cambria Math" panose="02040503050406030204" pitchFamily="18" charset="0"/>
                <a:ea typeface="Cambria Math" panose="02040503050406030204" pitchFamily="18" charset="0"/>
              </a:rPr>
              <a:t>t-1</a:t>
            </a:r>
            <a:r>
              <a:rPr lang="en-GB" sz="1600" dirty="0">
                <a:solidFill>
                  <a:srgbClr val="000000"/>
                </a:solidFill>
                <a:latin typeface="Cambria Math" panose="02040503050406030204" pitchFamily="18" charset="0"/>
                <a:ea typeface="Cambria Math" panose="02040503050406030204" pitchFamily="18" charset="0"/>
              </a:rPr>
              <a:t> + </a:t>
            </a:r>
            <a:r>
              <a:rPr lang="el-GR" sz="1600" i="1" dirty="0" smtClean="0">
                <a:solidFill>
                  <a:srgbClr val="000000"/>
                </a:solidFill>
                <a:latin typeface="Cambria Math" panose="02040503050406030204" pitchFamily="18" charset="0"/>
                <a:ea typeface="Cambria Math" panose="02040503050406030204" pitchFamily="18" charset="0"/>
              </a:rPr>
              <a:t>η</a:t>
            </a:r>
            <a:r>
              <a:rPr lang="en-GB" sz="1600" baseline="-25000" dirty="0" smtClean="0">
                <a:solidFill>
                  <a:srgbClr val="000000"/>
                </a:solidFill>
                <a:latin typeface="Cambria Math" panose="02040503050406030204" pitchFamily="18" charset="0"/>
                <a:ea typeface="Cambria Math" panose="02040503050406030204" pitchFamily="18" charset="0"/>
              </a:rPr>
              <a:t>t</a:t>
            </a:r>
            <a:r>
              <a:rPr lang="en-GB" sz="1600" dirty="0" smtClean="0">
                <a:solidFill>
                  <a:srgbClr val="000000"/>
                </a:solidFill>
                <a:latin typeface="Cambria Math" panose="02040503050406030204" pitchFamily="18" charset="0"/>
                <a:ea typeface="Cambria Math" panose="02040503050406030204" pitchFamily="18" charset="0"/>
              </a:rPr>
              <a:t>) </a:t>
            </a:r>
            <a:r>
              <a:rPr lang="en-GB" sz="1600" dirty="0">
                <a:solidFill>
                  <a:srgbClr val="000000"/>
                </a:solidFill>
                <a:latin typeface="Cambria Math" panose="02040503050406030204" pitchFamily="18" charset="0"/>
                <a:ea typeface="Cambria Math" panose="02040503050406030204" pitchFamily="18" charset="0"/>
              </a:rPr>
              <a:t>(</a:t>
            </a:r>
            <a:r>
              <a:rPr lang="en-GB" sz="1600" b="1" dirty="0">
                <a:solidFill>
                  <a:srgbClr val="000000"/>
                </a:solidFill>
                <a:latin typeface="Cambria Math" panose="02040503050406030204" pitchFamily="18" charset="0"/>
                <a:ea typeface="Cambria Math" panose="02040503050406030204" pitchFamily="18" charset="0"/>
                <a:cs typeface="Calibri" pitchFamily="34" charset="0"/>
              </a:rPr>
              <a:t>M</a:t>
            </a:r>
            <a:r>
              <a:rPr lang="el-GR" sz="1600" b="1" dirty="0">
                <a:solidFill>
                  <a:srgbClr val="000000"/>
                </a:solidFill>
                <a:latin typeface="Cambria Math" panose="02040503050406030204" pitchFamily="18" charset="0"/>
                <a:ea typeface="Cambria Math" panose="02040503050406030204" pitchFamily="18" charset="0"/>
              </a:rPr>
              <a:t>ε</a:t>
            </a:r>
            <a:r>
              <a:rPr lang="en-GB" sz="1600" baseline="30000" dirty="0">
                <a:solidFill>
                  <a:srgbClr val="000000"/>
                </a:solidFill>
                <a:latin typeface="Cambria Math" panose="02040503050406030204" pitchFamily="18" charset="0"/>
                <a:ea typeface="Cambria Math" panose="02040503050406030204" pitchFamily="18" charset="0"/>
              </a:rPr>
              <a:t>a</a:t>
            </a:r>
            <a:r>
              <a:rPr lang="en-GB" sz="1600" baseline="-25000" dirty="0">
                <a:solidFill>
                  <a:srgbClr val="000000"/>
                </a:solidFill>
                <a:latin typeface="Cambria Math" panose="02040503050406030204" pitchFamily="18" charset="0"/>
                <a:ea typeface="Cambria Math" panose="02040503050406030204" pitchFamily="18" charset="0"/>
              </a:rPr>
              <a:t>t-1</a:t>
            </a:r>
            <a:r>
              <a:rPr lang="en-GB" sz="1600" dirty="0">
                <a:solidFill>
                  <a:srgbClr val="000000"/>
                </a:solidFill>
                <a:latin typeface="Cambria Math" panose="02040503050406030204" pitchFamily="18" charset="0"/>
                <a:ea typeface="Cambria Math" panose="02040503050406030204" pitchFamily="18" charset="0"/>
              </a:rPr>
              <a:t> + </a:t>
            </a:r>
            <a:r>
              <a:rPr lang="el-GR" sz="1600" i="1" dirty="0" smtClean="0">
                <a:solidFill>
                  <a:srgbClr val="000000"/>
                </a:solidFill>
                <a:latin typeface="Cambria Math" panose="02040503050406030204" pitchFamily="18" charset="0"/>
                <a:ea typeface="Cambria Math" panose="02040503050406030204" pitchFamily="18" charset="0"/>
              </a:rPr>
              <a:t>η</a:t>
            </a:r>
            <a:r>
              <a:rPr lang="en-GB" sz="1600" i="1" baseline="-25000" dirty="0" smtClean="0">
                <a:solidFill>
                  <a:srgbClr val="000000"/>
                </a:solidFill>
                <a:latin typeface="Cambria Math" panose="02040503050406030204" pitchFamily="18" charset="0"/>
                <a:ea typeface="Cambria Math" panose="02040503050406030204" pitchFamily="18" charset="0"/>
              </a:rPr>
              <a:t>t</a:t>
            </a:r>
            <a:r>
              <a:rPr lang="en-GB" sz="1600" dirty="0" smtClean="0">
                <a:solidFill>
                  <a:srgbClr val="000000"/>
                </a:solidFill>
                <a:latin typeface="Cambria Math" panose="02040503050406030204" pitchFamily="18" charset="0"/>
                <a:ea typeface="Cambria Math" panose="02040503050406030204" pitchFamily="18" charset="0"/>
              </a:rPr>
              <a:t>)</a:t>
            </a:r>
            <a:r>
              <a:rPr lang="en-GB" sz="1600" baseline="30000" dirty="0" smtClean="0">
                <a:solidFill>
                  <a:srgbClr val="000000"/>
                </a:solidFill>
                <a:latin typeface="Cambria Math" panose="02040503050406030204" pitchFamily="18" charset="0"/>
                <a:ea typeface="Cambria Math" panose="02040503050406030204" pitchFamily="18" charset="0"/>
              </a:rPr>
              <a:t>T</a:t>
            </a:r>
            <a:r>
              <a:rPr lang="en-GB" sz="1600" dirty="0">
                <a:solidFill>
                  <a:srgbClr val="000000"/>
                </a:solidFill>
                <a:latin typeface="Cambria Math" panose="02040503050406030204" pitchFamily="18" charset="0"/>
                <a:ea typeface="Cambria Math" panose="02040503050406030204" pitchFamily="18" charset="0"/>
              </a:rPr>
              <a:t>&gt; =</a:t>
            </a:r>
          </a:p>
          <a:p>
            <a:pPr algn="ctr">
              <a:spcBef>
                <a:spcPts val="600"/>
              </a:spcBef>
              <a:spcAft>
                <a:spcPts val="600"/>
              </a:spcAft>
              <a:buClr>
                <a:schemeClr val="tx1"/>
              </a:buClr>
            </a:pPr>
            <a:r>
              <a:rPr lang="en-GB" sz="1600" b="1" dirty="0">
                <a:solidFill>
                  <a:srgbClr val="000000"/>
                </a:solidFill>
                <a:latin typeface="Cambria Math" panose="02040503050406030204" pitchFamily="18" charset="0"/>
                <a:ea typeface="Cambria Math" panose="02040503050406030204" pitchFamily="18" charset="0"/>
                <a:cs typeface="Calibri" pitchFamily="34" charset="0"/>
              </a:rPr>
              <a:t>M</a:t>
            </a:r>
            <a:r>
              <a:rPr lang="en-GB" sz="1600" dirty="0">
                <a:solidFill>
                  <a:srgbClr val="000000"/>
                </a:solidFill>
                <a:latin typeface="Cambria Math" panose="02040503050406030204" pitchFamily="18" charset="0"/>
                <a:ea typeface="Cambria Math" panose="02040503050406030204" pitchFamily="18" charset="0"/>
                <a:cs typeface="Calibri" pitchFamily="34" charset="0"/>
              </a:rPr>
              <a:t>&lt;</a:t>
            </a:r>
            <a:r>
              <a:rPr lang="el-GR" sz="1600" b="1" dirty="0">
                <a:solidFill>
                  <a:srgbClr val="000000"/>
                </a:solidFill>
                <a:latin typeface="Cambria Math" panose="02040503050406030204" pitchFamily="18" charset="0"/>
                <a:ea typeface="Cambria Math" panose="02040503050406030204" pitchFamily="18" charset="0"/>
              </a:rPr>
              <a:t>ε</a:t>
            </a:r>
            <a:r>
              <a:rPr lang="en-GB" sz="1600" baseline="30000" dirty="0">
                <a:solidFill>
                  <a:srgbClr val="000000"/>
                </a:solidFill>
                <a:latin typeface="Cambria Math" panose="02040503050406030204" pitchFamily="18" charset="0"/>
                <a:ea typeface="Cambria Math" panose="02040503050406030204" pitchFamily="18" charset="0"/>
              </a:rPr>
              <a:t>a</a:t>
            </a:r>
            <a:r>
              <a:rPr lang="en-GB" sz="1600" baseline="-25000" dirty="0">
                <a:solidFill>
                  <a:srgbClr val="000000"/>
                </a:solidFill>
                <a:latin typeface="Cambria Math" panose="02040503050406030204" pitchFamily="18" charset="0"/>
                <a:ea typeface="Cambria Math" panose="02040503050406030204" pitchFamily="18" charset="0"/>
              </a:rPr>
              <a:t>t-1</a:t>
            </a:r>
            <a:r>
              <a:rPr lang="el-GR" sz="1600" b="1" i="1" dirty="0">
                <a:solidFill>
                  <a:srgbClr val="000000"/>
                </a:solidFill>
                <a:latin typeface="Cambria Math" panose="02040503050406030204" pitchFamily="18" charset="0"/>
                <a:ea typeface="Cambria Math" panose="02040503050406030204" pitchFamily="18" charset="0"/>
              </a:rPr>
              <a:t> </a:t>
            </a:r>
            <a:r>
              <a:rPr lang="en-GB" sz="1600" dirty="0">
                <a:solidFill>
                  <a:srgbClr val="000000"/>
                </a:solidFill>
                <a:latin typeface="Cambria Math" panose="02040503050406030204" pitchFamily="18" charset="0"/>
                <a:ea typeface="Cambria Math" panose="02040503050406030204" pitchFamily="18" charset="0"/>
              </a:rPr>
              <a:t>(</a:t>
            </a:r>
            <a:r>
              <a:rPr lang="el-GR" sz="1600" b="1" dirty="0">
                <a:solidFill>
                  <a:srgbClr val="000000"/>
                </a:solidFill>
                <a:latin typeface="Cambria Math" panose="02040503050406030204" pitchFamily="18" charset="0"/>
                <a:ea typeface="Cambria Math" panose="02040503050406030204" pitchFamily="18" charset="0"/>
              </a:rPr>
              <a:t>ε</a:t>
            </a:r>
            <a:r>
              <a:rPr lang="en-GB" sz="1600" baseline="30000" dirty="0">
                <a:solidFill>
                  <a:srgbClr val="000000"/>
                </a:solidFill>
                <a:latin typeface="Cambria Math" panose="02040503050406030204" pitchFamily="18" charset="0"/>
                <a:ea typeface="Cambria Math" panose="02040503050406030204" pitchFamily="18" charset="0"/>
              </a:rPr>
              <a:t>a</a:t>
            </a:r>
            <a:r>
              <a:rPr lang="en-GB" sz="1600" baseline="-25000" dirty="0">
                <a:solidFill>
                  <a:srgbClr val="000000"/>
                </a:solidFill>
                <a:latin typeface="Cambria Math" panose="02040503050406030204" pitchFamily="18" charset="0"/>
                <a:ea typeface="Cambria Math" panose="02040503050406030204" pitchFamily="18" charset="0"/>
              </a:rPr>
              <a:t>t-1</a:t>
            </a:r>
            <a:r>
              <a:rPr lang="en-GB" sz="1600" dirty="0">
                <a:solidFill>
                  <a:srgbClr val="000000"/>
                </a:solidFill>
                <a:latin typeface="Cambria Math" panose="02040503050406030204" pitchFamily="18" charset="0"/>
                <a:ea typeface="Cambria Math" panose="02040503050406030204" pitchFamily="18" charset="0"/>
              </a:rPr>
              <a:t>)</a:t>
            </a:r>
            <a:r>
              <a:rPr lang="en-GB" sz="1600" baseline="30000" dirty="0">
                <a:solidFill>
                  <a:srgbClr val="000000"/>
                </a:solidFill>
                <a:latin typeface="Cambria Math" panose="02040503050406030204" pitchFamily="18" charset="0"/>
                <a:ea typeface="Cambria Math" panose="02040503050406030204" pitchFamily="18" charset="0"/>
              </a:rPr>
              <a:t>T</a:t>
            </a:r>
            <a:r>
              <a:rPr lang="en-GB" sz="1600" dirty="0">
                <a:solidFill>
                  <a:srgbClr val="000000"/>
                </a:solidFill>
                <a:latin typeface="Cambria Math" panose="02040503050406030204" pitchFamily="18" charset="0"/>
                <a:ea typeface="Cambria Math" panose="02040503050406030204" pitchFamily="18" charset="0"/>
              </a:rPr>
              <a:t>&gt; </a:t>
            </a:r>
            <a:r>
              <a:rPr lang="en-GB" sz="1600" b="1" dirty="0">
                <a:solidFill>
                  <a:srgbClr val="000000"/>
                </a:solidFill>
                <a:latin typeface="Cambria Math" panose="02040503050406030204" pitchFamily="18" charset="0"/>
                <a:ea typeface="Cambria Math" panose="02040503050406030204" pitchFamily="18" charset="0"/>
                <a:cs typeface="Calibri" pitchFamily="34" charset="0"/>
              </a:rPr>
              <a:t>M</a:t>
            </a:r>
            <a:r>
              <a:rPr lang="en-GB" sz="1600" baseline="30000" dirty="0">
                <a:solidFill>
                  <a:srgbClr val="000000"/>
                </a:solidFill>
                <a:latin typeface="Cambria Math" panose="02040503050406030204" pitchFamily="18" charset="0"/>
                <a:ea typeface="Cambria Math" panose="02040503050406030204" pitchFamily="18" charset="0"/>
                <a:cs typeface="Calibri" pitchFamily="34" charset="0"/>
              </a:rPr>
              <a:t>T</a:t>
            </a:r>
            <a:r>
              <a:rPr lang="en-GB" sz="1600" baseline="-50000" dirty="0">
                <a:solidFill>
                  <a:srgbClr val="000000"/>
                </a:solidFill>
                <a:latin typeface="Cambria Math" panose="02040503050406030204" pitchFamily="18" charset="0"/>
                <a:ea typeface="Cambria Math" panose="02040503050406030204" pitchFamily="18" charset="0"/>
                <a:cs typeface="Calibri" pitchFamily="34" charset="0"/>
              </a:rPr>
              <a:t> </a:t>
            </a:r>
            <a:r>
              <a:rPr lang="en-GB" sz="1600" dirty="0">
                <a:solidFill>
                  <a:srgbClr val="000000"/>
                </a:solidFill>
                <a:latin typeface="Cambria Math" panose="02040503050406030204" pitchFamily="18" charset="0"/>
                <a:ea typeface="Cambria Math" panose="02040503050406030204" pitchFamily="18" charset="0"/>
              </a:rPr>
              <a:t>+ &lt;</a:t>
            </a:r>
            <a:r>
              <a:rPr lang="el-GR" sz="1600" b="1" dirty="0" smtClean="0">
                <a:solidFill>
                  <a:srgbClr val="000000"/>
                </a:solidFill>
                <a:latin typeface="Cambria Math" panose="02040503050406030204" pitchFamily="18" charset="0"/>
                <a:ea typeface="Cambria Math" panose="02040503050406030204" pitchFamily="18" charset="0"/>
              </a:rPr>
              <a:t>η</a:t>
            </a:r>
            <a:r>
              <a:rPr lang="en-GB" sz="1600" baseline="-25000" dirty="0" smtClean="0">
                <a:solidFill>
                  <a:srgbClr val="000000"/>
                </a:solidFill>
                <a:latin typeface="Cambria Math" panose="02040503050406030204" pitchFamily="18" charset="0"/>
                <a:ea typeface="Cambria Math" panose="02040503050406030204" pitchFamily="18" charset="0"/>
              </a:rPr>
              <a:t>t </a:t>
            </a:r>
            <a:r>
              <a:rPr lang="en-GB" sz="1600" dirty="0">
                <a:solidFill>
                  <a:srgbClr val="000000"/>
                </a:solidFill>
                <a:latin typeface="Cambria Math" panose="02040503050406030204" pitchFamily="18" charset="0"/>
                <a:ea typeface="Cambria Math" panose="02040503050406030204" pitchFamily="18" charset="0"/>
              </a:rPr>
              <a:t>(</a:t>
            </a:r>
            <a:r>
              <a:rPr lang="el-GR" sz="1600" b="1" dirty="0" smtClean="0">
                <a:solidFill>
                  <a:srgbClr val="000000"/>
                </a:solidFill>
                <a:latin typeface="Cambria Math" panose="02040503050406030204" pitchFamily="18" charset="0"/>
                <a:ea typeface="Cambria Math" panose="02040503050406030204" pitchFamily="18" charset="0"/>
              </a:rPr>
              <a:t>η</a:t>
            </a:r>
            <a:r>
              <a:rPr lang="en-GB" sz="1600" baseline="-25000" dirty="0" smtClean="0">
                <a:solidFill>
                  <a:srgbClr val="000000"/>
                </a:solidFill>
                <a:latin typeface="Cambria Math" panose="02040503050406030204" pitchFamily="18" charset="0"/>
                <a:ea typeface="Cambria Math" panose="02040503050406030204" pitchFamily="18" charset="0"/>
              </a:rPr>
              <a:t>t</a:t>
            </a:r>
            <a:r>
              <a:rPr lang="en-GB" sz="1600" dirty="0" smtClean="0">
                <a:solidFill>
                  <a:srgbClr val="000000"/>
                </a:solidFill>
                <a:latin typeface="Cambria Math" panose="02040503050406030204" pitchFamily="18" charset="0"/>
                <a:ea typeface="Cambria Math" panose="02040503050406030204" pitchFamily="18" charset="0"/>
              </a:rPr>
              <a:t>)</a:t>
            </a:r>
            <a:r>
              <a:rPr lang="en-GB" sz="1600" baseline="30000" dirty="0" smtClean="0">
                <a:solidFill>
                  <a:srgbClr val="000000"/>
                </a:solidFill>
                <a:latin typeface="Cambria Math" panose="02040503050406030204" pitchFamily="18" charset="0"/>
                <a:ea typeface="Cambria Math" panose="02040503050406030204" pitchFamily="18" charset="0"/>
              </a:rPr>
              <a:t>T</a:t>
            </a:r>
            <a:r>
              <a:rPr lang="en-GB" sz="1600" dirty="0">
                <a:solidFill>
                  <a:srgbClr val="000000"/>
                </a:solidFill>
                <a:latin typeface="Cambria Math" panose="02040503050406030204" pitchFamily="18" charset="0"/>
                <a:ea typeface="Cambria Math" panose="02040503050406030204" pitchFamily="18" charset="0"/>
              </a:rPr>
              <a:t>&gt; =</a:t>
            </a:r>
          </a:p>
          <a:p>
            <a:pPr algn="ctr">
              <a:spcBef>
                <a:spcPts val="600"/>
              </a:spcBef>
              <a:spcAft>
                <a:spcPts val="600"/>
              </a:spcAft>
              <a:buClr>
                <a:schemeClr val="tx1"/>
              </a:buClr>
            </a:pPr>
            <a:r>
              <a:rPr lang="en-GB" sz="1600" b="1" dirty="0">
                <a:solidFill>
                  <a:srgbClr val="000000"/>
                </a:solidFill>
                <a:latin typeface="Cambria Math" panose="02040503050406030204" pitchFamily="18" charset="0"/>
                <a:ea typeface="Cambria Math" panose="02040503050406030204" pitchFamily="18" charset="0"/>
                <a:cs typeface="Calibri" pitchFamily="34" charset="0"/>
              </a:rPr>
              <a:t>M</a:t>
            </a:r>
            <a:r>
              <a:rPr lang="en-GB" sz="1600" baseline="-50000" dirty="0">
                <a:solidFill>
                  <a:srgbClr val="000000"/>
                </a:solidFill>
                <a:latin typeface="Cambria Math" panose="02040503050406030204" pitchFamily="18" charset="0"/>
                <a:ea typeface="Cambria Math" panose="02040503050406030204" pitchFamily="18" charset="0"/>
                <a:cs typeface="Calibri" pitchFamily="34" charset="0"/>
              </a:rPr>
              <a:t> </a:t>
            </a:r>
            <a:r>
              <a:rPr lang="en-GB" sz="1600" b="1" dirty="0">
                <a:solidFill>
                  <a:srgbClr val="000000"/>
                </a:solidFill>
                <a:latin typeface="Cambria Math" panose="02040503050406030204" pitchFamily="18" charset="0"/>
                <a:ea typeface="Cambria Math" panose="02040503050406030204" pitchFamily="18" charset="0"/>
              </a:rPr>
              <a:t>P</a:t>
            </a:r>
            <a:r>
              <a:rPr lang="en-GB" sz="1600" baseline="30000" dirty="0">
                <a:solidFill>
                  <a:srgbClr val="000000"/>
                </a:solidFill>
                <a:latin typeface="Cambria Math" panose="02040503050406030204" pitchFamily="18" charset="0"/>
                <a:ea typeface="Cambria Math" panose="02040503050406030204" pitchFamily="18" charset="0"/>
              </a:rPr>
              <a:t>a</a:t>
            </a:r>
            <a:r>
              <a:rPr lang="en-GB" sz="1600" baseline="-25000" dirty="0">
                <a:solidFill>
                  <a:srgbClr val="000000"/>
                </a:solidFill>
                <a:latin typeface="Cambria Math" panose="02040503050406030204" pitchFamily="18" charset="0"/>
                <a:ea typeface="Cambria Math" panose="02040503050406030204" pitchFamily="18" charset="0"/>
              </a:rPr>
              <a:t>t-1</a:t>
            </a:r>
            <a:r>
              <a:rPr lang="el-GR" sz="1600" b="1" i="1" dirty="0">
                <a:solidFill>
                  <a:srgbClr val="000000"/>
                </a:solidFill>
                <a:latin typeface="Cambria Math" panose="02040503050406030204" pitchFamily="18" charset="0"/>
                <a:ea typeface="Cambria Math" panose="02040503050406030204" pitchFamily="18" charset="0"/>
              </a:rPr>
              <a:t> </a:t>
            </a:r>
            <a:r>
              <a:rPr lang="en-GB" sz="1600" b="1" dirty="0">
                <a:solidFill>
                  <a:srgbClr val="000000"/>
                </a:solidFill>
                <a:latin typeface="Cambria Math" panose="02040503050406030204" pitchFamily="18" charset="0"/>
                <a:ea typeface="Cambria Math" panose="02040503050406030204" pitchFamily="18" charset="0"/>
                <a:cs typeface="Calibri" pitchFamily="34" charset="0"/>
              </a:rPr>
              <a:t>M</a:t>
            </a:r>
            <a:r>
              <a:rPr lang="en-GB" sz="1600" baseline="30000" dirty="0">
                <a:solidFill>
                  <a:srgbClr val="000000"/>
                </a:solidFill>
                <a:latin typeface="Cambria Math" panose="02040503050406030204" pitchFamily="18" charset="0"/>
                <a:ea typeface="Cambria Math" panose="02040503050406030204" pitchFamily="18" charset="0"/>
                <a:cs typeface="Calibri" pitchFamily="34" charset="0"/>
              </a:rPr>
              <a:t>T</a:t>
            </a:r>
            <a:r>
              <a:rPr lang="en-GB" sz="1600" baseline="-50000" dirty="0">
                <a:solidFill>
                  <a:srgbClr val="000000"/>
                </a:solidFill>
                <a:latin typeface="Cambria Math" panose="02040503050406030204" pitchFamily="18" charset="0"/>
                <a:ea typeface="Cambria Math" panose="02040503050406030204" pitchFamily="18" charset="0"/>
                <a:cs typeface="Calibri" pitchFamily="34" charset="0"/>
              </a:rPr>
              <a:t> </a:t>
            </a:r>
            <a:r>
              <a:rPr lang="en-GB" sz="1600" dirty="0">
                <a:solidFill>
                  <a:srgbClr val="000000"/>
                </a:solidFill>
                <a:latin typeface="Cambria Math" panose="02040503050406030204" pitchFamily="18" charset="0"/>
                <a:ea typeface="Cambria Math" panose="02040503050406030204" pitchFamily="18" charset="0"/>
              </a:rPr>
              <a:t>+ </a:t>
            </a:r>
            <a:r>
              <a:rPr lang="en-GB" sz="1600" b="1" dirty="0" err="1">
                <a:solidFill>
                  <a:srgbClr val="000000"/>
                </a:solidFill>
                <a:latin typeface="Cambria Math" panose="02040503050406030204" pitchFamily="18" charset="0"/>
                <a:ea typeface="Cambria Math" panose="02040503050406030204" pitchFamily="18" charset="0"/>
              </a:rPr>
              <a:t>Q</a:t>
            </a:r>
            <a:r>
              <a:rPr lang="en-GB" sz="1600" baseline="-25000" dirty="0" err="1">
                <a:solidFill>
                  <a:srgbClr val="000000"/>
                </a:solidFill>
                <a:latin typeface="Cambria Math" panose="02040503050406030204" pitchFamily="18" charset="0"/>
                <a:ea typeface="Cambria Math" panose="02040503050406030204" pitchFamily="18" charset="0"/>
              </a:rPr>
              <a:t>t</a:t>
            </a:r>
            <a:endParaRPr lang="en-GB" sz="1600" dirty="0">
              <a:solidFill>
                <a:srgbClr val="000000"/>
              </a:solidFill>
              <a:latin typeface="Cambria Math" panose="02040503050406030204" pitchFamily="18" charset="0"/>
              <a:ea typeface="Cambria Math" panose="02040503050406030204" pitchFamily="18" charset="0"/>
            </a:endParaRPr>
          </a:p>
          <a:p>
            <a:pPr marL="285750" indent="-285750">
              <a:spcBef>
                <a:spcPts val="1200"/>
              </a:spcBef>
              <a:spcAft>
                <a:spcPts val="600"/>
              </a:spcAft>
              <a:buClr>
                <a:schemeClr val="tx1"/>
              </a:buClr>
              <a:buFont typeface="Arial" panose="020B0604020202020204" pitchFamily="34" charset="0"/>
              <a:buChar char="•"/>
            </a:pPr>
            <a:r>
              <a:rPr lang="en-GB" sz="1600" dirty="0">
                <a:solidFill>
                  <a:srgbClr val="000000"/>
                </a:solidFill>
                <a:cs typeface="Helvetica" panose="020B0604020202020204" pitchFamily="34" charset="0"/>
              </a:rPr>
              <a:t>Here we have assumed</a:t>
            </a:r>
            <a:r>
              <a:rPr lang="en-GB" sz="1600" dirty="0">
                <a:solidFill>
                  <a:srgbClr val="000000"/>
                </a:solidFill>
                <a:latin typeface="Calibri" pitchFamily="34" charset="0"/>
              </a:rPr>
              <a:t> </a:t>
            </a:r>
            <a:r>
              <a:rPr lang="en-GB" sz="1600" dirty="0">
                <a:solidFill>
                  <a:srgbClr val="000000"/>
                </a:solidFill>
                <a:latin typeface="Cambria Math" panose="02040503050406030204" pitchFamily="18" charset="0"/>
                <a:ea typeface="Cambria Math" panose="02040503050406030204" pitchFamily="18" charset="0"/>
              </a:rPr>
              <a:t>&lt;</a:t>
            </a:r>
            <a:r>
              <a:rPr lang="el-GR" sz="1600" b="1" i="1" dirty="0">
                <a:solidFill>
                  <a:srgbClr val="000000"/>
                </a:solidFill>
                <a:latin typeface="Cambria Math" panose="02040503050406030204" pitchFamily="18" charset="0"/>
                <a:ea typeface="Cambria Math" panose="02040503050406030204" pitchFamily="18" charset="0"/>
              </a:rPr>
              <a:t> </a:t>
            </a:r>
            <a:r>
              <a:rPr lang="el-GR" sz="1600" b="1" dirty="0">
                <a:solidFill>
                  <a:srgbClr val="000000"/>
                </a:solidFill>
                <a:latin typeface="Cambria Math" panose="02040503050406030204" pitchFamily="18" charset="0"/>
                <a:ea typeface="Cambria Math" panose="02040503050406030204" pitchFamily="18" charset="0"/>
              </a:rPr>
              <a:t>ε</a:t>
            </a:r>
            <a:r>
              <a:rPr lang="en-GB" sz="1600" baseline="30000" dirty="0">
                <a:solidFill>
                  <a:srgbClr val="000000"/>
                </a:solidFill>
                <a:latin typeface="Cambria Math" panose="02040503050406030204" pitchFamily="18" charset="0"/>
                <a:ea typeface="Cambria Math" panose="02040503050406030204" pitchFamily="18" charset="0"/>
              </a:rPr>
              <a:t>a</a:t>
            </a:r>
            <a:r>
              <a:rPr lang="en-GB" sz="1600" baseline="-25000" dirty="0">
                <a:solidFill>
                  <a:srgbClr val="000000"/>
                </a:solidFill>
                <a:latin typeface="Cambria Math" panose="02040503050406030204" pitchFamily="18" charset="0"/>
                <a:ea typeface="Cambria Math" panose="02040503050406030204" pitchFamily="18" charset="0"/>
              </a:rPr>
              <a:t>t-1</a:t>
            </a:r>
            <a:r>
              <a:rPr lang="en-GB" sz="1600" dirty="0">
                <a:solidFill>
                  <a:srgbClr val="000000"/>
                </a:solidFill>
                <a:latin typeface="Cambria Math" panose="02040503050406030204" pitchFamily="18" charset="0"/>
                <a:ea typeface="Cambria Math" panose="02040503050406030204" pitchFamily="18" charset="0"/>
              </a:rPr>
              <a:t> (</a:t>
            </a:r>
            <a:r>
              <a:rPr lang="el-GR" sz="1600" b="1" dirty="0">
                <a:solidFill>
                  <a:srgbClr val="000000"/>
                </a:solidFill>
                <a:latin typeface="Cambria Math" panose="02040503050406030204" pitchFamily="18" charset="0"/>
                <a:ea typeface="Cambria Math" panose="02040503050406030204" pitchFamily="18" charset="0"/>
              </a:rPr>
              <a:t>η</a:t>
            </a:r>
            <a:r>
              <a:rPr lang="en-GB" sz="1600" baseline="-25000" dirty="0">
                <a:solidFill>
                  <a:srgbClr val="000000"/>
                </a:solidFill>
                <a:latin typeface="Cambria Math" panose="02040503050406030204" pitchFamily="18" charset="0"/>
                <a:ea typeface="Cambria Math" panose="02040503050406030204" pitchFamily="18" charset="0"/>
              </a:rPr>
              <a:t>t </a:t>
            </a:r>
            <a:r>
              <a:rPr lang="en-GB" sz="1600" dirty="0">
                <a:solidFill>
                  <a:srgbClr val="000000"/>
                </a:solidFill>
                <a:latin typeface="Cambria Math" panose="02040503050406030204" pitchFamily="18" charset="0"/>
                <a:ea typeface="Cambria Math" panose="02040503050406030204" pitchFamily="18" charset="0"/>
              </a:rPr>
              <a:t>)</a:t>
            </a:r>
            <a:r>
              <a:rPr lang="en-GB" sz="1600" baseline="30000" dirty="0">
                <a:solidFill>
                  <a:srgbClr val="000000"/>
                </a:solidFill>
                <a:latin typeface="Cambria Math" panose="02040503050406030204" pitchFamily="18" charset="0"/>
                <a:ea typeface="Cambria Math" panose="02040503050406030204" pitchFamily="18" charset="0"/>
              </a:rPr>
              <a:t>T</a:t>
            </a:r>
            <a:r>
              <a:rPr lang="en-GB" sz="1600" dirty="0">
                <a:solidFill>
                  <a:srgbClr val="000000"/>
                </a:solidFill>
                <a:latin typeface="Cambria Math" panose="02040503050406030204" pitchFamily="18" charset="0"/>
                <a:ea typeface="Cambria Math" panose="02040503050406030204" pitchFamily="18" charset="0"/>
              </a:rPr>
              <a:t>&gt; = 0</a:t>
            </a:r>
            <a:r>
              <a:rPr lang="en-GB" sz="1600" dirty="0">
                <a:solidFill>
                  <a:srgbClr val="000000"/>
                </a:solidFill>
                <a:latin typeface="Calibri" pitchFamily="34" charset="0"/>
              </a:rPr>
              <a:t>  </a:t>
            </a:r>
            <a:r>
              <a:rPr lang="en-GB" sz="1600" dirty="0">
                <a:solidFill>
                  <a:srgbClr val="000000"/>
                </a:solidFill>
                <a:cs typeface="Helvetica" panose="020B0604020202020204" pitchFamily="34" charset="0"/>
              </a:rPr>
              <a:t>and defined the model error covariance matrix</a:t>
            </a:r>
            <a:r>
              <a:rPr lang="en-GB" sz="1600" dirty="0">
                <a:solidFill>
                  <a:srgbClr val="000000"/>
                </a:solidFill>
                <a:latin typeface="Calibri" pitchFamily="34" charset="0"/>
              </a:rPr>
              <a:t> </a:t>
            </a:r>
            <a:r>
              <a:rPr lang="en-GB" sz="1600" b="1" dirty="0" err="1">
                <a:solidFill>
                  <a:srgbClr val="000000"/>
                </a:solidFill>
                <a:latin typeface="Cambria Math" panose="02040503050406030204" pitchFamily="18" charset="0"/>
                <a:ea typeface="Cambria Math" panose="02040503050406030204" pitchFamily="18" charset="0"/>
              </a:rPr>
              <a:t>Q</a:t>
            </a:r>
            <a:r>
              <a:rPr lang="en-GB" sz="1600" baseline="-25000" dirty="0" err="1">
                <a:solidFill>
                  <a:srgbClr val="000000"/>
                </a:solidFill>
                <a:latin typeface="Cambria Math" panose="02040503050406030204" pitchFamily="18" charset="0"/>
                <a:ea typeface="Cambria Math" panose="02040503050406030204" pitchFamily="18" charset="0"/>
              </a:rPr>
              <a:t>t</a:t>
            </a:r>
            <a:r>
              <a:rPr lang="en-GB" sz="1600" dirty="0">
                <a:solidFill>
                  <a:srgbClr val="000000"/>
                </a:solidFill>
                <a:latin typeface="Cambria Math" panose="02040503050406030204" pitchFamily="18" charset="0"/>
                <a:ea typeface="Cambria Math" panose="02040503050406030204" pitchFamily="18" charset="0"/>
              </a:rPr>
              <a:t> = &lt;</a:t>
            </a:r>
            <a:r>
              <a:rPr lang="el-GR" sz="1600" b="1" dirty="0">
                <a:solidFill>
                  <a:srgbClr val="000000"/>
                </a:solidFill>
                <a:latin typeface="Cambria Math" panose="02040503050406030204" pitchFamily="18" charset="0"/>
                <a:ea typeface="Cambria Math" panose="02040503050406030204" pitchFamily="18" charset="0"/>
              </a:rPr>
              <a:t>η</a:t>
            </a:r>
            <a:r>
              <a:rPr lang="en-GB" sz="1600" baseline="-25000" dirty="0">
                <a:solidFill>
                  <a:srgbClr val="000000"/>
                </a:solidFill>
                <a:latin typeface="Cambria Math" panose="02040503050406030204" pitchFamily="18" charset="0"/>
                <a:ea typeface="Cambria Math" panose="02040503050406030204" pitchFamily="18" charset="0"/>
              </a:rPr>
              <a:t>t </a:t>
            </a:r>
            <a:r>
              <a:rPr lang="en-GB" sz="1600" dirty="0">
                <a:solidFill>
                  <a:srgbClr val="000000"/>
                </a:solidFill>
                <a:latin typeface="Cambria Math" panose="02040503050406030204" pitchFamily="18" charset="0"/>
                <a:ea typeface="Cambria Math" panose="02040503050406030204" pitchFamily="18" charset="0"/>
              </a:rPr>
              <a:t>(</a:t>
            </a:r>
            <a:r>
              <a:rPr lang="el-GR" sz="1600" b="1" dirty="0">
                <a:solidFill>
                  <a:srgbClr val="000000"/>
                </a:solidFill>
                <a:latin typeface="Cambria Math" panose="02040503050406030204" pitchFamily="18" charset="0"/>
                <a:ea typeface="Cambria Math" panose="02040503050406030204" pitchFamily="18" charset="0"/>
              </a:rPr>
              <a:t>η</a:t>
            </a:r>
            <a:r>
              <a:rPr lang="en-GB" sz="1600" baseline="-25000" dirty="0">
                <a:solidFill>
                  <a:srgbClr val="000000"/>
                </a:solidFill>
                <a:latin typeface="Cambria Math" panose="02040503050406030204" pitchFamily="18" charset="0"/>
                <a:ea typeface="Cambria Math" panose="02040503050406030204" pitchFamily="18" charset="0"/>
              </a:rPr>
              <a:t>t</a:t>
            </a:r>
            <a:r>
              <a:rPr lang="en-GB" sz="1600" dirty="0">
                <a:solidFill>
                  <a:srgbClr val="000000"/>
                </a:solidFill>
                <a:latin typeface="Cambria Math" panose="02040503050406030204" pitchFamily="18" charset="0"/>
                <a:ea typeface="Cambria Math" panose="02040503050406030204" pitchFamily="18" charset="0"/>
              </a:rPr>
              <a:t>)</a:t>
            </a:r>
            <a:r>
              <a:rPr lang="en-GB" sz="1600" baseline="30000" dirty="0">
                <a:solidFill>
                  <a:srgbClr val="000000"/>
                </a:solidFill>
                <a:latin typeface="Cambria Math" panose="02040503050406030204" pitchFamily="18" charset="0"/>
                <a:ea typeface="Cambria Math" panose="02040503050406030204" pitchFamily="18" charset="0"/>
              </a:rPr>
              <a:t>T</a:t>
            </a:r>
            <a:r>
              <a:rPr lang="en-GB" sz="1600" dirty="0" smtClean="0">
                <a:solidFill>
                  <a:srgbClr val="000000"/>
                </a:solidFill>
                <a:latin typeface="Cambria Math" panose="02040503050406030204" pitchFamily="18" charset="0"/>
                <a:ea typeface="Cambria Math" panose="02040503050406030204" pitchFamily="18" charset="0"/>
              </a:rPr>
              <a:t>&gt;</a:t>
            </a:r>
          </a:p>
          <a:p>
            <a:pPr marL="285750" indent="-285750">
              <a:spcBef>
                <a:spcPts val="1200"/>
              </a:spcBef>
              <a:spcAft>
                <a:spcPts val="600"/>
              </a:spcAft>
              <a:buClr>
                <a:schemeClr val="tx1"/>
              </a:buClr>
              <a:buFont typeface="Arial" panose="020B0604020202020204" pitchFamily="34" charset="0"/>
              <a:buChar char="•"/>
            </a:pPr>
            <a:r>
              <a:rPr lang="en-GB" sz="1600" dirty="0" smtClean="0">
                <a:solidFill>
                  <a:srgbClr val="000000"/>
                </a:solidFill>
                <a:cs typeface="Helvetica" panose="020B0604020202020204" pitchFamily="34" charset="0"/>
              </a:rPr>
              <a:t>Note how the background error is described as the sum of the errors of the previous analysis propagated by the model dynamics to the time of the update </a:t>
            </a:r>
            <a:r>
              <a:rPr lang="en-GB" sz="1600" dirty="0" smtClean="0">
                <a:solidFill>
                  <a:srgbClr val="000000"/>
                </a:solidFill>
                <a:latin typeface="Calibri" pitchFamily="34" charset="0"/>
                <a:cs typeface="Helvetica" panose="020B0604020202020204" pitchFamily="34" charset="0"/>
              </a:rPr>
              <a:t>(</a:t>
            </a:r>
            <a:r>
              <a:rPr lang="en-GB" sz="1600" b="1" dirty="0">
                <a:solidFill>
                  <a:srgbClr val="000000"/>
                </a:solidFill>
                <a:latin typeface="Cambria Math" panose="02040503050406030204" pitchFamily="18" charset="0"/>
                <a:ea typeface="Cambria Math" panose="02040503050406030204" pitchFamily="18" charset="0"/>
                <a:cs typeface="Calibri" pitchFamily="34" charset="0"/>
              </a:rPr>
              <a:t>M</a:t>
            </a:r>
            <a:r>
              <a:rPr lang="en-GB" sz="1600" baseline="-50000" dirty="0">
                <a:solidFill>
                  <a:srgbClr val="000000"/>
                </a:solidFill>
                <a:latin typeface="Cambria Math" panose="02040503050406030204" pitchFamily="18" charset="0"/>
                <a:ea typeface="Cambria Math" panose="02040503050406030204" pitchFamily="18" charset="0"/>
                <a:cs typeface="Calibri" pitchFamily="34" charset="0"/>
              </a:rPr>
              <a:t> </a:t>
            </a:r>
            <a:r>
              <a:rPr lang="en-GB" sz="1600" b="1" dirty="0">
                <a:solidFill>
                  <a:srgbClr val="000000"/>
                </a:solidFill>
                <a:latin typeface="Cambria Math" panose="02040503050406030204" pitchFamily="18" charset="0"/>
                <a:ea typeface="Cambria Math" panose="02040503050406030204" pitchFamily="18" charset="0"/>
              </a:rPr>
              <a:t>P</a:t>
            </a:r>
            <a:r>
              <a:rPr lang="en-GB" sz="1600" baseline="30000" dirty="0">
                <a:solidFill>
                  <a:srgbClr val="000000"/>
                </a:solidFill>
                <a:latin typeface="Cambria Math" panose="02040503050406030204" pitchFamily="18" charset="0"/>
                <a:ea typeface="Cambria Math" panose="02040503050406030204" pitchFamily="18" charset="0"/>
              </a:rPr>
              <a:t>a</a:t>
            </a:r>
            <a:r>
              <a:rPr lang="en-GB" sz="1600" baseline="-25000" dirty="0">
                <a:solidFill>
                  <a:srgbClr val="000000"/>
                </a:solidFill>
                <a:latin typeface="Cambria Math" panose="02040503050406030204" pitchFamily="18" charset="0"/>
                <a:ea typeface="Cambria Math" panose="02040503050406030204" pitchFamily="18" charset="0"/>
              </a:rPr>
              <a:t>t-1</a:t>
            </a:r>
            <a:r>
              <a:rPr lang="el-GR" sz="1600" b="1" i="1" dirty="0">
                <a:solidFill>
                  <a:srgbClr val="000000"/>
                </a:solidFill>
                <a:latin typeface="Cambria Math" panose="02040503050406030204" pitchFamily="18" charset="0"/>
                <a:ea typeface="Cambria Math" panose="02040503050406030204" pitchFamily="18" charset="0"/>
              </a:rPr>
              <a:t> </a:t>
            </a:r>
            <a:r>
              <a:rPr lang="en-GB" sz="1600" b="1" dirty="0" smtClean="0">
                <a:solidFill>
                  <a:srgbClr val="000000"/>
                </a:solidFill>
                <a:latin typeface="Cambria Math" panose="02040503050406030204" pitchFamily="18" charset="0"/>
                <a:ea typeface="Cambria Math" panose="02040503050406030204" pitchFamily="18" charset="0"/>
                <a:cs typeface="Calibri" pitchFamily="34" charset="0"/>
              </a:rPr>
              <a:t>M</a:t>
            </a:r>
            <a:r>
              <a:rPr lang="en-GB" sz="1600" baseline="30000" dirty="0" smtClean="0">
                <a:solidFill>
                  <a:srgbClr val="000000"/>
                </a:solidFill>
                <a:latin typeface="Cambria Math" panose="02040503050406030204" pitchFamily="18" charset="0"/>
                <a:ea typeface="Cambria Math" panose="02040503050406030204" pitchFamily="18" charset="0"/>
                <a:cs typeface="Calibri" pitchFamily="34" charset="0"/>
              </a:rPr>
              <a:t>T</a:t>
            </a:r>
            <a:r>
              <a:rPr lang="en-GB" sz="1600" dirty="0" smtClean="0">
                <a:solidFill>
                  <a:srgbClr val="000000"/>
                </a:solidFill>
                <a:ea typeface="Cambria Math" panose="02040503050406030204" pitchFamily="18" charset="0"/>
                <a:cs typeface="Helvetica" panose="020B0604020202020204" pitchFamily="34" charset="0"/>
              </a:rPr>
              <a:t>) and the errors introduced by the model (</a:t>
            </a:r>
            <a:r>
              <a:rPr lang="en-GB" sz="1600" b="1" dirty="0" err="1" smtClean="0">
                <a:solidFill>
                  <a:srgbClr val="000000"/>
                </a:solidFill>
                <a:latin typeface="Cambria Math" panose="02040503050406030204" pitchFamily="18" charset="0"/>
                <a:ea typeface="Cambria Math" panose="02040503050406030204" pitchFamily="18" charset="0"/>
              </a:rPr>
              <a:t>Q</a:t>
            </a:r>
            <a:r>
              <a:rPr lang="en-GB" sz="1600" baseline="-25000" dirty="0" err="1" smtClean="0">
                <a:solidFill>
                  <a:srgbClr val="000000"/>
                </a:solidFill>
                <a:latin typeface="Cambria Math" panose="02040503050406030204" pitchFamily="18" charset="0"/>
                <a:ea typeface="Cambria Math" panose="02040503050406030204" pitchFamily="18" charset="0"/>
              </a:rPr>
              <a:t>t</a:t>
            </a:r>
            <a:r>
              <a:rPr lang="en-GB" sz="1600" dirty="0" smtClean="0">
                <a:solidFill>
                  <a:srgbClr val="000000"/>
                </a:solidFill>
                <a:ea typeface="Cambria Math" panose="02040503050406030204" pitchFamily="18" charset="0"/>
                <a:cs typeface="Helvetica" panose="020B0604020202020204" pitchFamily="34" charset="0"/>
              </a:rPr>
              <a:t>)</a:t>
            </a:r>
            <a:endParaRPr lang="en-GB" sz="1600" dirty="0" smtClean="0">
              <a:solidFill>
                <a:srgbClr val="000000"/>
              </a:solidFill>
              <a:cs typeface="Helvetica" panose="020B0604020202020204" pitchFamily="34" charset="0"/>
            </a:endParaRPr>
          </a:p>
          <a:p>
            <a:pPr marL="285750" indent="-285750">
              <a:spcBef>
                <a:spcPts val="1200"/>
              </a:spcBef>
              <a:spcAft>
                <a:spcPts val="600"/>
              </a:spcAft>
              <a:buClr>
                <a:schemeClr val="tx1"/>
              </a:buClr>
              <a:buFont typeface="Arial" panose="020B0604020202020204" pitchFamily="34" charset="0"/>
              <a:buChar char="•"/>
            </a:pPr>
            <a:r>
              <a:rPr lang="en-GB" sz="1600" dirty="0">
                <a:solidFill>
                  <a:schemeClr val="tx1"/>
                </a:solidFill>
                <a:cs typeface="Helvetica" panose="020B0604020202020204" pitchFamily="34" charset="0"/>
              </a:rPr>
              <a:t>We now have all the equations </a:t>
            </a:r>
            <a:r>
              <a:rPr lang="en-GB" sz="1600" dirty="0" smtClean="0">
                <a:solidFill>
                  <a:schemeClr val="tx1"/>
                </a:solidFill>
                <a:cs typeface="Helvetica" panose="020B0604020202020204" pitchFamily="34" charset="0"/>
              </a:rPr>
              <a:t>necessary </a:t>
            </a:r>
            <a:r>
              <a:rPr lang="en-GB" sz="1600" dirty="0">
                <a:solidFill>
                  <a:schemeClr val="tx1"/>
                </a:solidFill>
                <a:cs typeface="Helvetica" panose="020B0604020202020204" pitchFamily="34" charset="0"/>
              </a:rPr>
              <a:t>to propagate and update both </a:t>
            </a:r>
            <a:r>
              <a:rPr lang="en-GB" sz="1600" dirty="0">
                <a:solidFill>
                  <a:srgbClr val="FF0000"/>
                </a:solidFill>
                <a:cs typeface="Helvetica" panose="020B0604020202020204" pitchFamily="34" charset="0"/>
              </a:rPr>
              <a:t>the state and its error estimates</a:t>
            </a:r>
            <a:endParaRPr lang="en-GB" sz="1600" dirty="0">
              <a:solidFill>
                <a:srgbClr val="000000"/>
              </a:solidFill>
              <a:cs typeface="Helvetica" panose="020B0604020202020204" pitchFamily="34" charset="0"/>
            </a:endParaRPr>
          </a:p>
          <a:p>
            <a:pPr marL="285750" indent="-285750">
              <a:spcBef>
                <a:spcPts val="1200"/>
              </a:spcBef>
              <a:spcAft>
                <a:spcPts val="600"/>
              </a:spcAft>
              <a:buClr>
                <a:srgbClr val="0099FF"/>
              </a:buClr>
              <a:buFont typeface="Arial" panose="020B0604020202020204" pitchFamily="34" charset="0"/>
              <a:buChar char="•"/>
            </a:pPr>
            <a:endParaRPr lang="en-GB" sz="1600" dirty="0">
              <a:solidFill>
                <a:srgbClr val="000000"/>
              </a:solidFill>
              <a:cs typeface="Helvetica" panose="020B0604020202020204" pitchFamily="34" charset="0"/>
            </a:endParaRPr>
          </a:p>
        </p:txBody>
      </p:sp>
    </p:spTree>
    <p:extLst>
      <p:ext uri="{BB962C8B-B14F-4D97-AF65-F5344CB8AC3E}">
        <p14:creationId xmlns:p14="http://schemas.microsoft.com/office/powerpoint/2010/main" val="3218580295"/>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4000"/>
          </a:lnSpc>
          <a:spcBef>
            <a:spcPct val="0"/>
          </a:spcBef>
          <a:spcAft>
            <a:spcPct val="0"/>
          </a:spcAft>
          <a:buClr>
            <a:srgbClr val="000000"/>
          </a:buClr>
          <a:buSzPct val="100000"/>
          <a:buFont typeface="Times New Roman" pitchFamily="18" charset="0"/>
          <a:buNone/>
          <a:tabLst/>
          <a:defRPr kumimoji="0" lang="en-GB"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4000"/>
          </a:lnSpc>
          <a:spcBef>
            <a:spcPct val="0"/>
          </a:spcBef>
          <a:spcAft>
            <a:spcPct val="0"/>
          </a:spcAft>
          <a:buClr>
            <a:srgbClr val="000000"/>
          </a:buClr>
          <a:buSzPct val="100000"/>
          <a:buFont typeface="Times New Roman" pitchFamily="18" charset="0"/>
          <a:buNone/>
          <a:tabLst/>
          <a:defRPr kumimoji="0" lang="en-GB"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ECMWF_Template white with ba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ECMWF_Template white with ba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ECMWF_Template white with ba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101667</TotalTime>
  <Words>4060</Words>
  <Application>Microsoft Office PowerPoint</Application>
  <PresentationFormat>On-screen Show (4:3)</PresentationFormat>
  <Paragraphs>365</Paragraphs>
  <Slides>40</Slides>
  <Notes>6</Notes>
  <HiddenSlides>0</HiddenSlides>
  <MMClips>0</MMClips>
  <ScaleCrop>false</ScaleCrop>
  <HeadingPairs>
    <vt:vector size="8" baseType="variant">
      <vt:variant>
        <vt:lpstr>Fonts Used</vt:lpstr>
      </vt:variant>
      <vt:variant>
        <vt:i4>12</vt:i4>
      </vt:variant>
      <vt:variant>
        <vt:lpstr>Theme</vt:lpstr>
      </vt:variant>
      <vt:variant>
        <vt:i4>4</vt:i4>
      </vt:variant>
      <vt:variant>
        <vt:lpstr>Embedded OLE Servers</vt:lpstr>
      </vt:variant>
      <vt:variant>
        <vt:i4>1</vt:i4>
      </vt:variant>
      <vt:variant>
        <vt:lpstr>Slide Titles</vt:lpstr>
      </vt:variant>
      <vt:variant>
        <vt:i4>40</vt:i4>
      </vt:variant>
    </vt:vector>
  </HeadingPairs>
  <TitlesOfParts>
    <vt:vector size="57" baseType="lpstr">
      <vt:lpstr>MS PGothic</vt:lpstr>
      <vt:lpstr>Arial</vt:lpstr>
      <vt:lpstr>Arial Black</vt:lpstr>
      <vt:lpstr>Calibri</vt:lpstr>
      <vt:lpstr>Cambria Math</vt:lpstr>
      <vt:lpstr>Helvetica</vt:lpstr>
      <vt:lpstr>Lucida Calligraphy</vt:lpstr>
      <vt:lpstr>Monotype Corsiva</vt:lpstr>
      <vt:lpstr>Tahoma</vt:lpstr>
      <vt:lpstr>Times</vt:lpstr>
      <vt:lpstr>Times New Roman</vt:lpstr>
      <vt:lpstr>Wingdings</vt:lpstr>
      <vt:lpstr>Default Design</vt:lpstr>
      <vt:lpstr>ECMWF_Template white with bar</vt:lpstr>
      <vt:lpstr>1_ECMWF_Template white with bar</vt:lpstr>
      <vt:lpstr>2_ECMWF_Template white with bar</vt:lpstr>
      <vt:lpstr>Equation</vt:lpstr>
      <vt:lpstr>Assimilation Algorithms: Ensemble Kalman Filters   </vt:lpstr>
      <vt:lpstr>Outline</vt:lpstr>
      <vt:lpstr>The Standard Kalman Filter</vt:lpstr>
      <vt:lpstr>The Standard Kalman Filter</vt:lpstr>
      <vt:lpstr>The Standard Kalman Filter</vt:lpstr>
      <vt:lpstr>The Standard Kalman Filter</vt:lpstr>
      <vt:lpstr>The Standard Kalman Filter</vt:lpstr>
      <vt:lpstr>The Standard Kalman Filter</vt:lpstr>
      <vt:lpstr>The Standard Kalman Filter</vt:lpstr>
      <vt:lpstr>The Standard Kalman Filter</vt:lpstr>
      <vt:lpstr>The Standard Kalman Filter</vt:lpstr>
      <vt:lpstr>Extended Standard Kalman Filter</vt:lpstr>
      <vt:lpstr>Kalman Filters for large dimensional systems</vt:lpstr>
      <vt:lpstr>Kalman Filters for large dimensional systems</vt:lpstr>
      <vt:lpstr>Kalman Filters for large dimensional systems</vt:lpstr>
      <vt:lpstr>PowerPoint Presentation</vt:lpstr>
      <vt:lpstr>Kalman Filters for large dimensional systems</vt:lpstr>
      <vt:lpstr>Kalman Filters for large dimensional systems</vt:lpstr>
      <vt:lpstr>Kalman Filters for large dimensional systems</vt:lpstr>
      <vt:lpstr>Kalman Filters for large dimensional systems</vt:lpstr>
      <vt:lpstr>PowerPoint Presentation</vt:lpstr>
      <vt:lpstr>Kalman Filters for large dimensional systems</vt:lpstr>
      <vt:lpstr>Ensemble Kalman Filters</vt:lpstr>
      <vt:lpstr>Ensemble Kalman Filters</vt:lpstr>
      <vt:lpstr>Ensemble Kalman Filters</vt:lpstr>
      <vt:lpstr>Ensemble Kalman Filters</vt:lpstr>
      <vt:lpstr>Ensemble Kalman Filters</vt:lpstr>
      <vt:lpstr>Ensemble Kalman Filters</vt:lpstr>
      <vt:lpstr>Ensemble Kalman Filters</vt:lpstr>
      <vt:lpstr>Ensemble Kalman Filters</vt:lpstr>
      <vt:lpstr>Ensemble Kalman Filters</vt:lpstr>
      <vt:lpstr>Ensemble Kalman Filters</vt:lpstr>
      <vt:lpstr>Ensemble Kalman Filters</vt:lpstr>
      <vt:lpstr>Ensemble Kalman Filters</vt:lpstr>
      <vt:lpstr>Ensemble Kalman Filters in hybrid DA</vt:lpstr>
      <vt:lpstr>PowerPoint Presentation</vt:lpstr>
      <vt:lpstr>Summary</vt:lpstr>
      <vt:lpstr>Bibliography </vt:lpstr>
      <vt:lpstr>Bibliography </vt:lpstr>
      <vt:lpstr>Bibliography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drd</dc:creator>
  <cp:lastModifiedBy>Massimo Bonavita</cp:lastModifiedBy>
  <cp:revision>3871</cp:revision>
  <dcterms:modified xsi:type="dcterms:W3CDTF">2017-03-28T09:14:59Z</dcterms:modified>
</cp:coreProperties>
</file>