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713" r:id="rId1"/>
    <p:sldMasterId id="2147483724" r:id="rId2"/>
    <p:sldMasterId id="2147483735" r:id="rId3"/>
  </p:sldMasterIdLst>
  <p:notesMasterIdLst>
    <p:notesMasterId r:id="rId46"/>
  </p:notesMasterIdLst>
  <p:handoutMasterIdLst>
    <p:handoutMasterId r:id="rId47"/>
  </p:handoutMasterIdLst>
  <p:sldIdLst>
    <p:sldId id="537" r:id="rId4"/>
    <p:sldId id="538" r:id="rId5"/>
    <p:sldId id="539" r:id="rId6"/>
    <p:sldId id="572" r:id="rId7"/>
    <p:sldId id="575" r:id="rId8"/>
    <p:sldId id="576" r:id="rId9"/>
    <p:sldId id="577" r:id="rId10"/>
    <p:sldId id="578" r:id="rId11"/>
    <p:sldId id="579" r:id="rId12"/>
    <p:sldId id="580" r:id="rId13"/>
    <p:sldId id="581" r:id="rId14"/>
    <p:sldId id="582" r:id="rId15"/>
    <p:sldId id="583" r:id="rId16"/>
    <p:sldId id="584" r:id="rId17"/>
    <p:sldId id="585" r:id="rId18"/>
    <p:sldId id="586" r:id="rId19"/>
    <p:sldId id="587" r:id="rId20"/>
    <p:sldId id="588" r:id="rId21"/>
    <p:sldId id="589" r:id="rId22"/>
    <p:sldId id="590" r:id="rId23"/>
    <p:sldId id="591" r:id="rId24"/>
    <p:sldId id="592" r:id="rId25"/>
    <p:sldId id="593" r:id="rId26"/>
    <p:sldId id="594" r:id="rId27"/>
    <p:sldId id="595" r:id="rId28"/>
    <p:sldId id="596" r:id="rId29"/>
    <p:sldId id="597" r:id="rId30"/>
    <p:sldId id="598" r:id="rId31"/>
    <p:sldId id="599" r:id="rId32"/>
    <p:sldId id="601" r:id="rId33"/>
    <p:sldId id="602" r:id="rId34"/>
    <p:sldId id="603" r:id="rId35"/>
    <p:sldId id="604" r:id="rId36"/>
    <p:sldId id="605" r:id="rId37"/>
    <p:sldId id="606" r:id="rId38"/>
    <p:sldId id="607" r:id="rId39"/>
    <p:sldId id="608" r:id="rId40"/>
    <p:sldId id="609" r:id="rId41"/>
    <p:sldId id="610" r:id="rId42"/>
    <p:sldId id="573" r:id="rId43"/>
    <p:sldId id="574" r:id="rId44"/>
    <p:sldId id="612" r:id="rId45"/>
  </p:sldIdLst>
  <p:sldSz cx="9144000" cy="6858000" type="screen4x3"/>
  <p:notesSz cx="6718300" cy="9867900"/>
  <p:defaultTextStyle>
    <a:defPPr>
      <a:defRPr lang="en-GB"/>
    </a:defPPr>
    <a:lvl1pPr algn="l" defTabSz="449263" rtl="0" eaLnBrk="0" fontAlgn="base" hangingPunct="0">
      <a:lnSpc>
        <a:spcPct val="104000"/>
      </a:lnSpc>
      <a:spcBef>
        <a:spcPct val="0"/>
      </a:spcBef>
      <a:spcAft>
        <a:spcPct val="0"/>
      </a:spcAft>
      <a:buClr>
        <a:srgbClr val="000000"/>
      </a:buClr>
      <a:buSzPct val="100000"/>
      <a:buFont typeface="Times New Roman" pitchFamily="18" charset="0"/>
      <a:defRPr sz="2400" kern="1200">
        <a:solidFill>
          <a:schemeClr val="bg1"/>
        </a:solidFill>
        <a:latin typeface="Times New Roman" pitchFamily="18" charset="0"/>
        <a:ea typeface="+mn-ea"/>
        <a:cs typeface="+mn-cs"/>
      </a:defRPr>
    </a:lvl1pPr>
    <a:lvl2pPr marL="457200" algn="l" defTabSz="449263" rtl="0" eaLnBrk="0" fontAlgn="base" hangingPunct="0">
      <a:lnSpc>
        <a:spcPct val="104000"/>
      </a:lnSpc>
      <a:spcBef>
        <a:spcPct val="0"/>
      </a:spcBef>
      <a:spcAft>
        <a:spcPct val="0"/>
      </a:spcAft>
      <a:buClr>
        <a:srgbClr val="000000"/>
      </a:buClr>
      <a:buSzPct val="100000"/>
      <a:buFont typeface="Times New Roman" pitchFamily="18" charset="0"/>
      <a:defRPr sz="2400" kern="1200">
        <a:solidFill>
          <a:schemeClr val="bg1"/>
        </a:solidFill>
        <a:latin typeface="Times New Roman" pitchFamily="18" charset="0"/>
        <a:ea typeface="+mn-ea"/>
        <a:cs typeface="+mn-cs"/>
      </a:defRPr>
    </a:lvl2pPr>
    <a:lvl3pPr marL="914400" algn="l" defTabSz="449263" rtl="0" eaLnBrk="0" fontAlgn="base" hangingPunct="0">
      <a:lnSpc>
        <a:spcPct val="104000"/>
      </a:lnSpc>
      <a:spcBef>
        <a:spcPct val="0"/>
      </a:spcBef>
      <a:spcAft>
        <a:spcPct val="0"/>
      </a:spcAft>
      <a:buClr>
        <a:srgbClr val="000000"/>
      </a:buClr>
      <a:buSzPct val="100000"/>
      <a:buFont typeface="Times New Roman" pitchFamily="18" charset="0"/>
      <a:defRPr sz="2400" kern="1200">
        <a:solidFill>
          <a:schemeClr val="bg1"/>
        </a:solidFill>
        <a:latin typeface="Times New Roman" pitchFamily="18" charset="0"/>
        <a:ea typeface="+mn-ea"/>
        <a:cs typeface="+mn-cs"/>
      </a:defRPr>
    </a:lvl3pPr>
    <a:lvl4pPr marL="1371600" algn="l" defTabSz="449263" rtl="0" eaLnBrk="0" fontAlgn="base" hangingPunct="0">
      <a:lnSpc>
        <a:spcPct val="104000"/>
      </a:lnSpc>
      <a:spcBef>
        <a:spcPct val="0"/>
      </a:spcBef>
      <a:spcAft>
        <a:spcPct val="0"/>
      </a:spcAft>
      <a:buClr>
        <a:srgbClr val="000000"/>
      </a:buClr>
      <a:buSzPct val="100000"/>
      <a:buFont typeface="Times New Roman" pitchFamily="18" charset="0"/>
      <a:defRPr sz="2400" kern="1200">
        <a:solidFill>
          <a:schemeClr val="bg1"/>
        </a:solidFill>
        <a:latin typeface="Times New Roman" pitchFamily="18" charset="0"/>
        <a:ea typeface="+mn-ea"/>
        <a:cs typeface="+mn-cs"/>
      </a:defRPr>
    </a:lvl4pPr>
    <a:lvl5pPr marL="1828800" algn="l" defTabSz="449263" rtl="0" eaLnBrk="0" fontAlgn="base" hangingPunct="0">
      <a:lnSpc>
        <a:spcPct val="104000"/>
      </a:lnSpc>
      <a:spcBef>
        <a:spcPct val="0"/>
      </a:spcBef>
      <a:spcAft>
        <a:spcPct val="0"/>
      </a:spcAft>
      <a:buClr>
        <a:srgbClr val="000000"/>
      </a:buClr>
      <a:buSzPct val="100000"/>
      <a:buFont typeface="Times New Roman" pitchFamily="18" charset="0"/>
      <a:defRPr sz="2400" kern="1200">
        <a:solidFill>
          <a:schemeClr val="bg1"/>
        </a:solidFill>
        <a:latin typeface="Times New Roman" pitchFamily="18" charset="0"/>
        <a:ea typeface="+mn-ea"/>
        <a:cs typeface="+mn-cs"/>
      </a:defRPr>
    </a:lvl5pPr>
    <a:lvl6pPr marL="2286000" algn="l" defTabSz="914400" rtl="0" eaLnBrk="1" latinLnBrk="0" hangingPunct="1">
      <a:defRPr sz="2400" kern="1200">
        <a:solidFill>
          <a:schemeClr val="bg1"/>
        </a:solidFill>
        <a:latin typeface="Times New Roman" pitchFamily="18" charset="0"/>
        <a:ea typeface="+mn-ea"/>
        <a:cs typeface="+mn-cs"/>
      </a:defRPr>
    </a:lvl6pPr>
    <a:lvl7pPr marL="2743200" algn="l" defTabSz="914400" rtl="0" eaLnBrk="1" latinLnBrk="0" hangingPunct="1">
      <a:defRPr sz="2400" kern="1200">
        <a:solidFill>
          <a:schemeClr val="bg1"/>
        </a:solidFill>
        <a:latin typeface="Times New Roman" pitchFamily="18" charset="0"/>
        <a:ea typeface="+mn-ea"/>
        <a:cs typeface="+mn-cs"/>
      </a:defRPr>
    </a:lvl7pPr>
    <a:lvl8pPr marL="3200400" algn="l" defTabSz="914400" rtl="0" eaLnBrk="1" latinLnBrk="0" hangingPunct="1">
      <a:defRPr sz="2400" kern="1200">
        <a:solidFill>
          <a:schemeClr val="bg1"/>
        </a:solidFill>
        <a:latin typeface="Times New Roman" pitchFamily="18" charset="0"/>
        <a:ea typeface="+mn-ea"/>
        <a:cs typeface="+mn-cs"/>
      </a:defRPr>
    </a:lvl8pPr>
    <a:lvl9pPr marL="3657600" algn="l" defTabSz="914400" rtl="0" eaLnBrk="1" latinLnBrk="0" hangingPunct="1">
      <a:defRPr sz="2400" kern="1200">
        <a:solidFill>
          <a:schemeClr val="bg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78">
          <p15:clr>
            <a:srgbClr val="A4A3A4"/>
          </p15:clr>
        </p15:guide>
        <p15:guide id="2" pos="2093">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FF"/>
    <a:srgbClr val="1754DB"/>
    <a:srgbClr val="FFFF99"/>
    <a:srgbClr val="FF0000"/>
    <a:srgbClr val="FF3300"/>
    <a:srgbClr val="33CCFF"/>
    <a:srgbClr val="663300"/>
    <a:srgbClr val="5AC65D"/>
    <a:srgbClr val="FF00FF"/>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5" autoAdjust="0"/>
    <p:restoredTop sz="93510" autoAdjust="0"/>
  </p:normalViewPr>
  <p:slideViewPr>
    <p:cSldViewPr>
      <p:cViewPr varScale="1">
        <p:scale>
          <a:sx n="98" d="100"/>
          <a:sy n="98" d="100"/>
        </p:scale>
        <p:origin x="1554" y="84"/>
      </p:cViewPr>
      <p:guideLst>
        <p:guide orient="horz" pos="2160"/>
        <p:guide pos="2880"/>
      </p:guideLst>
    </p:cSldViewPr>
  </p:slideViewPr>
  <p:outlineViewPr>
    <p:cViewPr varScale="1">
      <p:scale>
        <a:sx n="170" d="200"/>
        <a:sy n="170" d="200"/>
      </p:scale>
      <p:origin x="0" y="17064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7" d="100"/>
          <a:sy n="67" d="100"/>
        </p:scale>
        <p:origin x="-2940" y="-120"/>
      </p:cViewPr>
      <p:guideLst>
        <p:guide orient="horz" pos="3078"/>
        <p:guide pos="209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0"/>
            <a:ext cx="2911475"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buFont typeface="Times New Roman" pitchFamily="18" charset="0"/>
              <a:buNone/>
              <a:defRPr sz="1200">
                <a:solidFill>
                  <a:srgbClr val="000000"/>
                </a:solidFill>
                <a:latin typeface="Times New Roman" pitchFamily="18" charset="0"/>
              </a:defRPr>
            </a:lvl1pPr>
          </a:lstStyle>
          <a:p>
            <a:pPr>
              <a:defRPr/>
            </a:pPr>
            <a:endParaRPr lang="en-GB"/>
          </a:p>
        </p:txBody>
      </p:sp>
      <p:sp>
        <p:nvSpPr>
          <p:cNvPr id="58371" name="Rectangle 3"/>
          <p:cNvSpPr>
            <a:spLocks noGrp="1" noChangeArrowheads="1"/>
          </p:cNvSpPr>
          <p:nvPr>
            <p:ph type="dt" sz="quarter" idx="1"/>
          </p:nvPr>
        </p:nvSpPr>
        <p:spPr bwMode="auto">
          <a:xfrm>
            <a:off x="3805238" y="0"/>
            <a:ext cx="2911475"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Font typeface="Times New Roman" pitchFamily="18" charset="0"/>
              <a:buNone/>
              <a:defRPr sz="1200">
                <a:solidFill>
                  <a:srgbClr val="000000"/>
                </a:solidFill>
                <a:latin typeface="Times New Roman" pitchFamily="18" charset="0"/>
              </a:defRPr>
            </a:lvl1pPr>
          </a:lstStyle>
          <a:p>
            <a:pPr>
              <a:defRPr/>
            </a:pPr>
            <a:endParaRPr lang="en-GB"/>
          </a:p>
        </p:txBody>
      </p:sp>
      <p:sp>
        <p:nvSpPr>
          <p:cNvPr id="58372" name="Rectangle 4"/>
          <p:cNvSpPr>
            <a:spLocks noGrp="1" noChangeArrowheads="1"/>
          </p:cNvSpPr>
          <p:nvPr>
            <p:ph type="ftr" sz="quarter" idx="2"/>
          </p:nvPr>
        </p:nvSpPr>
        <p:spPr bwMode="auto">
          <a:xfrm>
            <a:off x="0" y="9372600"/>
            <a:ext cx="2911475"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buFont typeface="Times New Roman" pitchFamily="18" charset="0"/>
              <a:buNone/>
              <a:defRPr sz="1200">
                <a:solidFill>
                  <a:srgbClr val="000000"/>
                </a:solidFill>
                <a:latin typeface="Times New Roman" pitchFamily="18" charset="0"/>
              </a:defRPr>
            </a:lvl1pPr>
          </a:lstStyle>
          <a:p>
            <a:pPr>
              <a:defRPr/>
            </a:pPr>
            <a:endParaRPr lang="en-GB"/>
          </a:p>
        </p:txBody>
      </p:sp>
      <p:sp>
        <p:nvSpPr>
          <p:cNvPr id="58373" name="Rectangle 5"/>
          <p:cNvSpPr>
            <a:spLocks noGrp="1" noChangeArrowheads="1"/>
          </p:cNvSpPr>
          <p:nvPr>
            <p:ph type="sldNum" sz="quarter" idx="3"/>
          </p:nvPr>
        </p:nvSpPr>
        <p:spPr bwMode="auto">
          <a:xfrm>
            <a:off x="3805238" y="9372600"/>
            <a:ext cx="2911475"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buFont typeface="Times New Roman" pitchFamily="18" charset="0"/>
              <a:buNone/>
              <a:defRPr sz="1200">
                <a:solidFill>
                  <a:srgbClr val="000000"/>
                </a:solidFill>
                <a:latin typeface="Times New Roman" pitchFamily="18" charset="0"/>
              </a:defRPr>
            </a:lvl1pPr>
          </a:lstStyle>
          <a:p>
            <a:pPr>
              <a:defRPr/>
            </a:pPr>
            <a:fld id="{30AAD3E3-6ABD-4559-9C2F-EBD8143425F0}" type="slidenum">
              <a:rPr lang="en-GB"/>
              <a:pPr>
                <a:defRPr/>
              </a:pPr>
              <a:t>‹#›</a:t>
            </a:fld>
            <a:endParaRPr lang="en-GB"/>
          </a:p>
        </p:txBody>
      </p:sp>
    </p:spTree>
    <p:extLst>
      <p:ext uri="{BB962C8B-B14F-4D97-AF65-F5344CB8AC3E}">
        <p14:creationId xmlns:p14="http://schemas.microsoft.com/office/powerpoint/2010/main" val="2892420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718300" cy="9867900"/>
          </a:xfrm>
          <a:prstGeom prst="roundRect">
            <a:avLst>
              <a:gd name="adj" fmla="val 19"/>
            </a:avLst>
          </a:prstGeom>
          <a:solidFill>
            <a:srgbClr val="FFFFFF"/>
          </a:solidFill>
          <a:ln w="9360">
            <a:noFill/>
            <a:miter lim="800000"/>
            <a:headEnd/>
            <a:tailEnd/>
          </a:ln>
          <a:effectLst/>
        </p:spPr>
        <p:txBody>
          <a:bodyPr wrap="none" anchor="ctr"/>
          <a:lstStyle/>
          <a:p>
            <a:pPr>
              <a:defRPr/>
            </a:pPr>
            <a:endParaRPr lang="en-GB"/>
          </a:p>
        </p:txBody>
      </p:sp>
      <p:sp>
        <p:nvSpPr>
          <p:cNvPr id="2050" name="AutoShape 2"/>
          <p:cNvSpPr>
            <a:spLocks noChangeArrowheads="1"/>
          </p:cNvSpPr>
          <p:nvPr/>
        </p:nvSpPr>
        <p:spPr bwMode="auto">
          <a:xfrm>
            <a:off x="0" y="0"/>
            <a:ext cx="6718300" cy="9867900"/>
          </a:xfrm>
          <a:prstGeom prst="roundRect">
            <a:avLst>
              <a:gd name="adj" fmla="val 19"/>
            </a:avLst>
          </a:prstGeom>
          <a:solidFill>
            <a:srgbClr val="FFFFFF"/>
          </a:solidFill>
          <a:ln w="9525">
            <a:noFill/>
            <a:round/>
            <a:headEnd/>
            <a:tailEnd/>
          </a:ln>
          <a:effectLst/>
        </p:spPr>
        <p:txBody>
          <a:bodyPr wrap="none" anchor="ctr"/>
          <a:lstStyle/>
          <a:p>
            <a:pPr>
              <a:defRPr/>
            </a:pPr>
            <a:endParaRPr lang="en-GB"/>
          </a:p>
        </p:txBody>
      </p:sp>
      <p:sp>
        <p:nvSpPr>
          <p:cNvPr id="2051" name="Rectangle 3"/>
          <p:cNvSpPr>
            <a:spLocks noGrp="1" noChangeArrowheads="1"/>
          </p:cNvSpPr>
          <p:nvPr>
            <p:ph type="hdr"/>
          </p:nvPr>
        </p:nvSpPr>
        <p:spPr bwMode="auto">
          <a:xfrm>
            <a:off x="0" y="0"/>
            <a:ext cx="2908300" cy="490538"/>
          </a:xfrm>
          <a:prstGeom prst="rect">
            <a:avLst/>
          </a:prstGeom>
          <a:noFill/>
          <a:ln w="9525">
            <a:noFill/>
            <a:round/>
            <a:headEnd/>
            <a:tailEnd/>
          </a:ln>
          <a:effectLst/>
        </p:spPr>
        <p:txBody>
          <a:bodyPr vert="horz" wrap="square" lIns="90360" tIns="45360" rIns="90360" bIns="45360" numCol="1" anchor="t" anchorCtr="0" compatLnSpc="1">
            <a:prstTxWarp prst="textNoShape">
              <a:avLst/>
            </a:prstTxWarp>
          </a:bodyPr>
          <a:lstStyle>
            <a:lvl1pPr>
              <a:lnSpc>
                <a:spcPct val="100000"/>
              </a:lnSpc>
              <a:buFont typeface="Times New Roman" pitchFamily="18"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8" charset="0"/>
              </a:defRPr>
            </a:lvl1pPr>
          </a:lstStyle>
          <a:p>
            <a:pPr>
              <a:defRPr/>
            </a:pPr>
            <a:endParaRPr lang="en-GB"/>
          </a:p>
        </p:txBody>
      </p:sp>
      <p:sp>
        <p:nvSpPr>
          <p:cNvPr id="2052" name="Rectangle 4"/>
          <p:cNvSpPr>
            <a:spLocks noGrp="1" noChangeArrowheads="1"/>
          </p:cNvSpPr>
          <p:nvPr>
            <p:ph type="dt"/>
          </p:nvPr>
        </p:nvSpPr>
        <p:spPr bwMode="auto">
          <a:xfrm>
            <a:off x="3806825" y="0"/>
            <a:ext cx="2908300" cy="490538"/>
          </a:xfrm>
          <a:prstGeom prst="rect">
            <a:avLst/>
          </a:prstGeom>
          <a:noFill/>
          <a:ln w="9525">
            <a:noFill/>
            <a:round/>
            <a:headEnd/>
            <a:tailEnd/>
          </a:ln>
          <a:effectLst/>
        </p:spPr>
        <p:txBody>
          <a:bodyPr vert="horz" wrap="square" lIns="90360" tIns="45360" rIns="90360" bIns="45360" numCol="1" anchor="t" anchorCtr="0" compatLnSpc="1">
            <a:prstTxWarp prst="textNoShape">
              <a:avLst/>
            </a:prstTxWarp>
          </a:bodyPr>
          <a:lstStyle>
            <a:lvl1pPr algn="r">
              <a:lnSpc>
                <a:spcPct val="100000"/>
              </a:lnSpc>
              <a:buFont typeface="Times New Roman" pitchFamily="18"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8" charset="0"/>
              </a:defRPr>
            </a:lvl1pPr>
          </a:lstStyle>
          <a:p>
            <a:pPr>
              <a:defRPr/>
            </a:pPr>
            <a:endParaRPr lang="en-GB"/>
          </a:p>
        </p:txBody>
      </p:sp>
      <p:sp>
        <p:nvSpPr>
          <p:cNvPr id="80902" name="Rectangle 5"/>
          <p:cNvSpPr>
            <a:spLocks noGrp="1" noRot="1" noChangeAspect="1" noChangeArrowheads="1"/>
          </p:cNvSpPr>
          <p:nvPr>
            <p:ph type="sldImg"/>
          </p:nvPr>
        </p:nvSpPr>
        <p:spPr bwMode="auto">
          <a:xfrm>
            <a:off x="893763" y="739775"/>
            <a:ext cx="4927600" cy="3695700"/>
          </a:xfrm>
          <a:prstGeom prst="rect">
            <a:avLst/>
          </a:prstGeom>
          <a:solidFill>
            <a:srgbClr val="FFFFFF"/>
          </a:solidFill>
          <a:ln w="9360">
            <a:solidFill>
              <a:srgbClr val="000000"/>
            </a:solidFill>
            <a:miter lim="800000"/>
            <a:headEnd/>
            <a:tailEnd/>
          </a:ln>
        </p:spPr>
      </p:sp>
      <p:sp>
        <p:nvSpPr>
          <p:cNvPr id="2054" name="Rectangle 6"/>
          <p:cNvSpPr>
            <a:spLocks noGrp="1" noChangeArrowheads="1"/>
          </p:cNvSpPr>
          <p:nvPr>
            <p:ph type="body"/>
          </p:nvPr>
        </p:nvSpPr>
        <p:spPr bwMode="auto">
          <a:xfrm>
            <a:off x="895350" y="4687888"/>
            <a:ext cx="4924425" cy="4435475"/>
          </a:xfrm>
          <a:prstGeom prst="rect">
            <a:avLst/>
          </a:prstGeom>
          <a:noFill/>
          <a:ln w="9525">
            <a:noFill/>
            <a:round/>
            <a:headEnd/>
            <a:tailEnd/>
          </a:ln>
          <a:effectLst/>
        </p:spPr>
        <p:txBody>
          <a:bodyPr vert="horz" wrap="square" lIns="90360" tIns="45360" rIns="90360" bIns="45360" numCol="1" anchor="t" anchorCtr="0" compatLnSpc="1">
            <a:prstTxWarp prst="textNoShape">
              <a:avLst/>
            </a:prstTxWarp>
          </a:bodyPr>
          <a:lstStyle/>
          <a:p>
            <a:pPr lvl="0"/>
            <a:endParaRPr lang="en-US" noProof="0" smtClean="0"/>
          </a:p>
        </p:txBody>
      </p:sp>
      <p:sp>
        <p:nvSpPr>
          <p:cNvPr id="2055" name="Rectangle 7"/>
          <p:cNvSpPr>
            <a:spLocks noGrp="1" noChangeArrowheads="1"/>
          </p:cNvSpPr>
          <p:nvPr>
            <p:ph type="ftr"/>
          </p:nvPr>
        </p:nvSpPr>
        <p:spPr bwMode="auto">
          <a:xfrm>
            <a:off x="0" y="9372600"/>
            <a:ext cx="2908300" cy="490538"/>
          </a:xfrm>
          <a:prstGeom prst="rect">
            <a:avLst/>
          </a:prstGeom>
          <a:noFill/>
          <a:ln w="9525">
            <a:noFill/>
            <a:round/>
            <a:headEnd/>
            <a:tailEnd/>
          </a:ln>
          <a:effectLst/>
        </p:spPr>
        <p:txBody>
          <a:bodyPr vert="horz" wrap="square" lIns="90360" tIns="45360" rIns="90360" bIns="45360" numCol="1" anchor="b" anchorCtr="0" compatLnSpc="1">
            <a:prstTxWarp prst="textNoShape">
              <a:avLst/>
            </a:prstTxWarp>
          </a:bodyPr>
          <a:lstStyle>
            <a:lvl1pPr>
              <a:lnSpc>
                <a:spcPct val="100000"/>
              </a:lnSpc>
              <a:buFont typeface="Times New Roman" pitchFamily="18"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8" charset="0"/>
              </a:defRPr>
            </a:lvl1pPr>
          </a:lstStyle>
          <a:p>
            <a:pPr>
              <a:defRPr/>
            </a:pPr>
            <a:endParaRPr lang="en-GB"/>
          </a:p>
        </p:txBody>
      </p:sp>
      <p:sp>
        <p:nvSpPr>
          <p:cNvPr id="2056" name="Rectangle 8"/>
          <p:cNvSpPr>
            <a:spLocks noGrp="1" noChangeArrowheads="1"/>
          </p:cNvSpPr>
          <p:nvPr>
            <p:ph type="sldNum"/>
          </p:nvPr>
        </p:nvSpPr>
        <p:spPr bwMode="auto">
          <a:xfrm>
            <a:off x="3806825" y="9372600"/>
            <a:ext cx="2908300" cy="490538"/>
          </a:xfrm>
          <a:prstGeom prst="rect">
            <a:avLst/>
          </a:prstGeom>
          <a:noFill/>
          <a:ln w="9525">
            <a:noFill/>
            <a:round/>
            <a:headEnd/>
            <a:tailEnd/>
          </a:ln>
          <a:effectLst/>
        </p:spPr>
        <p:txBody>
          <a:bodyPr vert="horz" wrap="square" lIns="90360" tIns="45360" rIns="90360" bIns="45360" numCol="1" anchor="b" anchorCtr="0" compatLnSpc="1">
            <a:prstTxWarp prst="textNoShape">
              <a:avLst/>
            </a:prstTxWarp>
          </a:bodyPr>
          <a:lstStyle>
            <a:lvl1pPr algn="r">
              <a:lnSpc>
                <a:spcPct val="100000"/>
              </a:lnSpc>
              <a:buFont typeface="Times New Roman" pitchFamily="18"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8" charset="0"/>
              </a:defRPr>
            </a:lvl1pPr>
          </a:lstStyle>
          <a:p>
            <a:pPr>
              <a:defRPr/>
            </a:pPr>
            <a:fld id="{97931DB5-CFBD-430D-AD8E-8A4F2EAA2B57}" type="slidenum">
              <a:rPr lang="en-GB"/>
              <a:pPr>
                <a:defRPr/>
              </a:pPr>
              <a:t>‹#›</a:t>
            </a:fld>
            <a:endParaRPr lang="en-GB"/>
          </a:p>
        </p:txBody>
      </p:sp>
    </p:spTree>
    <p:extLst>
      <p:ext uri="{BB962C8B-B14F-4D97-AF65-F5344CB8AC3E}">
        <p14:creationId xmlns:p14="http://schemas.microsoft.com/office/powerpoint/2010/main" val="3536011131"/>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D10838A-9C48-D84A-81B7-28F61BF9FCFD}"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9203241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7"/>
          <p:cNvSpPr>
            <a:spLocks noGrp="1" noChangeArrowheads="1"/>
          </p:cNvSpPr>
          <p:nvPr>
            <p:ph type="sldNum"/>
          </p:nvPr>
        </p:nvSpPr>
        <p:spPr>
          <a:ln/>
        </p:spPr>
        <p:txBody>
          <a:bodyPr/>
          <a:lstStyle/>
          <a:p>
            <a:fld id="{9B7CD1EA-6B0B-45B6-9C63-C1519DE9CCFE}" type="slidenum">
              <a:rPr lang="en-US" altLang="en-US"/>
              <a:pPr/>
              <a:t>4</a:t>
            </a:fld>
            <a:endParaRPr lang="en-US" altLang="en-US"/>
          </a:p>
        </p:txBody>
      </p:sp>
      <p:sp>
        <p:nvSpPr>
          <p:cNvPr id="79873" name="Rectangle 1"/>
          <p:cNvSpPr txBox="1">
            <a:spLocks noGrp="1" noRot="1" noChangeAspect="1" noChangeArrowheads="1"/>
          </p:cNvSpPr>
          <p:nvPr>
            <p:ph type="sldImg"/>
          </p:nvPr>
        </p:nvSpPr>
        <p:spPr bwMode="auto">
          <a:xfrm>
            <a:off x="1181100" y="696913"/>
            <a:ext cx="4648200" cy="34861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9874" name="Rectangle 2"/>
          <p:cNvSpPr txBox="1">
            <a:spLocks noGrp="1" noChangeArrowheads="1"/>
          </p:cNvSpPr>
          <p:nvPr>
            <p:ph type="body" idx="1"/>
          </p:nvPr>
        </p:nvSpPr>
        <p:spPr bwMode="auto">
          <a:xfrm>
            <a:off x="701675" y="4416425"/>
            <a:ext cx="5607050" cy="41830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4158214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22" name="Rectangle 8"/>
          <p:cNvSpPr>
            <a:spLocks noGrp="1" noChangeArrowheads="1"/>
          </p:cNvSpPr>
          <p:nvPr>
            <p:ph type="sldNum" sz="quarter"/>
          </p:nvPr>
        </p:nvSpPr>
        <p:spPr>
          <a:noFill/>
        </p:spPr>
        <p:txBody>
          <a:bodyPr/>
          <a:lstStyle/>
          <a:p>
            <a:fld id="{B5F6BAF5-842B-4D30-81A4-5227C9BCBD46}" type="slidenum">
              <a:rPr lang="en-GB" smtClean="0"/>
              <a:pPr/>
              <a:t>38</a:t>
            </a:fld>
            <a:endParaRPr lang="en-GB" smtClean="0"/>
          </a:p>
        </p:txBody>
      </p:sp>
      <p:sp>
        <p:nvSpPr>
          <p:cNvPr id="81923" name="Text Box 1"/>
          <p:cNvSpPr txBox="1">
            <a:spLocks noChangeArrowheads="1"/>
          </p:cNvSpPr>
          <p:nvPr/>
        </p:nvSpPr>
        <p:spPr bwMode="auto">
          <a:xfrm>
            <a:off x="1122363" y="739775"/>
            <a:ext cx="4473575" cy="3700463"/>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81924" name="Rectangle 2"/>
          <p:cNvSpPr>
            <a:spLocks noGrp="1" noChangeArrowheads="1"/>
          </p:cNvSpPr>
          <p:nvPr>
            <p:ph type="body"/>
          </p:nvPr>
        </p:nvSpPr>
        <p:spPr>
          <a:xfrm>
            <a:off x="895350" y="4687888"/>
            <a:ext cx="4927600" cy="4438650"/>
          </a:xfrm>
          <a:noFill/>
          <a:ln/>
        </p:spPr>
        <p:txBody>
          <a:bodyPr/>
          <a:lstStyle/>
          <a:p>
            <a:pPr eaLnBrk="1" hangingPunct="1">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mtClean="0"/>
          </a:p>
        </p:txBody>
      </p:sp>
    </p:spTree>
    <p:extLst>
      <p:ext uri="{BB962C8B-B14F-4D97-AF65-F5344CB8AC3E}">
        <p14:creationId xmlns:p14="http://schemas.microsoft.com/office/powerpoint/2010/main" val="17393392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22" name="Rectangle 8"/>
          <p:cNvSpPr>
            <a:spLocks noGrp="1" noChangeArrowheads="1"/>
          </p:cNvSpPr>
          <p:nvPr>
            <p:ph type="sldNum" sz="quarter"/>
          </p:nvPr>
        </p:nvSpPr>
        <p:spPr>
          <a:noFill/>
        </p:spPr>
        <p:txBody>
          <a:bodyPr/>
          <a:lstStyle/>
          <a:p>
            <a:fld id="{B5F6BAF5-842B-4D30-81A4-5227C9BCBD46}" type="slidenum">
              <a:rPr lang="en-GB" smtClean="0"/>
              <a:pPr/>
              <a:t>39</a:t>
            </a:fld>
            <a:endParaRPr lang="en-GB" smtClean="0"/>
          </a:p>
        </p:txBody>
      </p:sp>
      <p:sp>
        <p:nvSpPr>
          <p:cNvPr id="81923" name="Text Box 1"/>
          <p:cNvSpPr txBox="1">
            <a:spLocks noChangeArrowheads="1"/>
          </p:cNvSpPr>
          <p:nvPr/>
        </p:nvSpPr>
        <p:spPr bwMode="auto">
          <a:xfrm>
            <a:off x="1122363" y="739775"/>
            <a:ext cx="4473575" cy="3700463"/>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81924" name="Rectangle 2"/>
          <p:cNvSpPr>
            <a:spLocks noGrp="1" noChangeArrowheads="1"/>
          </p:cNvSpPr>
          <p:nvPr>
            <p:ph type="body"/>
          </p:nvPr>
        </p:nvSpPr>
        <p:spPr>
          <a:xfrm>
            <a:off x="895350" y="4687888"/>
            <a:ext cx="4927600" cy="4438650"/>
          </a:xfrm>
          <a:noFill/>
          <a:ln/>
        </p:spPr>
        <p:txBody>
          <a:bodyPr/>
          <a:lstStyle/>
          <a:p>
            <a:pPr eaLnBrk="1" hangingPunct="1">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mtClean="0"/>
          </a:p>
        </p:txBody>
      </p:sp>
    </p:spTree>
    <p:extLst>
      <p:ext uri="{BB962C8B-B14F-4D97-AF65-F5344CB8AC3E}">
        <p14:creationId xmlns:p14="http://schemas.microsoft.com/office/powerpoint/2010/main" val="42066848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8308483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2580437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15616" y="2132856"/>
            <a:ext cx="7342584"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691680" y="3886200"/>
            <a:ext cx="608072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
        <p:nvSpPr>
          <p:cNvPr id="4" name="Date Placeholder 3"/>
          <p:cNvSpPr>
            <a:spLocks noGrp="1"/>
          </p:cNvSpPr>
          <p:nvPr>
            <p:ph type="dt" sz="half" idx="10"/>
          </p:nvPr>
        </p:nvSpPr>
        <p:spPr>
          <a:xfrm>
            <a:off x="7236296" y="6378653"/>
            <a:ext cx="952416" cy="365125"/>
          </a:xfrm>
        </p:spPr>
        <p:txBody>
          <a:bodyPr/>
          <a:lstStyle>
            <a:lvl1pPr>
              <a:defRPr>
                <a:solidFill>
                  <a:schemeClr val="accent1">
                    <a:lumMod val="75000"/>
                  </a:schemeClr>
                </a:solidFill>
              </a:defRPr>
            </a:lvl1pPr>
          </a:lstStyle>
          <a:p>
            <a:endParaRPr lang="en-GB" dirty="0">
              <a:solidFill>
                <a:srgbClr val="4F81BD">
                  <a:lumMod val="75000"/>
                </a:srgbClr>
              </a:solidFill>
            </a:endParaRPr>
          </a:p>
        </p:txBody>
      </p:sp>
      <p:sp>
        <p:nvSpPr>
          <p:cNvPr id="6" name="Slide Number Placeholder 5"/>
          <p:cNvSpPr>
            <a:spLocks noGrp="1"/>
          </p:cNvSpPr>
          <p:nvPr>
            <p:ph type="sldNum" sz="quarter" idx="12"/>
          </p:nvPr>
        </p:nvSpPr>
        <p:spPr>
          <a:xfrm>
            <a:off x="8460432" y="6361038"/>
            <a:ext cx="405408" cy="365125"/>
          </a:xfrm>
        </p:spPr>
        <p:txBody>
          <a:bodyPr/>
          <a:lstStyle>
            <a:lvl1pPr>
              <a:defRPr>
                <a:solidFill>
                  <a:schemeClr val="accent1">
                    <a:lumMod val="75000"/>
                  </a:schemeClr>
                </a:solidFill>
              </a:defRPr>
            </a:lvl1pPr>
          </a:lstStyle>
          <a:p>
            <a:fld id="{1E6F7D49-625A-4DC0-89B0-0AC14CBD2779}" type="slidenum">
              <a:rPr lang="en-GB" smtClean="0">
                <a:solidFill>
                  <a:srgbClr val="4F81BD">
                    <a:lumMod val="75000"/>
                  </a:srgbClr>
                </a:solidFill>
              </a:rPr>
              <a:pPr/>
              <a:t>‹#›</a:t>
            </a:fld>
            <a:endParaRPr lang="en-GB" dirty="0">
              <a:solidFill>
                <a:srgbClr val="4F81BD">
                  <a:lumMod val="75000"/>
                </a:srgbClr>
              </a:solidFill>
            </a:endParaRPr>
          </a:p>
        </p:txBody>
      </p:sp>
      <p:cxnSp>
        <p:nvCxnSpPr>
          <p:cNvPr id="12" name="Straight Connector 11"/>
          <p:cNvCxnSpPr/>
          <p:nvPr userDrawn="1"/>
        </p:nvCxnSpPr>
        <p:spPr>
          <a:xfrm>
            <a:off x="613731" y="6181724"/>
            <a:ext cx="8157407" cy="0"/>
          </a:xfrm>
          <a:prstGeom prst="line">
            <a:avLst/>
          </a:prstGeom>
          <a:ln w="31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54321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342866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15616" y="2132856"/>
            <a:ext cx="7342584"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691680" y="3886200"/>
            <a:ext cx="608072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
        <p:nvSpPr>
          <p:cNvPr id="4" name="Date Placeholder 3"/>
          <p:cNvSpPr>
            <a:spLocks noGrp="1"/>
          </p:cNvSpPr>
          <p:nvPr>
            <p:ph type="dt" sz="half" idx="10"/>
          </p:nvPr>
        </p:nvSpPr>
        <p:spPr>
          <a:xfrm>
            <a:off x="7236296" y="6378653"/>
            <a:ext cx="952416" cy="365125"/>
          </a:xfrm>
        </p:spPr>
        <p:txBody>
          <a:bodyPr/>
          <a:lstStyle>
            <a:lvl1pPr>
              <a:defRPr>
                <a:solidFill>
                  <a:schemeClr val="accent1">
                    <a:lumMod val="75000"/>
                  </a:schemeClr>
                </a:solidFill>
              </a:defRPr>
            </a:lvl1pPr>
          </a:lstStyle>
          <a:p>
            <a:endParaRPr lang="en-GB" dirty="0">
              <a:solidFill>
                <a:srgbClr val="4F81BD">
                  <a:lumMod val="75000"/>
                </a:srgbClr>
              </a:solidFill>
            </a:endParaRPr>
          </a:p>
        </p:txBody>
      </p:sp>
      <p:sp>
        <p:nvSpPr>
          <p:cNvPr id="6" name="Slide Number Placeholder 5"/>
          <p:cNvSpPr>
            <a:spLocks noGrp="1"/>
          </p:cNvSpPr>
          <p:nvPr>
            <p:ph type="sldNum" sz="quarter" idx="12"/>
          </p:nvPr>
        </p:nvSpPr>
        <p:spPr>
          <a:xfrm>
            <a:off x="8460432" y="6361038"/>
            <a:ext cx="405408" cy="365125"/>
          </a:xfrm>
        </p:spPr>
        <p:txBody>
          <a:bodyPr/>
          <a:lstStyle>
            <a:lvl1pPr>
              <a:defRPr>
                <a:solidFill>
                  <a:schemeClr val="accent1">
                    <a:lumMod val="75000"/>
                  </a:schemeClr>
                </a:solidFill>
              </a:defRPr>
            </a:lvl1pPr>
          </a:lstStyle>
          <a:p>
            <a:fld id="{1E6F7D49-625A-4DC0-89B0-0AC14CBD2779}" type="slidenum">
              <a:rPr lang="en-GB" smtClean="0">
                <a:solidFill>
                  <a:srgbClr val="4F81BD">
                    <a:lumMod val="75000"/>
                  </a:srgbClr>
                </a:solidFill>
              </a:rPr>
              <a:pPr/>
              <a:t>‹#›</a:t>
            </a:fld>
            <a:endParaRPr lang="en-GB" dirty="0">
              <a:solidFill>
                <a:srgbClr val="4F81BD">
                  <a:lumMod val="75000"/>
                </a:srgbClr>
              </a:solidFill>
            </a:endParaRPr>
          </a:p>
        </p:txBody>
      </p:sp>
      <p:cxnSp>
        <p:nvCxnSpPr>
          <p:cNvPr id="12" name="Straight Connector 11"/>
          <p:cNvCxnSpPr/>
          <p:nvPr userDrawn="1"/>
        </p:nvCxnSpPr>
        <p:spPr>
          <a:xfrm>
            <a:off x="613731" y="6181724"/>
            <a:ext cx="8157407" cy="0"/>
          </a:xfrm>
          <a:prstGeom prst="line">
            <a:avLst/>
          </a:prstGeom>
          <a:ln w="31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561530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10"/>
          </p:nvPr>
        </p:nvSpPr>
        <p:spPr/>
        <p:txBody>
          <a:bodyPr/>
          <a:lstStyle/>
          <a:p>
            <a:endParaRPr lang="en-GB">
              <a:solidFill>
                <a:srgbClr val="4F81BD">
                  <a:lumMod val="75000"/>
                </a:srgbClr>
              </a:solidFill>
            </a:endParaRPr>
          </a:p>
        </p:txBody>
      </p:sp>
      <p:sp>
        <p:nvSpPr>
          <p:cNvPr id="6" name="Slide Number Placeholder 5"/>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19424466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9632" y="4406900"/>
            <a:ext cx="7235080" cy="1362075"/>
          </a:xfrm>
        </p:spPr>
        <p:txBody>
          <a:bodyPr anchor="t"/>
          <a:lstStyle>
            <a:lvl1pPr algn="l">
              <a:defRPr sz="4000" b="1" cap="all"/>
            </a:lvl1pPr>
          </a:lstStyle>
          <a:p>
            <a:r>
              <a:rPr lang="en-US" dirty="0" smtClean="0"/>
              <a:t>Click to edit Master title style</a:t>
            </a:r>
            <a:endParaRPr lang="en-GB" dirty="0"/>
          </a:p>
        </p:txBody>
      </p:sp>
      <p:sp>
        <p:nvSpPr>
          <p:cNvPr id="3" name="Text Placeholder 2"/>
          <p:cNvSpPr>
            <a:spLocks noGrp="1"/>
          </p:cNvSpPr>
          <p:nvPr>
            <p:ph type="body" idx="1"/>
          </p:nvPr>
        </p:nvSpPr>
        <p:spPr>
          <a:xfrm>
            <a:off x="1259632" y="2780928"/>
            <a:ext cx="7235081" cy="153039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GB">
              <a:solidFill>
                <a:srgbClr val="4F81BD">
                  <a:lumMod val="75000"/>
                </a:srgbClr>
              </a:solidFill>
            </a:endParaRPr>
          </a:p>
        </p:txBody>
      </p:sp>
      <p:sp>
        <p:nvSpPr>
          <p:cNvPr id="6" name="Slide Number Placeholder 5"/>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21388002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1547664" y="1628800"/>
            <a:ext cx="338437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5148064" y="1628800"/>
            <a:ext cx="346672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endParaRPr lang="en-GB">
              <a:solidFill>
                <a:srgbClr val="4F81BD">
                  <a:lumMod val="75000"/>
                </a:srgbClr>
              </a:solidFill>
            </a:endParaRPr>
          </a:p>
        </p:txBody>
      </p:sp>
      <p:sp>
        <p:nvSpPr>
          <p:cNvPr id="7" name="Slide Number Placeholder 6"/>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10501958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1259632" y="1556791"/>
            <a:ext cx="3672408" cy="79208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1259632" y="2348879"/>
            <a:ext cx="3672408" cy="377728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292080" y="1535112"/>
            <a:ext cx="3394720" cy="81376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5292080" y="2348879"/>
            <a:ext cx="3394720" cy="377728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endParaRPr lang="en-GB">
              <a:solidFill>
                <a:srgbClr val="4F81BD">
                  <a:lumMod val="75000"/>
                </a:srgbClr>
              </a:solidFill>
            </a:endParaRPr>
          </a:p>
        </p:txBody>
      </p:sp>
      <p:sp>
        <p:nvSpPr>
          <p:cNvPr id="9" name="Slide Number Placeholder 8"/>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21426481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59632" y="620688"/>
            <a:ext cx="7427168" cy="1143000"/>
          </a:xfrm>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GB">
              <a:solidFill>
                <a:srgbClr val="4F81BD">
                  <a:lumMod val="75000"/>
                </a:srgbClr>
              </a:solidFill>
            </a:endParaRPr>
          </a:p>
        </p:txBody>
      </p:sp>
      <p:sp>
        <p:nvSpPr>
          <p:cNvPr id="5" name="Slide Number Placeholder 4"/>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16139384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solidFill>
                <a:srgbClr val="4F81BD">
                  <a:lumMod val="75000"/>
                </a:srgbClr>
              </a:solidFill>
            </a:endParaRPr>
          </a:p>
        </p:txBody>
      </p:sp>
      <p:sp>
        <p:nvSpPr>
          <p:cNvPr id="4" name="Slide Number Placeholder 3"/>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13356355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9592" y="548680"/>
            <a:ext cx="2736304" cy="886420"/>
          </a:xfrm>
        </p:spPr>
        <p:txBody>
          <a:bodyPr anchor="b"/>
          <a:lstStyle>
            <a:lvl1pPr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851920" y="548681"/>
            <a:ext cx="4834880" cy="5472608"/>
          </a:xfrm>
        </p:spPr>
        <p:txBody>
          <a:bodyPr/>
          <a:lstStyle>
            <a:lvl1pPr marL="0" indent="0">
              <a:buNone/>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Text Placeholder 3"/>
          <p:cNvSpPr>
            <a:spLocks noGrp="1"/>
          </p:cNvSpPr>
          <p:nvPr>
            <p:ph type="body" sz="half" idx="2"/>
          </p:nvPr>
        </p:nvSpPr>
        <p:spPr>
          <a:xfrm>
            <a:off x="899592" y="1628801"/>
            <a:ext cx="2736304" cy="43924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endParaRPr lang="en-GB">
              <a:solidFill>
                <a:srgbClr val="4F81BD">
                  <a:lumMod val="75000"/>
                </a:srgbClr>
              </a:solidFill>
            </a:endParaRPr>
          </a:p>
        </p:txBody>
      </p:sp>
      <p:sp>
        <p:nvSpPr>
          <p:cNvPr id="7" name="Slide Number Placeholder 6"/>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5849183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solidFill>
                <a:srgbClr val="4F81BD">
                  <a:lumMod val="75000"/>
                </a:srgbClr>
              </a:solidFill>
            </a:endParaRPr>
          </a:p>
        </p:txBody>
      </p:sp>
      <p:sp>
        <p:nvSpPr>
          <p:cNvPr id="7" name="Slide Number Placeholder 6"/>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28362178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10"/>
          </p:nvPr>
        </p:nvSpPr>
        <p:spPr/>
        <p:txBody>
          <a:bodyPr/>
          <a:lstStyle/>
          <a:p>
            <a:endParaRPr lang="en-GB">
              <a:solidFill>
                <a:srgbClr val="4F81BD">
                  <a:lumMod val="75000"/>
                </a:srgbClr>
              </a:solidFill>
            </a:endParaRPr>
          </a:p>
        </p:txBody>
      </p:sp>
      <p:sp>
        <p:nvSpPr>
          <p:cNvPr id="6" name="Slide Number Placeholder 5"/>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37655887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4744242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15616" y="2132856"/>
            <a:ext cx="7342584"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691680" y="3886200"/>
            <a:ext cx="608072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
        <p:nvSpPr>
          <p:cNvPr id="4" name="Date Placeholder 3"/>
          <p:cNvSpPr>
            <a:spLocks noGrp="1"/>
          </p:cNvSpPr>
          <p:nvPr>
            <p:ph type="dt" sz="half" idx="10"/>
          </p:nvPr>
        </p:nvSpPr>
        <p:spPr>
          <a:xfrm>
            <a:off x="7236296" y="6378653"/>
            <a:ext cx="952416" cy="365125"/>
          </a:xfrm>
        </p:spPr>
        <p:txBody>
          <a:bodyPr/>
          <a:lstStyle>
            <a:lvl1pPr>
              <a:defRPr>
                <a:solidFill>
                  <a:schemeClr val="accent1">
                    <a:lumMod val="75000"/>
                  </a:schemeClr>
                </a:solidFill>
              </a:defRPr>
            </a:lvl1pPr>
          </a:lstStyle>
          <a:p>
            <a:endParaRPr lang="en-GB" dirty="0">
              <a:solidFill>
                <a:srgbClr val="4F81BD">
                  <a:lumMod val="75000"/>
                </a:srgbClr>
              </a:solidFill>
            </a:endParaRPr>
          </a:p>
        </p:txBody>
      </p:sp>
      <p:sp>
        <p:nvSpPr>
          <p:cNvPr id="6" name="Slide Number Placeholder 5"/>
          <p:cNvSpPr>
            <a:spLocks noGrp="1"/>
          </p:cNvSpPr>
          <p:nvPr>
            <p:ph type="sldNum" sz="quarter" idx="12"/>
          </p:nvPr>
        </p:nvSpPr>
        <p:spPr>
          <a:xfrm>
            <a:off x="8460432" y="6361038"/>
            <a:ext cx="405408" cy="365125"/>
          </a:xfrm>
        </p:spPr>
        <p:txBody>
          <a:bodyPr/>
          <a:lstStyle>
            <a:lvl1pPr>
              <a:defRPr>
                <a:solidFill>
                  <a:schemeClr val="accent1">
                    <a:lumMod val="75000"/>
                  </a:schemeClr>
                </a:solidFill>
              </a:defRPr>
            </a:lvl1pPr>
          </a:lstStyle>
          <a:p>
            <a:fld id="{1E6F7D49-625A-4DC0-89B0-0AC14CBD2779}" type="slidenum">
              <a:rPr lang="en-GB" smtClean="0">
                <a:solidFill>
                  <a:srgbClr val="4F81BD">
                    <a:lumMod val="75000"/>
                  </a:srgbClr>
                </a:solidFill>
              </a:rPr>
              <a:pPr/>
              <a:t>‹#›</a:t>
            </a:fld>
            <a:endParaRPr lang="en-GB" dirty="0">
              <a:solidFill>
                <a:srgbClr val="4F81BD">
                  <a:lumMod val="75000"/>
                </a:srgbClr>
              </a:solidFill>
            </a:endParaRPr>
          </a:p>
        </p:txBody>
      </p:sp>
      <p:cxnSp>
        <p:nvCxnSpPr>
          <p:cNvPr id="12" name="Straight Connector 11"/>
          <p:cNvCxnSpPr/>
          <p:nvPr userDrawn="1"/>
        </p:nvCxnSpPr>
        <p:spPr>
          <a:xfrm>
            <a:off x="613731" y="6181724"/>
            <a:ext cx="8157407" cy="0"/>
          </a:xfrm>
          <a:prstGeom prst="line">
            <a:avLst/>
          </a:prstGeom>
          <a:ln w="31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110950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10"/>
          </p:nvPr>
        </p:nvSpPr>
        <p:spPr/>
        <p:txBody>
          <a:bodyPr/>
          <a:lstStyle/>
          <a:p>
            <a:endParaRPr lang="en-GB">
              <a:solidFill>
                <a:srgbClr val="4F81BD">
                  <a:lumMod val="75000"/>
                </a:srgbClr>
              </a:solidFill>
            </a:endParaRPr>
          </a:p>
        </p:txBody>
      </p:sp>
      <p:sp>
        <p:nvSpPr>
          <p:cNvPr id="6" name="Slide Number Placeholder 5"/>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31641610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9632" y="4406900"/>
            <a:ext cx="7235080" cy="1362075"/>
          </a:xfrm>
        </p:spPr>
        <p:txBody>
          <a:bodyPr anchor="t"/>
          <a:lstStyle>
            <a:lvl1pPr algn="l">
              <a:defRPr sz="4000" b="1" cap="all"/>
            </a:lvl1pPr>
          </a:lstStyle>
          <a:p>
            <a:r>
              <a:rPr lang="en-US" dirty="0" smtClean="0"/>
              <a:t>Click to edit Master title style</a:t>
            </a:r>
            <a:endParaRPr lang="en-GB" dirty="0"/>
          </a:p>
        </p:txBody>
      </p:sp>
      <p:sp>
        <p:nvSpPr>
          <p:cNvPr id="3" name="Text Placeholder 2"/>
          <p:cNvSpPr>
            <a:spLocks noGrp="1"/>
          </p:cNvSpPr>
          <p:nvPr>
            <p:ph type="body" idx="1"/>
          </p:nvPr>
        </p:nvSpPr>
        <p:spPr>
          <a:xfrm>
            <a:off x="1259632" y="2780928"/>
            <a:ext cx="7235081" cy="153039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GB">
              <a:solidFill>
                <a:srgbClr val="4F81BD">
                  <a:lumMod val="75000"/>
                </a:srgbClr>
              </a:solidFill>
            </a:endParaRPr>
          </a:p>
        </p:txBody>
      </p:sp>
      <p:sp>
        <p:nvSpPr>
          <p:cNvPr id="6" name="Slide Number Placeholder 5"/>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5955358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1547664" y="1628800"/>
            <a:ext cx="338437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5148064" y="1628800"/>
            <a:ext cx="346672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endParaRPr lang="en-GB">
              <a:solidFill>
                <a:srgbClr val="4F81BD">
                  <a:lumMod val="75000"/>
                </a:srgbClr>
              </a:solidFill>
            </a:endParaRPr>
          </a:p>
        </p:txBody>
      </p:sp>
      <p:sp>
        <p:nvSpPr>
          <p:cNvPr id="7" name="Slide Number Placeholder 6"/>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125007867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1259632" y="1556791"/>
            <a:ext cx="3672408" cy="79208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1259632" y="2348879"/>
            <a:ext cx="3672408" cy="377728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292080" y="1535112"/>
            <a:ext cx="3394720" cy="81376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5292080" y="2348879"/>
            <a:ext cx="3394720" cy="377728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endParaRPr lang="en-GB">
              <a:solidFill>
                <a:srgbClr val="4F81BD">
                  <a:lumMod val="75000"/>
                </a:srgbClr>
              </a:solidFill>
            </a:endParaRPr>
          </a:p>
        </p:txBody>
      </p:sp>
      <p:sp>
        <p:nvSpPr>
          <p:cNvPr id="9" name="Slide Number Placeholder 8"/>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23220997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59632" y="620688"/>
            <a:ext cx="7427168" cy="1143000"/>
          </a:xfrm>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GB">
              <a:solidFill>
                <a:srgbClr val="4F81BD">
                  <a:lumMod val="75000"/>
                </a:srgbClr>
              </a:solidFill>
            </a:endParaRPr>
          </a:p>
        </p:txBody>
      </p:sp>
      <p:sp>
        <p:nvSpPr>
          <p:cNvPr id="5" name="Slide Number Placeholder 4"/>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149330741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solidFill>
                <a:srgbClr val="4F81BD">
                  <a:lumMod val="75000"/>
                </a:srgbClr>
              </a:solidFill>
            </a:endParaRPr>
          </a:p>
        </p:txBody>
      </p:sp>
      <p:sp>
        <p:nvSpPr>
          <p:cNvPr id="4" name="Slide Number Placeholder 3"/>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11536550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9592" y="548680"/>
            <a:ext cx="2736304" cy="886420"/>
          </a:xfrm>
        </p:spPr>
        <p:txBody>
          <a:bodyPr anchor="b"/>
          <a:lstStyle>
            <a:lvl1pPr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851920" y="548681"/>
            <a:ext cx="4834880" cy="5472608"/>
          </a:xfrm>
        </p:spPr>
        <p:txBody>
          <a:bodyPr/>
          <a:lstStyle>
            <a:lvl1pPr marL="0" indent="0">
              <a:buNone/>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Text Placeholder 3"/>
          <p:cNvSpPr>
            <a:spLocks noGrp="1"/>
          </p:cNvSpPr>
          <p:nvPr>
            <p:ph type="body" sz="half" idx="2"/>
          </p:nvPr>
        </p:nvSpPr>
        <p:spPr>
          <a:xfrm>
            <a:off x="899592" y="1628801"/>
            <a:ext cx="2736304" cy="43924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endParaRPr lang="en-GB">
              <a:solidFill>
                <a:srgbClr val="4F81BD">
                  <a:lumMod val="75000"/>
                </a:srgbClr>
              </a:solidFill>
            </a:endParaRPr>
          </a:p>
        </p:txBody>
      </p:sp>
      <p:sp>
        <p:nvSpPr>
          <p:cNvPr id="7" name="Slide Number Placeholder 6"/>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38176994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solidFill>
                <a:srgbClr val="4F81BD">
                  <a:lumMod val="75000"/>
                </a:srgbClr>
              </a:solidFill>
            </a:endParaRPr>
          </a:p>
        </p:txBody>
      </p:sp>
      <p:sp>
        <p:nvSpPr>
          <p:cNvPr id="7" name="Slide Number Placeholder 6"/>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41735886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9632" y="4406900"/>
            <a:ext cx="7235080" cy="1362075"/>
          </a:xfrm>
        </p:spPr>
        <p:txBody>
          <a:bodyPr anchor="t"/>
          <a:lstStyle>
            <a:lvl1pPr algn="l">
              <a:defRPr sz="4000" b="1" cap="all"/>
            </a:lvl1pPr>
          </a:lstStyle>
          <a:p>
            <a:r>
              <a:rPr lang="en-US" dirty="0" smtClean="0"/>
              <a:t>Click to edit Master title style</a:t>
            </a:r>
            <a:endParaRPr lang="en-GB" dirty="0"/>
          </a:p>
        </p:txBody>
      </p:sp>
      <p:sp>
        <p:nvSpPr>
          <p:cNvPr id="3" name="Text Placeholder 2"/>
          <p:cNvSpPr>
            <a:spLocks noGrp="1"/>
          </p:cNvSpPr>
          <p:nvPr>
            <p:ph type="body" idx="1"/>
          </p:nvPr>
        </p:nvSpPr>
        <p:spPr>
          <a:xfrm>
            <a:off x="1259632" y="2780928"/>
            <a:ext cx="7235081" cy="153039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GB">
              <a:solidFill>
                <a:srgbClr val="4F81BD">
                  <a:lumMod val="75000"/>
                </a:srgbClr>
              </a:solidFill>
            </a:endParaRPr>
          </a:p>
        </p:txBody>
      </p:sp>
      <p:sp>
        <p:nvSpPr>
          <p:cNvPr id="6" name="Slide Number Placeholder 5"/>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128327067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33044941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1547664" y="1628800"/>
            <a:ext cx="338437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5148064" y="1628800"/>
            <a:ext cx="346672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endParaRPr lang="en-GB">
              <a:solidFill>
                <a:srgbClr val="4F81BD">
                  <a:lumMod val="75000"/>
                </a:srgbClr>
              </a:solidFill>
            </a:endParaRPr>
          </a:p>
        </p:txBody>
      </p:sp>
      <p:sp>
        <p:nvSpPr>
          <p:cNvPr id="7" name="Slide Number Placeholder 6"/>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18904264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1259632" y="1556791"/>
            <a:ext cx="3672408" cy="79208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1259632" y="2348879"/>
            <a:ext cx="3672408" cy="377728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292080" y="1535112"/>
            <a:ext cx="3394720" cy="81376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5292080" y="2348879"/>
            <a:ext cx="3394720" cy="377728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endParaRPr lang="en-GB">
              <a:solidFill>
                <a:srgbClr val="4F81BD">
                  <a:lumMod val="75000"/>
                </a:srgbClr>
              </a:solidFill>
            </a:endParaRPr>
          </a:p>
        </p:txBody>
      </p:sp>
      <p:sp>
        <p:nvSpPr>
          <p:cNvPr id="9" name="Slide Number Placeholder 8"/>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36010088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59632" y="620688"/>
            <a:ext cx="7427168" cy="1143000"/>
          </a:xfrm>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GB">
              <a:solidFill>
                <a:srgbClr val="4F81BD">
                  <a:lumMod val="75000"/>
                </a:srgbClr>
              </a:solidFill>
            </a:endParaRPr>
          </a:p>
        </p:txBody>
      </p:sp>
      <p:sp>
        <p:nvSpPr>
          <p:cNvPr id="5" name="Slide Number Placeholder 4"/>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1490868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solidFill>
                <a:srgbClr val="4F81BD">
                  <a:lumMod val="75000"/>
                </a:srgbClr>
              </a:solidFill>
            </a:endParaRPr>
          </a:p>
        </p:txBody>
      </p:sp>
      <p:sp>
        <p:nvSpPr>
          <p:cNvPr id="4" name="Slide Number Placeholder 3"/>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3461875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9592" y="548680"/>
            <a:ext cx="2736304" cy="886420"/>
          </a:xfrm>
        </p:spPr>
        <p:txBody>
          <a:bodyPr anchor="b"/>
          <a:lstStyle>
            <a:lvl1pPr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851920" y="548681"/>
            <a:ext cx="4834880" cy="5472608"/>
          </a:xfrm>
        </p:spPr>
        <p:txBody>
          <a:bodyPr/>
          <a:lstStyle>
            <a:lvl1pPr marL="0" indent="0">
              <a:buNone/>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Text Placeholder 3"/>
          <p:cNvSpPr>
            <a:spLocks noGrp="1"/>
          </p:cNvSpPr>
          <p:nvPr>
            <p:ph type="body" sz="half" idx="2"/>
          </p:nvPr>
        </p:nvSpPr>
        <p:spPr>
          <a:xfrm>
            <a:off x="899592" y="1628801"/>
            <a:ext cx="2736304" cy="43924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endParaRPr lang="en-GB">
              <a:solidFill>
                <a:srgbClr val="4F81BD">
                  <a:lumMod val="75000"/>
                </a:srgbClr>
              </a:solidFill>
            </a:endParaRPr>
          </a:p>
        </p:txBody>
      </p:sp>
      <p:sp>
        <p:nvSpPr>
          <p:cNvPr id="7" name="Slide Number Placeholder 6"/>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23800287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solidFill>
                <a:srgbClr val="4F81BD">
                  <a:lumMod val="75000"/>
                </a:srgbClr>
              </a:solidFill>
            </a:endParaRPr>
          </a:p>
        </p:txBody>
      </p:sp>
      <p:sp>
        <p:nvSpPr>
          <p:cNvPr id="7" name="Slide Number Placeholder 6"/>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1370240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2.pn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image" Target="../media/image2.png"/><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image" Target="../media/image1.png"/><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theme" Target="../theme/theme3.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27584" y="274638"/>
            <a:ext cx="7859216"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1259632" y="1600200"/>
            <a:ext cx="7427168"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7092280" y="6361038"/>
            <a:ext cx="1197496" cy="365125"/>
          </a:xfrm>
          <a:prstGeom prst="rect">
            <a:avLst/>
          </a:prstGeom>
        </p:spPr>
        <p:txBody>
          <a:bodyPr vert="horz" lIns="91440" tIns="45720" rIns="91440" bIns="45720" rtlCol="0" anchor="ctr"/>
          <a:lstStyle>
            <a:lvl1pPr algn="l">
              <a:defRPr sz="1100">
                <a:solidFill>
                  <a:schemeClr val="accent1">
                    <a:lumMod val="75000"/>
                  </a:schemeClr>
                </a:solidFill>
                <a:latin typeface="Helvetica" pitchFamily="34" charset="0"/>
              </a:defRPr>
            </a:lvl1pPr>
          </a:lstStyle>
          <a:p>
            <a:pPr defTabSz="914400" eaLnBrk="1" fontAlgn="auto" hangingPunct="1">
              <a:lnSpc>
                <a:spcPct val="100000"/>
              </a:lnSpc>
              <a:spcBef>
                <a:spcPts val="0"/>
              </a:spcBef>
              <a:spcAft>
                <a:spcPts val="0"/>
              </a:spcAft>
              <a:buClrTx/>
              <a:buSzTx/>
              <a:buFontTx/>
              <a:buNone/>
            </a:pPr>
            <a:endParaRPr lang="en-GB" dirty="0">
              <a:solidFill>
                <a:srgbClr val="4F81BD">
                  <a:lumMod val="75000"/>
                </a:srgbClr>
              </a:solidFill>
            </a:endParaRPr>
          </a:p>
        </p:txBody>
      </p:sp>
      <p:sp>
        <p:nvSpPr>
          <p:cNvPr id="6" name="Slide Number Placeholder 5"/>
          <p:cNvSpPr>
            <a:spLocks noGrp="1"/>
          </p:cNvSpPr>
          <p:nvPr>
            <p:ph type="sldNum" sz="quarter" idx="4"/>
          </p:nvPr>
        </p:nvSpPr>
        <p:spPr>
          <a:xfrm>
            <a:off x="8316416" y="6356350"/>
            <a:ext cx="370384" cy="365125"/>
          </a:xfrm>
          <a:prstGeom prst="rect">
            <a:avLst/>
          </a:prstGeom>
        </p:spPr>
        <p:txBody>
          <a:bodyPr vert="horz" lIns="91440" tIns="45720" rIns="91440" bIns="45720" rtlCol="0" anchor="ctr"/>
          <a:lstStyle>
            <a:lvl1pPr algn="r">
              <a:defRPr sz="1100">
                <a:solidFill>
                  <a:schemeClr val="accent1">
                    <a:lumMod val="75000"/>
                  </a:schemeClr>
                </a:solidFill>
                <a:latin typeface="Helvetica" pitchFamily="34" charset="0"/>
              </a:defRPr>
            </a:lvl1pPr>
          </a:lstStyle>
          <a:p>
            <a:pPr defTabSz="914400" eaLnBrk="1" fontAlgn="auto" hangingPunct="1">
              <a:lnSpc>
                <a:spcPct val="100000"/>
              </a:lnSpc>
              <a:spcBef>
                <a:spcPts val="0"/>
              </a:spcBef>
              <a:spcAft>
                <a:spcPts val="0"/>
              </a:spcAft>
              <a:buClrTx/>
              <a:buSzTx/>
              <a:buFontTx/>
              <a:buNone/>
            </a:pPr>
            <a:fld id="{1E6F7D49-625A-4DC0-89B0-0AC14CBD2779}" type="slidenum">
              <a:rPr lang="en-GB" smtClean="0">
                <a:solidFill>
                  <a:srgbClr val="4F81BD">
                    <a:lumMod val="75000"/>
                  </a:srgbClr>
                </a:solidFill>
              </a:rPr>
              <a:pPr defTabSz="914400" eaLnBrk="1" fontAlgn="auto" hangingPunct="1">
                <a:lnSpc>
                  <a:spcPct val="100000"/>
                </a:lnSpc>
                <a:spcBef>
                  <a:spcPts val="0"/>
                </a:spcBef>
                <a:spcAft>
                  <a:spcPts val="0"/>
                </a:spcAft>
                <a:buClrTx/>
                <a:buSzTx/>
                <a:buFontTx/>
                <a:buNone/>
              </a:pPr>
              <a:t>‹#›</a:t>
            </a:fld>
            <a:endParaRPr lang="en-GB" dirty="0">
              <a:solidFill>
                <a:srgbClr val="4F81BD">
                  <a:lumMod val="75000"/>
                </a:srgbClr>
              </a:solidFill>
            </a:endParaRPr>
          </a:p>
        </p:txBody>
      </p:sp>
      <p:pic>
        <p:nvPicPr>
          <p:cNvPr id="7" name="Picture 6" descr="bluesidebar.pn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0" y="0"/>
            <a:ext cx="395536" cy="6858000"/>
          </a:xfrm>
          <a:prstGeom prst="rect">
            <a:avLst/>
          </a:prstGeom>
        </p:spPr>
      </p:pic>
      <p:pic>
        <p:nvPicPr>
          <p:cNvPr id="1026" name="Picture 2"/>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827584" y="6202633"/>
            <a:ext cx="5937866" cy="639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5362428"/>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Lst>
  <p:hf hdr="0" dt="0"/>
  <p:txStyles>
    <p:titleStyle>
      <a:lvl1pPr algn="ctr" defTabSz="914400" rtl="0" eaLnBrk="1" latinLnBrk="0" hangingPunct="1">
        <a:spcBef>
          <a:spcPct val="0"/>
        </a:spcBef>
        <a:buNone/>
        <a:defRPr sz="4400" kern="1200">
          <a:solidFill>
            <a:schemeClr val="accent1">
              <a:lumMod val="75000"/>
            </a:schemeClr>
          </a:solidFill>
          <a:latin typeface="Helvetica" pitchFamily="34" charset="0"/>
          <a:ea typeface="+mj-ea"/>
          <a:cs typeface="+mj-cs"/>
        </a:defRPr>
      </a:lvl1pPr>
    </p:titleStyle>
    <p:bodyStyle>
      <a:lvl1pPr marL="0" indent="0" algn="l" defTabSz="914400" rtl="0" eaLnBrk="1" latinLnBrk="0" hangingPunct="1">
        <a:spcBef>
          <a:spcPct val="20000"/>
        </a:spcBef>
        <a:buFont typeface="Arial" pitchFamily="34" charset="0"/>
        <a:buNone/>
        <a:defRPr sz="3200" kern="1200">
          <a:solidFill>
            <a:schemeClr val="tx1">
              <a:lumMod val="50000"/>
              <a:lumOff val="50000"/>
            </a:schemeClr>
          </a:solidFill>
          <a:latin typeface="Helvetica"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lumMod val="50000"/>
              <a:lumOff val="50000"/>
            </a:schemeClr>
          </a:solidFill>
          <a:latin typeface="Helvetica"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lumMod val="50000"/>
              <a:lumOff val="50000"/>
            </a:schemeClr>
          </a:solidFill>
          <a:latin typeface="Helvetica"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lumMod val="50000"/>
              <a:lumOff val="50000"/>
            </a:schemeClr>
          </a:solidFill>
          <a:latin typeface="Helvetica"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lumMod val="50000"/>
              <a:lumOff val="50000"/>
            </a:schemeClr>
          </a:solidFill>
          <a:latin typeface="Helvetica"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27584" y="274638"/>
            <a:ext cx="7859216"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1259632" y="1600200"/>
            <a:ext cx="7427168"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7092280" y="6361038"/>
            <a:ext cx="1197496" cy="365125"/>
          </a:xfrm>
          <a:prstGeom prst="rect">
            <a:avLst/>
          </a:prstGeom>
        </p:spPr>
        <p:txBody>
          <a:bodyPr vert="horz" lIns="91440" tIns="45720" rIns="91440" bIns="45720" rtlCol="0" anchor="ctr"/>
          <a:lstStyle>
            <a:lvl1pPr algn="l">
              <a:defRPr sz="1100">
                <a:solidFill>
                  <a:schemeClr val="accent1">
                    <a:lumMod val="75000"/>
                  </a:schemeClr>
                </a:solidFill>
                <a:latin typeface="Helvetica" pitchFamily="34" charset="0"/>
              </a:defRPr>
            </a:lvl1pPr>
          </a:lstStyle>
          <a:p>
            <a:pPr defTabSz="914400" eaLnBrk="1" fontAlgn="auto" hangingPunct="1">
              <a:lnSpc>
                <a:spcPct val="100000"/>
              </a:lnSpc>
              <a:spcBef>
                <a:spcPts val="0"/>
              </a:spcBef>
              <a:spcAft>
                <a:spcPts val="0"/>
              </a:spcAft>
              <a:buClrTx/>
              <a:buSzTx/>
              <a:buFontTx/>
              <a:buNone/>
            </a:pPr>
            <a:endParaRPr lang="en-GB" dirty="0">
              <a:solidFill>
                <a:srgbClr val="4F81BD">
                  <a:lumMod val="75000"/>
                </a:srgbClr>
              </a:solidFill>
            </a:endParaRPr>
          </a:p>
        </p:txBody>
      </p:sp>
      <p:sp>
        <p:nvSpPr>
          <p:cNvPr id="6" name="Slide Number Placeholder 5"/>
          <p:cNvSpPr>
            <a:spLocks noGrp="1"/>
          </p:cNvSpPr>
          <p:nvPr>
            <p:ph type="sldNum" sz="quarter" idx="4"/>
          </p:nvPr>
        </p:nvSpPr>
        <p:spPr>
          <a:xfrm>
            <a:off x="8316416" y="6356350"/>
            <a:ext cx="370384" cy="365125"/>
          </a:xfrm>
          <a:prstGeom prst="rect">
            <a:avLst/>
          </a:prstGeom>
        </p:spPr>
        <p:txBody>
          <a:bodyPr vert="horz" lIns="91440" tIns="45720" rIns="91440" bIns="45720" rtlCol="0" anchor="ctr"/>
          <a:lstStyle>
            <a:lvl1pPr algn="r">
              <a:defRPr sz="1100">
                <a:solidFill>
                  <a:schemeClr val="accent1">
                    <a:lumMod val="75000"/>
                  </a:schemeClr>
                </a:solidFill>
                <a:latin typeface="Helvetica" pitchFamily="34" charset="0"/>
              </a:defRPr>
            </a:lvl1pPr>
          </a:lstStyle>
          <a:p>
            <a:pPr defTabSz="914400" eaLnBrk="1" fontAlgn="auto" hangingPunct="1">
              <a:lnSpc>
                <a:spcPct val="100000"/>
              </a:lnSpc>
              <a:spcBef>
                <a:spcPts val="0"/>
              </a:spcBef>
              <a:spcAft>
                <a:spcPts val="0"/>
              </a:spcAft>
              <a:buClrTx/>
              <a:buSzTx/>
              <a:buFontTx/>
              <a:buNone/>
            </a:pPr>
            <a:fld id="{1E6F7D49-625A-4DC0-89B0-0AC14CBD2779}" type="slidenum">
              <a:rPr lang="en-GB" smtClean="0">
                <a:solidFill>
                  <a:srgbClr val="4F81BD">
                    <a:lumMod val="75000"/>
                  </a:srgbClr>
                </a:solidFill>
              </a:rPr>
              <a:pPr defTabSz="914400" eaLnBrk="1" fontAlgn="auto" hangingPunct="1">
                <a:lnSpc>
                  <a:spcPct val="100000"/>
                </a:lnSpc>
                <a:spcBef>
                  <a:spcPts val="0"/>
                </a:spcBef>
                <a:spcAft>
                  <a:spcPts val="0"/>
                </a:spcAft>
                <a:buClrTx/>
                <a:buSzTx/>
                <a:buFontTx/>
                <a:buNone/>
              </a:pPr>
              <a:t>‹#›</a:t>
            </a:fld>
            <a:endParaRPr lang="en-GB" dirty="0">
              <a:solidFill>
                <a:srgbClr val="4F81BD">
                  <a:lumMod val="75000"/>
                </a:srgbClr>
              </a:solidFill>
            </a:endParaRPr>
          </a:p>
        </p:txBody>
      </p:sp>
      <p:pic>
        <p:nvPicPr>
          <p:cNvPr id="7" name="Picture 6" descr="bluesidebar.pn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0" y="0"/>
            <a:ext cx="395536" cy="6858000"/>
          </a:xfrm>
          <a:prstGeom prst="rect">
            <a:avLst/>
          </a:prstGeom>
        </p:spPr>
      </p:pic>
      <p:pic>
        <p:nvPicPr>
          <p:cNvPr id="1026" name="Picture 2"/>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827584" y="6202633"/>
            <a:ext cx="5937866" cy="639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7287105"/>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Lst>
  <p:hf hdr="0" dt="0"/>
  <p:txStyles>
    <p:titleStyle>
      <a:lvl1pPr algn="ctr" defTabSz="914400" rtl="0" eaLnBrk="1" latinLnBrk="0" hangingPunct="1">
        <a:spcBef>
          <a:spcPct val="0"/>
        </a:spcBef>
        <a:buNone/>
        <a:defRPr sz="4400" kern="1200">
          <a:solidFill>
            <a:schemeClr val="accent1">
              <a:lumMod val="75000"/>
            </a:schemeClr>
          </a:solidFill>
          <a:latin typeface="Helvetica" pitchFamily="34" charset="0"/>
          <a:ea typeface="+mj-ea"/>
          <a:cs typeface="+mj-cs"/>
        </a:defRPr>
      </a:lvl1pPr>
    </p:titleStyle>
    <p:bodyStyle>
      <a:lvl1pPr marL="0" indent="0" algn="l" defTabSz="914400" rtl="0" eaLnBrk="1" latinLnBrk="0" hangingPunct="1">
        <a:spcBef>
          <a:spcPct val="20000"/>
        </a:spcBef>
        <a:buFont typeface="Arial" pitchFamily="34" charset="0"/>
        <a:buNone/>
        <a:defRPr sz="3200" kern="1200">
          <a:solidFill>
            <a:schemeClr val="tx1">
              <a:lumMod val="50000"/>
              <a:lumOff val="50000"/>
            </a:schemeClr>
          </a:solidFill>
          <a:latin typeface="Helvetica"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lumMod val="50000"/>
              <a:lumOff val="50000"/>
            </a:schemeClr>
          </a:solidFill>
          <a:latin typeface="Helvetica"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lumMod val="50000"/>
              <a:lumOff val="50000"/>
            </a:schemeClr>
          </a:solidFill>
          <a:latin typeface="Helvetica"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lumMod val="50000"/>
              <a:lumOff val="50000"/>
            </a:schemeClr>
          </a:solidFill>
          <a:latin typeface="Helvetica"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lumMod val="50000"/>
              <a:lumOff val="50000"/>
            </a:schemeClr>
          </a:solidFill>
          <a:latin typeface="Helvetica"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27584" y="274638"/>
            <a:ext cx="7859216"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1259632" y="1600200"/>
            <a:ext cx="7427168"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7092280" y="6361038"/>
            <a:ext cx="1197496" cy="365125"/>
          </a:xfrm>
          <a:prstGeom prst="rect">
            <a:avLst/>
          </a:prstGeom>
        </p:spPr>
        <p:txBody>
          <a:bodyPr vert="horz" lIns="91440" tIns="45720" rIns="91440" bIns="45720" rtlCol="0" anchor="ctr"/>
          <a:lstStyle>
            <a:lvl1pPr algn="l">
              <a:defRPr sz="1100">
                <a:solidFill>
                  <a:schemeClr val="accent1">
                    <a:lumMod val="75000"/>
                  </a:schemeClr>
                </a:solidFill>
                <a:latin typeface="Helvetica" pitchFamily="34" charset="0"/>
              </a:defRPr>
            </a:lvl1pPr>
          </a:lstStyle>
          <a:p>
            <a:pPr defTabSz="914400" eaLnBrk="1" fontAlgn="auto" hangingPunct="1">
              <a:lnSpc>
                <a:spcPct val="100000"/>
              </a:lnSpc>
              <a:spcBef>
                <a:spcPts val="0"/>
              </a:spcBef>
              <a:spcAft>
                <a:spcPts val="0"/>
              </a:spcAft>
              <a:buClrTx/>
              <a:buSzTx/>
              <a:buFontTx/>
              <a:buNone/>
            </a:pPr>
            <a:endParaRPr lang="en-GB" dirty="0">
              <a:solidFill>
                <a:srgbClr val="4F81BD">
                  <a:lumMod val="75000"/>
                </a:srgbClr>
              </a:solidFill>
            </a:endParaRPr>
          </a:p>
        </p:txBody>
      </p:sp>
      <p:sp>
        <p:nvSpPr>
          <p:cNvPr id="6" name="Slide Number Placeholder 5"/>
          <p:cNvSpPr>
            <a:spLocks noGrp="1"/>
          </p:cNvSpPr>
          <p:nvPr>
            <p:ph type="sldNum" sz="quarter" idx="4"/>
          </p:nvPr>
        </p:nvSpPr>
        <p:spPr>
          <a:xfrm>
            <a:off x="8316416" y="6356350"/>
            <a:ext cx="370384" cy="365125"/>
          </a:xfrm>
          <a:prstGeom prst="rect">
            <a:avLst/>
          </a:prstGeom>
        </p:spPr>
        <p:txBody>
          <a:bodyPr vert="horz" lIns="91440" tIns="45720" rIns="91440" bIns="45720" rtlCol="0" anchor="ctr"/>
          <a:lstStyle>
            <a:lvl1pPr algn="r">
              <a:defRPr sz="1100">
                <a:solidFill>
                  <a:schemeClr val="accent1">
                    <a:lumMod val="75000"/>
                  </a:schemeClr>
                </a:solidFill>
                <a:latin typeface="Helvetica" pitchFamily="34" charset="0"/>
              </a:defRPr>
            </a:lvl1pPr>
          </a:lstStyle>
          <a:p>
            <a:pPr defTabSz="914400" eaLnBrk="1" fontAlgn="auto" hangingPunct="1">
              <a:lnSpc>
                <a:spcPct val="100000"/>
              </a:lnSpc>
              <a:spcBef>
                <a:spcPts val="0"/>
              </a:spcBef>
              <a:spcAft>
                <a:spcPts val="0"/>
              </a:spcAft>
              <a:buClrTx/>
              <a:buSzTx/>
              <a:buFontTx/>
              <a:buNone/>
            </a:pPr>
            <a:fld id="{1E6F7D49-625A-4DC0-89B0-0AC14CBD2779}" type="slidenum">
              <a:rPr lang="en-GB" smtClean="0">
                <a:solidFill>
                  <a:srgbClr val="4F81BD">
                    <a:lumMod val="75000"/>
                  </a:srgbClr>
                </a:solidFill>
              </a:rPr>
              <a:pPr defTabSz="914400" eaLnBrk="1" fontAlgn="auto" hangingPunct="1">
                <a:lnSpc>
                  <a:spcPct val="100000"/>
                </a:lnSpc>
                <a:spcBef>
                  <a:spcPts val="0"/>
                </a:spcBef>
                <a:spcAft>
                  <a:spcPts val="0"/>
                </a:spcAft>
                <a:buClrTx/>
                <a:buSzTx/>
                <a:buFontTx/>
                <a:buNone/>
              </a:pPr>
              <a:t>‹#›</a:t>
            </a:fld>
            <a:endParaRPr lang="en-GB" dirty="0">
              <a:solidFill>
                <a:srgbClr val="4F81BD">
                  <a:lumMod val="75000"/>
                </a:srgbClr>
              </a:solidFill>
            </a:endParaRPr>
          </a:p>
        </p:txBody>
      </p:sp>
      <p:pic>
        <p:nvPicPr>
          <p:cNvPr id="7" name="Picture 6" descr="bluesidebar.pn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0" y="0"/>
            <a:ext cx="395536" cy="6858000"/>
          </a:xfrm>
          <a:prstGeom prst="rect">
            <a:avLst/>
          </a:prstGeom>
        </p:spPr>
      </p:pic>
      <p:pic>
        <p:nvPicPr>
          <p:cNvPr id="1026" name="Picture 2"/>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827584" y="6202633"/>
            <a:ext cx="5937866" cy="639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6251681"/>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Lst>
  <p:hf hdr="0" dt="0"/>
  <p:txStyles>
    <p:titleStyle>
      <a:lvl1pPr algn="ctr" defTabSz="914400" rtl="0" eaLnBrk="1" latinLnBrk="0" hangingPunct="1">
        <a:spcBef>
          <a:spcPct val="0"/>
        </a:spcBef>
        <a:buNone/>
        <a:defRPr sz="4400" kern="1200">
          <a:solidFill>
            <a:schemeClr val="accent1">
              <a:lumMod val="75000"/>
            </a:schemeClr>
          </a:solidFill>
          <a:latin typeface="Helvetica" pitchFamily="34" charset="0"/>
          <a:ea typeface="+mj-ea"/>
          <a:cs typeface="+mj-cs"/>
        </a:defRPr>
      </a:lvl1pPr>
    </p:titleStyle>
    <p:bodyStyle>
      <a:lvl1pPr marL="0" indent="0" algn="l" defTabSz="914400" rtl="0" eaLnBrk="1" latinLnBrk="0" hangingPunct="1">
        <a:spcBef>
          <a:spcPct val="20000"/>
        </a:spcBef>
        <a:buFont typeface="Arial" pitchFamily="34" charset="0"/>
        <a:buNone/>
        <a:defRPr sz="3200" kern="1200">
          <a:solidFill>
            <a:schemeClr val="tx1">
              <a:lumMod val="50000"/>
              <a:lumOff val="50000"/>
            </a:schemeClr>
          </a:solidFill>
          <a:latin typeface="Helvetica"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lumMod val="50000"/>
              <a:lumOff val="50000"/>
            </a:schemeClr>
          </a:solidFill>
          <a:latin typeface="Helvetica"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lumMod val="50000"/>
              <a:lumOff val="50000"/>
            </a:schemeClr>
          </a:solidFill>
          <a:latin typeface="Helvetica"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lumMod val="50000"/>
              <a:lumOff val="50000"/>
            </a:schemeClr>
          </a:solidFill>
          <a:latin typeface="Helvetica"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lumMod val="50000"/>
              <a:lumOff val="50000"/>
            </a:schemeClr>
          </a:solidFill>
          <a:latin typeface="Helvetica"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2.xml"/><Relationship Id="rId1" Type="http://schemas.openxmlformats.org/officeDocument/2006/relationships/vmlDrawing" Target="../drawings/vmlDrawing4.vml"/><Relationship Id="rId4" Type="http://schemas.openxmlformats.org/officeDocument/2006/relationships/image" Target="../media/image12.wmf"/></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2.xml"/><Relationship Id="rId5" Type="http://schemas.openxmlformats.org/officeDocument/2006/relationships/image" Target="../media/image17.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oleObject" Target="../embeddings/oleObject10.bin"/><Relationship Id="rId7" Type="http://schemas.openxmlformats.org/officeDocument/2006/relationships/oleObject" Target="../embeddings/oleObject12.bin"/><Relationship Id="rId2" Type="http://schemas.openxmlformats.org/officeDocument/2006/relationships/slideLayout" Target="../slideLayouts/slideLayout22.xml"/><Relationship Id="rId1" Type="http://schemas.openxmlformats.org/officeDocument/2006/relationships/vmlDrawing" Target="../drawings/vmlDrawing5.vml"/><Relationship Id="rId6" Type="http://schemas.openxmlformats.org/officeDocument/2006/relationships/image" Target="../media/image19.wmf"/><Relationship Id="rId5" Type="http://schemas.openxmlformats.org/officeDocument/2006/relationships/oleObject" Target="../embeddings/oleObject11.bin"/><Relationship Id="rId4" Type="http://schemas.openxmlformats.org/officeDocument/2006/relationships/image" Target="../media/image18.w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2.xml"/><Relationship Id="rId1" Type="http://schemas.openxmlformats.org/officeDocument/2006/relationships/vmlDrawing" Target="../drawings/vmlDrawing6.vml"/><Relationship Id="rId4" Type="http://schemas.openxmlformats.org/officeDocument/2006/relationships/image" Target="../media/image21.wmf"/></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2.xml"/><Relationship Id="rId5" Type="http://schemas.openxmlformats.org/officeDocument/2006/relationships/image" Target="../media/image25.png"/><Relationship Id="rId4" Type="http://schemas.openxmlformats.org/officeDocument/2006/relationships/image" Target="../media/image24.png"/></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2.xml"/><Relationship Id="rId1" Type="http://schemas.openxmlformats.org/officeDocument/2006/relationships/vmlDrawing" Target="../drawings/vmlDrawing7.vml"/><Relationship Id="rId4" Type="http://schemas.openxmlformats.org/officeDocument/2006/relationships/image" Target="../media/image27.w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2.xml"/><Relationship Id="rId1" Type="http://schemas.openxmlformats.org/officeDocument/2006/relationships/vmlDrawing" Target="../drawings/vmlDrawing8.vml"/><Relationship Id="rId4" Type="http://schemas.openxmlformats.org/officeDocument/2006/relationships/image" Target="../media/image28.w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2.xml"/></Relationships>
</file>

<file path=ppt/slides/_rels/slide3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22.xml"/></Relationships>
</file>

<file path=ppt/slides/_rels/slide3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2.xml"/></Relationships>
</file>

<file path=ppt/slides/_rels/slide3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2.xml"/></Relationships>
</file>

<file path=ppt/slides/_rels/slide3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22.xml"/></Relationships>
</file>

<file path=ppt/slides/_rels/slide3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8.png"/><Relationship Id="rId1" Type="http://schemas.openxmlformats.org/officeDocument/2006/relationships/slideLayout" Target="../slideLayouts/slideLayout22.xml"/></Relationships>
</file>

<file path=ppt/slides/_rels/slide38.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notesSlide" Target="../notesSlides/notesSlide3.xml"/><Relationship Id="rId1" Type="http://schemas.openxmlformats.org/officeDocument/2006/relationships/slideLayout" Target="../slideLayouts/slideLayout2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3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xml"/><Relationship Id="rId1" Type="http://schemas.openxmlformats.org/officeDocument/2006/relationships/slideLayout" Target="../slideLayouts/slideLayout22.xml"/><Relationship Id="rId4" Type="http://schemas.openxmlformats.org/officeDocument/2006/relationships/image" Target="../media/image4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2.xml"/><Relationship Id="rId1" Type="http://schemas.openxmlformats.org/officeDocument/2006/relationships/vmlDrawing" Target="../drawings/vmlDrawing1.vml"/><Relationship Id="rId6" Type="http://schemas.openxmlformats.org/officeDocument/2006/relationships/image" Target="../media/image5.wmf"/><Relationship Id="rId5" Type="http://schemas.openxmlformats.org/officeDocument/2006/relationships/oleObject" Target="../embeddings/oleObject2.bin"/><Relationship Id="rId4" Type="http://schemas.openxmlformats.org/officeDocument/2006/relationships/image" Target="../media/image4.wmf"/></Relationships>
</file>

<file path=ppt/slides/_rels/slide8.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slideLayout" Target="../slideLayouts/slideLayout22.xml"/><Relationship Id="rId1" Type="http://schemas.openxmlformats.org/officeDocument/2006/relationships/vmlDrawing" Target="../drawings/vmlDrawing2.vml"/><Relationship Id="rId6" Type="http://schemas.openxmlformats.org/officeDocument/2006/relationships/image" Target="../media/image8.wmf"/><Relationship Id="rId5" Type="http://schemas.openxmlformats.org/officeDocument/2006/relationships/oleObject" Target="../embeddings/oleObject5.bin"/><Relationship Id="rId4" Type="http://schemas.openxmlformats.org/officeDocument/2006/relationships/image" Target="../media/image7.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2.xml"/><Relationship Id="rId1" Type="http://schemas.openxmlformats.org/officeDocument/2006/relationships/vmlDrawing" Target="../drawings/vmlDrawing3.vml"/><Relationship Id="rId6" Type="http://schemas.openxmlformats.org/officeDocument/2006/relationships/image" Target="../media/image5.wmf"/><Relationship Id="rId5" Type="http://schemas.openxmlformats.org/officeDocument/2006/relationships/oleObject" Target="../embeddings/oleObject8.bin"/><Relationship Id="rId4" Type="http://schemas.openxmlformats.org/officeDocument/2006/relationships/image" Target="../media/image10.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59632" y="1124744"/>
            <a:ext cx="7056784" cy="1470025"/>
          </a:xfrm>
        </p:spPr>
        <p:txBody>
          <a:bodyPr>
            <a:normAutofit fontScale="90000"/>
          </a:bodyPr>
          <a:lstStyle/>
          <a:p>
            <a:r>
              <a:rPr lang="fr-FR" dirty="0" smtClean="0"/>
              <a:t>Assimilation </a:t>
            </a:r>
            <a:r>
              <a:rPr lang="fr-FR" dirty="0" err="1" smtClean="0"/>
              <a:t>Algorithms</a:t>
            </a:r>
            <a:r>
              <a:rPr lang="fr-FR" dirty="0" smtClean="0"/>
              <a:t>: EDA and </a:t>
            </a:r>
            <a:r>
              <a:rPr lang="fr-FR" dirty="0" err="1" smtClean="0"/>
              <a:t>Hybrid</a:t>
            </a:r>
            <a:r>
              <a:rPr lang="fr-FR" dirty="0" smtClean="0"/>
              <a:t> Data Assimilation </a:t>
            </a:r>
            <a:br>
              <a:rPr lang="fr-FR" dirty="0" smtClean="0"/>
            </a:br>
            <a:r>
              <a:rPr lang="fr-FR" sz="3300" dirty="0" smtClean="0"/>
              <a:t/>
            </a:r>
            <a:br>
              <a:rPr lang="fr-FR" sz="3300" dirty="0" smtClean="0"/>
            </a:br>
            <a:endParaRPr lang="en-GB" sz="3300" dirty="0"/>
          </a:p>
        </p:txBody>
      </p:sp>
      <p:sp>
        <p:nvSpPr>
          <p:cNvPr id="3" name="Subtitle 2"/>
          <p:cNvSpPr>
            <a:spLocks noGrp="1"/>
          </p:cNvSpPr>
          <p:nvPr>
            <p:ph type="subTitle" idx="1"/>
          </p:nvPr>
        </p:nvSpPr>
        <p:spPr>
          <a:xfrm>
            <a:off x="467544" y="2780928"/>
            <a:ext cx="8568952" cy="1752600"/>
          </a:xfrm>
        </p:spPr>
        <p:txBody>
          <a:bodyPr>
            <a:normAutofit/>
          </a:bodyPr>
          <a:lstStyle/>
          <a:p>
            <a:r>
              <a:rPr lang="en-GB" sz="2400" dirty="0" smtClean="0"/>
              <a:t>Massimo Bonavita</a:t>
            </a:r>
          </a:p>
          <a:p>
            <a:r>
              <a:rPr lang="en-GB" sz="2400" dirty="0" smtClean="0"/>
              <a:t>ECMWF</a:t>
            </a:r>
          </a:p>
          <a:p>
            <a:r>
              <a:rPr lang="en-GB" sz="1400" dirty="0"/>
              <a:t>M</a:t>
            </a:r>
            <a:r>
              <a:rPr lang="en-GB" sz="1400" dirty="0" smtClean="0"/>
              <a:t>assimo.Bonavita@ecmwf.int</a:t>
            </a:r>
            <a:endParaRPr lang="en-GB" sz="1800" dirty="0"/>
          </a:p>
        </p:txBody>
      </p:sp>
      <p:pic>
        <p:nvPicPr>
          <p:cNvPr id="4" name="Picture 7"/>
          <p:cNvPicPr>
            <a:picLocks noChangeAspect="1"/>
          </p:cNvPicPr>
          <p:nvPr/>
        </p:nvPicPr>
        <p:blipFill>
          <a:blip r:embed="rId3"/>
          <a:srcRect/>
          <a:stretch>
            <a:fillRect/>
          </a:stretch>
        </p:blipFill>
        <p:spPr bwMode="auto">
          <a:xfrm flipH="1">
            <a:off x="541" y="-1"/>
            <a:ext cx="391343" cy="6858001"/>
          </a:xfrm>
          <a:prstGeom prst="rect">
            <a:avLst/>
          </a:prstGeom>
          <a:noFill/>
          <a:ln w="9525">
            <a:noFill/>
            <a:miter lim="800000"/>
            <a:headEnd/>
            <a:tailEnd/>
          </a:ln>
        </p:spPr>
      </p:pic>
      <p:sp>
        <p:nvSpPr>
          <p:cNvPr id="8" name="Slide Number Placeholder 5"/>
          <p:cNvSpPr>
            <a:spLocks noGrp="1"/>
          </p:cNvSpPr>
          <p:nvPr>
            <p:ph type="sldNum" sz="quarter" idx="4294967295"/>
          </p:nvPr>
        </p:nvSpPr>
        <p:spPr>
          <a:xfrm>
            <a:off x="8443389" y="6399213"/>
            <a:ext cx="466725" cy="365125"/>
          </a:xfrm>
          <a:prstGeom prst="rect">
            <a:avLst/>
          </a:prstGeom>
          <a:noFill/>
          <a:ln w="0">
            <a:noFill/>
          </a:ln>
        </p:spPr>
        <p:txBody>
          <a:bodyPr vert="horz" lIns="91440" tIns="45720" rIns="91440" bIns="45720" rtlCol="0" anchor="b"/>
          <a:lstStyle>
            <a:lvl1pPr algn="r" fontAlgn="auto">
              <a:spcBef>
                <a:spcPts val="0"/>
              </a:spcBef>
              <a:spcAft>
                <a:spcPts val="0"/>
              </a:spcAft>
              <a:defRPr sz="1200">
                <a:solidFill>
                  <a:srgbClr val="002060"/>
                </a:solidFill>
                <a:latin typeface="+mn-lt"/>
                <a:ea typeface="+mn-ea"/>
                <a:cs typeface="+mn-cs"/>
              </a:defRPr>
            </a:lvl1pPr>
          </a:lstStyle>
          <a:p>
            <a:pPr>
              <a:defRPr/>
            </a:pPr>
            <a:r>
              <a:rPr lang="en-US" dirty="0" smtClean="0"/>
              <a:t>1</a:t>
            </a:r>
            <a:endParaRPr lang="en-US" dirty="0"/>
          </a:p>
        </p:txBody>
      </p:sp>
      <p:sp>
        <p:nvSpPr>
          <p:cNvPr id="5" name="TextBox 4"/>
          <p:cNvSpPr txBox="1"/>
          <p:nvPr/>
        </p:nvSpPr>
        <p:spPr>
          <a:xfrm>
            <a:off x="683568" y="4809926"/>
            <a:ext cx="8208912"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defTabSz="914400" eaLnBrk="1" fontAlgn="auto" hangingPunct="1">
              <a:lnSpc>
                <a:spcPct val="100000"/>
              </a:lnSpc>
              <a:spcBef>
                <a:spcPts val="0"/>
              </a:spcBef>
              <a:spcAft>
                <a:spcPts val="0"/>
              </a:spcAft>
              <a:buClrTx/>
              <a:buSzTx/>
              <a:buFontTx/>
              <a:buNone/>
            </a:pPr>
            <a:r>
              <a:rPr lang="en-US" sz="1800" b="1" i="1" dirty="0" smtClean="0">
                <a:solidFill>
                  <a:srgbClr val="7F7F7F"/>
                </a:solidFill>
              </a:rPr>
              <a:t>Acknowledgements to  </a:t>
            </a:r>
            <a:r>
              <a:rPr lang="en-US" sz="1800" dirty="0" smtClean="0">
                <a:solidFill>
                  <a:schemeClr val="tx1"/>
                </a:solidFill>
              </a:rPr>
              <a:t>Lars Isaksen,</a:t>
            </a:r>
            <a:r>
              <a:rPr lang="en-US" sz="1800" b="1" i="1" dirty="0" smtClean="0">
                <a:solidFill>
                  <a:srgbClr val="7F7F7F"/>
                </a:solidFill>
              </a:rPr>
              <a:t> </a:t>
            </a:r>
            <a:r>
              <a:rPr lang="en-US" sz="1800" dirty="0" smtClean="0">
                <a:solidFill>
                  <a:prstClr val="black"/>
                </a:solidFill>
              </a:rPr>
              <a:t>Elias Holm, Mike Fisher</a:t>
            </a:r>
            <a:endParaRPr lang="en-GB" sz="1800" dirty="0">
              <a:solidFill>
                <a:prstClr val="black"/>
              </a:solidFill>
            </a:endParaRPr>
          </a:p>
        </p:txBody>
      </p:sp>
    </p:spTree>
    <p:extLst>
      <p:ext uri="{BB962C8B-B14F-4D97-AF65-F5344CB8AC3E}">
        <p14:creationId xmlns:p14="http://schemas.microsoft.com/office/powerpoint/2010/main" val="25982905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GB" altLang="en-US" sz="3600" dirty="0" smtClean="0"/>
              <a:t>The Ensemble of Data Assimilations (EDA)</a:t>
            </a:r>
            <a:endParaRPr lang="en-GB" altLang="en-US" dirty="0" smtClean="0"/>
          </a:p>
        </p:txBody>
      </p:sp>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marL="285750" indent="-285750">
              <a:spcBef>
                <a:spcPts val="1200"/>
              </a:spcBef>
              <a:spcAft>
                <a:spcPts val="600"/>
              </a:spcAft>
              <a:buFont typeface="Arial" panose="020B0604020202020204" pitchFamily="34" charset="0"/>
              <a:buChar char="•"/>
            </a:pPr>
            <a:r>
              <a:rPr lang="en-GB" sz="1600" dirty="0">
                <a:solidFill>
                  <a:srgbClr val="000000"/>
                </a:solidFill>
                <a:cs typeface="Helvetica" panose="020B0604020202020204" pitchFamily="34" charset="0"/>
              </a:rPr>
              <a:t>What does all this mean in practice?</a:t>
            </a:r>
          </a:p>
          <a:p>
            <a:pPr marL="1085850" lvl="1" indent="-342900">
              <a:spcBef>
                <a:spcPts val="1200"/>
              </a:spcBef>
              <a:spcAft>
                <a:spcPts val="1200"/>
              </a:spcAft>
              <a:buFont typeface="+mj-lt"/>
              <a:buAutoNum type="arabicPeriod"/>
            </a:pPr>
            <a:r>
              <a:rPr lang="en-GB" sz="1600" dirty="0" smtClean="0">
                <a:solidFill>
                  <a:srgbClr val="000000"/>
                </a:solidFill>
                <a:cs typeface="Helvetica" panose="020B0604020202020204" pitchFamily="34" charset="0"/>
              </a:rPr>
              <a:t>We </a:t>
            </a:r>
            <a:r>
              <a:rPr lang="en-GB" sz="1600" dirty="0">
                <a:solidFill>
                  <a:srgbClr val="000000"/>
                </a:solidFill>
                <a:cs typeface="Helvetica" panose="020B0604020202020204" pitchFamily="34" charset="0"/>
              </a:rPr>
              <a:t>can use an ensemble of perturbed data assimilation cycles to simulate the errors of our reference DA cycle;</a:t>
            </a:r>
          </a:p>
          <a:p>
            <a:pPr marL="1085850" lvl="1" indent="-342900">
              <a:spcBef>
                <a:spcPts val="1200"/>
              </a:spcBef>
              <a:spcAft>
                <a:spcPts val="1200"/>
              </a:spcAft>
              <a:buFont typeface="+mj-lt"/>
              <a:buAutoNum type="arabicPeriod"/>
            </a:pPr>
            <a:r>
              <a:rPr lang="en-GB" sz="1600" dirty="0" smtClean="0">
                <a:solidFill>
                  <a:srgbClr val="000000"/>
                </a:solidFill>
                <a:cs typeface="Helvetica" panose="020B0604020202020204" pitchFamily="34" charset="0"/>
              </a:rPr>
              <a:t>The </a:t>
            </a:r>
            <a:r>
              <a:rPr lang="en-GB" sz="1600" dirty="0">
                <a:solidFill>
                  <a:srgbClr val="000000"/>
                </a:solidFill>
                <a:cs typeface="Helvetica" panose="020B0604020202020204" pitchFamily="34" charset="0"/>
              </a:rPr>
              <a:t>ensemble of perturbed DAs should be as similar as possible to the reference DA (i.e., same or similar </a:t>
            </a:r>
            <a:r>
              <a:rPr lang="en-GB" sz="1600" b="1"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K</a:t>
            </a:r>
            <a:r>
              <a:rPr lang="en-GB" sz="1600" dirty="0">
                <a:solidFill>
                  <a:srgbClr val="000000"/>
                </a:solidFill>
                <a:cs typeface="Helvetica" panose="020B0604020202020204" pitchFamily="34" charset="0"/>
              </a:rPr>
              <a:t> matrix, </a:t>
            </a:r>
            <a:r>
              <a:rPr lang="en-GB" sz="1600" b="1"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M</a:t>
            </a:r>
            <a:r>
              <a:rPr lang="en-GB" sz="1600" dirty="0">
                <a:solidFill>
                  <a:srgbClr val="000000"/>
                </a:solidFill>
                <a:cs typeface="Helvetica" panose="020B0604020202020204" pitchFamily="34" charset="0"/>
              </a:rPr>
              <a:t>, </a:t>
            </a:r>
            <a:r>
              <a:rPr lang="en-GB" sz="1600" b="1"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H</a:t>
            </a:r>
            <a:r>
              <a:rPr lang="en-GB" sz="1600" dirty="0">
                <a:solidFill>
                  <a:srgbClr val="000000"/>
                </a:solidFill>
                <a:cs typeface="Helvetica" panose="020B0604020202020204" pitchFamily="34" charset="0"/>
              </a:rPr>
              <a:t>, and resolution)</a:t>
            </a:r>
          </a:p>
          <a:p>
            <a:pPr marL="1085850" lvl="1" indent="-342900">
              <a:spcBef>
                <a:spcPts val="1200"/>
              </a:spcBef>
              <a:spcAft>
                <a:spcPts val="1200"/>
              </a:spcAft>
              <a:buFont typeface="+mj-lt"/>
              <a:buAutoNum type="arabicPeriod"/>
            </a:pPr>
            <a:r>
              <a:rPr lang="en-GB" sz="1600" dirty="0" smtClean="0">
                <a:solidFill>
                  <a:srgbClr val="000000"/>
                </a:solidFill>
                <a:cs typeface="Helvetica" panose="020B0604020202020204" pitchFamily="34" charset="0"/>
              </a:rPr>
              <a:t>The </a:t>
            </a:r>
            <a:r>
              <a:rPr lang="en-GB" sz="1600" dirty="0">
                <a:solidFill>
                  <a:srgbClr val="000000"/>
                </a:solidFill>
                <a:cs typeface="Helvetica" panose="020B0604020202020204" pitchFamily="34" charset="0"/>
              </a:rPr>
              <a:t>applied perturbations </a:t>
            </a:r>
            <a:r>
              <a:rPr lang="en-GB" sz="1600" b="1" dirty="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ζ</a:t>
            </a:r>
            <a:r>
              <a:rPr lang="en-GB" sz="1600" baseline="-25000" dirty="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 </a:t>
            </a:r>
            <a:r>
              <a:rPr lang="en-GB" sz="1600" dirty="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a:t>
            </a:r>
            <a:r>
              <a:rPr lang="en-GB" sz="1600" b="1" dirty="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η</a:t>
            </a:r>
            <a:r>
              <a:rPr lang="en-GB" sz="1600" dirty="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 </a:t>
            </a:r>
            <a:r>
              <a:rPr lang="en-GB" sz="1600" dirty="0" smtClean="0">
                <a:solidFill>
                  <a:srgbClr val="000000"/>
                </a:solidFill>
                <a:cs typeface="Helvetica" panose="020B0604020202020204" pitchFamily="34" charset="0"/>
              </a:rPr>
              <a:t>should have </a:t>
            </a:r>
            <a:r>
              <a:rPr lang="en-GB" sz="1600" dirty="0">
                <a:solidFill>
                  <a:srgbClr val="000000"/>
                </a:solidFill>
                <a:cs typeface="Helvetica" panose="020B0604020202020204" pitchFamily="34" charset="0"/>
              </a:rPr>
              <a:t>the </a:t>
            </a:r>
            <a:r>
              <a:rPr lang="en-GB" sz="1600" dirty="0" smtClean="0">
                <a:solidFill>
                  <a:srgbClr val="000000"/>
                </a:solidFill>
                <a:cs typeface="Helvetica" panose="020B0604020202020204" pitchFamily="34" charset="0"/>
              </a:rPr>
              <a:t>correct error </a:t>
            </a:r>
            <a:r>
              <a:rPr lang="en-GB" sz="1600" dirty="0">
                <a:solidFill>
                  <a:srgbClr val="000000"/>
                </a:solidFill>
                <a:cs typeface="Helvetica" panose="020B0604020202020204" pitchFamily="34" charset="0"/>
              </a:rPr>
              <a:t>covariances (</a:t>
            </a:r>
            <a:r>
              <a:rPr lang="en-GB" sz="1600" b="1" dirty="0">
                <a:solidFill>
                  <a:srgbClr val="000000"/>
                </a:solidFill>
                <a:cs typeface="Helvetica" panose="020B0604020202020204" pitchFamily="34" charset="0"/>
              </a:rPr>
              <a:t>R, Q</a:t>
            </a:r>
            <a:r>
              <a:rPr lang="en-GB" sz="1600" dirty="0">
                <a:solidFill>
                  <a:srgbClr val="000000"/>
                </a:solidFill>
                <a:cs typeface="Helvetica" panose="020B0604020202020204" pitchFamily="34" charset="0"/>
              </a:rPr>
              <a:t>);</a:t>
            </a:r>
          </a:p>
          <a:p>
            <a:pPr marL="1085850" lvl="1" indent="-342900">
              <a:spcBef>
                <a:spcPts val="1200"/>
              </a:spcBef>
              <a:spcAft>
                <a:spcPts val="1200"/>
              </a:spcAft>
              <a:buFont typeface="+mj-lt"/>
              <a:buAutoNum type="arabicPeriod"/>
            </a:pPr>
            <a:r>
              <a:rPr lang="en-GB" sz="1600" dirty="0" smtClean="0">
                <a:solidFill>
                  <a:srgbClr val="000000"/>
                </a:solidFill>
                <a:cs typeface="Helvetica" panose="020B0604020202020204" pitchFamily="34" charset="0"/>
              </a:rPr>
              <a:t>There </a:t>
            </a:r>
            <a:r>
              <a:rPr lang="en-GB" sz="1600" dirty="0">
                <a:solidFill>
                  <a:srgbClr val="000000"/>
                </a:solidFill>
                <a:cs typeface="Helvetica" panose="020B0604020202020204" pitchFamily="34" charset="0"/>
              </a:rPr>
              <a:t>is no need to explicitly perturb the background </a:t>
            </a:r>
            <a:r>
              <a:rPr lang="en-GB" sz="1600" dirty="0" smtClean="0">
                <a:solidFill>
                  <a:srgbClr val="000000"/>
                </a:solidFill>
                <a:cs typeface="Helvetica" panose="020B0604020202020204" pitchFamily="34" charset="0"/>
              </a:rPr>
              <a:t>forecast </a:t>
            </a:r>
            <a:r>
              <a:rPr lang="en-GB" sz="1600" b="1" dirty="0" err="1" smtClean="0">
                <a:solidFill>
                  <a:srgbClr val="000000"/>
                </a:solidFill>
                <a:cs typeface="Helvetica" panose="020B0604020202020204" pitchFamily="34" charset="0"/>
              </a:rPr>
              <a:t>x</a:t>
            </a:r>
            <a:r>
              <a:rPr lang="en-GB" sz="1600" baseline="-25000" dirty="0" err="1" smtClean="0">
                <a:solidFill>
                  <a:srgbClr val="000000"/>
                </a:solidFill>
                <a:cs typeface="Helvetica" panose="020B0604020202020204" pitchFamily="34" charset="0"/>
              </a:rPr>
              <a:t>b</a:t>
            </a:r>
            <a:r>
              <a:rPr lang="en-GB" sz="1600" dirty="0" smtClean="0">
                <a:solidFill>
                  <a:srgbClr val="000000"/>
                </a:solidFill>
                <a:cs typeface="Helvetica" panose="020B0604020202020204" pitchFamily="34" charset="0"/>
              </a:rPr>
              <a:t> </a:t>
            </a:r>
          </a:p>
          <a:p>
            <a:pPr marL="1085850" lvl="1" indent="-342900">
              <a:spcBef>
                <a:spcPts val="1200"/>
              </a:spcBef>
              <a:spcAft>
                <a:spcPts val="1200"/>
              </a:spcAft>
              <a:buFont typeface="+mj-lt"/>
              <a:buAutoNum type="arabicPeriod"/>
            </a:pPr>
            <a:r>
              <a:rPr lang="en-GB" sz="1600" dirty="0" smtClean="0">
                <a:solidFill>
                  <a:srgbClr val="000000"/>
                </a:solidFill>
                <a:cs typeface="Helvetica" panose="020B0604020202020204" pitchFamily="34" charset="0"/>
              </a:rPr>
              <a:t>This is a Monte Carlo method: the expectation operator used in (5) implies that results strictly hold for infinite ensemble sizes. In practice non-negligible sampling errors are to be expected	</a:t>
            </a:r>
            <a:r>
              <a:rPr lang="en-GB" sz="1200" dirty="0" smtClean="0">
                <a:solidFill>
                  <a:srgbClr val="000000"/>
                </a:solidFill>
                <a:cs typeface="Helvetica" panose="020B0604020202020204" pitchFamily="34" charset="0"/>
              </a:rPr>
              <a:t>				   </a:t>
            </a:r>
            <a:r>
              <a:rPr lang="en-GB" sz="1200" dirty="0" smtClean="0">
                <a:solidFill>
                  <a:schemeClr val="tx1"/>
                </a:solidFill>
                <a:cs typeface="Helvetica" panose="020B0604020202020204" pitchFamily="34" charset="0"/>
              </a:rPr>
              <a:t>		</a:t>
            </a:r>
            <a:endParaRPr lang="en-GB" sz="1400" dirty="0" smtClean="0">
              <a:solidFill>
                <a:schemeClr val="tx1"/>
              </a:solidFill>
              <a:cs typeface="Helvetica" panose="020B0604020202020204" pitchFamily="34" charset="0"/>
            </a:endParaRPr>
          </a:p>
          <a:p>
            <a:pPr algn="ctr">
              <a:buClr>
                <a:srgbClr val="FF0000"/>
              </a:buClr>
              <a:defRPr/>
            </a:pPr>
            <a:endParaRPr lang="en-GB" sz="1800" dirty="0">
              <a:solidFill>
                <a:schemeClr val="tx1"/>
              </a:solidFill>
            </a:endParaRPr>
          </a:p>
          <a:p>
            <a:pPr>
              <a:spcBef>
                <a:spcPts val="600"/>
              </a:spcBef>
              <a:spcAft>
                <a:spcPts val="600"/>
              </a:spcAft>
              <a:defRPr/>
            </a:pPr>
            <a:endParaRPr lang="en-GB" sz="1800" dirty="0" smtClean="0">
              <a:solidFill>
                <a:schemeClr val="tx1"/>
              </a:solidFill>
            </a:endParaRPr>
          </a:p>
        </p:txBody>
      </p:sp>
    </p:spTree>
    <p:extLst>
      <p:ext uri="{BB962C8B-B14F-4D97-AF65-F5344CB8AC3E}">
        <p14:creationId xmlns:p14="http://schemas.microsoft.com/office/powerpoint/2010/main" val="15373853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GB" altLang="en-US" sz="3600" dirty="0" smtClean="0"/>
              <a:t>The Ensemble of Data Assimilations (EDA)</a:t>
            </a:r>
            <a:endParaRPr lang="en-GB" altLang="en-US" dirty="0" smtClean="0"/>
          </a:p>
        </p:txBody>
      </p:sp>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marL="285750" indent="-285750">
              <a:spcBef>
                <a:spcPts val="1200"/>
              </a:spcBef>
              <a:spcAft>
                <a:spcPts val="600"/>
              </a:spcAft>
              <a:buFont typeface="Arial" panose="020B0604020202020204" pitchFamily="34" charset="0"/>
              <a:buChar char="•"/>
            </a:pPr>
            <a:r>
              <a:rPr lang="en-GB" sz="1600" dirty="0">
                <a:solidFill>
                  <a:srgbClr val="000000"/>
                </a:solidFill>
                <a:cs typeface="Helvetica" panose="020B0604020202020204" pitchFamily="34" charset="0"/>
              </a:rPr>
              <a:t>What does all this mean in practice?</a:t>
            </a:r>
          </a:p>
          <a:p>
            <a:pPr marL="1085850" lvl="1" indent="-342900">
              <a:spcBef>
                <a:spcPts val="1200"/>
              </a:spcBef>
              <a:spcAft>
                <a:spcPts val="1200"/>
              </a:spcAft>
              <a:buFont typeface="+mj-lt"/>
              <a:buAutoNum type="arabicPeriod"/>
            </a:pPr>
            <a:r>
              <a:rPr lang="en-GB" sz="1600" dirty="0" smtClean="0">
                <a:solidFill>
                  <a:srgbClr val="000000"/>
                </a:solidFill>
                <a:cs typeface="Helvetica" panose="020B0604020202020204" pitchFamily="34" charset="0"/>
              </a:rPr>
              <a:t>25 </a:t>
            </a:r>
            <a:r>
              <a:rPr lang="en-GB" sz="1600" dirty="0">
                <a:solidFill>
                  <a:srgbClr val="000000"/>
                </a:solidFill>
                <a:cs typeface="Helvetica" panose="020B0604020202020204" pitchFamily="34" charset="0"/>
              </a:rPr>
              <a:t>ensemble members using 4D-Var assimilations at reduced </a:t>
            </a:r>
            <a:r>
              <a:rPr lang="en-GB" sz="1600" dirty="0" smtClean="0">
                <a:solidFill>
                  <a:srgbClr val="000000"/>
                </a:solidFill>
                <a:cs typeface="Helvetica" panose="020B0604020202020204" pitchFamily="34" charset="0"/>
              </a:rPr>
              <a:t>resolution</a:t>
            </a:r>
          </a:p>
          <a:p>
            <a:pPr marL="1085850" lvl="1" indent="-342900">
              <a:spcBef>
                <a:spcPts val="1200"/>
              </a:spcBef>
              <a:spcAft>
                <a:spcPts val="1200"/>
              </a:spcAft>
              <a:buFont typeface="+mj-lt"/>
              <a:buAutoNum type="arabicPeriod"/>
            </a:pPr>
            <a:r>
              <a:rPr lang="en-GB" sz="1600" dirty="0" smtClean="0">
                <a:solidFill>
                  <a:srgbClr val="000000"/>
                </a:solidFill>
                <a:cs typeface="Helvetica" panose="020B0604020202020204" pitchFamily="34" charset="0"/>
              </a:rPr>
              <a:t>TCo639 outer loop, TL191/TL191 inner loops. (Reference DA: TCo1279 outer loop, TL255/TL319/TL399 inner loops). </a:t>
            </a:r>
          </a:p>
          <a:p>
            <a:pPr marL="1085850" lvl="1" indent="-342900">
              <a:spcBef>
                <a:spcPts val="1200"/>
              </a:spcBef>
              <a:spcAft>
                <a:spcPts val="1200"/>
              </a:spcAft>
              <a:buFont typeface="+mj-lt"/>
              <a:buAutoNum type="arabicPeriod"/>
            </a:pPr>
            <a:r>
              <a:rPr lang="en-GB" sz="1600" dirty="0" smtClean="0">
                <a:solidFill>
                  <a:srgbClr val="000000"/>
                </a:solidFill>
                <a:cs typeface="Helvetica" panose="020B0604020202020204" pitchFamily="34" charset="0"/>
              </a:rPr>
              <a:t>Observations </a:t>
            </a:r>
            <a:r>
              <a:rPr lang="en-GB" sz="1600" dirty="0">
                <a:solidFill>
                  <a:srgbClr val="000000"/>
                </a:solidFill>
                <a:cs typeface="Helvetica" panose="020B0604020202020204" pitchFamily="34" charset="0"/>
              </a:rPr>
              <a:t>randomly perturbed according to their estimated </a:t>
            </a:r>
            <a:r>
              <a:rPr lang="en-GB" sz="1600" dirty="0" smtClean="0">
                <a:solidFill>
                  <a:srgbClr val="000000"/>
                </a:solidFill>
                <a:cs typeface="Helvetica" panose="020B0604020202020204" pitchFamily="34" charset="0"/>
              </a:rPr>
              <a:t>error covariances (</a:t>
            </a:r>
            <a:r>
              <a:rPr lang="en-GB" sz="1600" b="1" dirty="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R</a:t>
            </a:r>
            <a:r>
              <a:rPr lang="en-GB" sz="1600" dirty="0" smtClean="0">
                <a:solidFill>
                  <a:srgbClr val="000000"/>
                </a:solidFill>
                <a:cs typeface="Helvetica" panose="020B0604020202020204" pitchFamily="34" charset="0"/>
              </a:rPr>
              <a:t>)</a:t>
            </a:r>
            <a:endParaRPr lang="en-GB" sz="1600" dirty="0">
              <a:solidFill>
                <a:srgbClr val="000000"/>
              </a:solidFill>
              <a:cs typeface="Helvetica" panose="020B0604020202020204" pitchFamily="34" charset="0"/>
            </a:endParaRPr>
          </a:p>
          <a:p>
            <a:pPr marL="1085850" lvl="1" indent="-342900">
              <a:spcBef>
                <a:spcPts val="1200"/>
              </a:spcBef>
              <a:spcAft>
                <a:spcPts val="1200"/>
              </a:spcAft>
              <a:buFont typeface="+mj-lt"/>
              <a:buAutoNum type="arabicPeriod"/>
            </a:pPr>
            <a:r>
              <a:rPr lang="en-GB" sz="1600" dirty="0">
                <a:solidFill>
                  <a:srgbClr val="000000"/>
                </a:solidFill>
                <a:cs typeface="Helvetica" panose="020B0604020202020204" pitchFamily="34" charset="0"/>
              </a:rPr>
              <a:t>SST perturbed with climatological error structures</a:t>
            </a:r>
          </a:p>
          <a:p>
            <a:pPr marL="1085850" lvl="1" indent="-342900">
              <a:spcBef>
                <a:spcPts val="1200"/>
              </a:spcBef>
              <a:spcAft>
                <a:spcPts val="1200"/>
              </a:spcAft>
              <a:buFont typeface="+mj-lt"/>
              <a:buAutoNum type="arabicPeriod"/>
            </a:pPr>
            <a:r>
              <a:rPr lang="en-GB" sz="1600" dirty="0">
                <a:solidFill>
                  <a:srgbClr val="000000"/>
                </a:solidFill>
                <a:cs typeface="Helvetica" panose="020B0604020202020204" pitchFamily="34" charset="0"/>
              </a:rPr>
              <a:t>Model error </a:t>
            </a:r>
            <a:r>
              <a:rPr lang="en-GB" sz="1600" dirty="0" smtClean="0">
                <a:solidFill>
                  <a:srgbClr val="000000"/>
                </a:solidFill>
                <a:cs typeface="Helvetica" panose="020B0604020202020204" pitchFamily="34" charset="0"/>
              </a:rPr>
              <a:t>(</a:t>
            </a:r>
            <a:r>
              <a:rPr lang="en-GB" sz="1600" b="1" dirty="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Q</a:t>
            </a:r>
            <a:r>
              <a:rPr lang="en-GB" sz="1600" dirty="0" smtClean="0">
                <a:solidFill>
                  <a:srgbClr val="000000"/>
                </a:solidFill>
                <a:cs typeface="Helvetica" panose="020B0604020202020204" pitchFamily="34" charset="0"/>
              </a:rPr>
              <a:t>) represented </a:t>
            </a:r>
            <a:r>
              <a:rPr lang="en-GB" sz="1600" dirty="0">
                <a:solidFill>
                  <a:srgbClr val="000000"/>
                </a:solidFill>
                <a:cs typeface="Helvetica" panose="020B0604020202020204" pitchFamily="34" charset="0"/>
              </a:rPr>
              <a:t>by stochastic </a:t>
            </a:r>
            <a:r>
              <a:rPr lang="en-GB" sz="1600" dirty="0" smtClean="0">
                <a:solidFill>
                  <a:srgbClr val="000000"/>
                </a:solidFill>
                <a:cs typeface="Helvetica" panose="020B0604020202020204" pitchFamily="34" charset="0"/>
              </a:rPr>
              <a:t>perturbations during the background forecast integration (SPPT</a:t>
            </a:r>
            <a:r>
              <a:rPr lang="en-GB" sz="1600" dirty="0">
                <a:solidFill>
                  <a:srgbClr val="000000"/>
                </a:solidFill>
                <a:cs typeface="Helvetica" panose="020B0604020202020204" pitchFamily="34" charset="0"/>
              </a:rPr>
              <a:t>, Leutbecher, 2009) </a:t>
            </a:r>
            <a:r>
              <a:rPr lang="en-GB" sz="1200" dirty="0" smtClean="0">
                <a:solidFill>
                  <a:srgbClr val="000000"/>
                </a:solidFill>
                <a:cs typeface="Helvetica" panose="020B0604020202020204" pitchFamily="34" charset="0"/>
              </a:rPr>
              <a:t>			   </a:t>
            </a:r>
            <a:r>
              <a:rPr lang="en-GB" sz="1200" dirty="0" smtClean="0">
                <a:solidFill>
                  <a:schemeClr val="tx1"/>
                </a:solidFill>
                <a:cs typeface="Helvetica" panose="020B0604020202020204" pitchFamily="34" charset="0"/>
              </a:rPr>
              <a:t>		</a:t>
            </a:r>
            <a:endParaRPr lang="en-GB" sz="1400" dirty="0" smtClean="0">
              <a:solidFill>
                <a:schemeClr val="tx1"/>
              </a:solidFill>
              <a:cs typeface="Helvetica" panose="020B0604020202020204" pitchFamily="34" charset="0"/>
            </a:endParaRPr>
          </a:p>
          <a:p>
            <a:pPr algn="ctr">
              <a:buClr>
                <a:srgbClr val="FF0000"/>
              </a:buClr>
              <a:defRPr/>
            </a:pPr>
            <a:endParaRPr lang="en-GB" sz="1800" dirty="0" smtClean="0">
              <a:solidFill>
                <a:schemeClr val="tx1"/>
              </a:solidFill>
            </a:endParaRPr>
          </a:p>
          <a:p>
            <a:pPr>
              <a:spcBef>
                <a:spcPts val="600"/>
              </a:spcBef>
              <a:spcAft>
                <a:spcPts val="600"/>
              </a:spcAft>
              <a:defRPr/>
            </a:pPr>
            <a:endParaRPr lang="en-GB" sz="1800" dirty="0" smtClean="0">
              <a:solidFill>
                <a:schemeClr val="tx1"/>
              </a:solidFill>
            </a:endParaRPr>
          </a:p>
        </p:txBody>
      </p:sp>
    </p:spTree>
    <p:extLst>
      <p:ext uri="{BB962C8B-B14F-4D97-AF65-F5344CB8AC3E}">
        <p14:creationId xmlns:p14="http://schemas.microsoft.com/office/powerpoint/2010/main" val="6286818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GB" altLang="en-US" sz="3600" dirty="0" smtClean="0"/>
              <a:t>The Ensemble of Data Assimilations (EDA)</a:t>
            </a:r>
            <a:endParaRPr lang="en-GB" altLang="en-US" dirty="0" smtClean="0"/>
          </a:p>
        </p:txBody>
      </p:sp>
      <p:grpSp>
        <p:nvGrpSpPr>
          <p:cNvPr id="4" name="Group 3"/>
          <p:cNvGrpSpPr/>
          <p:nvPr/>
        </p:nvGrpSpPr>
        <p:grpSpPr>
          <a:xfrm>
            <a:off x="1287459" y="1228690"/>
            <a:ext cx="7316789" cy="1426880"/>
            <a:chOff x="1287459" y="1243529"/>
            <a:chExt cx="7316789" cy="1585421"/>
          </a:xfrm>
        </p:grpSpPr>
        <p:grpSp>
          <p:nvGrpSpPr>
            <p:cNvPr id="5" name="Group 4"/>
            <p:cNvGrpSpPr>
              <a:grpSpLocks/>
            </p:cNvGrpSpPr>
            <p:nvPr/>
          </p:nvGrpSpPr>
          <p:grpSpPr bwMode="auto">
            <a:xfrm>
              <a:off x="1287459" y="1628800"/>
              <a:ext cx="7316789" cy="1200150"/>
              <a:chOff x="763" y="1440"/>
              <a:chExt cx="4609" cy="756"/>
            </a:xfrm>
          </p:grpSpPr>
          <p:sp>
            <p:nvSpPr>
              <p:cNvPr id="8" name="Rectangle 5"/>
              <p:cNvSpPr>
                <a:spLocks noChangeArrowheads="1"/>
              </p:cNvSpPr>
              <p:nvPr/>
            </p:nvSpPr>
            <p:spPr bwMode="auto">
              <a:xfrm>
                <a:off x="2112" y="1584"/>
                <a:ext cx="816" cy="576"/>
              </a:xfrm>
              <a:prstGeom prst="rect">
                <a:avLst/>
              </a:prstGeom>
              <a:solidFill>
                <a:schemeClr val="folHlink"/>
              </a:solidFill>
              <a:ln w="38100">
                <a:solidFill>
                  <a:schemeClr val="tx1"/>
                </a:solidFill>
                <a:miter lim="800000"/>
                <a:headEnd/>
                <a:tailEnd/>
              </a:ln>
            </p:spPr>
            <p:txBody>
              <a:bodyPr wrap="none" anchor="ctr"/>
              <a:lstStyle/>
              <a:p>
                <a:pPr eaLnBrk="1" hangingPunct="1">
                  <a:lnSpc>
                    <a:spcPct val="100000"/>
                  </a:lnSpc>
                  <a:buClrTx/>
                  <a:buFontTx/>
                  <a:buNone/>
                </a:pPr>
                <a:r>
                  <a:rPr lang="en-GB" dirty="0" smtClean="0">
                    <a:latin typeface="Times" pitchFamily="18" charset="0"/>
                  </a:rPr>
                  <a:t>4DVAR</a:t>
                </a:r>
                <a:endParaRPr lang="en-GB" dirty="0">
                  <a:latin typeface="Times" pitchFamily="18" charset="0"/>
                </a:endParaRPr>
              </a:p>
            </p:txBody>
          </p:sp>
          <p:sp>
            <p:nvSpPr>
              <p:cNvPr id="9" name="Line 6"/>
              <p:cNvSpPr>
                <a:spLocks noChangeShapeType="1"/>
              </p:cNvSpPr>
              <p:nvPr/>
            </p:nvSpPr>
            <p:spPr bwMode="auto">
              <a:xfrm>
                <a:off x="1440" y="1632"/>
                <a:ext cx="672" cy="0"/>
              </a:xfrm>
              <a:prstGeom prst="line">
                <a:avLst/>
              </a:prstGeom>
              <a:noFill/>
              <a:ln w="12700">
                <a:solidFill>
                  <a:schemeClr val="tx1"/>
                </a:solidFill>
                <a:round/>
                <a:headEnd/>
                <a:tailEnd type="triangle" w="med" len="med"/>
              </a:ln>
            </p:spPr>
            <p:txBody>
              <a:bodyPr/>
              <a:lstStyle/>
              <a:p>
                <a:endParaRPr lang="en-GB"/>
              </a:p>
            </p:txBody>
          </p:sp>
          <p:sp>
            <p:nvSpPr>
              <p:cNvPr id="10" name="Line 7"/>
              <p:cNvSpPr>
                <a:spLocks noChangeShapeType="1"/>
              </p:cNvSpPr>
              <p:nvPr/>
            </p:nvSpPr>
            <p:spPr bwMode="auto">
              <a:xfrm>
                <a:off x="2928" y="1872"/>
                <a:ext cx="624" cy="0"/>
              </a:xfrm>
              <a:prstGeom prst="line">
                <a:avLst/>
              </a:prstGeom>
              <a:noFill/>
              <a:ln w="12700">
                <a:solidFill>
                  <a:schemeClr val="tx1"/>
                </a:solidFill>
                <a:round/>
                <a:headEnd/>
                <a:tailEnd type="triangle" w="med" len="med"/>
              </a:ln>
            </p:spPr>
            <p:txBody>
              <a:bodyPr/>
              <a:lstStyle/>
              <a:p>
                <a:endParaRPr lang="en-GB"/>
              </a:p>
            </p:txBody>
          </p:sp>
          <p:sp>
            <p:nvSpPr>
              <p:cNvPr id="11" name="Line 8"/>
              <p:cNvSpPr>
                <a:spLocks noChangeShapeType="1"/>
              </p:cNvSpPr>
              <p:nvPr/>
            </p:nvSpPr>
            <p:spPr bwMode="auto">
              <a:xfrm>
                <a:off x="1440" y="1872"/>
                <a:ext cx="672" cy="0"/>
              </a:xfrm>
              <a:prstGeom prst="line">
                <a:avLst/>
              </a:prstGeom>
              <a:noFill/>
              <a:ln w="12700">
                <a:solidFill>
                  <a:schemeClr val="tx1"/>
                </a:solidFill>
                <a:round/>
                <a:headEnd/>
                <a:tailEnd type="triangle" w="med" len="med"/>
              </a:ln>
            </p:spPr>
            <p:txBody>
              <a:bodyPr/>
              <a:lstStyle/>
              <a:p>
                <a:endParaRPr lang="en-GB"/>
              </a:p>
            </p:txBody>
          </p:sp>
          <p:sp>
            <p:nvSpPr>
              <p:cNvPr id="12" name="Line 9"/>
              <p:cNvSpPr>
                <a:spLocks noChangeShapeType="1"/>
              </p:cNvSpPr>
              <p:nvPr/>
            </p:nvSpPr>
            <p:spPr bwMode="auto">
              <a:xfrm>
                <a:off x="1440" y="2112"/>
                <a:ext cx="672" cy="0"/>
              </a:xfrm>
              <a:prstGeom prst="line">
                <a:avLst/>
              </a:prstGeom>
              <a:noFill/>
              <a:ln w="12700">
                <a:solidFill>
                  <a:schemeClr val="tx1"/>
                </a:solidFill>
                <a:round/>
                <a:headEnd/>
                <a:tailEnd type="triangle" w="med" len="med"/>
              </a:ln>
            </p:spPr>
            <p:txBody>
              <a:bodyPr/>
              <a:lstStyle/>
              <a:p>
                <a:endParaRPr lang="en-GB"/>
              </a:p>
            </p:txBody>
          </p:sp>
          <p:sp>
            <p:nvSpPr>
              <p:cNvPr id="13" name="Text Box 10"/>
              <p:cNvSpPr txBox="1">
                <a:spLocks noChangeAspect="1" noChangeArrowheads="1"/>
              </p:cNvSpPr>
              <p:nvPr/>
            </p:nvSpPr>
            <p:spPr bwMode="auto">
              <a:xfrm>
                <a:off x="864" y="1440"/>
                <a:ext cx="578" cy="280"/>
              </a:xfrm>
              <a:prstGeom prst="rect">
                <a:avLst/>
              </a:prstGeom>
              <a:noFill/>
              <a:ln w="12700">
                <a:noFill/>
                <a:miter lim="800000"/>
                <a:headEnd/>
                <a:tailEnd/>
              </a:ln>
            </p:spPr>
            <p:txBody>
              <a:bodyPr wrap="none">
                <a:spAutoFit/>
              </a:bodyPr>
              <a:lstStyle/>
              <a:p>
                <a:pPr eaLnBrk="1" hangingPunct="1">
                  <a:lnSpc>
                    <a:spcPct val="100000"/>
                  </a:lnSpc>
                  <a:buClrTx/>
                  <a:buFontTx/>
                  <a:buNone/>
                </a:pPr>
                <a:r>
                  <a:rPr lang="en-GB" sz="2000" b="1" dirty="0" smtClean="0">
                    <a:solidFill>
                      <a:schemeClr val="accent2"/>
                    </a:solidFill>
                    <a:latin typeface="Cambria Math" panose="02040503050406030204" pitchFamily="18" charset="0"/>
                    <a:ea typeface="Cambria Math" panose="02040503050406030204" pitchFamily="18" charset="0"/>
                  </a:rPr>
                  <a:t>x</a:t>
                </a:r>
                <a:r>
                  <a:rPr lang="en-GB" sz="2000" baseline="-25000" dirty="0" smtClean="0">
                    <a:solidFill>
                      <a:schemeClr val="accent2"/>
                    </a:solidFill>
                    <a:latin typeface="Cambria Math" panose="02040503050406030204" pitchFamily="18" charset="0"/>
                    <a:ea typeface="Cambria Math" panose="02040503050406030204" pitchFamily="18" charset="0"/>
                  </a:rPr>
                  <a:t>b,1</a:t>
                </a:r>
                <a:r>
                  <a:rPr lang="en-GB" sz="2000" dirty="0" smtClean="0">
                    <a:solidFill>
                      <a:schemeClr val="accent2"/>
                    </a:solidFill>
                    <a:latin typeface="Cambria Math" panose="02040503050406030204" pitchFamily="18" charset="0"/>
                    <a:ea typeface="Cambria Math" panose="02040503050406030204" pitchFamily="18" charset="0"/>
                  </a:rPr>
                  <a:t>(</a:t>
                </a:r>
                <a:r>
                  <a:rPr lang="en-GB" sz="2000" dirty="0" err="1" smtClean="0">
                    <a:solidFill>
                      <a:schemeClr val="accent2"/>
                    </a:solidFill>
                    <a:latin typeface="Cambria Math" panose="02040503050406030204" pitchFamily="18" charset="0"/>
                    <a:ea typeface="Cambria Math" panose="02040503050406030204" pitchFamily="18" charset="0"/>
                  </a:rPr>
                  <a:t>t</a:t>
                </a:r>
                <a:r>
                  <a:rPr lang="en-GB" sz="2000" baseline="-25000" dirty="0" err="1" smtClean="0">
                    <a:solidFill>
                      <a:schemeClr val="accent2"/>
                    </a:solidFill>
                    <a:latin typeface="Cambria Math" panose="02040503050406030204" pitchFamily="18" charset="0"/>
                    <a:ea typeface="Cambria Math" panose="02040503050406030204" pitchFamily="18" charset="0"/>
                  </a:rPr>
                  <a:t>k</a:t>
                </a:r>
                <a:r>
                  <a:rPr lang="en-GB" sz="2000" dirty="0" smtClean="0">
                    <a:solidFill>
                      <a:schemeClr val="accent2"/>
                    </a:solidFill>
                    <a:latin typeface="Cambria Math" panose="02040503050406030204" pitchFamily="18" charset="0"/>
                    <a:ea typeface="Cambria Math" panose="02040503050406030204" pitchFamily="18" charset="0"/>
                  </a:rPr>
                  <a:t>)</a:t>
                </a:r>
                <a:endParaRPr lang="en-GB" sz="2000" dirty="0">
                  <a:solidFill>
                    <a:schemeClr val="accent2"/>
                  </a:solidFill>
                  <a:latin typeface="Cambria Math" panose="02040503050406030204" pitchFamily="18" charset="0"/>
                  <a:ea typeface="Cambria Math" panose="02040503050406030204" pitchFamily="18" charset="0"/>
                </a:endParaRPr>
              </a:p>
            </p:txBody>
          </p:sp>
          <p:sp>
            <p:nvSpPr>
              <p:cNvPr id="14" name="Text Box 11"/>
              <p:cNvSpPr txBox="1">
                <a:spLocks noChangeArrowheads="1"/>
              </p:cNvSpPr>
              <p:nvPr/>
            </p:nvSpPr>
            <p:spPr bwMode="auto">
              <a:xfrm>
                <a:off x="913" y="1680"/>
                <a:ext cx="604" cy="280"/>
              </a:xfrm>
              <a:prstGeom prst="rect">
                <a:avLst/>
              </a:prstGeom>
              <a:noFill/>
              <a:ln w="12700">
                <a:noFill/>
                <a:miter lim="800000"/>
                <a:headEnd/>
                <a:tailEnd/>
              </a:ln>
            </p:spPr>
            <p:txBody>
              <a:bodyPr wrap="square">
                <a:spAutoFit/>
              </a:bodyPr>
              <a:lstStyle/>
              <a:p>
                <a:pPr eaLnBrk="1" hangingPunct="1">
                  <a:lnSpc>
                    <a:spcPct val="100000"/>
                  </a:lnSpc>
                  <a:spcBef>
                    <a:spcPct val="50000"/>
                  </a:spcBef>
                  <a:buClrTx/>
                  <a:buFontTx/>
                  <a:buNone/>
                </a:pPr>
                <a:r>
                  <a:rPr lang="en-GB" sz="2000" b="1" dirty="0" smtClean="0">
                    <a:solidFill>
                      <a:schemeClr val="accent2"/>
                    </a:solidFill>
                    <a:latin typeface="Cambria Math" panose="02040503050406030204" pitchFamily="18" charset="0"/>
                    <a:ea typeface="Cambria Math" panose="02040503050406030204" pitchFamily="18" charset="0"/>
                  </a:rPr>
                  <a:t>y</a:t>
                </a:r>
                <a:r>
                  <a:rPr lang="en-GB" sz="2000" dirty="0" smtClean="0">
                    <a:solidFill>
                      <a:schemeClr val="accent2"/>
                    </a:solidFill>
                    <a:latin typeface="Cambria Math" panose="02040503050406030204" pitchFamily="18" charset="0"/>
                    <a:ea typeface="Cambria Math" panose="02040503050406030204" pitchFamily="18" charset="0"/>
                  </a:rPr>
                  <a:t>+</a:t>
                </a:r>
                <a:r>
                  <a:rPr lang="en-GB" sz="2000" b="1" dirty="0" smtClean="0">
                    <a:solidFill>
                      <a:schemeClr val="accent2"/>
                    </a:solidFill>
                    <a:latin typeface="Cambria Math" panose="02040503050406030204" pitchFamily="18" charset="0"/>
                    <a:ea typeface="Cambria Math" panose="02040503050406030204" pitchFamily="18" charset="0"/>
                  </a:rPr>
                  <a:t>ε</a:t>
                </a:r>
                <a:r>
                  <a:rPr lang="en-GB" sz="2000" baseline="-25000" dirty="0" smtClean="0">
                    <a:solidFill>
                      <a:schemeClr val="accent2"/>
                    </a:solidFill>
                    <a:latin typeface="Cambria Math" panose="02040503050406030204" pitchFamily="18" charset="0"/>
                    <a:ea typeface="Cambria Math" panose="02040503050406030204" pitchFamily="18" charset="0"/>
                  </a:rPr>
                  <a:t>o,1</a:t>
                </a:r>
                <a:endParaRPr lang="en-GB" sz="2000" dirty="0">
                  <a:solidFill>
                    <a:schemeClr val="accent2"/>
                  </a:solidFill>
                  <a:latin typeface="Cambria Math" panose="02040503050406030204" pitchFamily="18" charset="0"/>
                  <a:ea typeface="Cambria Math" panose="02040503050406030204" pitchFamily="18" charset="0"/>
                </a:endParaRPr>
              </a:p>
            </p:txBody>
          </p:sp>
          <p:sp>
            <p:nvSpPr>
              <p:cNvPr id="15" name="Text Box 12"/>
              <p:cNvSpPr txBox="1">
                <a:spLocks noChangeArrowheads="1"/>
              </p:cNvSpPr>
              <p:nvPr/>
            </p:nvSpPr>
            <p:spPr bwMode="auto">
              <a:xfrm>
                <a:off x="763" y="1959"/>
                <a:ext cx="708" cy="237"/>
              </a:xfrm>
              <a:prstGeom prst="rect">
                <a:avLst/>
              </a:prstGeom>
              <a:noFill/>
              <a:ln w="12700">
                <a:noFill/>
                <a:miter lim="800000"/>
                <a:headEnd/>
                <a:tailEnd/>
              </a:ln>
            </p:spPr>
            <p:txBody>
              <a:bodyPr wrap="none">
                <a:spAutoFit/>
              </a:bodyPr>
              <a:lstStyle/>
              <a:p>
                <a:pPr eaLnBrk="1" hangingPunct="1">
                  <a:lnSpc>
                    <a:spcPct val="100000"/>
                  </a:lnSpc>
                  <a:buClrTx/>
                  <a:buFontTx/>
                  <a:buNone/>
                </a:pPr>
                <a:r>
                  <a:rPr lang="en-GB" sz="1600" dirty="0" smtClean="0">
                    <a:solidFill>
                      <a:schemeClr val="accent2"/>
                    </a:solidFill>
                    <a:latin typeface="Cambria Math" panose="02040503050406030204" pitchFamily="18" charset="0"/>
                    <a:ea typeface="Cambria Math" panose="02040503050406030204" pitchFamily="18" charset="0"/>
                  </a:rPr>
                  <a:t>SST pert. 1</a:t>
                </a:r>
                <a:endParaRPr lang="en-GB" sz="1600" dirty="0">
                  <a:solidFill>
                    <a:schemeClr val="accent2"/>
                  </a:solidFill>
                  <a:latin typeface="Cambria Math" panose="02040503050406030204" pitchFamily="18" charset="0"/>
                  <a:ea typeface="Cambria Math" panose="02040503050406030204" pitchFamily="18" charset="0"/>
                </a:endParaRPr>
              </a:p>
            </p:txBody>
          </p:sp>
          <p:sp>
            <p:nvSpPr>
              <p:cNvPr id="16" name="Text Box 13"/>
              <p:cNvSpPr txBox="1">
                <a:spLocks noChangeAspect="1" noChangeArrowheads="1"/>
              </p:cNvSpPr>
              <p:nvPr/>
            </p:nvSpPr>
            <p:spPr bwMode="auto">
              <a:xfrm>
                <a:off x="2968" y="1576"/>
                <a:ext cx="610" cy="280"/>
              </a:xfrm>
              <a:prstGeom prst="rect">
                <a:avLst/>
              </a:prstGeom>
              <a:noFill/>
              <a:ln w="12700">
                <a:noFill/>
                <a:miter lim="800000"/>
                <a:headEnd/>
                <a:tailEnd/>
              </a:ln>
            </p:spPr>
            <p:txBody>
              <a:bodyPr wrap="none">
                <a:spAutoFit/>
              </a:bodyPr>
              <a:lstStyle/>
              <a:p>
                <a:pPr eaLnBrk="1" hangingPunct="1">
                  <a:lnSpc>
                    <a:spcPct val="100000"/>
                  </a:lnSpc>
                  <a:buClrTx/>
                  <a:buFontTx/>
                  <a:buNone/>
                </a:pPr>
                <a:r>
                  <a:rPr lang="en-GB" sz="2000" b="1" dirty="0" smtClean="0">
                    <a:solidFill>
                      <a:schemeClr val="accent2"/>
                    </a:solidFill>
                    <a:latin typeface="Cambria Math" panose="02040503050406030204" pitchFamily="18" charset="0"/>
                    <a:ea typeface="Cambria Math" panose="02040503050406030204" pitchFamily="18" charset="0"/>
                  </a:rPr>
                  <a:t>x</a:t>
                </a:r>
                <a:r>
                  <a:rPr lang="en-GB" sz="2000" baseline="-25000" dirty="0" smtClean="0">
                    <a:solidFill>
                      <a:schemeClr val="accent2"/>
                    </a:solidFill>
                    <a:latin typeface="Cambria Math" panose="02040503050406030204" pitchFamily="18" charset="0"/>
                    <a:ea typeface="Cambria Math" panose="02040503050406030204" pitchFamily="18" charset="0"/>
                  </a:rPr>
                  <a:t>a,1</a:t>
                </a:r>
                <a:r>
                  <a:rPr lang="en-GB" sz="2000" baseline="30000" dirty="0" smtClean="0">
                    <a:solidFill>
                      <a:schemeClr val="accent2"/>
                    </a:solidFill>
                    <a:latin typeface="Cambria Math" panose="02040503050406030204" pitchFamily="18" charset="0"/>
                    <a:ea typeface="Cambria Math" panose="02040503050406030204" pitchFamily="18" charset="0"/>
                  </a:rPr>
                  <a:t> </a:t>
                </a:r>
                <a:r>
                  <a:rPr lang="en-GB" sz="2000" dirty="0" smtClean="0">
                    <a:solidFill>
                      <a:schemeClr val="accent2"/>
                    </a:solidFill>
                    <a:latin typeface="Cambria Math" panose="02040503050406030204" pitchFamily="18" charset="0"/>
                    <a:ea typeface="Cambria Math" panose="02040503050406030204" pitchFamily="18" charset="0"/>
                  </a:rPr>
                  <a:t>(</a:t>
                </a:r>
                <a:r>
                  <a:rPr lang="en-GB" sz="2000" dirty="0" err="1" smtClean="0">
                    <a:solidFill>
                      <a:schemeClr val="accent2"/>
                    </a:solidFill>
                    <a:latin typeface="Cambria Math" panose="02040503050406030204" pitchFamily="18" charset="0"/>
                    <a:ea typeface="Cambria Math" panose="02040503050406030204" pitchFamily="18" charset="0"/>
                  </a:rPr>
                  <a:t>t</a:t>
                </a:r>
                <a:r>
                  <a:rPr lang="en-GB" sz="2000" baseline="-25000" dirty="0" err="1" smtClean="0">
                    <a:solidFill>
                      <a:schemeClr val="accent2"/>
                    </a:solidFill>
                    <a:latin typeface="Cambria Math" panose="02040503050406030204" pitchFamily="18" charset="0"/>
                    <a:ea typeface="Cambria Math" panose="02040503050406030204" pitchFamily="18" charset="0"/>
                  </a:rPr>
                  <a:t>k</a:t>
                </a:r>
                <a:r>
                  <a:rPr lang="en-GB" sz="2000" dirty="0" smtClean="0">
                    <a:solidFill>
                      <a:schemeClr val="accent2"/>
                    </a:solidFill>
                    <a:latin typeface="Cambria Math" panose="02040503050406030204" pitchFamily="18" charset="0"/>
                    <a:ea typeface="Cambria Math" panose="02040503050406030204" pitchFamily="18" charset="0"/>
                  </a:rPr>
                  <a:t>)</a:t>
                </a:r>
                <a:endParaRPr lang="en-GB" sz="2000" dirty="0">
                  <a:solidFill>
                    <a:schemeClr val="accent2"/>
                  </a:solidFill>
                  <a:latin typeface="Cambria Math" panose="02040503050406030204" pitchFamily="18" charset="0"/>
                  <a:ea typeface="Cambria Math" panose="02040503050406030204" pitchFamily="18" charset="0"/>
                </a:endParaRPr>
              </a:p>
            </p:txBody>
          </p:sp>
          <p:sp>
            <p:nvSpPr>
              <p:cNvPr id="17" name="Rectangle 14"/>
              <p:cNvSpPr>
                <a:spLocks noChangeArrowheads="1"/>
              </p:cNvSpPr>
              <p:nvPr/>
            </p:nvSpPr>
            <p:spPr bwMode="auto">
              <a:xfrm>
                <a:off x="3552" y="1584"/>
                <a:ext cx="816" cy="576"/>
              </a:xfrm>
              <a:prstGeom prst="rect">
                <a:avLst/>
              </a:prstGeom>
              <a:solidFill>
                <a:schemeClr val="folHlink"/>
              </a:solidFill>
              <a:ln w="38100">
                <a:solidFill>
                  <a:schemeClr val="tx1"/>
                </a:solidFill>
                <a:miter lim="800000"/>
                <a:headEnd/>
                <a:tailEnd/>
              </a:ln>
            </p:spPr>
            <p:txBody>
              <a:bodyPr wrap="none" anchor="ctr"/>
              <a:lstStyle/>
              <a:p>
                <a:pPr eaLnBrk="1" hangingPunct="1">
                  <a:lnSpc>
                    <a:spcPct val="100000"/>
                  </a:lnSpc>
                  <a:buClrTx/>
                  <a:buFontTx/>
                  <a:buNone/>
                </a:pPr>
                <a:r>
                  <a:rPr lang="en-GB">
                    <a:latin typeface="Times" pitchFamily="18" charset="0"/>
                  </a:rPr>
                  <a:t>Forecast</a:t>
                </a:r>
              </a:p>
            </p:txBody>
          </p:sp>
          <p:sp>
            <p:nvSpPr>
              <p:cNvPr id="18" name="Line 15"/>
              <p:cNvSpPr>
                <a:spLocks noChangeShapeType="1"/>
              </p:cNvSpPr>
              <p:nvPr/>
            </p:nvSpPr>
            <p:spPr bwMode="auto">
              <a:xfrm>
                <a:off x="4368" y="1872"/>
                <a:ext cx="528" cy="0"/>
              </a:xfrm>
              <a:prstGeom prst="line">
                <a:avLst/>
              </a:prstGeom>
              <a:noFill/>
              <a:ln w="12700">
                <a:solidFill>
                  <a:schemeClr val="tx1"/>
                </a:solidFill>
                <a:round/>
                <a:headEnd/>
                <a:tailEnd type="triangle" w="med" len="med"/>
              </a:ln>
            </p:spPr>
            <p:txBody>
              <a:bodyPr/>
              <a:lstStyle/>
              <a:p>
                <a:endParaRPr lang="en-GB"/>
              </a:p>
            </p:txBody>
          </p:sp>
          <p:sp>
            <p:nvSpPr>
              <p:cNvPr id="19" name="Text Box 16"/>
              <p:cNvSpPr txBox="1">
                <a:spLocks noChangeArrowheads="1"/>
              </p:cNvSpPr>
              <p:nvPr/>
            </p:nvSpPr>
            <p:spPr bwMode="auto">
              <a:xfrm>
                <a:off x="4656" y="1528"/>
                <a:ext cx="716" cy="280"/>
              </a:xfrm>
              <a:prstGeom prst="rect">
                <a:avLst/>
              </a:prstGeom>
              <a:noFill/>
              <a:ln w="12700">
                <a:noFill/>
                <a:miter lim="800000"/>
                <a:headEnd/>
                <a:tailEnd/>
              </a:ln>
            </p:spPr>
            <p:txBody>
              <a:bodyPr wrap="none">
                <a:spAutoFit/>
              </a:bodyPr>
              <a:lstStyle/>
              <a:p>
                <a:pPr eaLnBrk="1" hangingPunct="1">
                  <a:lnSpc>
                    <a:spcPct val="100000"/>
                  </a:lnSpc>
                  <a:buClrTx/>
                  <a:buFontTx/>
                  <a:buNone/>
                </a:pPr>
                <a:r>
                  <a:rPr lang="en-GB" sz="2000" b="1" dirty="0" smtClean="0">
                    <a:solidFill>
                      <a:schemeClr val="accent2"/>
                    </a:solidFill>
                    <a:latin typeface="Cambria Math" panose="02040503050406030204" pitchFamily="18" charset="0"/>
                    <a:ea typeface="Cambria Math" panose="02040503050406030204" pitchFamily="18" charset="0"/>
                  </a:rPr>
                  <a:t>x</a:t>
                </a:r>
                <a:r>
                  <a:rPr lang="en-GB" sz="2000" b="1" baseline="-25000" dirty="0" smtClean="0">
                    <a:solidFill>
                      <a:schemeClr val="accent2"/>
                    </a:solidFill>
                    <a:latin typeface="Cambria Math" panose="02040503050406030204" pitchFamily="18" charset="0"/>
                    <a:ea typeface="Cambria Math" panose="02040503050406030204" pitchFamily="18" charset="0"/>
                  </a:rPr>
                  <a:t>b,</a:t>
                </a:r>
                <a:r>
                  <a:rPr lang="en-GB" sz="2000" baseline="-25000" dirty="0" smtClean="0">
                    <a:solidFill>
                      <a:schemeClr val="accent2"/>
                    </a:solidFill>
                    <a:latin typeface="Cambria Math" panose="02040503050406030204" pitchFamily="18" charset="0"/>
                    <a:ea typeface="Cambria Math" panose="02040503050406030204" pitchFamily="18" charset="0"/>
                  </a:rPr>
                  <a:t>1</a:t>
                </a:r>
                <a:r>
                  <a:rPr lang="en-GB" sz="2000" dirty="0" smtClean="0">
                    <a:solidFill>
                      <a:schemeClr val="accent2"/>
                    </a:solidFill>
                    <a:latin typeface="Cambria Math" panose="02040503050406030204" pitchFamily="18" charset="0"/>
                    <a:ea typeface="Cambria Math" panose="02040503050406030204" pitchFamily="18" charset="0"/>
                  </a:rPr>
                  <a:t>(t</a:t>
                </a:r>
                <a:r>
                  <a:rPr lang="en-GB" sz="2000" baseline="-25000" dirty="0" smtClean="0">
                    <a:solidFill>
                      <a:schemeClr val="accent2"/>
                    </a:solidFill>
                    <a:latin typeface="Cambria Math" panose="02040503050406030204" pitchFamily="18" charset="0"/>
                    <a:ea typeface="Cambria Math" panose="02040503050406030204" pitchFamily="18" charset="0"/>
                  </a:rPr>
                  <a:t>k+1</a:t>
                </a:r>
                <a:r>
                  <a:rPr lang="en-GB" sz="2000" dirty="0" smtClean="0">
                    <a:solidFill>
                      <a:schemeClr val="accent2"/>
                    </a:solidFill>
                    <a:latin typeface="Cambria Math" panose="02040503050406030204" pitchFamily="18" charset="0"/>
                    <a:ea typeface="Cambria Math" panose="02040503050406030204" pitchFamily="18" charset="0"/>
                  </a:rPr>
                  <a:t>)</a:t>
                </a:r>
                <a:endParaRPr lang="en-GB" sz="2000" dirty="0">
                  <a:solidFill>
                    <a:schemeClr val="accent2"/>
                  </a:solidFill>
                  <a:latin typeface="Cambria Math" panose="02040503050406030204" pitchFamily="18" charset="0"/>
                  <a:ea typeface="Cambria Math" panose="02040503050406030204" pitchFamily="18" charset="0"/>
                </a:endParaRPr>
              </a:p>
            </p:txBody>
          </p:sp>
        </p:grpSp>
        <p:cxnSp>
          <p:nvCxnSpPr>
            <p:cNvPr id="6" name="Straight Arrow Connector 5"/>
            <p:cNvCxnSpPr/>
            <p:nvPr/>
          </p:nvCxnSpPr>
          <p:spPr bwMode="auto">
            <a:xfrm rot="5400000">
              <a:off x="6231809" y="1707721"/>
              <a:ext cx="280000" cy="783"/>
            </a:xfrm>
            <a:prstGeom prst="straightConnector1">
              <a:avLst/>
            </a:prstGeom>
            <a:solidFill>
              <a:srgbClr val="00B8FF"/>
            </a:solidFill>
            <a:ln w="9525" cap="flat" cmpd="sng" algn="ctr">
              <a:solidFill>
                <a:schemeClr val="tx1"/>
              </a:solidFill>
              <a:prstDash val="solid"/>
              <a:round/>
              <a:headEnd type="none" w="med" len="med"/>
              <a:tailEnd type="arrow"/>
            </a:ln>
            <a:effectLst/>
          </p:spPr>
        </p:cxnSp>
        <p:sp>
          <p:nvSpPr>
            <p:cNvPr id="7" name="Text Box 10"/>
            <p:cNvSpPr txBox="1">
              <a:spLocks noChangeArrowheads="1"/>
            </p:cNvSpPr>
            <p:nvPr/>
          </p:nvSpPr>
          <p:spPr bwMode="auto">
            <a:xfrm>
              <a:off x="6012160" y="1243529"/>
              <a:ext cx="418704" cy="444566"/>
            </a:xfrm>
            <a:prstGeom prst="rect">
              <a:avLst/>
            </a:prstGeom>
            <a:noFill/>
            <a:ln w="12700">
              <a:noFill/>
              <a:miter lim="800000"/>
              <a:headEnd/>
              <a:tailEnd/>
            </a:ln>
          </p:spPr>
          <p:txBody>
            <a:bodyPr wrap="none">
              <a:spAutoFit/>
            </a:bodyPr>
            <a:lstStyle/>
            <a:p>
              <a:pPr eaLnBrk="1" hangingPunct="1">
                <a:lnSpc>
                  <a:spcPct val="100000"/>
                </a:lnSpc>
                <a:buClrTx/>
                <a:buFontTx/>
                <a:buNone/>
              </a:pPr>
              <a:r>
                <a:rPr lang="el-GR" sz="2000" b="1" dirty="0" smtClean="0">
                  <a:solidFill>
                    <a:schemeClr val="accent2"/>
                  </a:solidFill>
                  <a:latin typeface="Cambria Math" panose="02040503050406030204" pitchFamily="18" charset="0"/>
                  <a:ea typeface="Cambria Math" panose="02040503050406030204" pitchFamily="18" charset="0"/>
                </a:rPr>
                <a:t>η</a:t>
              </a:r>
              <a:r>
                <a:rPr lang="en-GB" sz="2000" baseline="-25000" dirty="0" smtClean="0">
                  <a:solidFill>
                    <a:schemeClr val="accent2"/>
                  </a:solidFill>
                  <a:latin typeface="Cambria Math" panose="02040503050406030204" pitchFamily="18" charset="0"/>
                  <a:ea typeface="Cambria Math" panose="02040503050406030204" pitchFamily="18" charset="0"/>
                </a:rPr>
                <a:t>1</a:t>
              </a:r>
              <a:endParaRPr lang="en-GB" sz="2000" dirty="0">
                <a:solidFill>
                  <a:schemeClr val="accent2"/>
                </a:solidFill>
                <a:latin typeface="Cambria Math" panose="02040503050406030204" pitchFamily="18" charset="0"/>
                <a:ea typeface="Cambria Math" panose="02040503050406030204" pitchFamily="18" charset="0"/>
              </a:endParaRPr>
            </a:p>
          </p:txBody>
        </p:sp>
      </p:grpSp>
      <p:grpSp>
        <p:nvGrpSpPr>
          <p:cNvPr id="20" name="Group 19"/>
          <p:cNvGrpSpPr/>
          <p:nvPr/>
        </p:nvGrpSpPr>
        <p:grpSpPr>
          <a:xfrm>
            <a:off x="1287264" y="2884875"/>
            <a:ext cx="6561138" cy="1427052"/>
            <a:chOff x="1287461" y="1243337"/>
            <a:chExt cx="6561138" cy="1585613"/>
          </a:xfrm>
        </p:grpSpPr>
        <p:grpSp>
          <p:nvGrpSpPr>
            <p:cNvPr id="21" name="Group 4"/>
            <p:cNvGrpSpPr>
              <a:grpSpLocks/>
            </p:cNvGrpSpPr>
            <p:nvPr/>
          </p:nvGrpSpPr>
          <p:grpSpPr bwMode="auto">
            <a:xfrm>
              <a:off x="1287461" y="1628800"/>
              <a:ext cx="6561138" cy="1200150"/>
              <a:chOff x="763" y="1440"/>
              <a:chExt cx="4133" cy="756"/>
            </a:xfrm>
          </p:grpSpPr>
          <p:sp>
            <p:nvSpPr>
              <p:cNvPr id="24" name="Rectangle 5"/>
              <p:cNvSpPr>
                <a:spLocks noChangeArrowheads="1"/>
              </p:cNvSpPr>
              <p:nvPr/>
            </p:nvSpPr>
            <p:spPr bwMode="auto">
              <a:xfrm>
                <a:off x="2112" y="1584"/>
                <a:ext cx="816" cy="576"/>
              </a:xfrm>
              <a:prstGeom prst="rect">
                <a:avLst/>
              </a:prstGeom>
              <a:solidFill>
                <a:schemeClr val="folHlink"/>
              </a:solidFill>
              <a:ln w="38100">
                <a:solidFill>
                  <a:schemeClr val="tx1"/>
                </a:solidFill>
                <a:miter lim="800000"/>
                <a:headEnd/>
                <a:tailEnd/>
              </a:ln>
            </p:spPr>
            <p:txBody>
              <a:bodyPr wrap="none" anchor="ctr"/>
              <a:lstStyle/>
              <a:p>
                <a:pPr eaLnBrk="1" hangingPunct="1">
                  <a:lnSpc>
                    <a:spcPct val="100000"/>
                  </a:lnSpc>
                  <a:buClrTx/>
                  <a:buFontTx/>
                  <a:buNone/>
                </a:pPr>
                <a:r>
                  <a:rPr lang="en-GB" dirty="0" smtClean="0">
                    <a:latin typeface="Times" pitchFamily="18" charset="0"/>
                  </a:rPr>
                  <a:t>4DVAR</a:t>
                </a:r>
                <a:endParaRPr lang="en-GB" dirty="0">
                  <a:latin typeface="Times" pitchFamily="18" charset="0"/>
                </a:endParaRPr>
              </a:p>
            </p:txBody>
          </p:sp>
          <p:sp>
            <p:nvSpPr>
              <p:cNvPr id="25" name="Line 6"/>
              <p:cNvSpPr>
                <a:spLocks noChangeShapeType="1"/>
              </p:cNvSpPr>
              <p:nvPr/>
            </p:nvSpPr>
            <p:spPr bwMode="auto">
              <a:xfrm>
                <a:off x="1440" y="1632"/>
                <a:ext cx="672" cy="0"/>
              </a:xfrm>
              <a:prstGeom prst="line">
                <a:avLst/>
              </a:prstGeom>
              <a:noFill/>
              <a:ln w="12700">
                <a:solidFill>
                  <a:schemeClr val="tx1"/>
                </a:solidFill>
                <a:round/>
                <a:headEnd/>
                <a:tailEnd type="triangle" w="med" len="med"/>
              </a:ln>
            </p:spPr>
            <p:txBody>
              <a:bodyPr/>
              <a:lstStyle/>
              <a:p>
                <a:endParaRPr lang="en-GB"/>
              </a:p>
            </p:txBody>
          </p:sp>
          <p:sp>
            <p:nvSpPr>
              <p:cNvPr id="26" name="Line 7"/>
              <p:cNvSpPr>
                <a:spLocks noChangeShapeType="1"/>
              </p:cNvSpPr>
              <p:nvPr/>
            </p:nvSpPr>
            <p:spPr bwMode="auto">
              <a:xfrm>
                <a:off x="2928" y="1872"/>
                <a:ext cx="624" cy="0"/>
              </a:xfrm>
              <a:prstGeom prst="line">
                <a:avLst/>
              </a:prstGeom>
              <a:noFill/>
              <a:ln w="12700">
                <a:solidFill>
                  <a:schemeClr val="tx1"/>
                </a:solidFill>
                <a:round/>
                <a:headEnd/>
                <a:tailEnd type="triangle" w="med" len="med"/>
              </a:ln>
            </p:spPr>
            <p:txBody>
              <a:bodyPr/>
              <a:lstStyle/>
              <a:p>
                <a:endParaRPr lang="en-GB"/>
              </a:p>
            </p:txBody>
          </p:sp>
          <p:sp>
            <p:nvSpPr>
              <p:cNvPr id="27" name="Line 8"/>
              <p:cNvSpPr>
                <a:spLocks noChangeShapeType="1"/>
              </p:cNvSpPr>
              <p:nvPr/>
            </p:nvSpPr>
            <p:spPr bwMode="auto">
              <a:xfrm>
                <a:off x="1440" y="1872"/>
                <a:ext cx="672" cy="0"/>
              </a:xfrm>
              <a:prstGeom prst="line">
                <a:avLst/>
              </a:prstGeom>
              <a:noFill/>
              <a:ln w="12700">
                <a:solidFill>
                  <a:schemeClr val="tx1"/>
                </a:solidFill>
                <a:round/>
                <a:headEnd/>
                <a:tailEnd type="triangle" w="med" len="med"/>
              </a:ln>
            </p:spPr>
            <p:txBody>
              <a:bodyPr/>
              <a:lstStyle/>
              <a:p>
                <a:endParaRPr lang="en-GB"/>
              </a:p>
            </p:txBody>
          </p:sp>
          <p:sp>
            <p:nvSpPr>
              <p:cNvPr id="28" name="Line 9"/>
              <p:cNvSpPr>
                <a:spLocks noChangeShapeType="1"/>
              </p:cNvSpPr>
              <p:nvPr/>
            </p:nvSpPr>
            <p:spPr bwMode="auto">
              <a:xfrm>
                <a:off x="1440" y="2112"/>
                <a:ext cx="672" cy="0"/>
              </a:xfrm>
              <a:prstGeom prst="line">
                <a:avLst/>
              </a:prstGeom>
              <a:noFill/>
              <a:ln w="12700">
                <a:solidFill>
                  <a:schemeClr val="tx1"/>
                </a:solidFill>
                <a:round/>
                <a:headEnd/>
                <a:tailEnd type="triangle" w="med" len="med"/>
              </a:ln>
            </p:spPr>
            <p:txBody>
              <a:bodyPr/>
              <a:lstStyle/>
              <a:p>
                <a:endParaRPr lang="en-GB"/>
              </a:p>
            </p:txBody>
          </p:sp>
          <p:sp>
            <p:nvSpPr>
              <p:cNvPr id="29" name="Text Box 10"/>
              <p:cNvSpPr txBox="1">
                <a:spLocks noChangeAspect="1" noChangeArrowheads="1"/>
              </p:cNvSpPr>
              <p:nvPr/>
            </p:nvSpPr>
            <p:spPr bwMode="auto">
              <a:xfrm>
                <a:off x="864" y="1440"/>
                <a:ext cx="578" cy="280"/>
              </a:xfrm>
              <a:prstGeom prst="rect">
                <a:avLst/>
              </a:prstGeom>
              <a:noFill/>
              <a:ln w="12700">
                <a:noFill/>
                <a:miter lim="800000"/>
                <a:headEnd/>
                <a:tailEnd/>
              </a:ln>
            </p:spPr>
            <p:txBody>
              <a:bodyPr wrap="none">
                <a:spAutoFit/>
              </a:bodyPr>
              <a:lstStyle/>
              <a:p>
                <a:pPr eaLnBrk="1" hangingPunct="1">
                  <a:lnSpc>
                    <a:spcPct val="100000"/>
                  </a:lnSpc>
                  <a:buClrTx/>
                  <a:buFontTx/>
                  <a:buNone/>
                </a:pPr>
                <a:r>
                  <a:rPr lang="en-GB" sz="2000" b="1" dirty="0" smtClean="0">
                    <a:solidFill>
                      <a:schemeClr val="accent2"/>
                    </a:solidFill>
                    <a:latin typeface="Cambria Math" panose="02040503050406030204" pitchFamily="18" charset="0"/>
                    <a:ea typeface="Cambria Math" panose="02040503050406030204" pitchFamily="18" charset="0"/>
                  </a:rPr>
                  <a:t>x</a:t>
                </a:r>
                <a:r>
                  <a:rPr lang="en-GB" sz="2000" baseline="-25000" dirty="0" smtClean="0">
                    <a:solidFill>
                      <a:schemeClr val="accent2"/>
                    </a:solidFill>
                    <a:latin typeface="Cambria Math" panose="02040503050406030204" pitchFamily="18" charset="0"/>
                    <a:ea typeface="Cambria Math" panose="02040503050406030204" pitchFamily="18" charset="0"/>
                  </a:rPr>
                  <a:t>b,2</a:t>
                </a:r>
                <a:r>
                  <a:rPr lang="en-GB" sz="2000" dirty="0" smtClean="0">
                    <a:solidFill>
                      <a:schemeClr val="accent2"/>
                    </a:solidFill>
                    <a:latin typeface="Cambria Math" panose="02040503050406030204" pitchFamily="18" charset="0"/>
                    <a:ea typeface="Cambria Math" panose="02040503050406030204" pitchFamily="18" charset="0"/>
                  </a:rPr>
                  <a:t>(</a:t>
                </a:r>
                <a:r>
                  <a:rPr lang="en-GB" sz="2000" dirty="0" err="1" smtClean="0">
                    <a:solidFill>
                      <a:schemeClr val="accent2"/>
                    </a:solidFill>
                    <a:latin typeface="Cambria Math" panose="02040503050406030204" pitchFamily="18" charset="0"/>
                    <a:ea typeface="Cambria Math" panose="02040503050406030204" pitchFamily="18" charset="0"/>
                  </a:rPr>
                  <a:t>t</a:t>
                </a:r>
                <a:r>
                  <a:rPr lang="en-GB" sz="2000" baseline="-25000" dirty="0" err="1" smtClean="0">
                    <a:solidFill>
                      <a:schemeClr val="accent2"/>
                    </a:solidFill>
                    <a:latin typeface="Cambria Math" panose="02040503050406030204" pitchFamily="18" charset="0"/>
                    <a:ea typeface="Cambria Math" panose="02040503050406030204" pitchFamily="18" charset="0"/>
                  </a:rPr>
                  <a:t>k</a:t>
                </a:r>
                <a:r>
                  <a:rPr lang="en-GB" sz="2000" dirty="0" smtClean="0">
                    <a:solidFill>
                      <a:schemeClr val="accent2"/>
                    </a:solidFill>
                    <a:latin typeface="Cambria Math" panose="02040503050406030204" pitchFamily="18" charset="0"/>
                    <a:ea typeface="Cambria Math" panose="02040503050406030204" pitchFamily="18" charset="0"/>
                  </a:rPr>
                  <a:t>)</a:t>
                </a:r>
                <a:endParaRPr lang="en-GB" sz="2000" dirty="0">
                  <a:solidFill>
                    <a:schemeClr val="accent2"/>
                  </a:solidFill>
                  <a:latin typeface="Cambria Math" panose="02040503050406030204" pitchFamily="18" charset="0"/>
                  <a:ea typeface="Cambria Math" panose="02040503050406030204" pitchFamily="18" charset="0"/>
                </a:endParaRPr>
              </a:p>
            </p:txBody>
          </p:sp>
          <p:sp>
            <p:nvSpPr>
              <p:cNvPr id="30" name="Text Box 11"/>
              <p:cNvSpPr txBox="1">
                <a:spLocks noChangeArrowheads="1"/>
              </p:cNvSpPr>
              <p:nvPr/>
            </p:nvSpPr>
            <p:spPr bwMode="auto">
              <a:xfrm>
                <a:off x="913" y="1680"/>
                <a:ext cx="604" cy="323"/>
              </a:xfrm>
              <a:prstGeom prst="rect">
                <a:avLst/>
              </a:prstGeom>
              <a:noFill/>
              <a:ln w="12700">
                <a:noFill/>
                <a:miter lim="800000"/>
                <a:headEnd/>
                <a:tailEnd/>
              </a:ln>
            </p:spPr>
            <p:txBody>
              <a:bodyPr wrap="square">
                <a:spAutoFit/>
              </a:bodyPr>
              <a:lstStyle/>
              <a:p>
                <a:pPr eaLnBrk="1" hangingPunct="1">
                  <a:lnSpc>
                    <a:spcPct val="100000"/>
                  </a:lnSpc>
                  <a:spcBef>
                    <a:spcPct val="50000"/>
                  </a:spcBef>
                  <a:buClrTx/>
                  <a:buFontTx/>
                  <a:buNone/>
                </a:pPr>
                <a:r>
                  <a:rPr lang="en-GB" sz="2000" b="1" dirty="0" smtClean="0">
                    <a:solidFill>
                      <a:schemeClr val="accent2"/>
                    </a:solidFill>
                    <a:latin typeface="Cambria Math" panose="02040503050406030204" pitchFamily="18" charset="0"/>
                    <a:ea typeface="Cambria Math" panose="02040503050406030204" pitchFamily="18" charset="0"/>
                  </a:rPr>
                  <a:t>y</a:t>
                </a:r>
                <a:r>
                  <a:rPr lang="en-GB" sz="2000" dirty="0" smtClean="0">
                    <a:solidFill>
                      <a:schemeClr val="accent2"/>
                    </a:solidFill>
                    <a:latin typeface="Cambria Math" panose="02040503050406030204" pitchFamily="18" charset="0"/>
                    <a:ea typeface="Cambria Math" panose="02040503050406030204" pitchFamily="18" charset="0"/>
                  </a:rPr>
                  <a:t>+</a:t>
                </a:r>
                <a:r>
                  <a:rPr lang="en-GB" sz="2000" b="1" dirty="0" smtClean="0">
                    <a:solidFill>
                      <a:schemeClr val="accent2"/>
                    </a:solidFill>
                    <a:latin typeface="Cambria Math" panose="02040503050406030204" pitchFamily="18" charset="0"/>
                    <a:ea typeface="Cambria Math" panose="02040503050406030204" pitchFamily="18" charset="0"/>
                  </a:rPr>
                  <a:t>ε</a:t>
                </a:r>
                <a:r>
                  <a:rPr lang="en-GB" sz="2000" baseline="-25000" dirty="0" smtClean="0">
                    <a:solidFill>
                      <a:schemeClr val="accent2"/>
                    </a:solidFill>
                    <a:latin typeface="Cambria Math" panose="02040503050406030204" pitchFamily="18" charset="0"/>
                    <a:ea typeface="Cambria Math" panose="02040503050406030204" pitchFamily="18" charset="0"/>
                  </a:rPr>
                  <a:t>o,2</a:t>
                </a:r>
                <a:r>
                  <a:rPr lang="en-GB" baseline="30000" dirty="0" smtClean="0">
                    <a:solidFill>
                      <a:schemeClr val="accent2"/>
                    </a:solidFill>
                    <a:latin typeface="Times" pitchFamily="18" charset="0"/>
                  </a:rPr>
                  <a:t>o</a:t>
                </a:r>
                <a:endParaRPr lang="en-GB" dirty="0">
                  <a:solidFill>
                    <a:schemeClr val="accent2"/>
                  </a:solidFill>
                  <a:latin typeface="Times" pitchFamily="18" charset="0"/>
                </a:endParaRPr>
              </a:p>
            </p:txBody>
          </p:sp>
          <p:sp>
            <p:nvSpPr>
              <p:cNvPr id="31" name="Text Box 12"/>
              <p:cNvSpPr txBox="1">
                <a:spLocks noChangeArrowheads="1"/>
              </p:cNvSpPr>
              <p:nvPr/>
            </p:nvSpPr>
            <p:spPr bwMode="auto">
              <a:xfrm>
                <a:off x="763" y="1959"/>
                <a:ext cx="708" cy="237"/>
              </a:xfrm>
              <a:prstGeom prst="rect">
                <a:avLst/>
              </a:prstGeom>
              <a:noFill/>
              <a:ln w="12700">
                <a:noFill/>
                <a:miter lim="800000"/>
                <a:headEnd/>
                <a:tailEnd/>
              </a:ln>
            </p:spPr>
            <p:txBody>
              <a:bodyPr wrap="none">
                <a:spAutoFit/>
              </a:bodyPr>
              <a:lstStyle/>
              <a:p>
                <a:pPr eaLnBrk="1" hangingPunct="1">
                  <a:lnSpc>
                    <a:spcPct val="100000"/>
                  </a:lnSpc>
                  <a:buClrTx/>
                  <a:buFontTx/>
                  <a:buNone/>
                </a:pPr>
                <a:r>
                  <a:rPr lang="en-GB" sz="1600" dirty="0" smtClean="0">
                    <a:solidFill>
                      <a:schemeClr val="accent2"/>
                    </a:solidFill>
                    <a:latin typeface="Cambria Math" panose="02040503050406030204" pitchFamily="18" charset="0"/>
                    <a:ea typeface="Cambria Math" panose="02040503050406030204" pitchFamily="18" charset="0"/>
                  </a:rPr>
                  <a:t>SST pert. 2</a:t>
                </a:r>
                <a:endParaRPr lang="en-GB" sz="1600" dirty="0">
                  <a:solidFill>
                    <a:schemeClr val="accent2"/>
                  </a:solidFill>
                  <a:latin typeface="Cambria Math" panose="02040503050406030204" pitchFamily="18" charset="0"/>
                  <a:ea typeface="Cambria Math" panose="02040503050406030204" pitchFamily="18" charset="0"/>
                </a:endParaRPr>
              </a:p>
            </p:txBody>
          </p:sp>
          <p:sp>
            <p:nvSpPr>
              <p:cNvPr id="32" name="Text Box 13"/>
              <p:cNvSpPr txBox="1">
                <a:spLocks noChangeAspect="1" noChangeArrowheads="1"/>
              </p:cNvSpPr>
              <p:nvPr/>
            </p:nvSpPr>
            <p:spPr bwMode="auto">
              <a:xfrm>
                <a:off x="2968" y="1576"/>
                <a:ext cx="572" cy="280"/>
              </a:xfrm>
              <a:prstGeom prst="rect">
                <a:avLst/>
              </a:prstGeom>
              <a:noFill/>
              <a:ln w="12700">
                <a:noFill/>
                <a:miter lim="800000"/>
                <a:headEnd/>
                <a:tailEnd/>
              </a:ln>
            </p:spPr>
            <p:txBody>
              <a:bodyPr wrap="none">
                <a:spAutoFit/>
              </a:bodyPr>
              <a:lstStyle/>
              <a:p>
                <a:pPr eaLnBrk="1" hangingPunct="1">
                  <a:lnSpc>
                    <a:spcPct val="100000"/>
                  </a:lnSpc>
                  <a:buClrTx/>
                  <a:buFontTx/>
                  <a:buNone/>
                </a:pPr>
                <a:r>
                  <a:rPr lang="en-GB" sz="2000" b="1" dirty="0" smtClean="0">
                    <a:solidFill>
                      <a:schemeClr val="accent2"/>
                    </a:solidFill>
                    <a:latin typeface="Cambria Math" panose="02040503050406030204" pitchFamily="18" charset="0"/>
                    <a:ea typeface="Cambria Math" panose="02040503050406030204" pitchFamily="18" charset="0"/>
                  </a:rPr>
                  <a:t>x</a:t>
                </a:r>
                <a:r>
                  <a:rPr lang="en-GB" sz="2000" baseline="-25000" dirty="0" smtClean="0">
                    <a:solidFill>
                      <a:schemeClr val="accent2"/>
                    </a:solidFill>
                    <a:latin typeface="Cambria Math" panose="02040503050406030204" pitchFamily="18" charset="0"/>
                    <a:ea typeface="Cambria Math" panose="02040503050406030204" pitchFamily="18" charset="0"/>
                  </a:rPr>
                  <a:t>a,2</a:t>
                </a:r>
                <a:r>
                  <a:rPr lang="en-GB" sz="2000" dirty="0" smtClean="0">
                    <a:solidFill>
                      <a:schemeClr val="accent2"/>
                    </a:solidFill>
                    <a:latin typeface="Cambria Math" panose="02040503050406030204" pitchFamily="18" charset="0"/>
                    <a:ea typeface="Cambria Math" panose="02040503050406030204" pitchFamily="18" charset="0"/>
                  </a:rPr>
                  <a:t>(</a:t>
                </a:r>
                <a:r>
                  <a:rPr lang="en-GB" sz="2000" dirty="0" err="1" smtClean="0">
                    <a:solidFill>
                      <a:schemeClr val="accent2"/>
                    </a:solidFill>
                    <a:latin typeface="Cambria Math" panose="02040503050406030204" pitchFamily="18" charset="0"/>
                    <a:ea typeface="Cambria Math" panose="02040503050406030204" pitchFamily="18" charset="0"/>
                  </a:rPr>
                  <a:t>t</a:t>
                </a:r>
                <a:r>
                  <a:rPr lang="en-GB" sz="2000" baseline="-25000" dirty="0" err="1" smtClean="0">
                    <a:solidFill>
                      <a:schemeClr val="accent2"/>
                    </a:solidFill>
                    <a:latin typeface="Cambria Math" panose="02040503050406030204" pitchFamily="18" charset="0"/>
                    <a:ea typeface="Cambria Math" panose="02040503050406030204" pitchFamily="18" charset="0"/>
                  </a:rPr>
                  <a:t>k</a:t>
                </a:r>
                <a:r>
                  <a:rPr lang="en-GB" sz="2000" dirty="0" smtClean="0">
                    <a:solidFill>
                      <a:schemeClr val="accent2"/>
                    </a:solidFill>
                    <a:latin typeface="Cambria Math" panose="02040503050406030204" pitchFamily="18" charset="0"/>
                    <a:ea typeface="Cambria Math" panose="02040503050406030204" pitchFamily="18" charset="0"/>
                  </a:rPr>
                  <a:t>)</a:t>
                </a:r>
                <a:endParaRPr lang="en-GB" sz="2000" dirty="0">
                  <a:solidFill>
                    <a:schemeClr val="accent2"/>
                  </a:solidFill>
                  <a:latin typeface="Cambria Math" panose="02040503050406030204" pitchFamily="18" charset="0"/>
                  <a:ea typeface="Cambria Math" panose="02040503050406030204" pitchFamily="18" charset="0"/>
                </a:endParaRPr>
              </a:p>
            </p:txBody>
          </p:sp>
          <p:sp>
            <p:nvSpPr>
              <p:cNvPr id="33" name="Rectangle 14"/>
              <p:cNvSpPr>
                <a:spLocks noChangeArrowheads="1"/>
              </p:cNvSpPr>
              <p:nvPr/>
            </p:nvSpPr>
            <p:spPr bwMode="auto">
              <a:xfrm>
                <a:off x="3552" y="1584"/>
                <a:ext cx="816" cy="576"/>
              </a:xfrm>
              <a:prstGeom prst="rect">
                <a:avLst/>
              </a:prstGeom>
              <a:solidFill>
                <a:schemeClr val="folHlink"/>
              </a:solidFill>
              <a:ln w="38100">
                <a:solidFill>
                  <a:schemeClr val="tx1"/>
                </a:solidFill>
                <a:miter lim="800000"/>
                <a:headEnd/>
                <a:tailEnd/>
              </a:ln>
            </p:spPr>
            <p:txBody>
              <a:bodyPr wrap="none" anchor="ctr"/>
              <a:lstStyle/>
              <a:p>
                <a:pPr eaLnBrk="1" hangingPunct="1">
                  <a:lnSpc>
                    <a:spcPct val="100000"/>
                  </a:lnSpc>
                  <a:buClrTx/>
                  <a:buFontTx/>
                  <a:buNone/>
                </a:pPr>
                <a:r>
                  <a:rPr lang="en-GB" dirty="0">
                    <a:latin typeface="Times" pitchFamily="18" charset="0"/>
                  </a:rPr>
                  <a:t>Forecast</a:t>
                </a:r>
              </a:p>
            </p:txBody>
          </p:sp>
          <p:sp>
            <p:nvSpPr>
              <p:cNvPr id="34" name="Line 15"/>
              <p:cNvSpPr>
                <a:spLocks noChangeShapeType="1"/>
              </p:cNvSpPr>
              <p:nvPr/>
            </p:nvSpPr>
            <p:spPr bwMode="auto">
              <a:xfrm>
                <a:off x="4368" y="1872"/>
                <a:ext cx="528" cy="0"/>
              </a:xfrm>
              <a:prstGeom prst="line">
                <a:avLst/>
              </a:prstGeom>
              <a:noFill/>
              <a:ln w="12700">
                <a:solidFill>
                  <a:schemeClr val="tx1"/>
                </a:solidFill>
                <a:round/>
                <a:headEnd/>
                <a:tailEnd type="triangle" w="med" len="med"/>
              </a:ln>
            </p:spPr>
            <p:txBody>
              <a:bodyPr/>
              <a:lstStyle/>
              <a:p>
                <a:endParaRPr lang="en-GB"/>
              </a:p>
            </p:txBody>
          </p:sp>
        </p:grpSp>
        <p:cxnSp>
          <p:nvCxnSpPr>
            <p:cNvPr id="22" name="Straight Arrow Connector 21"/>
            <p:cNvCxnSpPr/>
            <p:nvPr/>
          </p:nvCxnSpPr>
          <p:spPr bwMode="auto">
            <a:xfrm rot="5400000">
              <a:off x="6231809" y="1707528"/>
              <a:ext cx="280000" cy="783"/>
            </a:xfrm>
            <a:prstGeom prst="straightConnector1">
              <a:avLst/>
            </a:prstGeom>
            <a:solidFill>
              <a:srgbClr val="00B8FF"/>
            </a:solidFill>
            <a:ln w="9525" cap="flat" cmpd="sng" algn="ctr">
              <a:solidFill>
                <a:schemeClr val="tx1"/>
              </a:solidFill>
              <a:prstDash val="solid"/>
              <a:round/>
              <a:headEnd type="none" w="med" len="med"/>
              <a:tailEnd type="arrow"/>
            </a:ln>
            <a:effectLst/>
          </p:spPr>
        </p:cxnSp>
        <p:sp>
          <p:nvSpPr>
            <p:cNvPr id="23" name="Text Box 10"/>
            <p:cNvSpPr txBox="1">
              <a:spLocks noChangeArrowheads="1"/>
            </p:cNvSpPr>
            <p:nvPr/>
          </p:nvSpPr>
          <p:spPr bwMode="auto">
            <a:xfrm>
              <a:off x="6012357" y="1243337"/>
              <a:ext cx="418704" cy="444565"/>
            </a:xfrm>
            <a:prstGeom prst="rect">
              <a:avLst/>
            </a:prstGeom>
            <a:noFill/>
            <a:ln w="12700">
              <a:noFill/>
              <a:miter lim="800000"/>
              <a:headEnd/>
              <a:tailEnd/>
            </a:ln>
          </p:spPr>
          <p:txBody>
            <a:bodyPr wrap="none">
              <a:spAutoFit/>
            </a:bodyPr>
            <a:lstStyle/>
            <a:p>
              <a:pPr eaLnBrk="1" hangingPunct="1">
                <a:lnSpc>
                  <a:spcPct val="100000"/>
                </a:lnSpc>
                <a:buClrTx/>
                <a:buFontTx/>
                <a:buNone/>
              </a:pPr>
              <a:r>
                <a:rPr lang="el-GR" sz="2000" b="1" dirty="0" smtClean="0">
                  <a:solidFill>
                    <a:schemeClr val="accent2"/>
                  </a:solidFill>
                  <a:latin typeface="Cambria Math" panose="02040503050406030204" pitchFamily="18" charset="0"/>
                  <a:ea typeface="Cambria Math" panose="02040503050406030204" pitchFamily="18" charset="0"/>
                </a:rPr>
                <a:t>η</a:t>
              </a:r>
              <a:r>
                <a:rPr lang="en-GB" sz="2000" baseline="-25000" dirty="0" smtClean="0">
                  <a:solidFill>
                    <a:schemeClr val="accent2"/>
                  </a:solidFill>
                  <a:latin typeface="Cambria Math" panose="02040503050406030204" pitchFamily="18" charset="0"/>
                  <a:ea typeface="Cambria Math" panose="02040503050406030204" pitchFamily="18" charset="0"/>
                </a:rPr>
                <a:t>2</a:t>
              </a:r>
              <a:endParaRPr lang="en-GB" dirty="0">
                <a:solidFill>
                  <a:schemeClr val="accent2"/>
                </a:solidFill>
                <a:latin typeface="Cambria Math" panose="02040503050406030204" pitchFamily="18" charset="0"/>
                <a:ea typeface="Cambria Math" panose="02040503050406030204" pitchFamily="18" charset="0"/>
              </a:endParaRPr>
            </a:p>
          </p:txBody>
        </p:sp>
      </p:grpSp>
      <p:sp>
        <p:nvSpPr>
          <p:cNvPr id="36" name="TextBox 35"/>
          <p:cNvSpPr txBox="1"/>
          <p:nvPr/>
        </p:nvSpPr>
        <p:spPr>
          <a:xfrm>
            <a:off x="1259632" y="4293096"/>
            <a:ext cx="7032694" cy="476412"/>
          </a:xfrm>
          <a:prstGeom prst="rect">
            <a:avLst/>
          </a:prstGeom>
          <a:noFill/>
        </p:spPr>
        <p:txBody>
          <a:bodyPr wrap="none" rtlCol="0">
            <a:spAutoFit/>
          </a:bodyPr>
          <a:lstStyle/>
          <a:p>
            <a:r>
              <a:rPr lang="en-GB" dirty="0" smtClean="0">
                <a:solidFill>
                  <a:schemeClr val="tx1"/>
                </a:solidFill>
              </a:rPr>
              <a:t>………………………………………………………….</a:t>
            </a:r>
            <a:endParaRPr lang="en-GB" dirty="0">
              <a:solidFill>
                <a:schemeClr val="tx1"/>
              </a:solidFill>
            </a:endParaRPr>
          </a:p>
        </p:txBody>
      </p:sp>
      <p:sp>
        <p:nvSpPr>
          <p:cNvPr id="37" name="Text Box 16"/>
          <p:cNvSpPr txBox="1">
            <a:spLocks noChangeArrowheads="1"/>
          </p:cNvSpPr>
          <p:nvPr/>
        </p:nvSpPr>
        <p:spPr bwMode="auto">
          <a:xfrm>
            <a:off x="7467798" y="3356992"/>
            <a:ext cx="1136650" cy="400050"/>
          </a:xfrm>
          <a:prstGeom prst="rect">
            <a:avLst/>
          </a:prstGeom>
          <a:noFill/>
          <a:ln w="12700">
            <a:noFill/>
            <a:miter lim="800000"/>
            <a:headEnd/>
            <a:tailEnd/>
          </a:ln>
        </p:spPr>
        <p:txBody>
          <a:bodyPr wrap="none">
            <a:spAutoFit/>
          </a:bodyPr>
          <a:lstStyle/>
          <a:p>
            <a:pPr eaLnBrk="1" hangingPunct="1">
              <a:lnSpc>
                <a:spcPct val="100000"/>
              </a:lnSpc>
              <a:buClrTx/>
              <a:buFontTx/>
              <a:buNone/>
            </a:pPr>
            <a:r>
              <a:rPr lang="en-GB" sz="2000" b="1" dirty="0" smtClean="0">
                <a:solidFill>
                  <a:schemeClr val="accent2"/>
                </a:solidFill>
                <a:latin typeface="Cambria Math" panose="02040503050406030204" pitchFamily="18" charset="0"/>
                <a:ea typeface="Cambria Math" panose="02040503050406030204" pitchFamily="18" charset="0"/>
              </a:rPr>
              <a:t>x</a:t>
            </a:r>
            <a:r>
              <a:rPr lang="en-GB" sz="2000" b="1" baseline="-25000" dirty="0" smtClean="0">
                <a:solidFill>
                  <a:schemeClr val="accent2"/>
                </a:solidFill>
                <a:latin typeface="Cambria Math" panose="02040503050406030204" pitchFamily="18" charset="0"/>
                <a:ea typeface="Cambria Math" panose="02040503050406030204" pitchFamily="18" charset="0"/>
              </a:rPr>
              <a:t>b,</a:t>
            </a:r>
            <a:r>
              <a:rPr lang="en-GB" sz="2000" baseline="-25000" dirty="0" smtClean="0">
                <a:solidFill>
                  <a:schemeClr val="accent2"/>
                </a:solidFill>
                <a:latin typeface="Cambria Math" panose="02040503050406030204" pitchFamily="18" charset="0"/>
                <a:ea typeface="Cambria Math" panose="02040503050406030204" pitchFamily="18" charset="0"/>
              </a:rPr>
              <a:t>2</a:t>
            </a:r>
            <a:r>
              <a:rPr lang="en-GB" sz="2000" dirty="0" smtClean="0">
                <a:solidFill>
                  <a:schemeClr val="accent2"/>
                </a:solidFill>
                <a:latin typeface="Cambria Math" panose="02040503050406030204" pitchFamily="18" charset="0"/>
                <a:ea typeface="Cambria Math" panose="02040503050406030204" pitchFamily="18" charset="0"/>
              </a:rPr>
              <a:t>(t</a:t>
            </a:r>
            <a:r>
              <a:rPr lang="en-GB" sz="2000" baseline="-25000" dirty="0" smtClean="0">
                <a:solidFill>
                  <a:schemeClr val="accent2"/>
                </a:solidFill>
                <a:latin typeface="Cambria Math" panose="02040503050406030204" pitchFamily="18" charset="0"/>
                <a:ea typeface="Cambria Math" panose="02040503050406030204" pitchFamily="18" charset="0"/>
              </a:rPr>
              <a:t>k+1</a:t>
            </a:r>
            <a:r>
              <a:rPr lang="en-GB" sz="2000" dirty="0" smtClean="0">
                <a:solidFill>
                  <a:schemeClr val="accent2"/>
                </a:solidFill>
                <a:latin typeface="Cambria Math" panose="02040503050406030204" pitchFamily="18" charset="0"/>
                <a:ea typeface="Cambria Math" panose="02040503050406030204" pitchFamily="18" charset="0"/>
              </a:rPr>
              <a:t>)</a:t>
            </a:r>
            <a:endParaRPr lang="en-GB" sz="2000" dirty="0">
              <a:solidFill>
                <a:schemeClr val="accent2"/>
              </a:solidFill>
              <a:latin typeface="Cambria Math" panose="02040503050406030204" pitchFamily="18" charset="0"/>
              <a:ea typeface="Cambria Math" panose="02040503050406030204" pitchFamily="18" charset="0"/>
            </a:endParaRPr>
          </a:p>
        </p:txBody>
      </p:sp>
      <p:grpSp>
        <p:nvGrpSpPr>
          <p:cNvPr id="38" name="Group 37"/>
          <p:cNvGrpSpPr/>
          <p:nvPr/>
        </p:nvGrpSpPr>
        <p:grpSpPr>
          <a:xfrm>
            <a:off x="1115616" y="4685074"/>
            <a:ext cx="7512052" cy="1450225"/>
            <a:chOff x="1187447" y="1217590"/>
            <a:chExt cx="7512052" cy="1611360"/>
          </a:xfrm>
        </p:grpSpPr>
        <p:grpSp>
          <p:nvGrpSpPr>
            <p:cNvPr id="39" name="Group 38"/>
            <p:cNvGrpSpPr>
              <a:grpSpLocks/>
            </p:cNvGrpSpPr>
            <p:nvPr/>
          </p:nvGrpSpPr>
          <p:grpSpPr bwMode="auto">
            <a:xfrm>
              <a:off x="1187447" y="1628800"/>
              <a:ext cx="7512052" cy="1200150"/>
              <a:chOff x="700" y="1440"/>
              <a:chExt cx="4732" cy="756"/>
            </a:xfrm>
          </p:grpSpPr>
          <p:sp>
            <p:nvSpPr>
              <p:cNvPr id="42" name="Rectangle 5"/>
              <p:cNvSpPr>
                <a:spLocks noChangeArrowheads="1"/>
              </p:cNvSpPr>
              <p:nvPr/>
            </p:nvSpPr>
            <p:spPr bwMode="auto">
              <a:xfrm>
                <a:off x="2112" y="1584"/>
                <a:ext cx="816" cy="576"/>
              </a:xfrm>
              <a:prstGeom prst="rect">
                <a:avLst/>
              </a:prstGeom>
              <a:solidFill>
                <a:schemeClr val="folHlink"/>
              </a:solidFill>
              <a:ln w="38100">
                <a:solidFill>
                  <a:schemeClr val="tx1"/>
                </a:solidFill>
                <a:miter lim="800000"/>
                <a:headEnd/>
                <a:tailEnd/>
              </a:ln>
            </p:spPr>
            <p:txBody>
              <a:bodyPr wrap="none" anchor="ctr"/>
              <a:lstStyle/>
              <a:p>
                <a:pPr eaLnBrk="1" hangingPunct="1">
                  <a:lnSpc>
                    <a:spcPct val="100000"/>
                  </a:lnSpc>
                  <a:buClrTx/>
                  <a:buFontTx/>
                  <a:buNone/>
                </a:pPr>
                <a:r>
                  <a:rPr lang="en-GB" dirty="0" smtClean="0">
                    <a:latin typeface="Times" pitchFamily="18" charset="0"/>
                  </a:rPr>
                  <a:t>4DVAR</a:t>
                </a:r>
                <a:endParaRPr lang="en-GB" dirty="0">
                  <a:latin typeface="Times" pitchFamily="18" charset="0"/>
                </a:endParaRPr>
              </a:p>
            </p:txBody>
          </p:sp>
          <p:sp>
            <p:nvSpPr>
              <p:cNvPr id="43" name="Line 6"/>
              <p:cNvSpPr>
                <a:spLocks noChangeShapeType="1"/>
              </p:cNvSpPr>
              <p:nvPr/>
            </p:nvSpPr>
            <p:spPr bwMode="auto">
              <a:xfrm>
                <a:off x="1440" y="1632"/>
                <a:ext cx="672" cy="0"/>
              </a:xfrm>
              <a:prstGeom prst="line">
                <a:avLst/>
              </a:prstGeom>
              <a:noFill/>
              <a:ln w="12700">
                <a:solidFill>
                  <a:schemeClr val="tx1"/>
                </a:solidFill>
                <a:round/>
                <a:headEnd/>
                <a:tailEnd type="triangle" w="med" len="med"/>
              </a:ln>
            </p:spPr>
            <p:txBody>
              <a:bodyPr/>
              <a:lstStyle/>
              <a:p>
                <a:endParaRPr lang="en-GB"/>
              </a:p>
            </p:txBody>
          </p:sp>
          <p:sp>
            <p:nvSpPr>
              <p:cNvPr id="44" name="Line 7"/>
              <p:cNvSpPr>
                <a:spLocks noChangeShapeType="1"/>
              </p:cNvSpPr>
              <p:nvPr/>
            </p:nvSpPr>
            <p:spPr bwMode="auto">
              <a:xfrm>
                <a:off x="2928" y="1872"/>
                <a:ext cx="624" cy="0"/>
              </a:xfrm>
              <a:prstGeom prst="line">
                <a:avLst/>
              </a:prstGeom>
              <a:noFill/>
              <a:ln w="12700">
                <a:solidFill>
                  <a:schemeClr val="tx1"/>
                </a:solidFill>
                <a:round/>
                <a:headEnd/>
                <a:tailEnd type="triangle" w="med" len="med"/>
              </a:ln>
            </p:spPr>
            <p:txBody>
              <a:bodyPr/>
              <a:lstStyle/>
              <a:p>
                <a:endParaRPr lang="en-GB"/>
              </a:p>
            </p:txBody>
          </p:sp>
          <p:sp>
            <p:nvSpPr>
              <p:cNvPr id="45" name="Line 8"/>
              <p:cNvSpPr>
                <a:spLocks noChangeShapeType="1"/>
              </p:cNvSpPr>
              <p:nvPr/>
            </p:nvSpPr>
            <p:spPr bwMode="auto">
              <a:xfrm>
                <a:off x="1440" y="1872"/>
                <a:ext cx="672" cy="0"/>
              </a:xfrm>
              <a:prstGeom prst="line">
                <a:avLst/>
              </a:prstGeom>
              <a:noFill/>
              <a:ln w="12700">
                <a:solidFill>
                  <a:schemeClr val="tx1"/>
                </a:solidFill>
                <a:round/>
                <a:headEnd/>
                <a:tailEnd type="triangle" w="med" len="med"/>
              </a:ln>
            </p:spPr>
            <p:txBody>
              <a:bodyPr/>
              <a:lstStyle/>
              <a:p>
                <a:endParaRPr lang="en-GB"/>
              </a:p>
            </p:txBody>
          </p:sp>
          <p:sp>
            <p:nvSpPr>
              <p:cNvPr id="46" name="Line 9"/>
              <p:cNvSpPr>
                <a:spLocks noChangeShapeType="1"/>
              </p:cNvSpPr>
              <p:nvPr/>
            </p:nvSpPr>
            <p:spPr bwMode="auto">
              <a:xfrm>
                <a:off x="1440" y="2112"/>
                <a:ext cx="672" cy="0"/>
              </a:xfrm>
              <a:prstGeom prst="line">
                <a:avLst/>
              </a:prstGeom>
              <a:noFill/>
              <a:ln w="12700">
                <a:solidFill>
                  <a:schemeClr val="tx1"/>
                </a:solidFill>
                <a:round/>
                <a:headEnd/>
                <a:tailEnd type="triangle" w="med" len="med"/>
              </a:ln>
            </p:spPr>
            <p:txBody>
              <a:bodyPr/>
              <a:lstStyle/>
              <a:p>
                <a:endParaRPr lang="en-GB"/>
              </a:p>
            </p:txBody>
          </p:sp>
          <p:sp>
            <p:nvSpPr>
              <p:cNvPr id="47" name="Text Box 10"/>
              <p:cNvSpPr txBox="1">
                <a:spLocks noChangeAspect="1" noChangeArrowheads="1"/>
              </p:cNvSpPr>
              <p:nvPr/>
            </p:nvSpPr>
            <p:spPr bwMode="auto">
              <a:xfrm>
                <a:off x="864" y="1440"/>
                <a:ext cx="637" cy="280"/>
              </a:xfrm>
              <a:prstGeom prst="rect">
                <a:avLst/>
              </a:prstGeom>
              <a:noFill/>
              <a:ln w="12700">
                <a:noFill/>
                <a:miter lim="800000"/>
                <a:headEnd/>
                <a:tailEnd/>
              </a:ln>
            </p:spPr>
            <p:txBody>
              <a:bodyPr wrap="none">
                <a:spAutoFit/>
              </a:bodyPr>
              <a:lstStyle/>
              <a:p>
                <a:pPr eaLnBrk="1" hangingPunct="1">
                  <a:lnSpc>
                    <a:spcPct val="100000"/>
                  </a:lnSpc>
                  <a:buClrTx/>
                  <a:buFontTx/>
                  <a:buNone/>
                </a:pPr>
                <a:r>
                  <a:rPr lang="en-GB" sz="2000" b="1" dirty="0" smtClean="0">
                    <a:solidFill>
                      <a:schemeClr val="accent2"/>
                    </a:solidFill>
                    <a:latin typeface="Cambria Math" panose="02040503050406030204" pitchFamily="18" charset="0"/>
                    <a:ea typeface="Cambria Math" panose="02040503050406030204" pitchFamily="18" charset="0"/>
                  </a:rPr>
                  <a:t>x</a:t>
                </a:r>
                <a:r>
                  <a:rPr lang="en-GB" sz="2000" baseline="-25000" dirty="0" smtClean="0">
                    <a:solidFill>
                      <a:schemeClr val="accent2"/>
                    </a:solidFill>
                    <a:latin typeface="Cambria Math" panose="02040503050406030204" pitchFamily="18" charset="0"/>
                    <a:ea typeface="Cambria Math" panose="02040503050406030204" pitchFamily="18" charset="0"/>
                  </a:rPr>
                  <a:t>b,25</a:t>
                </a:r>
                <a:r>
                  <a:rPr lang="en-GB" sz="2000" dirty="0" smtClean="0">
                    <a:solidFill>
                      <a:schemeClr val="accent2"/>
                    </a:solidFill>
                    <a:latin typeface="Cambria Math" panose="02040503050406030204" pitchFamily="18" charset="0"/>
                    <a:ea typeface="Cambria Math" panose="02040503050406030204" pitchFamily="18" charset="0"/>
                  </a:rPr>
                  <a:t>(</a:t>
                </a:r>
                <a:r>
                  <a:rPr lang="en-GB" sz="2000" dirty="0" err="1" smtClean="0">
                    <a:solidFill>
                      <a:schemeClr val="accent2"/>
                    </a:solidFill>
                    <a:latin typeface="Cambria Math" panose="02040503050406030204" pitchFamily="18" charset="0"/>
                    <a:ea typeface="Cambria Math" panose="02040503050406030204" pitchFamily="18" charset="0"/>
                  </a:rPr>
                  <a:t>t</a:t>
                </a:r>
                <a:r>
                  <a:rPr lang="en-GB" sz="2000" baseline="-25000" dirty="0" err="1" smtClean="0">
                    <a:solidFill>
                      <a:schemeClr val="accent2"/>
                    </a:solidFill>
                    <a:latin typeface="Cambria Math" panose="02040503050406030204" pitchFamily="18" charset="0"/>
                    <a:ea typeface="Cambria Math" panose="02040503050406030204" pitchFamily="18" charset="0"/>
                  </a:rPr>
                  <a:t>k</a:t>
                </a:r>
                <a:r>
                  <a:rPr lang="en-GB" sz="2000" dirty="0" smtClean="0">
                    <a:solidFill>
                      <a:schemeClr val="accent2"/>
                    </a:solidFill>
                    <a:latin typeface="Cambria Math" panose="02040503050406030204" pitchFamily="18" charset="0"/>
                    <a:ea typeface="Cambria Math" panose="02040503050406030204" pitchFamily="18" charset="0"/>
                  </a:rPr>
                  <a:t>)</a:t>
                </a:r>
                <a:endParaRPr lang="en-GB" sz="2000" dirty="0">
                  <a:solidFill>
                    <a:schemeClr val="accent2"/>
                  </a:solidFill>
                  <a:latin typeface="Cambria Math" panose="02040503050406030204" pitchFamily="18" charset="0"/>
                  <a:ea typeface="Cambria Math" panose="02040503050406030204" pitchFamily="18" charset="0"/>
                </a:endParaRPr>
              </a:p>
            </p:txBody>
          </p:sp>
          <p:sp>
            <p:nvSpPr>
              <p:cNvPr id="48" name="Text Box 11"/>
              <p:cNvSpPr txBox="1">
                <a:spLocks noChangeArrowheads="1"/>
              </p:cNvSpPr>
              <p:nvPr/>
            </p:nvSpPr>
            <p:spPr bwMode="auto">
              <a:xfrm>
                <a:off x="913" y="1680"/>
                <a:ext cx="604" cy="280"/>
              </a:xfrm>
              <a:prstGeom prst="rect">
                <a:avLst/>
              </a:prstGeom>
              <a:noFill/>
              <a:ln w="12700">
                <a:noFill/>
                <a:miter lim="800000"/>
                <a:headEnd/>
                <a:tailEnd/>
              </a:ln>
            </p:spPr>
            <p:txBody>
              <a:bodyPr wrap="square">
                <a:spAutoFit/>
              </a:bodyPr>
              <a:lstStyle/>
              <a:p>
                <a:pPr eaLnBrk="1" hangingPunct="1">
                  <a:lnSpc>
                    <a:spcPct val="100000"/>
                  </a:lnSpc>
                  <a:spcBef>
                    <a:spcPct val="50000"/>
                  </a:spcBef>
                  <a:buClrTx/>
                  <a:buFontTx/>
                  <a:buNone/>
                </a:pPr>
                <a:r>
                  <a:rPr lang="en-GB" sz="2000" b="1" dirty="0" smtClean="0">
                    <a:solidFill>
                      <a:schemeClr val="accent2"/>
                    </a:solidFill>
                    <a:latin typeface="Cambria Math" panose="02040503050406030204" pitchFamily="18" charset="0"/>
                    <a:ea typeface="Cambria Math" panose="02040503050406030204" pitchFamily="18" charset="0"/>
                  </a:rPr>
                  <a:t>y</a:t>
                </a:r>
                <a:r>
                  <a:rPr lang="en-GB" sz="2000" dirty="0" smtClean="0">
                    <a:solidFill>
                      <a:schemeClr val="accent2"/>
                    </a:solidFill>
                    <a:latin typeface="Cambria Math" panose="02040503050406030204" pitchFamily="18" charset="0"/>
                    <a:ea typeface="Cambria Math" panose="02040503050406030204" pitchFamily="18" charset="0"/>
                  </a:rPr>
                  <a:t>+</a:t>
                </a:r>
                <a:r>
                  <a:rPr lang="en-GB" sz="2000" b="1" dirty="0" smtClean="0">
                    <a:solidFill>
                      <a:schemeClr val="accent2"/>
                    </a:solidFill>
                    <a:latin typeface="Cambria Math" panose="02040503050406030204" pitchFamily="18" charset="0"/>
                    <a:ea typeface="Cambria Math" panose="02040503050406030204" pitchFamily="18" charset="0"/>
                  </a:rPr>
                  <a:t>ε</a:t>
                </a:r>
                <a:r>
                  <a:rPr lang="en-GB" sz="2000" baseline="-25000" dirty="0" smtClean="0">
                    <a:solidFill>
                      <a:schemeClr val="accent2"/>
                    </a:solidFill>
                    <a:latin typeface="Cambria Math" panose="02040503050406030204" pitchFamily="18" charset="0"/>
                    <a:ea typeface="Cambria Math" panose="02040503050406030204" pitchFamily="18" charset="0"/>
                  </a:rPr>
                  <a:t>o,25</a:t>
                </a:r>
                <a:endParaRPr lang="en-GB" sz="2000" dirty="0">
                  <a:solidFill>
                    <a:schemeClr val="accent2"/>
                  </a:solidFill>
                  <a:latin typeface="Cambria Math" panose="02040503050406030204" pitchFamily="18" charset="0"/>
                  <a:ea typeface="Cambria Math" panose="02040503050406030204" pitchFamily="18" charset="0"/>
                </a:endParaRPr>
              </a:p>
            </p:txBody>
          </p:sp>
          <p:sp>
            <p:nvSpPr>
              <p:cNvPr id="49" name="Text Box 12"/>
              <p:cNvSpPr txBox="1">
                <a:spLocks noChangeArrowheads="1"/>
              </p:cNvSpPr>
              <p:nvPr/>
            </p:nvSpPr>
            <p:spPr bwMode="auto">
              <a:xfrm>
                <a:off x="700" y="1959"/>
                <a:ext cx="780" cy="237"/>
              </a:xfrm>
              <a:prstGeom prst="rect">
                <a:avLst/>
              </a:prstGeom>
              <a:noFill/>
              <a:ln w="12700">
                <a:noFill/>
                <a:miter lim="800000"/>
                <a:headEnd/>
                <a:tailEnd/>
              </a:ln>
            </p:spPr>
            <p:txBody>
              <a:bodyPr wrap="none">
                <a:spAutoFit/>
              </a:bodyPr>
              <a:lstStyle/>
              <a:p>
                <a:pPr eaLnBrk="1" hangingPunct="1">
                  <a:lnSpc>
                    <a:spcPct val="100000"/>
                  </a:lnSpc>
                  <a:buClrTx/>
                  <a:buFontTx/>
                  <a:buNone/>
                </a:pPr>
                <a:r>
                  <a:rPr lang="en-GB" sz="1600" dirty="0" smtClean="0">
                    <a:solidFill>
                      <a:schemeClr val="accent2"/>
                    </a:solidFill>
                    <a:latin typeface="Cambria Math" panose="02040503050406030204" pitchFamily="18" charset="0"/>
                    <a:ea typeface="Cambria Math" panose="02040503050406030204" pitchFamily="18" charset="0"/>
                  </a:rPr>
                  <a:t>SST pert. 25</a:t>
                </a:r>
                <a:endParaRPr lang="en-GB" sz="1800" dirty="0">
                  <a:solidFill>
                    <a:schemeClr val="accent2"/>
                  </a:solidFill>
                  <a:latin typeface="Cambria Math" panose="02040503050406030204" pitchFamily="18" charset="0"/>
                  <a:ea typeface="Cambria Math" panose="02040503050406030204" pitchFamily="18" charset="0"/>
                </a:endParaRPr>
              </a:p>
            </p:txBody>
          </p:sp>
          <p:sp>
            <p:nvSpPr>
              <p:cNvPr id="50" name="Text Box 13"/>
              <p:cNvSpPr txBox="1">
                <a:spLocks noChangeAspect="1" noChangeArrowheads="1"/>
              </p:cNvSpPr>
              <p:nvPr/>
            </p:nvSpPr>
            <p:spPr bwMode="auto">
              <a:xfrm>
                <a:off x="2968" y="1576"/>
                <a:ext cx="655" cy="280"/>
              </a:xfrm>
              <a:prstGeom prst="rect">
                <a:avLst/>
              </a:prstGeom>
              <a:noFill/>
              <a:ln w="12700">
                <a:noFill/>
                <a:miter lim="800000"/>
                <a:headEnd/>
                <a:tailEnd/>
              </a:ln>
            </p:spPr>
            <p:txBody>
              <a:bodyPr wrap="none">
                <a:spAutoFit/>
              </a:bodyPr>
              <a:lstStyle/>
              <a:p>
                <a:pPr eaLnBrk="1" hangingPunct="1">
                  <a:lnSpc>
                    <a:spcPct val="100000"/>
                  </a:lnSpc>
                  <a:buClrTx/>
                  <a:buFontTx/>
                  <a:buNone/>
                </a:pPr>
                <a:r>
                  <a:rPr lang="en-GB" sz="2000" b="1" dirty="0" smtClean="0">
                    <a:solidFill>
                      <a:schemeClr val="accent2"/>
                    </a:solidFill>
                    <a:latin typeface="Cambria Math" panose="02040503050406030204" pitchFamily="18" charset="0"/>
                    <a:ea typeface="Cambria Math" panose="02040503050406030204" pitchFamily="18" charset="0"/>
                  </a:rPr>
                  <a:t>x</a:t>
                </a:r>
                <a:r>
                  <a:rPr lang="en-GB" sz="2000" baseline="-25000" dirty="0" smtClean="0">
                    <a:solidFill>
                      <a:schemeClr val="accent2"/>
                    </a:solidFill>
                    <a:latin typeface="Cambria Math" panose="02040503050406030204" pitchFamily="18" charset="0"/>
                    <a:ea typeface="Cambria Math" panose="02040503050406030204" pitchFamily="18" charset="0"/>
                  </a:rPr>
                  <a:t>a,25</a:t>
                </a:r>
                <a:r>
                  <a:rPr lang="en-GB" sz="2000" dirty="0" smtClean="0">
                    <a:solidFill>
                      <a:schemeClr val="accent2"/>
                    </a:solidFill>
                    <a:latin typeface="Cambria Math" panose="02040503050406030204" pitchFamily="18" charset="0"/>
                    <a:ea typeface="Cambria Math" panose="02040503050406030204" pitchFamily="18" charset="0"/>
                  </a:rPr>
                  <a:t>(</a:t>
                </a:r>
                <a:r>
                  <a:rPr lang="en-GB" sz="2000" dirty="0" err="1" smtClean="0">
                    <a:solidFill>
                      <a:schemeClr val="accent2"/>
                    </a:solidFill>
                    <a:latin typeface="Cambria Math" panose="02040503050406030204" pitchFamily="18" charset="0"/>
                    <a:ea typeface="Cambria Math" panose="02040503050406030204" pitchFamily="18" charset="0"/>
                  </a:rPr>
                  <a:t>t</a:t>
                </a:r>
                <a:r>
                  <a:rPr lang="en-GB" sz="2000" baseline="-25000" dirty="0" err="1" smtClean="0">
                    <a:solidFill>
                      <a:schemeClr val="accent2"/>
                    </a:solidFill>
                    <a:latin typeface="Cambria Math" panose="02040503050406030204" pitchFamily="18" charset="0"/>
                    <a:ea typeface="Cambria Math" panose="02040503050406030204" pitchFamily="18" charset="0"/>
                  </a:rPr>
                  <a:t>k</a:t>
                </a:r>
                <a:r>
                  <a:rPr lang="en-GB" sz="2000" dirty="0" smtClean="0">
                    <a:solidFill>
                      <a:schemeClr val="accent2"/>
                    </a:solidFill>
                    <a:latin typeface="Cambria Math" panose="02040503050406030204" pitchFamily="18" charset="0"/>
                    <a:ea typeface="Cambria Math" panose="02040503050406030204" pitchFamily="18" charset="0"/>
                  </a:rPr>
                  <a:t>)</a:t>
                </a:r>
                <a:endParaRPr lang="en-GB" sz="2000" dirty="0">
                  <a:solidFill>
                    <a:schemeClr val="accent2"/>
                  </a:solidFill>
                  <a:latin typeface="Cambria Math" panose="02040503050406030204" pitchFamily="18" charset="0"/>
                  <a:ea typeface="Cambria Math" panose="02040503050406030204" pitchFamily="18" charset="0"/>
                </a:endParaRPr>
              </a:p>
            </p:txBody>
          </p:sp>
          <p:sp>
            <p:nvSpPr>
              <p:cNvPr id="51" name="Rectangle 14"/>
              <p:cNvSpPr>
                <a:spLocks noChangeArrowheads="1"/>
              </p:cNvSpPr>
              <p:nvPr/>
            </p:nvSpPr>
            <p:spPr bwMode="auto">
              <a:xfrm>
                <a:off x="3552" y="1584"/>
                <a:ext cx="816" cy="576"/>
              </a:xfrm>
              <a:prstGeom prst="rect">
                <a:avLst/>
              </a:prstGeom>
              <a:solidFill>
                <a:schemeClr val="folHlink"/>
              </a:solidFill>
              <a:ln w="38100">
                <a:solidFill>
                  <a:schemeClr val="tx1"/>
                </a:solidFill>
                <a:miter lim="800000"/>
                <a:headEnd/>
                <a:tailEnd/>
              </a:ln>
            </p:spPr>
            <p:txBody>
              <a:bodyPr wrap="none" anchor="ctr"/>
              <a:lstStyle/>
              <a:p>
                <a:pPr eaLnBrk="1" hangingPunct="1">
                  <a:lnSpc>
                    <a:spcPct val="100000"/>
                  </a:lnSpc>
                  <a:buClrTx/>
                  <a:buFontTx/>
                  <a:buNone/>
                </a:pPr>
                <a:r>
                  <a:rPr lang="en-GB">
                    <a:latin typeface="Times" pitchFamily="18" charset="0"/>
                  </a:rPr>
                  <a:t>Forecast</a:t>
                </a:r>
              </a:p>
            </p:txBody>
          </p:sp>
          <p:sp>
            <p:nvSpPr>
              <p:cNvPr id="52" name="Line 15"/>
              <p:cNvSpPr>
                <a:spLocks noChangeShapeType="1"/>
              </p:cNvSpPr>
              <p:nvPr/>
            </p:nvSpPr>
            <p:spPr bwMode="auto">
              <a:xfrm>
                <a:off x="4368" y="1872"/>
                <a:ext cx="528" cy="0"/>
              </a:xfrm>
              <a:prstGeom prst="line">
                <a:avLst/>
              </a:prstGeom>
              <a:noFill/>
              <a:ln w="12700">
                <a:solidFill>
                  <a:schemeClr val="tx1"/>
                </a:solidFill>
                <a:round/>
                <a:headEnd/>
                <a:tailEnd type="triangle" w="med" len="med"/>
              </a:ln>
            </p:spPr>
            <p:txBody>
              <a:bodyPr/>
              <a:lstStyle/>
              <a:p>
                <a:endParaRPr lang="en-GB"/>
              </a:p>
            </p:txBody>
          </p:sp>
          <p:sp>
            <p:nvSpPr>
              <p:cNvPr id="53" name="Text Box 16"/>
              <p:cNvSpPr txBox="1">
                <a:spLocks noChangeArrowheads="1"/>
              </p:cNvSpPr>
              <p:nvPr/>
            </p:nvSpPr>
            <p:spPr bwMode="auto">
              <a:xfrm>
                <a:off x="4656" y="1528"/>
                <a:ext cx="776" cy="280"/>
              </a:xfrm>
              <a:prstGeom prst="rect">
                <a:avLst/>
              </a:prstGeom>
              <a:noFill/>
              <a:ln w="12700">
                <a:noFill/>
                <a:miter lim="800000"/>
                <a:headEnd/>
                <a:tailEnd/>
              </a:ln>
            </p:spPr>
            <p:txBody>
              <a:bodyPr wrap="none">
                <a:spAutoFit/>
              </a:bodyPr>
              <a:lstStyle/>
              <a:p>
                <a:pPr eaLnBrk="1" hangingPunct="1">
                  <a:lnSpc>
                    <a:spcPct val="100000"/>
                  </a:lnSpc>
                  <a:buClrTx/>
                  <a:buFontTx/>
                  <a:buNone/>
                </a:pPr>
                <a:r>
                  <a:rPr lang="en-GB" sz="2000" b="1" dirty="0" smtClean="0">
                    <a:solidFill>
                      <a:schemeClr val="accent2"/>
                    </a:solidFill>
                    <a:latin typeface="Cambria Math" panose="02040503050406030204" pitchFamily="18" charset="0"/>
                    <a:ea typeface="Cambria Math" panose="02040503050406030204" pitchFamily="18" charset="0"/>
                  </a:rPr>
                  <a:t>x</a:t>
                </a:r>
                <a:r>
                  <a:rPr lang="en-GB" sz="2000" b="1" baseline="-25000" dirty="0" smtClean="0">
                    <a:solidFill>
                      <a:schemeClr val="accent2"/>
                    </a:solidFill>
                    <a:latin typeface="Cambria Math" panose="02040503050406030204" pitchFamily="18" charset="0"/>
                    <a:ea typeface="Cambria Math" panose="02040503050406030204" pitchFamily="18" charset="0"/>
                  </a:rPr>
                  <a:t>b,</a:t>
                </a:r>
                <a:r>
                  <a:rPr lang="en-GB" sz="2000" baseline="-25000" dirty="0" smtClean="0">
                    <a:solidFill>
                      <a:schemeClr val="accent2"/>
                    </a:solidFill>
                    <a:latin typeface="Cambria Math" panose="02040503050406030204" pitchFamily="18" charset="0"/>
                    <a:ea typeface="Cambria Math" panose="02040503050406030204" pitchFamily="18" charset="0"/>
                  </a:rPr>
                  <a:t>25</a:t>
                </a:r>
                <a:r>
                  <a:rPr lang="en-GB" sz="2000" dirty="0" smtClean="0">
                    <a:solidFill>
                      <a:schemeClr val="accent2"/>
                    </a:solidFill>
                    <a:latin typeface="Cambria Math" panose="02040503050406030204" pitchFamily="18" charset="0"/>
                    <a:ea typeface="Cambria Math" panose="02040503050406030204" pitchFamily="18" charset="0"/>
                  </a:rPr>
                  <a:t>(t</a:t>
                </a:r>
                <a:r>
                  <a:rPr lang="en-GB" sz="2000" baseline="-25000" dirty="0" smtClean="0">
                    <a:solidFill>
                      <a:schemeClr val="accent2"/>
                    </a:solidFill>
                    <a:latin typeface="Cambria Math" panose="02040503050406030204" pitchFamily="18" charset="0"/>
                    <a:ea typeface="Cambria Math" panose="02040503050406030204" pitchFamily="18" charset="0"/>
                  </a:rPr>
                  <a:t>k+1</a:t>
                </a:r>
                <a:r>
                  <a:rPr lang="en-GB" sz="2000" dirty="0" smtClean="0">
                    <a:solidFill>
                      <a:schemeClr val="accent2"/>
                    </a:solidFill>
                    <a:latin typeface="Cambria Math" panose="02040503050406030204" pitchFamily="18" charset="0"/>
                    <a:ea typeface="Cambria Math" panose="02040503050406030204" pitchFamily="18" charset="0"/>
                  </a:rPr>
                  <a:t>)</a:t>
                </a:r>
                <a:endParaRPr lang="en-GB" sz="2000" dirty="0">
                  <a:solidFill>
                    <a:schemeClr val="accent2"/>
                  </a:solidFill>
                  <a:latin typeface="Cambria Math" panose="02040503050406030204" pitchFamily="18" charset="0"/>
                  <a:ea typeface="Cambria Math" panose="02040503050406030204" pitchFamily="18" charset="0"/>
                </a:endParaRPr>
              </a:p>
            </p:txBody>
          </p:sp>
        </p:grpSp>
        <p:cxnSp>
          <p:nvCxnSpPr>
            <p:cNvPr id="40" name="Straight Arrow Connector 39"/>
            <p:cNvCxnSpPr/>
            <p:nvPr/>
          </p:nvCxnSpPr>
          <p:spPr bwMode="auto">
            <a:xfrm rot="5400000">
              <a:off x="6231809" y="1707721"/>
              <a:ext cx="280000" cy="783"/>
            </a:xfrm>
            <a:prstGeom prst="straightConnector1">
              <a:avLst/>
            </a:prstGeom>
            <a:solidFill>
              <a:srgbClr val="00B8FF"/>
            </a:solidFill>
            <a:ln w="9525" cap="flat" cmpd="sng" algn="ctr">
              <a:solidFill>
                <a:schemeClr val="tx1"/>
              </a:solidFill>
              <a:prstDash val="solid"/>
              <a:round/>
              <a:headEnd type="none" w="med" len="med"/>
              <a:tailEnd type="arrow"/>
            </a:ln>
            <a:effectLst/>
          </p:spPr>
        </p:cxnSp>
        <p:sp>
          <p:nvSpPr>
            <p:cNvPr id="41" name="Text Box 10"/>
            <p:cNvSpPr txBox="1">
              <a:spLocks noChangeArrowheads="1"/>
            </p:cNvSpPr>
            <p:nvPr/>
          </p:nvSpPr>
          <p:spPr bwMode="auto">
            <a:xfrm>
              <a:off x="6011983" y="1217590"/>
              <a:ext cx="510076" cy="444566"/>
            </a:xfrm>
            <a:prstGeom prst="rect">
              <a:avLst/>
            </a:prstGeom>
            <a:noFill/>
            <a:ln w="12700">
              <a:noFill/>
              <a:miter lim="800000"/>
              <a:headEnd/>
              <a:tailEnd/>
            </a:ln>
          </p:spPr>
          <p:txBody>
            <a:bodyPr wrap="none">
              <a:spAutoFit/>
            </a:bodyPr>
            <a:lstStyle/>
            <a:p>
              <a:pPr eaLnBrk="1" hangingPunct="1">
                <a:lnSpc>
                  <a:spcPct val="100000"/>
                </a:lnSpc>
                <a:buClrTx/>
                <a:buFontTx/>
                <a:buNone/>
              </a:pPr>
              <a:r>
                <a:rPr lang="el-GR" sz="2000" b="1" dirty="0" smtClean="0">
                  <a:solidFill>
                    <a:schemeClr val="accent2"/>
                  </a:solidFill>
                  <a:latin typeface="Cambria Math" panose="02040503050406030204" pitchFamily="18" charset="0"/>
                  <a:ea typeface="Cambria Math" panose="02040503050406030204" pitchFamily="18" charset="0"/>
                </a:rPr>
                <a:t>η</a:t>
              </a:r>
              <a:r>
                <a:rPr lang="en-GB" sz="2000" baseline="-25000" dirty="0" smtClean="0">
                  <a:solidFill>
                    <a:schemeClr val="accent2"/>
                  </a:solidFill>
                  <a:latin typeface="Cambria Math" panose="02040503050406030204" pitchFamily="18" charset="0"/>
                  <a:ea typeface="Cambria Math" panose="02040503050406030204" pitchFamily="18" charset="0"/>
                </a:rPr>
                <a:t>25</a:t>
              </a:r>
              <a:endParaRPr lang="en-GB" sz="2000" dirty="0">
                <a:solidFill>
                  <a:schemeClr val="accent2"/>
                </a:solidFill>
                <a:latin typeface="Cambria Math" panose="02040503050406030204" pitchFamily="18" charset="0"/>
                <a:ea typeface="Cambria Math" panose="02040503050406030204" pitchFamily="18" charset="0"/>
              </a:endParaRPr>
            </a:p>
          </p:txBody>
        </p:sp>
      </p:grpSp>
    </p:spTree>
    <p:extLst>
      <p:ext uri="{BB962C8B-B14F-4D97-AF65-F5344CB8AC3E}">
        <p14:creationId xmlns:p14="http://schemas.microsoft.com/office/powerpoint/2010/main" val="41365616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GB" altLang="en-US" sz="3600" dirty="0" smtClean="0"/>
              <a:t>The Ensemble of Data Assimilations (EDA)</a:t>
            </a:r>
            <a:endParaRPr lang="en-GB" altLang="en-US" dirty="0" smtClean="0"/>
          </a:p>
        </p:txBody>
      </p:sp>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marL="285750" indent="-285750">
              <a:spcBef>
                <a:spcPts val="1200"/>
              </a:spcBef>
              <a:spcAft>
                <a:spcPts val="600"/>
              </a:spcAft>
              <a:buFont typeface="Arial" panose="020B0604020202020204" pitchFamily="34" charset="0"/>
              <a:buChar char="•"/>
            </a:pPr>
            <a:r>
              <a:rPr lang="en-GB" sz="1600" dirty="0">
                <a:solidFill>
                  <a:srgbClr val="000000"/>
                </a:solidFill>
                <a:cs typeface="Helvetica" panose="020B0604020202020204" pitchFamily="34" charset="0"/>
              </a:rPr>
              <a:t>The EDA simulates the </a:t>
            </a:r>
            <a:r>
              <a:rPr lang="en-GB" sz="1600" dirty="0">
                <a:solidFill>
                  <a:srgbClr val="0099FF"/>
                </a:solidFill>
                <a:cs typeface="Helvetica" panose="020B0604020202020204" pitchFamily="34" charset="0"/>
              </a:rPr>
              <a:t>error evolution of the 4DVar analysis cycle</a:t>
            </a:r>
            <a:r>
              <a:rPr lang="en-GB" sz="1600" dirty="0">
                <a:solidFill>
                  <a:srgbClr val="000000"/>
                </a:solidFill>
                <a:cs typeface="Helvetica" panose="020B0604020202020204" pitchFamily="34" charset="0"/>
              </a:rPr>
              <a:t>. As such it has two main applications:</a:t>
            </a:r>
          </a:p>
          <a:p>
            <a:pPr marL="1085850" lvl="1" indent="-342900">
              <a:spcBef>
                <a:spcPts val="1200"/>
              </a:spcBef>
              <a:spcAft>
                <a:spcPts val="600"/>
              </a:spcAft>
              <a:buFont typeface="+mj-lt"/>
              <a:buAutoNum type="arabicPeriod"/>
            </a:pPr>
            <a:r>
              <a:rPr lang="en-GB" sz="1600" dirty="0">
                <a:solidFill>
                  <a:srgbClr val="000000"/>
                </a:solidFill>
                <a:cs typeface="Helvetica" panose="020B0604020202020204" pitchFamily="34" charset="0"/>
              </a:rPr>
              <a:t>Provide </a:t>
            </a:r>
            <a:r>
              <a:rPr lang="en-GB" sz="1600" dirty="0" smtClean="0">
                <a:solidFill>
                  <a:srgbClr val="000000"/>
                </a:solidFill>
                <a:cs typeface="Helvetica" panose="020B0604020202020204" pitchFamily="34" charset="0"/>
              </a:rPr>
              <a:t>an </a:t>
            </a:r>
            <a:r>
              <a:rPr lang="en-GB" sz="1600" dirty="0" smtClean="0">
                <a:solidFill>
                  <a:srgbClr val="0099FF"/>
                </a:solidFill>
                <a:cs typeface="Helvetica" panose="020B0604020202020204" pitchFamily="34" charset="0"/>
              </a:rPr>
              <a:t>ensemble of initial conditions </a:t>
            </a:r>
            <a:r>
              <a:rPr lang="en-GB" sz="1600" dirty="0" smtClean="0">
                <a:solidFill>
                  <a:srgbClr val="000000"/>
                </a:solidFill>
                <a:cs typeface="Helvetica" panose="020B0604020202020204" pitchFamily="34" charset="0"/>
              </a:rPr>
              <a:t>to </a:t>
            </a:r>
            <a:r>
              <a:rPr lang="en-GB" sz="1600" dirty="0">
                <a:solidFill>
                  <a:srgbClr val="000000"/>
                </a:solidFill>
                <a:cs typeface="Helvetica" panose="020B0604020202020204" pitchFamily="34" charset="0"/>
              </a:rPr>
              <a:t>initialize the ensemble prediction </a:t>
            </a:r>
            <a:r>
              <a:rPr lang="en-GB" sz="1600" dirty="0" smtClean="0">
                <a:solidFill>
                  <a:srgbClr val="000000"/>
                </a:solidFill>
                <a:cs typeface="Helvetica" panose="020B0604020202020204" pitchFamily="34" charset="0"/>
              </a:rPr>
              <a:t>system</a:t>
            </a:r>
            <a:endParaRPr lang="en-GB" sz="1600" dirty="0">
              <a:solidFill>
                <a:srgbClr val="000000"/>
              </a:solidFill>
              <a:cs typeface="Helvetica" panose="020B0604020202020204" pitchFamily="34" charset="0"/>
            </a:endParaRPr>
          </a:p>
          <a:p>
            <a:pPr marL="1085850" lvl="1" indent="-342900">
              <a:spcBef>
                <a:spcPts val="1200"/>
              </a:spcBef>
              <a:spcAft>
                <a:spcPts val="600"/>
              </a:spcAft>
              <a:buFont typeface="+mj-lt"/>
              <a:buAutoNum type="arabicPeriod"/>
            </a:pPr>
            <a:r>
              <a:rPr lang="en-GB" sz="1600" dirty="0">
                <a:solidFill>
                  <a:srgbClr val="000000"/>
                </a:solidFill>
                <a:cs typeface="Helvetica" panose="020B0604020202020204" pitchFamily="34" charset="0"/>
              </a:rPr>
              <a:t>Provide a flow-dependent </a:t>
            </a:r>
            <a:r>
              <a:rPr lang="en-GB" sz="1600" dirty="0">
                <a:solidFill>
                  <a:srgbClr val="0099FF"/>
                </a:solidFill>
                <a:cs typeface="Helvetica" panose="020B0604020202020204" pitchFamily="34" charset="0"/>
              </a:rPr>
              <a:t>estimate of background </a:t>
            </a:r>
            <a:r>
              <a:rPr lang="en-GB" sz="1600" dirty="0" smtClean="0">
                <a:solidFill>
                  <a:srgbClr val="0099FF"/>
                </a:solidFill>
                <a:cs typeface="Helvetica" panose="020B0604020202020204" pitchFamily="34" charset="0"/>
              </a:rPr>
              <a:t>error covariances </a:t>
            </a:r>
            <a:r>
              <a:rPr lang="en-GB" sz="1600" dirty="0" smtClean="0">
                <a:solidFill>
                  <a:srgbClr val="000000"/>
                </a:solidFill>
                <a:cs typeface="Helvetica" panose="020B0604020202020204" pitchFamily="34" charset="0"/>
              </a:rPr>
              <a:t>for </a:t>
            </a:r>
            <a:r>
              <a:rPr lang="en-GB" sz="1600" dirty="0">
                <a:solidFill>
                  <a:srgbClr val="000000"/>
                </a:solidFill>
                <a:cs typeface="Helvetica" panose="020B0604020202020204" pitchFamily="34" charset="0"/>
              </a:rPr>
              <a:t>use in </a:t>
            </a:r>
            <a:r>
              <a:rPr lang="en-GB" sz="1600" dirty="0" smtClean="0">
                <a:solidFill>
                  <a:srgbClr val="000000"/>
                </a:solidFill>
                <a:cs typeface="Helvetica" panose="020B0604020202020204" pitchFamily="34" charset="0"/>
              </a:rPr>
              <a:t>the 4D-Var assimilation (both for the HRES DA system and the EDA members themselves)</a:t>
            </a:r>
            <a:r>
              <a:rPr lang="en-GB" sz="800" dirty="0" smtClean="0">
                <a:solidFill>
                  <a:srgbClr val="000000"/>
                </a:solidFill>
                <a:cs typeface="Helvetica" panose="020B0604020202020204" pitchFamily="34" charset="0"/>
              </a:rPr>
              <a:t>				   </a:t>
            </a:r>
            <a:r>
              <a:rPr lang="en-GB" sz="800" dirty="0" smtClean="0">
                <a:solidFill>
                  <a:schemeClr val="tx1"/>
                </a:solidFill>
                <a:cs typeface="Helvetica" panose="020B0604020202020204" pitchFamily="34" charset="0"/>
              </a:rPr>
              <a:t>		</a:t>
            </a:r>
            <a:endParaRPr lang="en-GB" sz="1000" dirty="0" smtClean="0">
              <a:solidFill>
                <a:schemeClr val="tx1"/>
              </a:solidFill>
              <a:cs typeface="Helvetica" panose="020B0604020202020204" pitchFamily="34" charset="0"/>
            </a:endParaRPr>
          </a:p>
          <a:p>
            <a:pPr algn="ctr">
              <a:buClr>
                <a:srgbClr val="FF0000"/>
              </a:buClr>
              <a:defRPr/>
            </a:pPr>
            <a:endParaRPr lang="en-GB" sz="1800" dirty="0">
              <a:solidFill>
                <a:schemeClr val="tx1"/>
              </a:solidFill>
            </a:endParaRPr>
          </a:p>
          <a:p>
            <a:pPr>
              <a:spcBef>
                <a:spcPts val="600"/>
              </a:spcBef>
              <a:spcAft>
                <a:spcPts val="600"/>
              </a:spcAft>
              <a:defRPr/>
            </a:pPr>
            <a:endParaRPr lang="en-GB" sz="1800" dirty="0" smtClean="0">
              <a:solidFill>
                <a:schemeClr val="tx1"/>
              </a:solidFill>
            </a:endParaRPr>
          </a:p>
        </p:txBody>
      </p:sp>
    </p:spTree>
    <p:extLst>
      <p:ext uri="{BB962C8B-B14F-4D97-AF65-F5344CB8AC3E}">
        <p14:creationId xmlns:p14="http://schemas.microsoft.com/office/powerpoint/2010/main" val="33478096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GB" altLang="en-US" sz="3600" dirty="0" smtClean="0"/>
              <a:t>The Ensemble of Data Assimilations (EDA)</a:t>
            </a:r>
            <a:endParaRPr lang="en-GB" altLang="en-US" dirty="0" smtClean="0"/>
          </a:p>
        </p:txBody>
      </p:sp>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a:spcBef>
                <a:spcPts val="1200"/>
              </a:spcBef>
              <a:spcAft>
                <a:spcPts val="600"/>
              </a:spcAft>
            </a:pPr>
            <a:r>
              <a:rPr lang="en-GB" sz="800" dirty="0" smtClean="0">
                <a:solidFill>
                  <a:srgbClr val="000000"/>
                </a:solidFill>
                <a:cs typeface="Helvetica" panose="020B0604020202020204" pitchFamily="34" charset="0"/>
              </a:rPr>
              <a:t>			   </a:t>
            </a:r>
            <a:r>
              <a:rPr lang="en-GB" sz="800" dirty="0" smtClean="0">
                <a:solidFill>
                  <a:schemeClr val="tx1"/>
                </a:solidFill>
                <a:cs typeface="Helvetica" panose="020B0604020202020204" pitchFamily="34" charset="0"/>
              </a:rPr>
              <a:t>		</a:t>
            </a:r>
            <a:endParaRPr lang="en-GB" sz="1000" dirty="0" smtClean="0">
              <a:solidFill>
                <a:schemeClr val="tx1"/>
              </a:solidFill>
              <a:cs typeface="Helvetica" panose="020B0604020202020204" pitchFamily="34" charset="0"/>
            </a:endParaRPr>
          </a:p>
          <a:p>
            <a:pPr algn="ctr">
              <a:buClr>
                <a:srgbClr val="FF0000"/>
              </a:buClr>
              <a:defRPr/>
            </a:pPr>
            <a:endParaRPr lang="en-GB" sz="1800" dirty="0">
              <a:solidFill>
                <a:schemeClr val="tx1"/>
              </a:solidFill>
            </a:endParaRPr>
          </a:p>
          <a:p>
            <a:pPr>
              <a:spcBef>
                <a:spcPts val="600"/>
              </a:spcBef>
              <a:spcAft>
                <a:spcPts val="600"/>
              </a:spcAft>
              <a:defRPr/>
            </a:pPr>
            <a:endParaRPr lang="en-GB" sz="1800" dirty="0" smtClean="0">
              <a:solidFill>
                <a:schemeClr val="tx1"/>
              </a:solidFill>
            </a:endParaRPr>
          </a:p>
        </p:txBody>
      </p:sp>
      <p:pic>
        <p:nvPicPr>
          <p:cNvPr id="4" name="Picture 3" descr="slide10_v2.png"/>
          <p:cNvPicPr>
            <a:picLocks noChangeAspect="1"/>
          </p:cNvPicPr>
          <p:nvPr/>
        </p:nvPicPr>
        <p:blipFill>
          <a:blip r:embed="rId2"/>
          <a:stretch>
            <a:fillRect/>
          </a:stretch>
        </p:blipFill>
        <p:spPr>
          <a:xfrm>
            <a:off x="1259632" y="1196752"/>
            <a:ext cx="6162136" cy="4506062"/>
          </a:xfrm>
          <a:prstGeom prst="rect">
            <a:avLst/>
          </a:prstGeom>
        </p:spPr>
      </p:pic>
    </p:spTree>
    <p:extLst>
      <p:ext uri="{BB962C8B-B14F-4D97-AF65-F5344CB8AC3E}">
        <p14:creationId xmlns:p14="http://schemas.microsoft.com/office/powerpoint/2010/main" val="12996235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GB" altLang="en-US" sz="3600" dirty="0" smtClean="0"/>
              <a:t>The Ensemble of Data Assimilations (EDA)</a:t>
            </a:r>
            <a:endParaRPr lang="en-GB" altLang="en-US" dirty="0" smtClean="0"/>
          </a:p>
        </p:txBody>
      </p:sp>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marL="285750" indent="-285750">
              <a:spcBef>
                <a:spcPts val="1200"/>
              </a:spcBef>
              <a:spcAft>
                <a:spcPts val="600"/>
              </a:spcAft>
              <a:buFont typeface="Arial" panose="020B0604020202020204" pitchFamily="34" charset="0"/>
              <a:buChar char="•"/>
            </a:pPr>
            <a:r>
              <a:rPr lang="en-GB" sz="1600" dirty="0">
                <a:solidFill>
                  <a:srgbClr val="000000"/>
                </a:solidFill>
                <a:cs typeface="Helvetica" panose="020B0604020202020204" pitchFamily="34" charset="0"/>
              </a:rPr>
              <a:t>The EDA </a:t>
            </a:r>
            <a:r>
              <a:rPr lang="en-GB" sz="1600" dirty="0" smtClean="0">
                <a:solidFill>
                  <a:srgbClr val="000000"/>
                </a:solidFill>
                <a:cs typeface="Helvetica" panose="020B0604020202020204" pitchFamily="34" charset="0"/>
              </a:rPr>
              <a:t>is the system used at ECMWF to simulate </a:t>
            </a:r>
            <a:r>
              <a:rPr lang="en-GB" sz="1600" dirty="0">
                <a:solidFill>
                  <a:srgbClr val="000000"/>
                </a:solidFill>
                <a:cs typeface="Helvetica" panose="020B0604020202020204" pitchFamily="34" charset="0"/>
              </a:rPr>
              <a:t>the </a:t>
            </a:r>
            <a:r>
              <a:rPr lang="en-GB" sz="1600" dirty="0">
                <a:solidFill>
                  <a:schemeClr val="tx1"/>
                </a:solidFill>
                <a:cs typeface="Helvetica" panose="020B0604020202020204" pitchFamily="34" charset="0"/>
              </a:rPr>
              <a:t>error evolution of the 4DVar analysis cycle</a:t>
            </a:r>
            <a:r>
              <a:rPr lang="en-GB" sz="1600" dirty="0" smtClean="0">
                <a:solidFill>
                  <a:schemeClr val="tx1"/>
                </a:solidFill>
                <a:cs typeface="Helvetica" panose="020B0604020202020204" pitchFamily="34" charset="0"/>
              </a:rPr>
              <a:t>.</a:t>
            </a:r>
          </a:p>
          <a:p>
            <a:pPr marL="285750" indent="-285750">
              <a:spcBef>
                <a:spcPts val="1200"/>
              </a:spcBef>
              <a:spcAft>
                <a:spcPts val="600"/>
              </a:spcAft>
              <a:buFont typeface="Arial" panose="020B0604020202020204" pitchFamily="34" charset="0"/>
              <a:buChar char="•"/>
            </a:pPr>
            <a:r>
              <a:rPr lang="en-GB" sz="1600" dirty="0" smtClean="0">
                <a:solidFill>
                  <a:srgbClr val="000000"/>
                </a:solidFill>
                <a:cs typeface="Helvetica" panose="020B0604020202020204" pitchFamily="34" charset="0"/>
              </a:rPr>
              <a:t>It is conceptually similar and it is based on the same assumptions of a Perturbed Observations (Stochastic) EnKF.</a:t>
            </a:r>
          </a:p>
          <a:p>
            <a:pPr marL="285750" indent="-285750">
              <a:spcBef>
                <a:spcPts val="1200"/>
              </a:spcBef>
              <a:spcAft>
                <a:spcPts val="600"/>
              </a:spcAft>
              <a:buFont typeface="Arial" panose="020B0604020202020204" pitchFamily="34" charset="0"/>
              <a:buChar char="•"/>
            </a:pPr>
            <a:r>
              <a:rPr lang="en-GB" sz="1600" dirty="0" smtClean="0">
                <a:solidFill>
                  <a:srgbClr val="000000"/>
                </a:solidFill>
                <a:cs typeface="Helvetica" panose="020B0604020202020204" pitchFamily="34" charset="0"/>
              </a:rPr>
              <a:t>There are advantages to using an ensemble of 4DVar to simulate the error of a reference high resolution 4DVar:</a:t>
            </a:r>
          </a:p>
          <a:p>
            <a:pPr marL="1028700" lvl="1">
              <a:spcBef>
                <a:spcPts val="1200"/>
              </a:spcBef>
              <a:spcAft>
                <a:spcPts val="600"/>
              </a:spcAft>
              <a:buFont typeface="+mj-lt"/>
              <a:buAutoNum type="arabicPeriod"/>
            </a:pPr>
            <a:r>
              <a:rPr lang="en-GB" sz="1600" dirty="0" smtClean="0">
                <a:solidFill>
                  <a:srgbClr val="000000"/>
                </a:solidFill>
                <a:cs typeface="Helvetica" panose="020B0604020202020204" pitchFamily="34" charset="0"/>
              </a:rPr>
              <a:t>The two systems are more similar to one another in terms of Kalman Gain than an EnKF and a 4DVar; error estimates should thus be more accurate</a:t>
            </a:r>
          </a:p>
          <a:p>
            <a:pPr marL="1028700" lvl="1">
              <a:spcBef>
                <a:spcPts val="1200"/>
              </a:spcBef>
              <a:spcAft>
                <a:spcPts val="600"/>
              </a:spcAft>
              <a:buFont typeface="+mj-lt"/>
              <a:buAutoNum type="arabicPeriod"/>
            </a:pPr>
            <a:r>
              <a:rPr lang="en-GB" sz="1600" dirty="0" smtClean="0">
                <a:solidFill>
                  <a:srgbClr val="000000"/>
                </a:solidFill>
                <a:cs typeface="Helvetica" panose="020B0604020202020204" pitchFamily="34" charset="0"/>
              </a:rPr>
              <a:t>There are technical and maintenance synergies </a:t>
            </a:r>
            <a:r>
              <a:rPr lang="en-GB" sz="800" dirty="0" smtClean="0">
                <a:solidFill>
                  <a:srgbClr val="000000"/>
                </a:solidFill>
                <a:cs typeface="Helvetica" panose="020B0604020202020204" pitchFamily="34" charset="0"/>
              </a:rPr>
              <a:t>				   </a:t>
            </a:r>
            <a:r>
              <a:rPr lang="en-GB" sz="800" dirty="0" smtClean="0">
                <a:solidFill>
                  <a:schemeClr val="tx1"/>
                </a:solidFill>
                <a:cs typeface="Helvetica" panose="020B0604020202020204" pitchFamily="34" charset="0"/>
              </a:rPr>
              <a:t>		</a:t>
            </a:r>
            <a:endParaRPr lang="en-GB" sz="1000" dirty="0" smtClean="0">
              <a:solidFill>
                <a:schemeClr val="tx1"/>
              </a:solidFill>
              <a:cs typeface="Helvetica" panose="020B0604020202020204" pitchFamily="34" charset="0"/>
            </a:endParaRPr>
          </a:p>
          <a:p>
            <a:pPr marL="285750" indent="-285750">
              <a:buFont typeface="Arial" panose="020B0604020202020204" pitchFamily="34" charset="0"/>
              <a:buChar char="•"/>
              <a:defRPr/>
            </a:pPr>
            <a:r>
              <a:rPr lang="en-GB" sz="1600" dirty="0" smtClean="0">
                <a:solidFill>
                  <a:srgbClr val="000000"/>
                </a:solidFill>
                <a:cs typeface="Helvetica" panose="020B0604020202020204" pitchFamily="34" charset="0"/>
              </a:rPr>
              <a:t>There are also some disadvantages. In particular running an ensemble of 4DVar is considerably more expensive than running an EnKF. Current efforts are aimed at reducing the computational costs of the EDA in order to make a larger ensemble computationally affordable</a:t>
            </a:r>
            <a:endParaRPr lang="en-GB" sz="1600" dirty="0">
              <a:solidFill>
                <a:schemeClr val="tx1"/>
              </a:solidFill>
            </a:endParaRPr>
          </a:p>
          <a:p>
            <a:pPr>
              <a:spcBef>
                <a:spcPts val="600"/>
              </a:spcBef>
              <a:spcAft>
                <a:spcPts val="600"/>
              </a:spcAft>
              <a:defRPr/>
            </a:pPr>
            <a:endParaRPr lang="en-GB" sz="1800" dirty="0" smtClean="0">
              <a:solidFill>
                <a:schemeClr val="tx1"/>
              </a:solidFill>
            </a:endParaRPr>
          </a:p>
        </p:txBody>
      </p:sp>
    </p:spTree>
    <p:extLst>
      <p:ext uri="{BB962C8B-B14F-4D97-AF65-F5344CB8AC3E}">
        <p14:creationId xmlns:p14="http://schemas.microsoft.com/office/powerpoint/2010/main" val="9295813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Hybrid Data Assimilation</a:t>
            </a:r>
            <a:endParaRPr lang="en-GB" altLang="en-US" dirty="0" smtClean="0"/>
          </a:p>
        </p:txBody>
      </p:sp>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marL="285750" indent="-285750">
              <a:spcBef>
                <a:spcPts val="1200"/>
              </a:spcBef>
              <a:spcAft>
                <a:spcPts val="600"/>
              </a:spcAft>
              <a:buFont typeface="Arial" panose="020B0604020202020204" pitchFamily="34" charset="0"/>
              <a:buChar char="•"/>
            </a:pPr>
            <a:r>
              <a:rPr lang="en-GB" sz="800" dirty="0" smtClean="0">
                <a:solidFill>
                  <a:srgbClr val="000000"/>
                </a:solidFill>
                <a:cs typeface="Helvetica" panose="020B0604020202020204" pitchFamily="34" charset="0"/>
              </a:rPr>
              <a:t>			   </a:t>
            </a:r>
            <a:r>
              <a:rPr lang="en-GB" sz="800" dirty="0" smtClean="0">
                <a:solidFill>
                  <a:schemeClr val="tx1"/>
                </a:solidFill>
                <a:cs typeface="Helvetica" panose="020B0604020202020204" pitchFamily="34" charset="0"/>
              </a:rPr>
              <a:t>		</a:t>
            </a:r>
            <a:endParaRPr lang="en-GB" sz="1000" dirty="0" smtClean="0">
              <a:solidFill>
                <a:schemeClr val="tx1"/>
              </a:solidFill>
              <a:cs typeface="Helvetica" panose="020B0604020202020204" pitchFamily="34" charset="0"/>
            </a:endParaRPr>
          </a:p>
          <a:p>
            <a:pPr algn="ctr">
              <a:buClr>
                <a:srgbClr val="FF0000"/>
              </a:buClr>
              <a:defRPr/>
            </a:pPr>
            <a:endParaRPr lang="en-GB" sz="1800" dirty="0">
              <a:solidFill>
                <a:schemeClr val="tx1"/>
              </a:solidFill>
            </a:endParaRPr>
          </a:p>
          <a:p>
            <a:pPr>
              <a:spcBef>
                <a:spcPts val="600"/>
              </a:spcBef>
              <a:spcAft>
                <a:spcPts val="600"/>
              </a:spcAft>
              <a:defRPr/>
            </a:pPr>
            <a:endParaRPr lang="en-GB" sz="1800" dirty="0" smtClean="0">
              <a:solidFill>
                <a:schemeClr val="tx1"/>
              </a:solidFill>
            </a:endParaRPr>
          </a:p>
        </p:txBody>
      </p:sp>
    </p:spTree>
    <p:extLst>
      <p:ext uri="{BB962C8B-B14F-4D97-AF65-F5344CB8AC3E}">
        <p14:creationId xmlns:p14="http://schemas.microsoft.com/office/powerpoint/2010/main" val="4339882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Hybrid Data Assimilation: Motivation</a:t>
            </a:r>
            <a:endParaRPr lang="en-GB" altLang="en-US" dirty="0" smtClean="0"/>
          </a:p>
        </p:txBody>
      </p:sp>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a:lnSpc>
                <a:spcPct val="120000"/>
              </a:lnSpc>
              <a:spcBef>
                <a:spcPts val="600"/>
              </a:spcBef>
              <a:spcAft>
                <a:spcPts val="600"/>
              </a:spcAft>
            </a:pPr>
            <a:r>
              <a:rPr lang="en-GB" sz="1600" kern="0" dirty="0" smtClean="0">
                <a:solidFill>
                  <a:srgbClr val="000000"/>
                </a:solidFill>
                <a:cs typeface="Helvetica" panose="020B0604020202020204" pitchFamily="34" charset="0"/>
              </a:rPr>
              <a:t>If </a:t>
            </a:r>
            <a:r>
              <a:rPr lang="en-GB" sz="1600" kern="0" dirty="0">
                <a:solidFill>
                  <a:srgbClr val="000000"/>
                </a:solidFill>
                <a:cs typeface="Helvetica" panose="020B0604020202020204" pitchFamily="34" charset="0"/>
              </a:rPr>
              <a:t>we neglect model error (</a:t>
            </a:r>
            <a:r>
              <a:rPr lang="en-GB" sz="1600" kern="0" dirty="0">
                <a:solidFill>
                  <a:schemeClr val="tx1"/>
                </a:solidFill>
                <a:cs typeface="Helvetica" panose="020B0604020202020204" pitchFamily="34" charset="0"/>
              </a:rPr>
              <a:t>perfect model </a:t>
            </a:r>
            <a:r>
              <a:rPr lang="en-GB" sz="1600" kern="0" dirty="0">
                <a:solidFill>
                  <a:srgbClr val="000000"/>
                </a:solidFill>
                <a:cs typeface="Helvetica" panose="020B0604020202020204" pitchFamily="34" charset="0"/>
              </a:rPr>
              <a:t>assumption) the problem of finding the </a:t>
            </a:r>
            <a:r>
              <a:rPr lang="en-GB" sz="1600" kern="0" dirty="0" smtClean="0">
                <a:solidFill>
                  <a:srgbClr val="000000"/>
                </a:solidFill>
                <a:cs typeface="Helvetica" panose="020B0604020202020204" pitchFamily="34" charset="0"/>
              </a:rPr>
              <a:t>model </a:t>
            </a:r>
            <a:r>
              <a:rPr lang="en-GB" sz="1600" kern="0" dirty="0">
                <a:solidFill>
                  <a:srgbClr val="000000"/>
                </a:solidFill>
                <a:cs typeface="Helvetica" panose="020B0604020202020204" pitchFamily="34" charset="0"/>
              </a:rPr>
              <a:t>trajectory that best fits the observations over an assimilation </a:t>
            </a:r>
            <a:r>
              <a:rPr lang="en-GB" sz="1600" kern="0" dirty="0" smtClean="0">
                <a:solidFill>
                  <a:srgbClr val="000000"/>
                </a:solidFill>
                <a:cs typeface="Helvetica" panose="020B0604020202020204" pitchFamily="34" charset="0"/>
              </a:rPr>
              <a:t>interval (t=0,1</a:t>
            </a:r>
            <a:r>
              <a:rPr lang="en-GB" sz="1600" kern="0" dirty="0">
                <a:solidFill>
                  <a:srgbClr val="000000"/>
                </a:solidFill>
                <a:cs typeface="Helvetica" panose="020B0604020202020204" pitchFamily="34" charset="0"/>
              </a:rPr>
              <a:t>,…,T) given a background state </a:t>
            </a:r>
            <a:r>
              <a:rPr lang="en-GB" sz="1600" b="1" kern="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x</a:t>
            </a:r>
            <a:r>
              <a:rPr lang="en-GB" sz="1600" kern="0" baseline="-2500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b</a:t>
            </a:r>
            <a:r>
              <a:rPr lang="en-GB" sz="1600" kern="0" dirty="0">
                <a:solidFill>
                  <a:srgbClr val="000000"/>
                </a:solidFill>
                <a:cs typeface="Helvetica" panose="020B0604020202020204" pitchFamily="34" charset="0"/>
              </a:rPr>
              <a:t> and its error covariance </a:t>
            </a:r>
            <a:r>
              <a:rPr lang="en-GB" sz="1600" b="1" kern="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P</a:t>
            </a:r>
            <a:r>
              <a:rPr lang="en-GB" sz="1600" kern="0" baseline="3000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b</a:t>
            </a:r>
            <a:r>
              <a:rPr lang="en-GB" sz="1600" kern="0" dirty="0">
                <a:solidFill>
                  <a:srgbClr val="000000"/>
                </a:solidFill>
                <a:cs typeface="Helvetica" panose="020B0604020202020204" pitchFamily="34" charset="0"/>
              </a:rPr>
              <a:t> can be </a:t>
            </a:r>
            <a:r>
              <a:rPr lang="en-GB" sz="1600" kern="0" dirty="0" smtClean="0">
                <a:solidFill>
                  <a:srgbClr val="000000"/>
                </a:solidFill>
                <a:cs typeface="Helvetica" panose="020B0604020202020204" pitchFamily="34" charset="0"/>
              </a:rPr>
              <a:t>solved by </a:t>
            </a:r>
            <a:r>
              <a:rPr lang="en-GB" sz="1600" kern="0" dirty="0">
                <a:solidFill>
                  <a:srgbClr val="000000"/>
                </a:solidFill>
                <a:cs typeface="Helvetica" panose="020B0604020202020204" pitchFamily="34" charset="0"/>
              </a:rPr>
              <a:t>finding the minimum of the </a:t>
            </a:r>
            <a:r>
              <a:rPr lang="en-GB" sz="1600" kern="0" dirty="0" smtClean="0">
                <a:solidFill>
                  <a:srgbClr val="000000"/>
                </a:solidFill>
                <a:cs typeface="Helvetica" panose="020B0604020202020204" pitchFamily="34" charset="0"/>
              </a:rPr>
              <a:t>4DVar cost </a:t>
            </a:r>
            <a:r>
              <a:rPr lang="en-GB" sz="1600" kern="0" dirty="0">
                <a:solidFill>
                  <a:srgbClr val="000000"/>
                </a:solidFill>
                <a:cs typeface="Helvetica" panose="020B0604020202020204" pitchFamily="34" charset="0"/>
              </a:rPr>
              <a:t>function: </a:t>
            </a:r>
            <a:endParaRPr lang="en-GB" sz="1600" kern="0" dirty="0" smtClean="0">
              <a:solidFill>
                <a:srgbClr val="000000"/>
              </a:solidFill>
              <a:cs typeface="Helvetica" panose="020B0604020202020204" pitchFamily="34" charset="0"/>
            </a:endParaRPr>
          </a:p>
          <a:p>
            <a:pPr>
              <a:lnSpc>
                <a:spcPct val="120000"/>
              </a:lnSpc>
              <a:spcBef>
                <a:spcPts val="600"/>
              </a:spcBef>
              <a:spcAft>
                <a:spcPts val="600"/>
              </a:spcAft>
            </a:pPr>
            <a:endParaRPr lang="en-GB" sz="1600" kern="0" dirty="0" smtClean="0">
              <a:solidFill>
                <a:srgbClr val="000000"/>
              </a:solidFill>
              <a:cs typeface="Helvetica" panose="020B0604020202020204" pitchFamily="34" charset="0"/>
            </a:endParaRPr>
          </a:p>
          <a:p>
            <a:pPr marL="287338" lvl="0" indent="-287338">
              <a:spcBef>
                <a:spcPts val="600"/>
              </a:spcBef>
              <a:buClr>
                <a:srgbClr val="0F3692"/>
              </a:buCl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600" kern="0" dirty="0" smtClean="0">
              <a:solidFill>
                <a:srgbClr val="000000"/>
              </a:solidFill>
              <a:cs typeface="Helvetica" panose="020B0604020202020204" pitchFamily="34" charset="0"/>
            </a:endParaRPr>
          </a:p>
          <a:p>
            <a:pPr marL="287338" lvl="0" indent="-287338">
              <a:spcBef>
                <a:spcPts val="600"/>
              </a:spcBef>
              <a:buClr>
                <a:srgbClr val="0F3692"/>
              </a:buCl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600" kern="0" dirty="0">
              <a:solidFill>
                <a:srgbClr val="000000"/>
              </a:solidFill>
              <a:cs typeface="Helvetica" panose="020B0604020202020204" pitchFamily="34" charset="0"/>
            </a:endParaRPr>
          </a:p>
          <a:p>
            <a:pPr marL="287338" lvl="0" indent="-287338">
              <a:spcBef>
                <a:spcPts val="600"/>
              </a:spcBef>
              <a:buClr>
                <a:srgbClr val="0F3692"/>
              </a:buCl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600" kern="0" dirty="0" smtClean="0">
              <a:solidFill>
                <a:srgbClr val="000000"/>
              </a:solidFill>
              <a:cs typeface="Helvetica" panose="020B0604020202020204" pitchFamily="34" charset="0"/>
            </a:endParaRPr>
          </a:p>
          <a:p>
            <a:pPr lvl="0">
              <a:lnSpc>
                <a:spcPct val="120000"/>
              </a:lnSpc>
              <a:spcBef>
                <a:spcPts val="600"/>
              </a:spcBef>
              <a:buClr>
                <a:srgbClr val="0F3692"/>
              </a:buCl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smtClean="0">
                <a:solidFill>
                  <a:srgbClr val="000000"/>
                </a:solidFill>
                <a:cs typeface="Helvetica" panose="020B0604020202020204" pitchFamily="34" charset="0"/>
              </a:rPr>
              <a:t>The 4DVar solution is equivalent, for the same </a:t>
            </a:r>
            <a:r>
              <a:rPr lang="en-GB" sz="1600" b="1" kern="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x</a:t>
            </a:r>
            <a:r>
              <a:rPr lang="en-GB" sz="1600" b="1" kern="0" baseline="-2500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b</a:t>
            </a:r>
            <a:r>
              <a:rPr lang="en-GB" sz="1600" kern="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 </a:t>
            </a:r>
            <a:r>
              <a:rPr lang="en-GB" sz="1600" b="1" kern="0" dirty="0" err="1"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P</a:t>
            </a:r>
            <a:r>
              <a:rPr lang="en-GB" sz="1600" b="1" kern="0" baseline="30000" dirty="0" err="1"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b</a:t>
            </a:r>
            <a:r>
              <a:rPr lang="en-GB" sz="1600" kern="0" dirty="0" smtClean="0">
                <a:solidFill>
                  <a:srgbClr val="000000"/>
                </a:solidFill>
                <a:cs typeface="Helvetica" panose="020B0604020202020204" pitchFamily="34" charset="0"/>
              </a:rPr>
              <a:t>, and linear </a:t>
            </a:r>
            <a:r>
              <a:rPr lang="en-GB" sz="1600" b="1" kern="0" dirty="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H</a:t>
            </a:r>
            <a:r>
              <a:rPr lang="en-GB" sz="1600" kern="0" dirty="0" smtClean="0">
                <a:solidFill>
                  <a:srgbClr val="000000"/>
                </a:solidFill>
                <a:cs typeface="Helvetica" panose="020B0604020202020204" pitchFamily="34" charset="0"/>
              </a:rPr>
              <a:t>,</a:t>
            </a:r>
            <a:r>
              <a:rPr lang="en-GB" sz="1600" kern="0" dirty="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 </a:t>
            </a:r>
            <a:r>
              <a:rPr lang="en-GB" sz="1600" b="1" kern="0" dirty="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M</a:t>
            </a:r>
            <a:r>
              <a:rPr lang="en-GB" sz="1600" kern="0" dirty="0" smtClean="0">
                <a:solidFill>
                  <a:srgbClr val="000000"/>
                </a:solidFill>
                <a:cs typeface="Helvetica" panose="020B0604020202020204" pitchFamily="34" charset="0"/>
              </a:rPr>
              <a:t>, to </a:t>
            </a:r>
            <a:r>
              <a:rPr lang="en-GB" sz="1600" kern="0" dirty="0">
                <a:solidFill>
                  <a:srgbClr val="000000"/>
                </a:solidFill>
                <a:cs typeface="Helvetica" panose="020B0604020202020204" pitchFamily="34" charset="0"/>
              </a:rPr>
              <a:t>the </a:t>
            </a:r>
            <a:r>
              <a:rPr lang="en-GB" sz="1600" kern="0" smtClean="0">
                <a:solidFill>
                  <a:srgbClr val="000000"/>
                </a:solidFill>
                <a:cs typeface="Helvetica" panose="020B0604020202020204" pitchFamily="34" charset="0"/>
              </a:rPr>
              <a:t>Kalman Filter solution </a:t>
            </a:r>
            <a:r>
              <a:rPr lang="en-GB" sz="1600" kern="0" dirty="0" smtClean="0">
                <a:solidFill>
                  <a:srgbClr val="000000"/>
                </a:solidFill>
                <a:cs typeface="Helvetica" panose="020B0604020202020204" pitchFamily="34" charset="0"/>
              </a:rPr>
              <a:t>at the end </a:t>
            </a:r>
            <a:r>
              <a:rPr lang="en-GB" sz="1600" kern="0" dirty="0">
                <a:solidFill>
                  <a:schemeClr val="tx1"/>
                </a:solidFill>
                <a:cs typeface="Helvetica" panose="020B0604020202020204" pitchFamily="34" charset="0"/>
              </a:rPr>
              <a:t>of the assimilation window </a:t>
            </a:r>
            <a:r>
              <a:rPr lang="en-GB" sz="1600" kern="0" dirty="0">
                <a:solidFill>
                  <a:srgbClr val="000000"/>
                </a:solidFill>
                <a:cs typeface="Helvetica" panose="020B0604020202020204" pitchFamily="34" charset="0"/>
              </a:rPr>
              <a:t>(t=T) (</a:t>
            </a:r>
            <a:r>
              <a:rPr lang="en-GB" sz="1600" i="1" kern="0" dirty="0">
                <a:solidFill>
                  <a:srgbClr val="000000"/>
                </a:solidFill>
                <a:cs typeface="Helvetica" panose="020B0604020202020204" pitchFamily="34" charset="0"/>
              </a:rPr>
              <a:t>Fisher et al.,</a:t>
            </a:r>
            <a:r>
              <a:rPr lang="en-GB" sz="1600" kern="0" dirty="0">
                <a:solidFill>
                  <a:srgbClr val="000000"/>
                </a:solidFill>
                <a:cs typeface="Helvetica" panose="020B0604020202020204" pitchFamily="34" charset="0"/>
              </a:rPr>
              <a:t>2005).</a:t>
            </a:r>
          </a:p>
          <a:p>
            <a:pPr algn="ctr">
              <a:spcBef>
                <a:spcPts val="600"/>
              </a:spcBef>
              <a:spcAft>
                <a:spcPts val="600"/>
              </a:spcAft>
              <a:buClr>
                <a:srgbClr val="FF0000"/>
              </a:buClr>
              <a:defRPr/>
            </a:pPr>
            <a:endParaRPr lang="en-GB" sz="1800" dirty="0">
              <a:solidFill>
                <a:schemeClr val="tx1"/>
              </a:solidFill>
            </a:endParaRPr>
          </a:p>
          <a:p>
            <a:pPr>
              <a:spcBef>
                <a:spcPts val="600"/>
              </a:spcBef>
              <a:spcAft>
                <a:spcPts val="600"/>
              </a:spcAft>
              <a:defRPr/>
            </a:pPr>
            <a:endParaRPr lang="en-GB" sz="1800" dirty="0" smtClean="0">
              <a:solidFill>
                <a:schemeClr val="tx1"/>
              </a:solidFill>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245079972"/>
              </p:ext>
            </p:extLst>
          </p:nvPr>
        </p:nvGraphicFramePr>
        <p:xfrm>
          <a:off x="919163" y="2957637"/>
          <a:ext cx="7180262" cy="687387"/>
        </p:xfrm>
        <a:graphic>
          <a:graphicData uri="http://schemas.openxmlformats.org/presentationml/2006/ole">
            <mc:AlternateContent xmlns:mc="http://schemas.openxmlformats.org/markup-compatibility/2006">
              <mc:Choice xmlns:v="urn:schemas-microsoft-com:vml" Requires="v">
                <p:oleObj spid="_x0000_s392468" name="Equation" r:id="rId3" imgW="4775040" imgH="457200" progId="Equation.3">
                  <p:embed/>
                </p:oleObj>
              </mc:Choice>
              <mc:Fallback>
                <p:oleObj name="Equation" r:id="rId3" imgW="4775040" imgH="457200" progId="Equation.3">
                  <p:embed/>
                  <p:pic>
                    <p:nvPicPr>
                      <p:cNvPr id="0" name=""/>
                      <p:cNvPicPr>
                        <a:picLocks noChangeAspect="1" noChangeArrowheads="1"/>
                      </p:cNvPicPr>
                      <p:nvPr/>
                    </p:nvPicPr>
                    <p:blipFill>
                      <a:blip r:embed="rId4"/>
                      <a:srcRect/>
                      <a:stretch>
                        <a:fillRect/>
                      </a:stretch>
                    </p:blipFill>
                    <p:spPr bwMode="auto">
                      <a:xfrm>
                        <a:off x="919163" y="2957637"/>
                        <a:ext cx="7180262"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0939877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Hybrid Data Assimilation: Motivation</a:t>
            </a:r>
            <a:endParaRPr lang="en-GB" altLang="en-US" dirty="0" smtClean="0"/>
          </a:p>
        </p:txBody>
      </p:sp>
      <mc:AlternateContent xmlns:mc="http://schemas.openxmlformats.org/markup-compatibility/2006" xmlns:a14="http://schemas.microsoft.com/office/drawing/2010/main">
        <mc:Choice Requires="a14">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marL="287338" lvl="0" indent="-287338" algn="just">
                  <a:lnSpc>
                    <a:spcPct val="100000"/>
                  </a:lnSpc>
                  <a:spcBef>
                    <a:spcPts val="100"/>
                  </a:spcBef>
                  <a:spcAft>
                    <a:spcPts val="100"/>
                  </a:spcAft>
                  <a:buClr>
                    <a:srgbClr val="0F3692"/>
                  </a:buCl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smtClean="0">
                    <a:solidFill>
                      <a:srgbClr val="000000"/>
                    </a:solidFill>
                    <a:cs typeface="Helvetica" panose="020B0604020202020204" pitchFamily="34" charset="0"/>
                  </a:rPr>
                  <a:t>The </a:t>
                </a:r>
                <a:r>
                  <a:rPr lang="en-GB" sz="1600" kern="0" dirty="0">
                    <a:solidFill>
                      <a:srgbClr val="1754DB"/>
                    </a:solidFill>
                    <a:cs typeface="Helvetica" panose="020B0604020202020204" pitchFamily="34" charset="0"/>
                  </a:rPr>
                  <a:t>4D-Var solution implicitly evolves </a:t>
                </a:r>
                <a:r>
                  <a:rPr lang="en-GB" sz="1600" kern="0" dirty="0" smtClean="0">
                    <a:solidFill>
                      <a:srgbClr val="1754DB"/>
                    </a:solidFill>
                    <a:cs typeface="Helvetica" panose="020B0604020202020204" pitchFamily="34" charset="0"/>
                  </a:rPr>
                  <a:t>the initial background </a:t>
                </a:r>
                <a:r>
                  <a:rPr lang="en-GB" sz="1600" kern="0" dirty="0">
                    <a:solidFill>
                      <a:srgbClr val="1754DB"/>
                    </a:solidFill>
                    <a:cs typeface="Helvetica" panose="020B0604020202020204" pitchFamily="34" charset="0"/>
                  </a:rPr>
                  <a:t>error </a:t>
                </a:r>
                <a:r>
                  <a:rPr lang="en-GB" sz="1600" kern="0" dirty="0" smtClean="0">
                    <a:solidFill>
                      <a:srgbClr val="1754DB"/>
                    </a:solidFill>
                    <a:cs typeface="Helvetica" panose="020B0604020202020204" pitchFamily="34" charset="0"/>
                  </a:rPr>
                  <a:t>covariances</a:t>
                </a:r>
                <a:r>
                  <a:rPr lang="en-GB" sz="1600" kern="0" dirty="0" smtClean="0">
                    <a:solidFill>
                      <a:srgbClr val="000000"/>
                    </a:solidFill>
                    <a:cs typeface="Helvetica" panose="020B0604020202020204" pitchFamily="34" charset="0"/>
                  </a:rPr>
                  <a:t> </a:t>
                </a:r>
                <a:r>
                  <a:rPr lang="en-GB" sz="1600" i="1" kern="0" dirty="0">
                    <a:solidFill>
                      <a:srgbClr val="000000"/>
                    </a:solidFill>
                    <a:cs typeface="Helvetica" panose="020B0604020202020204" pitchFamily="34" charset="0"/>
                  </a:rPr>
                  <a:t>over the </a:t>
                </a:r>
                <a:endParaRPr lang="en-GB" sz="1600" i="1" kern="0" dirty="0" smtClean="0">
                  <a:solidFill>
                    <a:srgbClr val="000000"/>
                  </a:solidFill>
                  <a:cs typeface="Helvetica" panose="020B0604020202020204" pitchFamily="34" charset="0"/>
                </a:endParaRPr>
              </a:p>
              <a:p>
                <a:pPr marL="287338" lvl="0" indent="-287338" algn="just">
                  <a:lnSpc>
                    <a:spcPct val="100000"/>
                  </a:lnSpc>
                  <a:spcBef>
                    <a:spcPts val="100"/>
                  </a:spcBef>
                  <a:spcAft>
                    <a:spcPts val="100"/>
                  </a:spcAft>
                  <a:buClr>
                    <a:srgbClr val="0F3692"/>
                  </a:buCl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i="1" kern="0" dirty="0" smtClean="0">
                    <a:solidFill>
                      <a:srgbClr val="000000"/>
                    </a:solidFill>
                    <a:cs typeface="Helvetica" panose="020B0604020202020204" pitchFamily="34" charset="0"/>
                  </a:rPr>
                  <a:t>length of the assimilation window </a:t>
                </a:r>
                <a:r>
                  <a:rPr lang="en-GB" sz="1600" kern="0" dirty="0" smtClean="0">
                    <a:solidFill>
                      <a:srgbClr val="000000"/>
                    </a:solidFill>
                    <a:cs typeface="Helvetica" panose="020B0604020202020204" pitchFamily="34" charset="0"/>
                  </a:rPr>
                  <a:t>(Thepaut</a:t>
                </a:r>
                <a:r>
                  <a:rPr lang="en-GB" sz="1600" i="1" kern="0" dirty="0" smtClean="0">
                    <a:solidFill>
                      <a:srgbClr val="000000"/>
                    </a:solidFill>
                    <a:cs typeface="Helvetica" panose="020B0604020202020204" pitchFamily="34" charset="0"/>
                  </a:rPr>
                  <a:t> et al</a:t>
                </a:r>
                <a:r>
                  <a:rPr lang="en-GB" sz="1600" kern="0" dirty="0" smtClean="0">
                    <a:solidFill>
                      <a:srgbClr val="000000"/>
                    </a:solidFill>
                    <a:cs typeface="Helvetica" panose="020B0604020202020204" pitchFamily="34" charset="0"/>
                  </a:rPr>
                  <a:t>.,1996) with the tangent linear dynamics</a:t>
                </a:r>
                <a:r>
                  <a:rPr lang="en-GB" sz="1600" kern="0" dirty="0">
                    <a:solidFill>
                      <a:srgbClr val="000000"/>
                    </a:solidFill>
                    <a:cs typeface="Helvetica" panose="020B0604020202020204" pitchFamily="34" charset="0"/>
                  </a:rPr>
                  <a:t>:</a:t>
                </a:r>
              </a:p>
              <a:p>
                <a:pPr algn="ctr">
                  <a:spcBef>
                    <a:spcPts val="600"/>
                  </a:spcBef>
                  <a:spcAft>
                    <a:spcPts val="600"/>
                  </a:spcAft>
                  <a:buClr>
                    <a:srgbClr val="FF0000"/>
                  </a:buClr>
                  <a:defRPr/>
                </a:pPr>
                <a:endParaRPr lang="en-GB" sz="1800" b="1" kern="0" dirty="0" smtClean="0">
                  <a:solidFill>
                    <a:srgbClr val="000000"/>
                  </a:solidFill>
                  <a:latin typeface="Cambria Math" panose="02040503050406030204" pitchFamily="18" charset="0"/>
                  <a:ea typeface="Cambria Math" panose="02040503050406030204" pitchFamily="18" charset="0"/>
                  <a:cs typeface="Times New Roman" pitchFamily="18" charset="0"/>
                </a:endParaRPr>
              </a:p>
              <a:p>
                <a:pPr algn="ctr">
                  <a:spcBef>
                    <a:spcPts val="600"/>
                  </a:spcBef>
                  <a:spcAft>
                    <a:spcPts val="600"/>
                  </a:spcAft>
                  <a:buClr>
                    <a:srgbClr val="FF0000"/>
                  </a:buClr>
                  <a:defRPr/>
                </a:pPr>
                <a:r>
                  <a:rPr lang="en-GB" sz="1800" b="1" kern="0" dirty="0" err="1" smtClean="0">
                    <a:solidFill>
                      <a:srgbClr val="000000"/>
                    </a:solidFill>
                    <a:latin typeface="Cambria Math" panose="02040503050406030204" pitchFamily="18" charset="0"/>
                    <a:ea typeface="Cambria Math" panose="02040503050406030204" pitchFamily="18" charset="0"/>
                    <a:cs typeface="Times New Roman" pitchFamily="18" charset="0"/>
                  </a:rPr>
                  <a:t>P</a:t>
                </a:r>
                <a:r>
                  <a:rPr lang="en-GB" sz="1800" kern="0" baseline="30000" dirty="0" err="1" smtClean="0">
                    <a:solidFill>
                      <a:srgbClr val="000000"/>
                    </a:solidFill>
                    <a:latin typeface="Cambria Math" panose="02040503050406030204" pitchFamily="18" charset="0"/>
                    <a:ea typeface="Cambria Math" panose="02040503050406030204" pitchFamily="18" charset="0"/>
                    <a:cs typeface="Times New Roman" pitchFamily="18" charset="0"/>
                  </a:rPr>
                  <a:t>b</a:t>
                </a:r>
                <a:r>
                  <a:rPr lang="en-GB" sz="1800" kern="0" dirty="0" smtClean="0">
                    <a:solidFill>
                      <a:srgbClr val="000000"/>
                    </a:solidFill>
                    <a:latin typeface="Cambria Math" panose="02040503050406030204" pitchFamily="18" charset="0"/>
                    <a:ea typeface="Cambria Math" panose="02040503050406030204" pitchFamily="18" charset="0"/>
                    <a:cs typeface="Times New Roman" pitchFamily="18" charset="0"/>
                  </a:rPr>
                  <a:t>(t</a:t>
                </a:r>
                <a:r>
                  <a:rPr lang="en-GB" sz="1800" kern="0" dirty="0">
                    <a:solidFill>
                      <a:srgbClr val="000000"/>
                    </a:solidFill>
                    <a:latin typeface="Cambria Math" panose="02040503050406030204" pitchFamily="18" charset="0"/>
                    <a:ea typeface="Cambria Math" panose="02040503050406030204" pitchFamily="18" charset="0"/>
                    <a:cs typeface="Times New Roman" pitchFamily="18" charset="0"/>
                  </a:rPr>
                  <a:t>) ≈ </a:t>
                </a:r>
                <a:r>
                  <a:rPr lang="en-GB" sz="1800" b="1" kern="0" dirty="0" err="1" smtClean="0">
                    <a:solidFill>
                      <a:srgbClr val="000000"/>
                    </a:solidFill>
                    <a:latin typeface="Cambria Math" panose="02040503050406030204" pitchFamily="18" charset="0"/>
                    <a:ea typeface="Cambria Math" panose="02040503050406030204" pitchFamily="18" charset="0"/>
                    <a:cs typeface="Times New Roman" pitchFamily="18" charset="0"/>
                  </a:rPr>
                  <a:t>MP</a:t>
                </a:r>
                <a:r>
                  <a:rPr lang="en-GB" sz="1800" kern="0" baseline="30000" dirty="0" err="1" smtClean="0">
                    <a:solidFill>
                      <a:srgbClr val="000000"/>
                    </a:solidFill>
                    <a:latin typeface="Cambria Math" panose="02040503050406030204" pitchFamily="18" charset="0"/>
                    <a:ea typeface="Cambria Math" panose="02040503050406030204" pitchFamily="18" charset="0"/>
                    <a:cs typeface="Times New Roman" pitchFamily="18" charset="0"/>
                  </a:rPr>
                  <a:t>b</a:t>
                </a:r>
                <a:r>
                  <a:rPr lang="en-GB" sz="1800" kern="0" dirty="0" smtClean="0">
                    <a:solidFill>
                      <a:srgbClr val="000000"/>
                    </a:solidFill>
                    <a:latin typeface="Cambria Math" panose="02040503050406030204" pitchFamily="18" charset="0"/>
                    <a:ea typeface="Cambria Math" panose="02040503050406030204" pitchFamily="18" charset="0"/>
                    <a:cs typeface="Times New Roman" pitchFamily="18" charset="0"/>
                  </a:rPr>
                  <a:t>(t=0)</a:t>
                </a:r>
                <a:r>
                  <a:rPr lang="en-GB" sz="1800" b="1" kern="0" dirty="0" smtClean="0">
                    <a:solidFill>
                      <a:srgbClr val="000000"/>
                    </a:solidFill>
                    <a:latin typeface="Cambria Math" panose="02040503050406030204" pitchFamily="18" charset="0"/>
                    <a:ea typeface="Cambria Math" panose="02040503050406030204" pitchFamily="18" charset="0"/>
                    <a:cs typeface="Times New Roman" pitchFamily="18" charset="0"/>
                  </a:rPr>
                  <a:t>M</a:t>
                </a:r>
                <a:r>
                  <a:rPr lang="en-GB" sz="1800" kern="0" baseline="30000" dirty="0" smtClean="0">
                    <a:solidFill>
                      <a:srgbClr val="000000"/>
                    </a:solidFill>
                    <a:latin typeface="Cambria Math" panose="02040503050406030204" pitchFamily="18" charset="0"/>
                    <a:ea typeface="Cambria Math" panose="02040503050406030204" pitchFamily="18" charset="0"/>
                    <a:cs typeface="Times New Roman" pitchFamily="18" charset="0"/>
                  </a:rPr>
                  <a:t>T</a:t>
                </a:r>
              </a:p>
              <a:p>
                <a:pPr algn="ctr">
                  <a:spcBef>
                    <a:spcPts val="600"/>
                  </a:spcBef>
                  <a:spcAft>
                    <a:spcPts val="600"/>
                  </a:spcAft>
                  <a:buClr>
                    <a:srgbClr val="FF0000"/>
                  </a:buClr>
                  <a:defRPr/>
                </a:pPr>
                <a:endParaRPr lang="en-GB" sz="1800" b="1" kern="0" baseline="30000" dirty="0">
                  <a:solidFill>
                    <a:srgbClr val="000000"/>
                  </a:solidFill>
                  <a:latin typeface="Cambria Math" panose="02040503050406030204" pitchFamily="18" charset="0"/>
                  <a:ea typeface="Cambria Math" panose="02040503050406030204" pitchFamily="18" charset="0"/>
                  <a:cs typeface="Times New Roman" pitchFamily="18" charset="0"/>
                </a:endParaRPr>
              </a:p>
              <a:p>
                <a:pPr>
                  <a:spcBef>
                    <a:spcPts val="600"/>
                  </a:spcBef>
                  <a:spcAft>
                    <a:spcPts val="600"/>
                  </a:spcAft>
                  <a:buClr>
                    <a:srgbClr val="FF0000"/>
                  </a:buClr>
                  <a:defRPr/>
                </a:pPr>
                <a:r>
                  <a:rPr lang="en-GB" sz="1600" kern="0" dirty="0" smtClean="0">
                    <a:solidFill>
                      <a:srgbClr val="000000"/>
                    </a:solidFill>
                    <a:ea typeface="Cambria Math" panose="02040503050406030204" pitchFamily="18" charset="0"/>
                    <a:cs typeface="Helvetica" panose="020B0604020202020204" pitchFamily="34" charset="0"/>
                  </a:rPr>
                  <a:t>This effect can be seen most easily looking at the evolution of the analysis increment for a </a:t>
                </a:r>
                <a:r>
                  <a:rPr lang="en-GB" sz="1600" kern="0" dirty="0" smtClean="0">
                    <a:solidFill>
                      <a:srgbClr val="0099FF"/>
                    </a:solidFill>
                    <a:ea typeface="Cambria Math" panose="02040503050406030204" pitchFamily="18" charset="0"/>
                    <a:cs typeface="Helvetica" panose="020B0604020202020204" pitchFamily="34" charset="0"/>
                  </a:rPr>
                  <a:t>single observation</a:t>
                </a:r>
                <a:r>
                  <a:rPr lang="en-GB" sz="1600" kern="0" dirty="0" smtClean="0">
                    <a:solidFill>
                      <a:srgbClr val="000000"/>
                    </a:solidFill>
                    <a:ea typeface="Cambria Math" panose="02040503050406030204" pitchFamily="18" charset="0"/>
                    <a:cs typeface="Helvetica" panose="020B0604020202020204" pitchFamily="34" charset="0"/>
                  </a:rPr>
                  <a:t> during an assimilation window:</a:t>
                </a:r>
              </a:p>
              <a:p>
                <a:pPr>
                  <a:spcBef>
                    <a:spcPts val="600"/>
                  </a:spcBef>
                  <a:spcAft>
                    <a:spcPts val="600"/>
                  </a:spcAft>
                  <a:buClr>
                    <a:srgbClr val="FF0000"/>
                  </a:buClr>
                  <a:defRPr/>
                </a:pPr>
                <a:endParaRPr lang="en-GB" sz="1600" kern="0" dirty="0" smtClean="0">
                  <a:solidFill>
                    <a:srgbClr val="000000"/>
                  </a:solidFill>
                  <a:ea typeface="Cambria Math" panose="02040503050406030204" pitchFamily="18" charset="0"/>
                  <a:cs typeface="Helvetica" panose="020B0604020202020204" pitchFamily="34" charset="0"/>
                </a:endParaRPr>
              </a:p>
              <a:p>
                <a:pPr algn="ctr">
                  <a:spcBef>
                    <a:spcPts val="600"/>
                  </a:spcBef>
                  <a:spcAft>
                    <a:spcPts val="600"/>
                  </a:spcAft>
                  <a:buClr>
                    <a:srgbClr val="FF0000"/>
                  </a:buClr>
                  <a:defRPr/>
                </a:pPr>
                <a14:m>
                  <m:oMathPara xmlns:m="http://schemas.openxmlformats.org/officeDocument/2006/math">
                    <m:oMathParaPr>
                      <m:jc m:val="centerGroup"/>
                    </m:oMathParaPr>
                    <m:oMath xmlns:m="http://schemas.openxmlformats.org/officeDocument/2006/math">
                      <m:sSub>
                        <m:sSubPr>
                          <m:ctrlPr>
                            <a:rPr lang="en-GB" sz="1600" i="1"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ctrlPr>
                        </m:sSubPr>
                        <m:e>
                          <m:r>
                            <a:rPr lang="en-GB" sz="1600" b="1" i="0"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t>𝐱</m:t>
                          </m:r>
                        </m:e>
                        <m:sub>
                          <m:r>
                            <a:rPr lang="en-GB" sz="1600" b="0" i="1"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t>𝑎</m:t>
                          </m:r>
                        </m:sub>
                      </m:sSub>
                      <m:d>
                        <m:dPr>
                          <m:ctrlPr>
                            <a:rPr lang="en-GB" sz="1600" i="1"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ctrlPr>
                        </m:dPr>
                        <m:e>
                          <m:r>
                            <a:rPr lang="en-GB" sz="1600" b="0" i="1"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t>𝑡</m:t>
                          </m:r>
                        </m:e>
                      </m:d>
                      <m:r>
                        <a:rPr lang="en-GB" sz="1600" b="0" i="1"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t>−</m:t>
                      </m:r>
                      <m:sSub>
                        <m:sSubPr>
                          <m:ctrlPr>
                            <a:rPr lang="en-GB" sz="1600" i="1" kern="0">
                              <a:solidFill>
                                <a:srgbClr val="000000"/>
                              </a:solidFill>
                              <a:latin typeface="Cambria Math" panose="02040503050406030204" pitchFamily="18" charset="0"/>
                              <a:ea typeface="Cambria Math" panose="02040503050406030204" pitchFamily="18" charset="0"/>
                              <a:cs typeface="Helvetica" panose="020B0604020202020204" pitchFamily="34" charset="0"/>
                            </a:rPr>
                          </m:ctrlPr>
                        </m:sSubPr>
                        <m:e>
                          <m:r>
                            <a:rPr lang="en-GB" sz="1600" b="1" i="0" kern="0">
                              <a:solidFill>
                                <a:srgbClr val="000000"/>
                              </a:solidFill>
                              <a:latin typeface="Cambria Math" panose="02040503050406030204" pitchFamily="18" charset="0"/>
                              <a:ea typeface="Cambria Math" panose="02040503050406030204" pitchFamily="18" charset="0"/>
                              <a:cs typeface="Helvetica" panose="020B0604020202020204" pitchFamily="34" charset="0"/>
                            </a:rPr>
                            <m:t>𝐱</m:t>
                          </m:r>
                        </m:e>
                        <m:sub>
                          <m:r>
                            <a:rPr lang="en-GB" sz="1600" b="0" i="1"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t>𝑏</m:t>
                          </m:r>
                        </m:sub>
                      </m:sSub>
                      <m:d>
                        <m:dPr>
                          <m:ctrlPr>
                            <a:rPr lang="en-GB" sz="1600" i="1" kern="0">
                              <a:solidFill>
                                <a:srgbClr val="000000"/>
                              </a:solidFill>
                              <a:latin typeface="Cambria Math" panose="02040503050406030204" pitchFamily="18" charset="0"/>
                              <a:ea typeface="Cambria Math" panose="02040503050406030204" pitchFamily="18" charset="0"/>
                              <a:cs typeface="Helvetica" panose="020B0604020202020204" pitchFamily="34" charset="0"/>
                            </a:rPr>
                          </m:ctrlPr>
                        </m:dPr>
                        <m:e>
                          <m:r>
                            <a:rPr lang="en-GB" sz="1600" i="1" kern="0">
                              <a:solidFill>
                                <a:srgbClr val="000000"/>
                              </a:solidFill>
                              <a:latin typeface="Cambria Math" panose="02040503050406030204" pitchFamily="18" charset="0"/>
                              <a:ea typeface="Cambria Math" panose="02040503050406030204" pitchFamily="18" charset="0"/>
                              <a:cs typeface="Helvetica" panose="020B0604020202020204" pitchFamily="34" charset="0"/>
                            </a:rPr>
                            <m:t>𝑡</m:t>
                          </m:r>
                        </m:e>
                      </m:d>
                      <m:r>
                        <a:rPr lang="en-GB" sz="1600" i="1"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t>≅</m:t>
                      </m:r>
                      <m:r>
                        <a:rPr lang="en-GB" sz="1600" b="1" i="0"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t>𝐌</m:t>
                      </m:r>
                      <m:sSup>
                        <m:sSupPr>
                          <m:ctrlPr>
                            <a:rPr lang="en-GB" sz="1600" b="0" i="1"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ctrlPr>
                        </m:sSupPr>
                        <m:e>
                          <m:r>
                            <a:rPr lang="en-GB" sz="1600" b="1" i="0"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t>𝐏</m:t>
                          </m:r>
                        </m:e>
                        <m:sup>
                          <m:r>
                            <a:rPr lang="en-GB" sz="1600" b="0" i="1"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t>𝑏</m:t>
                          </m:r>
                        </m:sup>
                      </m:sSup>
                      <m:d>
                        <m:dPr>
                          <m:ctrlPr>
                            <a:rPr lang="en-GB" sz="1600" b="0" i="1"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ctrlPr>
                        </m:dPr>
                        <m:e>
                          <m:r>
                            <a:rPr lang="en-GB" sz="1600" b="0" i="1"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t>𝑡</m:t>
                          </m:r>
                          <m:r>
                            <a:rPr lang="en-GB" sz="1600" b="0" i="1"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t>=</m:t>
                          </m:r>
                          <m:r>
                            <a:rPr lang="en-GB" sz="1600" b="0" i="1"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t>0</m:t>
                          </m:r>
                        </m:e>
                      </m:d>
                      <m:sSup>
                        <m:sSupPr>
                          <m:ctrlPr>
                            <a:rPr lang="en-GB" sz="1600" b="0" i="1"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ctrlPr>
                        </m:sSupPr>
                        <m:e>
                          <m:r>
                            <a:rPr lang="en-GB" sz="1600" b="1" i="0"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t>𝐌</m:t>
                          </m:r>
                        </m:e>
                        <m:sup>
                          <m:r>
                            <a:rPr lang="en-GB" sz="1600" b="0" i="1"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t>𝑇</m:t>
                          </m:r>
                        </m:sup>
                      </m:sSup>
                      <m:sSup>
                        <m:sSupPr>
                          <m:ctrlPr>
                            <a:rPr lang="en-GB" sz="1600" b="0" i="1"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ctrlPr>
                        </m:sSupPr>
                        <m:e>
                          <m:r>
                            <a:rPr lang="en-GB" sz="1600" b="1" i="0"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t>𝐇</m:t>
                          </m:r>
                        </m:e>
                        <m:sup>
                          <m:r>
                            <a:rPr lang="en-GB" sz="1600" b="0" i="1"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t>𝑇</m:t>
                          </m:r>
                        </m:sup>
                      </m:sSup>
                      <m:d>
                        <m:dPr>
                          <m:ctrlPr>
                            <a:rPr lang="en-GB" sz="1600" b="0" i="1"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ctrlPr>
                        </m:dPr>
                        <m:e>
                          <m:r>
                            <a:rPr lang="en-GB" sz="1600" i="1" kern="0">
                              <a:solidFill>
                                <a:srgbClr val="000000"/>
                              </a:solidFill>
                              <a:latin typeface="Cambria Math" panose="02040503050406030204" pitchFamily="18" charset="0"/>
                              <a:ea typeface="Cambria Math" panose="02040503050406030204" pitchFamily="18" charset="0"/>
                              <a:cs typeface="Helvetica" panose="020B0604020202020204" pitchFamily="34" charset="0"/>
                            </a:rPr>
                            <m:t>𝑦</m:t>
                          </m:r>
                          <m:r>
                            <a:rPr lang="en-GB" sz="1600" i="1" kern="0">
                              <a:solidFill>
                                <a:srgbClr val="000000"/>
                              </a:solidFill>
                              <a:latin typeface="Cambria Math" panose="02040503050406030204" pitchFamily="18" charset="0"/>
                              <a:ea typeface="Cambria Math" panose="02040503050406030204" pitchFamily="18" charset="0"/>
                              <a:cs typeface="Helvetica" panose="020B0604020202020204" pitchFamily="34" charset="0"/>
                            </a:rPr>
                            <m:t>−</m:t>
                          </m:r>
                          <m:r>
                            <a:rPr lang="en-GB" sz="1600" i="1" kern="0">
                              <a:solidFill>
                                <a:srgbClr val="000000"/>
                              </a:solidFill>
                              <a:latin typeface="Cambria Math" panose="02040503050406030204" pitchFamily="18" charset="0"/>
                              <a:ea typeface="Cambria Math" panose="02040503050406030204" pitchFamily="18" charset="0"/>
                              <a:cs typeface="Helvetica" panose="020B0604020202020204" pitchFamily="34" charset="0"/>
                            </a:rPr>
                            <m:t>𝐻</m:t>
                          </m:r>
                          <m:d>
                            <m:dPr>
                              <m:ctrlPr>
                                <a:rPr lang="en-GB" sz="1600" i="1" kern="0">
                                  <a:solidFill>
                                    <a:srgbClr val="000000"/>
                                  </a:solidFill>
                                  <a:latin typeface="Cambria Math" panose="02040503050406030204" pitchFamily="18" charset="0"/>
                                  <a:ea typeface="Cambria Math" panose="02040503050406030204" pitchFamily="18" charset="0"/>
                                  <a:cs typeface="Helvetica" panose="020B0604020202020204" pitchFamily="34" charset="0"/>
                                </a:rPr>
                              </m:ctrlPr>
                            </m:dPr>
                            <m:e>
                              <m:sSub>
                                <m:sSubPr>
                                  <m:ctrlPr>
                                    <a:rPr lang="en-GB" sz="1600" i="1" kern="0">
                                      <a:solidFill>
                                        <a:srgbClr val="000000"/>
                                      </a:solidFill>
                                      <a:latin typeface="Cambria Math" panose="02040503050406030204" pitchFamily="18" charset="0"/>
                                      <a:ea typeface="Cambria Math" panose="02040503050406030204" pitchFamily="18" charset="0"/>
                                      <a:cs typeface="Helvetica" panose="020B0604020202020204" pitchFamily="34" charset="0"/>
                                    </a:rPr>
                                  </m:ctrlPr>
                                </m:sSubPr>
                                <m:e>
                                  <m:r>
                                    <a:rPr lang="en-GB" sz="1600" b="1" i="0" kern="0">
                                      <a:solidFill>
                                        <a:srgbClr val="000000"/>
                                      </a:solidFill>
                                      <a:latin typeface="Cambria Math" panose="02040503050406030204" pitchFamily="18" charset="0"/>
                                      <a:ea typeface="Cambria Math" panose="02040503050406030204" pitchFamily="18" charset="0"/>
                                      <a:cs typeface="Helvetica" panose="020B0604020202020204" pitchFamily="34" charset="0"/>
                                    </a:rPr>
                                    <m:t>𝐱</m:t>
                                  </m:r>
                                </m:e>
                                <m:sub>
                                  <m:r>
                                    <a:rPr lang="en-GB" sz="1600" i="1" kern="0">
                                      <a:solidFill>
                                        <a:srgbClr val="000000"/>
                                      </a:solidFill>
                                      <a:latin typeface="Cambria Math" panose="02040503050406030204" pitchFamily="18" charset="0"/>
                                      <a:ea typeface="Cambria Math" panose="02040503050406030204" pitchFamily="18" charset="0"/>
                                      <a:cs typeface="Helvetica" panose="020B0604020202020204" pitchFamily="34" charset="0"/>
                                    </a:rPr>
                                    <m:t>𝑏</m:t>
                                  </m:r>
                                </m:sub>
                              </m:sSub>
                            </m:e>
                          </m:d>
                        </m:e>
                      </m:d>
                      <m:r>
                        <a:rPr lang="en-GB" sz="1600" b="1" i="0"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t>/</m:t>
                      </m:r>
                      <m:d>
                        <m:dPr>
                          <m:ctrlPr>
                            <a:rPr lang="en-GB" sz="1600" b="1" i="1"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ctrlPr>
                        </m:dPr>
                        <m:e>
                          <m:sSubSup>
                            <m:sSubSupPr>
                              <m:ctrlPr>
                                <a:rPr lang="en-GB" sz="1600" b="1" i="1"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ctrlPr>
                            </m:sSubSupPr>
                            <m:e>
                              <m:r>
                                <a:rPr lang="en-GB" sz="1600" b="0" i="1"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t>𝜎</m:t>
                              </m:r>
                            </m:e>
                            <m:sub>
                              <m:r>
                                <a:rPr lang="en-GB" sz="1600" b="0" i="1"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t>𝑏</m:t>
                              </m:r>
                            </m:sub>
                            <m:sup>
                              <m:r>
                                <a:rPr lang="en-GB" sz="1600" b="0" i="1"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t>2</m:t>
                              </m:r>
                            </m:sup>
                          </m:sSubSup>
                          <m:r>
                            <a:rPr lang="en-GB" sz="1600" b="1" i="1"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t>+</m:t>
                          </m:r>
                          <m:sSubSup>
                            <m:sSubSupPr>
                              <m:ctrlPr>
                                <a:rPr lang="en-GB" sz="1600" i="1"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ctrlPr>
                            </m:sSubSupPr>
                            <m:e>
                              <m:r>
                                <a:rPr lang="en-GB" sz="1600" b="0" i="1"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t>𝜎</m:t>
                              </m:r>
                            </m:e>
                            <m:sub>
                              <m:r>
                                <a:rPr lang="en-GB" sz="1600" b="0" i="1"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t>𝑜</m:t>
                              </m:r>
                            </m:sub>
                            <m:sup>
                              <m:r>
                                <a:rPr lang="en-GB" sz="1600" b="0" i="1" kern="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m:t>2</m:t>
                              </m:r>
                            </m:sup>
                          </m:sSubSup>
                        </m:e>
                      </m:d>
                    </m:oMath>
                  </m:oMathPara>
                </a14:m>
                <a:endParaRPr lang="en-GB" sz="1600" kern="0" dirty="0">
                  <a:solidFill>
                    <a:srgbClr val="000000"/>
                  </a:solidFill>
                  <a:ea typeface="Cambria Math" panose="02040503050406030204" pitchFamily="18" charset="0"/>
                  <a:cs typeface="Helvetica" panose="020B0604020202020204" pitchFamily="34" charset="0"/>
                </a:endParaRPr>
              </a:p>
              <a:p>
                <a:pPr algn="ctr">
                  <a:spcBef>
                    <a:spcPts val="600"/>
                  </a:spcBef>
                  <a:spcAft>
                    <a:spcPts val="600"/>
                  </a:spcAft>
                  <a:buClr>
                    <a:srgbClr val="FF0000"/>
                  </a:buClr>
                  <a:defRPr/>
                </a:pPr>
                <a:r>
                  <a:rPr lang="en-GB" sz="1600" kern="0" dirty="0" smtClean="0">
                    <a:solidFill>
                      <a:srgbClr val="000000"/>
                    </a:solidFill>
                    <a:ea typeface="Cambria Math" panose="02040503050406030204" pitchFamily="18" charset="0"/>
                    <a:cs typeface="Helvetica" panose="020B0604020202020204" pitchFamily="34" charset="0"/>
                  </a:rPr>
                  <a:t> </a:t>
                </a:r>
                <a:endParaRPr lang="en-GB" sz="1600" kern="0" dirty="0">
                  <a:solidFill>
                    <a:srgbClr val="000000"/>
                  </a:solidFill>
                  <a:ea typeface="Cambria Math" panose="02040503050406030204" pitchFamily="18" charset="0"/>
                  <a:cs typeface="Helvetica" panose="020B0604020202020204" pitchFamily="34" charset="0"/>
                </a:endParaRPr>
              </a:p>
              <a:p>
                <a:pPr algn="ctr">
                  <a:spcBef>
                    <a:spcPts val="600"/>
                  </a:spcBef>
                  <a:spcAft>
                    <a:spcPts val="600"/>
                  </a:spcAft>
                  <a:buClr>
                    <a:srgbClr val="FF0000"/>
                  </a:buClr>
                  <a:defRPr/>
                </a:pPr>
                <a:endParaRPr lang="en-GB" sz="1800" dirty="0" smtClean="0">
                  <a:solidFill>
                    <a:schemeClr val="tx1"/>
                  </a:solidFill>
                </a:endParaRPr>
              </a:p>
              <a:p>
                <a:pPr>
                  <a:spcBef>
                    <a:spcPts val="600"/>
                  </a:spcBef>
                  <a:spcAft>
                    <a:spcPts val="600"/>
                  </a:spcAft>
                  <a:buClr>
                    <a:srgbClr val="FF0000"/>
                  </a:buClr>
                  <a:defRPr/>
                </a:pPr>
                <a:endParaRPr lang="en-GB" sz="1800" dirty="0">
                  <a:solidFill>
                    <a:schemeClr val="tx1"/>
                  </a:solidFill>
                </a:endParaRPr>
              </a:p>
              <a:p>
                <a:pPr>
                  <a:spcBef>
                    <a:spcPts val="600"/>
                  </a:spcBef>
                  <a:spcAft>
                    <a:spcPts val="600"/>
                  </a:spcAft>
                  <a:defRPr/>
                </a:pPr>
                <a:endParaRPr lang="en-GB" sz="1800" dirty="0" smtClean="0">
                  <a:solidFill>
                    <a:schemeClr val="tx1"/>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4294967295"/>
              </p:nvPr>
            </p:nvSpPr>
            <p:spPr>
              <a:xfrm>
                <a:off x="468313" y="1268760"/>
                <a:ext cx="8229600" cy="5040560"/>
              </a:xfrm>
              <a:prstGeom prst="rect">
                <a:avLst/>
              </a:prstGeom>
              <a:blipFill rotWithShape="0">
                <a:blip r:embed="rId2"/>
                <a:stretch>
                  <a:fillRect l="-444" t="-363"/>
                </a:stretch>
              </a:blipFill>
            </p:spPr>
            <p:txBody>
              <a:bodyPr/>
              <a:lstStyle/>
              <a:p>
                <a:r>
                  <a:rPr lang="en-GB">
                    <a:noFill/>
                  </a:rPr>
                  <a:t> </a:t>
                </a:r>
              </a:p>
            </p:txBody>
          </p:sp>
        </mc:Fallback>
      </mc:AlternateContent>
    </p:spTree>
    <p:extLst>
      <p:ext uri="{BB962C8B-B14F-4D97-AF65-F5344CB8AC3E}">
        <p14:creationId xmlns:p14="http://schemas.microsoft.com/office/powerpoint/2010/main" val="25443690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algn="ctr">
              <a:spcBef>
                <a:spcPts val="600"/>
              </a:spcBef>
              <a:spcAft>
                <a:spcPts val="600"/>
              </a:spcAft>
              <a:buClr>
                <a:srgbClr val="FF0000"/>
              </a:buClr>
              <a:defRPr/>
            </a:pPr>
            <a:endParaRPr lang="en-GB" sz="1800" dirty="0" smtClean="0">
              <a:solidFill>
                <a:schemeClr val="tx1"/>
              </a:solidFill>
            </a:endParaRPr>
          </a:p>
          <a:p>
            <a:pPr>
              <a:spcBef>
                <a:spcPts val="600"/>
              </a:spcBef>
              <a:spcAft>
                <a:spcPts val="600"/>
              </a:spcAft>
              <a:buClr>
                <a:srgbClr val="FF0000"/>
              </a:buClr>
              <a:defRPr/>
            </a:pPr>
            <a:endParaRPr lang="en-GB" sz="1800" dirty="0">
              <a:solidFill>
                <a:schemeClr val="tx1"/>
              </a:solidFill>
            </a:endParaRPr>
          </a:p>
          <a:p>
            <a:pPr>
              <a:spcBef>
                <a:spcPts val="600"/>
              </a:spcBef>
              <a:spcAft>
                <a:spcPts val="600"/>
              </a:spcAft>
              <a:defRPr/>
            </a:pPr>
            <a:endParaRPr lang="en-GB" sz="1800" dirty="0" smtClean="0">
              <a:solidFill>
                <a:schemeClr val="tx1"/>
              </a:solidFill>
            </a:endParaRPr>
          </a:p>
        </p:txBody>
      </p:sp>
      <p:pic>
        <p:nvPicPr>
          <p:cNvPr id="4" name="Picture 3"/>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2578131" y="29446"/>
            <a:ext cx="5450253" cy="3471562"/>
          </a:xfrm>
          <a:prstGeom prst="rect">
            <a:avLst/>
          </a:prstGeom>
        </p:spPr>
      </p:pic>
      <p:sp>
        <p:nvSpPr>
          <p:cNvPr id="9" name="TextBox 8"/>
          <p:cNvSpPr txBox="1"/>
          <p:nvPr/>
        </p:nvSpPr>
        <p:spPr>
          <a:xfrm>
            <a:off x="448940" y="260648"/>
            <a:ext cx="2322860" cy="843308"/>
          </a:xfrm>
          <a:prstGeom prst="rect">
            <a:avLst/>
          </a:prstGeom>
          <a:noFill/>
          <a:ln>
            <a:solidFill>
              <a:schemeClr val="tx1"/>
            </a:solidFill>
          </a:ln>
        </p:spPr>
        <p:txBody>
          <a:bodyPr wrap="square" rtlCol="0">
            <a:spAutoFit/>
          </a:bodyPr>
          <a:lstStyle/>
          <a:p>
            <a:r>
              <a:rPr lang="en-GB" sz="1600" dirty="0" smtClean="0">
                <a:solidFill>
                  <a:srgbClr val="663300"/>
                </a:solidFill>
                <a:latin typeface="Helvetica" panose="020B0604020202020204" pitchFamily="34" charset="0"/>
                <a:cs typeface="Helvetica" panose="020B0604020202020204" pitchFamily="34" charset="0"/>
              </a:rPr>
              <a:t>MSLP (solid lines)</a:t>
            </a:r>
          </a:p>
          <a:p>
            <a:r>
              <a:rPr lang="en-GB" sz="1600" dirty="0" smtClean="0">
                <a:solidFill>
                  <a:schemeClr val="tx1"/>
                </a:solidFill>
                <a:latin typeface="Helvetica" panose="020B0604020202020204" pitchFamily="34" charset="0"/>
                <a:cs typeface="Helvetica" panose="020B0604020202020204" pitchFamily="34" charset="0"/>
              </a:rPr>
              <a:t>500 hPa</a:t>
            </a:r>
            <a:r>
              <a:rPr lang="en-GB" sz="1600" dirty="0" smtClean="0">
                <a:solidFill>
                  <a:srgbClr val="663300"/>
                </a:solidFill>
                <a:latin typeface="Helvetica" panose="020B0604020202020204" pitchFamily="34" charset="0"/>
                <a:cs typeface="Helvetica" panose="020B0604020202020204" pitchFamily="34" charset="0"/>
              </a:rPr>
              <a:t> </a:t>
            </a:r>
            <a:r>
              <a:rPr lang="en-GB" sz="1600" dirty="0" smtClean="0">
                <a:solidFill>
                  <a:schemeClr val="tx1"/>
                </a:solidFill>
                <a:latin typeface="Helvetica" panose="020B0604020202020204" pitchFamily="34" charset="0"/>
                <a:cs typeface="Helvetica" panose="020B0604020202020204" pitchFamily="34" charset="0"/>
              </a:rPr>
              <a:t>Z (shaded) background forecast </a:t>
            </a:r>
            <a:endParaRPr lang="en-GB" sz="1600" dirty="0">
              <a:solidFill>
                <a:schemeClr val="tx1"/>
              </a:solidFill>
              <a:latin typeface="Helvetica" panose="020B0604020202020204" pitchFamily="34" charset="0"/>
              <a:cs typeface="Helvetica"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169" y="3686330"/>
            <a:ext cx="3290751" cy="2478974"/>
          </a:xfrm>
          <a:prstGeom prst="rect">
            <a:avLst/>
          </a:prstGeom>
          <a:solidFill>
            <a:schemeClr val="bg1"/>
          </a:solidFill>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85208" y="3717032"/>
            <a:ext cx="3290751" cy="2478974"/>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40152" y="3717032"/>
            <a:ext cx="3268929" cy="2478974"/>
          </a:xfrm>
          <a:prstGeom prst="rect">
            <a:avLst/>
          </a:prstGeom>
        </p:spPr>
      </p:pic>
      <p:sp>
        <p:nvSpPr>
          <p:cNvPr id="8" name="TextBox 7"/>
          <p:cNvSpPr txBox="1"/>
          <p:nvPr/>
        </p:nvSpPr>
        <p:spPr>
          <a:xfrm>
            <a:off x="971600" y="3356992"/>
            <a:ext cx="7488832" cy="587212"/>
          </a:xfrm>
          <a:prstGeom prst="rect">
            <a:avLst/>
          </a:prstGeom>
          <a:noFill/>
          <a:ln>
            <a:solidFill>
              <a:schemeClr val="accent1"/>
            </a:solidFill>
          </a:ln>
        </p:spPr>
        <p:txBody>
          <a:bodyPr wrap="square" rtlCol="0">
            <a:spAutoFit/>
          </a:bodyPr>
          <a:lstStyle/>
          <a:p>
            <a:r>
              <a:rPr lang="en-GB" sz="1600" dirty="0" smtClean="0">
                <a:solidFill>
                  <a:srgbClr val="663300"/>
                </a:solidFill>
                <a:latin typeface="Helvetica" panose="020B0604020202020204" pitchFamily="34" charset="0"/>
                <a:cs typeface="Helvetica" panose="020B0604020202020204" pitchFamily="34" charset="0"/>
              </a:rPr>
              <a:t>Temperature analysis increments for a </a:t>
            </a:r>
            <a:r>
              <a:rPr lang="en-GB" sz="1600" dirty="0" smtClean="0">
                <a:solidFill>
                  <a:srgbClr val="1754DB"/>
                </a:solidFill>
                <a:latin typeface="Helvetica" panose="020B0604020202020204" pitchFamily="34" charset="0"/>
                <a:cs typeface="Helvetica" panose="020B0604020202020204" pitchFamily="34" charset="0"/>
              </a:rPr>
              <a:t>single temperature observation </a:t>
            </a:r>
            <a:r>
              <a:rPr lang="en-GB" sz="1600" dirty="0" smtClean="0">
                <a:solidFill>
                  <a:srgbClr val="663300"/>
                </a:solidFill>
                <a:latin typeface="Helvetica" panose="020B0604020202020204" pitchFamily="34" charset="0"/>
                <a:cs typeface="Helvetica" panose="020B0604020202020204" pitchFamily="34" charset="0"/>
              </a:rPr>
              <a:t>at the start of the assimilation window</a:t>
            </a:r>
            <a:endParaRPr lang="en-GB" sz="1600" dirty="0">
              <a:solidFill>
                <a:schemeClr val="tx1"/>
              </a:solidFill>
              <a:latin typeface="Helvetica" panose="020B0604020202020204" pitchFamily="34" charset="0"/>
              <a:cs typeface="Helvetica" panose="020B0604020202020204" pitchFamily="34" charset="0"/>
            </a:endParaRPr>
          </a:p>
        </p:txBody>
      </p:sp>
      <p:sp>
        <p:nvSpPr>
          <p:cNvPr id="2" name="TextBox 1"/>
          <p:cNvSpPr txBox="1"/>
          <p:nvPr/>
        </p:nvSpPr>
        <p:spPr>
          <a:xfrm>
            <a:off x="2192668" y="5661248"/>
            <a:ext cx="615874" cy="369332"/>
          </a:xfrm>
          <a:prstGeom prst="rect">
            <a:avLst/>
          </a:prstGeom>
          <a:noFill/>
        </p:spPr>
        <p:txBody>
          <a:bodyPr wrap="none" rtlCol="0">
            <a:spAutoFit/>
          </a:bodyPr>
          <a:lstStyle/>
          <a:p>
            <a:r>
              <a:rPr lang="en-GB" sz="1800" dirty="0">
                <a:solidFill>
                  <a:schemeClr val="tx1"/>
                </a:solidFill>
                <a:latin typeface="+mj-lt"/>
              </a:rPr>
              <a:t>t</a:t>
            </a:r>
            <a:r>
              <a:rPr lang="en-GB" sz="1800" dirty="0" smtClean="0">
                <a:solidFill>
                  <a:schemeClr val="tx1"/>
                </a:solidFill>
                <a:latin typeface="+mj-lt"/>
              </a:rPr>
              <a:t>=0h</a:t>
            </a:r>
            <a:endParaRPr lang="en-GB" dirty="0">
              <a:solidFill>
                <a:schemeClr val="tx1"/>
              </a:solidFill>
              <a:latin typeface="+mj-lt"/>
            </a:endParaRPr>
          </a:p>
        </p:txBody>
      </p:sp>
      <p:sp>
        <p:nvSpPr>
          <p:cNvPr id="10" name="TextBox 9"/>
          <p:cNvSpPr txBox="1"/>
          <p:nvPr/>
        </p:nvSpPr>
        <p:spPr>
          <a:xfrm>
            <a:off x="5148064" y="5661248"/>
            <a:ext cx="615874" cy="369332"/>
          </a:xfrm>
          <a:prstGeom prst="rect">
            <a:avLst/>
          </a:prstGeom>
          <a:noFill/>
        </p:spPr>
        <p:txBody>
          <a:bodyPr wrap="none" rtlCol="0">
            <a:spAutoFit/>
          </a:bodyPr>
          <a:lstStyle/>
          <a:p>
            <a:r>
              <a:rPr lang="en-GB" sz="1800" dirty="0">
                <a:solidFill>
                  <a:schemeClr val="tx1"/>
                </a:solidFill>
                <a:latin typeface="+mj-lt"/>
              </a:rPr>
              <a:t>t</a:t>
            </a:r>
            <a:r>
              <a:rPr lang="en-GB" sz="1800" dirty="0" smtClean="0">
                <a:solidFill>
                  <a:schemeClr val="tx1"/>
                </a:solidFill>
                <a:latin typeface="+mj-lt"/>
              </a:rPr>
              <a:t>=3h</a:t>
            </a:r>
            <a:endParaRPr lang="en-GB" dirty="0">
              <a:solidFill>
                <a:schemeClr val="tx1"/>
              </a:solidFill>
              <a:latin typeface="+mj-lt"/>
            </a:endParaRPr>
          </a:p>
        </p:txBody>
      </p:sp>
      <p:sp>
        <p:nvSpPr>
          <p:cNvPr id="11" name="TextBox 10"/>
          <p:cNvSpPr txBox="1"/>
          <p:nvPr/>
        </p:nvSpPr>
        <p:spPr>
          <a:xfrm>
            <a:off x="8169332" y="5661248"/>
            <a:ext cx="615874" cy="369332"/>
          </a:xfrm>
          <a:prstGeom prst="rect">
            <a:avLst/>
          </a:prstGeom>
          <a:noFill/>
        </p:spPr>
        <p:txBody>
          <a:bodyPr wrap="none" rtlCol="0">
            <a:spAutoFit/>
          </a:bodyPr>
          <a:lstStyle/>
          <a:p>
            <a:r>
              <a:rPr lang="en-GB" sz="1800" dirty="0">
                <a:solidFill>
                  <a:schemeClr val="tx1"/>
                </a:solidFill>
                <a:latin typeface="+mj-lt"/>
              </a:rPr>
              <a:t>t</a:t>
            </a:r>
            <a:r>
              <a:rPr lang="en-GB" sz="1800" dirty="0" smtClean="0">
                <a:solidFill>
                  <a:schemeClr val="tx1"/>
                </a:solidFill>
                <a:latin typeface="+mj-lt"/>
              </a:rPr>
              <a:t>=9h</a:t>
            </a:r>
            <a:endParaRPr lang="en-GB" dirty="0">
              <a:solidFill>
                <a:schemeClr val="tx1"/>
              </a:solidFill>
              <a:latin typeface="+mj-lt"/>
            </a:endParaRPr>
          </a:p>
        </p:txBody>
      </p:sp>
    </p:spTree>
    <p:extLst>
      <p:ext uri="{BB962C8B-B14F-4D97-AF65-F5344CB8AC3E}">
        <p14:creationId xmlns:p14="http://schemas.microsoft.com/office/powerpoint/2010/main" val="10320521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smtClean="0"/>
              <a:t>Outline</a:t>
            </a:r>
            <a:endParaRPr lang="en-GB" sz="4000" dirty="0"/>
          </a:p>
        </p:txBody>
      </p:sp>
      <p:sp>
        <p:nvSpPr>
          <p:cNvPr id="3" name="Content Placeholder 2"/>
          <p:cNvSpPr>
            <a:spLocks noGrp="1"/>
          </p:cNvSpPr>
          <p:nvPr>
            <p:ph idx="1"/>
          </p:nvPr>
        </p:nvSpPr>
        <p:spPr>
          <a:xfrm>
            <a:off x="1259632" y="1600200"/>
            <a:ext cx="7560840" cy="4525963"/>
          </a:xfrm>
        </p:spPr>
        <p:txBody>
          <a:bodyPr>
            <a:normAutofit/>
          </a:bodyPr>
          <a:lstStyle/>
          <a:p>
            <a:pPr marL="457200" indent="-457200">
              <a:spcBef>
                <a:spcPts val="1200"/>
              </a:spcBef>
              <a:spcAft>
                <a:spcPts val="1200"/>
              </a:spcAft>
              <a:buFont typeface="Arial" panose="020B0604020202020204" pitchFamily="34" charset="0"/>
              <a:buChar char="•"/>
            </a:pPr>
            <a:r>
              <a:rPr lang="en-GB" sz="2000" dirty="0" smtClean="0">
                <a:solidFill>
                  <a:schemeClr val="tx1"/>
                </a:solidFill>
              </a:rPr>
              <a:t>A variational implementation of the EnKF: the EDA</a:t>
            </a:r>
          </a:p>
          <a:p>
            <a:pPr marL="457200" indent="-457200">
              <a:spcBef>
                <a:spcPts val="1200"/>
              </a:spcBef>
              <a:spcAft>
                <a:spcPts val="1200"/>
              </a:spcAft>
              <a:buFont typeface="Arial" panose="020B0604020202020204" pitchFamily="34" charset="0"/>
              <a:buChar char="•"/>
            </a:pPr>
            <a:r>
              <a:rPr lang="en-GB" sz="2000" dirty="0" smtClean="0">
                <a:solidFill>
                  <a:schemeClr val="tx1"/>
                </a:solidFill>
              </a:rPr>
              <a:t>Hybrid Data Assimilation: Motivation</a:t>
            </a:r>
          </a:p>
          <a:p>
            <a:pPr marL="457200" indent="-457200">
              <a:spcBef>
                <a:spcPts val="1200"/>
              </a:spcBef>
              <a:spcAft>
                <a:spcPts val="1200"/>
              </a:spcAft>
              <a:buFont typeface="Arial" panose="020B0604020202020204" pitchFamily="34" charset="0"/>
              <a:buChar char="•"/>
            </a:pPr>
            <a:r>
              <a:rPr lang="en-GB" sz="2000" dirty="0" smtClean="0">
                <a:solidFill>
                  <a:schemeClr val="tx1"/>
                </a:solidFill>
              </a:rPr>
              <a:t>Hybrid Data Assimilation systems in global NWP</a:t>
            </a:r>
          </a:p>
          <a:p>
            <a:pPr marL="457200" indent="-457200">
              <a:spcBef>
                <a:spcPts val="1200"/>
              </a:spcBef>
              <a:spcAft>
                <a:spcPts val="1200"/>
              </a:spcAft>
              <a:buFont typeface="Arial" panose="020B0604020202020204" pitchFamily="34" charset="0"/>
              <a:buChar char="•"/>
            </a:pPr>
            <a:endParaRPr lang="en-GB" sz="2000" dirty="0">
              <a:solidFill>
                <a:schemeClr val="tx1"/>
              </a:solidFill>
            </a:endParaRPr>
          </a:p>
        </p:txBody>
      </p:sp>
      <p:sp>
        <p:nvSpPr>
          <p:cNvPr id="4" name="Slide Number Placeholder 3"/>
          <p:cNvSpPr>
            <a:spLocks noGrp="1"/>
          </p:cNvSpPr>
          <p:nvPr>
            <p:ph type="sldNum" sz="quarter" idx="12"/>
          </p:nvPr>
        </p:nvSpPr>
        <p:spPr/>
        <p:txBody>
          <a:bodyPr/>
          <a:lstStyle/>
          <a:p>
            <a:fld id="{1E6F7D49-625A-4DC0-89B0-0AC14CBD2779}" type="slidenum">
              <a:rPr lang="en-GB" smtClean="0">
                <a:solidFill>
                  <a:srgbClr val="4F81BD">
                    <a:lumMod val="75000"/>
                  </a:srgbClr>
                </a:solidFill>
              </a:rPr>
              <a:pPr/>
              <a:t>2</a:t>
            </a:fld>
            <a:endParaRPr lang="en-GB">
              <a:solidFill>
                <a:srgbClr val="4F81BD">
                  <a:lumMod val="75000"/>
                </a:srgbClr>
              </a:solidFill>
            </a:endParaRPr>
          </a:p>
        </p:txBody>
      </p:sp>
    </p:spTree>
    <p:extLst>
      <p:ext uri="{BB962C8B-B14F-4D97-AF65-F5344CB8AC3E}">
        <p14:creationId xmlns:p14="http://schemas.microsoft.com/office/powerpoint/2010/main" val="33115003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Hybrid Data Assimilation: Motivation</a:t>
            </a:r>
            <a:endParaRPr lang="en-GB" altLang="en-US" dirty="0" smtClean="0"/>
          </a:p>
        </p:txBody>
      </p:sp>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marL="287338" lvl="0" indent="-287338" algn="just">
              <a:lnSpc>
                <a:spcPct val="100000"/>
              </a:lnSpc>
              <a:spcBef>
                <a:spcPts val="100"/>
              </a:spcBef>
              <a:spcAft>
                <a:spcPts val="100"/>
              </a:spcAft>
              <a:buClr>
                <a:srgbClr val="0F3692"/>
              </a:buCl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smtClean="0">
                <a:solidFill>
                  <a:srgbClr val="000000"/>
                </a:solidFill>
                <a:cs typeface="Helvetica" panose="020B0604020202020204" pitchFamily="34" charset="0"/>
              </a:rPr>
              <a:t>The </a:t>
            </a:r>
            <a:r>
              <a:rPr lang="en-GB" sz="1600" kern="0" dirty="0">
                <a:solidFill>
                  <a:srgbClr val="1754DB"/>
                </a:solidFill>
                <a:cs typeface="Helvetica" panose="020B0604020202020204" pitchFamily="34" charset="0"/>
              </a:rPr>
              <a:t>4D-Var solution implicitly evolves </a:t>
            </a:r>
            <a:r>
              <a:rPr lang="en-GB" sz="1600" kern="0" dirty="0" smtClean="0">
                <a:solidFill>
                  <a:srgbClr val="1754DB"/>
                </a:solidFill>
                <a:cs typeface="Helvetica" panose="020B0604020202020204" pitchFamily="34" charset="0"/>
              </a:rPr>
              <a:t>the initial background </a:t>
            </a:r>
            <a:r>
              <a:rPr lang="en-GB" sz="1600" kern="0" dirty="0">
                <a:solidFill>
                  <a:srgbClr val="1754DB"/>
                </a:solidFill>
                <a:cs typeface="Helvetica" panose="020B0604020202020204" pitchFamily="34" charset="0"/>
              </a:rPr>
              <a:t>error </a:t>
            </a:r>
            <a:r>
              <a:rPr lang="en-GB" sz="1600" kern="0" dirty="0" smtClean="0">
                <a:solidFill>
                  <a:srgbClr val="1754DB"/>
                </a:solidFill>
                <a:cs typeface="Helvetica" panose="020B0604020202020204" pitchFamily="34" charset="0"/>
              </a:rPr>
              <a:t>covariances</a:t>
            </a:r>
            <a:r>
              <a:rPr lang="en-GB" sz="1600" kern="0" dirty="0" smtClean="0">
                <a:solidFill>
                  <a:srgbClr val="000000"/>
                </a:solidFill>
                <a:cs typeface="Helvetica" panose="020B0604020202020204" pitchFamily="34" charset="0"/>
              </a:rPr>
              <a:t> </a:t>
            </a:r>
            <a:r>
              <a:rPr lang="en-GB" sz="1600" i="1" kern="0" dirty="0">
                <a:solidFill>
                  <a:srgbClr val="000000"/>
                </a:solidFill>
                <a:cs typeface="Helvetica" panose="020B0604020202020204" pitchFamily="34" charset="0"/>
              </a:rPr>
              <a:t>over the </a:t>
            </a:r>
            <a:endParaRPr lang="en-GB" sz="1600" i="1" kern="0" dirty="0" smtClean="0">
              <a:solidFill>
                <a:srgbClr val="000000"/>
              </a:solidFill>
              <a:cs typeface="Helvetica" panose="020B0604020202020204" pitchFamily="34" charset="0"/>
            </a:endParaRPr>
          </a:p>
          <a:p>
            <a:pPr marL="287338" lvl="0" indent="-287338" algn="just">
              <a:lnSpc>
                <a:spcPct val="100000"/>
              </a:lnSpc>
              <a:spcBef>
                <a:spcPts val="100"/>
              </a:spcBef>
              <a:spcAft>
                <a:spcPts val="100"/>
              </a:spcAft>
              <a:buClr>
                <a:srgbClr val="0F3692"/>
              </a:buCl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i="1" kern="0" dirty="0" smtClean="0">
                <a:solidFill>
                  <a:srgbClr val="000000"/>
                </a:solidFill>
                <a:cs typeface="Helvetica" panose="020B0604020202020204" pitchFamily="34" charset="0"/>
              </a:rPr>
              <a:t>length of the assimilation window </a:t>
            </a:r>
            <a:r>
              <a:rPr lang="en-GB" sz="1600" kern="0" dirty="0" smtClean="0">
                <a:solidFill>
                  <a:srgbClr val="000000"/>
                </a:solidFill>
                <a:cs typeface="Helvetica" panose="020B0604020202020204" pitchFamily="34" charset="0"/>
              </a:rPr>
              <a:t>(Thepaut</a:t>
            </a:r>
            <a:r>
              <a:rPr lang="en-GB" sz="1600" i="1" kern="0" dirty="0" smtClean="0">
                <a:solidFill>
                  <a:srgbClr val="000000"/>
                </a:solidFill>
                <a:cs typeface="Helvetica" panose="020B0604020202020204" pitchFamily="34" charset="0"/>
              </a:rPr>
              <a:t> et al</a:t>
            </a:r>
            <a:r>
              <a:rPr lang="en-GB" sz="1600" kern="0" dirty="0" smtClean="0">
                <a:solidFill>
                  <a:srgbClr val="000000"/>
                </a:solidFill>
                <a:cs typeface="Helvetica" panose="020B0604020202020204" pitchFamily="34" charset="0"/>
              </a:rPr>
              <a:t>.,1996) with the tangent linear dynamics</a:t>
            </a:r>
            <a:r>
              <a:rPr lang="en-GB" sz="1600" kern="0" dirty="0">
                <a:solidFill>
                  <a:srgbClr val="000000"/>
                </a:solidFill>
                <a:cs typeface="Helvetica" panose="020B0604020202020204" pitchFamily="34" charset="0"/>
              </a:rPr>
              <a:t>:</a:t>
            </a:r>
          </a:p>
          <a:p>
            <a:pPr algn="ctr">
              <a:spcBef>
                <a:spcPts val="1200"/>
              </a:spcBef>
              <a:spcAft>
                <a:spcPts val="1200"/>
              </a:spcAft>
              <a:buClr>
                <a:srgbClr val="FF0000"/>
              </a:buClr>
              <a:defRPr/>
            </a:pPr>
            <a:r>
              <a:rPr lang="en-GB" sz="1800" b="1" kern="0" dirty="0" err="1" smtClean="0">
                <a:solidFill>
                  <a:srgbClr val="000000"/>
                </a:solidFill>
                <a:latin typeface="Cambria Math" panose="02040503050406030204" pitchFamily="18" charset="0"/>
                <a:ea typeface="Cambria Math" panose="02040503050406030204" pitchFamily="18" charset="0"/>
                <a:cs typeface="Times New Roman" pitchFamily="18" charset="0"/>
              </a:rPr>
              <a:t>P</a:t>
            </a:r>
            <a:r>
              <a:rPr lang="en-GB" sz="1800" kern="0" baseline="30000" dirty="0" err="1" smtClean="0">
                <a:solidFill>
                  <a:srgbClr val="000000"/>
                </a:solidFill>
                <a:latin typeface="Cambria Math" panose="02040503050406030204" pitchFamily="18" charset="0"/>
                <a:ea typeface="Cambria Math" panose="02040503050406030204" pitchFamily="18" charset="0"/>
                <a:cs typeface="Times New Roman" pitchFamily="18" charset="0"/>
              </a:rPr>
              <a:t>b</a:t>
            </a:r>
            <a:r>
              <a:rPr lang="en-GB" sz="1800" kern="0" dirty="0" smtClean="0">
                <a:solidFill>
                  <a:srgbClr val="000000"/>
                </a:solidFill>
                <a:latin typeface="Cambria Math" panose="02040503050406030204" pitchFamily="18" charset="0"/>
                <a:ea typeface="Cambria Math" panose="02040503050406030204" pitchFamily="18" charset="0"/>
                <a:cs typeface="Times New Roman" pitchFamily="18" charset="0"/>
              </a:rPr>
              <a:t>(t</a:t>
            </a:r>
            <a:r>
              <a:rPr lang="en-GB" sz="1800" kern="0" dirty="0">
                <a:solidFill>
                  <a:srgbClr val="000000"/>
                </a:solidFill>
                <a:latin typeface="Cambria Math" panose="02040503050406030204" pitchFamily="18" charset="0"/>
                <a:ea typeface="Cambria Math" panose="02040503050406030204" pitchFamily="18" charset="0"/>
                <a:cs typeface="Times New Roman" pitchFamily="18" charset="0"/>
              </a:rPr>
              <a:t>) ≈ </a:t>
            </a:r>
            <a:r>
              <a:rPr lang="en-GB" sz="1800" b="1" kern="0" dirty="0" err="1" smtClean="0">
                <a:solidFill>
                  <a:srgbClr val="000000"/>
                </a:solidFill>
                <a:latin typeface="Cambria Math" panose="02040503050406030204" pitchFamily="18" charset="0"/>
                <a:ea typeface="Cambria Math" panose="02040503050406030204" pitchFamily="18" charset="0"/>
                <a:cs typeface="Times New Roman" pitchFamily="18" charset="0"/>
              </a:rPr>
              <a:t>MP</a:t>
            </a:r>
            <a:r>
              <a:rPr lang="en-GB" sz="1800" kern="0" baseline="30000" dirty="0" err="1" smtClean="0">
                <a:solidFill>
                  <a:srgbClr val="000000"/>
                </a:solidFill>
                <a:latin typeface="Cambria Math" panose="02040503050406030204" pitchFamily="18" charset="0"/>
                <a:ea typeface="Cambria Math" panose="02040503050406030204" pitchFamily="18" charset="0"/>
                <a:cs typeface="Times New Roman" pitchFamily="18" charset="0"/>
              </a:rPr>
              <a:t>b</a:t>
            </a:r>
            <a:r>
              <a:rPr lang="en-GB" sz="1800" b="1" kern="0" dirty="0" smtClean="0">
                <a:solidFill>
                  <a:srgbClr val="000000"/>
                </a:solidFill>
                <a:latin typeface="Cambria Math" panose="02040503050406030204" pitchFamily="18" charset="0"/>
                <a:ea typeface="Cambria Math" panose="02040503050406030204" pitchFamily="18" charset="0"/>
                <a:cs typeface="Times New Roman" pitchFamily="18" charset="0"/>
              </a:rPr>
              <a:t>(t=0)M</a:t>
            </a:r>
            <a:r>
              <a:rPr lang="en-GB" sz="1800" kern="0" baseline="30000" dirty="0" smtClean="0">
                <a:solidFill>
                  <a:srgbClr val="000000"/>
                </a:solidFill>
                <a:latin typeface="Cambria Math" panose="02040503050406030204" pitchFamily="18" charset="0"/>
                <a:ea typeface="Cambria Math" panose="02040503050406030204" pitchFamily="18" charset="0"/>
                <a:cs typeface="Times New Roman" pitchFamily="18" charset="0"/>
              </a:rPr>
              <a:t>T</a:t>
            </a:r>
          </a:p>
          <a:p>
            <a:pPr lvl="0">
              <a:spcBef>
                <a:spcPts val="1200"/>
              </a:spcBef>
              <a:spcAft>
                <a:spcPts val="1200"/>
              </a:spcAft>
              <a:buClr>
                <a:srgbClr val="0F3692"/>
              </a:buCl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rgbClr val="000000"/>
                </a:solidFill>
                <a:cs typeface="Helvetica" panose="020B0604020202020204" pitchFamily="34" charset="0"/>
              </a:rPr>
              <a:t>But </a:t>
            </a:r>
            <a:r>
              <a:rPr lang="en-GB" sz="1600" kern="0" dirty="0">
                <a:solidFill>
                  <a:srgbClr val="1754DB"/>
                </a:solidFill>
                <a:cs typeface="Helvetica" panose="020B0604020202020204" pitchFamily="34" charset="0"/>
              </a:rPr>
              <a:t>it does not propagate error information from one assimilation cycle to the next</a:t>
            </a:r>
            <a:r>
              <a:rPr lang="en-GB" sz="1600" kern="0" dirty="0">
                <a:solidFill>
                  <a:srgbClr val="000000"/>
                </a:solidFill>
                <a:cs typeface="Helvetica" panose="020B0604020202020204" pitchFamily="34" charset="0"/>
              </a:rPr>
              <a:t>:  </a:t>
            </a:r>
            <a:r>
              <a:rPr lang="en-GB" sz="1600" kern="0" dirty="0" smtClean="0">
                <a:solidFill>
                  <a:srgbClr val="000000"/>
                </a:solidFill>
                <a:cs typeface="Helvetica" panose="020B0604020202020204" pitchFamily="34" charset="0"/>
              </a:rPr>
              <a:t>       </a:t>
            </a:r>
            <a:r>
              <a:rPr lang="en-GB" sz="1600" b="1" kern="0" dirty="0" err="1"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P</a:t>
            </a:r>
            <a:r>
              <a:rPr lang="en-GB" sz="1600" kern="0" baseline="30000" dirty="0" err="1"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b</a:t>
            </a:r>
            <a:r>
              <a:rPr lang="en-GB" sz="1600" b="1" kern="0" baseline="30000" dirty="0" smtClean="0">
                <a:solidFill>
                  <a:srgbClr val="000000"/>
                </a:solidFill>
                <a:cs typeface="Helvetica" panose="020B0604020202020204" pitchFamily="34" charset="0"/>
              </a:rPr>
              <a:t> </a:t>
            </a:r>
            <a:r>
              <a:rPr lang="en-GB" sz="1600" kern="0" dirty="0">
                <a:solidFill>
                  <a:srgbClr val="000000"/>
                </a:solidFill>
                <a:cs typeface="Helvetica" panose="020B0604020202020204" pitchFamily="34" charset="0"/>
              </a:rPr>
              <a:t>is not evolved according to </a:t>
            </a:r>
            <a:r>
              <a:rPr lang="en-GB" sz="1600" kern="0" dirty="0" smtClean="0">
                <a:solidFill>
                  <a:srgbClr val="000000"/>
                </a:solidFill>
                <a:cs typeface="Helvetica" panose="020B0604020202020204" pitchFamily="34" charset="0"/>
              </a:rPr>
              <a:t>Kalman Filter </a:t>
            </a:r>
            <a:r>
              <a:rPr lang="en-GB" sz="1600" kern="0" dirty="0">
                <a:solidFill>
                  <a:srgbClr val="000000"/>
                </a:solidFill>
                <a:cs typeface="Helvetica" panose="020B0604020202020204" pitchFamily="34" charset="0"/>
              </a:rPr>
              <a:t>equations ( i.e., </a:t>
            </a:r>
            <a:r>
              <a:rPr lang="en-GB" sz="1600" b="1" kern="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P</a:t>
            </a:r>
            <a:r>
              <a:rPr lang="en-GB" sz="1600" kern="0" baseline="3000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b</a:t>
            </a:r>
            <a:r>
              <a:rPr lang="en-GB" sz="1600" kern="0" baseline="-2500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 </a:t>
            </a:r>
            <a:r>
              <a:rPr lang="en-GB" sz="1600" kern="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 </a:t>
            </a:r>
            <a:r>
              <a:rPr lang="en-GB" sz="1600" b="1" kern="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MP</a:t>
            </a:r>
            <a:r>
              <a:rPr lang="en-GB" sz="1600" kern="0" baseline="3000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a</a:t>
            </a:r>
            <a:r>
              <a:rPr lang="en-GB" sz="1600" b="1" kern="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M</a:t>
            </a:r>
            <a:r>
              <a:rPr lang="en-GB" sz="1600" kern="0" baseline="3000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T</a:t>
            </a:r>
            <a:r>
              <a:rPr lang="en-GB" sz="1600" b="1" kern="0" baseline="-2500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 </a:t>
            </a:r>
            <a:r>
              <a:rPr lang="en-GB" sz="1600" kern="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a:t>
            </a:r>
            <a:r>
              <a:rPr lang="en-GB" sz="1600" b="1" kern="0" baseline="-2500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 </a:t>
            </a:r>
            <a:r>
              <a:rPr lang="en-GB" sz="1600" b="1" kern="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Q</a:t>
            </a:r>
            <a:r>
              <a:rPr lang="en-GB" sz="1600" kern="0" dirty="0">
                <a:solidFill>
                  <a:srgbClr val="000000"/>
                </a:solidFill>
                <a:cs typeface="Helvetica" panose="020B0604020202020204" pitchFamily="34" charset="0"/>
              </a:rPr>
              <a:t>) but is reset to a climatological, stationary estimate at the beginning of each assimilation window. </a:t>
            </a:r>
          </a:p>
          <a:p>
            <a:pPr lvl="0">
              <a:spcBef>
                <a:spcPts val="1200"/>
              </a:spcBef>
              <a:spcAft>
                <a:spcPts val="1200"/>
              </a:spcAft>
              <a:buClr>
                <a:srgbClr val="0F3692"/>
              </a:buCl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rgbClr val="1754DB"/>
                </a:solidFill>
                <a:cs typeface="Helvetica" panose="020B0604020202020204" pitchFamily="34" charset="0"/>
              </a:rPr>
              <a:t>Only information about the state </a:t>
            </a:r>
            <a:r>
              <a:rPr lang="en-GB" sz="1600" kern="0" dirty="0">
                <a:solidFill>
                  <a:srgbClr val="000000"/>
                </a:solidFill>
                <a:cs typeface="Helvetica" panose="020B0604020202020204" pitchFamily="34" charset="0"/>
              </a:rPr>
              <a:t>(</a:t>
            </a:r>
            <a:r>
              <a:rPr lang="en-GB" sz="1600" b="1" kern="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x</a:t>
            </a:r>
            <a:r>
              <a:rPr lang="en-GB" sz="1600" kern="0" baseline="-2500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b</a:t>
            </a:r>
            <a:r>
              <a:rPr lang="en-GB" sz="1600" kern="0" dirty="0">
                <a:solidFill>
                  <a:srgbClr val="000000"/>
                </a:solidFill>
                <a:cs typeface="Helvetica" panose="020B0604020202020204" pitchFamily="34" charset="0"/>
              </a:rPr>
              <a:t>) </a:t>
            </a:r>
            <a:r>
              <a:rPr lang="en-GB" sz="1600" kern="0" dirty="0">
                <a:solidFill>
                  <a:srgbClr val="1754DB"/>
                </a:solidFill>
                <a:cs typeface="Helvetica" panose="020B0604020202020204" pitchFamily="34" charset="0"/>
              </a:rPr>
              <a:t>is propagated from one cycle to the next</a:t>
            </a:r>
            <a:r>
              <a:rPr lang="en-GB" sz="1600" kern="0" dirty="0" smtClean="0">
                <a:solidFill>
                  <a:srgbClr val="1754DB"/>
                </a:solidFill>
                <a:cs typeface="Helvetica" panose="020B0604020202020204" pitchFamily="34" charset="0"/>
              </a:rPr>
              <a:t>. </a:t>
            </a:r>
            <a:endParaRPr lang="en-GB" sz="1600" kern="0" dirty="0">
              <a:solidFill>
                <a:srgbClr val="1754DB"/>
              </a:solidFill>
              <a:cs typeface="Helvetica" panose="020B0604020202020204" pitchFamily="34" charset="0"/>
            </a:endParaRPr>
          </a:p>
          <a:p>
            <a:pPr>
              <a:spcBef>
                <a:spcPts val="1200"/>
              </a:spcBef>
              <a:spcAft>
                <a:spcPts val="600"/>
              </a:spcAft>
              <a:buClr>
                <a:srgbClr val="FF0000"/>
              </a:buClr>
              <a:defRPr/>
            </a:pPr>
            <a:endParaRPr lang="en-GB" sz="1600" kern="0" dirty="0">
              <a:solidFill>
                <a:srgbClr val="000000"/>
              </a:solidFill>
              <a:ea typeface="Cambria Math" panose="02040503050406030204" pitchFamily="18" charset="0"/>
              <a:cs typeface="Helvetica" panose="020B0604020202020204" pitchFamily="34" charset="0"/>
            </a:endParaRPr>
          </a:p>
          <a:p>
            <a:pPr algn="ctr">
              <a:spcBef>
                <a:spcPts val="600"/>
              </a:spcBef>
              <a:spcAft>
                <a:spcPts val="600"/>
              </a:spcAft>
              <a:buClr>
                <a:srgbClr val="FF0000"/>
              </a:buClr>
              <a:defRPr/>
            </a:pPr>
            <a:r>
              <a:rPr lang="en-GB" sz="1600" kern="0" dirty="0" smtClean="0">
                <a:solidFill>
                  <a:srgbClr val="000000"/>
                </a:solidFill>
                <a:ea typeface="Cambria Math" panose="02040503050406030204" pitchFamily="18" charset="0"/>
                <a:cs typeface="Helvetica" panose="020B0604020202020204" pitchFamily="34" charset="0"/>
              </a:rPr>
              <a:t> </a:t>
            </a:r>
            <a:endParaRPr lang="en-GB" sz="1600" kern="0" dirty="0">
              <a:solidFill>
                <a:srgbClr val="000000"/>
              </a:solidFill>
              <a:ea typeface="Cambria Math" panose="02040503050406030204" pitchFamily="18" charset="0"/>
              <a:cs typeface="Helvetica" panose="020B0604020202020204" pitchFamily="34" charset="0"/>
            </a:endParaRPr>
          </a:p>
          <a:p>
            <a:pPr algn="ctr">
              <a:spcBef>
                <a:spcPts val="600"/>
              </a:spcBef>
              <a:spcAft>
                <a:spcPts val="600"/>
              </a:spcAft>
              <a:buClr>
                <a:srgbClr val="FF0000"/>
              </a:buClr>
              <a:defRPr/>
            </a:pPr>
            <a:endParaRPr lang="en-GB" sz="1800" dirty="0" smtClean="0">
              <a:solidFill>
                <a:schemeClr val="tx1"/>
              </a:solidFill>
            </a:endParaRPr>
          </a:p>
          <a:p>
            <a:pPr>
              <a:spcBef>
                <a:spcPts val="600"/>
              </a:spcBef>
              <a:spcAft>
                <a:spcPts val="600"/>
              </a:spcAft>
              <a:buClr>
                <a:srgbClr val="FF0000"/>
              </a:buClr>
              <a:defRPr/>
            </a:pPr>
            <a:endParaRPr lang="en-GB" sz="1800" dirty="0">
              <a:solidFill>
                <a:schemeClr val="tx1"/>
              </a:solidFill>
            </a:endParaRPr>
          </a:p>
          <a:p>
            <a:pPr>
              <a:spcBef>
                <a:spcPts val="600"/>
              </a:spcBef>
              <a:spcAft>
                <a:spcPts val="600"/>
              </a:spcAft>
              <a:defRPr/>
            </a:pPr>
            <a:endParaRPr lang="en-GB" sz="1800" dirty="0" smtClean="0">
              <a:solidFill>
                <a:schemeClr val="tx1"/>
              </a:solidFill>
            </a:endParaRPr>
          </a:p>
        </p:txBody>
      </p:sp>
    </p:spTree>
    <p:extLst>
      <p:ext uri="{BB962C8B-B14F-4D97-AF65-F5344CB8AC3E}">
        <p14:creationId xmlns:p14="http://schemas.microsoft.com/office/powerpoint/2010/main" val="40466684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Hybrid Data Assimilation: Motivation</a:t>
            </a:r>
            <a:endParaRPr lang="en-GB" altLang="en-US" dirty="0" smtClean="0"/>
          </a:p>
        </p:txBody>
      </p:sp>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marL="457200" indent="-457200">
              <a:spcBef>
                <a:spcPts val="100"/>
              </a:spcBef>
              <a:spcAft>
                <a:spcPts val="1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dirty="0">
                <a:solidFill>
                  <a:srgbClr val="0099FF"/>
                </a:solidFill>
                <a:cs typeface="Helvetica" panose="020B0604020202020204" pitchFamily="34" charset="0"/>
              </a:rPr>
              <a:t>Hybrid </a:t>
            </a:r>
            <a:r>
              <a:rPr lang="en-GB" sz="1600" dirty="0" smtClean="0">
                <a:solidFill>
                  <a:srgbClr val="0099FF"/>
                </a:solidFill>
                <a:cs typeface="Helvetica" panose="020B0604020202020204" pitchFamily="34" charset="0"/>
              </a:rPr>
              <a:t>Data Assimilation</a:t>
            </a:r>
            <a:r>
              <a:rPr lang="en-GB" sz="1600" dirty="0" smtClean="0">
                <a:solidFill>
                  <a:schemeClr val="tx1"/>
                </a:solidFill>
                <a:cs typeface="Helvetica" panose="020B0604020202020204" pitchFamily="34" charset="0"/>
              </a:rPr>
              <a:t>: Use an EnKF/Ensemble Data Assimilation system to produce flow-dependent error covariance information to be used in the high resolution Variational analysis</a:t>
            </a:r>
          </a:p>
          <a:p>
            <a:pPr marL="457200" indent="-457200">
              <a:spcBef>
                <a:spcPts val="100"/>
              </a:spcBef>
              <a:spcAft>
                <a:spcPts val="1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600" dirty="0">
              <a:solidFill>
                <a:schemeClr val="tx1"/>
              </a:solidFill>
              <a:cs typeface="Helvetica" panose="020B0604020202020204" pitchFamily="34" charset="0"/>
            </a:endParaRPr>
          </a:p>
          <a:p>
            <a:pPr marL="457200" indent="-457200">
              <a:spcBef>
                <a:spcPts val="100"/>
              </a:spcBef>
              <a:spcAft>
                <a:spcPts val="1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dirty="0" smtClean="0">
                <a:solidFill>
                  <a:schemeClr val="tx1"/>
                </a:solidFill>
                <a:cs typeface="Helvetica" panose="020B0604020202020204" pitchFamily="34" charset="0"/>
              </a:rPr>
              <a:t>This approach would have the benefit of:</a:t>
            </a:r>
          </a:p>
          <a:p>
            <a:pPr marL="457200" indent="-457200">
              <a:spcBef>
                <a:spcPts val="100"/>
              </a:spcBef>
              <a:spcAft>
                <a:spcPts val="1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600" dirty="0">
              <a:solidFill>
                <a:schemeClr val="tx1"/>
              </a:solidFill>
              <a:cs typeface="Helvetica" panose="020B0604020202020204" pitchFamily="34" charset="0"/>
            </a:endParaRPr>
          </a:p>
          <a:p>
            <a:pPr marL="457200" indent="-457200">
              <a:lnSpc>
                <a:spcPct val="100000"/>
              </a:lnSpc>
              <a:spcBef>
                <a:spcPts val="600"/>
              </a:spcBef>
              <a:spcAft>
                <a:spcPts val="600"/>
              </a:spcAft>
              <a:buFont typeface="+mj-lt"/>
              <a:buAutoNum type="arabicParen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dirty="0" smtClean="0">
                <a:solidFill>
                  <a:schemeClr val="tx1"/>
                </a:solidFill>
                <a:cs typeface="Helvetica" panose="020B0604020202020204" pitchFamily="34" charset="0"/>
              </a:rPr>
              <a:t>Integrate </a:t>
            </a:r>
            <a:r>
              <a:rPr lang="en-GB" sz="1600" dirty="0">
                <a:solidFill>
                  <a:schemeClr val="tx1"/>
                </a:solidFill>
                <a:cs typeface="Helvetica" panose="020B0604020202020204" pitchFamily="34" charset="0"/>
              </a:rPr>
              <a:t>flow-dependent state error covariance information into </a:t>
            </a:r>
            <a:r>
              <a:rPr lang="en-GB" sz="1600" dirty="0" smtClean="0">
                <a:solidFill>
                  <a:schemeClr val="tx1"/>
                </a:solidFill>
                <a:cs typeface="Helvetica" panose="020B0604020202020204" pitchFamily="34" charset="0"/>
              </a:rPr>
              <a:t>the </a:t>
            </a:r>
            <a:r>
              <a:rPr lang="en-GB" sz="1600" dirty="0">
                <a:solidFill>
                  <a:schemeClr val="tx1"/>
                </a:solidFill>
                <a:cs typeface="Helvetica" panose="020B0604020202020204" pitchFamily="34" charset="0"/>
              </a:rPr>
              <a:t>variational analysis</a:t>
            </a:r>
          </a:p>
          <a:p>
            <a:pPr marL="457200" indent="-457200">
              <a:lnSpc>
                <a:spcPct val="100000"/>
              </a:lnSpc>
              <a:spcBef>
                <a:spcPts val="600"/>
              </a:spcBef>
              <a:spcAft>
                <a:spcPts val="600"/>
              </a:spcAft>
              <a:buFont typeface="+mj-lt"/>
              <a:buAutoNum type="arabicParen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dirty="0">
                <a:solidFill>
                  <a:schemeClr val="tx1"/>
                </a:solidFill>
                <a:cs typeface="Helvetica" panose="020B0604020202020204" pitchFamily="34" charset="0"/>
              </a:rPr>
              <a:t>Keep the full rank representation of </a:t>
            </a:r>
            <a:r>
              <a:rPr lang="en-GB" sz="1600" b="1" dirty="0" err="1">
                <a:solidFill>
                  <a:schemeClr val="tx1"/>
                </a:solidFill>
                <a:latin typeface="Cambria Math" panose="02040503050406030204" pitchFamily="18" charset="0"/>
                <a:ea typeface="Cambria Math" panose="02040503050406030204" pitchFamily="18" charset="0"/>
                <a:cs typeface="Helvetica" panose="020B0604020202020204" pitchFamily="34" charset="0"/>
              </a:rPr>
              <a:t>P</a:t>
            </a:r>
            <a:r>
              <a:rPr lang="en-GB" sz="1600" baseline="30000" dirty="0" err="1">
                <a:solidFill>
                  <a:schemeClr val="tx1"/>
                </a:solidFill>
                <a:latin typeface="Cambria Math" panose="02040503050406030204" pitchFamily="18" charset="0"/>
                <a:ea typeface="Cambria Math" panose="02040503050406030204" pitchFamily="18" charset="0"/>
                <a:cs typeface="Helvetica" panose="020B0604020202020204" pitchFamily="34" charset="0"/>
              </a:rPr>
              <a:t>b</a:t>
            </a:r>
            <a:r>
              <a:rPr lang="en-GB" sz="1600" dirty="0">
                <a:solidFill>
                  <a:schemeClr val="tx1"/>
                </a:solidFill>
                <a:cs typeface="Helvetica" panose="020B0604020202020204" pitchFamily="34" charset="0"/>
              </a:rPr>
              <a:t> and its implicit evolution inside the assimilation window</a:t>
            </a:r>
          </a:p>
          <a:p>
            <a:pPr marL="457200" indent="-457200">
              <a:lnSpc>
                <a:spcPct val="100000"/>
              </a:lnSpc>
              <a:spcBef>
                <a:spcPts val="600"/>
              </a:spcBef>
              <a:spcAft>
                <a:spcPts val="600"/>
              </a:spcAft>
              <a:buFont typeface="+mj-lt"/>
              <a:buAutoNum type="arabicParen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dirty="0">
                <a:solidFill>
                  <a:schemeClr val="tx1"/>
                </a:solidFill>
                <a:cs typeface="Helvetica" panose="020B0604020202020204" pitchFamily="34" charset="0"/>
              </a:rPr>
              <a:t>More robust than pure EnKF for limited ensemble sizes and large model errors</a:t>
            </a:r>
          </a:p>
          <a:p>
            <a:pPr marL="457200" indent="-457200">
              <a:lnSpc>
                <a:spcPct val="100000"/>
              </a:lnSpc>
              <a:spcBef>
                <a:spcPts val="600"/>
              </a:spcBef>
              <a:spcAft>
                <a:spcPts val="600"/>
              </a:spcAft>
              <a:buFont typeface="+mj-lt"/>
              <a:buAutoNum type="arabicParen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dirty="0">
                <a:solidFill>
                  <a:schemeClr val="tx1"/>
                </a:solidFill>
                <a:cs typeface="Helvetica" panose="020B0604020202020204" pitchFamily="34" charset="0"/>
              </a:rPr>
              <a:t>Allow for flow-dependent quality control of observations</a:t>
            </a:r>
          </a:p>
          <a:p>
            <a:pPr marL="457200" indent="-457200">
              <a:spcBef>
                <a:spcPts val="100"/>
              </a:spcBef>
              <a:spcAft>
                <a:spcPts val="1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600" dirty="0">
              <a:solidFill>
                <a:schemeClr val="tx1"/>
              </a:solidFill>
              <a:cs typeface="Helvetica" panose="020B0604020202020204" pitchFamily="34" charset="0"/>
            </a:endParaRPr>
          </a:p>
          <a:p>
            <a:pPr>
              <a:spcBef>
                <a:spcPts val="1200"/>
              </a:spcBef>
              <a:spcAft>
                <a:spcPts val="600"/>
              </a:spcAft>
              <a:buClr>
                <a:srgbClr val="FF0000"/>
              </a:buClr>
              <a:defRPr/>
            </a:pPr>
            <a:endParaRPr lang="en-GB" sz="1600" kern="0" dirty="0">
              <a:solidFill>
                <a:srgbClr val="000000"/>
              </a:solidFill>
              <a:ea typeface="Cambria Math" panose="02040503050406030204" pitchFamily="18" charset="0"/>
              <a:cs typeface="Helvetica" panose="020B0604020202020204" pitchFamily="34" charset="0"/>
            </a:endParaRPr>
          </a:p>
          <a:p>
            <a:pPr algn="ctr">
              <a:spcBef>
                <a:spcPts val="600"/>
              </a:spcBef>
              <a:spcAft>
                <a:spcPts val="600"/>
              </a:spcAft>
              <a:buClr>
                <a:srgbClr val="FF0000"/>
              </a:buClr>
              <a:defRPr/>
            </a:pPr>
            <a:r>
              <a:rPr lang="en-GB" sz="1600" kern="0" dirty="0" smtClean="0">
                <a:solidFill>
                  <a:srgbClr val="000000"/>
                </a:solidFill>
                <a:ea typeface="Cambria Math" panose="02040503050406030204" pitchFamily="18" charset="0"/>
                <a:cs typeface="Helvetica" panose="020B0604020202020204" pitchFamily="34" charset="0"/>
              </a:rPr>
              <a:t> </a:t>
            </a:r>
            <a:endParaRPr lang="en-GB" sz="1600" kern="0" dirty="0">
              <a:solidFill>
                <a:srgbClr val="000000"/>
              </a:solidFill>
              <a:ea typeface="Cambria Math" panose="02040503050406030204" pitchFamily="18" charset="0"/>
              <a:cs typeface="Helvetica" panose="020B0604020202020204" pitchFamily="34" charset="0"/>
            </a:endParaRPr>
          </a:p>
          <a:p>
            <a:pPr algn="ctr">
              <a:spcBef>
                <a:spcPts val="600"/>
              </a:spcBef>
              <a:spcAft>
                <a:spcPts val="600"/>
              </a:spcAft>
              <a:buClr>
                <a:srgbClr val="FF0000"/>
              </a:buClr>
              <a:defRPr/>
            </a:pPr>
            <a:endParaRPr lang="en-GB" sz="1800" dirty="0" smtClean="0">
              <a:solidFill>
                <a:schemeClr val="tx1"/>
              </a:solidFill>
            </a:endParaRPr>
          </a:p>
          <a:p>
            <a:pPr>
              <a:spcBef>
                <a:spcPts val="600"/>
              </a:spcBef>
              <a:spcAft>
                <a:spcPts val="600"/>
              </a:spcAft>
              <a:buClr>
                <a:srgbClr val="FF0000"/>
              </a:buClr>
              <a:defRPr/>
            </a:pPr>
            <a:endParaRPr lang="en-GB" sz="1800" dirty="0">
              <a:solidFill>
                <a:schemeClr val="tx1"/>
              </a:solidFill>
            </a:endParaRPr>
          </a:p>
          <a:p>
            <a:pPr>
              <a:spcBef>
                <a:spcPts val="600"/>
              </a:spcBef>
              <a:spcAft>
                <a:spcPts val="600"/>
              </a:spcAft>
              <a:defRPr/>
            </a:pPr>
            <a:endParaRPr lang="en-GB" sz="1800" dirty="0" smtClean="0">
              <a:solidFill>
                <a:schemeClr val="tx1"/>
              </a:solidFill>
            </a:endParaRPr>
          </a:p>
        </p:txBody>
      </p:sp>
    </p:spTree>
    <p:extLst>
      <p:ext uri="{BB962C8B-B14F-4D97-AF65-F5344CB8AC3E}">
        <p14:creationId xmlns:p14="http://schemas.microsoft.com/office/powerpoint/2010/main" val="27300201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Hybrid Data Assimilation: Applications</a:t>
            </a:r>
            <a:endParaRPr lang="en-GB" altLang="en-US" dirty="0" smtClean="0"/>
          </a:p>
        </p:txBody>
      </p:sp>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marL="457200" indent="-457200">
              <a:spcBef>
                <a:spcPts val="100"/>
              </a:spcBef>
              <a:spcAft>
                <a:spcPts val="1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dirty="0" smtClean="0">
                <a:solidFill>
                  <a:schemeClr val="tx1"/>
                </a:solidFill>
                <a:cs typeface="Helvetica" panose="020B0604020202020204" pitchFamily="34" charset="0"/>
              </a:rPr>
              <a:t>The next question to address is: how do we integrate the flow-dependent error </a:t>
            </a:r>
          </a:p>
          <a:p>
            <a:pPr marL="457200" indent="-457200">
              <a:spcBef>
                <a:spcPts val="100"/>
              </a:spcBef>
              <a:spcAft>
                <a:spcPts val="1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dirty="0" smtClean="0">
                <a:solidFill>
                  <a:schemeClr val="tx1"/>
                </a:solidFill>
                <a:cs typeface="Helvetica" panose="020B0604020202020204" pitchFamily="34" charset="0"/>
              </a:rPr>
              <a:t>covariance information from the EnKF/EDA systems into the variational analysis?</a:t>
            </a:r>
          </a:p>
          <a:p>
            <a:pPr marL="457200" indent="-457200">
              <a:spcBef>
                <a:spcPts val="100"/>
              </a:spcBef>
              <a:spcAft>
                <a:spcPts val="1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600" dirty="0">
              <a:solidFill>
                <a:schemeClr val="tx1"/>
              </a:solidFill>
              <a:cs typeface="Helvetica" panose="020B0604020202020204" pitchFamily="34" charset="0"/>
            </a:endParaRPr>
          </a:p>
          <a:p>
            <a:pPr marL="457200" indent="-457200">
              <a:lnSpc>
                <a:spcPct val="100000"/>
              </a:lnSpc>
              <a:spcBef>
                <a:spcPts val="600"/>
              </a:spcBef>
              <a:spcAft>
                <a:spcPts val="600"/>
              </a:spcAft>
              <a:buFont typeface="+mj-lt"/>
              <a:buAutoNum type="arabicPeriod"/>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dirty="0" smtClean="0">
                <a:solidFill>
                  <a:schemeClr val="tx1"/>
                </a:solidFill>
                <a:cs typeface="Helvetica" panose="020B0604020202020204" pitchFamily="34" charset="0"/>
              </a:rPr>
              <a:t>Extended </a:t>
            </a:r>
            <a:r>
              <a:rPr lang="en-GB" sz="1600" dirty="0">
                <a:solidFill>
                  <a:schemeClr val="tx1"/>
                </a:solidFill>
                <a:cs typeface="Helvetica" panose="020B0604020202020204" pitchFamily="34" charset="0"/>
              </a:rPr>
              <a:t>control variable </a:t>
            </a:r>
            <a:r>
              <a:rPr lang="en-GB" sz="1600" dirty="0" smtClean="0">
                <a:solidFill>
                  <a:schemeClr val="tx1"/>
                </a:solidFill>
                <a:cs typeface="Helvetica" panose="020B0604020202020204" pitchFamily="34" charset="0"/>
              </a:rPr>
              <a:t>method </a:t>
            </a:r>
            <a:r>
              <a:rPr lang="en-GB" sz="1600" dirty="0">
                <a:solidFill>
                  <a:schemeClr val="tx1"/>
                </a:solidFill>
                <a:cs typeface="Helvetica" panose="020B0604020202020204" pitchFamily="34" charset="0"/>
              </a:rPr>
              <a:t>(Met </a:t>
            </a:r>
            <a:r>
              <a:rPr lang="en-GB" sz="1600" dirty="0" smtClean="0">
                <a:solidFill>
                  <a:schemeClr val="tx1"/>
                </a:solidFill>
                <a:cs typeface="Helvetica" panose="020B0604020202020204" pitchFamily="34" charset="0"/>
              </a:rPr>
              <a:t>Office)</a:t>
            </a:r>
            <a:endParaRPr lang="en-GB" sz="1600" dirty="0">
              <a:solidFill>
                <a:schemeClr val="tx1"/>
              </a:solidFill>
              <a:cs typeface="Helvetica" panose="020B0604020202020204" pitchFamily="34" charset="0"/>
            </a:endParaRPr>
          </a:p>
          <a:p>
            <a:pPr marL="457200" indent="-457200">
              <a:lnSpc>
                <a:spcPct val="100000"/>
              </a:lnSpc>
              <a:spcBef>
                <a:spcPts val="600"/>
              </a:spcBef>
              <a:spcAft>
                <a:spcPts val="600"/>
              </a:spcAft>
              <a:buFont typeface="+mj-lt"/>
              <a:buAutoNum type="arabicPeriod"/>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dirty="0">
                <a:solidFill>
                  <a:schemeClr val="tx1"/>
                </a:solidFill>
                <a:cs typeface="Helvetica" panose="020B0604020202020204" pitchFamily="34" charset="0"/>
              </a:rPr>
              <a:t>4D-Ensemble-Var </a:t>
            </a:r>
            <a:r>
              <a:rPr lang="en-GB" sz="1600" dirty="0" smtClean="0">
                <a:solidFill>
                  <a:schemeClr val="tx1"/>
                </a:solidFill>
                <a:cs typeface="Helvetica" panose="020B0604020202020204" pitchFamily="34" charset="0"/>
              </a:rPr>
              <a:t>(NCEP, CMC, DWD)</a:t>
            </a:r>
            <a:endParaRPr lang="en-GB" sz="1600" dirty="0">
              <a:solidFill>
                <a:schemeClr val="tx1"/>
              </a:solidFill>
              <a:cs typeface="Helvetica" panose="020B0604020202020204" pitchFamily="34" charset="0"/>
            </a:endParaRPr>
          </a:p>
          <a:p>
            <a:pPr marL="457200" indent="-457200">
              <a:lnSpc>
                <a:spcPct val="100000"/>
              </a:lnSpc>
              <a:spcBef>
                <a:spcPts val="600"/>
              </a:spcBef>
              <a:spcAft>
                <a:spcPts val="600"/>
              </a:spcAft>
              <a:buFont typeface="+mj-lt"/>
              <a:buAutoNum type="arabicPeriod"/>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dirty="0" smtClean="0">
                <a:solidFill>
                  <a:schemeClr val="tx1"/>
                </a:solidFill>
                <a:cs typeface="Helvetica" panose="020B0604020202020204" pitchFamily="34" charset="0"/>
              </a:rPr>
              <a:t>Hybrid EDA 4D-Var </a:t>
            </a:r>
            <a:r>
              <a:rPr lang="en-GB" sz="1600" dirty="0">
                <a:solidFill>
                  <a:schemeClr val="tx1"/>
                </a:solidFill>
                <a:cs typeface="Helvetica" panose="020B0604020202020204" pitchFamily="34" charset="0"/>
              </a:rPr>
              <a:t>(ECMWF, </a:t>
            </a:r>
            <a:r>
              <a:rPr lang="en-GB" sz="1600" dirty="0" smtClean="0">
                <a:solidFill>
                  <a:schemeClr val="tx1"/>
                </a:solidFill>
                <a:cs typeface="Helvetica" panose="020B0604020202020204" pitchFamily="34" charset="0"/>
              </a:rPr>
              <a:t>Météo </a:t>
            </a:r>
            <a:r>
              <a:rPr lang="en-GB" sz="1600" dirty="0">
                <a:solidFill>
                  <a:schemeClr val="tx1"/>
                </a:solidFill>
                <a:cs typeface="Helvetica" panose="020B0604020202020204" pitchFamily="34" charset="0"/>
              </a:rPr>
              <a:t>France)</a:t>
            </a:r>
          </a:p>
          <a:p>
            <a:pPr marL="457200" indent="-457200">
              <a:spcBef>
                <a:spcPts val="100"/>
              </a:spcBef>
              <a:spcAft>
                <a:spcPts val="1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600" dirty="0">
              <a:solidFill>
                <a:schemeClr val="tx1"/>
              </a:solidFill>
              <a:cs typeface="Helvetica" panose="020B0604020202020204" pitchFamily="34" charset="0"/>
            </a:endParaRPr>
          </a:p>
          <a:p>
            <a:pPr>
              <a:spcBef>
                <a:spcPts val="1200"/>
              </a:spcBef>
              <a:spcAft>
                <a:spcPts val="600"/>
              </a:spcAft>
              <a:buClr>
                <a:srgbClr val="FF0000"/>
              </a:buClr>
              <a:defRPr/>
            </a:pPr>
            <a:endParaRPr lang="en-GB" sz="1600" kern="0" dirty="0">
              <a:solidFill>
                <a:srgbClr val="000000"/>
              </a:solidFill>
              <a:ea typeface="Cambria Math" panose="02040503050406030204" pitchFamily="18" charset="0"/>
              <a:cs typeface="Helvetica" panose="020B0604020202020204" pitchFamily="34" charset="0"/>
            </a:endParaRPr>
          </a:p>
          <a:p>
            <a:pPr algn="ctr">
              <a:spcBef>
                <a:spcPts val="600"/>
              </a:spcBef>
              <a:spcAft>
                <a:spcPts val="600"/>
              </a:spcAft>
              <a:buClr>
                <a:srgbClr val="FF0000"/>
              </a:buClr>
              <a:defRPr/>
            </a:pPr>
            <a:r>
              <a:rPr lang="en-GB" sz="1600" kern="0" dirty="0" smtClean="0">
                <a:solidFill>
                  <a:srgbClr val="000000"/>
                </a:solidFill>
                <a:ea typeface="Cambria Math" panose="02040503050406030204" pitchFamily="18" charset="0"/>
                <a:cs typeface="Helvetica" panose="020B0604020202020204" pitchFamily="34" charset="0"/>
              </a:rPr>
              <a:t> </a:t>
            </a:r>
            <a:endParaRPr lang="en-GB" sz="1600" kern="0" dirty="0">
              <a:solidFill>
                <a:srgbClr val="000000"/>
              </a:solidFill>
              <a:ea typeface="Cambria Math" panose="02040503050406030204" pitchFamily="18" charset="0"/>
              <a:cs typeface="Helvetica" panose="020B0604020202020204" pitchFamily="34" charset="0"/>
            </a:endParaRPr>
          </a:p>
          <a:p>
            <a:pPr algn="ctr">
              <a:spcBef>
                <a:spcPts val="600"/>
              </a:spcBef>
              <a:spcAft>
                <a:spcPts val="600"/>
              </a:spcAft>
              <a:buClr>
                <a:srgbClr val="FF0000"/>
              </a:buClr>
              <a:defRPr/>
            </a:pPr>
            <a:endParaRPr lang="en-GB" sz="1800" dirty="0" smtClean="0">
              <a:solidFill>
                <a:schemeClr val="tx1"/>
              </a:solidFill>
            </a:endParaRPr>
          </a:p>
          <a:p>
            <a:pPr>
              <a:spcBef>
                <a:spcPts val="600"/>
              </a:spcBef>
              <a:spcAft>
                <a:spcPts val="600"/>
              </a:spcAft>
              <a:buClr>
                <a:srgbClr val="FF0000"/>
              </a:buClr>
              <a:defRPr/>
            </a:pPr>
            <a:endParaRPr lang="en-GB" sz="1800" dirty="0">
              <a:solidFill>
                <a:schemeClr val="tx1"/>
              </a:solidFill>
            </a:endParaRPr>
          </a:p>
          <a:p>
            <a:pPr>
              <a:spcBef>
                <a:spcPts val="600"/>
              </a:spcBef>
              <a:spcAft>
                <a:spcPts val="600"/>
              </a:spcAft>
              <a:defRPr/>
            </a:pPr>
            <a:endParaRPr lang="en-GB" sz="1800" dirty="0" smtClean="0">
              <a:solidFill>
                <a:schemeClr val="tx1"/>
              </a:solidFill>
            </a:endParaRPr>
          </a:p>
        </p:txBody>
      </p:sp>
    </p:spTree>
    <p:extLst>
      <p:ext uri="{BB962C8B-B14F-4D97-AF65-F5344CB8AC3E}">
        <p14:creationId xmlns:p14="http://schemas.microsoft.com/office/powerpoint/2010/main" val="35644392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Hybrid Data Assimilation: Applications</a:t>
            </a:r>
            <a:endParaRPr lang="en-GB" altLang="en-US" dirty="0" smtClean="0"/>
          </a:p>
        </p:txBody>
      </p:sp>
      <p:sp>
        <p:nvSpPr>
          <p:cNvPr id="3" name="Content Placeholder 2"/>
          <p:cNvSpPr>
            <a:spLocks noGrp="1"/>
          </p:cNvSpPr>
          <p:nvPr>
            <p:ph idx="4294967295"/>
          </p:nvPr>
        </p:nvSpPr>
        <p:spPr>
          <a:xfrm>
            <a:off x="468313" y="1268760"/>
            <a:ext cx="8229600" cy="5040560"/>
          </a:xfrm>
          <a:prstGeom prst="rect">
            <a:avLst/>
          </a:prstGeom>
        </p:spPr>
        <p:txBody>
          <a:bodyPr>
            <a:normAutofit fontScale="92500"/>
          </a:bodyPr>
          <a:lstStyle/>
          <a:p>
            <a:pPr marL="457200" indent="-457200">
              <a:spcBef>
                <a:spcPts val="100"/>
              </a:spcBef>
              <a:spcAft>
                <a:spcPts val="1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dirty="0" smtClean="0">
                <a:solidFill>
                  <a:schemeClr val="tx1"/>
                </a:solidFill>
                <a:cs typeface="Helvetica" panose="020B0604020202020204" pitchFamily="34" charset="0"/>
              </a:rPr>
              <a:t> </a:t>
            </a:r>
            <a:r>
              <a:rPr lang="en-GB" sz="1600" dirty="0" smtClean="0">
                <a:solidFill>
                  <a:srgbClr val="0099FF"/>
                </a:solidFill>
                <a:cs typeface="Helvetica" panose="020B0604020202020204" pitchFamily="34" charset="0"/>
              </a:rPr>
              <a:t>Extended (alpha) control </a:t>
            </a:r>
            <a:r>
              <a:rPr lang="en-GB" sz="1600" dirty="0">
                <a:solidFill>
                  <a:srgbClr val="0099FF"/>
                </a:solidFill>
                <a:cs typeface="Helvetica" panose="020B0604020202020204" pitchFamily="34" charset="0"/>
              </a:rPr>
              <a:t>variable</a:t>
            </a:r>
            <a:r>
              <a:rPr lang="en-GB" sz="1600" dirty="0">
                <a:solidFill>
                  <a:schemeClr val="tx1"/>
                </a:solidFill>
                <a:cs typeface="Helvetica" panose="020B0604020202020204" pitchFamily="34" charset="0"/>
              </a:rPr>
              <a:t> </a:t>
            </a:r>
            <a:r>
              <a:rPr lang="en-GB" sz="1600" dirty="0" smtClean="0">
                <a:solidFill>
                  <a:schemeClr val="tx1"/>
                </a:solidFill>
                <a:cs typeface="Helvetica" panose="020B0604020202020204" pitchFamily="34" charset="0"/>
              </a:rPr>
              <a:t>(</a:t>
            </a:r>
            <a:r>
              <a:rPr lang="en-GB" sz="1600" kern="0" dirty="0" smtClean="0">
                <a:solidFill>
                  <a:srgbClr val="000000"/>
                </a:solidFill>
                <a:cs typeface="Helvetica" panose="020B0604020202020204" pitchFamily="34" charset="0"/>
              </a:rPr>
              <a:t>Lorenc</a:t>
            </a:r>
            <a:r>
              <a:rPr lang="en-GB" sz="1600" kern="0" dirty="0">
                <a:solidFill>
                  <a:srgbClr val="000000"/>
                </a:solidFill>
                <a:cs typeface="Helvetica" panose="020B0604020202020204" pitchFamily="34" charset="0"/>
              </a:rPr>
              <a:t>, 2003</a:t>
            </a:r>
            <a:r>
              <a:rPr lang="en-GB" sz="1600" dirty="0" smtClean="0">
                <a:solidFill>
                  <a:schemeClr val="tx1"/>
                </a:solidFill>
                <a:cs typeface="Helvetica" panose="020B0604020202020204" pitchFamily="34" charset="0"/>
              </a:rPr>
              <a:t>)</a:t>
            </a:r>
            <a:endParaRPr lang="en-GB" sz="1600" dirty="0">
              <a:solidFill>
                <a:schemeClr val="tx1"/>
              </a:solidFill>
              <a:cs typeface="Helvetica" panose="020B0604020202020204" pitchFamily="34" charset="0"/>
            </a:endParaRPr>
          </a:p>
          <a:p>
            <a:pPr marL="457200" indent="-457200">
              <a:spcBef>
                <a:spcPts val="100"/>
              </a:spcBef>
              <a:spcAft>
                <a:spcPts val="1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600" dirty="0">
              <a:solidFill>
                <a:schemeClr val="tx1"/>
              </a:solidFill>
              <a:cs typeface="Helvetica" panose="020B0604020202020204" pitchFamily="34" charset="0"/>
            </a:endParaRPr>
          </a:p>
          <a:p>
            <a:pPr>
              <a:spcBef>
                <a:spcPts val="1200"/>
              </a:spcBef>
              <a:spcAft>
                <a:spcPts val="600"/>
              </a:spcAft>
              <a:buClr>
                <a:srgbClr val="FF0000"/>
              </a:buClr>
              <a:defRPr/>
            </a:pPr>
            <a:r>
              <a:rPr lang="en-GB" sz="1600" kern="0" dirty="0">
                <a:solidFill>
                  <a:srgbClr val="000000"/>
                </a:solidFill>
                <a:ea typeface="Cambria Math" panose="02040503050406030204" pitchFamily="18" charset="0"/>
                <a:cs typeface="Helvetica" panose="020B0604020202020204" pitchFamily="34" charset="0"/>
              </a:rPr>
              <a:t>Conceptually </a:t>
            </a:r>
            <a:r>
              <a:rPr lang="en-GB" sz="1600" kern="0" dirty="0" smtClean="0">
                <a:solidFill>
                  <a:srgbClr val="000000"/>
                </a:solidFill>
                <a:ea typeface="Cambria Math" panose="02040503050406030204" pitchFamily="18" charset="0"/>
                <a:cs typeface="Helvetica" panose="020B0604020202020204" pitchFamily="34" charset="0"/>
              </a:rPr>
              <a:t>it adds </a:t>
            </a:r>
            <a:r>
              <a:rPr lang="en-GB" sz="1600" kern="0" dirty="0">
                <a:solidFill>
                  <a:srgbClr val="000000"/>
                </a:solidFill>
                <a:ea typeface="Cambria Math" panose="02040503050406030204" pitchFamily="18" charset="0"/>
                <a:cs typeface="Helvetica" panose="020B0604020202020204" pitchFamily="34" charset="0"/>
              </a:rPr>
              <a:t>a flow-dependent term </a:t>
            </a:r>
            <a:r>
              <a:rPr lang="en-GB" sz="1600" kern="0" dirty="0" smtClean="0">
                <a:solidFill>
                  <a:srgbClr val="000000"/>
                </a:solidFill>
                <a:ea typeface="Cambria Math" panose="02040503050406030204" pitchFamily="18" charset="0"/>
                <a:cs typeface="Helvetica" panose="020B0604020202020204" pitchFamily="34" charset="0"/>
              </a:rPr>
              <a:t>to </a:t>
            </a:r>
            <a:r>
              <a:rPr lang="en-GB" sz="1600" kern="0" dirty="0">
                <a:solidFill>
                  <a:srgbClr val="000000"/>
                </a:solidFill>
                <a:ea typeface="Cambria Math" panose="02040503050406030204" pitchFamily="18" charset="0"/>
                <a:cs typeface="Helvetica" panose="020B0604020202020204" pitchFamily="34" charset="0"/>
              </a:rPr>
              <a:t>the </a:t>
            </a:r>
            <a:r>
              <a:rPr lang="en-GB" sz="1600" kern="0" dirty="0" smtClean="0">
                <a:solidFill>
                  <a:srgbClr val="000000"/>
                </a:solidFill>
                <a:ea typeface="Cambria Math" panose="02040503050406030204" pitchFamily="18" charset="0"/>
                <a:cs typeface="Helvetica" panose="020B0604020202020204" pitchFamily="34" charset="0"/>
              </a:rPr>
              <a:t>background error model:</a:t>
            </a:r>
            <a:endParaRPr lang="en-GB" sz="1600" kern="0" dirty="0">
              <a:solidFill>
                <a:srgbClr val="000000"/>
              </a:solidFill>
              <a:ea typeface="Cambria Math" panose="02040503050406030204" pitchFamily="18" charset="0"/>
              <a:cs typeface="Helvetica" panose="020B0604020202020204" pitchFamily="34" charset="0"/>
            </a:endParaRPr>
          </a:p>
          <a:p>
            <a:pPr>
              <a:spcBef>
                <a:spcPts val="1200"/>
              </a:spcBef>
              <a:spcAft>
                <a:spcPts val="600"/>
              </a:spcAft>
              <a:buClr>
                <a:srgbClr val="FF0000"/>
              </a:buClr>
              <a:defRPr/>
            </a:pPr>
            <a:endParaRPr lang="en-GB" sz="1600" kern="0" dirty="0">
              <a:solidFill>
                <a:srgbClr val="000000"/>
              </a:solidFill>
              <a:ea typeface="Cambria Math" panose="02040503050406030204" pitchFamily="18" charset="0"/>
              <a:cs typeface="Helvetica" panose="020B0604020202020204" pitchFamily="34" charset="0"/>
            </a:endParaRPr>
          </a:p>
          <a:p>
            <a:pPr>
              <a:spcBef>
                <a:spcPts val="1800"/>
              </a:spcBef>
              <a:buClr>
                <a:srgbClr val="FF0000"/>
              </a:buClr>
              <a:defRPr/>
            </a:pPr>
            <a:r>
              <a:rPr lang="en-GB" sz="1600" b="1" kern="0" dirty="0" err="1"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P</a:t>
            </a:r>
            <a:r>
              <a:rPr lang="en-GB" sz="1600" kern="0" baseline="30000" dirty="0" err="1"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b</a:t>
            </a:r>
            <a:r>
              <a:rPr lang="en-GB" sz="1600" kern="0" baseline="-25000" dirty="0" err="1"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clim</a:t>
            </a:r>
            <a:r>
              <a:rPr lang="en-GB" sz="1600" kern="0" dirty="0" smtClean="0">
                <a:solidFill>
                  <a:srgbClr val="000000"/>
                </a:solidFill>
                <a:ea typeface="Cambria Math" panose="02040503050406030204" pitchFamily="18" charset="0"/>
                <a:cs typeface="Helvetica" panose="020B0604020202020204" pitchFamily="34" charset="0"/>
              </a:rPr>
              <a:t> </a:t>
            </a:r>
            <a:r>
              <a:rPr lang="en-GB" sz="1600" kern="0" dirty="0">
                <a:solidFill>
                  <a:srgbClr val="000000"/>
                </a:solidFill>
                <a:ea typeface="Cambria Math" panose="02040503050406030204" pitchFamily="18" charset="0"/>
                <a:cs typeface="Helvetica" panose="020B0604020202020204" pitchFamily="34" charset="0"/>
              </a:rPr>
              <a:t>is the static, climatological </a:t>
            </a:r>
            <a:r>
              <a:rPr lang="en-GB" sz="1600" kern="0" dirty="0" smtClean="0">
                <a:solidFill>
                  <a:srgbClr val="000000"/>
                </a:solidFill>
                <a:ea typeface="Cambria Math" panose="02040503050406030204" pitchFamily="18" charset="0"/>
                <a:cs typeface="Helvetica" panose="020B0604020202020204" pitchFamily="34" charset="0"/>
              </a:rPr>
              <a:t>background error covariance</a:t>
            </a:r>
            <a:endParaRPr lang="en-GB" sz="1600" kern="0" dirty="0">
              <a:solidFill>
                <a:srgbClr val="000000"/>
              </a:solidFill>
              <a:ea typeface="Cambria Math" panose="02040503050406030204" pitchFamily="18" charset="0"/>
              <a:cs typeface="Helvetica" panose="020B0604020202020204" pitchFamily="34" charset="0"/>
            </a:endParaRPr>
          </a:p>
          <a:p>
            <a:pPr>
              <a:spcBef>
                <a:spcPts val="1200"/>
              </a:spcBef>
              <a:buClr>
                <a:srgbClr val="FF0000"/>
              </a:buClr>
              <a:defRPr/>
            </a:pPr>
            <a:r>
              <a:rPr lang="en-GB" sz="1600" b="1" kern="0" dirty="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P</a:t>
            </a:r>
            <a:r>
              <a:rPr lang="en-GB" sz="1600" i="1" kern="0" baseline="-25000" dirty="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ens</a:t>
            </a:r>
            <a:r>
              <a:rPr lang="en-GB" sz="1600" kern="0" dirty="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 </a:t>
            </a:r>
            <a:r>
              <a:rPr lang="en-GB" sz="1400" kern="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a:t>
            </a:r>
            <a:r>
              <a:rPr lang="en-GB" sz="1600" kern="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 </a:t>
            </a:r>
            <a:r>
              <a:rPr lang="en-GB" sz="1600" b="1" kern="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C</a:t>
            </a:r>
            <a:r>
              <a:rPr lang="en-GB" sz="1600" i="1" kern="0" baseline="-2500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loc</a:t>
            </a:r>
            <a:r>
              <a:rPr lang="en-GB" sz="1600" kern="0" dirty="0">
                <a:solidFill>
                  <a:srgbClr val="000000"/>
                </a:solidFill>
                <a:ea typeface="Cambria Math" panose="02040503050406030204" pitchFamily="18" charset="0"/>
                <a:cs typeface="Helvetica" panose="020B0604020202020204" pitchFamily="34" charset="0"/>
              </a:rPr>
              <a:t> is the localised ensemble sample covariance</a:t>
            </a:r>
          </a:p>
          <a:p>
            <a:pPr>
              <a:spcBef>
                <a:spcPts val="1200"/>
              </a:spcBef>
              <a:spcAft>
                <a:spcPts val="600"/>
              </a:spcAft>
              <a:buClr>
                <a:srgbClr val="FF0000"/>
              </a:buClr>
              <a:defRPr/>
            </a:pPr>
            <a:r>
              <a:rPr lang="en-GB" sz="1600" kern="0" dirty="0">
                <a:solidFill>
                  <a:srgbClr val="000000"/>
                </a:solidFill>
                <a:ea typeface="Cambria Math" panose="02040503050406030204" pitchFamily="18" charset="0"/>
                <a:cs typeface="Helvetica" panose="020B0604020202020204" pitchFamily="34" charset="0"/>
              </a:rPr>
              <a:t>In practice </a:t>
            </a:r>
            <a:r>
              <a:rPr lang="en-GB" sz="1600" kern="0" dirty="0" smtClean="0">
                <a:solidFill>
                  <a:srgbClr val="000000"/>
                </a:solidFill>
                <a:ea typeface="Cambria Math" panose="02040503050406030204" pitchFamily="18" charset="0"/>
                <a:cs typeface="Helvetica" panose="020B0604020202020204" pitchFamily="34" charset="0"/>
              </a:rPr>
              <a:t>this hybrid covariance model </a:t>
            </a:r>
            <a:r>
              <a:rPr lang="en-GB" sz="1600" kern="0" dirty="0">
                <a:solidFill>
                  <a:srgbClr val="000000"/>
                </a:solidFill>
                <a:ea typeface="Cambria Math" panose="02040503050406030204" pitchFamily="18" charset="0"/>
                <a:cs typeface="Helvetica" panose="020B0604020202020204" pitchFamily="34" charset="0"/>
              </a:rPr>
              <a:t>is done through augmentation of the control variable:</a:t>
            </a:r>
          </a:p>
          <a:p>
            <a:pPr>
              <a:spcBef>
                <a:spcPts val="1200"/>
              </a:spcBef>
              <a:spcAft>
                <a:spcPts val="600"/>
              </a:spcAft>
              <a:buClr>
                <a:srgbClr val="FF0000"/>
              </a:buClr>
              <a:defRPr/>
            </a:pPr>
            <a:endParaRPr lang="en-GB" sz="1600" kern="0" dirty="0">
              <a:solidFill>
                <a:srgbClr val="000000"/>
              </a:solidFill>
              <a:ea typeface="Cambria Math" panose="02040503050406030204" pitchFamily="18" charset="0"/>
              <a:cs typeface="Helvetica" panose="020B0604020202020204" pitchFamily="34" charset="0"/>
            </a:endParaRPr>
          </a:p>
          <a:p>
            <a:pPr>
              <a:spcBef>
                <a:spcPts val="1200"/>
              </a:spcBef>
              <a:spcAft>
                <a:spcPts val="600"/>
              </a:spcAft>
              <a:buClr>
                <a:srgbClr val="FF0000"/>
              </a:buClr>
              <a:defRPr/>
            </a:pPr>
            <a:r>
              <a:rPr lang="en-GB" sz="1600" kern="0" dirty="0">
                <a:solidFill>
                  <a:srgbClr val="000000"/>
                </a:solidFill>
                <a:ea typeface="Cambria Math" panose="02040503050406030204" pitchFamily="18" charset="0"/>
                <a:cs typeface="Helvetica" panose="020B0604020202020204" pitchFamily="34" charset="0"/>
              </a:rPr>
              <a:t>and introducing an additional term in the </a:t>
            </a:r>
            <a:r>
              <a:rPr lang="en-GB" sz="1600" kern="0" dirty="0" smtClean="0">
                <a:solidFill>
                  <a:srgbClr val="000000"/>
                </a:solidFill>
                <a:ea typeface="Cambria Math" panose="02040503050406030204" pitchFamily="18" charset="0"/>
                <a:cs typeface="Helvetica" panose="020B0604020202020204" pitchFamily="34" charset="0"/>
              </a:rPr>
              <a:t>4D-Var cost function:</a:t>
            </a:r>
            <a:endParaRPr lang="en-GB" sz="1600" kern="0" dirty="0">
              <a:solidFill>
                <a:srgbClr val="000000"/>
              </a:solidFill>
              <a:ea typeface="Cambria Math" panose="02040503050406030204" pitchFamily="18" charset="0"/>
              <a:cs typeface="Helvetica" panose="020B0604020202020204" pitchFamily="34" charset="0"/>
            </a:endParaRPr>
          </a:p>
          <a:p>
            <a:pPr>
              <a:spcBef>
                <a:spcPts val="1200"/>
              </a:spcBef>
              <a:spcAft>
                <a:spcPts val="600"/>
              </a:spcAft>
              <a:buClr>
                <a:srgbClr val="FF0000"/>
              </a:buClr>
              <a:defRPr/>
            </a:pPr>
            <a:endParaRPr lang="en-GB" sz="1600" kern="0" dirty="0">
              <a:solidFill>
                <a:srgbClr val="000000"/>
              </a:solidFill>
              <a:ea typeface="Cambria Math" panose="02040503050406030204" pitchFamily="18" charset="0"/>
              <a:cs typeface="Helvetica" panose="020B0604020202020204" pitchFamily="34" charset="0"/>
            </a:endParaRPr>
          </a:p>
          <a:p>
            <a:pPr>
              <a:spcBef>
                <a:spcPts val="1200"/>
              </a:spcBef>
              <a:spcAft>
                <a:spcPts val="600"/>
              </a:spcAft>
              <a:buClr>
                <a:srgbClr val="FF0000"/>
              </a:buClr>
              <a:defRPr/>
            </a:pPr>
            <a:endParaRPr lang="en-GB" sz="1600" kern="0" dirty="0">
              <a:solidFill>
                <a:srgbClr val="000000"/>
              </a:solidFill>
              <a:ea typeface="Cambria Math" panose="02040503050406030204" pitchFamily="18" charset="0"/>
              <a:cs typeface="Helvetica" panose="020B0604020202020204" pitchFamily="34" charset="0"/>
            </a:endParaRPr>
          </a:p>
          <a:p>
            <a:pPr algn="ctr">
              <a:spcBef>
                <a:spcPts val="600"/>
              </a:spcBef>
              <a:spcAft>
                <a:spcPts val="600"/>
              </a:spcAft>
              <a:buClr>
                <a:srgbClr val="FF0000"/>
              </a:buClr>
              <a:defRPr/>
            </a:pPr>
            <a:r>
              <a:rPr lang="en-GB" sz="1600" kern="0" dirty="0" smtClean="0">
                <a:solidFill>
                  <a:srgbClr val="000000"/>
                </a:solidFill>
                <a:ea typeface="Cambria Math" panose="02040503050406030204" pitchFamily="18" charset="0"/>
                <a:cs typeface="Helvetica" panose="020B0604020202020204" pitchFamily="34" charset="0"/>
              </a:rPr>
              <a:t> </a:t>
            </a:r>
            <a:endParaRPr lang="en-GB" sz="1600" kern="0" dirty="0">
              <a:solidFill>
                <a:srgbClr val="000000"/>
              </a:solidFill>
              <a:ea typeface="Cambria Math" panose="02040503050406030204" pitchFamily="18" charset="0"/>
              <a:cs typeface="Helvetica" panose="020B0604020202020204" pitchFamily="34" charset="0"/>
            </a:endParaRPr>
          </a:p>
          <a:p>
            <a:pPr algn="ctr">
              <a:spcBef>
                <a:spcPts val="600"/>
              </a:spcBef>
              <a:spcAft>
                <a:spcPts val="600"/>
              </a:spcAft>
              <a:buClr>
                <a:srgbClr val="FF0000"/>
              </a:buClr>
              <a:defRPr/>
            </a:pPr>
            <a:endParaRPr lang="en-GB" sz="1800" dirty="0" smtClean="0">
              <a:solidFill>
                <a:schemeClr val="tx1"/>
              </a:solidFill>
            </a:endParaRPr>
          </a:p>
          <a:p>
            <a:pPr>
              <a:spcBef>
                <a:spcPts val="600"/>
              </a:spcBef>
              <a:spcAft>
                <a:spcPts val="600"/>
              </a:spcAft>
              <a:buClr>
                <a:srgbClr val="FF0000"/>
              </a:buClr>
              <a:defRPr/>
            </a:pPr>
            <a:endParaRPr lang="en-GB" sz="1800" dirty="0">
              <a:solidFill>
                <a:schemeClr val="tx1"/>
              </a:solidFill>
            </a:endParaRPr>
          </a:p>
          <a:p>
            <a:pPr>
              <a:spcBef>
                <a:spcPts val="600"/>
              </a:spcBef>
              <a:spcAft>
                <a:spcPts val="600"/>
              </a:spcAft>
              <a:defRPr/>
            </a:pPr>
            <a:endParaRPr lang="en-GB" sz="1800" dirty="0" smtClean="0">
              <a:solidFill>
                <a:schemeClr val="tx1"/>
              </a:solidFill>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3852522348"/>
              </p:ext>
            </p:extLst>
          </p:nvPr>
        </p:nvGraphicFramePr>
        <p:xfrm>
          <a:off x="2816234" y="2348880"/>
          <a:ext cx="2870892" cy="410040"/>
        </p:xfrm>
        <a:graphic>
          <a:graphicData uri="http://schemas.openxmlformats.org/presentationml/2006/ole">
            <mc:AlternateContent xmlns:mc="http://schemas.openxmlformats.org/markup-compatibility/2006">
              <mc:Choice xmlns:v="urn:schemas-microsoft-com:vml" Requires="v">
                <p:oleObj spid="_x0000_s393858" name="Equation" r:id="rId3" imgW="1688760" imgH="241200" progId="Equation.DSMT4">
                  <p:embed/>
                </p:oleObj>
              </mc:Choice>
              <mc:Fallback>
                <p:oleObj name="Equation" r:id="rId3" imgW="1688760" imgH="241200" progId="Equation.DSMT4">
                  <p:embed/>
                  <p:pic>
                    <p:nvPicPr>
                      <p:cNvPr id="0" name=""/>
                      <p:cNvPicPr>
                        <a:picLocks noChangeAspect="1" noChangeArrowheads="1"/>
                      </p:cNvPicPr>
                      <p:nvPr/>
                    </p:nvPicPr>
                    <p:blipFill>
                      <a:blip r:embed="rId4"/>
                      <a:srcRect/>
                      <a:stretch>
                        <a:fillRect/>
                      </a:stretch>
                    </p:blipFill>
                    <p:spPr bwMode="auto">
                      <a:xfrm>
                        <a:off x="2816234" y="2348880"/>
                        <a:ext cx="2870892" cy="4100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747193701"/>
              </p:ext>
            </p:extLst>
          </p:nvPr>
        </p:nvGraphicFramePr>
        <p:xfrm>
          <a:off x="2771775" y="4078288"/>
          <a:ext cx="2654300" cy="430212"/>
        </p:xfrm>
        <a:graphic>
          <a:graphicData uri="http://schemas.openxmlformats.org/presentationml/2006/ole">
            <mc:AlternateContent xmlns:mc="http://schemas.openxmlformats.org/markup-compatibility/2006">
              <mc:Choice xmlns:v="urn:schemas-microsoft-com:vml" Requires="v">
                <p:oleObj spid="_x0000_s393859" name="Equation" r:id="rId5" imgW="1562040" imgH="253800" progId="Equation.DSMT4">
                  <p:embed/>
                </p:oleObj>
              </mc:Choice>
              <mc:Fallback>
                <p:oleObj name="Equation" r:id="rId5" imgW="1562040" imgH="253800" progId="Equation.DSMT4">
                  <p:embed/>
                  <p:pic>
                    <p:nvPicPr>
                      <p:cNvPr id="0" name=""/>
                      <p:cNvPicPr>
                        <a:picLocks noChangeAspect="1" noChangeArrowheads="1"/>
                      </p:cNvPicPr>
                      <p:nvPr/>
                    </p:nvPicPr>
                    <p:blipFill>
                      <a:blip r:embed="rId6"/>
                      <a:srcRect/>
                      <a:stretch>
                        <a:fillRect/>
                      </a:stretch>
                    </p:blipFill>
                    <p:spPr bwMode="auto">
                      <a:xfrm>
                        <a:off x="2771775" y="4078288"/>
                        <a:ext cx="2654300" cy="4302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Grp="1" noChangeAspect="1"/>
          </p:cNvGraphicFramePr>
          <p:nvPr>
            <p:extLst>
              <p:ext uri="{D42A27DB-BD31-4B8C-83A1-F6EECF244321}">
                <p14:modId xmlns:p14="http://schemas.microsoft.com/office/powerpoint/2010/main" val="3571801001"/>
              </p:ext>
            </p:extLst>
          </p:nvPr>
        </p:nvGraphicFramePr>
        <p:xfrm>
          <a:off x="2641600" y="5051425"/>
          <a:ext cx="3214688" cy="668338"/>
        </p:xfrm>
        <a:graphic>
          <a:graphicData uri="http://schemas.openxmlformats.org/presentationml/2006/ole">
            <mc:AlternateContent xmlns:mc="http://schemas.openxmlformats.org/markup-compatibility/2006">
              <mc:Choice xmlns:v="urn:schemas-microsoft-com:vml" Requires="v">
                <p:oleObj spid="_x0000_s393860" name="Equation" r:id="rId7" imgW="1892160" imgH="393480" progId="Equation.DSMT4">
                  <p:embed/>
                </p:oleObj>
              </mc:Choice>
              <mc:Fallback>
                <p:oleObj name="Equation" r:id="rId7" imgW="1892160" imgH="393480" progId="Equation.DSMT4">
                  <p:embed/>
                  <p:pic>
                    <p:nvPicPr>
                      <p:cNvPr id="0" name=""/>
                      <p:cNvPicPr>
                        <a:picLocks noGrp="1" noChangeAspect="1" noChangeArrowheads="1"/>
                      </p:cNvPicPr>
                      <p:nvPr/>
                    </p:nvPicPr>
                    <p:blipFill>
                      <a:blip r:embed="rId8"/>
                      <a:srcRect/>
                      <a:stretch>
                        <a:fillRect/>
                      </a:stretch>
                    </p:blipFill>
                    <p:spPr bwMode="auto">
                      <a:xfrm>
                        <a:off x="2641600" y="5051425"/>
                        <a:ext cx="3214688" cy="6683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1658702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Hybrid Data Assimilation: Applications</a:t>
            </a:r>
            <a:endParaRPr lang="en-GB" altLang="en-US" dirty="0" smtClean="0"/>
          </a:p>
        </p:txBody>
      </p:sp>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marL="457200" indent="-457200">
              <a:spcBef>
                <a:spcPts val="100"/>
              </a:spcBef>
              <a:spcAft>
                <a:spcPts val="1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dirty="0" smtClean="0">
                <a:solidFill>
                  <a:schemeClr val="tx1"/>
                </a:solidFill>
                <a:cs typeface="Helvetica" panose="020B0604020202020204" pitchFamily="34" charset="0"/>
              </a:rPr>
              <a:t> </a:t>
            </a:r>
            <a:r>
              <a:rPr lang="en-GB" sz="1600" dirty="0" smtClean="0">
                <a:solidFill>
                  <a:srgbClr val="0099FF"/>
                </a:solidFill>
                <a:cs typeface="Helvetica" panose="020B0604020202020204" pitchFamily="34" charset="0"/>
              </a:rPr>
              <a:t>Extended (alpha) control </a:t>
            </a:r>
            <a:r>
              <a:rPr lang="en-GB" sz="1600" dirty="0">
                <a:solidFill>
                  <a:srgbClr val="0099FF"/>
                </a:solidFill>
                <a:cs typeface="Helvetica" panose="020B0604020202020204" pitchFamily="34" charset="0"/>
              </a:rPr>
              <a:t>variable</a:t>
            </a:r>
            <a:r>
              <a:rPr lang="en-GB" sz="1600" dirty="0">
                <a:solidFill>
                  <a:schemeClr val="tx1"/>
                </a:solidFill>
                <a:cs typeface="Helvetica" panose="020B0604020202020204" pitchFamily="34" charset="0"/>
              </a:rPr>
              <a:t> </a:t>
            </a:r>
          </a:p>
          <a:p>
            <a:pPr marL="457200" indent="-457200">
              <a:spcBef>
                <a:spcPts val="100"/>
              </a:spcBef>
              <a:spcAft>
                <a:spcPts val="1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600" dirty="0">
              <a:solidFill>
                <a:schemeClr val="tx1"/>
              </a:solidFill>
              <a:cs typeface="Helvetica" panose="020B0604020202020204" pitchFamily="34" charset="0"/>
            </a:endParaRPr>
          </a:p>
          <a:p>
            <a:pPr>
              <a:spcBef>
                <a:spcPts val="1200"/>
              </a:spcBef>
              <a:spcAft>
                <a:spcPts val="600"/>
              </a:spcAft>
              <a:buClr>
                <a:srgbClr val="FF0000"/>
              </a:buClr>
              <a:defRPr/>
            </a:pPr>
            <a:endParaRPr lang="en-GB" sz="1600" kern="0" dirty="0">
              <a:solidFill>
                <a:srgbClr val="000000"/>
              </a:solidFill>
              <a:ea typeface="Cambria Math" panose="02040503050406030204" pitchFamily="18" charset="0"/>
              <a:cs typeface="Helvetica" panose="020B0604020202020204" pitchFamily="34" charset="0"/>
            </a:endParaRPr>
          </a:p>
          <a:p>
            <a:pPr marL="342900" lvl="0" indent="-342900" defTabSz="449263" eaLnBrk="0" fontAlgn="base" hangingPunct="0">
              <a:spcBef>
                <a:spcPts val="0"/>
              </a:spcBef>
              <a:spcAft>
                <a:spcPts val="600"/>
              </a:spcAft>
              <a:buClr>
                <a:srgbClr val="0F3692"/>
              </a:buClr>
              <a:buSzPct val="100000"/>
              <a:buFont typeface="Arial"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600" kern="0" dirty="0" smtClean="0">
              <a:solidFill>
                <a:srgbClr val="000000"/>
              </a:solidFill>
              <a:latin typeface="Calibri" pitchFamily="34" charset="0"/>
              <a:cs typeface="Calibri" pitchFamily="34" charset="0"/>
            </a:endParaRPr>
          </a:p>
          <a:p>
            <a:pPr marL="342900" lvl="0" indent="-342900" defTabSz="449263" eaLnBrk="0" fontAlgn="base" hangingPunct="0">
              <a:lnSpc>
                <a:spcPct val="110000"/>
              </a:lnSpc>
              <a:spcBef>
                <a:spcPts val="600"/>
              </a:spcBef>
              <a:spcAft>
                <a:spcPts val="600"/>
              </a:spcAft>
              <a:buClr>
                <a:srgbClr val="0F3692"/>
              </a:buClr>
              <a:buSzPct val="100000"/>
              <a:buFont typeface="Arial"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smtClean="0">
                <a:solidFill>
                  <a:srgbClr val="000000"/>
                </a:solidFill>
                <a:cs typeface="Helvetica" panose="020B0604020202020204" pitchFamily="34" charset="0"/>
              </a:rPr>
              <a:t>The analysis increment </a:t>
            </a:r>
            <a:r>
              <a:rPr lang="en-GB" sz="1600" kern="0" dirty="0">
                <a:solidFill>
                  <a:srgbClr val="000000"/>
                </a:solidFill>
                <a:cs typeface="Helvetica" panose="020B0604020202020204" pitchFamily="34" charset="0"/>
              </a:rPr>
              <a:t>is now a weighted sum of </a:t>
            </a:r>
            <a:r>
              <a:rPr lang="en-GB" sz="1600" kern="0" dirty="0" smtClean="0">
                <a:solidFill>
                  <a:srgbClr val="000000"/>
                </a:solidFill>
                <a:cs typeface="Helvetica" panose="020B0604020202020204" pitchFamily="34" charset="0"/>
              </a:rPr>
              <a:t> a component from the static, climatological </a:t>
            </a:r>
            <a:r>
              <a:rPr lang="en-GB" sz="1600" b="1" kern="0" dirty="0" err="1"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P</a:t>
            </a:r>
            <a:r>
              <a:rPr lang="en-GB" sz="1600" kern="0" baseline="30000" dirty="0" err="1"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b</a:t>
            </a:r>
            <a:r>
              <a:rPr lang="en-GB" sz="1600" kern="0" baseline="-25000" dirty="0" err="1"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clim</a:t>
            </a:r>
            <a:r>
              <a:rPr lang="en-GB" sz="1600" kern="0" dirty="0" smtClean="0">
                <a:solidFill>
                  <a:srgbClr val="000000"/>
                </a:solidFill>
                <a:cs typeface="Helvetica" panose="020B0604020202020204" pitchFamily="34" charset="0"/>
              </a:rPr>
              <a:t> and a component from the </a:t>
            </a:r>
            <a:r>
              <a:rPr lang="en-GB" sz="1600" kern="0" dirty="0">
                <a:solidFill>
                  <a:srgbClr val="000000"/>
                </a:solidFill>
                <a:cs typeface="Helvetica" panose="020B0604020202020204" pitchFamily="34" charset="0"/>
              </a:rPr>
              <a:t>flow-dependent, ensemble based </a:t>
            </a:r>
            <a:r>
              <a:rPr lang="en-GB" sz="1600" b="1" kern="0" dirty="0" err="1"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P</a:t>
            </a:r>
            <a:r>
              <a:rPr lang="en-GB" sz="1600" kern="0" baseline="30000" dirty="0" err="1"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b</a:t>
            </a:r>
            <a:r>
              <a:rPr lang="en-GB" sz="1600" kern="0" baseline="-25000" dirty="0" err="1"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ens</a:t>
            </a:r>
            <a:r>
              <a:rPr lang="en-GB" sz="1600" kern="0" baseline="-25000" dirty="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 </a:t>
            </a:r>
            <a:endParaRPr lang="en-GB" sz="1600" kern="0" dirty="0">
              <a:solidFill>
                <a:srgbClr val="000000"/>
              </a:solidFill>
              <a:cs typeface="Helvetica" panose="020B0604020202020204" pitchFamily="34" charset="0"/>
            </a:endParaRPr>
          </a:p>
          <a:p>
            <a:pPr marL="342900" lvl="0" indent="-342900" defTabSz="449263" eaLnBrk="0" fontAlgn="base" hangingPunct="0">
              <a:lnSpc>
                <a:spcPct val="110000"/>
              </a:lnSpc>
              <a:spcBef>
                <a:spcPts val="600"/>
              </a:spcBef>
              <a:spcAft>
                <a:spcPts val="600"/>
              </a:spcAft>
              <a:buClr>
                <a:srgbClr val="0F3692"/>
              </a:buClr>
              <a:buSzPct val="100000"/>
              <a:buFont typeface="Arial"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rgbClr val="000000"/>
                </a:solidFill>
                <a:cs typeface="Helvetica" panose="020B0604020202020204" pitchFamily="34" charset="0"/>
              </a:rPr>
              <a:t>The flow-dependent increment is a linear combination of ensemble </a:t>
            </a:r>
            <a:r>
              <a:rPr lang="en-GB" sz="1600" kern="0" dirty="0" smtClean="0">
                <a:solidFill>
                  <a:srgbClr val="000000"/>
                </a:solidFill>
                <a:cs typeface="Helvetica" panose="020B0604020202020204" pitchFamily="34" charset="0"/>
              </a:rPr>
              <a:t>background perturbations </a:t>
            </a:r>
            <a:r>
              <a:rPr lang="en-GB" sz="1600" b="1" kern="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X</a:t>
            </a:r>
            <a:r>
              <a:rPr lang="en-GB" sz="1600" kern="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a:t>
            </a:r>
            <a:r>
              <a:rPr lang="en-GB" sz="1600" kern="0" dirty="0">
                <a:solidFill>
                  <a:srgbClr val="000000"/>
                </a:solidFill>
                <a:cs typeface="Helvetica" panose="020B0604020202020204" pitchFamily="34" charset="0"/>
              </a:rPr>
              <a:t>, modulated </a:t>
            </a:r>
            <a:r>
              <a:rPr lang="en-GB" sz="1600" kern="0" dirty="0" smtClean="0">
                <a:solidFill>
                  <a:srgbClr val="000000"/>
                </a:solidFill>
                <a:cs typeface="Helvetica" panose="020B0604020202020204" pitchFamily="34" charset="0"/>
              </a:rPr>
              <a:t>by </a:t>
            </a:r>
            <a:r>
              <a:rPr lang="en-GB" sz="1600" kern="0" dirty="0">
                <a:solidFill>
                  <a:srgbClr val="000000"/>
                </a:solidFill>
                <a:cs typeface="Helvetica" panose="020B0604020202020204" pitchFamily="34" charset="0"/>
              </a:rPr>
              <a:t>the </a:t>
            </a:r>
            <a:r>
              <a:rPr lang="el-GR" sz="1600" b="1" kern="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α</a:t>
            </a:r>
            <a:r>
              <a:rPr lang="en-GB" sz="1600" kern="0" dirty="0">
                <a:solidFill>
                  <a:srgbClr val="000000"/>
                </a:solidFill>
                <a:cs typeface="Helvetica" panose="020B0604020202020204" pitchFamily="34" charset="0"/>
              </a:rPr>
              <a:t> </a:t>
            </a:r>
            <a:r>
              <a:rPr lang="en-GB" sz="1600" kern="0" dirty="0" smtClean="0">
                <a:solidFill>
                  <a:srgbClr val="000000"/>
                </a:solidFill>
                <a:cs typeface="Helvetica" panose="020B0604020202020204" pitchFamily="34" charset="0"/>
              </a:rPr>
              <a:t>fields of coefficients</a:t>
            </a:r>
            <a:endParaRPr lang="en-GB" sz="1600" kern="0" dirty="0">
              <a:solidFill>
                <a:srgbClr val="000000"/>
              </a:solidFill>
              <a:cs typeface="Helvetica" panose="020B0604020202020204" pitchFamily="34" charset="0"/>
            </a:endParaRPr>
          </a:p>
          <a:p>
            <a:pPr marL="342900" lvl="0" indent="-342900">
              <a:lnSpc>
                <a:spcPct val="110000"/>
              </a:lnSpc>
              <a:spcBef>
                <a:spcPts val="600"/>
              </a:spcBef>
              <a:spcAft>
                <a:spcPts val="600"/>
              </a:spcAft>
              <a:buClr>
                <a:srgbClr val="0F3692"/>
              </a:buClr>
              <a:buFont typeface="Arial"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rgbClr val="000000"/>
                </a:solidFill>
                <a:cs typeface="Helvetica" panose="020B0604020202020204" pitchFamily="34" charset="0"/>
              </a:rPr>
              <a:t>If the </a:t>
            </a:r>
            <a:r>
              <a:rPr lang="el-GR" sz="1600" b="1" kern="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α</a:t>
            </a:r>
            <a:r>
              <a:rPr lang="en-GB" sz="1600" kern="0" dirty="0">
                <a:solidFill>
                  <a:srgbClr val="000000"/>
                </a:solidFill>
                <a:cs typeface="Helvetica" panose="020B0604020202020204" pitchFamily="34" charset="0"/>
              </a:rPr>
              <a:t> fields were homogeneous  </a:t>
            </a:r>
            <a:r>
              <a:rPr lang="el-GR" sz="1600" i="1" kern="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δ</a:t>
            </a:r>
            <a:r>
              <a:rPr lang="en-GB" sz="1600" b="1" kern="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x</a:t>
            </a:r>
            <a:r>
              <a:rPr lang="en-GB" sz="1600" kern="0" baseline="-2500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ens</a:t>
            </a:r>
            <a:r>
              <a:rPr lang="en-GB" sz="1600" kern="0" dirty="0">
                <a:solidFill>
                  <a:srgbClr val="000000"/>
                </a:solidFill>
                <a:cs typeface="Helvetica" panose="020B0604020202020204" pitchFamily="34" charset="0"/>
              </a:rPr>
              <a:t> could only span </a:t>
            </a:r>
            <a:r>
              <a:rPr lang="en-GB" sz="1600" kern="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N</a:t>
            </a:r>
            <a:r>
              <a:rPr lang="en-GB" sz="1600" kern="0" baseline="-2500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ens</a:t>
            </a:r>
            <a:r>
              <a:rPr lang="en-GB" sz="1600" kern="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-1</a:t>
            </a:r>
            <a:r>
              <a:rPr lang="en-GB" sz="1600" kern="0" dirty="0">
                <a:solidFill>
                  <a:srgbClr val="000000"/>
                </a:solidFill>
                <a:cs typeface="Helvetica" panose="020B0604020202020204" pitchFamily="34" charset="0"/>
              </a:rPr>
              <a:t> degrees of freedom; instead </a:t>
            </a:r>
            <a:r>
              <a:rPr lang="el-GR" sz="1600" b="1" kern="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α</a:t>
            </a:r>
            <a:r>
              <a:rPr lang="en-GB" sz="1600" kern="0" dirty="0">
                <a:solidFill>
                  <a:srgbClr val="000000"/>
                </a:solidFill>
                <a:cs typeface="Helvetica" panose="020B0604020202020204" pitchFamily="34" charset="0"/>
              </a:rPr>
              <a:t> </a:t>
            </a:r>
            <a:r>
              <a:rPr lang="en-GB" sz="1600" kern="0" dirty="0" smtClean="0">
                <a:solidFill>
                  <a:srgbClr val="000000"/>
                </a:solidFill>
                <a:cs typeface="Helvetica" panose="020B0604020202020204" pitchFamily="34" charset="0"/>
              </a:rPr>
              <a:t>are spatially varying fields, </a:t>
            </a:r>
            <a:r>
              <a:rPr lang="en-GB" sz="1600" kern="0" dirty="0">
                <a:solidFill>
                  <a:srgbClr val="000000"/>
                </a:solidFill>
                <a:cs typeface="Helvetica" panose="020B0604020202020204" pitchFamily="34" charset="0"/>
              </a:rPr>
              <a:t>which effectively increases the </a:t>
            </a:r>
            <a:r>
              <a:rPr lang="en-GB" sz="1600" kern="0" dirty="0" smtClean="0">
                <a:solidFill>
                  <a:srgbClr val="000000"/>
                </a:solidFill>
                <a:cs typeface="Helvetica" panose="020B0604020202020204" pitchFamily="34" charset="0"/>
              </a:rPr>
              <a:t>available degrees </a:t>
            </a:r>
            <a:r>
              <a:rPr lang="en-GB" sz="1600" kern="0" dirty="0">
                <a:solidFill>
                  <a:srgbClr val="000000"/>
                </a:solidFill>
                <a:cs typeface="Helvetica" panose="020B0604020202020204" pitchFamily="34" charset="0"/>
              </a:rPr>
              <a:t>of </a:t>
            </a:r>
            <a:r>
              <a:rPr lang="en-GB" sz="1600" kern="0" dirty="0" smtClean="0">
                <a:solidFill>
                  <a:srgbClr val="000000"/>
                </a:solidFill>
                <a:cs typeface="Helvetica" panose="020B0604020202020204" pitchFamily="34" charset="0"/>
              </a:rPr>
              <a:t>freedom since at different grid points the increment will be a different linear combination of ensemble perturbations</a:t>
            </a:r>
            <a:endParaRPr lang="en-GB" sz="1600" kern="0" dirty="0">
              <a:solidFill>
                <a:srgbClr val="000000"/>
              </a:solidFill>
              <a:cs typeface="Helvetica" panose="020B0604020202020204" pitchFamily="34" charset="0"/>
            </a:endParaRPr>
          </a:p>
          <a:p>
            <a:pPr marL="342900" lvl="0" indent="-342900">
              <a:lnSpc>
                <a:spcPct val="110000"/>
              </a:lnSpc>
              <a:spcBef>
                <a:spcPts val="600"/>
              </a:spcBef>
              <a:spcAft>
                <a:spcPts val="600"/>
              </a:spcAft>
              <a:buClr>
                <a:srgbClr val="0F3692"/>
              </a:buClr>
              <a:buFont typeface="Arial"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b="1" kern="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C</a:t>
            </a:r>
            <a:r>
              <a:rPr lang="en-GB" sz="1600" i="1" kern="0" baseline="-2500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loc</a:t>
            </a:r>
            <a:r>
              <a:rPr lang="en-GB" sz="1600" kern="0" dirty="0">
                <a:solidFill>
                  <a:srgbClr val="000000"/>
                </a:solidFill>
                <a:cs typeface="Helvetica" panose="020B0604020202020204" pitchFamily="34" charset="0"/>
              </a:rPr>
              <a:t> is a covariance (localization) model for the flow-dependent increments: it controls the spatial variation of </a:t>
            </a:r>
            <a:r>
              <a:rPr lang="el-GR" sz="1600" b="1" kern="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α</a:t>
            </a:r>
            <a:endParaRPr lang="en-GB" sz="1600" kern="0" dirty="0">
              <a:solidFill>
                <a:srgbClr val="000000"/>
              </a:solidFill>
              <a:latin typeface="Cambria Math" panose="02040503050406030204" pitchFamily="18" charset="0"/>
              <a:ea typeface="Cambria Math" panose="02040503050406030204" pitchFamily="18" charset="0"/>
              <a:cs typeface="Helvetica" panose="020B0604020202020204" pitchFamily="34" charset="0"/>
            </a:endParaRPr>
          </a:p>
          <a:p>
            <a:pPr>
              <a:spcBef>
                <a:spcPts val="1200"/>
              </a:spcBef>
              <a:buClr>
                <a:srgbClr val="FF0000"/>
              </a:buClr>
              <a:defRPr/>
            </a:pPr>
            <a:endParaRPr lang="en-GB" sz="1600" kern="0" dirty="0">
              <a:solidFill>
                <a:srgbClr val="000000"/>
              </a:solidFill>
              <a:ea typeface="Cambria Math" panose="02040503050406030204" pitchFamily="18" charset="0"/>
              <a:cs typeface="Helvetica" panose="020B0604020202020204" pitchFamily="34" charset="0"/>
            </a:endParaRPr>
          </a:p>
          <a:p>
            <a:pPr algn="ctr">
              <a:spcBef>
                <a:spcPts val="600"/>
              </a:spcBef>
              <a:spcAft>
                <a:spcPts val="600"/>
              </a:spcAft>
              <a:buClr>
                <a:srgbClr val="FF0000"/>
              </a:buClr>
              <a:defRPr/>
            </a:pPr>
            <a:endParaRPr lang="en-GB" sz="1600" kern="0" dirty="0">
              <a:solidFill>
                <a:srgbClr val="000000"/>
              </a:solidFill>
              <a:ea typeface="Cambria Math" panose="02040503050406030204" pitchFamily="18" charset="0"/>
              <a:cs typeface="Helvetica" panose="020B0604020202020204" pitchFamily="34" charset="0"/>
            </a:endParaRPr>
          </a:p>
          <a:p>
            <a:pPr algn="ctr">
              <a:spcBef>
                <a:spcPts val="600"/>
              </a:spcBef>
              <a:spcAft>
                <a:spcPts val="600"/>
              </a:spcAft>
              <a:buClr>
                <a:srgbClr val="FF0000"/>
              </a:buClr>
              <a:defRPr/>
            </a:pPr>
            <a:endParaRPr lang="en-GB" sz="1800" dirty="0" smtClean="0">
              <a:solidFill>
                <a:schemeClr val="tx1"/>
              </a:solidFill>
            </a:endParaRPr>
          </a:p>
          <a:p>
            <a:pPr>
              <a:spcBef>
                <a:spcPts val="600"/>
              </a:spcBef>
              <a:spcAft>
                <a:spcPts val="600"/>
              </a:spcAft>
              <a:buClr>
                <a:srgbClr val="FF0000"/>
              </a:buClr>
              <a:defRPr/>
            </a:pPr>
            <a:endParaRPr lang="en-GB" sz="1800" dirty="0">
              <a:solidFill>
                <a:schemeClr val="tx1"/>
              </a:solidFill>
            </a:endParaRPr>
          </a:p>
          <a:p>
            <a:pPr>
              <a:spcBef>
                <a:spcPts val="600"/>
              </a:spcBef>
              <a:spcAft>
                <a:spcPts val="600"/>
              </a:spcAft>
              <a:defRPr/>
            </a:pPr>
            <a:endParaRPr lang="en-GB" sz="1800" dirty="0" smtClean="0">
              <a:solidFill>
                <a:schemeClr val="tx1"/>
              </a:solidFill>
            </a:endParaRPr>
          </a:p>
        </p:txBody>
      </p:sp>
      <p:graphicFrame>
        <p:nvGraphicFramePr>
          <p:cNvPr id="7" name="Object 4"/>
          <p:cNvGraphicFramePr>
            <a:graphicFrameLocks noChangeAspect="1"/>
          </p:cNvGraphicFramePr>
          <p:nvPr>
            <p:extLst>
              <p:ext uri="{D42A27DB-BD31-4B8C-83A1-F6EECF244321}">
                <p14:modId xmlns:p14="http://schemas.microsoft.com/office/powerpoint/2010/main" val="2724146658"/>
              </p:ext>
            </p:extLst>
          </p:nvPr>
        </p:nvGraphicFramePr>
        <p:xfrm>
          <a:off x="1582738" y="1829767"/>
          <a:ext cx="4641850" cy="519113"/>
        </p:xfrm>
        <a:graphic>
          <a:graphicData uri="http://schemas.openxmlformats.org/presentationml/2006/ole">
            <mc:AlternateContent xmlns:mc="http://schemas.openxmlformats.org/markup-compatibility/2006">
              <mc:Choice xmlns:v="urn:schemas-microsoft-com:vml" Requires="v">
                <p:oleObj spid="_x0000_s394453" name="Equation" r:id="rId3" imgW="2730240" imgH="304560" progId="Equation.DSMT4">
                  <p:embed/>
                </p:oleObj>
              </mc:Choice>
              <mc:Fallback>
                <p:oleObj name="Equation" r:id="rId3" imgW="2730240" imgH="304560" progId="Equation.DSMT4">
                  <p:embed/>
                  <p:pic>
                    <p:nvPicPr>
                      <p:cNvPr id="0" name=""/>
                      <p:cNvPicPr>
                        <a:picLocks noChangeAspect="1" noChangeArrowheads="1"/>
                      </p:cNvPicPr>
                      <p:nvPr/>
                    </p:nvPicPr>
                    <p:blipFill>
                      <a:blip r:embed="rId4"/>
                      <a:srcRect/>
                      <a:stretch>
                        <a:fillRect/>
                      </a:stretch>
                    </p:blipFill>
                    <p:spPr bwMode="auto">
                      <a:xfrm>
                        <a:off x="1582738" y="1829767"/>
                        <a:ext cx="4641850" cy="519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8930716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Hybrid Data Assimilation: Applications</a:t>
            </a:r>
            <a:endParaRPr lang="en-GB" altLang="en-US" dirty="0" smtClean="0"/>
          </a:p>
        </p:txBody>
      </p:sp>
      <p:sp>
        <p:nvSpPr>
          <p:cNvPr id="3" name="Content Placeholder 2"/>
          <p:cNvSpPr>
            <a:spLocks noGrp="1"/>
          </p:cNvSpPr>
          <p:nvPr>
            <p:ph idx="4294967295"/>
          </p:nvPr>
        </p:nvSpPr>
        <p:spPr>
          <a:xfrm>
            <a:off x="468313" y="981075"/>
            <a:ext cx="8229600" cy="5328245"/>
          </a:xfrm>
          <a:prstGeom prst="rect">
            <a:avLst/>
          </a:prstGeom>
        </p:spPr>
        <p:txBody>
          <a:bodyPr>
            <a:normAutofit/>
          </a:bodyPr>
          <a:lstStyle/>
          <a:p>
            <a:pPr marL="457200" indent="-457200">
              <a:spcBef>
                <a:spcPts val="100"/>
              </a:spcBef>
              <a:spcAft>
                <a:spcPts val="1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dirty="0" smtClean="0">
                <a:solidFill>
                  <a:schemeClr val="tx1"/>
                </a:solidFill>
                <a:cs typeface="Helvetica" panose="020B0604020202020204" pitchFamily="34" charset="0"/>
              </a:rPr>
              <a:t> </a:t>
            </a:r>
            <a:r>
              <a:rPr lang="en-GB" sz="1600" dirty="0" smtClean="0">
                <a:solidFill>
                  <a:srgbClr val="0099FF"/>
                </a:solidFill>
                <a:cs typeface="Helvetica" panose="020B0604020202020204" pitchFamily="34" charset="0"/>
              </a:rPr>
              <a:t>Extended (alpha) control </a:t>
            </a:r>
            <a:r>
              <a:rPr lang="en-GB" sz="1600" dirty="0">
                <a:solidFill>
                  <a:srgbClr val="0099FF"/>
                </a:solidFill>
                <a:cs typeface="Helvetica" panose="020B0604020202020204" pitchFamily="34" charset="0"/>
              </a:rPr>
              <a:t>variable</a:t>
            </a:r>
            <a:r>
              <a:rPr lang="en-GB" sz="1600" dirty="0">
                <a:solidFill>
                  <a:schemeClr val="tx1"/>
                </a:solidFill>
                <a:cs typeface="Helvetica" panose="020B0604020202020204" pitchFamily="34" charset="0"/>
              </a:rPr>
              <a:t> </a:t>
            </a:r>
          </a:p>
          <a:p>
            <a:pPr marL="457200" indent="-457200">
              <a:spcBef>
                <a:spcPts val="100"/>
              </a:spcBef>
              <a:spcAft>
                <a:spcPts val="1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600" dirty="0">
              <a:solidFill>
                <a:schemeClr val="tx1"/>
              </a:solidFill>
              <a:cs typeface="Helvetica" panose="020B0604020202020204" pitchFamily="34" charset="0"/>
            </a:endParaRPr>
          </a:p>
          <a:p>
            <a:pPr>
              <a:spcBef>
                <a:spcPts val="1200"/>
              </a:spcBef>
              <a:spcAft>
                <a:spcPts val="600"/>
              </a:spcAft>
              <a:buClr>
                <a:srgbClr val="FF0000"/>
              </a:buClr>
              <a:defRPr/>
            </a:pPr>
            <a:endParaRPr lang="en-GB" sz="1600" kern="0" dirty="0">
              <a:solidFill>
                <a:srgbClr val="000000"/>
              </a:solidFill>
              <a:ea typeface="Cambria Math" panose="02040503050406030204" pitchFamily="18" charset="0"/>
              <a:cs typeface="Helvetica" panose="020B0604020202020204" pitchFamily="34" charset="0"/>
            </a:endParaRPr>
          </a:p>
          <a:p>
            <a:pPr marL="342900" lvl="0" indent="-342900" defTabSz="449263" eaLnBrk="0" fontAlgn="base" hangingPunct="0">
              <a:spcBef>
                <a:spcPts val="0"/>
              </a:spcBef>
              <a:spcAft>
                <a:spcPts val="600"/>
              </a:spcAft>
              <a:buClr>
                <a:srgbClr val="0F3692"/>
              </a:buClr>
              <a:buSzPct val="100000"/>
              <a:buFont typeface="Arial"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600" kern="0" dirty="0" smtClean="0">
              <a:solidFill>
                <a:srgbClr val="000000"/>
              </a:solidFill>
              <a:latin typeface="Calibri" pitchFamily="34" charset="0"/>
              <a:cs typeface="Calibri" pitchFamily="34" charset="0"/>
            </a:endParaRPr>
          </a:p>
          <a:p>
            <a:pPr>
              <a:spcBef>
                <a:spcPts val="1200"/>
              </a:spcBef>
              <a:buClr>
                <a:srgbClr val="FF0000"/>
              </a:buClr>
              <a:defRPr/>
            </a:pPr>
            <a:endParaRPr lang="en-GB" sz="1600" kern="0" dirty="0">
              <a:solidFill>
                <a:srgbClr val="000000"/>
              </a:solidFill>
              <a:ea typeface="Cambria Math" panose="02040503050406030204" pitchFamily="18" charset="0"/>
              <a:cs typeface="Helvetica" panose="020B0604020202020204" pitchFamily="34" charset="0"/>
            </a:endParaRPr>
          </a:p>
          <a:p>
            <a:pPr algn="ctr">
              <a:spcBef>
                <a:spcPts val="600"/>
              </a:spcBef>
              <a:spcAft>
                <a:spcPts val="600"/>
              </a:spcAft>
              <a:buClr>
                <a:srgbClr val="FF0000"/>
              </a:buClr>
              <a:defRPr/>
            </a:pPr>
            <a:endParaRPr lang="en-GB" sz="1600" kern="0" dirty="0">
              <a:solidFill>
                <a:srgbClr val="000000"/>
              </a:solidFill>
              <a:ea typeface="Cambria Math" panose="02040503050406030204" pitchFamily="18" charset="0"/>
              <a:cs typeface="Helvetica" panose="020B0604020202020204" pitchFamily="34" charset="0"/>
            </a:endParaRPr>
          </a:p>
          <a:p>
            <a:pPr algn="ctr">
              <a:spcBef>
                <a:spcPts val="600"/>
              </a:spcBef>
              <a:spcAft>
                <a:spcPts val="600"/>
              </a:spcAft>
              <a:buClr>
                <a:srgbClr val="FF0000"/>
              </a:buClr>
              <a:defRPr/>
            </a:pPr>
            <a:endParaRPr lang="en-GB" sz="1800" dirty="0" smtClean="0">
              <a:solidFill>
                <a:schemeClr val="tx1"/>
              </a:solidFill>
            </a:endParaRPr>
          </a:p>
          <a:p>
            <a:pPr>
              <a:spcBef>
                <a:spcPts val="600"/>
              </a:spcBef>
              <a:spcAft>
                <a:spcPts val="600"/>
              </a:spcAft>
              <a:buClr>
                <a:srgbClr val="FF0000"/>
              </a:buClr>
              <a:defRPr/>
            </a:pPr>
            <a:endParaRPr lang="en-GB" sz="1800" dirty="0">
              <a:solidFill>
                <a:schemeClr val="tx1"/>
              </a:solidFill>
            </a:endParaRPr>
          </a:p>
          <a:p>
            <a:pPr>
              <a:spcBef>
                <a:spcPts val="600"/>
              </a:spcBef>
              <a:spcAft>
                <a:spcPts val="600"/>
              </a:spcAft>
              <a:defRPr/>
            </a:pPr>
            <a:endParaRPr lang="en-GB" sz="1800" dirty="0" smtClean="0">
              <a:solidFill>
                <a:schemeClr val="tx1"/>
              </a:solidFill>
            </a:endParaRPr>
          </a:p>
        </p:txBody>
      </p:sp>
      <p:pic>
        <p:nvPicPr>
          <p:cNvPr id="5" name="Picture 186" descr="anl"/>
          <p:cNvPicPr>
            <a:picLocks noChangeAspect="1" noChangeArrowheads="1"/>
          </p:cNvPicPr>
          <p:nvPr/>
        </p:nvPicPr>
        <p:blipFill>
          <a:blip r:embed="rId2" cstate="print">
            <a:extLst>
              <a:ext uri="{28A0092B-C50C-407E-A947-70E740481C1C}">
                <a14:useLocalDpi xmlns:a14="http://schemas.microsoft.com/office/drawing/2010/main" val="0"/>
              </a:ext>
            </a:extLst>
          </a:blip>
          <a:srcRect t="7185"/>
          <a:stretch>
            <a:fillRect/>
          </a:stretch>
        </p:blipFill>
        <p:spPr bwMode="auto">
          <a:xfrm>
            <a:off x="6156325" y="1484784"/>
            <a:ext cx="2430305" cy="1955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92" descr="anl"/>
          <p:cNvPicPr>
            <a:picLocks noChangeAspect="1" noChangeArrowheads="1"/>
          </p:cNvPicPr>
          <p:nvPr/>
        </p:nvPicPr>
        <p:blipFill>
          <a:blip r:embed="rId3" cstate="print">
            <a:extLst>
              <a:ext uri="{28A0092B-C50C-407E-A947-70E740481C1C}">
                <a14:useLocalDpi xmlns:a14="http://schemas.microsoft.com/office/drawing/2010/main" val="0"/>
              </a:ext>
            </a:extLst>
          </a:blip>
          <a:srcRect t="7185"/>
          <a:stretch>
            <a:fillRect/>
          </a:stretch>
        </p:blipFill>
        <p:spPr bwMode="auto">
          <a:xfrm>
            <a:off x="6156325" y="3905086"/>
            <a:ext cx="2430305" cy="195524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4238" y="2276872"/>
            <a:ext cx="2295525" cy="2238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5575" y="1549870"/>
            <a:ext cx="2430304" cy="4770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 Box 193"/>
          <p:cNvSpPr txBox="1">
            <a:spLocks noChangeArrowheads="1"/>
          </p:cNvSpPr>
          <p:nvPr/>
        </p:nvSpPr>
        <p:spPr bwMode="auto">
          <a:xfrm>
            <a:off x="6156325" y="3450030"/>
            <a:ext cx="2191942" cy="301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sz="1400" b="1" dirty="0">
                <a:solidFill>
                  <a:srgbClr val="003399"/>
                </a:solidFill>
                <a:latin typeface="Helvetica" panose="020B0604020202020204" pitchFamily="34" charset="0"/>
                <a:cs typeface="Helvetica" panose="020B0604020202020204" pitchFamily="34" charset="0"/>
              </a:rPr>
              <a:t>Pure ensemble 3D-Var  </a:t>
            </a:r>
          </a:p>
        </p:txBody>
      </p:sp>
      <p:sp>
        <p:nvSpPr>
          <p:cNvPr id="11" name="Text Box 190"/>
          <p:cNvSpPr txBox="1">
            <a:spLocks noChangeArrowheads="1"/>
          </p:cNvSpPr>
          <p:nvPr/>
        </p:nvSpPr>
        <p:spPr bwMode="auto">
          <a:xfrm>
            <a:off x="6233001" y="5870332"/>
            <a:ext cx="1965247" cy="301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sz="1400" b="1" dirty="0">
                <a:solidFill>
                  <a:srgbClr val="003399"/>
                </a:solidFill>
                <a:latin typeface="Helvetica" panose="020B0604020202020204" pitchFamily="34" charset="0"/>
                <a:cs typeface="Helvetica" panose="020B0604020202020204" pitchFamily="34" charset="0"/>
              </a:rPr>
              <a:t>50/50 hybrid 3D-Var  </a:t>
            </a:r>
          </a:p>
        </p:txBody>
      </p:sp>
      <p:sp>
        <p:nvSpPr>
          <p:cNvPr id="12" name="TextBox 11"/>
          <p:cNvSpPr txBox="1"/>
          <p:nvPr/>
        </p:nvSpPr>
        <p:spPr>
          <a:xfrm>
            <a:off x="3521472" y="5733256"/>
            <a:ext cx="2395977" cy="369332"/>
          </a:xfrm>
          <a:prstGeom prst="rect">
            <a:avLst/>
          </a:prstGeom>
          <a:solidFill>
            <a:srgbClr val="FFFF00">
              <a:alpha val="40000"/>
            </a:srgbClr>
          </a:solidFill>
        </p:spPr>
        <p:txBody>
          <a:bodyPr wrap="none" rtlCol="0">
            <a:spAutoFit/>
          </a:bodyPr>
          <a:lstStyle/>
          <a:p>
            <a:r>
              <a:rPr lang="en-GB" sz="1800" dirty="0" smtClean="0">
                <a:solidFill>
                  <a:srgbClr val="0099FF"/>
                </a:solidFill>
                <a:latin typeface="Calibri" pitchFamily="34" charset="0"/>
              </a:rPr>
              <a:t>from </a:t>
            </a:r>
            <a:r>
              <a:rPr lang="en-GB" sz="1800" dirty="0" err="1" smtClean="0">
                <a:solidFill>
                  <a:srgbClr val="0099FF"/>
                </a:solidFill>
                <a:latin typeface="Calibri" pitchFamily="34" charset="0"/>
              </a:rPr>
              <a:t>A.Clayton</a:t>
            </a:r>
            <a:r>
              <a:rPr lang="en-GB" sz="1800" dirty="0" smtClean="0">
                <a:solidFill>
                  <a:srgbClr val="0099FF"/>
                </a:solidFill>
                <a:latin typeface="Calibri" pitchFamily="34" charset="0"/>
              </a:rPr>
              <a:t> (UKMO)</a:t>
            </a:r>
            <a:endParaRPr lang="en-GB" dirty="0">
              <a:solidFill>
                <a:srgbClr val="0099FF"/>
              </a:solidFill>
              <a:latin typeface="Calibri" pitchFamily="34" charset="0"/>
            </a:endParaRPr>
          </a:p>
        </p:txBody>
      </p:sp>
    </p:spTree>
    <p:extLst>
      <p:ext uri="{BB962C8B-B14F-4D97-AF65-F5344CB8AC3E}">
        <p14:creationId xmlns:p14="http://schemas.microsoft.com/office/powerpoint/2010/main" val="8432101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Hybrid Data Assimilation: Applications</a:t>
            </a:r>
            <a:endParaRPr lang="en-GB" altLang="en-US" dirty="0" smtClean="0"/>
          </a:p>
        </p:txBody>
      </p:sp>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marL="457200" indent="-457200">
              <a:spcBef>
                <a:spcPts val="100"/>
              </a:spcBef>
              <a:spcAft>
                <a:spcPts val="1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dirty="0" smtClean="0">
                <a:solidFill>
                  <a:schemeClr val="tx1"/>
                </a:solidFill>
                <a:cs typeface="Helvetica" panose="020B0604020202020204" pitchFamily="34" charset="0"/>
              </a:rPr>
              <a:t> </a:t>
            </a:r>
            <a:r>
              <a:rPr lang="en-GB" sz="1600" dirty="0" smtClean="0">
                <a:solidFill>
                  <a:srgbClr val="0099FF"/>
                </a:solidFill>
                <a:cs typeface="Helvetica" panose="020B0604020202020204" pitchFamily="34" charset="0"/>
              </a:rPr>
              <a:t>4D-Ensemble-Var</a:t>
            </a:r>
            <a:r>
              <a:rPr lang="en-GB" sz="1600" dirty="0" smtClean="0">
                <a:solidFill>
                  <a:schemeClr val="tx1"/>
                </a:solidFill>
                <a:cs typeface="Helvetica" panose="020B0604020202020204" pitchFamily="34" charset="0"/>
              </a:rPr>
              <a:t> (Liu et al., 2008)</a:t>
            </a:r>
            <a:endParaRPr lang="en-GB" sz="1600" dirty="0">
              <a:solidFill>
                <a:schemeClr val="tx1"/>
              </a:solidFill>
              <a:cs typeface="Helvetica" panose="020B0604020202020204" pitchFamily="34" charset="0"/>
            </a:endParaRPr>
          </a:p>
          <a:p>
            <a:pPr marL="457200" indent="-457200">
              <a:spcBef>
                <a:spcPts val="100"/>
              </a:spcBef>
              <a:spcAft>
                <a:spcPts val="1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600" dirty="0">
              <a:solidFill>
                <a:schemeClr val="tx1"/>
              </a:solidFill>
              <a:cs typeface="Helvetica" panose="020B0604020202020204" pitchFamily="34" charset="0"/>
            </a:endParaRPr>
          </a:p>
          <a:p>
            <a:pPr marL="285750" indent="-285750">
              <a:spcBef>
                <a:spcPts val="1200"/>
              </a:spcBef>
              <a:spcAft>
                <a:spcPts val="600"/>
              </a:spcAft>
              <a:buFont typeface="Arial" panose="020B0604020202020204" pitchFamily="34" charset="0"/>
              <a:buChar char="•"/>
              <a:defRPr/>
            </a:pPr>
            <a:r>
              <a:rPr lang="en-GB" sz="1600" kern="0" dirty="0">
                <a:solidFill>
                  <a:srgbClr val="000000"/>
                </a:solidFill>
                <a:ea typeface="Cambria Math" panose="02040503050406030204" pitchFamily="18" charset="0"/>
                <a:cs typeface="Helvetica" panose="020B0604020202020204" pitchFamily="34" charset="0"/>
              </a:rPr>
              <a:t>In the extended control variable method one uses the ensemble perturbations to estimate </a:t>
            </a:r>
            <a:r>
              <a:rPr lang="en-GB" sz="1600" b="1" kern="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P</a:t>
            </a:r>
            <a:r>
              <a:rPr lang="en-GB" sz="1600" kern="0" baseline="3000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b</a:t>
            </a:r>
            <a:r>
              <a:rPr lang="en-GB" sz="1600" kern="0" dirty="0">
                <a:solidFill>
                  <a:srgbClr val="000000"/>
                </a:solidFill>
                <a:ea typeface="Cambria Math" panose="02040503050406030204" pitchFamily="18" charset="0"/>
                <a:cs typeface="Helvetica" panose="020B0604020202020204" pitchFamily="34" charset="0"/>
              </a:rPr>
              <a:t> only at the start of the 4DVar assimilation window: the evolution of </a:t>
            </a:r>
            <a:r>
              <a:rPr lang="en-GB" sz="1600" b="1" kern="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P</a:t>
            </a:r>
            <a:r>
              <a:rPr lang="en-GB" sz="1600" kern="0" baseline="3000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b</a:t>
            </a:r>
            <a:r>
              <a:rPr lang="en-GB" sz="1600" kern="0" baseline="3000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 </a:t>
            </a:r>
            <a:r>
              <a:rPr lang="en-GB" sz="1600" kern="0" dirty="0" smtClean="0">
                <a:solidFill>
                  <a:srgbClr val="000000"/>
                </a:solidFill>
                <a:ea typeface="Cambria Math" panose="02040503050406030204" pitchFamily="18" charset="0"/>
                <a:cs typeface="Helvetica" panose="020B0604020202020204" pitchFamily="34" charset="0"/>
              </a:rPr>
              <a:t>inside </a:t>
            </a:r>
            <a:r>
              <a:rPr lang="en-GB" sz="1600" kern="0" dirty="0">
                <a:solidFill>
                  <a:srgbClr val="000000"/>
                </a:solidFill>
                <a:ea typeface="Cambria Math" panose="02040503050406030204" pitchFamily="18" charset="0"/>
                <a:cs typeface="Helvetica" panose="020B0604020202020204" pitchFamily="34" charset="0"/>
              </a:rPr>
              <a:t>the window is done by the tangent linear dynamics (</a:t>
            </a:r>
            <a:r>
              <a:rPr lang="en-GB" sz="1600" b="1" kern="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P</a:t>
            </a:r>
            <a:r>
              <a:rPr lang="en-GB" sz="1600" kern="0" baseline="3000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b</a:t>
            </a:r>
            <a:r>
              <a:rPr lang="en-GB" sz="1600" kern="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(t) ≈ </a:t>
            </a:r>
            <a:r>
              <a:rPr lang="en-GB" sz="1600" b="1" kern="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MP</a:t>
            </a:r>
            <a:r>
              <a:rPr lang="en-GB" sz="1600" kern="0" baseline="3000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b</a:t>
            </a:r>
            <a:r>
              <a:rPr lang="en-GB" sz="1600" b="1" kern="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M</a:t>
            </a:r>
            <a:r>
              <a:rPr lang="en-GB" sz="1600" kern="0" baseline="3000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T</a:t>
            </a:r>
            <a:r>
              <a:rPr lang="en-GB" sz="1600" kern="0" dirty="0">
                <a:solidFill>
                  <a:srgbClr val="000000"/>
                </a:solidFill>
                <a:ea typeface="Cambria Math" panose="02040503050406030204" pitchFamily="18" charset="0"/>
                <a:cs typeface="Helvetica" panose="020B0604020202020204" pitchFamily="34" charset="0"/>
              </a:rPr>
              <a:t>) </a:t>
            </a:r>
          </a:p>
          <a:p>
            <a:pPr marL="285750" indent="-285750">
              <a:spcBef>
                <a:spcPts val="1200"/>
              </a:spcBef>
              <a:spcAft>
                <a:spcPts val="600"/>
              </a:spcAft>
              <a:buFont typeface="Arial" panose="020B0604020202020204" pitchFamily="34" charset="0"/>
              <a:buChar char="•"/>
              <a:defRPr/>
            </a:pPr>
            <a:r>
              <a:rPr lang="en-GB" sz="1600" kern="0" dirty="0">
                <a:solidFill>
                  <a:srgbClr val="000000"/>
                </a:solidFill>
                <a:ea typeface="Cambria Math" panose="02040503050406030204" pitchFamily="18" charset="0"/>
                <a:cs typeface="Helvetica" panose="020B0604020202020204" pitchFamily="34" charset="0"/>
              </a:rPr>
              <a:t>In 4D-En-Var </a:t>
            </a:r>
            <a:r>
              <a:rPr lang="en-GB" sz="1600" b="1" kern="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P</a:t>
            </a:r>
            <a:r>
              <a:rPr lang="en-GB" sz="1600" kern="0" baseline="3000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b</a:t>
            </a:r>
            <a:r>
              <a:rPr lang="en-GB" sz="1600" kern="0" dirty="0">
                <a:solidFill>
                  <a:srgbClr val="000000"/>
                </a:solidFill>
                <a:ea typeface="Cambria Math" panose="02040503050406030204" pitchFamily="18" charset="0"/>
                <a:cs typeface="Helvetica" panose="020B0604020202020204" pitchFamily="34" charset="0"/>
              </a:rPr>
              <a:t> is sampled from ensemble trajectories throughout the assimilation window: </a:t>
            </a:r>
          </a:p>
          <a:p>
            <a:pPr marL="342900" lvl="0" indent="-342900" defTabSz="449263" eaLnBrk="0" fontAlgn="base" hangingPunct="0">
              <a:spcBef>
                <a:spcPts val="0"/>
              </a:spcBef>
              <a:spcAft>
                <a:spcPts val="600"/>
              </a:spcAft>
              <a:buClr>
                <a:srgbClr val="0F3692"/>
              </a:buClr>
              <a:buSzPct val="100000"/>
              <a:buFont typeface="Arial"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600" kern="0" dirty="0" smtClean="0">
              <a:solidFill>
                <a:srgbClr val="000000"/>
              </a:solidFill>
              <a:latin typeface="Calibri" pitchFamily="34" charset="0"/>
              <a:cs typeface="Calibri" pitchFamily="34" charset="0"/>
            </a:endParaRPr>
          </a:p>
          <a:p>
            <a:pPr>
              <a:spcBef>
                <a:spcPts val="1200"/>
              </a:spcBef>
              <a:buClr>
                <a:srgbClr val="FF0000"/>
              </a:buClr>
              <a:defRPr/>
            </a:pPr>
            <a:endParaRPr lang="en-GB" sz="1600" kern="0" dirty="0">
              <a:solidFill>
                <a:srgbClr val="000000"/>
              </a:solidFill>
              <a:ea typeface="Cambria Math" panose="02040503050406030204" pitchFamily="18" charset="0"/>
              <a:cs typeface="Helvetica" panose="020B0604020202020204" pitchFamily="34" charset="0"/>
            </a:endParaRPr>
          </a:p>
          <a:p>
            <a:pPr algn="ctr">
              <a:spcBef>
                <a:spcPts val="600"/>
              </a:spcBef>
              <a:spcAft>
                <a:spcPts val="600"/>
              </a:spcAft>
              <a:buClr>
                <a:srgbClr val="FF0000"/>
              </a:buClr>
              <a:defRPr/>
            </a:pPr>
            <a:endParaRPr lang="en-GB" sz="1600" kern="0" dirty="0">
              <a:solidFill>
                <a:srgbClr val="000000"/>
              </a:solidFill>
              <a:ea typeface="Cambria Math" panose="02040503050406030204" pitchFamily="18" charset="0"/>
              <a:cs typeface="Helvetica" panose="020B0604020202020204" pitchFamily="34" charset="0"/>
            </a:endParaRPr>
          </a:p>
          <a:p>
            <a:pPr algn="ctr">
              <a:spcBef>
                <a:spcPts val="600"/>
              </a:spcBef>
              <a:spcAft>
                <a:spcPts val="600"/>
              </a:spcAft>
              <a:buClr>
                <a:srgbClr val="FF0000"/>
              </a:buClr>
              <a:defRPr/>
            </a:pPr>
            <a:endParaRPr lang="en-GB" sz="1800" dirty="0" smtClean="0">
              <a:solidFill>
                <a:schemeClr val="tx1"/>
              </a:solidFill>
            </a:endParaRPr>
          </a:p>
          <a:p>
            <a:pPr>
              <a:spcBef>
                <a:spcPts val="600"/>
              </a:spcBef>
              <a:spcAft>
                <a:spcPts val="600"/>
              </a:spcAft>
              <a:buClr>
                <a:srgbClr val="FF0000"/>
              </a:buClr>
              <a:defRPr/>
            </a:pPr>
            <a:endParaRPr lang="en-GB" sz="1800" dirty="0">
              <a:solidFill>
                <a:schemeClr val="tx1"/>
              </a:solidFill>
            </a:endParaRPr>
          </a:p>
          <a:p>
            <a:pPr>
              <a:spcBef>
                <a:spcPts val="600"/>
              </a:spcBef>
              <a:spcAft>
                <a:spcPts val="600"/>
              </a:spcAft>
              <a:defRPr/>
            </a:pPr>
            <a:endParaRPr lang="en-GB" sz="1800" dirty="0" smtClean="0">
              <a:solidFill>
                <a:schemeClr val="tx1"/>
              </a:solidFill>
            </a:endParaRPr>
          </a:p>
        </p:txBody>
      </p:sp>
      <p:pic>
        <p:nvPicPr>
          <p:cNvPr id="5" name="Picture 20"/>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03648" y="3573016"/>
            <a:ext cx="5162741" cy="26540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6732240" y="5805264"/>
            <a:ext cx="2357825" cy="369332"/>
          </a:xfrm>
          <a:prstGeom prst="rect">
            <a:avLst/>
          </a:prstGeom>
          <a:solidFill>
            <a:srgbClr val="FFFF00">
              <a:alpha val="40000"/>
            </a:srgbClr>
          </a:solidFill>
        </p:spPr>
        <p:txBody>
          <a:bodyPr wrap="none" rtlCol="0">
            <a:spAutoFit/>
          </a:bodyPr>
          <a:lstStyle/>
          <a:p>
            <a:r>
              <a:rPr lang="en-GB" sz="1800" dirty="0" smtClean="0">
                <a:solidFill>
                  <a:srgbClr val="0099FF"/>
                </a:solidFill>
                <a:latin typeface="Calibri" pitchFamily="34" charset="0"/>
              </a:rPr>
              <a:t>from D. Barker (UKMO)</a:t>
            </a:r>
            <a:endParaRPr lang="en-GB" dirty="0">
              <a:solidFill>
                <a:srgbClr val="0099FF"/>
              </a:solidFill>
              <a:latin typeface="Calibri" pitchFamily="34" charset="0"/>
            </a:endParaRPr>
          </a:p>
        </p:txBody>
      </p:sp>
    </p:spTree>
    <p:extLst>
      <p:ext uri="{BB962C8B-B14F-4D97-AF65-F5344CB8AC3E}">
        <p14:creationId xmlns:p14="http://schemas.microsoft.com/office/powerpoint/2010/main" val="39376698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Hybrid Data Assimilation: Applications</a:t>
            </a:r>
            <a:endParaRPr lang="en-GB" altLang="en-US" dirty="0" smtClean="0"/>
          </a:p>
        </p:txBody>
      </p:sp>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marL="457200" indent="-457200">
              <a:spcBef>
                <a:spcPts val="100"/>
              </a:spcBef>
              <a:spcAft>
                <a:spcPts val="1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dirty="0" smtClean="0">
                <a:solidFill>
                  <a:schemeClr val="tx1"/>
                </a:solidFill>
                <a:cs typeface="Helvetica" panose="020B0604020202020204" pitchFamily="34" charset="0"/>
              </a:rPr>
              <a:t> </a:t>
            </a:r>
            <a:r>
              <a:rPr lang="en-GB" sz="1600" dirty="0" smtClean="0">
                <a:solidFill>
                  <a:srgbClr val="0099FF"/>
                </a:solidFill>
                <a:cs typeface="Helvetica" panose="020B0604020202020204" pitchFamily="34" charset="0"/>
              </a:rPr>
              <a:t>4D-Ensemble-Var</a:t>
            </a:r>
            <a:r>
              <a:rPr lang="en-GB" sz="1600" dirty="0" smtClean="0">
                <a:solidFill>
                  <a:schemeClr val="tx1"/>
                </a:solidFill>
                <a:cs typeface="Helvetica" panose="020B0604020202020204" pitchFamily="34" charset="0"/>
              </a:rPr>
              <a:t> (Liu et al., 2008)</a:t>
            </a:r>
            <a:endParaRPr lang="en-GB" sz="1600" dirty="0">
              <a:solidFill>
                <a:schemeClr val="tx1"/>
              </a:solidFill>
              <a:cs typeface="Helvetica" panose="020B0604020202020204" pitchFamily="34" charset="0"/>
            </a:endParaRPr>
          </a:p>
          <a:p>
            <a:pPr marL="457200" indent="-457200">
              <a:spcBef>
                <a:spcPts val="100"/>
              </a:spcBef>
              <a:spcAft>
                <a:spcPts val="1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600" dirty="0">
              <a:solidFill>
                <a:schemeClr val="tx1"/>
              </a:solidFill>
              <a:cs typeface="Helvetica" panose="020B0604020202020204" pitchFamily="34" charset="0"/>
            </a:endParaRPr>
          </a:p>
          <a:p>
            <a:pPr marL="342900" lvl="0" indent="-342900">
              <a:spcBef>
                <a:spcPts val="0"/>
              </a:spcBef>
              <a:spcAft>
                <a:spcPts val="2400"/>
              </a:spcAft>
              <a:buClr>
                <a:srgbClr val="0F3692"/>
              </a:buClr>
              <a:buFont typeface="Arial"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rgbClr val="000000"/>
                </a:solidFill>
                <a:cs typeface="Helvetica" panose="020B0604020202020204" pitchFamily="34" charset="0"/>
              </a:rPr>
              <a:t>The 4D-Ens-Var analysis increment is thus a localised linear combination of ensemble </a:t>
            </a:r>
            <a:r>
              <a:rPr lang="en-GB" sz="1600" kern="0" dirty="0" smtClean="0">
                <a:solidFill>
                  <a:srgbClr val="000000"/>
                </a:solidFill>
                <a:cs typeface="Helvetica" panose="020B0604020202020204" pitchFamily="34" charset="0"/>
              </a:rPr>
              <a:t>trajectories’ </a:t>
            </a:r>
            <a:r>
              <a:rPr lang="en-GB" sz="1600" kern="0" dirty="0">
                <a:solidFill>
                  <a:srgbClr val="000000"/>
                </a:solidFill>
                <a:cs typeface="Helvetica" panose="020B0604020202020204" pitchFamily="34" charset="0"/>
              </a:rPr>
              <a:t>perturbations: </a:t>
            </a:r>
          </a:p>
          <a:p>
            <a:pPr lvl="0" algn="ctr">
              <a:lnSpc>
                <a:spcPct val="100000"/>
              </a:lnSpc>
              <a:spcBef>
                <a:spcPts val="1200"/>
              </a:spcBef>
              <a:spcAft>
                <a:spcPts val="600"/>
              </a:spcAft>
              <a:buClr>
                <a:srgbClr val="0F3692"/>
              </a:buCl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600" kern="0" dirty="0">
              <a:solidFill>
                <a:srgbClr val="000000"/>
              </a:solidFill>
              <a:cs typeface="Helvetica" panose="020B0604020202020204" pitchFamily="34" charset="0"/>
            </a:endParaRPr>
          </a:p>
          <a:p>
            <a:pPr marL="342900" indent="-342900">
              <a:spcBef>
                <a:spcPts val="3000"/>
              </a:spcBef>
              <a:spcAft>
                <a:spcPts val="600"/>
              </a:spcAft>
              <a:buClr>
                <a:srgbClr val="0F3692"/>
              </a:buClr>
              <a:buFont typeface="Arial"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rgbClr val="000000"/>
                </a:solidFill>
                <a:cs typeface="Helvetica" panose="020B0604020202020204" pitchFamily="34" charset="0"/>
              </a:rPr>
              <a:t>This is fundamentally the same </a:t>
            </a:r>
            <a:r>
              <a:rPr lang="en-GB" sz="1600" dirty="0">
                <a:solidFill>
                  <a:srgbClr val="000000"/>
                </a:solidFill>
                <a:cs typeface="Helvetica" panose="020B0604020202020204" pitchFamily="34" charset="0"/>
              </a:rPr>
              <a:t>state update procedure of the </a:t>
            </a:r>
            <a:r>
              <a:rPr lang="en-GB" sz="1600" dirty="0">
                <a:solidFill>
                  <a:schemeClr val="tx1"/>
                </a:solidFill>
                <a:cs typeface="Helvetica" panose="020B0604020202020204" pitchFamily="34" charset="0"/>
              </a:rPr>
              <a:t>LETKF version of EnKF (Hunt et al., </a:t>
            </a:r>
            <a:r>
              <a:rPr lang="en-GB" sz="1600" dirty="0" smtClean="0">
                <a:solidFill>
                  <a:schemeClr val="tx1"/>
                </a:solidFill>
                <a:cs typeface="Helvetica" panose="020B0604020202020204" pitchFamily="34" charset="0"/>
              </a:rPr>
              <a:t>2007)</a:t>
            </a:r>
            <a:endParaRPr lang="en-GB" sz="1600" kern="0" dirty="0">
              <a:solidFill>
                <a:schemeClr val="tx1"/>
              </a:solidFill>
              <a:cs typeface="Helvetica" panose="020B0604020202020204" pitchFamily="34" charset="0"/>
            </a:endParaRPr>
          </a:p>
          <a:p>
            <a:pPr marL="342900" lvl="0" indent="-342900">
              <a:spcBef>
                <a:spcPts val="600"/>
              </a:spcBef>
              <a:spcAft>
                <a:spcPts val="600"/>
              </a:spcAft>
              <a:buClr>
                <a:srgbClr val="0F3692"/>
              </a:buClr>
              <a:buFont typeface="Arial"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rgbClr val="000000"/>
                </a:solidFill>
                <a:cs typeface="Helvetica" panose="020B0604020202020204" pitchFamily="34" charset="0"/>
              </a:rPr>
              <a:t>While traditional 4DVar  requires repeated, </a:t>
            </a:r>
            <a:r>
              <a:rPr lang="en-GB" sz="1600" kern="0" dirty="0">
                <a:solidFill>
                  <a:srgbClr val="0099FF"/>
                </a:solidFill>
                <a:cs typeface="Helvetica" panose="020B0604020202020204" pitchFamily="34" charset="0"/>
              </a:rPr>
              <a:t>sequential </a:t>
            </a:r>
            <a:r>
              <a:rPr lang="en-GB" sz="1600" kern="0" dirty="0">
                <a:solidFill>
                  <a:srgbClr val="000000"/>
                </a:solidFill>
                <a:cs typeface="Helvetica" panose="020B0604020202020204" pitchFamily="34" charset="0"/>
              </a:rPr>
              <a:t>runs of </a:t>
            </a:r>
            <a:r>
              <a:rPr lang="en-GB" sz="1600" b="1" kern="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M</a:t>
            </a:r>
            <a:r>
              <a:rPr lang="en-GB" sz="1600" kern="0" dirty="0">
                <a:solidFill>
                  <a:srgbClr val="000000"/>
                </a:solidFill>
                <a:cs typeface="Helvetica" panose="020B0604020202020204" pitchFamily="34" charset="0"/>
              </a:rPr>
              <a:t>, </a:t>
            </a:r>
            <a:r>
              <a:rPr lang="en-GB" sz="1600" b="1" kern="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M</a:t>
            </a:r>
            <a:r>
              <a:rPr lang="en-GB" sz="1600" b="1" kern="0" baseline="3000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T</a:t>
            </a:r>
            <a:r>
              <a:rPr lang="en-GB" sz="1600" kern="0" dirty="0">
                <a:solidFill>
                  <a:srgbClr val="000000"/>
                </a:solidFill>
                <a:cs typeface="Helvetica" panose="020B0604020202020204" pitchFamily="34" charset="0"/>
              </a:rPr>
              <a:t>, ensemble trajectories from the previous assimilation time can be pre-computed in </a:t>
            </a:r>
            <a:r>
              <a:rPr lang="en-GB" sz="1600" kern="0" dirty="0" smtClean="0">
                <a:solidFill>
                  <a:srgbClr val="0099FF"/>
                </a:solidFill>
                <a:cs typeface="Helvetica" panose="020B0604020202020204" pitchFamily="34" charset="0"/>
              </a:rPr>
              <a:t>parallel</a:t>
            </a:r>
          </a:p>
          <a:p>
            <a:pPr marL="342900" lvl="0" indent="-342900">
              <a:spcBef>
                <a:spcPts val="600"/>
              </a:spcBef>
              <a:spcAft>
                <a:spcPts val="600"/>
              </a:spcAft>
              <a:buClr>
                <a:srgbClr val="0F3692"/>
              </a:buClr>
              <a:buFont typeface="Arial"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smtClean="0">
                <a:solidFill>
                  <a:schemeClr val="tx1"/>
                </a:solidFill>
                <a:cs typeface="Helvetica" panose="020B0604020202020204" pitchFamily="34" charset="0"/>
              </a:rPr>
              <a:t>However these ensemble trajectories need to be stored and read-in: we are trading computational cost for I/O cost</a:t>
            </a:r>
            <a:endParaRPr lang="en-GB" sz="1600" kern="0" dirty="0">
              <a:solidFill>
                <a:schemeClr val="tx1"/>
              </a:solidFill>
              <a:cs typeface="Helvetica" panose="020B0604020202020204" pitchFamily="34" charset="0"/>
            </a:endParaRPr>
          </a:p>
          <a:p>
            <a:pPr marL="342900" lvl="0" indent="-342900">
              <a:spcBef>
                <a:spcPts val="600"/>
              </a:spcBef>
              <a:spcAft>
                <a:spcPts val="600"/>
              </a:spcAft>
              <a:buClr>
                <a:srgbClr val="0F3692"/>
              </a:buClr>
              <a:buFont typeface="Arial"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chemeClr val="tx1"/>
                </a:solidFill>
                <a:cs typeface="Helvetica" panose="020B0604020202020204" pitchFamily="34" charset="0"/>
              </a:rPr>
              <a:t>As in the EnKF, 4D-Ens-Var does not require developing and maintaining the TL and Adjoint models </a:t>
            </a:r>
            <a:endParaRPr lang="en-GB" sz="1600" kern="0" dirty="0">
              <a:solidFill>
                <a:srgbClr val="000000"/>
              </a:solidFill>
              <a:ea typeface="Cambria Math" panose="02040503050406030204" pitchFamily="18" charset="0"/>
              <a:cs typeface="Helvetica" panose="020B0604020202020204" pitchFamily="34" charset="0"/>
            </a:endParaRPr>
          </a:p>
        </p:txBody>
      </p:sp>
      <p:graphicFrame>
        <p:nvGraphicFramePr>
          <p:cNvPr id="7" name="Object 6"/>
          <p:cNvGraphicFramePr>
            <a:graphicFrameLocks/>
          </p:cNvGraphicFramePr>
          <p:nvPr>
            <p:extLst>
              <p:ext uri="{D42A27DB-BD31-4B8C-83A1-F6EECF244321}">
                <p14:modId xmlns:p14="http://schemas.microsoft.com/office/powerpoint/2010/main" val="1735215034"/>
              </p:ext>
            </p:extLst>
          </p:nvPr>
        </p:nvGraphicFramePr>
        <p:xfrm>
          <a:off x="3430595" y="2392892"/>
          <a:ext cx="1809540" cy="914220"/>
        </p:xfrm>
        <a:graphic>
          <a:graphicData uri="http://schemas.openxmlformats.org/presentationml/2006/ole">
            <mc:AlternateContent xmlns:mc="http://schemas.openxmlformats.org/markup-compatibility/2006">
              <mc:Choice xmlns:v="urn:schemas-microsoft-com:vml" Requires="v">
                <p:oleObj spid="_x0000_s397482" name="Equation" r:id="rId3" imgW="1206360" imgH="609480" progId="Equation.DSMT4">
                  <p:embed/>
                </p:oleObj>
              </mc:Choice>
              <mc:Fallback>
                <p:oleObj name="Equation" r:id="rId3" imgW="1206360" imgH="609480" progId="Equation.DSMT4">
                  <p:embed/>
                  <p:pic>
                    <p:nvPicPr>
                      <p:cNvPr id="0" name=""/>
                      <p:cNvPicPr>
                        <a:picLocks noChangeAspect="1" noChangeArrowheads="1"/>
                      </p:cNvPicPr>
                      <p:nvPr/>
                    </p:nvPicPr>
                    <p:blipFill>
                      <a:blip r:embed="rId4"/>
                      <a:srcRect/>
                      <a:stretch>
                        <a:fillRect/>
                      </a:stretch>
                    </p:blipFill>
                    <p:spPr bwMode="auto">
                      <a:xfrm>
                        <a:off x="3430595" y="2392892"/>
                        <a:ext cx="1809540" cy="914220"/>
                      </a:xfrm>
                      <a:prstGeom prst="rect">
                        <a:avLst/>
                      </a:prstGeom>
                      <a:solidFill>
                        <a:schemeClr val="bg1"/>
                      </a:solidFill>
                      <a:ln>
                        <a:noFill/>
                      </a:ln>
                      <a:extLst/>
                    </p:spPr>
                  </p:pic>
                </p:oleObj>
              </mc:Fallback>
            </mc:AlternateContent>
          </a:graphicData>
        </a:graphic>
      </p:graphicFrame>
    </p:spTree>
    <p:extLst>
      <p:ext uri="{BB962C8B-B14F-4D97-AF65-F5344CB8AC3E}">
        <p14:creationId xmlns:p14="http://schemas.microsoft.com/office/powerpoint/2010/main" val="39706040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Hybrid Data Assimilation: Applications</a:t>
            </a:r>
            <a:endParaRPr lang="en-GB" altLang="en-US" dirty="0" smtClean="0"/>
          </a:p>
        </p:txBody>
      </p:sp>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marL="457200" indent="-457200">
              <a:spcBef>
                <a:spcPts val="100"/>
              </a:spcBef>
              <a:spcAft>
                <a:spcPts val="1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dirty="0" smtClean="0">
                <a:solidFill>
                  <a:schemeClr val="tx1"/>
                </a:solidFill>
                <a:cs typeface="Helvetica" panose="020B0604020202020204" pitchFamily="34" charset="0"/>
              </a:rPr>
              <a:t> </a:t>
            </a:r>
            <a:r>
              <a:rPr lang="en-GB" sz="1600" dirty="0" smtClean="0">
                <a:solidFill>
                  <a:srgbClr val="0099FF"/>
                </a:solidFill>
                <a:cs typeface="Helvetica" panose="020B0604020202020204" pitchFamily="34" charset="0"/>
              </a:rPr>
              <a:t>Hybrid EDA 4D-Var</a:t>
            </a:r>
            <a:r>
              <a:rPr lang="en-GB" sz="1600" dirty="0" smtClean="0">
                <a:solidFill>
                  <a:schemeClr val="tx1"/>
                </a:solidFill>
                <a:cs typeface="Helvetica" panose="020B0604020202020204" pitchFamily="34" charset="0"/>
              </a:rPr>
              <a:t> (Isaksen et al., 2007; Bonavita et al., 2012, 2015)</a:t>
            </a:r>
            <a:endParaRPr lang="en-GB" sz="1600" dirty="0">
              <a:solidFill>
                <a:schemeClr val="tx1"/>
              </a:solidFill>
              <a:cs typeface="Helvetica" panose="020B0604020202020204" pitchFamily="34" charset="0"/>
            </a:endParaRPr>
          </a:p>
          <a:p>
            <a:pPr marL="342900" indent="-342900">
              <a:spcBef>
                <a:spcPts val="2400"/>
              </a:spcBef>
              <a:spcAft>
                <a:spcPts val="600"/>
              </a:spcAft>
              <a:buClr>
                <a:srgbClr val="0F3692"/>
              </a:buClr>
              <a:buFont typeface="Arial"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smtClean="0">
                <a:solidFill>
                  <a:srgbClr val="000000"/>
                </a:solidFill>
                <a:cs typeface="Helvetica" panose="020B0604020202020204" pitchFamily="34" charset="0"/>
              </a:rPr>
              <a:t>In Hybrid 4D-Var we use the perturbations from the EDA background forecasts to update the background error covariance model used in 4D-Var</a:t>
            </a:r>
          </a:p>
          <a:p>
            <a:pPr marL="342900" indent="-342900">
              <a:spcBef>
                <a:spcPts val="1200"/>
              </a:spcBef>
              <a:spcAft>
                <a:spcPts val="600"/>
              </a:spcAft>
              <a:buClr>
                <a:srgbClr val="0F3692"/>
              </a:buClr>
              <a:buFont typeface="Arial"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smtClean="0">
                <a:solidFill>
                  <a:srgbClr val="000000"/>
                </a:solidFill>
                <a:cs typeface="Helvetica" panose="020B0604020202020204" pitchFamily="34" charset="0"/>
              </a:rPr>
              <a:t>The ensemble perturbations are not used directly to construct the analysis increments, but to update the </a:t>
            </a:r>
            <a:r>
              <a:rPr lang="en-GB" sz="1600" b="1" kern="0" dirty="0" err="1"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P</a:t>
            </a:r>
            <a:r>
              <a:rPr lang="en-GB" sz="1600" kern="0" baseline="30000" dirty="0" err="1"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b</a:t>
            </a:r>
            <a:r>
              <a:rPr lang="en-GB" sz="1600" kern="0" dirty="0" smtClean="0">
                <a:solidFill>
                  <a:srgbClr val="000000"/>
                </a:solidFill>
                <a:cs typeface="Helvetica" panose="020B0604020202020204" pitchFamily="34" charset="0"/>
              </a:rPr>
              <a:t> used in 4D-Var</a:t>
            </a:r>
            <a:r>
              <a:rPr lang="en-GB" sz="1600" kern="0" dirty="0" smtClean="0">
                <a:solidFill>
                  <a:schemeClr val="tx1"/>
                </a:solidFill>
                <a:cs typeface="Helvetica" panose="020B0604020202020204" pitchFamily="34" charset="0"/>
              </a:rPr>
              <a:t> </a:t>
            </a:r>
            <a:endParaRPr lang="en-GB" sz="1600" kern="0" dirty="0">
              <a:solidFill>
                <a:srgbClr val="000000"/>
              </a:solidFill>
              <a:ea typeface="Cambria Math" panose="02040503050406030204" pitchFamily="18" charset="0"/>
              <a:cs typeface="Helvetica" panose="020B0604020202020204" pitchFamily="34" charset="0"/>
            </a:endParaRPr>
          </a:p>
        </p:txBody>
      </p:sp>
    </p:spTree>
    <p:extLst>
      <p:ext uri="{BB962C8B-B14F-4D97-AF65-F5344CB8AC3E}">
        <p14:creationId xmlns:p14="http://schemas.microsoft.com/office/powerpoint/2010/main" val="29069757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Hybrid Data Assimilation: Applications</a:t>
            </a:r>
            <a:endParaRPr lang="en-GB" altLang="en-US" dirty="0" smtClean="0"/>
          </a:p>
        </p:txBody>
      </p:sp>
      <p:grpSp>
        <p:nvGrpSpPr>
          <p:cNvPr id="5" name="Group 4"/>
          <p:cNvGrpSpPr/>
          <p:nvPr/>
        </p:nvGrpSpPr>
        <p:grpSpPr>
          <a:xfrm>
            <a:off x="1008328" y="2348880"/>
            <a:ext cx="3059616" cy="428625"/>
            <a:chOff x="71438" y="2571750"/>
            <a:chExt cx="3357562" cy="428625"/>
          </a:xfrm>
        </p:grpSpPr>
        <p:sp>
          <p:nvSpPr>
            <p:cNvPr id="6" name="Rounded Rectangle 76"/>
            <p:cNvSpPr>
              <a:spLocks noChangeArrowheads="1"/>
            </p:cNvSpPr>
            <p:nvPr/>
          </p:nvSpPr>
          <p:spPr bwMode="auto">
            <a:xfrm>
              <a:off x="142875" y="2571750"/>
              <a:ext cx="3286125" cy="428625"/>
            </a:xfrm>
            <a:prstGeom prst="roundRect">
              <a:avLst>
                <a:gd name="adj" fmla="val 16667"/>
              </a:avLst>
            </a:prstGeom>
            <a:solidFill>
              <a:srgbClr val="00B8FF">
                <a:alpha val="0"/>
              </a:srgbClr>
            </a:solidFill>
            <a:ln w="9525" algn="ctr">
              <a:solidFill>
                <a:schemeClr val="tx1"/>
              </a:solidFill>
              <a:round/>
              <a:headEnd/>
              <a:tailEnd/>
            </a:ln>
          </p:spPr>
          <p:txBody>
            <a:bodyPr/>
            <a:lstStyle/>
            <a:p>
              <a:endParaRPr lang="en-US"/>
            </a:p>
          </p:txBody>
        </p:sp>
        <p:sp>
          <p:nvSpPr>
            <p:cNvPr id="7" name="TextBox 6"/>
            <p:cNvSpPr txBox="1"/>
            <p:nvPr/>
          </p:nvSpPr>
          <p:spPr>
            <a:xfrm>
              <a:off x="71438" y="2571750"/>
              <a:ext cx="3086612" cy="348429"/>
            </a:xfrm>
            <a:prstGeom prst="rect">
              <a:avLst/>
            </a:prstGeom>
            <a:solidFill>
              <a:srgbClr val="00B8FF">
                <a:alpha val="0"/>
              </a:srgbClr>
            </a:solidFill>
          </p:spPr>
          <p:txBody>
            <a:bodyPr wrap="square">
              <a:spAutoFit/>
            </a:bodyPr>
            <a:lstStyle/>
            <a:p>
              <a:pPr algn="ctr">
                <a:buFont typeface="Times New Roman" pitchFamily="16" charset="0"/>
                <a:buNone/>
                <a:defRPr/>
              </a:pPr>
              <a:r>
                <a:rPr lang="en-GB" sz="1600" b="1" dirty="0" smtClean="0">
                  <a:solidFill>
                    <a:srgbClr val="0066FF"/>
                  </a:solidFill>
                  <a:latin typeface="+mn-lt"/>
                </a:rPr>
                <a:t>EDA background perturbations </a:t>
              </a:r>
              <a:endParaRPr lang="en-GB" sz="1600" b="1" dirty="0">
                <a:solidFill>
                  <a:srgbClr val="0066FF"/>
                </a:solidFill>
                <a:latin typeface="+mn-lt"/>
              </a:endParaRPr>
            </a:p>
          </p:txBody>
        </p:sp>
      </p:grpSp>
      <p:sp>
        <p:nvSpPr>
          <p:cNvPr id="8" name="TextBox 40"/>
          <p:cNvSpPr txBox="1">
            <a:spLocks noChangeArrowheads="1"/>
          </p:cNvSpPr>
          <p:nvPr/>
        </p:nvSpPr>
        <p:spPr bwMode="auto">
          <a:xfrm>
            <a:off x="6948264" y="1357313"/>
            <a:ext cx="1385316" cy="384721"/>
          </a:xfrm>
          <a:prstGeom prst="rect">
            <a:avLst/>
          </a:prstGeom>
          <a:noFill/>
          <a:ln w="9525">
            <a:noFill/>
            <a:miter lim="800000"/>
            <a:headEnd/>
            <a:tailEnd/>
          </a:ln>
        </p:spPr>
        <p:txBody>
          <a:bodyPr wrap="none">
            <a:spAutoFit/>
          </a:bodyPr>
          <a:lstStyle/>
          <a:p>
            <a:r>
              <a:rPr lang="en-GB" sz="1900" dirty="0" err="1">
                <a:solidFill>
                  <a:srgbClr val="FF3300"/>
                </a:solidFill>
              </a:rPr>
              <a:t>i</a:t>
            </a:r>
            <a:r>
              <a:rPr lang="en-GB" sz="1900" dirty="0">
                <a:solidFill>
                  <a:srgbClr val="FF3300"/>
                </a:solidFill>
              </a:rPr>
              <a:t>=1,2</a:t>
            </a:r>
            <a:r>
              <a:rPr lang="en-GB" sz="1900" dirty="0" smtClean="0">
                <a:solidFill>
                  <a:srgbClr val="FF3300"/>
                </a:solidFill>
              </a:rPr>
              <a:t>,…,25</a:t>
            </a:r>
            <a:endParaRPr lang="en-GB" sz="1900" dirty="0">
              <a:solidFill>
                <a:srgbClr val="FF3300"/>
              </a:solidFill>
            </a:endParaRPr>
          </a:p>
        </p:txBody>
      </p:sp>
      <p:sp>
        <p:nvSpPr>
          <p:cNvPr id="9" name="Down Arrow 41"/>
          <p:cNvSpPr>
            <a:spLocks noChangeArrowheads="1"/>
          </p:cNvSpPr>
          <p:nvPr/>
        </p:nvSpPr>
        <p:spPr bwMode="auto">
          <a:xfrm>
            <a:off x="4283968" y="2141917"/>
            <a:ext cx="334316" cy="927043"/>
          </a:xfrm>
          <a:prstGeom prst="downArrow">
            <a:avLst>
              <a:gd name="adj1" fmla="val 50000"/>
              <a:gd name="adj2" fmla="val 50017"/>
            </a:avLst>
          </a:prstGeom>
          <a:solidFill>
            <a:srgbClr val="00B8FF">
              <a:alpha val="50195"/>
            </a:srgbClr>
          </a:solidFill>
          <a:ln w="6350" algn="ctr">
            <a:solidFill>
              <a:schemeClr val="tx1"/>
            </a:solidFill>
            <a:round/>
            <a:headEnd/>
            <a:tailEnd/>
          </a:ln>
        </p:spPr>
        <p:txBody>
          <a:bodyPr/>
          <a:lstStyle/>
          <a:p>
            <a:endParaRPr lang="en-US"/>
          </a:p>
        </p:txBody>
      </p:sp>
      <p:sp>
        <p:nvSpPr>
          <p:cNvPr id="10" name="TextBox 9"/>
          <p:cNvSpPr txBox="1"/>
          <p:nvPr/>
        </p:nvSpPr>
        <p:spPr>
          <a:xfrm>
            <a:off x="7698427" y="2114460"/>
            <a:ext cx="689997" cy="476412"/>
          </a:xfrm>
          <a:prstGeom prst="rect">
            <a:avLst/>
          </a:prstGeom>
          <a:solidFill>
            <a:srgbClr val="FFFF00"/>
          </a:solidFill>
        </p:spPr>
        <p:txBody>
          <a:bodyPr wrap="none">
            <a:spAutoFit/>
          </a:bodyPr>
          <a:lstStyle/>
          <a:p>
            <a:pPr>
              <a:buFont typeface="Times New Roman" pitchFamily="16" charset="0"/>
              <a:buNone/>
              <a:defRPr/>
            </a:pPr>
            <a:r>
              <a:rPr lang="en-GB" sz="2400" b="1" dirty="0" smtClean="0">
                <a:solidFill>
                  <a:srgbClr val="0066FF"/>
                </a:solidFill>
                <a:latin typeface="+mn-lt"/>
              </a:rPr>
              <a:t> </a:t>
            </a:r>
            <a:r>
              <a:rPr lang="en-GB" sz="2000" b="1" dirty="0" smtClean="0">
                <a:solidFill>
                  <a:srgbClr val="0066FF"/>
                </a:solidFill>
                <a:latin typeface="+mn-lt"/>
              </a:rPr>
              <a:t>EDA</a:t>
            </a:r>
            <a:endParaRPr lang="en-GB" sz="2000" b="1" dirty="0">
              <a:solidFill>
                <a:srgbClr val="0066FF"/>
              </a:solidFill>
              <a:latin typeface="+mn-lt"/>
            </a:endParaRPr>
          </a:p>
        </p:txBody>
      </p:sp>
      <p:sp>
        <p:nvSpPr>
          <p:cNvPr id="13" name="TextBox 12"/>
          <p:cNvSpPr txBox="1"/>
          <p:nvPr/>
        </p:nvSpPr>
        <p:spPr>
          <a:xfrm>
            <a:off x="7245617" y="5517232"/>
            <a:ext cx="1574855" cy="476412"/>
          </a:xfrm>
          <a:prstGeom prst="rect">
            <a:avLst/>
          </a:prstGeom>
          <a:solidFill>
            <a:srgbClr val="FFFF00"/>
          </a:solidFill>
        </p:spPr>
        <p:txBody>
          <a:bodyPr wrap="none">
            <a:spAutoFit/>
          </a:bodyPr>
          <a:lstStyle/>
          <a:p>
            <a:pPr>
              <a:buFont typeface="Times New Roman" pitchFamily="16" charset="0"/>
              <a:buNone/>
              <a:defRPr/>
            </a:pPr>
            <a:r>
              <a:rPr lang="en-GB" sz="2400" b="1" dirty="0" smtClean="0">
                <a:solidFill>
                  <a:srgbClr val="0066FF"/>
                </a:solidFill>
                <a:latin typeface="+mn-lt"/>
              </a:rPr>
              <a:t>  </a:t>
            </a:r>
            <a:r>
              <a:rPr lang="en-GB" sz="2000" b="1" dirty="0" smtClean="0">
                <a:solidFill>
                  <a:srgbClr val="0066FF"/>
                </a:solidFill>
                <a:latin typeface="+mn-lt"/>
              </a:rPr>
              <a:t>HRES 4DVar</a:t>
            </a:r>
            <a:endParaRPr lang="en-GB" sz="2000" b="1" dirty="0">
              <a:solidFill>
                <a:srgbClr val="0066FF"/>
              </a:solidFill>
              <a:latin typeface="+mn-lt"/>
            </a:endParaRPr>
          </a:p>
        </p:txBody>
      </p:sp>
      <p:grpSp>
        <p:nvGrpSpPr>
          <p:cNvPr id="36" name="Group 35"/>
          <p:cNvGrpSpPr/>
          <p:nvPr/>
        </p:nvGrpSpPr>
        <p:grpSpPr>
          <a:xfrm>
            <a:off x="2145407" y="4509120"/>
            <a:ext cx="5882977" cy="857250"/>
            <a:chOff x="1569343" y="5143500"/>
            <a:chExt cx="5882977" cy="857250"/>
          </a:xfrm>
        </p:grpSpPr>
        <p:sp>
          <p:nvSpPr>
            <p:cNvPr id="4" name="Rounded Rectangle 82"/>
            <p:cNvSpPr>
              <a:spLocks noChangeArrowheads="1"/>
            </p:cNvSpPr>
            <p:nvPr/>
          </p:nvSpPr>
          <p:spPr bwMode="auto">
            <a:xfrm>
              <a:off x="1569343" y="5143500"/>
              <a:ext cx="5882977" cy="857250"/>
            </a:xfrm>
            <a:prstGeom prst="roundRect">
              <a:avLst>
                <a:gd name="adj" fmla="val 16667"/>
              </a:avLst>
            </a:prstGeom>
            <a:solidFill>
              <a:srgbClr val="00B8FF">
                <a:alpha val="14902"/>
              </a:srgbClr>
            </a:solidFill>
            <a:ln w="9525" algn="ctr">
              <a:solidFill>
                <a:schemeClr val="tx1"/>
              </a:solidFill>
              <a:round/>
              <a:headEnd/>
              <a:tailEnd/>
            </a:ln>
          </p:spPr>
          <p:txBody>
            <a:bodyPr/>
            <a:lstStyle/>
            <a:p>
              <a:endParaRPr lang="en-US"/>
            </a:p>
          </p:txBody>
        </p:sp>
        <p:grpSp>
          <p:nvGrpSpPr>
            <p:cNvPr id="14" name="Group 59"/>
            <p:cNvGrpSpPr>
              <a:grpSpLocks noChangeAspect="1"/>
            </p:cNvGrpSpPr>
            <p:nvPr/>
          </p:nvGrpSpPr>
          <p:grpSpPr bwMode="auto">
            <a:xfrm>
              <a:off x="2055102" y="5214937"/>
              <a:ext cx="5040550" cy="708025"/>
              <a:chOff x="985490" y="1404069"/>
              <a:chExt cx="5053769" cy="709684"/>
            </a:xfrm>
          </p:grpSpPr>
          <p:sp>
            <p:nvSpPr>
              <p:cNvPr id="15" name="Text Box 39"/>
              <p:cNvSpPr txBox="1">
                <a:spLocks noChangeArrowheads="1"/>
              </p:cNvSpPr>
              <p:nvPr/>
            </p:nvSpPr>
            <p:spPr bwMode="auto">
              <a:xfrm>
                <a:off x="3437177" y="1404069"/>
                <a:ext cx="398863" cy="401113"/>
              </a:xfrm>
              <a:prstGeom prst="rect">
                <a:avLst/>
              </a:prstGeom>
              <a:noFill/>
              <a:ln w="12700">
                <a:noFill/>
                <a:miter lim="800000"/>
                <a:headEnd/>
                <a:tailEnd/>
              </a:ln>
            </p:spPr>
            <p:txBody>
              <a:bodyPr wrap="none">
                <a:spAutoFit/>
              </a:bodyPr>
              <a:lstStyle/>
              <a:p>
                <a:pPr eaLnBrk="1" hangingPunct="1">
                  <a:lnSpc>
                    <a:spcPct val="100000"/>
                  </a:lnSpc>
                  <a:buClrTx/>
                  <a:buFontTx/>
                  <a:buNone/>
                </a:pPr>
                <a:r>
                  <a:rPr lang="en-GB" sz="2000" b="1" dirty="0" err="1">
                    <a:solidFill>
                      <a:schemeClr val="accent2"/>
                    </a:solidFill>
                    <a:latin typeface="Cambria Math" panose="02040503050406030204" pitchFamily="18" charset="0"/>
                    <a:ea typeface="Cambria Math" panose="02040503050406030204" pitchFamily="18" charset="0"/>
                  </a:rPr>
                  <a:t>x</a:t>
                </a:r>
                <a:r>
                  <a:rPr lang="en-GB" sz="2000" b="1" baseline="30000" dirty="0" err="1">
                    <a:solidFill>
                      <a:schemeClr val="accent2"/>
                    </a:solidFill>
                    <a:latin typeface="Cambria Math" panose="02040503050406030204" pitchFamily="18" charset="0"/>
                    <a:ea typeface="Cambria Math" panose="02040503050406030204" pitchFamily="18" charset="0"/>
                  </a:rPr>
                  <a:t>a</a:t>
                </a:r>
                <a:endParaRPr lang="en-GB" sz="2000" b="1" dirty="0">
                  <a:solidFill>
                    <a:schemeClr val="accent2"/>
                  </a:solidFill>
                  <a:latin typeface="Cambria Math" panose="02040503050406030204" pitchFamily="18" charset="0"/>
                  <a:ea typeface="Cambria Math" panose="02040503050406030204" pitchFamily="18" charset="0"/>
                </a:endParaRPr>
              </a:p>
            </p:txBody>
          </p:sp>
          <p:grpSp>
            <p:nvGrpSpPr>
              <p:cNvPr id="16" name="Group 4"/>
              <p:cNvGrpSpPr>
                <a:grpSpLocks/>
              </p:cNvGrpSpPr>
              <p:nvPr/>
            </p:nvGrpSpPr>
            <p:grpSpPr bwMode="auto">
              <a:xfrm>
                <a:off x="985490" y="1466464"/>
                <a:ext cx="5053769" cy="647289"/>
                <a:chOff x="1405" y="1585"/>
                <a:chExt cx="3605" cy="575"/>
              </a:xfrm>
            </p:grpSpPr>
            <p:sp>
              <p:nvSpPr>
                <p:cNvPr id="19" name="Rectangle 5"/>
                <p:cNvSpPr>
                  <a:spLocks noChangeArrowheads="1"/>
                </p:cNvSpPr>
                <p:nvPr/>
              </p:nvSpPr>
              <p:spPr bwMode="auto">
                <a:xfrm>
                  <a:off x="2114" y="1585"/>
                  <a:ext cx="881" cy="575"/>
                </a:xfrm>
                <a:prstGeom prst="rect">
                  <a:avLst/>
                </a:prstGeom>
                <a:solidFill>
                  <a:schemeClr val="accent1">
                    <a:lumMod val="20000"/>
                    <a:lumOff val="80000"/>
                  </a:schemeClr>
                </a:solidFill>
                <a:ln w="38100">
                  <a:solidFill>
                    <a:schemeClr val="tx1"/>
                  </a:solidFill>
                  <a:miter lim="800000"/>
                  <a:headEnd/>
                  <a:tailEnd/>
                </a:ln>
                <a:effectLst/>
              </p:spPr>
              <p:txBody>
                <a:bodyPr wrap="none" anchor="ctr"/>
                <a:lstStyle/>
                <a:p>
                  <a:pPr algn="ctr" eaLnBrk="1" hangingPunct="1">
                    <a:lnSpc>
                      <a:spcPct val="100000"/>
                    </a:lnSpc>
                    <a:buClrTx/>
                    <a:buFontTx/>
                    <a:buNone/>
                    <a:defRPr/>
                  </a:pPr>
                  <a:r>
                    <a:rPr lang="en-GB" dirty="0" smtClean="0">
                      <a:solidFill>
                        <a:srgbClr val="0066FF"/>
                      </a:solidFill>
                      <a:latin typeface="Times" pitchFamily="18" charset="0"/>
                    </a:rPr>
                    <a:t>4D-Var</a:t>
                  </a:r>
                  <a:endParaRPr lang="en-GB" dirty="0">
                    <a:solidFill>
                      <a:srgbClr val="0066FF"/>
                    </a:solidFill>
                    <a:latin typeface="Times" pitchFamily="18" charset="0"/>
                  </a:endParaRPr>
                </a:p>
              </p:txBody>
            </p:sp>
            <p:sp>
              <p:nvSpPr>
                <p:cNvPr id="20" name="Line 6"/>
                <p:cNvSpPr>
                  <a:spLocks noChangeShapeType="1"/>
                </p:cNvSpPr>
                <p:nvPr/>
              </p:nvSpPr>
              <p:spPr bwMode="auto">
                <a:xfrm>
                  <a:off x="1405" y="1863"/>
                  <a:ext cx="672" cy="0"/>
                </a:xfrm>
                <a:prstGeom prst="line">
                  <a:avLst/>
                </a:prstGeom>
                <a:noFill/>
                <a:ln w="12700">
                  <a:solidFill>
                    <a:schemeClr val="tx1"/>
                  </a:solidFill>
                  <a:round/>
                  <a:headEnd/>
                  <a:tailEnd type="triangle" w="med" len="med"/>
                </a:ln>
              </p:spPr>
              <p:txBody>
                <a:bodyPr/>
                <a:lstStyle/>
                <a:p>
                  <a:endParaRPr lang="en-GB"/>
                </a:p>
              </p:txBody>
            </p:sp>
            <p:sp>
              <p:nvSpPr>
                <p:cNvPr id="21" name="Line 7"/>
                <p:cNvSpPr>
                  <a:spLocks noChangeShapeType="1"/>
                </p:cNvSpPr>
                <p:nvPr/>
              </p:nvSpPr>
              <p:spPr bwMode="auto">
                <a:xfrm>
                  <a:off x="3001" y="1872"/>
                  <a:ext cx="618" cy="0"/>
                </a:xfrm>
                <a:prstGeom prst="line">
                  <a:avLst/>
                </a:prstGeom>
                <a:noFill/>
                <a:ln w="12700">
                  <a:solidFill>
                    <a:schemeClr val="tx1"/>
                  </a:solidFill>
                  <a:round/>
                  <a:headEnd/>
                  <a:tailEnd type="triangle" w="med" len="med"/>
                </a:ln>
              </p:spPr>
              <p:txBody>
                <a:bodyPr/>
                <a:lstStyle/>
                <a:p>
                  <a:endParaRPr lang="en-GB"/>
                </a:p>
              </p:txBody>
            </p:sp>
            <p:sp>
              <p:nvSpPr>
                <p:cNvPr id="23" name="Rectangle 14"/>
                <p:cNvSpPr>
                  <a:spLocks noChangeArrowheads="1"/>
                </p:cNvSpPr>
                <p:nvPr/>
              </p:nvSpPr>
              <p:spPr bwMode="auto">
                <a:xfrm>
                  <a:off x="3615" y="1585"/>
                  <a:ext cx="867" cy="575"/>
                </a:xfrm>
                <a:prstGeom prst="rect">
                  <a:avLst/>
                </a:prstGeom>
                <a:solidFill>
                  <a:schemeClr val="accent1">
                    <a:lumMod val="20000"/>
                    <a:lumOff val="80000"/>
                  </a:schemeClr>
                </a:solidFill>
                <a:ln w="38100">
                  <a:solidFill>
                    <a:schemeClr val="tx1"/>
                  </a:solidFill>
                  <a:miter lim="800000"/>
                  <a:headEnd/>
                  <a:tailEnd/>
                </a:ln>
                <a:effectLst/>
              </p:spPr>
              <p:txBody>
                <a:bodyPr wrap="none" anchor="ctr"/>
                <a:lstStyle/>
                <a:p>
                  <a:pPr eaLnBrk="1" hangingPunct="1">
                    <a:lnSpc>
                      <a:spcPct val="100000"/>
                    </a:lnSpc>
                    <a:buClrTx/>
                    <a:buFontTx/>
                    <a:buNone/>
                    <a:defRPr/>
                  </a:pPr>
                  <a:r>
                    <a:rPr lang="en-GB" dirty="0">
                      <a:solidFill>
                        <a:srgbClr val="0066FF"/>
                      </a:solidFill>
                      <a:latin typeface="Times" pitchFamily="18" charset="0"/>
                    </a:rPr>
                    <a:t>Forecast</a:t>
                  </a:r>
                </a:p>
              </p:txBody>
            </p:sp>
            <p:sp>
              <p:nvSpPr>
                <p:cNvPr id="24" name="Line 15"/>
                <p:cNvSpPr>
                  <a:spLocks noChangeShapeType="1"/>
                </p:cNvSpPr>
                <p:nvPr/>
              </p:nvSpPr>
              <p:spPr bwMode="auto">
                <a:xfrm>
                  <a:off x="4482" y="1872"/>
                  <a:ext cx="528" cy="0"/>
                </a:xfrm>
                <a:prstGeom prst="line">
                  <a:avLst/>
                </a:prstGeom>
                <a:noFill/>
                <a:ln w="12700">
                  <a:solidFill>
                    <a:schemeClr val="tx1"/>
                  </a:solidFill>
                  <a:round/>
                  <a:headEnd/>
                  <a:tailEnd type="triangle" w="med" len="med"/>
                </a:ln>
              </p:spPr>
              <p:txBody>
                <a:bodyPr/>
                <a:lstStyle/>
                <a:p>
                  <a:endParaRPr lang="en-GB"/>
                </a:p>
              </p:txBody>
            </p:sp>
          </p:grpSp>
          <p:sp>
            <p:nvSpPr>
              <p:cNvPr id="17" name="Text Box 36"/>
              <p:cNvSpPr txBox="1">
                <a:spLocks noChangeArrowheads="1"/>
              </p:cNvSpPr>
              <p:nvPr/>
            </p:nvSpPr>
            <p:spPr bwMode="auto">
              <a:xfrm>
                <a:off x="1078924" y="1418365"/>
                <a:ext cx="408553" cy="401048"/>
              </a:xfrm>
              <a:prstGeom prst="rect">
                <a:avLst/>
              </a:prstGeom>
              <a:noFill/>
              <a:ln w="12700">
                <a:noFill/>
                <a:miter lim="800000"/>
                <a:headEnd/>
                <a:tailEnd/>
              </a:ln>
            </p:spPr>
            <p:txBody>
              <a:bodyPr wrap="none">
                <a:spAutoFit/>
              </a:bodyPr>
              <a:lstStyle/>
              <a:p>
                <a:pPr eaLnBrk="1" hangingPunct="1">
                  <a:lnSpc>
                    <a:spcPct val="100000"/>
                  </a:lnSpc>
                  <a:buClrTx/>
                  <a:buFontTx/>
                  <a:buNone/>
                </a:pPr>
                <a:r>
                  <a:rPr lang="en-GB" sz="2000" b="1" dirty="0" err="1">
                    <a:solidFill>
                      <a:schemeClr val="accent2"/>
                    </a:solidFill>
                    <a:latin typeface="Cambria Math" panose="02040503050406030204" pitchFamily="18" charset="0"/>
                    <a:ea typeface="Cambria Math" panose="02040503050406030204" pitchFamily="18" charset="0"/>
                  </a:rPr>
                  <a:t>x</a:t>
                </a:r>
                <a:r>
                  <a:rPr lang="en-GB" sz="2000" b="1" baseline="30000" dirty="0" err="1">
                    <a:solidFill>
                      <a:schemeClr val="accent2"/>
                    </a:solidFill>
                    <a:latin typeface="Cambria Math" panose="02040503050406030204" pitchFamily="18" charset="0"/>
                    <a:ea typeface="Cambria Math" panose="02040503050406030204" pitchFamily="18" charset="0"/>
                  </a:rPr>
                  <a:t>b</a:t>
                </a:r>
                <a:endParaRPr lang="en-GB" sz="2000" b="1" dirty="0">
                  <a:solidFill>
                    <a:schemeClr val="accent2"/>
                  </a:solidFill>
                  <a:latin typeface="Cambria Math" panose="02040503050406030204" pitchFamily="18" charset="0"/>
                  <a:ea typeface="Cambria Math" panose="02040503050406030204" pitchFamily="18" charset="0"/>
                </a:endParaRPr>
              </a:p>
            </p:txBody>
          </p:sp>
          <p:sp>
            <p:nvSpPr>
              <p:cNvPr id="18" name="Text Box 39"/>
              <p:cNvSpPr txBox="1">
                <a:spLocks noChangeAspect="1" noChangeArrowheads="1"/>
              </p:cNvSpPr>
              <p:nvPr/>
            </p:nvSpPr>
            <p:spPr bwMode="auto">
              <a:xfrm>
                <a:off x="5482932" y="1416594"/>
                <a:ext cx="408553" cy="401048"/>
              </a:xfrm>
              <a:prstGeom prst="rect">
                <a:avLst/>
              </a:prstGeom>
              <a:noFill/>
              <a:ln w="12700">
                <a:noFill/>
                <a:miter lim="800000"/>
                <a:headEnd/>
                <a:tailEnd/>
              </a:ln>
            </p:spPr>
            <p:txBody>
              <a:bodyPr wrap="none">
                <a:spAutoFit/>
              </a:bodyPr>
              <a:lstStyle/>
              <a:p>
                <a:pPr eaLnBrk="1" hangingPunct="1">
                  <a:lnSpc>
                    <a:spcPct val="100000"/>
                  </a:lnSpc>
                  <a:buClrTx/>
                  <a:buFontTx/>
                  <a:buNone/>
                </a:pPr>
                <a:r>
                  <a:rPr lang="en-GB" sz="2000" b="1" dirty="0" err="1" smtClean="0">
                    <a:solidFill>
                      <a:schemeClr val="accent2"/>
                    </a:solidFill>
                    <a:latin typeface="Cambria Math" panose="02040503050406030204" pitchFamily="18" charset="0"/>
                    <a:ea typeface="Cambria Math" panose="02040503050406030204" pitchFamily="18" charset="0"/>
                  </a:rPr>
                  <a:t>x</a:t>
                </a:r>
                <a:r>
                  <a:rPr lang="en-GB" sz="2000" b="1" baseline="30000" dirty="0" err="1" smtClean="0">
                    <a:solidFill>
                      <a:schemeClr val="accent2"/>
                    </a:solidFill>
                    <a:latin typeface="Cambria Math" panose="02040503050406030204" pitchFamily="18" charset="0"/>
                    <a:ea typeface="Cambria Math" panose="02040503050406030204" pitchFamily="18" charset="0"/>
                  </a:rPr>
                  <a:t>b</a:t>
                </a:r>
                <a:endParaRPr lang="en-GB" sz="2000" b="1" dirty="0">
                  <a:solidFill>
                    <a:schemeClr val="accent2"/>
                  </a:solidFill>
                  <a:latin typeface="Cambria Math" panose="02040503050406030204" pitchFamily="18" charset="0"/>
                  <a:ea typeface="Cambria Math" panose="02040503050406030204" pitchFamily="18" charset="0"/>
                </a:endParaRPr>
              </a:p>
            </p:txBody>
          </p:sp>
        </p:grpSp>
      </p:grpSp>
      <p:cxnSp>
        <p:nvCxnSpPr>
          <p:cNvPr id="26" name="Elbow Connector 25"/>
          <p:cNvCxnSpPr>
            <a:stCxn id="29" idx="3"/>
          </p:cNvCxnSpPr>
          <p:nvPr/>
        </p:nvCxnSpPr>
        <p:spPr bwMode="auto">
          <a:xfrm flipV="1">
            <a:off x="5250312" y="2124626"/>
            <a:ext cx="1105347" cy="1282192"/>
          </a:xfrm>
          <a:prstGeom prst="bentConnector2">
            <a:avLst/>
          </a:prstGeom>
          <a:noFill/>
          <a:ln w="60325" cap="flat" cmpd="tri" algn="ctr">
            <a:solidFill>
              <a:srgbClr val="0066FF"/>
            </a:solidFill>
            <a:prstDash val="solid"/>
            <a:round/>
            <a:headEnd type="none" w="med" len="med"/>
            <a:tailEnd type="arrow"/>
          </a:ln>
          <a:effectLst/>
        </p:spPr>
      </p:cxnSp>
      <p:sp>
        <p:nvSpPr>
          <p:cNvPr id="29" name="TextBox 28"/>
          <p:cNvSpPr txBox="1"/>
          <p:nvPr/>
        </p:nvSpPr>
        <p:spPr>
          <a:xfrm>
            <a:off x="3563888" y="3168612"/>
            <a:ext cx="1686424" cy="476412"/>
          </a:xfrm>
          <a:prstGeom prst="rect">
            <a:avLst/>
          </a:prstGeom>
          <a:solidFill>
            <a:srgbClr val="00B8FF">
              <a:alpha val="23000"/>
            </a:srgbClr>
          </a:solidFill>
          <a:ln>
            <a:solidFill>
              <a:schemeClr val="tx1"/>
            </a:solidFill>
          </a:ln>
        </p:spPr>
        <p:txBody>
          <a:bodyPr wrap="none" rtlCol="0">
            <a:spAutoFit/>
          </a:bodyPr>
          <a:lstStyle/>
          <a:p>
            <a:r>
              <a:rPr lang="en-GB" b="1" dirty="0" smtClean="0">
                <a:solidFill>
                  <a:srgbClr val="FF3300"/>
                </a:solidFill>
                <a:latin typeface="Calibri" panose="020F0502020204030204" pitchFamily="34" charset="0"/>
              </a:rPr>
              <a:t>Updated </a:t>
            </a:r>
            <a:r>
              <a:rPr lang="en-GB" b="1" dirty="0" err="1" smtClean="0">
                <a:solidFill>
                  <a:srgbClr val="FF3300"/>
                </a:solidFill>
                <a:latin typeface="Calibri" panose="020F0502020204030204" pitchFamily="34" charset="0"/>
              </a:rPr>
              <a:t>P</a:t>
            </a:r>
            <a:r>
              <a:rPr lang="en-GB" b="1" baseline="30000" dirty="0" err="1" smtClean="0">
                <a:solidFill>
                  <a:srgbClr val="FF3300"/>
                </a:solidFill>
                <a:latin typeface="Calibri" panose="020F0502020204030204" pitchFamily="34" charset="0"/>
              </a:rPr>
              <a:t>b</a:t>
            </a:r>
            <a:endParaRPr lang="en-GB" b="1" baseline="30000" dirty="0">
              <a:solidFill>
                <a:srgbClr val="FF3300"/>
              </a:solidFill>
              <a:latin typeface="Calibri" panose="020F0502020204030204" pitchFamily="34" charset="0"/>
            </a:endParaRPr>
          </a:p>
        </p:txBody>
      </p:sp>
      <p:sp>
        <p:nvSpPr>
          <p:cNvPr id="38" name="Rounded Rectangle 79"/>
          <p:cNvSpPr>
            <a:spLocks noChangeArrowheads="1"/>
          </p:cNvSpPr>
          <p:nvPr/>
        </p:nvSpPr>
        <p:spPr bwMode="auto">
          <a:xfrm>
            <a:off x="317698" y="1060723"/>
            <a:ext cx="8286750" cy="1000125"/>
          </a:xfrm>
          <a:prstGeom prst="roundRect">
            <a:avLst>
              <a:gd name="adj" fmla="val 16667"/>
            </a:avLst>
          </a:prstGeom>
          <a:solidFill>
            <a:srgbClr val="00B8FF">
              <a:alpha val="14902"/>
            </a:srgbClr>
          </a:solidFill>
          <a:ln w="9525" algn="ctr">
            <a:solidFill>
              <a:schemeClr val="tx1"/>
            </a:solidFill>
            <a:round/>
            <a:headEnd/>
            <a:tailEnd/>
          </a:ln>
        </p:spPr>
        <p:txBody>
          <a:bodyPr/>
          <a:lstStyle/>
          <a:p>
            <a:endParaRPr lang="en-US"/>
          </a:p>
        </p:txBody>
      </p:sp>
      <p:sp>
        <p:nvSpPr>
          <p:cNvPr id="40" name="Text Box 39"/>
          <p:cNvSpPr txBox="1">
            <a:spLocks noChangeArrowheads="1"/>
          </p:cNvSpPr>
          <p:nvPr/>
        </p:nvSpPr>
        <p:spPr bwMode="auto">
          <a:xfrm>
            <a:off x="3295612" y="1214017"/>
            <a:ext cx="412292" cy="369332"/>
          </a:xfrm>
          <a:prstGeom prst="rect">
            <a:avLst/>
          </a:prstGeom>
          <a:noFill/>
          <a:ln w="12700">
            <a:noFill/>
            <a:miter lim="800000"/>
            <a:headEnd/>
            <a:tailEnd/>
          </a:ln>
        </p:spPr>
        <p:txBody>
          <a:bodyPr wrap="none">
            <a:spAutoFit/>
          </a:bodyPr>
          <a:lstStyle/>
          <a:p>
            <a:pPr eaLnBrk="1" hangingPunct="1">
              <a:lnSpc>
                <a:spcPct val="100000"/>
              </a:lnSpc>
              <a:buClrTx/>
              <a:buFontTx/>
              <a:buNone/>
            </a:pPr>
            <a:r>
              <a:rPr lang="en-GB" sz="1800" dirty="0" err="1" smtClean="0">
                <a:solidFill>
                  <a:schemeClr val="accent2"/>
                </a:solidFill>
                <a:latin typeface="Cambria Math" panose="02040503050406030204" pitchFamily="18" charset="0"/>
                <a:ea typeface="Cambria Math" panose="02040503050406030204" pitchFamily="18" charset="0"/>
              </a:rPr>
              <a:t>x</a:t>
            </a:r>
            <a:r>
              <a:rPr lang="en-GB" sz="1800" baseline="-25000" dirty="0" err="1" smtClean="0">
                <a:solidFill>
                  <a:schemeClr val="accent2"/>
                </a:solidFill>
                <a:latin typeface="Cambria Math" panose="02040503050406030204" pitchFamily="18" charset="0"/>
                <a:ea typeface="Cambria Math" panose="02040503050406030204" pitchFamily="18" charset="0"/>
              </a:rPr>
              <a:t>i</a:t>
            </a:r>
            <a:r>
              <a:rPr lang="en-GB" sz="1800" baseline="30000" dirty="0" err="1" smtClean="0">
                <a:solidFill>
                  <a:schemeClr val="accent2"/>
                </a:solidFill>
                <a:latin typeface="Cambria Math" panose="02040503050406030204" pitchFamily="18" charset="0"/>
                <a:ea typeface="Cambria Math" panose="02040503050406030204" pitchFamily="18" charset="0"/>
              </a:rPr>
              <a:t>a</a:t>
            </a:r>
            <a:endParaRPr lang="en-GB" sz="1800" dirty="0">
              <a:solidFill>
                <a:schemeClr val="accent2"/>
              </a:solidFill>
              <a:latin typeface="Cambria Math" panose="02040503050406030204" pitchFamily="18" charset="0"/>
              <a:ea typeface="Cambria Math" panose="02040503050406030204" pitchFamily="18" charset="0"/>
            </a:endParaRPr>
          </a:p>
        </p:txBody>
      </p:sp>
      <p:grpSp>
        <p:nvGrpSpPr>
          <p:cNvPr id="41" name="Group 4"/>
          <p:cNvGrpSpPr>
            <a:grpSpLocks/>
          </p:cNvGrpSpPr>
          <p:nvPr/>
        </p:nvGrpSpPr>
        <p:grpSpPr bwMode="auto">
          <a:xfrm>
            <a:off x="347311" y="1250511"/>
            <a:ext cx="5423855" cy="747514"/>
            <a:chOff x="871" y="1584"/>
            <a:chExt cx="3879" cy="666"/>
          </a:xfrm>
        </p:grpSpPr>
        <p:sp>
          <p:nvSpPr>
            <p:cNvPr id="45" name="Rectangle 5"/>
            <p:cNvSpPr>
              <a:spLocks noChangeArrowheads="1"/>
            </p:cNvSpPr>
            <p:nvPr/>
          </p:nvSpPr>
          <p:spPr bwMode="auto">
            <a:xfrm>
              <a:off x="2112" y="1584"/>
              <a:ext cx="713" cy="576"/>
            </a:xfrm>
            <a:prstGeom prst="rect">
              <a:avLst/>
            </a:prstGeom>
            <a:solidFill>
              <a:schemeClr val="accent1">
                <a:lumMod val="60000"/>
                <a:lumOff val="40000"/>
              </a:schemeClr>
            </a:solidFill>
            <a:ln w="38100">
              <a:solidFill>
                <a:schemeClr val="tx1"/>
              </a:solidFill>
              <a:miter lim="800000"/>
              <a:headEnd/>
              <a:tailEnd/>
            </a:ln>
          </p:spPr>
          <p:txBody>
            <a:bodyPr wrap="none" anchor="ctr"/>
            <a:lstStyle/>
            <a:p>
              <a:pPr algn="ctr" eaLnBrk="1" hangingPunct="1">
                <a:lnSpc>
                  <a:spcPct val="100000"/>
                </a:lnSpc>
                <a:buClrTx/>
                <a:buFontTx/>
                <a:buNone/>
              </a:pPr>
              <a:r>
                <a:rPr lang="en-GB" sz="2000" dirty="0" smtClean="0">
                  <a:solidFill>
                    <a:schemeClr val="tx1"/>
                  </a:solidFill>
                  <a:latin typeface="Times" pitchFamily="18" charset="0"/>
                </a:rPr>
                <a:t>4D-Var</a:t>
              </a:r>
              <a:endParaRPr lang="en-GB" sz="2000" dirty="0">
                <a:solidFill>
                  <a:schemeClr val="tx1"/>
                </a:solidFill>
                <a:latin typeface="Times" pitchFamily="18" charset="0"/>
              </a:endParaRPr>
            </a:p>
          </p:txBody>
        </p:sp>
        <p:sp>
          <p:nvSpPr>
            <p:cNvPr id="46" name="Line 6"/>
            <p:cNvSpPr>
              <a:spLocks noChangeShapeType="1"/>
            </p:cNvSpPr>
            <p:nvPr/>
          </p:nvSpPr>
          <p:spPr bwMode="auto">
            <a:xfrm>
              <a:off x="1405" y="1632"/>
              <a:ext cx="672" cy="0"/>
            </a:xfrm>
            <a:prstGeom prst="line">
              <a:avLst/>
            </a:prstGeom>
            <a:noFill/>
            <a:ln w="12700">
              <a:solidFill>
                <a:schemeClr val="tx1"/>
              </a:solidFill>
              <a:round/>
              <a:headEnd/>
              <a:tailEnd type="triangle" w="med" len="med"/>
            </a:ln>
          </p:spPr>
          <p:txBody>
            <a:bodyPr/>
            <a:lstStyle/>
            <a:p>
              <a:endParaRPr lang="en-GB"/>
            </a:p>
          </p:txBody>
        </p:sp>
        <p:sp>
          <p:nvSpPr>
            <p:cNvPr id="47" name="Line 7"/>
            <p:cNvSpPr>
              <a:spLocks noChangeShapeType="1"/>
            </p:cNvSpPr>
            <p:nvPr/>
          </p:nvSpPr>
          <p:spPr bwMode="auto">
            <a:xfrm>
              <a:off x="2826" y="1872"/>
              <a:ext cx="566" cy="0"/>
            </a:xfrm>
            <a:prstGeom prst="line">
              <a:avLst/>
            </a:prstGeom>
            <a:noFill/>
            <a:ln w="12700">
              <a:solidFill>
                <a:schemeClr val="tx1"/>
              </a:solidFill>
              <a:round/>
              <a:headEnd/>
              <a:tailEnd type="triangle" w="med" len="med"/>
            </a:ln>
          </p:spPr>
          <p:txBody>
            <a:bodyPr/>
            <a:lstStyle/>
            <a:p>
              <a:endParaRPr lang="en-GB"/>
            </a:p>
          </p:txBody>
        </p:sp>
        <p:sp>
          <p:nvSpPr>
            <p:cNvPr id="48" name="Line 8"/>
            <p:cNvSpPr>
              <a:spLocks noChangeShapeType="1"/>
            </p:cNvSpPr>
            <p:nvPr/>
          </p:nvSpPr>
          <p:spPr bwMode="auto">
            <a:xfrm>
              <a:off x="1415" y="1872"/>
              <a:ext cx="672" cy="0"/>
            </a:xfrm>
            <a:prstGeom prst="line">
              <a:avLst/>
            </a:prstGeom>
            <a:noFill/>
            <a:ln w="12700">
              <a:solidFill>
                <a:schemeClr val="tx1"/>
              </a:solidFill>
              <a:round/>
              <a:headEnd/>
              <a:tailEnd type="triangle" w="med" len="med"/>
            </a:ln>
          </p:spPr>
          <p:txBody>
            <a:bodyPr/>
            <a:lstStyle/>
            <a:p>
              <a:endParaRPr lang="en-GB"/>
            </a:p>
          </p:txBody>
        </p:sp>
        <p:sp>
          <p:nvSpPr>
            <p:cNvPr id="49" name="Line 9"/>
            <p:cNvSpPr>
              <a:spLocks noChangeShapeType="1"/>
            </p:cNvSpPr>
            <p:nvPr/>
          </p:nvSpPr>
          <p:spPr bwMode="auto">
            <a:xfrm>
              <a:off x="1575" y="2112"/>
              <a:ext cx="515" cy="0"/>
            </a:xfrm>
            <a:prstGeom prst="line">
              <a:avLst/>
            </a:prstGeom>
            <a:noFill/>
            <a:ln w="12700">
              <a:solidFill>
                <a:schemeClr val="tx1"/>
              </a:solidFill>
              <a:round/>
              <a:headEnd/>
              <a:tailEnd type="triangle" w="med" len="med"/>
            </a:ln>
          </p:spPr>
          <p:txBody>
            <a:bodyPr/>
            <a:lstStyle/>
            <a:p>
              <a:endParaRPr lang="en-GB"/>
            </a:p>
          </p:txBody>
        </p:sp>
        <p:sp>
          <p:nvSpPr>
            <p:cNvPr id="50" name="Rectangle 14"/>
            <p:cNvSpPr>
              <a:spLocks noChangeArrowheads="1"/>
            </p:cNvSpPr>
            <p:nvPr/>
          </p:nvSpPr>
          <p:spPr bwMode="auto">
            <a:xfrm>
              <a:off x="3424" y="1584"/>
              <a:ext cx="743" cy="576"/>
            </a:xfrm>
            <a:prstGeom prst="rect">
              <a:avLst/>
            </a:prstGeom>
            <a:solidFill>
              <a:schemeClr val="accent1">
                <a:lumMod val="60000"/>
                <a:lumOff val="40000"/>
              </a:schemeClr>
            </a:solidFill>
            <a:ln w="38100">
              <a:solidFill>
                <a:schemeClr val="tx1"/>
              </a:solidFill>
              <a:miter lim="800000"/>
              <a:headEnd/>
              <a:tailEnd/>
            </a:ln>
          </p:spPr>
          <p:txBody>
            <a:bodyPr wrap="none" anchor="ctr"/>
            <a:lstStyle/>
            <a:p>
              <a:pPr eaLnBrk="1" hangingPunct="1">
                <a:lnSpc>
                  <a:spcPct val="100000"/>
                </a:lnSpc>
                <a:buClrTx/>
                <a:buFontTx/>
                <a:buNone/>
              </a:pPr>
              <a:r>
                <a:rPr lang="en-GB" sz="2000" dirty="0">
                  <a:solidFill>
                    <a:schemeClr val="tx1"/>
                  </a:solidFill>
                  <a:latin typeface="Times" pitchFamily="18" charset="0"/>
                </a:rPr>
                <a:t>Forecast</a:t>
              </a:r>
            </a:p>
          </p:txBody>
        </p:sp>
        <p:sp>
          <p:nvSpPr>
            <p:cNvPr id="51" name="Line 15"/>
            <p:cNvSpPr>
              <a:spLocks noChangeShapeType="1"/>
            </p:cNvSpPr>
            <p:nvPr/>
          </p:nvSpPr>
          <p:spPr bwMode="auto">
            <a:xfrm>
              <a:off x="4184" y="1872"/>
              <a:ext cx="566" cy="0"/>
            </a:xfrm>
            <a:prstGeom prst="line">
              <a:avLst/>
            </a:prstGeom>
            <a:noFill/>
            <a:ln w="12700">
              <a:solidFill>
                <a:schemeClr val="tx1"/>
              </a:solidFill>
              <a:round/>
              <a:headEnd/>
              <a:tailEnd type="triangle" w="med" len="med"/>
            </a:ln>
          </p:spPr>
          <p:txBody>
            <a:bodyPr/>
            <a:lstStyle/>
            <a:p>
              <a:endParaRPr lang="en-GB"/>
            </a:p>
          </p:txBody>
        </p:sp>
        <p:sp>
          <p:nvSpPr>
            <p:cNvPr id="52" name="Text Box 12"/>
            <p:cNvSpPr txBox="1">
              <a:spLocks noChangeAspect="1" noChangeArrowheads="1"/>
            </p:cNvSpPr>
            <p:nvPr/>
          </p:nvSpPr>
          <p:spPr bwMode="auto">
            <a:xfrm>
              <a:off x="871" y="1948"/>
              <a:ext cx="858" cy="302"/>
            </a:xfrm>
            <a:prstGeom prst="rect">
              <a:avLst/>
            </a:prstGeom>
            <a:noFill/>
            <a:ln w="12700">
              <a:noFill/>
              <a:miter lim="800000"/>
              <a:headEnd/>
              <a:tailEnd/>
            </a:ln>
          </p:spPr>
          <p:txBody>
            <a:bodyPr>
              <a:spAutoFit/>
            </a:bodyPr>
            <a:lstStyle/>
            <a:p>
              <a:pPr eaLnBrk="1" hangingPunct="1">
                <a:lnSpc>
                  <a:spcPct val="100000"/>
                </a:lnSpc>
                <a:buClrTx/>
                <a:buFontTx/>
                <a:buNone/>
              </a:pPr>
              <a:r>
                <a:rPr lang="en-GB" sz="1600" dirty="0" err="1">
                  <a:solidFill>
                    <a:schemeClr val="accent2"/>
                  </a:solidFill>
                  <a:latin typeface="Cambria Math" panose="02040503050406030204" pitchFamily="18" charset="0"/>
                  <a:ea typeface="Cambria Math" panose="02040503050406030204" pitchFamily="18" charset="0"/>
                </a:rPr>
                <a:t>SST+ε</a:t>
              </a:r>
              <a:r>
                <a:rPr lang="en-GB" sz="1600" baseline="-25000" dirty="0" err="1">
                  <a:solidFill>
                    <a:srgbClr val="FF3300"/>
                  </a:solidFill>
                  <a:latin typeface="Cambria Math" panose="02040503050406030204" pitchFamily="18" charset="0"/>
                  <a:ea typeface="Cambria Math" panose="02040503050406030204" pitchFamily="18" charset="0"/>
                </a:rPr>
                <a:t>i</a:t>
              </a:r>
              <a:r>
                <a:rPr lang="en-GB" sz="1600" baseline="30000" dirty="0" err="1">
                  <a:solidFill>
                    <a:schemeClr val="accent2"/>
                  </a:solidFill>
                  <a:latin typeface="Cambria Math" panose="02040503050406030204" pitchFamily="18" charset="0"/>
                  <a:ea typeface="Cambria Math" panose="02040503050406030204" pitchFamily="18" charset="0"/>
                </a:rPr>
                <a:t>SST</a:t>
              </a:r>
              <a:endParaRPr lang="en-GB" sz="1600" dirty="0">
                <a:solidFill>
                  <a:schemeClr val="accent2"/>
                </a:solidFill>
                <a:latin typeface="Cambria Math" panose="02040503050406030204" pitchFamily="18" charset="0"/>
                <a:ea typeface="Cambria Math" panose="02040503050406030204" pitchFamily="18" charset="0"/>
              </a:endParaRPr>
            </a:p>
          </p:txBody>
        </p:sp>
      </p:grpSp>
      <p:sp>
        <p:nvSpPr>
          <p:cNvPr id="42" name="Text Box 37"/>
          <p:cNvSpPr txBox="1">
            <a:spLocks noChangeArrowheads="1"/>
          </p:cNvSpPr>
          <p:nvPr/>
        </p:nvSpPr>
        <p:spPr bwMode="auto">
          <a:xfrm>
            <a:off x="423596" y="1344363"/>
            <a:ext cx="836038" cy="369332"/>
          </a:xfrm>
          <a:prstGeom prst="rect">
            <a:avLst/>
          </a:prstGeom>
          <a:noFill/>
          <a:ln w="12700">
            <a:noFill/>
            <a:miter lim="800000"/>
            <a:headEnd/>
            <a:tailEnd/>
          </a:ln>
        </p:spPr>
        <p:txBody>
          <a:bodyPr>
            <a:spAutoFit/>
          </a:bodyPr>
          <a:lstStyle/>
          <a:p>
            <a:pPr eaLnBrk="1" hangingPunct="1">
              <a:lnSpc>
                <a:spcPct val="100000"/>
              </a:lnSpc>
              <a:spcBef>
                <a:spcPct val="50000"/>
              </a:spcBef>
              <a:buClrTx/>
              <a:buFontTx/>
              <a:buNone/>
            </a:pPr>
            <a:r>
              <a:rPr lang="en-GB" sz="1800" dirty="0" err="1">
                <a:solidFill>
                  <a:schemeClr val="accent2"/>
                </a:solidFill>
                <a:latin typeface="Cambria Math" panose="02040503050406030204" pitchFamily="18" charset="0"/>
                <a:ea typeface="Cambria Math" panose="02040503050406030204" pitchFamily="18" charset="0"/>
              </a:rPr>
              <a:t>y+ε</a:t>
            </a:r>
            <a:r>
              <a:rPr lang="en-GB" sz="1800" baseline="-25000" dirty="0" err="1">
                <a:solidFill>
                  <a:srgbClr val="FF3300"/>
                </a:solidFill>
                <a:latin typeface="Cambria Math" panose="02040503050406030204" pitchFamily="18" charset="0"/>
                <a:ea typeface="Cambria Math" panose="02040503050406030204" pitchFamily="18" charset="0"/>
              </a:rPr>
              <a:t>i</a:t>
            </a:r>
            <a:r>
              <a:rPr lang="en-GB" sz="1800" baseline="30000" dirty="0" err="1">
                <a:solidFill>
                  <a:schemeClr val="accent2"/>
                </a:solidFill>
                <a:latin typeface="Cambria Math" panose="02040503050406030204" pitchFamily="18" charset="0"/>
                <a:ea typeface="Cambria Math" panose="02040503050406030204" pitchFamily="18" charset="0"/>
              </a:rPr>
              <a:t>o</a:t>
            </a:r>
            <a:endParaRPr lang="en-GB" sz="1800" dirty="0">
              <a:solidFill>
                <a:schemeClr val="accent2"/>
              </a:solidFill>
              <a:latin typeface="Cambria Math" panose="02040503050406030204" pitchFamily="18" charset="0"/>
              <a:ea typeface="Cambria Math" panose="02040503050406030204" pitchFamily="18" charset="0"/>
            </a:endParaRPr>
          </a:p>
        </p:txBody>
      </p:sp>
      <p:sp>
        <p:nvSpPr>
          <p:cNvPr id="43" name="Text Box 36"/>
          <p:cNvSpPr txBox="1">
            <a:spLocks noChangeArrowheads="1"/>
          </p:cNvSpPr>
          <p:nvPr/>
        </p:nvSpPr>
        <p:spPr bwMode="auto">
          <a:xfrm>
            <a:off x="551293" y="1071563"/>
            <a:ext cx="425116" cy="369332"/>
          </a:xfrm>
          <a:prstGeom prst="rect">
            <a:avLst/>
          </a:prstGeom>
          <a:noFill/>
          <a:ln w="12700">
            <a:noFill/>
            <a:miter lim="800000"/>
            <a:headEnd/>
            <a:tailEnd/>
          </a:ln>
        </p:spPr>
        <p:txBody>
          <a:bodyPr wrap="none">
            <a:spAutoFit/>
          </a:bodyPr>
          <a:lstStyle/>
          <a:p>
            <a:pPr eaLnBrk="1" hangingPunct="1">
              <a:lnSpc>
                <a:spcPct val="100000"/>
              </a:lnSpc>
              <a:buClrTx/>
              <a:buFontTx/>
              <a:buNone/>
            </a:pPr>
            <a:r>
              <a:rPr lang="en-GB" sz="1800" dirty="0" err="1" smtClean="0">
                <a:solidFill>
                  <a:schemeClr val="accent2"/>
                </a:solidFill>
                <a:latin typeface="Cambria Math" panose="02040503050406030204" pitchFamily="18" charset="0"/>
                <a:ea typeface="Cambria Math" panose="02040503050406030204" pitchFamily="18" charset="0"/>
              </a:rPr>
              <a:t>x</a:t>
            </a:r>
            <a:r>
              <a:rPr lang="en-GB" sz="1800" baseline="-25000" dirty="0" err="1" smtClean="0">
                <a:solidFill>
                  <a:schemeClr val="accent2"/>
                </a:solidFill>
                <a:latin typeface="Cambria Math" panose="02040503050406030204" pitchFamily="18" charset="0"/>
                <a:ea typeface="Cambria Math" panose="02040503050406030204" pitchFamily="18" charset="0"/>
              </a:rPr>
              <a:t>i</a:t>
            </a:r>
            <a:r>
              <a:rPr lang="en-GB" sz="1800" baseline="30000" dirty="0" err="1" smtClean="0">
                <a:solidFill>
                  <a:schemeClr val="accent2"/>
                </a:solidFill>
                <a:latin typeface="Cambria Math" panose="02040503050406030204" pitchFamily="18" charset="0"/>
                <a:ea typeface="Cambria Math" panose="02040503050406030204" pitchFamily="18" charset="0"/>
              </a:rPr>
              <a:t>b</a:t>
            </a:r>
            <a:endParaRPr lang="en-GB" sz="1800" dirty="0">
              <a:solidFill>
                <a:schemeClr val="accent2"/>
              </a:solidFill>
              <a:latin typeface="Cambria Math" panose="02040503050406030204" pitchFamily="18" charset="0"/>
              <a:ea typeface="Cambria Math" panose="02040503050406030204" pitchFamily="18" charset="0"/>
            </a:endParaRPr>
          </a:p>
        </p:txBody>
      </p:sp>
      <p:sp>
        <p:nvSpPr>
          <p:cNvPr id="44" name="Text Box 39"/>
          <p:cNvSpPr txBox="1">
            <a:spLocks noChangeAspect="1" noChangeArrowheads="1"/>
          </p:cNvSpPr>
          <p:nvPr/>
        </p:nvSpPr>
        <p:spPr bwMode="auto">
          <a:xfrm>
            <a:off x="5206164" y="1201911"/>
            <a:ext cx="445956" cy="400110"/>
          </a:xfrm>
          <a:prstGeom prst="rect">
            <a:avLst/>
          </a:prstGeom>
          <a:noFill/>
          <a:ln w="12700">
            <a:noFill/>
            <a:miter lim="800000"/>
            <a:headEnd/>
            <a:tailEnd/>
          </a:ln>
        </p:spPr>
        <p:txBody>
          <a:bodyPr wrap="none">
            <a:spAutoFit/>
          </a:bodyPr>
          <a:lstStyle/>
          <a:p>
            <a:pPr eaLnBrk="1" hangingPunct="1">
              <a:lnSpc>
                <a:spcPct val="100000"/>
              </a:lnSpc>
              <a:buClrTx/>
              <a:buFontTx/>
              <a:buNone/>
            </a:pPr>
            <a:r>
              <a:rPr lang="en-GB" sz="2000" dirty="0" err="1" smtClean="0">
                <a:solidFill>
                  <a:schemeClr val="accent2"/>
                </a:solidFill>
                <a:latin typeface="Cambria Math" panose="02040503050406030204" pitchFamily="18" charset="0"/>
                <a:ea typeface="Cambria Math" panose="02040503050406030204" pitchFamily="18" charset="0"/>
              </a:rPr>
              <a:t>x</a:t>
            </a:r>
            <a:r>
              <a:rPr lang="en-GB" sz="2000" baseline="-25000" dirty="0" err="1" smtClean="0">
                <a:solidFill>
                  <a:schemeClr val="accent2"/>
                </a:solidFill>
                <a:latin typeface="Cambria Math" panose="02040503050406030204" pitchFamily="18" charset="0"/>
                <a:ea typeface="Cambria Math" panose="02040503050406030204" pitchFamily="18" charset="0"/>
              </a:rPr>
              <a:t>i</a:t>
            </a:r>
            <a:r>
              <a:rPr lang="en-GB" sz="2000" baseline="30000" dirty="0" err="1" smtClean="0">
                <a:solidFill>
                  <a:schemeClr val="accent2"/>
                </a:solidFill>
                <a:latin typeface="Cambria Math" panose="02040503050406030204" pitchFamily="18" charset="0"/>
                <a:ea typeface="Cambria Math" panose="02040503050406030204" pitchFamily="18" charset="0"/>
              </a:rPr>
              <a:t>b</a:t>
            </a:r>
            <a:endParaRPr lang="en-GB" sz="2000" b="1" dirty="0">
              <a:solidFill>
                <a:schemeClr val="accent2"/>
              </a:solidFill>
              <a:latin typeface="Cambria Math" panose="02040503050406030204" pitchFamily="18" charset="0"/>
              <a:ea typeface="Cambria Math" panose="02040503050406030204" pitchFamily="18" charset="0"/>
            </a:endParaRPr>
          </a:p>
        </p:txBody>
      </p:sp>
      <p:sp>
        <p:nvSpPr>
          <p:cNvPr id="68" name="Rectangle 5"/>
          <p:cNvSpPr>
            <a:spLocks noChangeArrowheads="1"/>
          </p:cNvSpPr>
          <p:nvPr/>
        </p:nvSpPr>
        <p:spPr bwMode="auto">
          <a:xfrm>
            <a:off x="5807288" y="1268760"/>
            <a:ext cx="996960" cy="646499"/>
          </a:xfrm>
          <a:prstGeom prst="rect">
            <a:avLst/>
          </a:prstGeom>
          <a:solidFill>
            <a:schemeClr val="accent1">
              <a:lumMod val="60000"/>
              <a:lumOff val="40000"/>
            </a:schemeClr>
          </a:solidFill>
          <a:ln w="38100">
            <a:solidFill>
              <a:schemeClr val="tx1"/>
            </a:solidFill>
            <a:miter lim="800000"/>
            <a:headEnd/>
            <a:tailEnd/>
          </a:ln>
        </p:spPr>
        <p:txBody>
          <a:bodyPr wrap="none" anchor="ctr"/>
          <a:lstStyle/>
          <a:p>
            <a:pPr algn="ctr" eaLnBrk="1" hangingPunct="1">
              <a:lnSpc>
                <a:spcPct val="100000"/>
              </a:lnSpc>
              <a:buClrTx/>
              <a:buFontTx/>
              <a:buNone/>
            </a:pPr>
            <a:r>
              <a:rPr lang="en-GB" sz="2000" dirty="0" smtClean="0">
                <a:solidFill>
                  <a:schemeClr val="tx1"/>
                </a:solidFill>
                <a:latin typeface="Times" pitchFamily="18" charset="0"/>
              </a:rPr>
              <a:t>4D-Var</a:t>
            </a:r>
            <a:endParaRPr lang="en-GB" sz="2000" dirty="0">
              <a:solidFill>
                <a:schemeClr val="tx1"/>
              </a:solidFill>
              <a:latin typeface="Times" pitchFamily="18" charset="0"/>
            </a:endParaRPr>
          </a:p>
        </p:txBody>
      </p:sp>
      <p:sp>
        <p:nvSpPr>
          <p:cNvPr id="69" name="Down Arrow 41"/>
          <p:cNvSpPr>
            <a:spLocks noChangeArrowheads="1"/>
          </p:cNvSpPr>
          <p:nvPr/>
        </p:nvSpPr>
        <p:spPr bwMode="auto">
          <a:xfrm>
            <a:off x="4283968" y="3717032"/>
            <a:ext cx="334316" cy="756000"/>
          </a:xfrm>
          <a:prstGeom prst="downArrow">
            <a:avLst>
              <a:gd name="adj1" fmla="val 50000"/>
              <a:gd name="adj2" fmla="val 50017"/>
            </a:avLst>
          </a:prstGeom>
          <a:solidFill>
            <a:srgbClr val="00B8FF">
              <a:alpha val="50195"/>
            </a:srgbClr>
          </a:solidFill>
          <a:ln w="6350" algn="ctr">
            <a:solidFill>
              <a:schemeClr val="tx1"/>
            </a:solidFill>
            <a:round/>
            <a:headEnd/>
            <a:tailEnd/>
          </a:ln>
        </p:spPr>
        <p:txBody>
          <a:bodyPr/>
          <a:lstStyle/>
          <a:p>
            <a:endParaRPr lang="en-US"/>
          </a:p>
        </p:txBody>
      </p:sp>
    </p:spTree>
    <p:extLst>
      <p:ext uri="{BB962C8B-B14F-4D97-AF65-F5344CB8AC3E}">
        <p14:creationId xmlns:p14="http://schemas.microsoft.com/office/powerpoint/2010/main" val="10505835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GB" altLang="en-US" sz="3600" dirty="0" smtClean="0"/>
              <a:t>The Ensemble of Data Assimilations (EDA)</a:t>
            </a:r>
            <a:endParaRPr lang="en-GB" altLang="en-US" dirty="0" smtClean="0"/>
          </a:p>
        </p:txBody>
      </p:sp>
      <p:sp>
        <p:nvSpPr>
          <p:cNvPr id="3" name="Content Placeholder 2"/>
          <p:cNvSpPr>
            <a:spLocks noGrp="1"/>
          </p:cNvSpPr>
          <p:nvPr>
            <p:ph idx="4294967295"/>
          </p:nvPr>
        </p:nvSpPr>
        <p:spPr>
          <a:xfrm>
            <a:off x="468313" y="1268760"/>
            <a:ext cx="8229600" cy="4752528"/>
          </a:xfrm>
          <a:prstGeom prst="rect">
            <a:avLst/>
          </a:prstGeom>
        </p:spPr>
        <p:txBody>
          <a:bodyPr>
            <a:normAutofit/>
          </a:bodyPr>
          <a:lstStyle/>
          <a:p>
            <a:pPr marL="285750" indent="-285750">
              <a:lnSpc>
                <a:spcPct val="110000"/>
              </a:lnSpc>
              <a:spcBef>
                <a:spcPts val="600"/>
              </a:spcBef>
              <a:spcAft>
                <a:spcPts val="600"/>
              </a:spcAft>
              <a:buSzPct val="110000"/>
              <a:buFont typeface="Arial" panose="020B0604020202020204" pitchFamily="34" charset="0"/>
              <a:buChar char="•"/>
              <a:defRPr/>
            </a:pPr>
            <a:r>
              <a:rPr lang="en-GB" sz="1600" dirty="0" smtClean="0">
                <a:solidFill>
                  <a:schemeClr val="tx1"/>
                </a:solidFill>
              </a:rPr>
              <a:t>In the previous lecture on Ensemble Kalman Filters we have seen that EnKF are commonly used in hybrid DA systems for estimating and cycling error covariance information used by the variational analysis and initialise ensemble prediction systems</a:t>
            </a:r>
          </a:p>
          <a:p>
            <a:pPr marL="285750" indent="-285750">
              <a:lnSpc>
                <a:spcPct val="110000"/>
              </a:lnSpc>
              <a:spcBef>
                <a:spcPts val="600"/>
              </a:spcBef>
              <a:spcAft>
                <a:spcPts val="600"/>
              </a:spcAft>
              <a:buSzPct val="110000"/>
              <a:buFont typeface="Arial" panose="020B0604020202020204" pitchFamily="34" charset="0"/>
              <a:buChar char="•"/>
              <a:defRPr/>
            </a:pPr>
            <a:r>
              <a:rPr lang="en-GB" sz="1600" dirty="0" smtClean="0">
                <a:solidFill>
                  <a:schemeClr val="tx1"/>
                </a:solidFill>
              </a:rPr>
              <a:t>Ensemble sizes of O(100-200) are commonly used. To save on computational expense the EnKF ensemble is run at a reduced spatial resolution with respect to the deterministic variational analysis cycle </a:t>
            </a:r>
          </a:p>
          <a:p>
            <a:pPr>
              <a:buClr>
                <a:srgbClr val="FF0000"/>
              </a:buClr>
              <a:defRPr/>
            </a:pPr>
            <a:endParaRPr lang="en-GB" sz="1800" dirty="0">
              <a:solidFill>
                <a:schemeClr val="tx1"/>
              </a:solidFill>
            </a:endParaRPr>
          </a:p>
          <a:p>
            <a:pPr algn="ctr">
              <a:buClr>
                <a:srgbClr val="FF0000"/>
              </a:buClr>
              <a:defRPr/>
            </a:pPr>
            <a:endParaRPr lang="en-GB" sz="1800" dirty="0" smtClean="0">
              <a:solidFill>
                <a:schemeClr val="tx1"/>
              </a:solidFill>
            </a:endParaRPr>
          </a:p>
          <a:p>
            <a:pPr algn="ctr">
              <a:buClr>
                <a:srgbClr val="FF0000"/>
              </a:buClr>
              <a:defRPr/>
            </a:pPr>
            <a:endParaRPr lang="en-GB" sz="1800" dirty="0">
              <a:solidFill>
                <a:schemeClr val="tx1"/>
              </a:solidFill>
            </a:endParaRPr>
          </a:p>
          <a:p>
            <a:pPr>
              <a:spcBef>
                <a:spcPts val="600"/>
              </a:spcBef>
              <a:spcAft>
                <a:spcPts val="600"/>
              </a:spcAft>
              <a:defRPr/>
            </a:pPr>
            <a:endParaRPr lang="en-GB" sz="1800" dirty="0" smtClean="0">
              <a:solidFill>
                <a:schemeClr val="tx1"/>
              </a:solidFill>
            </a:endParaRPr>
          </a:p>
        </p:txBody>
      </p:sp>
    </p:spTree>
    <p:extLst>
      <p:ext uri="{BB962C8B-B14F-4D97-AF65-F5344CB8AC3E}">
        <p14:creationId xmlns:p14="http://schemas.microsoft.com/office/powerpoint/2010/main" val="30808819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Hybrid Data Assimilation: Applications</a:t>
            </a:r>
            <a:endParaRPr lang="en-GB" altLang="en-US" dirty="0" smtClean="0"/>
          </a:p>
        </p:txBody>
      </p:sp>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marL="457200" indent="-457200">
              <a:spcBef>
                <a:spcPts val="600"/>
              </a:spcBef>
              <a:spcAft>
                <a:spcPts val="6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dirty="0" smtClean="0">
                <a:solidFill>
                  <a:schemeClr val="tx1"/>
                </a:solidFill>
                <a:cs typeface="Helvetica" panose="020B0604020202020204" pitchFamily="34" charset="0"/>
              </a:rPr>
              <a:t>How does the background error model update works?</a:t>
            </a:r>
          </a:p>
          <a:p>
            <a:pPr marL="419100" indent="-419100">
              <a:lnSpc>
                <a:spcPct val="110000"/>
              </a:lnSpc>
              <a:spcBef>
                <a:spcPts val="0"/>
              </a:spcBef>
              <a:buFont typeface="Arial" panose="020B0604020202020204"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US" sz="1600" dirty="0">
                <a:solidFill>
                  <a:schemeClr val="tx1"/>
                </a:solidFill>
                <a:cs typeface="Arial" charset="0"/>
              </a:rPr>
              <a:t>In variational DA, </a:t>
            </a:r>
            <a:r>
              <a:rPr lang="en-US" sz="1600" dirty="0">
                <a:solidFill>
                  <a:schemeClr val="tx1"/>
                </a:solidFill>
                <a:cs typeface="Helvetica" panose="020B0604020202020204" pitchFamily="34" charset="0"/>
              </a:rPr>
              <a:t>the </a:t>
            </a:r>
            <a:r>
              <a:rPr lang="en-US" sz="1600" dirty="0" smtClean="0">
                <a:solidFill>
                  <a:schemeClr val="tx1"/>
                </a:solidFill>
                <a:cs typeface="Helvetica" panose="020B0604020202020204" pitchFamily="34" charset="0"/>
              </a:rPr>
              <a:t>background error covariance </a:t>
            </a:r>
            <a:r>
              <a:rPr lang="en-US" sz="1600" dirty="0">
                <a:solidFill>
                  <a:schemeClr val="tx1"/>
                </a:solidFill>
                <a:cs typeface="Helvetica" panose="020B0604020202020204" pitchFamily="34" charset="0"/>
              </a:rPr>
              <a:t>matrix </a:t>
            </a:r>
            <a:r>
              <a:rPr lang="en-US" sz="1600" b="1" dirty="0" smtClean="0">
                <a:solidFill>
                  <a:schemeClr val="tx1"/>
                </a:solidFill>
                <a:latin typeface="Cambria Math" panose="02040503050406030204" pitchFamily="18" charset="0"/>
                <a:ea typeface="Cambria Math" panose="02040503050406030204" pitchFamily="18" charset="0"/>
                <a:cs typeface="Arial" charset="0"/>
              </a:rPr>
              <a:t>B</a:t>
            </a:r>
            <a:r>
              <a:rPr lang="en-US" sz="1600" dirty="0" smtClean="0">
                <a:solidFill>
                  <a:schemeClr val="tx1"/>
                </a:solidFill>
                <a:cs typeface="Arial" charset="0"/>
              </a:rPr>
              <a:t> is </a:t>
            </a:r>
            <a:r>
              <a:rPr lang="en-US" sz="1600" dirty="0">
                <a:solidFill>
                  <a:schemeClr val="tx1"/>
                </a:solidFill>
                <a:cs typeface="Arial" charset="0"/>
              </a:rPr>
              <a:t>usually defined implicitly in terms of a </a:t>
            </a:r>
            <a:r>
              <a:rPr lang="en-US" sz="1600" dirty="0" smtClean="0">
                <a:solidFill>
                  <a:schemeClr val="tx1"/>
                </a:solidFill>
                <a:cs typeface="Arial" charset="0"/>
              </a:rPr>
              <a:t>transformation </a:t>
            </a:r>
            <a:r>
              <a:rPr lang="en-US" sz="1600" dirty="0">
                <a:solidFill>
                  <a:schemeClr val="tx1"/>
                </a:solidFill>
                <a:cs typeface="Arial" charset="0"/>
              </a:rPr>
              <a:t>from </a:t>
            </a:r>
            <a:r>
              <a:rPr lang="en-US" sz="1600" dirty="0" smtClean="0">
                <a:solidFill>
                  <a:schemeClr val="tx1"/>
                </a:solidFill>
                <a:cs typeface="Arial" charset="0"/>
              </a:rPr>
              <a:t>an increment defined in terms of model variables (</a:t>
            </a:r>
            <a:r>
              <a:rPr lang="en-US" sz="1600" b="1" dirty="0" smtClean="0">
                <a:solidFill>
                  <a:schemeClr val="tx1"/>
                </a:solidFill>
                <a:latin typeface="Cambria Math" panose="02040503050406030204" pitchFamily="18" charset="0"/>
                <a:ea typeface="Cambria Math" panose="02040503050406030204" pitchFamily="18" charset="0"/>
                <a:cs typeface="Times New Roman" pitchFamily="18" charset="0"/>
              </a:rPr>
              <a:t>x</a:t>
            </a:r>
            <a:r>
              <a:rPr lang="en-US" sz="1600" dirty="0" smtClean="0">
                <a:solidFill>
                  <a:schemeClr val="tx1"/>
                </a:solidFill>
                <a:latin typeface="Cambria Math" panose="02040503050406030204" pitchFamily="18" charset="0"/>
                <a:ea typeface="Cambria Math" panose="02040503050406030204" pitchFamily="18" charset="0"/>
                <a:cs typeface="Times New Roman" pitchFamily="18" charset="0"/>
              </a:rPr>
              <a:t>-</a:t>
            </a:r>
            <a:r>
              <a:rPr lang="en-US" sz="1600" b="1" dirty="0" err="1" smtClean="0">
                <a:solidFill>
                  <a:schemeClr val="tx1"/>
                </a:solidFill>
                <a:latin typeface="Cambria Math" panose="02040503050406030204" pitchFamily="18" charset="0"/>
                <a:ea typeface="Cambria Math" panose="02040503050406030204" pitchFamily="18" charset="0"/>
                <a:cs typeface="Times New Roman" pitchFamily="18" charset="0"/>
              </a:rPr>
              <a:t>x</a:t>
            </a:r>
            <a:r>
              <a:rPr lang="en-US" sz="1600" baseline="-25000" dirty="0" err="1" smtClean="0">
                <a:solidFill>
                  <a:schemeClr val="tx1"/>
                </a:solidFill>
                <a:latin typeface="Cambria Math" panose="02040503050406030204" pitchFamily="18" charset="0"/>
                <a:ea typeface="Cambria Math" panose="02040503050406030204" pitchFamily="18" charset="0"/>
                <a:cs typeface="Times New Roman" pitchFamily="18" charset="0"/>
              </a:rPr>
              <a:t>b</a:t>
            </a:r>
            <a:r>
              <a:rPr lang="en-US" sz="1600" dirty="0">
                <a:solidFill>
                  <a:schemeClr val="tx1"/>
                </a:solidFill>
                <a:cs typeface="Arial" charset="0"/>
              </a:rPr>
              <a:t>) to </a:t>
            </a:r>
            <a:r>
              <a:rPr lang="en-US" sz="1600" dirty="0" smtClean="0">
                <a:solidFill>
                  <a:schemeClr val="tx1"/>
                </a:solidFill>
                <a:cs typeface="Arial" charset="0"/>
              </a:rPr>
              <a:t>one defined in terms of a </a:t>
            </a:r>
            <a:r>
              <a:rPr lang="en-US" sz="1600" dirty="0">
                <a:solidFill>
                  <a:schemeClr val="tx1"/>
                </a:solidFill>
                <a:cs typeface="Arial" charset="0"/>
              </a:rPr>
              <a:t>control </a:t>
            </a:r>
            <a:r>
              <a:rPr lang="en-US" sz="1600" dirty="0" smtClean="0">
                <a:solidFill>
                  <a:schemeClr val="tx1"/>
                </a:solidFill>
                <a:cs typeface="Arial" charset="0"/>
              </a:rPr>
              <a:t>variable </a:t>
            </a:r>
            <a:r>
              <a:rPr lang="el-GR" sz="1600" b="1" dirty="0">
                <a:solidFill>
                  <a:schemeClr val="tx1"/>
                </a:solidFill>
                <a:latin typeface="Times New Roman" pitchFamily="18" charset="0"/>
                <a:cs typeface="Times New Roman" pitchFamily="18" charset="0"/>
              </a:rPr>
              <a:t>χ</a:t>
            </a:r>
            <a:r>
              <a:rPr lang="en-GB" sz="1800" dirty="0">
                <a:solidFill>
                  <a:schemeClr val="tx1"/>
                </a:solidFill>
                <a:cs typeface="Arial" charset="0"/>
              </a:rPr>
              <a:t>:</a:t>
            </a:r>
            <a:endParaRPr lang="en-US" sz="1800" dirty="0">
              <a:solidFill>
                <a:schemeClr val="tx1"/>
              </a:solidFill>
              <a:cs typeface="Arial" charset="0"/>
            </a:endParaRPr>
          </a:p>
          <a:p>
            <a:pPr marL="419100" indent="-419100" algn="ctr">
              <a:spcBef>
                <a:spcPts val="1200"/>
              </a:spcBef>
              <a:spcAft>
                <a:spcPts val="1200"/>
              </a:spcAft>
              <a:buClr>
                <a:schemeClr val="accent2"/>
              </a:buCl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US" sz="1600" dirty="0">
                <a:solidFill>
                  <a:schemeClr val="tx1"/>
                </a:solidFill>
                <a:latin typeface="Cambria Math" panose="02040503050406030204" pitchFamily="18" charset="0"/>
                <a:ea typeface="Cambria Math" panose="02040503050406030204" pitchFamily="18" charset="0"/>
                <a:cs typeface="Arial" charset="0"/>
              </a:rPr>
              <a:t>(</a:t>
            </a:r>
            <a:r>
              <a:rPr lang="en-US" sz="1600" b="1" dirty="0">
                <a:solidFill>
                  <a:schemeClr val="tx1"/>
                </a:solidFill>
                <a:latin typeface="Cambria Math" panose="02040503050406030204" pitchFamily="18" charset="0"/>
                <a:ea typeface="Cambria Math" panose="02040503050406030204" pitchFamily="18" charset="0"/>
                <a:cs typeface="Times New Roman" pitchFamily="18" charset="0"/>
              </a:rPr>
              <a:t>x</a:t>
            </a:r>
            <a:r>
              <a:rPr lang="en-US" sz="1600" dirty="0">
                <a:solidFill>
                  <a:schemeClr val="tx1"/>
                </a:solidFill>
                <a:latin typeface="Cambria Math" panose="02040503050406030204" pitchFamily="18" charset="0"/>
                <a:ea typeface="Cambria Math" panose="02040503050406030204" pitchFamily="18" charset="0"/>
                <a:cs typeface="Times New Roman" pitchFamily="18" charset="0"/>
              </a:rPr>
              <a:t>-</a:t>
            </a:r>
            <a:r>
              <a:rPr lang="en-US" sz="1600" b="1" dirty="0" err="1">
                <a:solidFill>
                  <a:schemeClr val="tx1"/>
                </a:solidFill>
                <a:latin typeface="Cambria Math" panose="02040503050406030204" pitchFamily="18" charset="0"/>
                <a:ea typeface="Cambria Math" panose="02040503050406030204" pitchFamily="18" charset="0"/>
                <a:cs typeface="Times New Roman" pitchFamily="18" charset="0"/>
              </a:rPr>
              <a:t>x</a:t>
            </a:r>
            <a:r>
              <a:rPr lang="en-US" sz="1600" baseline="-25000" dirty="0" err="1">
                <a:solidFill>
                  <a:schemeClr val="tx1"/>
                </a:solidFill>
                <a:latin typeface="Cambria Math" panose="02040503050406030204" pitchFamily="18" charset="0"/>
                <a:ea typeface="Cambria Math" panose="02040503050406030204" pitchFamily="18" charset="0"/>
                <a:cs typeface="Times New Roman" pitchFamily="18" charset="0"/>
              </a:rPr>
              <a:t>b</a:t>
            </a:r>
            <a:r>
              <a:rPr lang="en-US" sz="1600" dirty="0">
                <a:solidFill>
                  <a:schemeClr val="tx1"/>
                </a:solidFill>
                <a:latin typeface="Cambria Math" panose="02040503050406030204" pitchFamily="18" charset="0"/>
                <a:ea typeface="Cambria Math" panose="02040503050406030204" pitchFamily="18" charset="0"/>
                <a:cs typeface="Arial" charset="0"/>
              </a:rPr>
              <a:t>) = </a:t>
            </a:r>
            <a:r>
              <a:rPr lang="en-US" sz="1600" b="1" dirty="0">
                <a:solidFill>
                  <a:schemeClr val="tx1"/>
                </a:solidFill>
                <a:latin typeface="Cambria Math" panose="02040503050406030204" pitchFamily="18" charset="0"/>
                <a:ea typeface="Cambria Math" panose="02040503050406030204" pitchFamily="18" charset="0"/>
                <a:cs typeface="Times New Roman" pitchFamily="18" charset="0"/>
              </a:rPr>
              <a:t>L</a:t>
            </a:r>
            <a:r>
              <a:rPr lang="el-GR" sz="1600" b="1" dirty="0">
                <a:solidFill>
                  <a:schemeClr val="tx1"/>
                </a:solidFill>
                <a:latin typeface="Cambria Math" panose="02040503050406030204" pitchFamily="18" charset="0"/>
                <a:ea typeface="Cambria Math" panose="02040503050406030204" pitchFamily="18" charset="0"/>
                <a:cs typeface="Times New Roman" pitchFamily="18" charset="0"/>
              </a:rPr>
              <a:t>χ</a:t>
            </a:r>
            <a:endParaRPr lang="en-GB" sz="1600" b="1" dirty="0">
              <a:solidFill>
                <a:schemeClr val="tx1"/>
              </a:solidFill>
              <a:latin typeface="Cambria Math" panose="02040503050406030204" pitchFamily="18" charset="0"/>
              <a:ea typeface="Cambria Math" panose="02040503050406030204" pitchFamily="18" charset="0"/>
              <a:cs typeface="Times New Roman" pitchFamily="18" charset="0"/>
            </a:endParaRPr>
          </a:p>
          <a:p>
            <a:pPr marL="419100" indent="-419100">
              <a:spcBef>
                <a:spcPts val="600"/>
              </a:spcBef>
              <a:spcAft>
                <a:spcPct val="20000"/>
              </a:spcAft>
              <a:buClr>
                <a:schemeClr val="accent2"/>
              </a:buCl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1600" dirty="0" smtClean="0">
                <a:solidFill>
                  <a:schemeClr val="tx1"/>
                </a:solidFill>
                <a:cs typeface="Times New Roman" pitchFamily="18" charset="0"/>
              </a:rPr>
              <a:t>	so </a:t>
            </a:r>
            <a:r>
              <a:rPr lang="en-GB" sz="1600" dirty="0">
                <a:solidFill>
                  <a:schemeClr val="tx1"/>
                </a:solidFill>
                <a:cs typeface="Times New Roman" pitchFamily="18" charset="0"/>
              </a:rPr>
              <a:t>that the implied </a:t>
            </a:r>
            <a:r>
              <a:rPr lang="en-GB" sz="1600" b="1" dirty="0" smtClean="0">
                <a:solidFill>
                  <a:schemeClr val="tx1"/>
                </a:solidFill>
                <a:latin typeface="Cambria Math" panose="02040503050406030204" pitchFamily="18" charset="0"/>
                <a:ea typeface="Cambria Math" panose="02040503050406030204" pitchFamily="18" charset="0"/>
                <a:cs typeface="Times New Roman" pitchFamily="18" charset="0"/>
              </a:rPr>
              <a:t>B</a:t>
            </a:r>
            <a:r>
              <a:rPr lang="en-GB" sz="1600" dirty="0" smtClean="0">
                <a:solidFill>
                  <a:schemeClr val="tx1"/>
                </a:solidFill>
                <a:latin typeface="Cambria Math" panose="02040503050406030204" pitchFamily="18" charset="0"/>
                <a:ea typeface="Cambria Math" panose="02040503050406030204" pitchFamily="18" charset="0"/>
                <a:cs typeface="Times New Roman" pitchFamily="18" charset="0"/>
              </a:rPr>
              <a:t>=</a:t>
            </a:r>
            <a:r>
              <a:rPr lang="en-GB" sz="1600" b="1" dirty="0" smtClean="0">
                <a:solidFill>
                  <a:schemeClr val="tx1"/>
                </a:solidFill>
                <a:latin typeface="Cambria Math" panose="02040503050406030204" pitchFamily="18" charset="0"/>
                <a:ea typeface="Cambria Math" panose="02040503050406030204" pitchFamily="18" charset="0"/>
                <a:cs typeface="Times New Roman" pitchFamily="18" charset="0"/>
              </a:rPr>
              <a:t>LL</a:t>
            </a:r>
            <a:r>
              <a:rPr lang="en-GB" sz="1600" baseline="30000" dirty="0" smtClean="0">
                <a:solidFill>
                  <a:schemeClr val="tx1"/>
                </a:solidFill>
                <a:latin typeface="Cambria Math" panose="02040503050406030204" pitchFamily="18" charset="0"/>
                <a:ea typeface="Cambria Math" panose="02040503050406030204" pitchFamily="18" charset="0"/>
                <a:cs typeface="Times New Roman" pitchFamily="18" charset="0"/>
              </a:rPr>
              <a:t>T</a:t>
            </a:r>
            <a:r>
              <a:rPr lang="en-GB" sz="1800" dirty="0" smtClean="0">
                <a:solidFill>
                  <a:schemeClr val="tx1"/>
                </a:solidFill>
                <a:cs typeface="Times New Roman" pitchFamily="18" charset="0"/>
              </a:rPr>
              <a:t>.</a:t>
            </a:r>
            <a:endParaRPr lang="en-GB" sz="1800" dirty="0">
              <a:solidFill>
                <a:schemeClr val="tx1"/>
              </a:solidFill>
              <a:cs typeface="Times New Roman" pitchFamily="18" charset="0"/>
            </a:endParaRPr>
          </a:p>
          <a:p>
            <a:pPr marL="419100" indent="-419100">
              <a:lnSpc>
                <a:spcPct val="110000"/>
              </a:lnSpc>
              <a:buFont typeface="Arial" panose="020B0604020202020204"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1600" dirty="0">
                <a:solidFill>
                  <a:schemeClr val="tx1"/>
                </a:solidFill>
                <a:cs typeface="Times New Roman" pitchFamily="18" charset="0"/>
              </a:rPr>
              <a:t>In the </a:t>
            </a:r>
            <a:r>
              <a:rPr lang="en-GB" sz="1600" dirty="0" smtClean="0">
                <a:solidFill>
                  <a:schemeClr val="tx1"/>
                </a:solidFill>
                <a:cs typeface="Times New Roman" pitchFamily="18" charset="0"/>
              </a:rPr>
              <a:t>current ECMWF </a:t>
            </a:r>
            <a:r>
              <a:rPr lang="en-GB" sz="1600" dirty="0" smtClean="0">
                <a:solidFill>
                  <a:srgbClr val="0099FF"/>
                </a:solidFill>
                <a:cs typeface="Times New Roman" pitchFamily="18" charset="0"/>
              </a:rPr>
              <a:t>wavelet </a:t>
            </a:r>
            <a:r>
              <a:rPr lang="en-GB" sz="1600" dirty="0">
                <a:solidFill>
                  <a:srgbClr val="0099FF"/>
                </a:solidFill>
                <a:cs typeface="Times New Roman" pitchFamily="18" charset="0"/>
              </a:rPr>
              <a:t>formulation </a:t>
            </a:r>
            <a:r>
              <a:rPr lang="en-GB" sz="1600" dirty="0">
                <a:solidFill>
                  <a:schemeClr val="tx1"/>
                </a:solidFill>
                <a:cs typeface="Times New Roman" pitchFamily="18" charset="0"/>
              </a:rPr>
              <a:t>(Fisher, 2003), the variable </a:t>
            </a:r>
            <a:r>
              <a:rPr lang="en-GB" sz="1600" dirty="0" smtClean="0">
                <a:solidFill>
                  <a:schemeClr val="tx1"/>
                </a:solidFill>
                <a:cs typeface="Times New Roman" pitchFamily="18" charset="0"/>
              </a:rPr>
              <a:t>transform </a:t>
            </a:r>
            <a:r>
              <a:rPr lang="en-GB" sz="1600" dirty="0">
                <a:solidFill>
                  <a:schemeClr val="tx1"/>
                </a:solidFill>
                <a:cs typeface="Times New Roman" pitchFamily="18" charset="0"/>
              </a:rPr>
              <a:t>can be written as:</a:t>
            </a:r>
          </a:p>
          <a:p>
            <a:pPr marL="419100" indent="-419100" algn="ctr">
              <a:spcAft>
                <a:spcPct val="20000"/>
              </a:spcAft>
              <a:buClr>
                <a:schemeClr val="accent2"/>
              </a:buCl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en-US" sz="1800" dirty="0">
              <a:solidFill>
                <a:schemeClr val="tx1"/>
              </a:solidFill>
              <a:cs typeface="Arial" charset="0"/>
            </a:endParaRPr>
          </a:p>
          <a:p>
            <a:pPr marL="1162050" lvl="1" indent="-419100">
              <a:spcBef>
                <a:spcPts val="1800"/>
              </a:spcBef>
              <a:spcAft>
                <a:spcPts val="600"/>
              </a:spcAft>
              <a:buSzPct val="120000"/>
              <a:buFont typeface="+mj-lt"/>
              <a:buAutoNum type="arabicPeriod"/>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1400" b="1"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K</a:t>
            </a:r>
            <a:r>
              <a:rPr lang="en-GB" sz="1400" dirty="0">
                <a:solidFill>
                  <a:schemeClr val="tx1"/>
                </a:solidFill>
                <a:cs typeface="Helvetica" panose="020B0604020202020204" pitchFamily="34" charset="0"/>
              </a:rPr>
              <a:t> is the balance operator, i.e. the operator that links the control variables to the model variables </a:t>
            </a:r>
          </a:p>
          <a:p>
            <a:pPr marL="1162050" lvl="1" indent="-419100">
              <a:spcBef>
                <a:spcPts val="600"/>
              </a:spcBef>
              <a:spcAft>
                <a:spcPts val="600"/>
              </a:spcAft>
              <a:buSzPct val="120000"/>
              <a:buFont typeface="+mj-lt"/>
              <a:buAutoNum type="arabicPeriod"/>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1400" b="1" dirty="0" err="1">
                <a:solidFill>
                  <a:schemeClr val="tx1"/>
                </a:solidFill>
                <a:latin typeface="Cambria Math" panose="02040503050406030204" pitchFamily="18" charset="0"/>
                <a:ea typeface="Cambria Math" panose="02040503050406030204" pitchFamily="18" charset="0"/>
                <a:cs typeface="Helvetica" panose="020B0604020202020204" pitchFamily="34" charset="0"/>
              </a:rPr>
              <a:t>Σ</a:t>
            </a:r>
            <a:r>
              <a:rPr lang="en-GB" sz="1400" baseline="-25000" dirty="0" err="1">
                <a:solidFill>
                  <a:schemeClr val="tx1"/>
                </a:solidFill>
                <a:cs typeface="Helvetica" panose="020B0604020202020204" pitchFamily="34" charset="0"/>
              </a:rPr>
              <a:t>b</a:t>
            </a:r>
            <a:r>
              <a:rPr lang="en-GB" sz="1400" dirty="0">
                <a:solidFill>
                  <a:schemeClr val="tx1"/>
                </a:solidFill>
                <a:cs typeface="Helvetica" panose="020B0604020202020204" pitchFamily="34" charset="0"/>
              </a:rPr>
              <a:t> is the grid point variance of background errors </a:t>
            </a:r>
          </a:p>
          <a:p>
            <a:pPr marL="1162050" lvl="1" indent="-419100">
              <a:spcBef>
                <a:spcPts val="600"/>
              </a:spcBef>
              <a:spcAft>
                <a:spcPts val="600"/>
              </a:spcAft>
              <a:buSzPct val="120000"/>
              <a:buFont typeface="+mj-lt"/>
              <a:buAutoNum type="arabicPeriod"/>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1400" b="1" dirty="0" err="1">
                <a:solidFill>
                  <a:schemeClr val="tx1"/>
                </a:solidFill>
                <a:latin typeface="Cambria Math" panose="02040503050406030204" pitchFamily="18" charset="0"/>
                <a:ea typeface="Cambria Math" panose="02040503050406030204" pitchFamily="18" charset="0"/>
                <a:cs typeface="Helvetica" panose="020B0604020202020204" pitchFamily="34" charset="0"/>
              </a:rPr>
              <a:t>C</a:t>
            </a:r>
            <a:r>
              <a:rPr lang="en-GB" sz="1400" baseline="-25000" dirty="0" err="1">
                <a:solidFill>
                  <a:schemeClr val="tx1"/>
                </a:solidFill>
                <a:cs typeface="Helvetica" panose="020B0604020202020204" pitchFamily="34" charset="0"/>
              </a:rPr>
              <a:t>j</a:t>
            </a:r>
            <a:r>
              <a:rPr lang="en-GB" sz="1400" dirty="0">
                <a:solidFill>
                  <a:schemeClr val="tx1"/>
                </a:solidFill>
                <a:cs typeface="Helvetica" panose="020B0604020202020204" pitchFamily="34" charset="0"/>
              </a:rPr>
              <a:t>(</a:t>
            </a:r>
            <a:r>
              <a:rPr lang="el-GR" sz="1400" i="1" dirty="0">
                <a:solidFill>
                  <a:schemeClr val="tx1"/>
                </a:solidFill>
                <a:cs typeface="Helvetica" panose="020B0604020202020204" pitchFamily="34" charset="0"/>
              </a:rPr>
              <a:t>λ</a:t>
            </a:r>
            <a:r>
              <a:rPr lang="en-GB" sz="1400" i="1" dirty="0">
                <a:solidFill>
                  <a:schemeClr val="tx1"/>
                </a:solidFill>
                <a:cs typeface="Helvetica" panose="020B0604020202020204" pitchFamily="34" charset="0"/>
              </a:rPr>
              <a:t>,</a:t>
            </a:r>
            <a:r>
              <a:rPr lang="el-GR" sz="1400" i="1" dirty="0">
                <a:solidFill>
                  <a:schemeClr val="tx1"/>
                </a:solidFill>
                <a:cs typeface="Helvetica" panose="020B0604020202020204" pitchFamily="34" charset="0"/>
              </a:rPr>
              <a:t>φ</a:t>
            </a:r>
            <a:r>
              <a:rPr lang="en-GB" sz="1400" dirty="0">
                <a:solidFill>
                  <a:schemeClr val="tx1"/>
                </a:solidFill>
                <a:cs typeface="Helvetica" panose="020B0604020202020204" pitchFamily="34" charset="0"/>
              </a:rPr>
              <a:t>) is the vertical correlation matrix </a:t>
            </a:r>
            <a:r>
              <a:rPr lang="en-GB" sz="1400" dirty="0">
                <a:solidFill>
                  <a:schemeClr val="tx1"/>
                </a:solidFill>
              </a:rPr>
              <a:t>for wavelet index </a:t>
            </a:r>
            <a:r>
              <a:rPr lang="en-GB" sz="1400" i="1" dirty="0" smtClean="0">
                <a:solidFill>
                  <a:schemeClr val="tx1"/>
                </a:solidFill>
              </a:rPr>
              <a:t>j</a:t>
            </a:r>
            <a:endParaRPr lang="en-GB" sz="1400" dirty="0" smtClean="0">
              <a:solidFill>
                <a:schemeClr val="tx1"/>
              </a:solidFill>
            </a:endParaRPr>
          </a:p>
          <a:p>
            <a:pPr marL="1162050" lvl="1" indent="-419100">
              <a:spcBef>
                <a:spcPts val="600"/>
              </a:spcBef>
              <a:spcAft>
                <a:spcPts val="600"/>
              </a:spcAft>
              <a:buSzPct val="120000"/>
              <a:buFont typeface="+mj-lt"/>
              <a:buAutoNum type="arabicPeriod"/>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1400" dirty="0" smtClean="0">
                <a:solidFill>
                  <a:schemeClr val="tx1"/>
                </a:solidFill>
              </a:rPr>
              <a:t>The wavelet transform is defined by the set of basis functions </a:t>
            </a:r>
            <a:r>
              <a:rPr lang="el-GR" sz="1400" i="1" dirty="0">
                <a:solidFill>
                  <a:schemeClr val="tx1"/>
                </a:solidFill>
                <a:latin typeface="Times New Roman" pitchFamily="18" charset="0"/>
                <a:cs typeface="Times New Roman" pitchFamily="18" charset="0"/>
              </a:rPr>
              <a:t>ψ</a:t>
            </a:r>
            <a:r>
              <a:rPr lang="en-GB" sz="1400" i="1" baseline="-25000" dirty="0">
                <a:solidFill>
                  <a:schemeClr val="tx1"/>
                </a:solidFill>
                <a:latin typeface="Times New Roman" pitchFamily="18" charset="0"/>
                <a:cs typeface="Times New Roman" pitchFamily="18" charset="0"/>
              </a:rPr>
              <a:t>j</a:t>
            </a:r>
            <a:r>
              <a:rPr lang="en-GB" sz="1400" dirty="0" smtClean="0">
                <a:solidFill>
                  <a:schemeClr val="tx1"/>
                </a:solidFill>
              </a:rPr>
              <a:t> </a:t>
            </a:r>
          </a:p>
          <a:p>
            <a:pPr lvl="2" indent="0">
              <a:lnSpc>
                <a:spcPct val="80000"/>
              </a:lnSpc>
              <a:spcAft>
                <a:spcPct val="0"/>
              </a:spcAft>
              <a:buSzPct val="150000"/>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en-GB" sz="1000" dirty="0">
              <a:solidFill>
                <a:schemeClr val="tx1"/>
              </a:solidFill>
              <a:cs typeface="Times New Roman" pitchFamily="18" charset="0"/>
            </a:endParaRPr>
          </a:p>
          <a:p>
            <a:pPr>
              <a:spcBef>
                <a:spcPts val="600"/>
              </a:spcBef>
              <a:spcAft>
                <a:spcPts val="6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600" kern="0" dirty="0">
              <a:solidFill>
                <a:srgbClr val="000000"/>
              </a:solidFill>
              <a:ea typeface="Cambria Math" panose="02040503050406030204" pitchFamily="18" charset="0"/>
              <a:cs typeface="Helvetica" panose="020B0604020202020204" pitchFamily="34" charset="0"/>
            </a:endParaRPr>
          </a:p>
        </p:txBody>
      </p:sp>
      <p:graphicFrame>
        <p:nvGraphicFramePr>
          <p:cNvPr id="4" name="Object 3"/>
          <p:cNvGraphicFramePr>
            <a:graphicFrameLocks noChangeAspect="1"/>
          </p:cNvGraphicFramePr>
          <p:nvPr>
            <p:extLst/>
          </p:nvPr>
        </p:nvGraphicFramePr>
        <p:xfrm>
          <a:off x="3203848" y="4083680"/>
          <a:ext cx="3235680" cy="497448"/>
        </p:xfrm>
        <a:graphic>
          <a:graphicData uri="http://schemas.openxmlformats.org/presentationml/2006/ole">
            <mc:AlternateContent xmlns:mc="http://schemas.openxmlformats.org/markup-compatibility/2006">
              <mc:Choice xmlns:v="urn:schemas-microsoft-com:vml" Requires="v">
                <p:oleObj spid="_x0000_s400491" name="Equation" r:id="rId3" imgW="2311200" imgH="355320" progId="Equation.3">
                  <p:embed/>
                </p:oleObj>
              </mc:Choice>
              <mc:Fallback>
                <p:oleObj name="Equation" r:id="rId3" imgW="2311200" imgH="355320" progId="Equation.3">
                  <p:embed/>
                  <p:pic>
                    <p:nvPicPr>
                      <p:cNvPr id="0" name=""/>
                      <p:cNvPicPr>
                        <a:picLocks noChangeAspect="1" noChangeArrowheads="1"/>
                      </p:cNvPicPr>
                      <p:nvPr/>
                    </p:nvPicPr>
                    <p:blipFill>
                      <a:blip r:embed="rId4"/>
                      <a:srcRect/>
                      <a:stretch>
                        <a:fillRect/>
                      </a:stretch>
                    </p:blipFill>
                    <p:spPr bwMode="auto">
                      <a:xfrm>
                        <a:off x="3203848" y="4083680"/>
                        <a:ext cx="3235680" cy="497448"/>
                      </a:xfrm>
                      <a:prstGeom prst="rect">
                        <a:avLst/>
                      </a:prstGeom>
                      <a:noFill/>
                      <a:extLst/>
                    </p:spPr>
                  </p:pic>
                </p:oleObj>
              </mc:Fallback>
            </mc:AlternateContent>
          </a:graphicData>
        </a:graphic>
      </p:graphicFrame>
    </p:spTree>
    <p:extLst>
      <p:ext uri="{BB962C8B-B14F-4D97-AF65-F5344CB8AC3E}">
        <p14:creationId xmlns:p14="http://schemas.microsoft.com/office/powerpoint/2010/main" val="22164433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Hybrid Data Assimilation: Applications</a:t>
            </a:r>
            <a:endParaRPr lang="en-GB" altLang="en-US" dirty="0" smtClean="0"/>
          </a:p>
        </p:txBody>
      </p:sp>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marL="457200" indent="-457200">
              <a:spcBef>
                <a:spcPts val="600"/>
              </a:spcBef>
              <a:spcAft>
                <a:spcPts val="6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dirty="0" smtClean="0">
                <a:solidFill>
                  <a:schemeClr val="tx1"/>
                </a:solidFill>
                <a:cs typeface="Helvetica" panose="020B0604020202020204" pitchFamily="34" charset="0"/>
              </a:rPr>
              <a:t>How does the background error model update works?</a:t>
            </a:r>
          </a:p>
          <a:p>
            <a:pPr marL="419100" indent="-419100">
              <a:lnSpc>
                <a:spcPct val="110000"/>
              </a:lnSpc>
              <a:buFont typeface="Arial" panose="020B0604020202020204"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1600" dirty="0" smtClean="0">
                <a:solidFill>
                  <a:schemeClr val="tx1"/>
                </a:solidFill>
                <a:cs typeface="Times New Roman" pitchFamily="18" charset="0"/>
              </a:rPr>
              <a:t>In standard 4D-Var the background error variances (</a:t>
            </a:r>
            <a:r>
              <a:rPr lang="en-GB" sz="1600" b="1" dirty="0" err="1">
                <a:solidFill>
                  <a:schemeClr val="tx1"/>
                </a:solidFill>
                <a:latin typeface="Cambria Math" panose="02040503050406030204" pitchFamily="18" charset="0"/>
                <a:ea typeface="Cambria Math" panose="02040503050406030204" pitchFamily="18" charset="0"/>
                <a:cs typeface="Helvetica" panose="020B0604020202020204" pitchFamily="34" charset="0"/>
              </a:rPr>
              <a:t>Σ</a:t>
            </a:r>
            <a:r>
              <a:rPr lang="en-GB" sz="1600" baseline="-25000" dirty="0" err="1">
                <a:solidFill>
                  <a:schemeClr val="tx1"/>
                </a:solidFill>
                <a:cs typeface="Helvetica" panose="020B0604020202020204" pitchFamily="34" charset="0"/>
              </a:rPr>
              <a:t>b</a:t>
            </a:r>
            <a:r>
              <a:rPr lang="en-GB" sz="1600" dirty="0" smtClean="0">
                <a:solidFill>
                  <a:schemeClr val="tx1"/>
                </a:solidFill>
                <a:cs typeface="Times New Roman" pitchFamily="18" charset="0"/>
              </a:rPr>
              <a:t>) and the background error correlations (</a:t>
            </a:r>
            <a:r>
              <a:rPr lang="en-GB" sz="1600" b="1" dirty="0" err="1">
                <a:solidFill>
                  <a:schemeClr val="tx1"/>
                </a:solidFill>
                <a:latin typeface="Cambria Math" panose="02040503050406030204" pitchFamily="18" charset="0"/>
                <a:ea typeface="Cambria Math" panose="02040503050406030204" pitchFamily="18" charset="0"/>
                <a:cs typeface="Helvetica" panose="020B0604020202020204" pitchFamily="34" charset="0"/>
              </a:rPr>
              <a:t>C</a:t>
            </a:r>
            <a:r>
              <a:rPr lang="en-GB" sz="1600" baseline="-25000" dirty="0" err="1">
                <a:solidFill>
                  <a:schemeClr val="tx1"/>
                </a:solidFill>
                <a:latin typeface="Cambria Math" panose="02040503050406030204" pitchFamily="18" charset="0"/>
                <a:ea typeface="Cambria Math" panose="02040503050406030204" pitchFamily="18" charset="0"/>
                <a:cs typeface="Helvetica" panose="020B0604020202020204" pitchFamily="34" charset="0"/>
              </a:rPr>
              <a:t>j</a:t>
            </a:r>
            <a:r>
              <a:rPr lang="en-GB" sz="1600"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a:t>
            </a:r>
            <a:r>
              <a:rPr lang="el-GR" sz="1600" i="1"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λ</a:t>
            </a:r>
            <a:r>
              <a:rPr lang="en-GB" sz="1600" i="1"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a:t>
            </a:r>
            <a:r>
              <a:rPr lang="el-GR" sz="1600" i="1"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φ</a:t>
            </a:r>
            <a:r>
              <a:rPr lang="en-GB" sz="1600" dirty="0" smtClean="0">
                <a:solidFill>
                  <a:schemeClr val="tx1"/>
                </a:solidFill>
                <a:latin typeface="Cambria Math" panose="02040503050406030204" pitchFamily="18" charset="0"/>
                <a:ea typeface="Cambria Math" panose="02040503050406030204" pitchFamily="18" charset="0"/>
                <a:cs typeface="Helvetica" panose="020B0604020202020204" pitchFamily="34" charset="0"/>
              </a:rPr>
              <a:t>)</a:t>
            </a:r>
            <a:r>
              <a:rPr lang="en-GB" sz="1600" dirty="0" smtClean="0">
                <a:solidFill>
                  <a:schemeClr val="tx1"/>
                </a:solidFill>
                <a:cs typeface="Helvetica" panose="020B0604020202020204" pitchFamily="34" charset="0"/>
              </a:rPr>
              <a:t>) are computed offline from a climatology of EDA background perturbations.</a:t>
            </a:r>
          </a:p>
          <a:p>
            <a:pPr marL="419100" indent="-419100">
              <a:lnSpc>
                <a:spcPct val="110000"/>
              </a:lnSpc>
              <a:buFont typeface="Arial" panose="020B0604020202020204"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1600" dirty="0" smtClean="0">
                <a:solidFill>
                  <a:schemeClr val="tx1"/>
                </a:solidFill>
                <a:cs typeface="Helvetica" panose="020B0604020202020204" pitchFamily="34" charset="0"/>
              </a:rPr>
              <a:t>In Hybrid EDA 4D-Var these quantities are updated using the latest set of EDA background perturbations</a:t>
            </a:r>
          </a:p>
          <a:p>
            <a:pPr marL="419100" indent="-419100">
              <a:lnSpc>
                <a:spcPct val="110000"/>
              </a:lnSpc>
              <a:buFont typeface="Arial" panose="020B0604020202020204"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GB" sz="1600" dirty="0" smtClean="0">
                <a:solidFill>
                  <a:schemeClr val="tx1"/>
                </a:solidFill>
                <a:cs typeface="Helvetica" panose="020B0604020202020204" pitchFamily="34" charset="0"/>
              </a:rPr>
              <a:t>In this way the </a:t>
            </a:r>
            <a:r>
              <a:rPr lang="en-GB" sz="1600" b="1" dirty="0" smtClean="0">
                <a:solidFill>
                  <a:schemeClr val="tx1"/>
                </a:solidFill>
                <a:latin typeface="Cambria Math" panose="02040503050406030204" pitchFamily="18" charset="0"/>
                <a:ea typeface="Cambria Math" panose="02040503050406030204" pitchFamily="18" charset="0"/>
                <a:cs typeface="Helvetica" panose="020B0604020202020204" pitchFamily="34" charset="0"/>
              </a:rPr>
              <a:t>B</a:t>
            </a:r>
            <a:r>
              <a:rPr lang="en-GB" sz="1600" dirty="0" smtClean="0">
                <a:solidFill>
                  <a:schemeClr val="tx1"/>
                </a:solidFill>
                <a:cs typeface="Helvetica" panose="020B0604020202020204" pitchFamily="34" charset="0"/>
              </a:rPr>
              <a:t> model is continuously updated and is able to represent the “errors of the day” </a:t>
            </a:r>
            <a:endParaRPr lang="en-GB" sz="1600" dirty="0">
              <a:solidFill>
                <a:schemeClr val="tx1"/>
              </a:solidFill>
              <a:cs typeface="Times New Roman" pitchFamily="18" charset="0"/>
            </a:endParaRPr>
          </a:p>
          <a:p>
            <a:pPr marL="419100" indent="-419100" algn="ctr">
              <a:spcAft>
                <a:spcPct val="20000"/>
              </a:spcAft>
              <a:buClr>
                <a:schemeClr val="accent2"/>
              </a:buCl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en-US" sz="1800" dirty="0">
              <a:solidFill>
                <a:schemeClr val="tx1"/>
              </a:solidFill>
              <a:cs typeface="Arial" charset="0"/>
            </a:endParaRPr>
          </a:p>
          <a:p>
            <a:pPr lvl="2" indent="0">
              <a:lnSpc>
                <a:spcPct val="80000"/>
              </a:lnSpc>
              <a:spcAft>
                <a:spcPct val="0"/>
              </a:spcAft>
              <a:buSzPct val="150000"/>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en-GB" sz="1000" dirty="0">
              <a:solidFill>
                <a:schemeClr val="tx1"/>
              </a:solidFill>
              <a:cs typeface="Times New Roman" pitchFamily="18" charset="0"/>
            </a:endParaRPr>
          </a:p>
          <a:p>
            <a:pPr>
              <a:spcBef>
                <a:spcPts val="600"/>
              </a:spcBef>
              <a:spcAft>
                <a:spcPts val="6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600" kern="0" dirty="0">
              <a:solidFill>
                <a:srgbClr val="000000"/>
              </a:solidFill>
              <a:ea typeface="Cambria Math" panose="02040503050406030204" pitchFamily="18" charset="0"/>
              <a:cs typeface="Helvetica" panose="020B0604020202020204" pitchFamily="34" charset="0"/>
            </a:endParaRPr>
          </a:p>
        </p:txBody>
      </p:sp>
    </p:spTree>
    <p:extLst>
      <p:ext uri="{BB962C8B-B14F-4D97-AF65-F5344CB8AC3E}">
        <p14:creationId xmlns:p14="http://schemas.microsoft.com/office/powerpoint/2010/main" val="144118099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Hybrid Data Assimilation: Applications</a:t>
            </a:r>
            <a:endParaRPr lang="en-GB" altLang="en-US" dirty="0" smtClean="0"/>
          </a:p>
        </p:txBody>
      </p:sp>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marL="457200" indent="-457200">
              <a:spcBef>
                <a:spcPts val="600"/>
              </a:spcBef>
              <a:spcAft>
                <a:spcPts val="6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dirty="0" smtClean="0">
                <a:solidFill>
                  <a:schemeClr val="tx1"/>
                </a:solidFill>
                <a:cs typeface="Helvetica" panose="020B0604020202020204" pitchFamily="34" charset="0"/>
              </a:rPr>
              <a:t>How does the background error model update works?</a:t>
            </a:r>
          </a:p>
          <a:p>
            <a:pPr marL="419100" indent="-419100" algn="ctr">
              <a:spcAft>
                <a:spcPct val="20000"/>
              </a:spcAft>
              <a:buClr>
                <a:schemeClr val="accent2"/>
              </a:buCl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en-US" sz="1800" dirty="0">
              <a:solidFill>
                <a:schemeClr val="tx1"/>
              </a:solidFill>
              <a:cs typeface="Arial" charset="0"/>
            </a:endParaRPr>
          </a:p>
          <a:p>
            <a:pPr lvl="2" indent="0">
              <a:lnSpc>
                <a:spcPct val="80000"/>
              </a:lnSpc>
              <a:spcAft>
                <a:spcPct val="0"/>
              </a:spcAft>
              <a:buSzPct val="150000"/>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en-GB" sz="1000" dirty="0">
              <a:solidFill>
                <a:schemeClr val="tx1"/>
              </a:solidFill>
              <a:cs typeface="Times New Roman" pitchFamily="18" charset="0"/>
            </a:endParaRPr>
          </a:p>
          <a:p>
            <a:pPr>
              <a:spcBef>
                <a:spcPts val="600"/>
              </a:spcBef>
              <a:spcAft>
                <a:spcPts val="6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600" kern="0" dirty="0">
              <a:solidFill>
                <a:srgbClr val="000000"/>
              </a:solidFill>
              <a:ea typeface="Cambria Math" panose="02040503050406030204" pitchFamily="18" charset="0"/>
              <a:cs typeface="Helvetica" panose="020B0604020202020204" pitchFamily="34" charset="0"/>
            </a:endParaRPr>
          </a:p>
        </p:txBody>
      </p:sp>
      <p:pic>
        <p:nvPicPr>
          <p:cNvPr id="4" name="Picture 8" descr="AVG_RANDOM_SPREAD_VO_ml64_f7kt"/>
          <p:cNvPicPr>
            <a:picLocks noChangeAspect="1" noChangeArrowheads="1"/>
          </p:cNvPicPr>
          <p:nvPr/>
        </p:nvPicPr>
        <p:blipFill>
          <a:blip r:embed="rId2" cstate="print"/>
          <a:srcRect/>
          <a:stretch>
            <a:fillRect/>
          </a:stretch>
        </p:blipFill>
        <p:spPr bwMode="auto">
          <a:xfrm>
            <a:off x="-12700" y="980728"/>
            <a:ext cx="6024563" cy="2970212"/>
          </a:xfrm>
          <a:prstGeom prst="rect">
            <a:avLst/>
          </a:prstGeom>
          <a:noFill/>
          <a:ln w="9525">
            <a:noFill/>
            <a:miter lim="800000"/>
            <a:headEnd/>
            <a:tailEnd/>
          </a:ln>
        </p:spPr>
      </p:pic>
      <p:pic>
        <p:nvPicPr>
          <p:cNvPr id="5" name="Picture 5" descr="AVG_ENS_SPREAD_VO_ml64_f7kt"/>
          <p:cNvPicPr>
            <a:picLocks noChangeAspect="1" noChangeArrowheads="1"/>
          </p:cNvPicPr>
          <p:nvPr/>
        </p:nvPicPr>
        <p:blipFill>
          <a:blip r:embed="rId3" cstate="print"/>
          <a:srcRect/>
          <a:stretch>
            <a:fillRect/>
          </a:stretch>
        </p:blipFill>
        <p:spPr bwMode="auto">
          <a:xfrm>
            <a:off x="3095625" y="3955876"/>
            <a:ext cx="6013450" cy="2857500"/>
          </a:xfrm>
          <a:prstGeom prst="rect">
            <a:avLst/>
          </a:prstGeom>
          <a:noFill/>
          <a:ln w="9525">
            <a:noFill/>
            <a:miter lim="800000"/>
            <a:headEnd/>
            <a:tailEnd/>
          </a:ln>
        </p:spPr>
      </p:pic>
      <p:sp>
        <p:nvSpPr>
          <p:cNvPr id="6" name="Text Box 6"/>
          <p:cNvSpPr txBox="1">
            <a:spLocks noChangeArrowheads="1"/>
          </p:cNvSpPr>
          <p:nvPr/>
        </p:nvSpPr>
        <p:spPr bwMode="auto">
          <a:xfrm>
            <a:off x="6119814" y="1138238"/>
            <a:ext cx="2578100" cy="668516"/>
          </a:xfrm>
          <a:prstGeom prst="rect">
            <a:avLst/>
          </a:prstGeom>
          <a:noFill/>
          <a:ln w="9525">
            <a:solidFill>
              <a:schemeClr val="tx1"/>
            </a:solidFill>
            <a:miter lim="800000"/>
            <a:headEnd/>
            <a:tailEnd/>
          </a:ln>
        </p:spPr>
        <p:txBody>
          <a:bodyPr wrap="square">
            <a:spAutoFit/>
          </a:bodyPr>
          <a:lstStyle/>
          <a:p>
            <a:r>
              <a:rPr lang="en-GB" sz="1800" dirty="0" smtClean="0">
                <a:solidFill>
                  <a:schemeClr val="accent2"/>
                </a:solidFill>
                <a:latin typeface="Calibri" pitchFamily="34" charset="0"/>
              </a:rPr>
              <a:t>500 hPa Vorticity errors</a:t>
            </a:r>
          </a:p>
          <a:p>
            <a:r>
              <a:rPr lang="en-GB" sz="1800" dirty="0" smtClean="0">
                <a:solidFill>
                  <a:schemeClr val="accent2"/>
                </a:solidFill>
                <a:latin typeface="Calibri" pitchFamily="34" charset="0"/>
              </a:rPr>
              <a:t>estimated from </a:t>
            </a:r>
            <a:r>
              <a:rPr lang="en-GB" sz="1800" b="1" dirty="0" err="1" smtClean="0">
                <a:solidFill>
                  <a:srgbClr val="FF0000"/>
                </a:solidFill>
                <a:latin typeface="Calibri" pitchFamily="34" charset="0"/>
              </a:rPr>
              <a:t>climat</a:t>
            </a:r>
            <a:r>
              <a:rPr lang="en-GB" sz="1800" b="1" dirty="0" smtClean="0">
                <a:solidFill>
                  <a:srgbClr val="FF0000"/>
                </a:solidFill>
                <a:latin typeface="Calibri" pitchFamily="34" charset="0"/>
              </a:rPr>
              <a:t>. B</a:t>
            </a:r>
            <a:endParaRPr lang="en-GB" sz="2000" dirty="0">
              <a:solidFill>
                <a:schemeClr val="accent2"/>
              </a:solidFill>
              <a:latin typeface="Calibri" pitchFamily="34" charset="0"/>
            </a:endParaRPr>
          </a:p>
        </p:txBody>
      </p:sp>
      <p:sp>
        <p:nvSpPr>
          <p:cNvPr id="8" name="Text Box 6"/>
          <p:cNvSpPr txBox="1">
            <a:spLocks noChangeArrowheads="1"/>
          </p:cNvSpPr>
          <p:nvPr/>
        </p:nvSpPr>
        <p:spPr bwMode="auto">
          <a:xfrm>
            <a:off x="481732" y="5280764"/>
            <a:ext cx="2578100" cy="668516"/>
          </a:xfrm>
          <a:prstGeom prst="rect">
            <a:avLst/>
          </a:prstGeom>
          <a:noFill/>
          <a:ln w="9525">
            <a:solidFill>
              <a:schemeClr val="tx1"/>
            </a:solidFill>
            <a:miter lim="800000"/>
            <a:headEnd/>
            <a:tailEnd/>
          </a:ln>
        </p:spPr>
        <p:txBody>
          <a:bodyPr wrap="square">
            <a:spAutoFit/>
          </a:bodyPr>
          <a:lstStyle/>
          <a:p>
            <a:r>
              <a:rPr lang="en-GB" sz="1800" dirty="0" smtClean="0">
                <a:solidFill>
                  <a:schemeClr val="accent2"/>
                </a:solidFill>
                <a:latin typeface="Calibri" pitchFamily="34" charset="0"/>
              </a:rPr>
              <a:t>500 hPa Vorticity errors</a:t>
            </a:r>
          </a:p>
          <a:p>
            <a:r>
              <a:rPr lang="en-GB" sz="1800" dirty="0" smtClean="0">
                <a:solidFill>
                  <a:schemeClr val="accent2"/>
                </a:solidFill>
                <a:latin typeface="Calibri" pitchFamily="34" charset="0"/>
              </a:rPr>
              <a:t>estimated from online</a:t>
            </a:r>
            <a:r>
              <a:rPr lang="en-GB" sz="1800" b="1" dirty="0" smtClean="0">
                <a:solidFill>
                  <a:srgbClr val="FF0000"/>
                </a:solidFill>
                <a:latin typeface="Calibri" pitchFamily="34" charset="0"/>
              </a:rPr>
              <a:t> B</a:t>
            </a:r>
            <a:endParaRPr lang="en-GB" sz="2000" dirty="0">
              <a:solidFill>
                <a:schemeClr val="accent2"/>
              </a:solidFill>
              <a:latin typeface="Calibri" pitchFamily="34" charset="0"/>
            </a:endParaRPr>
          </a:p>
        </p:txBody>
      </p:sp>
    </p:spTree>
    <p:extLst>
      <p:ext uri="{BB962C8B-B14F-4D97-AF65-F5344CB8AC3E}">
        <p14:creationId xmlns:p14="http://schemas.microsoft.com/office/powerpoint/2010/main" val="105037377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Hybrid Data Assimilation: Applications</a:t>
            </a:r>
            <a:endParaRPr lang="en-GB" altLang="en-US" dirty="0" smtClean="0"/>
          </a:p>
        </p:txBody>
      </p:sp>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marL="457200" indent="-457200">
              <a:spcBef>
                <a:spcPts val="600"/>
              </a:spcBef>
              <a:spcAft>
                <a:spcPts val="600"/>
              </a:spcAft>
              <a:buFont typeface="Arial" panose="020B0604020202020204"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US" sz="1600" dirty="0">
                <a:solidFill>
                  <a:schemeClr val="tx1"/>
                </a:solidFill>
                <a:cs typeface="Helvetica" panose="020B0604020202020204" pitchFamily="34" charset="0"/>
              </a:rPr>
              <a:t>Inside 4DVar EDA derived background error estimates change the </a:t>
            </a:r>
            <a:r>
              <a:rPr lang="en-US" sz="1600" dirty="0">
                <a:solidFill>
                  <a:srgbClr val="FF0000"/>
                </a:solidFill>
                <a:cs typeface="Helvetica" panose="020B0604020202020204" pitchFamily="34" charset="0"/>
              </a:rPr>
              <a:t>shape and size of analysis increments</a:t>
            </a:r>
          </a:p>
          <a:p>
            <a:pPr marL="457200" indent="-457200">
              <a:spcBef>
                <a:spcPts val="600"/>
              </a:spcBef>
              <a:spcAft>
                <a:spcPts val="6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600" dirty="0" smtClean="0">
              <a:solidFill>
                <a:schemeClr val="tx1"/>
              </a:solidFill>
              <a:cs typeface="Helvetica" panose="020B0604020202020204" pitchFamily="34" charset="0"/>
            </a:endParaRPr>
          </a:p>
          <a:p>
            <a:pPr marL="419100" indent="-419100" algn="ctr">
              <a:spcAft>
                <a:spcPct val="20000"/>
              </a:spcAft>
              <a:buClr>
                <a:schemeClr val="accent2"/>
              </a:buCl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en-US" sz="1800" dirty="0">
                <a:solidFill>
                  <a:schemeClr val="tx1"/>
                </a:solidFill>
                <a:latin typeface="Calibri" pitchFamily="34" charset="0"/>
                <a:cs typeface="Calibri" pitchFamily="34" charset="0"/>
              </a:rPr>
              <a:t>Tropical Cyclone Aere, </a:t>
            </a:r>
            <a:r>
              <a:rPr lang="en-GB" sz="1800" dirty="0">
                <a:solidFill>
                  <a:schemeClr val="tx1"/>
                </a:solidFill>
                <a:latin typeface="Calibri" pitchFamily="34" charset="0"/>
                <a:cs typeface="Calibri" pitchFamily="34" charset="0"/>
              </a:rPr>
              <a:t>Philippines 8-9 May 2011.</a:t>
            </a:r>
            <a:r>
              <a:rPr lang="en-GB" sz="1800" dirty="0">
                <a:solidFill>
                  <a:schemeClr val="tx1"/>
                </a:solidFill>
              </a:rPr>
              <a:t> </a:t>
            </a:r>
            <a:endParaRPr lang="en-US" sz="1800" dirty="0">
              <a:solidFill>
                <a:schemeClr val="tx1"/>
              </a:solidFill>
              <a:latin typeface="Calibri" pitchFamily="34" charset="0"/>
              <a:cs typeface="Calibri" pitchFamily="34" charset="0"/>
            </a:endParaRPr>
          </a:p>
          <a:p>
            <a:pPr marL="419100" indent="-419100" algn="ctr">
              <a:spcAft>
                <a:spcPct val="20000"/>
              </a:spcAft>
              <a:buClr>
                <a:schemeClr val="accent2"/>
              </a:buCl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en-US" sz="1800" dirty="0">
              <a:solidFill>
                <a:schemeClr val="tx1"/>
              </a:solidFill>
              <a:cs typeface="Arial" charset="0"/>
            </a:endParaRPr>
          </a:p>
          <a:p>
            <a:pPr lvl="2" indent="0">
              <a:lnSpc>
                <a:spcPct val="80000"/>
              </a:lnSpc>
              <a:spcAft>
                <a:spcPct val="0"/>
              </a:spcAft>
              <a:buSzPct val="150000"/>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en-GB" sz="1000" dirty="0">
              <a:solidFill>
                <a:schemeClr val="tx1"/>
              </a:solidFill>
              <a:cs typeface="Times New Roman" pitchFamily="18" charset="0"/>
            </a:endParaRPr>
          </a:p>
          <a:p>
            <a:pPr>
              <a:spcBef>
                <a:spcPts val="600"/>
              </a:spcBef>
              <a:spcAft>
                <a:spcPts val="6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600" kern="0" dirty="0">
              <a:solidFill>
                <a:srgbClr val="000000"/>
              </a:solidFill>
              <a:ea typeface="Cambria Math" panose="02040503050406030204" pitchFamily="18" charset="0"/>
              <a:cs typeface="Helvetica" panose="020B0604020202020204"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6672" y="3104925"/>
            <a:ext cx="3733800" cy="2772347"/>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6414" y="2996952"/>
            <a:ext cx="3225546" cy="2918183"/>
          </a:xfrm>
          <a:prstGeom prst="rect">
            <a:avLst/>
          </a:prstGeom>
        </p:spPr>
      </p:pic>
    </p:spTree>
    <p:extLst>
      <p:ext uri="{BB962C8B-B14F-4D97-AF65-F5344CB8AC3E}">
        <p14:creationId xmlns:p14="http://schemas.microsoft.com/office/powerpoint/2010/main" val="115244395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Hybrid Data Assimilation: Applications</a:t>
            </a:r>
            <a:endParaRPr lang="en-GB" altLang="en-US" dirty="0" smtClean="0"/>
          </a:p>
        </p:txBody>
      </p:sp>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marL="457200" indent="-457200">
              <a:spcBef>
                <a:spcPts val="600"/>
              </a:spcBef>
              <a:spcAft>
                <a:spcPts val="600"/>
              </a:spcAft>
              <a:buFont typeface="Arial" panose="020B0604020202020204"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US" sz="1600" dirty="0">
                <a:solidFill>
                  <a:schemeClr val="tx1"/>
                </a:solidFill>
                <a:cs typeface="Helvetica" panose="020B0604020202020204" pitchFamily="34" charset="0"/>
              </a:rPr>
              <a:t>Inside 4DVar EDA derived background error estimates change the </a:t>
            </a:r>
            <a:r>
              <a:rPr lang="en-US" sz="1600" dirty="0">
                <a:solidFill>
                  <a:srgbClr val="FF0000"/>
                </a:solidFill>
                <a:cs typeface="Helvetica" panose="020B0604020202020204" pitchFamily="34" charset="0"/>
              </a:rPr>
              <a:t>shape and size of analysis increments</a:t>
            </a:r>
          </a:p>
          <a:p>
            <a:pPr marL="457200" indent="-457200" algn="ctr">
              <a:spcBef>
                <a:spcPts val="600"/>
              </a:spcBef>
              <a:spcAft>
                <a:spcPts val="6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600" dirty="0" smtClean="0">
              <a:solidFill>
                <a:schemeClr val="tx1"/>
              </a:solidFill>
              <a:latin typeface="Calibri" pitchFamily="34" charset="0"/>
              <a:cs typeface="Calibri" pitchFamily="34" charset="0"/>
            </a:endParaRPr>
          </a:p>
          <a:p>
            <a:pPr marL="457200" indent="-457200" algn="ctr">
              <a:spcBef>
                <a:spcPts val="600"/>
              </a:spcBef>
              <a:spcAft>
                <a:spcPts val="6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dirty="0" smtClean="0">
                <a:solidFill>
                  <a:schemeClr val="tx1"/>
                </a:solidFill>
                <a:cs typeface="Helvetica" panose="020B0604020202020204" pitchFamily="34" charset="0"/>
              </a:rPr>
              <a:t>Significant </a:t>
            </a:r>
            <a:r>
              <a:rPr lang="en-GB" sz="1600" dirty="0">
                <a:solidFill>
                  <a:schemeClr val="tx1"/>
                </a:solidFill>
                <a:cs typeface="Helvetica" panose="020B0604020202020204" pitchFamily="34" charset="0"/>
              </a:rPr>
              <a:t>operational analysis error, corrected by 4DVar with EDA variances </a:t>
            </a:r>
          </a:p>
          <a:p>
            <a:pPr lvl="2" indent="0">
              <a:lnSpc>
                <a:spcPct val="80000"/>
              </a:lnSpc>
              <a:spcAft>
                <a:spcPct val="0"/>
              </a:spcAft>
              <a:buSzPct val="150000"/>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en-GB" sz="1000" dirty="0">
              <a:solidFill>
                <a:schemeClr val="tx1"/>
              </a:solidFill>
              <a:cs typeface="Times New Roman" pitchFamily="18" charset="0"/>
            </a:endParaRPr>
          </a:p>
          <a:p>
            <a:pPr>
              <a:spcBef>
                <a:spcPts val="600"/>
              </a:spcBef>
              <a:spcAft>
                <a:spcPts val="6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600" kern="0" dirty="0">
              <a:solidFill>
                <a:srgbClr val="000000"/>
              </a:solidFill>
              <a:ea typeface="Cambria Math" panose="02040503050406030204" pitchFamily="18" charset="0"/>
              <a:cs typeface="Helvetica" panose="020B0604020202020204" pitchFamily="34"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82707" y="3025743"/>
            <a:ext cx="3981781" cy="3211569"/>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2827" y="2996952"/>
            <a:ext cx="3971181" cy="3211569"/>
          </a:xfrm>
          <a:prstGeom prst="rect">
            <a:avLst/>
          </a:prstGeom>
        </p:spPr>
      </p:pic>
      <p:sp>
        <p:nvSpPr>
          <p:cNvPr id="8" name="Rectangle 2"/>
          <p:cNvSpPr txBox="1">
            <a:spLocks noChangeArrowheads="1"/>
          </p:cNvSpPr>
          <p:nvPr/>
        </p:nvSpPr>
        <p:spPr bwMode="auto">
          <a:xfrm>
            <a:off x="1069975" y="2508126"/>
            <a:ext cx="8110537" cy="704850"/>
          </a:xfrm>
          <a:prstGeom prst="rect">
            <a:avLst/>
          </a:prstGeom>
          <a:noFill/>
          <a:ln w="9525">
            <a:noFill/>
            <a:round/>
            <a:headEnd/>
            <a:tailEnd/>
          </a:ln>
        </p:spPr>
        <p:txBody>
          <a:bodyPr vert="horz" wrap="square" lIns="90360" tIns="44280" rIns="90360" bIns="44280" numCol="1" anchor="ctr" anchorCtr="0" compatLnSpc="1">
            <a:prstTxWarp prst="textNoShape">
              <a:avLst/>
            </a:prstTxWarp>
          </a:bodyPr>
          <a:lstStyle>
            <a:lvl1pPr algn="l" defTabSz="449263" rtl="0" eaLnBrk="0" fontAlgn="base" hangingPunct="0">
              <a:lnSpc>
                <a:spcPct val="108000"/>
              </a:lnSpc>
              <a:spcBef>
                <a:spcPct val="0"/>
              </a:spcBef>
              <a:spcAft>
                <a:spcPct val="0"/>
              </a:spcAft>
              <a:buClr>
                <a:srgbClr val="0F3692"/>
              </a:buClr>
              <a:buSzPct val="100000"/>
              <a:buFont typeface="Arial Black" pitchFamily="34" charset="0"/>
              <a:defRPr sz="2800">
                <a:solidFill>
                  <a:srgbClr val="0F3692"/>
                </a:solidFill>
                <a:latin typeface="+mj-lt"/>
                <a:ea typeface="+mj-ea"/>
                <a:cs typeface="+mj-cs"/>
              </a:defRPr>
            </a:lvl1pPr>
            <a:lvl2pPr algn="l" defTabSz="449263" rtl="0" eaLnBrk="0" fontAlgn="base" hangingPunct="0">
              <a:lnSpc>
                <a:spcPct val="108000"/>
              </a:lnSpc>
              <a:spcBef>
                <a:spcPct val="0"/>
              </a:spcBef>
              <a:spcAft>
                <a:spcPct val="0"/>
              </a:spcAft>
              <a:buClr>
                <a:srgbClr val="0F3692"/>
              </a:buClr>
              <a:buSzPct val="100000"/>
              <a:buFont typeface="Arial Black" pitchFamily="34" charset="0"/>
              <a:defRPr sz="2800">
                <a:solidFill>
                  <a:srgbClr val="0F3692"/>
                </a:solidFill>
                <a:latin typeface="Arial Black" pitchFamily="34" charset="0"/>
              </a:defRPr>
            </a:lvl2pPr>
            <a:lvl3pPr algn="l" defTabSz="449263" rtl="0" eaLnBrk="0" fontAlgn="base" hangingPunct="0">
              <a:lnSpc>
                <a:spcPct val="108000"/>
              </a:lnSpc>
              <a:spcBef>
                <a:spcPct val="0"/>
              </a:spcBef>
              <a:spcAft>
                <a:spcPct val="0"/>
              </a:spcAft>
              <a:buClr>
                <a:srgbClr val="0F3692"/>
              </a:buClr>
              <a:buSzPct val="100000"/>
              <a:buFont typeface="Arial Black" pitchFamily="34" charset="0"/>
              <a:defRPr sz="2800">
                <a:solidFill>
                  <a:srgbClr val="0F3692"/>
                </a:solidFill>
                <a:latin typeface="Arial Black" pitchFamily="34" charset="0"/>
              </a:defRPr>
            </a:lvl3pPr>
            <a:lvl4pPr algn="l" defTabSz="449263" rtl="0" eaLnBrk="0" fontAlgn="base" hangingPunct="0">
              <a:lnSpc>
                <a:spcPct val="108000"/>
              </a:lnSpc>
              <a:spcBef>
                <a:spcPct val="0"/>
              </a:spcBef>
              <a:spcAft>
                <a:spcPct val="0"/>
              </a:spcAft>
              <a:buClr>
                <a:srgbClr val="0F3692"/>
              </a:buClr>
              <a:buSzPct val="100000"/>
              <a:buFont typeface="Arial Black" pitchFamily="34" charset="0"/>
              <a:defRPr sz="2800">
                <a:solidFill>
                  <a:srgbClr val="0F3692"/>
                </a:solidFill>
                <a:latin typeface="Arial Black" pitchFamily="34" charset="0"/>
              </a:defRPr>
            </a:lvl4pPr>
            <a:lvl5pPr algn="l" defTabSz="449263" rtl="0" eaLnBrk="0" fontAlgn="base" hangingPunct="0">
              <a:lnSpc>
                <a:spcPct val="108000"/>
              </a:lnSpc>
              <a:spcBef>
                <a:spcPct val="0"/>
              </a:spcBef>
              <a:spcAft>
                <a:spcPct val="0"/>
              </a:spcAft>
              <a:buClr>
                <a:srgbClr val="0F3692"/>
              </a:buClr>
              <a:buSzPct val="100000"/>
              <a:buFont typeface="Arial Black" pitchFamily="34" charset="0"/>
              <a:defRPr sz="2800">
                <a:solidFill>
                  <a:srgbClr val="0F3692"/>
                </a:solidFill>
                <a:latin typeface="Arial Black" pitchFamily="34" charset="0"/>
              </a:defRPr>
            </a:lvl5pPr>
            <a:lvl6pPr marL="457200" algn="l" defTabSz="449263" rtl="0" eaLnBrk="0" fontAlgn="base" hangingPunct="0">
              <a:lnSpc>
                <a:spcPct val="108000"/>
              </a:lnSpc>
              <a:spcBef>
                <a:spcPct val="0"/>
              </a:spcBef>
              <a:spcAft>
                <a:spcPct val="0"/>
              </a:spcAft>
              <a:buClr>
                <a:srgbClr val="0F3692"/>
              </a:buClr>
              <a:buSzPct val="100000"/>
              <a:buFont typeface="Arial Black" pitchFamily="34" charset="0"/>
              <a:defRPr sz="2800">
                <a:solidFill>
                  <a:srgbClr val="0F3692"/>
                </a:solidFill>
                <a:latin typeface="Arial Black" pitchFamily="34" charset="0"/>
              </a:defRPr>
            </a:lvl6pPr>
            <a:lvl7pPr marL="914400" algn="l" defTabSz="449263" rtl="0" eaLnBrk="0" fontAlgn="base" hangingPunct="0">
              <a:lnSpc>
                <a:spcPct val="108000"/>
              </a:lnSpc>
              <a:spcBef>
                <a:spcPct val="0"/>
              </a:spcBef>
              <a:spcAft>
                <a:spcPct val="0"/>
              </a:spcAft>
              <a:buClr>
                <a:srgbClr val="0F3692"/>
              </a:buClr>
              <a:buSzPct val="100000"/>
              <a:buFont typeface="Arial Black" pitchFamily="34" charset="0"/>
              <a:defRPr sz="2800">
                <a:solidFill>
                  <a:srgbClr val="0F3692"/>
                </a:solidFill>
                <a:latin typeface="Arial Black" pitchFamily="34" charset="0"/>
              </a:defRPr>
            </a:lvl7pPr>
            <a:lvl8pPr marL="1371600" algn="l" defTabSz="449263" rtl="0" eaLnBrk="0" fontAlgn="base" hangingPunct="0">
              <a:lnSpc>
                <a:spcPct val="108000"/>
              </a:lnSpc>
              <a:spcBef>
                <a:spcPct val="0"/>
              </a:spcBef>
              <a:spcAft>
                <a:spcPct val="0"/>
              </a:spcAft>
              <a:buClr>
                <a:srgbClr val="0F3692"/>
              </a:buClr>
              <a:buSzPct val="100000"/>
              <a:buFont typeface="Arial Black" pitchFamily="34" charset="0"/>
              <a:defRPr sz="2800">
                <a:solidFill>
                  <a:srgbClr val="0F3692"/>
                </a:solidFill>
                <a:latin typeface="Arial Black" pitchFamily="34" charset="0"/>
              </a:defRPr>
            </a:lvl8pPr>
            <a:lvl9pPr marL="1828800" algn="l" defTabSz="449263" rtl="0" eaLnBrk="0" fontAlgn="base" hangingPunct="0">
              <a:lnSpc>
                <a:spcPct val="108000"/>
              </a:lnSpc>
              <a:spcBef>
                <a:spcPct val="0"/>
              </a:spcBef>
              <a:spcAft>
                <a:spcPct val="0"/>
              </a:spcAft>
              <a:buClr>
                <a:srgbClr val="0F3692"/>
              </a:buClr>
              <a:buSzPct val="100000"/>
              <a:buFont typeface="Arial Black" pitchFamily="34" charset="0"/>
              <a:defRPr sz="2800">
                <a:solidFill>
                  <a:srgbClr val="0F3692"/>
                </a:solidFill>
                <a:latin typeface="Arial Black" pitchFamily="34" charset="0"/>
              </a:defRPr>
            </a:lvl9pPr>
          </a:lstStyle>
          <a:p>
            <a:pPr>
              <a:lnSpc>
                <a:spcPct val="10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dirty="0" smtClean="0">
                <a:solidFill>
                  <a:srgbClr val="1754DB"/>
                </a:solidFill>
                <a:latin typeface="+mn-lt"/>
              </a:rPr>
              <a:t>  4DVar with </a:t>
            </a:r>
            <a:r>
              <a:rPr lang="en-GB" sz="2000" dirty="0" err="1" smtClean="0">
                <a:solidFill>
                  <a:srgbClr val="1754DB"/>
                </a:solidFill>
                <a:latin typeface="+mn-lt"/>
              </a:rPr>
              <a:t>Climat</a:t>
            </a:r>
            <a:r>
              <a:rPr lang="en-GB" sz="2000" dirty="0" smtClean="0">
                <a:solidFill>
                  <a:srgbClr val="1754DB"/>
                </a:solidFill>
                <a:latin typeface="+mn-lt"/>
              </a:rPr>
              <a:t>. errors                                   </a:t>
            </a:r>
            <a:r>
              <a:rPr lang="en-GB" sz="2000" dirty="0" smtClean="0">
                <a:solidFill>
                  <a:srgbClr val="FF0000"/>
                </a:solidFill>
                <a:latin typeface="+mn-lt"/>
              </a:rPr>
              <a:t>4DVar with EDA errors</a:t>
            </a:r>
            <a:r>
              <a:rPr lang="en-GB" sz="2400" dirty="0" smtClean="0">
                <a:solidFill>
                  <a:srgbClr val="FF0000"/>
                </a:solidFill>
                <a:latin typeface="+mn-lt"/>
              </a:rPr>
              <a:t>     </a:t>
            </a:r>
            <a:endParaRPr lang="en-GB" sz="2400" b="1" dirty="0" smtClean="0">
              <a:solidFill>
                <a:srgbClr val="FF0000"/>
              </a:solidFill>
              <a:latin typeface="+mn-lt"/>
            </a:endParaRPr>
          </a:p>
        </p:txBody>
      </p:sp>
    </p:spTree>
    <p:extLst>
      <p:ext uri="{BB962C8B-B14F-4D97-AF65-F5344CB8AC3E}">
        <p14:creationId xmlns:p14="http://schemas.microsoft.com/office/powerpoint/2010/main" val="317311609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Hybrid Data Assimilation: Applications</a:t>
            </a:r>
            <a:endParaRPr lang="en-GB" altLang="en-US" dirty="0" smtClean="0"/>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9508" y="1196752"/>
            <a:ext cx="7008876" cy="4960620"/>
          </a:xfrm>
          <a:prstGeom prst="rect">
            <a:avLst/>
          </a:prstGeom>
        </p:spPr>
      </p:pic>
      <p:sp>
        <p:nvSpPr>
          <p:cNvPr id="10" name="Rectangle 2"/>
          <p:cNvSpPr txBox="1">
            <a:spLocks noChangeArrowheads="1"/>
          </p:cNvSpPr>
          <p:nvPr/>
        </p:nvSpPr>
        <p:spPr>
          <a:xfrm>
            <a:off x="493713" y="908720"/>
            <a:ext cx="8110537" cy="70485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accent1">
                    <a:lumMod val="75000"/>
                  </a:schemeClr>
                </a:solidFill>
                <a:latin typeface="Helvetica" pitchFamily="34" charset="0"/>
                <a:ea typeface="+mj-ea"/>
                <a:cs typeface="+mj-cs"/>
              </a:defRPr>
            </a:lvl1pPr>
          </a:lstStyle>
          <a:p>
            <a:pPr fontAlgn="auto">
              <a:lnSpc>
                <a:spcPct val="100000"/>
              </a:lnSpc>
              <a:spcAft>
                <a:spcPts val="0"/>
              </a:spcAft>
              <a:buClrTx/>
              <a:buSzTx/>
              <a:buFontTx/>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600" dirty="0" smtClean="0">
                <a:solidFill>
                  <a:srgbClr val="1754DB"/>
                </a:solidFill>
                <a:latin typeface="+mn-lt"/>
              </a:rPr>
              <a:t>Static errors           </a:t>
            </a:r>
            <a:r>
              <a:rPr lang="en-GB" sz="3600" dirty="0" smtClean="0">
                <a:solidFill>
                  <a:srgbClr val="FF0000"/>
                </a:solidFill>
              </a:rPr>
              <a:t> </a:t>
            </a:r>
            <a:r>
              <a:rPr lang="en-GB" sz="3600" dirty="0" smtClean="0">
                <a:solidFill>
                  <a:srgbClr val="FF0000"/>
                </a:solidFill>
                <a:latin typeface="+mn-lt"/>
              </a:rPr>
              <a:t>EDA errors         </a:t>
            </a:r>
            <a:endParaRPr lang="en-GB" sz="3600" b="1" dirty="0" smtClean="0">
              <a:solidFill>
                <a:srgbClr val="FF0000"/>
              </a:solidFill>
              <a:latin typeface="+mn-lt"/>
            </a:endParaRPr>
          </a:p>
        </p:txBody>
      </p:sp>
      <p:sp>
        <p:nvSpPr>
          <p:cNvPr id="11" name="Rectangle 2"/>
          <p:cNvSpPr txBox="1">
            <a:spLocks noChangeArrowheads="1"/>
          </p:cNvSpPr>
          <p:nvPr/>
        </p:nvSpPr>
        <p:spPr bwMode="auto">
          <a:xfrm>
            <a:off x="1259632" y="6021288"/>
            <a:ext cx="8110537" cy="704850"/>
          </a:xfrm>
          <a:prstGeom prst="rect">
            <a:avLst/>
          </a:prstGeom>
          <a:solidFill>
            <a:schemeClr val="bg1"/>
          </a:solidFill>
          <a:ln w="9525">
            <a:noFill/>
            <a:round/>
            <a:headEnd/>
            <a:tailEnd/>
          </a:ln>
        </p:spPr>
        <p:txBody>
          <a:bodyPr vert="horz" wrap="square" lIns="90360" tIns="44280" rIns="90360" bIns="44280" numCol="1" anchor="ctr" anchorCtr="0" compatLnSpc="1">
            <a:prstTxWarp prst="textNoShape">
              <a:avLst/>
            </a:prstTxWarp>
          </a:bodyPr>
          <a:lstStyle>
            <a:lvl1pPr algn="l" defTabSz="449263" rtl="0" eaLnBrk="0" fontAlgn="base" hangingPunct="0">
              <a:lnSpc>
                <a:spcPct val="108000"/>
              </a:lnSpc>
              <a:spcBef>
                <a:spcPct val="0"/>
              </a:spcBef>
              <a:spcAft>
                <a:spcPct val="0"/>
              </a:spcAft>
              <a:buClr>
                <a:srgbClr val="0F3692"/>
              </a:buClr>
              <a:buSzPct val="100000"/>
              <a:buFont typeface="Arial Black" pitchFamily="34" charset="0"/>
              <a:defRPr sz="2800">
                <a:solidFill>
                  <a:srgbClr val="0F3692"/>
                </a:solidFill>
                <a:latin typeface="+mj-lt"/>
                <a:ea typeface="+mj-ea"/>
                <a:cs typeface="+mj-cs"/>
              </a:defRPr>
            </a:lvl1pPr>
            <a:lvl2pPr algn="l" defTabSz="449263" rtl="0" eaLnBrk="0" fontAlgn="base" hangingPunct="0">
              <a:lnSpc>
                <a:spcPct val="108000"/>
              </a:lnSpc>
              <a:spcBef>
                <a:spcPct val="0"/>
              </a:spcBef>
              <a:spcAft>
                <a:spcPct val="0"/>
              </a:spcAft>
              <a:buClr>
                <a:srgbClr val="0F3692"/>
              </a:buClr>
              <a:buSzPct val="100000"/>
              <a:buFont typeface="Arial Black" pitchFamily="34" charset="0"/>
              <a:defRPr sz="2800">
                <a:solidFill>
                  <a:srgbClr val="0F3692"/>
                </a:solidFill>
                <a:latin typeface="Arial Black" pitchFamily="34" charset="0"/>
              </a:defRPr>
            </a:lvl2pPr>
            <a:lvl3pPr algn="l" defTabSz="449263" rtl="0" eaLnBrk="0" fontAlgn="base" hangingPunct="0">
              <a:lnSpc>
                <a:spcPct val="108000"/>
              </a:lnSpc>
              <a:spcBef>
                <a:spcPct val="0"/>
              </a:spcBef>
              <a:spcAft>
                <a:spcPct val="0"/>
              </a:spcAft>
              <a:buClr>
                <a:srgbClr val="0F3692"/>
              </a:buClr>
              <a:buSzPct val="100000"/>
              <a:buFont typeface="Arial Black" pitchFamily="34" charset="0"/>
              <a:defRPr sz="2800">
                <a:solidFill>
                  <a:srgbClr val="0F3692"/>
                </a:solidFill>
                <a:latin typeface="Arial Black" pitchFamily="34" charset="0"/>
              </a:defRPr>
            </a:lvl3pPr>
            <a:lvl4pPr algn="l" defTabSz="449263" rtl="0" eaLnBrk="0" fontAlgn="base" hangingPunct="0">
              <a:lnSpc>
                <a:spcPct val="108000"/>
              </a:lnSpc>
              <a:spcBef>
                <a:spcPct val="0"/>
              </a:spcBef>
              <a:spcAft>
                <a:spcPct val="0"/>
              </a:spcAft>
              <a:buClr>
                <a:srgbClr val="0F3692"/>
              </a:buClr>
              <a:buSzPct val="100000"/>
              <a:buFont typeface="Arial Black" pitchFamily="34" charset="0"/>
              <a:defRPr sz="2800">
                <a:solidFill>
                  <a:srgbClr val="0F3692"/>
                </a:solidFill>
                <a:latin typeface="Arial Black" pitchFamily="34" charset="0"/>
              </a:defRPr>
            </a:lvl4pPr>
            <a:lvl5pPr algn="l" defTabSz="449263" rtl="0" eaLnBrk="0" fontAlgn="base" hangingPunct="0">
              <a:lnSpc>
                <a:spcPct val="108000"/>
              </a:lnSpc>
              <a:spcBef>
                <a:spcPct val="0"/>
              </a:spcBef>
              <a:spcAft>
                <a:spcPct val="0"/>
              </a:spcAft>
              <a:buClr>
                <a:srgbClr val="0F3692"/>
              </a:buClr>
              <a:buSzPct val="100000"/>
              <a:buFont typeface="Arial Black" pitchFamily="34" charset="0"/>
              <a:defRPr sz="2800">
                <a:solidFill>
                  <a:srgbClr val="0F3692"/>
                </a:solidFill>
                <a:latin typeface="Arial Black" pitchFamily="34" charset="0"/>
              </a:defRPr>
            </a:lvl5pPr>
            <a:lvl6pPr marL="457200" algn="l" defTabSz="449263" rtl="0" eaLnBrk="0" fontAlgn="base" hangingPunct="0">
              <a:lnSpc>
                <a:spcPct val="108000"/>
              </a:lnSpc>
              <a:spcBef>
                <a:spcPct val="0"/>
              </a:spcBef>
              <a:spcAft>
                <a:spcPct val="0"/>
              </a:spcAft>
              <a:buClr>
                <a:srgbClr val="0F3692"/>
              </a:buClr>
              <a:buSzPct val="100000"/>
              <a:buFont typeface="Arial Black" pitchFamily="34" charset="0"/>
              <a:defRPr sz="2800">
                <a:solidFill>
                  <a:srgbClr val="0F3692"/>
                </a:solidFill>
                <a:latin typeface="Arial Black" pitchFamily="34" charset="0"/>
              </a:defRPr>
            </a:lvl6pPr>
            <a:lvl7pPr marL="914400" algn="l" defTabSz="449263" rtl="0" eaLnBrk="0" fontAlgn="base" hangingPunct="0">
              <a:lnSpc>
                <a:spcPct val="108000"/>
              </a:lnSpc>
              <a:spcBef>
                <a:spcPct val="0"/>
              </a:spcBef>
              <a:spcAft>
                <a:spcPct val="0"/>
              </a:spcAft>
              <a:buClr>
                <a:srgbClr val="0F3692"/>
              </a:buClr>
              <a:buSzPct val="100000"/>
              <a:buFont typeface="Arial Black" pitchFamily="34" charset="0"/>
              <a:defRPr sz="2800">
                <a:solidFill>
                  <a:srgbClr val="0F3692"/>
                </a:solidFill>
                <a:latin typeface="Arial Black" pitchFamily="34" charset="0"/>
              </a:defRPr>
            </a:lvl7pPr>
            <a:lvl8pPr marL="1371600" algn="l" defTabSz="449263" rtl="0" eaLnBrk="0" fontAlgn="base" hangingPunct="0">
              <a:lnSpc>
                <a:spcPct val="108000"/>
              </a:lnSpc>
              <a:spcBef>
                <a:spcPct val="0"/>
              </a:spcBef>
              <a:spcAft>
                <a:spcPct val="0"/>
              </a:spcAft>
              <a:buClr>
                <a:srgbClr val="0F3692"/>
              </a:buClr>
              <a:buSzPct val="100000"/>
              <a:buFont typeface="Arial Black" pitchFamily="34" charset="0"/>
              <a:defRPr sz="2800">
                <a:solidFill>
                  <a:srgbClr val="0F3692"/>
                </a:solidFill>
                <a:latin typeface="Arial Black" pitchFamily="34" charset="0"/>
              </a:defRPr>
            </a:lvl8pPr>
            <a:lvl9pPr marL="1828800" algn="l" defTabSz="449263" rtl="0" eaLnBrk="0" fontAlgn="base" hangingPunct="0">
              <a:lnSpc>
                <a:spcPct val="108000"/>
              </a:lnSpc>
              <a:spcBef>
                <a:spcPct val="0"/>
              </a:spcBef>
              <a:spcAft>
                <a:spcPct val="0"/>
              </a:spcAft>
              <a:buClr>
                <a:srgbClr val="0F3692"/>
              </a:buClr>
              <a:buSzPct val="100000"/>
              <a:buFont typeface="Arial Black" pitchFamily="34" charset="0"/>
              <a:defRPr sz="2800">
                <a:solidFill>
                  <a:srgbClr val="0F3692"/>
                </a:solidFill>
                <a:latin typeface="Arial Black" pitchFamily="34" charset="0"/>
              </a:defRPr>
            </a:lvl9pPr>
          </a:lstStyle>
          <a:p>
            <a:pPr>
              <a:lnSpc>
                <a:spcPct val="10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smtClean="0">
                <a:solidFill>
                  <a:srgbClr val="1754DB"/>
                </a:solidFill>
                <a:latin typeface="+mn-lt"/>
              </a:rPr>
              <a:t>    Static SP </a:t>
            </a:r>
            <a:r>
              <a:rPr lang="en-GB" dirty="0" err="1" smtClean="0">
                <a:solidFill>
                  <a:srgbClr val="1754DB"/>
                </a:solidFill>
                <a:latin typeface="+mn-lt"/>
              </a:rPr>
              <a:t>ana</a:t>
            </a:r>
            <a:r>
              <a:rPr lang="en-GB" dirty="0" smtClean="0">
                <a:solidFill>
                  <a:srgbClr val="1754DB"/>
                </a:solidFill>
                <a:latin typeface="+mn-lt"/>
              </a:rPr>
              <a:t> incr.          </a:t>
            </a:r>
            <a:r>
              <a:rPr lang="en-GB" dirty="0" smtClean="0">
                <a:solidFill>
                  <a:srgbClr val="FF0000"/>
                </a:solidFill>
                <a:latin typeface="+mn-lt"/>
              </a:rPr>
              <a:t>EDA SP </a:t>
            </a:r>
            <a:r>
              <a:rPr lang="en-GB" dirty="0" err="1" smtClean="0">
                <a:solidFill>
                  <a:srgbClr val="FF0000"/>
                </a:solidFill>
                <a:latin typeface="+mn-lt"/>
              </a:rPr>
              <a:t>ana</a:t>
            </a:r>
            <a:r>
              <a:rPr lang="en-GB" dirty="0" smtClean="0">
                <a:solidFill>
                  <a:srgbClr val="FF0000"/>
                </a:solidFill>
                <a:latin typeface="+mn-lt"/>
              </a:rPr>
              <a:t> incr.         </a:t>
            </a:r>
            <a:endParaRPr lang="en-GB" b="1" dirty="0" smtClean="0">
              <a:solidFill>
                <a:srgbClr val="FF0000"/>
              </a:solidFill>
              <a:latin typeface="+mn-lt"/>
            </a:endParaRPr>
          </a:p>
        </p:txBody>
      </p:sp>
    </p:spTree>
    <p:extLst>
      <p:ext uri="{BB962C8B-B14F-4D97-AF65-F5344CB8AC3E}">
        <p14:creationId xmlns:p14="http://schemas.microsoft.com/office/powerpoint/2010/main" val="365065349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Hybrid Data Assimilation: Applications</a:t>
            </a:r>
            <a:endParaRPr lang="en-GB" altLang="en-US" dirty="0" smtClean="0"/>
          </a:p>
        </p:txBody>
      </p:sp>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marL="457200" indent="-457200">
              <a:spcBef>
                <a:spcPts val="600"/>
              </a:spcBef>
              <a:spcAft>
                <a:spcPts val="600"/>
              </a:spcAft>
              <a:buFont typeface="Arial" panose="020B0604020202020204"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dirty="0" smtClean="0">
                <a:solidFill>
                  <a:schemeClr val="tx1"/>
                </a:solidFill>
                <a:cs typeface="Helvetica" panose="020B0604020202020204" pitchFamily="34" charset="0"/>
              </a:rPr>
              <a:t>The online update of B involves not only the </a:t>
            </a:r>
            <a:r>
              <a:rPr lang="en-GB" sz="1600" dirty="0" smtClean="0">
                <a:solidFill>
                  <a:schemeClr val="tx1"/>
                </a:solidFill>
                <a:cs typeface="Times New Roman" pitchFamily="18" charset="0"/>
              </a:rPr>
              <a:t>background error variances (</a:t>
            </a:r>
            <a:r>
              <a:rPr lang="en-GB" sz="1600" b="1" dirty="0" err="1">
                <a:solidFill>
                  <a:schemeClr val="tx1"/>
                </a:solidFill>
                <a:latin typeface="Cambria Math" panose="02040503050406030204" pitchFamily="18" charset="0"/>
                <a:ea typeface="Cambria Math" panose="02040503050406030204" pitchFamily="18" charset="0"/>
                <a:cs typeface="Helvetica" panose="020B0604020202020204" pitchFamily="34" charset="0"/>
              </a:rPr>
              <a:t>Σ</a:t>
            </a:r>
            <a:r>
              <a:rPr lang="en-GB" sz="1600" baseline="-25000" dirty="0" err="1">
                <a:solidFill>
                  <a:schemeClr val="tx1"/>
                </a:solidFill>
                <a:cs typeface="Helvetica" panose="020B0604020202020204" pitchFamily="34" charset="0"/>
              </a:rPr>
              <a:t>b</a:t>
            </a:r>
            <a:r>
              <a:rPr lang="en-GB" sz="1600" dirty="0" smtClean="0">
                <a:solidFill>
                  <a:schemeClr val="tx1"/>
                </a:solidFill>
                <a:cs typeface="Times New Roman" pitchFamily="18" charset="0"/>
              </a:rPr>
              <a:t>) but also the background error correlations (</a:t>
            </a:r>
            <a:r>
              <a:rPr lang="en-GB" sz="1600" b="1" dirty="0" err="1">
                <a:solidFill>
                  <a:schemeClr val="tx1"/>
                </a:solidFill>
                <a:latin typeface="Cambria Math" panose="02040503050406030204" pitchFamily="18" charset="0"/>
                <a:ea typeface="Cambria Math" panose="02040503050406030204" pitchFamily="18" charset="0"/>
                <a:cs typeface="Helvetica" panose="020B0604020202020204" pitchFamily="34" charset="0"/>
              </a:rPr>
              <a:t>C</a:t>
            </a:r>
            <a:r>
              <a:rPr lang="en-GB" sz="1600" baseline="-25000" dirty="0" err="1">
                <a:solidFill>
                  <a:schemeClr val="tx1"/>
                </a:solidFill>
                <a:latin typeface="Cambria Math" panose="02040503050406030204" pitchFamily="18" charset="0"/>
                <a:ea typeface="Cambria Math" panose="02040503050406030204" pitchFamily="18" charset="0"/>
                <a:cs typeface="Helvetica" panose="020B0604020202020204" pitchFamily="34" charset="0"/>
              </a:rPr>
              <a:t>j</a:t>
            </a:r>
            <a:r>
              <a:rPr lang="en-GB" sz="1600"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a:t>
            </a:r>
            <a:r>
              <a:rPr lang="el-GR" sz="1600" i="1"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λ</a:t>
            </a:r>
            <a:r>
              <a:rPr lang="en-GB" sz="1600" i="1"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a:t>
            </a:r>
            <a:r>
              <a:rPr lang="el-GR" sz="1600" i="1"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φ</a:t>
            </a:r>
            <a:r>
              <a:rPr lang="en-GB" sz="1600" dirty="0" smtClean="0">
                <a:solidFill>
                  <a:schemeClr val="tx1"/>
                </a:solidFill>
                <a:latin typeface="Cambria Math" panose="02040503050406030204" pitchFamily="18" charset="0"/>
                <a:ea typeface="Cambria Math" panose="02040503050406030204" pitchFamily="18" charset="0"/>
                <a:cs typeface="Helvetica" panose="020B0604020202020204" pitchFamily="34" charset="0"/>
              </a:rPr>
              <a:t>)</a:t>
            </a:r>
            <a:r>
              <a:rPr lang="en-GB" sz="1600" dirty="0" smtClean="0">
                <a:solidFill>
                  <a:schemeClr val="tx1"/>
                </a:solidFill>
                <a:cs typeface="Helvetica" panose="020B0604020202020204" pitchFamily="34" charset="0"/>
              </a:rPr>
              <a:t>) </a:t>
            </a:r>
          </a:p>
          <a:p>
            <a:pPr marL="419100" indent="-419100" algn="ctr">
              <a:spcAft>
                <a:spcPct val="20000"/>
              </a:spcAft>
              <a:buClr>
                <a:schemeClr val="accent2"/>
              </a:buCl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en-US" sz="1800" dirty="0">
              <a:solidFill>
                <a:schemeClr val="tx1"/>
              </a:solidFill>
              <a:cs typeface="Arial" charset="0"/>
            </a:endParaRPr>
          </a:p>
          <a:p>
            <a:pPr lvl="2" indent="0">
              <a:lnSpc>
                <a:spcPct val="80000"/>
              </a:lnSpc>
              <a:spcAft>
                <a:spcPct val="0"/>
              </a:spcAft>
              <a:buSzPct val="150000"/>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en-GB" sz="1000" dirty="0">
              <a:solidFill>
                <a:schemeClr val="tx1"/>
              </a:solidFill>
              <a:cs typeface="Times New Roman" pitchFamily="18" charset="0"/>
            </a:endParaRPr>
          </a:p>
          <a:p>
            <a:pPr>
              <a:spcBef>
                <a:spcPts val="600"/>
              </a:spcBef>
              <a:spcAft>
                <a:spcPts val="6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600" kern="0" dirty="0">
              <a:solidFill>
                <a:srgbClr val="000000"/>
              </a:solidFill>
              <a:ea typeface="Cambria Math" panose="02040503050406030204" pitchFamily="18" charset="0"/>
              <a:cs typeface="Helvetica" panose="020B0604020202020204" pitchFamily="34" charset="0"/>
            </a:endParaRPr>
          </a:p>
        </p:txBody>
      </p:sp>
      <p:pic>
        <p:nvPicPr>
          <p:cNvPr id="4" name="Picture 6" descr="Fanele_STDEV_SP_20EDA.png"/>
          <p:cNvPicPr>
            <a:picLocks noChangeAspect="1"/>
          </p:cNvPicPr>
          <p:nvPr/>
        </p:nvPicPr>
        <p:blipFill rotWithShape="1">
          <a:blip r:embed="rId2">
            <a:extLst>
              <a:ext uri="{28A0092B-C50C-407E-A947-70E740481C1C}">
                <a14:useLocalDpi xmlns:a14="http://schemas.microsoft.com/office/drawing/2010/main" val="0"/>
              </a:ext>
            </a:extLst>
          </a:blip>
          <a:srcRect t="4642"/>
          <a:stretch/>
        </p:blipFill>
        <p:spPr bwMode="auto">
          <a:xfrm>
            <a:off x="4572035" y="2241192"/>
            <a:ext cx="4320445" cy="3420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EricFanele.A2009019.1100.2km.jpg"/>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546100" y="2600325"/>
            <a:ext cx="4025900" cy="292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3"/>
          <p:cNvSpPr txBox="1">
            <a:spLocks noChangeArrowheads="1"/>
          </p:cNvSpPr>
          <p:nvPr/>
        </p:nvSpPr>
        <p:spPr bwMode="auto">
          <a:xfrm>
            <a:off x="4860032" y="5517232"/>
            <a:ext cx="3384376" cy="632737"/>
          </a:xfrm>
          <a:prstGeom prst="rect">
            <a:avLst/>
          </a:prstGeom>
          <a:solidFill>
            <a:schemeClr val="bg1"/>
          </a:solidFill>
          <a:ln>
            <a:noFill/>
          </a:ln>
          <a:extLst/>
        </p:spPr>
        <p:txBody>
          <a:bodyPr wrap="square">
            <a:spAutoFit/>
          </a:bodyPr>
          <a:lstStyle>
            <a:lvl1pPr algn="l">
              <a:buSzPct val="100000"/>
              <a:buChar char="t"/>
              <a:defRPr sz="2200" b="1">
                <a:solidFill>
                  <a:schemeClr val="tx1"/>
                </a:solidFill>
                <a:latin typeface="Arial" charset="0"/>
              </a:defRPr>
            </a:lvl1pPr>
            <a:lvl2pPr marL="742950" indent="-285750" algn="l">
              <a:buClr>
                <a:schemeClr val="tx1"/>
              </a:buClr>
              <a:buSzPct val="100000"/>
              <a:buChar char="t"/>
              <a:defRPr sz="2200" b="1">
                <a:solidFill>
                  <a:srgbClr val="114FFB"/>
                </a:solidFill>
                <a:latin typeface="Arial" charset="0"/>
              </a:defRPr>
            </a:lvl2pPr>
            <a:lvl3pPr marL="1143000" indent="-228600" algn="l">
              <a:lnSpc>
                <a:spcPts val="2600"/>
              </a:lnSpc>
              <a:spcAft>
                <a:spcPts val="800"/>
              </a:spcAft>
              <a:buClr>
                <a:schemeClr val="bg2"/>
              </a:buClr>
              <a:buSzPct val="100000"/>
              <a:buChar char="è"/>
              <a:defRPr sz="2200">
                <a:solidFill>
                  <a:srgbClr val="114FFB"/>
                </a:solidFill>
                <a:latin typeface="Arial" charset="0"/>
              </a:defRPr>
            </a:lvl3pPr>
            <a:lvl4pPr marL="1600200" indent="-228600" algn="l">
              <a:lnSpc>
                <a:spcPts val="2600"/>
              </a:lnSpc>
              <a:spcAft>
                <a:spcPts val="800"/>
              </a:spcAft>
              <a:buClr>
                <a:schemeClr val="bg2"/>
              </a:buClr>
              <a:buSzPct val="100000"/>
              <a:buChar char=""/>
              <a:defRPr sz="2200" b="1">
                <a:solidFill>
                  <a:schemeClr val="tx1"/>
                </a:solidFill>
                <a:latin typeface="Arial" charset="0"/>
              </a:defRPr>
            </a:lvl4pPr>
            <a:lvl5pPr marL="2057400" indent="-228600" algn="l">
              <a:lnSpc>
                <a:spcPts val="2600"/>
              </a:lnSpc>
              <a:spcAft>
                <a:spcPts val="800"/>
              </a:spcAft>
              <a:buClr>
                <a:schemeClr val="bg2"/>
              </a:buClr>
              <a:buSzPct val="100000"/>
              <a:buChar char=""/>
              <a:defRPr sz="2200" b="1">
                <a:solidFill>
                  <a:schemeClr val="tx1"/>
                </a:solidFill>
                <a:latin typeface="Arial" charset="0"/>
              </a:defRPr>
            </a:lvl5pPr>
            <a:lvl6pPr marL="2514600" indent="-22860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Arial" charset="0"/>
              </a:defRPr>
            </a:lvl6pPr>
            <a:lvl7pPr marL="2971800" indent="-22860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Arial" charset="0"/>
              </a:defRPr>
            </a:lvl7pPr>
            <a:lvl8pPr marL="3429000" indent="-22860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Arial" charset="0"/>
              </a:defRPr>
            </a:lvl8pPr>
            <a:lvl9pPr marL="3886200" indent="-22860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Arial" charset="0"/>
              </a:defRPr>
            </a:lvl9pPr>
          </a:lstStyle>
          <a:p>
            <a:pPr>
              <a:lnSpc>
                <a:spcPts val="2200"/>
              </a:lnSpc>
              <a:spcAft>
                <a:spcPts val="600"/>
              </a:spcAft>
              <a:buClr>
                <a:srgbClr val="FC0128"/>
              </a:buClr>
              <a:buSzTx/>
              <a:buFont typeface="Wingdings" pitchFamily="2" charset="2"/>
              <a:buNone/>
            </a:pPr>
            <a:r>
              <a:rPr lang="en-GB" altLang="en-US" sz="1600" b="0" dirty="0">
                <a:solidFill>
                  <a:srgbClr val="000000"/>
                </a:solidFill>
                <a:latin typeface="Helvetica" panose="020B0604020202020204" pitchFamily="34" charset="0"/>
                <a:cs typeface="Helvetica" panose="020B0604020202020204" pitchFamily="34" charset="0"/>
              </a:rPr>
              <a:t>EDA </a:t>
            </a:r>
            <a:r>
              <a:rPr lang="en-GB" altLang="en-US" sz="1600" b="0" dirty="0" smtClean="0">
                <a:solidFill>
                  <a:srgbClr val="000000"/>
                </a:solidFill>
                <a:latin typeface="Helvetica" panose="020B0604020202020204" pitchFamily="34" charset="0"/>
                <a:cs typeface="Helvetica" panose="020B0604020202020204" pitchFamily="34" charset="0"/>
              </a:rPr>
              <a:t>derived background </a:t>
            </a:r>
            <a:r>
              <a:rPr lang="en-GB" altLang="en-US" sz="1600" b="0" dirty="0">
                <a:solidFill>
                  <a:srgbClr val="000000"/>
                </a:solidFill>
                <a:latin typeface="Helvetica" panose="020B0604020202020204" pitchFamily="34" charset="0"/>
                <a:cs typeface="Helvetica" panose="020B0604020202020204" pitchFamily="34" charset="0"/>
              </a:rPr>
              <a:t>error variance </a:t>
            </a:r>
            <a:r>
              <a:rPr lang="en-GB" altLang="en-US" sz="1600" b="0" dirty="0" smtClean="0">
                <a:solidFill>
                  <a:srgbClr val="000000"/>
                </a:solidFill>
                <a:latin typeface="Helvetica" panose="020B0604020202020204" pitchFamily="34" charset="0"/>
                <a:cs typeface="Helvetica" panose="020B0604020202020204" pitchFamily="34" charset="0"/>
              </a:rPr>
              <a:t>for </a:t>
            </a:r>
            <a:r>
              <a:rPr lang="en-GB" altLang="en-US" sz="1600" b="0" dirty="0">
                <a:solidFill>
                  <a:srgbClr val="000000"/>
                </a:solidFill>
                <a:latin typeface="Helvetica" panose="020B0604020202020204" pitchFamily="34" charset="0"/>
                <a:cs typeface="Helvetica" panose="020B0604020202020204" pitchFamily="34" charset="0"/>
              </a:rPr>
              <a:t>Surface pressure</a:t>
            </a:r>
            <a:endParaRPr lang="en-GB" altLang="en-US" sz="1600" b="0" baseline="-25000" dirty="0">
              <a:solidFill>
                <a:srgbClr val="000000"/>
              </a:solidFill>
              <a:latin typeface="Helvetica" panose="020B0604020202020204" pitchFamily="34" charset="0"/>
              <a:cs typeface="Helvetica" panose="020B0604020202020204" pitchFamily="34" charset="0"/>
            </a:endParaRPr>
          </a:p>
        </p:txBody>
      </p:sp>
      <p:sp>
        <p:nvSpPr>
          <p:cNvPr id="7" name="Rectangle 1"/>
          <p:cNvSpPr>
            <a:spLocks noChangeArrowheads="1"/>
          </p:cNvSpPr>
          <p:nvPr/>
        </p:nvSpPr>
        <p:spPr bwMode="auto">
          <a:xfrm>
            <a:off x="569782" y="5589240"/>
            <a:ext cx="380104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19100" indent="-419100" algn="l">
              <a:buSzPct val="100000"/>
              <a:buChar char="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200" b="1">
                <a:solidFill>
                  <a:schemeClr val="tx1"/>
                </a:solidFill>
                <a:latin typeface="Arial" charset="0"/>
              </a:defRPr>
            </a:lvl1pPr>
            <a:lvl2pPr marL="742950" indent="-285750" algn="l">
              <a:buClr>
                <a:schemeClr val="tx1"/>
              </a:buClr>
              <a:buSzPct val="100000"/>
              <a:buChar char="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200" b="1">
                <a:solidFill>
                  <a:srgbClr val="114FFB"/>
                </a:solidFill>
                <a:latin typeface="Arial" charset="0"/>
              </a:defRPr>
            </a:lvl2pPr>
            <a:lvl3pPr marL="1143000" indent="-228600" algn="l">
              <a:lnSpc>
                <a:spcPts val="2600"/>
              </a:lnSpc>
              <a:spcAft>
                <a:spcPts val="800"/>
              </a:spcAft>
              <a:buClr>
                <a:schemeClr val="bg2"/>
              </a:buClr>
              <a:buSzPct val="100000"/>
              <a:buChar char="è"/>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200">
                <a:solidFill>
                  <a:srgbClr val="114FFB"/>
                </a:solidFill>
                <a:latin typeface="Arial" charset="0"/>
              </a:defRPr>
            </a:lvl3pPr>
            <a:lvl4pPr marL="1600200" indent="-228600" algn="l">
              <a:lnSpc>
                <a:spcPts val="2600"/>
              </a:lnSpc>
              <a:spcAft>
                <a:spcPts val="800"/>
              </a:spcAft>
              <a:buClr>
                <a:schemeClr val="bg2"/>
              </a:buClr>
              <a:buSzPct val="10000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200" b="1">
                <a:solidFill>
                  <a:schemeClr val="tx1"/>
                </a:solidFill>
                <a:latin typeface="Arial" charset="0"/>
              </a:defRPr>
            </a:lvl4pPr>
            <a:lvl5pPr marL="2057400" indent="-228600" algn="l">
              <a:lnSpc>
                <a:spcPts val="2600"/>
              </a:lnSpc>
              <a:spcAft>
                <a:spcPts val="800"/>
              </a:spcAft>
              <a:buClr>
                <a:schemeClr val="bg2"/>
              </a:buClr>
              <a:buSzPct val="10000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200" b="1">
                <a:solidFill>
                  <a:schemeClr val="tx1"/>
                </a:solidFill>
                <a:latin typeface="Arial" charset="0"/>
              </a:defRPr>
            </a:lvl5pPr>
            <a:lvl6pPr marL="2514600" indent="-228600" eaLnBrk="0" fontAlgn="base" hangingPunct="0">
              <a:lnSpc>
                <a:spcPts val="2600"/>
              </a:lnSpc>
              <a:spcBef>
                <a:spcPct val="0"/>
              </a:spcBef>
              <a:spcAft>
                <a:spcPts val="800"/>
              </a:spcAft>
              <a:buClr>
                <a:schemeClr val="bg2"/>
              </a:buClr>
              <a:buSzPct val="100000"/>
              <a:buFont typeface="Wingdings" pitchFamily="2" charset="2"/>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200" b="1">
                <a:solidFill>
                  <a:schemeClr val="tx1"/>
                </a:solidFill>
                <a:latin typeface="Arial" charset="0"/>
              </a:defRPr>
            </a:lvl6pPr>
            <a:lvl7pPr marL="2971800" indent="-228600" eaLnBrk="0" fontAlgn="base" hangingPunct="0">
              <a:lnSpc>
                <a:spcPts val="2600"/>
              </a:lnSpc>
              <a:spcBef>
                <a:spcPct val="0"/>
              </a:spcBef>
              <a:spcAft>
                <a:spcPts val="800"/>
              </a:spcAft>
              <a:buClr>
                <a:schemeClr val="bg2"/>
              </a:buClr>
              <a:buSzPct val="100000"/>
              <a:buFont typeface="Wingdings" pitchFamily="2" charset="2"/>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200" b="1">
                <a:solidFill>
                  <a:schemeClr val="tx1"/>
                </a:solidFill>
                <a:latin typeface="Arial" charset="0"/>
              </a:defRPr>
            </a:lvl7pPr>
            <a:lvl8pPr marL="3429000" indent="-228600" eaLnBrk="0" fontAlgn="base" hangingPunct="0">
              <a:lnSpc>
                <a:spcPts val="2600"/>
              </a:lnSpc>
              <a:spcBef>
                <a:spcPct val="0"/>
              </a:spcBef>
              <a:spcAft>
                <a:spcPts val="800"/>
              </a:spcAft>
              <a:buClr>
                <a:schemeClr val="bg2"/>
              </a:buClr>
              <a:buSzPct val="100000"/>
              <a:buFont typeface="Wingdings" pitchFamily="2" charset="2"/>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200" b="1">
                <a:solidFill>
                  <a:schemeClr val="tx1"/>
                </a:solidFill>
                <a:latin typeface="Arial" charset="0"/>
              </a:defRPr>
            </a:lvl8pPr>
            <a:lvl9pPr marL="3886200" indent="-228600" eaLnBrk="0" fontAlgn="base" hangingPunct="0">
              <a:lnSpc>
                <a:spcPts val="2600"/>
              </a:lnSpc>
              <a:spcBef>
                <a:spcPct val="0"/>
              </a:spcBef>
              <a:spcAft>
                <a:spcPts val="800"/>
              </a:spcAft>
              <a:buClr>
                <a:schemeClr val="bg2"/>
              </a:buClr>
              <a:buSzPct val="100000"/>
              <a:buFont typeface="Wingdings" pitchFamily="2" charset="2"/>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200" b="1">
                <a:solidFill>
                  <a:schemeClr val="tx1"/>
                </a:solidFill>
                <a:latin typeface="Arial" charset="0"/>
              </a:defRPr>
            </a:lvl9pPr>
          </a:lstStyle>
          <a:p>
            <a:pPr algn="ctr">
              <a:lnSpc>
                <a:spcPct val="100000"/>
              </a:lnSpc>
              <a:spcAft>
                <a:spcPct val="0"/>
              </a:spcAft>
              <a:buClr>
                <a:srgbClr val="00AE00"/>
              </a:buClr>
              <a:buSzPct val="120000"/>
              <a:buFont typeface="Wingdings" pitchFamily="2" charset="2"/>
              <a:buNone/>
            </a:pPr>
            <a:r>
              <a:rPr lang="en-GB" altLang="en-US" sz="1800" b="0" dirty="0">
                <a:solidFill>
                  <a:srgbClr val="000000"/>
                </a:solidFill>
                <a:latin typeface="Helvetica" panose="020B0604020202020204" pitchFamily="34" charset="0"/>
                <a:cs typeface="Helvetica" panose="020B0604020202020204" pitchFamily="34" charset="0"/>
              </a:rPr>
              <a:t>Hurricane </a:t>
            </a:r>
            <a:r>
              <a:rPr lang="en-GB" altLang="en-US" sz="1800" b="0" dirty="0" err="1">
                <a:solidFill>
                  <a:srgbClr val="000000"/>
                </a:solidFill>
                <a:latin typeface="Helvetica" panose="020B0604020202020204" pitchFamily="34" charset="0"/>
                <a:cs typeface="Helvetica" panose="020B0604020202020204" pitchFamily="34" charset="0"/>
              </a:rPr>
              <a:t>Fanele</a:t>
            </a:r>
            <a:r>
              <a:rPr lang="en-GB" altLang="en-US" sz="1800" b="0" dirty="0">
                <a:solidFill>
                  <a:srgbClr val="000000"/>
                </a:solidFill>
                <a:latin typeface="Helvetica" panose="020B0604020202020204" pitchFamily="34" charset="0"/>
                <a:cs typeface="Helvetica" panose="020B0604020202020204" pitchFamily="34" charset="0"/>
              </a:rPr>
              <a:t>, 20 January 2009</a:t>
            </a:r>
          </a:p>
        </p:txBody>
      </p:sp>
      <p:sp>
        <p:nvSpPr>
          <p:cNvPr id="8" name="TextBox 7"/>
          <p:cNvSpPr txBox="1"/>
          <p:nvPr/>
        </p:nvSpPr>
        <p:spPr>
          <a:xfrm>
            <a:off x="8316416" y="2047644"/>
            <a:ext cx="503664" cy="301236"/>
          </a:xfrm>
          <a:prstGeom prst="rect">
            <a:avLst/>
          </a:prstGeom>
          <a:noFill/>
        </p:spPr>
        <p:txBody>
          <a:bodyPr wrap="none" rtlCol="0">
            <a:spAutoFit/>
          </a:bodyPr>
          <a:lstStyle/>
          <a:p>
            <a:r>
              <a:rPr lang="en-GB" sz="1400" dirty="0" err="1" smtClean="0">
                <a:solidFill>
                  <a:schemeClr val="tx1"/>
                </a:solidFill>
                <a:latin typeface="Helvetica" panose="020B0604020202020204" pitchFamily="34" charset="0"/>
                <a:cs typeface="Helvetica" panose="020B0604020202020204" pitchFamily="34" charset="0"/>
              </a:rPr>
              <a:t>hPa</a:t>
            </a:r>
            <a:endParaRPr lang="en-GB" sz="1400" dirty="0">
              <a:solidFill>
                <a:schemeClr val="tx1"/>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7029069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7299" y="2403476"/>
            <a:ext cx="3751136" cy="3381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Hybrid Data Assimilation: Applications</a:t>
            </a:r>
            <a:endParaRPr lang="en-GB" altLang="en-US" dirty="0" smtClean="0"/>
          </a:p>
        </p:txBody>
      </p:sp>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marL="457200" indent="-457200">
              <a:spcBef>
                <a:spcPts val="600"/>
              </a:spcBef>
              <a:spcAft>
                <a:spcPts val="600"/>
              </a:spcAft>
              <a:buFont typeface="Arial" panose="020B0604020202020204"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dirty="0" smtClean="0">
                <a:solidFill>
                  <a:schemeClr val="tx1"/>
                </a:solidFill>
                <a:cs typeface="Helvetica" panose="020B0604020202020204" pitchFamily="34" charset="0"/>
              </a:rPr>
              <a:t>The online update of B involves not only the </a:t>
            </a:r>
            <a:r>
              <a:rPr lang="en-GB" sz="1600" dirty="0" smtClean="0">
                <a:solidFill>
                  <a:schemeClr val="tx1"/>
                </a:solidFill>
                <a:cs typeface="Times New Roman" pitchFamily="18" charset="0"/>
              </a:rPr>
              <a:t>background error variances (</a:t>
            </a:r>
            <a:r>
              <a:rPr lang="en-GB" sz="1600" b="1" dirty="0" err="1">
                <a:solidFill>
                  <a:schemeClr val="tx1"/>
                </a:solidFill>
                <a:latin typeface="Cambria Math" panose="02040503050406030204" pitchFamily="18" charset="0"/>
                <a:ea typeface="Cambria Math" panose="02040503050406030204" pitchFamily="18" charset="0"/>
                <a:cs typeface="Helvetica" panose="020B0604020202020204" pitchFamily="34" charset="0"/>
              </a:rPr>
              <a:t>Σ</a:t>
            </a:r>
            <a:r>
              <a:rPr lang="en-GB" sz="1600" baseline="-25000" dirty="0" err="1">
                <a:solidFill>
                  <a:schemeClr val="tx1"/>
                </a:solidFill>
                <a:cs typeface="Helvetica" panose="020B0604020202020204" pitchFamily="34" charset="0"/>
              </a:rPr>
              <a:t>b</a:t>
            </a:r>
            <a:r>
              <a:rPr lang="en-GB" sz="1600" dirty="0" smtClean="0">
                <a:solidFill>
                  <a:schemeClr val="tx1"/>
                </a:solidFill>
                <a:cs typeface="Times New Roman" pitchFamily="18" charset="0"/>
              </a:rPr>
              <a:t>) but also the background error correlations (</a:t>
            </a:r>
            <a:r>
              <a:rPr lang="en-GB" sz="1600" b="1" dirty="0" err="1">
                <a:solidFill>
                  <a:schemeClr val="tx1"/>
                </a:solidFill>
                <a:latin typeface="Cambria Math" panose="02040503050406030204" pitchFamily="18" charset="0"/>
                <a:ea typeface="Cambria Math" panose="02040503050406030204" pitchFamily="18" charset="0"/>
                <a:cs typeface="Helvetica" panose="020B0604020202020204" pitchFamily="34" charset="0"/>
              </a:rPr>
              <a:t>C</a:t>
            </a:r>
            <a:r>
              <a:rPr lang="en-GB" sz="1600" baseline="-25000" dirty="0" err="1">
                <a:solidFill>
                  <a:schemeClr val="tx1"/>
                </a:solidFill>
                <a:latin typeface="Cambria Math" panose="02040503050406030204" pitchFamily="18" charset="0"/>
                <a:ea typeface="Cambria Math" panose="02040503050406030204" pitchFamily="18" charset="0"/>
                <a:cs typeface="Helvetica" panose="020B0604020202020204" pitchFamily="34" charset="0"/>
              </a:rPr>
              <a:t>j</a:t>
            </a:r>
            <a:r>
              <a:rPr lang="en-GB" sz="1600"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a:t>
            </a:r>
            <a:r>
              <a:rPr lang="el-GR" sz="1600" i="1"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λ</a:t>
            </a:r>
            <a:r>
              <a:rPr lang="en-GB" sz="1600" i="1"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a:t>
            </a:r>
            <a:r>
              <a:rPr lang="el-GR" sz="1600" i="1"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φ</a:t>
            </a:r>
            <a:r>
              <a:rPr lang="en-GB" sz="1600" dirty="0" smtClean="0">
                <a:solidFill>
                  <a:schemeClr val="tx1"/>
                </a:solidFill>
                <a:latin typeface="Cambria Math" panose="02040503050406030204" pitchFamily="18" charset="0"/>
                <a:ea typeface="Cambria Math" panose="02040503050406030204" pitchFamily="18" charset="0"/>
                <a:cs typeface="Helvetica" panose="020B0604020202020204" pitchFamily="34" charset="0"/>
              </a:rPr>
              <a:t>)</a:t>
            </a:r>
            <a:r>
              <a:rPr lang="en-GB" sz="1600" dirty="0" smtClean="0">
                <a:solidFill>
                  <a:schemeClr val="tx1"/>
                </a:solidFill>
                <a:cs typeface="Helvetica" panose="020B0604020202020204" pitchFamily="34" charset="0"/>
              </a:rPr>
              <a:t>) </a:t>
            </a:r>
          </a:p>
          <a:p>
            <a:pPr marL="419100" indent="-419100" algn="ctr">
              <a:spcAft>
                <a:spcPct val="20000"/>
              </a:spcAft>
              <a:buClr>
                <a:schemeClr val="accent2"/>
              </a:buCl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en-US" sz="1800" dirty="0">
              <a:solidFill>
                <a:schemeClr val="tx1"/>
              </a:solidFill>
              <a:cs typeface="Arial" charset="0"/>
            </a:endParaRPr>
          </a:p>
          <a:p>
            <a:pPr lvl="2" indent="0">
              <a:lnSpc>
                <a:spcPct val="80000"/>
              </a:lnSpc>
              <a:spcAft>
                <a:spcPct val="0"/>
              </a:spcAft>
              <a:buSzPct val="150000"/>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en-GB" sz="1000" dirty="0">
              <a:solidFill>
                <a:schemeClr val="tx1"/>
              </a:solidFill>
              <a:cs typeface="Times New Roman" pitchFamily="18" charset="0"/>
            </a:endParaRPr>
          </a:p>
          <a:p>
            <a:pPr>
              <a:spcBef>
                <a:spcPts val="600"/>
              </a:spcBef>
              <a:spcAft>
                <a:spcPts val="600"/>
              </a:spcAf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600" kern="0" dirty="0">
              <a:solidFill>
                <a:srgbClr val="000000"/>
              </a:solidFill>
              <a:ea typeface="Cambria Math" panose="02040503050406030204" pitchFamily="18" charset="0"/>
              <a:cs typeface="Helvetica" panose="020B0604020202020204" pitchFamily="34" charset="0"/>
            </a:endParaRPr>
          </a:p>
        </p:txBody>
      </p:sp>
      <p:pic>
        <p:nvPicPr>
          <p:cNvPr id="5" name="Picture 8" descr="EricFanele.A2009019.1100.2km.jpg"/>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546100" y="2600325"/>
            <a:ext cx="4025900" cy="292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3"/>
          <p:cNvSpPr txBox="1">
            <a:spLocks noChangeArrowheads="1"/>
          </p:cNvSpPr>
          <p:nvPr/>
        </p:nvSpPr>
        <p:spPr bwMode="auto">
          <a:xfrm>
            <a:off x="4860032" y="5517232"/>
            <a:ext cx="3384376" cy="914866"/>
          </a:xfrm>
          <a:prstGeom prst="rect">
            <a:avLst/>
          </a:prstGeom>
          <a:solidFill>
            <a:schemeClr val="bg1"/>
          </a:solidFill>
          <a:ln>
            <a:noFill/>
          </a:ln>
          <a:extLst/>
        </p:spPr>
        <p:txBody>
          <a:bodyPr wrap="square">
            <a:spAutoFit/>
          </a:bodyPr>
          <a:lstStyle>
            <a:lvl1pPr algn="l">
              <a:buSzPct val="100000"/>
              <a:buChar char="t"/>
              <a:defRPr sz="2200" b="1">
                <a:solidFill>
                  <a:schemeClr val="tx1"/>
                </a:solidFill>
                <a:latin typeface="Arial" charset="0"/>
              </a:defRPr>
            </a:lvl1pPr>
            <a:lvl2pPr marL="742950" indent="-285750" algn="l">
              <a:buClr>
                <a:schemeClr val="tx1"/>
              </a:buClr>
              <a:buSzPct val="100000"/>
              <a:buChar char="t"/>
              <a:defRPr sz="2200" b="1">
                <a:solidFill>
                  <a:srgbClr val="114FFB"/>
                </a:solidFill>
                <a:latin typeface="Arial" charset="0"/>
              </a:defRPr>
            </a:lvl2pPr>
            <a:lvl3pPr marL="1143000" indent="-228600" algn="l">
              <a:lnSpc>
                <a:spcPts val="2600"/>
              </a:lnSpc>
              <a:spcAft>
                <a:spcPts val="800"/>
              </a:spcAft>
              <a:buClr>
                <a:schemeClr val="bg2"/>
              </a:buClr>
              <a:buSzPct val="100000"/>
              <a:buChar char="è"/>
              <a:defRPr sz="2200">
                <a:solidFill>
                  <a:srgbClr val="114FFB"/>
                </a:solidFill>
                <a:latin typeface="Arial" charset="0"/>
              </a:defRPr>
            </a:lvl3pPr>
            <a:lvl4pPr marL="1600200" indent="-228600" algn="l">
              <a:lnSpc>
                <a:spcPts val="2600"/>
              </a:lnSpc>
              <a:spcAft>
                <a:spcPts val="800"/>
              </a:spcAft>
              <a:buClr>
                <a:schemeClr val="bg2"/>
              </a:buClr>
              <a:buSzPct val="100000"/>
              <a:buChar char=""/>
              <a:defRPr sz="2200" b="1">
                <a:solidFill>
                  <a:schemeClr val="tx1"/>
                </a:solidFill>
                <a:latin typeface="Arial" charset="0"/>
              </a:defRPr>
            </a:lvl4pPr>
            <a:lvl5pPr marL="2057400" indent="-228600" algn="l">
              <a:lnSpc>
                <a:spcPts val="2600"/>
              </a:lnSpc>
              <a:spcAft>
                <a:spcPts val="800"/>
              </a:spcAft>
              <a:buClr>
                <a:schemeClr val="bg2"/>
              </a:buClr>
              <a:buSzPct val="100000"/>
              <a:buChar char=""/>
              <a:defRPr sz="2200" b="1">
                <a:solidFill>
                  <a:schemeClr val="tx1"/>
                </a:solidFill>
                <a:latin typeface="Arial" charset="0"/>
              </a:defRPr>
            </a:lvl5pPr>
            <a:lvl6pPr marL="2514600" indent="-22860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Arial" charset="0"/>
              </a:defRPr>
            </a:lvl6pPr>
            <a:lvl7pPr marL="2971800" indent="-22860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Arial" charset="0"/>
              </a:defRPr>
            </a:lvl7pPr>
            <a:lvl8pPr marL="3429000" indent="-22860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Arial" charset="0"/>
              </a:defRPr>
            </a:lvl8pPr>
            <a:lvl9pPr marL="3886200" indent="-22860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Arial" charset="0"/>
              </a:defRPr>
            </a:lvl9pPr>
          </a:lstStyle>
          <a:p>
            <a:pPr>
              <a:lnSpc>
                <a:spcPts val="2200"/>
              </a:lnSpc>
              <a:spcAft>
                <a:spcPts val="600"/>
              </a:spcAft>
              <a:buClr>
                <a:srgbClr val="FC0128"/>
              </a:buClr>
              <a:buSzTx/>
              <a:buFont typeface="Wingdings" pitchFamily="2" charset="2"/>
              <a:buNone/>
            </a:pPr>
            <a:r>
              <a:rPr lang="en-GB" altLang="en-US" sz="1600" b="0" dirty="0">
                <a:solidFill>
                  <a:srgbClr val="000000"/>
                </a:solidFill>
                <a:latin typeface="Helvetica" panose="020B0604020202020204" pitchFamily="34" charset="0"/>
                <a:cs typeface="Helvetica" panose="020B0604020202020204" pitchFamily="34" charset="0"/>
              </a:rPr>
              <a:t>EDA </a:t>
            </a:r>
            <a:r>
              <a:rPr lang="en-GB" altLang="en-US" sz="1600" b="0" dirty="0" smtClean="0">
                <a:solidFill>
                  <a:srgbClr val="000000"/>
                </a:solidFill>
                <a:latin typeface="Helvetica" panose="020B0604020202020204" pitchFamily="34" charset="0"/>
                <a:cs typeface="Helvetica" panose="020B0604020202020204" pitchFamily="34" charset="0"/>
              </a:rPr>
              <a:t>derived background </a:t>
            </a:r>
            <a:r>
              <a:rPr lang="en-GB" altLang="en-US" sz="1600" b="0" dirty="0">
                <a:solidFill>
                  <a:srgbClr val="000000"/>
                </a:solidFill>
                <a:latin typeface="Helvetica" panose="020B0604020202020204" pitchFamily="34" charset="0"/>
                <a:cs typeface="Helvetica" panose="020B0604020202020204" pitchFamily="34" charset="0"/>
              </a:rPr>
              <a:t>error </a:t>
            </a:r>
            <a:r>
              <a:rPr lang="en-GB" altLang="en-US" sz="1600" b="0" dirty="0" smtClean="0">
                <a:solidFill>
                  <a:srgbClr val="000000"/>
                </a:solidFill>
                <a:latin typeface="Helvetica" panose="020B0604020202020204" pitchFamily="34" charset="0"/>
                <a:cs typeface="Helvetica" panose="020B0604020202020204" pitchFamily="34" charset="0"/>
              </a:rPr>
              <a:t>correlation length scale for </a:t>
            </a:r>
            <a:r>
              <a:rPr lang="en-GB" altLang="en-US" sz="1600" b="0" dirty="0">
                <a:solidFill>
                  <a:srgbClr val="000000"/>
                </a:solidFill>
                <a:latin typeface="Helvetica" panose="020B0604020202020204" pitchFamily="34" charset="0"/>
                <a:cs typeface="Helvetica" panose="020B0604020202020204" pitchFamily="34" charset="0"/>
              </a:rPr>
              <a:t>Surface pressure</a:t>
            </a:r>
            <a:endParaRPr lang="en-GB" altLang="en-US" sz="1600" b="0" baseline="-25000" dirty="0">
              <a:solidFill>
                <a:srgbClr val="000000"/>
              </a:solidFill>
              <a:latin typeface="Helvetica" panose="020B0604020202020204" pitchFamily="34" charset="0"/>
              <a:cs typeface="Helvetica" panose="020B0604020202020204" pitchFamily="34" charset="0"/>
            </a:endParaRPr>
          </a:p>
        </p:txBody>
      </p:sp>
      <p:sp>
        <p:nvSpPr>
          <p:cNvPr id="7" name="Rectangle 1"/>
          <p:cNvSpPr>
            <a:spLocks noChangeArrowheads="1"/>
          </p:cNvSpPr>
          <p:nvPr/>
        </p:nvSpPr>
        <p:spPr bwMode="auto">
          <a:xfrm>
            <a:off x="569782" y="5589240"/>
            <a:ext cx="380104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19100" indent="-419100" algn="l">
              <a:buSzPct val="100000"/>
              <a:buChar char="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200" b="1">
                <a:solidFill>
                  <a:schemeClr val="tx1"/>
                </a:solidFill>
                <a:latin typeface="Arial" charset="0"/>
              </a:defRPr>
            </a:lvl1pPr>
            <a:lvl2pPr marL="742950" indent="-285750" algn="l">
              <a:buClr>
                <a:schemeClr val="tx1"/>
              </a:buClr>
              <a:buSzPct val="100000"/>
              <a:buChar char="t"/>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200" b="1">
                <a:solidFill>
                  <a:srgbClr val="114FFB"/>
                </a:solidFill>
                <a:latin typeface="Arial" charset="0"/>
              </a:defRPr>
            </a:lvl2pPr>
            <a:lvl3pPr marL="1143000" indent="-228600" algn="l">
              <a:lnSpc>
                <a:spcPts val="2600"/>
              </a:lnSpc>
              <a:spcAft>
                <a:spcPts val="800"/>
              </a:spcAft>
              <a:buClr>
                <a:schemeClr val="bg2"/>
              </a:buClr>
              <a:buSzPct val="100000"/>
              <a:buChar char="è"/>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200">
                <a:solidFill>
                  <a:srgbClr val="114FFB"/>
                </a:solidFill>
                <a:latin typeface="Arial" charset="0"/>
              </a:defRPr>
            </a:lvl3pPr>
            <a:lvl4pPr marL="1600200" indent="-228600" algn="l">
              <a:lnSpc>
                <a:spcPts val="2600"/>
              </a:lnSpc>
              <a:spcAft>
                <a:spcPts val="800"/>
              </a:spcAft>
              <a:buClr>
                <a:schemeClr val="bg2"/>
              </a:buClr>
              <a:buSzPct val="10000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200" b="1">
                <a:solidFill>
                  <a:schemeClr val="tx1"/>
                </a:solidFill>
                <a:latin typeface="Arial" charset="0"/>
              </a:defRPr>
            </a:lvl4pPr>
            <a:lvl5pPr marL="2057400" indent="-228600" algn="l">
              <a:lnSpc>
                <a:spcPts val="2600"/>
              </a:lnSpc>
              <a:spcAft>
                <a:spcPts val="800"/>
              </a:spcAft>
              <a:buClr>
                <a:schemeClr val="bg2"/>
              </a:buClr>
              <a:buSzPct val="10000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200" b="1">
                <a:solidFill>
                  <a:schemeClr val="tx1"/>
                </a:solidFill>
                <a:latin typeface="Arial" charset="0"/>
              </a:defRPr>
            </a:lvl5pPr>
            <a:lvl6pPr marL="2514600" indent="-228600" eaLnBrk="0" fontAlgn="base" hangingPunct="0">
              <a:lnSpc>
                <a:spcPts val="2600"/>
              </a:lnSpc>
              <a:spcBef>
                <a:spcPct val="0"/>
              </a:spcBef>
              <a:spcAft>
                <a:spcPts val="800"/>
              </a:spcAft>
              <a:buClr>
                <a:schemeClr val="bg2"/>
              </a:buClr>
              <a:buSzPct val="100000"/>
              <a:buFont typeface="Wingdings" pitchFamily="2" charset="2"/>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200" b="1">
                <a:solidFill>
                  <a:schemeClr val="tx1"/>
                </a:solidFill>
                <a:latin typeface="Arial" charset="0"/>
              </a:defRPr>
            </a:lvl6pPr>
            <a:lvl7pPr marL="2971800" indent="-228600" eaLnBrk="0" fontAlgn="base" hangingPunct="0">
              <a:lnSpc>
                <a:spcPts val="2600"/>
              </a:lnSpc>
              <a:spcBef>
                <a:spcPct val="0"/>
              </a:spcBef>
              <a:spcAft>
                <a:spcPts val="800"/>
              </a:spcAft>
              <a:buClr>
                <a:schemeClr val="bg2"/>
              </a:buClr>
              <a:buSzPct val="100000"/>
              <a:buFont typeface="Wingdings" pitchFamily="2" charset="2"/>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200" b="1">
                <a:solidFill>
                  <a:schemeClr val="tx1"/>
                </a:solidFill>
                <a:latin typeface="Arial" charset="0"/>
              </a:defRPr>
            </a:lvl7pPr>
            <a:lvl8pPr marL="3429000" indent="-228600" eaLnBrk="0" fontAlgn="base" hangingPunct="0">
              <a:lnSpc>
                <a:spcPts val="2600"/>
              </a:lnSpc>
              <a:spcBef>
                <a:spcPct val="0"/>
              </a:spcBef>
              <a:spcAft>
                <a:spcPts val="800"/>
              </a:spcAft>
              <a:buClr>
                <a:schemeClr val="bg2"/>
              </a:buClr>
              <a:buSzPct val="100000"/>
              <a:buFont typeface="Wingdings" pitchFamily="2" charset="2"/>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200" b="1">
                <a:solidFill>
                  <a:schemeClr val="tx1"/>
                </a:solidFill>
                <a:latin typeface="Arial" charset="0"/>
              </a:defRPr>
            </a:lvl8pPr>
            <a:lvl9pPr marL="3886200" indent="-228600" eaLnBrk="0" fontAlgn="base" hangingPunct="0">
              <a:lnSpc>
                <a:spcPts val="2600"/>
              </a:lnSpc>
              <a:spcBef>
                <a:spcPct val="0"/>
              </a:spcBef>
              <a:spcAft>
                <a:spcPts val="800"/>
              </a:spcAft>
              <a:buClr>
                <a:schemeClr val="bg2"/>
              </a:buClr>
              <a:buSzPct val="100000"/>
              <a:buFont typeface="Wingdings" pitchFamily="2" charset="2"/>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2200" b="1">
                <a:solidFill>
                  <a:schemeClr val="tx1"/>
                </a:solidFill>
                <a:latin typeface="Arial" charset="0"/>
              </a:defRPr>
            </a:lvl9pPr>
          </a:lstStyle>
          <a:p>
            <a:pPr algn="ctr">
              <a:lnSpc>
                <a:spcPct val="100000"/>
              </a:lnSpc>
              <a:spcAft>
                <a:spcPct val="0"/>
              </a:spcAft>
              <a:buClr>
                <a:srgbClr val="00AE00"/>
              </a:buClr>
              <a:buSzPct val="120000"/>
              <a:buFont typeface="Wingdings" pitchFamily="2" charset="2"/>
              <a:buNone/>
            </a:pPr>
            <a:r>
              <a:rPr lang="en-GB" altLang="en-US" sz="1800" b="0" dirty="0">
                <a:solidFill>
                  <a:srgbClr val="000000"/>
                </a:solidFill>
                <a:latin typeface="Helvetica" panose="020B0604020202020204" pitchFamily="34" charset="0"/>
                <a:cs typeface="Helvetica" panose="020B0604020202020204" pitchFamily="34" charset="0"/>
              </a:rPr>
              <a:t>Hurricane </a:t>
            </a:r>
            <a:r>
              <a:rPr lang="en-GB" altLang="en-US" sz="1800" b="0" dirty="0" err="1">
                <a:solidFill>
                  <a:srgbClr val="000000"/>
                </a:solidFill>
                <a:latin typeface="Helvetica" panose="020B0604020202020204" pitchFamily="34" charset="0"/>
                <a:cs typeface="Helvetica" panose="020B0604020202020204" pitchFamily="34" charset="0"/>
              </a:rPr>
              <a:t>Fanele</a:t>
            </a:r>
            <a:r>
              <a:rPr lang="en-GB" altLang="en-US" sz="1800" b="0" dirty="0">
                <a:solidFill>
                  <a:srgbClr val="000000"/>
                </a:solidFill>
                <a:latin typeface="Helvetica" panose="020B0604020202020204" pitchFamily="34" charset="0"/>
                <a:cs typeface="Helvetica" panose="020B0604020202020204" pitchFamily="34" charset="0"/>
              </a:rPr>
              <a:t>, 20 January 2009</a:t>
            </a:r>
          </a:p>
        </p:txBody>
      </p:sp>
      <p:sp>
        <p:nvSpPr>
          <p:cNvPr id="10" name="TextBox 9"/>
          <p:cNvSpPr txBox="1">
            <a:spLocks noChangeArrowheads="1"/>
          </p:cNvSpPr>
          <p:nvPr/>
        </p:nvSpPr>
        <p:spPr bwMode="auto">
          <a:xfrm>
            <a:off x="8294959" y="2492896"/>
            <a:ext cx="717550" cy="331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algn="ctr" eaLnBrk="0" fontAlgn="base" hangingPunct="0">
              <a:lnSpc>
                <a:spcPts val="3000"/>
              </a:lnSpc>
              <a:spcBef>
                <a:spcPct val="0"/>
              </a:spcBef>
              <a:spcAft>
                <a:spcPts val="1000"/>
              </a:spcAft>
              <a:buClr>
                <a:schemeClr val="hlink"/>
              </a:buClr>
              <a:buFont typeface="Wingdings" panose="05000000000000000000" pitchFamily="2" charset="2"/>
              <a:defRPr sz="2000" b="1">
                <a:solidFill>
                  <a:schemeClr val="tx1"/>
                </a:solidFill>
                <a:latin typeface="Arial" panose="020B0604020202020204" pitchFamily="34" charset="0"/>
              </a:defRPr>
            </a:lvl6pPr>
            <a:lvl7pPr marL="2971800" indent="-228600" algn="ctr" eaLnBrk="0" fontAlgn="base" hangingPunct="0">
              <a:lnSpc>
                <a:spcPts val="3000"/>
              </a:lnSpc>
              <a:spcBef>
                <a:spcPct val="0"/>
              </a:spcBef>
              <a:spcAft>
                <a:spcPts val="1000"/>
              </a:spcAft>
              <a:buClr>
                <a:schemeClr val="hlink"/>
              </a:buClr>
              <a:buFont typeface="Wingdings" panose="05000000000000000000" pitchFamily="2" charset="2"/>
              <a:defRPr sz="2000" b="1">
                <a:solidFill>
                  <a:schemeClr val="tx1"/>
                </a:solidFill>
                <a:latin typeface="Arial" panose="020B0604020202020204" pitchFamily="34" charset="0"/>
              </a:defRPr>
            </a:lvl7pPr>
            <a:lvl8pPr marL="3429000" indent="-228600" algn="ctr" eaLnBrk="0" fontAlgn="base" hangingPunct="0">
              <a:lnSpc>
                <a:spcPts val="3000"/>
              </a:lnSpc>
              <a:spcBef>
                <a:spcPct val="0"/>
              </a:spcBef>
              <a:spcAft>
                <a:spcPts val="1000"/>
              </a:spcAft>
              <a:buClr>
                <a:schemeClr val="hlink"/>
              </a:buClr>
              <a:buFont typeface="Wingdings" panose="05000000000000000000" pitchFamily="2" charset="2"/>
              <a:defRPr sz="2000" b="1">
                <a:solidFill>
                  <a:schemeClr val="tx1"/>
                </a:solidFill>
                <a:latin typeface="Arial" panose="020B0604020202020204" pitchFamily="34" charset="0"/>
              </a:defRPr>
            </a:lvl8pPr>
            <a:lvl9pPr marL="3886200" indent="-228600" algn="ctr" eaLnBrk="0" fontAlgn="base" hangingPunct="0">
              <a:lnSpc>
                <a:spcPts val="3000"/>
              </a:lnSpc>
              <a:spcBef>
                <a:spcPct val="0"/>
              </a:spcBef>
              <a:spcAft>
                <a:spcPts val="1000"/>
              </a:spcAft>
              <a:buClr>
                <a:schemeClr val="hlink"/>
              </a:buClr>
              <a:buFont typeface="Wingdings" panose="05000000000000000000" pitchFamily="2" charset="2"/>
              <a:defRPr sz="2000" b="1">
                <a:solidFill>
                  <a:schemeClr val="tx1"/>
                </a:solidFill>
                <a:latin typeface="Arial" panose="020B0604020202020204" pitchFamily="34" charset="0"/>
              </a:defRPr>
            </a:lvl9pPr>
          </a:lstStyle>
          <a:p>
            <a:pPr>
              <a:buClr>
                <a:srgbClr val="FC0128"/>
              </a:buClr>
            </a:pPr>
            <a:r>
              <a:rPr lang="en-GB" altLang="en-US" sz="1600" b="0" dirty="0">
                <a:solidFill>
                  <a:srgbClr val="000000"/>
                </a:solidFill>
                <a:latin typeface="Helvetica" panose="020B0604020202020204" pitchFamily="34" charset="0"/>
                <a:cs typeface="Helvetica" panose="020B0604020202020204" pitchFamily="34" charset="0"/>
              </a:rPr>
              <a:t>Km</a:t>
            </a:r>
          </a:p>
        </p:txBody>
      </p:sp>
    </p:spTree>
    <p:extLst>
      <p:ext uri="{BB962C8B-B14F-4D97-AF65-F5344CB8AC3E}">
        <p14:creationId xmlns:p14="http://schemas.microsoft.com/office/powerpoint/2010/main" val="400716032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a:spLocks noGrp="1"/>
          </p:cNvSpPr>
          <p:nvPr>
            <p:ph type="title"/>
          </p:nvPr>
        </p:nvSpPr>
        <p:spPr>
          <a:xfrm>
            <a:off x="493713" y="304800"/>
            <a:ext cx="8110537" cy="704850"/>
          </a:xfrm>
        </p:spPr>
        <p:txBody>
          <a:bodyPr>
            <a:normAutofit fontScale="90000"/>
          </a:bodyPr>
          <a:lstStyle/>
          <a:p>
            <a:pPr algn="ctr"/>
            <a:r>
              <a:rPr lang="en-GB" dirty="0" smtClean="0">
                <a:solidFill>
                  <a:srgbClr val="0099FF"/>
                </a:solidFill>
                <a:latin typeface="+mn-lt"/>
              </a:rPr>
              <a:t>Wavelet B Computation</a:t>
            </a:r>
            <a:endParaRPr lang="en-GB" dirty="0">
              <a:solidFill>
                <a:srgbClr val="0099FF"/>
              </a:solidFill>
              <a:latin typeface="+mn-lt"/>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0"/>
            <a:ext cx="5143500" cy="6858000"/>
          </a:xfrm>
          <a:prstGeom prst="rect">
            <a:avLst/>
          </a:prstGeom>
        </p:spPr>
      </p:pic>
      <p:pic>
        <p:nvPicPr>
          <p:cNvPr id="6" name="Picture 5"/>
          <p:cNvPicPr>
            <a:picLocks/>
          </p:cNvPicPr>
          <p:nvPr/>
        </p:nvPicPr>
        <p:blipFill>
          <a:blip r:embed="rId4">
            <a:extLst>
              <a:ext uri="{28A0092B-C50C-407E-A947-70E740481C1C}">
                <a14:useLocalDpi xmlns:a14="http://schemas.microsoft.com/office/drawing/2010/main" val="0"/>
              </a:ext>
            </a:extLst>
          </a:blip>
          <a:stretch>
            <a:fillRect/>
          </a:stretch>
        </p:blipFill>
        <p:spPr>
          <a:xfrm>
            <a:off x="4825249" y="35499"/>
            <a:ext cx="3789045" cy="2298383"/>
          </a:xfrm>
          <a:prstGeom prst="rect">
            <a:avLst/>
          </a:prstGeom>
        </p:spPr>
      </p:pic>
      <p:pic>
        <p:nvPicPr>
          <p:cNvPr id="7" name="Picture 6"/>
          <p:cNvPicPr>
            <a:picLocks/>
          </p:cNvPicPr>
          <p:nvPr/>
        </p:nvPicPr>
        <p:blipFill>
          <a:blip r:embed="rId5">
            <a:extLst>
              <a:ext uri="{28A0092B-C50C-407E-A947-70E740481C1C}">
                <a14:useLocalDpi xmlns:a14="http://schemas.microsoft.com/office/drawing/2010/main" val="0"/>
              </a:ext>
            </a:extLst>
          </a:blip>
          <a:stretch>
            <a:fillRect/>
          </a:stretch>
        </p:blipFill>
        <p:spPr>
          <a:xfrm>
            <a:off x="4827403" y="2257409"/>
            <a:ext cx="3849053" cy="2323719"/>
          </a:xfrm>
          <a:prstGeom prst="rect">
            <a:avLst/>
          </a:prstGeom>
        </p:spPr>
      </p:pic>
      <p:pic>
        <p:nvPicPr>
          <p:cNvPr id="8" name="Picture 7"/>
          <p:cNvPicPr>
            <a:picLocks/>
          </p:cNvPicPr>
          <p:nvPr/>
        </p:nvPicPr>
        <p:blipFill>
          <a:blip r:embed="rId6">
            <a:extLst>
              <a:ext uri="{28A0092B-C50C-407E-A947-70E740481C1C}">
                <a14:useLocalDpi xmlns:a14="http://schemas.microsoft.com/office/drawing/2010/main" val="0"/>
              </a:ext>
            </a:extLst>
          </a:blip>
          <a:stretch>
            <a:fillRect/>
          </a:stretch>
        </p:blipFill>
        <p:spPr>
          <a:xfrm>
            <a:off x="4840262" y="4581128"/>
            <a:ext cx="3836194" cy="2320100"/>
          </a:xfrm>
          <a:prstGeom prst="rect">
            <a:avLst/>
          </a:prstGeom>
        </p:spPr>
      </p:pic>
      <p:sp>
        <p:nvSpPr>
          <p:cNvPr id="3" name="Multiply 2"/>
          <p:cNvSpPr>
            <a:spLocks noChangeAspect="1"/>
          </p:cNvSpPr>
          <p:nvPr/>
        </p:nvSpPr>
        <p:spPr bwMode="auto">
          <a:xfrm>
            <a:off x="6588224" y="1412776"/>
            <a:ext cx="227343" cy="227343"/>
          </a:xfrm>
          <a:prstGeom prst="mathMultiply">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4000"/>
              </a:lnSpc>
              <a:spcBef>
                <a:spcPct val="0"/>
              </a:spcBef>
              <a:spcAft>
                <a:spcPct val="0"/>
              </a:spcAft>
              <a:buClr>
                <a:srgbClr val="000000"/>
              </a:buClr>
              <a:buSzPct val="100000"/>
              <a:buFont typeface="Times New Roman" pitchFamily="18" charset="0"/>
              <a:buNone/>
              <a:tabLst/>
            </a:pPr>
            <a:endParaRPr kumimoji="0" lang="en-GB" sz="2400" b="0" i="0" u="none" strike="noStrike" cap="none" normalizeH="0" baseline="0" smtClean="0">
              <a:ln>
                <a:noFill/>
              </a:ln>
              <a:solidFill>
                <a:schemeClr val="bg1"/>
              </a:solidFill>
              <a:effectLst/>
              <a:latin typeface="Times New Roman" pitchFamily="18" charset="0"/>
            </a:endParaRPr>
          </a:p>
        </p:txBody>
      </p:sp>
      <p:sp>
        <p:nvSpPr>
          <p:cNvPr id="12" name="Multiply 11"/>
          <p:cNvSpPr>
            <a:spLocks noChangeAspect="1"/>
          </p:cNvSpPr>
          <p:nvPr/>
        </p:nvSpPr>
        <p:spPr bwMode="auto">
          <a:xfrm>
            <a:off x="6588224" y="3633705"/>
            <a:ext cx="227343" cy="227343"/>
          </a:xfrm>
          <a:prstGeom prst="mathMultiply">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4000"/>
              </a:lnSpc>
              <a:spcBef>
                <a:spcPct val="0"/>
              </a:spcBef>
              <a:spcAft>
                <a:spcPct val="0"/>
              </a:spcAft>
              <a:buClr>
                <a:srgbClr val="000000"/>
              </a:buClr>
              <a:buSzPct val="100000"/>
              <a:buFont typeface="Times New Roman" pitchFamily="18" charset="0"/>
              <a:buNone/>
              <a:tabLst/>
            </a:pPr>
            <a:endParaRPr kumimoji="0" lang="en-GB" sz="2400" b="0" i="0" u="none" strike="noStrike" cap="none" normalizeH="0" baseline="0" smtClean="0">
              <a:ln>
                <a:noFill/>
              </a:ln>
              <a:solidFill>
                <a:schemeClr val="bg1"/>
              </a:solidFill>
              <a:effectLst/>
              <a:latin typeface="Times New Roman" pitchFamily="18" charset="0"/>
            </a:endParaRPr>
          </a:p>
        </p:txBody>
      </p:sp>
      <p:pic>
        <p:nvPicPr>
          <p:cNvPr id="4" name="Picture 3"/>
          <p:cNvPicPr>
            <a:picLocks noChangeAspect="1"/>
          </p:cNvPicPr>
          <p:nvPr/>
        </p:nvPicPr>
        <p:blipFill>
          <a:blip r:embed="rId7"/>
          <a:stretch>
            <a:fillRect/>
          </a:stretch>
        </p:blipFill>
        <p:spPr>
          <a:xfrm>
            <a:off x="6623273" y="5984329"/>
            <a:ext cx="180975" cy="180975"/>
          </a:xfrm>
          <a:prstGeom prst="rect">
            <a:avLst/>
          </a:prstGeom>
        </p:spPr>
      </p:pic>
    </p:spTree>
    <p:extLst>
      <p:ext uri="{BB962C8B-B14F-4D97-AF65-F5344CB8AC3E}">
        <p14:creationId xmlns:p14="http://schemas.microsoft.com/office/powerpoint/2010/main" val="177207044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p:cNvPicPr>
          <p:nvPr/>
        </p:nvPicPr>
        <p:blipFill>
          <a:blip r:embed="rId3"/>
          <a:stretch>
            <a:fillRect/>
          </a:stretch>
        </p:blipFill>
        <p:spPr>
          <a:xfrm>
            <a:off x="899592" y="-79772"/>
            <a:ext cx="2792635" cy="6965156"/>
          </a:xfrm>
          <a:prstGeom prst="rect">
            <a:avLst/>
          </a:prstGeom>
        </p:spPr>
      </p:pic>
      <p:pic>
        <p:nvPicPr>
          <p:cNvPr id="12" name="Picture 11"/>
          <p:cNvPicPr>
            <a:picLocks/>
          </p:cNvPicPr>
          <p:nvPr/>
        </p:nvPicPr>
        <p:blipFill>
          <a:blip r:embed="rId4">
            <a:extLst>
              <a:ext uri="{28A0092B-C50C-407E-A947-70E740481C1C}">
                <a14:useLocalDpi xmlns:a14="http://schemas.microsoft.com/office/drawing/2010/main" val="0"/>
              </a:ext>
            </a:extLst>
          </a:blip>
          <a:stretch>
            <a:fillRect/>
          </a:stretch>
        </p:blipFill>
        <p:spPr>
          <a:xfrm>
            <a:off x="3707904" y="1257246"/>
            <a:ext cx="5032866" cy="4548018"/>
          </a:xfrm>
          <a:prstGeom prst="rect">
            <a:avLst/>
          </a:prstGeom>
        </p:spPr>
      </p:pic>
      <p:sp>
        <p:nvSpPr>
          <p:cNvPr id="13" name="TextBox 12"/>
          <p:cNvSpPr txBox="1"/>
          <p:nvPr/>
        </p:nvSpPr>
        <p:spPr>
          <a:xfrm>
            <a:off x="4139952" y="548680"/>
            <a:ext cx="4403385" cy="720197"/>
          </a:xfrm>
          <a:prstGeom prst="rect">
            <a:avLst/>
          </a:prstGeom>
          <a:noFill/>
        </p:spPr>
        <p:txBody>
          <a:bodyPr wrap="none" rtlCol="0">
            <a:spAutoFit/>
          </a:bodyPr>
          <a:lstStyle/>
          <a:p>
            <a:r>
              <a:rPr lang="en-GB" sz="2000" dirty="0" smtClean="0">
                <a:solidFill>
                  <a:srgbClr val="FF0000"/>
                </a:solidFill>
                <a:latin typeface="+mn-lt"/>
              </a:rPr>
              <a:t>Vertical </a:t>
            </a:r>
            <a:r>
              <a:rPr lang="en-GB" sz="2000" dirty="0" err="1" smtClean="0">
                <a:solidFill>
                  <a:srgbClr val="FF0000"/>
                </a:solidFill>
                <a:latin typeface="+mn-lt"/>
              </a:rPr>
              <a:t>bg</a:t>
            </a:r>
            <a:r>
              <a:rPr lang="en-GB" sz="2000" dirty="0" smtClean="0">
                <a:solidFill>
                  <a:srgbClr val="FF0000"/>
                </a:solidFill>
                <a:latin typeface="+mn-lt"/>
              </a:rPr>
              <a:t> error correlation for Vorticity,</a:t>
            </a:r>
          </a:p>
          <a:p>
            <a:r>
              <a:rPr lang="en-GB" sz="2000" dirty="0" smtClean="0">
                <a:solidFill>
                  <a:srgbClr val="FF0000"/>
                </a:solidFill>
                <a:latin typeface="+mn-lt"/>
              </a:rPr>
              <a:t> ~850hPa </a:t>
            </a:r>
            <a:endParaRPr lang="en-GB" dirty="0">
              <a:solidFill>
                <a:srgbClr val="FF0000"/>
              </a:solidFill>
              <a:latin typeface="+mn-lt"/>
            </a:endParaRPr>
          </a:p>
        </p:txBody>
      </p:sp>
      <p:sp>
        <p:nvSpPr>
          <p:cNvPr id="14" name="TextBox 13"/>
          <p:cNvSpPr txBox="1"/>
          <p:nvPr/>
        </p:nvSpPr>
        <p:spPr>
          <a:xfrm>
            <a:off x="1259632" y="980728"/>
            <a:ext cx="1304331" cy="364395"/>
          </a:xfrm>
          <a:prstGeom prst="rect">
            <a:avLst/>
          </a:prstGeom>
          <a:solidFill>
            <a:schemeClr val="bg1"/>
          </a:solidFill>
        </p:spPr>
        <p:txBody>
          <a:bodyPr wrap="none" rtlCol="0">
            <a:spAutoFit/>
          </a:bodyPr>
          <a:lstStyle/>
          <a:p>
            <a:r>
              <a:rPr lang="en-GB" sz="1700" b="1" dirty="0" smtClean="0">
                <a:solidFill>
                  <a:srgbClr val="0099FF"/>
                </a:solidFill>
                <a:latin typeface="Calibri" panose="020F0502020204030204" pitchFamily="34" charset="0"/>
              </a:rPr>
              <a:t>August 2012</a:t>
            </a:r>
            <a:endParaRPr lang="en-GB" sz="1700" b="1" dirty="0">
              <a:solidFill>
                <a:srgbClr val="0099FF"/>
              </a:solidFill>
              <a:latin typeface="Calibri" panose="020F0502020204030204" pitchFamily="34" charset="0"/>
            </a:endParaRPr>
          </a:p>
        </p:txBody>
      </p:sp>
      <p:sp>
        <p:nvSpPr>
          <p:cNvPr id="16" name="TextBox 15"/>
          <p:cNvSpPr txBox="1"/>
          <p:nvPr/>
        </p:nvSpPr>
        <p:spPr>
          <a:xfrm>
            <a:off x="1257857" y="3275692"/>
            <a:ext cx="1019831" cy="369332"/>
          </a:xfrm>
          <a:prstGeom prst="rect">
            <a:avLst/>
          </a:prstGeom>
          <a:solidFill>
            <a:schemeClr val="bg1"/>
          </a:solidFill>
        </p:spPr>
        <p:txBody>
          <a:bodyPr wrap="none" rtlCol="0">
            <a:spAutoFit/>
          </a:bodyPr>
          <a:lstStyle/>
          <a:p>
            <a:r>
              <a:rPr lang="en-GB" sz="1800" b="1" dirty="0" smtClean="0">
                <a:solidFill>
                  <a:srgbClr val="0099FF"/>
                </a:solidFill>
                <a:latin typeface="Calibri" panose="020F0502020204030204" pitchFamily="34" charset="0"/>
              </a:rPr>
              <a:t>Jan 2012</a:t>
            </a:r>
            <a:endParaRPr lang="en-GB" sz="1800" b="1" dirty="0">
              <a:solidFill>
                <a:srgbClr val="0099FF"/>
              </a:solidFill>
              <a:latin typeface="Calibri" panose="020F0502020204030204" pitchFamily="34" charset="0"/>
            </a:endParaRPr>
          </a:p>
        </p:txBody>
      </p:sp>
      <p:sp>
        <p:nvSpPr>
          <p:cNvPr id="17" name="TextBox 16"/>
          <p:cNvSpPr txBox="1"/>
          <p:nvPr/>
        </p:nvSpPr>
        <p:spPr>
          <a:xfrm>
            <a:off x="1319921" y="5579948"/>
            <a:ext cx="1046890" cy="380425"/>
          </a:xfrm>
          <a:prstGeom prst="rect">
            <a:avLst/>
          </a:prstGeom>
          <a:solidFill>
            <a:schemeClr val="bg1"/>
          </a:solidFill>
        </p:spPr>
        <p:txBody>
          <a:bodyPr wrap="none" rtlCol="0">
            <a:spAutoFit/>
          </a:bodyPr>
          <a:lstStyle/>
          <a:p>
            <a:r>
              <a:rPr lang="en-GB" sz="1800" b="1" dirty="0" smtClean="0">
                <a:solidFill>
                  <a:srgbClr val="0099FF"/>
                </a:solidFill>
                <a:latin typeface="Calibri" panose="020F0502020204030204" pitchFamily="34" charset="0"/>
              </a:rPr>
              <a:t>Feb 2012</a:t>
            </a:r>
            <a:endParaRPr lang="en-GB" sz="1800" b="1" dirty="0">
              <a:solidFill>
                <a:srgbClr val="0099FF"/>
              </a:solidFill>
              <a:latin typeface="Calibri" panose="020F0502020204030204" pitchFamily="34" charset="0"/>
            </a:endParaRPr>
          </a:p>
        </p:txBody>
      </p:sp>
    </p:spTree>
    <p:extLst>
      <p:ext uri="{BB962C8B-B14F-4D97-AF65-F5344CB8AC3E}">
        <p14:creationId xmlns:p14="http://schemas.microsoft.com/office/powerpoint/2010/main" val="3032511092"/>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ext Box 1"/>
          <p:cNvSpPr txBox="1">
            <a:spLocks noChangeArrowheads="1"/>
          </p:cNvSpPr>
          <p:nvPr/>
        </p:nvSpPr>
        <p:spPr bwMode="auto">
          <a:xfrm>
            <a:off x="6553200" y="6457950"/>
            <a:ext cx="2133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r">
              <a:buClrTx/>
              <a:buFontTx/>
              <a:buNone/>
            </a:pPr>
            <a:fld id="{F92BDE2A-0FF9-407B-B6B6-8A815C41427C}" type="slidenum">
              <a:rPr lang="en-US" altLang="en-US" sz="1200">
                <a:latin typeface="Calibri" panose="020F0502020204030204" pitchFamily="34" charset="0"/>
              </a:rPr>
              <a:pPr algn="r">
                <a:buClrTx/>
                <a:buFontTx/>
                <a:buNone/>
              </a:pPr>
              <a:t>4</a:t>
            </a:fld>
            <a:endParaRPr lang="en-US" altLang="en-US" sz="1200">
              <a:latin typeface="Calibri" panose="020F0502020204030204" pitchFamily="34" charset="0"/>
            </a:endParaRPr>
          </a:p>
        </p:txBody>
      </p:sp>
      <p:sp>
        <p:nvSpPr>
          <p:cNvPr id="29698" name="AutoShape 2"/>
          <p:cNvSpPr>
            <a:spLocks noChangeArrowheads="1"/>
          </p:cNvSpPr>
          <p:nvPr/>
        </p:nvSpPr>
        <p:spPr bwMode="auto">
          <a:xfrm>
            <a:off x="2971800" y="2286000"/>
            <a:ext cx="1676400" cy="838200"/>
          </a:xfrm>
          <a:prstGeom prst="flowChartAlternateProcess">
            <a:avLst/>
          </a:prstGeom>
          <a:solidFill>
            <a:srgbClr val="FFFF99"/>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ctr">
              <a:buClrTx/>
              <a:buFontTx/>
              <a:buNone/>
            </a:pPr>
            <a:r>
              <a:rPr lang="en-US" altLang="en-US" sz="1800">
                <a:latin typeface="Calibri" panose="020F0502020204030204" pitchFamily="34" charset="0"/>
              </a:rPr>
              <a:t>EnKF</a:t>
            </a:r>
          </a:p>
          <a:p>
            <a:pPr algn="ctr">
              <a:buClrTx/>
              <a:buFontTx/>
              <a:buNone/>
            </a:pPr>
            <a:r>
              <a:rPr lang="en-US" altLang="en-US" sz="1800">
                <a:latin typeface="Calibri" panose="020F0502020204030204" pitchFamily="34" charset="0"/>
              </a:rPr>
              <a:t>member update</a:t>
            </a:r>
          </a:p>
        </p:txBody>
      </p:sp>
      <p:sp>
        <p:nvSpPr>
          <p:cNvPr id="29699" name="AutoShape 3"/>
          <p:cNvSpPr>
            <a:spLocks noChangeArrowheads="1"/>
          </p:cNvSpPr>
          <p:nvPr/>
        </p:nvSpPr>
        <p:spPr bwMode="auto">
          <a:xfrm>
            <a:off x="7162800" y="2362200"/>
            <a:ext cx="1371600" cy="609600"/>
          </a:xfrm>
          <a:prstGeom prst="flowChartAlternateProcess">
            <a:avLst/>
          </a:prstGeom>
          <a:solidFill>
            <a:srgbClr val="FFFF99"/>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ctr">
              <a:buClrTx/>
              <a:buFontTx/>
              <a:buNone/>
            </a:pPr>
            <a:r>
              <a:rPr lang="en-US" altLang="en-US" sz="1800">
                <a:latin typeface="Calibri" panose="020F0502020204030204" pitchFamily="34" charset="0"/>
              </a:rPr>
              <a:t>member 2 </a:t>
            </a:r>
          </a:p>
          <a:p>
            <a:pPr algn="ctr">
              <a:buClrTx/>
              <a:buFontTx/>
              <a:buNone/>
            </a:pPr>
            <a:r>
              <a:rPr lang="en-US" altLang="en-US" sz="1800">
                <a:latin typeface="Calibri" panose="020F0502020204030204" pitchFamily="34" charset="0"/>
              </a:rPr>
              <a:t>analysis</a:t>
            </a:r>
          </a:p>
        </p:txBody>
      </p:sp>
      <p:sp>
        <p:nvSpPr>
          <p:cNvPr id="29700" name="AutoShape 4"/>
          <p:cNvSpPr>
            <a:spLocks noChangeArrowheads="1"/>
          </p:cNvSpPr>
          <p:nvPr/>
        </p:nvSpPr>
        <p:spPr bwMode="auto">
          <a:xfrm>
            <a:off x="609600" y="5334000"/>
            <a:ext cx="1371600" cy="685800"/>
          </a:xfrm>
          <a:prstGeom prst="flowChartAlternateProcess">
            <a:avLst/>
          </a:prstGeom>
          <a:solidFill>
            <a:srgbClr val="B8FEC0"/>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ctr">
              <a:buClrTx/>
              <a:buFontTx/>
              <a:buNone/>
            </a:pPr>
            <a:r>
              <a:rPr lang="en-US" altLang="en-US" sz="1800">
                <a:latin typeface="Calibri" panose="020F0502020204030204" pitchFamily="34" charset="0"/>
              </a:rPr>
              <a:t>high res</a:t>
            </a:r>
          </a:p>
          <a:p>
            <a:pPr algn="ctr">
              <a:buClrTx/>
              <a:buFontTx/>
              <a:buNone/>
            </a:pPr>
            <a:r>
              <a:rPr lang="en-US" altLang="en-US" sz="1800">
                <a:latin typeface="Calibri" panose="020F0502020204030204" pitchFamily="34" charset="0"/>
              </a:rPr>
              <a:t>forecast</a:t>
            </a:r>
          </a:p>
        </p:txBody>
      </p:sp>
      <p:sp>
        <p:nvSpPr>
          <p:cNvPr id="29701" name="AutoShape 5"/>
          <p:cNvSpPr>
            <a:spLocks noChangeArrowheads="1"/>
          </p:cNvSpPr>
          <p:nvPr/>
        </p:nvSpPr>
        <p:spPr bwMode="auto">
          <a:xfrm>
            <a:off x="4495800" y="5334000"/>
            <a:ext cx="1371600" cy="685800"/>
          </a:xfrm>
          <a:prstGeom prst="flowChartAlternateProcess">
            <a:avLst/>
          </a:prstGeom>
          <a:solidFill>
            <a:srgbClr val="B8FEC0"/>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ctr">
              <a:buClrTx/>
              <a:buFontTx/>
              <a:buNone/>
            </a:pPr>
            <a:r>
              <a:rPr lang="en-US" altLang="en-US" sz="1800">
                <a:latin typeface="Calibri" panose="020F0502020204030204" pitchFamily="34" charset="0"/>
              </a:rPr>
              <a:t>high res</a:t>
            </a:r>
          </a:p>
          <a:p>
            <a:pPr algn="ctr">
              <a:buClrTx/>
              <a:buFontTx/>
              <a:buNone/>
            </a:pPr>
            <a:r>
              <a:rPr lang="en-US" altLang="en-US" sz="1800">
                <a:latin typeface="Calibri" panose="020F0502020204030204" pitchFamily="34" charset="0"/>
              </a:rPr>
              <a:t>analysis</a:t>
            </a:r>
          </a:p>
        </p:txBody>
      </p:sp>
      <p:sp>
        <p:nvSpPr>
          <p:cNvPr id="29702" name="AutoShape 6"/>
          <p:cNvSpPr>
            <a:spLocks noChangeArrowheads="1"/>
          </p:cNvSpPr>
          <p:nvPr/>
        </p:nvSpPr>
        <p:spPr bwMode="auto">
          <a:xfrm>
            <a:off x="7162800" y="1524000"/>
            <a:ext cx="1371600" cy="609600"/>
          </a:xfrm>
          <a:prstGeom prst="flowChartAlternateProcess">
            <a:avLst/>
          </a:prstGeom>
          <a:solidFill>
            <a:srgbClr val="FFFF99"/>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ctr">
              <a:buClrTx/>
              <a:buFontTx/>
              <a:buNone/>
            </a:pPr>
            <a:r>
              <a:rPr lang="en-US" altLang="en-US" sz="1800">
                <a:latin typeface="Calibri" panose="020F0502020204030204" pitchFamily="34" charset="0"/>
              </a:rPr>
              <a:t>member 1 </a:t>
            </a:r>
          </a:p>
          <a:p>
            <a:pPr algn="ctr">
              <a:buClrTx/>
              <a:buFontTx/>
              <a:buNone/>
            </a:pPr>
            <a:r>
              <a:rPr lang="en-US" altLang="en-US" sz="1800">
                <a:latin typeface="Calibri" panose="020F0502020204030204" pitchFamily="34" charset="0"/>
              </a:rPr>
              <a:t>analysis</a:t>
            </a:r>
          </a:p>
        </p:txBody>
      </p:sp>
      <p:sp>
        <p:nvSpPr>
          <p:cNvPr id="29703" name="AutoShape 7"/>
          <p:cNvSpPr>
            <a:spLocks noChangeArrowheads="1"/>
          </p:cNvSpPr>
          <p:nvPr/>
        </p:nvSpPr>
        <p:spPr bwMode="auto">
          <a:xfrm>
            <a:off x="609600" y="2362200"/>
            <a:ext cx="1371600" cy="609600"/>
          </a:xfrm>
          <a:prstGeom prst="flowChartAlternateProcess">
            <a:avLst/>
          </a:prstGeom>
          <a:solidFill>
            <a:srgbClr val="FFFF99"/>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ctr">
              <a:buClrTx/>
              <a:buFontTx/>
              <a:buNone/>
            </a:pPr>
            <a:r>
              <a:rPr lang="en-US" altLang="en-US" sz="1800">
                <a:latin typeface="Calibri" panose="020F0502020204030204" pitchFamily="34" charset="0"/>
              </a:rPr>
              <a:t>member 2 </a:t>
            </a:r>
          </a:p>
          <a:p>
            <a:pPr algn="ctr">
              <a:buClrTx/>
              <a:buFontTx/>
              <a:buNone/>
            </a:pPr>
            <a:r>
              <a:rPr lang="en-US" altLang="en-US" sz="1800">
                <a:latin typeface="Calibri" panose="020F0502020204030204" pitchFamily="34" charset="0"/>
              </a:rPr>
              <a:t>forecast</a:t>
            </a:r>
          </a:p>
        </p:txBody>
      </p:sp>
      <p:sp>
        <p:nvSpPr>
          <p:cNvPr id="29704" name="AutoShape 8"/>
          <p:cNvSpPr>
            <a:spLocks noChangeArrowheads="1"/>
          </p:cNvSpPr>
          <p:nvPr/>
        </p:nvSpPr>
        <p:spPr bwMode="auto">
          <a:xfrm>
            <a:off x="609600" y="1371600"/>
            <a:ext cx="1371600" cy="609600"/>
          </a:xfrm>
          <a:prstGeom prst="flowChartAlternateProcess">
            <a:avLst/>
          </a:prstGeom>
          <a:solidFill>
            <a:srgbClr val="FFFF99"/>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ctr">
              <a:buClrTx/>
              <a:buFontTx/>
              <a:buNone/>
            </a:pPr>
            <a:r>
              <a:rPr lang="en-US" altLang="en-US" sz="1800">
                <a:latin typeface="Calibri" panose="020F0502020204030204" pitchFamily="34" charset="0"/>
              </a:rPr>
              <a:t>member 1 </a:t>
            </a:r>
          </a:p>
          <a:p>
            <a:pPr algn="ctr">
              <a:buClrTx/>
              <a:buFontTx/>
              <a:buNone/>
            </a:pPr>
            <a:r>
              <a:rPr lang="en-US" altLang="en-US" sz="1800">
                <a:latin typeface="Calibri" panose="020F0502020204030204" pitchFamily="34" charset="0"/>
              </a:rPr>
              <a:t>forecast</a:t>
            </a:r>
          </a:p>
        </p:txBody>
      </p:sp>
      <p:sp>
        <p:nvSpPr>
          <p:cNvPr id="29705" name="AutoShape 9"/>
          <p:cNvSpPr>
            <a:spLocks noChangeArrowheads="1"/>
          </p:cNvSpPr>
          <p:nvPr/>
        </p:nvSpPr>
        <p:spPr bwMode="auto">
          <a:xfrm rot="5400000">
            <a:off x="5030788" y="2514600"/>
            <a:ext cx="2895600" cy="609600"/>
          </a:xfrm>
          <a:prstGeom prst="roundRect">
            <a:avLst>
              <a:gd name="adj" fmla="val 16667"/>
            </a:avLst>
          </a:prstGeom>
          <a:solidFill>
            <a:srgbClr val="B6B6FC"/>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ctr">
              <a:buClrTx/>
              <a:buFontTx/>
              <a:buNone/>
            </a:pPr>
            <a:r>
              <a:rPr lang="en-US" altLang="en-US" sz="1800">
                <a:latin typeface="Calibri" panose="020F0502020204030204" pitchFamily="34" charset="0"/>
              </a:rPr>
              <a:t>recenter analysis ensemble</a:t>
            </a:r>
          </a:p>
        </p:txBody>
      </p:sp>
      <p:sp>
        <p:nvSpPr>
          <p:cNvPr id="29706" name="Line 10"/>
          <p:cNvSpPr>
            <a:spLocks noChangeShapeType="1"/>
          </p:cNvSpPr>
          <p:nvPr/>
        </p:nvSpPr>
        <p:spPr bwMode="auto">
          <a:xfrm>
            <a:off x="1981200" y="1676400"/>
            <a:ext cx="990600" cy="685800"/>
          </a:xfrm>
          <a:prstGeom prst="line">
            <a:avLst/>
          </a:prstGeom>
          <a:noFill/>
          <a:ln w="25560" cap="sq">
            <a:solidFill>
              <a:srgbClr val="000000"/>
            </a:solidFill>
            <a:miter lim="800000"/>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07" name="Line 11"/>
          <p:cNvSpPr>
            <a:spLocks noChangeShapeType="1"/>
          </p:cNvSpPr>
          <p:nvPr/>
        </p:nvSpPr>
        <p:spPr bwMode="auto">
          <a:xfrm>
            <a:off x="1981200" y="2667000"/>
            <a:ext cx="990600" cy="1588"/>
          </a:xfrm>
          <a:prstGeom prst="line">
            <a:avLst/>
          </a:prstGeom>
          <a:noFill/>
          <a:ln w="25560" cap="sq">
            <a:solidFill>
              <a:srgbClr val="000000"/>
            </a:solidFill>
            <a:miter lim="800000"/>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08" name="Line 12"/>
          <p:cNvSpPr>
            <a:spLocks noChangeShapeType="1"/>
          </p:cNvSpPr>
          <p:nvPr/>
        </p:nvSpPr>
        <p:spPr bwMode="auto">
          <a:xfrm>
            <a:off x="1981200" y="1828800"/>
            <a:ext cx="1371600" cy="2438400"/>
          </a:xfrm>
          <a:prstGeom prst="line">
            <a:avLst/>
          </a:prstGeom>
          <a:noFill/>
          <a:ln w="31680" cap="rnd">
            <a:solidFill>
              <a:srgbClr val="463E2C"/>
            </a:solidFill>
            <a:prstDash val="sysDot"/>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09" name="Line 13"/>
          <p:cNvSpPr>
            <a:spLocks noChangeShapeType="1"/>
          </p:cNvSpPr>
          <p:nvPr/>
        </p:nvSpPr>
        <p:spPr bwMode="auto">
          <a:xfrm>
            <a:off x="1981200" y="2819400"/>
            <a:ext cx="1066800" cy="1447800"/>
          </a:xfrm>
          <a:prstGeom prst="line">
            <a:avLst/>
          </a:prstGeom>
          <a:noFill/>
          <a:ln w="31680" cap="rnd">
            <a:solidFill>
              <a:srgbClr val="463E2C"/>
            </a:solidFill>
            <a:prstDash val="sysDot"/>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10" name="Line 14"/>
          <p:cNvSpPr>
            <a:spLocks noChangeShapeType="1"/>
          </p:cNvSpPr>
          <p:nvPr/>
        </p:nvSpPr>
        <p:spPr bwMode="auto">
          <a:xfrm flipV="1">
            <a:off x="1981200" y="4951413"/>
            <a:ext cx="609600" cy="688975"/>
          </a:xfrm>
          <a:prstGeom prst="line">
            <a:avLst/>
          </a:prstGeom>
          <a:noFill/>
          <a:ln w="25560" cap="sq">
            <a:solidFill>
              <a:srgbClr val="000000"/>
            </a:solidFill>
            <a:miter lim="800000"/>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11" name="Line 15"/>
          <p:cNvSpPr>
            <a:spLocks noChangeShapeType="1"/>
          </p:cNvSpPr>
          <p:nvPr/>
        </p:nvSpPr>
        <p:spPr bwMode="auto">
          <a:xfrm>
            <a:off x="4343400" y="4800600"/>
            <a:ext cx="381000" cy="457200"/>
          </a:xfrm>
          <a:prstGeom prst="line">
            <a:avLst/>
          </a:prstGeom>
          <a:noFill/>
          <a:ln w="25560" cap="sq">
            <a:solidFill>
              <a:srgbClr val="000000"/>
            </a:solidFill>
            <a:miter lim="800000"/>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12" name="Line 16"/>
          <p:cNvSpPr>
            <a:spLocks noChangeShapeType="1"/>
          </p:cNvSpPr>
          <p:nvPr/>
        </p:nvSpPr>
        <p:spPr bwMode="auto">
          <a:xfrm flipV="1">
            <a:off x="5181600" y="3198813"/>
            <a:ext cx="990600" cy="2136775"/>
          </a:xfrm>
          <a:prstGeom prst="line">
            <a:avLst/>
          </a:prstGeom>
          <a:noFill/>
          <a:ln w="25560" cap="sq">
            <a:solidFill>
              <a:srgbClr val="000000"/>
            </a:solidFill>
            <a:miter lim="800000"/>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13" name="Line 17"/>
          <p:cNvSpPr>
            <a:spLocks noChangeShapeType="1"/>
          </p:cNvSpPr>
          <p:nvPr/>
        </p:nvSpPr>
        <p:spPr bwMode="auto">
          <a:xfrm>
            <a:off x="4648200" y="2667000"/>
            <a:ext cx="1524000" cy="1588"/>
          </a:xfrm>
          <a:prstGeom prst="line">
            <a:avLst/>
          </a:prstGeom>
          <a:noFill/>
          <a:ln w="25560" cap="sq">
            <a:solidFill>
              <a:srgbClr val="000000"/>
            </a:solidFill>
            <a:miter lim="800000"/>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14" name="Line 18"/>
          <p:cNvSpPr>
            <a:spLocks noChangeShapeType="1"/>
          </p:cNvSpPr>
          <p:nvPr/>
        </p:nvSpPr>
        <p:spPr bwMode="auto">
          <a:xfrm>
            <a:off x="6781800" y="1828800"/>
            <a:ext cx="381000" cy="1588"/>
          </a:xfrm>
          <a:prstGeom prst="line">
            <a:avLst/>
          </a:prstGeom>
          <a:noFill/>
          <a:ln w="25560" cap="sq">
            <a:solidFill>
              <a:srgbClr val="000000"/>
            </a:solidFill>
            <a:miter lim="800000"/>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15" name="Line 19"/>
          <p:cNvSpPr>
            <a:spLocks noChangeShapeType="1"/>
          </p:cNvSpPr>
          <p:nvPr/>
        </p:nvSpPr>
        <p:spPr bwMode="auto">
          <a:xfrm>
            <a:off x="6781800" y="2667000"/>
            <a:ext cx="381000" cy="1588"/>
          </a:xfrm>
          <a:prstGeom prst="line">
            <a:avLst/>
          </a:prstGeom>
          <a:noFill/>
          <a:ln w="25560" cap="sq">
            <a:solidFill>
              <a:srgbClr val="000000"/>
            </a:solidFill>
            <a:miter lim="800000"/>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16" name="Line 20"/>
          <p:cNvSpPr>
            <a:spLocks noChangeShapeType="1"/>
          </p:cNvSpPr>
          <p:nvPr/>
        </p:nvSpPr>
        <p:spPr bwMode="auto">
          <a:xfrm>
            <a:off x="8534400" y="1828800"/>
            <a:ext cx="381000" cy="1588"/>
          </a:xfrm>
          <a:prstGeom prst="line">
            <a:avLst/>
          </a:prstGeom>
          <a:noFill/>
          <a:ln w="25560" cap="sq">
            <a:solidFill>
              <a:srgbClr val="000000"/>
            </a:solidFill>
            <a:miter lim="800000"/>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17" name="Line 21"/>
          <p:cNvSpPr>
            <a:spLocks noChangeShapeType="1"/>
          </p:cNvSpPr>
          <p:nvPr/>
        </p:nvSpPr>
        <p:spPr bwMode="auto">
          <a:xfrm>
            <a:off x="8534400" y="2667000"/>
            <a:ext cx="381000" cy="1588"/>
          </a:xfrm>
          <a:prstGeom prst="line">
            <a:avLst/>
          </a:prstGeom>
          <a:noFill/>
          <a:ln w="25560" cap="sq">
            <a:solidFill>
              <a:srgbClr val="000000"/>
            </a:solidFill>
            <a:miter lim="800000"/>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18" name="Line 22"/>
          <p:cNvSpPr>
            <a:spLocks noChangeShapeType="1"/>
          </p:cNvSpPr>
          <p:nvPr/>
        </p:nvSpPr>
        <p:spPr bwMode="auto">
          <a:xfrm>
            <a:off x="5867400" y="5638800"/>
            <a:ext cx="2971800" cy="1588"/>
          </a:xfrm>
          <a:prstGeom prst="line">
            <a:avLst/>
          </a:prstGeom>
          <a:noFill/>
          <a:ln w="25560" cap="sq">
            <a:solidFill>
              <a:srgbClr val="000000"/>
            </a:solidFill>
            <a:miter lim="800000"/>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19" name="Rectangle 23"/>
          <p:cNvSpPr>
            <a:spLocks noChangeArrowheads="1"/>
          </p:cNvSpPr>
          <p:nvPr/>
        </p:nvSpPr>
        <p:spPr bwMode="auto">
          <a:xfrm>
            <a:off x="457200" y="198438"/>
            <a:ext cx="8229600" cy="715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ctr">
              <a:buClrTx/>
              <a:buFontTx/>
              <a:buNone/>
            </a:pPr>
            <a:r>
              <a:rPr lang="en-US" altLang="en-US" sz="3200" b="1">
                <a:latin typeface="Calibri" panose="020F0502020204030204" pitchFamily="34" charset="0"/>
              </a:rPr>
              <a:t>Dual-Res Coupled Hybrid</a:t>
            </a:r>
          </a:p>
          <a:p>
            <a:pPr algn="ctr">
              <a:buClrTx/>
              <a:buFontTx/>
              <a:buNone/>
            </a:pPr>
            <a:r>
              <a:rPr lang="en-US" altLang="en-US" sz="3200" b="1">
                <a:latin typeface="Calibri" panose="020F0502020204030204" pitchFamily="34" charset="0"/>
              </a:rPr>
              <a:t>Var/EnKF Cycling</a:t>
            </a:r>
          </a:p>
        </p:txBody>
      </p:sp>
      <p:sp>
        <p:nvSpPr>
          <p:cNvPr id="29720" name="AutoShape 24"/>
          <p:cNvSpPr>
            <a:spLocks noChangeArrowheads="1"/>
          </p:cNvSpPr>
          <p:nvPr/>
        </p:nvSpPr>
        <p:spPr bwMode="auto">
          <a:xfrm>
            <a:off x="609600" y="3352800"/>
            <a:ext cx="1371600" cy="609600"/>
          </a:xfrm>
          <a:prstGeom prst="flowChartAlternateProcess">
            <a:avLst/>
          </a:prstGeom>
          <a:solidFill>
            <a:srgbClr val="FFFF99"/>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ctr">
              <a:buClrTx/>
              <a:buFontTx/>
              <a:buNone/>
            </a:pPr>
            <a:r>
              <a:rPr lang="en-US" altLang="en-US" sz="1800">
                <a:latin typeface="Calibri" panose="020F0502020204030204" pitchFamily="34" charset="0"/>
              </a:rPr>
              <a:t>member N </a:t>
            </a:r>
          </a:p>
          <a:p>
            <a:pPr algn="ctr">
              <a:buClrTx/>
              <a:buFontTx/>
              <a:buNone/>
            </a:pPr>
            <a:r>
              <a:rPr lang="en-US" altLang="en-US" sz="1800">
                <a:latin typeface="Calibri" panose="020F0502020204030204" pitchFamily="34" charset="0"/>
              </a:rPr>
              <a:t>forecast</a:t>
            </a:r>
          </a:p>
        </p:txBody>
      </p:sp>
      <p:sp>
        <p:nvSpPr>
          <p:cNvPr id="29721" name="AutoShape 25"/>
          <p:cNvSpPr>
            <a:spLocks noChangeArrowheads="1"/>
          </p:cNvSpPr>
          <p:nvPr/>
        </p:nvSpPr>
        <p:spPr bwMode="auto">
          <a:xfrm>
            <a:off x="7162800" y="3200400"/>
            <a:ext cx="1371600" cy="609600"/>
          </a:xfrm>
          <a:prstGeom prst="flowChartAlternateProcess">
            <a:avLst/>
          </a:prstGeom>
          <a:solidFill>
            <a:srgbClr val="FFFF99"/>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ctr">
              <a:buClrTx/>
              <a:buFontTx/>
              <a:buNone/>
            </a:pPr>
            <a:r>
              <a:rPr lang="en-US" altLang="en-US" sz="1800">
                <a:latin typeface="Calibri" panose="020F0502020204030204" pitchFamily="34" charset="0"/>
              </a:rPr>
              <a:t>member N </a:t>
            </a:r>
          </a:p>
          <a:p>
            <a:pPr algn="ctr">
              <a:buClrTx/>
              <a:buFontTx/>
              <a:buNone/>
            </a:pPr>
            <a:r>
              <a:rPr lang="en-US" altLang="en-US" sz="1800">
                <a:latin typeface="Calibri" panose="020F0502020204030204" pitchFamily="34" charset="0"/>
              </a:rPr>
              <a:t>analysis</a:t>
            </a:r>
          </a:p>
        </p:txBody>
      </p:sp>
      <p:sp>
        <p:nvSpPr>
          <p:cNvPr id="29722" name="Line 26"/>
          <p:cNvSpPr>
            <a:spLocks noChangeShapeType="1"/>
          </p:cNvSpPr>
          <p:nvPr/>
        </p:nvSpPr>
        <p:spPr bwMode="auto">
          <a:xfrm>
            <a:off x="6781800" y="3505200"/>
            <a:ext cx="381000" cy="1588"/>
          </a:xfrm>
          <a:prstGeom prst="line">
            <a:avLst/>
          </a:prstGeom>
          <a:noFill/>
          <a:ln w="25560" cap="sq">
            <a:solidFill>
              <a:srgbClr val="000000"/>
            </a:solidFill>
            <a:miter lim="800000"/>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23" name="Line 27"/>
          <p:cNvSpPr>
            <a:spLocks noChangeShapeType="1"/>
          </p:cNvSpPr>
          <p:nvPr/>
        </p:nvSpPr>
        <p:spPr bwMode="auto">
          <a:xfrm>
            <a:off x="8534400" y="3505200"/>
            <a:ext cx="381000" cy="1588"/>
          </a:xfrm>
          <a:prstGeom prst="line">
            <a:avLst/>
          </a:prstGeom>
          <a:noFill/>
          <a:ln w="25560" cap="sq">
            <a:solidFill>
              <a:srgbClr val="000000"/>
            </a:solidFill>
            <a:miter lim="800000"/>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24" name="Line 28"/>
          <p:cNvSpPr>
            <a:spLocks noChangeShapeType="1"/>
          </p:cNvSpPr>
          <p:nvPr/>
        </p:nvSpPr>
        <p:spPr bwMode="auto">
          <a:xfrm flipV="1">
            <a:off x="1981200" y="2970213"/>
            <a:ext cx="990600" cy="612775"/>
          </a:xfrm>
          <a:prstGeom prst="line">
            <a:avLst/>
          </a:prstGeom>
          <a:noFill/>
          <a:ln w="25560" cap="sq">
            <a:solidFill>
              <a:srgbClr val="000000"/>
            </a:solidFill>
            <a:miter lim="800000"/>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25" name="Line 29"/>
          <p:cNvSpPr>
            <a:spLocks noChangeShapeType="1"/>
          </p:cNvSpPr>
          <p:nvPr/>
        </p:nvSpPr>
        <p:spPr bwMode="auto">
          <a:xfrm>
            <a:off x="1981200" y="3733800"/>
            <a:ext cx="838200" cy="533400"/>
          </a:xfrm>
          <a:prstGeom prst="line">
            <a:avLst/>
          </a:prstGeom>
          <a:noFill/>
          <a:ln w="31680" cap="rnd">
            <a:solidFill>
              <a:srgbClr val="463E2C"/>
            </a:solidFill>
            <a:prstDash val="sysDot"/>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26" name="Line 30"/>
          <p:cNvSpPr>
            <a:spLocks noChangeShapeType="1"/>
          </p:cNvSpPr>
          <p:nvPr/>
        </p:nvSpPr>
        <p:spPr bwMode="auto">
          <a:xfrm>
            <a:off x="2209800" y="1295400"/>
            <a:ext cx="1588" cy="5410200"/>
          </a:xfrm>
          <a:prstGeom prst="line">
            <a:avLst/>
          </a:prstGeom>
          <a:noFill/>
          <a:ln w="38160" cap="rnd">
            <a:solidFill>
              <a:srgbClr val="FFC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27" name="Line 31"/>
          <p:cNvSpPr>
            <a:spLocks noChangeShapeType="1"/>
          </p:cNvSpPr>
          <p:nvPr/>
        </p:nvSpPr>
        <p:spPr bwMode="auto">
          <a:xfrm>
            <a:off x="457200" y="6237312"/>
            <a:ext cx="1600200" cy="1588"/>
          </a:xfrm>
          <a:prstGeom prst="line">
            <a:avLst/>
          </a:prstGeom>
          <a:noFill/>
          <a:ln w="28440" cap="sq">
            <a:solidFill>
              <a:srgbClr val="7F7F7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28" name="Line 32"/>
          <p:cNvSpPr>
            <a:spLocks noChangeShapeType="1"/>
          </p:cNvSpPr>
          <p:nvPr/>
        </p:nvSpPr>
        <p:spPr bwMode="auto">
          <a:xfrm>
            <a:off x="2362200" y="6237312"/>
            <a:ext cx="6400800" cy="1588"/>
          </a:xfrm>
          <a:prstGeom prst="line">
            <a:avLst/>
          </a:prstGeom>
          <a:noFill/>
          <a:ln w="28440" cap="sq">
            <a:solidFill>
              <a:srgbClr val="7F7F7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29" name="Text Box 33"/>
          <p:cNvSpPr txBox="1">
            <a:spLocks noChangeArrowheads="1"/>
          </p:cNvSpPr>
          <p:nvPr/>
        </p:nvSpPr>
        <p:spPr bwMode="auto">
          <a:xfrm rot="16200000">
            <a:off x="-213519" y="2188369"/>
            <a:ext cx="1093788" cy="368300"/>
          </a:xfrm>
          <a:prstGeom prst="rect">
            <a:avLst/>
          </a:prstGeom>
          <a:solidFill>
            <a:schemeClr val="bg1"/>
          </a:solidFill>
          <a:ln>
            <a:noFill/>
          </a:ln>
          <a:effec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buClrTx/>
              <a:buFontTx/>
              <a:buNone/>
            </a:pPr>
            <a:r>
              <a:rPr lang="en-US" altLang="en-US" sz="1800" b="1" dirty="0">
                <a:solidFill>
                  <a:srgbClr val="C00000"/>
                </a:solidFill>
                <a:latin typeface="Calibri" panose="020F0502020204030204" pitchFamily="34" charset="0"/>
              </a:rPr>
              <a:t>T574L64</a:t>
            </a:r>
          </a:p>
        </p:txBody>
      </p:sp>
      <p:sp>
        <p:nvSpPr>
          <p:cNvPr id="29730" name="Text Box 34"/>
          <p:cNvSpPr txBox="1">
            <a:spLocks noChangeArrowheads="1"/>
          </p:cNvSpPr>
          <p:nvPr/>
        </p:nvSpPr>
        <p:spPr bwMode="auto">
          <a:xfrm rot="16200000">
            <a:off x="-277019" y="5393532"/>
            <a:ext cx="1220787" cy="368300"/>
          </a:xfrm>
          <a:prstGeom prst="rect">
            <a:avLst/>
          </a:prstGeom>
          <a:solidFill>
            <a:schemeClr val="bg1"/>
          </a:solidFill>
          <a:ln>
            <a:noFill/>
          </a:ln>
          <a:effec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buClrTx/>
              <a:buFontTx/>
              <a:buNone/>
            </a:pPr>
            <a:r>
              <a:rPr lang="en-US" altLang="en-US" sz="1800" b="1" dirty="0">
                <a:solidFill>
                  <a:srgbClr val="C00000"/>
                </a:solidFill>
                <a:latin typeface="Calibri" panose="020F0502020204030204" pitchFamily="34" charset="0"/>
              </a:rPr>
              <a:t>T1534L64</a:t>
            </a:r>
          </a:p>
        </p:txBody>
      </p:sp>
      <p:sp>
        <p:nvSpPr>
          <p:cNvPr id="29731" name="Text Box 35"/>
          <p:cNvSpPr txBox="1">
            <a:spLocks noChangeArrowheads="1"/>
          </p:cNvSpPr>
          <p:nvPr/>
        </p:nvSpPr>
        <p:spPr bwMode="auto">
          <a:xfrm>
            <a:off x="2697163" y="1295400"/>
            <a:ext cx="2332037" cy="946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ctr">
              <a:buClrTx/>
              <a:buFontTx/>
              <a:buNone/>
            </a:pPr>
            <a:r>
              <a:rPr lang="en-US" altLang="en-US" sz="1400" b="1">
                <a:solidFill>
                  <a:srgbClr val="C00000"/>
                </a:solidFill>
                <a:latin typeface="Calibri" panose="020F0502020204030204" pitchFamily="34" charset="0"/>
              </a:rPr>
              <a:t>Generate new ensemble perturbations given the latest set of observations and first-guess ensemble</a:t>
            </a:r>
          </a:p>
        </p:txBody>
      </p:sp>
      <p:sp>
        <p:nvSpPr>
          <p:cNvPr id="29732" name="Text Box 36"/>
          <p:cNvSpPr txBox="1">
            <a:spLocks noChangeArrowheads="1"/>
          </p:cNvSpPr>
          <p:nvPr/>
        </p:nvSpPr>
        <p:spPr bwMode="auto">
          <a:xfrm>
            <a:off x="2819400" y="3276600"/>
            <a:ext cx="2133600" cy="733425"/>
          </a:xfrm>
          <a:prstGeom prst="rect">
            <a:avLst/>
          </a:prstGeom>
          <a:solidFill>
            <a:srgbClr val="FFFFFF"/>
          </a:solidFill>
          <a:ln>
            <a:noFill/>
          </a:ln>
          <a:effectLst/>
          <a:extLs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ctr">
              <a:buClrTx/>
              <a:buFontTx/>
              <a:buNone/>
            </a:pPr>
            <a:r>
              <a:rPr lang="en-US" altLang="en-US" sz="1400" b="1">
                <a:solidFill>
                  <a:srgbClr val="C00000"/>
                </a:solidFill>
                <a:latin typeface="Calibri" panose="020F0502020204030204" pitchFamily="34" charset="0"/>
              </a:rPr>
              <a:t>Ensemble contribution to background error covariance</a:t>
            </a:r>
          </a:p>
        </p:txBody>
      </p:sp>
      <p:sp>
        <p:nvSpPr>
          <p:cNvPr id="29733" name="Text Box 37"/>
          <p:cNvSpPr txBox="1">
            <a:spLocks noChangeArrowheads="1"/>
          </p:cNvSpPr>
          <p:nvPr/>
        </p:nvSpPr>
        <p:spPr bwMode="auto">
          <a:xfrm rot="10800000" flipV="1">
            <a:off x="4895850" y="4321175"/>
            <a:ext cx="2038350" cy="946150"/>
          </a:xfrm>
          <a:prstGeom prst="rect">
            <a:avLst/>
          </a:prstGeom>
          <a:solidFill>
            <a:srgbClr val="FFFFFF"/>
          </a:solidFill>
          <a:ln>
            <a:noFill/>
          </a:ln>
          <a:effectLst/>
          <a:extLs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ctr">
              <a:buClrTx/>
              <a:buFontTx/>
              <a:buNone/>
            </a:pPr>
            <a:r>
              <a:rPr lang="en-US" altLang="en-US" sz="1400" b="1">
                <a:solidFill>
                  <a:srgbClr val="C00000"/>
                </a:solidFill>
                <a:latin typeface="Calibri" panose="020F0502020204030204" pitchFamily="34" charset="0"/>
              </a:rPr>
              <a:t>Replace the EnKF ensemble mean analysis</a:t>
            </a:r>
          </a:p>
          <a:p>
            <a:pPr algn="ctr">
              <a:buClrTx/>
              <a:buFontTx/>
              <a:buNone/>
            </a:pPr>
            <a:r>
              <a:rPr lang="en-US" altLang="en-US" sz="1400" b="1">
                <a:solidFill>
                  <a:srgbClr val="C00000"/>
                </a:solidFill>
                <a:latin typeface="Calibri" panose="020F0502020204030204" pitchFamily="34" charset="0"/>
              </a:rPr>
              <a:t>and </a:t>
            </a:r>
            <a:r>
              <a:rPr lang="en-US" altLang="en-US" sz="1400" b="1" i="1">
                <a:solidFill>
                  <a:srgbClr val="C00000"/>
                </a:solidFill>
                <a:latin typeface="Calibri" panose="020F0502020204030204" pitchFamily="34" charset="0"/>
              </a:rPr>
              <a:t>inflate</a:t>
            </a:r>
          </a:p>
        </p:txBody>
      </p:sp>
      <p:sp>
        <p:nvSpPr>
          <p:cNvPr id="29734" name="Text Box 38"/>
          <p:cNvSpPr txBox="1">
            <a:spLocks noChangeArrowheads="1"/>
          </p:cNvSpPr>
          <p:nvPr/>
        </p:nvSpPr>
        <p:spPr bwMode="auto">
          <a:xfrm>
            <a:off x="533400" y="6381328"/>
            <a:ext cx="1676400" cy="336550"/>
          </a:xfrm>
          <a:prstGeom prst="rect">
            <a:avLst/>
          </a:prstGeom>
          <a:solidFill>
            <a:schemeClr val="bg1"/>
          </a:solidFill>
          <a:ln>
            <a:noFill/>
          </a:ln>
          <a:effec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spcBef>
                <a:spcPts val="1000"/>
              </a:spcBef>
              <a:buClrTx/>
              <a:buFontTx/>
              <a:buNone/>
            </a:pPr>
            <a:r>
              <a:rPr lang="en-GB" altLang="en-US" sz="1600" b="1" dirty="0">
                <a:solidFill>
                  <a:srgbClr val="7F7F7F"/>
                </a:solidFill>
                <a:latin typeface="Calibri" panose="020F0502020204030204" pitchFamily="34" charset="0"/>
              </a:rPr>
              <a:t>Previous Cycle</a:t>
            </a:r>
          </a:p>
        </p:txBody>
      </p:sp>
      <p:sp>
        <p:nvSpPr>
          <p:cNvPr id="29735" name="Text Box 39"/>
          <p:cNvSpPr txBox="1">
            <a:spLocks noChangeArrowheads="1"/>
          </p:cNvSpPr>
          <p:nvPr/>
        </p:nvSpPr>
        <p:spPr bwMode="auto">
          <a:xfrm>
            <a:off x="2362200" y="6381328"/>
            <a:ext cx="3808220" cy="350610"/>
          </a:xfrm>
          <a:prstGeom prst="rect">
            <a:avLst/>
          </a:prstGeom>
          <a:solidFill>
            <a:schemeClr val="bg1"/>
          </a:solidFill>
          <a:ln>
            <a:noFill/>
          </a:ln>
          <a:effec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ctr">
              <a:spcBef>
                <a:spcPts val="1000"/>
              </a:spcBef>
              <a:buClrTx/>
              <a:buFontTx/>
              <a:buNone/>
            </a:pPr>
            <a:r>
              <a:rPr lang="en-GB" altLang="en-US" sz="1600" b="1" dirty="0">
                <a:solidFill>
                  <a:srgbClr val="7F7F7F"/>
                </a:solidFill>
                <a:latin typeface="Calibri" panose="020F0502020204030204" pitchFamily="34" charset="0"/>
              </a:rPr>
              <a:t>Current Update Cycle</a:t>
            </a:r>
          </a:p>
        </p:txBody>
      </p:sp>
      <p:sp>
        <p:nvSpPr>
          <p:cNvPr id="29736" name="AutoShape 40"/>
          <p:cNvSpPr>
            <a:spLocks noChangeArrowheads="1"/>
          </p:cNvSpPr>
          <p:nvPr/>
        </p:nvSpPr>
        <p:spPr bwMode="auto">
          <a:xfrm>
            <a:off x="4876800" y="1219200"/>
            <a:ext cx="2133600" cy="4038600"/>
          </a:xfrm>
          <a:prstGeom prst="roundRect">
            <a:avLst>
              <a:gd name="adj" fmla="val 16667"/>
            </a:avLst>
          </a:prstGeom>
          <a:noFill/>
          <a:ln w="57240" cap="sq">
            <a:solidFill>
              <a:srgbClr val="C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9737" name="AutoShape 41"/>
          <p:cNvSpPr>
            <a:spLocks noChangeArrowheads="1"/>
          </p:cNvSpPr>
          <p:nvPr/>
        </p:nvSpPr>
        <p:spPr bwMode="auto">
          <a:xfrm>
            <a:off x="2667000" y="4343400"/>
            <a:ext cx="1676400" cy="838200"/>
          </a:xfrm>
          <a:prstGeom prst="flowChartAlternateProcess">
            <a:avLst/>
          </a:prstGeom>
          <a:solidFill>
            <a:srgbClr val="FFFF99"/>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ctr">
              <a:buClrTx/>
              <a:buFontTx/>
              <a:buNone/>
            </a:pPr>
            <a:r>
              <a:rPr lang="en-US" altLang="en-US" sz="1800">
                <a:latin typeface="Calibri" panose="020F0502020204030204" pitchFamily="34" charset="0"/>
              </a:rPr>
              <a:t>GSI Hybrid EnVar</a:t>
            </a:r>
          </a:p>
        </p:txBody>
      </p:sp>
      <p:sp>
        <p:nvSpPr>
          <p:cNvPr id="2" name="TextBox 1"/>
          <p:cNvSpPr txBox="1"/>
          <p:nvPr/>
        </p:nvSpPr>
        <p:spPr>
          <a:xfrm>
            <a:off x="6300192" y="6360816"/>
            <a:ext cx="2256836" cy="476412"/>
          </a:xfrm>
          <a:prstGeom prst="rect">
            <a:avLst/>
          </a:prstGeom>
          <a:solidFill>
            <a:srgbClr val="FFFF99"/>
          </a:solidFill>
          <a:ln>
            <a:solidFill>
              <a:srgbClr val="7F7F7F"/>
            </a:solidFill>
          </a:ln>
        </p:spPr>
        <p:txBody>
          <a:bodyPr wrap="none" rtlCol="0">
            <a:spAutoFit/>
          </a:bodyPr>
          <a:lstStyle/>
          <a:p>
            <a:r>
              <a:rPr lang="en-GB" dirty="0" smtClean="0">
                <a:solidFill>
                  <a:srgbClr val="0099FF"/>
                </a:solidFill>
                <a:latin typeface="+mj-lt"/>
                <a:cs typeface="Helvetica" panose="020B0604020202020204" pitchFamily="34" charset="0"/>
              </a:rPr>
              <a:t>from Daryl Kleist</a:t>
            </a:r>
            <a:endParaRPr lang="en-GB" dirty="0">
              <a:solidFill>
                <a:srgbClr val="0099FF"/>
              </a:solidFill>
              <a:latin typeface="+mj-lt"/>
              <a:cs typeface="Helvetica" panose="020B0604020202020204" pitchFamily="34" charset="0"/>
            </a:endParaRPr>
          </a:p>
        </p:txBody>
      </p:sp>
    </p:spTree>
    <p:extLst>
      <p:ext uri="{BB962C8B-B14F-4D97-AF65-F5344CB8AC3E}">
        <p14:creationId xmlns:p14="http://schemas.microsoft.com/office/powerpoint/2010/main" val="280310133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marL="342900" indent="-342900">
              <a:spcBef>
                <a:spcPts val="600"/>
              </a:spcBef>
              <a:spcAft>
                <a:spcPts val="600"/>
              </a:spcAft>
              <a:buFont typeface="Arial" pitchFamily="34" charset="0"/>
              <a:buChar char="•"/>
            </a:pPr>
            <a:r>
              <a:rPr lang="en-GB" sz="1600" dirty="0" smtClean="0">
                <a:solidFill>
                  <a:schemeClr val="tx1"/>
                </a:solidFill>
                <a:cs typeface="Helvetica" panose="020B0604020202020204" pitchFamily="34" charset="0"/>
              </a:rPr>
              <a:t>The EDA is a variational implementation is a variational implementation of the Perturbed Observations (Stochastic) EnKF. </a:t>
            </a:r>
          </a:p>
          <a:p>
            <a:pPr marL="342900" indent="-342900">
              <a:spcBef>
                <a:spcPts val="600"/>
              </a:spcBef>
              <a:spcAft>
                <a:spcPts val="600"/>
              </a:spcAft>
              <a:buFont typeface="Arial" pitchFamily="34" charset="0"/>
              <a:buChar char="•"/>
            </a:pPr>
            <a:r>
              <a:rPr lang="en-GB" sz="1600" dirty="0" smtClean="0">
                <a:solidFill>
                  <a:schemeClr val="tx1"/>
                </a:solidFill>
                <a:cs typeface="Helvetica" panose="020B0604020202020204" pitchFamily="34" charset="0"/>
              </a:rPr>
              <a:t>It is used at ECMWF to estimate the state error covariances in order to a) initialise the ensemble prediction system and b) to provide estimates of the background error covariances for 4D-Var analysis</a:t>
            </a:r>
          </a:p>
          <a:p>
            <a:pPr marL="342900" indent="-342900">
              <a:spcBef>
                <a:spcPts val="600"/>
              </a:spcBef>
              <a:spcAft>
                <a:spcPts val="600"/>
              </a:spcAft>
              <a:buFont typeface="Arial" pitchFamily="34" charset="0"/>
              <a:buChar char="•"/>
            </a:pPr>
            <a:r>
              <a:rPr lang="en-GB" sz="1600" dirty="0" smtClean="0">
                <a:solidFill>
                  <a:schemeClr val="tx1"/>
                </a:solidFill>
                <a:cs typeface="Helvetica" panose="020B0604020202020204" pitchFamily="34" charset="0"/>
              </a:rPr>
              <a:t>Advantages: closer to reference 4D-Var, simpler to maintain and update</a:t>
            </a:r>
          </a:p>
          <a:p>
            <a:pPr marL="342900" indent="-342900">
              <a:spcBef>
                <a:spcPts val="600"/>
              </a:spcBef>
              <a:spcAft>
                <a:spcPts val="600"/>
              </a:spcAft>
              <a:buFont typeface="Arial" pitchFamily="34" charset="0"/>
              <a:buChar char="•"/>
            </a:pPr>
            <a:r>
              <a:rPr lang="en-GB" sz="1600" dirty="0" smtClean="0">
                <a:solidFill>
                  <a:schemeClr val="tx1"/>
                </a:solidFill>
                <a:cs typeface="Helvetica" panose="020B0604020202020204" pitchFamily="34" charset="0"/>
              </a:rPr>
              <a:t>Disadvantages: computational cost</a:t>
            </a:r>
          </a:p>
          <a:p>
            <a:pPr marL="342900" indent="-342900">
              <a:spcBef>
                <a:spcPts val="600"/>
              </a:spcBef>
              <a:spcAft>
                <a:spcPts val="600"/>
              </a:spcAft>
              <a:buFont typeface="Arial" pitchFamily="34" charset="0"/>
              <a:buChar char="•"/>
            </a:pPr>
            <a:r>
              <a:rPr lang="en-GB" sz="1600" dirty="0" smtClean="0">
                <a:solidFill>
                  <a:schemeClr val="tx1"/>
                </a:solidFill>
                <a:cs typeface="Helvetica" panose="020B0604020202020204" pitchFamily="34" charset="0"/>
              </a:rPr>
              <a:t>Hybrid DA: 3/4D-Var in combination with EnKF/EDA for error estimation and cycling</a:t>
            </a:r>
          </a:p>
          <a:p>
            <a:pPr marL="342900" indent="-342900">
              <a:spcBef>
                <a:spcPts val="600"/>
              </a:spcBef>
              <a:spcAft>
                <a:spcPts val="600"/>
              </a:spcAft>
              <a:buFont typeface="Arial" pitchFamily="34" charset="0"/>
              <a:buChar char="•"/>
            </a:pPr>
            <a:r>
              <a:rPr lang="en-GB" sz="1600" dirty="0" smtClean="0">
                <a:solidFill>
                  <a:schemeClr val="tx1"/>
                </a:solidFill>
                <a:cs typeface="Helvetica" panose="020B0604020202020204" pitchFamily="34" charset="0"/>
              </a:rPr>
              <a:t>Superior results than stand-alone 4D-Var or EnKF</a:t>
            </a:r>
          </a:p>
          <a:p>
            <a:pPr marL="342900" indent="-342900">
              <a:spcBef>
                <a:spcPts val="600"/>
              </a:spcBef>
              <a:spcAft>
                <a:spcPts val="600"/>
              </a:spcAft>
              <a:buFont typeface="Arial" pitchFamily="34" charset="0"/>
              <a:buChar char="•"/>
            </a:pPr>
            <a:r>
              <a:rPr lang="en-GB" sz="1600" dirty="0" smtClean="0">
                <a:solidFill>
                  <a:schemeClr val="tx1"/>
                </a:solidFill>
                <a:cs typeface="Helvetica" panose="020B0604020202020204" pitchFamily="34" charset="0"/>
              </a:rPr>
              <a:t>Various flavours of Hybrid DA possible: a) with direct use of ensemble perturbations (extended control variable, 4D-Ens-Var); b) updating a </a:t>
            </a:r>
            <a:r>
              <a:rPr lang="en-GB" sz="1600" b="1" dirty="0" smtClean="0">
                <a:solidFill>
                  <a:schemeClr val="tx1"/>
                </a:solidFill>
                <a:latin typeface="Cambria Math" panose="02040503050406030204" pitchFamily="18" charset="0"/>
                <a:ea typeface="Cambria Math" panose="02040503050406030204" pitchFamily="18" charset="0"/>
                <a:cs typeface="Helvetica" panose="020B0604020202020204" pitchFamily="34" charset="0"/>
              </a:rPr>
              <a:t>B</a:t>
            </a:r>
            <a:r>
              <a:rPr lang="en-GB" sz="1600" dirty="0" smtClean="0">
                <a:solidFill>
                  <a:schemeClr val="tx1"/>
                </a:solidFill>
                <a:cs typeface="Helvetica" panose="020B0604020202020204" pitchFamily="34" charset="0"/>
              </a:rPr>
              <a:t> model (hybrid EDA 4D-Var)</a:t>
            </a:r>
          </a:p>
          <a:p>
            <a:pPr marL="342900" indent="-342900">
              <a:spcBef>
                <a:spcPts val="600"/>
              </a:spcBef>
              <a:spcAft>
                <a:spcPts val="600"/>
              </a:spcAft>
              <a:buFont typeface="Arial" pitchFamily="34" charset="0"/>
              <a:buChar char="•"/>
            </a:pPr>
            <a:r>
              <a:rPr lang="en-GB" sz="1600" dirty="0" smtClean="0">
                <a:solidFill>
                  <a:schemeClr val="tx1"/>
                </a:solidFill>
                <a:cs typeface="Helvetica" panose="020B0604020202020204" pitchFamily="34" charset="0"/>
              </a:rPr>
              <a:t>Common issue: limited affordable ensemble size introduces sampling problems. Different techniques to tackle them (localisations, spatial averaging, time averaging, etc.).</a:t>
            </a:r>
          </a:p>
          <a:p>
            <a:pPr marL="342900" indent="-342900">
              <a:spcBef>
                <a:spcPts val="600"/>
              </a:spcBef>
              <a:spcAft>
                <a:spcPts val="600"/>
              </a:spcAft>
              <a:buFont typeface="Arial" pitchFamily="34" charset="0"/>
              <a:buChar char="•"/>
            </a:pPr>
            <a:r>
              <a:rPr lang="en-GB" sz="1600" dirty="0" smtClean="0">
                <a:solidFill>
                  <a:schemeClr val="tx1"/>
                </a:solidFill>
                <a:cs typeface="Helvetica" panose="020B0604020202020204" pitchFamily="34" charset="0"/>
              </a:rPr>
              <a:t>Estimates of </a:t>
            </a:r>
            <a:r>
              <a:rPr lang="en-GB" sz="1600" b="1" dirty="0" smtClean="0">
                <a:solidFill>
                  <a:schemeClr val="tx1"/>
                </a:solidFill>
                <a:latin typeface="Cambria Math" panose="02040503050406030204" pitchFamily="18" charset="0"/>
                <a:ea typeface="Cambria Math" panose="02040503050406030204" pitchFamily="18" charset="0"/>
                <a:cs typeface="Helvetica" panose="020B0604020202020204" pitchFamily="34" charset="0"/>
              </a:rPr>
              <a:t>P</a:t>
            </a:r>
            <a:r>
              <a:rPr lang="en-GB" sz="1600" baseline="30000" dirty="0" smtClean="0">
                <a:solidFill>
                  <a:schemeClr val="tx1"/>
                </a:solidFill>
                <a:latin typeface="Cambria Math" panose="02040503050406030204" pitchFamily="18" charset="0"/>
                <a:ea typeface="Cambria Math" panose="02040503050406030204" pitchFamily="18" charset="0"/>
                <a:cs typeface="Helvetica" panose="020B0604020202020204" pitchFamily="34" charset="0"/>
              </a:rPr>
              <a:t>a/b</a:t>
            </a:r>
            <a:r>
              <a:rPr lang="en-GB" sz="1600" dirty="0" smtClean="0">
                <a:solidFill>
                  <a:schemeClr val="tx1"/>
                </a:solidFill>
                <a:cs typeface="Helvetica" panose="020B0604020202020204" pitchFamily="34" charset="0"/>
              </a:rPr>
              <a:t> only as good as our knowledge of </a:t>
            </a:r>
            <a:r>
              <a:rPr lang="en-GB" sz="1600" b="1" dirty="0" smtClean="0">
                <a:solidFill>
                  <a:schemeClr val="tx1"/>
                </a:solidFill>
                <a:latin typeface="Cambria Math" panose="02040503050406030204" pitchFamily="18" charset="0"/>
                <a:ea typeface="Cambria Math" panose="02040503050406030204" pitchFamily="18" charset="0"/>
                <a:cs typeface="Helvetica" panose="020B0604020202020204" pitchFamily="34" charset="0"/>
              </a:rPr>
              <a:t>R</a:t>
            </a:r>
            <a:r>
              <a:rPr lang="en-GB" sz="1600" dirty="0" smtClean="0">
                <a:solidFill>
                  <a:schemeClr val="tx1"/>
                </a:solidFill>
                <a:cs typeface="Helvetica" panose="020B0604020202020204" pitchFamily="34" charset="0"/>
              </a:rPr>
              <a:t>, </a:t>
            </a:r>
            <a:r>
              <a:rPr lang="en-GB" sz="1600" b="1" dirty="0" smtClean="0">
                <a:solidFill>
                  <a:schemeClr val="tx1"/>
                </a:solidFill>
                <a:latin typeface="Cambria Math" panose="02040503050406030204" pitchFamily="18" charset="0"/>
                <a:ea typeface="Cambria Math" panose="02040503050406030204" pitchFamily="18" charset="0"/>
                <a:cs typeface="Helvetica" panose="020B0604020202020204" pitchFamily="34" charset="0"/>
              </a:rPr>
              <a:t>Q</a:t>
            </a:r>
            <a:r>
              <a:rPr lang="en-GB" sz="1600" dirty="0" smtClean="0">
                <a:solidFill>
                  <a:schemeClr val="tx1"/>
                </a:solidFill>
                <a:cs typeface="Helvetica" panose="020B0604020202020204" pitchFamily="34" charset="0"/>
              </a:rPr>
              <a:t>.</a:t>
            </a:r>
            <a:endParaRPr lang="en-GB" sz="1600" dirty="0">
              <a:solidFill>
                <a:schemeClr val="tx1"/>
              </a:solidFill>
              <a:cs typeface="Helvetica" panose="020B0604020202020204" pitchFamily="34" charset="0"/>
            </a:endParaRPr>
          </a:p>
        </p:txBody>
      </p:sp>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algn="l"/>
            <a:r>
              <a:rPr lang="en-GB" altLang="en-US" sz="3600" dirty="0" smtClean="0"/>
              <a:t>Summary</a:t>
            </a:r>
            <a:endParaRPr lang="en-GB" altLang="en-US" dirty="0" smtClean="0"/>
          </a:p>
        </p:txBody>
      </p:sp>
    </p:spTree>
    <p:extLst>
      <p:ext uri="{BB962C8B-B14F-4D97-AF65-F5344CB8AC3E}">
        <p14:creationId xmlns:p14="http://schemas.microsoft.com/office/powerpoint/2010/main" val="287754262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39700" y="106363"/>
            <a:ext cx="8828088" cy="865187"/>
          </a:xfrm>
        </p:spPr>
        <p:txBody>
          <a:bodyPr>
            <a:noAutofit/>
          </a:bodyPr>
          <a:lstStyle/>
          <a:p>
            <a:pPr algn="ctr"/>
            <a:r>
              <a:rPr lang="en-GB" altLang="en-US" sz="3600" dirty="0" smtClean="0">
                <a:cs typeface="Helvetica" panose="020B0604020202020204" pitchFamily="34" charset="0"/>
              </a:rPr>
              <a:t>Bibliography</a:t>
            </a:r>
            <a:br>
              <a:rPr lang="en-GB" altLang="en-US" sz="3600" dirty="0" smtClean="0">
                <a:cs typeface="Helvetica" panose="020B0604020202020204" pitchFamily="34" charset="0"/>
              </a:rPr>
            </a:br>
            <a:endParaRPr lang="en-US" altLang="en-US" sz="1600" dirty="0" smtClean="0">
              <a:cs typeface="Helvetica" panose="020B0604020202020204" pitchFamily="34" charset="0"/>
            </a:endParaRPr>
          </a:p>
        </p:txBody>
      </p:sp>
      <p:sp>
        <p:nvSpPr>
          <p:cNvPr id="24579" name="Rectangle 3"/>
          <p:cNvSpPr>
            <a:spLocks noGrp="1" noChangeArrowheads="1"/>
          </p:cNvSpPr>
          <p:nvPr>
            <p:ph idx="1"/>
          </p:nvPr>
        </p:nvSpPr>
        <p:spPr>
          <a:xfrm>
            <a:off x="438720" y="908124"/>
            <a:ext cx="8381752" cy="1728788"/>
          </a:xfrm>
        </p:spPr>
        <p:txBody>
          <a:bodyPr>
            <a:noAutofit/>
          </a:bodyPr>
          <a:lstStyle/>
          <a:p>
            <a:pPr marL="457200" lvl="0" indent="-457200">
              <a:lnSpc>
                <a:spcPts val="1800"/>
              </a:lnSpc>
              <a:spcBef>
                <a:spcPts val="600"/>
              </a:spcBef>
              <a:spcAft>
                <a:spcPts val="600"/>
              </a:spcAft>
              <a:buClr>
                <a:srgbClr val="0F3692"/>
              </a:buClr>
              <a:buFont typeface="+mj-lt"/>
              <a:buAutoNum type="arabicPeriod"/>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smtClean="0">
                <a:solidFill>
                  <a:srgbClr val="000000"/>
                </a:solidFill>
                <a:latin typeface="Calibri" pitchFamily="34" charset="0"/>
                <a:cs typeface="Calibri" pitchFamily="34" charset="0"/>
              </a:rPr>
              <a:t>Bonavita </a:t>
            </a:r>
            <a:r>
              <a:rPr lang="en-GB" sz="1600" kern="0" dirty="0">
                <a:solidFill>
                  <a:srgbClr val="000000"/>
                </a:solidFill>
                <a:latin typeface="Calibri" pitchFamily="34" charset="0"/>
                <a:cs typeface="Calibri" pitchFamily="34" charset="0"/>
              </a:rPr>
              <a:t>M., L. Raynaud and L. Isaksen, 2010: Estimating background-error variances with the ECMWF Ensemble of Data Assimilations system: the effect of ensemble size and day-to-day variability. Q. J. R. Meteorol. Soc., 137: 423–434.</a:t>
            </a:r>
          </a:p>
          <a:p>
            <a:pPr marL="457200" lvl="0" indent="-457200">
              <a:lnSpc>
                <a:spcPts val="1800"/>
              </a:lnSpc>
              <a:spcBef>
                <a:spcPts val="600"/>
              </a:spcBef>
              <a:spcAft>
                <a:spcPts val="600"/>
              </a:spcAft>
              <a:buClr>
                <a:srgbClr val="0F3692"/>
              </a:buClr>
              <a:buFont typeface="+mj-lt"/>
              <a:buAutoNum type="arabicPeriod"/>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rgbClr val="000000"/>
                </a:solidFill>
                <a:latin typeface="Calibri" pitchFamily="34" charset="0"/>
                <a:cs typeface="Calibri" pitchFamily="34" charset="0"/>
              </a:rPr>
              <a:t>Bonavita M., L. Isaksen and E. Holm, 2012: On the use of EDA background error variances in the ECMWF 4D-Var. Q. J. R. Meteorol. Soc.. Early Online Release, doi: 10.1002/qj.1899</a:t>
            </a:r>
          </a:p>
          <a:p>
            <a:pPr marL="457200" lvl="0" indent="-457200">
              <a:lnSpc>
                <a:spcPts val="1800"/>
              </a:lnSpc>
              <a:spcBef>
                <a:spcPts val="600"/>
              </a:spcBef>
              <a:spcAft>
                <a:spcPts val="600"/>
              </a:spcAft>
              <a:buClr>
                <a:srgbClr val="0F3692"/>
              </a:buClr>
              <a:buFont typeface="+mj-lt"/>
              <a:buAutoNum type="arabicPeriod"/>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rgbClr val="000000"/>
                </a:solidFill>
                <a:latin typeface="Calibri" pitchFamily="34" charset="0"/>
                <a:cs typeface="Calibri" pitchFamily="34" charset="0"/>
              </a:rPr>
              <a:t>Bonavita M., E. Holm, L. Isaksen and M. Fisher, 2015: The evolution of the ECMWF hybrid data assimilation </a:t>
            </a:r>
            <a:r>
              <a:rPr lang="en-GB" sz="1600" kern="0" dirty="0" smtClean="0">
                <a:solidFill>
                  <a:srgbClr val="000000"/>
                </a:solidFill>
                <a:latin typeface="Calibri" pitchFamily="34" charset="0"/>
                <a:cs typeface="Calibri" pitchFamily="34" charset="0"/>
              </a:rPr>
              <a:t>system, Q.J.R</a:t>
            </a:r>
            <a:r>
              <a:rPr lang="en-GB" sz="1600" kern="0" dirty="0">
                <a:solidFill>
                  <a:srgbClr val="000000"/>
                </a:solidFill>
                <a:latin typeface="Calibri" pitchFamily="34" charset="0"/>
                <a:cs typeface="Calibri" pitchFamily="34" charset="0"/>
              </a:rPr>
              <a:t>. Meteorol. Soc., 142: 287–303. DOI: 10.1002/qj.2652. </a:t>
            </a:r>
            <a:endParaRPr lang="en-GB" sz="1600" kern="0" dirty="0" smtClean="0">
              <a:solidFill>
                <a:srgbClr val="000000"/>
              </a:solidFill>
              <a:latin typeface="Calibri" pitchFamily="34" charset="0"/>
              <a:cs typeface="Calibri" pitchFamily="34" charset="0"/>
            </a:endParaRPr>
          </a:p>
          <a:p>
            <a:pPr marL="457200" lvl="0" indent="-457200">
              <a:lnSpc>
                <a:spcPts val="1800"/>
              </a:lnSpc>
              <a:spcBef>
                <a:spcPts val="600"/>
              </a:spcBef>
              <a:spcAft>
                <a:spcPts val="600"/>
              </a:spcAft>
              <a:buClr>
                <a:srgbClr val="0F3692"/>
              </a:buClr>
              <a:buFont typeface="+mj-lt"/>
              <a:buAutoNum type="arabicPeriod"/>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rgbClr val="000000"/>
                </a:solidFill>
                <a:latin typeface="Calibri" pitchFamily="34" charset="0"/>
                <a:cs typeface="Calibri" pitchFamily="34" charset="0"/>
              </a:rPr>
              <a:t>Fisher, M. Leutbecher M, Kelly GA. 2005 On the equivalence between Kalman smoothing and weak-constraint four-dimensional variational data assimilation. Q. J. R. Meteorol. Soc. 131 3235–3246.</a:t>
            </a:r>
          </a:p>
          <a:p>
            <a:pPr marL="457200" lvl="0" indent="-457200">
              <a:lnSpc>
                <a:spcPts val="1800"/>
              </a:lnSpc>
              <a:spcBef>
                <a:spcPts val="600"/>
              </a:spcBef>
              <a:spcAft>
                <a:spcPts val="600"/>
              </a:spcAft>
              <a:buClr>
                <a:srgbClr val="0F3692"/>
              </a:buClr>
              <a:buFont typeface="+mj-lt"/>
              <a:buAutoNum type="arabicPeriod"/>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rgbClr val="000000"/>
                </a:solidFill>
                <a:latin typeface="Calibri" pitchFamily="34" charset="0"/>
                <a:cs typeface="Calibri" pitchFamily="34" charset="0"/>
              </a:rPr>
              <a:t>Fisher, M., 2003: Background error covariance modelling. Proceedings of the ECMWF Seminar on recent developments in data assimilation for atmosphere and ocean, ECMWF, pages 45–63. (Available from: http://www.ecmwf.int/publications/)</a:t>
            </a:r>
          </a:p>
          <a:p>
            <a:pPr marL="457200" lvl="0" indent="-457200">
              <a:lnSpc>
                <a:spcPts val="1800"/>
              </a:lnSpc>
              <a:spcBef>
                <a:spcPts val="600"/>
              </a:spcBef>
              <a:spcAft>
                <a:spcPts val="600"/>
              </a:spcAft>
              <a:buClr>
                <a:srgbClr val="0F3692"/>
              </a:buClr>
              <a:buFont typeface="+mj-lt"/>
              <a:buAutoNum type="arabicPeriod"/>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rgbClr val="000000"/>
                </a:solidFill>
                <a:latin typeface="Calibri" pitchFamily="34" charset="0"/>
                <a:cs typeface="Calibri" pitchFamily="34" charset="0"/>
              </a:rPr>
              <a:t>Isaksen, L., M. Bonavita, R. Buizza, M. Fisher, J. Haseler, M. Leutbecher and Laure Raynaud, 2010: Ensemble of data assimilations at ECMWF. ECMWF Technical Memorandum No. 636. (Available from: http://www.ecmwf.int/publications/)</a:t>
            </a:r>
          </a:p>
          <a:p>
            <a:pPr marL="457200" lvl="0" indent="-457200">
              <a:lnSpc>
                <a:spcPts val="1800"/>
              </a:lnSpc>
              <a:spcBef>
                <a:spcPts val="600"/>
              </a:spcBef>
              <a:spcAft>
                <a:spcPts val="600"/>
              </a:spcAft>
              <a:buClr>
                <a:srgbClr val="0F3692"/>
              </a:buClr>
              <a:buFont typeface="+mj-lt"/>
              <a:buAutoNum type="arabicPeriod"/>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600" kern="0" dirty="0">
              <a:solidFill>
                <a:srgbClr val="000000"/>
              </a:solidFill>
              <a:latin typeface="Calibri" pitchFamily="34" charset="0"/>
              <a:cs typeface="Calibri" pitchFamily="34" charset="0"/>
            </a:endParaRPr>
          </a:p>
          <a:p>
            <a:pPr marL="457200" lvl="0" indent="-457200">
              <a:lnSpc>
                <a:spcPts val="1800"/>
              </a:lnSpc>
              <a:spcBef>
                <a:spcPts val="600"/>
              </a:spcBef>
              <a:spcAft>
                <a:spcPts val="600"/>
              </a:spcAft>
              <a:buClr>
                <a:srgbClr val="0F3692"/>
              </a:buClr>
              <a:buFont typeface="+mj-lt"/>
              <a:buAutoNum type="arabicPeriod"/>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600" kern="0" dirty="0">
              <a:solidFill>
                <a:srgbClr val="000000"/>
              </a:solidFill>
              <a:latin typeface="Calibri" pitchFamily="34" charset="0"/>
              <a:cs typeface="Calibri" pitchFamily="34" charset="0"/>
            </a:endParaRPr>
          </a:p>
        </p:txBody>
      </p:sp>
    </p:spTree>
    <p:extLst>
      <p:ext uri="{BB962C8B-B14F-4D97-AF65-F5344CB8AC3E}">
        <p14:creationId xmlns:p14="http://schemas.microsoft.com/office/powerpoint/2010/main" val="245377966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39700" y="106363"/>
            <a:ext cx="8828088" cy="865187"/>
          </a:xfrm>
        </p:spPr>
        <p:txBody>
          <a:bodyPr>
            <a:noAutofit/>
          </a:bodyPr>
          <a:lstStyle/>
          <a:p>
            <a:pPr algn="ctr"/>
            <a:r>
              <a:rPr lang="en-GB" altLang="en-US" sz="3600" dirty="0" smtClean="0">
                <a:cs typeface="Helvetica" panose="020B0604020202020204" pitchFamily="34" charset="0"/>
              </a:rPr>
              <a:t>Bibliography</a:t>
            </a:r>
            <a:br>
              <a:rPr lang="en-GB" altLang="en-US" sz="3600" dirty="0" smtClean="0">
                <a:cs typeface="Helvetica" panose="020B0604020202020204" pitchFamily="34" charset="0"/>
              </a:rPr>
            </a:br>
            <a:endParaRPr lang="en-US" altLang="en-US" sz="1600" dirty="0" smtClean="0">
              <a:cs typeface="Helvetica" panose="020B0604020202020204" pitchFamily="34" charset="0"/>
            </a:endParaRPr>
          </a:p>
        </p:txBody>
      </p:sp>
      <p:sp>
        <p:nvSpPr>
          <p:cNvPr id="24579" name="Rectangle 3"/>
          <p:cNvSpPr>
            <a:spLocks noGrp="1" noChangeArrowheads="1"/>
          </p:cNvSpPr>
          <p:nvPr>
            <p:ph idx="1"/>
          </p:nvPr>
        </p:nvSpPr>
        <p:spPr>
          <a:xfrm>
            <a:off x="438720" y="908124"/>
            <a:ext cx="8381752" cy="1728788"/>
          </a:xfrm>
        </p:spPr>
        <p:txBody>
          <a:bodyPr>
            <a:noAutofit/>
          </a:bodyPr>
          <a:lstStyle/>
          <a:p>
            <a:pPr marL="457200" lvl="0" indent="-457200">
              <a:lnSpc>
                <a:spcPts val="1800"/>
              </a:lnSpc>
              <a:spcBef>
                <a:spcPts val="600"/>
              </a:spcBef>
              <a:spcAft>
                <a:spcPts val="600"/>
              </a:spcAft>
              <a:buClr>
                <a:srgbClr val="0F3692"/>
              </a:buClr>
              <a:buFont typeface="+mj-lt"/>
              <a:buAutoNum type="arabicPeriod" startAt="7"/>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rgbClr val="000000"/>
                </a:solidFill>
                <a:latin typeface="Calibri" pitchFamily="34" charset="0"/>
                <a:cs typeface="Calibri" pitchFamily="34" charset="0"/>
              </a:rPr>
              <a:t>Hunt, B. R., Kostelich, E. J. and Szunyogh, I., 2007. Efficient data assimilation for spatiotemporal chaos: a local ensemble transform Kalman filter. </a:t>
            </a:r>
            <a:r>
              <a:rPr lang="en-GB" sz="1600" kern="0">
                <a:solidFill>
                  <a:srgbClr val="000000"/>
                </a:solidFill>
                <a:latin typeface="Calibri" pitchFamily="34" charset="0"/>
                <a:cs typeface="Calibri" pitchFamily="34" charset="0"/>
              </a:rPr>
              <a:t>Physica D, 230, 112–126. </a:t>
            </a:r>
          </a:p>
          <a:p>
            <a:pPr marL="457200" lvl="0" indent="-457200">
              <a:lnSpc>
                <a:spcPts val="1800"/>
              </a:lnSpc>
              <a:spcBef>
                <a:spcPts val="600"/>
              </a:spcBef>
              <a:spcAft>
                <a:spcPts val="600"/>
              </a:spcAft>
              <a:buClr>
                <a:srgbClr val="0F3692"/>
              </a:buClr>
              <a:buFont typeface="+mj-lt"/>
              <a:buAutoNum type="arabicPeriod" startAt="7"/>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smtClean="0">
                <a:solidFill>
                  <a:srgbClr val="000000"/>
                </a:solidFill>
                <a:latin typeface="Calibri" pitchFamily="34" charset="0"/>
                <a:cs typeface="Calibri" pitchFamily="34" charset="0"/>
              </a:rPr>
              <a:t>Liu </a:t>
            </a:r>
            <a:r>
              <a:rPr lang="en-GB" sz="1600" kern="0" dirty="0">
                <a:solidFill>
                  <a:srgbClr val="000000"/>
                </a:solidFill>
                <a:latin typeface="Calibri" pitchFamily="34" charset="0"/>
                <a:cs typeface="Calibri" pitchFamily="34" charset="0"/>
              </a:rPr>
              <a:t>C, Xiao Q, Wang B. 2008. An ensemble-based four-dimensional variational data assimilation scheme. part i: Technical formulation and preliminary test. Mon. Weather Rev. 136: 3363–3373</a:t>
            </a:r>
            <a:r>
              <a:rPr lang="en-GB" sz="1600" kern="0" dirty="0" smtClean="0">
                <a:solidFill>
                  <a:srgbClr val="000000"/>
                </a:solidFill>
                <a:latin typeface="Calibri" pitchFamily="34" charset="0"/>
                <a:cs typeface="Calibri" pitchFamily="34" charset="0"/>
              </a:rPr>
              <a:t>.</a:t>
            </a:r>
          </a:p>
          <a:p>
            <a:pPr marL="457200" lvl="0" indent="-457200">
              <a:lnSpc>
                <a:spcPts val="1800"/>
              </a:lnSpc>
              <a:spcBef>
                <a:spcPts val="600"/>
              </a:spcBef>
              <a:spcAft>
                <a:spcPts val="600"/>
              </a:spcAft>
              <a:buClr>
                <a:srgbClr val="0F3692"/>
              </a:buClr>
              <a:buFont typeface="+mj-lt"/>
              <a:buAutoNum type="arabicPeriod" startAt="7"/>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rgbClr val="000000"/>
                </a:solidFill>
                <a:latin typeface="Calibri" pitchFamily="34" charset="0"/>
                <a:cs typeface="Calibri" pitchFamily="34" charset="0"/>
              </a:rPr>
              <a:t>Lorenc, A.C.,2003: The potential of the ensemble Kalman filter for NWP—A comparison with 4D-VAR. Q. J. R. Meteorol. Soc., 129: 3183–3203</a:t>
            </a:r>
            <a:r>
              <a:rPr lang="en-GB" sz="1600" kern="0" dirty="0" smtClean="0">
                <a:solidFill>
                  <a:srgbClr val="000000"/>
                </a:solidFill>
                <a:latin typeface="Calibri" pitchFamily="34" charset="0"/>
                <a:cs typeface="Calibri" pitchFamily="34" charset="0"/>
              </a:rPr>
              <a:t>.</a:t>
            </a:r>
            <a:endParaRPr lang="en-GB" sz="1600" kern="0" dirty="0">
              <a:solidFill>
                <a:srgbClr val="000000"/>
              </a:solidFill>
              <a:latin typeface="Calibri" pitchFamily="34" charset="0"/>
              <a:cs typeface="Calibri" pitchFamily="34" charset="0"/>
            </a:endParaRPr>
          </a:p>
          <a:p>
            <a:pPr marL="457200" lvl="0" indent="-457200">
              <a:lnSpc>
                <a:spcPts val="1800"/>
              </a:lnSpc>
              <a:spcBef>
                <a:spcPts val="600"/>
              </a:spcBef>
              <a:spcAft>
                <a:spcPts val="600"/>
              </a:spcAft>
              <a:buClr>
                <a:srgbClr val="0F3692"/>
              </a:buClr>
              <a:buFont typeface="+mj-lt"/>
              <a:buAutoNum type="arabicPeriod" startAt="7"/>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smtClean="0">
                <a:solidFill>
                  <a:srgbClr val="000000"/>
                </a:solidFill>
                <a:latin typeface="Calibri" pitchFamily="34" charset="0"/>
                <a:cs typeface="Calibri" pitchFamily="34" charset="0"/>
              </a:rPr>
              <a:t>Ott </a:t>
            </a:r>
            <a:r>
              <a:rPr lang="en-GB" sz="1600" kern="0" dirty="0">
                <a:solidFill>
                  <a:srgbClr val="000000"/>
                </a:solidFill>
                <a:latin typeface="Calibri" pitchFamily="34" charset="0"/>
                <a:cs typeface="Calibri" pitchFamily="34" charset="0"/>
              </a:rPr>
              <a:t>E, Hunt BR, Szunyogh I, Zimin AV, Kostelich EJ, Corazza M, Kalnay E, Patil DJ. 2004. A local ensemble Kalman filter for atmospheric data assimilation. Tellus 56A: 415–428.</a:t>
            </a:r>
          </a:p>
          <a:p>
            <a:pPr marL="457200" lvl="0" indent="-457200">
              <a:lnSpc>
                <a:spcPts val="1800"/>
              </a:lnSpc>
              <a:spcBef>
                <a:spcPts val="600"/>
              </a:spcBef>
              <a:spcAft>
                <a:spcPts val="600"/>
              </a:spcAft>
              <a:buClr>
                <a:srgbClr val="0F3692"/>
              </a:buClr>
              <a:buFont typeface="+mj-lt"/>
              <a:buAutoNum type="arabicPeriod" startAt="7"/>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smtClean="0">
                <a:solidFill>
                  <a:srgbClr val="000000"/>
                </a:solidFill>
                <a:latin typeface="Calibri" pitchFamily="34" charset="0"/>
                <a:cs typeface="Calibri" pitchFamily="34" charset="0"/>
              </a:rPr>
              <a:t>Raynaud</a:t>
            </a:r>
            <a:r>
              <a:rPr lang="en-GB" sz="1600" kern="0" dirty="0">
                <a:solidFill>
                  <a:srgbClr val="000000"/>
                </a:solidFill>
                <a:latin typeface="Calibri" pitchFamily="34" charset="0"/>
                <a:cs typeface="Calibri" pitchFamily="34" charset="0"/>
              </a:rPr>
              <a:t>, L., L. Berre, and G. Desroziers, 2008: Spatial averaging of ensemble-based background-error variances. Q. J. R. Meteorol. Soc., 134, 1003–1014.</a:t>
            </a:r>
          </a:p>
          <a:p>
            <a:pPr marL="457200" lvl="0" indent="-457200">
              <a:lnSpc>
                <a:spcPts val="1800"/>
              </a:lnSpc>
              <a:spcBef>
                <a:spcPts val="600"/>
              </a:spcBef>
              <a:spcAft>
                <a:spcPts val="600"/>
              </a:spcAft>
              <a:buClr>
                <a:srgbClr val="0F3692"/>
              </a:buClr>
              <a:buFont typeface="+mj-lt"/>
              <a:buAutoNum type="arabicPeriod" startAt="7"/>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smtClean="0">
                <a:solidFill>
                  <a:srgbClr val="000000"/>
                </a:solidFill>
                <a:latin typeface="Calibri" pitchFamily="34" charset="0"/>
                <a:cs typeface="Calibri" pitchFamily="34" charset="0"/>
              </a:rPr>
              <a:t>Thepaut</a:t>
            </a:r>
            <a:r>
              <a:rPr lang="en-GB" sz="1600" kern="0" dirty="0">
                <a:solidFill>
                  <a:srgbClr val="000000"/>
                </a:solidFill>
                <a:latin typeface="Calibri" pitchFamily="34" charset="0"/>
                <a:cs typeface="Calibri" pitchFamily="34" charset="0"/>
              </a:rPr>
              <a:t>, J.-N., Courtier, P., </a:t>
            </a:r>
            <a:r>
              <a:rPr lang="en-GB" sz="1600" kern="0" dirty="0" err="1">
                <a:solidFill>
                  <a:srgbClr val="000000"/>
                </a:solidFill>
                <a:latin typeface="Calibri" pitchFamily="34" charset="0"/>
                <a:cs typeface="Calibri" pitchFamily="34" charset="0"/>
              </a:rPr>
              <a:t>Belaud</a:t>
            </a:r>
            <a:r>
              <a:rPr lang="en-GB" sz="1600" kern="0" dirty="0">
                <a:solidFill>
                  <a:srgbClr val="000000"/>
                </a:solidFill>
                <a:latin typeface="Calibri" pitchFamily="34" charset="0"/>
                <a:cs typeface="Calibri" pitchFamily="34" charset="0"/>
              </a:rPr>
              <a:t>, G. and Lemaıtre, G., 1996: Dynamical structure functions in a four-dimensional variational assimilation: A case study. Q. J. R. Meteorol. Soc., 122, 535–561</a:t>
            </a:r>
          </a:p>
          <a:p>
            <a:pPr lvl="0">
              <a:lnSpc>
                <a:spcPts val="1800"/>
              </a:lnSpc>
              <a:spcBef>
                <a:spcPts val="600"/>
              </a:spcBef>
              <a:spcAft>
                <a:spcPts val="600"/>
              </a:spcAft>
              <a:buClr>
                <a:srgbClr val="0F3692"/>
              </a:buCl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600" kern="0" dirty="0" smtClean="0">
              <a:solidFill>
                <a:srgbClr val="000000"/>
              </a:solidFill>
              <a:latin typeface="Calibri" pitchFamily="34" charset="0"/>
              <a:cs typeface="Calibri" pitchFamily="34" charset="0"/>
            </a:endParaRPr>
          </a:p>
          <a:p>
            <a:pPr marL="457200" lvl="0" indent="-457200">
              <a:lnSpc>
                <a:spcPts val="1800"/>
              </a:lnSpc>
              <a:spcBef>
                <a:spcPts val="600"/>
              </a:spcBef>
              <a:spcAft>
                <a:spcPts val="600"/>
              </a:spcAft>
              <a:buClr>
                <a:srgbClr val="0F3692"/>
              </a:buClr>
              <a:buFont typeface="+mj-lt"/>
              <a:buAutoNum type="arabicPeriod"/>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lang="en-GB" sz="1600" kern="0" dirty="0" smtClean="0">
              <a:solidFill>
                <a:srgbClr val="000000"/>
              </a:solidFill>
              <a:latin typeface="Calibri" pitchFamily="34" charset="0"/>
              <a:cs typeface="Calibri" pitchFamily="34" charset="0"/>
            </a:endParaRPr>
          </a:p>
        </p:txBody>
      </p:sp>
    </p:spTree>
    <p:extLst>
      <p:ext uri="{BB962C8B-B14F-4D97-AF65-F5344CB8AC3E}">
        <p14:creationId xmlns:p14="http://schemas.microsoft.com/office/powerpoint/2010/main" val="16161750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GB" altLang="en-US" sz="3600" dirty="0" smtClean="0"/>
              <a:t>The Ensemble of Data Assimilations (EDA)</a:t>
            </a:r>
            <a:endParaRPr lang="en-GB" altLang="en-US" dirty="0" smtClean="0"/>
          </a:p>
        </p:txBody>
      </p:sp>
      <p:sp>
        <p:nvSpPr>
          <p:cNvPr id="3" name="Content Placeholder 2"/>
          <p:cNvSpPr>
            <a:spLocks noGrp="1"/>
          </p:cNvSpPr>
          <p:nvPr>
            <p:ph idx="4294967295"/>
          </p:nvPr>
        </p:nvSpPr>
        <p:spPr>
          <a:xfrm>
            <a:off x="468313" y="1268760"/>
            <a:ext cx="8229600" cy="4752528"/>
          </a:xfrm>
          <a:prstGeom prst="rect">
            <a:avLst/>
          </a:prstGeom>
        </p:spPr>
        <p:txBody>
          <a:bodyPr>
            <a:normAutofit/>
          </a:bodyPr>
          <a:lstStyle/>
          <a:p>
            <a:pPr marL="285750" indent="-285750">
              <a:lnSpc>
                <a:spcPct val="110000"/>
              </a:lnSpc>
              <a:spcBef>
                <a:spcPts val="600"/>
              </a:spcBef>
              <a:spcAft>
                <a:spcPts val="600"/>
              </a:spcAft>
              <a:buSzPct val="110000"/>
              <a:buFont typeface="Arial" panose="020B0604020202020204" pitchFamily="34" charset="0"/>
              <a:buChar char="•"/>
              <a:defRPr/>
            </a:pPr>
            <a:r>
              <a:rPr lang="en-GB" sz="1600" dirty="0" smtClean="0">
                <a:solidFill>
                  <a:schemeClr val="tx1"/>
                </a:solidFill>
              </a:rPr>
              <a:t>In the previous lecture on Ensemble Kalman Filters we have seen that EnKF are commonly used in hybrid DA systems for estimating and cycling error covariance information used by the variational analysis and initialise ensemble prediction systems</a:t>
            </a:r>
          </a:p>
          <a:p>
            <a:pPr marL="285750" indent="-285750">
              <a:lnSpc>
                <a:spcPct val="110000"/>
              </a:lnSpc>
              <a:spcBef>
                <a:spcPts val="600"/>
              </a:spcBef>
              <a:spcAft>
                <a:spcPts val="600"/>
              </a:spcAft>
              <a:buSzPct val="110000"/>
              <a:buFont typeface="Arial" panose="020B0604020202020204" pitchFamily="34" charset="0"/>
              <a:buChar char="•"/>
              <a:defRPr/>
            </a:pPr>
            <a:r>
              <a:rPr lang="en-GB" sz="1600" dirty="0" smtClean="0">
                <a:solidFill>
                  <a:schemeClr val="tx1"/>
                </a:solidFill>
              </a:rPr>
              <a:t>Ensemble sizes of O(100-200) are commonly used. To save on computational expense the EnKF ensemble is run at a reduced spatial resolution </a:t>
            </a:r>
            <a:r>
              <a:rPr lang="en-GB" sz="1600" dirty="0" err="1" smtClean="0">
                <a:solidFill>
                  <a:schemeClr val="tx1"/>
                </a:solidFill>
              </a:rPr>
              <a:t>wrto</a:t>
            </a:r>
            <a:r>
              <a:rPr lang="en-GB" sz="1600" dirty="0" smtClean="0">
                <a:solidFill>
                  <a:schemeClr val="tx1"/>
                </a:solidFill>
              </a:rPr>
              <a:t> the deterministic variational analysis cycle </a:t>
            </a:r>
          </a:p>
          <a:p>
            <a:pPr marL="285750" indent="-285750">
              <a:lnSpc>
                <a:spcPct val="110000"/>
              </a:lnSpc>
              <a:spcBef>
                <a:spcPts val="600"/>
              </a:spcBef>
              <a:spcAft>
                <a:spcPts val="600"/>
              </a:spcAft>
              <a:buSzPct val="110000"/>
              <a:buFont typeface="Arial" panose="020B0604020202020204" pitchFamily="34" charset="0"/>
              <a:buChar char="•"/>
              <a:defRPr/>
            </a:pPr>
            <a:endParaRPr lang="en-GB" sz="1600" dirty="0">
              <a:solidFill>
                <a:schemeClr val="tx1"/>
              </a:solidFill>
            </a:endParaRPr>
          </a:p>
          <a:p>
            <a:pPr marL="285750" indent="-285750">
              <a:lnSpc>
                <a:spcPct val="110000"/>
              </a:lnSpc>
              <a:spcBef>
                <a:spcPts val="600"/>
              </a:spcBef>
              <a:spcAft>
                <a:spcPts val="600"/>
              </a:spcAft>
              <a:buSzPct val="110000"/>
              <a:buFont typeface="Arial" panose="020B0604020202020204" pitchFamily="34" charset="0"/>
              <a:buChar char="•"/>
              <a:defRPr/>
            </a:pPr>
            <a:r>
              <a:rPr lang="en-GB" sz="1600" dirty="0" smtClean="0">
                <a:solidFill>
                  <a:schemeClr val="tx1"/>
                </a:solidFill>
              </a:rPr>
              <a:t>Can we replicate the error cycling job done by the EnKF using only 4D-Var?</a:t>
            </a:r>
          </a:p>
          <a:p>
            <a:pPr>
              <a:buClr>
                <a:srgbClr val="FF0000"/>
              </a:buClr>
              <a:defRPr/>
            </a:pPr>
            <a:endParaRPr lang="en-GB" sz="1800" dirty="0">
              <a:solidFill>
                <a:schemeClr val="tx1"/>
              </a:solidFill>
            </a:endParaRPr>
          </a:p>
          <a:p>
            <a:pPr algn="ctr">
              <a:buClr>
                <a:srgbClr val="FF0000"/>
              </a:buClr>
              <a:defRPr/>
            </a:pPr>
            <a:endParaRPr lang="en-GB" sz="1800" dirty="0" smtClean="0">
              <a:solidFill>
                <a:schemeClr val="tx1"/>
              </a:solidFill>
            </a:endParaRPr>
          </a:p>
          <a:p>
            <a:pPr algn="ctr">
              <a:buClr>
                <a:srgbClr val="FF0000"/>
              </a:buClr>
              <a:defRPr/>
            </a:pPr>
            <a:endParaRPr lang="en-GB" sz="1800" dirty="0">
              <a:solidFill>
                <a:schemeClr val="tx1"/>
              </a:solidFill>
            </a:endParaRPr>
          </a:p>
          <a:p>
            <a:pPr>
              <a:spcBef>
                <a:spcPts val="600"/>
              </a:spcBef>
              <a:spcAft>
                <a:spcPts val="600"/>
              </a:spcAft>
              <a:defRPr/>
            </a:pPr>
            <a:endParaRPr lang="en-GB" sz="1800" dirty="0" smtClean="0">
              <a:solidFill>
                <a:schemeClr val="tx1"/>
              </a:solidFill>
            </a:endParaRPr>
          </a:p>
        </p:txBody>
      </p:sp>
    </p:spTree>
    <p:extLst>
      <p:ext uri="{BB962C8B-B14F-4D97-AF65-F5344CB8AC3E}">
        <p14:creationId xmlns:p14="http://schemas.microsoft.com/office/powerpoint/2010/main" val="3959511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GB" altLang="en-US" sz="3600" dirty="0" smtClean="0"/>
              <a:t>The Ensemble of Data Assimilations (EDA)</a:t>
            </a:r>
            <a:endParaRPr lang="en-GB" altLang="en-US" dirty="0" smtClean="0"/>
          </a:p>
        </p:txBody>
      </p:sp>
      <p:sp>
        <p:nvSpPr>
          <p:cNvPr id="3" name="Content Placeholder 2"/>
          <p:cNvSpPr>
            <a:spLocks noGrp="1"/>
          </p:cNvSpPr>
          <p:nvPr>
            <p:ph idx="4294967295"/>
          </p:nvPr>
        </p:nvSpPr>
        <p:spPr>
          <a:xfrm>
            <a:off x="468313" y="1268760"/>
            <a:ext cx="8229600" cy="4752528"/>
          </a:xfrm>
          <a:prstGeom prst="rect">
            <a:avLst/>
          </a:prstGeom>
        </p:spPr>
        <p:txBody>
          <a:bodyPr>
            <a:normAutofit/>
          </a:bodyPr>
          <a:lstStyle/>
          <a:p>
            <a:pPr marL="285750" indent="-285750">
              <a:lnSpc>
                <a:spcPct val="110000"/>
              </a:lnSpc>
              <a:spcBef>
                <a:spcPts val="600"/>
              </a:spcBef>
              <a:spcAft>
                <a:spcPts val="600"/>
              </a:spcAft>
              <a:buSzPct val="110000"/>
              <a:buFont typeface="Arial" panose="020B0604020202020204" pitchFamily="34" charset="0"/>
              <a:buChar char="•"/>
              <a:defRPr/>
            </a:pPr>
            <a:r>
              <a:rPr lang="en-GB" sz="1600" dirty="0" smtClean="0">
                <a:solidFill>
                  <a:schemeClr val="tx1"/>
                </a:solidFill>
              </a:rPr>
              <a:t>Can we replicate the error cycling job done by the EnKF using only 4D-Var?</a:t>
            </a:r>
          </a:p>
          <a:p>
            <a:pPr marL="285750" indent="-285750">
              <a:lnSpc>
                <a:spcPct val="110000"/>
              </a:lnSpc>
              <a:spcBef>
                <a:spcPts val="600"/>
              </a:spcBef>
              <a:spcAft>
                <a:spcPts val="600"/>
              </a:spcAft>
              <a:buSzPct val="110000"/>
              <a:buFont typeface="Arial" panose="020B0604020202020204" pitchFamily="34" charset="0"/>
              <a:buChar char="•"/>
              <a:defRPr/>
            </a:pPr>
            <a:r>
              <a:rPr lang="en-GB" sz="1600" dirty="0" smtClean="0">
                <a:solidFill>
                  <a:schemeClr val="tx1"/>
                </a:solidFill>
              </a:rPr>
              <a:t>Yes, by applying the same error simulation concepts used for the stochastic (perturbed observations) EnKF</a:t>
            </a:r>
          </a:p>
          <a:p>
            <a:pPr marL="285750" indent="-285750">
              <a:lnSpc>
                <a:spcPct val="110000"/>
              </a:lnSpc>
              <a:spcBef>
                <a:spcPts val="600"/>
              </a:spcBef>
              <a:spcAft>
                <a:spcPts val="600"/>
              </a:spcAft>
              <a:buSzPct val="110000"/>
              <a:buFont typeface="Arial" panose="020B0604020202020204" pitchFamily="34" charset="0"/>
              <a:buChar char="•"/>
              <a:defRPr/>
            </a:pPr>
            <a:r>
              <a:rPr lang="en-GB" sz="1600" dirty="0" smtClean="0">
                <a:solidFill>
                  <a:schemeClr val="tx1"/>
                </a:solidFill>
              </a:rPr>
              <a:t> </a:t>
            </a:r>
            <a:r>
              <a:rPr lang="en-GB" sz="1600" dirty="0" smtClean="0">
                <a:solidFill>
                  <a:srgbClr val="0099FF"/>
                </a:solidFill>
              </a:rPr>
              <a:t>Ensemble of Data Assimilations </a:t>
            </a:r>
            <a:r>
              <a:rPr lang="en-GB" sz="1600" dirty="0" smtClean="0">
                <a:solidFill>
                  <a:schemeClr val="tx1"/>
                </a:solidFill>
              </a:rPr>
              <a:t>(EDA; Isaksen et al., 2007)</a:t>
            </a:r>
          </a:p>
          <a:p>
            <a:pPr>
              <a:buClr>
                <a:srgbClr val="FF0000"/>
              </a:buClr>
              <a:defRPr/>
            </a:pPr>
            <a:endParaRPr lang="en-GB" sz="1800" dirty="0">
              <a:solidFill>
                <a:schemeClr val="tx1"/>
              </a:solidFill>
            </a:endParaRPr>
          </a:p>
          <a:p>
            <a:pPr algn="ctr">
              <a:buClr>
                <a:srgbClr val="FF0000"/>
              </a:buClr>
              <a:defRPr/>
            </a:pPr>
            <a:endParaRPr lang="en-GB" sz="1800" dirty="0" smtClean="0">
              <a:solidFill>
                <a:schemeClr val="tx1"/>
              </a:solidFill>
            </a:endParaRPr>
          </a:p>
          <a:p>
            <a:pPr algn="ctr">
              <a:buClr>
                <a:srgbClr val="FF0000"/>
              </a:buClr>
              <a:defRPr/>
            </a:pPr>
            <a:endParaRPr lang="en-GB" sz="1800" dirty="0">
              <a:solidFill>
                <a:schemeClr val="tx1"/>
              </a:solidFill>
            </a:endParaRPr>
          </a:p>
          <a:p>
            <a:pPr>
              <a:spcBef>
                <a:spcPts val="600"/>
              </a:spcBef>
              <a:spcAft>
                <a:spcPts val="600"/>
              </a:spcAft>
              <a:defRPr/>
            </a:pPr>
            <a:endParaRPr lang="en-GB" sz="1800" dirty="0" smtClean="0">
              <a:solidFill>
                <a:schemeClr val="tx1"/>
              </a:solidFill>
            </a:endParaRPr>
          </a:p>
        </p:txBody>
      </p:sp>
    </p:spTree>
    <p:extLst>
      <p:ext uri="{BB962C8B-B14F-4D97-AF65-F5344CB8AC3E}">
        <p14:creationId xmlns:p14="http://schemas.microsoft.com/office/powerpoint/2010/main" val="38326580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GB" altLang="en-US" sz="3600" dirty="0" smtClean="0"/>
              <a:t>The Ensemble of Data Assimilations (EDA)</a:t>
            </a:r>
            <a:endParaRPr lang="en-GB" altLang="en-US" dirty="0" smtClean="0"/>
          </a:p>
        </p:txBody>
      </p:sp>
      <p:sp>
        <p:nvSpPr>
          <p:cNvPr id="3" name="Content Placeholder 2"/>
          <p:cNvSpPr>
            <a:spLocks noGrp="1"/>
          </p:cNvSpPr>
          <p:nvPr>
            <p:ph idx="4294967295"/>
          </p:nvPr>
        </p:nvSpPr>
        <p:spPr>
          <a:xfrm>
            <a:off x="468313" y="1268760"/>
            <a:ext cx="8229600" cy="5328592"/>
          </a:xfrm>
          <a:prstGeom prst="rect">
            <a:avLst/>
          </a:prstGeom>
        </p:spPr>
        <p:txBody>
          <a:bodyPr>
            <a:normAutofit/>
          </a:bodyPr>
          <a:lstStyle/>
          <a:p>
            <a:pPr marL="285750" indent="-285750">
              <a:spcBef>
                <a:spcPts val="600"/>
              </a:spcBef>
              <a:buFont typeface="Arial" panose="020B0604020202020204" pitchFamily="34" charset="0"/>
              <a:buChar char="•"/>
            </a:pPr>
            <a:r>
              <a:rPr lang="en-GB" sz="1600" dirty="0">
                <a:solidFill>
                  <a:srgbClr val="000000"/>
                </a:solidFill>
                <a:cs typeface="Helvetica" panose="020B0604020202020204" pitchFamily="34" charset="0"/>
              </a:rPr>
              <a:t>For a linear system (linear model M, linear observation operator H) the data assimilation update </a:t>
            </a:r>
            <a:r>
              <a:rPr lang="en-GB" sz="1600" dirty="0" smtClean="0">
                <a:solidFill>
                  <a:srgbClr val="000000"/>
                </a:solidFill>
                <a:cs typeface="Helvetica" panose="020B0604020202020204" pitchFamily="34" charset="0"/>
              </a:rPr>
              <a:t>can be written as:</a:t>
            </a:r>
            <a:endParaRPr lang="en-GB" sz="1600" dirty="0">
              <a:solidFill>
                <a:srgbClr val="000000"/>
              </a:solidFill>
              <a:cs typeface="Helvetica" panose="020B0604020202020204" pitchFamily="34" charset="0"/>
            </a:endParaRPr>
          </a:p>
          <a:p>
            <a:r>
              <a:rPr lang="en-GB" sz="1600" dirty="0">
                <a:solidFill>
                  <a:srgbClr val="000000"/>
                </a:solidFill>
                <a:cs typeface="Helvetica" panose="020B0604020202020204" pitchFamily="34" charset="0"/>
              </a:rPr>
              <a:t> </a:t>
            </a:r>
          </a:p>
          <a:p>
            <a:r>
              <a:rPr lang="en-GB" sz="1600" dirty="0">
                <a:solidFill>
                  <a:srgbClr val="000000"/>
                </a:solidFill>
                <a:cs typeface="Helvetica" panose="020B0604020202020204" pitchFamily="34" charset="0"/>
              </a:rPr>
              <a:t>                                                                                  </a:t>
            </a:r>
            <a:r>
              <a:rPr lang="en-GB" sz="1600" dirty="0" smtClean="0">
                <a:solidFill>
                  <a:srgbClr val="000000"/>
                </a:solidFill>
                <a:cs typeface="Helvetica" panose="020B0604020202020204" pitchFamily="34" charset="0"/>
              </a:rPr>
              <a:t>                  (</a:t>
            </a:r>
            <a:r>
              <a:rPr lang="en-GB" sz="1600" dirty="0">
                <a:solidFill>
                  <a:srgbClr val="000000"/>
                </a:solidFill>
                <a:cs typeface="Helvetica" panose="020B0604020202020204" pitchFamily="34" charset="0"/>
              </a:rPr>
              <a:t>1)</a:t>
            </a:r>
          </a:p>
          <a:p>
            <a:endParaRPr lang="en-GB" sz="1600" dirty="0">
              <a:solidFill>
                <a:srgbClr val="000000"/>
              </a:solidFill>
              <a:cs typeface="Helvetica" panose="020B0604020202020204" pitchFamily="34" charset="0"/>
            </a:endParaRPr>
          </a:p>
          <a:p>
            <a:pPr marL="285750" indent="-285750">
              <a:spcBef>
                <a:spcPts val="600"/>
              </a:spcBef>
              <a:buFont typeface="Arial" panose="020B0604020202020204" pitchFamily="34" charset="0"/>
              <a:buChar char="•"/>
            </a:pPr>
            <a:r>
              <a:rPr lang="en-GB" sz="1600" dirty="0">
                <a:solidFill>
                  <a:srgbClr val="000000"/>
                </a:solidFill>
                <a:cs typeface="Helvetica" panose="020B0604020202020204" pitchFamily="34" charset="0"/>
              </a:rPr>
              <a:t>Assuming background (</a:t>
            </a:r>
            <a:r>
              <a:rPr lang="en-GB" sz="1600" b="1"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P</a:t>
            </a:r>
            <a:r>
              <a:rPr lang="en-GB" sz="1600" baseline="3000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b</a:t>
            </a:r>
            <a:r>
              <a:rPr lang="en-GB" sz="1600" dirty="0">
                <a:solidFill>
                  <a:srgbClr val="000000"/>
                </a:solidFill>
                <a:cs typeface="Helvetica" panose="020B0604020202020204" pitchFamily="34" charset="0"/>
              </a:rPr>
              <a:t>), observation (</a:t>
            </a:r>
            <a:r>
              <a:rPr lang="en-GB" sz="1600" b="1"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R</a:t>
            </a:r>
            <a:r>
              <a:rPr lang="en-GB" sz="1600" dirty="0">
                <a:solidFill>
                  <a:srgbClr val="000000"/>
                </a:solidFill>
                <a:cs typeface="Helvetica" panose="020B0604020202020204" pitchFamily="34" charset="0"/>
              </a:rPr>
              <a:t>) and model errors (</a:t>
            </a:r>
            <a:r>
              <a:rPr lang="en-GB" sz="1600" b="1"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Q</a:t>
            </a:r>
            <a:r>
              <a:rPr lang="en-GB" sz="1600" dirty="0">
                <a:solidFill>
                  <a:srgbClr val="000000"/>
                </a:solidFill>
                <a:cs typeface="Helvetica" panose="020B0604020202020204" pitchFamily="34" charset="0"/>
              </a:rPr>
              <a:t>) to be statistically independent, </a:t>
            </a:r>
            <a:r>
              <a:rPr lang="en-GB" sz="1600" dirty="0">
                <a:solidFill>
                  <a:schemeClr val="tx1"/>
                </a:solidFill>
                <a:cs typeface="Helvetica" panose="020B0604020202020204" pitchFamily="34" charset="0"/>
              </a:rPr>
              <a:t>the evolution of the </a:t>
            </a:r>
            <a:r>
              <a:rPr lang="en-GB" sz="1600" dirty="0">
                <a:solidFill>
                  <a:srgbClr val="0099FF"/>
                </a:solidFill>
                <a:cs typeface="Helvetica" panose="020B0604020202020204" pitchFamily="34" charset="0"/>
              </a:rPr>
              <a:t>system error covariances </a:t>
            </a:r>
            <a:r>
              <a:rPr lang="en-GB" sz="1600" dirty="0">
                <a:solidFill>
                  <a:schemeClr val="tx1"/>
                </a:solidFill>
                <a:cs typeface="Helvetica" panose="020B0604020202020204" pitchFamily="34" charset="0"/>
              </a:rPr>
              <a:t>is </a:t>
            </a:r>
            <a:r>
              <a:rPr lang="en-GB" sz="1600" dirty="0">
                <a:solidFill>
                  <a:srgbClr val="000000"/>
                </a:solidFill>
                <a:cs typeface="Helvetica" panose="020B0604020202020204" pitchFamily="34" charset="0"/>
              </a:rPr>
              <a:t>given by</a:t>
            </a:r>
            <a:r>
              <a:rPr lang="en-GB" sz="1600" dirty="0" smtClean="0">
                <a:solidFill>
                  <a:srgbClr val="000000"/>
                </a:solidFill>
                <a:cs typeface="Helvetica" panose="020B0604020202020204" pitchFamily="34" charset="0"/>
              </a:rPr>
              <a:t>:</a:t>
            </a:r>
            <a:endParaRPr lang="en-GB" sz="1600" dirty="0">
              <a:solidFill>
                <a:srgbClr val="000000"/>
              </a:solidFill>
              <a:cs typeface="Helvetica" panose="020B0604020202020204" pitchFamily="34" charset="0"/>
            </a:endParaRPr>
          </a:p>
          <a:p>
            <a:endParaRPr lang="en-GB" sz="1600" dirty="0">
              <a:solidFill>
                <a:srgbClr val="000000"/>
              </a:solidFill>
              <a:cs typeface="Helvetica" panose="020B0604020202020204" pitchFamily="34" charset="0"/>
            </a:endParaRPr>
          </a:p>
          <a:p>
            <a:r>
              <a:rPr lang="en-GB" sz="1600" dirty="0">
                <a:solidFill>
                  <a:srgbClr val="000000"/>
                </a:solidFill>
                <a:cs typeface="Helvetica" panose="020B0604020202020204" pitchFamily="34" charset="0"/>
              </a:rPr>
              <a:t>                                                                                           </a:t>
            </a:r>
            <a:r>
              <a:rPr lang="en-GB" sz="1600" dirty="0" smtClean="0">
                <a:solidFill>
                  <a:srgbClr val="000000"/>
                </a:solidFill>
                <a:cs typeface="Helvetica" panose="020B0604020202020204" pitchFamily="34" charset="0"/>
              </a:rPr>
              <a:t>         (</a:t>
            </a:r>
            <a:r>
              <a:rPr lang="en-GB" sz="1600" dirty="0">
                <a:solidFill>
                  <a:srgbClr val="000000"/>
                </a:solidFill>
                <a:cs typeface="Helvetica" panose="020B0604020202020204" pitchFamily="34" charset="0"/>
              </a:rPr>
              <a:t>2)</a:t>
            </a:r>
          </a:p>
          <a:p>
            <a:endParaRPr lang="en-GB" sz="1600" dirty="0" smtClean="0">
              <a:solidFill>
                <a:srgbClr val="000000"/>
              </a:solidFill>
              <a:cs typeface="Helvetica" panose="020B0604020202020204" pitchFamily="34" charset="0"/>
            </a:endParaRPr>
          </a:p>
          <a:p>
            <a:pPr marL="285750" indent="-285750">
              <a:spcBef>
                <a:spcPts val="1800"/>
              </a:spcBef>
              <a:spcAft>
                <a:spcPts val="600"/>
              </a:spcAft>
              <a:buFont typeface="Arial" panose="020B0604020202020204" pitchFamily="34" charset="0"/>
              <a:buChar char="•"/>
            </a:pPr>
            <a:r>
              <a:rPr lang="en-GB" sz="1600" dirty="0" smtClean="0">
                <a:solidFill>
                  <a:srgbClr val="000000"/>
                </a:solidFill>
                <a:cs typeface="Helvetica" panose="020B0604020202020204" pitchFamily="34" charset="0"/>
              </a:rPr>
              <a:t>Consider now the evolution of this system </a:t>
            </a:r>
            <a:r>
              <a:rPr lang="en-GB" sz="1600" dirty="0">
                <a:solidFill>
                  <a:srgbClr val="000000"/>
                </a:solidFill>
                <a:cs typeface="Helvetica" panose="020B0604020202020204" pitchFamily="34" charset="0"/>
              </a:rPr>
              <a:t>if we perturb the observations and the forecast model with </a:t>
            </a:r>
            <a:r>
              <a:rPr lang="en-GB" sz="1600" dirty="0" smtClean="0">
                <a:solidFill>
                  <a:srgbClr val="000000"/>
                </a:solidFill>
                <a:cs typeface="Helvetica" panose="020B0604020202020204" pitchFamily="34" charset="0"/>
              </a:rPr>
              <a:t>random, zero mean </a:t>
            </a:r>
            <a:r>
              <a:rPr lang="en-GB" sz="1600" dirty="0">
                <a:solidFill>
                  <a:srgbClr val="000000"/>
                </a:solidFill>
                <a:cs typeface="Helvetica" panose="020B0604020202020204" pitchFamily="34" charset="0"/>
              </a:rPr>
              <a:t>noise drawn from the respective error covariances:</a:t>
            </a:r>
          </a:p>
          <a:p>
            <a:r>
              <a:rPr lang="en-GB" sz="1600" dirty="0">
                <a:solidFill>
                  <a:srgbClr val="000000"/>
                </a:solidFill>
                <a:cs typeface="Helvetica" panose="020B0604020202020204" pitchFamily="34" charset="0"/>
              </a:rPr>
              <a:t>	</a:t>
            </a:r>
          </a:p>
          <a:p>
            <a:pPr>
              <a:lnSpc>
                <a:spcPct val="110000"/>
              </a:lnSpc>
              <a:spcBef>
                <a:spcPts val="600"/>
              </a:spcBef>
              <a:spcAft>
                <a:spcPts val="600"/>
              </a:spcAft>
              <a:buSzPct val="110000"/>
              <a:defRPr/>
            </a:pPr>
            <a:r>
              <a:rPr lang="en-GB" sz="1600" dirty="0" smtClean="0">
                <a:solidFill>
                  <a:schemeClr val="tx1"/>
                </a:solidFill>
                <a:cs typeface="Helvetica" panose="020B0604020202020204" pitchFamily="34" charset="0"/>
              </a:rPr>
              <a:t>						    (3)</a:t>
            </a:r>
          </a:p>
          <a:p>
            <a:pPr>
              <a:spcBef>
                <a:spcPts val="600"/>
              </a:spcBef>
              <a:buClr>
                <a:srgbClr val="FF0000"/>
              </a:buClr>
              <a:defRPr/>
            </a:pPr>
            <a:r>
              <a:rPr lang="en-GB" sz="1800" dirty="0" smtClean="0">
                <a:solidFill>
                  <a:schemeClr val="tx1"/>
                </a:solidFill>
                <a:cs typeface="Helvetica" panose="020B0604020202020204" pitchFamily="34" charset="0"/>
              </a:rPr>
              <a:t>    </a:t>
            </a:r>
            <a:r>
              <a:rPr lang="en-GB" sz="1800" dirty="0" smtClean="0">
                <a:solidFill>
                  <a:schemeClr val="tx1"/>
                </a:solidFill>
              </a:rPr>
              <a:t> </a:t>
            </a:r>
            <a:r>
              <a:rPr lang="en-GB" sz="1600" dirty="0" smtClean="0">
                <a:solidFill>
                  <a:schemeClr val="tx1"/>
                </a:solidFill>
              </a:rPr>
              <a:t>where </a:t>
            </a:r>
            <a:r>
              <a:rPr lang="el-GR" sz="1600" b="1" dirty="0" smtClean="0">
                <a:solidFill>
                  <a:schemeClr val="tx1"/>
                </a:solidFill>
                <a:latin typeface="Cambria Math" panose="02040503050406030204" pitchFamily="18" charset="0"/>
                <a:ea typeface="Cambria Math" panose="02040503050406030204" pitchFamily="18" charset="0"/>
              </a:rPr>
              <a:t>ζ</a:t>
            </a:r>
            <a:r>
              <a:rPr lang="el-GR" sz="1600" dirty="0" smtClean="0">
                <a:solidFill>
                  <a:schemeClr val="tx1"/>
                </a:solidFill>
                <a:latin typeface="Cambria Math" panose="02040503050406030204" pitchFamily="18" charset="0"/>
                <a:ea typeface="Cambria Math" panose="02040503050406030204" pitchFamily="18" charset="0"/>
              </a:rPr>
              <a:t>~</a:t>
            </a:r>
            <a:r>
              <a:rPr lang="en-GB" sz="1600" dirty="0">
                <a:solidFill>
                  <a:schemeClr val="tx1"/>
                </a:solidFill>
                <a:latin typeface="Lucida Calligraphy" panose="03010101010101010101" pitchFamily="66" charset="0"/>
              </a:rPr>
              <a:t>N</a:t>
            </a:r>
            <a:r>
              <a:rPr lang="en-GB" sz="1600" dirty="0">
                <a:solidFill>
                  <a:schemeClr val="tx1"/>
                </a:solidFill>
                <a:latin typeface="Cambria Math" panose="02040503050406030204" pitchFamily="18" charset="0"/>
                <a:ea typeface="Cambria Math" panose="02040503050406030204" pitchFamily="18" charset="0"/>
              </a:rPr>
              <a:t>(</a:t>
            </a:r>
            <a:r>
              <a:rPr lang="en-GB" sz="1600" b="1" dirty="0">
                <a:solidFill>
                  <a:schemeClr val="tx1"/>
                </a:solidFill>
                <a:latin typeface="Cambria Math" panose="02040503050406030204" pitchFamily="18" charset="0"/>
                <a:ea typeface="Cambria Math" panose="02040503050406030204" pitchFamily="18" charset="0"/>
              </a:rPr>
              <a:t>0</a:t>
            </a:r>
            <a:r>
              <a:rPr lang="en-GB" sz="1600" dirty="0">
                <a:solidFill>
                  <a:schemeClr val="tx1"/>
                </a:solidFill>
                <a:latin typeface="Cambria Math" panose="02040503050406030204" pitchFamily="18" charset="0"/>
                <a:ea typeface="Cambria Math" panose="02040503050406030204" pitchFamily="18" charset="0"/>
              </a:rPr>
              <a:t>,</a:t>
            </a:r>
            <a:r>
              <a:rPr lang="en-GB" sz="1600" b="1" dirty="0">
                <a:solidFill>
                  <a:schemeClr val="tx1"/>
                </a:solidFill>
                <a:latin typeface="Cambria Math" panose="02040503050406030204" pitchFamily="18" charset="0"/>
                <a:ea typeface="Cambria Math" panose="02040503050406030204" pitchFamily="18" charset="0"/>
              </a:rPr>
              <a:t>R</a:t>
            </a:r>
            <a:r>
              <a:rPr lang="en-GB" sz="1600" dirty="0">
                <a:solidFill>
                  <a:schemeClr val="tx1"/>
                </a:solidFill>
                <a:latin typeface="Cambria Math" panose="02040503050406030204" pitchFamily="18" charset="0"/>
                <a:ea typeface="Cambria Math" panose="02040503050406030204" pitchFamily="18" charset="0"/>
              </a:rPr>
              <a:t>)</a:t>
            </a:r>
            <a:r>
              <a:rPr lang="en-GB" sz="1600" dirty="0">
                <a:solidFill>
                  <a:schemeClr val="tx1"/>
                </a:solidFill>
              </a:rPr>
              <a:t>, </a:t>
            </a:r>
            <a:r>
              <a:rPr lang="el-GR" sz="1600" b="1" dirty="0">
                <a:solidFill>
                  <a:schemeClr val="tx1"/>
                </a:solidFill>
                <a:latin typeface="Cambria Math" panose="02040503050406030204" pitchFamily="18" charset="0"/>
                <a:ea typeface="Cambria Math" panose="02040503050406030204" pitchFamily="18" charset="0"/>
              </a:rPr>
              <a:t>η</a:t>
            </a:r>
            <a:r>
              <a:rPr lang="el-GR" sz="1600" dirty="0" smtClean="0">
                <a:solidFill>
                  <a:schemeClr val="tx1"/>
                </a:solidFill>
                <a:latin typeface="Cambria Math" panose="02040503050406030204" pitchFamily="18" charset="0"/>
                <a:ea typeface="Cambria Math" panose="02040503050406030204" pitchFamily="18" charset="0"/>
              </a:rPr>
              <a:t>~</a:t>
            </a:r>
            <a:r>
              <a:rPr lang="en-GB" sz="1600" dirty="0">
                <a:solidFill>
                  <a:schemeClr val="tx1"/>
                </a:solidFill>
                <a:latin typeface="Lucida Calligraphy" panose="03010101010101010101" pitchFamily="66" charset="0"/>
              </a:rPr>
              <a:t>N</a:t>
            </a:r>
            <a:r>
              <a:rPr lang="en-GB" sz="1600" dirty="0">
                <a:solidFill>
                  <a:schemeClr val="tx1"/>
                </a:solidFill>
                <a:latin typeface="Cambria Math" panose="02040503050406030204" pitchFamily="18" charset="0"/>
                <a:ea typeface="Cambria Math" panose="02040503050406030204" pitchFamily="18" charset="0"/>
              </a:rPr>
              <a:t>(</a:t>
            </a:r>
            <a:r>
              <a:rPr lang="en-GB" sz="1600" b="1" dirty="0">
                <a:solidFill>
                  <a:schemeClr val="tx1"/>
                </a:solidFill>
                <a:latin typeface="Cambria Math" panose="02040503050406030204" pitchFamily="18" charset="0"/>
                <a:ea typeface="Cambria Math" panose="02040503050406030204" pitchFamily="18" charset="0"/>
              </a:rPr>
              <a:t>0</a:t>
            </a:r>
            <a:r>
              <a:rPr lang="en-GB" sz="1600" dirty="0">
                <a:solidFill>
                  <a:schemeClr val="tx1"/>
                </a:solidFill>
                <a:latin typeface="Cambria Math" panose="02040503050406030204" pitchFamily="18" charset="0"/>
                <a:ea typeface="Cambria Math" panose="02040503050406030204" pitchFamily="18" charset="0"/>
              </a:rPr>
              <a:t>,</a:t>
            </a:r>
            <a:r>
              <a:rPr lang="en-GB" sz="1600" b="1" dirty="0">
                <a:solidFill>
                  <a:schemeClr val="tx1"/>
                </a:solidFill>
                <a:latin typeface="Cambria Math" panose="02040503050406030204" pitchFamily="18" charset="0"/>
                <a:ea typeface="Cambria Math" panose="02040503050406030204" pitchFamily="18" charset="0"/>
              </a:rPr>
              <a:t>Q</a:t>
            </a:r>
            <a:r>
              <a:rPr lang="en-GB" sz="1600" dirty="0">
                <a:solidFill>
                  <a:schemeClr val="tx1"/>
                </a:solidFill>
                <a:latin typeface="Cambria Math" panose="02040503050406030204" pitchFamily="18" charset="0"/>
                <a:ea typeface="Cambria Math" panose="02040503050406030204" pitchFamily="18" charset="0"/>
              </a:rPr>
              <a:t>)</a:t>
            </a:r>
            <a:r>
              <a:rPr lang="en-GB" sz="1600" dirty="0">
                <a:solidFill>
                  <a:schemeClr val="tx1"/>
                </a:solidFill>
              </a:rPr>
              <a:t>.</a:t>
            </a:r>
          </a:p>
          <a:p>
            <a:pPr>
              <a:buClr>
                <a:srgbClr val="FF0000"/>
              </a:buClr>
              <a:defRPr/>
            </a:pPr>
            <a:endParaRPr lang="en-GB" sz="1800" dirty="0">
              <a:solidFill>
                <a:schemeClr val="tx1"/>
              </a:solidFill>
            </a:endParaRPr>
          </a:p>
          <a:p>
            <a:pPr>
              <a:spcBef>
                <a:spcPts val="600"/>
              </a:spcBef>
              <a:spcAft>
                <a:spcPts val="600"/>
              </a:spcAft>
              <a:defRPr/>
            </a:pPr>
            <a:endParaRPr lang="en-GB" sz="1800" dirty="0" smtClean="0">
              <a:solidFill>
                <a:schemeClr val="tx1"/>
              </a:solidFill>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3759962377"/>
              </p:ext>
            </p:extLst>
          </p:nvPr>
        </p:nvGraphicFramePr>
        <p:xfrm>
          <a:off x="3168650" y="1881188"/>
          <a:ext cx="1955800" cy="782637"/>
        </p:xfrm>
        <a:graphic>
          <a:graphicData uri="http://schemas.openxmlformats.org/presentationml/2006/ole">
            <mc:AlternateContent xmlns:mc="http://schemas.openxmlformats.org/markup-compatibility/2006">
              <mc:Choice xmlns:v="urn:schemas-microsoft-com:vml" Requires="v">
                <p:oleObj spid="_x0000_s402572" name="Equation" r:id="rId3" imgW="1396800" imgH="558720" progId="Equation.DSMT4">
                  <p:embed/>
                </p:oleObj>
              </mc:Choice>
              <mc:Fallback>
                <p:oleObj name="Equation" r:id="rId3" imgW="1396800" imgH="558720" progId="Equation.DSMT4">
                  <p:embed/>
                  <p:pic>
                    <p:nvPicPr>
                      <p:cNvPr id="0" name=""/>
                      <p:cNvPicPr>
                        <a:picLocks noChangeAspect="1" noChangeArrowheads="1"/>
                      </p:cNvPicPr>
                      <p:nvPr/>
                    </p:nvPicPr>
                    <p:blipFill>
                      <a:blip r:embed="rId4"/>
                      <a:srcRect/>
                      <a:stretch>
                        <a:fillRect/>
                      </a:stretch>
                    </p:blipFill>
                    <p:spPr bwMode="auto">
                      <a:xfrm>
                        <a:off x="3168650" y="1881188"/>
                        <a:ext cx="1955800" cy="782637"/>
                      </a:xfrm>
                      <a:prstGeom prst="rect">
                        <a:avLst/>
                      </a:prstGeom>
                      <a:noFill/>
                      <a:extLst/>
                    </p:spPr>
                  </p:pic>
                </p:oleObj>
              </mc:Fallback>
            </mc:AlternateContent>
          </a:graphicData>
        </a:graphic>
      </p:graphicFrame>
      <p:graphicFrame>
        <p:nvGraphicFramePr>
          <p:cNvPr id="5" name="Object 6"/>
          <p:cNvGraphicFramePr>
            <a:graphicFrameLocks noChangeAspect="1"/>
          </p:cNvGraphicFramePr>
          <p:nvPr>
            <p:extLst>
              <p:ext uri="{D42A27DB-BD31-4B8C-83A1-F6EECF244321}">
                <p14:modId xmlns:p14="http://schemas.microsoft.com/office/powerpoint/2010/main" val="312064826"/>
              </p:ext>
            </p:extLst>
          </p:nvPr>
        </p:nvGraphicFramePr>
        <p:xfrm>
          <a:off x="2820988" y="3411538"/>
          <a:ext cx="3128962" cy="746125"/>
        </p:xfrm>
        <a:graphic>
          <a:graphicData uri="http://schemas.openxmlformats.org/presentationml/2006/ole">
            <mc:AlternateContent xmlns:mc="http://schemas.openxmlformats.org/markup-compatibility/2006">
              <mc:Choice xmlns:v="urn:schemas-microsoft-com:vml" Requires="v">
                <p:oleObj spid="_x0000_s402573" name="Equation" r:id="rId5" imgW="2234880" imgH="533160" progId="Equation.DSMT4">
                  <p:embed/>
                </p:oleObj>
              </mc:Choice>
              <mc:Fallback>
                <p:oleObj name="Equation" r:id="rId5" imgW="2234880" imgH="533160" progId="Equation.DSMT4">
                  <p:embed/>
                  <p:pic>
                    <p:nvPicPr>
                      <p:cNvPr id="0" name=""/>
                      <p:cNvPicPr>
                        <a:picLocks noChangeAspect="1" noChangeArrowheads="1"/>
                      </p:cNvPicPr>
                      <p:nvPr/>
                    </p:nvPicPr>
                    <p:blipFill>
                      <a:blip r:embed="rId6"/>
                      <a:srcRect/>
                      <a:stretch>
                        <a:fillRect/>
                      </a:stretch>
                    </p:blipFill>
                    <p:spPr bwMode="auto">
                      <a:xfrm>
                        <a:off x="2820988" y="3411538"/>
                        <a:ext cx="3128962" cy="746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82663271"/>
              </p:ext>
            </p:extLst>
          </p:nvPr>
        </p:nvGraphicFramePr>
        <p:xfrm>
          <a:off x="3151188" y="5026025"/>
          <a:ext cx="2151062" cy="746125"/>
        </p:xfrm>
        <a:graphic>
          <a:graphicData uri="http://schemas.openxmlformats.org/presentationml/2006/ole">
            <mc:AlternateContent xmlns:mc="http://schemas.openxmlformats.org/markup-compatibility/2006">
              <mc:Choice xmlns:v="urn:schemas-microsoft-com:vml" Requires="v">
                <p:oleObj spid="_x0000_s402574" name="Equation" r:id="rId7" imgW="1536480" imgH="533160" progId="Equation.DSMT4">
                  <p:embed/>
                </p:oleObj>
              </mc:Choice>
              <mc:Fallback>
                <p:oleObj name="Equation" r:id="rId7" imgW="1536480" imgH="533160" progId="Equation.DSMT4">
                  <p:embed/>
                  <p:pic>
                    <p:nvPicPr>
                      <p:cNvPr id="0" name=""/>
                      <p:cNvPicPr>
                        <a:picLocks noChangeAspect="1" noChangeArrowheads="1"/>
                      </p:cNvPicPr>
                      <p:nvPr/>
                    </p:nvPicPr>
                    <p:blipFill>
                      <a:blip r:embed="rId8"/>
                      <a:srcRect/>
                      <a:stretch>
                        <a:fillRect/>
                      </a:stretch>
                    </p:blipFill>
                    <p:spPr bwMode="auto">
                      <a:xfrm>
                        <a:off x="3151188" y="5026025"/>
                        <a:ext cx="2151062" cy="746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9787516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GB" altLang="en-US" sz="3600" dirty="0" smtClean="0"/>
              <a:t>The Ensemble of Data Assimilations (EDA)</a:t>
            </a:r>
            <a:endParaRPr lang="en-GB" altLang="en-US" dirty="0" smtClean="0"/>
          </a:p>
        </p:txBody>
      </p:sp>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marL="285750" indent="-285750">
              <a:spcBef>
                <a:spcPts val="1200"/>
              </a:spcBef>
              <a:spcAft>
                <a:spcPts val="600"/>
              </a:spcAft>
              <a:buFont typeface="Arial" panose="020B0604020202020204" pitchFamily="34" charset="0"/>
              <a:buChar char="•"/>
            </a:pPr>
            <a:r>
              <a:rPr lang="en-GB" sz="1600" dirty="0">
                <a:solidFill>
                  <a:srgbClr val="000000"/>
                </a:solidFill>
                <a:cs typeface="Helvetica" panose="020B0604020202020204" pitchFamily="34" charset="0"/>
              </a:rPr>
              <a:t>If we define the </a:t>
            </a:r>
            <a:r>
              <a:rPr lang="en-GB" sz="1600" dirty="0">
                <a:solidFill>
                  <a:srgbClr val="0099FF"/>
                </a:solidFill>
                <a:cs typeface="Helvetica" panose="020B0604020202020204" pitchFamily="34" charset="0"/>
              </a:rPr>
              <a:t>differences between the perturbed and unperturbed state                     </a:t>
            </a:r>
            <a:r>
              <a:rPr lang="en-GB" sz="1600" dirty="0" smtClean="0">
                <a:solidFill>
                  <a:srgbClr val="000000"/>
                </a:solidFill>
                <a:cs typeface="Helvetica" panose="020B0604020202020204" pitchFamily="34" charset="0"/>
              </a:rPr>
              <a:t>                   their </a:t>
            </a:r>
            <a:r>
              <a:rPr lang="en-GB" sz="1600" dirty="0">
                <a:solidFill>
                  <a:srgbClr val="000000"/>
                </a:solidFill>
                <a:cs typeface="Helvetica" panose="020B0604020202020204" pitchFamily="34" charset="0"/>
              </a:rPr>
              <a:t>evolution is obtained by subtracting the unperturbed state evolution equations from the perturbed ones, i.e. (3)-(1</a:t>
            </a:r>
            <a:r>
              <a:rPr lang="en-GB" sz="1600" dirty="0" smtClean="0">
                <a:solidFill>
                  <a:srgbClr val="000000"/>
                </a:solidFill>
                <a:cs typeface="Helvetica" panose="020B0604020202020204" pitchFamily="34" charset="0"/>
              </a:rPr>
              <a:t>):</a:t>
            </a:r>
          </a:p>
          <a:p>
            <a:pPr>
              <a:spcBef>
                <a:spcPts val="1200"/>
              </a:spcBef>
              <a:spcAft>
                <a:spcPts val="600"/>
              </a:spcAft>
            </a:pPr>
            <a:r>
              <a:rPr lang="en-GB" sz="1600" dirty="0">
                <a:solidFill>
                  <a:srgbClr val="000000"/>
                </a:solidFill>
                <a:cs typeface="Helvetica" panose="020B0604020202020204" pitchFamily="34" charset="0"/>
              </a:rPr>
              <a:t>	</a:t>
            </a:r>
            <a:r>
              <a:rPr lang="en-GB" sz="1600" dirty="0" smtClean="0">
                <a:solidFill>
                  <a:srgbClr val="000000"/>
                </a:solidFill>
                <a:cs typeface="Helvetica" panose="020B0604020202020204" pitchFamily="34" charset="0"/>
              </a:rPr>
              <a:t>					   (4)</a:t>
            </a:r>
          </a:p>
          <a:p>
            <a:pPr marL="285750" indent="-285750">
              <a:spcBef>
                <a:spcPts val="2400"/>
              </a:spcBef>
              <a:spcAft>
                <a:spcPts val="600"/>
              </a:spcAft>
              <a:buFont typeface="Arial" panose="020B0604020202020204" pitchFamily="34" charset="0"/>
              <a:buChar char="•"/>
            </a:pPr>
            <a:r>
              <a:rPr lang="en-GB" sz="1600" dirty="0" smtClean="0">
                <a:solidFill>
                  <a:srgbClr val="000000"/>
                </a:solidFill>
                <a:cs typeface="Helvetica" panose="020B0604020202020204" pitchFamily="34" charset="0"/>
              </a:rPr>
              <a:t>We see that the perturbations evolve with similar updates as the control: what about their error statistics?</a:t>
            </a:r>
          </a:p>
          <a:p>
            <a:pPr>
              <a:spcBef>
                <a:spcPts val="2400"/>
              </a:spcBef>
              <a:spcAft>
                <a:spcPts val="600"/>
              </a:spcAft>
            </a:pPr>
            <a:r>
              <a:rPr lang="en-GB" sz="1600" dirty="0" smtClean="0">
                <a:solidFill>
                  <a:srgbClr val="000000"/>
                </a:solidFill>
                <a:cs typeface="Helvetica" panose="020B0604020202020204" pitchFamily="34" charset="0"/>
              </a:rPr>
              <a:t> </a:t>
            </a:r>
          </a:p>
          <a:p>
            <a:pPr>
              <a:spcBef>
                <a:spcPts val="1200"/>
              </a:spcBef>
              <a:spcAft>
                <a:spcPts val="600"/>
              </a:spcAft>
            </a:pPr>
            <a:endParaRPr lang="en-GB" sz="1600" dirty="0">
              <a:solidFill>
                <a:srgbClr val="000000"/>
              </a:solidFill>
              <a:cs typeface="Helvetica" panose="020B0604020202020204" pitchFamily="34" charset="0"/>
            </a:endParaRPr>
          </a:p>
          <a:p>
            <a:pPr>
              <a:spcBef>
                <a:spcPts val="1200"/>
              </a:spcBef>
              <a:spcAft>
                <a:spcPts val="600"/>
              </a:spcAft>
            </a:pPr>
            <a:endParaRPr lang="en-GB" sz="1600" dirty="0">
              <a:solidFill>
                <a:srgbClr val="000000"/>
              </a:solidFill>
              <a:cs typeface="Helvetica" panose="020B0604020202020204" pitchFamily="34" charset="0"/>
            </a:endParaRPr>
          </a:p>
          <a:p>
            <a:pPr>
              <a:lnSpc>
                <a:spcPct val="110000"/>
              </a:lnSpc>
              <a:spcBef>
                <a:spcPts val="600"/>
              </a:spcBef>
              <a:spcAft>
                <a:spcPts val="600"/>
              </a:spcAft>
              <a:buSzPct val="110000"/>
              <a:defRPr/>
            </a:pPr>
            <a:r>
              <a:rPr lang="en-GB" sz="1600" dirty="0" smtClean="0">
                <a:solidFill>
                  <a:schemeClr val="tx1"/>
                </a:solidFill>
                <a:cs typeface="Helvetica" panose="020B0604020202020204" pitchFamily="34" charset="0"/>
              </a:rPr>
              <a:t>						</a:t>
            </a:r>
            <a:endParaRPr lang="en-GB" sz="1800" dirty="0" smtClean="0">
              <a:solidFill>
                <a:schemeClr val="tx1"/>
              </a:solidFill>
              <a:cs typeface="Helvetica" panose="020B0604020202020204" pitchFamily="34" charset="0"/>
            </a:endParaRPr>
          </a:p>
          <a:p>
            <a:pPr algn="ctr">
              <a:buClr>
                <a:srgbClr val="FF0000"/>
              </a:buClr>
              <a:defRPr/>
            </a:pPr>
            <a:endParaRPr lang="en-GB" sz="1800" dirty="0">
              <a:solidFill>
                <a:schemeClr val="tx1"/>
              </a:solidFill>
            </a:endParaRPr>
          </a:p>
          <a:p>
            <a:pPr>
              <a:spcBef>
                <a:spcPts val="600"/>
              </a:spcBef>
              <a:spcAft>
                <a:spcPts val="600"/>
              </a:spcAft>
              <a:defRPr/>
            </a:pPr>
            <a:endParaRPr lang="en-GB" sz="1800" dirty="0" smtClean="0">
              <a:solidFill>
                <a:schemeClr val="tx1"/>
              </a:solidFill>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1718603127"/>
              </p:ext>
            </p:extLst>
          </p:nvPr>
        </p:nvGraphicFramePr>
        <p:xfrm>
          <a:off x="7452320" y="1268760"/>
          <a:ext cx="1351224" cy="320040"/>
        </p:xfrm>
        <a:graphic>
          <a:graphicData uri="http://schemas.openxmlformats.org/presentationml/2006/ole">
            <mc:AlternateContent xmlns:mc="http://schemas.openxmlformats.org/markup-compatibility/2006">
              <mc:Choice xmlns:v="urn:schemas-microsoft-com:vml" Requires="v">
                <p:oleObj spid="_x0000_s403535" name="Equation" r:id="rId3" imgW="965160" imgH="228600" progId="Equation.DSMT4">
                  <p:embed/>
                </p:oleObj>
              </mc:Choice>
              <mc:Fallback>
                <p:oleObj name="Equation" r:id="rId3" imgW="965160" imgH="228600" progId="Equation.DSMT4">
                  <p:embed/>
                  <p:pic>
                    <p:nvPicPr>
                      <p:cNvPr id="0" name=""/>
                      <p:cNvPicPr>
                        <a:picLocks noChangeAspect="1" noChangeArrowheads="1"/>
                      </p:cNvPicPr>
                      <p:nvPr/>
                    </p:nvPicPr>
                    <p:blipFill>
                      <a:blip r:embed="rId4"/>
                      <a:srcRect/>
                      <a:stretch>
                        <a:fillRect/>
                      </a:stretch>
                    </p:blipFill>
                    <p:spPr bwMode="auto">
                      <a:xfrm>
                        <a:off x="7452320" y="1268760"/>
                        <a:ext cx="1351224" cy="3200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6"/>
          <p:cNvGraphicFramePr>
            <a:graphicFrameLocks noChangeAspect="1"/>
          </p:cNvGraphicFramePr>
          <p:nvPr>
            <p:extLst>
              <p:ext uri="{D42A27DB-BD31-4B8C-83A1-F6EECF244321}">
                <p14:modId xmlns:p14="http://schemas.microsoft.com/office/powerpoint/2010/main" val="442463028"/>
              </p:ext>
            </p:extLst>
          </p:nvPr>
        </p:nvGraphicFramePr>
        <p:xfrm>
          <a:off x="3635375" y="2070100"/>
          <a:ext cx="1797050" cy="746125"/>
        </p:xfrm>
        <a:graphic>
          <a:graphicData uri="http://schemas.openxmlformats.org/presentationml/2006/ole">
            <mc:AlternateContent xmlns:mc="http://schemas.openxmlformats.org/markup-compatibility/2006">
              <mc:Choice xmlns:v="urn:schemas-microsoft-com:vml" Requires="v">
                <p:oleObj spid="_x0000_s403536" name="Equation" r:id="rId5" imgW="1282680" imgH="533160" progId="Equation.DSMT4">
                  <p:embed/>
                </p:oleObj>
              </mc:Choice>
              <mc:Fallback>
                <p:oleObj name="Equation" r:id="rId5" imgW="1282680" imgH="533160" progId="Equation.DSMT4">
                  <p:embed/>
                  <p:pic>
                    <p:nvPicPr>
                      <p:cNvPr id="0" name=""/>
                      <p:cNvPicPr>
                        <a:picLocks noChangeAspect="1" noChangeArrowheads="1"/>
                      </p:cNvPicPr>
                      <p:nvPr/>
                    </p:nvPicPr>
                    <p:blipFill>
                      <a:blip r:embed="rId6"/>
                      <a:srcRect/>
                      <a:stretch>
                        <a:fillRect/>
                      </a:stretch>
                    </p:blipFill>
                    <p:spPr bwMode="auto">
                      <a:xfrm>
                        <a:off x="3635375" y="2070100"/>
                        <a:ext cx="1797050" cy="746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6"/>
          <p:cNvGraphicFramePr>
            <a:graphicFrameLocks noChangeAspect="1"/>
          </p:cNvGraphicFramePr>
          <p:nvPr>
            <p:extLst>
              <p:ext uri="{D42A27DB-BD31-4B8C-83A1-F6EECF244321}">
                <p14:modId xmlns:p14="http://schemas.microsoft.com/office/powerpoint/2010/main" val="457031750"/>
              </p:ext>
            </p:extLst>
          </p:nvPr>
        </p:nvGraphicFramePr>
        <p:xfrm>
          <a:off x="889000" y="3829050"/>
          <a:ext cx="6604000" cy="1903413"/>
        </p:xfrm>
        <a:graphic>
          <a:graphicData uri="http://schemas.openxmlformats.org/presentationml/2006/ole">
            <mc:AlternateContent xmlns:mc="http://schemas.openxmlformats.org/markup-compatibility/2006">
              <mc:Choice xmlns:v="urn:schemas-microsoft-com:vml" Requires="v">
                <p:oleObj spid="_x0000_s403537" name="Equation" r:id="rId7" imgW="5283000" imgH="1523880" progId="Equation.DSMT4">
                  <p:embed/>
                </p:oleObj>
              </mc:Choice>
              <mc:Fallback>
                <p:oleObj name="Equation" r:id="rId7" imgW="5283000" imgH="1523880" progId="Equation.DSMT4">
                  <p:embed/>
                  <p:pic>
                    <p:nvPicPr>
                      <p:cNvPr id="0" name=""/>
                      <p:cNvPicPr>
                        <a:picLocks noChangeAspect="1" noChangeArrowheads="1"/>
                      </p:cNvPicPr>
                      <p:nvPr/>
                    </p:nvPicPr>
                    <p:blipFill>
                      <a:blip r:embed="rId8"/>
                      <a:srcRect/>
                      <a:stretch>
                        <a:fillRect/>
                      </a:stretch>
                    </p:blipFill>
                    <p:spPr bwMode="auto">
                      <a:xfrm>
                        <a:off x="889000" y="3829050"/>
                        <a:ext cx="6604000" cy="19034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extBox 1"/>
          <p:cNvSpPr txBox="1"/>
          <p:nvPr/>
        </p:nvSpPr>
        <p:spPr>
          <a:xfrm>
            <a:off x="7740352" y="4941168"/>
            <a:ext cx="436338" cy="331116"/>
          </a:xfrm>
          <a:prstGeom prst="rect">
            <a:avLst/>
          </a:prstGeom>
          <a:noFill/>
        </p:spPr>
        <p:txBody>
          <a:bodyPr wrap="none" rtlCol="0">
            <a:spAutoFit/>
          </a:bodyPr>
          <a:lstStyle/>
          <a:p>
            <a:r>
              <a:rPr lang="en-GB" sz="1600" dirty="0" smtClean="0">
                <a:solidFill>
                  <a:schemeClr val="tx1"/>
                </a:solidFill>
                <a:latin typeface="Helvetica" panose="020B0604020202020204" pitchFamily="34" charset="0"/>
                <a:cs typeface="Helvetica" panose="020B0604020202020204" pitchFamily="34" charset="0"/>
              </a:rPr>
              <a:t>(5)</a:t>
            </a:r>
            <a:endParaRPr lang="en-GB" sz="1600" dirty="0">
              <a:solidFill>
                <a:schemeClr val="tx1"/>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14569332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GB" altLang="en-US" sz="3600" dirty="0" smtClean="0"/>
              <a:t>The Ensemble of Data Assimilations (EDA)</a:t>
            </a:r>
            <a:endParaRPr lang="en-GB" altLang="en-US" dirty="0" smtClean="0"/>
          </a:p>
        </p:txBody>
      </p:sp>
      <p:sp>
        <p:nvSpPr>
          <p:cNvPr id="3" name="Content Placeholder 2"/>
          <p:cNvSpPr>
            <a:spLocks noGrp="1"/>
          </p:cNvSpPr>
          <p:nvPr>
            <p:ph idx="4294967295"/>
          </p:nvPr>
        </p:nvSpPr>
        <p:spPr>
          <a:xfrm>
            <a:off x="468313" y="1268760"/>
            <a:ext cx="8229600" cy="5040560"/>
          </a:xfrm>
          <a:prstGeom prst="rect">
            <a:avLst/>
          </a:prstGeom>
        </p:spPr>
        <p:txBody>
          <a:bodyPr>
            <a:normAutofit lnSpcReduction="10000"/>
          </a:bodyPr>
          <a:lstStyle/>
          <a:p>
            <a:pPr marL="285750" indent="-285750">
              <a:spcBef>
                <a:spcPts val="1200"/>
              </a:spcBef>
              <a:spcAft>
                <a:spcPts val="600"/>
              </a:spcAft>
              <a:buFont typeface="Arial" panose="020B0604020202020204" pitchFamily="34" charset="0"/>
              <a:buChar char="•"/>
            </a:pPr>
            <a:r>
              <a:rPr lang="en-GB" sz="1600" dirty="0" smtClean="0">
                <a:solidFill>
                  <a:srgbClr val="000000"/>
                </a:solidFill>
                <a:cs typeface="Helvetica" panose="020B0604020202020204" pitchFamily="34" charset="0"/>
              </a:rPr>
              <a:t>It can then be seen that the perturbations from a DA system run with perturbed observations and model error evolve with the same update equations as the |DA system errors:</a:t>
            </a:r>
          </a:p>
          <a:p>
            <a:pPr>
              <a:spcBef>
                <a:spcPts val="1200"/>
              </a:spcBef>
              <a:spcAft>
                <a:spcPts val="600"/>
              </a:spcAft>
            </a:pPr>
            <a:r>
              <a:rPr lang="en-GB" sz="1600" dirty="0">
                <a:solidFill>
                  <a:srgbClr val="000000"/>
                </a:solidFill>
                <a:cs typeface="Helvetica" panose="020B0604020202020204" pitchFamily="34" charset="0"/>
              </a:rPr>
              <a:t>	</a:t>
            </a:r>
            <a:r>
              <a:rPr lang="en-GB" sz="1600" dirty="0" smtClean="0">
                <a:solidFill>
                  <a:srgbClr val="000000"/>
                </a:solidFill>
                <a:cs typeface="Helvetica" panose="020B0604020202020204" pitchFamily="34" charset="0"/>
              </a:rPr>
              <a:t>					   </a:t>
            </a:r>
          </a:p>
          <a:p>
            <a:pPr>
              <a:spcBef>
                <a:spcPts val="1200"/>
              </a:spcBef>
              <a:spcAft>
                <a:spcPts val="600"/>
              </a:spcAft>
            </a:pPr>
            <a:endParaRPr lang="en-GB" sz="1600" dirty="0">
              <a:solidFill>
                <a:srgbClr val="000000"/>
              </a:solidFill>
              <a:cs typeface="Helvetica" panose="020B0604020202020204" pitchFamily="34" charset="0"/>
            </a:endParaRPr>
          </a:p>
          <a:p>
            <a:pPr>
              <a:spcBef>
                <a:spcPts val="1200"/>
              </a:spcBef>
              <a:spcAft>
                <a:spcPts val="600"/>
              </a:spcAft>
            </a:pPr>
            <a:endParaRPr lang="en-GB" sz="1600" dirty="0" smtClean="0">
              <a:solidFill>
                <a:srgbClr val="000000"/>
              </a:solidFill>
              <a:cs typeface="Helvetica" panose="020B0604020202020204" pitchFamily="34" charset="0"/>
            </a:endParaRPr>
          </a:p>
          <a:p>
            <a:pPr>
              <a:spcBef>
                <a:spcPts val="1200"/>
              </a:spcBef>
              <a:spcAft>
                <a:spcPts val="600"/>
              </a:spcAft>
            </a:pPr>
            <a:endParaRPr lang="en-GB" sz="1600" dirty="0">
              <a:solidFill>
                <a:srgbClr val="000000"/>
              </a:solidFill>
              <a:cs typeface="Helvetica" panose="020B0604020202020204" pitchFamily="34" charset="0"/>
            </a:endParaRPr>
          </a:p>
          <a:p>
            <a:pPr marL="285750" indent="-285750">
              <a:spcBef>
                <a:spcPts val="1800"/>
              </a:spcBef>
              <a:spcAft>
                <a:spcPts val="600"/>
              </a:spcAft>
              <a:buFont typeface="Arial" panose="020B0604020202020204" pitchFamily="34" charset="0"/>
              <a:buChar char="•"/>
            </a:pPr>
            <a:r>
              <a:rPr lang="en-GB" sz="1600" dirty="0" smtClean="0">
                <a:solidFill>
                  <a:srgbClr val="000000"/>
                </a:solidFill>
                <a:cs typeface="Helvetica" panose="020B0604020202020204" pitchFamily="34" charset="0"/>
              </a:rPr>
              <a:t>However we require to draw perturbations from the correct error covariance matrices </a:t>
            </a:r>
            <a:r>
              <a:rPr lang="en-GB" sz="1600" b="1" dirty="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R</a:t>
            </a:r>
            <a:r>
              <a:rPr lang="en-GB" sz="1600" dirty="0" smtClean="0">
                <a:solidFill>
                  <a:srgbClr val="000000"/>
                </a:solidFill>
                <a:cs typeface="Helvetica" panose="020B0604020202020204" pitchFamily="34" charset="0"/>
              </a:rPr>
              <a:t> (observation errors) and </a:t>
            </a:r>
            <a:r>
              <a:rPr lang="en-GB" sz="1600" b="1" dirty="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Q</a:t>
            </a:r>
            <a:r>
              <a:rPr lang="en-GB" sz="1600" dirty="0" smtClean="0">
                <a:solidFill>
                  <a:srgbClr val="000000"/>
                </a:solidFill>
                <a:cs typeface="Helvetica" panose="020B0604020202020204" pitchFamily="34" charset="0"/>
              </a:rPr>
              <a:t> (model errors), which are themselves subject to non-negligible uncertainties</a:t>
            </a:r>
          </a:p>
          <a:p>
            <a:pPr>
              <a:spcBef>
                <a:spcPts val="1200"/>
              </a:spcBef>
              <a:spcAft>
                <a:spcPts val="600"/>
              </a:spcAft>
            </a:pPr>
            <a:endParaRPr lang="en-GB" sz="1600" dirty="0" smtClean="0">
              <a:solidFill>
                <a:srgbClr val="000000"/>
              </a:solidFill>
              <a:cs typeface="Helvetica" panose="020B0604020202020204" pitchFamily="34" charset="0"/>
            </a:endParaRPr>
          </a:p>
          <a:p>
            <a:pPr>
              <a:spcBef>
                <a:spcPts val="2400"/>
              </a:spcBef>
              <a:spcAft>
                <a:spcPts val="600"/>
              </a:spcAft>
            </a:pPr>
            <a:r>
              <a:rPr lang="en-GB" sz="1600" dirty="0" smtClean="0">
                <a:solidFill>
                  <a:srgbClr val="000000"/>
                </a:solidFill>
                <a:cs typeface="Helvetica" panose="020B0604020202020204" pitchFamily="34" charset="0"/>
              </a:rPr>
              <a:t> </a:t>
            </a:r>
          </a:p>
          <a:p>
            <a:pPr>
              <a:lnSpc>
                <a:spcPct val="110000"/>
              </a:lnSpc>
              <a:spcBef>
                <a:spcPts val="600"/>
              </a:spcBef>
              <a:spcAft>
                <a:spcPts val="600"/>
              </a:spcAft>
              <a:buSzPct val="110000"/>
              <a:defRPr/>
            </a:pPr>
            <a:r>
              <a:rPr lang="en-GB" sz="1600" dirty="0" smtClean="0">
                <a:solidFill>
                  <a:schemeClr val="tx1"/>
                </a:solidFill>
                <a:cs typeface="Helvetica" panose="020B0604020202020204" pitchFamily="34" charset="0"/>
              </a:rPr>
              <a:t>			</a:t>
            </a:r>
            <a:endParaRPr lang="en-GB" sz="1800" dirty="0" smtClean="0">
              <a:solidFill>
                <a:schemeClr val="tx1"/>
              </a:solidFill>
              <a:cs typeface="Helvetica" panose="020B0604020202020204" pitchFamily="34" charset="0"/>
            </a:endParaRPr>
          </a:p>
          <a:p>
            <a:pPr algn="ctr">
              <a:buClr>
                <a:srgbClr val="FF0000"/>
              </a:buClr>
              <a:defRPr/>
            </a:pPr>
            <a:endParaRPr lang="en-GB" sz="1800" dirty="0">
              <a:solidFill>
                <a:schemeClr val="tx1"/>
              </a:solidFill>
            </a:endParaRPr>
          </a:p>
          <a:p>
            <a:pPr>
              <a:spcBef>
                <a:spcPts val="600"/>
              </a:spcBef>
              <a:spcAft>
                <a:spcPts val="600"/>
              </a:spcAft>
              <a:defRPr/>
            </a:pPr>
            <a:endParaRPr lang="en-GB" sz="1800" dirty="0" smtClean="0">
              <a:solidFill>
                <a:schemeClr val="tx1"/>
              </a:solidFill>
            </a:endParaRPr>
          </a:p>
        </p:txBody>
      </p:sp>
      <p:graphicFrame>
        <p:nvGraphicFramePr>
          <p:cNvPr id="9" name="Object 6"/>
          <p:cNvGraphicFramePr>
            <a:graphicFrameLocks noChangeAspect="1"/>
          </p:cNvGraphicFramePr>
          <p:nvPr>
            <p:extLst>
              <p:ext uri="{D42A27DB-BD31-4B8C-83A1-F6EECF244321}">
                <p14:modId xmlns:p14="http://schemas.microsoft.com/office/powerpoint/2010/main" val="3695549099"/>
              </p:ext>
            </p:extLst>
          </p:nvPr>
        </p:nvGraphicFramePr>
        <p:xfrm>
          <a:off x="2198688" y="2132856"/>
          <a:ext cx="3984625" cy="920750"/>
        </p:xfrm>
        <a:graphic>
          <a:graphicData uri="http://schemas.openxmlformats.org/presentationml/2006/ole">
            <mc:AlternateContent xmlns:mc="http://schemas.openxmlformats.org/markup-compatibility/2006">
              <mc:Choice xmlns:v="urn:schemas-microsoft-com:vml" Requires="v">
                <p:oleObj spid="_x0000_s391857" name="Equation" r:id="rId3" imgW="3187440" imgH="736560" progId="Equation.DSMT4">
                  <p:embed/>
                </p:oleObj>
              </mc:Choice>
              <mc:Fallback>
                <p:oleObj name="Equation" r:id="rId3" imgW="3187440" imgH="736560" progId="Equation.DSMT4">
                  <p:embed/>
                  <p:pic>
                    <p:nvPicPr>
                      <p:cNvPr id="0" name=""/>
                      <p:cNvPicPr>
                        <a:picLocks noChangeAspect="1" noChangeArrowheads="1"/>
                      </p:cNvPicPr>
                      <p:nvPr/>
                    </p:nvPicPr>
                    <p:blipFill>
                      <a:blip r:embed="rId4"/>
                      <a:srcRect/>
                      <a:stretch>
                        <a:fillRect/>
                      </a:stretch>
                    </p:blipFill>
                    <p:spPr bwMode="auto">
                      <a:xfrm>
                        <a:off x="2198688" y="2132856"/>
                        <a:ext cx="3984625" cy="920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extBox 1"/>
          <p:cNvSpPr txBox="1"/>
          <p:nvPr/>
        </p:nvSpPr>
        <p:spPr>
          <a:xfrm>
            <a:off x="6948264" y="2449812"/>
            <a:ext cx="436338" cy="331116"/>
          </a:xfrm>
          <a:prstGeom prst="rect">
            <a:avLst/>
          </a:prstGeom>
          <a:noFill/>
        </p:spPr>
        <p:txBody>
          <a:bodyPr wrap="none" rtlCol="0">
            <a:spAutoFit/>
          </a:bodyPr>
          <a:lstStyle/>
          <a:p>
            <a:r>
              <a:rPr lang="en-GB" sz="1600" dirty="0" smtClean="0">
                <a:solidFill>
                  <a:schemeClr val="tx1"/>
                </a:solidFill>
                <a:latin typeface="Helvetica" panose="020B0604020202020204" pitchFamily="34" charset="0"/>
                <a:cs typeface="Helvetica" panose="020B0604020202020204" pitchFamily="34" charset="0"/>
              </a:rPr>
              <a:t>(5)</a:t>
            </a:r>
            <a:endParaRPr lang="en-GB" sz="1600" dirty="0">
              <a:solidFill>
                <a:schemeClr val="tx1"/>
              </a:solidFill>
              <a:latin typeface="Helvetica" panose="020B0604020202020204" pitchFamily="34" charset="0"/>
              <a:cs typeface="Helvetica" panose="020B0604020202020204" pitchFamily="34" charset="0"/>
            </a:endParaRPr>
          </a:p>
        </p:txBody>
      </p:sp>
      <p:graphicFrame>
        <p:nvGraphicFramePr>
          <p:cNvPr id="10" name="Object 6"/>
          <p:cNvGraphicFramePr>
            <a:graphicFrameLocks noChangeAspect="1"/>
          </p:cNvGraphicFramePr>
          <p:nvPr>
            <p:extLst>
              <p:ext uri="{D42A27DB-BD31-4B8C-83A1-F6EECF244321}">
                <p14:modId xmlns:p14="http://schemas.microsoft.com/office/powerpoint/2010/main" val="1959161992"/>
              </p:ext>
            </p:extLst>
          </p:nvPr>
        </p:nvGraphicFramePr>
        <p:xfrm>
          <a:off x="2195736" y="3212976"/>
          <a:ext cx="2905344" cy="693108"/>
        </p:xfrm>
        <a:graphic>
          <a:graphicData uri="http://schemas.openxmlformats.org/presentationml/2006/ole">
            <mc:AlternateContent xmlns:mc="http://schemas.openxmlformats.org/markup-compatibility/2006">
              <mc:Choice xmlns:v="urn:schemas-microsoft-com:vml" Requires="v">
                <p:oleObj spid="_x0000_s391858" name="Equation" r:id="rId5" imgW="2234880" imgH="533160" progId="Equation.DSMT4">
                  <p:embed/>
                </p:oleObj>
              </mc:Choice>
              <mc:Fallback>
                <p:oleObj name="Equation" r:id="rId5" imgW="2234880" imgH="533160" progId="Equation.DSMT4">
                  <p:embed/>
                  <p:pic>
                    <p:nvPicPr>
                      <p:cNvPr id="0" name=""/>
                      <p:cNvPicPr>
                        <a:picLocks noChangeAspect="1" noChangeArrowheads="1"/>
                      </p:cNvPicPr>
                      <p:nvPr/>
                    </p:nvPicPr>
                    <p:blipFill>
                      <a:blip r:embed="rId6"/>
                      <a:srcRect/>
                      <a:stretch>
                        <a:fillRect/>
                      </a:stretch>
                    </p:blipFill>
                    <p:spPr bwMode="auto">
                      <a:xfrm>
                        <a:off x="2195736" y="3212976"/>
                        <a:ext cx="2905344" cy="69310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Box 10"/>
          <p:cNvSpPr txBox="1"/>
          <p:nvPr/>
        </p:nvSpPr>
        <p:spPr>
          <a:xfrm>
            <a:off x="6948264" y="3385916"/>
            <a:ext cx="436338" cy="331116"/>
          </a:xfrm>
          <a:prstGeom prst="rect">
            <a:avLst/>
          </a:prstGeom>
          <a:noFill/>
        </p:spPr>
        <p:txBody>
          <a:bodyPr wrap="none" rtlCol="0">
            <a:spAutoFit/>
          </a:bodyPr>
          <a:lstStyle/>
          <a:p>
            <a:r>
              <a:rPr lang="en-GB" sz="1600" dirty="0" smtClean="0">
                <a:solidFill>
                  <a:schemeClr val="tx1"/>
                </a:solidFill>
                <a:latin typeface="Helvetica" panose="020B0604020202020204" pitchFamily="34" charset="0"/>
                <a:cs typeface="Helvetica" panose="020B0604020202020204" pitchFamily="34" charset="0"/>
              </a:rPr>
              <a:t>(2)</a:t>
            </a:r>
            <a:endParaRPr lang="en-GB" sz="1600" dirty="0">
              <a:solidFill>
                <a:schemeClr val="tx1"/>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540528026"/>
      </p:ext>
    </p:extLst>
  </p:cSld>
  <p:clrMapOvr>
    <a:masterClrMapping/>
  </p:clrMapOvr>
  <p:timing>
    <p:tnLst>
      <p:par>
        <p:cTn id="1" dur="indefinite" restart="never" nodeType="tmRoot"/>
      </p:par>
    </p:tnLst>
  </p:timing>
</p:sld>
</file>

<file path=ppt/theme/theme1.xml><?xml version="1.0" encoding="utf-8"?>
<a:theme xmlns:a="http://schemas.openxmlformats.org/drawingml/2006/main" name="ECMWF_Template white with ba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ECMWF_Template white with ba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ECMWF_Template white with ba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106619</TotalTime>
  <Words>2982</Words>
  <Application>Microsoft Office PowerPoint</Application>
  <PresentationFormat>On-screen Show (4:3)</PresentationFormat>
  <Paragraphs>370</Paragraphs>
  <Slides>42</Slides>
  <Notes>6</Notes>
  <HiddenSlides>0</HiddenSlides>
  <MMClips>0</MMClips>
  <ScaleCrop>false</ScaleCrop>
  <HeadingPairs>
    <vt:vector size="8" baseType="variant">
      <vt:variant>
        <vt:lpstr>Fonts Used</vt:lpstr>
      </vt:variant>
      <vt:variant>
        <vt:i4>10</vt:i4>
      </vt:variant>
      <vt:variant>
        <vt:lpstr>Theme</vt:lpstr>
      </vt:variant>
      <vt:variant>
        <vt:i4>3</vt:i4>
      </vt:variant>
      <vt:variant>
        <vt:lpstr>Embedded OLE Servers</vt:lpstr>
      </vt:variant>
      <vt:variant>
        <vt:i4>1</vt:i4>
      </vt:variant>
      <vt:variant>
        <vt:lpstr>Slide Titles</vt:lpstr>
      </vt:variant>
      <vt:variant>
        <vt:i4>42</vt:i4>
      </vt:variant>
    </vt:vector>
  </HeadingPairs>
  <TitlesOfParts>
    <vt:vector size="56" baseType="lpstr">
      <vt:lpstr>MS PGothic</vt:lpstr>
      <vt:lpstr>Arial</vt:lpstr>
      <vt:lpstr>Arial Black</vt:lpstr>
      <vt:lpstr>Calibri</vt:lpstr>
      <vt:lpstr>Cambria Math</vt:lpstr>
      <vt:lpstr>Helvetica</vt:lpstr>
      <vt:lpstr>Lucida Calligraphy</vt:lpstr>
      <vt:lpstr>Times</vt:lpstr>
      <vt:lpstr>Times New Roman</vt:lpstr>
      <vt:lpstr>Wingdings</vt:lpstr>
      <vt:lpstr>ECMWF_Template white with bar</vt:lpstr>
      <vt:lpstr>1_ECMWF_Template white with bar</vt:lpstr>
      <vt:lpstr>2_ECMWF_Template white with bar</vt:lpstr>
      <vt:lpstr>Equation</vt:lpstr>
      <vt:lpstr>Assimilation Algorithms: EDA and Hybrid Data Assimilation   </vt:lpstr>
      <vt:lpstr>Outline</vt:lpstr>
      <vt:lpstr>The Ensemble of Data Assimilations (EDA)</vt:lpstr>
      <vt:lpstr>PowerPoint Presentation</vt:lpstr>
      <vt:lpstr>The Ensemble of Data Assimilations (EDA)</vt:lpstr>
      <vt:lpstr>The Ensemble of Data Assimilations (EDA)</vt:lpstr>
      <vt:lpstr>The Ensemble of Data Assimilations (EDA)</vt:lpstr>
      <vt:lpstr>The Ensemble of Data Assimilations (EDA)</vt:lpstr>
      <vt:lpstr>The Ensemble of Data Assimilations (EDA)</vt:lpstr>
      <vt:lpstr>The Ensemble of Data Assimilations (EDA)</vt:lpstr>
      <vt:lpstr>The Ensemble of Data Assimilations (EDA)</vt:lpstr>
      <vt:lpstr>The Ensemble of Data Assimilations (EDA)</vt:lpstr>
      <vt:lpstr>The Ensemble of Data Assimilations (EDA)</vt:lpstr>
      <vt:lpstr>The Ensemble of Data Assimilations (EDA)</vt:lpstr>
      <vt:lpstr>The Ensemble of Data Assimilations (EDA)</vt:lpstr>
      <vt:lpstr>Hybrid Data Assimilation</vt:lpstr>
      <vt:lpstr>Hybrid Data Assimilation: Motivation</vt:lpstr>
      <vt:lpstr>Hybrid Data Assimilation: Motivation</vt:lpstr>
      <vt:lpstr>PowerPoint Presentation</vt:lpstr>
      <vt:lpstr>Hybrid Data Assimilation: Motivation</vt:lpstr>
      <vt:lpstr>Hybrid Data Assimilation: Motivation</vt:lpstr>
      <vt:lpstr>Hybrid Data Assimilation: Applications</vt:lpstr>
      <vt:lpstr>Hybrid Data Assimilation: Applications</vt:lpstr>
      <vt:lpstr>Hybrid Data Assimilation: Applications</vt:lpstr>
      <vt:lpstr>Hybrid Data Assimilation: Applications</vt:lpstr>
      <vt:lpstr>Hybrid Data Assimilation: Applications</vt:lpstr>
      <vt:lpstr>Hybrid Data Assimilation: Applications</vt:lpstr>
      <vt:lpstr>Hybrid Data Assimilation: Applications</vt:lpstr>
      <vt:lpstr>Hybrid Data Assimilation: Applications</vt:lpstr>
      <vt:lpstr>Hybrid Data Assimilation: Applications</vt:lpstr>
      <vt:lpstr>Hybrid Data Assimilation: Applications</vt:lpstr>
      <vt:lpstr>Hybrid Data Assimilation: Applications</vt:lpstr>
      <vt:lpstr>Hybrid Data Assimilation: Applications</vt:lpstr>
      <vt:lpstr>Hybrid Data Assimilation: Applications</vt:lpstr>
      <vt:lpstr>Hybrid Data Assimilation: Applications</vt:lpstr>
      <vt:lpstr>Hybrid Data Assimilation: Applications</vt:lpstr>
      <vt:lpstr>Hybrid Data Assimilation: Applications</vt:lpstr>
      <vt:lpstr>Wavelet B Computation</vt:lpstr>
      <vt:lpstr>PowerPoint Presentation</vt:lpstr>
      <vt:lpstr>Summary</vt:lpstr>
      <vt:lpstr>Bibliography </vt:lpstr>
      <vt:lpstr>Bibliography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drd</dc:creator>
  <cp:lastModifiedBy>Massimo Bonavita</cp:lastModifiedBy>
  <cp:revision>4217</cp:revision>
  <dcterms:modified xsi:type="dcterms:W3CDTF">2017-03-31T10:13:20Z</dcterms:modified>
</cp:coreProperties>
</file>