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91" r:id="rId1"/>
  </p:sldMasterIdLst>
  <p:notesMasterIdLst>
    <p:notesMasterId r:id="rId30"/>
  </p:notesMasterIdLst>
  <p:handoutMasterIdLst>
    <p:handoutMasterId r:id="rId31"/>
  </p:handoutMasterIdLst>
  <p:sldIdLst>
    <p:sldId id="263" r:id="rId2"/>
    <p:sldId id="274" r:id="rId3"/>
    <p:sldId id="437" r:id="rId4"/>
    <p:sldId id="541" r:id="rId5"/>
    <p:sldId id="543" r:id="rId6"/>
    <p:sldId id="540" r:id="rId7"/>
    <p:sldId id="539" r:id="rId8"/>
    <p:sldId id="503" r:id="rId9"/>
    <p:sldId id="448" r:id="rId10"/>
    <p:sldId id="449" r:id="rId11"/>
    <p:sldId id="450" r:id="rId12"/>
    <p:sldId id="451" r:id="rId13"/>
    <p:sldId id="475" r:id="rId14"/>
    <p:sldId id="476" r:id="rId15"/>
    <p:sldId id="477" r:id="rId16"/>
    <p:sldId id="456" r:id="rId17"/>
    <p:sldId id="479" r:id="rId18"/>
    <p:sldId id="493" r:id="rId19"/>
    <p:sldId id="459" r:id="rId20"/>
    <p:sldId id="460" r:id="rId21"/>
    <p:sldId id="463" r:id="rId22"/>
    <p:sldId id="464" r:id="rId23"/>
    <p:sldId id="487" r:id="rId24"/>
    <p:sldId id="496" r:id="rId25"/>
    <p:sldId id="473" r:id="rId26"/>
    <p:sldId id="549" r:id="rId27"/>
    <p:sldId id="469" r:id="rId28"/>
    <p:sldId id="480" r:id="rId29"/>
  </p:sldIdLst>
  <p:sldSz cx="12192000" cy="6858000"/>
  <p:notesSz cx="6718300" cy="9855200"/>
  <p:defaultTextStyle>
    <a:defPPr>
      <a:defRPr lang="en-GB"/>
    </a:defPPr>
    <a:lvl1pPr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 xmlns:p15="http://schemas.microsoft.com/office/powerpoint/2012/main">
        <p15:guide id="1" orient="horz" pos="3104" userDrawn="1">
          <p15:clr>
            <a:srgbClr val="A4A3A4"/>
          </p15:clr>
        </p15:guide>
        <p15:guide id="2" pos="2115"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ED1E0"/>
    <a:srgbClr val="EAEEFF"/>
    <a:srgbClr val="8BF8FD"/>
    <a:srgbClr val="618FFD"/>
    <a:srgbClr val="446E8E"/>
    <a:srgbClr val="8BAEC7"/>
    <a:srgbClr val="FFFFFF"/>
    <a:srgbClr val="000000"/>
    <a:srgbClr val="0000FF"/>
    <a:srgbClr val="FC81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60" autoAdjust="0"/>
    <p:restoredTop sz="58075" autoAdjust="0"/>
  </p:normalViewPr>
  <p:slideViewPr>
    <p:cSldViewPr snapToGrid="0">
      <p:cViewPr varScale="1">
        <p:scale>
          <a:sx n="58" d="100"/>
          <a:sy n="58" d="100"/>
        </p:scale>
        <p:origin x="-432" y="-104"/>
      </p:cViewPr>
      <p:guideLst>
        <p:guide orient="horz" pos="2160"/>
        <p:guide pos="384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Lst>
  </p:outlineViewPr>
  <p:notesTextViewPr>
    <p:cViewPr>
      <p:scale>
        <a:sx n="100" d="100"/>
        <a:sy n="100" d="100"/>
      </p:scale>
      <p:origin x="0" y="0"/>
    </p:cViewPr>
  </p:notesTextViewPr>
  <p:sorterViewPr>
    <p:cViewPr>
      <p:scale>
        <a:sx n="110" d="100"/>
        <a:sy n="110" d="100"/>
      </p:scale>
      <p:origin x="0" y="24512"/>
    </p:cViewPr>
  </p:sorterViewPr>
  <p:notesViewPr>
    <p:cSldViewPr snapToGrid="0">
      <p:cViewPr varScale="1">
        <p:scale>
          <a:sx n="63" d="100"/>
          <a:sy n="63" d="100"/>
        </p:scale>
        <p:origin x="-2130" y="-96"/>
      </p:cViewPr>
      <p:guideLst>
        <p:guide orient="horz" pos="3104"/>
        <p:guide pos="2115"/>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_rels/viewProps.xml.rels><?xml version="1.0" encoding="UTF-8" standalone="yes"?>
<Relationships xmlns="http://schemas.openxmlformats.org/package/2006/relationships"><Relationship Id="rId9" Type="http://schemas.openxmlformats.org/officeDocument/2006/relationships/slide" Target="slides/slide9.xml"/><Relationship Id="rId20" Type="http://schemas.openxmlformats.org/officeDocument/2006/relationships/slide" Target="slides/slide25.xml"/><Relationship Id="rId21" Type="http://schemas.openxmlformats.org/officeDocument/2006/relationships/slide" Target="slides/slide26.xml"/><Relationship Id="rId22" Type="http://schemas.openxmlformats.org/officeDocument/2006/relationships/slide" Target="slides/slide28.xml"/><Relationship Id="rId10" Type="http://schemas.openxmlformats.org/officeDocument/2006/relationships/slide" Target="slides/slide10.xml"/><Relationship Id="rId11" Type="http://schemas.openxmlformats.org/officeDocument/2006/relationships/slide" Target="slides/slide11.xml"/><Relationship Id="rId12" Type="http://schemas.openxmlformats.org/officeDocument/2006/relationships/slide" Target="slides/slide12.xml"/><Relationship Id="rId13" Type="http://schemas.openxmlformats.org/officeDocument/2006/relationships/slide" Target="slides/slide16.xml"/><Relationship Id="rId14" Type="http://schemas.openxmlformats.org/officeDocument/2006/relationships/slide" Target="slides/slide19.xml"/><Relationship Id="rId15" Type="http://schemas.openxmlformats.org/officeDocument/2006/relationships/slide" Target="slides/slide20.xml"/><Relationship Id="rId16" Type="http://schemas.openxmlformats.org/officeDocument/2006/relationships/slide" Target="slides/slide21.xml"/><Relationship Id="rId17" Type="http://schemas.openxmlformats.org/officeDocument/2006/relationships/slide" Target="slides/slide22.xml"/><Relationship Id="rId18" Type="http://schemas.openxmlformats.org/officeDocument/2006/relationships/slide" Target="slides/slide23.xml"/><Relationship Id="rId19" Type="http://schemas.openxmlformats.org/officeDocument/2006/relationships/slide" Target="slides/slide24.xml"/><Relationship Id="rId1" Type="http://schemas.openxmlformats.org/officeDocument/2006/relationships/slide" Target="slides/slide1.xml"/><Relationship Id="rId2" Type="http://schemas.openxmlformats.org/officeDocument/2006/relationships/slide" Target="slides/slide2.xml"/><Relationship Id="rId3" Type="http://schemas.openxmlformats.org/officeDocument/2006/relationships/slide" Target="slides/slide3.xml"/><Relationship Id="rId4" Type="http://schemas.openxmlformats.org/officeDocument/2006/relationships/slide" Target="slides/slide4.xml"/><Relationship Id="rId5" Type="http://schemas.openxmlformats.org/officeDocument/2006/relationships/slide" Target="slides/slide5.xml"/><Relationship Id="rId6" Type="http://schemas.openxmlformats.org/officeDocument/2006/relationships/slide" Target="slides/slide6.xml"/><Relationship Id="rId7" Type="http://schemas.openxmlformats.org/officeDocument/2006/relationships/slide" Target="slides/slide7.xml"/><Relationship Id="rId8"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1" y="1"/>
            <a:ext cx="2917825" cy="460375"/>
          </a:xfrm>
          <a:prstGeom prst="rect">
            <a:avLst/>
          </a:prstGeom>
          <a:noFill/>
          <a:ln w="9525">
            <a:noFill/>
            <a:miter lim="800000"/>
            <a:headEnd/>
            <a:tailEnd/>
          </a:ln>
          <a:effectLst/>
        </p:spPr>
        <p:txBody>
          <a:bodyPr vert="horz" wrap="square" lIns="92848" tIns="46422" rIns="92848" bIns="46422" numCol="1" anchor="t" anchorCtr="0" compatLnSpc="1">
            <a:prstTxWarp prst="textNoShape">
              <a:avLst/>
            </a:prstTxWarp>
          </a:bodyPr>
          <a:lstStyle>
            <a:lvl1pPr defTabSz="925366">
              <a:defRPr sz="1200" b="0">
                <a:latin typeface="Times New Roman" pitchFamily="18" charset="0"/>
                <a:ea typeface="+mn-ea"/>
                <a:cs typeface="+mn-cs"/>
              </a:defRPr>
            </a:lvl1pPr>
          </a:lstStyle>
          <a:p>
            <a:pPr>
              <a:defRPr/>
            </a:pPr>
            <a:endParaRPr lang="en-GB"/>
          </a:p>
        </p:txBody>
      </p:sp>
      <p:sp>
        <p:nvSpPr>
          <p:cNvPr id="50179" name="Rectangle 3"/>
          <p:cNvSpPr>
            <a:spLocks noGrp="1" noChangeArrowheads="1"/>
          </p:cNvSpPr>
          <p:nvPr>
            <p:ph type="dt" sz="quarter" idx="1"/>
          </p:nvPr>
        </p:nvSpPr>
        <p:spPr bwMode="auto">
          <a:xfrm>
            <a:off x="3838576" y="1"/>
            <a:ext cx="2843213" cy="460375"/>
          </a:xfrm>
          <a:prstGeom prst="rect">
            <a:avLst/>
          </a:prstGeom>
          <a:noFill/>
          <a:ln w="9525">
            <a:noFill/>
            <a:miter lim="800000"/>
            <a:headEnd/>
            <a:tailEnd/>
          </a:ln>
          <a:effectLst/>
        </p:spPr>
        <p:txBody>
          <a:bodyPr vert="horz" wrap="square" lIns="92848" tIns="46422" rIns="92848" bIns="46422" numCol="1" anchor="t" anchorCtr="0" compatLnSpc="1">
            <a:prstTxWarp prst="textNoShape">
              <a:avLst/>
            </a:prstTxWarp>
          </a:bodyPr>
          <a:lstStyle>
            <a:lvl1pPr algn="r" defTabSz="925366">
              <a:defRPr sz="1200" b="0">
                <a:latin typeface="Times New Roman" pitchFamily="18" charset="0"/>
                <a:ea typeface="+mn-ea"/>
                <a:cs typeface="+mn-cs"/>
              </a:defRPr>
            </a:lvl1pPr>
          </a:lstStyle>
          <a:p>
            <a:pPr>
              <a:defRPr/>
            </a:pPr>
            <a:endParaRPr lang="en-GB"/>
          </a:p>
        </p:txBody>
      </p:sp>
      <p:sp>
        <p:nvSpPr>
          <p:cNvPr id="50180" name="Rectangle 4"/>
          <p:cNvSpPr>
            <a:spLocks noGrp="1" noChangeArrowheads="1"/>
          </p:cNvSpPr>
          <p:nvPr>
            <p:ph type="ftr" sz="quarter" idx="2"/>
          </p:nvPr>
        </p:nvSpPr>
        <p:spPr bwMode="auto">
          <a:xfrm>
            <a:off x="1" y="9366251"/>
            <a:ext cx="2917825" cy="463550"/>
          </a:xfrm>
          <a:prstGeom prst="rect">
            <a:avLst/>
          </a:prstGeom>
          <a:noFill/>
          <a:ln w="9525">
            <a:noFill/>
            <a:miter lim="800000"/>
            <a:headEnd/>
            <a:tailEnd/>
          </a:ln>
          <a:effectLst/>
        </p:spPr>
        <p:txBody>
          <a:bodyPr vert="horz" wrap="square" lIns="92848" tIns="46422" rIns="92848" bIns="46422" numCol="1" anchor="b" anchorCtr="0" compatLnSpc="1">
            <a:prstTxWarp prst="textNoShape">
              <a:avLst/>
            </a:prstTxWarp>
          </a:bodyPr>
          <a:lstStyle>
            <a:lvl1pPr defTabSz="925366">
              <a:defRPr sz="1200" b="0">
                <a:latin typeface="Times New Roman" pitchFamily="18" charset="0"/>
                <a:ea typeface="+mn-ea"/>
                <a:cs typeface="+mn-cs"/>
              </a:defRPr>
            </a:lvl1pPr>
          </a:lstStyle>
          <a:p>
            <a:pPr>
              <a:defRPr/>
            </a:pPr>
            <a:endParaRPr lang="en-GB"/>
          </a:p>
        </p:txBody>
      </p:sp>
      <p:sp>
        <p:nvSpPr>
          <p:cNvPr id="50181" name="Rectangle 5"/>
          <p:cNvSpPr>
            <a:spLocks noGrp="1" noChangeArrowheads="1"/>
          </p:cNvSpPr>
          <p:nvPr>
            <p:ph type="sldNum" sz="quarter" idx="3"/>
          </p:nvPr>
        </p:nvSpPr>
        <p:spPr bwMode="auto">
          <a:xfrm>
            <a:off x="3838576" y="9366251"/>
            <a:ext cx="2843213" cy="463550"/>
          </a:xfrm>
          <a:prstGeom prst="rect">
            <a:avLst/>
          </a:prstGeom>
          <a:noFill/>
          <a:ln w="9525">
            <a:noFill/>
            <a:miter lim="800000"/>
            <a:headEnd/>
            <a:tailEnd/>
          </a:ln>
          <a:effectLst/>
        </p:spPr>
        <p:txBody>
          <a:bodyPr vert="horz" wrap="square" lIns="92848" tIns="46422" rIns="92848" bIns="46422" numCol="1" anchor="b" anchorCtr="0" compatLnSpc="1">
            <a:prstTxWarp prst="textNoShape">
              <a:avLst/>
            </a:prstTxWarp>
          </a:bodyPr>
          <a:lstStyle>
            <a:lvl1pPr algn="r" defTabSz="925366">
              <a:defRPr sz="1200" b="0">
                <a:latin typeface="Times New Roman" panose="02020603050405020304" pitchFamily="18" charset="0"/>
              </a:defRPr>
            </a:lvl1pPr>
          </a:lstStyle>
          <a:p>
            <a:fld id="{ACF7CBC5-3169-402C-8D76-EFCE565C93C8}" type="slidenum">
              <a:rPr lang="en-GB" altLang="en-US"/>
              <a:pPr/>
              <a:t>‹#›</a:t>
            </a:fld>
            <a:endParaRPr lang="en-GB" altLang="en-US"/>
          </a:p>
        </p:txBody>
      </p:sp>
    </p:spTree>
    <p:extLst>
      <p:ext uri="{BB962C8B-B14F-4D97-AF65-F5344CB8AC3E}">
        <p14:creationId xmlns:p14="http://schemas.microsoft.com/office/powerpoint/2010/main" val="2622221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1"/>
            <a:ext cx="2897188" cy="458788"/>
          </a:xfrm>
          <a:prstGeom prst="rect">
            <a:avLst/>
          </a:prstGeom>
          <a:noFill/>
          <a:ln w="9525">
            <a:noFill/>
            <a:miter lim="800000"/>
            <a:headEnd/>
            <a:tailEnd/>
          </a:ln>
          <a:effectLst/>
        </p:spPr>
        <p:txBody>
          <a:bodyPr vert="horz" wrap="square" lIns="92129" tIns="46063" rIns="92129" bIns="46063" numCol="1" anchor="t" anchorCtr="0" compatLnSpc="1">
            <a:prstTxWarp prst="textNoShape">
              <a:avLst/>
            </a:prstTxWarp>
          </a:bodyPr>
          <a:lstStyle>
            <a:lvl1pPr defTabSz="923779">
              <a:defRPr sz="1200" b="0">
                <a:latin typeface="Times New Roman" pitchFamily="18" charset="0"/>
                <a:ea typeface="+mn-ea"/>
                <a:cs typeface="+mn-cs"/>
              </a:defRPr>
            </a:lvl1pPr>
          </a:lstStyle>
          <a:p>
            <a:pPr>
              <a:defRPr/>
            </a:pPr>
            <a:endParaRPr lang="en-GB"/>
          </a:p>
        </p:txBody>
      </p:sp>
      <p:sp>
        <p:nvSpPr>
          <p:cNvPr id="12291" name="Rectangle 3"/>
          <p:cNvSpPr>
            <a:spLocks noGrp="1" noChangeArrowheads="1"/>
          </p:cNvSpPr>
          <p:nvPr>
            <p:ph type="dt" idx="1"/>
          </p:nvPr>
        </p:nvSpPr>
        <p:spPr bwMode="auto">
          <a:xfrm>
            <a:off x="3811588" y="1"/>
            <a:ext cx="2894012" cy="458788"/>
          </a:xfrm>
          <a:prstGeom prst="rect">
            <a:avLst/>
          </a:prstGeom>
          <a:noFill/>
          <a:ln w="9525">
            <a:noFill/>
            <a:miter lim="800000"/>
            <a:headEnd/>
            <a:tailEnd/>
          </a:ln>
          <a:effectLst/>
        </p:spPr>
        <p:txBody>
          <a:bodyPr vert="horz" wrap="square" lIns="92129" tIns="46063" rIns="92129" bIns="46063" numCol="1" anchor="t" anchorCtr="0" compatLnSpc="1">
            <a:prstTxWarp prst="textNoShape">
              <a:avLst/>
            </a:prstTxWarp>
          </a:bodyPr>
          <a:lstStyle>
            <a:lvl1pPr algn="r" defTabSz="923779">
              <a:defRPr sz="1200" b="0">
                <a:latin typeface="Times New Roman" pitchFamily="18" charset="0"/>
                <a:ea typeface="+mn-ea"/>
                <a:cs typeface="+mn-cs"/>
              </a:defRPr>
            </a:lvl1pPr>
          </a:lstStyle>
          <a:p>
            <a:pPr>
              <a:defRPr/>
            </a:pPr>
            <a:endParaRPr lang="en-GB"/>
          </a:p>
        </p:txBody>
      </p:sp>
      <p:sp>
        <p:nvSpPr>
          <p:cNvPr id="68612" name="Rectangle 4"/>
          <p:cNvSpPr>
            <a:spLocks noGrp="1" noRot="1" noChangeAspect="1" noChangeArrowheads="1" noTextEdit="1"/>
          </p:cNvSpPr>
          <p:nvPr>
            <p:ph type="sldImg" idx="2"/>
          </p:nvPr>
        </p:nvSpPr>
        <p:spPr bwMode="auto">
          <a:xfrm>
            <a:off x="101600" y="758825"/>
            <a:ext cx="6511925" cy="36639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p:cNvSpPr>
            <a:spLocks noGrp="1" noChangeArrowheads="1"/>
          </p:cNvSpPr>
          <p:nvPr>
            <p:ph type="body" sz="quarter" idx="3"/>
          </p:nvPr>
        </p:nvSpPr>
        <p:spPr bwMode="auto">
          <a:xfrm>
            <a:off x="915989" y="4651376"/>
            <a:ext cx="4872037" cy="4494213"/>
          </a:xfrm>
          <a:prstGeom prst="rect">
            <a:avLst/>
          </a:prstGeom>
          <a:noFill/>
          <a:ln w="9525">
            <a:noFill/>
            <a:miter lim="800000"/>
            <a:headEnd/>
            <a:tailEnd/>
          </a:ln>
          <a:effectLst/>
        </p:spPr>
        <p:txBody>
          <a:bodyPr vert="horz" wrap="square" lIns="92129" tIns="46063" rIns="92129" bIns="4606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2294" name="Rectangle 6"/>
          <p:cNvSpPr>
            <a:spLocks noGrp="1" noChangeArrowheads="1"/>
          </p:cNvSpPr>
          <p:nvPr>
            <p:ph type="ftr" sz="quarter" idx="4"/>
          </p:nvPr>
        </p:nvSpPr>
        <p:spPr bwMode="auto">
          <a:xfrm>
            <a:off x="0" y="9369426"/>
            <a:ext cx="2897188" cy="461963"/>
          </a:xfrm>
          <a:prstGeom prst="rect">
            <a:avLst/>
          </a:prstGeom>
          <a:noFill/>
          <a:ln w="9525">
            <a:noFill/>
            <a:miter lim="800000"/>
            <a:headEnd/>
            <a:tailEnd/>
          </a:ln>
          <a:effectLst/>
        </p:spPr>
        <p:txBody>
          <a:bodyPr vert="horz" wrap="square" lIns="92129" tIns="46063" rIns="92129" bIns="46063" numCol="1" anchor="b" anchorCtr="0" compatLnSpc="1">
            <a:prstTxWarp prst="textNoShape">
              <a:avLst/>
            </a:prstTxWarp>
          </a:bodyPr>
          <a:lstStyle>
            <a:lvl1pPr defTabSz="923779">
              <a:defRPr sz="1200" b="0">
                <a:latin typeface="Times New Roman" pitchFamily="18" charset="0"/>
                <a:ea typeface="+mn-ea"/>
                <a:cs typeface="+mn-cs"/>
              </a:defRPr>
            </a:lvl1pPr>
          </a:lstStyle>
          <a:p>
            <a:pPr>
              <a:defRPr/>
            </a:pPr>
            <a:endParaRPr lang="en-GB"/>
          </a:p>
        </p:txBody>
      </p:sp>
      <p:sp>
        <p:nvSpPr>
          <p:cNvPr id="12295" name="Rectangle 7"/>
          <p:cNvSpPr>
            <a:spLocks noGrp="1" noChangeArrowheads="1"/>
          </p:cNvSpPr>
          <p:nvPr>
            <p:ph type="sldNum" sz="quarter" idx="5"/>
          </p:nvPr>
        </p:nvSpPr>
        <p:spPr bwMode="auto">
          <a:xfrm>
            <a:off x="3811588" y="9369426"/>
            <a:ext cx="2894012" cy="461963"/>
          </a:xfrm>
          <a:prstGeom prst="rect">
            <a:avLst/>
          </a:prstGeom>
          <a:noFill/>
          <a:ln w="9525">
            <a:noFill/>
            <a:miter lim="800000"/>
            <a:headEnd/>
            <a:tailEnd/>
          </a:ln>
          <a:effectLst/>
        </p:spPr>
        <p:txBody>
          <a:bodyPr vert="horz" wrap="square" lIns="92129" tIns="46063" rIns="92129" bIns="46063" numCol="1" anchor="b" anchorCtr="0" compatLnSpc="1">
            <a:prstTxWarp prst="textNoShape">
              <a:avLst/>
            </a:prstTxWarp>
          </a:bodyPr>
          <a:lstStyle>
            <a:lvl1pPr algn="r" defTabSz="923779">
              <a:defRPr sz="1200" b="0">
                <a:latin typeface="Times New Roman" panose="02020603050405020304" pitchFamily="18" charset="0"/>
              </a:defRPr>
            </a:lvl1pPr>
          </a:lstStyle>
          <a:p>
            <a:fld id="{7BB5B7F9-CFE2-42E6-85E8-94F095D2F6AC}" type="slidenum">
              <a:rPr lang="en-GB" altLang="en-US"/>
              <a:pPr/>
              <a:t>‹#›</a:t>
            </a:fld>
            <a:endParaRPr lang="en-GB" altLang="en-US"/>
          </a:p>
        </p:txBody>
      </p:sp>
    </p:spTree>
    <p:extLst>
      <p:ext uri="{BB962C8B-B14F-4D97-AF65-F5344CB8AC3E}">
        <p14:creationId xmlns:p14="http://schemas.microsoft.com/office/powerpoint/2010/main" val="110001457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4C627829-063B-4E32-8162-51F67B0835F1}" type="slidenum">
              <a:rPr lang="en-GB" altLang="en-US" b="0">
                <a:latin typeface="Times New Roman" panose="02020603050405020304" pitchFamily="18" charset="0"/>
              </a:rPr>
              <a:pPr/>
              <a:t>1</a:t>
            </a:fld>
            <a:endParaRPr lang="en-GB" altLang="en-US" b="0">
              <a:latin typeface="Times New Roman" panose="02020603050405020304" pitchFamily="18" charset="0"/>
            </a:endParaRPr>
          </a:p>
        </p:txBody>
      </p:sp>
      <p:sp>
        <p:nvSpPr>
          <p:cNvPr id="69635" name="Rectangle 2"/>
          <p:cNvSpPr>
            <a:spLocks noGrp="1" noRot="1" noChangeAspect="1" noChangeArrowheads="1" noTextEdit="1"/>
          </p:cNvSpPr>
          <p:nvPr>
            <p:ph type="sldImg"/>
          </p:nvPr>
        </p:nvSpPr>
        <p:spPr>
          <a:xfrm>
            <a:off x="103188" y="758825"/>
            <a:ext cx="6511925" cy="3663950"/>
          </a:xfrm>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 RUN EXAMPLES BEFORE PRACTICALS so that data is cached !!!!!!!!!!!!!!!!!!!</a:t>
            </a:r>
          </a:p>
          <a:p>
            <a:pPr eaLnBrk="1" hangingPunct="1"/>
            <a:endParaRPr lang="en-GB" altLang="en-US" smtClean="0">
              <a:ea typeface="ＭＳ Ｐゴシック" panose="020B0600070205080204" pitchFamily="34" charset="-128"/>
            </a:endParaRPr>
          </a:p>
          <a:p>
            <a:pPr eaLnBrk="1" hangingPunct="1"/>
            <a:r>
              <a:rPr lang="en-GB" altLang="en-US" smtClean="0">
                <a:ea typeface="ＭＳ Ｐゴシック" panose="020B0600070205080204" pitchFamily="34" charset="-128"/>
              </a:rPr>
              <a:t>MARS is the central system to fulfil our 2</a:t>
            </a:r>
            <a:r>
              <a:rPr lang="en-GB" altLang="en-US" baseline="30000" smtClean="0">
                <a:ea typeface="ＭＳ Ｐゴシック" panose="020B0600070205080204" pitchFamily="34" charset="-128"/>
              </a:rPr>
              <a:t>nd</a:t>
            </a:r>
            <a:r>
              <a:rPr lang="en-GB" altLang="en-US" smtClean="0">
                <a:ea typeface="ＭＳ Ｐゴシック" panose="020B0600070205080204" pitchFamily="34" charset="-128"/>
              </a:rPr>
              <a:t> most important task: archiving all the data we produce and making them available to our users.</a:t>
            </a:r>
          </a:p>
          <a:p>
            <a:pPr eaLnBrk="1" hangingPunct="1"/>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15372692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a:xfrm>
            <a:off x="101600" y="758825"/>
            <a:ext cx="6511925" cy="3663950"/>
          </a:xfrm>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ea typeface="ＭＳ Ｐゴシック" panose="020B0600070205080204" pitchFamily="34" charset="-128"/>
              </a:rPr>
              <a:t>MARS</a:t>
            </a:r>
            <a:r>
              <a:rPr lang="en-US" altLang="en-US" baseline="0" dirty="0" smtClean="0">
                <a:ea typeface="ＭＳ Ｐゴシック" panose="020B0600070205080204" pitchFamily="34" charset="-128"/>
              </a:rPr>
              <a:t> language is also used by product generation / dissemination</a:t>
            </a:r>
            <a:endParaRPr lang="en-US" altLang="en-US" dirty="0" smtClean="0">
              <a:ea typeface="ＭＳ Ｐゴシック" panose="020B0600070205080204" pitchFamily="34" charset="-128"/>
            </a:endParaRPr>
          </a:p>
        </p:txBody>
      </p:sp>
      <p:sp>
        <p:nvSpPr>
          <p:cNvPr id="942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3DDC67A3-D1D1-4488-8DD1-D0B707F61545}" type="slidenum">
              <a:rPr lang="en-GB" altLang="en-US" b="0">
                <a:latin typeface="Times New Roman" panose="02020603050405020304" pitchFamily="18" charset="0"/>
              </a:rPr>
              <a:pPr/>
              <a:t>10</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2264344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a:xfrm>
            <a:off x="101600" y="758825"/>
            <a:ext cx="6511925" cy="3663950"/>
          </a:xfrm>
          <a:ln/>
        </p:spPr>
      </p:sp>
      <p:sp>
        <p:nvSpPr>
          <p:cNvPr id="952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952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3AE069E2-8613-4AF8-BD3E-8F004DA29C97}" type="slidenum">
              <a:rPr lang="en-GB" altLang="en-US" b="0">
                <a:latin typeface="Times New Roman" panose="02020603050405020304" pitchFamily="18" charset="0"/>
              </a:rPr>
              <a:pPr/>
              <a:t>11</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12647635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a:xfrm>
            <a:off x="101600" y="758825"/>
            <a:ext cx="6511925" cy="3663950"/>
          </a:xfrm>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8B7C3A28-FBEA-4020-AD18-4A7D6DBD3BCD}" type="slidenum">
              <a:rPr lang="en-GB" altLang="en-US" b="0">
                <a:latin typeface="Times New Roman" panose="02020603050405020304" pitchFamily="18" charset="0"/>
              </a:rPr>
              <a:pPr/>
              <a:t>12</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3298354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8A58E98A-6DF7-465D-B088-595F18551EE3}" type="slidenum">
              <a:rPr lang="en-GB" altLang="en-US" b="0">
                <a:latin typeface="Times New Roman" panose="02020603050405020304" pitchFamily="18" charset="0"/>
              </a:rPr>
              <a:pPr/>
              <a:t>13</a:t>
            </a:fld>
            <a:endParaRPr lang="en-GB" altLang="en-US" b="0">
              <a:latin typeface="Times New Roman" panose="02020603050405020304" pitchFamily="18" charset="0"/>
            </a:endParaRPr>
          </a:p>
        </p:txBody>
      </p:sp>
      <p:sp>
        <p:nvSpPr>
          <p:cNvPr id="97283" name="Rectangle 2"/>
          <p:cNvSpPr>
            <a:spLocks noGrp="1" noRot="1" noChangeAspect="1" noChangeArrowheads="1" noTextEdit="1"/>
          </p:cNvSpPr>
          <p:nvPr>
            <p:ph type="sldImg"/>
          </p:nvPr>
        </p:nvSpPr>
        <p:spPr>
          <a:xfrm>
            <a:off x="101600" y="758825"/>
            <a:ext cx="6511925" cy="3663950"/>
          </a:xfrm>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Domain vs. area </a:t>
            </a:r>
          </a:p>
          <a:p>
            <a:pPr eaLnBrk="1" hangingPunct="1"/>
            <a:r>
              <a:rPr lang="en-GB" altLang="en-US" smtClean="0">
                <a:ea typeface="ＭＳ Ｐゴシック" panose="020B0600070205080204" pitchFamily="34" charset="-128"/>
              </a:rPr>
              <a:t>Kwbc=Washington, egrr=MetOffice</a:t>
            </a:r>
          </a:p>
        </p:txBody>
      </p:sp>
    </p:spTree>
    <p:extLst>
      <p:ext uri="{BB962C8B-B14F-4D97-AF65-F5344CB8AC3E}">
        <p14:creationId xmlns:p14="http://schemas.microsoft.com/office/powerpoint/2010/main" val="34024339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703D7F63-A1E2-4375-B665-87A0ECEBD64B}" type="slidenum">
              <a:rPr lang="en-GB" altLang="en-US" b="0">
                <a:latin typeface="Times New Roman" panose="02020603050405020304" pitchFamily="18" charset="0"/>
              </a:rPr>
              <a:pPr/>
              <a:t>14</a:t>
            </a:fld>
            <a:endParaRPr lang="en-GB" altLang="en-US" b="0">
              <a:latin typeface="Times New Roman" panose="02020603050405020304" pitchFamily="18" charset="0"/>
            </a:endParaRPr>
          </a:p>
        </p:txBody>
      </p:sp>
      <p:sp>
        <p:nvSpPr>
          <p:cNvPr id="98307" name="Rectangle 2"/>
          <p:cNvSpPr>
            <a:spLocks noGrp="1" noRot="1" noChangeAspect="1" noChangeArrowheads="1" noTextEdit="1"/>
          </p:cNvSpPr>
          <p:nvPr>
            <p:ph type="sldImg"/>
          </p:nvPr>
        </p:nvSpPr>
        <p:spPr>
          <a:xfrm>
            <a:off x="103188" y="758825"/>
            <a:ext cx="6511925" cy="3663950"/>
          </a:xfrm>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Refdate for (old) monthly FC.  hdate for VarEPS hindcasts.</a:t>
            </a:r>
          </a:p>
          <a:p>
            <a:pPr eaLnBrk="1" hangingPunct="1"/>
            <a:endParaRPr lang="en-GB" altLang="en-US" smtClean="0">
              <a:ea typeface="ＭＳ Ｐゴシック" panose="020B0600070205080204" pitchFamily="34" charset="-128"/>
            </a:endParaRPr>
          </a:p>
        </p:txBody>
      </p:sp>
    </p:spTree>
    <p:extLst>
      <p:ext uri="{BB962C8B-B14F-4D97-AF65-F5344CB8AC3E}">
        <p14:creationId xmlns:p14="http://schemas.microsoft.com/office/powerpoint/2010/main" val="825625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xfrm>
            <a:off x="101600" y="758825"/>
            <a:ext cx="6511925" cy="3663950"/>
          </a:xfrm>
          <a:ln/>
        </p:spPr>
      </p:sp>
      <p:sp>
        <p:nvSpPr>
          <p:cNvPr id="993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993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248167CD-EA1D-4695-8157-30EC77C25E08}" type="slidenum">
              <a:rPr lang="en-GB" altLang="en-US" b="0">
                <a:latin typeface="Times New Roman" panose="02020603050405020304" pitchFamily="18" charset="0"/>
              </a:rPr>
              <a:pPr/>
              <a:t>15</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40877809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xfrm>
            <a:off x="101600" y="758825"/>
            <a:ext cx="6511925" cy="3663950"/>
          </a:xfrm>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ea typeface="ＭＳ Ｐゴシック" panose="020B0600070205080204" pitchFamily="34" charset="-128"/>
              </a:rPr>
              <a:t>Multi-target: [] to use grib_api keys , e.g. for paramID (so that the output is uniform). </a:t>
            </a:r>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2F6CEBBD-B4A3-4E18-BC7D-606CA25D8FDA}" type="slidenum">
              <a:rPr lang="en-GB" altLang="en-US" b="0">
                <a:latin typeface="Times New Roman" panose="02020603050405020304" pitchFamily="18" charset="0"/>
              </a:rPr>
              <a:pPr/>
              <a:t>16</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17558200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A66CA2F4-F87C-46D0-99C9-DF3FE1D6CC5A}" type="slidenum">
              <a:rPr lang="en-GB" altLang="en-US" b="0">
                <a:latin typeface="Times New Roman" panose="02020603050405020304" pitchFamily="18" charset="0"/>
              </a:rPr>
              <a:pPr/>
              <a:t>17</a:t>
            </a:fld>
            <a:endParaRPr lang="en-GB" altLang="en-US" b="0">
              <a:latin typeface="Times New Roman" panose="02020603050405020304" pitchFamily="18" charset="0"/>
            </a:endParaRPr>
          </a:p>
        </p:txBody>
      </p:sp>
      <p:sp>
        <p:nvSpPr>
          <p:cNvPr id="103427" name="Rectangle 2"/>
          <p:cNvSpPr>
            <a:spLocks noGrp="1" noRot="1" noChangeAspect="1" noChangeArrowheads="1" noTextEdit="1"/>
          </p:cNvSpPr>
          <p:nvPr>
            <p:ph type="sldImg"/>
          </p:nvPr>
        </p:nvSpPr>
        <p:spPr>
          <a:xfrm>
            <a:off x="101600" y="758825"/>
            <a:ext cx="6511925" cy="3663950"/>
          </a:xfrm>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dirty="0" smtClean="0"/>
              <a:t>The Gaussian grids are defined by the quadrature points used to facilitate the accurate numerical computation of the integrals involved in the Fourier and Legendre transforms. The grids are labelled by N where N is the number of latitude lines between the pole and the equator.  For example, for the N=640 Gaussian grid, there are 640 lines of latitude between the pole and the equator giving 1280 latitude lines in total.</a:t>
            </a:r>
          </a:p>
          <a:p>
            <a:endParaRPr lang="en-GB" dirty="0" smtClean="0"/>
          </a:p>
          <a:p>
            <a:r>
              <a:rPr lang="en-GB" dirty="0" smtClean="0"/>
              <a:t>The grid points in latitude, </a:t>
            </a:r>
            <a:r>
              <a:rPr lang="en-GB" dirty="0" err="1" smtClean="0"/>
              <a:t>θk</a:t>
            </a:r>
            <a:r>
              <a:rPr lang="en-GB" dirty="0" smtClean="0"/>
              <a:t> , are given by the zeros of the Legendre polynomial or order N:  P N 0 (</a:t>
            </a:r>
            <a:r>
              <a:rPr lang="en-GB" dirty="0" err="1" smtClean="0"/>
              <a:t>μk</a:t>
            </a:r>
            <a:r>
              <a:rPr lang="en-GB" dirty="0" smtClean="0"/>
              <a:t>=</a:t>
            </a:r>
            <a:r>
              <a:rPr lang="en-GB" dirty="0" err="1" smtClean="0"/>
              <a:t>sinθk</a:t>
            </a:r>
            <a:r>
              <a:rPr lang="en-GB" dirty="0" smtClean="0"/>
              <a:t>) = 0.  A consequence of this is that a Gaussian grid has:</a:t>
            </a:r>
          </a:p>
          <a:p>
            <a:endParaRPr lang="en-GB" dirty="0" smtClean="0"/>
          </a:p>
          <a:p>
            <a:pPr marL="171450" indent="-171450">
              <a:buFont typeface="Arial" panose="020B0604020202020204" pitchFamily="34" charset="0"/>
              <a:buChar char="•"/>
            </a:pPr>
            <a:r>
              <a:rPr lang="en-GB" dirty="0" smtClean="0"/>
              <a:t>    latitude lines which are not equally spaced;</a:t>
            </a:r>
          </a:p>
          <a:p>
            <a:pPr marL="171450" indent="-171450">
              <a:buFont typeface="Arial" panose="020B0604020202020204" pitchFamily="34" charset="0"/>
              <a:buChar char="•"/>
            </a:pPr>
            <a:r>
              <a:rPr lang="en-GB" dirty="0" smtClean="0"/>
              <a:t>    no latitude points at the poles;</a:t>
            </a:r>
          </a:p>
          <a:p>
            <a:pPr marL="171450" indent="-171450">
              <a:buFont typeface="Arial" panose="020B0604020202020204" pitchFamily="34" charset="0"/>
              <a:buChar char="•"/>
            </a:pPr>
            <a:r>
              <a:rPr lang="en-GB" dirty="0" smtClean="0"/>
              <a:t>    no line of latitude at the equator;</a:t>
            </a:r>
          </a:p>
          <a:p>
            <a:pPr marL="171450" indent="-171450">
              <a:buFont typeface="Arial" panose="020B0604020202020204" pitchFamily="34" charset="0"/>
              <a:buChar char="•"/>
            </a:pPr>
            <a:r>
              <a:rPr lang="en-GB" dirty="0" smtClean="0"/>
              <a:t>    latitude lines which are symmetric about the equator.</a:t>
            </a:r>
          </a:p>
          <a:p>
            <a:endParaRPr lang="en-GB" dirty="0" smtClean="0"/>
          </a:p>
          <a:p>
            <a:r>
              <a:rPr lang="en-GB" b="1" dirty="0" smtClean="0"/>
              <a:t>Regular (or full) Gaussian grid</a:t>
            </a:r>
          </a:p>
          <a:p>
            <a:endParaRPr lang="en-GB" dirty="0" smtClean="0"/>
          </a:p>
          <a:p>
            <a:r>
              <a:rPr lang="en-GB" dirty="0" smtClean="0"/>
              <a:t>A regular Gaussian grid has the following characteristics:</a:t>
            </a:r>
          </a:p>
          <a:p>
            <a:endParaRPr lang="en-GB" dirty="0" smtClean="0"/>
          </a:p>
          <a:p>
            <a:pPr marL="171450" indent="-171450">
              <a:buFont typeface="Arial" panose="020B0604020202020204" pitchFamily="34" charset="0"/>
              <a:buChar char="•"/>
            </a:pPr>
            <a:r>
              <a:rPr lang="en-GB" dirty="0" smtClean="0"/>
              <a:t>    there are 4N longitude points along each latitude circle;</a:t>
            </a:r>
          </a:p>
          <a:p>
            <a:pPr marL="171450" indent="-171450">
              <a:buFont typeface="Arial" panose="020B0604020202020204" pitchFamily="34" charset="0"/>
              <a:buChar char="•"/>
            </a:pPr>
            <a:r>
              <a:rPr lang="en-GB" dirty="0" smtClean="0"/>
              <a:t>    each latitude circle has a grid point at 0o longitude;</a:t>
            </a:r>
          </a:p>
          <a:p>
            <a:pPr marL="171450" indent="-171450">
              <a:buFont typeface="Arial" panose="020B0604020202020204" pitchFamily="34" charset="0"/>
              <a:buChar char="•"/>
            </a:pPr>
            <a:r>
              <a:rPr lang="en-GB" dirty="0" smtClean="0"/>
              <a:t>    the longitudinal resolution in degrees is 90o/N;</a:t>
            </a:r>
          </a:p>
          <a:p>
            <a:pPr marL="171450" indent="-171450">
              <a:buFont typeface="Arial" panose="020B0604020202020204" pitchFamily="34" charset="0"/>
              <a:buChar char="•"/>
            </a:pPr>
            <a:r>
              <a:rPr lang="en-GB" dirty="0" smtClean="0"/>
              <a:t>    the points get closer together (i.e. more crowded) as the latitude increases towards the poles;</a:t>
            </a:r>
          </a:p>
          <a:p>
            <a:pPr marL="171450" indent="-171450">
              <a:buFont typeface="Arial" panose="020B0604020202020204" pitchFamily="34" charset="0"/>
              <a:buChar char="•"/>
            </a:pPr>
            <a:r>
              <a:rPr lang="en-GB" dirty="0" smtClean="0"/>
              <a:t>    the total number of grid points is 8N2.</a:t>
            </a:r>
          </a:p>
          <a:p>
            <a:endParaRPr lang="en-GB" dirty="0" smtClean="0"/>
          </a:p>
          <a:p>
            <a:r>
              <a:rPr lang="en-GB" b="1" dirty="0" smtClean="0"/>
              <a:t>Reduced (or quasi-regular) Gaussian grid</a:t>
            </a:r>
          </a:p>
          <a:p>
            <a:endParaRPr lang="en-GB" dirty="0" smtClean="0"/>
          </a:p>
          <a:p>
            <a:r>
              <a:rPr lang="en-GB" dirty="0" smtClean="0"/>
              <a:t>A reduced Gaussian grid:</a:t>
            </a:r>
          </a:p>
          <a:p>
            <a:endParaRPr lang="en-GB" dirty="0" smtClean="0"/>
          </a:p>
          <a:p>
            <a:r>
              <a:rPr lang="en-GB" dirty="0" smtClean="0"/>
              <a:t>    has the same number of latitude lines (2N) as the corresponding regular Gaussian grid;</a:t>
            </a:r>
          </a:p>
          <a:p>
            <a:r>
              <a:rPr lang="en-GB" dirty="0" smtClean="0"/>
              <a:t>    has a grid point at 0o longitude on each latitude circle;</a:t>
            </a:r>
          </a:p>
          <a:p>
            <a:r>
              <a:rPr lang="en-GB" dirty="0" smtClean="0"/>
              <a:t>    has a decreasing number of longitude points towards the poles;</a:t>
            </a:r>
          </a:p>
          <a:p>
            <a:r>
              <a:rPr lang="en-GB" dirty="0" smtClean="0"/>
              <a:t>    has a quasi-regular grid spacing in distance at each latitude;</a:t>
            </a:r>
          </a:p>
          <a:p>
            <a:endParaRPr lang="en-GB" dirty="0" smtClean="0"/>
          </a:p>
          <a:p>
            <a:r>
              <a:rPr lang="en-GB" dirty="0" smtClean="0"/>
              <a:t>    provides a uniform CFL (Courant–</a:t>
            </a:r>
            <a:r>
              <a:rPr lang="en-GB" dirty="0" err="1" smtClean="0"/>
              <a:t>Friedrichs</a:t>
            </a:r>
            <a:r>
              <a:rPr lang="en-GB" dirty="0" smtClean="0"/>
              <a:t>–</a:t>
            </a:r>
            <a:r>
              <a:rPr lang="en-GB" dirty="0" err="1" smtClean="0"/>
              <a:t>Lewy</a:t>
            </a:r>
            <a:r>
              <a:rPr lang="en-GB" dirty="0" smtClean="0"/>
              <a:t>) condition.</a:t>
            </a:r>
          </a:p>
          <a:p>
            <a:endParaRPr lang="en-GB" dirty="0" smtClean="0"/>
          </a:p>
          <a:p>
            <a:r>
              <a:rPr lang="en-GB" dirty="0" smtClean="0"/>
              <a:t>Up to IFS cycle 41r1, ECMWF has used a original reduced Gaussian grid.  This has 4N longitude points at the latitude nearest to the equator, with the number of longitude points reducing in blocks as the latitudes approach the poles.</a:t>
            </a:r>
          </a:p>
          <a:p>
            <a:endParaRPr lang="en-GB" dirty="0" smtClean="0"/>
          </a:p>
          <a:p>
            <a:r>
              <a:rPr lang="en-GB" dirty="0" smtClean="0"/>
              <a:t>With the planned horizontal resolution increase, ECMWF introduces a slightly different form of the reduced Gaussian grid which is referred to as the octahedral reduced Gaussian grid or, more simply, the octahedral grid.</a:t>
            </a:r>
            <a:endParaRPr lang="en-GB" altLang="en-US" dirty="0" smtClean="0">
              <a:ea typeface="ＭＳ Ｐゴシック" panose="020B0600070205080204" pitchFamily="34" charset="-128"/>
            </a:endParaRPr>
          </a:p>
        </p:txBody>
      </p:sp>
    </p:spTree>
    <p:extLst>
      <p:ext uri="{BB962C8B-B14F-4D97-AF65-F5344CB8AC3E}">
        <p14:creationId xmlns:p14="http://schemas.microsoft.com/office/powerpoint/2010/main" val="13265137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2AF3FDF8-6FC1-4E16-8E97-9B2DD35C7995}" type="slidenum">
              <a:rPr lang="en-GB" altLang="en-US" b="0">
                <a:latin typeface="Times New Roman" panose="02020603050405020304" pitchFamily="18" charset="0"/>
              </a:rPr>
              <a:pPr/>
              <a:t>18</a:t>
            </a:fld>
            <a:endParaRPr lang="en-GB" altLang="en-US" b="0">
              <a:latin typeface="Times New Roman" panose="02020603050405020304" pitchFamily="18" charset="0"/>
            </a:endParaRPr>
          </a:p>
        </p:txBody>
      </p:sp>
      <p:sp>
        <p:nvSpPr>
          <p:cNvPr id="104451" name="Rectangle 2"/>
          <p:cNvSpPr>
            <a:spLocks noGrp="1" noRot="1" noChangeAspect="1" noChangeArrowheads="1" noTextEdit="1"/>
          </p:cNvSpPr>
          <p:nvPr>
            <p:ph type="sldImg"/>
          </p:nvPr>
        </p:nvSpPr>
        <p:spPr>
          <a:xfrm>
            <a:off x="103188" y="758825"/>
            <a:ext cx="6511925" cy="3663950"/>
          </a:xfrm>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altLang="en-US" dirty="0" smtClean="0">
                <a:ea typeface="ＭＳ Ｐゴシック" panose="020B0600070205080204" pitchFamily="34" charset="-128"/>
              </a:rPr>
              <a:t>Area vs. domain</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Style: When STYLE=dissemination, remove automatic truncation.</a:t>
            </a:r>
          </a:p>
          <a:p>
            <a:pPr eaLnBrk="1" hangingPunct="1"/>
            <a:r>
              <a:rPr lang="en-GB" altLang="en-US" dirty="0" err="1" smtClean="0">
                <a:ea typeface="ＭＳ Ｐゴシック" panose="020B0600070205080204" pitchFamily="34" charset="-128"/>
              </a:rPr>
              <a:t>Postprocessing</a:t>
            </a:r>
            <a:r>
              <a:rPr lang="en-GB" altLang="en-US" dirty="0" smtClean="0">
                <a:ea typeface="ＭＳ Ｐゴシック" panose="020B0600070205080204" pitchFamily="34" charset="-128"/>
              </a:rPr>
              <a:t> in dissemination starts from 0.125/0.125 grid and only multiples of this can be requested. </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Nov 04: Relinked with new </a:t>
            </a:r>
            <a:r>
              <a:rPr lang="en-GB" altLang="en-US" dirty="0" err="1" smtClean="0">
                <a:ea typeface="ＭＳ Ｐゴシック" panose="020B0600070205080204" pitchFamily="34" charset="-128"/>
              </a:rPr>
              <a:t>libemos</a:t>
            </a:r>
            <a:r>
              <a:rPr lang="en-GB" altLang="en-US" dirty="0" smtClean="0">
                <a:ea typeface="ＭＳ Ｐゴシック" panose="020B0600070205080204" pitchFamily="34" charset="-128"/>
              </a:rPr>
              <a:t> 264, now more aware of style=dissemination</a:t>
            </a:r>
          </a:p>
        </p:txBody>
      </p:sp>
    </p:spTree>
    <p:extLst>
      <p:ext uri="{BB962C8B-B14F-4D97-AF65-F5344CB8AC3E}">
        <p14:creationId xmlns:p14="http://schemas.microsoft.com/office/powerpoint/2010/main" val="39247463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noTextEdit="1"/>
          </p:cNvSpPr>
          <p:nvPr>
            <p:ph type="sldImg"/>
          </p:nvPr>
        </p:nvSpPr>
        <p:spPr>
          <a:xfrm>
            <a:off x="101600" y="758825"/>
            <a:ext cx="6511925" cy="3663950"/>
          </a:xfrm>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0E94542E-AE5C-4177-8E69-EC83D468232E}" type="slidenum">
              <a:rPr lang="en-GB" altLang="en-US" b="0">
                <a:latin typeface="Times New Roman" panose="02020603050405020304" pitchFamily="18" charset="0"/>
              </a:rPr>
              <a:pPr/>
              <a:t>19</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1302361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B7ABD59A-DCE1-49E0-A3F3-DDB9F2A4515B}" type="slidenum">
              <a:rPr lang="en-GB" altLang="en-US" b="0">
                <a:latin typeface="Times New Roman" panose="02020603050405020304" pitchFamily="18" charset="0"/>
              </a:rPr>
              <a:pPr/>
              <a:t>2</a:t>
            </a:fld>
            <a:endParaRPr lang="en-GB" altLang="en-US" b="0">
              <a:latin typeface="Times New Roman" panose="02020603050405020304" pitchFamily="18" charset="0"/>
            </a:endParaRPr>
          </a:p>
        </p:txBody>
      </p:sp>
      <p:sp>
        <p:nvSpPr>
          <p:cNvPr id="70659" name="Rectangle 2"/>
          <p:cNvSpPr>
            <a:spLocks noGrp="1" noRot="1" noChangeAspect="1" noChangeArrowheads="1" noTextEdit="1"/>
          </p:cNvSpPr>
          <p:nvPr>
            <p:ph type="sldImg"/>
          </p:nvPr>
        </p:nvSpPr>
        <p:spPr>
          <a:xfrm>
            <a:off x="103188" y="758825"/>
            <a:ext cx="6511925" cy="3663950"/>
          </a:xfrm>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GB" altLang="en-US" smtClean="0">
                <a:ea typeface="ＭＳ Ｐゴシック" panose="020B0600070205080204" pitchFamily="34" charset="-128"/>
              </a:rPr>
              <a:t>General overview, key figures</a:t>
            </a:r>
          </a:p>
          <a:p>
            <a:pPr eaLnBrk="1" hangingPunct="1">
              <a:buFontTx/>
              <a:buChar char="•"/>
            </a:pPr>
            <a:r>
              <a:rPr lang="en-GB" altLang="en-US" smtClean="0">
                <a:ea typeface="ＭＳ Ｐゴシック" panose="020B0600070205080204" pitchFamily="34" charset="-128"/>
              </a:rPr>
              <a:t>List most important archive content</a:t>
            </a:r>
          </a:p>
          <a:p>
            <a:pPr eaLnBrk="1" hangingPunct="1">
              <a:buFontTx/>
              <a:buChar char="•"/>
            </a:pPr>
            <a:r>
              <a:rPr lang="en-GB" altLang="en-US" smtClean="0">
                <a:ea typeface="ＭＳ Ｐゴシック" panose="020B0600070205080204" pitchFamily="34" charset="-128"/>
              </a:rPr>
              <a:t>Learn about the quasi meteorological language to phrase MARS requests</a:t>
            </a:r>
          </a:p>
          <a:p>
            <a:pPr eaLnBrk="1" hangingPunct="1">
              <a:buFontTx/>
              <a:buChar char="•"/>
            </a:pPr>
            <a:r>
              <a:rPr lang="en-GB" altLang="en-US" smtClean="0">
                <a:ea typeface="ＭＳ Ｐゴシック" panose="020B0600070205080204" pitchFamily="34" charset="-128"/>
              </a:rPr>
              <a:t>Some knowledge of the architecture should enable us to better understand the execution of a request</a:t>
            </a:r>
          </a:p>
          <a:p>
            <a:pPr eaLnBrk="1" hangingPunct="1">
              <a:buFontTx/>
              <a:buChar char="•"/>
            </a:pPr>
            <a:r>
              <a:rPr lang="en-GB" altLang="en-US" smtClean="0">
                <a:ea typeface="ＭＳ Ｐゴシック" panose="020B0600070205080204" pitchFamily="34" charset="-128"/>
              </a:rPr>
              <a:t>How to retrieve data efficiently</a:t>
            </a:r>
          </a:p>
          <a:p>
            <a:pPr eaLnBrk="1" hangingPunct="1">
              <a:buFontTx/>
              <a:buChar char="•"/>
            </a:pPr>
            <a:r>
              <a:rPr lang="en-GB" altLang="en-US" smtClean="0">
                <a:ea typeface="ＭＳ Ｐゴシック" panose="020B0600070205080204" pitchFamily="34" charset="-128"/>
              </a:rPr>
              <a:t>Plenty of time for </a:t>
            </a:r>
            <a:r>
              <a:rPr lang="ja-JP" altLang="en-GB" smtClean="0">
                <a:ea typeface="ＭＳ Ｐゴシック" panose="020B0600070205080204" pitchFamily="34" charset="-128"/>
              </a:rPr>
              <a:t>“</a:t>
            </a:r>
            <a:r>
              <a:rPr lang="en-GB" altLang="ja-JP" smtClean="0">
                <a:ea typeface="ＭＳ Ｐゴシック" panose="020B0600070205080204" pitchFamily="34" charset="-128"/>
              </a:rPr>
              <a:t>hands-on</a:t>
            </a:r>
            <a:r>
              <a:rPr lang="ja-JP" altLang="en-GB" smtClean="0">
                <a:ea typeface="ＭＳ Ｐゴシック" panose="020B0600070205080204" pitchFamily="34" charset="-128"/>
              </a:rPr>
              <a:t>”</a:t>
            </a:r>
            <a:r>
              <a:rPr lang="en-GB" altLang="ja-JP" smtClean="0">
                <a:ea typeface="ＭＳ Ｐゴシック" panose="020B0600070205080204" pitchFamily="34" charset="-128"/>
              </a:rPr>
              <a:t> </a:t>
            </a:r>
          </a:p>
          <a:p>
            <a:pPr eaLnBrk="1" hangingPunct="1"/>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3284385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Slide Image Placeholder 1"/>
          <p:cNvSpPr>
            <a:spLocks noGrp="1" noRot="1" noChangeAspect="1" noTextEdit="1"/>
          </p:cNvSpPr>
          <p:nvPr>
            <p:ph type="sldImg"/>
          </p:nvPr>
        </p:nvSpPr>
        <p:spPr>
          <a:xfrm>
            <a:off x="101600" y="758825"/>
            <a:ext cx="6511925" cy="3663950"/>
          </a:xfrm>
          <a:ln/>
        </p:spPr>
      </p:sp>
      <p:sp>
        <p:nvSpPr>
          <p:cNvPr id="1075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1075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94BF2C79-70A3-4AF8-BC66-3FAEF3DFC4B4}" type="slidenum">
              <a:rPr lang="en-GB" altLang="en-US" b="0">
                <a:latin typeface="Times New Roman" panose="02020603050405020304" pitchFamily="18" charset="0"/>
              </a:rPr>
              <a:pPr/>
              <a:t>20</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3147691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a:xfrm>
            <a:off x="101600" y="758825"/>
            <a:ext cx="6511925" cy="3663950"/>
          </a:xfrm>
          <a:ln/>
        </p:spPr>
      </p:sp>
      <p:sp>
        <p:nvSpPr>
          <p:cNvPr id="1095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1095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58CB364C-ED7A-4027-ABDF-50441B41FE89}" type="slidenum">
              <a:rPr lang="en-GB" altLang="en-US" b="0">
                <a:latin typeface="Times New Roman" panose="02020603050405020304" pitchFamily="18" charset="0"/>
              </a:rPr>
              <a:pPr/>
              <a:t>21</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428381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noTextEdit="1"/>
          </p:cNvSpPr>
          <p:nvPr>
            <p:ph type="sldImg"/>
          </p:nvPr>
        </p:nvSpPr>
        <p:spPr>
          <a:xfrm>
            <a:off x="101600" y="758825"/>
            <a:ext cx="6511925" cy="3663950"/>
          </a:xfrm>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1105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174155B8-09DF-47B3-8AC8-5A6312B6E21A}" type="slidenum">
              <a:rPr lang="en-GB" altLang="en-US" b="0">
                <a:latin typeface="Times New Roman" panose="02020603050405020304" pitchFamily="18" charset="0"/>
              </a:rPr>
              <a:pPr/>
              <a:t>22</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29592673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xfrm>
            <a:off x="101600" y="758825"/>
            <a:ext cx="6511925" cy="3663950"/>
          </a:xfrm>
          <a:ln/>
        </p:spPr>
      </p:sp>
      <p:sp>
        <p:nvSpPr>
          <p:cNvPr id="1116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ea typeface="ＭＳ Ｐゴシック" panose="020B0600070205080204" pitchFamily="34" charset="-128"/>
            </a:endParaRPr>
          </a:p>
        </p:txBody>
      </p:sp>
      <p:sp>
        <p:nvSpPr>
          <p:cNvPr id="1116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57B78CBE-2BA9-476E-8B37-B6329D5034BB}" type="slidenum">
              <a:rPr lang="en-GB" altLang="en-US" b="0">
                <a:latin typeface="Times New Roman" panose="02020603050405020304" pitchFamily="18" charset="0"/>
              </a:rPr>
              <a:pPr/>
              <a:t>23</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9485072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07C9FB97-A99C-4ADE-8DBB-24DB4983209E}" type="slidenum">
              <a:rPr lang="en-GB" altLang="en-US" b="0">
                <a:latin typeface="Times New Roman" panose="02020603050405020304" pitchFamily="18" charset="0"/>
              </a:rPr>
              <a:pPr/>
              <a:t>24</a:t>
            </a:fld>
            <a:endParaRPr lang="en-GB" altLang="en-US" b="0">
              <a:latin typeface="Times New Roman" panose="02020603050405020304" pitchFamily="18" charset="0"/>
            </a:endParaRPr>
          </a:p>
        </p:txBody>
      </p:sp>
      <p:sp>
        <p:nvSpPr>
          <p:cNvPr id="112643" name="Rectangle 2"/>
          <p:cNvSpPr>
            <a:spLocks noGrp="1" noRot="1" noChangeAspect="1" noChangeArrowheads="1" noTextEdit="1"/>
          </p:cNvSpPr>
          <p:nvPr>
            <p:ph type="sldImg"/>
          </p:nvPr>
        </p:nvSpPr>
        <p:spPr>
          <a:xfrm>
            <a:off x="101600" y="758825"/>
            <a:ext cx="6511925" cy="3663950"/>
          </a:xfrm>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1450809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xfrm>
            <a:off x="101600" y="758825"/>
            <a:ext cx="6511925" cy="3663950"/>
          </a:xfrm>
          <a:ln/>
        </p:spPr>
      </p:sp>
      <p:sp>
        <p:nvSpPr>
          <p:cNvPr id="1136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anose="020B0600070205080204" pitchFamily="34" charset="-128"/>
            </a:endParaRPr>
          </a:p>
        </p:txBody>
      </p:sp>
      <p:sp>
        <p:nvSpPr>
          <p:cNvPr id="1136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6C3A4630-1AF3-4853-AA38-21376FFDC86C}" type="slidenum">
              <a:rPr lang="en-GB" altLang="en-US" b="0">
                <a:latin typeface="Times New Roman" panose="02020603050405020304" pitchFamily="18" charset="0"/>
              </a:rPr>
              <a:pPr/>
              <a:t>25</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464637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E56B53F2-B412-436D-87BD-707D4AB10FB5}" type="slidenum">
              <a:rPr lang="en-GB" altLang="en-US" b="0">
                <a:latin typeface="Times New Roman" panose="02020603050405020304" pitchFamily="18" charset="0"/>
              </a:rPr>
              <a:pPr/>
              <a:t>26</a:t>
            </a:fld>
            <a:endParaRPr lang="en-GB" altLang="en-US" b="0">
              <a:latin typeface="Times New Roman" panose="02020603050405020304" pitchFamily="18" charset="0"/>
            </a:endParaRPr>
          </a:p>
        </p:txBody>
      </p:sp>
      <p:sp>
        <p:nvSpPr>
          <p:cNvPr id="116739" name="Rectangle 2"/>
          <p:cNvSpPr>
            <a:spLocks noGrp="1" noRot="1" noChangeAspect="1" noChangeArrowheads="1" noTextEdit="1"/>
          </p:cNvSpPr>
          <p:nvPr>
            <p:ph type="sldImg"/>
          </p:nvPr>
        </p:nvSpPr>
        <p:spPr>
          <a:xfrm>
            <a:off x="103188" y="758825"/>
            <a:ext cx="6511925" cy="3663950"/>
          </a:xfrm>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dirty="0" err="1" smtClean="0">
                <a:ea typeface="ＭＳ Ｐゴシック" panose="020B0600070205080204" pitchFamily="34" charset="-128"/>
              </a:rPr>
              <a:t>NetCDF</a:t>
            </a:r>
            <a:r>
              <a:rPr lang="en-GB" altLang="en-US" dirty="0" smtClean="0">
                <a:ea typeface="ＭＳ Ｐゴシック" panose="020B0600070205080204" pitchFamily="34" charset="-128"/>
              </a:rPr>
              <a:t> download (conversion) on-the-fly. </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Parameter database will be integrated into MARS catalogue. </a:t>
            </a:r>
          </a:p>
        </p:txBody>
      </p:sp>
    </p:spTree>
    <p:extLst>
      <p:ext uri="{BB962C8B-B14F-4D97-AF65-F5344CB8AC3E}">
        <p14:creationId xmlns:p14="http://schemas.microsoft.com/office/powerpoint/2010/main" val="10990299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363FAAF8-855A-4A01-ADFD-4E4ACF8784F1}" type="slidenum">
              <a:rPr lang="en-GB" altLang="en-US" b="0">
                <a:latin typeface="Times New Roman" panose="02020603050405020304" pitchFamily="18" charset="0"/>
              </a:rPr>
              <a:pPr/>
              <a:t>27</a:t>
            </a:fld>
            <a:endParaRPr lang="en-GB" altLang="en-US" b="0">
              <a:latin typeface="Times New Roman" panose="02020603050405020304" pitchFamily="18" charset="0"/>
            </a:endParaRPr>
          </a:p>
        </p:txBody>
      </p:sp>
      <p:sp>
        <p:nvSpPr>
          <p:cNvPr id="126979" name="Rectangle 2"/>
          <p:cNvSpPr>
            <a:spLocks noGrp="1" noRot="1" noChangeAspect="1" noChangeArrowheads="1" noTextEdit="1"/>
          </p:cNvSpPr>
          <p:nvPr>
            <p:ph type="sldImg"/>
          </p:nvPr>
        </p:nvSpPr>
        <p:spPr>
          <a:xfrm>
            <a:off x="101600" y="758825"/>
            <a:ext cx="6511925" cy="3663950"/>
          </a:xfrm>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14255" eaLnBrk="1" hangingPunct="1">
              <a:defRPr/>
            </a:pPr>
            <a:r>
              <a:rPr lang="en-GB" altLang="en-US" dirty="0" smtClean="0">
                <a:ea typeface="ＭＳ Ｐゴシック" panose="020B0600070205080204" pitchFamily="34" charset="-128"/>
              </a:rPr>
              <a:t>Smallest database object is 1 file = hypercube = last page in </a:t>
            </a:r>
            <a:r>
              <a:rPr lang="en-GB" altLang="en-US" dirty="0" err="1" smtClean="0">
                <a:ea typeface="ＭＳ Ｐゴシック" panose="020B0600070205080204" pitchFamily="34" charset="-128"/>
              </a:rPr>
              <a:t>webmars</a:t>
            </a:r>
            <a:r>
              <a:rPr lang="en-GB" altLang="en-US" dirty="0" smtClean="0">
                <a:ea typeface="ＭＳ Ｐゴシック" panose="020B0600070205080204" pitchFamily="34" charset="-128"/>
              </a:rPr>
              <a:t> catalogue browser</a:t>
            </a:r>
          </a:p>
          <a:p>
            <a:pPr eaLnBrk="1" hangingPunct="1"/>
            <a:r>
              <a:rPr lang="en-GB" altLang="en-US" dirty="0" smtClean="0">
                <a:ea typeface="ＭＳ Ｐゴシック" panose="020B0600070205080204" pitchFamily="34" charset="-128"/>
              </a:rPr>
              <a:t>Hypercube contains multiple fields. </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Smallest addressable unit is 1 field, </a:t>
            </a:r>
          </a:p>
          <a:p>
            <a:pPr eaLnBrk="1" hangingPunct="1"/>
            <a:r>
              <a:rPr lang="en-GB" altLang="en-US" dirty="0" smtClean="0">
                <a:ea typeface="ＭＳ Ｐゴシック" panose="020B0600070205080204" pitchFamily="34" charset="-128"/>
              </a:rPr>
              <a:t> </a:t>
            </a:r>
          </a:p>
        </p:txBody>
      </p:sp>
    </p:spTree>
    <p:extLst>
      <p:ext uri="{BB962C8B-B14F-4D97-AF65-F5344CB8AC3E}">
        <p14:creationId xmlns:p14="http://schemas.microsoft.com/office/powerpoint/2010/main" val="4311209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Slide Image Placeholder 1"/>
          <p:cNvSpPr>
            <a:spLocks noGrp="1" noRot="1" noChangeAspect="1" noTextEdit="1"/>
          </p:cNvSpPr>
          <p:nvPr>
            <p:ph type="sldImg"/>
          </p:nvPr>
        </p:nvSpPr>
        <p:spPr>
          <a:xfrm>
            <a:off x="101600" y="758825"/>
            <a:ext cx="6511925" cy="3663950"/>
          </a:xfrm>
          <a:ln/>
        </p:spPr>
      </p:sp>
      <p:sp>
        <p:nvSpPr>
          <p:cNvPr id="134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ea typeface="ＭＳ Ｐゴシック" panose="020B0600070205080204" pitchFamily="34" charset="-128"/>
            </a:endParaRPr>
          </a:p>
        </p:txBody>
      </p:sp>
      <p:sp>
        <p:nvSpPr>
          <p:cNvPr id="1341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06122B1A-F0AB-4EE8-9648-DF1856BA307B}" type="slidenum">
              <a:rPr lang="en-GB" altLang="en-US" b="0">
                <a:latin typeface="Times New Roman" panose="02020603050405020304" pitchFamily="18" charset="0"/>
              </a:rPr>
              <a:pPr/>
              <a:t>28</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155853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D0053AB3-6105-4612-9E36-C40F95BD4AF2}" type="slidenum">
              <a:rPr lang="en-GB" altLang="en-US" b="0">
                <a:latin typeface="Times New Roman" panose="02020603050405020304" pitchFamily="18" charset="0"/>
              </a:rPr>
              <a:pPr/>
              <a:t>3</a:t>
            </a:fld>
            <a:endParaRPr lang="en-GB" altLang="en-US" b="0">
              <a:latin typeface="Times New Roman" panose="02020603050405020304" pitchFamily="18" charset="0"/>
            </a:endParaRPr>
          </a:p>
        </p:txBody>
      </p:sp>
      <p:sp>
        <p:nvSpPr>
          <p:cNvPr id="71683" name="Rectangle 2"/>
          <p:cNvSpPr>
            <a:spLocks noGrp="1" noRot="1" noChangeAspect="1" noChangeArrowheads="1" noTextEdit="1"/>
          </p:cNvSpPr>
          <p:nvPr>
            <p:ph type="sldImg"/>
          </p:nvPr>
        </p:nvSpPr>
        <p:spPr>
          <a:xfrm>
            <a:off x="101600" y="758825"/>
            <a:ext cx="6511925" cy="3663950"/>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What is special about MARS: </a:t>
            </a:r>
          </a:p>
          <a:p>
            <a:pPr eaLnBrk="1" hangingPunct="1"/>
            <a:endParaRPr lang="en-GB" altLang="en-US" smtClean="0">
              <a:ea typeface="ＭＳ Ｐゴシック" panose="020B0600070205080204" pitchFamily="34" charset="-128"/>
            </a:endParaRPr>
          </a:p>
          <a:p>
            <a:pPr eaLnBrk="1" hangingPunct="1"/>
            <a:r>
              <a:rPr lang="en-GB" altLang="en-US" smtClean="0">
                <a:ea typeface="ＭＳ Ｐゴシック" panose="020B0600070205080204" pitchFamily="34" charset="-128"/>
              </a:rPr>
              <a:t>As little downtime as possible (99% available)</a:t>
            </a:r>
          </a:p>
          <a:p>
            <a:pPr eaLnBrk="1" hangingPunct="1"/>
            <a:endParaRPr lang="en-GB" altLang="en-US" smtClean="0">
              <a:ea typeface="ＭＳ Ｐゴシック" panose="020B0600070205080204" pitchFamily="34" charset="-128"/>
            </a:endParaRPr>
          </a:p>
          <a:p>
            <a:pPr eaLnBrk="1" hangingPunct="1"/>
            <a:r>
              <a:rPr lang="en-GB" altLang="en-US" smtClean="0">
                <a:ea typeface="ＭＳ Ｐゴシック" panose="020B0600070205080204" pitchFamily="34" charset="-128"/>
              </a:rPr>
              <a:t>Large number of addressable units = high granularity</a:t>
            </a:r>
          </a:p>
        </p:txBody>
      </p:sp>
    </p:spTree>
    <p:extLst>
      <p:ext uri="{BB962C8B-B14F-4D97-AF65-F5344CB8AC3E}">
        <p14:creationId xmlns:p14="http://schemas.microsoft.com/office/powerpoint/2010/main" val="717644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78383921-619B-4EA3-AE6B-CABEFC4AD6A3}" type="slidenum">
              <a:rPr lang="en-GB" altLang="en-US" b="0">
                <a:latin typeface="Times New Roman" panose="02020603050405020304" pitchFamily="18" charset="0"/>
              </a:rPr>
              <a:pPr/>
              <a:t>4</a:t>
            </a:fld>
            <a:endParaRPr lang="en-GB" altLang="en-US" b="0">
              <a:latin typeface="Times New Roman" panose="02020603050405020304" pitchFamily="18" charset="0"/>
            </a:endParaRPr>
          </a:p>
        </p:txBody>
      </p:sp>
      <p:sp>
        <p:nvSpPr>
          <p:cNvPr id="74755" name="Rectangle 2"/>
          <p:cNvSpPr>
            <a:spLocks noGrp="1" noRot="1" noChangeAspect="1" noChangeArrowheads="1" noTextEdit="1"/>
          </p:cNvSpPr>
          <p:nvPr>
            <p:ph type="sldImg"/>
          </p:nvPr>
        </p:nvSpPr>
        <p:spPr>
          <a:xfrm>
            <a:off x="101600" y="758825"/>
            <a:ext cx="6511925" cy="3663950"/>
          </a:xfrm>
          <a:ln/>
        </p:spPr>
      </p:sp>
      <p:sp>
        <p:nvSpPr>
          <p:cNvPr id="747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ea typeface="ＭＳ Ｐゴシック" panose="020B0600070205080204" pitchFamily="34" charset="-128"/>
            </a:endParaRPr>
          </a:p>
        </p:txBody>
      </p:sp>
    </p:spTree>
    <p:extLst>
      <p:ext uri="{BB962C8B-B14F-4D97-AF65-F5344CB8AC3E}">
        <p14:creationId xmlns:p14="http://schemas.microsoft.com/office/powerpoint/2010/main" val="776757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05C20731-E05B-4D74-945F-20725CE3E657}" type="slidenum">
              <a:rPr lang="en-GB" altLang="en-US" b="0">
                <a:latin typeface="Times New Roman" panose="02020603050405020304" pitchFamily="18" charset="0"/>
              </a:rPr>
              <a:pPr/>
              <a:t>5</a:t>
            </a:fld>
            <a:endParaRPr lang="en-GB" altLang="en-US" b="0">
              <a:latin typeface="Times New Roman" panose="02020603050405020304" pitchFamily="18" charset="0"/>
            </a:endParaRPr>
          </a:p>
        </p:txBody>
      </p:sp>
      <p:sp>
        <p:nvSpPr>
          <p:cNvPr id="75779" name="Rectangle 2"/>
          <p:cNvSpPr>
            <a:spLocks noGrp="1" noRot="1" noChangeAspect="1" noChangeArrowheads="1" noTextEdit="1"/>
          </p:cNvSpPr>
          <p:nvPr>
            <p:ph type="sldImg"/>
          </p:nvPr>
        </p:nvSpPr>
        <p:spPr>
          <a:xfrm>
            <a:off x="101600" y="758825"/>
            <a:ext cx="6511925" cy="3663950"/>
          </a:xfrm>
          <a:ln/>
        </p:spPr>
      </p:sp>
      <p:sp>
        <p:nvSpPr>
          <p:cNvPr id="757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smtClean="0">
                <a:ea typeface="ＭＳ Ｐゴシック" panose="020B0600070205080204" pitchFamily="34" charset="-128"/>
              </a:rPr>
              <a:t>http://www.ecmwf.int/en/what-naming-convention-ecmwf-real-time-products</a:t>
            </a:r>
          </a:p>
          <a:p>
            <a:pPr eaLnBrk="1" hangingPunct="1"/>
            <a:r>
              <a:rPr lang="en-US" altLang="en-US" dirty="0" smtClean="0">
                <a:ea typeface="ＭＳ Ｐゴシック" panose="020B0600070205080204" pitchFamily="34" charset="-128"/>
              </a:rPr>
              <a:t>http://www.ecmwf.int/en/forecasts/documentation-and-support</a:t>
            </a:r>
          </a:p>
          <a:p>
            <a:pPr eaLnBrk="1" hangingPunct="1"/>
            <a:r>
              <a:rPr lang="en-US" altLang="en-US" dirty="0" smtClean="0">
                <a:ea typeface="ＭＳ Ｐゴシック" panose="020B0600070205080204" pitchFamily="34" charset="-128"/>
              </a:rPr>
              <a:t>http://www.ecmwf.int/en/forecasts/documentation-and-support/key-characteristics-forecasting-system</a:t>
            </a:r>
          </a:p>
          <a:p>
            <a:pPr eaLnBrk="1" hangingPunct="1"/>
            <a:endParaRPr lang="en-US" altLang="en-US" dirty="0" smtClean="0">
              <a:ea typeface="ＭＳ Ｐゴシック" panose="020B0600070205080204" pitchFamily="34" charset="-128"/>
            </a:endParaRPr>
          </a:p>
        </p:txBody>
      </p:sp>
    </p:spTree>
    <p:extLst>
      <p:ext uri="{BB962C8B-B14F-4D97-AF65-F5344CB8AC3E}">
        <p14:creationId xmlns:p14="http://schemas.microsoft.com/office/powerpoint/2010/main" val="3574273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EF1B96A0-2039-4A70-B08A-88E540E56F22}" type="slidenum">
              <a:rPr lang="en-GB" altLang="en-US" b="0">
                <a:latin typeface="Times New Roman" panose="02020603050405020304" pitchFamily="18" charset="0"/>
              </a:rPr>
              <a:pPr/>
              <a:t>6</a:t>
            </a:fld>
            <a:endParaRPr lang="en-GB" altLang="en-US" b="0">
              <a:latin typeface="Times New Roman" panose="02020603050405020304" pitchFamily="18" charset="0"/>
            </a:endParaRPr>
          </a:p>
        </p:txBody>
      </p:sp>
      <p:sp>
        <p:nvSpPr>
          <p:cNvPr id="77827" name="Rectangle 2"/>
          <p:cNvSpPr>
            <a:spLocks noGrp="1" noRot="1" noChangeAspect="1" noChangeArrowheads="1" noTextEdit="1"/>
          </p:cNvSpPr>
          <p:nvPr>
            <p:ph type="sldImg"/>
          </p:nvPr>
        </p:nvSpPr>
        <p:spPr>
          <a:xfrm>
            <a:off x="101600" y="758825"/>
            <a:ext cx="6511925" cy="3663950"/>
          </a:xfrm>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Single prediction that uses observations, prior information about the Earth-system, and ECMWF's highest-resolution model. </a:t>
            </a:r>
          </a:p>
          <a:p>
            <a:pPr eaLnBrk="1" hangingPunct="1"/>
            <a:endParaRPr lang="en-GB" altLang="en-US" smtClean="0">
              <a:ea typeface="ＭＳ Ｐゴシック" panose="020B0600070205080204" pitchFamily="34" charset="-128"/>
            </a:endParaRPr>
          </a:p>
          <a:p>
            <a:pPr eaLnBrk="1" hangingPunct="1"/>
            <a:r>
              <a:rPr lang="en-GB" altLang="en-US" smtClean="0">
                <a:ea typeface="ＭＳ Ｐゴシック" panose="020B0600070205080204" pitchFamily="34" charset="-128"/>
              </a:rPr>
              <a:t>T1279 since          26 Jan 2010</a:t>
            </a:r>
          </a:p>
          <a:p>
            <a:pPr eaLnBrk="1" hangingPunct="1"/>
            <a:r>
              <a:rPr lang="en-GB" altLang="en-US" smtClean="0">
                <a:ea typeface="ＭＳ Ｐゴシック" panose="020B0600070205080204" pitchFamily="34" charset="-128"/>
              </a:rPr>
              <a:t>Hourly steps since 15 Nov 2011</a:t>
            </a:r>
          </a:p>
          <a:p>
            <a:pPr eaLnBrk="1" hangingPunct="1"/>
            <a:r>
              <a:rPr lang="en-GB" altLang="en-US" smtClean="0">
                <a:ea typeface="ＭＳ Ｐゴシック" panose="020B0600070205080204" pitchFamily="34" charset="-128"/>
              </a:rPr>
              <a:t>137 levels since    25 June 2013</a:t>
            </a:r>
          </a:p>
        </p:txBody>
      </p:sp>
    </p:spTree>
    <p:extLst>
      <p:ext uri="{BB962C8B-B14F-4D97-AF65-F5344CB8AC3E}">
        <p14:creationId xmlns:p14="http://schemas.microsoft.com/office/powerpoint/2010/main" val="30761879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B5831F11-EB71-4210-96A7-7AD777EE4D53}" type="slidenum">
              <a:rPr lang="en-GB" altLang="en-US" b="0">
                <a:latin typeface="Times New Roman" panose="02020603050405020304" pitchFamily="18" charset="0"/>
              </a:rPr>
              <a:pPr/>
              <a:t>7</a:t>
            </a:fld>
            <a:endParaRPr lang="en-GB" altLang="en-US" b="0">
              <a:latin typeface="Times New Roman" panose="02020603050405020304" pitchFamily="18" charset="0"/>
            </a:endParaRPr>
          </a:p>
        </p:txBody>
      </p:sp>
      <p:sp>
        <p:nvSpPr>
          <p:cNvPr id="78851" name="Rectangle 2"/>
          <p:cNvSpPr>
            <a:spLocks noGrp="1" noRot="1" noChangeAspect="1" noChangeArrowheads="1" noTextEdit="1"/>
          </p:cNvSpPr>
          <p:nvPr>
            <p:ph type="sldImg"/>
          </p:nvPr>
        </p:nvSpPr>
        <p:spPr>
          <a:xfrm>
            <a:off x="288925" y="857250"/>
            <a:ext cx="6143625" cy="3455988"/>
          </a:xfrm>
          <a:ln/>
        </p:spPr>
      </p:sp>
      <p:sp>
        <p:nvSpPr>
          <p:cNvPr id="78852" name="Rectangle 3"/>
          <p:cNvSpPr>
            <a:spLocks noGrp="1" noChangeArrowheads="1"/>
          </p:cNvSpPr>
          <p:nvPr>
            <p:ph type="body" idx="1"/>
          </p:nvPr>
        </p:nvSpPr>
        <p:spPr>
          <a:xfrm>
            <a:off x="815975" y="4684713"/>
            <a:ext cx="5086350" cy="41465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1" hangingPunct="1"/>
            <a:endParaRPr lang="en-GB" altLang="en-US" sz="2000" dirty="0">
              <a:latin typeface="Calibri" panose="020F0502020204030204" pitchFamily="34" charset="0"/>
              <a:ea typeface="ＭＳ Ｐゴシック" panose="020B0600070205080204" pitchFamily="34" charset="-128"/>
            </a:endParaRPr>
          </a:p>
          <a:p>
            <a:pPr eaLnBrk="1" hangingPunct="1">
              <a:buFontTx/>
              <a:buChar char="-"/>
            </a:pPr>
            <a:endParaRPr lang="en-US" altLang="en-US" dirty="0" smtClean="0">
              <a:ea typeface="ＭＳ Ｐゴシック" panose="020B0600070205080204" pitchFamily="34" charset="-128"/>
            </a:endParaRPr>
          </a:p>
          <a:p>
            <a:pPr>
              <a:lnSpc>
                <a:spcPts val="2799"/>
              </a:lnSpc>
            </a:pPr>
            <a:r>
              <a:rPr lang="en-GB" altLang="en-US" dirty="0" smtClean="0">
                <a:ea typeface="ＭＳ Ｐゴシック" panose="020B0600070205080204" pitchFamily="34" charset="-128"/>
              </a:rPr>
              <a:t>Atmosphere (+wave) and ocean components run </a:t>
            </a:r>
            <a:r>
              <a:rPr lang="en-GB" altLang="en-US" dirty="0" smtClean="0">
                <a:ea typeface="ＭＳ Ｐゴシック" panose="020B0600070205080204" pitchFamily="34" charset="-128"/>
              </a:rPr>
              <a:t>coupled in the ENS from the medium to the extended range.</a:t>
            </a:r>
            <a:r>
              <a:rPr lang="en-GB" altLang="en-US" baseline="0" dirty="0" smtClean="0">
                <a:ea typeface="ＭＳ Ｐゴシック" panose="020B0600070205080204" pitchFamily="34" charset="-128"/>
              </a:rPr>
              <a:t> (00 and 12 UTC)</a:t>
            </a:r>
            <a:endParaRPr lang="en-GB" altLang="en-US" dirty="0" smtClean="0">
              <a:ea typeface="ＭＳ Ｐゴシック" panose="020B0600070205080204" pitchFamily="34" charset="-128"/>
            </a:endParaRPr>
          </a:p>
          <a:p>
            <a:pPr>
              <a:lnSpc>
                <a:spcPts val="2799"/>
              </a:lnSpc>
            </a:pPr>
            <a:endParaRPr lang="en-GB" altLang="en-US" dirty="0" smtClean="0">
              <a:ea typeface="ＭＳ Ｐゴシック" panose="020B0600070205080204" pitchFamily="34" charset="-128"/>
            </a:endParaRPr>
          </a:p>
          <a:p>
            <a:pPr>
              <a:lnSpc>
                <a:spcPts val="2799"/>
              </a:lnSpc>
            </a:pPr>
            <a:r>
              <a:rPr lang="en-GB" altLang="en-US" dirty="0" smtClean="0">
                <a:ea typeface="ＭＳ Ｐゴシック" panose="020B0600070205080204" pitchFamily="34" charset="-128"/>
              </a:rPr>
              <a:t>The </a:t>
            </a:r>
            <a:r>
              <a:rPr lang="en-GB" altLang="en-US" dirty="0" err="1" smtClean="0">
                <a:ea typeface="ＭＳ Ｐゴシック" panose="020B0600070205080204" pitchFamily="34" charset="-128"/>
              </a:rPr>
              <a:t>hindcast</a:t>
            </a:r>
            <a:r>
              <a:rPr lang="en-GB" altLang="en-US" dirty="0" smtClean="0">
                <a:ea typeface="ＭＳ Ｐゴシック" panose="020B0600070205080204" pitchFamily="34" charset="-128"/>
              </a:rPr>
              <a:t> system consists of a </a:t>
            </a:r>
            <a:r>
              <a:rPr lang="en-GB" altLang="en-US" dirty="0" smtClean="0">
                <a:ea typeface="ＭＳ Ｐゴシック" panose="020B0600070205080204" pitchFamily="34" charset="-128"/>
              </a:rPr>
              <a:t>11-</a:t>
            </a:r>
            <a:r>
              <a:rPr lang="en-GB" altLang="en-US" dirty="0" smtClean="0">
                <a:ea typeface="ＭＳ Ｐゴシック" panose="020B0600070205080204" pitchFamily="34" charset="-128"/>
              </a:rPr>
              <a:t>member ensemble of 32-day </a:t>
            </a:r>
            <a:r>
              <a:rPr lang="en-GB" altLang="en-US" dirty="0" smtClean="0">
                <a:ea typeface="ＭＳ Ｐゴシック" panose="020B0600070205080204" pitchFamily="34" charset="-128"/>
              </a:rPr>
              <a:t>monthly </a:t>
            </a:r>
            <a:r>
              <a:rPr lang="en-GB" altLang="en-US" dirty="0" smtClean="0">
                <a:ea typeface="ＭＳ Ｐゴシック" panose="020B0600070205080204" pitchFamily="34" charset="-128"/>
              </a:rPr>
              <a:t>integrations, starting on the same day and month as the real-time forecast for each of the past </a:t>
            </a:r>
            <a:r>
              <a:rPr lang="en-GB" altLang="en-US" dirty="0" smtClean="0">
                <a:ea typeface="ＭＳ Ｐゴシック" panose="020B0600070205080204" pitchFamily="34" charset="-128"/>
              </a:rPr>
              <a:t>20 </a:t>
            </a:r>
            <a:r>
              <a:rPr lang="en-GB" altLang="en-US" dirty="0" smtClean="0">
                <a:ea typeface="ＭＳ Ｐゴシック" panose="020B0600070205080204" pitchFamily="34" charset="-128"/>
              </a:rPr>
              <a:t>years </a:t>
            </a:r>
          </a:p>
          <a:p>
            <a:pPr>
              <a:lnSpc>
                <a:spcPts val="2799"/>
              </a:lnSpc>
            </a:pPr>
            <a:r>
              <a:rPr lang="en-GB" altLang="en-US" dirty="0" smtClean="0">
                <a:ea typeface="ＭＳ Ｐゴシック" panose="020B0600070205080204" pitchFamily="34" charset="-128"/>
              </a:rPr>
              <a:t>GRIB headers use ECMWF local extension definition 30</a:t>
            </a:r>
          </a:p>
          <a:p>
            <a:pPr>
              <a:lnSpc>
                <a:spcPts val="2799"/>
              </a:lnSpc>
            </a:pPr>
            <a:r>
              <a:rPr lang="en-GB" altLang="en-US" dirty="0" smtClean="0">
                <a:ea typeface="ＭＳ Ｐゴシック" panose="020B0600070205080204" pitchFamily="34" charset="-128"/>
              </a:rPr>
              <a:t>Care is needed when computing differences for flux parameters (quantities accumulated since the beginning of the forecast, e.g. precipitation and snowfall) across </a:t>
            </a:r>
            <a:r>
              <a:rPr lang="en-GB" altLang="en-US" dirty="0" smtClean="0">
                <a:ea typeface="ＭＳ Ｐゴシック" panose="020B0600070205080204" pitchFamily="34" charset="-128"/>
              </a:rPr>
              <a:t>the </a:t>
            </a:r>
            <a:r>
              <a:rPr lang="en-GB" altLang="en-US" dirty="0" smtClean="0">
                <a:ea typeface="ＭＳ Ｐゴシック" panose="020B0600070205080204" pitchFamily="34" charset="-128"/>
              </a:rPr>
              <a:t>truncation </a:t>
            </a:r>
            <a:r>
              <a:rPr lang="en-GB" altLang="en-US" dirty="0" err="1" smtClean="0">
                <a:ea typeface="ＭＳ Ｐゴシック" panose="020B0600070205080204" pitchFamily="34" charset="-128"/>
              </a:rPr>
              <a:t>timestep</a:t>
            </a:r>
            <a:r>
              <a:rPr lang="en-GB" altLang="en-US" dirty="0" smtClean="0">
                <a:ea typeface="ＭＳ Ｐゴシック" panose="020B0600070205080204" pitchFamily="34" charset="-128"/>
              </a:rPr>
              <a:t> at </a:t>
            </a:r>
            <a:r>
              <a:rPr lang="en-GB" altLang="en-US" dirty="0" smtClean="0">
                <a:ea typeface="ＭＳ Ｐゴシック" panose="020B0600070205080204" pitchFamily="34" charset="-128"/>
              </a:rPr>
              <a:t>360 </a:t>
            </a:r>
            <a:endParaRPr lang="en-GB" altLang="en-US" dirty="0" smtClean="0">
              <a:ea typeface="ＭＳ Ｐゴシック" panose="020B0600070205080204" pitchFamily="34" charset="-128"/>
            </a:endParaRPr>
          </a:p>
          <a:p>
            <a:pPr>
              <a:lnSpc>
                <a:spcPts val="2799"/>
              </a:lnSpc>
            </a:pPr>
            <a:endParaRPr lang="en-GB" altLang="en-US" dirty="0" smtClean="0">
              <a:ea typeface="ＭＳ Ｐゴシック" panose="020B0600070205080204" pitchFamily="34" charset="-128"/>
            </a:endParaRPr>
          </a:p>
          <a:p>
            <a:pPr eaLnBrk="1" hangingPunct="1"/>
            <a:r>
              <a:rPr lang="en-GB" altLang="en-US" dirty="0" err="1" smtClean="0">
                <a:ea typeface="ＭＳ Ｐゴシック" panose="020B0600070205080204" pitchFamily="34" charset="-128"/>
              </a:rPr>
              <a:t>Hindcasts</a:t>
            </a:r>
            <a:r>
              <a:rPr lang="en-GB" altLang="en-US" dirty="0" smtClean="0">
                <a:ea typeface="ＭＳ Ｐゴシック" panose="020B0600070205080204" pitchFamily="34" charset="-128"/>
              </a:rPr>
              <a:t> for </a:t>
            </a:r>
            <a:r>
              <a:rPr lang="en-GB" altLang="en-US" dirty="0" smtClean="0">
                <a:ea typeface="ＭＳ Ｐゴシック" panose="020B0600070205080204" pitchFamily="34" charset="-128"/>
              </a:rPr>
              <a:t>20 </a:t>
            </a:r>
            <a:r>
              <a:rPr lang="en-GB" altLang="en-US" dirty="0" smtClean="0">
                <a:ea typeface="ＭＳ Ｐゴシック" panose="020B0600070205080204" pitchFamily="34" charset="-128"/>
              </a:rPr>
              <a:t>years, </a:t>
            </a:r>
            <a:r>
              <a:rPr lang="en-GB" altLang="en-US" dirty="0" smtClean="0">
                <a:ea typeface="ＭＳ Ｐゴシック" panose="020B0600070205080204" pitchFamily="34" charset="-128"/>
              </a:rPr>
              <a:t>11-</a:t>
            </a:r>
            <a:r>
              <a:rPr lang="en-GB" altLang="en-US" dirty="0" smtClean="0">
                <a:ea typeface="ＭＳ Ｐゴシック" panose="020B0600070205080204" pitchFamily="34" charset="-128"/>
              </a:rPr>
              <a:t>member ensemble:  </a:t>
            </a:r>
            <a:r>
              <a:rPr lang="en-GB" altLang="en-US" dirty="0" smtClean="0">
                <a:ea typeface="ＭＳ Ｐゴシック" panose="020B0600070205080204" pitchFamily="34" charset="-128"/>
              </a:rPr>
              <a:t>20x11-</a:t>
            </a:r>
            <a:r>
              <a:rPr lang="en-GB" altLang="en-US" dirty="0" smtClean="0">
                <a:ea typeface="ＭＳ Ｐゴシック" panose="020B0600070205080204" pitchFamily="34" charset="-128"/>
              </a:rPr>
              <a:t>members for the back-statistics.</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The resolution of the oceanic component is unchanged from the previous monthly system:</a:t>
            </a:r>
          </a:p>
          <a:p>
            <a:pPr eaLnBrk="1" hangingPunct="1"/>
            <a:endParaRPr lang="en-GB" altLang="en-US" dirty="0" smtClean="0">
              <a:ea typeface="ＭＳ Ｐゴシック" panose="020B0600070205080204" pitchFamily="34" charset="-128"/>
            </a:endParaRPr>
          </a:p>
          <a:p>
            <a:pPr eaLnBrk="1" hangingPunct="1"/>
            <a:r>
              <a:rPr lang="en-GB" altLang="en-US" dirty="0" smtClean="0">
                <a:ea typeface="ＭＳ Ｐゴシック" panose="020B0600070205080204" pitchFamily="34" charset="-128"/>
              </a:rPr>
              <a:t>    * The zonal resolution is 1.4 degrees.       </a:t>
            </a:r>
          </a:p>
          <a:p>
            <a:pPr eaLnBrk="1" hangingPunct="1"/>
            <a:r>
              <a:rPr lang="en-GB" altLang="en-US" dirty="0" smtClean="0">
                <a:ea typeface="ＭＳ Ｐゴシック" panose="020B0600070205080204" pitchFamily="34" charset="-128"/>
              </a:rPr>
              <a:t>    * The </a:t>
            </a:r>
            <a:r>
              <a:rPr lang="en-GB" altLang="en-US" dirty="0" err="1" smtClean="0">
                <a:ea typeface="ＭＳ Ｐゴシック" panose="020B0600070205080204" pitchFamily="34" charset="-128"/>
              </a:rPr>
              <a:t>meridional</a:t>
            </a:r>
            <a:r>
              <a:rPr lang="en-GB" altLang="en-US" dirty="0" smtClean="0">
                <a:ea typeface="ＭＳ Ｐゴシック" panose="020B0600070205080204" pitchFamily="34" charset="-128"/>
              </a:rPr>
              <a:t> resolution varies from 0.3 degrees in the equatorial region (within 10 degrees of the equator), </a:t>
            </a:r>
          </a:p>
          <a:p>
            <a:pPr eaLnBrk="1" hangingPunct="1"/>
            <a:r>
              <a:rPr lang="en-GB" altLang="en-US" dirty="0" smtClean="0">
                <a:ea typeface="ＭＳ Ｐゴシック" panose="020B0600070205080204" pitchFamily="34" charset="-128"/>
              </a:rPr>
              <a:t>	smoothly increasing to 1.4 </a:t>
            </a:r>
            <a:r>
              <a:rPr lang="en-GB" altLang="en-US" dirty="0" err="1" smtClean="0">
                <a:ea typeface="ＭＳ Ｐゴシック" panose="020B0600070205080204" pitchFamily="34" charset="-128"/>
              </a:rPr>
              <a:t>polewards</a:t>
            </a:r>
            <a:r>
              <a:rPr lang="en-GB" altLang="en-US" dirty="0" smtClean="0">
                <a:ea typeface="ＭＳ Ｐゴシック" panose="020B0600070205080204" pitchFamily="34" charset="-128"/>
              </a:rPr>
              <a:t> of 30 degrees.       </a:t>
            </a:r>
          </a:p>
          <a:p>
            <a:pPr eaLnBrk="1" hangingPunct="1"/>
            <a:r>
              <a:rPr lang="en-GB" altLang="en-US" dirty="0" smtClean="0">
                <a:ea typeface="ＭＳ Ｐゴシック" panose="020B0600070205080204" pitchFamily="34" charset="-128"/>
              </a:rPr>
              <a:t>    * There are 29 vertical levels.</a:t>
            </a:r>
          </a:p>
          <a:p>
            <a:pPr eaLnBrk="1" hangingPunct="1"/>
            <a:endParaRPr lang="en-GB" altLang="en-US" dirty="0" smtClean="0">
              <a:ea typeface="ＭＳ Ｐゴシック" panose="020B0600070205080204" pitchFamily="34" charset="-128"/>
            </a:endParaRPr>
          </a:p>
          <a:p>
            <a:pPr>
              <a:lnSpc>
                <a:spcPts val="2799"/>
              </a:lnSpc>
            </a:pPr>
            <a:endParaRPr lang="en-GB" altLang="en-US" dirty="0" smtClean="0">
              <a:ea typeface="ＭＳ Ｐゴシック" panose="020B0600070205080204" pitchFamily="34" charset="-128"/>
            </a:endParaRPr>
          </a:p>
          <a:p>
            <a:pPr eaLnBrk="1" hangingPunct="1">
              <a:buFontTx/>
              <a:buChar char="-"/>
            </a:pPr>
            <a:endParaRPr lang="en-US" altLang="en-US" dirty="0" smtClean="0">
              <a:ea typeface="ＭＳ Ｐゴシック" panose="020B0600070205080204" pitchFamily="34" charset="-128"/>
            </a:endParaRPr>
          </a:p>
        </p:txBody>
      </p:sp>
    </p:spTree>
    <p:extLst>
      <p:ext uri="{BB962C8B-B14F-4D97-AF65-F5344CB8AC3E}">
        <p14:creationId xmlns:p14="http://schemas.microsoft.com/office/powerpoint/2010/main" val="2617793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2CC6E0B2-5A59-4626-9C3A-B30694C1049D}" type="slidenum">
              <a:rPr lang="en-GB" altLang="en-US" b="0">
                <a:latin typeface="Times New Roman" panose="02020603050405020304" pitchFamily="18" charset="0"/>
              </a:rPr>
              <a:pPr/>
              <a:t>8</a:t>
            </a:fld>
            <a:endParaRPr lang="en-GB" altLang="en-US" b="0">
              <a:latin typeface="Times New Roman" panose="02020603050405020304" pitchFamily="18" charset="0"/>
            </a:endParaRPr>
          </a:p>
        </p:txBody>
      </p:sp>
      <p:sp>
        <p:nvSpPr>
          <p:cNvPr id="79875" name="Rectangle 2"/>
          <p:cNvSpPr>
            <a:spLocks noGrp="1" noRot="1" noChangeAspect="1" noChangeArrowheads="1" noTextEdit="1"/>
          </p:cNvSpPr>
          <p:nvPr>
            <p:ph type="sldImg"/>
          </p:nvPr>
        </p:nvSpPr>
        <p:spPr>
          <a:xfrm>
            <a:off x="101600" y="758825"/>
            <a:ext cx="6511925" cy="3663950"/>
          </a:xfrm>
          <a:ln/>
        </p:spPr>
      </p:sp>
      <p:sp>
        <p:nvSpPr>
          <p:cNvPr id="798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mtClean="0">
                <a:ea typeface="ＭＳ Ｐゴシック" panose="020B0600070205080204" pitchFamily="34" charset="-128"/>
              </a:rPr>
              <a:t>Extreme forecast index control ? </a:t>
            </a:r>
          </a:p>
          <a:p>
            <a:pPr eaLnBrk="1" hangingPunct="1"/>
            <a:r>
              <a:rPr lang="en-GB" altLang="en-US" smtClean="0">
                <a:ea typeface="ＭＳ Ｐゴシック" panose="020B0600070205080204" pitchFamily="34" charset="-128"/>
              </a:rPr>
              <a:t>Hindcasts will change with the integration of Monthly Forecast. </a:t>
            </a:r>
          </a:p>
          <a:p>
            <a:pPr eaLnBrk="1" hangingPunct="1"/>
            <a:endParaRPr lang="en-GB" altLang="en-US" smtClean="0">
              <a:ea typeface="ＭＳ Ｐゴシック" panose="020B0600070205080204" pitchFamily="34" charset="-128"/>
            </a:endParaRPr>
          </a:p>
          <a:p>
            <a:pPr eaLnBrk="1" hangingPunct="1"/>
            <a:r>
              <a:rPr lang="en-GB" altLang="en-US" smtClean="0">
                <a:ea typeface="ＭＳ Ｐゴシック" panose="020B0600070205080204" pitchFamily="34" charset="-128"/>
              </a:rPr>
              <a:t>With Cy40r1: DCDA, DCWV, ENDA, EWDA discontinued</a:t>
            </a:r>
          </a:p>
        </p:txBody>
      </p:sp>
    </p:spTree>
    <p:extLst>
      <p:ext uri="{BB962C8B-B14F-4D97-AF65-F5344CB8AC3E}">
        <p14:creationId xmlns:p14="http://schemas.microsoft.com/office/powerpoint/2010/main" val="201855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xfrm>
            <a:off x="101600" y="758825"/>
            <a:ext cx="6511925" cy="3663950"/>
          </a:xfrm>
          <a:ln/>
        </p:spPr>
      </p:sp>
      <p:sp>
        <p:nvSpPr>
          <p:cNvPr id="911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smtClean="0">
                <a:ea typeface="ＭＳ Ｐゴシック" panose="020B0600070205080204" pitchFamily="34" charset="-128"/>
              </a:rPr>
              <a:t>ODB-A for observation feedback (since Nov 2011) </a:t>
            </a:r>
          </a:p>
        </p:txBody>
      </p:sp>
      <p:sp>
        <p:nvSpPr>
          <p:cNvPr id="911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779">
              <a:defRPr b="1">
                <a:solidFill>
                  <a:schemeClr val="tx1"/>
                </a:solidFill>
                <a:latin typeface="Arial" panose="020B0604020202020204" pitchFamily="34" charset="0"/>
                <a:ea typeface="ＭＳ Ｐゴシック" panose="020B0600070205080204" pitchFamily="34" charset="-128"/>
              </a:defRPr>
            </a:lvl1pPr>
            <a:lvl2pPr marL="742832" indent="-285705" defTabSz="923779">
              <a:defRPr b="1">
                <a:solidFill>
                  <a:schemeClr val="tx1"/>
                </a:solidFill>
                <a:latin typeface="Arial" panose="020B0604020202020204" pitchFamily="34" charset="0"/>
                <a:ea typeface="ＭＳ Ｐゴシック" panose="020B0600070205080204" pitchFamily="34" charset="-128"/>
              </a:defRPr>
            </a:lvl2pPr>
            <a:lvl3pPr marL="1142819" indent="-228563" defTabSz="923779">
              <a:defRPr b="1">
                <a:solidFill>
                  <a:schemeClr val="tx1"/>
                </a:solidFill>
                <a:latin typeface="Arial" panose="020B0604020202020204" pitchFamily="34" charset="0"/>
                <a:ea typeface="ＭＳ Ｐゴシック" panose="020B0600070205080204" pitchFamily="34" charset="-128"/>
              </a:defRPr>
            </a:lvl3pPr>
            <a:lvl4pPr marL="1599947" indent="-228563" defTabSz="923779">
              <a:defRPr b="1">
                <a:solidFill>
                  <a:schemeClr val="tx1"/>
                </a:solidFill>
                <a:latin typeface="Arial" panose="020B0604020202020204" pitchFamily="34" charset="0"/>
                <a:ea typeface="ＭＳ Ｐゴシック" panose="020B0600070205080204" pitchFamily="34" charset="-128"/>
              </a:defRPr>
            </a:lvl4pPr>
            <a:lvl5pPr marL="2057074" indent="-228563" defTabSz="923779">
              <a:defRPr b="1">
                <a:solidFill>
                  <a:schemeClr val="tx1"/>
                </a:solidFill>
                <a:latin typeface="Arial" panose="020B0604020202020204" pitchFamily="34" charset="0"/>
                <a:ea typeface="ＭＳ Ｐゴシック" panose="020B0600070205080204" pitchFamily="34" charset="-128"/>
              </a:defRPr>
            </a:lvl5pPr>
            <a:lvl6pPr marL="2514201"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329"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8456"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5584" indent="-228563" defTabSz="923779"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fld id="{18EDFA85-F1C8-4AA3-AC7B-05014501326E}" type="slidenum">
              <a:rPr lang="en-GB" altLang="en-US" b="0">
                <a:latin typeface="Times New Roman" panose="02020603050405020304" pitchFamily="18" charset="0"/>
              </a:rPr>
              <a:pPr/>
              <a:t>9</a:t>
            </a:fld>
            <a:endParaRPr lang="en-GB" altLang="en-US" b="0">
              <a:latin typeface="Times New Roman" panose="02020603050405020304" pitchFamily="18" charset="0"/>
            </a:endParaRPr>
          </a:p>
        </p:txBody>
      </p:sp>
    </p:spTree>
    <p:extLst>
      <p:ext uri="{BB962C8B-B14F-4D97-AF65-F5344CB8AC3E}">
        <p14:creationId xmlns:p14="http://schemas.microsoft.com/office/powerpoint/2010/main" val="10527243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lvl1pPr>
              <a:defRPr>
                <a:solidFill>
                  <a:srgbClr val="467EA6"/>
                </a:solidFill>
              </a:defRPr>
            </a:lvl1pPr>
          </a:lstStyle>
          <a:p>
            <a:r>
              <a:rPr lang="en-US" smtClean="0"/>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12" indent="0" algn="ctr">
              <a:buNone/>
              <a:defRPr/>
            </a:lvl2pPr>
            <a:lvl3pPr marL="914423" indent="0" algn="ctr">
              <a:buNone/>
              <a:defRPr/>
            </a:lvl3pPr>
            <a:lvl4pPr marL="1371634" indent="0" algn="ctr">
              <a:buNone/>
              <a:defRPr/>
            </a:lvl4pPr>
            <a:lvl5pPr marL="1828846" indent="0" algn="ctr">
              <a:buNone/>
              <a:defRPr/>
            </a:lvl5pPr>
            <a:lvl6pPr marL="2286057" indent="0" algn="ctr">
              <a:buNone/>
              <a:defRPr/>
            </a:lvl6pPr>
            <a:lvl7pPr marL="2743269" indent="0" algn="ctr">
              <a:buNone/>
              <a:defRPr/>
            </a:lvl7pPr>
            <a:lvl8pPr marL="3200480" indent="0" algn="ctr">
              <a:buNone/>
              <a:defRPr/>
            </a:lvl8pPr>
            <a:lvl9pPr marL="3657691" indent="0" algn="ctr">
              <a:buNone/>
              <a:defRPr/>
            </a:lvl9pPr>
          </a:lstStyle>
          <a:p>
            <a:r>
              <a:rPr lang="en-US" smtClean="0"/>
              <a:t>Click to edit Master subtitle style</a:t>
            </a:r>
            <a:endParaRPr lang="en-GB"/>
          </a:p>
        </p:txBody>
      </p:sp>
      <p:sp>
        <p:nvSpPr>
          <p:cNvPr id="4" name="Rectangle 5"/>
          <p:cNvSpPr>
            <a:spLocks noGrp="1" noChangeArrowheads="1"/>
          </p:cNvSpPr>
          <p:nvPr>
            <p:ph type="ftr" sz="quarter" idx="10"/>
          </p:nvPr>
        </p:nvSpPr>
        <p:spPr>
          <a:xfrm>
            <a:off x="3375805" y="6458275"/>
            <a:ext cx="6804678" cy="255619"/>
          </a:xfrm>
          <a:ln/>
        </p:spPr>
        <p:txBody>
          <a:bodyPr/>
          <a:lstStyle>
            <a:lvl1pPr>
              <a:defRPr/>
            </a:lvl1pPr>
          </a:lstStyle>
          <a:p>
            <a:pPr>
              <a:defRPr/>
            </a:pPr>
            <a:r>
              <a:rPr lang="en-GB" smtClean="0"/>
              <a:t>COM INTRO 2016: MARS Introduction and basic concepts</a:t>
            </a:r>
            <a:endParaRPr lang="en-GB"/>
          </a:p>
        </p:txBody>
      </p:sp>
      <p:sp>
        <p:nvSpPr>
          <p:cNvPr id="5" name="Rectangle 8"/>
          <p:cNvSpPr>
            <a:spLocks noGrp="1" noChangeArrowheads="1"/>
          </p:cNvSpPr>
          <p:nvPr>
            <p:ph type="sldNum" sz="quarter" idx="11"/>
          </p:nvPr>
        </p:nvSpPr>
        <p:spPr>
          <a:xfrm>
            <a:off x="10363200" y="6458276"/>
            <a:ext cx="1151296" cy="255619"/>
          </a:xfrm>
          <a:ln/>
        </p:spPr>
        <p:txBody>
          <a:bodyPr/>
          <a:lstStyle>
            <a:lvl1pPr>
              <a:defRPr/>
            </a:lvl1pPr>
          </a:lstStyle>
          <a:p>
            <a:r>
              <a:rPr lang="en-GB" altLang="en-US" dirty="0" smtClean="0"/>
              <a:t> Slide </a:t>
            </a:r>
            <a:fld id="{83B590DA-2EF1-4D7C-AD3B-F13F84757B3D}" type="slidenum">
              <a:rPr lang="en-GB" altLang="en-US" smtClean="0"/>
              <a:pPr/>
              <a:t>‹#›</a:t>
            </a:fld>
            <a:endParaRPr lang="en-GB" altLang="en-US" dirty="0"/>
          </a:p>
        </p:txBody>
      </p:sp>
    </p:spTree>
    <p:extLst>
      <p:ext uri="{BB962C8B-B14F-4D97-AF65-F5344CB8AC3E}">
        <p14:creationId xmlns:p14="http://schemas.microsoft.com/office/powerpoint/2010/main" val="401558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COM INTRO 2016: MARS Introduction and basic concepts</a:t>
            </a:r>
            <a:endParaRPr lang="en-GB"/>
          </a:p>
        </p:txBody>
      </p:sp>
      <p:sp>
        <p:nvSpPr>
          <p:cNvPr id="5" name="Rectangle 8"/>
          <p:cNvSpPr>
            <a:spLocks noGrp="1" noChangeArrowheads="1"/>
          </p:cNvSpPr>
          <p:nvPr>
            <p:ph type="sldNum" sz="quarter" idx="11"/>
          </p:nvPr>
        </p:nvSpPr>
        <p:spPr>
          <a:ln/>
        </p:spPr>
        <p:txBody>
          <a:bodyPr/>
          <a:lstStyle>
            <a:lvl1pPr>
              <a:defRPr/>
            </a:lvl1pPr>
          </a:lstStyle>
          <a:p>
            <a:r>
              <a:rPr lang="en-GB" altLang="en-US" smtClean="0"/>
              <a:t> </a:t>
            </a:r>
            <a:fld id="{090C790E-B5F0-465C-AB2A-F7D3ECB668AB}" type="slidenum">
              <a:rPr lang="en-GB" altLang="en-US" smtClean="0"/>
              <a:pPr/>
              <a:t>‹#›</a:t>
            </a:fld>
            <a:endParaRPr lang="en-GB" altLang="en-US"/>
          </a:p>
        </p:txBody>
      </p:sp>
    </p:spTree>
    <p:extLst>
      <p:ext uri="{BB962C8B-B14F-4D97-AF65-F5344CB8AC3E}">
        <p14:creationId xmlns:p14="http://schemas.microsoft.com/office/powerpoint/2010/main" val="187256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65118" y="115892"/>
            <a:ext cx="2711450" cy="60340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24419" y="115892"/>
            <a:ext cx="7937500" cy="60340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pPr>
              <a:defRPr/>
            </a:pPr>
            <a:r>
              <a:rPr lang="en-GB" smtClean="0"/>
              <a:t>COM INTRO 2016: MARS Introduction and basic concepts</a:t>
            </a:r>
            <a:endParaRPr lang="en-GB"/>
          </a:p>
        </p:txBody>
      </p:sp>
      <p:sp>
        <p:nvSpPr>
          <p:cNvPr id="5" name="Rectangle 8"/>
          <p:cNvSpPr>
            <a:spLocks noGrp="1" noChangeArrowheads="1"/>
          </p:cNvSpPr>
          <p:nvPr>
            <p:ph type="sldNum" sz="quarter" idx="11"/>
          </p:nvPr>
        </p:nvSpPr>
        <p:spPr>
          <a:ln/>
        </p:spPr>
        <p:txBody>
          <a:bodyPr/>
          <a:lstStyle>
            <a:lvl1pPr>
              <a:defRPr/>
            </a:lvl1pPr>
          </a:lstStyle>
          <a:p>
            <a:r>
              <a:rPr lang="en-GB" altLang="en-US" smtClean="0"/>
              <a:t> </a:t>
            </a:r>
            <a:fld id="{41BDB86B-B31F-4E8A-989C-58080CDBE77E}" type="slidenum">
              <a:rPr lang="en-GB" altLang="en-US" smtClean="0"/>
              <a:pPr/>
              <a:t>‹#›</a:t>
            </a:fld>
            <a:endParaRPr lang="en-GB" altLang="en-US"/>
          </a:p>
        </p:txBody>
      </p:sp>
    </p:spTree>
    <p:extLst>
      <p:ext uri="{BB962C8B-B14F-4D97-AF65-F5344CB8AC3E}">
        <p14:creationId xmlns:p14="http://schemas.microsoft.com/office/powerpoint/2010/main" val="1282478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8286" y="304805"/>
            <a:ext cx="10818283" cy="708025"/>
          </a:xfrm>
        </p:spPr>
        <p:txBody>
          <a:bodyPr/>
          <a:lstStyle>
            <a:lvl1pPr>
              <a:defRPr>
                <a:solidFill>
                  <a:srgbClr val="467EA6"/>
                </a:solidFill>
              </a:defRPr>
            </a:lvl1pPr>
          </a:lstStyle>
          <a:p>
            <a:r>
              <a:rPr lang="en-US" smtClean="0"/>
              <a:t>Click to edit Master title style</a:t>
            </a:r>
            <a:endParaRPr lang="en-GB" dirty="0"/>
          </a:p>
        </p:txBody>
      </p:sp>
      <p:sp>
        <p:nvSpPr>
          <p:cNvPr id="3" name="Text Placeholder 2"/>
          <p:cNvSpPr>
            <a:spLocks noGrp="1"/>
          </p:cNvSpPr>
          <p:nvPr>
            <p:ph type="body" sz="half" idx="1"/>
          </p:nvPr>
        </p:nvSpPr>
        <p:spPr>
          <a:xfrm>
            <a:off x="609604" y="1219204"/>
            <a:ext cx="5306484"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19286" y="1219204"/>
            <a:ext cx="5306482" cy="49307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p:txBody>
          <a:bodyPr/>
          <a:lstStyle>
            <a:lvl1pPr>
              <a:defRPr/>
            </a:lvl1pPr>
          </a:lstStyle>
          <a:p>
            <a:pPr>
              <a:defRPr/>
            </a:pPr>
            <a:r>
              <a:rPr lang="en-GB" dirty="0" smtClean="0"/>
              <a:t>COM INTRO 2016: MARS Introduction and basic concepts</a:t>
            </a:r>
            <a:endParaRPr lang="en-GB" dirty="0"/>
          </a:p>
        </p:txBody>
      </p:sp>
      <p:sp>
        <p:nvSpPr>
          <p:cNvPr id="6" name="Rectangle 8"/>
          <p:cNvSpPr>
            <a:spLocks noGrp="1" noChangeArrowheads="1"/>
          </p:cNvSpPr>
          <p:nvPr>
            <p:ph type="sldNum" sz="quarter" idx="11"/>
          </p:nvPr>
        </p:nvSpPr>
        <p:spPr/>
        <p:txBody>
          <a:bodyPr/>
          <a:lstStyle>
            <a:lvl1pPr>
              <a:defRPr/>
            </a:lvl1pPr>
          </a:lstStyle>
          <a:p>
            <a:r>
              <a:rPr lang="en-GB" altLang="en-US" smtClean="0"/>
              <a:t> </a:t>
            </a:r>
            <a:fld id="{BB06C7BD-09FC-4FB9-B61B-6618F9D096E3}" type="slidenum">
              <a:rPr lang="en-GB" altLang="en-US" smtClean="0"/>
              <a:pPr/>
              <a:t>‹#›</a:t>
            </a:fld>
            <a:endParaRPr lang="en-GB" altLang="en-US"/>
          </a:p>
        </p:txBody>
      </p:sp>
    </p:spTree>
    <p:extLst>
      <p:ext uri="{BB962C8B-B14F-4D97-AF65-F5344CB8AC3E}">
        <p14:creationId xmlns:p14="http://schemas.microsoft.com/office/powerpoint/2010/main" val="9949485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35002" y="76203"/>
            <a:ext cx="10818446" cy="708025"/>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09600" y="1409700"/>
            <a:ext cx="5314462" cy="47593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6111631" y="1409703"/>
            <a:ext cx="5314462" cy="2303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111631" y="3865563"/>
            <a:ext cx="5314462" cy="2303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7" name="Rectangle 8"/>
          <p:cNvSpPr>
            <a:spLocks noGrp="1" noChangeArrowheads="1"/>
          </p:cNvSpPr>
          <p:nvPr>
            <p:ph type="sldNum" sz="quarter" idx="11"/>
          </p:nvPr>
        </p:nvSpPr>
        <p:spPr>
          <a:ln/>
        </p:spPr>
        <p:txBody>
          <a:bodyPr/>
          <a:lstStyle>
            <a:lvl1pPr>
              <a:defRPr/>
            </a:lvl1pPr>
          </a:lstStyle>
          <a:p>
            <a:r>
              <a:rPr lang="en-GB" altLang="en-US"/>
              <a:t> </a:t>
            </a:r>
            <a:fld id="{3B96E379-5749-4A09-B060-60C533F2493E}" type="slidenum">
              <a:rPr lang="en-GB" altLang="en-US"/>
              <a:pPr/>
              <a:t>‹#›</a:t>
            </a:fld>
            <a:endParaRPr lang="en-GB" altLang="en-US"/>
          </a:p>
        </p:txBody>
      </p:sp>
    </p:spTree>
    <p:extLst>
      <p:ext uri="{BB962C8B-B14F-4D97-AF65-F5344CB8AC3E}">
        <p14:creationId xmlns:p14="http://schemas.microsoft.com/office/powerpoint/2010/main" val="8493632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35002" y="76203"/>
            <a:ext cx="10818446" cy="7080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609600" y="1409700"/>
            <a:ext cx="10816492" cy="4759325"/>
          </a:xfrm>
        </p:spPr>
        <p:txBody>
          <a:bodyPr/>
          <a:lstStyle/>
          <a:p>
            <a:pPr lvl="0"/>
            <a:endParaRPr lang="en-GB" noProof="0" smtClean="0"/>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5" name="Rectangle 8"/>
          <p:cNvSpPr>
            <a:spLocks noGrp="1" noChangeArrowheads="1"/>
          </p:cNvSpPr>
          <p:nvPr>
            <p:ph type="sldNum" sz="quarter" idx="11"/>
          </p:nvPr>
        </p:nvSpPr>
        <p:spPr>
          <a:ln/>
        </p:spPr>
        <p:txBody>
          <a:bodyPr/>
          <a:lstStyle>
            <a:lvl1pPr>
              <a:defRPr/>
            </a:lvl1pPr>
          </a:lstStyle>
          <a:p>
            <a:r>
              <a:rPr lang="en-GB" altLang="en-US"/>
              <a:t> </a:t>
            </a:r>
            <a:fld id="{0BAB1085-1625-4400-A471-CEDDD6100E71}" type="slidenum">
              <a:rPr lang="en-GB" altLang="en-US"/>
              <a:pPr/>
              <a:t>‹#›</a:t>
            </a:fld>
            <a:endParaRPr lang="en-GB" altLang="en-US"/>
          </a:p>
        </p:txBody>
      </p:sp>
    </p:spTree>
    <p:extLst>
      <p:ext uri="{BB962C8B-B14F-4D97-AF65-F5344CB8AC3E}">
        <p14:creationId xmlns:p14="http://schemas.microsoft.com/office/powerpoint/2010/main" val="3212037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60403" y="823915"/>
            <a:ext cx="10816166" cy="5241925"/>
          </a:xfrm>
        </p:spPr>
        <p:txBody>
          <a:bodyPr/>
          <a:lstStyle>
            <a:lvl1pPr>
              <a:buClr>
                <a:srgbClr val="467EA6"/>
              </a:buClr>
              <a:buSzPct val="60000"/>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5"/>
          <p:cNvSpPr>
            <a:spLocks noGrp="1" noChangeArrowheads="1"/>
          </p:cNvSpPr>
          <p:nvPr>
            <p:ph type="ftr" sz="quarter" idx="10"/>
          </p:nvPr>
        </p:nvSpPr>
        <p:spPr>
          <a:ln/>
        </p:spPr>
        <p:txBody>
          <a:bodyPr/>
          <a:lstStyle>
            <a:lvl1pPr>
              <a:defRPr>
                <a:solidFill>
                  <a:srgbClr val="467EA6"/>
                </a:solidFill>
              </a:defRPr>
            </a:lvl1pPr>
          </a:lstStyle>
          <a:p>
            <a:pPr>
              <a:defRPr/>
            </a:pPr>
            <a:r>
              <a:rPr lang="en-GB" dirty="0" smtClean="0"/>
              <a:t>COM INTRO 2016: MARS Introduction and basic concepts</a:t>
            </a:r>
            <a:endParaRPr lang="en-GB" dirty="0"/>
          </a:p>
        </p:txBody>
      </p:sp>
      <p:sp>
        <p:nvSpPr>
          <p:cNvPr id="5" name="Rectangle 8"/>
          <p:cNvSpPr>
            <a:spLocks noGrp="1" noChangeArrowheads="1"/>
          </p:cNvSpPr>
          <p:nvPr>
            <p:ph type="sldNum" sz="quarter" idx="11"/>
          </p:nvPr>
        </p:nvSpPr>
        <p:spPr>
          <a:ln/>
        </p:spPr>
        <p:txBody>
          <a:bodyPr/>
          <a:lstStyle>
            <a:lvl1pPr>
              <a:defRPr>
                <a:solidFill>
                  <a:srgbClr val="467EA6"/>
                </a:solidFill>
              </a:defRPr>
            </a:lvl1pPr>
          </a:lstStyle>
          <a:p>
            <a:r>
              <a:rPr lang="en-GB" altLang="en-US" smtClean="0"/>
              <a:t> </a:t>
            </a:r>
            <a:fld id="{48626946-0CA8-4E5B-8C13-2D8C29471979}" type="slidenum">
              <a:rPr lang="en-GB" altLang="en-US" smtClean="0"/>
              <a:pPr/>
              <a:t>‹#›</a:t>
            </a:fld>
            <a:endParaRPr lang="en-GB" altLang="en-US"/>
          </a:p>
        </p:txBody>
      </p:sp>
      <p:sp>
        <p:nvSpPr>
          <p:cNvPr id="7" name="Title 6"/>
          <p:cNvSpPr>
            <a:spLocks noGrp="1"/>
          </p:cNvSpPr>
          <p:nvPr>
            <p:ph type="title"/>
          </p:nvPr>
        </p:nvSpPr>
        <p:spPr/>
        <p:txBody>
          <a:bodyPr/>
          <a:lstStyle>
            <a:lvl1pPr>
              <a:defRPr>
                <a:solidFill>
                  <a:srgbClr val="467EA6"/>
                </a:solidFill>
              </a:defRPr>
            </a:lvl1pPr>
          </a:lstStyle>
          <a:p>
            <a:r>
              <a:rPr lang="en-US" smtClean="0"/>
              <a:t>Click to edit Master title style</a:t>
            </a:r>
            <a:endParaRPr lang="en-GB" dirty="0"/>
          </a:p>
        </p:txBody>
      </p:sp>
    </p:spTree>
    <p:extLst>
      <p:ext uri="{BB962C8B-B14F-4D97-AF65-F5344CB8AC3E}">
        <p14:creationId xmlns:p14="http://schemas.microsoft.com/office/powerpoint/2010/main" val="2389873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4"/>
            <a:ext cx="103632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12" indent="0">
              <a:buNone/>
              <a:defRPr sz="1800"/>
            </a:lvl2pPr>
            <a:lvl3pPr marL="914423" indent="0">
              <a:buNone/>
              <a:defRPr sz="1600"/>
            </a:lvl3pPr>
            <a:lvl4pPr marL="1371634" indent="0">
              <a:buNone/>
              <a:defRPr sz="1400"/>
            </a:lvl4pPr>
            <a:lvl5pPr marL="1828846" indent="0">
              <a:buNone/>
              <a:defRPr sz="1400"/>
            </a:lvl5pPr>
            <a:lvl6pPr marL="2286057" indent="0">
              <a:buNone/>
              <a:defRPr sz="1400"/>
            </a:lvl6pPr>
            <a:lvl7pPr marL="2743269" indent="0">
              <a:buNone/>
              <a:defRPr sz="1400"/>
            </a:lvl7pPr>
            <a:lvl8pPr marL="3200480" indent="0">
              <a:buNone/>
              <a:defRPr sz="1400"/>
            </a:lvl8pPr>
            <a:lvl9pPr marL="3657691"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5" name="Rectangle 8"/>
          <p:cNvSpPr>
            <a:spLocks noGrp="1" noChangeArrowheads="1"/>
          </p:cNvSpPr>
          <p:nvPr>
            <p:ph type="sldNum" sz="quarter" idx="11"/>
          </p:nvPr>
        </p:nvSpPr>
        <p:spPr>
          <a:ln/>
        </p:spPr>
        <p:txBody>
          <a:bodyPr/>
          <a:lstStyle>
            <a:lvl1pPr>
              <a:defRPr/>
            </a:lvl1pPr>
          </a:lstStyle>
          <a:p>
            <a:r>
              <a:rPr lang="en-GB" altLang="en-US" smtClean="0"/>
              <a:t> </a:t>
            </a:r>
            <a:fld id="{02F5E847-D123-46DA-AA4D-14B7571B54A2}" type="slidenum">
              <a:rPr lang="en-GB" altLang="en-US" smtClean="0"/>
              <a:pPr/>
              <a:t>‹#›</a:t>
            </a:fld>
            <a:endParaRPr lang="en-GB" altLang="en-US"/>
          </a:p>
        </p:txBody>
      </p:sp>
    </p:spTree>
    <p:extLst>
      <p:ext uri="{BB962C8B-B14F-4D97-AF65-F5344CB8AC3E}">
        <p14:creationId xmlns:p14="http://schemas.microsoft.com/office/powerpoint/2010/main" val="11252238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24418" y="908054"/>
            <a:ext cx="5306482" cy="5241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34101" y="908054"/>
            <a:ext cx="5306484" cy="5241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6" name="Rectangle 8"/>
          <p:cNvSpPr>
            <a:spLocks noGrp="1" noChangeArrowheads="1"/>
          </p:cNvSpPr>
          <p:nvPr>
            <p:ph type="sldNum" sz="quarter" idx="11"/>
          </p:nvPr>
        </p:nvSpPr>
        <p:spPr>
          <a:ln/>
        </p:spPr>
        <p:txBody>
          <a:bodyPr/>
          <a:lstStyle>
            <a:lvl1pPr>
              <a:defRPr/>
            </a:lvl1pPr>
          </a:lstStyle>
          <a:p>
            <a:r>
              <a:rPr lang="en-GB" altLang="en-US" smtClean="0"/>
              <a:t> </a:t>
            </a:r>
            <a:fld id="{EA017B04-0950-452D-BF9C-9DFB5A8D0E9D}" type="slidenum">
              <a:rPr lang="en-GB" altLang="en-US" smtClean="0"/>
              <a:pPr/>
              <a:t>‹#›</a:t>
            </a:fld>
            <a:endParaRPr lang="en-GB" altLang="en-US"/>
          </a:p>
        </p:txBody>
      </p:sp>
    </p:spTree>
    <p:extLst>
      <p:ext uri="{BB962C8B-B14F-4D97-AF65-F5344CB8AC3E}">
        <p14:creationId xmlns:p14="http://schemas.microsoft.com/office/powerpoint/2010/main" val="1797200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93367" y="1535113"/>
            <a:ext cx="5389034" cy="639762"/>
          </a:xfrm>
        </p:spPr>
        <p:txBody>
          <a:bodyPr anchor="b"/>
          <a:lstStyle>
            <a:lvl1pPr marL="0" indent="0">
              <a:buNone/>
              <a:defRPr sz="2400" b="1"/>
            </a:lvl1pPr>
            <a:lvl2pPr marL="457212" indent="0">
              <a:buNone/>
              <a:defRPr sz="2000" b="1"/>
            </a:lvl2pPr>
            <a:lvl3pPr marL="914423" indent="0">
              <a:buNone/>
              <a:defRPr sz="1800" b="1"/>
            </a:lvl3pPr>
            <a:lvl4pPr marL="1371634" indent="0">
              <a:buNone/>
              <a:defRPr sz="1600" b="1"/>
            </a:lvl4pPr>
            <a:lvl5pPr marL="1828846" indent="0">
              <a:buNone/>
              <a:defRPr sz="1600" b="1"/>
            </a:lvl5pPr>
            <a:lvl6pPr marL="2286057" indent="0">
              <a:buNone/>
              <a:defRPr sz="1600" b="1"/>
            </a:lvl6pPr>
            <a:lvl7pPr marL="2743269" indent="0">
              <a:buNone/>
              <a:defRPr sz="1600" b="1"/>
            </a:lvl7pPr>
            <a:lvl8pPr marL="3200480" indent="0">
              <a:buNone/>
              <a:defRPr sz="1600" b="1"/>
            </a:lvl8pPr>
            <a:lvl9pPr marL="365769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7" y="2174875"/>
            <a:ext cx="538903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8" name="Rectangle 8"/>
          <p:cNvSpPr>
            <a:spLocks noGrp="1" noChangeArrowheads="1"/>
          </p:cNvSpPr>
          <p:nvPr>
            <p:ph type="sldNum" sz="quarter" idx="11"/>
          </p:nvPr>
        </p:nvSpPr>
        <p:spPr>
          <a:ln/>
        </p:spPr>
        <p:txBody>
          <a:bodyPr/>
          <a:lstStyle>
            <a:lvl1pPr>
              <a:defRPr/>
            </a:lvl1pPr>
          </a:lstStyle>
          <a:p>
            <a:r>
              <a:rPr lang="en-GB" altLang="en-US" smtClean="0"/>
              <a:t> </a:t>
            </a:r>
            <a:fld id="{0DA38524-889C-4F52-A718-BE33A60AECF2}" type="slidenum">
              <a:rPr lang="en-GB" altLang="en-US" smtClean="0"/>
              <a:pPr/>
              <a:t>‹#›</a:t>
            </a:fld>
            <a:endParaRPr lang="en-GB" altLang="en-US"/>
          </a:p>
        </p:txBody>
      </p:sp>
    </p:spTree>
    <p:extLst>
      <p:ext uri="{BB962C8B-B14F-4D97-AF65-F5344CB8AC3E}">
        <p14:creationId xmlns:p14="http://schemas.microsoft.com/office/powerpoint/2010/main" val="2659287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4" name="Rectangle 8"/>
          <p:cNvSpPr>
            <a:spLocks noGrp="1" noChangeArrowheads="1"/>
          </p:cNvSpPr>
          <p:nvPr>
            <p:ph type="sldNum" sz="quarter" idx="11"/>
          </p:nvPr>
        </p:nvSpPr>
        <p:spPr>
          <a:ln/>
        </p:spPr>
        <p:txBody>
          <a:bodyPr/>
          <a:lstStyle>
            <a:lvl1pPr>
              <a:defRPr>
                <a:solidFill>
                  <a:srgbClr val="467EA6"/>
                </a:solidFill>
              </a:defRPr>
            </a:lvl1pPr>
          </a:lstStyle>
          <a:p>
            <a:r>
              <a:rPr lang="en-GB" altLang="en-US" smtClean="0"/>
              <a:t> </a:t>
            </a:r>
            <a:fld id="{B0635D84-685E-4BD8-8FB4-14293CB1E18E}" type="slidenum">
              <a:rPr lang="en-GB" altLang="en-US" smtClean="0"/>
              <a:pPr/>
              <a:t>‹#›</a:t>
            </a:fld>
            <a:endParaRPr lang="en-GB" altLang="en-US"/>
          </a:p>
        </p:txBody>
      </p:sp>
    </p:spTree>
    <p:extLst>
      <p:ext uri="{BB962C8B-B14F-4D97-AF65-F5344CB8AC3E}">
        <p14:creationId xmlns:p14="http://schemas.microsoft.com/office/powerpoint/2010/main" val="2174578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3" name="Rectangle 8"/>
          <p:cNvSpPr>
            <a:spLocks noGrp="1" noChangeArrowheads="1"/>
          </p:cNvSpPr>
          <p:nvPr>
            <p:ph type="sldNum" sz="quarter" idx="11"/>
          </p:nvPr>
        </p:nvSpPr>
        <p:spPr>
          <a:ln/>
        </p:spPr>
        <p:txBody>
          <a:bodyPr/>
          <a:lstStyle>
            <a:lvl1pPr>
              <a:defRPr/>
            </a:lvl1pPr>
          </a:lstStyle>
          <a:p>
            <a:r>
              <a:rPr lang="en-GB" altLang="en-US" smtClean="0"/>
              <a:t> </a:t>
            </a:r>
            <a:fld id="{860E4221-2CD3-4B72-B90A-A86B437B0B54}" type="slidenum">
              <a:rPr lang="en-GB" altLang="en-US" smtClean="0"/>
              <a:pPr/>
              <a:t>‹#›</a:t>
            </a:fld>
            <a:endParaRPr lang="en-GB" altLang="en-US"/>
          </a:p>
        </p:txBody>
      </p:sp>
    </p:spTree>
    <p:extLst>
      <p:ext uri="{BB962C8B-B14F-4D97-AF65-F5344CB8AC3E}">
        <p14:creationId xmlns:p14="http://schemas.microsoft.com/office/powerpoint/2010/main" val="18701855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4011084"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4766734" y="273054"/>
            <a:ext cx="6815666"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09600" y="1435103"/>
            <a:ext cx="4011084" cy="4691063"/>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6" name="Rectangle 8"/>
          <p:cNvSpPr>
            <a:spLocks noGrp="1" noChangeArrowheads="1"/>
          </p:cNvSpPr>
          <p:nvPr>
            <p:ph type="sldNum" sz="quarter" idx="11"/>
          </p:nvPr>
        </p:nvSpPr>
        <p:spPr>
          <a:ln/>
        </p:spPr>
        <p:txBody>
          <a:bodyPr/>
          <a:lstStyle>
            <a:lvl1pPr>
              <a:defRPr/>
            </a:lvl1pPr>
          </a:lstStyle>
          <a:p>
            <a:r>
              <a:rPr lang="en-GB" altLang="en-US" smtClean="0"/>
              <a:t> </a:t>
            </a:r>
            <a:fld id="{DFCB53C6-B831-48DF-B64E-812A58AA5A7E}" type="slidenum">
              <a:rPr lang="en-GB" altLang="en-US" smtClean="0"/>
              <a:pPr/>
              <a:t>‹#›</a:t>
            </a:fld>
            <a:endParaRPr lang="en-GB" altLang="en-US"/>
          </a:p>
        </p:txBody>
      </p:sp>
    </p:spTree>
    <p:extLst>
      <p:ext uri="{BB962C8B-B14F-4D97-AF65-F5344CB8AC3E}">
        <p14:creationId xmlns:p14="http://schemas.microsoft.com/office/powerpoint/2010/main" val="3357429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12" indent="0">
              <a:buNone/>
              <a:defRPr sz="2800"/>
            </a:lvl2pPr>
            <a:lvl3pPr marL="914423" indent="0">
              <a:buNone/>
              <a:defRPr sz="2400"/>
            </a:lvl3pPr>
            <a:lvl4pPr marL="1371634" indent="0">
              <a:buNone/>
              <a:defRPr sz="2000"/>
            </a:lvl4pPr>
            <a:lvl5pPr marL="1828846" indent="0">
              <a:buNone/>
              <a:defRPr sz="2000"/>
            </a:lvl5pPr>
            <a:lvl6pPr marL="2286057" indent="0">
              <a:buNone/>
              <a:defRPr sz="2000"/>
            </a:lvl6pPr>
            <a:lvl7pPr marL="2743269" indent="0">
              <a:buNone/>
              <a:defRPr sz="2000"/>
            </a:lvl7pPr>
            <a:lvl8pPr marL="3200480" indent="0">
              <a:buNone/>
              <a:defRPr sz="2000"/>
            </a:lvl8pPr>
            <a:lvl9pPr marL="3657691"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12" indent="0">
              <a:buNone/>
              <a:defRPr sz="1200"/>
            </a:lvl2pPr>
            <a:lvl3pPr marL="914423" indent="0">
              <a:buNone/>
              <a:defRPr sz="1000"/>
            </a:lvl3pPr>
            <a:lvl4pPr marL="1371634" indent="0">
              <a:buNone/>
              <a:defRPr sz="900"/>
            </a:lvl4pPr>
            <a:lvl5pPr marL="1828846" indent="0">
              <a:buNone/>
              <a:defRPr sz="900"/>
            </a:lvl5pPr>
            <a:lvl6pPr marL="2286057" indent="0">
              <a:buNone/>
              <a:defRPr sz="900"/>
            </a:lvl6pPr>
            <a:lvl7pPr marL="2743269" indent="0">
              <a:buNone/>
              <a:defRPr sz="900"/>
            </a:lvl7pPr>
            <a:lvl8pPr marL="3200480" indent="0">
              <a:buNone/>
              <a:defRPr sz="900"/>
            </a:lvl8pPr>
            <a:lvl9pPr marL="3657691"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GB" dirty="0" smtClean="0"/>
              <a:t>COM INTRO 2016: MARS Introduction and basic concepts</a:t>
            </a:r>
            <a:endParaRPr lang="en-GB" dirty="0"/>
          </a:p>
        </p:txBody>
      </p:sp>
      <p:sp>
        <p:nvSpPr>
          <p:cNvPr id="6" name="Rectangle 8"/>
          <p:cNvSpPr>
            <a:spLocks noGrp="1" noChangeArrowheads="1"/>
          </p:cNvSpPr>
          <p:nvPr>
            <p:ph type="sldNum" sz="quarter" idx="11"/>
          </p:nvPr>
        </p:nvSpPr>
        <p:spPr>
          <a:ln/>
        </p:spPr>
        <p:txBody>
          <a:bodyPr/>
          <a:lstStyle>
            <a:lvl1pPr>
              <a:defRPr/>
            </a:lvl1pPr>
          </a:lstStyle>
          <a:p>
            <a:r>
              <a:rPr lang="en-GB" altLang="en-US" smtClean="0"/>
              <a:t> </a:t>
            </a:r>
            <a:fld id="{DED019E2-C52A-4611-B2A8-9400660BCD0D}" type="slidenum">
              <a:rPr lang="en-GB" altLang="en-US" smtClean="0"/>
              <a:pPr/>
              <a:t>‹#›</a:t>
            </a:fld>
            <a:endParaRPr lang="en-GB" altLang="en-US"/>
          </a:p>
        </p:txBody>
      </p:sp>
    </p:spTree>
    <p:extLst>
      <p:ext uri="{BB962C8B-B14F-4D97-AF65-F5344CB8AC3E}">
        <p14:creationId xmlns:p14="http://schemas.microsoft.com/office/powerpoint/2010/main" val="1422113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png"/><Relationship Id="rId17"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8286" y="115890"/>
            <a:ext cx="1081828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ctr" anchorCtr="0" compatLnSpc="1">
            <a:prstTxWarp prst="textNoShape">
              <a:avLst/>
            </a:prstTxWarp>
          </a:bodyPr>
          <a:lstStyle/>
          <a:p>
            <a:pPr lvl="0"/>
            <a:r>
              <a:rPr lang="en-US" altLang="en-US" smtClean="0"/>
              <a:t>Click to edit Master title style</a:t>
            </a:r>
            <a:endParaRPr lang="en-GB" altLang="en-US" dirty="0" smtClean="0"/>
          </a:p>
        </p:txBody>
      </p:sp>
      <p:sp>
        <p:nvSpPr>
          <p:cNvPr id="1027" name="Rectangle 3"/>
          <p:cNvSpPr>
            <a:spLocks noGrp="1" noChangeArrowheads="1"/>
          </p:cNvSpPr>
          <p:nvPr>
            <p:ph type="body" idx="1"/>
          </p:nvPr>
        </p:nvSpPr>
        <p:spPr bwMode="auto">
          <a:xfrm>
            <a:off x="624419" y="908054"/>
            <a:ext cx="10816166" cy="524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t" anchorCtr="0" compatLnSpc="1">
            <a:prstTxWarp prst="textNoShape">
              <a:avLst/>
            </a:prstTxWarp>
          </a:bodyPr>
          <a:lstStyle/>
          <a:p>
            <a:pPr lvl="0"/>
            <a:r>
              <a:rPr lang="en-GB" altLang="en-US" dirty="0" smtClean="0"/>
              <a:t>Click to edit Master text styles</a:t>
            </a:r>
          </a:p>
          <a:p>
            <a:pPr lvl="1"/>
            <a:r>
              <a:rPr lang="en-GB" altLang="en-US" dirty="0" smtClean="0"/>
              <a:t>Second level</a:t>
            </a:r>
          </a:p>
          <a:p>
            <a:pPr lvl="2"/>
            <a:r>
              <a:rPr lang="en-GB" altLang="en-US" dirty="0" smtClean="0"/>
              <a:t>Third level</a:t>
            </a:r>
          </a:p>
        </p:txBody>
      </p:sp>
      <p:sp>
        <p:nvSpPr>
          <p:cNvPr id="4101" name="Rectangle 5"/>
          <p:cNvSpPr>
            <a:spLocks noGrp="1" noChangeArrowheads="1"/>
          </p:cNvSpPr>
          <p:nvPr>
            <p:ph type="ftr" sz="quarter" idx="3"/>
          </p:nvPr>
        </p:nvSpPr>
        <p:spPr bwMode="auto">
          <a:xfrm>
            <a:off x="3543507" y="6458277"/>
            <a:ext cx="5664201" cy="2556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467EA6"/>
                </a:solidFill>
                <a:latin typeface="+mn-lt"/>
              </a:defRPr>
            </a:lvl1pPr>
          </a:lstStyle>
          <a:p>
            <a:pPr>
              <a:defRPr/>
            </a:pPr>
            <a:r>
              <a:rPr lang="en-GB" smtClean="0"/>
              <a:t>COM INTRO 2016: MARS Introduction and basic concepts</a:t>
            </a:r>
            <a:endParaRPr lang="en-GB"/>
          </a:p>
        </p:txBody>
      </p:sp>
      <p:sp>
        <p:nvSpPr>
          <p:cNvPr id="1030" name="Rectangle 6"/>
          <p:cNvSpPr>
            <a:spLocks noChangeArrowheads="1"/>
          </p:cNvSpPr>
          <p:nvPr/>
        </p:nvSpPr>
        <p:spPr bwMode="auto">
          <a:xfrm>
            <a:off x="7152216" y="5373692"/>
            <a:ext cx="1056217"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600">
                <a:solidFill>
                  <a:srgbClr val="009900"/>
                </a:solidFill>
                <a:latin typeface="Comic Sans MS" panose="030F0702030302020204" pitchFamily="66" charset="0"/>
              </a:defRPr>
            </a:lvl1pPr>
            <a:lvl2pPr marL="742950" indent="-285750">
              <a:defRPr sz="1600">
                <a:solidFill>
                  <a:srgbClr val="009900"/>
                </a:solidFill>
                <a:latin typeface="Comic Sans MS" panose="030F0702030302020204" pitchFamily="66" charset="0"/>
              </a:defRPr>
            </a:lvl2pPr>
            <a:lvl3pPr marL="1143000" indent="-228600">
              <a:defRPr sz="1600">
                <a:solidFill>
                  <a:srgbClr val="009900"/>
                </a:solidFill>
                <a:latin typeface="Comic Sans MS" panose="030F0702030302020204" pitchFamily="66" charset="0"/>
              </a:defRPr>
            </a:lvl3pPr>
            <a:lvl4pPr marL="1600200" indent="-228600">
              <a:defRPr sz="1600">
                <a:solidFill>
                  <a:srgbClr val="009900"/>
                </a:solidFill>
                <a:latin typeface="Comic Sans MS" panose="030F0702030302020204" pitchFamily="66" charset="0"/>
              </a:defRPr>
            </a:lvl4pPr>
            <a:lvl5pPr marL="2057400" indent="-228600">
              <a:defRPr sz="1600">
                <a:solidFill>
                  <a:srgbClr val="009900"/>
                </a:solidFill>
                <a:latin typeface="Comic Sans MS" panose="030F0702030302020204" pitchFamily="66" charset="0"/>
              </a:defRPr>
            </a:lvl5pPr>
            <a:lvl6pPr marL="2514600" indent="-228600" eaLnBrk="0" fontAlgn="base" hangingPunct="0">
              <a:spcBef>
                <a:spcPct val="0"/>
              </a:spcBef>
              <a:spcAft>
                <a:spcPct val="0"/>
              </a:spcAft>
              <a:defRPr sz="1600">
                <a:solidFill>
                  <a:srgbClr val="009900"/>
                </a:solidFill>
                <a:latin typeface="Comic Sans MS" panose="030F0702030302020204" pitchFamily="66" charset="0"/>
              </a:defRPr>
            </a:lvl6pPr>
            <a:lvl7pPr marL="2971800" indent="-228600" eaLnBrk="0" fontAlgn="base" hangingPunct="0">
              <a:spcBef>
                <a:spcPct val="0"/>
              </a:spcBef>
              <a:spcAft>
                <a:spcPct val="0"/>
              </a:spcAft>
              <a:defRPr sz="1600">
                <a:solidFill>
                  <a:srgbClr val="009900"/>
                </a:solidFill>
                <a:latin typeface="Comic Sans MS" panose="030F0702030302020204" pitchFamily="66" charset="0"/>
              </a:defRPr>
            </a:lvl7pPr>
            <a:lvl8pPr marL="3429000" indent="-228600" eaLnBrk="0" fontAlgn="base" hangingPunct="0">
              <a:spcBef>
                <a:spcPct val="0"/>
              </a:spcBef>
              <a:spcAft>
                <a:spcPct val="0"/>
              </a:spcAft>
              <a:defRPr sz="1600">
                <a:solidFill>
                  <a:srgbClr val="009900"/>
                </a:solidFill>
                <a:latin typeface="Comic Sans MS" panose="030F0702030302020204" pitchFamily="66" charset="0"/>
              </a:defRPr>
            </a:lvl8pPr>
            <a:lvl9pPr marL="3886200" indent="-228600" eaLnBrk="0" fontAlgn="base" hangingPunct="0">
              <a:spcBef>
                <a:spcPct val="0"/>
              </a:spcBef>
              <a:spcAft>
                <a:spcPct val="0"/>
              </a:spcAft>
              <a:defRPr sz="1600">
                <a:solidFill>
                  <a:srgbClr val="009900"/>
                </a:solidFill>
                <a:latin typeface="Comic Sans MS" panose="030F0702030302020204" pitchFamily="66" charset="0"/>
              </a:defRPr>
            </a:lvl9pPr>
          </a:lstStyle>
          <a:p>
            <a:r>
              <a:rPr lang="en-GB" altLang="en-US" sz="1200" b="1">
                <a:solidFill>
                  <a:schemeClr val="bg1"/>
                </a:solidFill>
                <a:latin typeface="Arial" panose="020B0604020202020204" pitchFamily="34" charset="0"/>
              </a:rPr>
              <a:t>Slide </a:t>
            </a:r>
            <a:fld id="{1FAAA02F-5735-4402-9D18-CD8B6D75688D}" type="slidenum">
              <a:rPr lang="en-GB" altLang="en-US" sz="1200" b="1">
                <a:solidFill>
                  <a:schemeClr val="bg1"/>
                </a:solidFill>
                <a:latin typeface="Arial" panose="020B0604020202020204" pitchFamily="34" charset="0"/>
              </a:rPr>
              <a:pPr/>
              <a:t>‹#›</a:t>
            </a:fld>
            <a:endParaRPr lang="en-GB" altLang="en-US" sz="1200" b="1">
              <a:solidFill>
                <a:schemeClr val="bg1"/>
              </a:solidFill>
              <a:latin typeface="Arial" panose="020B0604020202020204" pitchFamily="34" charset="0"/>
            </a:endParaRPr>
          </a:p>
        </p:txBody>
      </p:sp>
      <p:sp>
        <p:nvSpPr>
          <p:cNvPr id="4104" name="Rectangle 8"/>
          <p:cNvSpPr>
            <a:spLocks noGrp="1" noChangeArrowheads="1"/>
          </p:cNvSpPr>
          <p:nvPr>
            <p:ph type="sldNum" sz="quarter" idx="4"/>
          </p:nvPr>
        </p:nvSpPr>
        <p:spPr bwMode="auto">
          <a:xfrm>
            <a:off x="10075163" y="6458276"/>
            <a:ext cx="1439333" cy="25561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solidFill>
                  <a:srgbClr val="467EA6"/>
                </a:solidFill>
                <a:latin typeface="Arial" panose="020B0604020202020204" pitchFamily="34" charset="0"/>
              </a:defRPr>
            </a:lvl1pPr>
          </a:lstStyle>
          <a:p>
            <a:r>
              <a:rPr lang="en-GB" altLang="en-US" smtClean="0"/>
              <a:t> </a:t>
            </a:r>
            <a:fld id="{BB06C7BD-09FC-4FB9-B61B-6618F9D096E3}" type="slidenum">
              <a:rPr lang="en-GB" altLang="en-US" smtClean="0"/>
              <a:pPr/>
              <a:t>‹#›</a:t>
            </a:fld>
            <a:endParaRPr lang="en-GB" altLang="en-US"/>
          </a:p>
        </p:txBody>
      </p:sp>
      <p:pic>
        <p:nvPicPr>
          <p:cNvPr id="9" name="Picture 8" descr="PowerPoint_strip2.png"/>
          <p:cNvPicPr>
            <a:picLocks noChangeAspect="1"/>
          </p:cNvPicPr>
          <p:nvPr/>
        </p:nvPicPr>
        <p:blipFill>
          <a:blip r:embed="rId16"/>
          <a:stretch>
            <a:fillRect/>
          </a:stretch>
        </p:blipFill>
        <p:spPr>
          <a:xfrm>
            <a:off x="-12523" y="-10510"/>
            <a:ext cx="125258" cy="6868510"/>
          </a:xfrm>
          <a:prstGeom prst="rect">
            <a:avLst/>
          </a:prstGeom>
        </p:spPr>
      </p:pic>
      <p:pic>
        <p:nvPicPr>
          <p:cNvPr id="10" name="Picture 9" descr="ECMWF_Master_Logo_RGB_nostrap.png"/>
          <p:cNvPicPr>
            <a:picLocks noChangeAspect="1"/>
          </p:cNvPicPr>
          <p:nvPr userDrawn="1"/>
        </p:nvPicPr>
        <p:blipFill>
          <a:blip r:embed="rId17"/>
          <a:stretch>
            <a:fillRect/>
          </a:stretch>
        </p:blipFill>
        <p:spPr>
          <a:xfrm>
            <a:off x="558077" y="6333017"/>
            <a:ext cx="2055345" cy="360000"/>
          </a:xfrm>
          <a:prstGeom prst="rect">
            <a:avLst/>
          </a:prstGeom>
        </p:spPr>
      </p:pic>
    </p:spTree>
    <p:extLst>
      <p:ext uri="{BB962C8B-B14F-4D97-AF65-F5344CB8AC3E}">
        <p14:creationId xmlns:p14="http://schemas.microsoft.com/office/powerpoint/2010/main" val="1352915282"/>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Lst>
  <p:hf hdr="0" dt="0"/>
  <p:txStyles>
    <p:titleStyle>
      <a:lvl1pPr algn="l" defTabSz="762019" rtl="0" eaLnBrk="1" fontAlgn="base" hangingPunct="1">
        <a:spcBef>
          <a:spcPct val="0"/>
        </a:spcBef>
        <a:spcAft>
          <a:spcPct val="0"/>
        </a:spcAft>
        <a:defRPr sz="2800">
          <a:solidFill>
            <a:srgbClr val="467EA6"/>
          </a:solidFill>
          <a:latin typeface="+mn-lt"/>
          <a:ea typeface="+mj-ea"/>
          <a:cs typeface="+mj-cs"/>
        </a:defRPr>
      </a:lvl1pPr>
      <a:lvl2pPr algn="l" defTabSz="762019" rtl="0" eaLnBrk="1" fontAlgn="base" hangingPunct="1">
        <a:spcBef>
          <a:spcPct val="0"/>
        </a:spcBef>
        <a:spcAft>
          <a:spcPct val="0"/>
        </a:spcAft>
        <a:defRPr sz="2800">
          <a:solidFill>
            <a:srgbClr val="0F3692"/>
          </a:solidFill>
          <a:latin typeface="Arial Black" pitchFamily="34" charset="0"/>
        </a:defRPr>
      </a:lvl2pPr>
      <a:lvl3pPr algn="l" defTabSz="762019" rtl="0" eaLnBrk="1" fontAlgn="base" hangingPunct="1">
        <a:spcBef>
          <a:spcPct val="0"/>
        </a:spcBef>
        <a:spcAft>
          <a:spcPct val="0"/>
        </a:spcAft>
        <a:defRPr sz="2800">
          <a:solidFill>
            <a:srgbClr val="0F3692"/>
          </a:solidFill>
          <a:latin typeface="Arial Black" pitchFamily="34" charset="0"/>
        </a:defRPr>
      </a:lvl3pPr>
      <a:lvl4pPr algn="l" defTabSz="762019" rtl="0" eaLnBrk="1" fontAlgn="base" hangingPunct="1">
        <a:spcBef>
          <a:spcPct val="0"/>
        </a:spcBef>
        <a:spcAft>
          <a:spcPct val="0"/>
        </a:spcAft>
        <a:defRPr sz="2800">
          <a:solidFill>
            <a:srgbClr val="0F3692"/>
          </a:solidFill>
          <a:latin typeface="Arial Black" pitchFamily="34" charset="0"/>
        </a:defRPr>
      </a:lvl4pPr>
      <a:lvl5pPr algn="l" defTabSz="762019" rtl="0" eaLnBrk="1" fontAlgn="base" hangingPunct="1">
        <a:spcBef>
          <a:spcPct val="0"/>
        </a:spcBef>
        <a:spcAft>
          <a:spcPct val="0"/>
        </a:spcAft>
        <a:defRPr sz="2800">
          <a:solidFill>
            <a:srgbClr val="0F3692"/>
          </a:solidFill>
          <a:latin typeface="Arial Black" pitchFamily="34" charset="0"/>
        </a:defRPr>
      </a:lvl5pPr>
      <a:lvl6pPr marL="457212" algn="l" defTabSz="762019" rtl="0" eaLnBrk="1" fontAlgn="base" hangingPunct="1">
        <a:spcBef>
          <a:spcPct val="0"/>
        </a:spcBef>
        <a:spcAft>
          <a:spcPct val="0"/>
        </a:spcAft>
        <a:defRPr sz="2800">
          <a:solidFill>
            <a:srgbClr val="0F3692"/>
          </a:solidFill>
          <a:latin typeface="Arial Black" pitchFamily="34" charset="0"/>
        </a:defRPr>
      </a:lvl6pPr>
      <a:lvl7pPr marL="914423" algn="l" defTabSz="762019" rtl="0" eaLnBrk="1" fontAlgn="base" hangingPunct="1">
        <a:spcBef>
          <a:spcPct val="0"/>
        </a:spcBef>
        <a:spcAft>
          <a:spcPct val="0"/>
        </a:spcAft>
        <a:defRPr sz="2800">
          <a:solidFill>
            <a:srgbClr val="0F3692"/>
          </a:solidFill>
          <a:latin typeface="Arial Black" pitchFamily="34" charset="0"/>
        </a:defRPr>
      </a:lvl7pPr>
      <a:lvl8pPr marL="1371634" algn="l" defTabSz="762019" rtl="0" eaLnBrk="1" fontAlgn="base" hangingPunct="1">
        <a:spcBef>
          <a:spcPct val="0"/>
        </a:spcBef>
        <a:spcAft>
          <a:spcPct val="0"/>
        </a:spcAft>
        <a:defRPr sz="2800">
          <a:solidFill>
            <a:srgbClr val="0F3692"/>
          </a:solidFill>
          <a:latin typeface="Arial Black" pitchFamily="34" charset="0"/>
        </a:defRPr>
      </a:lvl8pPr>
      <a:lvl9pPr marL="1828846" algn="l" defTabSz="762019" rtl="0" eaLnBrk="1" fontAlgn="base" hangingPunct="1">
        <a:spcBef>
          <a:spcPct val="0"/>
        </a:spcBef>
        <a:spcAft>
          <a:spcPct val="0"/>
        </a:spcAft>
        <a:defRPr sz="2800">
          <a:solidFill>
            <a:srgbClr val="0F3692"/>
          </a:solidFill>
          <a:latin typeface="Arial Black" pitchFamily="34" charset="0"/>
        </a:defRPr>
      </a:lvl9pPr>
    </p:titleStyle>
    <p:bodyStyle>
      <a:lvl1pPr marL="290520" indent="-290520" algn="l" defTabSz="762019" rtl="0" eaLnBrk="1" fontAlgn="base" hangingPunct="1">
        <a:lnSpc>
          <a:spcPts val="2500"/>
        </a:lnSpc>
        <a:spcBef>
          <a:spcPct val="0"/>
        </a:spcBef>
        <a:spcAft>
          <a:spcPts val="1000"/>
        </a:spcAft>
        <a:buClr>
          <a:srgbClr val="467EA6"/>
        </a:buClr>
        <a:buSzPct val="80000"/>
        <a:buFont typeface="Wingdings" pitchFamily="2" charset="2"/>
        <a:buChar char="l"/>
        <a:defRPr sz="2200" b="1">
          <a:solidFill>
            <a:schemeClr val="tx1"/>
          </a:solidFill>
          <a:latin typeface="+mn-lt"/>
          <a:ea typeface="+mn-ea"/>
          <a:cs typeface="+mn-cs"/>
        </a:defRPr>
      </a:lvl1pPr>
      <a:lvl2pPr marL="766782" indent="-285757" algn="l" defTabSz="762019" rtl="0" eaLnBrk="1" fontAlgn="base" hangingPunct="1">
        <a:spcBef>
          <a:spcPct val="0"/>
        </a:spcBef>
        <a:spcAft>
          <a:spcPts val="1000"/>
        </a:spcAft>
        <a:buClr>
          <a:schemeClr val="tx1"/>
        </a:buClr>
        <a:buSzPct val="100000"/>
        <a:buFont typeface="Arial" panose="020B0604020202020204" pitchFamily="34" charset="0"/>
        <a:buChar char="-"/>
        <a:defRPr b="1">
          <a:solidFill>
            <a:schemeClr val="tx1"/>
          </a:solidFill>
          <a:latin typeface="+mn-lt"/>
        </a:defRPr>
      </a:lvl2pPr>
      <a:lvl3pPr marL="1300196" indent="-342908" algn="l" defTabSz="762019"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306"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416"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628"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840"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10050"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262" indent="-228606" algn="l" defTabSz="762019"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p:bodyStyle>
    <p:otherStyle>
      <a:defPPr>
        <a:defRPr lang="en-US"/>
      </a:defPPr>
      <a:lvl1pPr marL="0" algn="l" defTabSz="914423" rtl="0" eaLnBrk="1" latinLnBrk="0" hangingPunct="1">
        <a:defRPr sz="1800" kern="1200">
          <a:solidFill>
            <a:schemeClr val="tx1"/>
          </a:solidFill>
          <a:latin typeface="+mn-lt"/>
          <a:ea typeface="+mn-ea"/>
          <a:cs typeface="+mn-cs"/>
        </a:defRPr>
      </a:lvl1pPr>
      <a:lvl2pPr marL="457212" algn="l" defTabSz="914423" rtl="0" eaLnBrk="1" latinLnBrk="0" hangingPunct="1">
        <a:defRPr sz="1800" kern="1200">
          <a:solidFill>
            <a:schemeClr val="tx1"/>
          </a:solidFill>
          <a:latin typeface="+mn-lt"/>
          <a:ea typeface="+mn-ea"/>
          <a:cs typeface="+mn-cs"/>
        </a:defRPr>
      </a:lvl2pPr>
      <a:lvl3pPr marL="914423" algn="l" defTabSz="914423" rtl="0" eaLnBrk="1" latinLnBrk="0" hangingPunct="1">
        <a:defRPr sz="1800" kern="1200">
          <a:solidFill>
            <a:schemeClr val="tx1"/>
          </a:solidFill>
          <a:latin typeface="+mn-lt"/>
          <a:ea typeface="+mn-ea"/>
          <a:cs typeface="+mn-cs"/>
        </a:defRPr>
      </a:lvl3pPr>
      <a:lvl4pPr marL="1371634" algn="l" defTabSz="914423" rtl="0" eaLnBrk="1" latinLnBrk="0" hangingPunct="1">
        <a:defRPr sz="1800" kern="1200">
          <a:solidFill>
            <a:schemeClr val="tx1"/>
          </a:solidFill>
          <a:latin typeface="+mn-lt"/>
          <a:ea typeface="+mn-ea"/>
          <a:cs typeface="+mn-cs"/>
        </a:defRPr>
      </a:lvl4pPr>
      <a:lvl5pPr marL="1828846" algn="l" defTabSz="914423" rtl="0" eaLnBrk="1" latinLnBrk="0" hangingPunct="1">
        <a:defRPr sz="1800" kern="1200">
          <a:solidFill>
            <a:schemeClr val="tx1"/>
          </a:solidFill>
          <a:latin typeface="+mn-lt"/>
          <a:ea typeface="+mn-ea"/>
          <a:cs typeface="+mn-cs"/>
        </a:defRPr>
      </a:lvl5pPr>
      <a:lvl6pPr marL="2286057" algn="l" defTabSz="914423" rtl="0" eaLnBrk="1" latinLnBrk="0" hangingPunct="1">
        <a:defRPr sz="1800" kern="1200">
          <a:solidFill>
            <a:schemeClr val="tx1"/>
          </a:solidFill>
          <a:latin typeface="+mn-lt"/>
          <a:ea typeface="+mn-ea"/>
          <a:cs typeface="+mn-cs"/>
        </a:defRPr>
      </a:lvl6pPr>
      <a:lvl7pPr marL="2743269" algn="l" defTabSz="914423" rtl="0" eaLnBrk="1" latinLnBrk="0" hangingPunct="1">
        <a:defRPr sz="1800" kern="1200">
          <a:solidFill>
            <a:schemeClr val="tx1"/>
          </a:solidFill>
          <a:latin typeface="+mn-lt"/>
          <a:ea typeface="+mn-ea"/>
          <a:cs typeface="+mn-cs"/>
        </a:defRPr>
      </a:lvl7pPr>
      <a:lvl8pPr marL="3200480" algn="l" defTabSz="914423" rtl="0" eaLnBrk="1" latinLnBrk="0" hangingPunct="1">
        <a:defRPr sz="1800" kern="1200">
          <a:solidFill>
            <a:schemeClr val="tx1"/>
          </a:solidFill>
          <a:latin typeface="+mn-lt"/>
          <a:ea typeface="+mn-ea"/>
          <a:cs typeface="+mn-cs"/>
        </a:defRPr>
      </a:lvl8pPr>
      <a:lvl9pPr marL="3657691" algn="l" defTabSz="91442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hyperlink" Target="https://software.ecmwf.int/" TargetMode="External"/><Relationship Id="rId4" Type="http://schemas.openxmlformats.org/officeDocument/2006/relationships/hyperlink" Target="https://software.ecmwf.int/wiki/display/UDOC/MARS+example+requests" TargetMode="External"/><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hyperlink" Target="https://software.ecmwf.int/wiki/display/GRIB/Documentation" TargetMode="External"/><Relationship Id="rId4" Type="http://schemas.openxmlformats.org/officeDocument/2006/relationships/hyperlink" Target="http://apps.ecmwf.int/codes/grib/" TargetMode="External"/><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hyperlink" Target="https://software.ecmwf.int/wiki/display/UDOC/MARS+user+documentation" TargetMode="External"/><Relationship Id="rId4" Type="http://schemas.openxmlformats.org/officeDocument/2006/relationships/hyperlink" Target="http://www.ecmwf.int/search/faqs" TargetMode="External"/><Relationship Id="rId5" Type="http://schemas.openxmlformats.org/officeDocument/2006/relationships/hyperlink" Target="http://www.ecmwf.int/en/forecasts/datasets" TargetMode="External"/><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www.ecmwf.int/en/what-naming-convention-ecmwf-real-time-products" TargetMode="External"/><Relationship Id="rId4" Type="http://schemas.openxmlformats.org/officeDocument/2006/relationships/hyperlink" Target="http://www.ecmwf.int/en/forecasts/documentation-and-support" TargetMode="External"/><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ecmwf.int/products/changes/vareps-monthly/" TargetMode="External"/><Relationship Id="rId4" Type="http://schemas.openxmlformats.org/officeDocument/2006/relationships/hyperlink" Target="http://www.ecmwf.int/en/forecasts/documentation-and-support/extended-range-forecasts" TargetMode="External"/><Relationship Id="rId1" Type="http://schemas.openxmlformats.org/officeDocument/2006/relationships/slideLayout" Target="../slideLayouts/slideLayout1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ECMWF_Master_Logo_RGB_nostrap.png"/>
          <p:cNvPicPr>
            <a:picLocks noChangeAspect="1"/>
          </p:cNvPicPr>
          <p:nvPr/>
        </p:nvPicPr>
        <p:blipFill>
          <a:blip r:embed="rId3"/>
          <a:stretch>
            <a:fillRect/>
          </a:stretch>
        </p:blipFill>
        <p:spPr>
          <a:xfrm>
            <a:off x="2763424" y="5984878"/>
            <a:ext cx="2135591" cy="366955"/>
          </a:xfrm>
          <a:prstGeom prst="rect">
            <a:avLst/>
          </a:prstGeom>
        </p:spPr>
      </p:pic>
      <p:sp>
        <p:nvSpPr>
          <p:cNvPr id="11" name="Date Placeholder 10"/>
          <p:cNvSpPr txBox="1">
            <a:spLocks/>
          </p:cNvSpPr>
          <p:nvPr/>
        </p:nvSpPr>
        <p:spPr>
          <a:xfrm>
            <a:off x="6979858" y="5984878"/>
            <a:ext cx="1687303" cy="365125"/>
          </a:xfrm>
          <a:prstGeom prst="rect">
            <a:avLst/>
          </a:prstGeom>
        </p:spPr>
        <p:txBody>
          <a:bodyPr vert="horz" lIns="0" tIns="0" rIns="0" bIns="0" rtlCol="0" anchor="b" anchorCtr="0"/>
          <a:lstStyle>
            <a:lvl1pPr algn="r">
              <a:defRPr>
                <a:solidFill>
                  <a:schemeClr val="bg1"/>
                </a:solidFill>
              </a:defRPr>
            </a:lvl1pPr>
          </a:lstStyle>
          <a:p>
            <a:pPr defTabSz="457212" eaLnBrk="1" fontAlgn="auto" hangingPunct="1">
              <a:spcBef>
                <a:spcPts val="0"/>
              </a:spcBef>
              <a:spcAft>
                <a:spcPts val="0"/>
              </a:spcAft>
              <a:defRPr/>
            </a:pPr>
            <a:r>
              <a:rPr lang="en-US" sz="900" b="0" dirty="0">
                <a:solidFill>
                  <a:srgbClr val="064E83"/>
                </a:solidFill>
                <a:latin typeface="+mn-lt"/>
                <a:ea typeface="+mn-ea"/>
              </a:rPr>
              <a:t>© ECMWF </a:t>
            </a:r>
            <a:fld id="{D4C56AD5-C73F-B44A-96CB-E8BE2C5CB95A}" type="datetime4">
              <a:rPr lang="en-US" sz="900" b="0">
                <a:solidFill>
                  <a:srgbClr val="064E83"/>
                </a:solidFill>
                <a:latin typeface="+mn-lt"/>
                <a:ea typeface="+mn-ea"/>
              </a:rPr>
              <a:pPr defTabSz="457212" eaLnBrk="1" fontAlgn="auto" hangingPunct="1">
                <a:spcBef>
                  <a:spcPts val="0"/>
                </a:spcBef>
                <a:spcAft>
                  <a:spcPts val="0"/>
                </a:spcAft>
                <a:defRPr/>
              </a:pPr>
              <a:t>September 28, 2016</a:t>
            </a:fld>
            <a:endParaRPr lang="en-US" sz="900" b="0" dirty="0">
              <a:solidFill>
                <a:srgbClr val="064E83"/>
              </a:solidFill>
              <a:latin typeface="+mn-lt"/>
              <a:ea typeface="+mn-ea"/>
            </a:endParaRPr>
          </a:p>
        </p:txBody>
      </p:sp>
      <p:sp>
        <p:nvSpPr>
          <p:cNvPr id="12" name="Text Placeholder 12"/>
          <p:cNvSpPr txBox="1">
            <a:spLocks/>
          </p:cNvSpPr>
          <p:nvPr/>
        </p:nvSpPr>
        <p:spPr bwMode="auto">
          <a:xfrm>
            <a:off x="2763423" y="1867092"/>
            <a:ext cx="9017097" cy="512961"/>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defPPr>
              <a:defRPr lang="en-GB"/>
            </a:defPPr>
            <a:lvl1pPr marL="0" indent="0" algn="l" rtl="0" eaLnBrk="0" fontAlgn="base" hangingPunct="0">
              <a:lnSpc>
                <a:spcPts val="4000"/>
              </a:lnSpc>
              <a:spcBef>
                <a:spcPts val="0"/>
              </a:spcBef>
              <a:spcAft>
                <a:spcPct val="0"/>
              </a:spcAft>
              <a:buNone/>
              <a:defRPr sz="3600" b="1" kern="1200">
                <a:solidFill>
                  <a:srgbClr val="064E83"/>
                </a:solidFill>
                <a:latin typeface="+mn-lt"/>
                <a:ea typeface="ＭＳ Ｐゴシック" panose="020B0600070205080204" pitchFamily="34" charset="-128"/>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9pPr>
          </a:lstStyle>
          <a:p>
            <a:r>
              <a:rPr lang="en-GB" b="0" dirty="0"/>
              <a:t>MARS – Introduction and  basic concepts</a:t>
            </a:r>
          </a:p>
        </p:txBody>
      </p:sp>
      <p:sp>
        <p:nvSpPr>
          <p:cNvPr id="13" name="Text Placeholder 12"/>
          <p:cNvSpPr txBox="1">
            <a:spLocks/>
          </p:cNvSpPr>
          <p:nvPr/>
        </p:nvSpPr>
        <p:spPr bwMode="auto">
          <a:xfrm>
            <a:off x="2763423" y="2546057"/>
            <a:ext cx="5903737" cy="384721"/>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defPPr>
              <a:defRPr lang="en-GB"/>
            </a:defPPr>
            <a:lvl1pPr marL="0" indent="0" algn="r" rtl="0" eaLnBrk="0" fontAlgn="base" hangingPunct="0">
              <a:lnSpc>
                <a:spcPts val="3000"/>
              </a:lnSpc>
              <a:spcBef>
                <a:spcPts val="0"/>
              </a:spcBef>
              <a:spcAft>
                <a:spcPct val="0"/>
              </a:spcAft>
              <a:buNone/>
              <a:defRPr sz="2400" b="1" kern="1200">
                <a:solidFill>
                  <a:srgbClr val="064E83"/>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b="1" kern="1200">
                <a:solidFill>
                  <a:schemeClr val="tx1"/>
                </a:solidFill>
                <a:latin typeface="Arial" panose="020B0604020202020204" pitchFamily="34" charset="0"/>
                <a:ea typeface="ＭＳ Ｐゴシック" panose="020B0600070205080204" pitchFamily="34" charset="-128"/>
                <a:cs typeface="+mn-cs"/>
              </a:defRPr>
            </a:lvl9pPr>
          </a:lstStyle>
          <a:p>
            <a:pPr algn="l"/>
            <a:r>
              <a:rPr lang="en-GB" b="0" dirty="0"/>
              <a:t>Computer User Training Course </a:t>
            </a:r>
            <a:r>
              <a:rPr lang="en-GB" b="0" dirty="0" smtClean="0"/>
              <a:t>2016</a:t>
            </a:r>
            <a:endParaRPr lang="en-GB" b="0" dirty="0"/>
          </a:p>
        </p:txBody>
      </p:sp>
      <p:sp>
        <p:nvSpPr>
          <p:cNvPr id="14" name="Text Placeholder 12"/>
          <p:cNvSpPr txBox="1">
            <a:spLocks/>
          </p:cNvSpPr>
          <p:nvPr/>
        </p:nvSpPr>
        <p:spPr>
          <a:xfrm>
            <a:off x="2763423" y="3236232"/>
            <a:ext cx="5903737" cy="307777"/>
          </a:xfrm>
          <a:prstGeom prst="rect">
            <a:avLst/>
          </a:prstGeom>
        </p:spPr>
        <p:txBody>
          <a:bodyPr vert="horz" wrap="square" lIns="0" tIns="0" rIns="0" bIns="0">
            <a:spAutoFit/>
          </a:bodyPr>
          <a:lstStyle>
            <a:lvl1pPr marL="0" indent="0" algn="l" defTabSz="762000" rtl="0" eaLnBrk="1" fontAlgn="base" hangingPunct="1">
              <a:lnSpc>
                <a:spcPts val="2400"/>
              </a:lnSpc>
              <a:spcBef>
                <a:spcPts val="0"/>
              </a:spcBef>
              <a:spcAft>
                <a:spcPts val="1000"/>
              </a:spcAft>
              <a:buClr>
                <a:srgbClr val="467EA6"/>
              </a:buClr>
              <a:buSzPct val="80000"/>
              <a:buFont typeface="Wingdings" pitchFamily="2" charset="2"/>
              <a:buNone/>
              <a:defRPr sz="2000" b="1">
                <a:solidFill>
                  <a:srgbClr val="064E83"/>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panose="020B0604020202020204" pitchFamily="34"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r>
              <a:rPr lang="en-GB" b="0" kern="0" dirty="0"/>
              <a:t>Carsten Maass</a:t>
            </a:r>
          </a:p>
        </p:txBody>
      </p:sp>
      <p:sp>
        <p:nvSpPr>
          <p:cNvPr id="15" name="Text Placeholder 12"/>
          <p:cNvSpPr txBox="1">
            <a:spLocks/>
          </p:cNvSpPr>
          <p:nvPr/>
        </p:nvSpPr>
        <p:spPr>
          <a:xfrm>
            <a:off x="2763423" y="3687280"/>
            <a:ext cx="5903737" cy="256480"/>
          </a:xfrm>
          <a:prstGeom prst="rect">
            <a:avLst/>
          </a:prstGeom>
        </p:spPr>
        <p:txBody>
          <a:bodyPr vert="horz" wrap="square" lIns="0" tIns="0" rIns="0" bIns="0">
            <a:spAutoFit/>
          </a:bodyPr>
          <a:lstStyle>
            <a:lvl1pPr marL="0" indent="0" algn="l" defTabSz="762000" rtl="0" eaLnBrk="1" fontAlgn="base" hangingPunct="1">
              <a:lnSpc>
                <a:spcPts val="2000"/>
              </a:lnSpc>
              <a:spcBef>
                <a:spcPts val="0"/>
              </a:spcBef>
              <a:spcAft>
                <a:spcPts val="1000"/>
              </a:spcAft>
              <a:buClr>
                <a:srgbClr val="467EA6"/>
              </a:buClr>
              <a:buSzPct val="80000"/>
              <a:buFont typeface="Wingdings" pitchFamily="2" charset="2"/>
              <a:buNone/>
              <a:defRPr sz="1600" b="1">
                <a:solidFill>
                  <a:srgbClr val="064E83"/>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panose="020B0604020202020204" pitchFamily="34"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r>
              <a:rPr lang="en-GB" b="0" kern="0" dirty="0"/>
              <a:t>User Support</a:t>
            </a:r>
          </a:p>
        </p:txBody>
      </p:sp>
      <p:sp>
        <p:nvSpPr>
          <p:cNvPr id="16" name="Text Placeholder 12"/>
          <p:cNvSpPr txBox="1">
            <a:spLocks/>
          </p:cNvSpPr>
          <p:nvPr/>
        </p:nvSpPr>
        <p:spPr>
          <a:xfrm>
            <a:off x="2763423" y="3995056"/>
            <a:ext cx="5903737" cy="230832"/>
          </a:xfrm>
          <a:prstGeom prst="rect">
            <a:avLst/>
          </a:prstGeom>
        </p:spPr>
        <p:txBody>
          <a:bodyPr vert="horz" wrap="square" lIns="0" tIns="0" rIns="0" bIns="0">
            <a:spAutoFit/>
          </a:bodyPr>
          <a:lstStyle>
            <a:lvl1pPr marL="0" indent="0" algn="l" defTabSz="762000" rtl="0" eaLnBrk="1" fontAlgn="base" hangingPunct="1">
              <a:lnSpc>
                <a:spcPts val="1800"/>
              </a:lnSpc>
              <a:spcBef>
                <a:spcPts val="0"/>
              </a:spcBef>
              <a:spcAft>
                <a:spcPts val="1000"/>
              </a:spcAft>
              <a:buClr>
                <a:srgbClr val="467EA6"/>
              </a:buClr>
              <a:buSzPct val="80000"/>
              <a:buFont typeface="Wingdings" pitchFamily="2" charset="2"/>
              <a:buNone/>
              <a:defRPr sz="1400" b="1">
                <a:solidFill>
                  <a:srgbClr val="064E83"/>
                </a:solidFill>
                <a:latin typeface="+mn-lt"/>
                <a:ea typeface="+mn-ea"/>
                <a:cs typeface="+mn-cs"/>
              </a:defRPr>
            </a:lvl1pPr>
            <a:lvl2pPr marL="766763" indent="-285750" algn="l" defTabSz="762000" rtl="0" eaLnBrk="1" fontAlgn="base" hangingPunct="1">
              <a:spcBef>
                <a:spcPct val="0"/>
              </a:spcBef>
              <a:spcAft>
                <a:spcPts val="1000"/>
              </a:spcAft>
              <a:buClr>
                <a:schemeClr val="tx1"/>
              </a:buClr>
              <a:buSzPct val="100000"/>
              <a:buFont typeface="Arial" panose="020B0604020202020204" pitchFamily="34" charset="0"/>
              <a:buChar char="-"/>
              <a:defRPr b="1">
                <a:solidFill>
                  <a:schemeClr val="tx1"/>
                </a:solidFill>
                <a:latin typeface="+mn-lt"/>
              </a:defRPr>
            </a:lvl2pPr>
            <a:lvl3pPr marL="1300163" indent="-342900" algn="l" defTabSz="762000" rtl="0" eaLnBrk="1" fontAlgn="base" hangingPunct="1">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1" fontAlgn="base" hangingPunct="1">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r>
              <a:rPr lang="en-GB" b="0" kern="0" dirty="0"/>
              <a:t>advisory@ecmwf.int</a:t>
            </a:r>
          </a:p>
        </p:txBody>
      </p:sp>
      <p:sp>
        <p:nvSpPr>
          <p:cNvPr id="9" name="Rectangle 8"/>
          <p:cNvSpPr/>
          <p:nvPr/>
        </p:nvSpPr>
        <p:spPr bwMode="auto">
          <a:xfrm>
            <a:off x="502920" y="6217920"/>
            <a:ext cx="2148841" cy="51523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defTabSz="914423"/>
            <a:endParaRPr lang="en-GB" sz="1600" b="0">
              <a:solidFill>
                <a:srgbClr val="009900"/>
              </a:solidFill>
              <a:latin typeface="Comic Sans MS" pitchFamily="66" charset="0"/>
            </a:endParaRPr>
          </a:p>
        </p:txBody>
      </p:sp>
      <p:sp>
        <p:nvSpPr>
          <p:cNvPr id="2" name="Footer Placeholder 1"/>
          <p:cNvSpPr>
            <a:spLocks noGrp="1"/>
          </p:cNvSpPr>
          <p:nvPr>
            <p:ph type="ftr" sz="quarter" idx="10"/>
          </p:nvPr>
        </p:nvSpPr>
        <p:spPr/>
        <p:txBody>
          <a:bodyPr/>
          <a:lstStyle/>
          <a:p>
            <a:pPr>
              <a:defRPr/>
            </a:pPr>
            <a:r>
              <a:rPr lang="en-GB" dirty="0" smtClean="0"/>
              <a:t>COM INTRO 2016: MARS Introduction and basic concepts</a:t>
            </a:r>
            <a:endParaRPr lang="en-GB" dirty="0"/>
          </a:p>
        </p:txBody>
      </p:sp>
      <p:sp>
        <p:nvSpPr>
          <p:cNvPr id="3" name="Slide Number Placeholder 2"/>
          <p:cNvSpPr>
            <a:spLocks noGrp="1"/>
          </p:cNvSpPr>
          <p:nvPr>
            <p:ph type="sldNum" sz="quarter" idx="11"/>
          </p:nvPr>
        </p:nvSpPr>
        <p:spPr/>
        <p:txBody>
          <a:bodyPr/>
          <a:lstStyle/>
          <a:p>
            <a:r>
              <a:rPr lang="en-GB" altLang="en-US" smtClean="0"/>
              <a:t> Slide </a:t>
            </a:r>
            <a:fld id="{83B590DA-2EF1-4D7C-AD3B-F13F84757B3D}" type="slidenum">
              <a:rPr lang="en-GB" altLang="en-US" smtClean="0"/>
              <a:pPr/>
              <a:t>1</a:t>
            </a:fld>
            <a:endParaRPr lang="en-GB" alt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3"/>
          <p:cNvSpPr>
            <a:spLocks noGrp="1" noChangeArrowheads="1"/>
          </p:cNvSpPr>
          <p:nvPr>
            <p:ph idx="1"/>
          </p:nvPr>
        </p:nvSpPr>
        <p:spPr>
          <a:xfrm>
            <a:off x="658286" y="985840"/>
            <a:ext cx="9768415" cy="5183187"/>
          </a:xfrm>
        </p:spPr>
        <p:txBody>
          <a:bodyPr/>
          <a:lstStyle/>
          <a:p>
            <a:pPr>
              <a:buFont typeface="Wingdings" pitchFamily="2" charset="2"/>
              <a:buNone/>
            </a:pPr>
            <a:r>
              <a:rPr lang="en-GB" altLang="en-US" dirty="0" smtClean="0">
                <a:ea typeface="ＭＳ Ｐゴシック" panose="020B0600070205080204" pitchFamily="34" charset="-128"/>
              </a:rPr>
              <a:t>Mechanism to </a:t>
            </a:r>
            <a:r>
              <a:rPr lang="en-GB" altLang="en-US" sz="2600" i="1" dirty="0" smtClean="0">
                <a:ea typeface="ＭＳ Ｐゴシック" panose="020B0600070205080204" pitchFamily="34" charset="-128"/>
              </a:rPr>
              <a:t>name</a:t>
            </a:r>
            <a:r>
              <a:rPr lang="en-GB" altLang="en-US" dirty="0" smtClean="0">
                <a:ea typeface="ＭＳ Ｐゴシック" panose="020B0600070205080204" pitchFamily="34" charset="-128"/>
              </a:rPr>
              <a:t> fields</a:t>
            </a:r>
            <a:br>
              <a:rPr lang="en-GB" altLang="en-US" dirty="0" smtClean="0">
                <a:ea typeface="ＭＳ Ｐゴシック" panose="020B0600070205080204" pitchFamily="34" charset="-128"/>
              </a:rPr>
            </a:br>
            <a:endParaRPr lang="en-GB" altLang="en-US" dirty="0" smtClean="0">
              <a:ea typeface="ＭＳ Ｐゴシック" panose="020B0600070205080204" pitchFamily="34" charset="-128"/>
            </a:endParaRPr>
          </a:p>
          <a:p>
            <a:pPr>
              <a:buFont typeface="Wingdings" pitchFamily="2" charset="2"/>
              <a:buNone/>
            </a:pPr>
            <a:r>
              <a:rPr lang="en-GB" altLang="en-US" dirty="0" smtClean="0">
                <a:ea typeface="ＭＳ Ｐゴシック" panose="020B0600070205080204" pitchFamily="34" charset="-128"/>
              </a:rPr>
              <a:t>Request syntax:</a:t>
            </a:r>
          </a:p>
          <a:p>
            <a:pPr lvl="2">
              <a:lnSpc>
                <a:spcPts val="1500"/>
              </a:lnSpc>
              <a:spcBef>
                <a:spcPct val="10000"/>
              </a:spcBef>
              <a:spcAft>
                <a:spcPts val="1000"/>
              </a:spcAft>
              <a:buNone/>
            </a:pPr>
            <a:r>
              <a:rPr lang="en-GB" altLang="en-US" sz="2000" dirty="0">
                <a:solidFill>
                  <a:srgbClr val="0000FF"/>
                </a:solidFill>
                <a:latin typeface="Courier New" panose="02070309020205020404" pitchFamily="49" charset="0"/>
                <a:ea typeface="ＭＳ Ｐゴシック" panose="020B0600070205080204" pitchFamily="34" charset="-128"/>
              </a:rPr>
              <a:t>verb,</a:t>
            </a:r>
          </a:p>
          <a:p>
            <a:pPr lvl="2">
              <a:lnSpc>
                <a:spcPts val="1500"/>
              </a:lnSpc>
              <a:spcBef>
                <a:spcPct val="10000"/>
              </a:spcBef>
              <a:spcAft>
                <a:spcPts val="1000"/>
              </a:spcAft>
              <a:buNone/>
            </a:pPr>
            <a:r>
              <a:rPr lang="en-GB" altLang="en-US" sz="2000" dirty="0">
                <a:solidFill>
                  <a:srgbClr val="0000FF"/>
                </a:solidFill>
                <a:latin typeface="Courier New" panose="02070309020205020404" pitchFamily="49" charset="0"/>
                <a:ea typeface="ＭＳ Ｐゴシック" panose="020B0600070205080204" pitchFamily="34" charset="-128"/>
              </a:rPr>
              <a:t>	keyword1	= value1,</a:t>
            </a:r>
          </a:p>
          <a:p>
            <a:pPr lvl="2">
              <a:lnSpc>
                <a:spcPts val="1500"/>
              </a:lnSpc>
              <a:spcBef>
                <a:spcPct val="10000"/>
              </a:spcBef>
              <a:spcAft>
                <a:spcPts val="1000"/>
              </a:spcAft>
              <a:buNone/>
            </a:pPr>
            <a:r>
              <a:rPr lang="en-GB" altLang="en-US" sz="2000" dirty="0">
                <a:solidFill>
                  <a:srgbClr val="0000FF"/>
                </a:solidFill>
                <a:latin typeface="Courier New" panose="02070309020205020404" pitchFamily="49" charset="0"/>
                <a:ea typeface="ＭＳ Ｐゴシック" panose="020B0600070205080204" pitchFamily="34" charset="-128"/>
              </a:rPr>
              <a:t>	…			= value2,</a:t>
            </a:r>
          </a:p>
          <a:p>
            <a:pPr lvl="2">
              <a:lnSpc>
                <a:spcPts val="1500"/>
              </a:lnSpc>
              <a:spcBef>
                <a:spcPct val="10000"/>
              </a:spcBef>
              <a:spcAft>
                <a:spcPts val="1000"/>
              </a:spcAft>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keywordN</a:t>
            </a:r>
            <a:r>
              <a:rPr lang="en-GB" altLang="en-US" sz="2000" dirty="0">
                <a:solidFill>
                  <a:srgbClr val="0000FF"/>
                </a:solidFill>
                <a:latin typeface="Courier New" panose="02070309020205020404" pitchFamily="49" charset="0"/>
                <a:ea typeface="ＭＳ Ｐゴシック" panose="020B0600070205080204" pitchFamily="34" charset="-128"/>
              </a:rPr>
              <a:t>	= </a:t>
            </a:r>
            <a:r>
              <a:rPr lang="en-GB" altLang="en-US" sz="2000" dirty="0" err="1">
                <a:solidFill>
                  <a:srgbClr val="0000FF"/>
                </a:solidFill>
                <a:latin typeface="Courier New" panose="02070309020205020404" pitchFamily="49" charset="0"/>
                <a:ea typeface="ＭＳ Ｐゴシック" panose="020B0600070205080204" pitchFamily="34" charset="-128"/>
              </a:rPr>
              <a:t>valueN</a:t>
            </a:r>
            <a:r>
              <a:rPr lang="en-GB" altLang="en-US" sz="2100" dirty="0">
                <a:solidFill>
                  <a:srgbClr val="0000FF"/>
                </a:solidFill>
                <a:latin typeface="Courier New" panose="02070309020205020404" pitchFamily="49" charset="0"/>
                <a:ea typeface="ＭＳ Ｐゴシック" panose="020B0600070205080204" pitchFamily="34" charset="-128"/>
              </a:rPr>
              <a:t/>
            </a:r>
            <a:br>
              <a:rPr lang="en-GB" altLang="en-US" sz="2100" dirty="0">
                <a:solidFill>
                  <a:srgbClr val="0000FF"/>
                </a:solidFill>
                <a:latin typeface="Courier New" panose="02070309020205020404" pitchFamily="49" charset="0"/>
                <a:ea typeface="ＭＳ Ｐゴシック" panose="020B0600070205080204" pitchFamily="34" charset="-128"/>
              </a:rPr>
            </a:br>
            <a:endParaRPr lang="en-GB" altLang="en-US" sz="2100" dirty="0">
              <a:solidFill>
                <a:srgbClr val="0000FF"/>
              </a:solidFill>
              <a:latin typeface="Courier New" panose="02070309020205020404" pitchFamily="49" charset="0"/>
              <a:ea typeface="ＭＳ Ｐゴシック" panose="020B0600070205080204" pitchFamily="34" charset="-128"/>
            </a:endParaRPr>
          </a:p>
          <a:p>
            <a:r>
              <a:rPr lang="en-GB" altLang="en-US" dirty="0" smtClean="0">
                <a:ea typeface="ＭＳ Ｐゴシック" panose="020B0600070205080204" pitchFamily="34" charset="-128"/>
              </a:rPr>
              <a:t>verb: action to be taken (e.g. retrieve, </a:t>
            </a:r>
            <a:r>
              <a:rPr lang="en-GB" altLang="en-US" dirty="0" smtClean="0">
                <a:solidFill>
                  <a:srgbClr val="0000FF"/>
                </a:solidFill>
                <a:ea typeface="ＭＳ Ｐゴシック" panose="020B0600070205080204" pitchFamily="34" charset="-128"/>
              </a:rPr>
              <a:t>list</a:t>
            </a:r>
            <a:r>
              <a:rPr lang="en-GB" altLang="en-US" dirty="0" smtClean="0">
                <a:ea typeface="ＭＳ Ｐゴシック" panose="020B0600070205080204" pitchFamily="34" charset="-128"/>
              </a:rPr>
              <a:t>, read) </a:t>
            </a:r>
          </a:p>
          <a:p>
            <a:r>
              <a:rPr lang="en-GB" altLang="en-US" dirty="0" smtClean="0">
                <a:ea typeface="ＭＳ Ｐゴシック" panose="020B0600070205080204" pitchFamily="34" charset="-128"/>
              </a:rPr>
              <a:t>keyword: a known MARS variable, e.g. type or date</a:t>
            </a:r>
          </a:p>
          <a:p>
            <a:r>
              <a:rPr lang="en-GB" altLang="en-US" dirty="0" smtClean="0">
                <a:ea typeface="ＭＳ Ｐゴシック" panose="020B0600070205080204" pitchFamily="34" charset="-128"/>
              </a:rPr>
              <a:t>value: value assigned to the keyword, e.g. Analysis or temperature</a:t>
            </a:r>
          </a:p>
          <a:p>
            <a:pPr>
              <a:buFont typeface="Wingdings" pitchFamily="2" charset="2"/>
              <a:buNone/>
            </a:pPr>
            <a:endParaRPr lang="en-GB" altLang="en-US" dirty="0" smtClean="0">
              <a:solidFill>
                <a:srgbClr val="0000FF"/>
              </a:solidFill>
              <a:latin typeface="Courier New" panose="02070309020205020404" pitchFamily="49" charset="0"/>
              <a:ea typeface="ＭＳ Ｐゴシック" panose="020B0600070205080204" pitchFamily="34" charset="-128"/>
            </a:endParaRPr>
          </a:p>
        </p:txBody>
      </p:sp>
      <p:sp>
        <p:nvSpPr>
          <p:cNvPr id="27652" name="Rectangle 2"/>
          <p:cNvSpPr>
            <a:spLocks noGrp="1" noChangeArrowheads="1"/>
          </p:cNvSpPr>
          <p:nvPr>
            <p:ph type="title"/>
          </p:nvPr>
        </p:nvSpPr>
        <p:spPr/>
        <p:txBody>
          <a:bodyPr/>
          <a:lstStyle/>
          <a:p>
            <a:r>
              <a:rPr lang="en-GB" altLang="en-US" smtClean="0">
                <a:ea typeface="ＭＳ Ｐゴシック" panose="020B0600070205080204" pitchFamily="34" charset="-128"/>
              </a:rPr>
              <a:t>MARS language</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10</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7" name="Rectangle 3"/>
          <p:cNvSpPr>
            <a:spLocks noGrp="1" noChangeArrowheads="1"/>
          </p:cNvSpPr>
          <p:nvPr>
            <p:ph idx="1"/>
          </p:nvPr>
        </p:nvSpPr>
        <p:spPr>
          <a:xfrm>
            <a:off x="658286" y="1000125"/>
            <a:ext cx="9768415" cy="5168900"/>
          </a:xfrm>
        </p:spPr>
        <p:txBody>
          <a:bodyPr/>
          <a:lstStyle/>
          <a:p>
            <a:pPr>
              <a:lnSpc>
                <a:spcPts val="3000"/>
              </a:lnSpc>
            </a:pPr>
            <a:r>
              <a:rPr lang="en-GB" altLang="en-US" dirty="0" smtClean="0">
                <a:solidFill>
                  <a:srgbClr val="0000FF"/>
                </a:solidFill>
                <a:ea typeface="ＭＳ Ｐゴシック" panose="020B0600070205080204" pitchFamily="34" charset="-128"/>
              </a:rPr>
              <a:t>verb</a:t>
            </a:r>
            <a:r>
              <a:rPr lang="en-GB" altLang="en-US" dirty="0" smtClean="0">
                <a:ea typeface="ＭＳ Ｐゴシック" panose="020B0600070205080204" pitchFamily="34" charset="-128"/>
              </a:rPr>
              <a:t> and </a:t>
            </a:r>
            <a:r>
              <a:rPr lang="en-GB" altLang="en-US" dirty="0" smtClean="0">
                <a:solidFill>
                  <a:srgbClr val="0000FF"/>
                </a:solidFill>
                <a:ea typeface="ＭＳ Ｐゴシック" panose="020B0600070205080204" pitchFamily="34" charset="-128"/>
              </a:rPr>
              <a:t>keyword=value</a:t>
            </a:r>
            <a:r>
              <a:rPr lang="en-GB" altLang="en-US" dirty="0" smtClean="0">
                <a:ea typeface="ＭＳ Ｐゴシック" panose="020B0600070205080204" pitchFamily="34" charset="-128"/>
              </a:rPr>
              <a:t> </a:t>
            </a:r>
            <a:r>
              <a:rPr lang="en-GB" altLang="en-US" dirty="0" smtClean="0">
                <a:ea typeface="ＭＳ Ｐゴシック" panose="020B0600070205080204" pitchFamily="34" charset="-128"/>
              </a:rPr>
              <a:t>(multiple keywords are comma separated)</a:t>
            </a:r>
            <a:endParaRPr lang="en-GB" altLang="en-US" dirty="0" smtClean="0">
              <a:ea typeface="ＭＳ Ｐゴシック" panose="020B0600070205080204" pitchFamily="34" charset="-128"/>
            </a:endParaRPr>
          </a:p>
          <a:p>
            <a:pPr>
              <a:lnSpc>
                <a:spcPts val="3000"/>
              </a:lnSpc>
            </a:pPr>
            <a:r>
              <a:rPr lang="en-GB" altLang="en-US" dirty="0" smtClean="0">
                <a:ea typeface="ＭＳ Ｐゴシック" panose="020B0600070205080204" pitchFamily="34" charset="-128"/>
              </a:rPr>
              <a:t>Spaces and tab characters are ignored</a:t>
            </a:r>
          </a:p>
          <a:p>
            <a:pPr>
              <a:lnSpc>
                <a:spcPts val="3000"/>
              </a:lnSpc>
            </a:pPr>
            <a:r>
              <a:rPr lang="en-GB" altLang="en-US" dirty="0" smtClean="0">
                <a:solidFill>
                  <a:srgbClr val="0000FF"/>
                </a:solidFill>
                <a:ea typeface="ＭＳ Ｐゴシック" panose="020B0600070205080204" pitchFamily="34" charset="-128"/>
              </a:rPr>
              <a:t>*</a:t>
            </a:r>
            <a:r>
              <a:rPr lang="en-GB" altLang="en-US" dirty="0" smtClean="0">
                <a:ea typeface="ＭＳ Ｐゴシック" panose="020B0600070205080204" pitchFamily="34" charset="-128"/>
              </a:rPr>
              <a:t>, </a:t>
            </a:r>
            <a:r>
              <a:rPr lang="en-GB" altLang="en-US" dirty="0" smtClean="0">
                <a:solidFill>
                  <a:srgbClr val="0000FF"/>
                </a:solidFill>
                <a:ea typeface="ＭＳ Ｐゴシック" panose="020B0600070205080204" pitchFamily="34" charset="-128"/>
              </a:rPr>
              <a:t>!</a:t>
            </a:r>
            <a:r>
              <a:rPr lang="en-GB" altLang="en-US" dirty="0" smtClean="0">
                <a:ea typeface="ＭＳ Ｐゴシック" panose="020B0600070205080204" pitchFamily="34" charset="-128"/>
              </a:rPr>
              <a:t> and </a:t>
            </a:r>
            <a:r>
              <a:rPr lang="en-GB" altLang="en-US" dirty="0" smtClean="0">
                <a:solidFill>
                  <a:srgbClr val="0000FF"/>
                </a:solidFill>
                <a:ea typeface="ＭＳ Ｐゴシック" panose="020B0600070205080204" pitchFamily="34" charset="-128"/>
              </a:rPr>
              <a:t>#</a:t>
            </a:r>
            <a:r>
              <a:rPr lang="en-GB" altLang="en-US" dirty="0" smtClean="0">
                <a:ea typeface="ＭＳ Ｐゴシック" panose="020B0600070205080204" pitchFamily="34" charset="-128"/>
              </a:rPr>
              <a:t> </a:t>
            </a:r>
            <a:r>
              <a:rPr lang="en-GB" altLang="en-US" dirty="0" smtClean="0">
                <a:ea typeface="ＭＳ Ｐゴシック" panose="020B0600070205080204" pitchFamily="34" charset="-128"/>
              </a:rPr>
              <a:t>indicated commented line </a:t>
            </a:r>
            <a:endParaRPr lang="en-GB" altLang="en-US" dirty="0" smtClean="0">
              <a:ea typeface="ＭＳ Ｐゴシック" panose="020B0600070205080204" pitchFamily="34" charset="-128"/>
            </a:endParaRPr>
          </a:p>
          <a:p>
            <a:pPr>
              <a:lnSpc>
                <a:spcPts val="3000"/>
              </a:lnSpc>
            </a:pPr>
            <a:r>
              <a:rPr lang="en-GB" altLang="en-US" dirty="0" smtClean="0">
                <a:ea typeface="ＭＳ Ｐゴシック" panose="020B0600070205080204" pitchFamily="34" charset="-128"/>
              </a:rPr>
              <a:t>Directives are not case sensitive</a:t>
            </a:r>
          </a:p>
          <a:p>
            <a:pPr>
              <a:lnSpc>
                <a:spcPts val="3000"/>
              </a:lnSpc>
            </a:pPr>
            <a:r>
              <a:rPr lang="en-GB" altLang="en-US" dirty="0" smtClean="0">
                <a:ea typeface="ＭＳ Ｐゴシック" panose="020B0600070205080204" pitchFamily="34" charset="-128"/>
              </a:rPr>
              <a:t>Values: predefined names, numeric values or strings (filenames)</a:t>
            </a:r>
          </a:p>
          <a:p>
            <a:pPr>
              <a:lnSpc>
                <a:spcPts val="3000"/>
              </a:lnSpc>
            </a:pPr>
            <a:r>
              <a:rPr lang="en-GB" altLang="en-US" dirty="0" smtClean="0">
                <a:ea typeface="ＭＳ Ｐゴシック" panose="020B0600070205080204" pitchFamily="34" charset="-128"/>
              </a:rPr>
              <a:t>Abbreviations: enough letters to uniquely identify keyword or value </a:t>
            </a:r>
          </a:p>
          <a:p>
            <a:pPr>
              <a:lnSpc>
                <a:spcPts val="3000"/>
              </a:lnSpc>
            </a:pPr>
            <a:r>
              <a:rPr lang="en-GB" altLang="en-US" dirty="0" smtClean="0">
                <a:ea typeface="ＭＳ Ｐゴシック" panose="020B0600070205080204" pitchFamily="34" charset="-128"/>
              </a:rPr>
              <a:t>Acronyms: usually initial letters of names</a:t>
            </a:r>
          </a:p>
          <a:p>
            <a:pPr>
              <a:lnSpc>
                <a:spcPts val="3000"/>
              </a:lnSpc>
            </a:pPr>
            <a:r>
              <a:rPr lang="en-GB" altLang="en-US" dirty="0" smtClean="0">
                <a:solidFill>
                  <a:srgbClr val="0000FF"/>
                </a:solidFill>
                <a:ea typeface="ＭＳ Ｐゴシック" panose="020B0600070205080204" pitchFamily="34" charset="-128"/>
              </a:rPr>
              <a:t>/</a:t>
            </a:r>
            <a:r>
              <a:rPr lang="en-GB" altLang="en-US" dirty="0" smtClean="0">
                <a:ea typeface="ＭＳ Ｐゴシック" panose="020B0600070205080204" pitchFamily="34" charset="-128"/>
              </a:rPr>
              <a:t> is used as list separator </a:t>
            </a:r>
            <a:r>
              <a:rPr lang="en-GB" altLang="en-US" sz="2800" dirty="0">
                <a:ea typeface="Arial Unicode MS" panose="020B0604020202020204" pitchFamily="34" charset="-128"/>
                <a:cs typeface="Arial Unicode MS" panose="020B0604020202020204" pitchFamily="34" charset="-128"/>
              </a:rPr>
              <a:t>→ </a:t>
            </a:r>
            <a:r>
              <a:rPr lang="en-GB" altLang="en-US" dirty="0" smtClean="0">
                <a:ea typeface="ＭＳ Ｐゴシック" panose="020B0600070205080204" pitchFamily="34" charset="-128"/>
              </a:rPr>
              <a:t>specify pathnames in quotes</a:t>
            </a:r>
            <a:endParaRPr lang="en-GB" altLang="en-US" sz="2800" dirty="0">
              <a:ea typeface="ＭＳ Ｐゴシック" panose="020B0600070205080204" pitchFamily="34" charset="-128"/>
            </a:endParaRPr>
          </a:p>
        </p:txBody>
      </p:sp>
      <p:sp>
        <p:nvSpPr>
          <p:cNvPr id="28676" name="Rectangle 2"/>
          <p:cNvSpPr>
            <a:spLocks noGrp="1" noChangeArrowheads="1"/>
          </p:cNvSpPr>
          <p:nvPr>
            <p:ph type="title"/>
          </p:nvPr>
        </p:nvSpPr>
        <p:spPr/>
        <p:txBody>
          <a:bodyPr/>
          <a:lstStyle/>
          <a:p>
            <a:r>
              <a:rPr lang="en-GB" altLang="en-US" smtClean="0">
                <a:ea typeface="ＭＳ Ｐゴシック" panose="020B0600070205080204" pitchFamily="34" charset="-128"/>
              </a:rPr>
              <a:t>MARS language</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11</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3"/>
          <p:cNvSpPr>
            <a:spLocks noGrp="1" noChangeArrowheads="1"/>
          </p:cNvSpPr>
          <p:nvPr>
            <p:ph idx="1"/>
          </p:nvPr>
        </p:nvSpPr>
        <p:spPr>
          <a:xfrm>
            <a:off x="1424584" y="1036007"/>
            <a:ext cx="9296400" cy="5181600"/>
          </a:xfrm>
        </p:spPr>
        <p:txBody>
          <a:bodyPr/>
          <a:lstStyle/>
          <a:p>
            <a:pPr>
              <a:lnSpc>
                <a:spcPts val="1200"/>
              </a:lnSpc>
              <a:spcAft>
                <a:spcPts val="800"/>
              </a:spcAft>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p>
          <a:p>
            <a:pPr>
              <a:lnSpc>
                <a:spcPts val="1200"/>
              </a:lnSpc>
              <a:spcAft>
                <a:spcPts val="800"/>
              </a:spcAft>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r>
              <a:rPr lang="en-GB" altLang="en-US" sz="2000" dirty="0">
                <a:solidFill>
                  <a:srgbClr val="0000FF"/>
                </a:solidFill>
                <a:latin typeface="Courier New" panose="02070309020205020404" pitchFamily="49" charset="0"/>
                <a:ea typeface="ＭＳ Ｐゴシック" panose="020B0600070205080204" pitchFamily="34" charset="-128"/>
              </a:rPr>
              <a:t>retrieve,					</a:t>
            </a:r>
            <a:r>
              <a:rPr lang="en-GB" altLang="en-US" sz="2000" b="0" dirty="0">
                <a:latin typeface="Arial Unicode MS" panose="020B0604020202020204" pitchFamily="34" charset="-128"/>
                <a:ea typeface="ＭＳ Ｐゴシック" panose="020B0600070205080204" pitchFamily="34" charset="-128"/>
              </a:rPr>
              <a:t>action</a:t>
            </a:r>
          </a:p>
          <a:p>
            <a:pPr lvl="2">
              <a:lnSpc>
                <a:spcPts val="1200"/>
              </a:lnSpc>
              <a:spcBef>
                <a:spcPct val="20000"/>
              </a:spcBef>
              <a:buNone/>
            </a:pPr>
            <a:r>
              <a:rPr lang="en-GB" altLang="en-US" sz="1600" b="0" dirty="0">
                <a:solidFill>
                  <a:srgbClr val="0000FF"/>
                </a:solidFill>
                <a:latin typeface="Courier New" panose="02070309020205020404" pitchFamily="49" charset="0"/>
                <a:ea typeface="ＭＳ Ｐゴシック" panose="020B0600070205080204" pitchFamily="34" charset="-128"/>
              </a:rPr>
              <a:t>	</a:t>
            </a:r>
            <a:r>
              <a:rPr lang="en-GB" altLang="en-US" dirty="0" smtClean="0">
                <a:solidFill>
                  <a:srgbClr val="0000FF"/>
                </a:solidFill>
                <a:latin typeface="Courier New" panose="02070309020205020404" pitchFamily="49" charset="0"/>
                <a:ea typeface="ＭＳ Ｐゴシック" panose="020B0600070205080204" pitchFamily="34" charset="-128"/>
              </a:rPr>
              <a:t>class	  = od,			  </a:t>
            </a:r>
            <a:r>
              <a:rPr lang="en-GB" altLang="en-US" dirty="0" smtClean="0">
                <a:latin typeface="Arial Unicode MS" panose="020B0604020202020204" pitchFamily="34" charset="-128"/>
                <a:ea typeface="ＭＳ Ｐゴシック" panose="020B0600070205080204" pitchFamily="34" charset="-128"/>
              </a:rPr>
              <a:t>identification</a:t>
            </a: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stream	  = </a:t>
            </a:r>
            <a:r>
              <a:rPr lang="en-GB" altLang="en-US" dirty="0" err="1" smtClean="0">
                <a:solidFill>
                  <a:srgbClr val="0000FF"/>
                </a:solidFill>
                <a:latin typeface="Courier New" panose="02070309020205020404" pitchFamily="49" charset="0"/>
                <a:ea typeface="ＭＳ Ｐゴシック" panose="020B0600070205080204" pitchFamily="34" charset="-128"/>
              </a:rPr>
              <a:t>oper</a:t>
            </a:r>
            <a:r>
              <a:rPr lang="en-GB" altLang="en-US" dirty="0" smtClean="0">
                <a:solidFill>
                  <a:srgbClr val="0000FF"/>
                </a:solidFill>
                <a:latin typeface="Courier New" panose="02070309020205020404" pitchFamily="49" charset="0"/>
                <a:ea typeface="ＭＳ Ｐゴシック" panose="020B0600070205080204" pitchFamily="34" charset="-128"/>
              </a:rPr>
              <a:t>,</a:t>
            </a: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a:t>
            </a:r>
            <a:r>
              <a:rPr lang="en-GB" altLang="en-US" dirty="0" err="1" smtClean="0">
                <a:solidFill>
                  <a:srgbClr val="0000FF"/>
                </a:solidFill>
                <a:latin typeface="Courier New" panose="02070309020205020404" pitchFamily="49" charset="0"/>
                <a:ea typeface="ＭＳ Ｐゴシック" panose="020B0600070205080204" pitchFamily="34" charset="-128"/>
              </a:rPr>
              <a:t>expver</a:t>
            </a:r>
            <a:r>
              <a:rPr lang="en-GB" altLang="en-US" dirty="0" smtClean="0">
                <a:solidFill>
                  <a:srgbClr val="0000FF"/>
                </a:solidFill>
                <a:latin typeface="Courier New" panose="02070309020205020404" pitchFamily="49" charset="0"/>
                <a:ea typeface="ＭＳ Ｐゴシック" panose="020B0600070205080204" pitchFamily="34" charset="-128"/>
              </a:rPr>
              <a:t>	  = 1,</a:t>
            </a:r>
          </a:p>
          <a:p>
            <a:pPr lvl="2">
              <a:lnSpc>
                <a:spcPts val="500"/>
              </a:lnSpc>
              <a:spcBef>
                <a:spcPct val="20000"/>
              </a:spcBef>
              <a:spcAft>
                <a:spcPts val="500"/>
              </a:spcAft>
              <a:buNone/>
            </a:pP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date	  = -3,			  </a:t>
            </a:r>
            <a:r>
              <a:rPr lang="en-GB" altLang="en-US" dirty="0" smtClean="0">
                <a:latin typeface="Arial Unicode MS" panose="020B0604020202020204" pitchFamily="34" charset="-128"/>
                <a:ea typeface="ＭＳ Ｐゴシック" panose="020B0600070205080204" pitchFamily="34" charset="-128"/>
              </a:rPr>
              <a:t>date &amp; time related</a:t>
            </a: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time	  = 12,</a:t>
            </a:r>
          </a:p>
          <a:p>
            <a:pPr lvl="2">
              <a:lnSpc>
                <a:spcPts val="500"/>
              </a:lnSpc>
              <a:spcBef>
                <a:spcPct val="20000"/>
              </a:spcBef>
              <a:spcAft>
                <a:spcPts val="500"/>
              </a:spcAft>
              <a:buNone/>
            </a:pP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type	  = analysis,		  </a:t>
            </a:r>
            <a:r>
              <a:rPr lang="en-GB" altLang="en-US" dirty="0" smtClean="0">
                <a:latin typeface="Arial Unicode MS" panose="020B0604020202020204" pitchFamily="34" charset="-128"/>
                <a:ea typeface="ＭＳ Ｐゴシック" panose="020B0600070205080204" pitchFamily="34" charset="-128"/>
              </a:rPr>
              <a:t>data related</a:t>
            </a: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a:t>
            </a:r>
            <a:r>
              <a:rPr lang="en-GB" altLang="en-US" dirty="0" err="1" smtClean="0">
                <a:solidFill>
                  <a:srgbClr val="0000FF"/>
                </a:solidFill>
                <a:latin typeface="Courier New" panose="02070309020205020404" pitchFamily="49" charset="0"/>
                <a:ea typeface="ＭＳ Ｐゴシック" panose="020B0600070205080204" pitchFamily="34" charset="-128"/>
              </a:rPr>
              <a:t>levtype</a:t>
            </a:r>
            <a:r>
              <a:rPr lang="en-GB" altLang="en-US" dirty="0" smtClean="0">
                <a:solidFill>
                  <a:srgbClr val="0000FF"/>
                </a:solidFill>
                <a:latin typeface="Courier New" panose="02070309020205020404" pitchFamily="49" charset="0"/>
                <a:ea typeface="ＭＳ Ｐゴシック" panose="020B0600070205080204" pitchFamily="34" charset="-128"/>
              </a:rPr>
              <a:t>	  = model levels,</a:t>
            </a: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a:t>
            </a:r>
            <a:r>
              <a:rPr lang="en-GB" altLang="en-US" dirty="0" err="1" smtClean="0">
                <a:solidFill>
                  <a:srgbClr val="0000FF"/>
                </a:solidFill>
                <a:latin typeface="Courier New" panose="02070309020205020404" pitchFamily="49" charset="0"/>
                <a:ea typeface="ＭＳ Ｐゴシック" panose="020B0600070205080204" pitchFamily="34" charset="-128"/>
              </a:rPr>
              <a:t>levelist</a:t>
            </a:r>
            <a:r>
              <a:rPr lang="en-GB" altLang="en-US" dirty="0" smtClean="0">
                <a:solidFill>
                  <a:srgbClr val="0000FF"/>
                </a:solidFill>
                <a:latin typeface="Courier New" panose="02070309020205020404" pitchFamily="49" charset="0"/>
                <a:ea typeface="ＭＳ Ｐゴシック" panose="020B0600070205080204" pitchFamily="34" charset="-128"/>
              </a:rPr>
              <a:t> = 1/to/137,</a:t>
            </a: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a:t>
            </a:r>
            <a:r>
              <a:rPr lang="en-GB" altLang="en-US" dirty="0" err="1" smtClean="0">
                <a:solidFill>
                  <a:srgbClr val="0000FF"/>
                </a:solidFill>
                <a:latin typeface="Courier New" panose="02070309020205020404" pitchFamily="49" charset="0"/>
                <a:ea typeface="ＭＳ Ｐゴシック" panose="020B0600070205080204" pitchFamily="34" charset="-128"/>
              </a:rPr>
              <a:t>param</a:t>
            </a:r>
            <a:r>
              <a:rPr lang="en-GB" altLang="en-US" dirty="0" smtClean="0">
                <a:solidFill>
                  <a:srgbClr val="0000FF"/>
                </a:solidFill>
                <a:latin typeface="Courier New" panose="02070309020205020404" pitchFamily="49" charset="0"/>
                <a:ea typeface="ＭＳ Ｐゴシック" panose="020B0600070205080204" pitchFamily="34" charset="-128"/>
              </a:rPr>
              <a:t>	  = temperature,</a:t>
            </a:r>
          </a:p>
          <a:p>
            <a:pPr lvl="2">
              <a:lnSpc>
                <a:spcPts val="500"/>
              </a:lnSpc>
              <a:spcBef>
                <a:spcPct val="20000"/>
              </a:spcBef>
              <a:spcAft>
                <a:spcPts val="500"/>
              </a:spcAft>
              <a:buNone/>
            </a:pP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grid	  = 2.5/2.5,		  </a:t>
            </a:r>
            <a:r>
              <a:rPr lang="en-GB" altLang="en-US" dirty="0" smtClean="0">
                <a:latin typeface="Arial Unicode MS" panose="020B0604020202020204" pitchFamily="34" charset="-128"/>
                <a:ea typeface="ＭＳ Ｐゴシック" panose="020B0600070205080204" pitchFamily="34" charset="-128"/>
              </a:rPr>
              <a:t>post-processing</a:t>
            </a: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500"/>
              </a:lnSpc>
              <a:spcBef>
                <a:spcPct val="20000"/>
              </a:spcBef>
              <a:spcAft>
                <a:spcPts val="500"/>
              </a:spcAft>
              <a:buNone/>
            </a:pPr>
            <a:endParaRPr lang="en-GB" altLang="en-US" dirty="0" smtClean="0">
              <a:solidFill>
                <a:srgbClr val="0000FF"/>
              </a:solidFill>
              <a:latin typeface="Courier New" panose="02070309020205020404" pitchFamily="49" charset="0"/>
              <a:ea typeface="ＭＳ Ｐゴシック" panose="020B0600070205080204" pitchFamily="34" charset="-128"/>
            </a:endParaRPr>
          </a:p>
          <a:p>
            <a:pPr lvl="2">
              <a:lnSpc>
                <a:spcPts val="1200"/>
              </a:lnSpc>
              <a:spcBef>
                <a:spcPct val="20000"/>
              </a:spcBef>
              <a:buNone/>
            </a:pPr>
            <a:r>
              <a:rPr lang="en-GB" altLang="en-US" dirty="0" smtClean="0">
                <a:solidFill>
                  <a:srgbClr val="0000FF"/>
                </a:solidFill>
                <a:latin typeface="Courier New" panose="02070309020205020404" pitchFamily="49" charset="0"/>
                <a:ea typeface="ＭＳ Ｐゴシック" panose="020B0600070205080204" pitchFamily="34" charset="-128"/>
              </a:rPr>
              <a:t>	target	  = </a:t>
            </a:r>
            <a:r>
              <a:rPr lang="ja-JP" altLang="en-GB" dirty="0" smtClean="0">
                <a:solidFill>
                  <a:srgbClr val="0000FF"/>
                </a:solidFill>
                <a:latin typeface="Courier New" panose="02070309020205020404" pitchFamily="49" charset="0"/>
                <a:ea typeface="ＭＳ Ｐゴシック" panose="020B0600070205080204" pitchFamily="34" charset="-128"/>
              </a:rPr>
              <a:t>“</a:t>
            </a:r>
            <a:r>
              <a:rPr lang="en-GB" altLang="ja-JP" dirty="0" smtClean="0">
                <a:solidFill>
                  <a:srgbClr val="0000FF"/>
                </a:solidFill>
                <a:latin typeface="Courier New" panose="02070309020205020404" pitchFamily="49" charset="0"/>
                <a:ea typeface="ＭＳ Ｐゴシック" panose="020B0600070205080204" pitchFamily="34" charset="-128"/>
              </a:rPr>
              <a:t>analysis</a:t>
            </a:r>
            <a:r>
              <a:rPr lang="ja-JP" altLang="en-GB" dirty="0" smtClean="0">
                <a:solidFill>
                  <a:srgbClr val="0000FF"/>
                </a:solidFill>
                <a:latin typeface="Courier New" panose="02070309020205020404" pitchFamily="49" charset="0"/>
                <a:ea typeface="ＭＳ Ｐゴシック" panose="020B0600070205080204" pitchFamily="34" charset="-128"/>
              </a:rPr>
              <a:t>”</a:t>
            </a:r>
            <a:r>
              <a:rPr lang="en-GB" altLang="ja-JP" dirty="0" smtClean="0">
                <a:solidFill>
                  <a:srgbClr val="0000FF"/>
                </a:solidFill>
                <a:latin typeface="Courier New" panose="02070309020205020404" pitchFamily="49" charset="0"/>
                <a:ea typeface="ＭＳ Ｐゴシック" panose="020B0600070205080204" pitchFamily="34" charset="-128"/>
              </a:rPr>
              <a:t>		  </a:t>
            </a:r>
            <a:r>
              <a:rPr lang="en-GB" altLang="ja-JP" dirty="0" smtClean="0">
                <a:latin typeface="Arial Unicode MS" panose="020B0604020202020204" pitchFamily="34" charset="-128"/>
                <a:ea typeface="ＭＳ Ｐゴシック" panose="020B0600070205080204" pitchFamily="34" charset="-128"/>
              </a:rPr>
              <a:t>storage</a:t>
            </a:r>
            <a:endParaRPr lang="en-GB" altLang="ja-JP" dirty="0" smtClean="0">
              <a:solidFill>
                <a:srgbClr val="0000FF"/>
              </a:solidFill>
              <a:latin typeface="Courier New" panose="02070309020205020404" pitchFamily="49" charset="0"/>
              <a:ea typeface="ＭＳ Ｐゴシック" panose="020B0600070205080204" pitchFamily="34" charset="-128"/>
            </a:endParaRPr>
          </a:p>
          <a:p>
            <a:pPr>
              <a:spcBef>
                <a:spcPct val="20000"/>
              </a:spcBef>
              <a:buFont typeface="Wingdings" pitchFamily="2" charset="2"/>
              <a:buNone/>
            </a:pPr>
            <a:endParaRPr lang="en-GB" altLang="en-US" sz="2400" dirty="0">
              <a:ea typeface="ＭＳ Ｐゴシック" panose="020B0600070205080204" pitchFamily="34" charset="-128"/>
            </a:endParaRPr>
          </a:p>
          <a:p>
            <a:pPr>
              <a:buFont typeface="Wingdings" pitchFamily="2" charset="2"/>
              <a:buNone/>
            </a:pPr>
            <a:endParaRPr lang="en-GB" altLang="en-US" sz="3000" dirty="0">
              <a:ea typeface="ＭＳ Ｐゴシック" panose="020B0600070205080204" pitchFamily="34" charset="-128"/>
            </a:endParaRPr>
          </a:p>
        </p:txBody>
      </p:sp>
      <p:sp>
        <p:nvSpPr>
          <p:cNvPr id="29700"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MARS language – Retrieve request</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12</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MARS language – Identification of archive</a:t>
            </a:r>
          </a:p>
        </p:txBody>
      </p:sp>
      <p:graphicFrame>
        <p:nvGraphicFramePr>
          <p:cNvPr id="594017" name="Group 97"/>
          <p:cNvGraphicFramePr>
            <a:graphicFrameLocks noGrp="1"/>
          </p:cNvGraphicFramePr>
          <p:nvPr>
            <p:ph type="tbl" idx="1"/>
            <p:extLst>
              <p:ext uri="{D42A27DB-BD31-4B8C-83A1-F6EECF244321}">
                <p14:modId xmlns:p14="http://schemas.microsoft.com/office/powerpoint/2010/main" val="103443873"/>
              </p:ext>
            </p:extLst>
          </p:nvPr>
        </p:nvGraphicFramePr>
        <p:xfrm>
          <a:off x="839723" y="990601"/>
          <a:ext cx="9235440" cy="5038401"/>
        </p:xfrm>
        <a:graphic>
          <a:graphicData uri="http://schemas.openxmlformats.org/drawingml/2006/table">
            <a:tbl>
              <a:tblPr/>
              <a:tblGrid>
                <a:gridCol w="1226632"/>
                <a:gridCol w="8008808"/>
              </a:tblGrid>
              <a:tr h="555796">
                <a:tc>
                  <a:txBody>
                    <a:bodyPr/>
                    <a:lstStyle/>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0000FF"/>
                          </a:solidFill>
                          <a:effectLst/>
                          <a:latin typeface="Arial" pitchFamily="34" charset="0"/>
                          <a:ea typeface="ＭＳ Ｐゴシック" pitchFamily="34" charset="-128"/>
                        </a:rPr>
                        <a:t>class</a:t>
                      </a:r>
                    </a:p>
                  </a:txBody>
                  <a:tcPr marT="45726" marB="45726"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ECMWF classification (od, rd, e4, …)</a:t>
                      </a:r>
                    </a:p>
                  </a:txBody>
                  <a:tcPr marT="45726" marB="45726" horzOverflow="overflow">
                    <a:lnL>
                      <a:noFill/>
                    </a:lnL>
                    <a:lnR>
                      <a:noFill/>
                    </a:lnR>
                    <a:lnT>
                      <a:noFill/>
                    </a:lnT>
                    <a:lnB>
                      <a:noFill/>
                    </a:lnB>
                    <a:lnTlToBr>
                      <a:noFill/>
                    </a:lnTlToBr>
                    <a:lnBlToTr>
                      <a:noFill/>
                    </a:lnBlToTr>
                    <a:noFill/>
                  </a:tcPr>
                </a:tc>
              </a:tr>
              <a:tr h="4482605">
                <a:tc>
                  <a:txBody>
                    <a:bodyPr/>
                    <a:lstStyle/>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0000FF"/>
                          </a:solidFill>
                          <a:effectLst/>
                          <a:latin typeface="Arial" pitchFamily="34" charset="0"/>
                          <a:ea typeface="ＭＳ Ｐゴシック" pitchFamily="34" charset="-128"/>
                        </a:rPr>
                        <a:t>stream</a:t>
                      </a:r>
                      <a:endParaRPr kumimoji="0" lang="en-GB" sz="2000" b="1" i="0" u="none" strike="noStrike" cap="none" normalizeH="0" baseline="0" dirty="0" smtClean="0">
                        <a:ln>
                          <a:noFill/>
                        </a:ln>
                        <a:solidFill>
                          <a:schemeClr val="tx1"/>
                        </a:solidFill>
                        <a:effectLst/>
                        <a:latin typeface="Arial" pitchFamily="34" charset="0"/>
                        <a:ea typeface="ＭＳ Ｐゴシック" pitchFamily="34" charset="-128"/>
                      </a:endParaRP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0000FF"/>
                          </a:solidFill>
                          <a:effectLst/>
                          <a:latin typeface="Arial" pitchFamily="34" charset="0"/>
                          <a:ea typeface="ＭＳ Ｐゴシック" pitchFamily="34" charset="-128"/>
                        </a:rPr>
                        <a:t>expver</a:t>
                      </a:r>
                      <a:endParaRPr kumimoji="0" lang="en-GB" sz="2000" b="1" i="0" u="none" strike="noStrike" cap="none" normalizeH="0" baseline="0" dirty="0" smtClean="0">
                        <a:ln>
                          <a:noFill/>
                        </a:ln>
                        <a:solidFill>
                          <a:schemeClr val="tx1"/>
                        </a:solidFill>
                        <a:effectLst/>
                        <a:latin typeface="Arial" pitchFamily="34" charset="0"/>
                        <a:ea typeface="ＭＳ Ｐゴシック" pitchFamily="34" charset="-128"/>
                      </a:endParaRP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defRPr/>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domain</a:t>
                      </a:r>
                      <a:endParaRPr kumimoji="0" lang="en-GB" sz="2000" b="1" i="0" u="none" strike="noStrike" cap="none" normalizeH="0" baseline="0" dirty="0" smtClean="0">
                        <a:ln>
                          <a:noFill/>
                        </a:ln>
                        <a:solidFill>
                          <a:schemeClr val="tx1"/>
                        </a:solidFill>
                        <a:effectLst/>
                        <a:latin typeface="Arial" pitchFamily="34" charset="0"/>
                        <a:ea typeface="ＭＳ Ｐゴシック" pitchFamily="34" charset="-128"/>
                      </a:endParaRP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origin</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system</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method</a:t>
                      </a:r>
                    </a:p>
                  </a:txBody>
                  <a:tcPr marT="45726" marB="45726"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originating forecasting system or (</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oper</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wave, </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enfo</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seas, …)</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version of the experiment (01 operational, 11, </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aaaa</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area covered by the data (Global, Mediterranean, …)</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originating centre of the data (</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kwbc</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egrr</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seasonal forecast operational system (1, 2, 3)</a:t>
                      </a:r>
                    </a:p>
                    <a:p>
                      <a:pPr marL="0" marR="0" lvl="0" indent="0" algn="l" defTabSz="762000" rtl="0" eaLnBrk="0" fontAlgn="base" latinLnBrk="0" hangingPunct="0">
                        <a:lnSpc>
                          <a:spcPct val="15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to specify how the seasonal forecast is produced, e.g. in System 2, method=0 for runs without ocean assimilation (0, 1, …, 3)</a:t>
                      </a:r>
                    </a:p>
                  </a:txBody>
                  <a:tcPr marT="45726" marB="45726" horzOverflow="overflow">
                    <a:lnL>
                      <a:noFill/>
                    </a:lnL>
                    <a:lnR>
                      <a:noFill/>
                    </a:lnR>
                    <a:lnT>
                      <a:noFill/>
                    </a:lnT>
                    <a:lnB>
                      <a:noFill/>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0BAB1085-1625-4400-A471-CEDDD6100E71}" type="slidenum">
              <a:rPr lang="en-GB" altLang="en-US" smtClean="0"/>
              <a:pPr/>
              <a:t>13</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a:xfrm>
            <a:off x="556953" y="182880"/>
            <a:ext cx="9277350" cy="647700"/>
          </a:xfrm>
        </p:spPr>
        <p:txBody>
          <a:bodyPr/>
          <a:lstStyle/>
          <a:p>
            <a:r>
              <a:rPr lang="en-GB" altLang="en-US" dirty="0" smtClean="0">
                <a:ea typeface="ＭＳ Ｐゴシック" panose="020B0600070205080204" pitchFamily="34" charset="-128"/>
              </a:rPr>
              <a:t>MARS language - Date &amp; time</a:t>
            </a:r>
          </a:p>
        </p:txBody>
      </p:sp>
      <p:graphicFrame>
        <p:nvGraphicFramePr>
          <p:cNvPr id="595067" name="Group 123"/>
          <p:cNvGraphicFramePr>
            <a:graphicFrameLocks noGrp="1"/>
          </p:cNvGraphicFramePr>
          <p:nvPr>
            <p:ph type="tbl" idx="1"/>
            <p:extLst>
              <p:ext uri="{D42A27DB-BD31-4B8C-83A1-F6EECF244321}">
                <p14:modId xmlns:p14="http://schemas.microsoft.com/office/powerpoint/2010/main" val="4149220011"/>
              </p:ext>
            </p:extLst>
          </p:nvPr>
        </p:nvGraphicFramePr>
        <p:xfrm>
          <a:off x="556953" y="830580"/>
          <a:ext cx="10814858" cy="5515929"/>
        </p:xfrm>
        <a:graphic>
          <a:graphicData uri="http://schemas.openxmlformats.org/drawingml/2006/table">
            <a:tbl>
              <a:tblPr/>
              <a:tblGrid>
                <a:gridCol w="1604109"/>
                <a:gridCol w="9210749"/>
              </a:tblGrid>
              <a:tr h="496888">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0000FF"/>
                          </a:solidFill>
                          <a:effectLst/>
                          <a:latin typeface="Arial" pitchFamily="34" charset="0"/>
                          <a:ea typeface="ＭＳ Ｐゴシック" pitchFamily="34" charset="-128"/>
                        </a:rPr>
                        <a:t>time</a:t>
                      </a:r>
                    </a:p>
                  </a:txBody>
                  <a:tcPr horzOverflow="overflow">
                    <a:lnL w="12700" cap="flat" cmpd="sng" algn="ctr">
                      <a:solidFill>
                        <a:schemeClr val="bg1"/>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base time or observation time (00, 06, 09:30, …)</a:t>
                      </a:r>
                    </a:p>
                  </a:txBody>
                  <a:tcPr horzOverflow="overflow">
                    <a:lnL>
                      <a:noFill/>
                    </a:lnL>
                    <a:lnR>
                      <a:noFill/>
                    </a:lnR>
                    <a:lnT w="12700" cap="flat" cmpd="sng" algn="ctr">
                      <a:solidFill>
                        <a:schemeClr val="bg1"/>
                      </a:solidFill>
                      <a:prstDash val="solid"/>
                      <a:round/>
                      <a:headEnd type="none" w="med" len="med"/>
                      <a:tailEnd type="none" w="med" len="med"/>
                    </a:lnT>
                    <a:lnB>
                      <a:noFill/>
                    </a:lnB>
                    <a:lnTlToBr>
                      <a:noFill/>
                    </a:lnTlToBr>
                    <a:lnBlToTr>
                      <a:noFill/>
                    </a:lnBlToTr>
                    <a:noFill/>
                  </a:tcPr>
                </a:tc>
              </a:tr>
              <a:tr h="581025">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rgbClr val="0000FF"/>
                          </a:solidFill>
                          <a:effectLst/>
                          <a:latin typeface="Arial" pitchFamily="34" charset="0"/>
                          <a:ea typeface="ＭＳ Ｐゴシック" pitchFamily="34" charset="-128"/>
                        </a:rPr>
                        <a:t>date</a:t>
                      </a: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base date of the model (-1, 20010225, …)</a:t>
                      </a:r>
                    </a:p>
                  </a:txBody>
                  <a:tcPr horzOverflow="overflow">
                    <a:lnL>
                      <a:noFill/>
                    </a:lnL>
                    <a:lnR>
                      <a:noFill/>
                    </a:lnR>
                    <a:lnT>
                      <a:noFill/>
                    </a:lnT>
                    <a:lnB>
                      <a:noFill/>
                    </a:lnB>
                    <a:lnTlToBr>
                      <a:noFill/>
                    </a:lnTlToBr>
                    <a:lnBlToTr>
                      <a:noFill/>
                    </a:lnBlToTr>
                    <a:noFill/>
                  </a:tcPr>
                </a:tc>
              </a:tr>
              <a:tr h="550863">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rgbClr val="0000FF"/>
                          </a:solidFill>
                          <a:effectLst/>
                          <a:latin typeface="Arial" pitchFamily="34" charset="0"/>
                          <a:ea typeface="ＭＳ Ｐゴシック" pitchFamily="34" charset="-128"/>
                        </a:rPr>
                        <a:t>step</a:t>
                      </a: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forecast time-step [hours] from base time (12, 24, 240, …)</a:t>
                      </a:r>
                    </a:p>
                  </a:txBody>
                  <a:tcPr horzOverflow="overflow">
                    <a:lnL>
                      <a:noFill/>
                    </a:lnL>
                    <a:lnR>
                      <a:noFill/>
                    </a:lnR>
                    <a:lnT>
                      <a:noFill/>
                    </a:lnT>
                    <a:lnB>
                      <a:noFill/>
                    </a:lnB>
                    <a:lnTlToBr>
                      <a:noFill/>
                    </a:lnTlToBr>
                    <a:lnBlToTr>
                      <a:noFill/>
                    </a:lnBlToTr>
                    <a:noFill/>
                  </a:tcPr>
                </a:tc>
              </a:tr>
              <a:tr h="595313">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reference</a:t>
                      </a: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reference forecast time step for </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ENS cluster </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(96,…)</a:t>
                      </a:r>
                    </a:p>
                  </a:txBody>
                  <a:tcPr horzOverflow="overflow">
                    <a:lnL>
                      <a:noFill/>
                    </a:lnL>
                    <a:lnR>
                      <a:noFill/>
                    </a:lnR>
                    <a:lnT>
                      <a:noFill/>
                    </a:lnT>
                    <a:lnB>
                      <a:noFill/>
                    </a:lnB>
                    <a:lnTlToBr>
                      <a:noFill/>
                    </a:lnTlToBr>
                    <a:lnBlToTr>
                      <a:noFill/>
                    </a:lnBlToTr>
                    <a:noFill/>
                  </a:tcPr>
                </a:tc>
              </a:tr>
              <a:tr h="676275">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pitchFamily="34" charset="0"/>
                          <a:ea typeface="ＭＳ Ｐゴシック" pitchFamily="34" charset="-128"/>
                        </a:rPr>
                        <a:t>refdate</a:t>
                      </a:r>
                      <a:endParaRPr kumimoji="0" lang="en-GB" sz="2000" b="1" i="0" u="none" strike="noStrike" cap="none" normalizeH="0" baseline="0" dirty="0" smtClean="0">
                        <a:ln>
                          <a:noFill/>
                        </a:ln>
                        <a:solidFill>
                          <a:srgbClr val="446E8E"/>
                        </a:solidFill>
                        <a:effectLst/>
                        <a:latin typeface="Arial"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date of real-time forecast associated to re-forecast/</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hindcast</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(stream=</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mnfh</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a:t>
                      </a:r>
                    </a:p>
                  </a:txBody>
                  <a:tcPr horzOverflow="overflow">
                    <a:lnL>
                      <a:noFill/>
                    </a:lnL>
                    <a:lnR>
                      <a:noFill/>
                    </a:lnR>
                    <a:lnT>
                      <a:noFill/>
                    </a:lnT>
                    <a:lnB>
                      <a:noFill/>
                    </a:lnB>
                    <a:lnTlToBr>
                      <a:noFill/>
                    </a:lnTlToBr>
                    <a:lnBlToTr>
                      <a:noFill/>
                    </a:lnBlToTr>
                    <a:noFill/>
                  </a:tcPr>
                </a:tc>
              </a:tr>
              <a:tr h="676275">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pitchFamily="34" charset="0"/>
                          <a:ea typeface="ＭＳ Ｐゴシック" pitchFamily="34" charset="-128"/>
                        </a:rPr>
                        <a:t>hdate</a:t>
                      </a:r>
                      <a:endParaRPr kumimoji="0" lang="en-GB" sz="2000" b="1" i="0" u="none" strike="noStrike" cap="none" normalizeH="0" baseline="0" dirty="0" smtClean="0">
                        <a:ln>
                          <a:noFill/>
                        </a:ln>
                        <a:solidFill>
                          <a:srgbClr val="446E8E"/>
                        </a:solidFill>
                        <a:effectLst/>
                        <a:latin typeface="Arial"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19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base date of a re-forecast/</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hindcast</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 (stream=</a:t>
                      </a:r>
                      <a:r>
                        <a:rPr kumimoji="0" lang="en-GB" sz="2000" b="1" i="0" u="none" strike="noStrike" cap="none" normalizeH="0" baseline="0" dirty="0" err="1" smtClean="0">
                          <a:ln>
                            <a:noFill/>
                          </a:ln>
                          <a:solidFill>
                            <a:schemeClr val="tx1"/>
                          </a:solidFill>
                          <a:effectLst/>
                          <a:latin typeface="Arial" pitchFamily="34" charset="0"/>
                          <a:ea typeface="ＭＳ Ｐゴシック" pitchFamily="34" charset="-128"/>
                        </a:rPr>
                        <a:t>enfh</a:t>
                      </a: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a:t>
                      </a:r>
                    </a:p>
                  </a:txBody>
                  <a:tcPr horzOverflow="overflow">
                    <a:lnL>
                      <a:noFill/>
                    </a:lnL>
                    <a:lnR>
                      <a:noFill/>
                    </a:lnR>
                    <a:lnT>
                      <a:noFill/>
                    </a:lnT>
                    <a:lnB>
                      <a:noFill/>
                    </a:lnB>
                    <a:lnTlToBr>
                      <a:noFill/>
                    </a:lnTlToBr>
                    <a:lnBlToTr>
                      <a:noFill/>
                    </a:lnBlToTr>
                    <a:noFill/>
                  </a:tcPr>
                </a:tc>
              </a:tr>
              <a:tr h="710565">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range</a:t>
                      </a: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observations: period in minutes from base time (360,…)</a:t>
                      </a:r>
                      <a:br>
                        <a:rPr kumimoji="0" lang="en-GB" sz="2000" b="1" i="0" u="none" strike="noStrike" cap="none" normalizeH="0" baseline="0" smtClean="0">
                          <a:ln>
                            <a:noFill/>
                          </a:ln>
                          <a:solidFill>
                            <a:schemeClr val="tx1"/>
                          </a:solidFill>
                          <a:effectLst/>
                          <a:latin typeface="Arial" pitchFamily="34" charset="0"/>
                          <a:ea typeface="ＭＳ Ｐゴシック" pitchFamily="34" charset="-128"/>
                        </a:rPr>
                      </a:b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ocean fields: extension of the time series/average</a:t>
                      </a:r>
                    </a:p>
                  </a:txBody>
                  <a:tcPr horzOverflow="overflow">
                    <a:lnL>
                      <a:noFill/>
                    </a:lnL>
                    <a:lnR>
                      <a:noFill/>
                    </a:lnR>
                    <a:lnT>
                      <a:noFill/>
                    </a:lnT>
                    <a:lnB>
                      <a:noFill/>
                    </a:lnB>
                    <a:lnTlToBr>
                      <a:noFill/>
                    </a:lnTlToBr>
                    <a:lnBlToTr>
                      <a:noFill/>
                    </a:lnBlToTr>
                    <a:noFill/>
                  </a:tcPr>
                </a:tc>
              </a:tr>
              <a:tr h="552450">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pitchFamily="34" charset="0"/>
                          <a:ea typeface="ＭＳ Ｐゴシック" pitchFamily="34" charset="-128"/>
                        </a:rPr>
                        <a:t>fcmonth</a:t>
                      </a:r>
                      <a:endParaRPr kumimoji="0" lang="en-GB" sz="2000" b="1" i="0" u="none" strike="noStrike" cap="none" normalizeH="0" baseline="0" dirty="0" smtClean="0">
                        <a:ln>
                          <a:noFill/>
                        </a:ln>
                        <a:solidFill>
                          <a:srgbClr val="446E8E"/>
                        </a:solidFill>
                        <a:effectLst/>
                        <a:latin typeface="Arial"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month from seasonal forecast base date (1, 6, …)</a:t>
                      </a:r>
                    </a:p>
                  </a:txBody>
                  <a:tcPr horzOverflow="overflow">
                    <a:lnL>
                      <a:noFill/>
                    </a:lnL>
                    <a:lnR>
                      <a:noFill/>
                    </a:lnR>
                    <a:lnT>
                      <a:noFill/>
                    </a:lnT>
                    <a:lnB>
                      <a:noFill/>
                    </a:lnB>
                    <a:lnTlToBr>
                      <a:noFill/>
                    </a:lnTlToBr>
                    <a:lnBlToTr>
                      <a:noFill/>
                    </a:lnBlToTr>
                    <a:noFill/>
                  </a:tcPr>
                </a:tc>
              </a:tr>
              <a:tr h="676275">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pitchFamily="34" charset="0"/>
                          <a:ea typeface="ＭＳ Ｐゴシック" pitchFamily="34" charset="-128"/>
                        </a:rPr>
                        <a:t>fcperiod</a:t>
                      </a:r>
                      <a:endParaRPr kumimoji="0" lang="en-GB" sz="2000" b="1" i="0" u="none" strike="noStrike" cap="none" normalizeH="0" baseline="0" dirty="0" smtClean="0">
                        <a:ln>
                          <a:noFill/>
                        </a:ln>
                        <a:solidFill>
                          <a:srgbClr val="446E8E"/>
                        </a:solidFill>
                        <a:effectLst/>
                        <a:latin typeface="Arial"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period, in days, for an averaged field (26-32)</a:t>
                      </a:r>
                    </a:p>
                  </a:txBody>
                  <a:tcPr horzOverflow="overflow">
                    <a:lnL>
                      <a:noFill/>
                    </a:lnL>
                    <a:lnR>
                      <a:noFill/>
                    </a:lnR>
                    <a:lnT>
                      <a:noFill/>
                    </a:lnT>
                    <a:lnB w="12700" cap="flat" cmpd="sng" algn="ctr">
                      <a:solidFill>
                        <a:schemeClr val="bg1"/>
                      </a:solidFill>
                      <a:prstDash val="solid"/>
                      <a:round/>
                      <a:headEnd type="none" w="med" len="med"/>
                      <a:tailEnd type="none" w="med" len="med"/>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0BAB1085-1625-4400-A471-CEDDD6100E71}" type="slidenum">
              <a:rPr lang="en-GB" altLang="en-US" smtClean="0"/>
              <a:pPr/>
              <a:t>14</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r>
              <a:rPr lang="en-GB" altLang="en-US" smtClean="0">
                <a:ea typeface="ＭＳ Ｐゴシック" panose="020B0600070205080204" pitchFamily="34" charset="-128"/>
              </a:rPr>
              <a:t>MARS language – Fields</a:t>
            </a:r>
            <a:r>
              <a:rPr lang="en-GB" altLang="en-US" sz="2000">
                <a:ea typeface="ＭＳ Ｐゴシック" panose="020B0600070205080204" pitchFamily="34" charset="-128"/>
              </a:rPr>
              <a:t> </a:t>
            </a:r>
          </a:p>
        </p:txBody>
      </p:sp>
      <p:graphicFrame>
        <p:nvGraphicFramePr>
          <p:cNvPr id="596070" name="Group 102"/>
          <p:cNvGraphicFramePr>
            <a:graphicFrameLocks noGrp="1"/>
          </p:cNvGraphicFramePr>
          <p:nvPr>
            <p:extLst>
              <p:ext uri="{D42A27DB-BD31-4B8C-83A1-F6EECF244321}">
                <p14:modId xmlns:p14="http://schemas.microsoft.com/office/powerpoint/2010/main" val="1730432937"/>
              </p:ext>
            </p:extLst>
          </p:nvPr>
        </p:nvGraphicFramePr>
        <p:xfrm>
          <a:off x="658287" y="895352"/>
          <a:ext cx="10405956" cy="5350829"/>
        </p:xfrm>
        <a:graphic>
          <a:graphicData uri="http://schemas.openxmlformats.org/drawingml/2006/table">
            <a:tbl>
              <a:tblPr/>
              <a:tblGrid>
                <a:gridCol w="2980086"/>
                <a:gridCol w="7425870"/>
              </a:tblGrid>
              <a:tr h="58737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0000FF"/>
                          </a:solidFill>
                          <a:effectLst/>
                          <a:latin typeface="Arial" pitchFamily="34" charset="0"/>
                          <a:ea typeface="ＭＳ Ｐゴシック" pitchFamily="34" charset="-128"/>
                        </a:rPr>
                        <a:t>type</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type of field (an, fc, …)</a:t>
                      </a:r>
                    </a:p>
                  </a:txBody>
                  <a:tcPr horzOverflow="overflow">
                    <a:lnL>
                      <a:noFill/>
                    </a:lnL>
                    <a:lnR>
                      <a:noFill/>
                    </a:lnR>
                    <a:lnT>
                      <a:noFill/>
                    </a:lnT>
                    <a:lnB>
                      <a:noFill/>
                    </a:lnB>
                    <a:lnTlToBr>
                      <a:noFill/>
                    </a:lnTlToBr>
                    <a:lnBlToTr>
                      <a:noFill/>
                    </a:lnBlToTr>
                    <a:noFill/>
                  </a:tcPr>
                </a:tc>
              </a:tr>
              <a:tr h="563563">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rgbClr val="0000FF"/>
                          </a:solidFill>
                          <a:effectLst/>
                          <a:latin typeface="Arial" pitchFamily="34" charset="0"/>
                          <a:ea typeface="ＭＳ Ｐゴシック" pitchFamily="34" charset="-128"/>
                        </a:rPr>
                        <a:t>levtype</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type of level (pl, ml, sfc, pt, pv)</a:t>
                      </a:r>
                    </a:p>
                  </a:txBody>
                  <a:tcPr horzOverflow="overflow">
                    <a:lnL>
                      <a:noFill/>
                    </a:lnL>
                    <a:lnR>
                      <a:noFill/>
                    </a:lnR>
                    <a:lnT>
                      <a:noFill/>
                    </a:lnT>
                    <a:lnB>
                      <a:noFill/>
                    </a:lnB>
                    <a:lnTlToBr>
                      <a:noFill/>
                    </a:lnTlToBr>
                    <a:lnBlToTr>
                      <a:noFill/>
                    </a:lnBlToTr>
                    <a:noFill/>
                  </a:tcPr>
                </a:tc>
              </a:tr>
              <a:tr h="54927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rgbClr val="0000FF"/>
                          </a:solidFill>
                          <a:effectLst/>
                          <a:latin typeface="Arial" pitchFamily="34" charset="0"/>
                          <a:ea typeface="ＭＳ Ｐゴシック" pitchFamily="34" charset="-128"/>
                        </a:rPr>
                        <a:t>levelist</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levels for the specified levtype (off if levtype=sfc)</a:t>
                      </a:r>
                    </a:p>
                  </a:txBody>
                  <a:tcPr horzOverflow="overflow">
                    <a:lnL>
                      <a:noFill/>
                    </a:lnL>
                    <a:lnR>
                      <a:noFill/>
                    </a:lnR>
                    <a:lnT>
                      <a:noFill/>
                    </a:lnT>
                    <a:lnB>
                      <a:noFill/>
                    </a:lnB>
                    <a:lnTlToBr>
                      <a:noFill/>
                    </a:lnTlToBr>
                    <a:lnBlToTr>
                      <a:noFill/>
                    </a:lnBlToTr>
                    <a:noFill/>
                  </a:tcPr>
                </a:tc>
              </a:tr>
              <a:tr h="607378">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0000FF"/>
                          </a:solidFill>
                          <a:effectLst/>
                          <a:latin typeface="Arial" pitchFamily="34" charset="0"/>
                          <a:ea typeface="ＭＳ Ｐゴシック" pitchFamily="34" charset="-128"/>
                        </a:rPr>
                        <a:t>param</a:t>
                      </a:r>
                      <a:endParaRPr kumimoji="0" lang="en-GB" sz="2000" b="1" i="0" u="none" strike="noStrike" cap="none" normalizeH="0" baseline="0" dirty="0" smtClean="0">
                        <a:ln>
                          <a:noFill/>
                        </a:ln>
                        <a:solidFill>
                          <a:srgbClr val="0000FF"/>
                        </a:solidFill>
                        <a:effectLst/>
                        <a:latin typeface="Arial" pitchFamily="34" charset="0"/>
                        <a:ea typeface="ＭＳ Ｐゴシック" pitchFamily="34" charset="-128"/>
                      </a:endParaRP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meteorological parameter (t, temperature, 130, 30.128)</a:t>
                      </a:r>
                    </a:p>
                  </a:txBody>
                  <a:tcPr horzOverflow="overflow">
                    <a:lnL>
                      <a:noFill/>
                    </a:lnL>
                    <a:lnR>
                      <a:noFill/>
                    </a:lnR>
                    <a:lnT>
                      <a:noFill/>
                    </a:lnT>
                    <a:lnB>
                      <a:noFill/>
                    </a:lnB>
                    <a:lnTlToBr>
                      <a:noFill/>
                    </a:lnTlToBr>
                    <a:lnBlToTr>
                      <a:noFill/>
                    </a:lnBlToTr>
                    <a:noFill/>
                  </a:tcPr>
                </a:tc>
              </a:tr>
              <a:tr h="550863">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number</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ensemble member (1, 2, …)</a:t>
                      </a:r>
                    </a:p>
                  </a:txBody>
                  <a:tcPr horzOverflow="overflow">
                    <a:lnL>
                      <a:noFill/>
                    </a:lnL>
                    <a:lnR>
                      <a:noFill/>
                    </a:lnR>
                    <a:lnT>
                      <a:noFill/>
                    </a:lnT>
                    <a:lnB>
                      <a:noFill/>
                    </a:lnB>
                    <a:lnTlToBr>
                      <a:noFill/>
                    </a:lnTlToBr>
                    <a:lnBlToTr>
                      <a:noFill/>
                    </a:lnBlToTr>
                    <a:noFill/>
                  </a:tcPr>
                </a:tc>
              </a:tr>
              <a:tr h="54927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channel</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brightness temperature frequency band</a:t>
                      </a:r>
                    </a:p>
                  </a:txBody>
                  <a:tcPr horzOverflow="overflow">
                    <a:lnL>
                      <a:noFill/>
                    </a:lnL>
                    <a:lnR>
                      <a:noFill/>
                    </a:lnR>
                    <a:lnT>
                      <a:noFill/>
                    </a:lnT>
                    <a:lnB>
                      <a:noFill/>
                    </a:lnB>
                    <a:lnTlToBr>
                      <a:noFill/>
                    </a:lnTlToBr>
                    <a:lnBlToTr>
                      <a:noFill/>
                    </a:lnBlToTr>
                    <a:noFill/>
                  </a:tcPr>
                </a:tc>
              </a:tr>
              <a:tr h="54927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diagnostic, iteration</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sensitivity forecast products</a:t>
                      </a:r>
                    </a:p>
                  </a:txBody>
                  <a:tcPr horzOverflow="overflow">
                    <a:lnL>
                      <a:noFill/>
                    </a:lnL>
                    <a:lnR>
                      <a:noFill/>
                    </a:lnR>
                    <a:lnT>
                      <a:noFill/>
                    </a:lnT>
                    <a:lnB>
                      <a:noFill/>
                    </a:lnB>
                    <a:lnTlToBr>
                      <a:noFill/>
                    </a:lnTlToBr>
                    <a:lnBlToTr>
                      <a:noFill/>
                    </a:lnBlToTr>
                    <a:noFill/>
                  </a:tcPr>
                </a:tc>
              </a:tr>
              <a:tr h="54927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frequency, direction</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pitchFamily="34" charset="0"/>
                          <a:ea typeface="ＭＳ Ｐゴシック" pitchFamily="34" charset="-128"/>
                        </a:rPr>
                        <a:t>2-d wave spectra products</a:t>
                      </a:r>
                    </a:p>
                  </a:txBody>
                  <a:tcPr horzOverflow="overflow">
                    <a:lnL>
                      <a:noFill/>
                    </a:lnL>
                    <a:lnR>
                      <a:noFill/>
                    </a:lnR>
                    <a:lnT>
                      <a:noFill/>
                    </a:lnT>
                    <a:lnB>
                      <a:noFill/>
                    </a:lnB>
                    <a:lnTlToBr>
                      <a:noFill/>
                    </a:lnTlToBr>
                    <a:lnBlToTr>
                      <a:noFill/>
                    </a:lnBlToTr>
                    <a:noFill/>
                  </a:tcPr>
                </a:tc>
              </a:tr>
              <a:tr h="84455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pitchFamily="34" charset="0"/>
                          <a:ea typeface="ＭＳ Ｐゴシック" pitchFamily="34" charset="-128"/>
                        </a:rPr>
                        <a:t>product, section, latitude, longitude</a:t>
                      </a:r>
                    </a:p>
                  </a:txBody>
                  <a:tcPr horzOverflow="overflow">
                    <a:lnL>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pitchFamily="34" charset="0"/>
                          <a:ea typeface="ＭＳ Ｐゴシック" pitchFamily="34" charset="-128"/>
                        </a:rPr>
                        <a:t>ocean products</a:t>
                      </a:r>
                    </a:p>
                  </a:txBody>
                  <a:tcPr anchor="ctr" horzOverflow="overflow">
                    <a:lnL>
                      <a:noFill/>
                    </a:lnL>
                    <a:lnR>
                      <a:noFill/>
                    </a:lnR>
                    <a:lnT>
                      <a:noFill/>
                    </a:lnT>
                    <a:lnB>
                      <a:noFill/>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B0635D84-685E-4BD8-8FB4-14293CB1E18E}" type="slidenum">
              <a:rPr lang="en-GB" altLang="en-US" smtClean="0"/>
              <a:pPr/>
              <a:t>15</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3"/>
          <p:cNvSpPr>
            <a:spLocks noGrp="1" noChangeArrowheads="1"/>
          </p:cNvSpPr>
          <p:nvPr>
            <p:ph idx="1"/>
          </p:nvPr>
        </p:nvSpPr>
        <p:spPr>
          <a:xfrm>
            <a:off x="1646238" y="2960690"/>
            <a:ext cx="9402762" cy="3159125"/>
          </a:xfrm>
        </p:spPr>
        <p:txBody>
          <a:bodyPr/>
          <a:lstStyle/>
          <a:p>
            <a:pPr>
              <a:buFont typeface="Wingdings" pitchFamily="2" charset="2"/>
              <a:buNone/>
            </a:pPr>
            <a:endParaRPr lang="en-GB" altLang="en-US" smtClean="0">
              <a:ea typeface="ＭＳ Ｐゴシック" panose="020B0600070205080204" pitchFamily="34" charset="-128"/>
            </a:endParaRPr>
          </a:p>
          <a:p>
            <a:pPr>
              <a:buFont typeface="Wingdings" pitchFamily="2" charset="2"/>
              <a:buNone/>
            </a:pPr>
            <a:r>
              <a:rPr lang="en-GB" altLang="en-US" sz="2400">
                <a:ea typeface="ＭＳ Ｐゴシック" panose="020B0600070205080204" pitchFamily="34" charset="-128"/>
              </a:rPr>
              <a:t>Unix pathnames (using /) have to be enclosed in quotes, e.g.</a:t>
            </a:r>
          </a:p>
          <a:p>
            <a:pPr lvl="1">
              <a:buFont typeface="Arial" panose="020B0604020202020204" pitchFamily="34" charset="0"/>
              <a:buNone/>
            </a:pPr>
            <a:r>
              <a:rPr lang="en-GB" altLang="en-US" sz="2400">
                <a:solidFill>
                  <a:srgbClr val="0000FF"/>
                </a:solidFill>
                <a:latin typeface="Courier New" panose="02070309020205020404" pitchFamily="49" charset="0"/>
                <a:ea typeface="ＭＳ Ｐゴシック" panose="020B0600070205080204" pitchFamily="34" charset="-128"/>
              </a:rPr>
              <a:t>target = </a:t>
            </a:r>
            <a:r>
              <a:rPr lang="ja-JP" altLang="en-GB" sz="2400">
                <a:solidFill>
                  <a:srgbClr val="0000FF"/>
                </a:solidFill>
                <a:latin typeface="Courier New" panose="02070309020205020404" pitchFamily="49" charset="0"/>
                <a:ea typeface="ＭＳ Ｐゴシック" panose="020B0600070205080204" pitchFamily="34" charset="-128"/>
              </a:rPr>
              <a:t>“</a:t>
            </a:r>
            <a:r>
              <a:rPr lang="en-GB" altLang="ja-JP" sz="2400">
                <a:solidFill>
                  <a:srgbClr val="0000FF"/>
                </a:solidFill>
                <a:latin typeface="Courier New" panose="02070309020205020404" pitchFamily="49" charset="0"/>
                <a:ea typeface="ＭＳ Ｐゴシック" panose="020B0600070205080204" pitchFamily="34" charset="-128"/>
              </a:rPr>
              <a:t>/scratch/ms/gb/uid/analysis</a:t>
            </a:r>
            <a:r>
              <a:rPr lang="ja-JP" altLang="en-GB" sz="2400">
                <a:solidFill>
                  <a:srgbClr val="0000FF"/>
                </a:solidFill>
                <a:latin typeface="Courier New" panose="02070309020205020404" pitchFamily="49" charset="0"/>
                <a:ea typeface="ＭＳ Ｐゴシック" panose="020B0600070205080204" pitchFamily="34" charset="-128"/>
              </a:rPr>
              <a:t>”</a:t>
            </a:r>
            <a:r>
              <a:rPr lang="en-GB" altLang="ja-JP" sz="2400">
                <a:ea typeface="ＭＳ Ｐゴシック" panose="020B0600070205080204" pitchFamily="34" charset="-128"/>
              </a:rPr>
              <a:t> </a:t>
            </a:r>
          </a:p>
          <a:p>
            <a:pPr lvl="1">
              <a:buFont typeface="Arial" panose="020B0604020202020204" pitchFamily="34" charset="0"/>
              <a:buNone/>
            </a:pPr>
            <a:endParaRPr lang="en-GB" altLang="en-US" sz="2300">
              <a:ea typeface="ＭＳ Ｐゴシック" panose="020B0600070205080204" pitchFamily="34" charset="-128"/>
            </a:endParaRPr>
          </a:p>
          <a:p>
            <a:endParaRPr lang="en-GB" altLang="en-US" sz="2600">
              <a:ea typeface="ＭＳ Ｐゴシック" panose="020B0600070205080204" pitchFamily="34" charset="-128"/>
            </a:endParaRPr>
          </a:p>
        </p:txBody>
      </p:sp>
      <p:sp>
        <p:nvSpPr>
          <p:cNvPr id="35844"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MARS language – Storage</a:t>
            </a:r>
            <a:r>
              <a:rPr lang="en-GB" altLang="en-US" sz="2000" dirty="0">
                <a:ea typeface="ＭＳ Ｐゴシック" panose="020B0600070205080204" pitchFamily="34" charset="-128"/>
              </a:rPr>
              <a:t> </a:t>
            </a:r>
          </a:p>
        </p:txBody>
      </p:sp>
      <p:graphicFrame>
        <p:nvGraphicFramePr>
          <p:cNvPr id="570409" name="Group 41"/>
          <p:cNvGraphicFramePr>
            <a:graphicFrameLocks noGrp="1"/>
          </p:cNvGraphicFramePr>
          <p:nvPr>
            <p:extLst>
              <p:ext uri="{D42A27DB-BD31-4B8C-83A1-F6EECF244321}">
                <p14:modId xmlns:p14="http://schemas.microsoft.com/office/powerpoint/2010/main" val="3437862963"/>
              </p:ext>
            </p:extLst>
          </p:nvPr>
        </p:nvGraphicFramePr>
        <p:xfrm>
          <a:off x="1531940" y="1227139"/>
          <a:ext cx="8675687" cy="1479549"/>
        </p:xfrm>
        <a:graphic>
          <a:graphicData uri="http://schemas.openxmlformats.org/drawingml/2006/table">
            <a:tbl>
              <a:tblPr/>
              <a:tblGrid>
                <a:gridCol w="1314450"/>
                <a:gridCol w="7361237"/>
              </a:tblGrid>
              <a:tr h="544746">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0000FF"/>
                          </a:solidFill>
                          <a:effectLst/>
                          <a:latin typeface="Arial" charset="0"/>
                        </a:rPr>
                        <a:t>target</a:t>
                      </a:r>
                    </a:p>
                  </a:txBody>
                  <a:tcPr marT="45740" marB="45740" horzOverflow="overflow">
                    <a:lnL cap="flat">
                      <a:noFill/>
                    </a:lnL>
                    <a:lnR>
                      <a:noFill/>
                    </a:lnR>
                    <a:lnT cap="fla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charset="0"/>
                        </a:rPr>
                        <a:t>UNIX pathname where retrieved data is stored</a:t>
                      </a:r>
                    </a:p>
                  </a:txBody>
                  <a:tcPr marT="45740" marB="45740" horzOverflow="overflow">
                    <a:lnL>
                      <a:noFill/>
                    </a:lnL>
                    <a:lnR cap="flat">
                      <a:noFill/>
                    </a:lnR>
                    <a:lnT cap="flat">
                      <a:noFill/>
                    </a:lnT>
                    <a:lnB>
                      <a:noFill/>
                    </a:lnB>
                    <a:lnTlToBr>
                      <a:noFill/>
                    </a:lnTlToBr>
                    <a:lnBlToTr>
                      <a:noFill/>
                    </a:lnBlToTr>
                    <a:noFill/>
                  </a:tcPr>
                </a:tc>
              </a:tr>
              <a:tr h="525688">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source</a:t>
                      </a:r>
                    </a:p>
                  </a:txBody>
                  <a:tcPr marT="45740" marB="45740" horzOverflow="overflow">
                    <a:lnL cap="flat">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smtClean="0">
                          <a:ln>
                            <a:noFill/>
                          </a:ln>
                          <a:solidFill>
                            <a:schemeClr val="tx1"/>
                          </a:solidFill>
                          <a:effectLst/>
                          <a:latin typeface="Arial" charset="0"/>
                        </a:rPr>
                        <a:t>UNIX pathname from where to read data</a:t>
                      </a:r>
                    </a:p>
                  </a:txBody>
                  <a:tcPr marT="45740" marB="45740" horzOverflow="overflow">
                    <a:lnL>
                      <a:noFill/>
                    </a:lnL>
                    <a:lnR cap="flat">
                      <a:noFill/>
                    </a:lnR>
                    <a:lnT>
                      <a:noFill/>
                    </a:lnT>
                    <a:lnB>
                      <a:noFill/>
                    </a:lnB>
                    <a:lnTlToBr>
                      <a:noFill/>
                    </a:lnTlToBr>
                    <a:lnBlToTr>
                      <a:noFill/>
                    </a:lnBlToTr>
                    <a:noFill/>
                  </a:tcPr>
                </a:tc>
              </a:tr>
              <a:tr h="409115">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charset="0"/>
                        </a:rPr>
                        <a:t>fieldset</a:t>
                      </a:r>
                      <a:endParaRPr kumimoji="0" lang="en-GB" sz="2000" b="1" i="0" u="none" strike="noStrike" cap="none" normalizeH="0" baseline="0" dirty="0" smtClean="0">
                        <a:ln>
                          <a:noFill/>
                        </a:ln>
                        <a:solidFill>
                          <a:srgbClr val="446E8E"/>
                        </a:solidFill>
                        <a:effectLst/>
                        <a:latin typeface="Arial" charset="0"/>
                      </a:endParaRPr>
                    </a:p>
                  </a:txBody>
                  <a:tcPr marT="45740" marB="45740"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temporary storage; can be considered a MARS variable</a:t>
                      </a:r>
                    </a:p>
                  </a:txBody>
                  <a:tcPr marT="45740" marB="45740" horzOverflow="overflow">
                    <a:lnL>
                      <a:noFill/>
                    </a:lnL>
                    <a:lnR cap="flat">
                      <a:noFill/>
                    </a:lnR>
                    <a:lnT>
                      <a:noFill/>
                    </a:lnT>
                    <a:lnB cap="flat">
                      <a:noFill/>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16</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581682" y="146484"/>
            <a:ext cx="9277350" cy="647700"/>
          </a:xfrm>
        </p:spPr>
        <p:txBody>
          <a:bodyPr/>
          <a:lstStyle/>
          <a:p>
            <a:r>
              <a:rPr lang="en-GB" altLang="en-US" dirty="0" smtClean="0">
                <a:ea typeface="ＭＳ Ｐゴシック" panose="020B0600070205080204" pitchFamily="34" charset="-128"/>
              </a:rPr>
              <a:t>MARS language - Post-processing (1/2)</a:t>
            </a:r>
            <a:r>
              <a:rPr lang="en-GB" altLang="en-US" sz="2000" dirty="0">
                <a:ea typeface="ＭＳ Ｐゴシック" panose="020B0600070205080204" pitchFamily="34" charset="-128"/>
              </a:rPr>
              <a:t> </a:t>
            </a:r>
          </a:p>
        </p:txBody>
      </p:sp>
      <p:graphicFrame>
        <p:nvGraphicFramePr>
          <p:cNvPr id="598153" name="Group 137"/>
          <p:cNvGraphicFramePr>
            <a:graphicFrameLocks noGrp="1"/>
          </p:cNvGraphicFramePr>
          <p:nvPr>
            <p:ph type="tbl" idx="1"/>
            <p:extLst>
              <p:ext uri="{D42A27DB-BD31-4B8C-83A1-F6EECF244321}">
                <p14:modId xmlns:p14="http://schemas.microsoft.com/office/powerpoint/2010/main" val="830234007"/>
              </p:ext>
            </p:extLst>
          </p:nvPr>
        </p:nvGraphicFramePr>
        <p:xfrm>
          <a:off x="686785" y="896772"/>
          <a:ext cx="11260050" cy="5146675"/>
        </p:xfrm>
        <a:graphic>
          <a:graphicData uri="http://schemas.openxmlformats.org/drawingml/2006/table">
            <a:tbl>
              <a:tblPr/>
              <a:tblGrid>
                <a:gridCol w="1154007"/>
                <a:gridCol w="10106043"/>
              </a:tblGrid>
              <a:tr h="3446813">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1800" b="1" i="0" u="none" strike="noStrike" cap="none" normalizeH="0" baseline="0" dirty="0" smtClean="0">
                          <a:ln>
                            <a:noFill/>
                          </a:ln>
                          <a:solidFill>
                            <a:srgbClr val="446E8E"/>
                          </a:solidFill>
                          <a:effectLst/>
                          <a:latin typeface="Arial" charset="0"/>
                        </a:rPr>
                        <a:t>grid</a:t>
                      </a:r>
                    </a:p>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1800" b="1" i="0" u="none" strike="noStrike" cap="none" normalizeH="0" baseline="0" dirty="0" smtClean="0">
                        <a:ln>
                          <a:noFill/>
                        </a:ln>
                        <a:solidFill>
                          <a:srgbClr val="446E8E"/>
                        </a:solidFill>
                        <a:effectLst/>
                        <a:latin typeface="Arial" charset="0"/>
                      </a:endParaRPr>
                    </a:p>
                  </a:txBody>
                  <a:tcPr marT="45726" marB="45726" horzOverflow="overflow">
                    <a:lnL cap="flat">
                      <a:noFill/>
                    </a:lnL>
                    <a:lnR>
                      <a:noFill/>
                    </a:lnR>
                    <a:lnT cap="flat">
                      <a:noFill/>
                    </a:lnT>
                    <a:lnB>
                      <a:noFill/>
                    </a:lnB>
                    <a:lnTlToBr>
                      <a:noFill/>
                    </a:lnTlToBr>
                    <a:lnBlToTr>
                      <a:noFill/>
                    </a:lnBlToTr>
                    <a:noFill/>
                  </a:tcPr>
                </a:tc>
                <a:tc>
                  <a:txBody>
                    <a:bodyPr/>
                    <a:lstStyle/>
                    <a:p>
                      <a:pPr marL="0" marR="0" lvl="0" indent="0" algn="l" defTabSz="762000" rtl="0" eaLnBrk="0" fontAlgn="base" latinLnBrk="0" hangingPunct="0">
                        <a:lnSpc>
                          <a:spcPct val="100000"/>
                        </a:lnSpc>
                        <a:spcBef>
                          <a:spcPct val="0"/>
                        </a:spcBef>
                        <a:spcAft>
                          <a:spcPts val="1000"/>
                        </a:spcAft>
                        <a:buClr>
                          <a:schemeClr val="hlink"/>
                        </a:buClr>
                        <a:buSzPct val="80000"/>
                        <a:buFont typeface="Wingdings" pitchFamily="2" charset="2"/>
                        <a:buNone/>
                        <a:tabLst/>
                      </a:pPr>
                      <a:r>
                        <a:rPr kumimoji="0" lang="en-GB" sz="2000" b="0" i="0" u="none" strike="noStrike" cap="none" normalizeH="0" baseline="0" dirty="0" smtClean="0">
                          <a:ln>
                            <a:noFill/>
                          </a:ln>
                          <a:solidFill>
                            <a:schemeClr val="tx1"/>
                          </a:solidFill>
                          <a:effectLst/>
                          <a:latin typeface="Arial" charset="0"/>
                        </a:rPr>
                        <a:t>output grid mesh</a:t>
                      </a:r>
                    </a:p>
                    <a:p>
                      <a:pPr marL="0" marR="0" lvl="0" indent="0" algn="l" defTabSz="762000" rtl="0" eaLnBrk="0" fontAlgn="base" latinLnBrk="0" hangingPunct="0">
                        <a:lnSpc>
                          <a:spcPct val="100000"/>
                        </a:lnSpc>
                        <a:spcBef>
                          <a:spcPct val="0"/>
                        </a:spcBef>
                        <a:spcAft>
                          <a:spcPts val="1000"/>
                        </a:spcAft>
                        <a:buClr>
                          <a:srgbClr val="446E8E"/>
                        </a:buClr>
                        <a:buSzPct val="80000"/>
                        <a:buFont typeface="Wingdings" pitchFamily="2" charset="2"/>
                        <a:buChar char="l"/>
                        <a:tabLst/>
                      </a:pPr>
                      <a:r>
                        <a:rPr kumimoji="0" lang="en-GB" sz="2000" b="0" i="0" u="none" strike="noStrike" cap="none" normalizeH="0" baseline="0" dirty="0" smtClean="0">
                          <a:ln>
                            <a:noFill/>
                          </a:ln>
                          <a:solidFill>
                            <a:schemeClr val="tx1"/>
                          </a:solidFill>
                          <a:effectLst/>
                          <a:latin typeface="Arial" charset="0"/>
                        </a:rPr>
                        <a:t> Latitude/longitude increments in degrees (2.5/2.5)</a:t>
                      </a:r>
                    </a:p>
                    <a:p>
                      <a:pPr marL="0" marR="0" lvl="0" indent="0" algn="l" defTabSz="762000" rtl="0" eaLnBrk="0" fontAlgn="base" latinLnBrk="0" hangingPunct="0">
                        <a:lnSpc>
                          <a:spcPct val="100000"/>
                        </a:lnSpc>
                        <a:spcBef>
                          <a:spcPct val="0"/>
                        </a:spcBef>
                        <a:spcAft>
                          <a:spcPts val="1000"/>
                        </a:spcAft>
                        <a:buClr>
                          <a:srgbClr val="446E8E"/>
                        </a:buClr>
                        <a:buSzPct val="80000"/>
                        <a:buFont typeface="Wingdings" pitchFamily="2" charset="2"/>
                        <a:buChar char="l"/>
                        <a:tabLst/>
                      </a:pPr>
                      <a:r>
                        <a:rPr kumimoji="0" lang="en-GB" sz="2000" b="0" i="0" u="none" strike="noStrike" cap="none" normalizeH="0" baseline="0" dirty="0" smtClean="0">
                          <a:ln>
                            <a:noFill/>
                          </a:ln>
                          <a:solidFill>
                            <a:schemeClr val="tx1"/>
                          </a:solidFill>
                          <a:effectLst/>
                          <a:latin typeface="Arial" charset="0"/>
                        </a:rPr>
                        <a:t> Type and resolution of Gaussian grid, e.g.  </a:t>
                      </a:r>
                    </a:p>
                    <a:p>
                      <a:pPr marL="742962" marR="0" lvl="1" indent="-285750" algn="l" defTabSz="762000" rtl="0" eaLnBrk="0" fontAlgn="base" latinLnBrk="0" hangingPunct="0">
                        <a:lnSpc>
                          <a:spcPct val="100000"/>
                        </a:lnSpc>
                        <a:spcBef>
                          <a:spcPct val="0"/>
                        </a:spcBef>
                        <a:spcAft>
                          <a:spcPts val="1000"/>
                        </a:spcAft>
                        <a:buClr>
                          <a:srgbClr val="446E8E"/>
                        </a:buClr>
                        <a:buSzPct val="80000"/>
                        <a:buFont typeface="Arial" panose="020B0604020202020204" pitchFamily="34" charset="0"/>
                        <a:buChar char="•"/>
                        <a:tabLst/>
                      </a:pPr>
                      <a:r>
                        <a:rPr kumimoji="0" lang="en-GB" sz="1600" b="0" i="0" u="none" strike="noStrike" cap="none" normalizeH="0" baseline="0" dirty="0" smtClean="0">
                          <a:ln>
                            <a:noFill/>
                          </a:ln>
                          <a:solidFill>
                            <a:schemeClr val="tx1"/>
                          </a:solidFill>
                          <a:effectLst/>
                          <a:latin typeface="Arial" charset="0"/>
                        </a:rPr>
                        <a:t>grid = F320 – full  (or regular) Gaussian grid </a:t>
                      </a:r>
                    </a:p>
                    <a:p>
                      <a:pPr marL="742962" marR="0" lvl="1" indent="-285750" algn="l" defTabSz="762000" rtl="0" eaLnBrk="0" fontAlgn="base" latinLnBrk="0" hangingPunct="0">
                        <a:lnSpc>
                          <a:spcPct val="100000"/>
                        </a:lnSpc>
                        <a:spcBef>
                          <a:spcPct val="0"/>
                        </a:spcBef>
                        <a:spcAft>
                          <a:spcPts val="1000"/>
                        </a:spcAft>
                        <a:buClr>
                          <a:srgbClr val="446E8E"/>
                        </a:buClr>
                        <a:buSzPct val="80000"/>
                        <a:buFont typeface="Arial" panose="020B0604020202020204" pitchFamily="34" charset="0"/>
                        <a:buChar char="•"/>
                        <a:tabLst/>
                      </a:pPr>
                      <a:r>
                        <a:rPr kumimoji="0" lang="en-GB" sz="1600" b="0" i="0" u="none" strike="noStrike" cap="none" normalizeH="0" baseline="0" dirty="0" smtClean="0">
                          <a:ln>
                            <a:noFill/>
                          </a:ln>
                          <a:solidFill>
                            <a:schemeClr val="tx1"/>
                          </a:solidFill>
                          <a:effectLst/>
                          <a:latin typeface="Arial" charset="0"/>
                        </a:rPr>
                        <a:t>grid = N320 – ECMWF original reduced Gaussian grid (only selected resolutions supported)</a:t>
                      </a:r>
                    </a:p>
                    <a:p>
                      <a:pPr marL="742962" marR="0" lvl="1" indent="-285750" algn="l" defTabSz="762000" rtl="0" eaLnBrk="0" fontAlgn="base" latinLnBrk="0" hangingPunct="0">
                        <a:lnSpc>
                          <a:spcPct val="100000"/>
                        </a:lnSpc>
                        <a:spcBef>
                          <a:spcPct val="0"/>
                        </a:spcBef>
                        <a:spcAft>
                          <a:spcPts val="1000"/>
                        </a:spcAft>
                        <a:buClr>
                          <a:srgbClr val="446E8E"/>
                        </a:buClr>
                        <a:buSzPct val="80000"/>
                        <a:buFont typeface="Arial" panose="020B0604020202020204" pitchFamily="34" charset="0"/>
                        <a:buChar char="•"/>
                        <a:tabLst/>
                      </a:pPr>
                      <a:r>
                        <a:rPr kumimoji="0" lang="en-GB" sz="1600" b="0" i="0" u="none" strike="noStrike" cap="none" normalizeH="0" baseline="0" dirty="0" smtClean="0">
                          <a:ln>
                            <a:noFill/>
                          </a:ln>
                          <a:solidFill>
                            <a:schemeClr val="tx1"/>
                          </a:solidFill>
                          <a:effectLst/>
                          <a:latin typeface="Arial" charset="0"/>
                        </a:rPr>
                        <a:t>grid = O320 – ECMWF octahedral (reduced) Gaussian grid </a:t>
                      </a:r>
                    </a:p>
                    <a:p>
                      <a:pPr marL="0" marR="0" lvl="0" indent="0" algn="l" defTabSz="762000" rtl="0" eaLnBrk="0" fontAlgn="base" latinLnBrk="0" hangingPunct="0">
                        <a:lnSpc>
                          <a:spcPct val="100000"/>
                        </a:lnSpc>
                        <a:spcBef>
                          <a:spcPct val="0"/>
                        </a:spcBef>
                        <a:spcAft>
                          <a:spcPts val="1000"/>
                        </a:spcAft>
                        <a:buClr>
                          <a:srgbClr val="446E8E"/>
                        </a:buClr>
                        <a:buSzPct val="80000"/>
                        <a:buFont typeface="Arial" panose="020B0604020202020204" pitchFamily="34" charset="0"/>
                        <a:buNone/>
                        <a:tabLst/>
                      </a:pPr>
                      <a:r>
                        <a:rPr kumimoji="0" lang="en-GB" sz="1600" b="0" i="0" u="none" strike="noStrike" cap="none" normalizeH="0" baseline="0" dirty="0" smtClean="0">
                          <a:ln>
                            <a:noFill/>
                          </a:ln>
                          <a:solidFill>
                            <a:schemeClr val="tx1"/>
                          </a:solidFill>
                          <a:effectLst/>
                          <a:latin typeface="Arial" charset="0"/>
                        </a:rPr>
                        <a:t>All above with 320 latitude lines between the pole and equator</a:t>
                      </a:r>
                    </a:p>
                  </a:txBody>
                  <a:tcPr marT="45726" marB="45726" horzOverflow="overflow">
                    <a:lnL>
                      <a:noFill/>
                    </a:lnL>
                    <a:lnR cap="flat">
                      <a:noFill/>
                    </a:lnR>
                    <a:lnT cap="flat">
                      <a:noFill/>
                    </a:lnT>
                    <a:lnB>
                      <a:noFill/>
                    </a:lnB>
                    <a:lnTlToBr>
                      <a:noFill/>
                    </a:lnTlToBr>
                    <a:lnBlToTr>
                      <a:noFill/>
                    </a:lnBlToTr>
                    <a:noFill/>
                  </a:tcPr>
                </a:tc>
              </a:tr>
              <a:tr h="596207">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rgbClr val="446E8E"/>
                        </a:solidFill>
                        <a:effectLst/>
                        <a:latin typeface="Arial" charset="0"/>
                      </a:endParaRPr>
                    </a:p>
                  </a:txBody>
                  <a:tcPr marT="45726" marB="45726" horzOverflow="overflow">
                    <a:lnL cap="flat">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chemeClr val="tx1"/>
                        </a:solidFill>
                        <a:effectLst/>
                        <a:latin typeface="Arial" charset="0"/>
                      </a:endParaRPr>
                    </a:p>
                  </a:txBody>
                  <a:tcPr marT="45726" marB="45726" horzOverflow="overflow">
                    <a:lnL>
                      <a:noFill/>
                    </a:lnL>
                    <a:lnR cap="flat">
                      <a:noFill/>
                    </a:lnR>
                    <a:lnT>
                      <a:noFill/>
                    </a:lnT>
                    <a:lnB>
                      <a:noFill/>
                    </a:lnB>
                    <a:lnTlToBr>
                      <a:noFill/>
                    </a:lnTlToBr>
                    <a:lnBlToTr>
                      <a:noFill/>
                    </a:lnBlToTr>
                    <a:noFill/>
                  </a:tcPr>
                </a:tc>
              </a:tr>
              <a:tr h="557892">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rgbClr val="446E8E"/>
                        </a:solidFill>
                        <a:effectLst/>
                        <a:latin typeface="Arial" charset="0"/>
                      </a:endParaRPr>
                    </a:p>
                  </a:txBody>
                  <a:tcPr marT="45726" marB="45726" horzOverflow="overflow">
                    <a:lnL cap="flat">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chemeClr val="tx1"/>
                        </a:solidFill>
                        <a:effectLst/>
                        <a:latin typeface="Arial" charset="0"/>
                      </a:endParaRPr>
                    </a:p>
                  </a:txBody>
                  <a:tcPr marT="45726" marB="45726" horzOverflow="overflow">
                    <a:lnL>
                      <a:noFill/>
                    </a:lnL>
                    <a:lnR cap="flat">
                      <a:noFill/>
                    </a:lnR>
                    <a:lnT>
                      <a:noFill/>
                    </a:lnT>
                    <a:lnB>
                      <a:noFill/>
                    </a:lnB>
                    <a:lnTlToBr>
                      <a:noFill/>
                    </a:lnTlToBr>
                    <a:lnBlToTr>
                      <a:noFill/>
                    </a:lnBlToTr>
                    <a:noFill/>
                  </a:tcPr>
                </a:tc>
              </a:tr>
              <a:tr h="545763">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rgbClr val="446E8E"/>
                        </a:solidFill>
                        <a:effectLst/>
                        <a:latin typeface="Arial" charset="0"/>
                      </a:endParaRPr>
                    </a:p>
                  </a:txBody>
                  <a:tcPr marT="45726" marB="45726"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endParaRPr kumimoji="0" lang="en-GB" sz="2000" b="1" i="0" u="none" strike="noStrike" cap="none" normalizeH="0" baseline="0" dirty="0" smtClean="0">
                        <a:ln>
                          <a:noFill/>
                        </a:ln>
                        <a:solidFill>
                          <a:schemeClr val="tx1"/>
                        </a:solidFill>
                        <a:effectLst/>
                        <a:latin typeface="Arial" charset="0"/>
                      </a:endParaRPr>
                    </a:p>
                  </a:txBody>
                  <a:tcPr marT="45726" marB="45726" horzOverflow="overflow">
                    <a:lnL>
                      <a:noFill/>
                    </a:lnL>
                    <a:lnR cap="flat">
                      <a:noFill/>
                    </a:lnR>
                    <a:lnT>
                      <a:noFill/>
                    </a:lnT>
                    <a:lnB cap="flat">
                      <a:noFill/>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0BAB1085-1625-4400-A471-CEDDD6100E71}" type="slidenum">
              <a:rPr lang="en-GB" altLang="en-US" smtClean="0"/>
              <a:pPr/>
              <a:t>17</a:t>
            </a:fld>
            <a:endParaRPr lang="en-GB" altLang="en-US"/>
          </a:p>
        </p:txBody>
      </p:sp>
      <p:grpSp>
        <p:nvGrpSpPr>
          <p:cNvPr id="12" name="Group 11"/>
          <p:cNvGrpSpPr/>
          <p:nvPr/>
        </p:nvGrpSpPr>
        <p:grpSpPr>
          <a:xfrm>
            <a:off x="2574234" y="3763857"/>
            <a:ext cx="8423787" cy="2485373"/>
            <a:chOff x="658215" y="1534028"/>
            <a:chExt cx="10996179" cy="3323722"/>
          </a:xfrm>
        </p:grpSpPr>
        <p:pic>
          <p:nvPicPr>
            <p:cNvPr id="13" name="Picture 12"/>
            <p:cNvPicPr>
              <a:picLocks noChangeAspect="1"/>
            </p:cNvPicPr>
            <p:nvPr/>
          </p:nvPicPr>
          <p:blipFill>
            <a:blip r:embed="rId3"/>
            <a:stretch>
              <a:fillRect/>
            </a:stretch>
          </p:blipFill>
          <p:spPr>
            <a:xfrm>
              <a:off x="658215" y="2000250"/>
              <a:ext cx="2857500" cy="2857500"/>
            </a:xfrm>
            <a:prstGeom prst="rect">
              <a:avLst/>
            </a:prstGeom>
          </p:spPr>
        </p:pic>
        <p:pic>
          <p:nvPicPr>
            <p:cNvPr id="14" name="Picture 13"/>
            <p:cNvPicPr>
              <a:picLocks noChangeAspect="1"/>
            </p:cNvPicPr>
            <p:nvPr/>
          </p:nvPicPr>
          <p:blipFill>
            <a:blip r:embed="rId4"/>
            <a:stretch>
              <a:fillRect/>
            </a:stretch>
          </p:blipFill>
          <p:spPr>
            <a:xfrm>
              <a:off x="4638677" y="2000250"/>
              <a:ext cx="2857500" cy="2857500"/>
            </a:xfrm>
            <a:prstGeom prst="rect">
              <a:avLst/>
            </a:prstGeom>
          </p:spPr>
        </p:pic>
        <p:pic>
          <p:nvPicPr>
            <p:cNvPr id="15" name="Picture 14"/>
            <p:cNvPicPr>
              <a:picLocks noChangeAspect="1"/>
            </p:cNvPicPr>
            <p:nvPr/>
          </p:nvPicPr>
          <p:blipFill>
            <a:blip r:embed="rId5"/>
            <a:stretch>
              <a:fillRect/>
            </a:stretch>
          </p:blipFill>
          <p:spPr>
            <a:xfrm>
              <a:off x="8540312" y="2000250"/>
              <a:ext cx="2857500" cy="2857500"/>
            </a:xfrm>
            <a:prstGeom prst="rect">
              <a:avLst/>
            </a:prstGeom>
          </p:spPr>
        </p:pic>
        <p:sp>
          <p:nvSpPr>
            <p:cNvPr id="16" name="TextBox 15"/>
            <p:cNvSpPr txBox="1"/>
            <p:nvPr/>
          </p:nvSpPr>
          <p:spPr>
            <a:xfrm>
              <a:off x="658215" y="1534028"/>
              <a:ext cx="2519809" cy="452753"/>
            </a:xfrm>
            <a:prstGeom prst="rect">
              <a:avLst/>
            </a:prstGeom>
            <a:noFill/>
          </p:spPr>
          <p:txBody>
            <a:bodyPr wrap="none" rtlCol="0">
              <a:spAutoFit/>
            </a:bodyPr>
            <a:lstStyle/>
            <a:p>
              <a:r>
                <a:rPr lang="en-GB" sz="1600" b="0" i="1" dirty="0"/>
                <a:t>F80 regular </a:t>
              </a:r>
              <a:r>
                <a:rPr lang="en-GB" sz="1600" b="0" i="1" dirty="0" smtClean="0"/>
                <a:t>(or full)</a:t>
              </a:r>
              <a:endParaRPr lang="en-GB" sz="1600" b="0" i="1" dirty="0"/>
            </a:p>
          </p:txBody>
        </p:sp>
        <p:sp>
          <p:nvSpPr>
            <p:cNvPr id="17" name="TextBox 16"/>
            <p:cNvSpPr txBox="1"/>
            <p:nvPr/>
          </p:nvSpPr>
          <p:spPr>
            <a:xfrm>
              <a:off x="4638677" y="1556261"/>
              <a:ext cx="2708135" cy="452753"/>
            </a:xfrm>
            <a:prstGeom prst="rect">
              <a:avLst/>
            </a:prstGeom>
            <a:noFill/>
          </p:spPr>
          <p:txBody>
            <a:bodyPr wrap="none" rtlCol="0">
              <a:spAutoFit/>
            </a:bodyPr>
            <a:lstStyle/>
            <a:p>
              <a:r>
                <a:rPr lang="en-GB" sz="1600" b="0" i="1" dirty="0"/>
                <a:t>N80 original </a:t>
              </a:r>
              <a:r>
                <a:rPr lang="en-GB" sz="1600" b="0" i="1" dirty="0" smtClean="0"/>
                <a:t>reduced</a:t>
              </a:r>
              <a:endParaRPr lang="en-GB" sz="1600" b="0" i="1" dirty="0"/>
            </a:p>
          </p:txBody>
        </p:sp>
        <p:sp>
          <p:nvSpPr>
            <p:cNvPr id="18" name="TextBox 17"/>
            <p:cNvSpPr txBox="1"/>
            <p:nvPr/>
          </p:nvSpPr>
          <p:spPr>
            <a:xfrm>
              <a:off x="8540312" y="1534029"/>
              <a:ext cx="3114082" cy="452753"/>
            </a:xfrm>
            <a:prstGeom prst="rect">
              <a:avLst/>
            </a:prstGeom>
            <a:noFill/>
          </p:spPr>
          <p:txBody>
            <a:bodyPr wrap="none" rtlCol="0">
              <a:spAutoFit/>
            </a:bodyPr>
            <a:lstStyle/>
            <a:p>
              <a:r>
                <a:rPr lang="en-GB" sz="1600" b="0" i="1" dirty="0"/>
                <a:t>O80 octahedral </a:t>
              </a:r>
              <a:r>
                <a:rPr lang="en-GB" sz="1600" b="0" i="1" dirty="0" smtClean="0"/>
                <a:t>reduced</a:t>
              </a:r>
              <a:endParaRPr lang="en-GB" sz="1600" b="0" i="1" dirty="0"/>
            </a:p>
          </p:txBody>
        </p:sp>
      </p:gr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a:xfrm>
            <a:off x="716972" y="253856"/>
            <a:ext cx="9277350" cy="647700"/>
          </a:xfrm>
        </p:spPr>
        <p:txBody>
          <a:bodyPr/>
          <a:lstStyle/>
          <a:p>
            <a:r>
              <a:rPr lang="en-GB" altLang="en-US" smtClean="0">
                <a:ea typeface="ＭＳ Ｐゴシック" panose="020B0600070205080204" pitchFamily="34" charset="-128"/>
              </a:rPr>
              <a:t>MARS language - Post-processing (2/2)</a:t>
            </a:r>
            <a:endParaRPr lang="en-GB" altLang="en-US" sz="2000">
              <a:ea typeface="ＭＳ Ｐゴシック" panose="020B0600070205080204" pitchFamily="34" charset="-128"/>
            </a:endParaRPr>
          </a:p>
        </p:txBody>
      </p:sp>
      <p:graphicFrame>
        <p:nvGraphicFramePr>
          <p:cNvPr id="633898" name="Group 42"/>
          <p:cNvGraphicFramePr>
            <a:graphicFrameLocks noGrp="1"/>
          </p:cNvGraphicFramePr>
          <p:nvPr>
            <p:ph type="tbl" idx="1"/>
            <p:extLst>
              <p:ext uri="{D42A27DB-BD31-4B8C-83A1-F6EECF244321}">
                <p14:modId xmlns:p14="http://schemas.microsoft.com/office/powerpoint/2010/main" val="2093535475"/>
              </p:ext>
            </p:extLst>
          </p:nvPr>
        </p:nvGraphicFramePr>
        <p:xfrm>
          <a:off x="902062" y="1610792"/>
          <a:ext cx="8910853" cy="4303713"/>
        </p:xfrm>
        <a:graphic>
          <a:graphicData uri="http://schemas.openxmlformats.org/drawingml/2006/table">
            <a:tbl>
              <a:tblPr/>
              <a:tblGrid>
                <a:gridCol w="1546009"/>
                <a:gridCol w="7364844"/>
              </a:tblGrid>
              <a:tr h="620713">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area</a:t>
                      </a:r>
                    </a:p>
                  </a:txBody>
                  <a:tcPr marT="45726" marB="45726" horzOverflow="overflow">
                    <a:lnL cap="flat">
                      <a:noFill/>
                    </a:lnL>
                    <a:lnR>
                      <a:noFill/>
                    </a:lnR>
                    <a:lnT cap="fla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desired sub-area in degrees (north/west/south/east)</a:t>
                      </a:r>
                    </a:p>
                  </a:txBody>
                  <a:tcPr marT="45726" marB="45726" horzOverflow="overflow">
                    <a:lnL>
                      <a:noFill/>
                    </a:lnL>
                    <a:lnR cap="flat">
                      <a:noFill/>
                    </a:lnR>
                    <a:lnT cap="flat">
                      <a:noFill/>
                    </a:lnT>
                    <a:lnB>
                      <a:noFill/>
                    </a:lnB>
                    <a:lnTlToBr>
                      <a:noFill/>
                    </a:lnTlToBr>
                    <a:lnBlToTr>
                      <a:noFill/>
                    </a:lnBlToTr>
                    <a:noFill/>
                  </a:tcPr>
                </a:tc>
              </a:tr>
              <a:tr h="73660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frame</a:t>
                      </a:r>
                    </a:p>
                  </a:txBody>
                  <a:tcPr marT="45726" marB="45726" horzOverflow="overflow">
                    <a:lnL cap="flat">
                      <a:noFill/>
                    </a:lnL>
                    <a:lnR>
                      <a:noFill/>
                    </a:lnR>
                    <a:lnT>
                      <a:noFill/>
                    </a:lnT>
                    <a:lnB>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number of grid points from sub area inwards (5)</a:t>
                      </a:r>
                    </a:p>
                  </a:txBody>
                  <a:tcPr marT="45726" marB="45726" horzOverflow="overflow">
                    <a:lnL>
                      <a:noFill/>
                    </a:lnL>
                    <a:lnR cap="flat">
                      <a:noFill/>
                    </a:lnR>
                    <a:lnT>
                      <a:noFill/>
                    </a:lnT>
                    <a:lnB>
                      <a:noFill/>
                    </a:lnB>
                    <a:lnTlToBr>
                      <a:noFill/>
                    </a:lnTlToBr>
                    <a:lnBlToTr>
                      <a:noFill/>
                    </a:lnBlToTr>
                    <a:noFill/>
                  </a:tcPr>
                </a:tc>
              </a:tr>
              <a:tr h="73660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rgbClr val="446E8E"/>
                          </a:solidFill>
                          <a:effectLst/>
                          <a:latin typeface="Arial" charset="0"/>
                        </a:rPr>
                        <a:t>resol</a:t>
                      </a:r>
                      <a:endParaRPr kumimoji="0" lang="en-GB" sz="2000" b="1" i="0" u="none" strike="noStrike" cap="none" normalizeH="0" baseline="0" dirty="0" smtClean="0">
                        <a:ln>
                          <a:noFill/>
                        </a:ln>
                        <a:solidFill>
                          <a:srgbClr val="446E8E"/>
                        </a:solidFill>
                        <a:effectLst/>
                        <a:latin typeface="Arial" charset="0"/>
                      </a:endParaRPr>
                    </a:p>
                  </a:txBody>
                  <a:tcPr marT="45726" marB="45726"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triangular truncation (319, auto, </a:t>
                      </a:r>
                      <a:r>
                        <a:rPr kumimoji="0" lang="en-GB" sz="2000" b="1" i="0" u="none" strike="noStrike" cap="none" normalizeH="0" baseline="0" dirty="0" err="1" smtClean="0">
                          <a:ln>
                            <a:noFill/>
                          </a:ln>
                          <a:solidFill>
                            <a:schemeClr val="tx1"/>
                          </a:solidFill>
                          <a:effectLst/>
                          <a:latin typeface="Arial" charset="0"/>
                        </a:rPr>
                        <a:t>av</a:t>
                      </a:r>
                      <a:r>
                        <a:rPr kumimoji="0" lang="en-GB" sz="2000" b="1" i="0" u="none" strike="noStrike" cap="none" normalizeH="0" baseline="0" dirty="0" smtClean="0">
                          <a:ln>
                            <a:noFill/>
                          </a:ln>
                          <a:solidFill>
                            <a:schemeClr val="tx1"/>
                          </a:solidFill>
                          <a:effectLst/>
                          <a:latin typeface="Arial" charset="0"/>
                        </a:rPr>
                        <a:t>)</a:t>
                      </a:r>
                    </a:p>
                  </a:txBody>
                  <a:tcPr marT="45726" marB="45726" horzOverflow="overflow">
                    <a:lnL>
                      <a:noFill/>
                    </a:lnL>
                    <a:lnR cap="flat">
                      <a:noFill/>
                    </a:lnR>
                    <a:lnT>
                      <a:noFill/>
                    </a:lnT>
                    <a:lnB cap="flat">
                      <a:noFill/>
                    </a:lnB>
                    <a:lnTlToBr>
                      <a:noFill/>
                    </a:lnTlToBr>
                    <a:lnBlToTr>
                      <a:noFill/>
                    </a:lnBlToTr>
                    <a:noFill/>
                  </a:tcPr>
                </a:tc>
              </a:tr>
              <a:tr h="73660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rotation</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err="1" smtClean="0">
                          <a:ln>
                            <a:noFill/>
                          </a:ln>
                          <a:solidFill>
                            <a:schemeClr val="tx1"/>
                          </a:solidFill>
                          <a:effectLst/>
                          <a:latin typeface="Arial" charset="0"/>
                        </a:rPr>
                        <a:t>lat</a:t>
                      </a:r>
                      <a:r>
                        <a:rPr kumimoji="0" lang="en-GB" sz="2000" b="1" i="0" u="none" strike="noStrike" cap="none" normalizeH="0" baseline="0" dirty="0" smtClean="0">
                          <a:ln>
                            <a:noFill/>
                          </a:ln>
                          <a:solidFill>
                            <a:schemeClr val="tx1"/>
                          </a:solidFill>
                          <a:effectLst/>
                          <a:latin typeface="Arial" charset="0"/>
                        </a:rPr>
                        <a:t>/</a:t>
                      </a:r>
                      <a:r>
                        <a:rPr kumimoji="0" lang="en-GB" sz="2000" b="1" i="0" u="none" strike="noStrike" cap="none" normalizeH="0" baseline="0" dirty="0" err="1" smtClean="0">
                          <a:ln>
                            <a:noFill/>
                          </a:ln>
                          <a:solidFill>
                            <a:schemeClr val="tx1"/>
                          </a:solidFill>
                          <a:effectLst/>
                          <a:latin typeface="Arial" charset="0"/>
                        </a:rPr>
                        <a:t>lon</a:t>
                      </a:r>
                      <a:r>
                        <a:rPr kumimoji="0" lang="en-GB" sz="2000" b="1" i="0" u="none" strike="noStrike" cap="none" normalizeH="0" baseline="0" dirty="0" smtClean="0">
                          <a:ln>
                            <a:noFill/>
                          </a:ln>
                          <a:solidFill>
                            <a:schemeClr val="tx1"/>
                          </a:solidFill>
                          <a:effectLst/>
                          <a:latin typeface="Arial" charset="0"/>
                        </a:rPr>
                        <a:t> of South Pole</a:t>
                      </a:r>
                    </a:p>
                  </a:txBody>
                  <a:tcPr horzOverflow="overflow">
                    <a:lnL>
                      <a:noFill/>
                    </a:lnL>
                    <a:lnR cap="flat">
                      <a:noFill/>
                    </a:lnR>
                    <a:lnT>
                      <a:noFill/>
                    </a:lnT>
                    <a:lnB cap="flat">
                      <a:noFill/>
                    </a:lnB>
                    <a:lnTlToBr>
                      <a:noFill/>
                    </a:lnTlToBr>
                    <a:lnBlToTr>
                      <a:noFill/>
                    </a:lnBlToTr>
                    <a:noFill/>
                  </a:tcPr>
                </a:tc>
              </a:tr>
              <a:tr h="73660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accuracy</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number of bits per data value in GRIB (16)</a:t>
                      </a:r>
                    </a:p>
                  </a:txBody>
                  <a:tcPr horzOverflow="overflow">
                    <a:lnL>
                      <a:noFill/>
                    </a:lnL>
                    <a:lnR cap="flat">
                      <a:noFill/>
                    </a:lnR>
                    <a:lnT>
                      <a:noFill/>
                    </a:lnT>
                    <a:lnB cap="flat">
                      <a:noFill/>
                    </a:lnB>
                    <a:lnTlToBr>
                      <a:noFill/>
                    </a:lnTlToBr>
                    <a:lnBlToTr>
                      <a:noFill/>
                    </a:lnBlToTr>
                    <a:noFill/>
                  </a:tcPr>
                </a:tc>
              </a:tr>
              <a:tr h="736600">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rgbClr val="446E8E"/>
                          </a:solidFill>
                          <a:effectLst/>
                          <a:latin typeface="Arial" charset="0"/>
                        </a:rPr>
                        <a:t>style</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762000" rtl="0" eaLnBrk="0" fontAlgn="base" latinLnBrk="0" hangingPunct="0">
                        <a:lnSpc>
                          <a:spcPts val="2500"/>
                        </a:lnSpc>
                        <a:spcBef>
                          <a:spcPct val="0"/>
                        </a:spcBef>
                        <a:spcAft>
                          <a:spcPts val="1000"/>
                        </a:spcAft>
                        <a:buClr>
                          <a:schemeClr val="hlink"/>
                        </a:buClr>
                        <a:buSzPct val="80000"/>
                        <a:buFont typeface="Wingdings" pitchFamily="2" charset="2"/>
                        <a:buNone/>
                        <a:tabLst/>
                      </a:pPr>
                      <a:r>
                        <a:rPr kumimoji="0" lang="en-GB" sz="2000" b="1" i="0" u="none" strike="noStrike" cap="none" normalizeH="0" baseline="0" dirty="0" smtClean="0">
                          <a:ln>
                            <a:noFill/>
                          </a:ln>
                          <a:solidFill>
                            <a:schemeClr val="tx1"/>
                          </a:solidFill>
                          <a:effectLst/>
                          <a:latin typeface="Arial" charset="0"/>
                        </a:rPr>
                        <a:t>specify post-processing style (dissemination)</a:t>
                      </a:r>
                    </a:p>
                  </a:txBody>
                  <a:tcPr horzOverflow="overflow">
                    <a:lnL>
                      <a:noFill/>
                    </a:lnL>
                    <a:lnR cap="flat">
                      <a:noFill/>
                    </a:lnR>
                    <a:lnT>
                      <a:noFill/>
                    </a:lnT>
                    <a:lnB cap="flat">
                      <a:noFill/>
                    </a:lnB>
                    <a:lnTlToBr>
                      <a:noFill/>
                    </a:lnTlToBr>
                    <a:lnBlToTr>
                      <a:noFill/>
                    </a:lnBlToTr>
                    <a:noFill/>
                  </a:tcPr>
                </a:tc>
              </a:tr>
            </a:tbl>
          </a:graphicData>
        </a:graphic>
      </p:graphicFrame>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0BAB1085-1625-4400-A471-CEDDD6100E71}" type="slidenum">
              <a:rPr lang="en-GB" altLang="en-US" smtClean="0"/>
              <a:pPr/>
              <a:t>18</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3"/>
          <p:cNvSpPr>
            <a:spLocks noGrp="1" noChangeArrowheads="1"/>
          </p:cNvSpPr>
          <p:nvPr>
            <p:ph idx="1"/>
          </p:nvPr>
        </p:nvSpPr>
        <p:spPr>
          <a:xfrm>
            <a:off x="641881" y="1198035"/>
            <a:ext cx="8789987" cy="4759325"/>
          </a:xfrm>
        </p:spPr>
        <p:txBody>
          <a:bodyPr/>
          <a:lstStyle/>
          <a:p>
            <a:r>
              <a:rPr lang="en-GB" altLang="en-US" dirty="0" smtClean="0">
                <a:ea typeface="ＭＳ Ｐゴシック" panose="020B0600070205080204" pitchFamily="34" charset="-128"/>
              </a:rPr>
              <a:t>Single value, predefined names, numbers, mnemonics</a:t>
            </a:r>
          </a:p>
          <a:p>
            <a:pPr lvl="1">
              <a:buFont typeface="Arial" panose="020B0604020202020204" pitchFamily="34" charset="0"/>
              <a:buNone/>
            </a:pPr>
            <a:r>
              <a:rPr lang="en-GB" altLang="en-US" dirty="0" err="1" smtClean="0">
                <a:solidFill>
                  <a:srgbClr val="0000FF"/>
                </a:solidFill>
                <a:ea typeface="ＭＳ Ｐゴシック" panose="020B0600070205080204" pitchFamily="34" charset="-128"/>
              </a:rPr>
              <a:t>param</a:t>
            </a:r>
            <a:r>
              <a:rPr lang="en-GB" altLang="en-US" dirty="0" smtClean="0">
                <a:solidFill>
                  <a:srgbClr val="0000FF"/>
                </a:solidFill>
                <a:ea typeface="ＭＳ Ｐゴシック" panose="020B0600070205080204" pitchFamily="34" charset="-128"/>
              </a:rPr>
              <a:t> = temperature</a:t>
            </a:r>
            <a:br>
              <a:rPr lang="en-GB" altLang="en-US" dirty="0" smtClean="0">
                <a:solidFill>
                  <a:srgbClr val="0000FF"/>
                </a:solidFill>
                <a:ea typeface="ＭＳ Ｐゴシック" panose="020B0600070205080204" pitchFamily="34" charset="-128"/>
              </a:rPr>
            </a:br>
            <a:endParaRPr lang="en-GB" altLang="en-US" dirty="0" smtClean="0">
              <a:solidFill>
                <a:srgbClr val="0000FF"/>
              </a:solidFill>
              <a:ea typeface="ＭＳ Ｐゴシック" panose="020B0600070205080204" pitchFamily="34" charset="-128"/>
            </a:endParaRPr>
          </a:p>
          <a:p>
            <a:r>
              <a:rPr lang="en-GB" altLang="en-US" dirty="0" smtClean="0">
                <a:ea typeface="ＭＳ Ｐゴシック" panose="020B0600070205080204" pitchFamily="34" charset="-128"/>
              </a:rPr>
              <a:t>List of values, separated by </a:t>
            </a:r>
            <a:r>
              <a:rPr lang="en-GB" altLang="en-US" dirty="0" smtClean="0">
                <a:solidFill>
                  <a:srgbClr val="0000FF"/>
                </a:solidFill>
                <a:ea typeface="ＭＳ Ｐゴシック" panose="020B0600070205080204" pitchFamily="34" charset="-128"/>
              </a:rPr>
              <a:t>/</a:t>
            </a:r>
          </a:p>
          <a:p>
            <a:pPr lvl="1">
              <a:buFont typeface="Arial" panose="020B0604020202020204" pitchFamily="34" charset="0"/>
              <a:buNone/>
            </a:pPr>
            <a:r>
              <a:rPr lang="en-GB" altLang="en-US" dirty="0" smtClean="0">
                <a:solidFill>
                  <a:srgbClr val="0000FF"/>
                </a:solidFill>
                <a:ea typeface="ＭＳ Ｐゴシック" panose="020B0600070205080204" pitchFamily="34" charset="-128"/>
              </a:rPr>
              <a:t>step = 12/24/48</a:t>
            </a:r>
            <a:br>
              <a:rPr lang="en-GB" altLang="en-US" dirty="0" smtClean="0">
                <a:solidFill>
                  <a:srgbClr val="0000FF"/>
                </a:solidFill>
                <a:ea typeface="ＭＳ Ｐゴシック" panose="020B0600070205080204" pitchFamily="34" charset="-128"/>
              </a:rPr>
            </a:br>
            <a:endParaRPr lang="en-GB" altLang="en-US" dirty="0" smtClean="0">
              <a:solidFill>
                <a:srgbClr val="0000FF"/>
              </a:solidFill>
              <a:ea typeface="ＭＳ Ｐゴシック" panose="020B0600070205080204" pitchFamily="34" charset="-128"/>
            </a:endParaRPr>
          </a:p>
          <a:p>
            <a:r>
              <a:rPr lang="en-GB" altLang="en-US" dirty="0" smtClean="0">
                <a:ea typeface="ＭＳ Ｐゴシック" panose="020B0600070205080204" pitchFamily="34" charset="-128"/>
              </a:rPr>
              <a:t>Range of values, using keywords: </a:t>
            </a:r>
            <a:r>
              <a:rPr lang="en-GB" altLang="en-US" dirty="0" smtClean="0">
                <a:solidFill>
                  <a:srgbClr val="0000FF"/>
                </a:solidFill>
                <a:ea typeface="ＭＳ Ｐゴシック" panose="020B0600070205080204" pitchFamily="34" charset="-128"/>
              </a:rPr>
              <a:t>to</a:t>
            </a:r>
            <a:r>
              <a:rPr lang="en-GB" altLang="en-US" dirty="0" smtClean="0">
                <a:ea typeface="ＭＳ Ｐゴシック" panose="020B0600070205080204" pitchFamily="34" charset="-128"/>
              </a:rPr>
              <a:t>, </a:t>
            </a:r>
            <a:r>
              <a:rPr lang="en-GB" altLang="en-US" dirty="0" smtClean="0">
                <a:solidFill>
                  <a:srgbClr val="0000FF"/>
                </a:solidFill>
                <a:ea typeface="ＭＳ Ｐゴシック" panose="020B0600070205080204" pitchFamily="34" charset="-128"/>
              </a:rPr>
              <a:t>/</a:t>
            </a:r>
            <a:r>
              <a:rPr lang="en-GB" altLang="en-US" dirty="0" smtClean="0">
                <a:ea typeface="ＭＳ Ｐゴシック" panose="020B0600070205080204" pitchFamily="34" charset="-128"/>
              </a:rPr>
              <a:t> and </a:t>
            </a:r>
            <a:r>
              <a:rPr lang="en-GB" altLang="en-US" dirty="0" smtClean="0">
                <a:solidFill>
                  <a:srgbClr val="0000FF"/>
                </a:solidFill>
                <a:ea typeface="ＭＳ Ｐゴシック" panose="020B0600070205080204" pitchFamily="34" charset="-128"/>
              </a:rPr>
              <a:t>by</a:t>
            </a:r>
          </a:p>
          <a:p>
            <a:pPr lvl="1">
              <a:buFont typeface="Arial" panose="020B0604020202020204" pitchFamily="34" charset="0"/>
              <a:buNone/>
            </a:pPr>
            <a:r>
              <a:rPr lang="en-GB" altLang="en-US" dirty="0" smtClean="0">
                <a:solidFill>
                  <a:srgbClr val="0000FF"/>
                </a:solidFill>
                <a:ea typeface="ＭＳ Ｐゴシック" panose="020B0600070205080204" pitchFamily="34" charset="-128"/>
              </a:rPr>
              <a:t>date = 20020101/to/20020131</a:t>
            </a:r>
          </a:p>
          <a:p>
            <a:pPr lvl="1">
              <a:buFont typeface="Arial" panose="020B0604020202020204" pitchFamily="34" charset="0"/>
              <a:buNone/>
            </a:pPr>
            <a:r>
              <a:rPr lang="en-GB" altLang="en-US" dirty="0" smtClean="0">
                <a:solidFill>
                  <a:srgbClr val="0000FF"/>
                </a:solidFill>
                <a:ea typeface="ＭＳ Ｐゴシック" panose="020B0600070205080204" pitchFamily="34" charset="-128"/>
              </a:rPr>
              <a:t>step = 24/to/240/by/24</a:t>
            </a:r>
          </a:p>
        </p:txBody>
      </p:sp>
      <p:sp>
        <p:nvSpPr>
          <p:cNvPr id="39940" name="Rectangle 2"/>
          <p:cNvSpPr>
            <a:spLocks noGrp="1" noChangeArrowheads="1"/>
          </p:cNvSpPr>
          <p:nvPr>
            <p:ph type="title"/>
          </p:nvPr>
        </p:nvSpPr>
        <p:spPr/>
        <p:txBody>
          <a:bodyPr/>
          <a:lstStyle/>
          <a:p>
            <a:r>
              <a:rPr lang="en-GB" altLang="en-US" smtClean="0">
                <a:ea typeface="ＭＳ Ｐゴシック" panose="020B0600070205080204" pitchFamily="34" charset="-128"/>
              </a:rPr>
              <a:t>MARS language – Values</a:t>
            </a:r>
            <a:r>
              <a:rPr lang="en-GB" altLang="en-US" sz="2000">
                <a:ea typeface="ＭＳ Ｐゴシック" panose="020B0600070205080204" pitchFamily="34" charset="-128"/>
              </a:rPr>
              <a:t>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19</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idx="1"/>
          </p:nvPr>
        </p:nvSpPr>
        <p:spPr>
          <a:xfrm>
            <a:off x="698330" y="823915"/>
            <a:ext cx="10816166" cy="5241925"/>
          </a:xfrm>
        </p:spPr>
        <p:txBody>
          <a:bodyPr/>
          <a:lstStyle/>
          <a:p>
            <a:pPr>
              <a:lnSpc>
                <a:spcPct val="140000"/>
              </a:lnSpc>
            </a:pPr>
            <a:r>
              <a:rPr lang="en-US" altLang="en-US" sz="2600" dirty="0">
                <a:ea typeface="ＭＳ Ｐゴシック" panose="020B0600070205080204" pitchFamily="34" charset="-128"/>
              </a:rPr>
              <a:t>Introduction</a:t>
            </a:r>
          </a:p>
          <a:p>
            <a:pPr>
              <a:lnSpc>
                <a:spcPct val="140000"/>
              </a:lnSpc>
            </a:pPr>
            <a:r>
              <a:rPr lang="en-US" altLang="en-US" sz="2600" dirty="0">
                <a:ea typeface="ＭＳ Ｐゴシック" panose="020B0600070205080204" pitchFamily="34" charset="-128"/>
              </a:rPr>
              <a:t>Meteorological content</a:t>
            </a:r>
          </a:p>
          <a:p>
            <a:pPr>
              <a:lnSpc>
                <a:spcPct val="140000"/>
              </a:lnSpc>
            </a:pPr>
            <a:r>
              <a:rPr lang="en-US" altLang="en-US" sz="2600" dirty="0">
                <a:ea typeface="ＭＳ Ｐゴシック" panose="020B0600070205080204" pitchFamily="34" charset="-128"/>
              </a:rPr>
              <a:t>MARS language</a:t>
            </a:r>
          </a:p>
          <a:p>
            <a:pPr>
              <a:lnSpc>
                <a:spcPct val="140000"/>
              </a:lnSpc>
            </a:pPr>
            <a:r>
              <a:rPr lang="en-US" altLang="en-US" sz="2600" dirty="0" smtClean="0">
                <a:ea typeface="ＭＳ Ｐゴシック" panose="020B0600070205080204" pitchFamily="34" charset="-128"/>
              </a:rPr>
              <a:t>Retrieving </a:t>
            </a:r>
            <a:r>
              <a:rPr lang="en-US" altLang="en-US" sz="2600" dirty="0">
                <a:ea typeface="ＭＳ Ｐゴシック" panose="020B0600070205080204" pitchFamily="34" charset="-128"/>
              </a:rPr>
              <a:t>data</a:t>
            </a:r>
          </a:p>
          <a:p>
            <a:pPr>
              <a:lnSpc>
                <a:spcPct val="140000"/>
              </a:lnSpc>
            </a:pPr>
            <a:r>
              <a:rPr lang="en-US" altLang="en-US" sz="2600" dirty="0" err="1">
                <a:ea typeface="ＭＳ Ｐゴシック" panose="020B0600070205080204" pitchFamily="34" charset="-128"/>
              </a:rPr>
              <a:t>Practicals</a:t>
            </a:r>
            <a:endParaRPr lang="en-US" altLang="en-US" sz="2600" dirty="0">
              <a:ea typeface="ＭＳ Ｐゴシック" panose="020B0600070205080204" pitchFamily="34" charset="-128"/>
            </a:endParaRPr>
          </a:p>
        </p:txBody>
      </p:sp>
      <p:sp>
        <p:nvSpPr>
          <p:cNvPr id="4100" name="Rectangle 2"/>
          <p:cNvSpPr>
            <a:spLocks noGrp="1" noChangeArrowheads="1"/>
          </p:cNvSpPr>
          <p:nvPr>
            <p:ph type="title"/>
          </p:nvPr>
        </p:nvSpPr>
        <p:spPr/>
        <p:txBody>
          <a:bodyPr/>
          <a:lstStyle/>
          <a:p>
            <a:r>
              <a:rPr lang="en-US" altLang="en-US" smtClean="0">
                <a:ea typeface="ＭＳ Ｐゴシック" panose="020B0600070205080204" pitchFamily="34" charset="-128"/>
              </a:rPr>
              <a:t>Contents</a:t>
            </a:r>
          </a:p>
        </p:txBody>
      </p:sp>
      <p:sp>
        <p:nvSpPr>
          <p:cNvPr id="2" name="Footer Placeholder 1"/>
          <p:cNvSpPr>
            <a:spLocks noGrp="1"/>
          </p:cNvSpPr>
          <p:nvPr>
            <p:ph type="ftr" sz="quarter" idx="10"/>
          </p:nvPr>
        </p:nvSpPr>
        <p:spPr>
          <a:xfrm>
            <a:off x="3482547" y="6458275"/>
            <a:ext cx="5664201" cy="255619"/>
          </a:xfrm>
        </p:spPr>
        <p:txBody>
          <a:bodyPr/>
          <a:lstStyle/>
          <a:p>
            <a:pPr>
              <a:defRPr/>
            </a:pPr>
            <a:r>
              <a:rPr lang="en-GB" smtClean="0"/>
              <a:t>COM INTRO 2016: MARS Introduction and basic concepts</a:t>
            </a:r>
            <a:endParaRPr lang="en-GB" dirty="0"/>
          </a:p>
        </p:txBody>
      </p:sp>
      <p:sp>
        <p:nvSpPr>
          <p:cNvPr id="3" name="Slide Number Placeholder 2"/>
          <p:cNvSpPr>
            <a:spLocks noGrp="1"/>
          </p:cNvSpPr>
          <p:nvPr>
            <p:ph type="sldNum" sz="quarter" idx="11"/>
          </p:nvPr>
        </p:nvSpPr>
        <p:spPr/>
        <p:txBody>
          <a:bodyPr/>
          <a:lstStyle/>
          <a:p>
            <a:r>
              <a:rPr lang="en-GB" altLang="en-US" dirty="0" smtClean="0"/>
              <a:t> </a:t>
            </a:r>
            <a:fld id="{48626946-0CA8-4E5B-8C13-2D8C29471979}" type="slidenum">
              <a:rPr lang="en-GB" altLang="en-US" smtClean="0"/>
              <a:pPr/>
              <a:t>2</a:t>
            </a:fld>
            <a:endParaRPr lang="en-GB" alt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5" name="Rectangle 3"/>
          <p:cNvSpPr>
            <a:spLocks noGrp="1" noChangeArrowheads="1"/>
          </p:cNvSpPr>
          <p:nvPr>
            <p:ph idx="1"/>
          </p:nvPr>
        </p:nvSpPr>
        <p:spPr>
          <a:xfrm>
            <a:off x="747714" y="936096"/>
            <a:ext cx="10428286" cy="5211762"/>
          </a:xfrm>
        </p:spPr>
        <p:txBody>
          <a:bodyPr/>
          <a:lstStyle/>
          <a:p>
            <a:r>
              <a:rPr lang="en-GB" altLang="en-US" dirty="0" smtClean="0">
                <a:ea typeface="ＭＳ Ｐゴシック" panose="020B0600070205080204" pitchFamily="34" charset="-128"/>
              </a:rPr>
              <a:t>Expected number of fields is computed by multiplying number of values after expansion of ranges</a:t>
            </a:r>
          </a:p>
          <a:p>
            <a:pPr lvl="1">
              <a:buFont typeface="Arial" panose="020B0604020202020204" pitchFamily="34" charset="0"/>
              <a:buNone/>
            </a:pPr>
            <a:r>
              <a:rPr lang="en-GB" altLang="en-US" dirty="0" smtClean="0">
                <a:solidFill>
                  <a:srgbClr val="0000FF"/>
                </a:solidFill>
                <a:ea typeface="ＭＳ Ｐゴシック" panose="020B0600070205080204" pitchFamily="34" charset="-128"/>
              </a:rPr>
              <a:t>date = 20020101/to/20020131        </a:t>
            </a:r>
            <a:r>
              <a:rPr lang="en-GB" altLang="en-US" dirty="0" smtClean="0">
                <a:ea typeface="ＭＳ Ｐゴシック" panose="020B0600070205080204" pitchFamily="34" charset="-128"/>
              </a:rPr>
              <a:t>31 fields</a:t>
            </a:r>
            <a:br>
              <a:rPr lang="en-GB" altLang="en-US" dirty="0" smtClean="0">
                <a:ea typeface="ＭＳ Ｐゴシック" panose="020B0600070205080204" pitchFamily="34" charset="-128"/>
              </a:rPr>
            </a:br>
            <a:endParaRPr lang="en-GB" altLang="en-US" dirty="0" smtClean="0">
              <a:ea typeface="ＭＳ Ｐゴシック" panose="020B0600070205080204" pitchFamily="34" charset="-128"/>
            </a:endParaRPr>
          </a:p>
          <a:p>
            <a:r>
              <a:rPr lang="en-GB" altLang="en-US" dirty="0" smtClean="0">
                <a:ea typeface="ＭＳ Ｐゴシック" panose="020B0600070205080204" pitchFamily="34" charset="-128"/>
              </a:rPr>
              <a:t>Certain keywords accept </a:t>
            </a:r>
            <a:r>
              <a:rPr lang="en-GB" altLang="en-US" dirty="0" smtClean="0">
                <a:solidFill>
                  <a:srgbClr val="0000FF"/>
                </a:solidFill>
                <a:ea typeface="ＭＳ Ｐゴシック" panose="020B0600070205080204" pitchFamily="34" charset="-128"/>
              </a:rPr>
              <a:t>all</a:t>
            </a:r>
            <a:r>
              <a:rPr lang="en-GB" altLang="en-US" dirty="0" smtClean="0">
                <a:ea typeface="ＭＳ Ｐゴシック" panose="020B0600070205080204" pitchFamily="34" charset="-128"/>
              </a:rPr>
              <a:t> as valid value</a:t>
            </a:r>
          </a:p>
          <a:p>
            <a:pPr lvl="1">
              <a:buFont typeface="Arial" panose="020B0604020202020204" pitchFamily="34" charset="0"/>
              <a:buNone/>
            </a:pPr>
            <a:r>
              <a:rPr lang="en-GB" altLang="en-US" dirty="0" err="1" smtClean="0">
                <a:solidFill>
                  <a:srgbClr val="0000FF"/>
                </a:solidFill>
                <a:ea typeface="ＭＳ Ｐゴシック" panose="020B0600070205080204" pitchFamily="34" charset="-128"/>
              </a:rPr>
              <a:t>levelist</a:t>
            </a:r>
            <a:r>
              <a:rPr lang="en-GB" altLang="en-US" dirty="0" smtClean="0">
                <a:solidFill>
                  <a:srgbClr val="0000FF"/>
                </a:solidFill>
                <a:ea typeface="ＭＳ Ｐゴシック" panose="020B0600070205080204" pitchFamily="34" charset="-128"/>
              </a:rPr>
              <a:t> = all</a:t>
            </a:r>
            <a:br>
              <a:rPr lang="en-GB" altLang="en-US" dirty="0" smtClean="0">
                <a:solidFill>
                  <a:srgbClr val="0000FF"/>
                </a:solidFill>
                <a:ea typeface="ＭＳ Ｐゴシック" panose="020B0600070205080204" pitchFamily="34" charset="-128"/>
              </a:rPr>
            </a:br>
            <a:endParaRPr lang="en-GB" altLang="en-US" dirty="0" smtClean="0">
              <a:ea typeface="ＭＳ Ｐゴシック" panose="020B0600070205080204" pitchFamily="34" charset="-128"/>
            </a:endParaRPr>
          </a:p>
          <a:p>
            <a:r>
              <a:rPr lang="en-GB" altLang="en-US" dirty="0" smtClean="0">
                <a:ea typeface="ＭＳ Ｐゴシック" panose="020B0600070205080204" pitchFamily="34" charset="-128"/>
              </a:rPr>
              <a:t>Most keywords accept </a:t>
            </a:r>
            <a:r>
              <a:rPr lang="en-GB" altLang="en-US" dirty="0" smtClean="0">
                <a:solidFill>
                  <a:srgbClr val="0000FF"/>
                </a:solidFill>
                <a:ea typeface="ＭＳ Ｐゴシック" panose="020B0600070205080204" pitchFamily="34" charset="-128"/>
              </a:rPr>
              <a:t>off</a:t>
            </a:r>
            <a:r>
              <a:rPr lang="en-GB" altLang="en-US" dirty="0" smtClean="0">
                <a:ea typeface="ＭＳ Ｐゴシック" panose="020B0600070205080204" pitchFamily="34" charset="-128"/>
              </a:rPr>
              <a:t> as valid value</a:t>
            </a:r>
          </a:p>
          <a:p>
            <a:pPr lvl="1">
              <a:buFont typeface="Arial" panose="020B0604020202020204" pitchFamily="34" charset="0"/>
              <a:buNone/>
            </a:pPr>
            <a:r>
              <a:rPr lang="en-GB" altLang="en-US" dirty="0" err="1" smtClean="0">
                <a:solidFill>
                  <a:srgbClr val="0000FF"/>
                </a:solidFill>
                <a:ea typeface="ＭＳ Ｐゴシック" panose="020B0600070205080204" pitchFamily="34" charset="-128"/>
              </a:rPr>
              <a:t>levtype</a:t>
            </a:r>
            <a:r>
              <a:rPr lang="en-GB" altLang="en-US" dirty="0" smtClean="0">
                <a:solidFill>
                  <a:srgbClr val="0000FF"/>
                </a:solidFill>
                <a:ea typeface="ＭＳ Ｐゴシック" panose="020B0600070205080204" pitchFamily="34" charset="-128"/>
              </a:rPr>
              <a:t> = surface,</a:t>
            </a:r>
          </a:p>
          <a:p>
            <a:pPr lvl="1">
              <a:buFont typeface="Arial" panose="020B0604020202020204" pitchFamily="34" charset="0"/>
              <a:buNone/>
            </a:pPr>
            <a:r>
              <a:rPr lang="en-GB" altLang="en-US" dirty="0" err="1" smtClean="0">
                <a:solidFill>
                  <a:srgbClr val="0000FF"/>
                </a:solidFill>
                <a:ea typeface="ＭＳ Ｐゴシック" panose="020B0600070205080204" pitchFamily="34" charset="-128"/>
              </a:rPr>
              <a:t>levelist</a:t>
            </a:r>
            <a:r>
              <a:rPr lang="en-GB" altLang="en-US" dirty="0" smtClean="0">
                <a:solidFill>
                  <a:srgbClr val="0000FF"/>
                </a:solidFill>
                <a:ea typeface="ＭＳ Ｐゴシック" panose="020B0600070205080204" pitchFamily="34" charset="-128"/>
              </a:rPr>
              <a:t> = off</a:t>
            </a:r>
            <a:br>
              <a:rPr lang="en-GB" altLang="en-US" dirty="0" smtClean="0">
                <a:solidFill>
                  <a:srgbClr val="0000FF"/>
                </a:solidFill>
                <a:ea typeface="ＭＳ Ｐゴシック" panose="020B0600070205080204" pitchFamily="34" charset="-128"/>
              </a:rPr>
            </a:br>
            <a:endParaRPr lang="en-GB" altLang="en-US" dirty="0" smtClean="0">
              <a:solidFill>
                <a:srgbClr val="0000FF"/>
              </a:solidFill>
              <a:ea typeface="ＭＳ Ｐゴシック" panose="020B0600070205080204" pitchFamily="34" charset="-128"/>
            </a:endParaRPr>
          </a:p>
          <a:p>
            <a:r>
              <a:rPr lang="en-GB" altLang="en-US" dirty="0" smtClean="0">
                <a:ea typeface="ＭＳ Ｐゴシック" panose="020B0600070205080204" pitchFamily="34" charset="-128"/>
              </a:rPr>
              <a:t>Not all possible combinations </a:t>
            </a:r>
            <a:r>
              <a:rPr lang="en-GB" altLang="en-US" dirty="0" smtClean="0">
                <a:solidFill>
                  <a:srgbClr val="0000FF"/>
                </a:solidFill>
                <a:ea typeface="ＭＳ Ｐゴシック" panose="020B0600070205080204" pitchFamily="34" charset="-128"/>
              </a:rPr>
              <a:t>keyword = value</a:t>
            </a:r>
            <a:r>
              <a:rPr lang="en-GB" altLang="en-US" dirty="0" smtClean="0">
                <a:ea typeface="ＭＳ Ｐゴシック" panose="020B0600070205080204" pitchFamily="34" charset="-128"/>
              </a:rPr>
              <a:t> name an archived field</a:t>
            </a:r>
          </a:p>
        </p:txBody>
      </p:sp>
      <p:sp>
        <p:nvSpPr>
          <p:cNvPr id="40964" name="Rectangle 2"/>
          <p:cNvSpPr>
            <a:spLocks noGrp="1" noChangeArrowheads="1"/>
          </p:cNvSpPr>
          <p:nvPr>
            <p:ph type="title"/>
          </p:nvPr>
        </p:nvSpPr>
        <p:spPr/>
        <p:txBody>
          <a:bodyPr/>
          <a:lstStyle/>
          <a:p>
            <a:r>
              <a:rPr lang="en-GB" altLang="en-US" smtClean="0">
                <a:ea typeface="ＭＳ Ｐゴシック" panose="020B0600070205080204" pitchFamily="34" charset="-128"/>
              </a:rPr>
              <a:t>MARS language – Values</a:t>
            </a:r>
            <a:r>
              <a:rPr lang="en-GB" altLang="en-US" sz="2000">
                <a:ea typeface="ＭＳ Ｐゴシック" panose="020B0600070205080204" pitchFamily="34" charset="-128"/>
              </a:rPr>
              <a:t>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20</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3"/>
          <p:cNvSpPr>
            <a:spLocks noGrp="1" noChangeArrowheads="1"/>
          </p:cNvSpPr>
          <p:nvPr>
            <p:ph idx="1"/>
          </p:nvPr>
        </p:nvSpPr>
        <p:spPr>
          <a:xfrm>
            <a:off x="658285" y="997527"/>
            <a:ext cx="10818283" cy="5285510"/>
          </a:xfrm>
        </p:spPr>
        <p:txBody>
          <a:bodyPr/>
          <a:lstStyle/>
          <a:p>
            <a:pPr>
              <a:buFont typeface="Wingdings" pitchFamily="2" charset="2"/>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r>
              <a:rPr lang="en-GB" altLang="en-US" dirty="0" smtClean="0">
                <a:ea typeface="ＭＳ Ｐゴシック" panose="020B0600070205080204" pitchFamily="34" charset="-128"/>
              </a:rPr>
              <a:t>Retrieval of surface temperature and 10-m wind components (U and V), 20 first members of the EPS for 2</a:t>
            </a:r>
            <a:r>
              <a:rPr lang="en-GB" altLang="en-US" baseline="30000" dirty="0" smtClean="0">
                <a:ea typeface="ＭＳ Ｐゴシック" panose="020B0600070205080204" pitchFamily="34" charset="-128"/>
              </a:rPr>
              <a:t>nd</a:t>
            </a:r>
            <a:r>
              <a:rPr lang="en-GB" altLang="en-US" dirty="0" smtClean="0">
                <a:ea typeface="ＭＳ Ｐゴシック" panose="020B0600070205080204" pitchFamily="34" charset="-128"/>
              </a:rPr>
              <a:t> Jan 2001 for time steps 12, 36 and 60. It retrieves 180 fields.</a:t>
            </a:r>
            <a:br>
              <a:rPr lang="en-GB" altLang="en-US" dirty="0" smtClean="0">
                <a:ea typeface="ＭＳ Ｐゴシック" panose="020B0600070205080204" pitchFamily="34" charset="-128"/>
              </a:rPr>
            </a:br>
            <a:endParaRPr lang="en-GB" altLang="en-US" sz="1800" b="0" dirty="0">
              <a:solidFill>
                <a:srgbClr val="0000FF"/>
              </a:solidFill>
              <a:latin typeface="Courier New" panose="02070309020205020404" pitchFamily="49" charset="0"/>
              <a:ea typeface="ＭＳ Ｐゴシック" panose="020B0600070205080204" pitchFamily="34" charset="-128"/>
            </a:endParaRPr>
          </a:p>
          <a:p>
            <a:pPr>
              <a:lnSpc>
                <a:spcPct val="70000"/>
              </a:lnSpc>
              <a:spcAft>
                <a:spcPts val="800"/>
              </a:spcAft>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r>
              <a:rPr lang="en-GB" altLang="en-US" sz="2000" dirty="0">
                <a:solidFill>
                  <a:srgbClr val="0000FF"/>
                </a:solidFill>
                <a:latin typeface="Courier New" panose="02070309020205020404" pitchFamily="49" charset="0"/>
                <a:ea typeface="ＭＳ Ｐゴシック" panose="020B0600070205080204" pitchFamily="34" charset="-128"/>
              </a:rPr>
              <a:t>retrieve,				</a:t>
            </a:r>
            <a:endParaRPr lang="en-GB" altLang="en-US" sz="2000" dirty="0">
              <a:latin typeface="Arial Unicode MS" panose="020B0604020202020204" pitchFamily="34" charset="-128"/>
              <a:ea typeface="ＭＳ Ｐゴシック" panose="020B0600070205080204" pitchFamily="34" charset="-128"/>
            </a:endParaRPr>
          </a:p>
          <a:p>
            <a:pPr lvl="2">
              <a:lnSpc>
                <a:spcPct val="70000"/>
              </a:lnSpc>
              <a:buFont typeface="Wingdings" pitchFamily="2" charset="2"/>
              <a:buNone/>
            </a:pPr>
            <a:r>
              <a:rPr lang="en-GB" altLang="en-US" sz="2000" b="0" dirty="0">
                <a:solidFill>
                  <a:srgbClr val="0000FF"/>
                </a:solidFill>
                <a:latin typeface="Courier New" panose="02070309020205020404" pitchFamily="49" charset="0"/>
                <a:ea typeface="ＭＳ Ｐゴシック" panose="020B0600070205080204" pitchFamily="34" charset="-128"/>
              </a:rPr>
              <a:t>	</a:t>
            </a:r>
            <a:r>
              <a:rPr lang="en-GB" altLang="en-US" sz="2000" dirty="0">
                <a:solidFill>
                  <a:srgbClr val="0000FF"/>
                </a:solidFill>
                <a:latin typeface="Courier New" panose="02070309020205020404" pitchFamily="49" charset="0"/>
                <a:ea typeface="ＭＳ Ｐゴシック" panose="020B0600070205080204" pitchFamily="34" charset="-128"/>
              </a:rPr>
              <a:t>class   = od,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stream  = </a:t>
            </a:r>
            <a:r>
              <a:rPr lang="en-GB" altLang="en-US" sz="2000" dirty="0" err="1">
                <a:solidFill>
                  <a:srgbClr val="0000FF"/>
                </a:solidFill>
                <a:latin typeface="Courier New" panose="02070309020205020404" pitchFamily="49" charset="0"/>
                <a:ea typeface="ＭＳ Ｐゴシック" panose="020B0600070205080204" pitchFamily="34" charset="-128"/>
              </a:rPr>
              <a:t>enfo</a:t>
            </a:r>
            <a:r>
              <a:rPr lang="en-GB" altLang="en-US" sz="2000" dirty="0">
                <a:solidFill>
                  <a:srgbClr val="0000FF"/>
                </a:solidFill>
                <a:latin typeface="Courier New" panose="02070309020205020404" pitchFamily="49" charset="0"/>
                <a:ea typeface="ＭＳ Ｐゴシック" panose="020B0600070205080204" pitchFamily="34" charset="-128"/>
              </a:rPr>
              <a:t>,</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expver</a:t>
            </a:r>
            <a:r>
              <a:rPr lang="en-GB" altLang="en-US" sz="2000" dirty="0">
                <a:solidFill>
                  <a:srgbClr val="0000FF"/>
                </a:solidFill>
                <a:latin typeface="Courier New" panose="02070309020205020404" pitchFamily="49" charset="0"/>
                <a:ea typeface="ＭＳ Ｐゴシック" panose="020B0600070205080204" pitchFamily="34" charset="-128"/>
              </a:rPr>
              <a:t>  = 1,</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date    = 20010102,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time    = 12,</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step    = 12/36/60,</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type    = pf,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levtype</a:t>
            </a:r>
            <a:r>
              <a:rPr lang="en-GB" altLang="en-US" sz="2000" dirty="0">
                <a:solidFill>
                  <a:srgbClr val="0000FF"/>
                </a:solidFill>
                <a:latin typeface="Courier New" panose="02070309020205020404" pitchFamily="49" charset="0"/>
                <a:ea typeface="ＭＳ Ｐゴシック" panose="020B0600070205080204" pitchFamily="34" charset="-128"/>
              </a:rPr>
              <a:t> = </a:t>
            </a:r>
            <a:r>
              <a:rPr lang="en-GB" altLang="en-US" sz="2000" dirty="0" err="1">
                <a:solidFill>
                  <a:srgbClr val="0000FF"/>
                </a:solidFill>
                <a:latin typeface="Courier New" panose="02070309020205020404" pitchFamily="49" charset="0"/>
                <a:ea typeface="ＭＳ Ｐゴシック" panose="020B0600070205080204" pitchFamily="34" charset="-128"/>
              </a:rPr>
              <a:t>sfc</a:t>
            </a:r>
            <a:r>
              <a:rPr lang="en-GB" altLang="en-US" sz="2000" dirty="0">
                <a:solidFill>
                  <a:srgbClr val="0000FF"/>
                </a:solidFill>
                <a:latin typeface="Courier New" panose="02070309020205020404" pitchFamily="49" charset="0"/>
                <a:ea typeface="ＭＳ Ｐゴシック" panose="020B0600070205080204" pitchFamily="34" charset="-128"/>
              </a:rPr>
              <a:t>,</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param</a:t>
            </a:r>
            <a:r>
              <a:rPr lang="en-GB" altLang="en-US" sz="2000" dirty="0">
                <a:solidFill>
                  <a:srgbClr val="0000FF"/>
                </a:solidFill>
                <a:latin typeface="Courier New" panose="02070309020205020404" pitchFamily="49" charset="0"/>
                <a:ea typeface="ＭＳ Ｐゴシック" panose="020B0600070205080204" pitchFamily="34" charset="-128"/>
              </a:rPr>
              <a:t>   = </a:t>
            </a:r>
            <a:r>
              <a:rPr lang="en-GB" altLang="en-US" sz="2000" dirty="0" err="1">
                <a:solidFill>
                  <a:srgbClr val="0000FF"/>
                </a:solidFill>
                <a:latin typeface="Courier New" panose="02070309020205020404" pitchFamily="49" charset="0"/>
                <a:ea typeface="ＭＳ Ｐゴシック" panose="020B0600070205080204" pitchFamily="34" charset="-128"/>
              </a:rPr>
              <a:t>st</a:t>
            </a:r>
            <a:r>
              <a:rPr lang="en-GB" altLang="en-US" sz="2000" dirty="0">
                <a:solidFill>
                  <a:srgbClr val="0000FF"/>
                </a:solidFill>
                <a:latin typeface="Courier New" panose="02070309020205020404" pitchFamily="49" charset="0"/>
                <a:ea typeface="ＭＳ Ｐゴシック" panose="020B0600070205080204" pitchFamily="34" charset="-128"/>
              </a:rPr>
              <a:t>/10u/10v,</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number  = 1/to/20,</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target  = </a:t>
            </a:r>
            <a:r>
              <a:rPr lang="ja-JP" altLang="en-GB" sz="2000" dirty="0">
                <a:solidFill>
                  <a:srgbClr val="0000FF"/>
                </a:solidFill>
                <a:latin typeface="Courier New" panose="02070309020205020404" pitchFamily="49" charset="0"/>
                <a:ea typeface="ＭＳ Ｐゴシック" panose="020B0600070205080204" pitchFamily="34" charset="-128"/>
              </a:rPr>
              <a:t>“</a:t>
            </a:r>
            <a:r>
              <a:rPr lang="en-GB" altLang="ja-JP" sz="2000" dirty="0" err="1">
                <a:solidFill>
                  <a:srgbClr val="0000FF"/>
                </a:solidFill>
                <a:latin typeface="Courier New" panose="02070309020205020404" pitchFamily="49" charset="0"/>
                <a:ea typeface="ＭＳ Ｐゴシック" panose="020B0600070205080204" pitchFamily="34" charset="-128"/>
              </a:rPr>
              <a:t>perturbed.sfc</a:t>
            </a:r>
            <a:r>
              <a:rPr lang="ja-JP" altLang="en-GB" sz="2000" dirty="0">
                <a:solidFill>
                  <a:srgbClr val="0000FF"/>
                </a:solidFill>
                <a:latin typeface="Courier New" panose="02070309020205020404" pitchFamily="49" charset="0"/>
                <a:ea typeface="ＭＳ Ｐゴシック" panose="020B0600070205080204" pitchFamily="34" charset="-128"/>
              </a:rPr>
              <a:t>”</a:t>
            </a:r>
            <a:r>
              <a:rPr lang="en-GB" altLang="ja-JP" b="0" dirty="0" smtClean="0">
                <a:solidFill>
                  <a:srgbClr val="0000FF"/>
                </a:solidFill>
                <a:latin typeface="Courier New" panose="02070309020205020404" pitchFamily="49" charset="0"/>
                <a:ea typeface="ＭＳ Ｐゴシック" panose="020B0600070205080204" pitchFamily="34" charset="-128"/>
              </a:rPr>
              <a:t>	</a:t>
            </a:r>
            <a:r>
              <a:rPr lang="en-GB" altLang="ja-JP" sz="1600" dirty="0">
                <a:solidFill>
                  <a:srgbClr val="0000FF"/>
                </a:solidFill>
                <a:latin typeface="Courier New" panose="02070309020205020404" pitchFamily="49" charset="0"/>
                <a:ea typeface="ＭＳ Ｐゴシック" panose="020B0600070205080204" pitchFamily="34" charset="-128"/>
              </a:rPr>
              <a:t>	</a:t>
            </a:r>
          </a:p>
          <a:p>
            <a:pPr>
              <a:buFont typeface="Wingdings" pitchFamily="2" charset="2"/>
              <a:buNone/>
            </a:pPr>
            <a:endParaRPr lang="en-GB" altLang="en-US" sz="3000" dirty="0">
              <a:ea typeface="ＭＳ Ｐゴシック" panose="020B0600070205080204" pitchFamily="34" charset="-128"/>
            </a:endParaRPr>
          </a:p>
        </p:txBody>
      </p:sp>
      <p:sp>
        <p:nvSpPr>
          <p:cNvPr id="43012" name="Rectangle 2"/>
          <p:cNvSpPr>
            <a:spLocks noGrp="1" noChangeArrowheads="1"/>
          </p:cNvSpPr>
          <p:nvPr>
            <p:ph type="title"/>
          </p:nvPr>
        </p:nvSpPr>
        <p:spPr/>
        <p:txBody>
          <a:bodyPr/>
          <a:lstStyle/>
          <a:p>
            <a:r>
              <a:rPr lang="en-GB" altLang="en-US" smtClean="0">
                <a:ea typeface="ＭＳ Ｐゴシック" panose="020B0600070205080204" pitchFamily="34" charset="-128"/>
              </a:rPr>
              <a:t>Request examples - Ensemble forecast</a:t>
            </a:r>
            <a:r>
              <a:rPr lang="en-GB" altLang="en-US" sz="2000">
                <a:ea typeface="ＭＳ Ｐゴシック" panose="020B0600070205080204" pitchFamily="34" charset="-128"/>
              </a:rPr>
              <a:t>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21</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3"/>
          <p:cNvSpPr>
            <a:spLocks noGrp="1" noChangeArrowheads="1"/>
          </p:cNvSpPr>
          <p:nvPr>
            <p:ph idx="1"/>
          </p:nvPr>
        </p:nvSpPr>
        <p:spPr>
          <a:xfrm>
            <a:off x="671833" y="1409702"/>
            <a:ext cx="10654257" cy="4759325"/>
          </a:xfrm>
        </p:spPr>
        <p:txBody>
          <a:bodyPr/>
          <a:lstStyle/>
          <a:p>
            <a:pPr>
              <a:buFont typeface="Wingdings" pitchFamily="2" charset="2"/>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r>
              <a:rPr lang="en-GB" altLang="en-US" dirty="0" smtClean="0">
                <a:ea typeface="ＭＳ Ｐゴシック" panose="020B0600070205080204" pitchFamily="34" charset="-128"/>
              </a:rPr>
              <a:t>Retrieval of sea surface temperature for first 10 days of May 2002, all synoptic times. It retrieves 40 fields.</a:t>
            </a:r>
            <a:br>
              <a:rPr lang="en-GB" altLang="en-US" dirty="0" smtClean="0">
                <a:ea typeface="ＭＳ Ｐゴシック" panose="020B0600070205080204" pitchFamily="34" charset="-128"/>
              </a:rPr>
            </a:br>
            <a:endParaRPr lang="en-GB" altLang="en-US" sz="1800" b="0" dirty="0">
              <a:solidFill>
                <a:srgbClr val="0000FF"/>
              </a:solidFill>
              <a:latin typeface="Courier New" panose="02070309020205020404" pitchFamily="49" charset="0"/>
              <a:ea typeface="ＭＳ Ｐゴシック" panose="020B0600070205080204" pitchFamily="34" charset="-128"/>
            </a:endParaRPr>
          </a:p>
          <a:p>
            <a:pPr>
              <a:lnSpc>
                <a:spcPct val="70000"/>
              </a:lnSpc>
              <a:spcAft>
                <a:spcPts val="800"/>
              </a:spcAft>
              <a:buNone/>
            </a:pPr>
            <a:r>
              <a:rPr lang="en-GB" altLang="en-US" sz="1800" b="0" dirty="0">
                <a:solidFill>
                  <a:srgbClr val="0000FF"/>
                </a:solidFill>
                <a:latin typeface="Courier New" panose="02070309020205020404" pitchFamily="49" charset="0"/>
                <a:ea typeface="ＭＳ Ｐゴシック" panose="020B0600070205080204" pitchFamily="34" charset="-128"/>
              </a:rPr>
              <a:t>	</a:t>
            </a:r>
            <a:r>
              <a:rPr lang="en-GB" altLang="en-US" sz="2000" dirty="0">
                <a:solidFill>
                  <a:srgbClr val="0000FF"/>
                </a:solidFill>
                <a:latin typeface="Courier New" panose="02070309020205020404" pitchFamily="49" charset="0"/>
                <a:ea typeface="ＭＳ Ｐゴシック" panose="020B0600070205080204" pitchFamily="34" charset="-128"/>
              </a:rPr>
              <a:t>retrieve,				</a:t>
            </a:r>
          </a:p>
          <a:p>
            <a:pPr lvl="2">
              <a:lnSpc>
                <a:spcPct val="70000"/>
              </a:lnSpc>
              <a:buFont typeface="Wingdings" pitchFamily="2" charset="2"/>
              <a:buNone/>
            </a:pPr>
            <a:r>
              <a:rPr lang="en-GB" altLang="en-US" sz="2000" b="0" dirty="0">
                <a:solidFill>
                  <a:srgbClr val="0000FF"/>
                </a:solidFill>
                <a:latin typeface="Courier New" panose="02070309020205020404" pitchFamily="49" charset="0"/>
                <a:ea typeface="ＭＳ Ｐゴシック" panose="020B0600070205080204" pitchFamily="34" charset="-128"/>
              </a:rPr>
              <a:t>	</a:t>
            </a:r>
            <a:r>
              <a:rPr lang="en-GB" altLang="en-US" sz="2000" dirty="0">
                <a:solidFill>
                  <a:srgbClr val="0000FF"/>
                </a:solidFill>
                <a:latin typeface="Courier New" panose="02070309020205020404" pitchFamily="49" charset="0"/>
                <a:ea typeface="ＭＳ Ｐゴシック" panose="020B0600070205080204" pitchFamily="34" charset="-128"/>
              </a:rPr>
              <a:t>class   = od,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stream  = </a:t>
            </a:r>
            <a:r>
              <a:rPr lang="en-GB" altLang="en-US" sz="2000" dirty="0" err="1">
                <a:solidFill>
                  <a:srgbClr val="0000FF"/>
                </a:solidFill>
                <a:latin typeface="Courier New" panose="02070309020205020404" pitchFamily="49" charset="0"/>
                <a:ea typeface="ＭＳ Ｐゴシック" panose="020B0600070205080204" pitchFamily="34" charset="-128"/>
              </a:rPr>
              <a:t>oper</a:t>
            </a:r>
            <a:r>
              <a:rPr lang="en-GB" altLang="en-US" sz="2000" dirty="0">
                <a:solidFill>
                  <a:srgbClr val="0000FF"/>
                </a:solidFill>
                <a:latin typeface="Courier New" panose="02070309020205020404" pitchFamily="49" charset="0"/>
                <a:ea typeface="ＭＳ Ｐゴシック" panose="020B0600070205080204" pitchFamily="34" charset="-128"/>
              </a:rPr>
              <a:t>,</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expver</a:t>
            </a:r>
            <a:r>
              <a:rPr lang="en-GB" altLang="en-US" sz="2000" dirty="0">
                <a:solidFill>
                  <a:srgbClr val="0000FF"/>
                </a:solidFill>
                <a:latin typeface="Courier New" panose="02070309020205020404" pitchFamily="49" charset="0"/>
                <a:ea typeface="ＭＳ Ｐゴシック" panose="020B0600070205080204" pitchFamily="34" charset="-128"/>
              </a:rPr>
              <a:t>  = 1,</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date    = 20020501/to/20020510,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time    = 00/06/12/18,</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type    = an,		</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levtype</a:t>
            </a:r>
            <a:r>
              <a:rPr lang="en-GB" altLang="en-US" sz="2000" dirty="0">
                <a:solidFill>
                  <a:srgbClr val="0000FF"/>
                </a:solidFill>
                <a:latin typeface="Courier New" panose="02070309020205020404" pitchFamily="49" charset="0"/>
                <a:ea typeface="ＭＳ Ｐゴシック" panose="020B0600070205080204" pitchFamily="34" charset="-128"/>
              </a:rPr>
              <a:t> = </a:t>
            </a:r>
            <a:r>
              <a:rPr lang="en-GB" altLang="en-US" sz="2000" dirty="0" err="1">
                <a:solidFill>
                  <a:srgbClr val="0000FF"/>
                </a:solidFill>
                <a:latin typeface="Courier New" panose="02070309020205020404" pitchFamily="49" charset="0"/>
                <a:ea typeface="ＭＳ Ｐゴシック" panose="020B0600070205080204" pitchFamily="34" charset="-128"/>
              </a:rPr>
              <a:t>sfc</a:t>
            </a:r>
            <a:r>
              <a:rPr lang="en-GB" altLang="en-US" sz="2000" dirty="0">
                <a:solidFill>
                  <a:srgbClr val="0000FF"/>
                </a:solidFill>
                <a:latin typeface="Courier New" panose="02070309020205020404" pitchFamily="49" charset="0"/>
                <a:ea typeface="ＭＳ Ｐゴシック" panose="020B0600070205080204" pitchFamily="34" charset="-128"/>
              </a:rPr>
              <a:t>,</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a:t>
            </a:r>
            <a:r>
              <a:rPr lang="en-GB" altLang="en-US" sz="2000" dirty="0" err="1">
                <a:solidFill>
                  <a:srgbClr val="0000FF"/>
                </a:solidFill>
                <a:latin typeface="Courier New" panose="02070309020205020404" pitchFamily="49" charset="0"/>
                <a:ea typeface="ＭＳ Ｐゴシック" panose="020B0600070205080204" pitchFamily="34" charset="-128"/>
              </a:rPr>
              <a:t>param</a:t>
            </a:r>
            <a:r>
              <a:rPr lang="en-GB" altLang="en-US" sz="2000" dirty="0">
                <a:solidFill>
                  <a:srgbClr val="0000FF"/>
                </a:solidFill>
                <a:latin typeface="Courier New" panose="02070309020205020404" pitchFamily="49" charset="0"/>
                <a:ea typeface="ＭＳ Ｐゴシック" panose="020B0600070205080204" pitchFamily="34" charset="-128"/>
              </a:rPr>
              <a:t>   = sea surface temperature,</a:t>
            </a:r>
          </a:p>
          <a:p>
            <a:pPr lvl="2">
              <a:lnSpc>
                <a:spcPct val="70000"/>
              </a:lnSpc>
              <a:buFont typeface="Wingdings" pitchFamily="2" charset="2"/>
              <a:buNone/>
            </a:pPr>
            <a:r>
              <a:rPr lang="en-GB" altLang="en-US" sz="2000" dirty="0">
                <a:solidFill>
                  <a:srgbClr val="0000FF"/>
                </a:solidFill>
                <a:latin typeface="Courier New" panose="02070309020205020404" pitchFamily="49" charset="0"/>
                <a:ea typeface="ＭＳ Ｐゴシック" panose="020B0600070205080204" pitchFamily="34" charset="-128"/>
              </a:rPr>
              <a:t>	target  = </a:t>
            </a:r>
            <a:r>
              <a:rPr lang="ja-JP" altLang="en-GB" sz="2000" dirty="0">
                <a:solidFill>
                  <a:srgbClr val="0000FF"/>
                </a:solidFill>
                <a:latin typeface="Courier New" panose="02070309020205020404" pitchFamily="49" charset="0"/>
                <a:ea typeface="ＭＳ Ｐゴシック" panose="020B0600070205080204" pitchFamily="34" charset="-128"/>
              </a:rPr>
              <a:t>“</a:t>
            </a:r>
            <a:r>
              <a:rPr lang="en-GB" altLang="ja-JP" sz="2000" dirty="0" err="1">
                <a:solidFill>
                  <a:srgbClr val="0000FF"/>
                </a:solidFill>
                <a:latin typeface="Courier New" panose="02070309020205020404" pitchFamily="49" charset="0"/>
                <a:ea typeface="ＭＳ Ｐゴシック" panose="020B0600070205080204" pitchFamily="34" charset="-128"/>
              </a:rPr>
              <a:t>sst</a:t>
            </a:r>
            <a:r>
              <a:rPr lang="ja-JP" altLang="en-GB" sz="2000" dirty="0">
                <a:solidFill>
                  <a:srgbClr val="0000FF"/>
                </a:solidFill>
                <a:latin typeface="Courier New" panose="02070309020205020404" pitchFamily="49" charset="0"/>
                <a:ea typeface="ＭＳ Ｐゴシック" panose="020B0600070205080204" pitchFamily="34" charset="-128"/>
              </a:rPr>
              <a:t>”</a:t>
            </a:r>
            <a:endParaRPr lang="en-GB" altLang="en-US" sz="2000" dirty="0">
              <a:solidFill>
                <a:srgbClr val="0000FF"/>
              </a:solidFill>
              <a:latin typeface="Courier New" panose="02070309020205020404" pitchFamily="49" charset="0"/>
              <a:ea typeface="ＭＳ Ｐゴシック" panose="020B0600070205080204" pitchFamily="34" charset="-128"/>
            </a:endParaRPr>
          </a:p>
        </p:txBody>
      </p:sp>
      <p:sp>
        <p:nvSpPr>
          <p:cNvPr id="44036" name="Rectangle 2"/>
          <p:cNvSpPr>
            <a:spLocks noGrp="1" noChangeArrowheads="1"/>
          </p:cNvSpPr>
          <p:nvPr>
            <p:ph type="title"/>
          </p:nvPr>
        </p:nvSpPr>
        <p:spPr>
          <a:xfrm>
            <a:off x="671833" y="293527"/>
            <a:ext cx="8879837" cy="647700"/>
          </a:xfrm>
        </p:spPr>
        <p:txBody>
          <a:bodyPr/>
          <a:lstStyle/>
          <a:p>
            <a:r>
              <a:rPr lang="en-GB" altLang="en-US" dirty="0" smtClean="0">
                <a:ea typeface="ＭＳ Ｐゴシック" panose="020B0600070205080204" pitchFamily="34" charset="-128"/>
              </a:rPr>
              <a:t>Request examples – Operational analysis</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22</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3"/>
          <p:cNvSpPr>
            <a:spLocks noGrp="1" noChangeArrowheads="1"/>
          </p:cNvSpPr>
          <p:nvPr>
            <p:ph idx="1"/>
          </p:nvPr>
        </p:nvSpPr>
        <p:spPr>
          <a:xfrm>
            <a:off x="720582" y="841656"/>
            <a:ext cx="3822700" cy="5318125"/>
          </a:xfrm>
        </p:spPr>
        <p:txBody>
          <a:bodyPr/>
          <a:lstStyle/>
          <a:p>
            <a:r>
              <a:rPr lang="en-GB" altLang="en-US" dirty="0" smtClean="0">
                <a:ea typeface="ＭＳ Ｐゴシック" panose="020B0600070205080204" pitchFamily="34" charset="-128"/>
              </a:rPr>
              <a:t>directives from input stream</a:t>
            </a:r>
            <a:br>
              <a:rPr lang="en-GB" altLang="en-US" dirty="0" smtClean="0">
                <a:ea typeface="ＭＳ Ｐゴシック" panose="020B0600070205080204" pitchFamily="34" charset="-128"/>
              </a:rPr>
            </a:br>
            <a:r>
              <a:rPr lang="en-GB" altLang="en-US" dirty="0" smtClean="0">
                <a:ea typeface="ＭＳ Ｐゴシック" panose="020B0600070205080204" pitchFamily="34" charset="-128"/>
              </a:rPr>
              <a:t/>
            </a:r>
            <a:br>
              <a:rPr lang="en-GB" altLang="en-US" dirty="0" smtClean="0">
                <a:ea typeface="ＭＳ Ｐゴシック" panose="020B0600070205080204" pitchFamily="34" charset="-128"/>
              </a:rPr>
            </a:br>
            <a:endParaRPr lang="en-GB" altLang="en-US" dirty="0" smtClean="0">
              <a:ea typeface="ＭＳ Ｐゴシック" panose="020B0600070205080204" pitchFamily="34" charset="-128"/>
            </a:endParaRPr>
          </a:p>
          <a:p>
            <a:endParaRPr lang="en-GB" altLang="en-US" dirty="0" smtClean="0">
              <a:ea typeface="ＭＳ Ｐゴシック" panose="020B0600070205080204" pitchFamily="34" charset="-128"/>
            </a:endParaRPr>
          </a:p>
          <a:p>
            <a:pPr>
              <a:buFont typeface="Wingdings" pitchFamily="2" charset="2"/>
              <a:buNone/>
            </a:pPr>
            <a:r>
              <a:rPr lang="en-GB" altLang="en-US" dirty="0" smtClean="0">
                <a:ea typeface="ＭＳ Ｐゴシック" panose="020B0600070205080204" pitchFamily="34" charset="-128"/>
              </a:rPr>
              <a:t/>
            </a:r>
            <a:br>
              <a:rPr lang="en-GB" altLang="en-US" dirty="0" smtClean="0">
                <a:ea typeface="ＭＳ Ｐゴシック" panose="020B0600070205080204" pitchFamily="34" charset="-128"/>
              </a:rPr>
            </a:br>
            <a:r>
              <a:rPr lang="en-GB" altLang="en-US" dirty="0" smtClean="0">
                <a:ea typeface="ＭＳ Ｐゴシック" panose="020B0600070205080204" pitchFamily="34" charset="-128"/>
              </a:rPr>
              <a:t/>
            </a:r>
            <a:br>
              <a:rPr lang="en-GB" altLang="en-US" dirty="0" smtClean="0">
                <a:ea typeface="ＭＳ Ｐゴシック" panose="020B0600070205080204" pitchFamily="34" charset="-128"/>
              </a:rPr>
            </a:br>
            <a:endParaRPr lang="en-GB" altLang="en-US" dirty="0" smtClean="0">
              <a:ea typeface="ＭＳ Ｐゴシック" panose="020B0600070205080204" pitchFamily="34" charset="-128"/>
            </a:endParaRPr>
          </a:p>
          <a:p>
            <a:r>
              <a:rPr lang="en-GB" altLang="en-US" dirty="0" smtClean="0">
                <a:ea typeface="ＭＳ Ｐゴシック" panose="020B0600070205080204" pitchFamily="34" charset="-128"/>
              </a:rPr>
              <a:t>directives from file</a:t>
            </a:r>
            <a:br>
              <a:rPr lang="en-GB" altLang="en-US" dirty="0" smtClean="0">
                <a:ea typeface="ＭＳ Ｐゴシック" panose="020B0600070205080204" pitchFamily="34" charset="-128"/>
              </a:rPr>
            </a:br>
            <a:endParaRPr lang="en-GB" altLang="en-US" dirty="0" smtClean="0">
              <a:ea typeface="ＭＳ Ｐゴシック" panose="020B0600070205080204" pitchFamily="34" charset="-128"/>
            </a:endParaRPr>
          </a:p>
        </p:txBody>
      </p:sp>
      <p:sp>
        <p:nvSpPr>
          <p:cNvPr id="45060" name="Rectangle 2"/>
          <p:cNvSpPr>
            <a:spLocks noGrp="1" noChangeArrowheads="1"/>
          </p:cNvSpPr>
          <p:nvPr>
            <p:ph type="title"/>
          </p:nvPr>
        </p:nvSpPr>
        <p:spPr>
          <a:xfrm>
            <a:off x="720582" y="193956"/>
            <a:ext cx="8943975" cy="647700"/>
          </a:xfrm>
        </p:spPr>
        <p:txBody>
          <a:bodyPr/>
          <a:lstStyle/>
          <a:p>
            <a:r>
              <a:rPr lang="en-GB" altLang="en-US" dirty="0" smtClean="0">
                <a:ea typeface="ＭＳ Ｐゴシック" panose="020B0600070205080204" pitchFamily="34" charset="-128"/>
              </a:rPr>
              <a:t>Retrieving data – Calling MARS in a script </a:t>
            </a:r>
          </a:p>
        </p:txBody>
      </p:sp>
      <p:sp>
        <p:nvSpPr>
          <p:cNvPr id="45062" name="Text Box 4"/>
          <p:cNvSpPr txBox="1">
            <a:spLocks noChangeArrowheads="1"/>
          </p:cNvSpPr>
          <p:nvPr/>
        </p:nvSpPr>
        <p:spPr bwMode="auto">
          <a:xfrm>
            <a:off x="6629402" y="777876"/>
            <a:ext cx="40925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ea typeface="ＭＳ Ｐゴシック" panose="020B0600070205080204" pitchFamily="34" charset="-128"/>
              </a:defRPr>
            </a:lvl1pPr>
            <a:lvl2pPr marL="742950" indent="-285750">
              <a:defRPr b="1">
                <a:solidFill>
                  <a:schemeClr val="tx1"/>
                </a:solidFill>
                <a:latin typeface="Arial" panose="020B0604020202020204" pitchFamily="34" charset="0"/>
                <a:ea typeface="ＭＳ Ｐゴシック" panose="020B0600070205080204" pitchFamily="34" charset="-128"/>
              </a:defRPr>
            </a:lvl2pPr>
            <a:lvl3pPr marL="1143000" indent="-228600">
              <a:defRPr b="1">
                <a:solidFill>
                  <a:schemeClr val="tx1"/>
                </a:solidFill>
                <a:latin typeface="Arial" panose="020B0604020202020204" pitchFamily="34" charset="0"/>
                <a:ea typeface="ＭＳ Ｐゴシック" panose="020B0600070205080204" pitchFamily="34" charset="-128"/>
              </a:defRPr>
            </a:lvl3pPr>
            <a:lvl4pPr marL="1600200" indent="-228600">
              <a:defRPr b="1">
                <a:solidFill>
                  <a:schemeClr val="tx1"/>
                </a:solidFill>
                <a:latin typeface="Arial" panose="020B0604020202020204" pitchFamily="34" charset="0"/>
                <a:ea typeface="ＭＳ Ｐゴシック" panose="020B0600070205080204" pitchFamily="34" charset="-128"/>
              </a:defRPr>
            </a:lvl4pPr>
            <a:lvl5pPr marL="2057400" indent="-22860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spcBef>
                <a:spcPct val="50000"/>
              </a:spcBef>
            </a:pPr>
            <a:endParaRPr lang="en-US" altLang="en-US"/>
          </a:p>
        </p:txBody>
      </p:sp>
      <p:sp>
        <p:nvSpPr>
          <p:cNvPr id="45063" name="Text Box 5"/>
          <p:cNvSpPr txBox="1">
            <a:spLocks noChangeArrowheads="1"/>
          </p:cNvSpPr>
          <p:nvPr/>
        </p:nvSpPr>
        <p:spPr bwMode="auto">
          <a:xfrm>
            <a:off x="4928964" y="841656"/>
            <a:ext cx="4319587"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ea typeface="ＭＳ Ｐゴシック" panose="020B0600070205080204" pitchFamily="34" charset="-128"/>
              </a:defRPr>
            </a:lvl1pPr>
            <a:lvl2pPr marL="742950" indent="-285750">
              <a:defRPr b="1">
                <a:solidFill>
                  <a:schemeClr val="tx1"/>
                </a:solidFill>
                <a:latin typeface="Arial" panose="020B0604020202020204" pitchFamily="34" charset="0"/>
                <a:ea typeface="ＭＳ Ｐゴシック" panose="020B0600070205080204" pitchFamily="34" charset="-128"/>
              </a:defRPr>
            </a:lvl2pPr>
            <a:lvl3pPr marL="1143000" indent="-228600">
              <a:defRPr b="1">
                <a:solidFill>
                  <a:schemeClr val="tx1"/>
                </a:solidFill>
                <a:latin typeface="Arial" panose="020B0604020202020204" pitchFamily="34" charset="0"/>
                <a:ea typeface="ＭＳ Ｐゴシック" panose="020B0600070205080204" pitchFamily="34" charset="-128"/>
              </a:defRPr>
            </a:lvl3pPr>
            <a:lvl4pPr marL="1600200" indent="-228600">
              <a:defRPr b="1">
                <a:solidFill>
                  <a:schemeClr val="tx1"/>
                </a:solidFill>
                <a:latin typeface="Arial" panose="020B0604020202020204" pitchFamily="34" charset="0"/>
                <a:ea typeface="ＭＳ Ｐゴシック" panose="020B0600070205080204" pitchFamily="34" charset="-128"/>
              </a:defRPr>
            </a:lvl4pPr>
            <a:lvl5pPr marL="2057400" indent="-22860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nSpc>
                <a:spcPts val="2600"/>
              </a:lnSpc>
              <a:spcAft>
                <a:spcPts val="2000"/>
              </a:spcAft>
              <a:buClr>
                <a:srgbClr val="FF0000"/>
              </a:buClr>
              <a:buSzPct val="120000"/>
            </a:pPr>
            <a:r>
              <a:rPr lang="en-GB" altLang="en-US" sz="2000" dirty="0">
                <a:solidFill>
                  <a:srgbClr val="0000FF"/>
                </a:solidFill>
                <a:latin typeface="Courier New" panose="02070309020205020404" pitchFamily="49" charset="0"/>
              </a:rPr>
              <a:t>mars &lt;&lt;EOF</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retrieve,</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type   = an,</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date   = -1, </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target = </a:t>
            </a:r>
            <a:r>
              <a:rPr lang="ja-JP" altLang="en-GB" sz="2000" dirty="0">
                <a:solidFill>
                  <a:srgbClr val="0000FF"/>
                </a:solidFill>
                <a:latin typeface="Courier New" panose="02070309020205020404" pitchFamily="49" charset="0"/>
              </a:rPr>
              <a:t>“</a:t>
            </a:r>
            <a:r>
              <a:rPr lang="en-GB" altLang="ja-JP" sz="2000" dirty="0">
                <a:solidFill>
                  <a:srgbClr val="0000FF"/>
                </a:solidFill>
                <a:latin typeface="Courier New" panose="02070309020205020404" pitchFamily="49" charset="0"/>
              </a:rPr>
              <a:t>$SCRATCH/</a:t>
            </a:r>
            <a:r>
              <a:rPr lang="en-GB" altLang="ja-JP" sz="2000" dirty="0" err="1">
                <a:solidFill>
                  <a:srgbClr val="0000FF"/>
                </a:solidFill>
                <a:latin typeface="Courier New" panose="02070309020205020404" pitchFamily="49" charset="0"/>
              </a:rPr>
              <a:t>my_an</a:t>
            </a:r>
            <a:r>
              <a:rPr lang="ja-JP" altLang="en-GB" sz="2000" dirty="0">
                <a:solidFill>
                  <a:srgbClr val="0000FF"/>
                </a:solidFill>
                <a:latin typeface="Courier New" panose="02070309020205020404" pitchFamily="49" charset="0"/>
              </a:rPr>
              <a:t>”</a:t>
            </a:r>
            <a:r>
              <a:rPr lang="en-GB" altLang="ja-JP" sz="2000" dirty="0">
                <a:solidFill>
                  <a:srgbClr val="0000FF"/>
                </a:solidFill>
                <a:latin typeface="Courier New" panose="02070309020205020404" pitchFamily="49" charset="0"/>
              </a:rPr>
              <a:t/>
            </a:r>
            <a:br>
              <a:rPr lang="en-GB" altLang="ja-JP" sz="2000" dirty="0">
                <a:solidFill>
                  <a:srgbClr val="0000FF"/>
                </a:solidFill>
                <a:latin typeface="Courier New" panose="02070309020205020404" pitchFamily="49" charset="0"/>
              </a:rPr>
            </a:br>
            <a:r>
              <a:rPr lang="en-GB" altLang="ja-JP" sz="2000" dirty="0">
                <a:solidFill>
                  <a:srgbClr val="0000FF"/>
                </a:solidFill>
                <a:latin typeface="Courier New" panose="02070309020205020404" pitchFamily="49" charset="0"/>
              </a:rPr>
              <a:t>EOF</a:t>
            </a:r>
            <a:endParaRPr lang="en-GB" altLang="en-US" sz="2000" dirty="0"/>
          </a:p>
        </p:txBody>
      </p:sp>
      <p:sp>
        <p:nvSpPr>
          <p:cNvPr id="45064" name="Text Box 7"/>
          <p:cNvSpPr txBox="1">
            <a:spLocks noChangeArrowheads="1"/>
          </p:cNvSpPr>
          <p:nvPr/>
        </p:nvSpPr>
        <p:spPr bwMode="auto">
          <a:xfrm>
            <a:off x="4928964" y="3733476"/>
            <a:ext cx="4413250" cy="242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txBody>
          <a:bodyPr>
            <a:spAutoFit/>
          </a:bodyPr>
          <a:lstStyle>
            <a:lvl1pPr>
              <a:defRPr b="1">
                <a:solidFill>
                  <a:schemeClr val="tx1"/>
                </a:solidFill>
                <a:latin typeface="Arial" panose="020B0604020202020204" pitchFamily="34" charset="0"/>
                <a:ea typeface="ＭＳ Ｐゴシック" panose="020B0600070205080204" pitchFamily="34" charset="-128"/>
              </a:defRPr>
            </a:lvl1pPr>
            <a:lvl2pPr marL="742950" indent="-285750">
              <a:defRPr b="1">
                <a:solidFill>
                  <a:schemeClr val="tx1"/>
                </a:solidFill>
                <a:latin typeface="Arial" panose="020B0604020202020204" pitchFamily="34" charset="0"/>
                <a:ea typeface="ＭＳ Ｐゴシック" panose="020B0600070205080204" pitchFamily="34" charset="-128"/>
              </a:defRPr>
            </a:lvl2pPr>
            <a:lvl3pPr marL="1143000" indent="-228600">
              <a:defRPr b="1">
                <a:solidFill>
                  <a:schemeClr val="tx1"/>
                </a:solidFill>
                <a:latin typeface="Arial" panose="020B0604020202020204" pitchFamily="34" charset="0"/>
                <a:ea typeface="ＭＳ Ｐゴシック" panose="020B0600070205080204" pitchFamily="34" charset="-128"/>
              </a:defRPr>
            </a:lvl3pPr>
            <a:lvl4pPr marL="1600200" indent="-228600">
              <a:defRPr b="1">
                <a:solidFill>
                  <a:schemeClr val="tx1"/>
                </a:solidFill>
                <a:latin typeface="Arial" panose="020B0604020202020204" pitchFamily="34" charset="0"/>
                <a:ea typeface="ＭＳ Ｐゴシック" panose="020B0600070205080204" pitchFamily="34" charset="-128"/>
              </a:defRPr>
            </a:lvl4pPr>
            <a:lvl5pPr marL="2057400" indent="-22860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pPr>
              <a:lnSpc>
                <a:spcPts val="2600"/>
              </a:lnSpc>
              <a:spcAft>
                <a:spcPts val="2000"/>
              </a:spcAft>
              <a:buClr>
                <a:srgbClr val="FF0000"/>
              </a:buClr>
              <a:buSzPct val="120000"/>
            </a:pPr>
            <a:r>
              <a:rPr lang="en-GB" altLang="en-US" sz="2000" dirty="0">
                <a:solidFill>
                  <a:srgbClr val="0000FF"/>
                </a:solidFill>
                <a:latin typeface="Courier New" panose="02070309020205020404" pitchFamily="49" charset="0"/>
              </a:rPr>
              <a:t>cat &gt; </a:t>
            </a:r>
            <a:r>
              <a:rPr lang="en-GB" altLang="en-US" sz="2000" dirty="0" err="1">
                <a:solidFill>
                  <a:srgbClr val="0000FF"/>
                </a:solidFill>
                <a:latin typeface="Courier New" panose="02070309020205020404" pitchFamily="49" charset="0"/>
              </a:rPr>
              <a:t>my_request</a:t>
            </a:r>
            <a:r>
              <a:rPr lang="en-GB" altLang="en-US" sz="2000" dirty="0">
                <a:solidFill>
                  <a:srgbClr val="0000FF"/>
                </a:solidFill>
                <a:latin typeface="Courier New" panose="02070309020205020404" pitchFamily="49" charset="0"/>
              </a:rPr>
              <a:t> &lt;&lt;EOF</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retrieve,</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type   = an,</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date   = -1, </a:t>
            </a:r>
            <a:br>
              <a:rPr lang="en-GB" altLang="en-US" sz="2000" dirty="0">
                <a:solidFill>
                  <a:srgbClr val="0000FF"/>
                </a:solidFill>
                <a:latin typeface="Courier New" panose="02070309020205020404" pitchFamily="49" charset="0"/>
              </a:rPr>
            </a:br>
            <a:r>
              <a:rPr lang="en-GB" altLang="en-US" sz="2000" dirty="0">
                <a:solidFill>
                  <a:srgbClr val="0000FF"/>
                </a:solidFill>
                <a:latin typeface="Courier New" panose="02070309020205020404" pitchFamily="49" charset="0"/>
              </a:rPr>
              <a:t>  target = </a:t>
            </a:r>
            <a:r>
              <a:rPr lang="ja-JP" altLang="en-GB" sz="2000" dirty="0">
                <a:solidFill>
                  <a:srgbClr val="0000FF"/>
                </a:solidFill>
                <a:latin typeface="Courier New" panose="02070309020205020404" pitchFamily="49" charset="0"/>
              </a:rPr>
              <a:t>“</a:t>
            </a:r>
            <a:r>
              <a:rPr lang="en-GB" altLang="ja-JP" sz="2000" dirty="0">
                <a:solidFill>
                  <a:srgbClr val="0000FF"/>
                </a:solidFill>
                <a:latin typeface="Courier New" panose="02070309020205020404" pitchFamily="49" charset="0"/>
              </a:rPr>
              <a:t>$SCRATCH/</a:t>
            </a:r>
            <a:r>
              <a:rPr lang="en-GB" altLang="ja-JP" sz="2000" dirty="0" err="1">
                <a:solidFill>
                  <a:srgbClr val="0000FF"/>
                </a:solidFill>
                <a:latin typeface="Courier New" panose="02070309020205020404" pitchFamily="49" charset="0"/>
              </a:rPr>
              <a:t>my_an</a:t>
            </a:r>
            <a:r>
              <a:rPr lang="ja-JP" altLang="en-GB" sz="2000" dirty="0">
                <a:solidFill>
                  <a:srgbClr val="0000FF"/>
                </a:solidFill>
                <a:latin typeface="Courier New" panose="02070309020205020404" pitchFamily="49" charset="0"/>
              </a:rPr>
              <a:t>”</a:t>
            </a:r>
            <a:r>
              <a:rPr lang="en-GB" altLang="ja-JP" sz="2000" dirty="0">
                <a:solidFill>
                  <a:srgbClr val="0000FF"/>
                </a:solidFill>
                <a:latin typeface="Courier New" panose="02070309020205020404" pitchFamily="49" charset="0"/>
              </a:rPr>
              <a:t/>
            </a:r>
            <a:br>
              <a:rPr lang="en-GB" altLang="ja-JP" sz="2000" dirty="0">
                <a:solidFill>
                  <a:srgbClr val="0000FF"/>
                </a:solidFill>
                <a:latin typeface="Courier New" panose="02070309020205020404" pitchFamily="49" charset="0"/>
              </a:rPr>
            </a:br>
            <a:r>
              <a:rPr lang="en-GB" altLang="ja-JP" sz="2000" dirty="0">
                <a:solidFill>
                  <a:srgbClr val="0000FF"/>
                </a:solidFill>
                <a:latin typeface="Courier New" panose="02070309020205020404" pitchFamily="49" charset="0"/>
              </a:rPr>
              <a:t>EOF</a:t>
            </a:r>
            <a:br>
              <a:rPr lang="en-GB" altLang="ja-JP" sz="2000" dirty="0">
                <a:solidFill>
                  <a:srgbClr val="0000FF"/>
                </a:solidFill>
                <a:latin typeface="Courier New" panose="02070309020205020404" pitchFamily="49" charset="0"/>
              </a:rPr>
            </a:br>
            <a:r>
              <a:rPr lang="en-GB" altLang="ja-JP" sz="2000" dirty="0">
                <a:solidFill>
                  <a:srgbClr val="0000FF"/>
                </a:solidFill>
                <a:latin typeface="Courier New" panose="02070309020205020404" pitchFamily="49" charset="0"/>
              </a:rPr>
              <a:t>mars </a:t>
            </a:r>
            <a:r>
              <a:rPr lang="en-GB" altLang="ja-JP" sz="2000" dirty="0" err="1">
                <a:solidFill>
                  <a:srgbClr val="0000FF"/>
                </a:solidFill>
                <a:latin typeface="Courier New" panose="02070309020205020404" pitchFamily="49" charset="0"/>
              </a:rPr>
              <a:t>my_request</a:t>
            </a:r>
            <a:endParaRPr lang="en-GB" altLang="en-US" sz="2000" dirty="0"/>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23</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5" name="Rectangle 3"/>
          <p:cNvSpPr>
            <a:spLocks noGrp="1" noChangeArrowheads="1"/>
          </p:cNvSpPr>
          <p:nvPr>
            <p:ph idx="1"/>
          </p:nvPr>
        </p:nvSpPr>
        <p:spPr>
          <a:xfrm>
            <a:off x="658287" y="1065214"/>
            <a:ext cx="10818282" cy="5103812"/>
          </a:xfrm>
        </p:spPr>
        <p:txBody>
          <a:bodyPr/>
          <a:lstStyle/>
          <a:p>
            <a:pPr>
              <a:buFont typeface="Wingdings" pitchFamily="2" charset="2"/>
              <a:buNone/>
            </a:pPr>
            <a:r>
              <a:rPr lang="en-GB" altLang="en-US" dirty="0" smtClean="0">
                <a:ea typeface="ＭＳ Ｐゴシック" panose="020B0600070205080204" pitchFamily="34" charset="-128"/>
              </a:rPr>
              <a:t>Point your browser to </a:t>
            </a:r>
          </a:p>
          <a:p>
            <a:pPr>
              <a:buFont typeface="Wingdings" pitchFamily="2" charset="2"/>
              <a:buNone/>
            </a:pPr>
            <a:endParaRPr lang="en-GB" altLang="en-US" dirty="0" smtClean="0">
              <a:ea typeface="ＭＳ Ｐゴシック" panose="020B0600070205080204" pitchFamily="34" charset="-128"/>
            </a:endParaRPr>
          </a:p>
          <a:p>
            <a:pPr>
              <a:buFont typeface="Wingdings" pitchFamily="2" charset="2"/>
              <a:buNone/>
            </a:pPr>
            <a:endParaRPr lang="en-GB" altLang="en-US" dirty="0" smtClean="0">
              <a:ea typeface="ＭＳ Ｐゴシック" panose="020B0600070205080204" pitchFamily="34" charset="-128"/>
            </a:endParaRPr>
          </a:p>
          <a:p>
            <a:pPr>
              <a:buNone/>
            </a:pPr>
            <a:r>
              <a:rPr lang="en-GB" altLang="en-US" dirty="0" smtClean="0">
                <a:ea typeface="ＭＳ Ｐゴシック" panose="020B0600070205080204" pitchFamily="34" charset="-128"/>
              </a:rPr>
              <a:t>or on </a:t>
            </a:r>
            <a:r>
              <a:rPr lang="en-GB" altLang="en-US" sz="2000" dirty="0">
                <a:hlinkClick r:id="rId3"/>
              </a:rPr>
              <a:t>software.ecmwf.int</a:t>
            </a:r>
            <a:r>
              <a:rPr lang="en-GB" altLang="en-US" sz="2000" dirty="0"/>
              <a:t> </a:t>
            </a:r>
            <a:r>
              <a:rPr lang="en-GB" altLang="en-US" dirty="0" smtClean="0">
                <a:ea typeface="ＭＳ Ｐゴシック" panose="020B0600070205080204" pitchFamily="34" charset="-128"/>
              </a:rPr>
              <a:t>navigate to </a:t>
            </a:r>
          </a:p>
          <a:p>
            <a:pPr>
              <a:buFont typeface="Wingdings" pitchFamily="2" charset="2"/>
              <a:buNone/>
            </a:pPr>
            <a:endParaRPr lang="en-GB" altLang="en-US" dirty="0" smtClean="0">
              <a:ea typeface="ＭＳ Ｐゴシック" panose="020B0600070205080204" pitchFamily="34" charset="-128"/>
            </a:endParaRPr>
          </a:p>
          <a:p>
            <a:pPr marL="476262" lvl="1" indent="0">
              <a:buNone/>
            </a:pPr>
            <a:r>
              <a:rPr lang="fr-FR" altLang="en-US" sz="2000" dirty="0" smtClean="0">
                <a:hlinkClick r:id="rId4"/>
              </a:rPr>
              <a:t>User Documentation &gt; MARS user documentation &gt; MARS </a:t>
            </a:r>
            <a:r>
              <a:rPr lang="fr-FR" altLang="en-US" sz="2000" dirty="0" err="1" smtClean="0">
                <a:hlinkClick r:id="rId4"/>
              </a:rPr>
              <a:t>example</a:t>
            </a:r>
            <a:r>
              <a:rPr lang="fr-FR" altLang="en-US" sz="2000" dirty="0" smtClean="0">
                <a:hlinkClick r:id="rId4"/>
              </a:rPr>
              <a:t> </a:t>
            </a:r>
            <a:r>
              <a:rPr lang="fr-FR" altLang="en-US" sz="2000" dirty="0" err="1" smtClean="0">
                <a:hlinkClick r:id="rId4"/>
              </a:rPr>
              <a:t>requests</a:t>
            </a:r>
            <a:endParaRPr lang="en-GB" altLang="en-US" sz="2000" dirty="0"/>
          </a:p>
          <a:p>
            <a:pPr>
              <a:buFont typeface="Wingdings" pitchFamily="2" charset="2"/>
              <a:buNone/>
            </a:pPr>
            <a:endParaRPr lang="en-GB" altLang="en-US" dirty="0" smtClean="0">
              <a:ea typeface="ＭＳ Ｐゴシック" panose="020B0600070205080204" pitchFamily="34" charset="-128"/>
            </a:endParaRPr>
          </a:p>
          <a:p>
            <a:pPr>
              <a:buFont typeface="Wingdings" pitchFamily="2" charset="2"/>
              <a:buNone/>
            </a:pPr>
            <a:r>
              <a:rPr lang="en-GB" altLang="en-US" dirty="0" smtClean="0">
                <a:ea typeface="ＭＳ Ｐゴシック" panose="020B0600070205080204" pitchFamily="34" charset="-128"/>
              </a:rPr>
              <a:t>and follow the instructions</a:t>
            </a:r>
          </a:p>
          <a:p>
            <a:pPr>
              <a:buFont typeface="Wingdings" pitchFamily="2" charset="2"/>
              <a:buNone/>
            </a:pPr>
            <a:endParaRPr lang="en-GB" altLang="en-US" dirty="0" smtClean="0">
              <a:ea typeface="ＭＳ Ｐゴシック" panose="020B0600070205080204" pitchFamily="34" charset="-128"/>
            </a:endParaRPr>
          </a:p>
          <a:p>
            <a:pPr>
              <a:buFont typeface="Wingdings" pitchFamily="2" charset="2"/>
              <a:buNone/>
            </a:pPr>
            <a:endParaRPr lang="en-GB" altLang="en-US" dirty="0" smtClean="0">
              <a:ea typeface="ＭＳ Ｐゴシック" panose="020B0600070205080204" pitchFamily="34" charset="-128"/>
            </a:endParaRPr>
          </a:p>
          <a:p>
            <a:pPr>
              <a:buFont typeface="Wingdings" pitchFamily="2" charset="2"/>
              <a:buNone/>
            </a:pPr>
            <a:endParaRPr lang="en-GB" altLang="en-US" dirty="0" smtClean="0">
              <a:ea typeface="ＭＳ Ｐゴシック" panose="020B0600070205080204" pitchFamily="34" charset="-128"/>
            </a:endParaRPr>
          </a:p>
        </p:txBody>
      </p:sp>
      <p:sp>
        <p:nvSpPr>
          <p:cNvPr id="46084"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MARS Practical</a:t>
            </a:r>
          </a:p>
        </p:txBody>
      </p:sp>
      <p:sp>
        <p:nvSpPr>
          <p:cNvPr id="46086" name="Rectangle 4"/>
          <p:cNvSpPr>
            <a:spLocks noChangeArrowheads="1"/>
          </p:cNvSpPr>
          <p:nvPr/>
        </p:nvSpPr>
        <p:spPr bwMode="auto">
          <a:xfrm>
            <a:off x="1165122" y="1709738"/>
            <a:ext cx="8042586"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b="1">
                <a:solidFill>
                  <a:schemeClr val="tx1"/>
                </a:solidFill>
                <a:latin typeface="Arial" panose="020B0604020202020204" pitchFamily="34" charset="0"/>
                <a:ea typeface="ＭＳ Ｐゴシック" panose="020B0600070205080204" pitchFamily="34" charset="-128"/>
              </a:defRPr>
            </a:lvl1pPr>
            <a:lvl2pPr marL="742950" indent="-285750">
              <a:defRPr b="1">
                <a:solidFill>
                  <a:schemeClr val="tx1"/>
                </a:solidFill>
                <a:latin typeface="Arial" panose="020B0604020202020204" pitchFamily="34" charset="0"/>
                <a:ea typeface="ＭＳ Ｐゴシック" panose="020B0600070205080204" pitchFamily="34" charset="-128"/>
              </a:defRPr>
            </a:lvl2pPr>
            <a:lvl3pPr marL="1143000" indent="-228600">
              <a:defRPr b="1">
                <a:solidFill>
                  <a:schemeClr val="tx1"/>
                </a:solidFill>
                <a:latin typeface="Arial" panose="020B0604020202020204" pitchFamily="34" charset="0"/>
                <a:ea typeface="ＭＳ Ｐゴシック" panose="020B0600070205080204" pitchFamily="34" charset="-128"/>
              </a:defRPr>
            </a:lvl3pPr>
            <a:lvl4pPr marL="1600200" indent="-228600">
              <a:defRPr b="1">
                <a:solidFill>
                  <a:schemeClr val="tx1"/>
                </a:solidFill>
                <a:latin typeface="Arial" panose="020B0604020202020204" pitchFamily="34" charset="0"/>
                <a:ea typeface="ＭＳ Ｐゴシック" panose="020B0600070205080204" pitchFamily="34" charset="-128"/>
              </a:defRPr>
            </a:lvl4pPr>
            <a:lvl5pPr marL="2057400" indent="-228600">
              <a:defRPr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ＭＳ Ｐゴシック" panose="020B0600070205080204" pitchFamily="34" charset="-128"/>
              </a:defRPr>
            </a:lvl9pPr>
          </a:lstStyle>
          <a:p>
            <a:r>
              <a:rPr lang="en-GB" altLang="en-US" sz="2000" dirty="0">
                <a:hlinkClick r:id="rId4"/>
              </a:rPr>
              <a:t>software.ecmwf.int/wiki/display/UDOC/</a:t>
            </a:r>
            <a:r>
              <a:rPr lang="en-GB" altLang="en-US" sz="2000" dirty="0" err="1">
                <a:hlinkClick r:id="rId4"/>
              </a:rPr>
              <a:t>MARS+example+requests</a:t>
            </a:r>
            <a:endParaRPr lang="en-GB" altLang="en-US" sz="2000" dirty="0"/>
          </a:p>
          <a:p>
            <a:endParaRPr lang="en-GB" altLang="en-US" dirty="0" smtClean="0"/>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dirty="0"/>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24</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Rectangle 3"/>
          <p:cNvSpPr>
            <a:spLocks noGrp="1" noChangeArrowheads="1"/>
          </p:cNvSpPr>
          <p:nvPr>
            <p:ph idx="1"/>
          </p:nvPr>
        </p:nvSpPr>
        <p:spPr>
          <a:xfrm>
            <a:off x="658286" y="1261433"/>
            <a:ext cx="8789987" cy="4759325"/>
          </a:xfrm>
        </p:spPr>
        <p:txBody>
          <a:bodyPr/>
          <a:lstStyle/>
          <a:p>
            <a:pPr>
              <a:lnSpc>
                <a:spcPts val="3000"/>
              </a:lnSpc>
            </a:pPr>
            <a:r>
              <a:rPr lang="en-GB" altLang="en-US" dirty="0" smtClean="0">
                <a:ea typeface="ＭＳ Ｐゴシック" panose="020B0600070205080204" pitchFamily="34" charset="-128"/>
              </a:rPr>
              <a:t>Avoid default values</a:t>
            </a:r>
            <a:r>
              <a:rPr lang="en-GB" altLang="en-US" dirty="0" smtClean="0">
                <a:ea typeface="ＭＳ Ｐゴシック" panose="020B0600070205080204" pitchFamily="34" charset="-128"/>
              </a:rPr>
              <a:t>, if possible</a:t>
            </a:r>
            <a:endParaRPr lang="en-GB" altLang="en-US" dirty="0" smtClean="0">
              <a:ea typeface="ＭＳ Ｐゴシック" panose="020B0600070205080204" pitchFamily="34" charset="-128"/>
            </a:endParaRPr>
          </a:p>
          <a:p>
            <a:pPr>
              <a:lnSpc>
                <a:spcPts val="3000"/>
              </a:lnSpc>
            </a:pPr>
            <a:r>
              <a:rPr lang="en-GB" altLang="en-US" dirty="0" smtClean="0">
                <a:ea typeface="ＭＳ Ｐゴシック" panose="020B0600070205080204" pitchFamily="34" charset="-128"/>
              </a:rPr>
              <a:t>Be aware that there is only a syntax check, you </a:t>
            </a:r>
            <a:r>
              <a:rPr lang="en-GB" altLang="en-US" dirty="0" smtClean="0">
                <a:ea typeface="ＭＳ Ｐゴシック" panose="020B0600070205080204" pitchFamily="34" charset="-128"/>
              </a:rPr>
              <a:t>may still have a request that does not describe any archived data. </a:t>
            </a:r>
            <a:endParaRPr lang="en-GB" altLang="en-US" dirty="0" smtClean="0">
              <a:ea typeface="ＭＳ Ｐゴシック" panose="020B0600070205080204" pitchFamily="34" charset="-128"/>
            </a:endParaRPr>
          </a:p>
          <a:p>
            <a:pPr>
              <a:lnSpc>
                <a:spcPts val="3000"/>
              </a:lnSpc>
            </a:pPr>
            <a:r>
              <a:rPr lang="en-GB" altLang="en-US" dirty="0" smtClean="0">
                <a:ea typeface="ＭＳ Ｐゴシック" panose="020B0600070205080204" pitchFamily="34" charset="-128"/>
              </a:rPr>
              <a:t>Check the MARS output to discover possible problems with the retrieval</a:t>
            </a:r>
            <a:endParaRPr lang="en-GB" altLang="en-US" dirty="0" smtClean="0">
              <a:ea typeface="ＭＳ Ｐゴシック" panose="020B0600070205080204" pitchFamily="34" charset="-128"/>
            </a:endParaRPr>
          </a:p>
          <a:p>
            <a:pPr lvl="1"/>
            <a:r>
              <a:rPr lang="en-GB" altLang="en-US" sz="2000" dirty="0">
                <a:ea typeface="ＭＳ Ｐゴシック" panose="020B0600070205080204" pitchFamily="34" charset="-128"/>
              </a:rPr>
              <a:t>INFO		request execution and </a:t>
            </a:r>
            <a:r>
              <a:rPr lang="en-GB" altLang="en-US" sz="2000" u="sng" dirty="0">
                <a:ea typeface="ＭＳ Ｐゴシック" panose="020B0600070205080204" pitchFamily="34" charset="-128"/>
              </a:rPr>
              <a:t>report</a:t>
            </a:r>
            <a:r>
              <a:rPr lang="en-GB" altLang="en-US" sz="2000" dirty="0">
                <a:ea typeface="ＭＳ Ｐゴシック" panose="020B0600070205080204" pitchFamily="34" charset="-128"/>
              </a:rPr>
              <a:t> </a:t>
            </a:r>
          </a:p>
          <a:p>
            <a:pPr lvl="1"/>
            <a:r>
              <a:rPr lang="en-GB" altLang="en-US" sz="2000" dirty="0">
                <a:ea typeface="ＭＳ Ｐゴシック" panose="020B0600070205080204" pitchFamily="34" charset="-128"/>
              </a:rPr>
              <a:t>WARNING	unusual aspect of execution</a:t>
            </a:r>
          </a:p>
          <a:p>
            <a:pPr lvl="1"/>
            <a:r>
              <a:rPr lang="en-GB" altLang="en-US" sz="2000" dirty="0">
                <a:ea typeface="ＭＳ Ｐゴシック" panose="020B0600070205080204" pitchFamily="34" charset="-128"/>
              </a:rPr>
              <a:t>ERROR	system or data errors</a:t>
            </a:r>
          </a:p>
          <a:p>
            <a:pPr lvl="1"/>
            <a:r>
              <a:rPr lang="en-GB" altLang="en-US" sz="2000" dirty="0">
                <a:ea typeface="ＭＳ Ｐゴシック" panose="020B0600070205080204" pitchFamily="34" charset="-128"/>
              </a:rPr>
              <a:t>FATAL	terminates execution</a:t>
            </a:r>
          </a:p>
          <a:p>
            <a:pPr>
              <a:buFont typeface="Wingdings" pitchFamily="2" charset="2"/>
              <a:buNone/>
            </a:pPr>
            <a:endParaRPr lang="en-GB" altLang="en-US" dirty="0" smtClean="0">
              <a:ea typeface="ＭＳ Ｐゴシック" panose="020B0600070205080204" pitchFamily="34" charset="-128"/>
            </a:endParaRPr>
          </a:p>
          <a:p>
            <a:endParaRPr lang="en-GB" altLang="en-US" dirty="0" smtClean="0">
              <a:ea typeface="ＭＳ Ｐゴシック" panose="020B0600070205080204" pitchFamily="34" charset="-128"/>
            </a:endParaRPr>
          </a:p>
        </p:txBody>
      </p:sp>
      <p:sp>
        <p:nvSpPr>
          <p:cNvPr id="47108"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Retrieving data – Hints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25</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1" name="Rectangle 3"/>
          <p:cNvSpPr>
            <a:spLocks noGrp="1" noChangeArrowheads="1"/>
          </p:cNvSpPr>
          <p:nvPr>
            <p:ph idx="1"/>
          </p:nvPr>
        </p:nvSpPr>
        <p:spPr>
          <a:xfrm>
            <a:off x="825500" y="844550"/>
            <a:ext cx="9796465" cy="5410200"/>
          </a:xfrm>
        </p:spPr>
        <p:txBody>
          <a:bodyPr/>
          <a:lstStyle/>
          <a:p>
            <a:pPr marL="0" indent="0">
              <a:buNone/>
            </a:pPr>
            <a:endParaRPr lang="en-GB" altLang="en-US" sz="2400" dirty="0">
              <a:ea typeface="ＭＳ Ｐゴシック" panose="020B0600070205080204" pitchFamily="34" charset="-128"/>
            </a:endParaRPr>
          </a:p>
          <a:p>
            <a:pPr marL="0" indent="0">
              <a:buNone/>
            </a:pPr>
            <a:endParaRPr lang="en-GB" altLang="en-US" sz="2400" dirty="0">
              <a:ea typeface="ＭＳ Ｐゴシック" panose="020B0600070205080204" pitchFamily="34" charset="-128"/>
            </a:endParaRPr>
          </a:p>
          <a:p>
            <a:pPr marL="0" indent="0">
              <a:buNone/>
            </a:pPr>
            <a:r>
              <a:rPr lang="en-GB" altLang="en-US" sz="2400" b="0" dirty="0" smtClean="0">
                <a:ea typeface="ＭＳ Ｐゴシック" panose="020B0600070205080204" pitchFamily="34" charset="-128"/>
              </a:rPr>
              <a:t>GRIB </a:t>
            </a:r>
            <a:r>
              <a:rPr lang="en-GB" altLang="en-US" sz="2400" b="0" dirty="0">
                <a:ea typeface="ＭＳ Ｐゴシック" panose="020B0600070205080204" pitchFamily="34" charset="-128"/>
              </a:rPr>
              <a:t>table based view </a:t>
            </a:r>
          </a:p>
          <a:p>
            <a:r>
              <a:rPr lang="en-GB" altLang="en-US" sz="2400" b="0" dirty="0">
                <a:ea typeface="ＭＳ Ｐゴシック" panose="020B0600070205080204" pitchFamily="34" charset="-128"/>
              </a:rPr>
              <a:t>Links to IFS documentation</a:t>
            </a:r>
          </a:p>
          <a:p>
            <a:r>
              <a:rPr lang="en-GB" altLang="en-US" sz="2400" b="0" dirty="0">
                <a:ea typeface="ＭＳ Ｐゴシック" panose="020B0600070205080204" pitchFamily="34" charset="-128"/>
              </a:rPr>
              <a:t>Links to comprehensive list of class, stream and type</a:t>
            </a:r>
          </a:p>
          <a:p>
            <a:pPr>
              <a:buFont typeface="Wingdings" pitchFamily="2" charset="2"/>
              <a:buNone/>
            </a:pPr>
            <a:endParaRPr lang="en-GB" altLang="en-US" sz="2400" dirty="0" smtClean="0">
              <a:ea typeface="ＭＳ Ｐゴシック" panose="020B0600070205080204" pitchFamily="34" charset="-128"/>
            </a:endParaRPr>
          </a:p>
          <a:p>
            <a:pPr>
              <a:buFont typeface="Wingdings" pitchFamily="2" charset="2"/>
              <a:buNone/>
            </a:pPr>
            <a:endParaRPr lang="en-GB" altLang="en-US" sz="2400" dirty="0">
              <a:ea typeface="ＭＳ Ｐゴシック" panose="020B0600070205080204" pitchFamily="34" charset="-128"/>
            </a:endParaRPr>
          </a:p>
          <a:p>
            <a:pPr>
              <a:buNone/>
            </a:pPr>
            <a:r>
              <a:rPr lang="en-GB" altLang="en-US" sz="2400" dirty="0">
                <a:ea typeface="ＭＳ Ｐゴシック" panose="020B0600070205080204" pitchFamily="34" charset="-128"/>
                <a:hlinkClick r:id="rId3"/>
              </a:rPr>
              <a:t>https://software.ecmwf.int/wiki/display/GRIB/Documentation</a:t>
            </a:r>
            <a:endParaRPr lang="en-GB" altLang="en-US" sz="2400" dirty="0">
              <a:ea typeface="ＭＳ Ｐゴシック" panose="020B0600070205080204" pitchFamily="34" charset="-128"/>
            </a:endParaRPr>
          </a:p>
          <a:p>
            <a:pPr>
              <a:buFont typeface="Wingdings" pitchFamily="2" charset="2"/>
              <a:buNone/>
            </a:pPr>
            <a:endParaRPr lang="en-GB" altLang="en-US" sz="2400" dirty="0">
              <a:ea typeface="ＭＳ Ｐゴシック" panose="020B0600070205080204" pitchFamily="34" charset="-128"/>
            </a:endParaRPr>
          </a:p>
        </p:txBody>
      </p:sp>
      <p:sp>
        <p:nvSpPr>
          <p:cNvPr id="50180" name="Rectangle 2"/>
          <p:cNvSpPr>
            <a:spLocks noGrp="1" noChangeArrowheads="1"/>
          </p:cNvSpPr>
          <p:nvPr>
            <p:ph type="title"/>
          </p:nvPr>
        </p:nvSpPr>
        <p:spPr>
          <a:xfrm>
            <a:off x="619848" y="76201"/>
            <a:ext cx="9056687" cy="708025"/>
          </a:xfrm>
        </p:spPr>
        <p:txBody>
          <a:bodyPr/>
          <a:lstStyle/>
          <a:p>
            <a:r>
              <a:rPr lang="en-GB" altLang="en-US" dirty="0" smtClean="0">
                <a:ea typeface="ＭＳ Ｐゴシック" panose="020B0600070205080204" pitchFamily="34" charset="-128"/>
              </a:rPr>
              <a:t>Parameter database </a:t>
            </a:r>
            <a:r>
              <a:rPr lang="en-GB" altLang="en-US" dirty="0">
                <a:ea typeface="ＭＳ Ｐゴシック" panose="020B0600070205080204" pitchFamily="34" charset="-128"/>
              </a:rPr>
              <a:t>- </a:t>
            </a:r>
            <a:r>
              <a:rPr lang="en-GB" altLang="en-US" dirty="0" smtClean="0">
                <a:ea typeface="ＭＳ Ｐゴシック" panose="020B0600070205080204" pitchFamily="34" charset="-128"/>
                <a:hlinkClick r:id="rId4"/>
              </a:rPr>
              <a:t>apps.ecmwf.int/codes/</a:t>
            </a:r>
            <a:r>
              <a:rPr lang="en-GB" altLang="en-US" dirty="0" err="1" smtClean="0">
                <a:ea typeface="ＭＳ Ｐゴシック" panose="020B0600070205080204" pitchFamily="34" charset="-128"/>
                <a:hlinkClick r:id="rId4"/>
              </a:rPr>
              <a:t>grib</a:t>
            </a:r>
            <a:r>
              <a:rPr lang="en-GB" altLang="en-US" dirty="0" smtClean="0">
                <a:ea typeface="ＭＳ Ｐゴシック" panose="020B0600070205080204" pitchFamily="34" charset="-128"/>
                <a:hlinkClick r:id="rId4"/>
              </a:rPr>
              <a:t>/</a:t>
            </a:r>
            <a:endParaRPr lang="en-GB" altLang="en-US" dirty="0" smtClean="0">
              <a:ea typeface="ＭＳ Ｐゴシック" panose="020B0600070205080204" pitchFamily="34" charset="-128"/>
            </a:endParaRP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26</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6796" y="350520"/>
            <a:ext cx="8987882" cy="5970593"/>
          </a:xfrm>
          <a:prstGeom prst="rect">
            <a:avLst/>
          </a:prstGeom>
        </p:spPr>
      </p:pic>
      <p:sp>
        <p:nvSpPr>
          <p:cNvPr id="60420" name="Rectangle 2"/>
          <p:cNvSpPr>
            <a:spLocks noGrp="1" noChangeArrowheads="1"/>
          </p:cNvSpPr>
          <p:nvPr>
            <p:ph type="title"/>
          </p:nvPr>
        </p:nvSpPr>
        <p:spPr/>
        <p:txBody>
          <a:bodyPr/>
          <a:lstStyle/>
          <a:p>
            <a:r>
              <a:rPr lang="en-GB" altLang="en-US" sz="2200">
                <a:ea typeface="ＭＳ Ｐゴシック" panose="020B0600070205080204" pitchFamily="34" charset="-128"/>
              </a:rPr>
              <a:t>Retrieving data - MARS tree</a:t>
            </a:r>
            <a:r>
              <a:rPr lang="en-GB" altLang="en-US" sz="2000">
                <a:ea typeface="ＭＳ Ｐゴシック" panose="020B0600070205080204" pitchFamily="34" charset="-128"/>
              </a:rPr>
              <a:t>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27</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Rectangle 3"/>
          <p:cNvSpPr>
            <a:spLocks noGrp="1" noChangeArrowheads="1"/>
          </p:cNvSpPr>
          <p:nvPr>
            <p:ph idx="1"/>
          </p:nvPr>
        </p:nvSpPr>
        <p:spPr>
          <a:xfrm>
            <a:off x="654217" y="904877"/>
            <a:ext cx="11256374" cy="5603875"/>
          </a:xfrm>
        </p:spPr>
        <p:txBody>
          <a:bodyPr/>
          <a:lstStyle/>
          <a:p>
            <a:r>
              <a:rPr lang="en-GB" altLang="en-US" b="0" dirty="0" smtClean="0">
                <a:ea typeface="ＭＳ Ｐゴシック" panose="020B0600070205080204" pitchFamily="34" charset="-128"/>
              </a:rPr>
              <a:t>MARS documentation</a:t>
            </a:r>
            <a:br>
              <a:rPr lang="en-GB" altLang="en-US" b="0" dirty="0" smtClean="0">
                <a:ea typeface="ＭＳ Ｐゴシック" panose="020B0600070205080204" pitchFamily="34" charset="-128"/>
              </a:rPr>
            </a:br>
            <a:r>
              <a:rPr lang="en-GB" altLang="en-US" b="0" dirty="0" smtClean="0">
                <a:ea typeface="ＭＳ Ｐゴシック" panose="020B0600070205080204" pitchFamily="34" charset="-128"/>
              </a:rPr>
              <a:t>	</a:t>
            </a:r>
            <a:r>
              <a:rPr lang="en-GB" altLang="en-US" b="0" dirty="0" smtClean="0">
                <a:solidFill>
                  <a:srgbClr val="0000FF"/>
                </a:solidFill>
                <a:ea typeface="ＭＳ Ｐゴシック" panose="020B0600070205080204" pitchFamily="34" charset="-128"/>
                <a:hlinkClick r:id="rId3"/>
              </a:rPr>
              <a:t>software.ecmwf.int/wiki/display/UDOC/</a:t>
            </a:r>
            <a:r>
              <a:rPr lang="en-GB" altLang="en-US" b="0" dirty="0" err="1" smtClean="0">
                <a:solidFill>
                  <a:srgbClr val="0000FF"/>
                </a:solidFill>
                <a:ea typeface="ＭＳ Ｐゴシック" panose="020B0600070205080204" pitchFamily="34" charset="-128"/>
                <a:hlinkClick r:id="rId3"/>
              </a:rPr>
              <a:t>MARS+user+documentation</a:t>
            </a:r>
            <a:endParaRPr lang="en-GB" altLang="en-US" b="0" dirty="0" smtClean="0">
              <a:solidFill>
                <a:srgbClr val="0000FF"/>
              </a:solidFill>
              <a:ea typeface="ＭＳ Ｐゴシック" panose="020B0600070205080204" pitchFamily="34" charset="-128"/>
            </a:endParaRPr>
          </a:p>
          <a:p>
            <a:r>
              <a:rPr lang="en-GB" altLang="en-US" b="0" dirty="0" smtClean="0">
                <a:ea typeface="ＭＳ Ｐゴシック" panose="020B0600070205080204" pitchFamily="34" charset="-128"/>
              </a:rPr>
              <a:t>FAQ </a:t>
            </a:r>
            <a:r>
              <a:rPr lang="en-GB" altLang="en-US" b="0" dirty="0" smtClean="0">
                <a:ea typeface="ＭＳ Ｐゴシック" panose="020B0600070205080204" pitchFamily="34" charset="-128"/>
              </a:rPr>
              <a:t/>
            </a:r>
            <a:br>
              <a:rPr lang="en-GB" altLang="en-US" b="0" dirty="0" smtClean="0">
                <a:ea typeface="ＭＳ Ｐゴシック" panose="020B0600070205080204" pitchFamily="34" charset="-128"/>
              </a:rPr>
            </a:br>
            <a:r>
              <a:rPr lang="en-GB" altLang="en-US" b="0" dirty="0" smtClean="0">
                <a:ea typeface="ＭＳ Ｐゴシック" panose="020B0600070205080204" pitchFamily="34" charset="-128"/>
              </a:rPr>
              <a:t>	</a:t>
            </a:r>
            <a:r>
              <a:rPr lang="en-GB" altLang="en-US" sz="2100" b="0" dirty="0">
                <a:ea typeface="ＭＳ Ｐゴシック" panose="020B0600070205080204" pitchFamily="34" charset="-128"/>
                <a:hlinkClick r:id="rId4"/>
              </a:rPr>
              <a:t>http://www.ecmwf.int/search/faqs</a:t>
            </a:r>
            <a:endParaRPr lang="en-GB" altLang="en-US" sz="2100" b="0" dirty="0">
              <a:ea typeface="ＭＳ Ｐゴシック" panose="020B0600070205080204" pitchFamily="34" charset="-128"/>
            </a:endParaRPr>
          </a:p>
          <a:p>
            <a:r>
              <a:rPr lang="en-GB" altLang="en-US" b="0" dirty="0" smtClean="0">
                <a:ea typeface="ＭＳ Ｐゴシック" panose="020B0600070205080204" pitchFamily="34" charset="-128"/>
              </a:rPr>
              <a:t>ECMWF real-time datasets 							</a:t>
            </a:r>
            <a:r>
              <a:rPr lang="en-GB" altLang="en-US" b="0" dirty="0" smtClean="0">
                <a:ea typeface="ＭＳ Ｐゴシック" panose="020B0600070205080204" pitchFamily="34" charset="-128"/>
                <a:hlinkClick r:id="rId5"/>
              </a:rPr>
              <a:t>www.ecmwf.int/en/forecasts/</a:t>
            </a:r>
            <a:r>
              <a:rPr lang="en-GB" altLang="en-US" b="0" dirty="0" smtClean="0">
                <a:ea typeface="ＭＳ Ｐゴシック" panose="020B0600070205080204" pitchFamily="34" charset="-128"/>
                <a:hlinkClick r:id="rId5"/>
              </a:rPr>
              <a:t>datasets</a:t>
            </a:r>
            <a:endParaRPr lang="en-GB" altLang="en-US" b="0" dirty="0" smtClean="0">
              <a:ea typeface="ＭＳ Ｐゴシック" panose="020B0600070205080204" pitchFamily="34" charset="-128"/>
            </a:endParaRPr>
          </a:p>
        </p:txBody>
      </p:sp>
      <p:sp>
        <p:nvSpPr>
          <p:cNvPr id="67588" name="Rectangle 2"/>
          <p:cNvSpPr>
            <a:spLocks noGrp="1" noChangeArrowheads="1"/>
          </p:cNvSpPr>
          <p:nvPr>
            <p:ph type="title"/>
          </p:nvPr>
        </p:nvSpPr>
        <p:spPr/>
        <p:txBody>
          <a:bodyPr/>
          <a:lstStyle/>
          <a:p>
            <a:r>
              <a:rPr lang="en-GB" altLang="en-US" smtClean="0">
                <a:ea typeface="ＭＳ Ｐゴシック" panose="020B0600070205080204" pitchFamily="34" charset="-128"/>
              </a:rPr>
              <a:t>Additional resources</a:t>
            </a:r>
          </a:p>
        </p:txBody>
      </p:sp>
      <p:sp>
        <p:nvSpPr>
          <p:cNvPr id="2" name="Footer Placeholder 1"/>
          <p:cNvSpPr>
            <a:spLocks noGrp="1"/>
          </p:cNvSpPr>
          <p:nvPr>
            <p:ph type="ftr" sz="quarter" idx="10"/>
          </p:nvPr>
        </p:nvSpPr>
        <p:spPr/>
        <p:txBody>
          <a:bodyPr/>
          <a:lstStyle/>
          <a:p>
            <a:pPr>
              <a:defRPr/>
            </a:pPr>
            <a:r>
              <a:rPr lang="en-GB" dirty="0" smtClean="0"/>
              <a:t>COM INTRO 2016: MARS Introduction and basic concepts</a:t>
            </a:r>
            <a:endParaRPr lang="en-GB" dirty="0"/>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28</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Introduction</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3</a:t>
            </a:fld>
            <a:endParaRPr lang="en-GB" altLang="en-US"/>
          </a:p>
        </p:txBody>
      </p:sp>
      <p:sp>
        <p:nvSpPr>
          <p:cNvPr id="5125" name="Rectangle 3"/>
          <p:cNvSpPr>
            <a:spLocks noGrp="1" noChangeArrowheads="1"/>
          </p:cNvSpPr>
          <p:nvPr>
            <p:ph idx="4294967295"/>
          </p:nvPr>
        </p:nvSpPr>
        <p:spPr>
          <a:xfrm>
            <a:off x="658286" y="1094113"/>
            <a:ext cx="10527874" cy="5364163"/>
          </a:xfrm>
        </p:spPr>
        <p:txBody>
          <a:bodyPr/>
          <a:lstStyle/>
          <a:p>
            <a:pPr marL="457212" indent="-457212" algn="ctr">
              <a:buNone/>
            </a:pPr>
            <a:r>
              <a:rPr lang="en-GB" altLang="en-US" sz="3200" dirty="0">
                <a:ea typeface="ＭＳ Ｐゴシック" panose="020B0600070205080204" pitchFamily="34" charset="-128"/>
              </a:rPr>
              <a:t>M</a:t>
            </a:r>
            <a:r>
              <a:rPr lang="en-GB" altLang="en-US" sz="2800" dirty="0">
                <a:ea typeface="ＭＳ Ｐゴシック" panose="020B0600070205080204" pitchFamily="34" charset="-128"/>
              </a:rPr>
              <a:t>eteorological </a:t>
            </a:r>
            <a:r>
              <a:rPr lang="en-GB" altLang="en-US" sz="3200" dirty="0">
                <a:ea typeface="ＭＳ Ｐゴシック" panose="020B0600070205080204" pitchFamily="34" charset="-128"/>
              </a:rPr>
              <a:t>A</a:t>
            </a:r>
            <a:r>
              <a:rPr lang="en-GB" altLang="en-US" sz="2800" dirty="0">
                <a:ea typeface="ＭＳ Ｐゴシック" panose="020B0600070205080204" pitchFamily="34" charset="-128"/>
              </a:rPr>
              <a:t>rchival and </a:t>
            </a:r>
            <a:r>
              <a:rPr lang="en-GB" altLang="en-US" sz="3200" b="0" i="1" dirty="0">
                <a:ea typeface="ＭＳ Ｐゴシック" panose="020B0600070205080204" pitchFamily="34" charset="-128"/>
              </a:rPr>
              <a:t>R</a:t>
            </a:r>
            <a:r>
              <a:rPr lang="en-GB" altLang="en-US" sz="2800" b="0" i="1" dirty="0">
                <a:ea typeface="ＭＳ Ｐゴシック" panose="020B0600070205080204" pitchFamily="34" charset="-128"/>
              </a:rPr>
              <a:t>etrieval</a:t>
            </a:r>
            <a:r>
              <a:rPr lang="en-GB" altLang="en-US" sz="2800" dirty="0">
                <a:ea typeface="ＭＳ Ｐゴシック" panose="020B0600070205080204" pitchFamily="34" charset="-128"/>
              </a:rPr>
              <a:t> </a:t>
            </a:r>
            <a:r>
              <a:rPr lang="en-GB" altLang="en-US" sz="3200" dirty="0">
                <a:ea typeface="ＭＳ Ｐゴシック" panose="020B0600070205080204" pitchFamily="34" charset="-128"/>
              </a:rPr>
              <a:t>S</a:t>
            </a:r>
            <a:r>
              <a:rPr lang="en-GB" altLang="en-US" sz="2800" dirty="0">
                <a:ea typeface="ＭＳ Ｐゴシック" panose="020B0600070205080204" pitchFamily="34" charset="-128"/>
              </a:rPr>
              <a:t>ystem</a:t>
            </a:r>
            <a:r>
              <a:rPr lang="en-GB" altLang="en-US" sz="2400" dirty="0" smtClean="0">
                <a:ea typeface="ＭＳ Ｐゴシック" panose="020B0600070205080204" pitchFamily="34" charset="-128"/>
              </a:rPr>
              <a:t/>
            </a:r>
            <a:br>
              <a:rPr lang="en-GB" altLang="en-US" sz="2400" dirty="0" smtClean="0">
                <a:ea typeface="ＭＳ Ｐゴシック" panose="020B0600070205080204" pitchFamily="34" charset="-128"/>
              </a:rPr>
            </a:br>
            <a:endParaRPr lang="en-GB" altLang="en-US" sz="2400" dirty="0" smtClean="0">
              <a:ea typeface="ＭＳ Ｐゴシック" panose="020B0600070205080204" pitchFamily="34" charset="-128"/>
            </a:endParaRPr>
          </a:p>
          <a:p>
            <a:pPr marL="457212" indent="-457212"/>
            <a:r>
              <a:rPr lang="en-GB" altLang="en-US" sz="2400" dirty="0" smtClean="0">
                <a:ea typeface="ＭＳ Ｐゴシック" panose="020B0600070205080204" pitchFamily="34" charset="-128"/>
              </a:rPr>
              <a:t>Meteorological data (GRIB: fields, BUFR, ODB: observations)</a:t>
            </a:r>
          </a:p>
          <a:p>
            <a:pPr marL="457212" indent="-457212"/>
            <a:r>
              <a:rPr lang="en-GB" altLang="en-US" sz="2400" dirty="0" smtClean="0">
                <a:ea typeface="ＭＳ Ｐゴシック" panose="020B0600070205080204" pitchFamily="34" charset="-128"/>
              </a:rPr>
              <a:t>Large amount of data (size of archive &amp; number of fields)</a:t>
            </a:r>
          </a:p>
          <a:p>
            <a:pPr marL="457212" indent="-457212"/>
            <a:r>
              <a:rPr lang="en-GB" altLang="en-US" sz="2400" dirty="0" smtClean="0">
                <a:ea typeface="ＭＳ Ｐゴシック" panose="020B0600070205080204" pitchFamily="34" charset="-128"/>
              </a:rPr>
              <a:t>Operational &amp; Research environment</a:t>
            </a:r>
          </a:p>
          <a:p>
            <a:pPr marL="457212" indent="-457212"/>
            <a:r>
              <a:rPr lang="en-GB" altLang="en-US" sz="2400" dirty="0" smtClean="0">
                <a:ea typeface="ＭＳ Ｐゴシック" panose="020B0600070205080204" pitchFamily="34" charset="-128"/>
              </a:rPr>
              <a:t>Batch &amp; interactive modes</a:t>
            </a:r>
          </a:p>
          <a:p>
            <a:pPr marL="457212" indent="-457212"/>
            <a:r>
              <a:rPr lang="en-GB" altLang="en-US" sz="2400" dirty="0" smtClean="0">
                <a:ea typeface="ＭＳ Ｐゴシック" panose="020B0600070205080204" pitchFamily="34" charset="-128"/>
              </a:rPr>
              <a:t>Large number of users with different requirements:</a:t>
            </a:r>
          </a:p>
          <a:p>
            <a:pPr marL="838221" lvl="1" indent="-357197">
              <a:buNone/>
            </a:pPr>
            <a:r>
              <a:rPr lang="en-GB" altLang="en-US" sz="2000" dirty="0" smtClean="0">
                <a:ea typeface="ＭＳ Ｐゴシック" panose="020B0600070205080204" pitchFamily="34" charset="-128"/>
              </a:rPr>
              <a:t>	</a:t>
            </a:r>
            <a:r>
              <a:rPr lang="en-GB" altLang="en-US" sz="2400" dirty="0">
                <a:ea typeface="ＭＳ Ｐゴシック" panose="020B0600070205080204" pitchFamily="34" charset="-128"/>
              </a:rPr>
              <a:t>large datasets rarely </a:t>
            </a:r>
            <a:r>
              <a:rPr lang="en-GB" altLang="en-US" sz="3200" dirty="0">
                <a:ea typeface="Arial Unicode MS" panose="020B0604020202020204" pitchFamily="34" charset="-128"/>
                <a:cs typeface="Arial Unicode MS" panose="020B0604020202020204" pitchFamily="34" charset="-128"/>
              </a:rPr>
              <a:t>↔</a:t>
            </a:r>
            <a:r>
              <a:rPr lang="en-GB" altLang="en-US" sz="2800" dirty="0">
                <a:ea typeface="Arial Unicode MS" panose="020B0604020202020204" pitchFamily="34" charset="-128"/>
                <a:cs typeface="Arial Unicode MS" panose="020B0604020202020204" pitchFamily="34" charset="-128"/>
              </a:rPr>
              <a:t> </a:t>
            </a:r>
            <a:r>
              <a:rPr lang="en-GB" altLang="en-US" sz="2400" dirty="0">
                <a:ea typeface="ＭＳ Ｐゴシック" panose="020B0600070205080204" pitchFamily="34" charset="-128"/>
              </a:rPr>
              <a:t>few fields very often</a:t>
            </a:r>
          </a:p>
          <a:p>
            <a:pPr marL="457212" indent="-457212"/>
            <a:r>
              <a:rPr lang="en-GB" altLang="en-US" sz="2400" dirty="0" smtClean="0">
                <a:ea typeface="ＭＳ Ｐゴシック" panose="020B0600070205080204" pitchFamily="34" charset="-128"/>
              </a:rPr>
              <a:t>Heterogeneous environment</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3"/>
          <p:cNvSpPr>
            <a:spLocks noGrp="1" noChangeArrowheads="1"/>
          </p:cNvSpPr>
          <p:nvPr>
            <p:ph idx="1"/>
          </p:nvPr>
        </p:nvSpPr>
        <p:spPr>
          <a:xfrm>
            <a:off x="624418" y="908054"/>
            <a:ext cx="11156101" cy="5241925"/>
          </a:xfrm>
        </p:spPr>
        <p:txBody>
          <a:bodyPr/>
          <a:lstStyle/>
          <a:p>
            <a:pPr>
              <a:lnSpc>
                <a:spcPct val="140000"/>
              </a:lnSpc>
              <a:spcAft>
                <a:spcPct val="0"/>
              </a:spcAft>
            </a:pPr>
            <a:r>
              <a:rPr lang="en-GB" altLang="en-US" sz="2800" b="0" dirty="0">
                <a:ea typeface="ＭＳ Ｐゴシック" panose="020B0600070205080204" pitchFamily="34" charset="-128"/>
              </a:rPr>
              <a:t>Medium-range </a:t>
            </a:r>
          </a:p>
          <a:p>
            <a:pPr marL="476262" lvl="1" indent="0">
              <a:lnSpc>
                <a:spcPct val="140000"/>
              </a:lnSpc>
              <a:spcAft>
                <a:spcPct val="0"/>
              </a:spcAft>
              <a:buNone/>
            </a:pPr>
            <a:r>
              <a:rPr lang="en-GB" altLang="en-US" sz="2000" b="0" dirty="0" smtClean="0">
                <a:ea typeface="ＭＳ Ｐゴシック" panose="020B0600070205080204" pitchFamily="34" charset="-128"/>
              </a:rPr>
              <a:t>the high-resolution and the ensemble forecasts of weather, at the space and time-scales represented by the relevant model, up to 10 and 15 days ahead, respectively, and the associated uncertainty</a:t>
            </a:r>
          </a:p>
          <a:p>
            <a:pPr>
              <a:lnSpc>
                <a:spcPct val="140000"/>
              </a:lnSpc>
              <a:spcAft>
                <a:spcPct val="0"/>
              </a:spcAft>
            </a:pPr>
            <a:r>
              <a:rPr lang="en-GB" altLang="en-US" sz="2800" b="0" dirty="0">
                <a:ea typeface="ＭＳ Ｐゴシック" panose="020B0600070205080204" pitchFamily="34" charset="-128"/>
              </a:rPr>
              <a:t>Extended-range (monthly)</a:t>
            </a:r>
          </a:p>
          <a:p>
            <a:pPr marL="476262" lvl="1" indent="0">
              <a:lnSpc>
                <a:spcPct val="140000"/>
              </a:lnSpc>
              <a:spcAft>
                <a:spcPct val="0"/>
              </a:spcAft>
              <a:buNone/>
            </a:pPr>
            <a:r>
              <a:rPr lang="en-GB" altLang="en-US" sz="2000" b="0" dirty="0" smtClean="0">
                <a:ea typeface="ＭＳ Ｐゴシック" panose="020B0600070205080204" pitchFamily="34" charset="-128"/>
              </a:rPr>
              <a:t>ensembles of individual forecasts and post-processed products of average conditions (e.g. weekly averages) up to 46 days ahead, and the associated uncertainty</a:t>
            </a:r>
          </a:p>
          <a:p>
            <a:pPr>
              <a:lnSpc>
                <a:spcPct val="140000"/>
              </a:lnSpc>
              <a:spcAft>
                <a:spcPct val="0"/>
              </a:spcAft>
            </a:pPr>
            <a:r>
              <a:rPr lang="en-GB" altLang="en-US" sz="2800" b="0" dirty="0">
                <a:ea typeface="ＭＳ Ｐゴシック" panose="020B0600070205080204" pitchFamily="34" charset="-128"/>
              </a:rPr>
              <a:t>Long-range (SEAS)</a:t>
            </a:r>
          </a:p>
          <a:p>
            <a:pPr marL="476262" lvl="1" indent="0">
              <a:lnSpc>
                <a:spcPct val="140000"/>
              </a:lnSpc>
              <a:spcAft>
                <a:spcPct val="0"/>
              </a:spcAft>
              <a:buNone/>
            </a:pPr>
            <a:r>
              <a:rPr lang="en-GB" altLang="en-US" sz="2000" b="0" dirty="0" smtClean="0">
                <a:ea typeface="ＭＳ Ｐゴシック" panose="020B0600070205080204" pitchFamily="34" charset="-128"/>
              </a:rPr>
              <a:t>ensembles of individual forecasts and post-processed products of average conditions (e.g. monthly averages) up to 13 months ahead, and the associated uncertainty</a:t>
            </a:r>
          </a:p>
          <a:p>
            <a:pPr marL="476262" lvl="1" indent="0">
              <a:lnSpc>
                <a:spcPct val="140000"/>
              </a:lnSpc>
              <a:spcAft>
                <a:spcPct val="0"/>
              </a:spcAft>
              <a:buNone/>
            </a:pPr>
            <a:r>
              <a:rPr lang="en-GB" altLang="en-US" sz="2000" b="0" dirty="0" smtClean="0">
                <a:ea typeface="ＭＳ Ｐゴシック" panose="020B0600070205080204" pitchFamily="34" charset="-128"/>
              </a:rPr>
              <a:t>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4</a:t>
            </a:fld>
            <a:endParaRPr lang="en-GB" altLang="en-US"/>
          </a:p>
        </p:txBody>
      </p:sp>
      <p:sp>
        <p:nvSpPr>
          <p:cNvPr id="8196" name="Rectangle 2"/>
          <p:cNvSpPr>
            <a:spLocks noGrp="1" noChangeArrowheads="1"/>
          </p:cNvSpPr>
          <p:nvPr>
            <p:ph type="title"/>
          </p:nvPr>
        </p:nvSpPr>
        <p:spPr/>
        <p:txBody>
          <a:bodyPr/>
          <a:lstStyle/>
          <a:p>
            <a:r>
              <a:rPr lang="en-GB" altLang="en-US" smtClean="0">
                <a:ea typeface="ＭＳ Ｐゴシック" panose="020B0600070205080204" pitchFamily="34" charset="-128"/>
              </a:rPr>
              <a:t>Terminology – Forecast lead times </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3"/>
          <p:cNvSpPr>
            <a:spLocks noGrp="1" noChangeArrowheads="1"/>
          </p:cNvSpPr>
          <p:nvPr>
            <p:ph idx="1"/>
          </p:nvPr>
        </p:nvSpPr>
        <p:spPr>
          <a:xfrm>
            <a:off x="658286" y="823915"/>
            <a:ext cx="10665034" cy="5334000"/>
          </a:xfrm>
        </p:spPr>
        <p:txBody>
          <a:bodyPr/>
          <a:lstStyle/>
          <a:p>
            <a:pPr>
              <a:lnSpc>
                <a:spcPct val="140000"/>
              </a:lnSpc>
              <a:spcAft>
                <a:spcPct val="0"/>
              </a:spcAft>
              <a:defRPr/>
            </a:pPr>
            <a:r>
              <a:rPr lang="en-GB" sz="2800" b="0" dirty="0"/>
              <a:t>Re-forecast  </a:t>
            </a:r>
          </a:p>
          <a:p>
            <a:pPr marL="476262" lvl="1" indent="0">
              <a:lnSpc>
                <a:spcPct val="140000"/>
              </a:lnSpc>
              <a:spcAft>
                <a:spcPct val="0"/>
              </a:spcAft>
              <a:buNone/>
              <a:defRPr/>
            </a:pPr>
            <a:r>
              <a:rPr lang="en-GB" sz="2400" b="0" dirty="0"/>
              <a:t>forecasts run for past decades necessary to estimate the model climate and the level of skill and to generate some of the operational products</a:t>
            </a:r>
          </a:p>
          <a:p>
            <a:pPr marL="476262" lvl="1" indent="0">
              <a:lnSpc>
                <a:spcPct val="140000"/>
              </a:lnSpc>
              <a:spcAft>
                <a:spcPct val="0"/>
              </a:spcAft>
              <a:buNone/>
              <a:defRPr/>
            </a:pPr>
            <a:r>
              <a:rPr lang="en-GB" b="0" dirty="0" smtClean="0"/>
              <a:t>	</a:t>
            </a:r>
          </a:p>
        </p:txBody>
      </p:sp>
      <p:sp>
        <p:nvSpPr>
          <p:cNvPr id="9220" name="Rectangle 2"/>
          <p:cNvSpPr>
            <a:spLocks noGrp="1" noChangeArrowheads="1"/>
          </p:cNvSpPr>
          <p:nvPr>
            <p:ph type="title"/>
          </p:nvPr>
        </p:nvSpPr>
        <p:spPr/>
        <p:txBody>
          <a:bodyPr/>
          <a:lstStyle/>
          <a:p>
            <a:r>
              <a:rPr lang="en-GB" altLang="en-US" dirty="0" smtClean="0">
                <a:ea typeface="ＭＳ Ｐゴシック" panose="020B0600070205080204" pitchFamily="34" charset="-128"/>
              </a:rPr>
              <a:t>Terminology – … more</a:t>
            </a:r>
          </a:p>
        </p:txBody>
      </p:sp>
      <p:sp>
        <p:nvSpPr>
          <p:cNvPr id="2" name="Footer Placeholder 1"/>
          <p:cNvSpPr>
            <a:spLocks noGrp="1"/>
          </p:cNvSpPr>
          <p:nvPr>
            <p:ph type="ftr" sz="quarter" idx="10"/>
          </p:nvPr>
        </p:nvSpPr>
        <p:spPr/>
        <p:txBody>
          <a:bodyPr/>
          <a:lstStyle/>
          <a:p>
            <a:pPr>
              <a:defRPr/>
            </a:pPr>
            <a:r>
              <a:rPr lang="en-GB" dirty="0" smtClean="0"/>
              <a:t>COM INTRO 2016: MARS Introduction and basic concepts</a:t>
            </a:r>
            <a:endParaRPr lang="en-GB" dirty="0"/>
          </a:p>
        </p:txBody>
      </p:sp>
      <p:sp>
        <p:nvSpPr>
          <p:cNvPr id="3" name="Slide Number Placeholder 2"/>
          <p:cNvSpPr>
            <a:spLocks noGrp="1"/>
          </p:cNvSpPr>
          <p:nvPr>
            <p:ph type="sldNum" sz="quarter" idx="11"/>
          </p:nvPr>
        </p:nvSpPr>
        <p:spPr/>
        <p:txBody>
          <a:bodyPr/>
          <a:lstStyle/>
          <a:p>
            <a:r>
              <a:rPr lang="en-GB" altLang="en-US" dirty="0" smtClean="0"/>
              <a:t> </a:t>
            </a:r>
            <a:fld id="{48626946-0CA8-4E5B-8C13-2D8C29471979}" type="slidenum">
              <a:rPr lang="en-GB" altLang="en-US" smtClean="0"/>
              <a:pPr/>
              <a:t>5</a:t>
            </a:fld>
            <a:endParaRPr lang="en-GB" altLang="en-US" dirty="0"/>
          </a:p>
        </p:txBody>
      </p:sp>
      <p:sp>
        <p:nvSpPr>
          <p:cNvPr id="4" name="Rectangle 3"/>
          <p:cNvSpPr/>
          <p:nvPr/>
        </p:nvSpPr>
        <p:spPr>
          <a:xfrm>
            <a:off x="883054" y="3849591"/>
            <a:ext cx="10631442" cy="1938992"/>
          </a:xfrm>
          <a:prstGeom prst="rect">
            <a:avLst/>
          </a:prstGeom>
        </p:spPr>
        <p:txBody>
          <a:bodyPr wrap="square">
            <a:spAutoFit/>
          </a:bodyPr>
          <a:lstStyle/>
          <a:p>
            <a:pPr eaLnBrk="1" hangingPunct="1"/>
            <a:r>
              <a:rPr lang="en-US" altLang="en-US" sz="2400" dirty="0" smtClean="0">
                <a:solidFill>
                  <a:srgbClr val="FF0000"/>
                </a:solidFill>
                <a:hlinkClick r:id="rId3"/>
              </a:rPr>
              <a:t>www.ecmwf.int/en/what-naming-convention-ecmwf-real-time-products</a:t>
            </a:r>
            <a:r>
              <a:rPr lang="en-US" altLang="en-US" sz="2400" dirty="0"/>
              <a:t/>
            </a:r>
            <a:br>
              <a:rPr lang="en-US" altLang="en-US" sz="2400" dirty="0"/>
            </a:br>
            <a:endParaRPr lang="en-US" altLang="en-US" sz="2400" dirty="0"/>
          </a:p>
          <a:p>
            <a:pPr eaLnBrk="1" hangingPunct="1"/>
            <a:r>
              <a:rPr lang="en-US" altLang="en-US" sz="2400" dirty="0" smtClean="0">
                <a:hlinkClick r:id="rId4"/>
              </a:rPr>
              <a:t>www.ecmwf.int/en/forecasts/documentation-and-support</a:t>
            </a:r>
            <a:endParaRPr lang="en-US" altLang="en-US" sz="2400" dirty="0"/>
          </a:p>
          <a:p>
            <a:pPr eaLnBrk="1" hangingPunct="1"/>
            <a:endParaRPr lang="en-US" altLang="en-US" sz="2400" dirty="0"/>
          </a:p>
          <a:p>
            <a:pPr eaLnBrk="1" hangingPunct="1"/>
            <a:endParaRPr lang="en-US" altLang="en-US" sz="24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Rectangle 3"/>
          <p:cNvSpPr>
            <a:spLocks noGrp="1" noChangeArrowheads="1"/>
          </p:cNvSpPr>
          <p:nvPr>
            <p:ph idx="1"/>
          </p:nvPr>
        </p:nvSpPr>
        <p:spPr>
          <a:xfrm>
            <a:off x="658286" y="1006477"/>
            <a:ext cx="10856210" cy="5089525"/>
          </a:xfrm>
        </p:spPr>
        <p:txBody>
          <a:bodyPr/>
          <a:lstStyle/>
          <a:p>
            <a:pPr>
              <a:lnSpc>
                <a:spcPct val="100000"/>
              </a:lnSpc>
            </a:pPr>
            <a:r>
              <a:rPr lang="en-GB" altLang="en-US" sz="2400" dirty="0">
                <a:ea typeface="ＭＳ Ｐゴシック" panose="020B0600070205080204" pitchFamily="34" charset="-128"/>
              </a:rPr>
              <a:t>Atmospheric Forecast (10 day forecast based on 00/12 UTC Analysis) at </a:t>
            </a:r>
            <a:r>
              <a:rPr lang="is-IS" sz="2400" dirty="0"/>
              <a:t>T</a:t>
            </a:r>
            <a:r>
              <a:rPr lang="is-IS" sz="2400" baseline="-25000" dirty="0"/>
              <a:t>CO</a:t>
            </a:r>
            <a:r>
              <a:rPr lang="is-IS" sz="2400" dirty="0"/>
              <a:t>1279 / </a:t>
            </a:r>
            <a:r>
              <a:rPr lang="is-IS" sz="2400" dirty="0" smtClean="0"/>
              <a:t>O1280 </a:t>
            </a:r>
            <a:r>
              <a:rPr lang="en-GB" altLang="en-US" sz="2400" dirty="0" smtClean="0">
                <a:ea typeface="ＭＳ Ｐゴシック" panose="020B0600070205080204" pitchFamily="34" charset="-128"/>
              </a:rPr>
              <a:t>L137 (</a:t>
            </a:r>
            <a:r>
              <a:rPr lang="en-GB" altLang="en-US" sz="2400" dirty="0">
                <a:ea typeface="ＭＳ Ｐゴシック" panose="020B0600070205080204" pitchFamily="34" charset="-128"/>
              </a:rPr>
              <a:t>9</a:t>
            </a:r>
            <a:r>
              <a:rPr lang="en-GB" altLang="en-US" sz="2400" dirty="0" smtClean="0">
                <a:ea typeface="ＭＳ Ｐゴシック" panose="020B0600070205080204" pitchFamily="34" charset="-128"/>
              </a:rPr>
              <a:t> </a:t>
            </a:r>
            <a:r>
              <a:rPr lang="en-GB" altLang="en-US" sz="2400" dirty="0">
                <a:ea typeface="ＭＳ Ｐゴシック" panose="020B0600070205080204" pitchFamily="34" charset="-128"/>
              </a:rPr>
              <a:t>km)</a:t>
            </a:r>
          </a:p>
          <a:p>
            <a:pPr lvl="1">
              <a:lnSpc>
                <a:spcPct val="90000"/>
              </a:lnSpc>
            </a:pPr>
            <a:r>
              <a:rPr lang="en-GB" altLang="en-US" sz="2000" dirty="0">
                <a:ea typeface="ＭＳ Ｐゴシック" panose="020B0600070205080204" pitchFamily="34" charset="-128"/>
              </a:rPr>
              <a:t>Surface</a:t>
            </a:r>
          </a:p>
          <a:p>
            <a:pPr lvl="1">
              <a:lnSpc>
                <a:spcPct val="90000"/>
              </a:lnSpc>
            </a:pPr>
            <a:r>
              <a:rPr lang="en-GB" altLang="en-US" sz="2000" dirty="0">
                <a:ea typeface="ＭＳ Ｐゴシック" panose="020B0600070205080204" pitchFamily="34" charset="-128"/>
              </a:rPr>
              <a:t>Model levels (137)</a:t>
            </a:r>
          </a:p>
          <a:p>
            <a:pPr lvl="1">
              <a:lnSpc>
                <a:spcPct val="90000"/>
              </a:lnSpc>
            </a:pPr>
            <a:r>
              <a:rPr lang="en-GB" altLang="en-US" sz="2000" dirty="0">
                <a:ea typeface="ＭＳ Ｐゴシック" panose="020B0600070205080204" pitchFamily="34" charset="-128"/>
              </a:rPr>
              <a:t>Pressure levels (25)</a:t>
            </a:r>
          </a:p>
          <a:p>
            <a:pPr lvl="1">
              <a:lnSpc>
                <a:spcPct val="90000"/>
              </a:lnSpc>
            </a:pPr>
            <a:r>
              <a:rPr lang="en-GB" altLang="en-US" sz="2000" dirty="0">
                <a:ea typeface="ＭＳ Ｐゴシック" panose="020B0600070205080204" pitchFamily="34" charset="-128"/>
              </a:rPr>
              <a:t>Isentropic levels (16 PT, 1 PV) </a:t>
            </a:r>
          </a:p>
          <a:p>
            <a:pPr lvl="1"/>
            <a:r>
              <a:rPr lang="en-GB" altLang="en-US" sz="2000" dirty="0">
                <a:ea typeface="ＭＳ Ｐゴシック" panose="020B0600070205080204" pitchFamily="34" charset="-128"/>
              </a:rPr>
              <a:t>1 hourly steps from 0 to 90, 3 hourly from 93 to 144 and 6 </a:t>
            </a:r>
            <a:r>
              <a:rPr lang="en-GB" altLang="en-US" sz="2000" dirty="0" smtClean="0">
                <a:ea typeface="ＭＳ Ｐゴシック" panose="020B0600070205080204" pitchFamily="34" charset="-128"/>
              </a:rPr>
              <a:t>hourly </a:t>
            </a:r>
            <a:r>
              <a:rPr lang="en-GB" altLang="en-US" sz="2000" dirty="0">
                <a:ea typeface="ＭＳ Ｐゴシック" panose="020B0600070205080204" pitchFamily="34" charset="-128"/>
              </a:rPr>
              <a:t>from 150 to 240 hours</a:t>
            </a:r>
            <a:br>
              <a:rPr lang="en-GB" altLang="en-US" sz="2000" dirty="0">
                <a:ea typeface="ＭＳ Ｐゴシック" panose="020B0600070205080204" pitchFamily="34" charset="-128"/>
              </a:rPr>
            </a:br>
            <a:endParaRPr lang="en-GB" altLang="en-US" sz="2000" dirty="0">
              <a:ea typeface="ＭＳ Ｐゴシック" panose="020B0600070205080204" pitchFamily="34" charset="-128"/>
            </a:endParaRPr>
          </a:p>
        </p:txBody>
      </p:sp>
      <p:sp>
        <p:nvSpPr>
          <p:cNvPr id="11268" name="Rectangle 2"/>
          <p:cNvSpPr>
            <a:spLocks noGrp="1" noChangeArrowheads="1"/>
          </p:cNvSpPr>
          <p:nvPr>
            <p:ph type="title"/>
          </p:nvPr>
        </p:nvSpPr>
        <p:spPr/>
        <p:txBody>
          <a:bodyPr/>
          <a:lstStyle/>
          <a:p>
            <a:r>
              <a:rPr lang="en-GB" altLang="en-US" smtClean="0">
                <a:ea typeface="ＭＳ Ｐゴシック" panose="020B0600070205080204" pitchFamily="34" charset="-128"/>
              </a:rPr>
              <a:t>Meteorological content – HRES</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6</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lstStyle/>
          <a:p>
            <a:r>
              <a:rPr lang="en-GB" altLang="en-US" sz="2400">
                <a:ea typeface="ＭＳ Ｐゴシック" panose="020B0600070205080204" pitchFamily="34" charset="-128"/>
              </a:rPr>
              <a:t>Meteorological content – ENS</a:t>
            </a:r>
          </a:p>
        </p:txBody>
      </p:sp>
      <p:sp>
        <p:nvSpPr>
          <p:cNvPr id="12293" name="Rectangle 3"/>
          <p:cNvSpPr>
            <a:spLocks noGrp="1" noChangeArrowheads="1"/>
          </p:cNvSpPr>
          <p:nvPr>
            <p:ph type="body" sz="half" idx="1"/>
          </p:nvPr>
        </p:nvSpPr>
        <p:spPr>
          <a:xfrm>
            <a:off x="635002" y="711202"/>
            <a:ext cx="10818446" cy="3643313"/>
          </a:xfrm>
        </p:spPr>
        <p:txBody>
          <a:bodyPr/>
          <a:lstStyle/>
          <a:p>
            <a:r>
              <a:rPr lang="en-GB" altLang="en-US" sz="2000" dirty="0">
                <a:ea typeface="ＭＳ Ｐゴシック" panose="020B0600070205080204" pitchFamily="34" charset="-128"/>
              </a:rPr>
              <a:t>Medium-range forecasts to 15 days, 91 Levels </a:t>
            </a:r>
          </a:p>
          <a:p>
            <a:r>
              <a:rPr lang="en-GB" altLang="en-US" sz="2000" dirty="0">
                <a:ea typeface="ＭＳ Ｐゴシック" panose="020B0600070205080204" pitchFamily="34" charset="-128"/>
              </a:rPr>
              <a:t>26 member Ensemble of Data Assimilations (EDA, stream </a:t>
            </a:r>
            <a:r>
              <a:rPr lang="en-GB" altLang="en-US" sz="2000" dirty="0" err="1" smtClean="0">
                <a:ea typeface="ＭＳ Ｐゴシック" panose="020B0600070205080204" pitchFamily="34" charset="-128"/>
              </a:rPr>
              <a:t>enda</a:t>
            </a:r>
            <a:r>
              <a:rPr lang="en-GB" altLang="en-US" sz="2000" dirty="0">
                <a:ea typeface="ＭＳ Ｐゴシック" panose="020B0600070205080204" pitchFamily="34" charset="-128"/>
              </a:rPr>
              <a:t>) </a:t>
            </a:r>
          </a:p>
          <a:p>
            <a:r>
              <a:rPr lang="en-GB" altLang="en-US" sz="2000" dirty="0">
                <a:ea typeface="ＭＳ Ｐゴシック" panose="020B0600070205080204" pitchFamily="34" charset="-128"/>
              </a:rPr>
              <a:t>1 control forecast (as HRES but with lower resolution)</a:t>
            </a:r>
          </a:p>
          <a:p>
            <a:r>
              <a:rPr lang="en-GB" altLang="en-US" sz="2000" dirty="0">
                <a:ea typeface="ＭＳ Ｐゴシック" panose="020B0600070205080204" pitchFamily="34" charset="-128"/>
              </a:rPr>
              <a:t>50 different forecasts with perturbed initial conditions</a:t>
            </a:r>
          </a:p>
          <a:p>
            <a:r>
              <a:rPr lang="en-GB" altLang="en-US" sz="2000" dirty="0">
                <a:ea typeface="ＭＳ Ｐゴシック" panose="020B0600070205080204" pitchFamily="34" charset="-128"/>
              </a:rPr>
              <a:t>Truncation at day </a:t>
            </a:r>
            <a:r>
              <a:rPr lang="en-GB" altLang="en-US" sz="2000" dirty="0" smtClean="0">
                <a:ea typeface="ＭＳ Ｐゴシック" panose="020B0600070205080204" pitchFamily="34" charset="-128"/>
              </a:rPr>
              <a:t>15 </a:t>
            </a:r>
            <a:r>
              <a:rPr lang="en-GB" altLang="en-US" sz="2000" dirty="0">
                <a:ea typeface="ＭＳ Ｐゴシック" panose="020B0600070205080204" pitchFamily="34" charset="-128"/>
              </a:rPr>
              <a:t>from </a:t>
            </a:r>
            <a:r>
              <a:rPr lang="uk-UA" sz="2000" dirty="0"/>
              <a:t>T</a:t>
            </a:r>
            <a:r>
              <a:rPr lang="uk-UA" sz="2000" baseline="-25000" dirty="0"/>
              <a:t>CO</a:t>
            </a:r>
            <a:r>
              <a:rPr lang="uk-UA" sz="2000" dirty="0"/>
              <a:t>639 / O640 </a:t>
            </a:r>
            <a:r>
              <a:rPr lang="en-GB" sz="2000" dirty="0" smtClean="0"/>
              <a:t>(18Km)  to </a:t>
            </a:r>
            <a:r>
              <a:rPr lang="pt-BR" sz="2000" dirty="0"/>
              <a:t>T</a:t>
            </a:r>
            <a:r>
              <a:rPr lang="pt-BR" sz="2000" baseline="-25000" dirty="0"/>
              <a:t>CO</a:t>
            </a:r>
            <a:r>
              <a:rPr lang="pt-BR" sz="2000" dirty="0"/>
              <a:t>319 / </a:t>
            </a:r>
            <a:r>
              <a:rPr lang="pt-BR" sz="2000" dirty="0" smtClean="0"/>
              <a:t>O320</a:t>
            </a:r>
            <a:r>
              <a:rPr lang="en-GB" altLang="en-US" sz="2000" dirty="0" smtClean="0">
                <a:ea typeface="ＭＳ Ｐゴシック" panose="020B0600070205080204" pitchFamily="34" charset="-128"/>
              </a:rPr>
              <a:t> </a:t>
            </a:r>
            <a:r>
              <a:rPr lang="en-GB" altLang="en-US" sz="2000" dirty="0">
                <a:ea typeface="ＭＳ Ｐゴシック" panose="020B0600070205080204" pitchFamily="34" charset="-128"/>
              </a:rPr>
              <a:t>(</a:t>
            </a:r>
            <a:r>
              <a:rPr lang="en-GB" altLang="en-US" sz="2000" dirty="0" smtClean="0">
                <a:ea typeface="ＭＳ Ｐゴシック" panose="020B0600070205080204" pitchFamily="34" charset="-128"/>
              </a:rPr>
              <a:t>~</a:t>
            </a:r>
            <a:r>
              <a:rPr lang="en-GB" altLang="en-US" sz="2000" dirty="0" smtClean="0">
                <a:ea typeface="ＭＳ Ｐゴシック" panose="020B0600070205080204" pitchFamily="34" charset="-128"/>
              </a:rPr>
              <a:t>36</a:t>
            </a:r>
            <a:r>
              <a:rPr lang="en-GB" altLang="en-US" sz="2000" dirty="0" smtClean="0">
                <a:ea typeface="ＭＳ Ｐゴシック" panose="020B0600070205080204" pitchFamily="34" charset="-128"/>
              </a:rPr>
              <a:t> </a:t>
            </a:r>
            <a:r>
              <a:rPr lang="en-GB" altLang="en-US" sz="2000" dirty="0">
                <a:ea typeface="ＭＳ Ｐゴシック" panose="020B0600070205080204" pitchFamily="34" charset="-128"/>
              </a:rPr>
              <a:t>km) </a:t>
            </a:r>
          </a:p>
          <a:p>
            <a:r>
              <a:rPr lang="en-GB" altLang="en-US" sz="2000" dirty="0">
                <a:ea typeface="ＭＳ Ｐゴシック" panose="020B0600070205080204" pitchFamily="34" charset="-128"/>
              </a:rPr>
              <a:t>Two additional calibration/validation runs were added</a:t>
            </a:r>
          </a:p>
          <a:p>
            <a:pPr algn="ctr">
              <a:buFont typeface="Wingdings" pitchFamily="2" charset="2"/>
              <a:buNone/>
            </a:pPr>
            <a:endParaRPr lang="en-GB" altLang="en-US" sz="2000" dirty="0">
              <a:ea typeface="ＭＳ Ｐゴシック" panose="020B0600070205080204" pitchFamily="34" charset="-128"/>
            </a:endParaRPr>
          </a:p>
          <a:p>
            <a:pPr algn="ctr">
              <a:lnSpc>
                <a:spcPts val="2700"/>
              </a:lnSpc>
              <a:buNone/>
            </a:pPr>
            <a:endParaRPr lang="en-GB" altLang="en-US" sz="2000" dirty="0">
              <a:ea typeface="ＭＳ Ｐゴシック" panose="020B0600070205080204" pitchFamily="34" charset="-128"/>
            </a:endParaRPr>
          </a:p>
          <a:p>
            <a:pPr algn="ctr">
              <a:lnSpc>
                <a:spcPts val="2700"/>
              </a:lnSpc>
              <a:buNone/>
            </a:pPr>
            <a:endParaRPr lang="en-GB" altLang="en-US" sz="2000" dirty="0">
              <a:ea typeface="ＭＳ Ｐゴシック" panose="020B0600070205080204" pitchFamily="34" charset="-128"/>
            </a:endParaRPr>
          </a:p>
          <a:p>
            <a:pPr algn="ctr">
              <a:buNone/>
            </a:pPr>
            <a:r>
              <a:rPr lang="en-GB" altLang="en-US" sz="2000" dirty="0">
                <a:ea typeface="ＭＳ Ｐゴシック" panose="020B0600070205080204" pitchFamily="34" charset="-128"/>
                <a:hlinkClick r:id="rId3"/>
              </a:rPr>
              <a:t/>
            </a:r>
            <a:br>
              <a:rPr lang="en-GB" altLang="en-US" sz="2000" dirty="0">
                <a:ea typeface="ＭＳ Ｐゴシック" panose="020B0600070205080204" pitchFamily="34" charset="-128"/>
                <a:hlinkClick r:id="rId3"/>
              </a:rPr>
            </a:br>
            <a:r>
              <a:rPr lang="en-GB" altLang="en-US" sz="2000" dirty="0" smtClean="0">
                <a:ea typeface="ＭＳ Ｐゴシック" panose="020B0600070205080204" pitchFamily="34" charset="-128"/>
                <a:hlinkClick r:id="rId4"/>
              </a:rPr>
              <a:t>www.ecmwf.int/en/forecasts/documentation-and-support/extended-range-forecasts</a:t>
            </a:r>
            <a:endParaRPr lang="en-GB" altLang="en-US" sz="2000" dirty="0">
              <a:ea typeface="ＭＳ Ｐゴシック" panose="020B0600070205080204" pitchFamily="34" charset="-128"/>
            </a:endParaRPr>
          </a:p>
          <a:p>
            <a:pPr algn="ctr">
              <a:buFont typeface="Wingdings" pitchFamily="2" charset="2"/>
              <a:buNone/>
            </a:pPr>
            <a:endParaRPr lang="en-GB" altLang="en-US" sz="2000" dirty="0">
              <a:ea typeface="ＭＳ Ｐゴシック" panose="020B0600070205080204" pitchFamily="34" charset="-128"/>
            </a:endParaRPr>
          </a:p>
          <a:p>
            <a:endParaRPr lang="en-GB" altLang="en-US" sz="2000" dirty="0">
              <a:ea typeface="ＭＳ Ｐゴシック" panose="020B0600070205080204" pitchFamily="34" charset="-128"/>
            </a:endParaRPr>
          </a:p>
        </p:txBody>
      </p:sp>
      <p:sp>
        <p:nvSpPr>
          <p:cNvPr id="2" name="Footer Placeholder 1"/>
          <p:cNvSpPr>
            <a:spLocks noGrp="1"/>
          </p:cNvSpPr>
          <p:nvPr>
            <p:ph type="ftr" sz="quarter" idx="10"/>
          </p:nvPr>
        </p:nvSpPr>
        <p:spPr/>
        <p:txBody>
          <a:bodyPr/>
          <a:lstStyle/>
          <a:p>
            <a:pPr>
              <a:defRPr/>
            </a:pPr>
            <a:r>
              <a:rPr lang="en-GB" dirty="0" smtClean="0"/>
              <a:t>COM INTRO 2016: MARS Introduction and basic concepts</a:t>
            </a:r>
            <a:endParaRPr lang="en-GB" dirty="0"/>
          </a:p>
        </p:txBody>
      </p:sp>
      <p:sp>
        <p:nvSpPr>
          <p:cNvPr id="3" name="Slide Number Placeholder 2"/>
          <p:cNvSpPr>
            <a:spLocks noGrp="1"/>
          </p:cNvSpPr>
          <p:nvPr>
            <p:ph type="sldNum" sz="quarter" idx="11"/>
          </p:nvPr>
        </p:nvSpPr>
        <p:spPr>
          <a:xfrm>
            <a:off x="10040410" y="6465877"/>
            <a:ext cx="1439333" cy="255619"/>
          </a:xfrm>
        </p:spPr>
        <p:txBody>
          <a:bodyPr/>
          <a:lstStyle/>
          <a:p>
            <a:r>
              <a:rPr lang="en-GB" altLang="en-US" smtClean="0"/>
              <a:t> </a:t>
            </a:r>
            <a:fld id="{3B96E379-5749-4A09-B060-60C533F2493E}" type="slidenum">
              <a:rPr lang="en-GB" altLang="en-US" smtClean="0"/>
              <a:pPr/>
              <a:t>7</a:t>
            </a:fld>
            <a:endParaRPr lang="en-GB" alt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3"/>
          <p:cNvSpPr>
            <a:spLocks noGrp="1" noChangeArrowheads="1"/>
          </p:cNvSpPr>
          <p:nvPr>
            <p:ph idx="1"/>
          </p:nvPr>
        </p:nvSpPr>
        <p:spPr>
          <a:xfrm>
            <a:off x="658287" y="971552"/>
            <a:ext cx="9984316" cy="5286375"/>
          </a:xfrm>
        </p:spPr>
        <p:txBody>
          <a:bodyPr/>
          <a:lstStyle/>
          <a:p>
            <a:pPr marL="536589" indent="-361959">
              <a:lnSpc>
                <a:spcPct val="90000"/>
              </a:lnSpc>
            </a:pPr>
            <a:r>
              <a:rPr lang="en-GB" altLang="en-US" sz="2400" dirty="0">
                <a:ea typeface="ＭＳ Ｐゴシック" panose="020B0600070205080204" pitchFamily="34" charset="-128"/>
              </a:rPr>
              <a:t>Control forecast </a:t>
            </a:r>
          </a:p>
          <a:p>
            <a:pPr marL="536589" indent="-361959">
              <a:lnSpc>
                <a:spcPct val="90000"/>
              </a:lnSpc>
            </a:pPr>
            <a:r>
              <a:rPr lang="en-GB" altLang="en-US" sz="2400" dirty="0">
                <a:ea typeface="ＭＳ Ｐゴシック" panose="020B0600070205080204" pitchFamily="34" charset="-128"/>
              </a:rPr>
              <a:t>Calibration/Validation forecasts</a:t>
            </a:r>
          </a:p>
          <a:p>
            <a:pPr marL="536589" indent="-361959">
              <a:lnSpc>
                <a:spcPct val="90000"/>
              </a:lnSpc>
            </a:pPr>
            <a:r>
              <a:rPr lang="en-GB" altLang="en-US" sz="2400" dirty="0">
                <a:ea typeface="ＭＳ Ｐゴシック" panose="020B0600070205080204" pitchFamily="34" charset="-128"/>
              </a:rPr>
              <a:t>50 perturbed forecasts / 26 EDA members</a:t>
            </a:r>
          </a:p>
          <a:p>
            <a:pPr marL="536589" indent="-361959">
              <a:lnSpc>
                <a:spcPct val="90000"/>
              </a:lnSpc>
            </a:pPr>
            <a:r>
              <a:rPr lang="en-GB" altLang="en-US" sz="2400" dirty="0">
                <a:ea typeface="ＭＳ Ｐゴシック" panose="020B0600070205080204" pitchFamily="34" charset="-128"/>
              </a:rPr>
              <a:t>Initial condition perturbations</a:t>
            </a:r>
          </a:p>
          <a:p>
            <a:pPr marL="536589" indent="-361959">
              <a:lnSpc>
                <a:spcPct val="90000"/>
              </a:lnSpc>
            </a:pPr>
            <a:r>
              <a:rPr lang="en-GB" altLang="en-US" sz="2400" dirty="0">
                <a:ea typeface="ＭＳ Ｐゴシック" panose="020B0600070205080204" pitchFamily="34" charset="-128"/>
              </a:rPr>
              <a:t>Ensemble mean and standard deviation</a:t>
            </a:r>
          </a:p>
          <a:p>
            <a:pPr marL="536589" indent="-361959">
              <a:lnSpc>
                <a:spcPct val="90000"/>
              </a:lnSpc>
            </a:pPr>
            <a:r>
              <a:rPr lang="en-GB" altLang="en-US" sz="2400" dirty="0">
                <a:ea typeface="ＭＳ Ｐゴシック" panose="020B0600070205080204" pitchFamily="34" charset="-128"/>
              </a:rPr>
              <a:t>Extreme forecast index</a:t>
            </a:r>
          </a:p>
          <a:p>
            <a:pPr marL="536589" indent="-361959">
              <a:lnSpc>
                <a:spcPct val="90000"/>
              </a:lnSpc>
            </a:pPr>
            <a:r>
              <a:rPr lang="en-GB" altLang="en-US" sz="2400" dirty="0">
                <a:ea typeface="ＭＳ Ｐゴシック" panose="020B0600070205080204" pitchFamily="34" charset="-128"/>
              </a:rPr>
              <a:t>Event probabilities</a:t>
            </a:r>
          </a:p>
          <a:p>
            <a:pPr marL="536589" indent="-361959">
              <a:lnSpc>
                <a:spcPct val="90000"/>
              </a:lnSpc>
            </a:pPr>
            <a:r>
              <a:rPr lang="en-GB" altLang="en-US" sz="2400" dirty="0">
                <a:ea typeface="ＭＳ Ｐゴシック" panose="020B0600070205080204" pitchFamily="34" charset="-128"/>
              </a:rPr>
              <a:t>Cluster mean, cluster representatives and standard deviation</a:t>
            </a:r>
          </a:p>
          <a:p>
            <a:pPr marL="536589" indent="-361959">
              <a:lnSpc>
                <a:spcPct val="90000"/>
              </a:lnSpc>
            </a:pPr>
            <a:r>
              <a:rPr lang="en-GB" altLang="en-US" sz="2400" dirty="0">
                <a:ea typeface="ＭＳ Ｐゴシック" panose="020B0600070205080204" pitchFamily="34" charset="-128"/>
              </a:rPr>
              <a:t>Trajectories (of tropical cyclones)</a:t>
            </a:r>
          </a:p>
        </p:txBody>
      </p:sp>
      <p:sp>
        <p:nvSpPr>
          <p:cNvPr id="13316" name="Rectangle 2"/>
          <p:cNvSpPr>
            <a:spLocks noGrp="1" noChangeArrowheads="1"/>
          </p:cNvSpPr>
          <p:nvPr>
            <p:ph type="title"/>
          </p:nvPr>
        </p:nvSpPr>
        <p:spPr/>
        <p:txBody>
          <a:bodyPr/>
          <a:lstStyle/>
          <a:p>
            <a:r>
              <a:rPr lang="en-GB" altLang="en-US" smtClean="0">
                <a:ea typeface="ＭＳ Ｐゴシック" panose="020B0600070205080204" pitchFamily="34" charset="-128"/>
              </a:rPr>
              <a:t>Meteorological content – ENS products </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8</a:t>
            </a:fld>
            <a:endParaRPr lang="en-GB" alt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3"/>
          <p:cNvSpPr>
            <a:spLocks noGrp="1" noChangeArrowheads="1"/>
          </p:cNvSpPr>
          <p:nvPr>
            <p:ph idx="1"/>
          </p:nvPr>
        </p:nvSpPr>
        <p:spPr>
          <a:xfrm>
            <a:off x="658287" y="928689"/>
            <a:ext cx="10028766" cy="5240337"/>
          </a:xfrm>
        </p:spPr>
        <p:txBody>
          <a:bodyPr/>
          <a:lstStyle/>
          <a:p>
            <a:pPr>
              <a:buFont typeface="Wingdings" pitchFamily="2" charset="2"/>
              <a:buNone/>
              <a:defRPr/>
            </a:pPr>
            <a:r>
              <a:rPr lang="en-GB" sz="2600" dirty="0"/>
              <a:t>WMO formats</a:t>
            </a:r>
          </a:p>
          <a:p>
            <a:pPr>
              <a:defRPr/>
            </a:pPr>
            <a:r>
              <a:rPr lang="en-GB" dirty="0" smtClean="0">
                <a:ea typeface="+mn-ea"/>
                <a:cs typeface="+mn-cs"/>
              </a:rPr>
              <a:t>Fields in GRIB (</a:t>
            </a:r>
            <a:r>
              <a:rPr lang="en-GB" dirty="0" err="1" smtClean="0">
                <a:solidFill>
                  <a:srgbClr val="0000FF"/>
                </a:solidFill>
                <a:ea typeface="+mn-ea"/>
                <a:cs typeface="+mn-cs"/>
              </a:rPr>
              <a:t>GR</a:t>
            </a:r>
            <a:r>
              <a:rPr lang="en-GB" dirty="0" err="1" smtClean="0">
                <a:ea typeface="+mn-ea"/>
                <a:cs typeface="+mn-cs"/>
              </a:rPr>
              <a:t>id</a:t>
            </a:r>
            <a:r>
              <a:rPr lang="en-GB" dirty="0" smtClean="0">
                <a:ea typeface="+mn-ea"/>
                <a:cs typeface="+mn-cs"/>
              </a:rPr>
              <a:t> </a:t>
            </a:r>
            <a:r>
              <a:rPr lang="en-GB" dirty="0" smtClean="0">
                <a:solidFill>
                  <a:srgbClr val="0000FF"/>
                </a:solidFill>
                <a:ea typeface="+mn-ea"/>
                <a:cs typeface="+mn-cs"/>
              </a:rPr>
              <a:t>I</a:t>
            </a:r>
            <a:r>
              <a:rPr lang="en-GB" dirty="0" smtClean="0">
                <a:ea typeface="+mn-ea"/>
                <a:cs typeface="+mn-cs"/>
              </a:rPr>
              <a:t>n </a:t>
            </a:r>
            <a:r>
              <a:rPr lang="en-GB" dirty="0" smtClean="0">
                <a:solidFill>
                  <a:srgbClr val="0000FF"/>
                </a:solidFill>
                <a:ea typeface="+mn-ea"/>
                <a:cs typeface="+mn-cs"/>
              </a:rPr>
              <a:t>B</a:t>
            </a:r>
            <a:r>
              <a:rPr lang="en-GB" dirty="0" smtClean="0">
                <a:ea typeface="+mn-ea"/>
                <a:cs typeface="+mn-cs"/>
              </a:rPr>
              <a:t>inary), ECMWF local extensions</a:t>
            </a:r>
          </a:p>
          <a:p>
            <a:pPr lvl="1">
              <a:buFont typeface="Arial" charset="0"/>
              <a:buChar char="-"/>
              <a:defRPr/>
            </a:pPr>
            <a:r>
              <a:rPr lang="en-GB" dirty="0" smtClean="0"/>
              <a:t>Spherical Harmonics (upper-air fields, T1279)</a:t>
            </a:r>
          </a:p>
          <a:p>
            <a:pPr lvl="1">
              <a:buFont typeface="Arial" charset="0"/>
              <a:buChar char="-"/>
              <a:defRPr/>
            </a:pPr>
            <a:r>
              <a:rPr lang="en-GB" dirty="0" smtClean="0"/>
              <a:t>Gaussian Grid (surface fields, N640)</a:t>
            </a:r>
          </a:p>
          <a:p>
            <a:pPr lvl="1">
              <a:buFont typeface="Arial" charset="0"/>
              <a:buChar char="-"/>
              <a:defRPr/>
            </a:pPr>
            <a:r>
              <a:rPr lang="en-GB" dirty="0" smtClean="0"/>
              <a:t>Latitude/Longitude (wave and ocean products)</a:t>
            </a:r>
            <a:br>
              <a:rPr lang="en-GB" dirty="0" smtClean="0"/>
            </a:br>
            <a:endParaRPr lang="en-GB" dirty="0" smtClean="0"/>
          </a:p>
          <a:p>
            <a:pPr>
              <a:defRPr/>
            </a:pPr>
            <a:r>
              <a:rPr lang="en-GB" dirty="0" smtClean="0">
                <a:ea typeface="+mn-ea"/>
                <a:cs typeface="+mn-cs"/>
              </a:rPr>
              <a:t>Observations in BUFR (</a:t>
            </a:r>
            <a:r>
              <a:rPr lang="en-GB" dirty="0" smtClean="0">
                <a:solidFill>
                  <a:srgbClr val="0000FF"/>
                </a:solidFill>
                <a:ea typeface="+mn-ea"/>
                <a:cs typeface="+mn-cs"/>
              </a:rPr>
              <a:t>B</a:t>
            </a:r>
            <a:r>
              <a:rPr lang="en-GB" dirty="0" smtClean="0">
                <a:ea typeface="+mn-ea"/>
                <a:cs typeface="+mn-cs"/>
              </a:rPr>
              <a:t>inary </a:t>
            </a:r>
            <a:r>
              <a:rPr lang="en-GB" dirty="0" smtClean="0">
                <a:solidFill>
                  <a:srgbClr val="0000FF"/>
                </a:solidFill>
                <a:ea typeface="+mn-ea"/>
                <a:cs typeface="+mn-cs"/>
              </a:rPr>
              <a:t>U</a:t>
            </a:r>
            <a:r>
              <a:rPr lang="en-GB" dirty="0" smtClean="0">
                <a:ea typeface="+mn-ea"/>
                <a:cs typeface="+mn-cs"/>
              </a:rPr>
              <a:t>niversal </a:t>
            </a:r>
            <a:r>
              <a:rPr lang="en-GB" dirty="0" smtClean="0">
                <a:solidFill>
                  <a:srgbClr val="0000FF"/>
                </a:solidFill>
                <a:ea typeface="+mn-ea"/>
                <a:cs typeface="+mn-cs"/>
              </a:rPr>
              <a:t>F</a:t>
            </a:r>
            <a:r>
              <a:rPr lang="en-GB" dirty="0" smtClean="0">
                <a:ea typeface="+mn-ea"/>
                <a:cs typeface="+mn-cs"/>
              </a:rPr>
              <a:t>orm </a:t>
            </a:r>
            <a:r>
              <a:rPr lang="en-GB" dirty="0" smtClean="0">
                <a:solidFill>
                  <a:srgbClr val="0000FF"/>
                </a:solidFill>
                <a:ea typeface="+mn-ea"/>
                <a:cs typeface="+mn-cs"/>
              </a:rPr>
              <a:t>R</a:t>
            </a:r>
            <a:r>
              <a:rPr lang="en-GB" dirty="0" smtClean="0">
                <a:ea typeface="+mn-ea"/>
                <a:cs typeface="+mn-cs"/>
              </a:rPr>
              <a:t>epresentation)</a:t>
            </a:r>
          </a:p>
          <a:p>
            <a:pPr lvl="1">
              <a:buFont typeface="Arial" charset="0"/>
              <a:buChar char="-"/>
              <a:defRPr/>
            </a:pPr>
            <a:r>
              <a:rPr lang="en-GB" dirty="0" smtClean="0"/>
              <a:t>Instrument specific</a:t>
            </a:r>
            <a:br>
              <a:rPr lang="en-GB" dirty="0" smtClean="0"/>
            </a:br>
            <a:endParaRPr lang="en-GB" dirty="0" smtClean="0"/>
          </a:p>
          <a:p>
            <a:pPr>
              <a:defRPr/>
            </a:pPr>
            <a:endParaRPr lang="en-GB" dirty="0" smtClean="0">
              <a:ea typeface="+mn-ea"/>
              <a:cs typeface="+mn-cs"/>
            </a:endParaRPr>
          </a:p>
        </p:txBody>
      </p:sp>
      <p:sp>
        <p:nvSpPr>
          <p:cNvPr id="24580" name="Rectangle 2"/>
          <p:cNvSpPr>
            <a:spLocks noGrp="1" noChangeArrowheads="1"/>
          </p:cNvSpPr>
          <p:nvPr>
            <p:ph type="title"/>
          </p:nvPr>
        </p:nvSpPr>
        <p:spPr/>
        <p:txBody>
          <a:bodyPr/>
          <a:lstStyle/>
          <a:p>
            <a:r>
              <a:rPr lang="en-GB" altLang="en-US" smtClean="0">
                <a:ea typeface="ＭＳ Ｐゴシック" panose="020B0600070205080204" pitchFamily="34" charset="-128"/>
              </a:rPr>
              <a:t>Meteorological content – Data formats</a:t>
            </a:r>
          </a:p>
        </p:txBody>
      </p:sp>
      <p:sp>
        <p:nvSpPr>
          <p:cNvPr id="2" name="Footer Placeholder 1"/>
          <p:cNvSpPr>
            <a:spLocks noGrp="1"/>
          </p:cNvSpPr>
          <p:nvPr>
            <p:ph type="ftr" sz="quarter" idx="10"/>
          </p:nvPr>
        </p:nvSpPr>
        <p:spPr/>
        <p:txBody>
          <a:bodyPr/>
          <a:lstStyle/>
          <a:p>
            <a:pPr>
              <a:defRPr/>
            </a:pPr>
            <a:r>
              <a:rPr lang="en-GB" smtClean="0"/>
              <a:t>COM INTRO 2016: MARS Introduction and basic concepts</a:t>
            </a:r>
            <a:endParaRPr lang="en-GB"/>
          </a:p>
        </p:txBody>
      </p:sp>
      <p:sp>
        <p:nvSpPr>
          <p:cNvPr id="3" name="Slide Number Placeholder 2"/>
          <p:cNvSpPr>
            <a:spLocks noGrp="1"/>
          </p:cNvSpPr>
          <p:nvPr>
            <p:ph type="sldNum" sz="quarter" idx="11"/>
          </p:nvPr>
        </p:nvSpPr>
        <p:spPr/>
        <p:txBody>
          <a:bodyPr/>
          <a:lstStyle/>
          <a:p>
            <a:r>
              <a:rPr lang="en-GB" altLang="en-US" smtClean="0"/>
              <a:t> </a:t>
            </a:r>
            <a:fld id="{48626946-0CA8-4E5B-8C13-2D8C29471979}" type="slidenum">
              <a:rPr lang="en-GB" altLang="en-US" smtClean="0"/>
              <a:pPr/>
              <a:t>9</a:t>
            </a:fld>
            <a:endParaRPr lang="en-GB" altLang="en-US"/>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mmitte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Committe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rgbClr val="009900"/>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rgbClr val="009900"/>
            </a:solidFill>
            <a:effectLst/>
            <a:latin typeface="Comic Sans MS" pitchFamily="66" charset="0"/>
          </a:defRPr>
        </a:defPPr>
      </a:lstStyle>
    </a:lnDef>
  </a:objectDefaults>
  <a:extraClrSchemeLst>
    <a:extraClrScheme>
      <a:clrScheme name="Committe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mmitte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mmitte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mmitte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mmitte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mmitte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mmitte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Using GRIB Tools 2015</Template>
  <TotalTime>206870</TotalTime>
  <Words>2638</Words>
  <Application>Microsoft Macintosh PowerPoint</Application>
  <PresentationFormat>Custom</PresentationFormat>
  <Paragraphs>459</Paragraphs>
  <Slides>28</Slides>
  <Notes>28</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Committee</vt:lpstr>
      <vt:lpstr>PowerPoint Presentation</vt:lpstr>
      <vt:lpstr>Contents</vt:lpstr>
      <vt:lpstr>Introduction</vt:lpstr>
      <vt:lpstr>Terminology – Forecast lead times </vt:lpstr>
      <vt:lpstr>Terminology – … more</vt:lpstr>
      <vt:lpstr>Meteorological content – HRES</vt:lpstr>
      <vt:lpstr>Meteorological content – ENS</vt:lpstr>
      <vt:lpstr>Meteorological content – ENS products </vt:lpstr>
      <vt:lpstr>Meteorological content – Data formats</vt:lpstr>
      <vt:lpstr>MARS language</vt:lpstr>
      <vt:lpstr>MARS language</vt:lpstr>
      <vt:lpstr>MARS language – Retrieve request</vt:lpstr>
      <vt:lpstr>MARS language – Identification of archive</vt:lpstr>
      <vt:lpstr>MARS language - Date &amp; time</vt:lpstr>
      <vt:lpstr>MARS language – Fields </vt:lpstr>
      <vt:lpstr>MARS language – Storage </vt:lpstr>
      <vt:lpstr>MARS language - Post-processing (1/2) </vt:lpstr>
      <vt:lpstr>MARS language - Post-processing (2/2)</vt:lpstr>
      <vt:lpstr>MARS language – Values </vt:lpstr>
      <vt:lpstr>MARS language – Values </vt:lpstr>
      <vt:lpstr>Request examples - Ensemble forecast </vt:lpstr>
      <vt:lpstr>Request examples – Operational analysis</vt:lpstr>
      <vt:lpstr>Retrieving data – Calling MARS in a script </vt:lpstr>
      <vt:lpstr>MARS Practical</vt:lpstr>
      <vt:lpstr>Retrieving data – Hints </vt:lpstr>
      <vt:lpstr>Parameter database - apps.ecmwf.int/codes/grib/</vt:lpstr>
      <vt:lpstr>Retrieving data - MARS tree </vt:lpstr>
      <vt:lpstr>Additional resources</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 - Introduction and basic concepts</dc:title>
  <dc:creator>Carsten Maass</dc:creator>
  <cp:keywords>MARS meteorological archive</cp:keywords>
  <cp:lastModifiedBy>Microsoft Office User</cp:lastModifiedBy>
  <cp:revision>1452</cp:revision>
  <cp:lastPrinted>2015-03-02T20:13:35Z</cp:lastPrinted>
  <dcterms:created xsi:type="dcterms:W3CDTF">2000-11-22T09:56:32Z</dcterms:created>
  <dcterms:modified xsi:type="dcterms:W3CDTF">2016-09-30T15:40:00Z</dcterms:modified>
</cp:coreProperties>
</file>