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0"/>
  </p:notesMasterIdLst>
  <p:handoutMasterIdLst>
    <p:handoutMasterId r:id="rId31"/>
  </p:handoutMasterIdLst>
  <p:sldIdLst>
    <p:sldId id="396" r:id="rId2"/>
    <p:sldId id="477" r:id="rId3"/>
    <p:sldId id="451" r:id="rId4"/>
    <p:sldId id="452" r:id="rId5"/>
    <p:sldId id="468" r:id="rId6"/>
    <p:sldId id="450" r:id="rId7"/>
    <p:sldId id="482" r:id="rId8"/>
    <p:sldId id="471" r:id="rId9"/>
    <p:sldId id="484" r:id="rId10"/>
    <p:sldId id="455" r:id="rId11"/>
    <p:sldId id="456" r:id="rId12"/>
    <p:sldId id="475" r:id="rId13"/>
    <p:sldId id="457" r:id="rId14"/>
    <p:sldId id="461" r:id="rId15"/>
    <p:sldId id="459" r:id="rId16"/>
    <p:sldId id="481" r:id="rId17"/>
    <p:sldId id="469" r:id="rId18"/>
    <p:sldId id="473" r:id="rId19"/>
    <p:sldId id="483" r:id="rId20"/>
    <p:sldId id="463" r:id="rId21"/>
    <p:sldId id="464" r:id="rId22"/>
    <p:sldId id="465" r:id="rId23"/>
    <p:sldId id="466" r:id="rId24"/>
    <p:sldId id="467" r:id="rId25"/>
    <p:sldId id="472" r:id="rId26"/>
    <p:sldId id="474" r:id="rId27"/>
    <p:sldId id="470" r:id="rId28"/>
    <p:sldId id="478" r:id="rId29"/>
  </p:sldIdLst>
  <p:sldSz cx="9144000" cy="6858000" type="screen4x3"/>
  <p:notesSz cx="9855200" cy="6718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F0000"/>
    <a:srgbClr val="3333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88" autoAdjust="0"/>
  </p:normalViewPr>
  <p:slideViewPr>
    <p:cSldViewPr>
      <p:cViewPr varScale="1">
        <p:scale>
          <a:sx n="92" d="100"/>
          <a:sy n="92" d="100"/>
        </p:scale>
        <p:origin x="82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5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6" Type="http://schemas.openxmlformats.org/officeDocument/2006/relationships/image" Target="../media/image38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5" Type="http://schemas.openxmlformats.org/officeDocument/2006/relationships/image" Target="../media/image3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Relationship Id="rId14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53.wmf"/><Relationship Id="rId7" Type="http://schemas.openxmlformats.org/officeDocument/2006/relationships/image" Target="../media/image60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4291119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2495" y="3"/>
            <a:ext cx="4291118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391718"/>
            <a:ext cx="4291119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2495" y="6391718"/>
            <a:ext cx="4291118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A0C752-DD61-4391-8DB8-6BB8914FB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29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4291119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32495" y="3"/>
            <a:ext cx="4291118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90888" y="522288"/>
            <a:ext cx="3355975" cy="2516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55092" y="3195862"/>
            <a:ext cx="7227147" cy="30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391718"/>
            <a:ext cx="4291119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32495" y="6391718"/>
            <a:ext cx="4291118" cy="3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84" tIns="45192" rIns="90384" bIns="451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C53BA1-61BD-4214-BF2F-89DC7AB8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46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1788" y="304800"/>
            <a:ext cx="21097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5" y="304800"/>
            <a:ext cx="61769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425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304800"/>
            <a:ext cx="843915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066800"/>
            <a:ext cx="8439150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6948488" y="6203950"/>
            <a:ext cx="1433512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 sz="2400">
                <a:solidFill>
                  <a:srgbClr val="114FFB"/>
                </a:solidFill>
                <a:latin typeface="Arial Black" pitchFamily="34" charset="0"/>
              </a:rPr>
              <a:t>ECMWF</a:t>
            </a:r>
          </a:p>
        </p:txBody>
      </p:sp>
      <p:sp>
        <p:nvSpPr>
          <p:cNvPr id="327685" name="AutoShape 5"/>
          <p:cNvSpPr>
            <a:spLocks noChangeArrowheads="1"/>
          </p:cNvSpPr>
          <p:nvPr/>
        </p:nvSpPr>
        <p:spPr bwMode="auto">
          <a:xfrm>
            <a:off x="301625" y="6348413"/>
            <a:ext cx="6604000" cy="228600"/>
          </a:xfrm>
          <a:prstGeom prst="parallelogram">
            <a:avLst>
              <a:gd name="adj" fmla="val 56039"/>
            </a:avLst>
          </a:prstGeom>
          <a:solidFill>
            <a:srgbClr val="618FF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820738" y="6327775"/>
            <a:ext cx="4651465" cy="2744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 sz="1200" b="1" baseline="0" dirty="0" smtClean="0">
                <a:solidFill>
                  <a:srgbClr val="FFFFFF"/>
                </a:solidFill>
                <a:latin typeface="Arial" charset="0"/>
              </a:rPr>
              <a:t>Time stepping schemes</a:t>
            </a:r>
            <a:r>
              <a:rPr lang="en-GB" sz="1200" b="1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for atmospheric modelling </a:t>
            </a:r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Slide </a:t>
            </a:r>
            <a:fld id="{48A13724-088C-4611-AB30-09D181335650}" type="slidenum">
              <a:rPr lang="en-GB" sz="1200" b="1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pic>
        <p:nvPicPr>
          <p:cNvPr id="12295" name="Picture 7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5650" y="6257925"/>
            <a:ext cx="534988" cy="409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9pPr>
    </p:titleStyle>
    <p:bodyStyle>
      <a:lvl1pPr marL="290513" indent="-290513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t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tx1"/>
        </a:buClr>
        <a:buSzPct val="100000"/>
        <a:buFont typeface="Wingdings" pitchFamily="2" charset="2"/>
        <a:buChar char="t"/>
        <a:defRPr sz="2200" b="1">
          <a:solidFill>
            <a:srgbClr val="114FFB"/>
          </a:solidFill>
          <a:latin typeface="+mn-lt"/>
        </a:defRPr>
      </a:lvl2pPr>
      <a:lvl3pPr marL="1300163" indent="-3429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è"/>
        <a:defRPr sz="2200">
          <a:solidFill>
            <a:srgbClr val="114FFB"/>
          </a:solidFill>
          <a:latin typeface="+mn-lt"/>
        </a:defRPr>
      </a:lvl3pPr>
      <a:lvl4pPr marL="17192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image" Target="../media/image100.pn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26.bin"/><Relationship Id="rId26" Type="http://schemas.openxmlformats.org/officeDocument/2006/relationships/oleObject" Target="../embeddings/oleObject32.bin"/><Relationship Id="rId39" Type="http://schemas.openxmlformats.org/officeDocument/2006/relationships/oleObject" Target="../embeddings/oleObject40.bin"/><Relationship Id="rId3" Type="http://schemas.openxmlformats.org/officeDocument/2006/relationships/oleObject" Target="../embeddings/oleObject15.bin"/><Relationship Id="rId21" Type="http://schemas.openxmlformats.org/officeDocument/2006/relationships/image" Target="../media/image27.wmf"/><Relationship Id="rId34" Type="http://schemas.openxmlformats.org/officeDocument/2006/relationships/image" Target="../media/image31.wmf"/><Relationship Id="rId42" Type="http://schemas.openxmlformats.org/officeDocument/2006/relationships/image" Target="../media/image35.wmf"/><Relationship Id="rId47" Type="http://schemas.openxmlformats.org/officeDocument/2006/relationships/oleObject" Target="../embeddings/oleObject44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5.bin"/><Relationship Id="rId25" Type="http://schemas.openxmlformats.org/officeDocument/2006/relationships/oleObject" Target="../embeddings/oleObject31.bin"/><Relationship Id="rId33" Type="http://schemas.openxmlformats.org/officeDocument/2006/relationships/oleObject" Target="../embeddings/oleObject37.bin"/><Relationship Id="rId38" Type="http://schemas.openxmlformats.org/officeDocument/2006/relationships/image" Target="../media/image33.wmf"/><Relationship Id="rId46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8.bin"/><Relationship Id="rId29" Type="http://schemas.openxmlformats.org/officeDocument/2006/relationships/oleObject" Target="../embeddings/oleObject35.bin"/><Relationship Id="rId41" Type="http://schemas.openxmlformats.org/officeDocument/2006/relationships/oleObject" Target="../embeddings/oleObject41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1.bin"/><Relationship Id="rId24" Type="http://schemas.openxmlformats.org/officeDocument/2006/relationships/oleObject" Target="../embeddings/oleObject30.bin"/><Relationship Id="rId32" Type="http://schemas.openxmlformats.org/officeDocument/2006/relationships/image" Target="../media/image30.wmf"/><Relationship Id="rId37" Type="http://schemas.openxmlformats.org/officeDocument/2006/relationships/oleObject" Target="../embeddings/oleObject39.bin"/><Relationship Id="rId40" Type="http://schemas.openxmlformats.org/officeDocument/2006/relationships/image" Target="../media/image34.wmf"/><Relationship Id="rId45" Type="http://schemas.openxmlformats.org/officeDocument/2006/relationships/oleObject" Target="../embeddings/oleObject43.bin"/><Relationship Id="rId5" Type="http://schemas.openxmlformats.org/officeDocument/2006/relationships/oleObject" Target="../embeddings/oleObject16.bin"/><Relationship Id="rId15" Type="http://schemas.openxmlformats.org/officeDocument/2006/relationships/image" Target="../media/image26.wmf"/><Relationship Id="rId23" Type="http://schemas.openxmlformats.org/officeDocument/2006/relationships/image" Target="../media/image28.wmf"/><Relationship Id="rId28" Type="http://schemas.openxmlformats.org/officeDocument/2006/relationships/oleObject" Target="../embeddings/oleObject34.bin"/><Relationship Id="rId36" Type="http://schemas.openxmlformats.org/officeDocument/2006/relationships/image" Target="../media/image32.wmf"/><Relationship Id="rId10" Type="http://schemas.openxmlformats.org/officeDocument/2006/relationships/oleObject" Target="../embeddings/oleObject20.bin"/><Relationship Id="rId19" Type="http://schemas.openxmlformats.org/officeDocument/2006/relationships/oleObject" Target="../embeddings/oleObject27.bin"/><Relationship Id="rId31" Type="http://schemas.openxmlformats.org/officeDocument/2006/relationships/oleObject" Target="../embeddings/oleObject36.bin"/><Relationship Id="rId44" Type="http://schemas.openxmlformats.org/officeDocument/2006/relationships/image" Target="../media/image3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3.bin"/><Relationship Id="rId22" Type="http://schemas.openxmlformats.org/officeDocument/2006/relationships/oleObject" Target="../embeddings/oleObject29.bin"/><Relationship Id="rId27" Type="http://schemas.openxmlformats.org/officeDocument/2006/relationships/oleObject" Target="../embeddings/oleObject33.bin"/><Relationship Id="rId30" Type="http://schemas.openxmlformats.org/officeDocument/2006/relationships/image" Target="../media/image29.wmf"/><Relationship Id="rId35" Type="http://schemas.openxmlformats.org/officeDocument/2006/relationships/oleObject" Target="../embeddings/oleObject38.bin"/><Relationship Id="rId43" Type="http://schemas.openxmlformats.org/officeDocument/2006/relationships/oleObject" Target="../embeddings/oleObject42.bin"/><Relationship Id="rId48" Type="http://schemas.openxmlformats.org/officeDocument/2006/relationships/image" Target="../media/image3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56.bin"/><Relationship Id="rId18" Type="http://schemas.openxmlformats.org/officeDocument/2006/relationships/image" Target="../media/image54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5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64.bin"/><Relationship Id="rId18" Type="http://schemas.openxmlformats.org/officeDocument/2006/relationships/image" Target="../media/image61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58.wmf"/><Relationship Id="rId1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5" Type="http://schemas.openxmlformats.org/officeDocument/2006/relationships/oleObject" Target="../embeddings/oleObject65.bin"/><Relationship Id="rId10" Type="http://schemas.openxmlformats.org/officeDocument/2006/relationships/image" Target="../media/image57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62.bin"/><Relationship Id="rId14" Type="http://schemas.openxmlformats.org/officeDocument/2006/relationships/image" Target="../media/image5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66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7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67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9.png"/><Relationship Id="rId4" Type="http://schemas.openxmlformats.org/officeDocument/2006/relationships/image" Target="../media/image68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71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Relationship Id="rId9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1.png"/><Relationship Id="rId10" Type="http://schemas.openxmlformats.org/officeDocument/2006/relationships/image" Target="../media/image7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132856"/>
            <a:ext cx="8208912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Time stepping schemes for atmospheric </a:t>
            </a:r>
            <a:r>
              <a:rPr lang="en-US" dirty="0" err="1" smtClean="0"/>
              <a:t>modelling</a:t>
            </a:r>
            <a:r>
              <a:rPr lang="en-US" dirty="0" smtClean="0"/>
              <a:t>: alternatives to SLSI method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09600" y="1752600"/>
            <a:ext cx="79248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59632" y="3740839"/>
            <a:ext cx="608532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400" dirty="0"/>
              <a:t>by </a:t>
            </a:r>
            <a:r>
              <a:rPr lang="en-US" sz="2400" dirty="0" err="1" smtClean="0"/>
              <a:t>Michail</a:t>
            </a:r>
            <a:r>
              <a:rPr lang="en-US" sz="2400" dirty="0" smtClean="0"/>
              <a:t> </a:t>
            </a:r>
            <a:r>
              <a:rPr lang="en-US" sz="2400" dirty="0" err="1" smtClean="0"/>
              <a:t>Diamantakis</a:t>
            </a:r>
            <a:r>
              <a:rPr lang="en-US" sz="2400" dirty="0" smtClean="0"/>
              <a:t> </a:t>
            </a:r>
            <a:r>
              <a:rPr lang="en-US" sz="2400" dirty="0"/>
              <a:t>(room </a:t>
            </a:r>
            <a:r>
              <a:rPr lang="en-US" sz="2400" dirty="0" smtClean="0"/>
              <a:t>2107; </a:t>
            </a:r>
            <a:r>
              <a:rPr lang="en-US" sz="2400" dirty="0"/>
              <a:t>ext. </a:t>
            </a:r>
            <a:r>
              <a:rPr lang="en-US" sz="2400" dirty="0" smtClean="0"/>
              <a:t>2402)</a:t>
            </a:r>
          </a:p>
          <a:p>
            <a:r>
              <a:rPr lang="en-US" sz="2400" dirty="0" smtClean="0"/>
              <a:t>            </a:t>
            </a:r>
            <a:r>
              <a:rPr lang="en-US" sz="2000" dirty="0" smtClean="0"/>
              <a:t>michail.diamantakis@ecmwf.int</a:t>
            </a:r>
          </a:p>
          <a:p>
            <a:r>
              <a:rPr lang="en-US" sz="2400" dirty="0" smtClean="0"/>
              <a:t>    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76977" cy="64343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 simple test model: 1d gravity wave equations </a:t>
            </a:r>
            <a:endParaRPr lang="en-US" dirty="0" smtClean="0"/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683568" y="3212976"/>
            <a:ext cx="57150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Seeking linear </a:t>
            </a:r>
            <a:r>
              <a:rPr lang="en-US" sz="2400" dirty="0"/>
              <a:t>analytic </a:t>
            </a:r>
            <a:r>
              <a:rPr lang="en-US" sz="2400" dirty="0" smtClean="0"/>
              <a:t>solution of the form:</a:t>
            </a:r>
            <a:endParaRPr lang="en-US" sz="2400" dirty="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755576" y="4918075"/>
            <a:ext cx="2952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mplies a phase </a:t>
            </a:r>
            <a:r>
              <a:rPr lang="en-US" sz="2400" dirty="0"/>
              <a:t>speed:</a:t>
            </a:r>
          </a:p>
        </p:txBody>
      </p:sp>
      <p:graphicFrame>
        <p:nvGraphicFramePr>
          <p:cNvPr id="102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038021"/>
              </p:ext>
            </p:extLst>
          </p:nvPr>
        </p:nvGraphicFramePr>
        <p:xfrm>
          <a:off x="3817019" y="4800600"/>
          <a:ext cx="2843213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72" name="Equation" r:id="rId3" imgW="1536480" imgH="393480" progId="Equation.3">
                  <p:embed/>
                </p:oleObj>
              </mc:Choice>
              <mc:Fallback>
                <p:oleObj name="Equation" r:id="rId3" imgW="1536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019" y="4800600"/>
                        <a:ext cx="2843213" cy="69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047689"/>
              </p:ext>
            </p:extLst>
          </p:nvPr>
        </p:nvGraphicFramePr>
        <p:xfrm>
          <a:off x="2697163" y="1068388"/>
          <a:ext cx="2054225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73" name="Equation" r:id="rId5" imgW="1054080" imgH="838080" progId="Equation.3">
                  <p:embed/>
                </p:oleObj>
              </mc:Choice>
              <mc:Fallback>
                <p:oleObj name="Equation" r:id="rId5" imgW="105408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163" y="1068388"/>
                        <a:ext cx="2054225" cy="16383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924539"/>
              </p:ext>
            </p:extLst>
          </p:nvPr>
        </p:nvGraphicFramePr>
        <p:xfrm>
          <a:off x="5268646" y="1425476"/>
          <a:ext cx="962558" cy="72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74" name="Equation" r:id="rId7" imgW="558720" imgH="431640" progId="Equation.3">
                  <p:embed/>
                </p:oleObj>
              </mc:Choice>
              <mc:Fallback>
                <p:oleObj name="Equation" r:id="rId7" imgW="5587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646" y="1425476"/>
                        <a:ext cx="962558" cy="722412"/>
                      </a:xfrm>
                      <a:prstGeom prst="rect">
                        <a:avLst/>
                      </a:prstGeom>
                      <a:solidFill>
                        <a:srgbClr val="DFE9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>
            <a:stCxn id="21" idx="1"/>
          </p:cNvCxnSpPr>
          <p:nvPr/>
        </p:nvCxnSpPr>
        <p:spPr bwMode="auto">
          <a:xfrm flipH="1">
            <a:off x="6156176" y="960120"/>
            <a:ext cx="504055" cy="452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660231" y="760065"/>
            <a:ext cx="20409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Fluid mean depth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711410" y="2283688"/>
            <a:ext cx="20104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Perturbation from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mean depth 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22" idx="1"/>
          </p:cNvCxnSpPr>
          <p:nvPr/>
        </p:nvCxnSpPr>
        <p:spPr bwMode="auto">
          <a:xfrm flipH="1" flipV="1">
            <a:off x="6012160" y="2133600"/>
            <a:ext cx="699250" cy="5040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577334"/>
              </p:ext>
            </p:extLst>
          </p:nvPr>
        </p:nvGraphicFramePr>
        <p:xfrm>
          <a:off x="1237245" y="3882228"/>
          <a:ext cx="5999052" cy="540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75" name="Equation" r:id="rId9" imgW="2679480" imgH="241200" progId="Equation.3">
                  <p:embed/>
                </p:oleObj>
              </mc:Choice>
              <mc:Fallback>
                <p:oleObj name="Equation" r:id="rId9" imgW="2679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37245" y="3882228"/>
                        <a:ext cx="5999052" cy="54019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98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99728"/>
            <a:ext cx="8646038" cy="49296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Explicit Leapfrog time stepping on 1D GW </a:t>
            </a:r>
            <a:r>
              <a:rPr lang="en-US" sz="2400" dirty="0" err="1" smtClean="0"/>
              <a:t>eqn</a:t>
            </a:r>
            <a:endParaRPr lang="en-US" sz="2400" dirty="0" smtClean="0">
              <a:sym typeface="WP Greek Century" pitchFamily="2" charset="2"/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251520" y="692696"/>
            <a:ext cx="5447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Three-time-level explicit Leapfrog </a:t>
            </a:r>
            <a:r>
              <a:rPr lang="en-US" sz="2400" dirty="0">
                <a:solidFill>
                  <a:srgbClr val="C00000"/>
                </a:solidFill>
              </a:rPr>
              <a:t>scheme</a:t>
            </a:r>
          </a:p>
        </p:txBody>
      </p:sp>
      <p:sp>
        <p:nvSpPr>
          <p:cNvPr id="3087" name="Text Box 26"/>
          <p:cNvSpPr txBox="1">
            <a:spLocks noChangeArrowheads="1"/>
          </p:cNvSpPr>
          <p:nvPr/>
        </p:nvSpPr>
        <p:spPr bwMode="auto">
          <a:xfrm>
            <a:off x="395537" y="4253026"/>
            <a:ext cx="2592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Von </a:t>
            </a:r>
            <a:r>
              <a:rPr lang="en-US" sz="2000" dirty="0" err="1" smtClean="0"/>
              <a:t>Neuman</a:t>
            </a:r>
            <a:r>
              <a:rPr lang="en-US" sz="2000" dirty="0" smtClean="0"/>
              <a:t> stability</a:t>
            </a:r>
            <a:r>
              <a:rPr lang="en-US" sz="2000" dirty="0"/>
              <a:t>:</a:t>
            </a:r>
          </a:p>
        </p:txBody>
      </p:sp>
      <p:sp>
        <p:nvSpPr>
          <p:cNvPr id="3088" name="Text Box 27"/>
          <p:cNvSpPr txBox="1">
            <a:spLocks noChangeArrowheads="1"/>
          </p:cNvSpPr>
          <p:nvPr/>
        </p:nvSpPr>
        <p:spPr bwMode="auto">
          <a:xfrm>
            <a:off x="611188" y="4869160"/>
            <a:ext cx="8358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Solution is a combination of a physical and a “parasitical” computational mode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hich can be damped by use of a time filter, e.g. </a:t>
            </a:r>
            <a:r>
              <a:rPr lang="en-US" sz="2000" dirty="0" err="1" smtClean="0">
                <a:solidFill>
                  <a:srgbClr val="FF0000"/>
                </a:solidFill>
              </a:rPr>
              <a:t>Asselin</a:t>
            </a:r>
            <a:r>
              <a:rPr lang="en-US" sz="2000" dirty="0" smtClean="0">
                <a:solidFill>
                  <a:srgbClr val="FF0000"/>
                </a:solidFill>
              </a:rPr>
              <a:t> filter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7035"/>
              </p:ext>
            </p:extLst>
          </p:nvPr>
        </p:nvGraphicFramePr>
        <p:xfrm>
          <a:off x="1358900" y="5661025"/>
          <a:ext cx="43561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6" name="Equation" r:id="rId3" imgW="2984400" imgH="228600" progId="Equation.3">
                  <p:embed/>
                </p:oleObj>
              </mc:Choice>
              <mc:Fallback>
                <p:oleObj name="Equation" r:id="rId3" imgW="2984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8900" y="5661025"/>
                        <a:ext cx="4356100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395536" y="3501008"/>
            <a:ext cx="45370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Neutral (no damping) + 2</a:t>
            </a:r>
            <a:r>
              <a:rPr lang="en-US" sz="2000" baseline="30000" dirty="0" smtClean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order     </a:t>
            </a:r>
            <a:r>
              <a:rPr lang="en-US" sz="2000" dirty="0" smtClean="0"/>
              <a:t>BUT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364089" y="3501008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</a:t>
            </a:r>
            <a:r>
              <a:rPr lang="en-US" sz="1800" dirty="0" smtClean="0">
                <a:solidFill>
                  <a:srgbClr val="FF0000"/>
                </a:solidFill>
              </a:rPr>
              <a:t>hase + dispersion errors + computational mode  </a:t>
            </a:r>
            <a:endParaRPr 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339789"/>
              </p:ext>
            </p:extLst>
          </p:nvPr>
        </p:nvGraphicFramePr>
        <p:xfrm>
          <a:off x="4128252" y="1916832"/>
          <a:ext cx="3612100" cy="1612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7" name="Equation" r:id="rId5" imgW="1892160" imgH="888840" progId="Equation.3">
                  <p:embed/>
                </p:oleObj>
              </mc:Choice>
              <mc:Fallback>
                <p:oleObj name="Equation" r:id="rId5" imgW="189216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8252" y="1916832"/>
                        <a:ext cx="3612100" cy="1612931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176869"/>
              </p:ext>
            </p:extLst>
          </p:nvPr>
        </p:nvGraphicFramePr>
        <p:xfrm>
          <a:off x="2915816" y="4045248"/>
          <a:ext cx="2227262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8" name="Equation" r:id="rId7" imgW="1066680" imgH="419040" progId="Equation.3">
                  <p:embed/>
                </p:oleObj>
              </mc:Choice>
              <mc:Fallback>
                <p:oleObj name="Equation" r:id="rId7" imgW="10666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15816" y="4045248"/>
                        <a:ext cx="2227262" cy="8239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148689"/>
              </p:ext>
            </p:extLst>
          </p:nvPr>
        </p:nvGraphicFramePr>
        <p:xfrm>
          <a:off x="4198282" y="1124744"/>
          <a:ext cx="3542070" cy="66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9" name="Equation" r:id="rId9" imgW="2412720" imgH="393480" progId="Equation.3">
                  <p:embed/>
                </p:oleObj>
              </mc:Choice>
              <mc:Fallback>
                <p:oleObj name="Equation" r:id="rId9" imgW="24127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98282" y="1124744"/>
                        <a:ext cx="3542070" cy="66347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1196752"/>
            <a:ext cx="3228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Leapfrog on general problem:</a:t>
            </a: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3528" y="2524834"/>
            <a:ext cx="3426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Leapfrog on 1D GW equations:</a:t>
            </a: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40152" y="5517232"/>
                <a:ext cx="266429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Typical value for global models: 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=0.06</m:t>
                    </m:r>
                  </m:oMath>
                </a14:m>
                <a:r>
                  <a:rPr lang="en-GB" dirty="0" smtClean="0"/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517232"/>
                <a:ext cx="2664296" cy="769441"/>
              </a:xfrm>
              <a:prstGeom prst="rect">
                <a:avLst/>
              </a:prstGeom>
              <a:blipFill rotWithShape="1">
                <a:blip r:embed="rId11"/>
                <a:stretch>
                  <a:fillRect l="-1144" t="-2381"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68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note on staggering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9" y="994742"/>
            <a:ext cx="8439150" cy="5029200"/>
          </a:xfrm>
        </p:spPr>
        <p:txBody>
          <a:bodyPr/>
          <a:lstStyle/>
          <a:p>
            <a:r>
              <a:rPr lang="en-GB" dirty="0" smtClean="0"/>
              <a:t>The prognostic variables can be</a:t>
            </a:r>
          </a:p>
          <a:p>
            <a:pPr lvl="1"/>
            <a:r>
              <a:rPr lang="en-GB" dirty="0" smtClean="0"/>
              <a:t>On the same location on the grid, i.e. collocated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 between (half way) each other, i.e. staggered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2"/>
            <a:r>
              <a:rPr lang="en-GB" sz="2000" dirty="0" smtClean="0"/>
              <a:t>Improved accuracy + dispersion properties</a:t>
            </a:r>
          </a:p>
          <a:p>
            <a:pPr lvl="2"/>
            <a:r>
              <a:rPr lang="en-GB" sz="2000" dirty="0" smtClean="0"/>
              <a:t>On explicit techniques staggering results into a more restrictive  </a:t>
            </a:r>
            <a:r>
              <a:rPr lang="en-GB" sz="2000" dirty="0" err="1" smtClean="0"/>
              <a:t>timestep</a:t>
            </a:r>
            <a:r>
              <a:rPr lang="en-GB" sz="2000" dirty="0" smtClean="0"/>
              <a:t> e.g.:               instead of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28775" y="1916831"/>
            <a:ext cx="4913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solidFill>
                <a:srgbClr val="0000FF"/>
              </a:solidFill>
            </a:endParaRPr>
          </a:p>
          <a:p>
            <a:r>
              <a:rPr lang="en-GB" sz="1600" dirty="0" smtClean="0">
                <a:solidFill>
                  <a:srgbClr val="0000FF"/>
                </a:solidFill>
              </a:rPr>
              <a:t>    x</a:t>
            </a:r>
            <a:r>
              <a:rPr lang="en-GB" sz="1600" dirty="0" smtClean="0"/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r>
              <a:rPr lang="en-GB" sz="1600" dirty="0" smtClean="0">
                <a:solidFill>
                  <a:srgbClr val="0000FF"/>
                </a:solidFill>
              </a:rPr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r>
              <a:rPr lang="en-GB" sz="1600" dirty="0" smtClean="0">
                <a:solidFill>
                  <a:srgbClr val="0000FF"/>
                </a:solidFill>
              </a:rPr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r>
              <a:rPr lang="en-GB" sz="1600" dirty="0" smtClean="0">
                <a:solidFill>
                  <a:srgbClr val="0000FF"/>
                </a:solidFill>
              </a:rPr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r>
              <a:rPr lang="en-GB" sz="1600" dirty="0" smtClean="0">
                <a:solidFill>
                  <a:srgbClr val="0000FF"/>
                </a:solidFill>
              </a:rPr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r>
              <a:rPr lang="en-GB" sz="1600" dirty="0" smtClean="0">
                <a:solidFill>
                  <a:srgbClr val="0000FF"/>
                </a:solidFill>
              </a:rPr>
              <a:t>          </a:t>
            </a:r>
            <a:r>
              <a:rPr lang="en-GB" sz="1600" dirty="0" err="1" smtClean="0">
                <a:solidFill>
                  <a:srgbClr val="0000FF"/>
                </a:solidFill>
              </a:rPr>
              <a:t>x</a:t>
            </a:r>
            <a:endParaRPr lang="en-GB" sz="1600" dirty="0" smtClean="0">
              <a:solidFill>
                <a:srgbClr val="00B050"/>
              </a:solidFill>
            </a:endParaRPr>
          </a:p>
          <a:p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717032"/>
            <a:ext cx="4672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 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endParaRPr lang="en-GB" sz="1600" dirty="0" smtClean="0">
              <a:solidFill>
                <a:srgbClr val="00B050"/>
              </a:solidFill>
            </a:endParaRPr>
          </a:p>
          <a:p>
            <a:pPr marL="0" lvl="1"/>
            <a:r>
              <a:rPr lang="en-GB" sz="1600" dirty="0" smtClean="0"/>
              <a:t>   </a:t>
            </a:r>
            <a:r>
              <a:rPr lang="en-GB" sz="1600" dirty="0" smtClean="0">
                <a:solidFill>
                  <a:srgbClr val="0000FF"/>
                </a:solidFill>
              </a:rPr>
              <a:t>x</a:t>
            </a:r>
            <a:r>
              <a:rPr lang="en-GB" sz="1600" dirty="0" smtClean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 smtClean="0">
                <a:solidFill>
                  <a:srgbClr val="0000FF"/>
                </a:solidFill>
              </a:rPr>
              <a:t>x</a:t>
            </a:r>
            <a:endParaRPr lang="en-GB" sz="1600" dirty="0">
              <a:solidFill>
                <a:srgbClr val="0000FF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163709"/>
              </p:ext>
            </p:extLst>
          </p:nvPr>
        </p:nvGraphicFramePr>
        <p:xfrm>
          <a:off x="1547738" y="3543870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3" name="Equation" r:id="rId3" imgW="126720" imgH="139680" progId="Equation.3">
                  <p:embed/>
                </p:oleObj>
              </mc:Choice>
              <mc:Fallback>
                <p:oleObj name="Equation" r:id="rId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738" y="3543870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603587"/>
              </p:ext>
            </p:extLst>
          </p:nvPr>
        </p:nvGraphicFramePr>
        <p:xfrm>
          <a:off x="2158925" y="3543870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4" name="Equation" r:id="rId5" imgW="126835" imgH="139518" progId="Equation.3">
                  <p:embed/>
                </p:oleObj>
              </mc:Choice>
              <mc:Fallback>
                <p:oleObj name="Equation" r:id="rId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8925" y="3543870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227194"/>
              </p:ext>
            </p:extLst>
          </p:nvPr>
        </p:nvGraphicFramePr>
        <p:xfrm>
          <a:off x="2773288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5" name="Equation" r:id="rId7" imgW="126835" imgH="139518" progId="Equation.3">
                  <p:embed/>
                </p:oleObj>
              </mc:Choice>
              <mc:Fallback>
                <p:oleObj name="Equation" r:id="rId7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3288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786530"/>
              </p:ext>
            </p:extLst>
          </p:nvPr>
        </p:nvGraphicFramePr>
        <p:xfrm>
          <a:off x="3398788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6" name="Equation" r:id="rId8" imgW="126835" imgH="139518" progId="Equation.3">
                  <p:embed/>
                </p:oleObj>
              </mc:Choice>
              <mc:Fallback>
                <p:oleObj name="Equation" r:id="rId8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8788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963112"/>
              </p:ext>
            </p:extLst>
          </p:nvPr>
        </p:nvGraphicFramePr>
        <p:xfrm>
          <a:off x="3975025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7" name="Equation" r:id="rId9" imgW="126835" imgH="139518" progId="Equation.3">
                  <p:embed/>
                </p:oleObj>
              </mc:Choice>
              <mc:Fallback>
                <p:oleObj name="Equation" r:id="rId9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025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237312"/>
              </p:ext>
            </p:extLst>
          </p:nvPr>
        </p:nvGraphicFramePr>
        <p:xfrm>
          <a:off x="4573513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8" name="Equation" r:id="rId10" imgW="126835" imgH="139518" progId="Equation.3">
                  <p:embed/>
                </p:oleObj>
              </mc:Choice>
              <mc:Fallback>
                <p:oleObj name="Equation" r:id="rId10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513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641396"/>
              </p:ext>
            </p:extLst>
          </p:nvPr>
        </p:nvGraphicFramePr>
        <p:xfrm>
          <a:off x="5220072" y="3574851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9" name="Equation" r:id="rId11" imgW="126835" imgH="139518" progId="Equation.3">
                  <p:embed/>
                </p:oleObj>
              </mc:Choice>
              <mc:Fallback>
                <p:oleObj name="Equation" r:id="rId1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574851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582346"/>
              </p:ext>
            </p:extLst>
          </p:nvPr>
        </p:nvGraphicFramePr>
        <p:xfrm>
          <a:off x="1836663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0" name="Equation" r:id="rId12" imgW="126720" imgH="203040" progId="Equation.3">
                  <p:embed/>
                </p:oleObj>
              </mc:Choice>
              <mc:Fallback>
                <p:oleObj name="Equation" r:id="rId12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663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481287"/>
              </p:ext>
            </p:extLst>
          </p:nvPr>
        </p:nvGraphicFramePr>
        <p:xfrm>
          <a:off x="2463725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1" name="Equation" r:id="rId14" imgW="126835" imgH="202936" progId="Equation.3">
                  <p:embed/>
                </p:oleObj>
              </mc:Choice>
              <mc:Fallback>
                <p:oleObj name="Equation" r:id="rId14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3725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700530"/>
              </p:ext>
            </p:extLst>
          </p:nvPr>
        </p:nvGraphicFramePr>
        <p:xfrm>
          <a:off x="3060625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2" name="Equation" r:id="rId16" imgW="126835" imgH="202936" progId="Equation.3">
                  <p:embed/>
                </p:oleObj>
              </mc:Choice>
              <mc:Fallback>
                <p:oleObj name="Equation" r:id="rId16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625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095652"/>
              </p:ext>
            </p:extLst>
          </p:nvPr>
        </p:nvGraphicFramePr>
        <p:xfrm>
          <a:off x="3687688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3" name="Equation" r:id="rId17" imgW="126835" imgH="202936" progId="Equation.3">
                  <p:embed/>
                </p:oleObj>
              </mc:Choice>
              <mc:Fallback>
                <p:oleObj name="Equation" r:id="rId17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688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917622"/>
              </p:ext>
            </p:extLst>
          </p:nvPr>
        </p:nvGraphicFramePr>
        <p:xfrm>
          <a:off x="4263950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4" name="Equation" r:id="rId18" imgW="126835" imgH="202936" progId="Equation.3">
                  <p:embed/>
                </p:oleObj>
              </mc:Choice>
              <mc:Fallback>
                <p:oleObj name="Equation" r:id="rId18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3950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775360"/>
              </p:ext>
            </p:extLst>
          </p:nvPr>
        </p:nvGraphicFramePr>
        <p:xfrm>
          <a:off x="4910956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5" name="Equation" r:id="rId19" imgW="126835" imgH="202936" progId="Equation.3">
                  <p:embed/>
                </p:oleObj>
              </mc:Choice>
              <mc:Fallback>
                <p:oleObj name="Equation" r:id="rId19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956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 bwMode="auto">
          <a:xfrm>
            <a:off x="1340024" y="4149080"/>
            <a:ext cx="43120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1259632" y="2348880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307536"/>
              </p:ext>
            </p:extLst>
          </p:nvPr>
        </p:nvGraphicFramePr>
        <p:xfrm>
          <a:off x="1403648" y="1972850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6" name="Equation" r:id="rId20" imgW="266400" imgH="203040" progId="Equation.3">
                  <p:embed/>
                </p:oleObj>
              </mc:Choice>
              <mc:Fallback>
                <p:oleObj name="Equation" r:id="rId20" imgW="266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972850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577889"/>
              </p:ext>
            </p:extLst>
          </p:nvPr>
        </p:nvGraphicFramePr>
        <p:xfrm>
          <a:off x="2008486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7" name="Equation" r:id="rId22" imgW="266469" imgH="203024" progId="Equation.3">
                  <p:embed/>
                </p:oleObj>
              </mc:Choice>
              <mc:Fallback>
                <p:oleObj name="Equation" r:id="rId22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486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422838"/>
              </p:ext>
            </p:extLst>
          </p:nvPr>
        </p:nvGraphicFramePr>
        <p:xfrm>
          <a:off x="2614911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8" name="Equation" r:id="rId24" imgW="266469" imgH="203024" progId="Equation.3">
                  <p:embed/>
                </p:oleObj>
              </mc:Choice>
              <mc:Fallback>
                <p:oleObj name="Equation" r:id="rId24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911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264004"/>
              </p:ext>
            </p:extLst>
          </p:nvPr>
        </p:nvGraphicFramePr>
        <p:xfrm>
          <a:off x="3234036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9" name="Equation" r:id="rId25" imgW="266469" imgH="203024" progId="Equation.3">
                  <p:embed/>
                </p:oleObj>
              </mc:Choice>
              <mc:Fallback>
                <p:oleObj name="Equation" r:id="rId25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4036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095129"/>
              </p:ext>
            </p:extLst>
          </p:nvPr>
        </p:nvGraphicFramePr>
        <p:xfrm>
          <a:off x="3838873" y="1972850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0" name="Equation" r:id="rId26" imgW="266469" imgH="203024" progId="Equation.3">
                  <p:embed/>
                </p:oleObj>
              </mc:Choice>
              <mc:Fallback>
                <p:oleObj name="Equation" r:id="rId26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8873" y="1972850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62119"/>
              </p:ext>
            </p:extLst>
          </p:nvPr>
        </p:nvGraphicFramePr>
        <p:xfrm>
          <a:off x="4415136" y="1950625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1" name="Equation" r:id="rId27" imgW="266469" imgH="203024" progId="Equation.3">
                  <p:embed/>
                </p:oleObj>
              </mc:Choice>
              <mc:Fallback>
                <p:oleObj name="Equation" r:id="rId27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5136" y="1950625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276336"/>
              </p:ext>
            </p:extLst>
          </p:nvPr>
        </p:nvGraphicFramePr>
        <p:xfrm>
          <a:off x="5004098" y="1950625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2" name="Equation" r:id="rId28" imgW="266469" imgH="203024" progId="Equation.3">
                  <p:embed/>
                </p:oleObj>
              </mc:Choice>
              <mc:Fallback>
                <p:oleObj name="Equation" r:id="rId28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98" y="1950625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009126"/>
              </p:ext>
            </p:extLst>
          </p:nvPr>
        </p:nvGraphicFramePr>
        <p:xfrm>
          <a:off x="1691680" y="2420888"/>
          <a:ext cx="280988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3" name="Equation" r:id="rId29" imgW="215640" imgH="177480" progId="Equation.3">
                  <p:embed/>
                </p:oleObj>
              </mc:Choice>
              <mc:Fallback>
                <p:oleObj name="Equation" r:id="rId29" imgW="215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20888"/>
                        <a:ext cx="280988" cy="23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476416"/>
              </p:ext>
            </p:extLst>
          </p:nvPr>
        </p:nvGraphicFramePr>
        <p:xfrm>
          <a:off x="2123728" y="4259632"/>
          <a:ext cx="215640" cy="177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4" name="Equation" r:id="rId31" imgW="215640" imgH="177480" progId="Equation.3">
                  <p:embed/>
                </p:oleObj>
              </mc:Choice>
              <mc:Fallback>
                <p:oleObj name="Equation" r:id="rId31" imgW="215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259632"/>
                        <a:ext cx="215640" cy="177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394904"/>
              </p:ext>
            </p:extLst>
          </p:nvPr>
        </p:nvGraphicFramePr>
        <p:xfrm>
          <a:off x="5884044" y="3429001"/>
          <a:ext cx="279241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5" name="Equation" r:id="rId33" imgW="1600200" imgH="863280" progId="Equation.3">
                  <p:embed/>
                </p:oleObj>
              </mc:Choice>
              <mc:Fallback>
                <p:oleObj name="Equation" r:id="rId33" imgW="16002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044" y="3429001"/>
                        <a:ext cx="2792412" cy="1224136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141245"/>
              </p:ext>
            </p:extLst>
          </p:nvPr>
        </p:nvGraphicFramePr>
        <p:xfrm>
          <a:off x="3347864" y="4293096"/>
          <a:ext cx="216024" cy="226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6" name="Equation" r:id="rId35" imgW="126720" imgH="190440" progId="Equation.3">
                  <p:embed/>
                </p:oleObj>
              </mc:Choice>
              <mc:Fallback>
                <p:oleObj name="Equation" r:id="rId35" imgW="126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293096"/>
                        <a:ext cx="216024" cy="226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868069"/>
              </p:ext>
            </p:extLst>
          </p:nvPr>
        </p:nvGraphicFramePr>
        <p:xfrm>
          <a:off x="3923928" y="4293096"/>
          <a:ext cx="278405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7" name="Equation" r:id="rId37" imgW="304560" imgH="203040" progId="Equation.3">
                  <p:embed/>
                </p:oleObj>
              </mc:Choice>
              <mc:Fallback>
                <p:oleObj name="Equation" r:id="rId37" imgW="304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293096"/>
                        <a:ext cx="278405" cy="21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4599339"/>
              </p:ext>
            </p:extLst>
          </p:nvPr>
        </p:nvGraphicFramePr>
        <p:xfrm>
          <a:off x="3563888" y="3789040"/>
          <a:ext cx="36004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8" name="Equation" r:id="rId39" imgW="368280" imgH="393480" progId="Equation.3">
                  <p:embed/>
                </p:oleObj>
              </mc:Choice>
              <mc:Fallback>
                <p:oleObj name="Equation" r:id="rId39" imgW="368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789040"/>
                        <a:ext cx="360040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982391"/>
              </p:ext>
            </p:extLst>
          </p:nvPr>
        </p:nvGraphicFramePr>
        <p:xfrm>
          <a:off x="2987824" y="3789040"/>
          <a:ext cx="34766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9" name="Equation" r:id="rId41" imgW="355320" imgH="393480" progId="Equation.3">
                  <p:embed/>
                </p:oleObj>
              </mc:Choice>
              <mc:Fallback>
                <p:oleObj name="Equation" r:id="rId41" imgW="355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789040"/>
                        <a:ext cx="347662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058800"/>
              </p:ext>
            </p:extLst>
          </p:nvPr>
        </p:nvGraphicFramePr>
        <p:xfrm>
          <a:off x="4632394" y="5344978"/>
          <a:ext cx="875710" cy="532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60" name="Equation" r:id="rId43" imgW="647640" imgH="393480" progId="Equation.3">
                  <p:embed/>
                </p:oleObj>
              </mc:Choice>
              <mc:Fallback>
                <p:oleObj name="Equation" r:id="rId43" imgW="647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4632394" y="5344978"/>
                        <a:ext cx="875710" cy="5322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450295"/>
              </p:ext>
            </p:extLst>
          </p:nvPr>
        </p:nvGraphicFramePr>
        <p:xfrm>
          <a:off x="5868144" y="1916832"/>
          <a:ext cx="273630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61" name="Equation" r:id="rId45" imgW="1498320" imgH="863280" progId="Equation.3">
                  <p:embed/>
                </p:oleObj>
              </mc:Choice>
              <mc:Fallback>
                <p:oleObj name="Equation" r:id="rId45" imgW="149832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1916832"/>
                        <a:ext cx="2736304" cy="115212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>
            <a:off x="2339368" y="4365104"/>
            <a:ext cx="21640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1907704" y="4365104"/>
            <a:ext cx="2160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96687"/>
              </p:ext>
            </p:extLst>
          </p:nvPr>
        </p:nvGraphicFramePr>
        <p:xfrm>
          <a:off x="6793632" y="5345460"/>
          <a:ext cx="8747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62" name="Equation" r:id="rId47" imgW="647640" imgH="393480" progId="Equation.3">
                  <p:embed/>
                </p:oleObj>
              </mc:Choice>
              <mc:Fallback>
                <p:oleObj name="Equation" r:id="rId47" imgW="647640" imgH="393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3632" y="5345460"/>
                        <a:ext cx="874712" cy="5318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58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6632"/>
            <a:ext cx="8587680" cy="797768"/>
          </a:xfrm>
        </p:spPr>
        <p:txBody>
          <a:bodyPr/>
          <a:lstStyle/>
          <a:p>
            <a:pPr eaLnBrk="1" hangingPunct="1"/>
            <a:r>
              <a:rPr lang="en-US" sz="2400" dirty="0" smtClean="0">
                <a:sym typeface="WP Greek Century" pitchFamily="2" charset="2"/>
              </a:rPr>
              <a:t>Enhancing stability: forward-backward integration</a:t>
            </a:r>
          </a:p>
        </p:txBody>
      </p:sp>
      <p:sp>
        <p:nvSpPr>
          <p:cNvPr id="4105" name="Text Box 3"/>
          <p:cNvSpPr txBox="1">
            <a:spLocks noChangeArrowheads="1"/>
          </p:cNvSpPr>
          <p:nvPr/>
        </p:nvSpPr>
        <p:spPr bwMode="auto">
          <a:xfrm>
            <a:off x="448816" y="1027584"/>
            <a:ext cx="8299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• </a:t>
            </a:r>
            <a:r>
              <a:rPr lang="en-US" sz="2400" b="1" dirty="0">
                <a:solidFill>
                  <a:srgbClr val="C00000"/>
                </a:solidFill>
              </a:rPr>
              <a:t>Forward-backward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scheme: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 predictor-corrector type scheme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he predictor and the corrector are applied on separate equations.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09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668708"/>
              </p:ext>
            </p:extLst>
          </p:nvPr>
        </p:nvGraphicFramePr>
        <p:xfrm>
          <a:off x="1259632" y="2370956"/>
          <a:ext cx="3244850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7" name="Equation" r:id="rId3" imgW="1790640" imgH="838080" progId="Equation.3">
                  <p:embed/>
                </p:oleObj>
              </mc:Choice>
              <mc:Fallback>
                <p:oleObj name="Equation" r:id="rId3" imgW="179064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370956"/>
                        <a:ext cx="3244850" cy="1562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Text Box 6"/>
          <p:cNvSpPr txBox="1">
            <a:spLocks noChangeArrowheads="1"/>
          </p:cNvSpPr>
          <p:nvPr/>
        </p:nvSpPr>
        <p:spPr bwMode="auto">
          <a:xfrm>
            <a:off x="5726906" y="2683768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forward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07" name="Text Box 7"/>
          <p:cNvSpPr txBox="1">
            <a:spLocks noChangeArrowheads="1"/>
          </p:cNvSpPr>
          <p:nvPr/>
        </p:nvSpPr>
        <p:spPr bwMode="auto">
          <a:xfrm>
            <a:off x="4716016" y="3356992"/>
            <a:ext cx="3744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FF0000"/>
                </a:solidFill>
              </a:rPr>
              <a:t>ackward  (pseudo-implicit)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109" name="Text Box 10"/>
          <p:cNvSpPr txBox="1">
            <a:spLocks noChangeArrowheads="1"/>
          </p:cNvSpPr>
          <p:nvPr/>
        </p:nvSpPr>
        <p:spPr bwMode="auto">
          <a:xfrm>
            <a:off x="2915816" y="4293096"/>
            <a:ext cx="58326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err="1" smtClean="0">
                <a:solidFill>
                  <a:srgbClr val="0000FF"/>
                </a:solidFill>
              </a:rPr>
              <a:t>Fwd-Bwd</a:t>
            </a:r>
            <a:r>
              <a:rPr lang="en-US" sz="2000" u="sng" dirty="0" smtClean="0">
                <a:solidFill>
                  <a:srgbClr val="0000FF"/>
                </a:solidFill>
              </a:rPr>
              <a:t> versus Leapfrog</a:t>
            </a:r>
            <a:r>
              <a:rPr lang="en-US" sz="2000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1. Doubles </a:t>
            </a:r>
            <a:r>
              <a:rPr lang="en-US" sz="2000" dirty="0">
                <a:solidFill>
                  <a:srgbClr val="0000FF"/>
                </a:solidFill>
              </a:rPr>
              <a:t>the </a:t>
            </a:r>
            <a:r>
              <a:rPr lang="en-US" sz="2000" dirty="0" smtClean="0">
                <a:solidFill>
                  <a:srgbClr val="0000FF"/>
                </a:solidFill>
              </a:rPr>
              <a:t>leapfrog </a:t>
            </a:r>
            <a:r>
              <a:rPr lang="en-US" sz="2000" dirty="0" err="1" smtClean="0">
                <a:solidFill>
                  <a:srgbClr val="0000FF"/>
                </a:solidFill>
              </a:rPr>
              <a:t>timestep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2. Remains neutral  (no damping)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3. Two-time-level scheme </a:t>
            </a:r>
            <a:r>
              <a:rPr lang="en-US" sz="2000" dirty="0" smtClean="0">
                <a:solidFill>
                  <a:srgbClr val="0000FF"/>
                </a:solidFill>
                <a:latin typeface="Cambria Math"/>
                <a:ea typeface="Cambria Math"/>
              </a:rPr>
              <a:t>⇒ no computational mode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4102" name="Object 15"/>
          <p:cNvGraphicFramePr>
            <a:graphicFrameLocks noChangeAspect="1"/>
          </p:cNvGraphicFramePr>
          <p:nvPr/>
        </p:nvGraphicFramePr>
        <p:xfrm>
          <a:off x="4656138" y="3321050"/>
          <a:ext cx="39687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8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3321050"/>
                        <a:ext cx="39687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522067"/>
              </p:ext>
            </p:extLst>
          </p:nvPr>
        </p:nvGraphicFramePr>
        <p:xfrm>
          <a:off x="827584" y="4562419"/>
          <a:ext cx="1972951" cy="738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9" name="Equation" r:id="rId7" imgW="1054080" imgH="419040" progId="Equation.3">
                  <p:embed/>
                </p:oleObj>
              </mc:Choice>
              <mc:Fallback>
                <p:oleObj name="Equation" r:id="rId7" imgW="1054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62419"/>
                        <a:ext cx="1972951" cy="73878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029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Runge-Kutta</a:t>
            </a:r>
            <a:r>
              <a:rPr lang="en-GB" dirty="0" smtClean="0"/>
              <a:t> RK3 (WRF) scheme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789528"/>
              </p:ext>
            </p:extLst>
          </p:nvPr>
        </p:nvGraphicFramePr>
        <p:xfrm>
          <a:off x="899592" y="2996952"/>
          <a:ext cx="2214562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24" name="Equation" r:id="rId3" imgW="1396800" imgH="1218960" progId="Equation.3">
                  <p:embed/>
                </p:oleObj>
              </mc:Choice>
              <mc:Fallback>
                <p:oleObj name="Equation" r:id="rId3" imgW="1396800" imgH="1218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996952"/>
                        <a:ext cx="2214562" cy="193198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577069"/>
              </p:ext>
            </p:extLst>
          </p:nvPr>
        </p:nvGraphicFramePr>
        <p:xfrm>
          <a:off x="3275856" y="3429000"/>
          <a:ext cx="366077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25" name="Equation" r:id="rId5" imgW="2082600" imgH="863280" progId="Equation.3">
                  <p:embed/>
                </p:oleObj>
              </mc:Choice>
              <mc:Fallback>
                <p:oleObj name="Equation" r:id="rId5" imgW="2082600" imgH="863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429000"/>
                        <a:ext cx="3660775" cy="1155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380312" y="3698448"/>
            <a:ext cx="16561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A high order FD scheme used to estimate derivatives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563888" y="4860449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Compared with leapfrog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lmost doubles (1.62) </a:t>
            </a:r>
            <a:r>
              <a:rPr lang="el-GR" sz="1600" dirty="0" smtClean="0">
                <a:solidFill>
                  <a:schemeClr val="accent6">
                    <a:lumMod val="50000"/>
                  </a:schemeClr>
                </a:solidFill>
                <a:latin typeface="Cambria Math"/>
                <a:ea typeface="Cambria Math"/>
              </a:rPr>
              <a:t>Δ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latin typeface="Cambria Math"/>
                <a:ea typeface="Cambria Math"/>
              </a:rPr>
              <a:t>t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when 3</a:t>
            </a:r>
            <a:r>
              <a:rPr lang="en-US" sz="1600" baseline="30000" dirty="0" smtClean="0">
                <a:solidFill>
                  <a:schemeClr val="accent6">
                    <a:lumMod val="50000"/>
                  </a:schemeClr>
                </a:solidFill>
              </a:rPr>
              <a:t>rd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order spatial discretization used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7020272" y="3780603"/>
            <a:ext cx="360040" cy="139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7020272" y="4139788"/>
            <a:ext cx="360040" cy="2253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78296" y="1050429"/>
            <a:ext cx="82234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• </a:t>
            </a:r>
            <a:r>
              <a:rPr lang="en-US" sz="2000" dirty="0" err="1" smtClean="0">
                <a:solidFill>
                  <a:schemeClr val="tx2"/>
                </a:solidFill>
              </a:rPr>
              <a:t>Runge-Kutta</a:t>
            </a:r>
            <a:r>
              <a:rPr lang="en-US" sz="2000" dirty="0" smtClean="0">
                <a:solidFill>
                  <a:schemeClr val="tx2"/>
                </a:solidFill>
              </a:rPr>
              <a:t>  Wicker &amp; </a:t>
            </a:r>
            <a:r>
              <a:rPr lang="en-US" sz="2000" dirty="0" err="1" smtClean="0">
                <a:solidFill>
                  <a:schemeClr val="tx2"/>
                </a:solidFill>
              </a:rPr>
              <a:t>Skamarock</a:t>
            </a:r>
            <a:r>
              <a:rPr lang="en-US" sz="2000" dirty="0" smtClean="0">
                <a:solidFill>
                  <a:schemeClr val="tx2"/>
                </a:solidFill>
              </a:rPr>
              <a:t> (MWR 2002) RK3 scheme:</a:t>
            </a:r>
          </a:p>
          <a:p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  - three-stage, two-time-level (2</a:t>
            </a:r>
            <a:r>
              <a:rPr lang="en-US" sz="2000" baseline="30000" dirty="0" smtClean="0">
                <a:solidFill>
                  <a:schemeClr val="tx2"/>
                </a:solidFill>
              </a:rPr>
              <a:t>nd</a:t>
            </a:r>
            <a:r>
              <a:rPr lang="en-US" sz="2000" dirty="0" smtClean="0">
                <a:solidFill>
                  <a:schemeClr val="tx2"/>
                </a:solidFill>
              </a:rPr>
              <a:t> order) scheme from the RK  family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331640" y="5507940"/>
            <a:ext cx="6777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In WRF this is used in combination with time-splitting …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051041"/>
              </p:ext>
            </p:extLst>
          </p:nvPr>
        </p:nvGraphicFramePr>
        <p:xfrm>
          <a:off x="2816225" y="2074863"/>
          <a:ext cx="2633663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26" name="Equation" r:id="rId7" imgW="1244520" imgH="393480" progId="Equation.3">
                  <p:embed/>
                </p:oleObj>
              </mc:Choice>
              <mc:Fallback>
                <p:oleObj name="Equation" r:id="rId7" imgW="1244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2074863"/>
                        <a:ext cx="2633663" cy="6334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60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Splitting: the 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an atmospheric model we have motions with multiple time-scales: fast and slow processes co-exist</a:t>
            </a:r>
          </a:p>
          <a:p>
            <a:r>
              <a:rPr lang="en-GB" dirty="0"/>
              <a:t>E</a:t>
            </a:r>
            <a:r>
              <a:rPr lang="en-GB" dirty="0" smtClean="0"/>
              <a:t>xplicit techniques are only conditionally stable and impose use of small </a:t>
            </a:r>
            <a:r>
              <a:rPr lang="en-GB" dirty="0" err="1" smtClean="0"/>
              <a:t>timesteps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∆</a:t>
            </a:r>
            <a:r>
              <a:rPr lang="en-GB" dirty="0" err="1" smtClean="0"/>
              <a:t>t</a:t>
            </a:r>
            <a:r>
              <a:rPr lang="en-GB" baseline="-25000" dirty="0" err="1" smtClean="0"/>
              <a:t>max</a:t>
            </a:r>
            <a:r>
              <a:rPr lang="en-GB" dirty="0" smtClean="0"/>
              <a:t> is the longest permissible </a:t>
            </a:r>
            <a:r>
              <a:rPr lang="en-GB" dirty="0" err="1" smtClean="0"/>
              <a:t>timestep</a:t>
            </a:r>
            <a:r>
              <a:rPr lang="en-GB" dirty="0" smtClean="0"/>
              <a:t> for integrating the slow process then ∆</a:t>
            </a:r>
            <a:r>
              <a:rPr lang="en-GB" dirty="0" err="1" smtClean="0"/>
              <a:t>t</a:t>
            </a:r>
            <a:r>
              <a:rPr lang="en-GB" baseline="-25000" dirty="0" err="1" smtClean="0"/>
              <a:t>max</a:t>
            </a:r>
            <a:r>
              <a:rPr lang="en-GB" dirty="0" smtClean="0"/>
              <a:t>  will be too long for the fast process            </a:t>
            </a:r>
            <a:r>
              <a:rPr lang="en-GB" dirty="0" smtClean="0">
                <a:solidFill>
                  <a:srgbClr val="FF0000"/>
                </a:solidFill>
              </a:rPr>
              <a:t>instability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plit the integration:</a:t>
            </a:r>
          </a:p>
          <a:p>
            <a:pPr lvl="2"/>
            <a:r>
              <a:rPr lang="en-GB" dirty="0" smtClean="0"/>
              <a:t> integrate slow process with </a:t>
            </a:r>
            <a:r>
              <a:rPr lang="en-GB" dirty="0"/>
              <a:t>∆</a:t>
            </a:r>
            <a:r>
              <a:rPr lang="en-GB" dirty="0" err="1"/>
              <a:t>t</a:t>
            </a:r>
            <a:r>
              <a:rPr lang="en-GB" baseline="-25000" dirty="0" err="1"/>
              <a:t>max</a:t>
            </a:r>
            <a:r>
              <a:rPr lang="en-GB" dirty="0"/>
              <a:t> </a:t>
            </a:r>
          </a:p>
          <a:p>
            <a:pPr lvl="2"/>
            <a:r>
              <a:rPr lang="en-GB" dirty="0" smtClean="0"/>
              <a:t> integrate fast process with a fraction of it i.e. </a:t>
            </a:r>
            <a:r>
              <a:rPr lang="en-GB" dirty="0"/>
              <a:t>∆</a:t>
            </a:r>
            <a:r>
              <a:rPr lang="en-GB" dirty="0" err="1"/>
              <a:t>t</a:t>
            </a:r>
            <a:r>
              <a:rPr lang="en-GB" baseline="-25000" dirty="0" err="1"/>
              <a:t>max</a:t>
            </a:r>
            <a:r>
              <a:rPr lang="en-GB" dirty="0"/>
              <a:t> </a:t>
            </a:r>
            <a:r>
              <a:rPr lang="en-GB" dirty="0" smtClean="0"/>
              <a:t>/n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1979712" y="3717032"/>
            <a:ext cx="576064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Split-explicit example in a diagram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19" y="2388001"/>
            <a:ext cx="3551833" cy="1761079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6551" y="2420888"/>
            <a:ext cx="3551833" cy="1716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59632" y="101266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Split-explicit Euler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101266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Split-explicit RK3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8626" y="4817414"/>
            <a:ext cx="3695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</a:t>
            </a:r>
            <a:r>
              <a:rPr lang="en-GB" sz="1600" dirty="0" smtClean="0">
                <a:solidFill>
                  <a:srgbClr val="FF0000"/>
                </a:solidFill>
              </a:rPr>
              <a:t>-cycles</a:t>
            </a:r>
            <a:r>
              <a:rPr lang="en-GB" sz="1600" dirty="0" smtClean="0"/>
              <a:t>: fast process integrated with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t/n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8119" y="1772816"/>
            <a:ext cx="3551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1-cycle</a:t>
            </a:r>
            <a:r>
              <a:rPr lang="en-GB" sz="1600" dirty="0" smtClean="0"/>
              <a:t>: slow process integrated with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endParaRPr lang="en-GB" sz="1600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 bwMode="auto">
          <a:xfrm flipH="1">
            <a:off x="1979712" y="2111370"/>
            <a:ext cx="384324" cy="6695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11" idx="0"/>
            <a:endCxn id="5" idx="2"/>
          </p:cNvCxnSpPr>
          <p:nvPr/>
        </p:nvCxnSpPr>
        <p:spPr bwMode="auto">
          <a:xfrm flipH="1" flipV="1">
            <a:off x="2364036" y="4149080"/>
            <a:ext cx="2112515" cy="6683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1951" y="5250686"/>
            <a:ext cx="757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(Diagram courtesy of S.J. Lock, ECMWF Seminar proceedings 2013, HEVI time-stepping for NWP and climate models)</a:t>
            </a:r>
            <a:endParaRPr lang="en-GB" sz="16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4476550" y="4095483"/>
            <a:ext cx="1559893" cy="7219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404543" y="1412776"/>
            <a:ext cx="4343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1-cycle/per stage i</a:t>
            </a:r>
            <a:r>
              <a:rPr lang="en-GB" sz="1600" dirty="0" smtClean="0"/>
              <a:t>: slow process integrated with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t, each stage approximates solution at </a:t>
            </a:r>
            <a:r>
              <a:rPr lang="en-GB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t+</a:t>
            </a:r>
            <a:r>
              <a:rPr lang="en-GB" sz="1600" dirty="0" err="1" smtClean="0"/>
              <a:t>c</a:t>
            </a:r>
            <a:r>
              <a:rPr lang="en-GB" sz="1600" baseline="-25000" dirty="0" err="1" smtClean="0"/>
              <a:t>i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where, </a:t>
            </a:r>
            <a:r>
              <a:rPr lang="en-GB" sz="1600" dirty="0" smtClean="0"/>
              <a:t>c</a:t>
            </a:r>
            <a:r>
              <a:rPr lang="en-GB" sz="1600" baseline="-25000" dirty="0" smtClean="0"/>
              <a:t>i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=1/3,1/2,1 the RK3 coefficient</a:t>
            </a:r>
            <a:endParaRPr lang="en-GB" sz="1600" dirty="0"/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 bwMode="auto">
          <a:xfrm flipH="1">
            <a:off x="5796136" y="2243773"/>
            <a:ext cx="780368" cy="264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8670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Split-explicit forward Euler integration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214453"/>
              </p:ext>
            </p:extLst>
          </p:nvPr>
        </p:nvGraphicFramePr>
        <p:xfrm>
          <a:off x="2771800" y="908720"/>
          <a:ext cx="2232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06" name="Equation" r:id="rId3" imgW="1206360" imgH="393480" progId="Equation.3">
                  <p:embed/>
                </p:oleObj>
              </mc:Choice>
              <mc:Fallback>
                <p:oleObj name="Equation" r:id="rId3" imgW="1206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800" y="908720"/>
                        <a:ext cx="2232025" cy="728663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347083"/>
              </p:ext>
            </p:extLst>
          </p:nvPr>
        </p:nvGraphicFramePr>
        <p:xfrm>
          <a:off x="1055688" y="2708275"/>
          <a:ext cx="7319962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07" name="Equation" r:id="rId5" imgW="3873240" imgH="241200" progId="Equation.3">
                  <p:embed/>
                </p:oleObj>
              </mc:Choice>
              <mc:Fallback>
                <p:oleObj name="Equation" r:id="rId5" imgW="38732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5688" y="2708275"/>
                        <a:ext cx="7319962" cy="4556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682011"/>
              </p:ext>
            </p:extLst>
          </p:nvPr>
        </p:nvGraphicFramePr>
        <p:xfrm>
          <a:off x="457423" y="2205038"/>
          <a:ext cx="634682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08" name="Equation" r:id="rId7" imgW="3733560" imgH="228600" progId="Equation.3">
                  <p:embed/>
                </p:oleObj>
              </mc:Choice>
              <mc:Fallback>
                <p:oleObj name="Equation" r:id="rId7" imgW="37335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423" y="2205038"/>
                        <a:ext cx="6346825" cy="38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7704" y="220486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23738" y="183404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28948" y="1844824"/>
            <a:ext cx="1971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Slow forcing term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416103" y="1844824"/>
            <a:ext cx="1678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Fast forcing term</a:t>
            </a:r>
            <a:endParaRPr lang="en-GB" sz="1600" dirty="0"/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 bwMode="auto">
          <a:xfrm flipV="1">
            <a:off x="3255538" y="1467842"/>
            <a:ext cx="306926" cy="376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1" idx="0"/>
          </p:cNvCxnSpPr>
          <p:nvPr/>
        </p:nvCxnSpPr>
        <p:spPr bwMode="auto">
          <a:xfrm flipH="1" flipV="1">
            <a:off x="4788024" y="1446356"/>
            <a:ext cx="526546" cy="3984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181163" y="3356992"/>
            <a:ext cx="1678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Fast term updated 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364088" y="3356992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Slow term kept constant (stored) </a:t>
            </a:r>
            <a:endParaRPr lang="en-GB" sz="1600" dirty="0"/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 flipV="1">
            <a:off x="6300192" y="3148169"/>
            <a:ext cx="198022" cy="2023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cxnSpLocks noChangeAspect="1"/>
          </p:cNvCxnSpPr>
          <p:nvPr/>
        </p:nvCxnSpPr>
        <p:spPr bwMode="auto">
          <a:xfrm flipV="1">
            <a:off x="3994302" y="3148169"/>
            <a:ext cx="278046" cy="208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372301"/>
              </p:ext>
            </p:extLst>
          </p:nvPr>
        </p:nvGraphicFramePr>
        <p:xfrm>
          <a:off x="539750" y="3861048"/>
          <a:ext cx="7945438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09" name="Equation" r:id="rId9" imgW="4965480" imgH="520560" progId="Equation.3">
                  <p:embed/>
                </p:oleObj>
              </mc:Choice>
              <mc:Fallback>
                <p:oleObj name="Equation" r:id="rId9" imgW="4965480" imgH="5205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61048"/>
                        <a:ext cx="7945438" cy="8318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80104"/>
              </p:ext>
            </p:extLst>
          </p:nvPr>
        </p:nvGraphicFramePr>
        <p:xfrm>
          <a:off x="611188" y="5172075"/>
          <a:ext cx="5961062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10" name="Equation" r:id="rId11" imgW="4406760" imgH="685800" progId="Equation.3">
                  <p:embed/>
                </p:oleObj>
              </mc:Choice>
              <mc:Fallback>
                <p:oleObj name="Equation" r:id="rId11" imgW="4406760" imgH="685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5172075"/>
                        <a:ext cx="5961062" cy="9937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733922"/>
              </p:ext>
            </p:extLst>
          </p:nvPr>
        </p:nvGraphicFramePr>
        <p:xfrm>
          <a:off x="467544" y="3501008"/>
          <a:ext cx="1554163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11" name="Equation" r:id="rId13" imgW="914400" imgH="203040" progId="Equation.3">
                  <p:embed/>
                </p:oleObj>
              </mc:Choice>
              <mc:Fallback>
                <p:oleObj name="Equation" r:id="rId13" imgW="91440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501008"/>
                        <a:ext cx="1554163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716596"/>
              </p:ext>
            </p:extLst>
          </p:nvPr>
        </p:nvGraphicFramePr>
        <p:xfrm>
          <a:off x="5229225" y="5580063"/>
          <a:ext cx="17145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12" name="Equation" r:id="rId15" imgW="114120" imgH="215640" progId="Equation.3">
                  <p:embed/>
                </p:oleObj>
              </mc:Choice>
              <mc:Fallback>
                <p:oleObj name="Equation" r:id="rId15" imgW="114120" imgH="21564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5580063"/>
                        <a:ext cx="17145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513032"/>
              </p:ext>
            </p:extLst>
          </p:nvPr>
        </p:nvGraphicFramePr>
        <p:xfrm>
          <a:off x="539552" y="4811715"/>
          <a:ext cx="2600640" cy="32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413" name="Equation" r:id="rId17" imgW="1625400" imgH="203040" progId="Equation.3">
                  <p:embed/>
                </p:oleObj>
              </mc:Choice>
              <mc:Fallback>
                <p:oleObj name="Equation" r:id="rId17" imgW="1625400" imgH="2030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811715"/>
                        <a:ext cx="2600640" cy="324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88224" y="516996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S + n</a:t>
            </a:r>
            <a:r>
              <a:rPr lang="en-GB" sz="1800" baseline="-25000" dirty="0" smtClean="0">
                <a:solidFill>
                  <a:schemeClr val="accent1">
                    <a:lumMod val="75000"/>
                  </a:schemeClr>
                </a:solidFill>
              </a:rPr>
              <a:t>s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F evaluations</a:t>
            </a:r>
          </a:p>
          <a:p>
            <a:r>
              <a:rPr lang="en-GB" sz="1800" dirty="0" smtClean="0"/>
              <a:t>    versus </a:t>
            </a:r>
            <a:r>
              <a:rPr lang="en-GB" sz="1800" dirty="0" err="1" smtClean="0"/>
              <a:t>fw</a:t>
            </a:r>
            <a:r>
              <a:rPr lang="en-GB" sz="1800" dirty="0" smtClean="0"/>
              <a:t>-Euler</a:t>
            </a:r>
            <a:endParaRPr lang="en-GB" sz="1800" dirty="0"/>
          </a:p>
          <a:p>
            <a:r>
              <a:rPr lang="en-GB" sz="1800" dirty="0" smtClean="0"/>
              <a:t> </a:t>
            </a:r>
            <a:r>
              <a:rPr lang="en-GB" sz="1800" dirty="0">
                <a:solidFill>
                  <a:srgbClr val="FF0000"/>
                </a:solidFill>
              </a:rPr>
              <a:t>n</a:t>
            </a:r>
            <a:r>
              <a:rPr lang="en-GB" sz="1800" baseline="-25000" dirty="0">
                <a:solidFill>
                  <a:srgbClr val="FF0000"/>
                </a:solidFill>
              </a:rPr>
              <a:t>s</a:t>
            </a:r>
            <a:r>
              <a:rPr lang="en-GB" sz="1800" dirty="0">
                <a:solidFill>
                  <a:srgbClr val="FF0000"/>
                </a:solidFill>
              </a:rPr>
              <a:t> S+ n</a:t>
            </a:r>
            <a:r>
              <a:rPr lang="en-GB" sz="1800" baseline="-25000" dirty="0">
                <a:solidFill>
                  <a:srgbClr val="FF0000"/>
                </a:solidFill>
              </a:rPr>
              <a:t>s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F evaluations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9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Split-explicit RK3 integration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188039"/>
              </p:ext>
            </p:extLst>
          </p:nvPr>
        </p:nvGraphicFramePr>
        <p:xfrm>
          <a:off x="2771800" y="908720"/>
          <a:ext cx="2232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4" name="Equation" r:id="rId3" imgW="1206360" imgH="393480" progId="Equation.3">
                  <p:embed/>
                </p:oleObj>
              </mc:Choice>
              <mc:Fallback>
                <p:oleObj name="Equation" r:id="rId3" imgW="1206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800" y="908720"/>
                        <a:ext cx="2232025" cy="728663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1785808"/>
              </p:ext>
            </p:extLst>
          </p:nvPr>
        </p:nvGraphicFramePr>
        <p:xfrm>
          <a:off x="827088" y="2109291"/>
          <a:ext cx="765492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5" name="Equation" r:id="rId5" imgW="4051080" imgH="241200" progId="Equation.3">
                  <p:embed/>
                </p:oleObj>
              </mc:Choice>
              <mc:Fallback>
                <p:oleObj name="Equation" r:id="rId5" imgW="40510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088" y="2109291"/>
                        <a:ext cx="7654925" cy="4556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7704" y="220486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23738" y="183404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624025"/>
              </p:ext>
            </p:extLst>
          </p:nvPr>
        </p:nvGraphicFramePr>
        <p:xfrm>
          <a:off x="5229225" y="5580063"/>
          <a:ext cx="17145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6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5580063"/>
                        <a:ext cx="17145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44484"/>
              </p:ext>
            </p:extLst>
          </p:nvPr>
        </p:nvGraphicFramePr>
        <p:xfrm>
          <a:off x="479276" y="1743919"/>
          <a:ext cx="567690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7" name="Equation" r:id="rId9" imgW="3340080" imgH="228600" progId="Equation.3">
                  <p:embed/>
                </p:oleObj>
              </mc:Choice>
              <mc:Fallback>
                <p:oleObj name="Equation" r:id="rId9" imgW="33400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76" y="1743919"/>
                        <a:ext cx="567690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725779"/>
              </p:ext>
            </p:extLst>
          </p:nvPr>
        </p:nvGraphicFramePr>
        <p:xfrm>
          <a:off x="827088" y="3165847"/>
          <a:ext cx="7678737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8" name="Equation" r:id="rId11" imgW="4063680" imgH="482400" progId="Equation.3">
                  <p:embed/>
                </p:oleObj>
              </mc:Choice>
              <mc:Fallback>
                <p:oleObj name="Equation" r:id="rId11" imgW="406368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165847"/>
                        <a:ext cx="7678737" cy="911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499916"/>
              </p:ext>
            </p:extLst>
          </p:nvPr>
        </p:nvGraphicFramePr>
        <p:xfrm>
          <a:off x="827584" y="4581128"/>
          <a:ext cx="741362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9" name="Equation" r:id="rId13" imgW="3924000" imgH="482400" progId="Equation.3">
                  <p:embed/>
                </p:oleObj>
              </mc:Choice>
              <mc:Fallback>
                <p:oleObj name="Equation" r:id="rId13" imgW="3924000" imgH="482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81128"/>
                        <a:ext cx="7413625" cy="911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508288"/>
              </p:ext>
            </p:extLst>
          </p:nvPr>
        </p:nvGraphicFramePr>
        <p:xfrm>
          <a:off x="486197" y="2708920"/>
          <a:ext cx="5741987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10" name="Equation" r:id="rId15" imgW="3377880" imgH="228600" progId="Equation.3">
                  <p:embed/>
                </p:oleObj>
              </mc:Choice>
              <mc:Fallback>
                <p:oleObj name="Equation" r:id="rId15" imgW="33778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97" y="2708920"/>
                        <a:ext cx="5741987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916299"/>
              </p:ext>
            </p:extLst>
          </p:nvPr>
        </p:nvGraphicFramePr>
        <p:xfrm>
          <a:off x="539552" y="4221088"/>
          <a:ext cx="54610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11" name="Equation" r:id="rId17" imgW="3213000" imgH="228600" progId="Equation.3">
                  <p:embed/>
                </p:oleObj>
              </mc:Choice>
              <mc:Fallback>
                <p:oleObj name="Equation" r:id="rId17" imgW="3213000" imgH="228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221088"/>
                        <a:ext cx="5461000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569318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S term is evaluated only once per stage and added at each sub-cycle 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16" y="116632"/>
            <a:ext cx="8892480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Leapfrog (3TL) split-explicit </a:t>
            </a:r>
            <a:r>
              <a:rPr lang="en-US" dirty="0" err="1" smtClean="0"/>
              <a:t>fw-bw</a:t>
            </a:r>
            <a:r>
              <a:rPr lang="en-US" dirty="0" smtClean="0"/>
              <a:t> example</a:t>
            </a:r>
            <a:endParaRPr lang="en-US" dirty="0" smtClean="0">
              <a:sym typeface="WP Greek Century" pitchFamily="2" charset="2"/>
            </a:endParaRPr>
          </a:p>
        </p:txBody>
      </p:sp>
      <p:sp>
        <p:nvSpPr>
          <p:cNvPr id="5129" name="Text Box 24"/>
          <p:cNvSpPr txBox="1">
            <a:spLocks noChangeArrowheads="1"/>
          </p:cNvSpPr>
          <p:nvPr/>
        </p:nvSpPr>
        <p:spPr bwMode="auto">
          <a:xfrm>
            <a:off x="2483768" y="620688"/>
            <a:ext cx="12241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3333FF"/>
                </a:solidFill>
              </a:rPr>
              <a:t>slow/leapfrog</a:t>
            </a:r>
            <a:endParaRPr lang="en-US" sz="1400" dirty="0">
              <a:solidFill>
                <a:srgbClr val="3333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611402"/>
              </p:ext>
            </p:extLst>
          </p:nvPr>
        </p:nvGraphicFramePr>
        <p:xfrm>
          <a:off x="2082899" y="4493220"/>
          <a:ext cx="4505325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6" name="Equation" r:id="rId3" imgW="3085920" imgH="1244520" progId="Equation.3">
                  <p:embed/>
                </p:oleObj>
              </mc:Choice>
              <mc:Fallback>
                <p:oleObj name="Equation" r:id="rId3" imgW="3085920" imgH="1244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2899" y="4493220"/>
                        <a:ext cx="4505325" cy="1816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355707"/>
              </p:ext>
            </p:extLst>
          </p:nvPr>
        </p:nvGraphicFramePr>
        <p:xfrm>
          <a:off x="195263" y="2679700"/>
          <a:ext cx="815975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7" name="Equation" r:id="rId5" imgW="5333760" imgH="761760" progId="Equation.3">
                  <p:embed/>
                </p:oleObj>
              </mc:Choice>
              <mc:Fallback>
                <p:oleObj name="Equation" r:id="rId5" imgW="533376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263" y="2679700"/>
                        <a:ext cx="8159750" cy="1165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1187624" y="4026550"/>
            <a:ext cx="20162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</a:rPr>
              <a:t>fast F terms updated</a:t>
            </a:r>
            <a:endParaRPr lang="en-US" sz="2000" dirty="0">
              <a:solidFill>
                <a:srgbClr val="3333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6876256" y="3501008"/>
            <a:ext cx="1152129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859495"/>
              </p:ext>
            </p:extLst>
          </p:nvPr>
        </p:nvGraphicFramePr>
        <p:xfrm>
          <a:off x="618059" y="908720"/>
          <a:ext cx="3017837" cy="131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8" name="Equation" r:id="rId7" imgW="1701720" imgH="812520" progId="Equation.3">
                  <p:embed/>
                </p:oleObj>
              </mc:Choice>
              <mc:Fallback>
                <p:oleObj name="Equation" r:id="rId7" imgW="17017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59" y="908720"/>
                        <a:ext cx="3017837" cy="1319213"/>
                      </a:xfrm>
                      <a:prstGeom prst="rect">
                        <a:avLst/>
                      </a:prstGeom>
                      <a:pattFill prst="pct5">
                        <a:fgClr>
                          <a:schemeClr val="bg1"/>
                        </a:fgClr>
                        <a:bgClr>
                          <a:schemeClr val="bg1"/>
                        </a:bgClr>
                      </a:patt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948264" y="4077072"/>
            <a:ext cx="20162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3333FF"/>
                </a:solidFill>
              </a:rPr>
              <a:t>Slow terms kept constant</a:t>
            </a:r>
            <a:endParaRPr lang="en-US" sz="1800" dirty="0">
              <a:solidFill>
                <a:srgbClr val="3333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115618" y="3757695"/>
            <a:ext cx="808310" cy="4381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1331640" y="620688"/>
            <a:ext cx="1152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</a:t>
            </a:r>
            <a:r>
              <a:rPr lang="en-US" sz="1400" dirty="0" smtClean="0">
                <a:solidFill>
                  <a:srgbClr val="FF0000"/>
                </a:solidFill>
              </a:rPr>
              <a:t>ast/forward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Left-Right Arrow 3"/>
          <p:cNvSpPr/>
          <p:nvPr/>
        </p:nvSpPr>
        <p:spPr bwMode="auto">
          <a:xfrm>
            <a:off x="795572" y="5166481"/>
            <a:ext cx="1112132" cy="448331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637413"/>
              </p:ext>
            </p:extLst>
          </p:nvPr>
        </p:nvGraphicFramePr>
        <p:xfrm>
          <a:off x="4788024" y="957659"/>
          <a:ext cx="2319337" cy="131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9" name="Equation" r:id="rId9" imgW="1307880" imgH="812520" progId="Equation.3">
                  <p:embed/>
                </p:oleObj>
              </mc:Choice>
              <mc:Fallback>
                <p:oleObj name="Equation" r:id="rId9" imgW="13078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957659"/>
                        <a:ext cx="2319337" cy="1319213"/>
                      </a:xfrm>
                      <a:prstGeom prst="rect">
                        <a:avLst/>
                      </a:prstGeom>
                      <a:pattFill prst="pct5">
                        <a:fgClr>
                          <a:schemeClr val="bg1"/>
                        </a:fgClr>
                        <a:bgClr>
                          <a:schemeClr val="bg1"/>
                        </a:bgClr>
                      </a:patt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4067944" y="1412776"/>
            <a:ext cx="648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/>
              <a:t>e.g.</a:t>
            </a:r>
            <a:endParaRPr lang="en-US" sz="2400" dirty="0"/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1475656" y="2185119"/>
            <a:ext cx="9361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backward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2483768" y="2185119"/>
            <a:ext cx="9361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FF"/>
                </a:solidFill>
              </a:rPr>
              <a:t> l</a:t>
            </a:r>
            <a:r>
              <a:rPr lang="en-US" sz="1400" dirty="0" smtClean="0">
                <a:solidFill>
                  <a:srgbClr val="3333FF"/>
                </a:solidFill>
              </a:rPr>
              <a:t>eapfrog</a:t>
            </a:r>
            <a:endParaRPr lang="en-US" sz="14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417" y="304800"/>
            <a:ext cx="8540055" cy="533400"/>
          </a:xfrm>
        </p:spPr>
        <p:txBody>
          <a:bodyPr/>
          <a:lstStyle/>
          <a:p>
            <a:r>
              <a:rPr lang="en-GB" dirty="0" smtClean="0"/>
              <a:t>Factors influencing choice of time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Type of equation </a:t>
            </a:r>
            <a:r>
              <a:rPr lang="en-GB" sz="2400" dirty="0" smtClean="0"/>
              <a:t>model</a:t>
            </a:r>
          </a:p>
          <a:p>
            <a:pPr lvl="1"/>
            <a:r>
              <a:rPr lang="en-GB" sz="2400" dirty="0" smtClean="0"/>
              <a:t>Hydrostatic/</a:t>
            </a:r>
            <a:r>
              <a:rPr lang="en-GB" sz="2400" dirty="0" err="1" smtClean="0"/>
              <a:t>Anelastic</a:t>
            </a:r>
            <a:r>
              <a:rPr lang="en-GB" sz="2400" dirty="0" smtClean="0"/>
              <a:t>/Non-Hydrostatic</a:t>
            </a:r>
          </a:p>
          <a:p>
            <a:r>
              <a:rPr lang="en-GB" sz="2400" dirty="0"/>
              <a:t>Type of computer architecture</a:t>
            </a:r>
          </a:p>
          <a:p>
            <a:pPr marL="823913" lvl="2" indent="-290513">
              <a:buClr>
                <a:schemeClr val="hlink"/>
              </a:buClr>
            </a:pPr>
            <a:r>
              <a:rPr lang="en-GB" sz="2400" dirty="0" smtClean="0"/>
              <a:t>Techniques relying heavily on global communication are unaffordable on Massively Parallel architectures </a:t>
            </a:r>
          </a:p>
          <a:p>
            <a:r>
              <a:rPr lang="en-GB" sz="2400" dirty="0" smtClean="0"/>
              <a:t>Type </a:t>
            </a:r>
            <a:r>
              <a:rPr lang="en-GB" sz="2400" dirty="0"/>
              <a:t>of </a:t>
            </a:r>
            <a:r>
              <a:rPr lang="en-GB" sz="2400" dirty="0" smtClean="0"/>
              <a:t>numerical model/resolution/grid</a:t>
            </a:r>
          </a:p>
          <a:p>
            <a:pPr lvl="1"/>
            <a:r>
              <a:rPr lang="en-GB" sz="2400" dirty="0" smtClean="0"/>
              <a:t>LAM: very high resolution but no pole problem</a:t>
            </a:r>
          </a:p>
          <a:p>
            <a:pPr lvl="1"/>
            <a:r>
              <a:rPr lang="en-GB" sz="2400" dirty="0"/>
              <a:t>Global</a:t>
            </a:r>
            <a:r>
              <a:rPr lang="en-GB" sz="2400" dirty="0" smtClean="0"/>
              <a:t>: lower resolution </a:t>
            </a:r>
            <a:r>
              <a:rPr lang="en-GB" sz="2400" dirty="0"/>
              <a:t>but </a:t>
            </a:r>
            <a:r>
              <a:rPr lang="en-GB" sz="2400" dirty="0" smtClean="0"/>
              <a:t>poles are present</a:t>
            </a:r>
          </a:p>
          <a:p>
            <a:pPr lvl="2"/>
            <a:r>
              <a:rPr lang="en-GB" sz="2400" dirty="0" smtClean="0"/>
              <a:t>Regular </a:t>
            </a:r>
            <a:r>
              <a:rPr lang="en-GB" sz="2400" dirty="0" err="1" smtClean="0"/>
              <a:t>lat</a:t>
            </a:r>
            <a:r>
              <a:rPr lang="en-GB" sz="2400" dirty="0" smtClean="0"/>
              <a:t>/</a:t>
            </a:r>
            <a:r>
              <a:rPr lang="en-GB" sz="2400" dirty="0" err="1" smtClean="0"/>
              <a:t>lon</a:t>
            </a:r>
            <a:r>
              <a:rPr lang="en-GB" sz="2400" dirty="0" smtClean="0"/>
              <a:t> grids have very high res at poles</a:t>
            </a:r>
          </a:p>
          <a:p>
            <a:pPr lvl="2"/>
            <a:r>
              <a:rPr lang="en-GB" sz="2400" dirty="0" smtClean="0"/>
              <a:t>Reduced/quasi-uniform/unstructured grids: uniform resolution across the globe </a:t>
            </a:r>
            <a:endParaRPr lang="en-GB" sz="2400" dirty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6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4" y="304800"/>
            <a:ext cx="8540055" cy="533400"/>
          </a:xfrm>
        </p:spPr>
        <p:txBody>
          <a:bodyPr/>
          <a:lstStyle/>
          <a:p>
            <a:r>
              <a:rPr lang="en-GB" dirty="0" smtClean="0"/>
              <a:t>Motivation for HEVI schemes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908720"/>
            <a:ext cx="8439150" cy="5328592"/>
          </a:xfrm>
        </p:spPr>
        <p:txBody>
          <a:bodyPr/>
          <a:lstStyle/>
          <a:p>
            <a:r>
              <a:rPr lang="en-GB" dirty="0" smtClean="0"/>
              <a:t>NH models</a:t>
            </a:r>
            <a:r>
              <a:rPr lang="en-GB" i="1" dirty="0" smtClean="0"/>
              <a:t>: very fast vertically propagating acoustic waves </a:t>
            </a:r>
            <a:r>
              <a:rPr lang="en-GB" dirty="0" smtClean="0"/>
              <a:t>AND</a:t>
            </a:r>
            <a:r>
              <a:rPr lang="en-GB" i="1" dirty="0" smtClean="0"/>
              <a:t> high</a:t>
            </a:r>
            <a:r>
              <a:rPr lang="en-GB" dirty="0"/>
              <a:t> </a:t>
            </a:r>
            <a:r>
              <a:rPr lang="en-GB" i="1" dirty="0" smtClean="0"/>
              <a:t>vertical resolution </a:t>
            </a:r>
            <a:r>
              <a:rPr lang="en-GB" i="1" dirty="0" smtClean="0">
                <a:latin typeface="Cambria Math"/>
                <a:ea typeface="Cambria Math"/>
              </a:rPr>
              <a:t>⇒ </a:t>
            </a:r>
            <a:r>
              <a:rPr lang="en-GB" i="1" dirty="0">
                <a:solidFill>
                  <a:srgbClr val="FF0000"/>
                </a:solidFill>
              </a:rPr>
              <a:t>severe </a:t>
            </a:r>
            <a:r>
              <a:rPr lang="en-GB" i="1" dirty="0" smtClean="0">
                <a:solidFill>
                  <a:srgbClr val="FF0000"/>
                </a:solidFill>
              </a:rPr>
              <a:t> CFL </a:t>
            </a:r>
            <a:r>
              <a:rPr lang="en-GB" i="1" dirty="0">
                <a:solidFill>
                  <a:srgbClr val="FF0000"/>
                </a:solidFill>
              </a:rPr>
              <a:t>restrictions </a:t>
            </a:r>
            <a:r>
              <a:rPr lang="en-GB" i="1" dirty="0" smtClean="0">
                <a:solidFill>
                  <a:srgbClr val="FF0000"/>
                </a:solidFill>
              </a:rPr>
              <a:t>for explicit</a:t>
            </a:r>
            <a:r>
              <a:rPr lang="en-GB" dirty="0" smtClean="0">
                <a:solidFill>
                  <a:srgbClr val="FF0000"/>
                </a:solidFill>
              </a:rPr>
              <a:t> schemes </a:t>
            </a:r>
            <a:r>
              <a:rPr lang="en-GB" dirty="0" smtClean="0"/>
              <a:t>e.g. </a:t>
            </a:r>
          </a:p>
          <a:p>
            <a:r>
              <a:rPr lang="en-GB" dirty="0"/>
              <a:t>SI techniques </a:t>
            </a:r>
            <a:r>
              <a:rPr lang="en-GB" dirty="0" smtClean="0"/>
              <a:t>not limited by acoustic CFL BUT require a 3D elliptic equation to be solved</a:t>
            </a:r>
          </a:p>
          <a:p>
            <a:r>
              <a:rPr lang="en-GB" dirty="0" smtClean="0"/>
              <a:t>Vertical resolution is much higher than horizontal near the surface:</a:t>
            </a:r>
            <a:endParaRPr lang="en-GB" dirty="0" smtClean="0">
              <a:latin typeface="Cambria Math"/>
              <a:ea typeface="Cambria Math"/>
            </a:endParaRPr>
          </a:p>
          <a:p>
            <a:pPr lvl="1"/>
            <a:r>
              <a:rPr lang="en-GB" dirty="0" smtClean="0"/>
              <a:t>Horizontal CFL not as large as vertical and therefore an explicit scheme can be used horizontally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Combine a cheap explicit approach for the horizontal and an unconditionally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stable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implicit for the vertical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Horizontally Explicit Vertically Implicit (HEVI) methods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275690"/>
              </p:ext>
            </p:extLst>
          </p:nvPr>
        </p:nvGraphicFramePr>
        <p:xfrm>
          <a:off x="3635896" y="1701626"/>
          <a:ext cx="26273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50" name="Equation" r:id="rId3" imgW="1854000" imgH="393480" progId="Equation.3">
                  <p:embed/>
                </p:oleObj>
              </mc:Choice>
              <mc:Fallback>
                <p:oleObj name="Equation" r:id="rId3" imgW="18540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35896" y="1701626"/>
                        <a:ext cx="2627312" cy="50323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396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HEVI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838200"/>
            <a:ext cx="8439150" cy="5399112"/>
          </a:xfrm>
        </p:spPr>
        <p:txBody>
          <a:bodyPr/>
          <a:lstStyle/>
          <a:p>
            <a:r>
              <a:rPr lang="en-GB" dirty="0"/>
              <a:t>ICON (Germany</a:t>
            </a:r>
            <a:r>
              <a:rPr lang="en-GB" dirty="0" smtClean="0"/>
              <a:t>): global NWP model (13km res)</a:t>
            </a:r>
          </a:p>
          <a:p>
            <a:pPr lvl="1"/>
            <a:r>
              <a:rPr lang="en-GB" dirty="0" smtClean="0"/>
              <a:t>forward-backward explicit time-stepping (no splitting) in the horizontal + vertically implicit (midpoint rule)</a:t>
            </a:r>
          </a:p>
          <a:p>
            <a:r>
              <a:rPr lang="en-GB" dirty="0" smtClean="0"/>
              <a:t>EU-COSMO: operational NH LAM </a:t>
            </a:r>
          </a:p>
          <a:p>
            <a:pPr lvl="1"/>
            <a:r>
              <a:rPr lang="en-GB" dirty="0" smtClean="0"/>
              <a:t> [Leapfrog (old model), RK3 (new model)] + split-explicit in the horizontal + Crank-Nicolson in the vertical</a:t>
            </a:r>
          </a:p>
          <a:p>
            <a:r>
              <a:rPr lang="en-GB" dirty="0"/>
              <a:t>NICAM: cloud resolving NH global model (Japan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Split-explicit forward-backward in the horizontal + implicit in vertical</a:t>
            </a:r>
          </a:p>
          <a:p>
            <a:r>
              <a:rPr lang="en-GB" dirty="0" smtClean="0"/>
              <a:t>WRF, MPAS (USA): LAM, Global research &amp; operational</a:t>
            </a:r>
          </a:p>
          <a:p>
            <a:pPr lvl="1"/>
            <a:r>
              <a:rPr lang="en-GB" dirty="0" smtClean="0"/>
              <a:t>Split-explicit RK3 + vertically implicit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317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87288"/>
            <a:ext cx="8439150" cy="533400"/>
          </a:xfrm>
        </p:spPr>
        <p:txBody>
          <a:bodyPr/>
          <a:lstStyle/>
          <a:p>
            <a:r>
              <a:rPr lang="en-GB" dirty="0" smtClean="0"/>
              <a:t>Split-explicit HEVI versus IMEX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92696"/>
            <a:ext cx="8439150" cy="5616624"/>
          </a:xfrm>
        </p:spPr>
        <p:txBody>
          <a:bodyPr/>
          <a:lstStyle/>
          <a:p>
            <a:r>
              <a:rPr lang="en-GB" dirty="0" smtClean="0"/>
              <a:t>In deep global NH models O(100km) there is no much benefit from split-explicit approach in the horizontal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Stratospheric polar jet velocities not far from speed of sound       </a:t>
            </a:r>
            <a:r>
              <a:rPr lang="en-GB" dirty="0" err="1" smtClean="0">
                <a:solidFill>
                  <a:srgbClr val="C00000"/>
                </a:solidFill>
              </a:rPr>
              <a:t>advective</a:t>
            </a:r>
            <a:r>
              <a:rPr lang="en-GB" dirty="0" smtClean="0">
                <a:solidFill>
                  <a:srgbClr val="C00000"/>
                </a:solidFill>
              </a:rPr>
              <a:t> CFL similar magnitude to acoustic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N</a:t>
            </a:r>
            <a:r>
              <a:rPr lang="en-GB" dirty="0" smtClean="0">
                <a:solidFill>
                  <a:srgbClr val="C00000"/>
                </a:solidFill>
              </a:rPr>
              <a:t>o significant gain from horizontal splitting which works well when having a fast and a slow process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Splitting needs damping for stabilization</a:t>
            </a:r>
          </a:p>
          <a:p>
            <a:r>
              <a:rPr lang="en-GB" dirty="0" smtClean="0"/>
              <a:t>Implicit Explicit (IMEX) RK is like an </a:t>
            </a:r>
            <a:r>
              <a:rPr lang="en-GB" dirty="0" err="1" smtClean="0"/>
              <a:t>unsplit</a:t>
            </a:r>
            <a:r>
              <a:rPr lang="en-GB" dirty="0" smtClean="0"/>
              <a:t> HEVI:</a:t>
            </a:r>
          </a:p>
          <a:p>
            <a:pPr lvl="1"/>
            <a:r>
              <a:rPr lang="en-GB" sz="2000" dirty="0" smtClean="0"/>
              <a:t>HEVI “philosophy”: unconditionally stable implicit RK time stepping for fast processes and cheap explicit RK for slow</a:t>
            </a:r>
          </a:p>
          <a:p>
            <a:pPr lvl="1"/>
            <a:r>
              <a:rPr lang="en-GB" sz="2000" dirty="0" smtClean="0"/>
              <a:t>the combined scheme properties can be analysed and understood (see Lock et al, QJRMS 2014)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2123728" y="2080272"/>
            <a:ext cx="360040" cy="2686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0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IMEX: Blending explicit with implicit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977782"/>
              </p:ext>
            </p:extLst>
          </p:nvPr>
        </p:nvGraphicFramePr>
        <p:xfrm>
          <a:off x="4241800" y="2584450"/>
          <a:ext cx="658813" cy="199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85" name="Equation" r:id="rId3" imgW="520560" imgH="1574640" progId="Equation.3">
                  <p:embed/>
                </p:oleObj>
              </mc:Choice>
              <mc:Fallback>
                <p:oleObj name="Equation" r:id="rId3" imgW="520560" imgH="1574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1800" y="2584450"/>
                        <a:ext cx="658813" cy="199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37710"/>
            <a:ext cx="7702486" cy="512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IMEX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066800"/>
            <a:ext cx="8439150" cy="5098504"/>
          </a:xfrm>
        </p:spPr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order Ulrich &amp; </a:t>
            </a:r>
            <a:r>
              <a:rPr lang="en-GB" dirty="0" err="1" smtClean="0"/>
              <a:t>Jablonowski</a:t>
            </a:r>
            <a:r>
              <a:rPr lang="en-GB" dirty="0" smtClean="0"/>
              <a:t> (MWR, 2012) ‘</a:t>
            </a:r>
            <a:r>
              <a:rPr lang="en-GB" dirty="0" err="1" smtClean="0"/>
              <a:t>Strang</a:t>
            </a:r>
            <a:r>
              <a:rPr lang="en-GB" dirty="0" smtClean="0"/>
              <a:t> carryover’ UJ3(1,3,2) scheme in RK (J. Butcher) notation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          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844825"/>
            <a:ext cx="7306595" cy="31810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157192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3333FF"/>
                </a:solidFill>
              </a:rPr>
              <a:t>Good stability + </a:t>
            </a:r>
            <a:r>
              <a:rPr lang="en-GB" sz="2000" dirty="0" smtClean="0">
                <a:solidFill>
                  <a:srgbClr val="3333FF"/>
                </a:solidFill>
              </a:rPr>
              <a:t>little </a:t>
            </a:r>
            <a:r>
              <a:rPr lang="en-GB" sz="2000" dirty="0">
                <a:solidFill>
                  <a:srgbClr val="3333FF"/>
                </a:solidFill>
              </a:rPr>
              <a:t>damping + good phase speeds and group velocities</a:t>
            </a:r>
          </a:p>
        </p:txBody>
      </p:sp>
    </p:spTree>
    <p:extLst>
      <p:ext uri="{BB962C8B-B14F-4D97-AF65-F5344CB8AC3E}">
        <p14:creationId xmlns:p14="http://schemas.microsoft.com/office/powerpoint/2010/main" val="259957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88640"/>
            <a:ext cx="8439150" cy="533400"/>
          </a:xfrm>
        </p:spPr>
        <p:txBody>
          <a:bodyPr/>
          <a:lstStyle/>
          <a:p>
            <a:r>
              <a:rPr lang="en-GB" dirty="0" smtClean="0"/>
              <a:t>UJ3 scheme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92696"/>
            <a:ext cx="8439150" cy="5544616"/>
          </a:xfrm>
        </p:spPr>
        <p:txBody>
          <a:bodyPr/>
          <a:lstStyle/>
          <a:p>
            <a:r>
              <a:rPr lang="en-GB" dirty="0" smtClean="0"/>
              <a:t>Explicit part: 3</a:t>
            </a:r>
            <a:r>
              <a:rPr lang="en-GB" baseline="30000" dirty="0" smtClean="0"/>
              <a:t>rd</a:t>
            </a:r>
            <a:r>
              <a:rPr lang="en-GB" dirty="0" smtClean="0"/>
              <a:t> order Strong Stability Preserving (SSP) </a:t>
            </a:r>
          </a:p>
          <a:p>
            <a:r>
              <a:rPr lang="en-GB" dirty="0" smtClean="0"/>
              <a:t>Overall accuracy: 2</a:t>
            </a:r>
            <a:r>
              <a:rPr lang="en-GB" baseline="30000" dirty="0" smtClean="0"/>
              <a:t>nd</a:t>
            </a:r>
            <a:r>
              <a:rPr lang="en-GB" dirty="0" smtClean="0"/>
              <a:t> order accurate + small damping</a:t>
            </a:r>
          </a:p>
          <a:p>
            <a:r>
              <a:rPr lang="en-GB" dirty="0" smtClean="0"/>
              <a:t>Only final stage Y</a:t>
            </a:r>
            <a:r>
              <a:rPr lang="en-GB" baseline="-25000" dirty="0" smtClean="0"/>
              <a:t>6</a:t>
            </a:r>
            <a:r>
              <a:rPr lang="en-GB" dirty="0" smtClean="0"/>
              <a:t>  is  implicit:</a:t>
            </a:r>
          </a:p>
          <a:p>
            <a:endParaRPr lang="en-GB" dirty="0"/>
          </a:p>
          <a:p>
            <a:pPr marL="481013" lvl="1" indent="0">
              <a:buNone/>
            </a:pPr>
            <a:endParaRPr lang="en-GB" dirty="0" smtClean="0"/>
          </a:p>
          <a:p>
            <a:pPr marL="4763" indent="0">
              <a:buNone/>
            </a:pPr>
            <a:r>
              <a:rPr lang="en-GB" sz="2000" dirty="0" smtClean="0"/>
              <a:t>    </a:t>
            </a:r>
            <a:endParaRPr lang="en-GB" sz="1600" dirty="0"/>
          </a:p>
          <a:p>
            <a:pPr marL="4763" indent="0">
              <a:buNone/>
            </a:pPr>
            <a:endParaRPr lang="en-GB" sz="1600" dirty="0" smtClean="0"/>
          </a:p>
          <a:p>
            <a:pPr marL="4763" indent="0">
              <a:buNone/>
            </a:pPr>
            <a:endParaRPr lang="en-GB" sz="1600" dirty="0"/>
          </a:p>
          <a:p>
            <a:pPr marL="347663" indent="-342900"/>
            <a:endParaRPr lang="en-GB" sz="2000" dirty="0" smtClean="0"/>
          </a:p>
          <a:p>
            <a:pPr marL="4763" indent="0">
              <a:buNone/>
            </a:pPr>
            <a:endParaRPr lang="en-GB" sz="2000" dirty="0" smtClean="0"/>
          </a:p>
          <a:p>
            <a:pPr marL="347663" indent="-342900"/>
            <a:r>
              <a:rPr lang="en-GB" sz="2000" dirty="0" smtClean="0"/>
              <a:t>Has been implemented in research atmospheric model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337573"/>
              </p:ext>
            </p:extLst>
          </p:nvPr>
        </p:nvGraphicFramePr>
        <p:xfrm>
          <a:off x="1331911" y="2251072"/>
          <a:ext cx="4533840" cy="1485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11" name="Equation" r:id="rId3" imgW="3022560" imgH="990360" progId="Equation.3">
                  <p:embed/>
                </p:oleObj>
              </mc:Choice>
              <mc:Fallback>
                <p:oleObj name="Equation" r:id="rId3" imgW="3022560" imgH="990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911" y="2251072"/>
                        <a:ext cx="4533840" cy="148554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0351"/>
              </p:ext>
            </p:extLst>
          </p:nvPr>
        </p:nvGraphicFramePr>
        <p:xfrm>
          <a:off x="1295400" y="4196556"/>
          <a:ext cx="4479925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12" name="Equation" r:id="rId5" imgW="3111480" imgH="1066680" progId="Equation.3">
                  <p:embed/>
                </p:oleObj>
              </mc:Choice>
              <mc:Fallback>
                <p:oleObj name="Equation" r:id="rId5" imgW="3111480" imgH="1066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5400" y="4196556"/>
                        <a:ext cx="4479925" cy="1536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377974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 indent="0">
              <a:buNone/>
            </a:pPr>
            <a:r>
              <a:rPr lang="en-GB" sz="1800" b="1" dirty="0"/>
              <a:t>In the published paper, implicit part is solved as a RK-</a:t>
            </a:r>
            <a:r>
              <a:rPr lang="en-GB" sz="1800" b="1" dirty="0" err="1"/>
              <a:t>Rosenbrock</a:t>
            </a:r>
            <a:r>
              <a:rPr lang="en-GB" sz="1800" b="1" dirty="0"/>
              <a:t> scheme: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152" y="4337809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 indent="0">
              <a:buNone/>
            </a:pPr>
            <a:r>
              <a:rPr lang="en-GB" sz="1600" dirty="0" smtClean="0"/>
              <a:t>Requires solution of a very large dimension linear system </a:t>
            </a:r>
          </a:p>
          <a:p>
            <a:pPr marL="4763" indent="0">
              <a:buNone/>
            </a:pPr>
            <a:r>
              <a:rPr lang="en-GB" sz="1600" dirty="0" smtClean="0"/>
              <a:t>Other approaches can be used in IMEX e.g. derive Helmholtz equation (Weller et al, JCP 2013)</a:t>
            </a:r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572000" y="4996626"/>
            <a:ext cx="1368152" cy="1605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740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9150" cy="533400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many choices of numerical techniques</a:t>
            </a:r>
          </a:p>
          <a:p>
            <a:r>
              <a:rPr lang="en-GB" dirty="0"/>
              <a:t>W</a:t>
            </a:r>
            <a:r>
              <a:rPr lang="en-GB" dirty="0" smtClean="0"/>
              <a:t>hat to choose depends on the problem you solve (</a:t>
            </a:r>
            <a:r>
              <a:rPr lang="en-GB" dirty="0"/>
              <a:t>mathematical </a:t>
            </a:r>
            <a:r>
              <a:rPr lang="en-GB" dirty="0" smtClean="0"/>
              <a:t>formulation, resolution, domain) and the computer architecture you apply your algorithm</a:t>
            </a:r>
          </a:p>
          <a:p>
            <a:r>
              <a:rPr lang="en-GB" dirty="0" smtClean="0"/>
              <a:t>SLSI on uniform or quasi-uniform grids have served well the NWP and climate community the last 2 decades and they will continue to do so in the current decade</a:t>
            </a:r>
          </a:p>
          <a:p>
            <a:r>
              <a:rPr lang="en-GB" dirty="0"/>
              <a:t>N</a:t>
            </a:r>
            <a:r>
              <a:rPr lang="en-GB" dirty="0" smtClean="0"/>
              <a:t>owadays mainly due to hardware changes and interest in developing very high resolution systems there is considerable research &amp; development activity in the more scalable </a:t>
            </a:r>
            <a:r>
              <a:rPr lang="en-GB" dirty="0" err="1" smtClean="0"/>
              <a:t>Eulerian</a:t>
            </a:r>
            <a:r>
              <a:rPr lang="en-GB" dirty="0" smtClean="0"/>
              <a:t> techniques which are also suited for developing inherently conserving dynamical 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39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4" y="1066800"/>
            <a:ext cx="8540055" cy="5242520"/>
          </a:xfrm>
        </p:spPr>
        <p:txBody>
          <a:bodyPr/>
          <a:lstStyle/>
          <a:p>
            <a:r>
              <a:rPr lang="en-GB" dirty="0"/>
              <a:t>Wicker &amp; </a:t>
            </a:r>
            <a:r>
              <a:rPr lang="en-GB" dirty="0" err="1"/>
              <a:t>Skamarock</a:t>
            </a:r>
            <a:r>
              <a:rPr lang="en-GB" dirty="0"/>
              <a:t> (MWR </a:t>
            </a:r>
            <a:r>
              <a:rPr lang="en-GB" dirty="0" smtClean="0"/>
              <a:t>1994): “Efficiency and Accuracy of the </a:t>
            </a:r>
            <a:r>
              <a:rPr lang="en-GB" dirty="0" err="1" smtClean="0"/>
              <a:t>Klemp-Wilhemson</a:t>
            </a:r>
            <a:r>
              <a:rPr lang="en-GB" dirty="0" smtClean="0"/>
              <a:t> Time-Splitting Technique”</a:t>
            </a:r>
          </a:p>
          <a:p>
            <a:r>
              <a:rPr lang="en-GB" dirty="0" smtClean="0"/>
              <a:t>Wicker &amp; </a:t>
            </a:r>
            <a:r>
              <a:rPr lang="en-GB" dirty="0" err="1" smtClean="0"/>
              <a:t>Skamarock</a:t>
            </a:r>
            <a:r>
              <a:rPr lang="en-GB" dirty="0" smtClean="0"/>
              <a:t> (MWR 2001): “Time-Splitting Methods for Elastic Models Using Forward Time Schemes”</a:t>
            </a:r>
          </a:p>
          <a:p>
            <a:r>
              <a:rPr lang="en-GB" dirty="0" smtClean="0"/>
              <a:t>Ulrich &amp; </a:t>
            </a:r>
            <a:r>
              <a:rPr lang="en-GB" dirty="0" err="1" smtClean="0"/>
              <a:t>Jablonowski</a:t>
            </a:r>
            <a:r>
              <a:rPr lang="en-GB" dirty="0" smtClean="0"/>
              <a:t> (MWR 2012): “Operator-Split </a:t>
            </a:r>
            <a:r>
              <a:rPr lang="en-GB" dirty="0" err="1" smtClean="0"/>
              <a:t>Runge-Kutta-Rosenbrock</a:t>
            </a:r>
            <a:r>
              <a:rPr lang="en-GB" dirty="0" smtClean="0"/>
              <a:t> Methods for </a:t>
            </a:r>
            <a:r>
              <a:rPr lang="en-GB" dirty="0" err="1" smtClean="0"/>
              <a:t>Nonhydrostatic</a:t>
            </a:r>
            <a:r>
              <a:rPr lang="en-GB" dirty="0" smtClean="0"/>
              <a:t> Atmospheric</a:t>
            </a:r>
          </a:p>
          <a:p>
            <a:r>
              <a:rPr lang="en-GB" dirty="0" smtClean="0"/>
              <a:t>Lock, Wood, Weller (QJRMS 2014): “Numerical Analyses of </a:t>
            </a:r>
            <a:r>
              <a:rPr lang="en-GB" dirty="0" err="1" smtClean="0"/>
              <a:t>Runge-Kutta</a:t>
            </a:r>
            <a:r>
              <a:rPr lang="en-GB" dirty="0" smtClean="0"/>
              <a:t> implicit-explicit schemes for horizontally …”</a:t>
            </a:r>
          </a:p>
          <a:p>
            <a:r>
              <a:rPr lang="en-GB" dirty="0" smtClean="0"/>
              <a:t>Dale </a:t>
            </a:r>
            <a:r>
              <a:rPr lang="en-GB" dirty="0" err="1" smtClean="0"/>
              <a:t>Durran’s</a:t>
            </a:r>
            <a:r>
              <a:rPr lang="en-GB" dirty="0" smtClean="0"/>
              <a:t> book: “Numerical methods for Wave Equations in Geophysical Fluid Dynamics” (1999)</a:t>
            </a:r>
          </a:p>
          <a:p>
            <a:r>
              <a:rPr lang="en-GB" dirty="0" err="1" smtClean="0"/>
              <a:t>Lauritzen</a:t>
            </a:r>
            <a:r>
              <a:rPr lang="en-GB" dirty="0" smtClean="0"/>
              <a:t> et al book: Numerical Techniques for Global Atmospheric Models, Springer 2011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8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GB" sz="3200" dirty="0" smtClean="0"/>
              <a:t>Thank you for your attention!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1877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59" cy="533400"/>
          </a:xfrm>
        </p:spPr>
        <p:txBody>
          <a:bodyPr/>
          <a:lstStyle/>
          <a:p>
            <a:r>
              <a:rPr lang="en-GB" dirty="0" smtClean="0"/>
              <a:t>Atmospheric </a:t>
            </a:r>
            <a:r>
              <a:rPr lang="en-GB" dirty="0"/>
              <a:t>model (equation) formulations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89992"/>
            <a:ext cx="8439150" cy="5619328"/>
          </a:xfrm>
        </p:spPr>
        <p:txBody>
          <a:bodyPr/>
          <a:lstStyle/>
          <a:p>
            <a:r>
              <a:rPr lang="en-GB" sz="2000" dirty="0" smtClean="0"/>
              <a:t>Hydrostatic approximation</a:t>
            </a:r>
          </a:p>
          <a:p>
            <a:pPr lvl="1"/>
            <a:r>
              <a:rPr lang="en-GB" sz="2000" dirty="0" smtClean="0"/>
              <a:t>vertically propagating sound waves filtered </a:t>
            </a:r>
            <a:r>
              <a:rPr lang="en-GB" sz="2000" dirty="0" smtClean="0">
                <a:latin typeface="Cambria Math"/>
                <a:ea typeface="Cambria Math"/>
              </a:rPr>
              <a:t>⇒</a:t>
            </a:r>
            <a:r>
              <a:rPr lang="en-GB" sz="2000" dirty="0">
                <a:ea typeface="Cambria Math"/>
              </a:rPr>
              <a:t> </a:t>
            </a:r>
            <a:r>
              <a:rPr lang="en-GB" sz="2000" dirty="0" smtClean="0">
                <a:ea typeface="Cambria Math"/>
              </a:rPr>
              <a:t>n</a:t>
            </a:r>
            <a:r>
              <a:rPr lang="en-GB" sz="2000" dirty="0" smtClean="0"/>
              <a:t>o stability problems associated with very large acoustic CFL numbers in the vertical (simply don’t exist)</a:t>
            </a:r>
          </a:p>
          <a:p>
            <a:pPr lvl="1"/>
            <a:r>
              <a:rPr lang="en-GB" sz="2000" dirty="0"/>
              <a:t>S</a:t>
            </a:r>
            <a:r>
              <a:rPr lang="en-GB" sz="2000" dirty="0" smtClean="0"/>
              <a:t>ufficient for relatively coarse global resolutions (</a:t>
            </a:r>
            <a:r>
              <a:rPr lang="en-GB" sz="2000" dirty="0">
                <a:latin typeface="Cambria Math"/>
                <a:ea typeface="Cambria Math"/>
              </a:rPr>
              <a:t>≥ </a:t>
            </a:r>
            <a:r>
              <a:rPr lang="en-GB" sz="2000" dirty="0" smtClean="0"/>
              <a:t>10km)</a:t>
            </a:r>
          </a:p>
          <a:p>
            <a:r>
              <a:rPr lang="en-GB" sz="2000" dirty="0" err="1" smtClean="0"/>
              <a:t>Boussinesq</a:t>
            </a:r>
            <a:r>
              <a:rPr lang="en-GB" sz="2000" dirty="0" smtClean="0"/>
              <a:t> (</a:t>
            </a:r>
            <a:r>
              <a:rPr lang="en-GB" sz="2000" dirty="0" err="1" smtClean="0"/>
              <a:t>anelastic</a:t>
            </a:r>
            <a:r>
              <a:rPr lang="en-GB" sz="2000" dirty="0" smtClean="0"/>
              <a:t>) approximation</a:t>
            </a:r>
          </a:p>
          <a:p>
            <a:pPr lvl="1"/>
            <a:r>
              <a:rPr lang="en-GB" sz="2000" dirty="0" smtClean="0"/>
              <a:t> sound waves filtered but unlike hydrostatic it has a prognostic equation for vertical motion</a:t>
            </a:r>
          </a:p>
          <a:p>
            <a:r>
              <a:rPr lang="en-GB" sz="2000" dirty="0">
                <a:sym typeface="Symbol" pitchFamily="18" charset="2"/>
              </a:rPr>
              <a:t>N</a:t>
            </a:r>
            <a:r>
              <a:rPr lang="en-GB" sz="2000" dirty="0" smtClean="0">
                <a:sym typeface="Symbol" pitchFamily="18" charset="2"/>
              </a:rPr>
              <a:t>on-hydrostatic (NH) equation model</a:t>
            </a:r>
          </a:p>
          <a:p>
            <a:pPr lvl="1"/>
            <a:r>
              <a:rPr lang="en-GB" sz="2000" dirty="0" smtClean="0">
                <a:sym typeface="Symbol" pitchFamily="18" charset="2"/>
              </a:rPr>
              <a:t>The choice for “convection permitting”  (cloud resolving)  at resolutions typically O(1km) or less</a:t>
            </a:r>
          </a:p>
          <a:p>
            <a:pPr marL="0" indent="0">
              <a:buNone/>
            </a:pPr>
            <a:endParaRPr lang="en-GB" sz="2400" dirty="0">
              <a:sym typeface="Symbol" pitchFamily="18" charset="2"/>
            </a:endParaRPr>
          </a:p>
          <a:p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5334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What motions time-stepping should resolve?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0513" lvl="1" indent="-290513">
              <a:buClr>
                <a:schemeClr val="hlink"/>
              </a:buClr>
            </a:pPr>
            <a:r>
              <a:rPr lang="en-GB" sz="2000" dirty="0" err="1" smtClean="0">
                <a:solidFill>
                  <a:schemeClr val="tx1"/>
                </a:solidFill>
              </a:rPr>
              <a:t>Rossby</a:t>
            </a:r>
            <a:r>
              <a:rPr lang="en-GB" sz="2000" dirty="0" smtClean="0">
                <a:solidFill>
                  <a:schemeClr val="tx1"/>
                </a:solidFill>
              </a:rPr>
              <a:t> waves &amp; </a:t>
            </a:r>
            <a:r>
              <a:rPr lang="en-GB" sz="2000" dirty="0">
                <a:solidFill>
                  <a:schemeClr val="tx1"/>
                </a:solidFill>
              </a:rPr>
              <a:t>slow gravity </a:t>
            </a:r>
            <a:r>
              <a:rPr lang="en-GB" sz="2000" dirty="0" smtClean="0">
                <a:solidFill>
                  <a:schemeClr val="tx1"/>
                </a:solidFill>
              </a:rPr>
              <a:t>waves must be resolved – important for good weather predictions </a:t>
            </a:r>
          </a:p>
          <a:p>
            <a:pPr marL="290513" lvl="1" indent="-290513">
              <a:buClr>
                <a:schemeClr val="hlink"/>
              </a:buClr>
            </a:pPr>
            <a:r>
              <a:rPr lang="en-GB" sz="2000" dirty="0">
                <a:solidFill>
                  <a:schemeClr val="tx1"/>
                </a:solidFill>
              </a:rPr>
              <a:t>F</a:t>
            </a:r>
            <a:r>
              <a:rPr lang="en-GB" sz="2000" dirty="0" smtClean="0">
                <a:solidFill>
                  <a:schemeClr val="tx1"/>
                </a:solidFill>
              </a:rPr>
              <a:t>ast acoustic waves can be supressed (damped) – these carry little energy and are not important:</a:t>
            </a:r>
          </a:p>
          <a:p>
            <a:pPr marL="823913" lvl="2" indent="-290513">
              <a:buClr>
                <a:schemeClr val="hlink"/>
              </a:buClr>
            </a:pP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Ideally an unconditionally stable numerical scheme is needed which damps these fast modes while is not damping the other significant waves</a:t>
            </a:r>
          </a:p>
          <a:p>
            <a:pPr marL="290513" lvl="1" indent="-290513">
              <a:buClr>
                <a:schemeClr val="hlink"/>
              </a:buClr>
            </a:pPr>
            <a:r>
              <a:rPr lang="en-GB" sz="2000" dirty="0" smtClean="0">
                <a:solidFill>
                  <a:schemeClr val="tx1"/>
                </a:solidFill>
              </a:rPr>
              <a:t>Very high orders of accuracy in time-stepping are not necessary:</a:t>
            </a:r>
          </a:p>
          <a:p>
            <a:pPr marL="823913" lvl="2" indent="-290513">
              <a:buClr>
                <a:schemeClr val="hlink"/>
              </a:buClr>
            </a:pP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In any model, errors from other model components such as </a:t>
            </a: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</a:rPr>
              <a:t>parametrizations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 are usually large enough to make use of very high integration order not a practical option. Usually order 2-3 is sufficient (also depends on space discretization order)</a:t>
            </a:r>
            <a:endParaRPr lang="en-GB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0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59296"/>
            <a:ext cx="8439150" cy="533400"/>
          </a:xfrm>
        </p:spPr>
        <p:txBody>
          <a:bodyPr/>
          <a:lstStyle/>
          <a:p>
            <a:r>
              <a:rPr lang="en-GB" dirty="0" smtClean="0"/>
              <a:t>Scalability: an important requirement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439150" cy="5472608"/>
          </a:xfrm>
        </p:spPr>
        <p:txBody>
          <a:bodyPr/>
          <a:lstStyle/>
          <a:p>
            <a:r>
              <a:rPr lang="en-GB" dirty="0" smtClean="0"/>
              <a:t>The modern trend is that CPU clock-speed is decreasing! </a:t>
            </a:r>
          </a:p>
          <a:p>
            <a:pPr lvl="1"/>
            <a:r>
              <a:rPr lang="en-GB" dirty="0" smtClean="0"/>
              <a:t> Massive parallelism the </a:t>
            </a:r>
            <a:r>
              <a:rPr lang="en-GB" dirty="0"/>
              <a:t>only alternative </a:t>
            </a:r>
            <a:r>
              <a:rPr lang="en-GB" dirty="0" smtClean="0"/>
              <a:t>to increase super-computing power </a:t>
            </a:r>
          </a:p>
          <a:p>
            <a:r>
              <a:rPr lang="en-GB" dirty="0" smtClean="0"/>
              <a:t>Most current operational NWP solvers do </a:t>
            </a:r>
            <a:r>
              <a:rPr lang="en-GB" dirty="0"/>
              <a:t>not scale well in </a:t>
            </a:r>
            <a:r>
              <a:rPr lang="en-GB" dirty="0" smtClean="0"/>
              <a:t> massively parallel architectures</a:t>
            </a:r>
          </a:p>
          <a:p>
            <a:r>
              <a:rPr lang="en-GB" dirty="0"/>
              <a:t>G</a:t>
            </a:r>
            <a:r>
              <a:rPr lang="en-GB" dirty="0" smtClean="0"/>
              <a:t>lobal models + </a:t>
            </a:r>
            <a:r>
              <a:rPr lang="en-GB" dirty="0" err="1" smtClean="0"/>
              <a:t>lat</a:t>
            </a:r>
            <a:r>
              <a:rPr lang="en-GB" dirty="0" smtClean="0"/>
              <a:t>/long grids </a:t>
            </a:r>
            <a:r>
              <a:rPr lang="en-GB" dirty="0"/>
              <a:t>at convection permitting </a:t>
            </a:r>
            <a:r>
              <a:rPr lang="en-GB" dirty="0" smtClean="0"/>
              <a:t>res: </a:t>
            </a:r>
          </a:p>
          <a:p>
            <a:pPr lvl="1"/>
            <a:r>
              <a:rPr lang="en-GB" sz="2000" dirty="0" smtClean="0"/>
              <a:t>Explicit: meridian convergence  at poles </a:t>
            </a:r>
            <a:r>
              <a:rPr lang="en-GB" sz="2000" dirty="0" smtClean="0">
                <a:latin typeface="Cambria Math"/>
                <a:ea typeface="Cambria Math"/>
              </a:rPr>
              <a:t>⇒ </a:t>
            </a:r>
            <a:r>
              <a:rPr lang="en-GB" sz="2000" dirty="0" smtClean="0"/>
              <a:t>limits severely ∆t (too many time steps to do </a:t>
            </a:r>
            <a:r>
              <a:rPr lang="en-GB" sz="2000" dirty="0" smtClean="0">
                <a:latin typeface="Cambria Math"/>
                <a:ea typeface="Cambria Math"/>
              </a:rPr>
              <a:t>⇔ </a:t>
            </a:r>
            <a:r>
              <a:rPr lang="en-GB" sz="2000" dirty="0"/>
              <a:t> </a:t>
            </a:r>
            <a:r>
              <a:rPr lang="en-GB" sz="2000" dirty="0" smtClean="0"/>
              <a:t>expensive) </a:t>
            </a:r>
          </a:p>
          <a:p>
            <a:pPr lvl="1"/>
            <a:r>
              <a:rPr lang="en-GB" sz="2000" dirty="0" smtClean="0"/>
              <a:t>Implicit: grid anisotropy </a:t>
            </a:r>
            <a:r>
              <a:rPr lang="en-GB" sz="2000" dirty="0"/>
              <a:t>near </a:t>
            </a:r>
            <a:r>
              <a:rPr lang="en-GB" sz="2000" dirty="0" smtClean="0"/>
              <a:t>poles leads to poor convergence of elliptic solvers + high communication cost</a:t>
            </a:r>
          </a:p>
          <a:p>
            <a:r>
              <a:rPr lang="en-GB" sz="2000" dirty="0" smtClean="0"/>
              <a:t>Global spectral models on reduced Gaussian grids:</a:t>
            </a:r>
            <a:endParaRPr lang="en-GB" sz="2000" dirty="0"/>
          </a:p>
          <a:p>
            <a:pPr lvl="1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high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communication /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transformation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cost</a:t>
            </a:r>
          </a:p>
          <a:p>
            <a:pPr marL="481013" lvl="1" indent="0">
              <a:buNone/>
            </a:pPr>
            <a:r>
              <a:rPr lang="en-GB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02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504056"/>
          </a:xfrm>
        </p:spPr>
        <p:txBody>
          <a:bodyPr/>
          <a:lstStyle/>
          <a:p>
            <a:r>
              <a:rPr lang="en-GB" dirty="0" err="1" smtClean="0"/>
              <a:t>Eulerian</a:t>
            </a:r>
            <a:r>
              <a:rPr lang="en-GB" dirty="0" smtClean="0"/>
              <a:t> flux-form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764704"/>
            <a:ext cx="8439150" cy="5472608"/>
          </a:xfrm>
        </p:spPr>
        <p:txBody>
          <a:bodyPr/>
          <a:lstStyle/>
          <a:p>
            <a:pPr marL="342900" indent="-342900"/>
            <a:r>
              <a:rPr lang="en-GB" dirty="0" err="1" smtClean="0"/>
              <a:t>Eulerian</a:t>
            </a:r>
            <a:r>
              <a:rPr lang="en-GB" dirty="0" smtClean="0"/>
              <a:t> flux-form methods is an “attractive” alternative to SLSI methods for convection permitting resolution.</a:t>
            </a:r>
          </a:p>
          <a:p>
            <a:pPr marL="819150" lvl="1" indent="-342900"/>
            <a:r>
              <a:rPr lang="en-GB" dirty="0" smtClean="0"/>
              <a:t>Scalability (on quasi-uniform and unstructured meshes)</a:t>
            </a:r>
          </a:p>
          <a:p>
            <a:pPr marL="1352550" lvl="2"/>
            <a:r>
              <a:rPr lang="en-GB" dirty="0" smtClean="0"/>
              <a:t>High scalability for explicit methods (local methods)</a:t>
            </a:r>
          </a:p>
          <a:p>
            <a:pPr marL="1352550" lvl="2"/>
            <a:r>
              <a:rPr lang="en-GB" dirty="0" smtClean="0"/>
              <a:t>For implicit schemes scalability depends strongly on elliptic solver (see Müller &amp; </a:t>
            </a:r>
            <a:r>
              <a:rPr lang="en-GB" dirty="0" err="1" smtClean="0"/>
              <a:t>Scheichl</a:t>
            </a:r>
            <a:r>
              <a:rPr lang="en-GB" dirty="0" smtClean="0"/>
              <a:t> QJRMS 2013)</a:t>
            </a:r>
          </a:p>
          <a:p>
            <a:pPr marL="819150" lvl="1" indent="-342900"/>
            <a:r>
              <a:rPr lang="en-GB" dirty="0" smtClean="0"/>
              <a:t>Mass conservation:</a:t>
            </a:r>
          </a:p>
          <a:p>
            <a:pPr marL="1352550" lvl="2"/>
            <a:r>
              <a:rPr lang="en-GB" dirty="0" smtClean="0"/>
              <a:t>When the equation model is formulated in flux (conservative) form </a:t>
            </a:r>
            <a:r>
              <a:rPr lang="en-GB" dirty="0" err="1" smtClean="0"/>
              <a:t>Eulerian</a:t>
            </a:r>
            <a:r>
              <a:rPr lang="en-GB" dirty="0" smtClean="0"/>
              <a:t> time stepping together with some appropriate space discretization e.g. Finite Volume, Discontinuous </a:t>
            </a:r>
            <a:r>
              <a:rPr lang="en-GB" dirty="0" err="1" smtClean="0"/>
              <a:t>Galerkin</a:t>
            </a:r>
            <a:r>
              <a:rPr lang="en-GB" dirty="0"/>
              <a:t> </a:t>
            </a:r>
            <a:r>
              <a:rPr lang="en-GB" dirty="0" err="1" smtClean="0"/>
              <a:t>etc</a:t>
            </a:r>
            <a:r>
              <a:rPr lang="en-GB" dirty="0" smtClean="0"/>
              <a:t> can be inherently locally and globally mass conserving</a:t>
            </a:r>
          </a:p>
          <a:p>
            <a:pPr marL="819150" lvl="1" indent="-342900"/>
            <a:endParaRPr lang="en-GB" dirty="0" smtClean="0"/>
          </a:p>
          <a:p>
            <a:pPr marL="342900" indent="-342900"/>
            <a:endParaRPr lang="en-GB" dirty="0"/>
          </a:p>
          <a:p>
            <a:pPr marL="342900" indent="-342900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02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3343"/>
            <a:ext cx="9036496" cy="684857"/>
          </a:xfrm>
        </p:spPr>
        <p:txBody>
          <a:bodyPr/>
          <a:lstStyle/>
          <a:p>
            <a:r>
              <a:rPr lang="en-GB" dirty="0" smtClean="0"/>
              <a:t>Conservation: </a:t>
            </a:r>
            <a:r>
              <a:rPr lang="en-GB" dirty="0" err="1" smtClean="0"/>
              <a:t>Lagrangian</a:t>
            </a:r>
            <a:r>
              <a:rPr lang="en-GB" dirty="0"/>
              <a:t> </a:t>
            </a:r>
            <a:r>
              <a:rPr lang="en-GB" dirty="0" smtClean="0"/>
              <a:t>/ flux-form </a:t>
            </a:r>
            <a:r>
              <a:rPr lang="en-GB" dirty="0" err="1" smtClean="0"/>
              <a:t>Eulerian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066800"/>
            <a:ext cx="8439150" cy="5098504"/>
          </a:xfrm>
        </p:spPr>
        <p:txBody>
          <a:bodyPr/>
          <a:lstStyle/>
          <a:p>
            <a:r>
              <a:rPr lang="en-GB" dirty="0" smtClean="0"/>
              <a:t>Lagrangian continuity equation in simple Cartesian coordinates  (non-conservation form)</a:t>
            </a:r>
          </a:p>
          <a:p>
            <a:endParaRPr lang="en-GB" dirty="0"/>
          </a:p>
          <a:p>
            <a:pPr lvl="1"/>
            <a:r>
              <a:rPr lang="en-GB" dirty="0" smtClean="0"/>
              <a:t>Discrete equation on grid-points</a:t>
            </a:r>
            <a:endParaRPr lang="en-GB" dirty="0"/>
          </a:p>
          <a:p>
            <a:r>
              <a:rPr lang="en-GB" dirty="0" err="1" smtClean="0"/>
              <a:t>Eulerian</a:t>
            </a:r>
            <a:r>
              <a:rPr lang="en-GB" dirty="0" smtClean="0"/>
              <a:t> continuity in flux-form (conservation form):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lvl="1"/>
            <a:r>
              <a:rPr lang="en-GB" dirty="0" smtClean="0"/>
              <a:t>Discrete equation applied on finite volumes/areas, change proportional on mass flux </a:t>
            </a:r>
            <a:r>
              <a:rPr lang="en-GB" dirty="0" smtClean="0">
                <a:latin typeface="Cambria Math"/>
                <a:ea typeface="Cambria Math"/>
              </a:rPr>
              <a:t>⇒ </a:t>
            </a:r>
            <a:r>
              <a:rPr lang="en-GB" dirty="0" smtClean="0">
                <a:solidFill>
                  <a:srgbClr val="00B0F0"/>
                </a:solidFill>
                <a:latin typeface="Arial" pitchFamily="34" charset="0"/>
                <a:ea typeface="Cambria Math"/>
                <a:cs typeface="Arial" pitchFamily="34" charset="0"/>
              </a:rPr>
              <a:t>exact</a:t>
            </a:r>
            <a:r>
              <a:rPr lang="en-GB" dirty="0" smtClean="0"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00B0F0"/>
                </a:solidFill>
                <a:latin typeface="Arial" pitchFamily="34" charset="0"/>
                <a:ea typeface="Cambria Math"/>
                <a:cs typeface="Arial" pitchFamily="34" charset="0"/>
              </a:rPr>
              <a:t>mass conservation independently of numerical accuracy!</a:t>
            </a:r>
            <a:endParaRPr lang="en-GB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259632" y="1844824"/>
          <a:ext cx="58547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63" name="Equation" r:id="rId3" imgW="3555720" imgH="419040" progId="Equation.3">
                  <p:embed/>
                </p:oleObj>
              </mc:Choice>
              <mc:Fallback>
                <p:oleObj name="Equation" r:id="rId3" imgW="35557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844824"/>
                        <a:ext cx="5854700" cy="6889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827584" y="3645396"/>
          <a:ext cx="31559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64" name="Equation" r:id="rId5" imgW="1917360" imgH="393480" progId="Equation.3">
                  <p:embed/>
                </p:oleObj>
              </mc:Choice>
              <mc:Fallback>
                <p:oleObj name="Equation" r:id="rId5" imgW="1917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645396"/>
                        <a:ext cx="3155950" cy="647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827584" y="4365104"/>
          <a:ext cx="61023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65" name="Equation" r:id="rId7" imgW="3708360" imgH="393480" progId="Equation.3">
                  <p:embed/>
                </p:oleObj>
              </mc:Choice>
              <mc:Fallback>
                <p:oleObj name="Equation" r:id="rId7" imgW="3708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365104"/>
                        <a:ext cx="6102350" cy="647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73016"/>
            <a:ext cx="1208360" cy="7920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2" y="3573016"/>
            <a:ext cx="1208360" cy="792088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 bwMode="auto">
          <a:xfrm>
            <a:off x="5652120" y="4005064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7020272" y="3501008"/>
            <a:ext cx="1512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Flux through neighbouring faces ∆S: loss=gain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652120" y="4098558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∆S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472100" y="3356992"/>
            <a:ext cx="169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Control volume </a:t>
            </a:r>
            <a:r>
              <a:rPr lang="el-GR" sz="1400" dirty="0" smtClean="0">
                <a:latin typeface="Cambria Math"/>
                <a:ea typeface="Cambria Math"/>
              </a:rPr>
              <a:t>Δ</a:t>
            </a:r>
            <a:r>
              <a:rPr lang="en-GB" sz="1400" dirty="0" smtClean="0">
                <a:latin typeface="Cambria Math"/>
                <a:ea typeface="Cambria Math"/>
              </a:rPr>
              <a:t>A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188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16632"/>
            <a:ext cx="8439150" cy="533400"/>
          </a:xfrm>
        </p:spPr>
        <p:txBody>
          <a:bodyPr/>
          <a:lstStyle/>
          <a:p>
            <a:r>
              <a:rPr lang="en-GB" dirty="0" smtClean="0"/>
              <a:t>Overview of </a:t>
            </a:r>
            <a:r>
              <a:rPr lang="en-GB" dirty="0" err="1" smtClean="0"/>
              <a:t>Eulerian</a:t>
            </a:r>
            <a:r>
              <a:rPr lang="en-GB" dirty="0" smtClean="0"/>
              <a:t> schemes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20688"/>
            <a:ext cx="8439150" cy="5616624"/>
          </a:xfrm>
        </p:spPr>
        <p:txBody>
          <a:bodyPr/>
          <a:lstStyle/>
          <a:p>
            <a:r>
              <a:rPr lang="en-GB" dirty="0" smtClean="0"/>
              <a:t>Some types of </a:t>
            </a:r>
            <a:r>
              <a:rPr lang="en-GB" dirty="0" err="1" smtClean="0"/>
              <a:t>Eulerian</a:t>
            </a:r>
            <a:r>
              <a:rPr lang="en-GB" dirty="0" smtClean="0"/>
              <a:t> schemes used (or emerging) in atmospheric modelling</a:t>
            </a:r>
          </a:p>
          <a:p>
            <a:pPr lvl="1"/>
            <a:r>
              <a:rPr lang="en-GB" dirty="0" smtClean="0"/>
              <a:t>Split-explicit</a:t>
            </a:r>
            <a:r>
              <a:rPr lang="en-GB" dirty="0"/>
              <a:t>: </a:t>
            </a:r>
            <a:r>
              <a:rPr lang="en-GB" dirty="0" smtClean="0"/>
              <a:t> “improved efficiency” explicit schemes </a:t>
            </a:r>
          </a:p>
          <a:p>
            <a:pPr lvl="1"/>
            <a:r>
              <a:rPr lang="en-GB" dirty="0" err="1" smtClean="0"/>
              <a:t>Swemi</a:t>
            </a:r>
            <a:r>
              <a:rPr lang="en-GB" dirty="0" smtClean="0"/>
              <a:t>-implicit</a:t>
            </a:r>
            <a:r>
              <a:rPr lang="en-GB" dirty="0"/>
              <a:t>: U</a:t>
            </a:r>
            <a:r>
              <a:rPr lang="en-GB" dirty="0" smtClean="0"/>
              <a:t>nconditionally stable but unlike SL methods  </a:t>
            </a:r>
            <a:r>
              <a:rPr lang="en-GB" dirty="0" err="1" smtClean="0"/>
              <a:t>advective</a:t>
            </a:r>
            <a:r>
              <a:rPr lang="en-GB" dirty="0" smtClean="0"/>
              <a:t> CFL must be &lt;1 to avoid phase speed errors</a:t>
            </a:r>
            <a:endParaRPr lang="en-GB" dirty="0"/>
          </a:p>
          <a:p>
            <a:pPr lvl="1"/>
            <a:r>
              <a:rPr lang="en-GB" dirty="0" smtClean="0"/>
              <a:t>HEVI</a:t>
            </a:r>
            <a:r>
              <a:rPr lang="en-GB" dirty="0"/>
              <a:t>: Horizontally explicit / vertically </a:t>
            </a:r>
            <a:r>
              <a:rPr lang="en-GB" dirty="0" smtClean="0"/>
              <a:t>implicit</a:t>
            </a:r>
          </a:p>
          <a:p>
            <a:pPr lvl="2"/>
            <a:r>
              <a:rPr lang="en-GB" dirty="0" smtClean="0"/>
              <a:t> </a:t>
            </a:r>
            <a:r>
              <a:rPr lang="en-GB" dirty="0"/>
              <a:t>suitable for NH models as </a:t>
            </a:r>
            <a:r>
              <a:rPr lang="en-GB" dirty="0" smtClean="0"/>
              <a:t>they </a:t>
            </a:r>
            <a:r>
              <a:rPr lang="en-GB" dirty="0"/>
              <a:t>use an implicit &amp; unconditionally stable scheme in the </a:t>
            </a:r>
            <a:r>
              <a:rPr lang="en-GB" dirty="0" smtClean="0"/>
              <a:t>vertical where highest CFL numbers occur</a:t>
            </a:r>
            <a:endParaRPr lang="en-GB" dirty="0"/>
          </a:p>
          <a:p>
            <a:pPr lvl="1"/>
            <a:r>
              <a:rPr lang="en-GB" dirty="0"/>
              <a:t>IMEX: implicit-explicit </a:t>
            </a:r>
            <a:r>
              <a:rPr lang="en-GB" dirty="0" err="1"/>
              <a:t>Runge-Kutta</a:t>
            </a:r>
            <a:r>
              <a:rPr lang="en-GB" dirty="0"/>
              <a:t> </a:t>
            </a:r>
            <a:r>
              <a:rPr lang="en-GB" dirty="0" smtClean="0"/>
              <a:t>schemes</a:t>
            </a:r>
          </a:p>
          <a:p>
            <a:pPr lvl="2"/>
            <a:r>
              <a:rPr lang="en-GB" dirty="0" smtClean="0"/>
              <a:t>Implicit in the fast process, explicit in the slow. </a:t>
            </a:r>
            <a:r>
              <a:rPr lang="en-GB" dirty="0"/>
              <a:t>S</a:t>
            </a:r>
            <a:r>
              <a:rPr lang="en-GB" dirty="0" smtClean="0"/>
              <a:t>uitable for NH models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13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16632"/>
            <a:ext cx="8439150" cy="533400"/>
          </a:xfrm>
        </p:spPr>
        <p:txBody>
          <a:bodyPr/>
          <a:lstStyle/>
          <a:p>
            <a:r>
              <a:rPr lang="en-GB" dirty="0" smtClean="0"/>
              <a:t>MPDATA: positive definite advection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20688"/>
            <a:ext cx="8439150" cy="561662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err="1" smtClean="0"/>
              <a:t>Smolarkiewicz</a:t>
            </a:r>
            <a:r>
              <a:rPr lang="en-GB" sz="2000" dirty="0" smtClean="0"/>
              <a:t> &amp; </a:t>
            </a:r>
            <a:r>
              <a:rPr lang="en-GB" sz="2000" dirty="0" err="1" smtClean="0"/>
              <a:t>Margolin</a:t>
            </a:r>
            <a:r>
              <a:rPr lang="en-GB" sz="2000" dirty="0" smtClean="0"/>
              <a:t> (1998)</a:t>
            </a:r>
          </a:p>
          <a:p>
            <a:pPr marL="0" indent="0">
              <a:buNone/>
            </a:pPr>
            <a:r>
              <a:rPr lang="en-GB" sz="2000" dirty="0"/>
              <a:t>U</a:t>
            </a:r>
            <a:r>
              <a:rPr lang="en-GB" sz="2000" dirty="0" smtClean="0"/>
              <a:t>pstream approximation of flux </a:t>
            </a:r>
            <a:r>
              <a:rPr lang="en-GB" sz="2000" dirty="0" err="1" smtClean="0"/>
              <a:t>eqn</a:t>
            </a:r>
            <a:r>
              <a:rPr lang="en-GB" sz="2000" dirty="0" smtClean="0"/>
              <a:t>: 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</a:t>
            </a:r>
            <a:r>
              <a:rPr lang="en-GB" sz="2000" dirty="0" smtClean="0"/>
              <a:t>MPDATA steps</a:t>
            </a:r>
          </a:p>
          <a:p>
            <a:r>
              <a:rPr lang="en-GB" sz="2000" dirty="0" smtClean="0"/>
              <a:t> Compute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order upstream approximation        from        </a:t>
            </a:r>
            <a:r>
              <a:rPr lang="en-GB" sz="2000" dirty="0" err="1" smtClean="0"/>
              <a:t>etc</a:t>
            </a:r>
            <a:endParaRPr lang="en-GB" sz="2000" dirty="0"/>
          </a:p>
          <a:p>
            <a:r>
              <a:rPr lang="en-GB" sz="2000" dirty="0" smtClean="0"/>
              <a:t>Subtract estimate of error to obtain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order accuracy 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     where </a:t>
            </a:r>
          </a:p>
          <a:p>
            <a:pPr marL="0" indent="0">
              <a:buNone/>
            </a:pPr>
            <a:r>
              <a:rPr lang="en-GB" sz="2000" dirty="0" smtClean="0"/>
              <a:t>  </a:t>
            </a:r>
            <a:endParaRPr lang="en-GB" sz="2000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83150"/>
            <a:ext cx="6903032" cy="52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35078"/>
            <a:ext cx="2009411" cy="648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84" y="2268080"/>
            <a:ext cx="3687517" cy="490909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98550"/>
              </p:ext>
            </p:extLst>
          </p:nvPr>
        </p:nvGraphicFramePr>
        <p:xfrm>
          <a:off x="4732212" y="2230013"/>
          <a:ext cx="3962400" cy="52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4" name="Equation" r:id="rId6" imgW="2197080" imgH="393480" progId="Equation.3">
                  <p:embed/>
                </p:oleObj>
              </mc:Choice>
              <mc:Fallback>
                <p:oleObj name="Equation" r:id="rId6" imgW="2197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32212" y="2230013"/>
                        <a:ext cx="3962400" cy="5289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25894"/>
            <a:ext cx="4543021" cy="519786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584512"/>
              </p:ext>
            </p:extLst>
          </p:nvPr>
        </p:nvGraphicFramePr>
        <p:xfrm>
          <a:off x="6012160" y="3717032"/>
          <a:ext cx="50323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5" name="Equation" r:id="rId9" imgW="279360" imgH="241200" progId="Equation.3">
                  <p:embed/>
                </p:oleObj>
              </mc:Choice>
              <mc:Fallback>
                <p:oleObj name="Equation" r:id="rId9" imgW="2793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12160" y="3717032"/>
                        <a:ext cx="503237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399146"/>
              </p:ext>
            </p:extLst>
          </p:nvPr>
        </p:nvGraphicFramePr>
        <p:xfrm>
          <a:off x="7257182" y="3717032"/>
          <a:ext cx="41116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6" name="Equation" r:id="rId11" imgW="228600" imgH="241200" progId="Equation.3">
                  <p:embed/>
                </p:oleObj>
              </mc:Choice>
              <mc:Fallback>
                <p:oleObj name="Equation" r:id="rId11" imgW="2286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57182" y="3717032"/>
                        <a:ext cx="411162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53136"/>
            <a:ext cx="6273696" cy="5582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63" y="5444812"/>
            <a:ext cx="5516525" cy="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o_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Info_conte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fo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fo_conte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72658</TotalTime>
  <Words>1847</Words>
  <Application>Microsoft Office PowerPoint</Application>
  <PresentationFormat>On-screen Show (4:3)</PresentationFormat>
  <Paragraphs>229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Cambria Math</vt:lpstr>
      <vt:lpstr>Symbol</vt:lpstr>
      <vt:lpstr>Times New Roman</vt:lpstr>
      <vt:lpstr>Wingdings</vt:lpstr>
      <vt:lpstr>WP Greek Century</vt:lpstr>
      <vt:lpstr>Info_content</vt:lpstr>
      <vt:lpstr>Equation</vt:lpstr>
      <vt:lpstr>Microsoft Equation 3.0</vt:lpstr>
      <vt:lpstr>Time stepping schemes for atmospheric modelling: alternatives to SLSI method</vt:lpstr>
      <vt:lpstr>Factors influencing choice of time scheme</vt:lpstr>
      <vt:lpstr>Atmospheric model (equation) formulations</vt:lpstr>
      <vt:lpstr>What motions time-stepping should resolve?</vt:lpstr>
      <vt:lpstr>Scalability: an important requirement</vt:lpstr>
      <vt:lpstr>Eulerian flux-form techniques</vt:lpstr>
      <vt:lpstr>Conservation: Lagrangian / flux-form Eulerian</vt:lpstr>
      <vt:lpstr>Overview of Eulerian schemes</vt:lpstr>
      <vt:lpstr>MPDATA: positive definite advection</vt:lpstr>
      <vt:lpstr>A simple test model: 1d gravity wave equations </vt:lpstr>
      <vt:lpstr>Explicit Leapfrog time stepping on 1D GW eqn</vt:lpstr>
      <vt:lpstr>A note on staggering</vt:lpstr>
      <vt:lpstr>Enhancing stability: forward-backward integration</vt:lpstr>
      <vt:lpstr>Runge-Kutta RK3 (WRF) scheme</vt:lpstr>
      <vt:lpstr>Splitting: the motivation</vt:lpstr>
      <vt:lpstr>Split-explicit example in a diagram </vt:lpstr>
      <vt:lpstr>Split-explicit forward Euler integration</vt:lpstr>
      <vt:lpstr>Split-explicit RK3 integration</vt:lpstr>
      <vt:lpstr>Leapfrog (3TL) split-explicit fw-bw example</vt:lpstr>
      <vt:lpstr>Motivation for HEVI schemes</vt:lpstr>
      <vt:lpstr>Some HEVI models</vt:lpstr>
      <vt:lpstr>Split-explicit HEVI versus IMEX</vt:lpstr>
      <vt:lpstr>IMEX: Blending explicit with implicit</vt:lpstr>
      <vt:lpstr>Example of IMEX</vt:lpstr>
      <vt:lpstr>UJ3 scheme features</vt:lpstr>
      <vt:lpstr>Overview</vt:lpstr>
      <vt:lpstr>Some references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Numerics of Parameterization</dc:title>
  <dc:creator>Michail Diamantakis</dc:creator>
  <cp:lastModifiedBy>Michail Diamantakis</cp:lastModifiedBy>
  <cp:revision>1198</cp:revision>
  <cp:lastPrinted>2016-04-01T10:58:29Z</cp:lastPrinted>
  <dcterms:created xsi:type="dcterms:W3CDTF">2000-05-02T15:54:16Z</dcterms:created>
  <dcterms:modified xsi:type="dcterms:W3CDTF">2016-04-11T11:40:48Z</dcterms:modified>
</cp:coreProperties>
</file>