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handoutMasterIdLst>
    <p:handoutMasterId r:id="rId30"/>
  </p:handoutMasterIdLst>
  <p:sldIdLst>
    <p:sldId id="385" r:id="rId2"/>
    <p:sldId id="406" r:id="rId3"/>
    <p:sldId id="407" r:id="rId4"/>
    <p:sldId id="393" r:id="rId5"/>
    <p:sldId id="405" r:id="rId6"/>
    <p:sldId id="390" r:id="rId7"/>
    <p:sldId id="402" r:id="rId8"/>
    <p:sldId id="376" r:id="rId9"/>
    <p:sldId id="377" r:id="rId10"/>
    <p:sldId id="396" r:id="rId11"/>
    <p:sldId id="374" r:id="rId12"/>
    <p:sldId id="375" r:id="rId13"/>
    <p:sldId id="394" r:id="rId14"/>
    <p:sldId id="391" r:id="rId15"/>
    <p:sldId id="392" r:id="rId16"/>
    <p:sldId id="379" r:id="rId17"/>
    <p:sldId id="380" r:id="rId18"/>
    <p:sldId id="381" r:id="rId19"/>
    <p:sldId id="382" r:id="rId20"/>
    <p:sldId id="401" r:id="rId21"/>
    <p:sldId id="403" r:id="rId22"/>
    <p:sldId id="383" r:id="rId23"/>
    <p:sldId id="397" r:id="rId24"/>
    <p:sldId id="404" r:id="rId25"/>
    <p:sldId id="399" r:id="rId26"/>
    <p:sldId id="400" r:id="rId27"/>
    <p:sldId id="389" r:id="rId28"/>
  </p:sldIdLst>
  <p:sldSz cx="9144000" cy="6858000" type="screen4x3"/>
  <p:notesSz cx="6642100" cy="9779000"/>
  <p:kinsoku lang="ja-JP" invalStChars="、。，．・：；？！゛゜ヽヾゝゞ々ー’”）〕］｝〉》」』】°‰′″℃￠％ぁぃぅぇぉっゃゅょゎァィゥェォッャュョヮヵヶ!%),.:;?]}｡｣､･ｧｨｩｪｫｬｭｮｯｰﾞﾟ" invalEndChars="‘“（〔［｛〈《「『【￥＄$([\{｢￡"/>
  <p:defaultTextStyle>
    <a:defPPr>
      <a:defRPr lang="en-GB"/>
    </a:defPPr>
    <a:lvl1pPr algn="l" rtl="0" fontAlgn="base">
      <a:spcBef>
        <a:spcPct val="0"/>
      </a:spcBef>
      <a:spcAft>
        <a:spcPct val="0"/>
      </a:spcAft>
      <a:defRPr sz="2400" b="1" kern="1200">
        <a:solidFill>
          <a:schemeClr val="tx1"/>
        </a:solidFill>
        <a:latin typeface="Arial" charset="0"/>
        <a:ea typeface="ＭＳ Ｐゴシック" pitchFamily="36" charset="-128"/>
        <a:cs typeface="+mn-cs"/>
      </a:defRPr>
    </a:lvl1pPr>
    <a:lvl2pPr marL="457200" algn="l" rtl="0" fontAlgn="base">
      <a:spcBef>
        <a:spcPct val="0"/>
      </a:spcBef>
      <a:spcAft>
        <a:spcPct val="0"/>
      </a:spcAft>
      <a:defRPr sz="2400" b="1" kern="1200">
        <a:solidFill>
          <a:schemeClr val="tx1"/>
        </a:solidFill>
        <a:latin typeface="Arial" charset="0"/>
        <a:ea typeface="ＭＳ Ｐゴシック" pitchFamily="36" charset="-128"/>
        <a:cs typeface="+mn-cs"/>
      </a:defRPr>
    </a:lvl2pPr>
    <a:lvl3pPr marL="914400" algn="l" rtl="0" fontAlgn="base">
      <a:spcBef>
        <a:spcPct val="0"/>
      </a:spcBef>
      <a:spcAft>
        <a:spcPct val="0"/>
      </a:spcAft>
      <a:defRPr sz="2400" b="1" kern="1200">
        <a:solidFill>
          <a:schemeClr val="tx1"/>
        </a:solidFill>
        <a:latin typeface="Arial" charset="0"/>
        <a:ea typeface="ＭＳ Ｐゴシック" pitchFamily="36" charset="-128"/>
        <a:cs typeface="+mn-cs"/>
      </a:defRPr>
    </a:lvl3pPr>
    <a:lvl4pPr marL="1371600" algn="l" rtl="0" fontAlgn="base">
      <a:spcBef>
        <a:spcPct val="0"/>
      </a:spcBef>
      <a:spcAft>
        <a:spcPct val="0"/>
      </a:spcAft>
      <a:defRPr sz="2400" b="1" kern="1200">
        <a:solidFill>
          <a:schemeClr val="tx1"/>
        </a:solidFill>
        <a:latin typeface="Arial" charset="0"/>
        <a:ea typeface="ＭＳ Ｐゴシック" pitchFamily="36" charset="-128"/>
        <a:cs typeface="+mn-cs"/>
      </a:defRPr>
    </a:lvl4pPr>
    <a:lvl5pPr marL="1828800" algn="l" rtl="0" fontAlgn="base">
      <a:spcBef>
        <a:spcPct val="0"/>
      </a:spcBef>
      <a:spcAft>
        <a:spcPct val="0"/>
      </a:spcAft>
      <a:defRPr sz="2400" b="1" kern="1200">
        <a:solidFill>
          <a:schemeClr val="tx1"/>
        </a:solidFill>
        <a:latin typeface="Arial" charset="0"/>
        <a:ea typeface="ＭＳ Ｐゴシック" pitchFamily="36" charset="-128"/>
        <a:cs typeface="+mn-cs"/>
      </a:defRPr>
    </a:lvl5pPr>
    <a:lvl6pPr marL="2286000" algn="l" defTabSz="914400" rtl="0" eaLnBrk="1" latinLnBrk="0" hangingPunct="1">
      <a:defRPr sz="2400" b="1" kern="1200">
        <a:solidFill>
          <a:schemeClr val="tx1"/>
        </a:solidFill>
        <a:latin typeface="Arial" charset="0"/>
        <a:ea typeface="ＭＳ Ｐゴシック" pitchFamily="36" charset="-128"/>
        <a:cs typeface="+mn-cs"/>
      </a:defRPr>
    </a:lvl6pPr>
    <a:lvl7pPr marL="2743200" algn="l" defTabSz="914400" rtl="0" eaLnBrk="1" latinLnBrk="0" hangingPunct="1">
      <a:defRPr sz="2400" b="1" kern="1200">
        <a:solidFill>
          <a:schemeClr val="tx1"/>
        </a:solidFill>
        <a:latin typeface="Arial" charset="0"/>
        <a:ea typeface="ＭＳ Ｐゴシック" pitchFamily="36" charset="-128"/>
        <a:cs typeface="+mn-cs"/>
      </a:defRPr>
    </a:lvl7pPr>
    <a:lvl8pPr marL="3200400" algn="l" defTabSz="914400" rtl="0" eaLnBrk="1" latinLnBrk="0" hangingPunct="1">
      <a:defRPr sz="2400" b="1" kern="1200">
        <a:solidFill>
          <a:schemeClr val="tx1"/>
        </a:solidFill>
        <a:latin typeface="Arial" charset="0"/>
        <a:ea typeface="ＭＳ Ｐゴシック" pitchFamily="36" charset="-128"/>
        <a:cs typeface="+mn-cs"/>
      </a:defRPr>
    </a:lvl8pPr>
    <a:lvl9pPr marL="3657600" algn="l" defTabSz="914400" rtl="0" eaLnBrk="1" latinLnBrk="0" hangingPunct="1">
      <a:defRPr sz="2400" b="1" kern="1200">
        <a:solidFill>
          <a:schemeClr val="tx1"/>
        </a:solidFill>
        <a:latin typeface="Arial" charset="0"/>
        <a:ea typeface="ＭＳ Ｐゴシック" pitchFamily="36"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692"/>
    <a:srgbClr val="CCECFF"/>
    <a:srgbClr val="3399FF"/>
    <a:srgbClr val="C8FEC8"/>
    <a:srgbClr val="00279F"/>
    <a:srgbClr val="003F7E"/>
    <a:srgbClr val="DBFFB8"/>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515" autoAdjust="0"/>
  </p:normalViewPr>
  <p:slideViewPr>
    <p:cSldViewPr snapToGrid="0" snapToObjects="1">
      <p:cViewPr varScale="1">
        <p:scale>
          <a:sx n="103" d="100"/>
          <a:sy n="103" d="100"/>
        </p:scale>
        <p:origin x="133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2928938" y="9318625"/>
            <a:ext cx="784225" cy="260350"/>
          </a:xfrm>
          <a:prstGeom prst="rect">
            <a:avLst/>
          </a:prstGeom>
          <a:noFill/>
          <a:ln w="12700">
            <a:noFill/>
            <a:miter lim="800000"/>
            <a:headEnd/>
            <a:tailEnd/>
          </a:ln>
          <a:effectLst/>
        </p:spPr>
        <p:txBody>
          <a:bodyPr wrap="none" lIns="87312" tIns="44450" rIns="87312" bIns="44450">
            <a:spAutoFit/>
          </a:bodyPr>
          <a:lstStyle/>
          <a:p>
            <a:pPr algn="ctr" defTabSz="868363" eaLnBrk="0" hangingPunct="0">
              <a:lnSpc>
                <a:spcPct val="90000"/>
              </a:lnSpc>
            </a:pPr>
            <a:r>
              <a:rPr lang="en-GB" sz="1200" b="0"/>
              <a:t>Page </a:t>
            </a:r>
            <a:fld id="{39AD2220-9286-41CC-9EA3-98187385DCFF}" type="slidenum">
              <a:rPr lang="en-GB" sz="1200" b="0"/>
              <a:pPr algn="ctr" defTabSz="868363" eaLnBrk="0" hangingPunct="0">
                <a:lnSpc>
                  <a:spcPct val="90000"/>
                </a:lnSpc>
              </a:pPr>
              <a:t>‹#›</a:t>
            </a:fld>
            <a:endParaRPr lang="en-GB" sz="1200" b="0"/>
          </a:p>
        </p:txBody>
      </p:sp>
    </p:spTree>
    <p:extLst>
      <p:ext uri="{BB962C8B-B14F-4D97-AF65-F5344CB8AC3E}">
        <p14:creationId xmlns:p14="http://schemas.microsoft.com/office/powerpoint/2010/main" val="22558254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2928938" y="9318625"/>
            <a:ext cx="784225" cy="260350"/>
          </a:xfrm>
          <a:prstGeom prst="rect">
            <a:avLst/>
          </a:prstGeom>
          <a:noFill/>
          <a:ln w="12700">
            <a:noFill/>
            <a:miter lim="800000"/>
            <a:headEnd/>
            <a:tailEnd/>
          </a:ln>
          <a:effectLst/>
        </p:spPr>
        <p:txBody>
          <a:bodyPr wrap="none" lIns="87312" tIns="44450" rIns="87312" bIns="44450">
            <a:spAutoFit/>
          </a:bodyPr>
          <a:lstStyle/>
          <a:p>
            <a:pPr algn="ctr" defTabSz="868363" eaLnBrk="0" hangingPunct="0">
              <a:lnSpc>
                <a:spcPct val="90000"/>
              </a:lnSpc>
            </a:pPr>
            <a:r>
              <a:rPr lang="en-GB" sz="1200" b="0"/>
              <a:t>Page </a:t>
            </a:r>
            <a:fld id="{FEFC8F13-BF80-403F-8416-1FBACECFA538}" type="slidenum">
              <a:rPr lang="en-GB" sz="1200" b="0"/>
              <a:pPr algn="ctr" defTabSz="868363" eaLnBrk="0" hangingPunct="0">
                <a:lnSpc>
                  <a:spcPct val="90000"/>
                </a:lnSpc>
              </a:pPr>
              <a:t>‹#›</a:t>
            </a:fld>
            <a:endParaRPr lang="en-GB" sz="1200" b="0"/>
          </a:p>
        </p:txBody>
      </p:sp>
      <p:sp>
        <p:nvSpPr>
          <p:cNvPr id="5123" name="Rectangle 3"/>
          <p:cNvSpPr>
            <a:spLocks noGrp="1" noRot="1" noChangeAspect="1" noChangeArrowheads="1" noTextEdit="1"/>
          </p:cNvSpPr>
          <p:nvPr>
            <p:ph type="sldImg" idx="2"/>
          </p:nvPr>
        </p:nvSpPr>
        <p:spPr bwMode="auto">
          <a:xfrm>
            <a:off x="1036638" y="852488"/>
            <a:ext cx="4568825" cy="3425825"/>
          </a:xfrm>
          <a:prstGeom prst="rect">
            <a:avLst/>
          </a:prstGeom>
          <a:noFill/>
          <a:ln w="12700">
            <a:solidFill>
              <a:schemeClr val="tx1"/>
            </a:solidFill>
            <a:miter lim="800000"/>
            <a:headEnd/>
            <a:tailEnd/>
          </a:ln>
        </p:spPr>
      </p:sp>
      <p:sp>
        <p:nvSpPr>
          <p:cNvPr id="2052" name="Rectangle 4"/>
          <p:cNvSpPr>
            <a:spLocks noGrp="1" noChangeArrowheads="1"/>
          </p:cNvSpPr>
          <p:nvPr>
            <p:ph type="body" sz="quarter" idx="3"/>
          </p:nvPr>
        </p:nvSpPr>
        <p:spPr bwMode="auto">
          <a:xfrm>
            <a:off x="806450" y="4648200"/>
            <a:ext cx="5029200" cy="4114800"/>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GB" noProof="0"/>
              <a:t>Body Text</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195318270"/>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pitchFamily="39" charset="-128"/>
        <a:cs typeface="ＭＳ Ｐゴシック" pitchFamily="39"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initial</a:t>
            </a:r>
            <a:r>
              <a:rPr lang="en-GB" baseline="0" dirty="0" smtClean="0"/>
              <a:t> state for the perturbed forecast is created by adding an initial perturbation to the analysis, which is our best estimate for the state of the atmosphere. In this presentation I will discuss different methods to create these initial perturbations.</a:t>
            </a:r>
            <a:endParaRPr lang="en-GB" dirty="0"/>
          </a:p>
        </p:txBody>
      </p:sp>
    </p:spTree>
    <p:extLst>
      <p:ext uri="{BB962C8B-B14F-4D97-AF65-F5344CB8AC3E}">
        <p14:creationId xmlns:p14="http://schemas.microsoft.com/office/powerpoint/2010/main" val="1964083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r>
              <a:rPr lang="en-GB" dirty="0" smtClean="0">
                <a:ea typeface="ＭＳ Ｐゴシック" pitchFamily="-65" charset="-128"/>
              </a:rPr>
              <a:t>Results from the Lorenz-63 model. Here 1000 random perturbation are put initially on a sphere around the control trajectory. In addition 2 BV and 2 SV are constructed. Here one clearly see one disadvantage with BV. </a:t>
            </a:r>
            <a:r>
              <a:rPr lang="en-US" dirty="0" smtClean="0">
                <a:ea typeface="ＭＳ Ｐゴシック" pitchFamily="-65" charset="-128"/>
              </a:rPr>
              <a:t>T</a:t>
            </a:r>
            <a:r>
              <a:rPr lang="en-GB" dirty="0" smtClean="0">
                <a:ea typeface="ＭＳ Ｐゴシック" pitchFamily="-65" charset="-128"/>
              </a:rPr>
              <a:t>he two perturbations are linearly dependent. This is present in low order models but a linear dependence appears also in NWP-model results. Studying the results after one time unit, we see that all random perturbations are located on a plane, the attractor of the system. Therefore, if regarding the dynamics of the system it should be possible to construct perturbations ending up in the edge of the distribution (RF). The first SV fulfils the </a:t>
            </a:r>
            <a:r>
              <a:rPr lang="en-GB" dirty="0" err="1" smtClean="0">
                <a:ea typeface="ＭＳ Ｐゴシック" pitchFamily="-65" charset="-128"/>
              </a:rPr>
              <a:t>optimation</a:t>
            </a:r>
            <a:r>
              <a:rPr lang="en-GB" dirty="0" smtClean="0">
                <a:ea typeface="ＭＳ Ｐゴシック" pitchFamily="-65" charset="-128"/>
              </a:rPr>
              <a:t> condition </a:t>
            </a:r>
            <a:r>
              <a:rPr lang="en-US" dirty="0" smtClean="0">
                <a:ea typeface="ＭＳ Ｐゴシック" pitchFamily="-65" charset="-128"/>
              </a:rPr>
              <a:t>–</a:t>
            </a:r>
            <a:r>
              <a:rPr lang="en-GB" dirty="0" smtClean="0">
                <a:ea typeface="ＭＳ Ｐゴシック" pitchFamily="-65" charset="-128"/>
              </a:rPr>
              <a:t> it found the most unstable direction. And the section SV found the other principal axis of the ellipse.</a:t>
            </a:r>
          </a:p>
        </p:txBody>
      </p:sp>
      <p:sp>
        <p:nvSpPr>
          <p:cNvPr id="40964"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6DDB1622-CEA1-4DE3-96EE-54196208D5C3}" type="slidenum">
              <a:rPr lang="en-GB"/>
              <a:pPr/>
              <a:t>14</a:t>
            </a:fld>
            <a:endParaRPr lang="en-GB"/>
          </a:p>
        </p:txBody>
      </p:sp>
    </p:spTree>
    <p:extLst>
      <p:ext uri="{BB962C8B-B14F-4D97-AF65-F5344CB8AC3E}">
        <p14:creationId xmlns:p14="http://schemas.microsoft.com/office/powerpoint/2010/main" val="2691500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r>
              <a:rPr lang="en-GB" dirty="0" smtClean="0">
                <a:ea typeface="ＭＳ Ｐゴシック" pitchFamily="-65" charset="-128"/>
              </a:rPr>
              <a:t>For a chaotic system, the perturbation growth is in mean exponential (</a:t>
            </a:r>
            <a:r>
              <a:rPr lang="en-GB" dirty="0" err="1" smtClean="0">
                <a:ea typeface="ＭＳ Ｐゴシック" pitchFamily="-65" charset="-128"/>
              </a:rPr>
              <a:t>Lyapunov</a:t>
            </a:r>
            <a:r>
              <a:rPr lang="en-GB" dirty="0" smtClean="0">
                <a:ea typeface="ＭＳ Ｐゴシック" pitchFamily="-65" charset="-128"/>
              </a:rPr>
              <a:t> exponent). In order to investigate the growth of the perturbations, the exponential perturbation growth is calculated as a function of forecast time (time from the initialisation).Yields instantaneous growth. For L63, we see that BV has the same growth as LV from the beginning </a:t>
            </a:r>
            <a:r>
              <a:rPr lang="en-US" dirty="0" smtClean="0">
                <a:ea typeface="ＭＳ Ｐゴシック" pitchFamily="-65" charset="-128"/>
              </a:rPr>
              <a:t>–</a:t>
            </a:r>
            <a:r>
              <a:rPr lang="en-GB" dirty="0" smtClean="0">
                <a:ea typeface="ＭＳ Ｐゴシック" pitchFamily="-65" charset="-128"/>
              </a:rPr>
              <a:t> well sampling LV. SV faster growth at the beginning </a:t>
            </a:r>
            <a:r>
              <a:rPr lang="en-US" dirty="0" smtClean="0">
                <a:ea typeface="ＭＳ Ｐゴシック" pitchFamily="-65" charset="-128"/>
              </a:rPr>
              <a:t>–</a:t>
            </a:r>
            <a:r>
              <a:rPr lang="en-GB" dirty="0" smtClean="0">
                <a:ea typeface="ＭＳ Ｐゴシック" pitchFamily="-65" charset="-128"/>
              </a:rPr>
              <a:t> approaches LV after a transient time. RP decreases initially, by obtain a period of fast perturbation growth. Transient period. RF </a:t>
            </a:r>
            <a:r>
              <a:rPr lang="en-US" dirty="0" smtClean="0">
                <a:ea typeface="ＭＳ Ｐゴシック" pitchFamily="-65" charset="-128"/>
              </a:rPr>
              <a:t>–</a:t>
            </a:r>
            <a:r>
              <a:rPr lang="en-GB" dirty="0" smtClean="0">
                <a:ea typeface="ＭＳ Ｐゴシック" pitchFamily="-65" charset="-128"/>
              </a:rPr>
              <a:t> fast growing.</a:t>
            </a:r>
          </a:p>
          <a:p>
            <a:endParaRPr lang="en-GB" dirty="0" smtClean="0">
              <a:ea typeface="ＭＳ Ｐゴシック" pitchFamily="-65" charset="-128"/>
            </a:endParaRPr>
          </a:p>
          <a:p>
            <a:r>
              <a:rPr lang="en-GB" dirty="0" smtClean="0">
                <a:ea typeface="ＭＳ Ｐゴシック" pitchFamily="-65" charset="-128"/>
              </a:rPr>
              <a:t>NWP-model results: similar properties as L63. </a:t>
            </a:r>
          </a:p>
        </p:txBody>
      </p:sp>
      <p:sp>
        <p:nvSpPr>
          <p:cNvPr id="43012"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049FFF5E-BFC7-441A-9910-CF3E8E8AE6B9}" type="slidenum">
              <a:rPr lang="en-GB"/>
              <a:pPr/>
              <a:t>15</a:t>
            </a:fld>
            <a:endParaRPr lang="en-GB"/>
          </a:p>
        </p:txBody>
      </p:sp>
    </p:spTree>
    <p:extLst>
      <p:ext uri="{BB962C8B-B14F-4D97-AF65-F5344CB8AC3E}">
        <p14:creationId xmlns:p14="http://schemas.microsoft.com/office/powerpoint/2010/main" val="1286978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r>
              <a:rPr lang="en-GB" smtClean="0"/>
              <a:t>Here is one example of initial spread distributation from the three methods. For random perturbation perturbations. The spread is rather homogeneous. And so also for RF. Breeding and SV enhenced in special regions. SV smallest amplitude.</a:t>
            </a:r>
          </a:p>
        </p:txBody>
      </p:sp>
      <p:sp>
        <p:nvSpPr>
          <p:cNvPr id="45060"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731A54E5-593D-44A1-9E8D-AC58D08B6966}" type="slidenum">
              <a:rPr lang="en-GB"/>
              <a:pPr/>
              <a:t>16</a:t>
            </a:fld>
            <a:endParaRPr lang="en-GB"/>
          </a:p>
        </p:txBody>
      </p:sp>
    </p:spTree>
    <p:extLst>
      <p:ext uri="{BB962C8B-B14F-4D97-AF65-F5344CB8AC3E}">
        <p14:creationId xmlns:p14="http://schemas.microsoft.com/office/powerpoint/2010/main" val="756537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r>
              <a:rPr lang="en-GB" smtClean="0"/>
              <a:t>There is the same case but after 48 hours. For RP, we see that the amplitude is lower than the other ones, even if it started with the highest. All 4 methods has the spead in the same regions.</a:t>
            </a:r>
          </a:p>
        </p:txBody>
      </p:sp>
      <p:sp>
        <p:nvSpPr>
          <p:cNvPr id="47108"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96531EFD-9527-4406-8515-A81CC5B13206}" type="slidenum">
              <a:rPr lang="en-GB"/>
              <a:pPr/>
              <a:t>17</a:t>
            </a:fld>
            <a:endParaRPr lang="en-GB"/>
          </a:p>
        </p:txBody>
      </p:sp>
    </p:spTree>
    <p:extLst>
      <p:ext uri="{BB962C8B-B14F-4D97-AF65-F5344CB8AC3E}">
        <p14:creationId xmlns:p14="http://schemas.microsoft.com/office/powerpoint/2010/main" val="2201081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r>
              <a:rPr lang="en-GB" dirty="0" smtClean="0"/>
              <a:t>To investigate this further. The </a:t>
            </a:r>
            <a:r>
              <a:rPr lang="en-GB" dirty="0" err="1" smtClean="0"/>
              <a:t>Eady</a:t>
            </a:r>
            <a:r>
              <a:rPr lang="en-GB" dirty="0" smtClean="0"/>
              <a:t>-index is used to quantify the </a:t>
            </a:r>
            <a:r>
              <a:rPr lang="en-GB" dirty="0" err="1" smtClean="0"/>
              <a:t>baroclinicity</a:t>
            </a:r>
            <a:r>
              <a:rPr lang="en-GB" dirty="0" smtClean="0"/>
              <a:t>. Example SV. The correlation has been calculated between the </a:t>
            </a:r>
            <a:r>
              <a:rPr lang="en-GB" dirty="0" err="1" smtClean="0"/>
              <a:t>Eady</a:t>
            </a:r>
            <a:r>
              <a:rPr lang="en-GB" dirty="0" smtClean="0"/>
              <a:t> index and the ensemble spread. </a:t>
            </a:r>
          </a:p>
          <a:p>
            <a:endParaRPr lang="en-GB" dirty="0" smtClean="0"/>
          </a:p>
        </p:txBody>
      </p:sp>
      <p:sp>
        <p:nvSpPr>
          <p:cNvPr id="49156"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29B317F8-576E-4308-BADF-C0330FFD7BAC}" type="slidenum">
              <a:rPr lang="en-GB"/>
              <a:pPr/>
              <a:t>18</a:t>
            </a:fld>
            <a:endParaRPr lang="en-GB"/>
          </a:p>
        </p:txBody>
      </p:sp>
    </p:spTree>
    <p:extLst>
      <p:ext uri="{BB962C8B-B14F-4D97-AF65-F5344CB8AC3E}">
        <p14:creationId xmlns:p14="http://schemas.microsoft.com/office/powerpoint/2010/main" val="36197619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r>
              <a:rPr lang="en-GB" dirty="0" smtClean="0"/>
              <a:t>Here are the correlations plotted as a function of forecast time. The absolutely highest correlations are found for SV. Not surprising. Initially RP uncorrelated. RF close to. But both quickly obtain correlations. The perturbations that grow, growth in </a:t>
            </a:r>
            <a:r>
              <a:rPr lang="en-GB" dirty="0" err="1" smtClean="0"/>
              <a:t>baroclinic</a:t>
            </a:r>
            <a:r>
              <a:rPr lang="en-GB" dirty="0" smtClean="0"/>
              <a:t> regions.</a:t>
            </a:r>
          </a:p>
          <a:p>
            <a:r>
              <a:rPr lang="en-GB" dirty="0" smtClean="0"/>
              <a:t>Mature structures for BV. All converges after 2-3 days. </a:t>
            </a:r>
          </a:p>
        </p:txBody>
      </p:sp>
      <p:sp>
        <p:nvSpPr>
          <p:cNvPr id="51204"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A34588D6-1760-4EC9-97AE-CF553C6E6159}" type="slidenum">
              <a:rPr lang="en-GB"/>
              <a:pPr/>
              <a:t>19</a:t>
            </a:fld>
            <a:endParaRPr lang="en-GB"/>
          </a:p>
        </p:txBody>
      </p:sp>
    </p:spTree>
    <p:extLst>
      <p:ext uri="{BB962C8B-B14F-4D97-AF65-F5344CB8AC3E}">
        <p14:creationId xmlns:p14="http://schemas.microsoft.com/office/powerpoint/2010/main" val="2655053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SV lacks spread</a:t>
            </a:r>
            <a:r>
              <a:rPr lang="en-GB" baseline="0" dirty="0" smtClean="0"/>
              <a:t> in the tropics by definition. BS lacks due to fastest growth in the mid-latitudes. A regional rescaling mask partly solves the issue.</a:t>
            </a:r>
            <a:endParaRPr lang="en-GB" dirty="0"/>
          </a:p>
        </p:txBody>
      </p:sp>
    </p:spTree>
    <p:extLst>
      <p:ext uri="{BB962C8B-B14F-4D97-AF65-F5344CB8AC3E}">
        <p14:creationId xmlns:p14="http://schemas.microsoft.com/office/powerpoint/2010/main" val="5556457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Similarities</a:t>
            </a:r>
            <a:r>
              <a:rPr lang="en-GB" baseline="0" dirty="0" smtClean="0"/>
              <a:t> after 48 hours. BV lacks spread on the southern hemisphere. Problems in the tropics.</a:t>
            </a:r>
            <a:endParaRPr lang="en-GB" dirty="0"/>
          </a:p>
        </p:txBody>
      </p:sp>
    </p:spTree>
    <p:extLst>
      <p:ext uri="{BB962C8B-B14F-4D97-AF65-F5344CB8AC3E}">
        <p14:creationId xmlns:p14="http://schemas.microsoft.com/office/powerpoint/2010/main" val="24321843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Forecast skill. Comparison</a:t>
            </a:r>
            <a:r>
              <a:rPr lang="en-GB" baseline="0" dirty="0" smtClean="0"/>
              <a:t> between different methods – only small differences. Comparison between different centres – much larger. Model matters!</a:t>
            </a:r>
            <a:endParaRPr lang="en-GB" dirty="0"/>
          </a:p>
        </p:txBody>
      </p:sp>
    </p:spTree>
    <p:extLst>
      <p:ext uri="{BB962C8B-B14F-4D97-AF65-F5344CB8AC3E}">
        <p14:creationId xmlns:p14="http://schemas.microsoft.com/office/powerpoint/2010/main" val="42926578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tuning of the initial spread more</a:t>
            </a:r>
            <a:r>
              <a:rPr lang="en-GB" baseline="0" dirty="0" smtClean="0"/>
              <a:t> important than the choice of method</a:t>
            </a:r>
            <a:endParaRPr lang="en-GB" dirty="0"/>
          </a:p>
        </p:txBody>
      </p:sp>
    </p:spTree>
    <p:extLst>
      <p:ext uri="{BB962C8B-B14F-4D97-AF65-F5344CB8AC3E}">
        <p14:creationId xmlns:p14="http://schemas.microsoft.com/office/powerpoint/2010/main" val="3539292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endParaRPr lang="en-GB" dirty="0" smtClean="0">
              <a:ea typeface="ＭＳ Ｐゴシック" pitchFamily="-65" charset="-128"/>
            </a:endParaRPr>
          </a:p>
        </p:txBody>
      </p:sp>
      <p:sp>
        <p:nvSpPr>
          <p:cNvPr id="30724"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234FA767-69B0-44F7-B03E-2BFC603C6573}" type="slidenum">
              <a:rPr lang="en-GB"/>
              <a:pPr/>
              <a:t>6</a:t>
            </a:fld>
            <a:endParaRPr lang="en-GB"/>
          </a:p>
        </p:txBody>
      </p:sp>
    </p:spTree>
    <p:extLst>
      <p:ext uri="{BB962C8B-B14F-4D97-AF65-F5344CB8AC3E}">
        <p14:creationId xmlns:p14="http://schemas.microsoft.com/office/powerpoint/2010/main" val="38577707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extLst>
      <p:ext uri="{BB962C8B-B14F-4D97-AF65-F5344CB8AC3E}">
        <p14:creationId xmlns:p14="http://schemas.microsoft.com/office/powerpoint/2010/main" val="20814323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r>
              <a:rPr lang="en-GB" dirty="0" smtClean="0">
                <a:ea typeface="ＭＳ Ｐゴシック" pitchFamily="-65" charset="-128"/>
              </a:rPr>
              <a:t>Summary</a:t>
            </a:r>
            <a:r>
              <a:rPr lang="en-GB" baseline="0" dirty="0" smtClean="0">
                <a:ea typeface="ＭＳ Ｐゴシック" pitchFamily="-65" charset="-128"/>
              </a:rPr>
              <a:t> from my point of view. BV and SV misses </a:t>
            </a:r>
            <a:r>
              <a:rPr lang="en-GB" baseline="0" smtClean="0">
                <a:ea typeface="ＭＳ Ｐゴシック" pitchFamily="-65" charset="-128"/>
              </a:rPr>
              <a:t>the tropics.</a:t>
            </a:r>
            <a:endParaRPr lang="en-GB" dirty="0" smtClean="0">
              <a:ea typeface="ＭＳ Ｐゴシック" pitchFamily="-65" charset="-128"/>
            </a:endParaRPr>
          </a:p>
        </p:txBody>
      </p:sp>
      <p:sp>
        <p:nvSpPr>
          <p:cNvPr id="30724"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234FA767-69B0-44F7-B03E-2BFC603C6573}" type="slidenum">
              <a:rPr lang="en-GB"/>
              <a:pPr/>
              <a:t>25</a:t>
            </a:fld>
            <a:endParaRPr lang="en-GB"/>
          </a:p>
        </p:txBody>
      </p:sp>
    </p:spTree>
    <p:extLst>
      <p:ext uri="{BB962C8B-B14F-4D97-AF65-F5344CB8AC3E}">
        <p14:creationId xmlns:p14="http://schemas.microsoft.com/office/powerpoint/2010/main" val="28263433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How</a:t>
            </a:r>
            <a:r>
              <a:rPr lang="en-GB" baseline="0" dirty="0" smtClean="0"/>
              <a:t> does EDA address these requirements? Should address them all.</a:t>
            </a:r>
            <a:endParaRPr lang="en-GB" dirty="0"/>
          </a:p>
        </p:txBody>
      </p:sp>
    </p:spTree>
    <p:extLst>
      <p:ext uri="{BB962C8B-B14F-4D97-AF65-F5344CB8AC3E}">
        <p14:creationId xmlns:p14="http://schemas.microsoft.com/office/powerpoint/2010/main" val="1979183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Initial perturbation amplitude: tuneable</a:t>
            </a:r>
          </a:p>
          <a:p>
            <a:r>
              <a:rPr lang="en-GB" dirty="0" err="1" smtClean="0"/>
              <a:t>dE/dt</a:t>
            </a:r>
            <a:r>
              <a:rPr lang="en-GB" baseline="0" dirty="0" smtClean="0"/>
              <a:t> : model dependent + model error simulation</a:t>
            </a:r>
          </a:p>
          <a:p>
            <a:r>
              <a:rPr lang="en-GB" baseline="0" dirty="0" smtClean="0"/>
              <a:t>Saturation level: Model activity</a:t>
            </a:r>
            <a:endParaRPr lang="en-GB" dirty="0"/>
          </a:p>
        </p:txBody>
      </p:sp>
    </p:spTree>
    <p:extLst>
      <p:ext uri="{BB962C8B-B14F-4D97-AF65-F5344CB8AC3E}">
        <p14:creationId xmlns:p14="http://schemas.microsoft.com/office/powerpoint/2010/main" val="2539233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r>
              <a:rPr lang="en-GB" dirty="0" smtClean="0"/>
              <a:t>Pure random perturbations constructed by adding a random number to each variable scaled with its estimated error</a:t>
            </a:r>
          </a:p>
        </p:txBody>
      </p:sp>
      <p:sp>
        <p:nvSpPr>
          <p:cNvPr id="36868"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36659B08-81B7-40A3-9EF5-D2097E74B111}" type="slidenum">
              <a:rPr lang="en-GB"/>
              <a:pPr/>
              <a:t>8</a:t>
            </a:fld>
            <a:endParaRPr lang="en-GB"/>
          </a:p>
        </p:txBody>
      </p:sp>
    </p:spTree>
    <p:extLst>
      <p:ext uri="{BB962C8B-B14F-4D97-AF65-F5344CB8AC3E}">
        <p14:creationId xmlns:p14="http://schemas.microsoft.com/office/powerpoint/2010/main" val="4251457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r>
              <a:rPr lang="en-GB" dirty="0" smtClean="0"/>
              <a:t>The perturbations are calculated by taking the difference between two randomly selected atmospheric states. The difference is globally rescaled. Linear balances maintained. Corresponds to the atmospheric variability, not analysis error.</a:t>
            </a:r>
          </a:p>
        </p:txBody>
      </p:sp>
      <p:sp>
        <p:nvSpPr>
          <p:cNvPr id="38916"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DA9EF485-65CD-4A04-B2EF-7E3070E24B46}" type="slidenum">
              <a:rPr lang="en-GB"/>
              <a:pPr/>
              <a:t>9</a:t>
            </a:fld>
            <a:endParaRPr lang="en-GB"/>
          </a:p>
        </p:txBody>
      </p:sp>
    </p:spTree>
    <p:extLst>
      <p:ext uri="{BB962C8B-B14F-4D97-AF65-F5344CB8AC3E}">
        <p14:creationId xmlns:p14="http://schemas.microsoft.com/office/powerpoint/2010/main" val="2481691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Random</a:t>
            </a:r>
            <a:r>
              <a:rPr lang="en-GB" baseline="0" dirty="0" smtClean="0"/>
              <a:t> perturbations adjusts to the balance quickly and losing amplitude while random field perturbations start to grow</a:t>
            </a:r>
            <a:endParaRPr lang="en-GB" dirty="0"/>
          </a:p>
        </p:txBody>
      </p:sp>
    </p:spTree>
    <p:extLst>
      <p:ext uri="{BB962C8B-B14F-4D97-AF65-F5344CB8AC3E}">
        <p14:creationId xmlns:p14="http://schemas.microsoft.com/office/powerpoint/2010/main" val="2400003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r>
              <a:rPr lang="en-GB" dirty="0" smtClean="0"/>
              <a:t>SV are optimized to yield the highest perturbation growth during a certain time interval. The optimisation condition could be formulated as follows. Maximize alpha. Norm dependent. Use of a tangent linear model and its </a:t>
            </a:r>
            <a:r>
              <a:rPr lang="en-GB" dirty="0" err="1" smtClean="0"/>
              <a:t>adjoint</a:t>
            </a:r>
            <a:r>
              <a:rPr lang="en-GB" dirty="0" smtClean="0"/>
              <a:t>. Solve an </a:t>
            </a:r>
            <a:r>
              <a:rPr lang="en-GB" dirty="0" err="1" smtClean="0"/>
              <a:t>eigenvalue</a:t>
            </a:r>
            <a:r>
              <a:rPr lang="en-GB" dirty="0" smtClean="0"/>
              <a:t> problem. Example of a SV perturbation (combination of 50 first). Upper panel temperature. Perturbations located in regions with high gradients.</a:t>
            </a:r>
          </a:p>
        </p:txBody>
      </p:sp>
      <p:sp>
        <p:nvSpPr>
          <p:cNvPr id="32772"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A22EE224-AFDE-477D-9F68-060A5620472D}" type="slidenum">
              <a:rPr lang="en-GB"/>
              <a:pPr/>
              <a:t>11</a:t>
            </a:fld>
            <a:endParaRPr lang="en-GB"/>
          </a:p>
        </p:txBody>
      </p:sp>
    </p:spTree>
    <p:extLst>
      <p:ext uri="{BB962C8B-B14F-4D97-AF65-F5344CB8AC3E}">
        <p14:creationId xmlns:p14="http://schemas.microsoft.com/office/powerpoint/2010/main" val="2524731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r>
              <a:rPr lang="en-GB" dirty="0" smtClean="0"/>
              <a:t>Breeding vectors are aimed to sample growing modes from the past, which (hopefully) will grow in the future. BV are calculated as the difference between one perturbed and one unperturbed short forecast. The difference is rescaled and added to the new analysis. Cycling procedure. Fast growing structures from the past used as perturbations. Sampling </a:t>
            </a:r>
            <a:r>
              <a:rPr lang="en-GB" dirty="0" err="1" smtClean="0"/>
              <a:t>Lyapunov</a:t>
            </a:r>
            <a:r>
              <a:rPr lang="en-GB" dirty="0" smtClean="0"/>
              <a:t> vectors. Example shows perturbations in a later stage of cyclone development.</a:t>
            </a:r>
          </a:p>
        </p:txBody>
      </p:sp>
      <p:sp>
        <p:nvSpPr>
          <p:cNvPr id="34820" name="Slide Number Placeholder 3"/>
          <p:cNvSpPr>
            <a:spLocks noGrp="1"/>
          </p:cNvSpPr>
          <p:nvPr>
            <p:ph type="sldNum" sz="quarter" idx="5"/>
          </p:nvPr>
        </p:nvSpPr>
        <p:spPr bwMode="auto">
          <a:xfrm>
            <a:off x="3762320" y="9288353"/>
            <a:ext cx="2878243" cy="488950"/>
          </a:xfrm>
          <a:prstGeom prst="rect">
            <a:avLst/>
          </a:prstGeom>
          <a:noFill/>
          <a:ln>
            <a:miter lim="800000"/>
            <a:headEnd/>
            <a:tailEnd/>
          </a:ln>
        </p:spPr>
        <p:txBody>
          <a:bodyPr/>
          <a:lstStyle/>
          <a:p>
            <a:fld id="{2069DAB2-605A-4E0A-B4EA-DAA10AD6957D}" type="slidenum">
              <a:rPr lang="en-GB"/>
              <a:pPr/>
              <a:t>12</a:t>
            </a:fld>
            <a:endParaRPr lang="en-GB"/>
          </a:p>
        </p:txBody>
      </p:sp>
    </p:spTree>
    <p:extLst>
      <p:ext uri="{BB962C8B-B14F-4D97-AF65-F5344CB8AC3E}">
        <p14:creationId xmlns:p14="http://schemas.microsoft.com/office/powerpoint/2010/main" val="1867864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ET is used by e.g</a:t>
            </a:r>
            <a:r>
              <a:rPr lang="en-GB" baseline="0" dirty="0" smtClean="0"/>
              <a:t>. NCEP. </a:t>
            </a:r>
            <a:r>
              <a:rPr lang="en-GB" baseline="0" dirty="0" err="1" smtClean="0"/>
              <a:t>Orthogonalising</a:t>
            </a:r>
            <a:r>
              <a:rPr lang="en-GB" baseline="0" dirty="0" smtClean="0"/>
              <a:t> BV in an error variance norm. Simplex transformation in order to increase the number of directions </a:t>
            </a:r>
            <a:r>
              <a:rPr lang="en-GB" baseline="0" dirty="0" err="1" smtClean="0"/>
              <a:t>spanned.ETKF</a:t>
            </a:r>
            <a:r>
              <a:rPr lang="en-GB" baseline="0" dirty="0" smtClean="0"/>
              <a:t> builds on the same idea but using another norm.</a:t>
            </a:r>
            <a:endParaRPr lang="en-GB" dirty="0"/>
          </a:p>
        </p:txBody>
      </p:sp>
    </p:spTree>
    <p:extLst>
      <p:ext uri="{BB962C8B-B14F-4D97-AF65-F5344CB8AC3E}">
        <p14:creationId xmlns:p14="http://schemas.microsoft.com/office/powerpoint/2010/main" val="2992877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211138" y="762000"/>
            <a:ext cx="8726487" cy="1588"/>
          </a:xfrm>
          <a:prstGeom prst="line">
            <a:avLst/>
          </a:prstGeom>
          <a:noFill/>
          <a:ln w="19050">
            <a:solidFill>
              <a:srgbClr val="000000"/>
            </a:solidFill>
            <a:round/>
            <a:headEnd/>
            <a:tailEnd/>
          </a:ln>
          <a:effectLst>
            <a:outerShdw dist="20000" dir="5400000" rotWithShape="0">
              <a:srgbClr val="808080">
                <a:alpha val="37999"/>
              </a:srgbClr>
            </a:outerShdw>
          </a:effectLst>
        </p:spPr>
      </p:cxnSp>
      <p:sp>
        <p:nvSpPr>
          <p:cNvPr id="15" name="Rectangle 4"/>
          <p:cNvSpPr>
            <a:spLocks noGrp="1" noChangeArrowheads="1"/>
          </p:cNvSpPr>
          <p:nvPr>
            <p:ph type="title"/>
          </p:nvPr>
        </p:nvSpPr>
        <p:spPr bwMode="auto">
          <a:xfrm>
            <a:off x="344488" y="114300"/>
            <a:ext cx="8429625" cy="647700"/>
          </a:xfrm>
          <a:prstGeom prst="rect">
            <a:avLst/>
          </a:prstGeom>
          <a:noFill/>
          <a:ln w="12700">
            <a:noFill/>
            <a:miter lim="800000"/>
            <a:headEnd/>
            <a:tailEnd/>
          </a:ln>
        </p:spPr>
        <p:txBody>
          <a:bodyPr/>
          <a:lstStyle/>
          <a:p>
            <a:pPr lvl="0"/>
            <a:r>
              <a:rPr lang="en-US" dirty="0"/>
              <a:t>Click to edit Master title style</a:t>
            </a:r>
          </a:p>
        </p:txBody>
      </p:sp>
      <p:sp>
        <p:nvSpPr>
          <p:cNvPr id="6" name="Content Placeholder 5"/>
          <p:cNvSpPr>
            <a:spLocks noGrp="1" noChangeArrowheads="1"/>
          </p:cNvSpPr>
          <p:nvPr>
            <p:ph idx="1"/>
          </p:nvPr>
        </p:nvSpPr>
        <p:spPr bwMode="auto">
          <a:xfrm>
            <a:off x="344488" y="1143000"/>
            <a:ext cx="8447087" cy="4953000"/>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lvl1pPr marL="268288" indent="-268288">
              <a:lnSpc>
                <a:spcPts val="2400"/>
              </a:lnSpc>
              <a:spcAft>
                <a:spcPts val="600"/>
              </a:spcAft>
              <a:buClr>
                <a:srgbClr val="3366FF"/>
              </a:buClr>
              <a:buSzPct val="110000"/>
              <a:buFont typeface="Lucida Grande CE"/>
              <a:buChar char="●"/>
              <a:defRPr sz="2000" b="0">
                <a:solidFill>
                  <a:schemeClr val="tx1"/>
                </a:solidFill>
              </a:defRPr>
            </a:lvl1pPr>
            <a:lvl2pPr marL="536575" indent="-268288">
              <a:lnSpc>
                <a:spcPts val="2400"/>
              </a:lnSpc>
              <a:spcAft>
                <a:spcPts val="600"/>
              </a:spcAft>
              <a:buClr>
                <a:srgbClr val="0000FF"/>
              </a:buClr>
              <a:buFont typeface="Lucida Grande"/>
              <a:buChar char="–"/>
              <a:defRPr sz="2000" b="0">
                <a:solidFill>
                  <a:schemeClr val="tx1"/>
                </a:solidFill>
              </a:defRPr>
            </a:lvl2pPr>
            <a:lvl3pPr marL="806450" indent="-269875">
              <a:lnSpc>
                <a:spcPts val="2400"/>
              </a:lnSpc>
              <a:spcAft>
                <a:spcPts val="600"/>
              </a:spcAft>
              <a:buClr>
                <a:schemeClr val="tx1"/>
              </a:buClr>
              <a:buFont typeface="Lucida Grande"/>
              <a:buChar char="●"/>
              <a:defRPr sz="2000" b="0">
                <a:solidFill>
                  <a:schemeClr val="tx1"/>
                </a:solidFill>
              </a:defRPr>
            </a:lvl3pPr>
          </a:lstStyle>
          <a:p>
            <a:pPr lvl="0"/>
            <a:r>
              <a:rPr lang="en-US" noProof="0" dirty="0"/>
              <a:t>Click to edit Master text styles</a:t>
            </a:r>
          </a:p>
          <a:p>
            <a:pPr lvl="1"/>
            <a:r>
              <a:rPr lang="en-US" noProof="0" dirty="0"/>
              <a:t>Second level</a:t>
            </a:r>
          </a:p>
          <a:p>
            <a:pPr lvl="2"/>
            <a:r>
              <a:rPr lang="en-US" noProof="0" dirty="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130425"/>
            <a:ext cx="7772400" cy="1470025"/>
          </a:xfrm>
        </p:spPr>
        <p:txBody>
          <a:bodyPr/>
          <a:lstStyle>
            <a:lvl1pPr algn="ctr">
              <a:defRPr sz="3600"/>
            </a:lvl1pPr>
          </a:lstStyle>
          <a:p>
            <a:r>
              <a:rPr lang="en-GB" dirty="0" smtClean="0"/>
              <a:t>Click to edit Master title style</a:t>
            </a:r>
            <a:endParaRPr lang="en-US" dirty="0"/>
          </a:p>
        </p:txBody>
      </p:sp>
      <p:sp>
        <p:nvSpPr>
          <p:cNvPr id="5"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dirty="0" smtClean="0"/>
              <a:t>Click to edit Master subtitle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a:defRPr/>
            </a:lvl1pPr>
          </a:lstStyle>
          <a:p>
            <a:endParaRPr lang="en-GB"/>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endParaRPr lang="en-GB"/>
          </a:p>
        </p:txBody>
      </p:sp>
      <p:sp>
        <p:nvSpPr>
          <p:cNvPr id="5" name="Slide Number Placeholder 4"/>
          <p:cNvSpPr>
            <a:spLocks noGrp="1"/>
          </p:cNvSpPr>
          <p:nvPr>
            <p:ph type="sldNum" sz="quarter" idx="12"/>
          </p:nvPr>
        </p:nvSpPr>
        <p:spPr>
          <a:xfrm>
            <a:off x="6553200" y="6245225"/>
            <a:ext cx="2133600" cy="476250"/>
          </a:xfrm>
          <a:prstGeom prst="rect">
            <a:avLst/>
          </a:prstGeom>
        </p:spPr>
        <p:txBody>
          <a:bodyPr/>
          <a:lstStyle>
            <a:lvl1pPr>
              <a:defRPr/>
            </a:lvl1pPr>
          </a:lstStyle>
          <a:p>
            <a:fld id="{9AA531BC-1A60-46DC-83B9-57D9EE157358}"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779463" y="6151563"/>
            <a:ext cx="1122362" cy="279400"/>
          </a:xfrm>
          <a:prstGeom prst="rect">
            <a:avLst/>
          </a:prstGeom>
        </p:spPr>
        <p:txBody>
          <a:bodyPr/>
          <a:lstStyle>
            <a:lvl1pPr>
              <a:defRPr/>
            </a:lvl1pPr>
          </a:lstStyle>
          <a:p>
            <a:fld id="{6BE67EFF-7281-42B7-80E4-B933AFBAAF60}" type="datetime1">
              <a:rPr lang="sv-SE"/>
              <a:pPr/>
              <a:t>2016-05-09</a:t>
            </a:fld>
            <a:endParaRPr lang="sv-SE"/>
          </a:p>
        </p:txBody>
      </p:sp>
      <p:sp>
        <p:nvSpPr>
          <p:cNvPr id="3" name="Rectangle 5"/>
          <p:cNvSpPr>
            <a:spLocks noGrp="1" noChangeArrowheads="1"/>
          </p:cNvSpPr>
          <p:nvPr>
            <p:ph type="ftr" sz="quarter" idx="11"/>
          </p:nvPr>
        </p:nvSpPr>
        <p:spPr>
          <a:xfrm>
            <a:off x="1936750" y="6151563"/>
            <a:ext cx="4492625" cy="517525"/>
          </a:xfrm>
          <a:prstGeom prst="rect">
            <a:avLst/>
          </a:prstGeom>
        </p:spPr>
        <p:txBody>
          <a:bodyPr/>
          <a:lstStyle>
            <a:lvl1pPr>
              <a:defRPr/>
            </a:lvl1pPr>
          </a:lstStyle>
          <a:p>
            <a:endParaRPr lang="en-US"/>
          </a:p>
        </p:txBody>
      </p:sp>
      <p:sp>
        <p:nvSpPr>
          <p:cNvPr id="4" name="Rectangle 6"/>
          <p:cNvSpPr>
            <a:spLocks noGrp="1" noChangeArrowheads="1"/>
          </p:cNvSpPr>
          <p:nvPr>
            <p:ph type="sldNum" sz="quarter" idx="12"/>
          </p:nvPr>
        </p:nvSpPr>
        <p:spPr>
          <a:xfrm>
            <a:off x="6586538" y="6151563"/>
            <a:ext cx="2133600" cy="301625"/>
          </a:xfrm>
          <a:prstGeom prst="rect">
            <a:avLst/>
          </a:prstGeom>
        </p:spPr>
        <p:txBody>
          <a:bodyPr/>
          <a:lstStyle>
            <a:lvl1pPr>
              <a:defRPr/>
            </a:lvl1pPr>
          </a:lstStyle>
          <a:p>
            <a:fld id="{D17CCD83-560D-4BA8-97BD-F45AC59FBBF7}" type="slidenum">
              <a:rPr lang="sv-SE"/>
              <a:pPr/>
              <a:t>‹#›</a:t>
            </a:fld>
            <a:endParaRPr lang="sv-SE"/>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sky-backdrop.jpg"/>
          <p:cNvPicPr>
            <a:picLocks noChangeAspect="1"/>
          </p:cNvPicPr>
          <p:nvPr userDrawn="1"/>
        </p:nvPicPr>
        <p:blipFill>
          <a:blip r:embed="rId6"/>
          <a:srcRect/>
          <a:stretch>
            <a:fillRect/>
          </a:stretch>
        </p:blipFill>
        <p:spPr bwMode="auto">
          <a:xfrm>
            <a:off x="0" y="0"/>
            <a:ext cx="5797550" cy="6858000"/>
          </a:xfrm>
          <a:prstGeom prst="rect">
            <a:avLst/>
          </a:prstGeom>
          <a:noFill/>
          <a:ln w="9525">
            <a:noFill/>
            <a:miter lim="800000"/>
            <a:headEnd/>
            <a:tailEnd/>
          </a:ln>
        </p:spPr>
      </p:pic>
      <p:sp>
        <p:nvSpPr>
          <p:cNvPr id="1027" name="AutoShape 3"/>
          <p:cNvSpPr>
            <a:spLocks noChangeArrowheads="1"/>
          </p:cNvSpPr>
          <p:nvPr/>
        </p:nvSpPr>
        <p:spPr bwMode="auto">
          <a:xfrm>
            <a:off x="211138" y="6367463"/>
            <a:ext cx="6583362" cy="268287"/>
          </a:xfrm>
          <a:prstGeom prst="parallelogram">
            <a:avLst>
              <a:gd name="adj" fmla="val 47600"/>
            </a:avLst>
          </a:prstGeom>
          <a:solidFill>
            <a:srgbClr val="1F3692"/>
          </a:solidFill>
          <a:ln w="12700">
            <a:noFill/>
            <a:miter lim="800000"/>
            <a:headEnd/>
            <a:tailEnd/>
          </a:ln>
          <a:effectLst/>
        </p:spPr>
        <p:txBody>
          <a:bodyPr wrap="none" anchor="ctr"/>
          <a:lstStyle/>
          <a:p>
            <a:pPr eaLnBrk="0" hangingPunct="0">
              <a:defRPr/>
            </a:pPr>
            <a:endParaRPr lang="en-US" sz="1800">
              <a:ea typeface="+mn-ea"/>
            </a:endParaRPr>
          </a:p>
        </p:txBody>
      </p:sp>
      <p:sp>
        <p:nvSpPr>
          <p:cNvPr id="1028" name="Rectangle 4"/>
          <p:cNvSpPr>
            <a:spLocks noGrp="1" noChangeArrowheads="1"/>
          </p:cNvSpPr>
          <p:nvPr>
            <p:ph type="title"/>
          </p:nvPr>
        </p:nvSpPr>
        <p:spPr bwMode="auto">
          <a:xfrm>
            <a:off x="344488" y="114300"/>
            <a:ext cx="8429625" cy="647700"/>
          </a:xfrm>
          <a:prstGeom prst="rect">
            <a:avLst/>
          </a:prstGeom>
          <a:noFill/>
          <a:ln w="12700">
            <a:noFill/>
            <a:miter lim="800000"/>
            <a:headEnd/>
            <a:tailEnd/>
          </a:ln>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30" name="Rectangle 6"/>
          <p:cNvSpPr>
            <a:spLocks noChangeArrowheads="1"/>
          </p:cNvSpPr>
          <p:nvPr/>
        </p:nvSpPr>
        <p:spPr bwMode="auto">
          <a:xfrm>
            <a:off x="515938" y="6351588"/>
            <a:ext cx="5121275" cy="274637"/>
          </a:xfrm>
          <a:prstGeom prst="rect">
            <a:avLst/>
          </a:prstGeom>
          <a:noFill/>
          <a:ln w="50800">
            <a:noFill/>
            <a:miter lim="800000"/>
            <a:headEnd/>
            <a:tailEnd/>
          </a:ln>
          <a:effectLst/>
        </p:spPr>
        <p:txBody>
          <a:bodyPr lIns="90487" tIns="44450" rIns="90487" bIns="44450">
            <a:spAutoFit/>
          </a:bodyPr>
          <a:lstStyle/>
          <a:p>
            <a:pPr eaLnBrk="0" hangingPunct="0">
              <a:tabLst>
                <a:tab pos="2689225" algn="l"/>
              </a:tabLst>
            </a:pPr>
            <a:r>
              <a:rPr lang="en-GB" sz="1200" b="0">
                <a:solidFill>
                  <a:srgbClr val="FFFFFF"/>
                </a:solidFill>
                <a:latin typeface="Calibri" pitchFamily="36" charset="0"/>
              </a:rPr>
              <a:t>Slide </a:t>
            </a:r>
            <a:fld id="{12038D11-12DE-4B1A-918D-978AEF537429}" type="slidenum">
              <a:rPr lang="en-GB" sz="1200" b="0">
                <a:solidFill>
                  <a:srgbClr val="FFFFFF"/>
                </a:solidFill>
                <a:latin typeface="Calibri" pitchFamily="36" charset="0"/>
              </a:rPr>
              <a:pPr eaLnBrk="0" hangingPunct="0">
                <a:tabLst>
                  <a:tab pos="2689225" algn="l"/>
                </a:tabLst>
              </a:pPr>
              <a:t>‹#›</a:t>
            </a:fld>
            <a:r>
              <a:rPr lang="en-GB" sz="1200" b="0">
                <a:solidFill>
                  <a:srgbClr val="FFFFFF"/>
                </a:solidFill>
                <a:latin typeface="Calibri" pitchFamily="36" charset="0"/>
              </a:rPr>
              <a:t>	© ECMWF </a:t>
            </a:r>
          </a:p>
        </p:txBody>
      </p:sp>
      <p:pic>
        <p:nvPicPr>
          <p:cNvPr id="2" name="Picture 9"/>
          <p:cNvPicPr>
            <a:picLocks noChangeAspect="1" noChangeArrowheads="1"/>
          </p:cNvPicPr>
          <p:nvPr userDrawn="1"/>
        </p:nvPicPr>
        <p:blipFill>
          <a:blip r:embed="rId7"/>
          <a:srcRect/>
          <a:stretch>
            <a:fillRect/>
          </a:stretch>
        </p:blipFill>
        <p:spPr bwMode="auto">
          <a:xfrm>
            <a:off x="6883400" y="6319838"/>
            <a:ext cx="1895475" cy="3492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6" r:id="rId1"/>
    <p:sldLayoutId id="2147483655" r:id="rId2"/>
    <p:sldLayoutId id="2147483657" r:id="rId3"/>
    <p:sldLayoutId id="2147483659" r:id="rId4"/>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2600" b="1">
          <a:solidFill>
            <a:srgbClr val="1F3692"/>
          </a:solidFill>
          <a:latin typeface="Calibri"/>
          <a:ea typeface="ＭＳ Ｐゴシック" pitchFamily="39" charset="-128"/>
          <a:cs typeface="ＭＳ Ｐゴシック" pitchFamily="39" charset="-128"/>
        </a:defRPr>
      </a:lvl1pPr>
      <a:lvl2pPr algn="l" rtl="0" eaLnBrk="0" fontAlgn="base" hangingPunct="0">
        <a:lnSpc>
          <a:spcPct val="90000"/>
        </a:lnSpc>
        <a:spcBef>
          <a:spcPct val="0"/>
        </a:spcBef>
        <a:spcAft>
          <a:spcPct val="0"/>
        </a:spcAft>
        <a:defRPr sz="2600" b="1">
          <a:solidFill>
            <a:srgbClr val="1F3692"/>
          </a:solidFill>
          <a:latin typeface="Calibri" pitchFamily="39" charset="0"/>
          <a:ea typeface="ＭＳ Ｐゴシック" pitchFamily="39" charset="-128"/>
          <a:cs typeface="ＭＳ Ｐゴシック" pitchFamily="39" charset="-128"/>
        </a:defRPr>
      </a:lvl2pPr>
      <a:lvl3pPr algn="l" rtl="0" eaLnBrk="0" fontAlgn="base" hangingPunct="0">
        <a:lnSpc>
          <a:spcPct val="90000"/>
        </a:lnSpc>
        <a:spcBef>
          <a:spcPct val="0"/>
        </a:spcBef>
        <a:spcAft>
          <a:spcPct val="0"/>
        </a:spcAft>
        <a:defRPr sz="2600" b="1">
          <a:solidFill>
            <a:srgbClr val="1F3692"/>
          </a:solidFill>
          <a:latin typeface="Calibri" pitchFamily="39" charset="0"/>
          <a:ea typeface="ＭＳ Ｐゴシック" pitchFamily="39" charset="-128"/>
          <a:cs typeface="ＭＳ Ｐゴシック" pitchFamily="39" charset="-128"/>
        </a:defRPr>
      </a:lvl3pPr>
      <a:lvl4pPr algn="l" rtl="0" eaLnBrk="0" fontAlgn="base" hangingPunct="0">
        <a:lnSpc>
          <a:spcPct val="90000"/>
        </a:lnSpc>
        <a:spcBef>
          <a:spcPct val="0"/>
        </a:spcBef>
        <a:spcAft>
          <a:spcPct val="0"/>
        </a:spcAft>
        <a:defRPr sz="2600" b="1">
          <a:solidFill>
            <a:srgbClr val="1F3692"/>
          </a:solidFill>
          <a:latin typeface="Calibri" pitchFamily="39" charset="0"/>
          <a:ea typeface="ＭＳ Ｐゴシック" pitchFamily="39" charset="-128"/>
          <a:cs typeface="ＭＳ Ｐゴシック" pitchFamily="39" charset="-128"/>
        </a:defRPr>
      </a:lvl4pPr>
      <a:lvl5pPr algn="l" rtl="0" eaLnBrk="0" fontAlgn="base" hangingPunct="0">
        <a:lnSpc>
          <a:spcPct val="90000"/>
        </a:lnSpc>
        <a:spcBef>
          <a:spcPct val="0"/>
        </a:spcBef>
        <a:spcAft>
          <a:spcPct val="0"/>
        </a:spcAft>
        <a:defRPr sz="2600" b="1">
          <a:solidFill>
            <a:srgbClr val="1F3692"/>
          </a:solidFill>
          <a:latin typeface="Calibri" pitchFamily="39" charset="0"/>
          <a:ea typeface="ＭＳ Ｐゴシック" pitchFamily="39" charset="-128"/>
          <a:cs typeface="ＭＳ Ｐゴシック" pitchFamily="39" charset="-128"/>
        </a:defRPr>
      </a:lvl5pPr>
      <a:lvl6pPr marL="457200" algn="l" rtl="0" eaLnBrk="0" fontAlgn="base" hangingPunct="0">
        <a:lnSpc>
          <a:spcPct val="90000"/>
        </a:lnSpc>
        <a:spcBef>
          <a:spcPct val="0"/>
        </a:spcBef>
        <a:spcAft>
          <a:spcPct val="0"/>
        </a:spcAft>
        <a:defRPr sz="2800">
          <a:solidFill>
            <a:srgbClr val="00279F"/>
          </a:solidFill>
          <a:latin typeface="Arial Black" charset="0"/>
        </a:defRPr>
      </a:lvl6pPr>
      <a:lvl7pPr marL="914400" algn="l" rtl="0" eaLnBrk="0" fontAlgn="base" hangingPunct="0">
        <a:lnSpc>
          <a:spcPct val="90000"/>
        </a:lnSpc>
        <a:spcBef>
          <a:spcPct val="0"/>
        </a:spcBef>
        <a:spcAft>
          <a:spcPct val="0"/>
        </a:spcAft>
        <a:defRPr sz="2800">
          <a:solidFill>
            <a:srgbClr val="00279F"/>
          </a:solidFill>
          <a:latin typeface="Arial Black" charset="0"/>
        </a:defRPr>
      </a:lvl7pPr>
      <a:lvl8pPr marL="1371600" algn="l" rtl="0" eaLnBrk="0" fontAlgn="base" hangingPunct="0">
        <a:lnSpc>
          <a:spcPct val="90000"/>
        </a:lnSpc>
        <a:spcBef>
          <a:spcPct val="0"/>
        </a:spcBef>
        <a:spcAft>
          <a:spcPct val="0"/>
        </a:spcAft>
        <a:defRPr sz="2800">
          <a:solidFill>
            <a:srgbClr val="00279F"/>
          </a:solidFill>
          <a:latin typeface="Arial Black" charset="0"/>
        </a:defRPr>
      </a:lvl8pPr>
      <a:lvl9pPr marL="1828800" algn="l" rtl="0" eaLnBrk="0" fontAlgn="base" hangingPunct="0">
        <a:lnSpc>
          <a:spcPct val="90000"/>
        </a:lnSpc>
        <a:spcBef>
          <a:spcPct val="0"/>
        </a:spcBef>
        <a:spcAft>
          <a:spcPct val="0"/>
        </a:spcAft>
        <a:defRPr sz="2800">
          <a:solidFill>
            <a:srgbClr val="00279F"/>
          </a:solidFill>
          <a:latin typeface="Arial Black" charset="0"/>
        </a:defRPr>
      </a:lvl9pPr>
    </p:titleStyle>
    <p:bodyStyle>
      <a:lvl1pPr marL="268288" indent="-268288" algn="l" rtl="0" eaLnBrk="0" fontAlgn="base" hangingPunct="0">
        <a:lnSpc>
          <a:spcPts val="2400"/>
        </a:lnSpc>
        <a:spcBef>
          <a:spcPct val="0"/>
        </a:spcBef>
        <a:spcAft>
          <a:spcPts val="600"/>
        </a:spcAft>
        <a:buClr>
          <a:srgbClr val="3366FF"/>
        </a:buClr>
        <a:buSzPct val="90000"/>
        <a:buFont typeface="Wingdings" pitchFamily="36" charset="2"/>
        <a:buChar char=""/>
        <a:defRPr sz="2000">
          <a:solidFill>
            <a:schemeClr val="tx1"/>
          </a:solidFill>
          <a:latin typeface="Calibri"/>
          <a:ea typeface="ＭＳ Ｐゴシック" pitchFamily="39" charset="-128"/>
          <a:cs typeface="ＭＳ Ｐゴシック" pitchFamily="39" charset="-128"/>
        </a:defRPr>
      </a:lvl1pPr>
      <a:lvl2pPr marL="539750" indent="-269875" algn="l" rtl="0" eaLnBrk="0" fontAlgn="base" hangingPunct="0">
        <a:lnSpc>
          <a:spcPts val="2400"/>
        </a:lnSpc>
        <a:spcBef>
          <a:spcPct val="0"/>
        </a:spcBef>
        <a:spcAft>
          <a:spcPts val="600"/>
        </a:spcAft>
        <a:buClr>
          <a:srgbClr val="1F3692"/>
        </a:buClr>
        <a:buSzPct val="100000"/>
        <a:buFont typeface="Lucida Grande CE" pitchFamily="36" charset="-18"/>
        <a:buChar char="–"/>
        <a:defRPr sz="2000">
          <a:solidFill>
            <a:schemeClr val="tx1"/>
          </a:solidFill>
          <a:latin typeface="Calibri"/>
          <a:ea typeface="ＭＳ Ｐゴシック" charset="-128"/>
        </a:defRPr>
      </a:lvl2pPr>
      <a:lvl3pPr marL="806450" indent="-269875" algn="l" rtl="0" eaLnBrk="0" fontAlgn="base" hangingPunct="0">
        <a:lnSpc>
          <a:spcPts val="2400"/>
        </a:lnSpc>
        <a:spcBef>
          <a:spcPct val="0"/>
        </a:spcBef>
        <a:spcAft>
          <a:spcPts val="600"/>
        </a:spcAft>
        <a:buChar char="•"/>
        <a:defRPr sz="2000">
          <a:solidFill>
            <a:schemeClr val="tx1"/>
          </a:solidFill>
          <a:latin typeface="Calibri"/>
          <a:ea typeface="ＭＳ Ｐゴシック" charset="-128"/>
        </a:defRPr>
      </a:lvl3pPr>
      <a:lvl4pPr marL="1581150" indent="-171450" algn="l" rtl="0" eaLnBrk="0" fontAlgn="base" hangingPunct="0">
        <a:spcBef>
          <a:spcPct val="20000"/>
        </a:spcBef>
        <a:spcAft>
          <a:spcPct val="0"/>
        </a:spcAft>
        <a:buChar char="–"/>
        <a:defRPr sz="2000">
          <a:solidFill>
            <a:schemeClr val="tx1"/>
          </a:solidFill>
          <a:latin typeface="Times" charset="0"/>
          <a:ea typeface="ＭＳ Ｐゴシック" charset="-128"/>
        </a:defRPr>
      </a:lvl4pPr>
      <a:lvl5pPr marL="2000250" indent="-171450" algn="l" rtl="0" eaLnBrk="0" fontAlgn="base" hangingPunct="0">
        <a:spcBef>
          <a:spcPct val="20000"/>
        </a:spcBef>
        <a:spcAft>
          <a:spcPct val="0"/>
        </a:spcAft>
        <a:buChar char="»"/>
        <a:defRPr sz="2000">
          <a:solidFill>
            <a:schemeClr val="tx1"/>
          </a:solidFill>
          <a:latin typeface="Times" charset="0"/>
          <a:ea typeface="ＭＳ Ｐゴシック" charset="-128"/>
        </a:defRPr>
      </a:lvl5pPr>
      <a:lvl6pPr marL="2457450" indent="-171450" algn="l" rtl="0" eaLnBrk="0" fontAlgn="base" hangingPunct="0">
        <a:spcBef>
          <a:spcPct val="20000"/>
        </a:spcBef>
        <a:spcAft>
          <a:spcPct val="0"/>
        </a:spcAft>
        <a:buChar char="»"/>
        <a:defRPr sz="2000">
          <a:solidFill>
            <a:schemeClr val="tx1"/>
          </a:solidFill>
          <a:latin typeface="Times" charset="0"/>
          <a:ea typeface="ＭＳ Ｐゴシック" charset="-128"/>
        </a:defRPr>
      </a:lvl6pPr>
      <a:lvl7pPr marL="2914650" indent="-171450" algn="l" rtl="0" eaLnBrk="0" fontAlgn="base" hangingPunct="0">
        <a:spcBef>
          <a:spcPct val="20000"/>
        </a:spcBef>
        <a:spcAft>
          <a:spcPct val="0"/>
        </a:spcAft>
        <a:buChar char="»"/>
        <a:defRPr sz="2000">
          <a:solidFill>
            <a:schemeClr val="tx1"/>
          </a:solidFill>
          <a:latin typeface="Times" charset="0"/>
          <a:ea typeface="ＭＳ Ｐゴシック" charset="-128"/>
        </a:defRPr>
      </a:lvl7pPr>
      <a:lvl8pPr marL="3371850" indent="-171450" algn="l" rtl="0" eaLnBrk="0" fontAlgn="base" hangingPunct="0">
        <a:spcBef>
          <a:spcPct val="20000"/>
        </a:spcBef>
        <a:spcAft>
          <a:spcPct val="0"/>
        </a:spcAft>
        <a:buChar char="»"/>
        <a:defRPr sz="2000">
          <a:solidFill>
            <a:schemeClr val="tx1"/>
          </a:solidFill>
          <a:latin typeface="Times" charset="0"/>
          <a:ea typeface="ＭＳ Ｐゴシック" charset="-128"/>
        </a:defRPr>
      </a:lvl8pPr>
      <a:lvl9pPr marL="3829050" indent="-171450" algn="l" rtl="0" eaLnBrk="0" fontAlgn="base" hangingPunct="0">
        <a:spcBef>
          <a:spcPct val="20000"/>
        </a:spcBef>
        <a:spcAft>
          <a:spcPct val="0"/>
        </a:spcAft>
        <a:buChar char="»"/>
        <a:defRPr sz="2000">
          <a:solidFill>
            <a:schemeClr val="tx1"/>
          </a:solidFill>
          <a:latin typeface="Times"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4.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image" Target="../media/image12.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30.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29.png"/><Relationship Id="rId5" Type="http://schemas.openxmlformats.org/officeDocument/2006/relationships/image" Target="../media/image28.w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6945" y="706056"/>
            <a:ext cx="7772400" cy="2199190"/>
          </a:xfrm>
        </p:spPr>
        <p:txBody>
          <a:bodyPr/>
          <a:lstStyle/>
          <a:p>
            <a:r>
              <a:rPr lang="en-GB" dirty="0" smtClean="0"/>
              <a:t>Initial ensemble perturbations</a:t>
            </a:r>
            <a:br>
              <a:rPr lang="en-GB" dirty="0" smtClean="0"/>
            </a:br>
            <a:r>
              <a:rPr lang="en-GB" dirty="0" smtClean="0"/>
              <a:t>-</a:t>
            </a:r>
            <a:br>
              <a:rPr lang="en-GB" dirty="0" smtClean="0"/>
            </a:br>
            <a:r>
              <a:rPr lang="en-GB" dirty="0" smtClean="0"/>
              <a:t>basic concepts</a:t>
            </a:r>
            <a:br>
              <a:rPr lang="en-GB" dirty="0" smtClean="0"/>
            </a:br>
            <a:endParaRPr lang="en-GB" dirty="0"/>
          </a:p>
        </p:txBody>
      </p:sp>
      <p:sp>
        <p:nvSpPr>
          <p:cNvPr id="3" name="Subtitle 2"/>
          <p:cNvSpPr>
            <a:spLocks noGrp="1"/>
          </p:cNvSpPr>
          <p:nvPr>
            <p:ph type="subTitle" idx="1"/>
          </p:nvPr>
        </p:nvSpPr>
        <p:spPr>
          <a:xfrm>
            <a:off x="1371600" y="4390720"/>
            <a:ext cx="6400800" cy="960699"/>
          </a:xfrm>
        </p:spPr>
        <p:txBody>
          <a:bodyPr/>
          <a:lstStyle/>
          <a:p>
            <a:r>
              <a:rPr lang="en-GB" dirty="0" smtClean="0"/>
              <a:t>Linus Magnusson</a:t>
            </a:r>
          </a:p>
          <a:p>
            <a:endParaRPr lang="en-GB" dirty="0" smtClean="0"/>
          </a:p>
          <a:p>
            <a:r>
              <a:rPr lang="en-GB" sz="2000" dirty="0" smtClean="0"/>
              <a:t>Acknowledgements: </a:t>
            </a:r>
            <a:r>
              <a:rPr lang="en-GB" sz="2000" dirty="0" err="1" smtClean="0"/>
              <a:t>Erland</a:t>
            </a:r>
            <a:r>
              <a:rPr lang="en-GB" sz="2000" dirty="0" smtClean="0"/>
              <a:t> </a:t>
            </a:r>
            <a:r>
              <a:rPr lang="en-GB" sz="2000" dirty="0" err="1" smtClean="0"/>
              <a:t>Källén</a:t>
            </a:r>
            <a:r>
              <a:rPr lang="en-GB" sz="2000" dirty="0" smtClean="0"/>
              <a:t>, Martin </a:t>
            </a:r>
            <a:r>
              <a:rPr lang="en-GB" sz="2000" dirty="0" err="1" smtClean="0"/>
              <a:t>Leutbecher</a:t>
            </a:r>
            <a:r>
              <a:rPr lang="en-GB" sz="2000" dirty="0" smtClean="0"/>
              <a:t>, …, …</a:t>
            </a:r>
            <a:endParaRPr lang="en-GB"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838200"/>
            <a:ext cx="7800975" cy="5508625"/>
          </a:xfrm>
          <a:prstGeom prst="rect">
            <a:avLst/>
          </a:prstGeom>
          <a:noFill/>
          <a:ln w="9525">
            <a:noFill/>
            <a:miter lim="800000"/>
            <a:headEnd/>
            <a:tailEnd/>
          </a:ln>
        </p:spPr>
      </p:pic>
      <p:sp>
        <p:nvSpPr>
          <p:cNvPr id="96259" name="Title 2"/>
          <p:cNvSpPr>
            <a:spLocks noGrp="1"/>
          </p:cNvSpPr>
          <p:nvPr>
            <p:ph type="title"/>
          </p:nvPr>
        </p:nvSpPr>
        <p:spPr>
          <a:xfrm>
            <a:off x="117475" y="42862"/>
            <a:ext cx="6848475" cy="795338"/>
          </a:xfrm>
        </p:spPr>
        <p:txBody>
          <a:bodyPr/>
          <a:lstStyle/>
          <a:p>
            <a:pPr eaLnBrk="1" hangingPunct="1"/>
            <a:r>
              <a:rPr lang="sv-SE" dirty="0" smtClean="0"/>
              <a:t>Geostrophic balance and perturbations</a:t>
            </a:r>
          </a:p>
        </p:txBody>
      </p:sp>
      <p:sp>
        <p:nvSpPr>
          <p:cNvPr id="96260" name="TextBox 3"/>
          <p:cNvSpPr txBox="1">
            <a:spLocks noChangeArrowheads="1"/>
          </p:cNvSpPr>
          <p:nvPr/>
        </p:nvSpPr>
        <p:spPr bwMode="auto">
          <a:xfrm>
            <a:off x="5943600" y="912167"/>
            <a:ext cx="814647" cy="461665"/>
          </a:xfrm>
          <a:prstGeom prst="rect">
            <a:avLst/>
          </a:prstGeom>
          <a:noFill/>
          <a:ln w="9525">
            <a:noFill/>
            <a:miter lim="800000"/>
            <a:headEnd/>
            <a:tailEnd/>
          </a:ln>
        </p:spPr>
        <p:txBody>
          <a:bodyPr wrap="none">
            <a:spAutoFit/>
          </a:bodyPr>
          <a:lstStyle/>
          <a:p>
            <a:r>
              <a:rPr lang="sv-SE" dirty="0">
                <a:latin typeface="Calibri" pitchFamily="34" charset="0"/>
              </a:rPr>
              <a:t>+48h</a:t>
            </a:r>
          </a:p>
        </p:txBody>
      </p:sp>
      <p:sp>
        <p:nvSpPr>
          <p:cNvPr id="96261" name="TextBox 4"/>
          <p:cNvSpPr txBox="1">
            <a:spLocks noChangeArrowheads="1"/>
          </p:cNvSpPr>
          <p:nvPr/>
        </p:nvSpPr>
        <p:spPr bwMode="auto">
          <a:xfrm>
            <a:off x="2590800" y="912167"/>
            <a:ext cx="1138453" cy="461665"/>
          </a:xfrm>
          <a:prstGeom prst="rect">
            <a:avLst/>
          </a:prstGeom>
          <a:noFill/>
          <a:ln w="9525">
            <a:noFill/>
            <a:miter lim="800000"/>
            <a:headEnd/>
            <a:tailEnd/>
          </a:ln>
        </p:spPr>
        <p:txBody>
          <a:bodyPr wrap="none">
            <a:spAutoFit/>
          </a:bodyPr>
          <a:lstStyle/>
          <a:p>
            <a:r>
              <a:rPr lang="sv-SE" dirty="0">
                <a:latin typeface="Calibri" pitchFamily="34" charset="0"/>
              </a:rPr>
              <a:t>Initially</a:t>
            </a:r>
          </a:p>
        </p:txBody>
      </p:sp>
      <p:sp>
        <p:nvSpPr>
          <p:cNvPr id="96262" name="TextBox 5"/>
          <p:cNvSpPr txBox="1">
            <a:spLocks noChangeArrowheads="1"/>
          </p:cNvSpPr>
          <p:nvPr/>
        </p:nvSpPr>
        <p:spPr bwMode="auto">
          <a:xfrm>
            <a:off x="876782" y="5885160"/>
            <a:ext cx="7712624" cy="461665"/>
          </a:xfrm>
          <a:prstGeom prst="rect">
            <a:avLst/>
          </a:prstGeom>
          <a:noFill/>
          <a:ln w="9525">
            <a:noFill/>
            <a:miter lim="800000"/>
            <a:headEnd/>
            <a:tailEnd/>
          </a:ln>
        </p:spPr>
        <p:txBody>
          <a:bodyPr wrap="none">
            <a:spAutoFit/>
          </a:bodyPr>
          <a:lstStyle/>
          <a:p>
            <a:r>
              <a:rPr lang="sv-SE" b="0" dirty="0">
                <a:solidFill>
                  <a:srgbClr val="000090"/>
                </a:solidFill>
                <a:latin typeface="Calibri" pitchFamily="34" charset="0"/>
              </a:rPr>
              <a:t>Blue </a:t>
            </a:r>
            <a:r>
              <a:rPr lang="en-US" b="0" dirty="0">
                <a:solidFill>
                  <a:srgbClr val="000090"/>
                </a:solidFill>
                <a:latin typeface="Calibri" pitchFamily="34" charset="0"/>
              </a:rPr>
              <a:t>–</a:t>
            </a:r>
            <a:r>
              <a:rPr lang="sv-SE" b="0" dirty="0">
                <a:solidFill>
                  <a:srgbClr val="000090"/>
                </a:solidFill>
                <a:latin typeface="Calibri" pitchFamily="34" charset="0"/>
              </a:rPr>
              <a:t> random pert.</a:t>
            </a:r>
            <a:r>
              <a:rPr lang="sv-SE" b="0" dirty="0">
                <a:latin typeface="Calibri" pitchFamily="34" charset="0"/>
              </a:rPr>
              <a:t>,</a:t>
            </a:r>
            <a:r>
              <a:rPr lang="sv-SE" b="0" dirty="0">
                <a:solidFill>
                  <a:srgbClr val="FF0000"/>
                </a:solidFill>
                <a:latin typeface="Calibri" pitchFamily="34" charset="0"/>
              </a:rPr>
              <a:t> Red </a:t>
            </a:r>
            <a:r>
              <a:rPr lang="en-US" b="0" dirty="0">
                <a:solidFill>
                  <a:srgbClr val="FF0000"/>
                </a:solidFill>
                <a:latin typeface="Calibri" pitchFamily="34" charset="0"/>
              </a:rPr>
              <a:t>–</a:t>
            </a:r>
            <a:r>
              <a:rPr lang="sv-SE" b="0" dirty="0">
                <a:solidFill>
                  <a:srgbClr val="FF0000"/>
                </a:solidFill>
                <a:latin typeface="Calibri" pitchFamily="34" charset="0"/>
              </a:rPr>
              <a:t> random field, </a:t>
            </a:r>
            <a:r>
              <a:rPr lang="sv-SE" b="0" dirty="0">
                <a:solidFill>
                  <a:schemeClr val="bg2"/>
                </a:solidFill>
                <a:latin typeface="Calibri" pitchFamily="34" charset="0"/>
              </a:rPr>
              <a:t>climatology - grey</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71438" y="0"/>
            <a:ext cx="4648200" cy="762000"/>
          </a:xfrm>
        </p:spPr>
        <p:txBody>
          <a:bodyPr/>
          <a:lstStyle/>
          <a:p>
            <a:pPr eaLnBrk="1" hangingPunct="1"/>
            <a:r>
              <a:rPr lang="sv-SE" dirty="0" smtClean="0">
                <a:ea typeface="ＭＳ Ｐゴシック" charset="-128"/>
              </a:rPr>
              <a:t>Singular vectors</a:t>
            </a:r>
            <a:br>
              <a:rPr lang="sv-SE" dirty="0" smtClean="0">
                <a:ea typeface="ＭＳ Ｐゴシック" charset="-128"/>
              </a:rPr>
            </a:br>
            <a:endParaRPr lang="en-GB" sz="2000" dirty="0" smtClean="0">
              <a:ea typeface="ＭＳ Ｐゴシック" charset="-128"/>
            </a:endParaRPr>
          </a:p>
        </p:txBody>
      </p:sp>
      <p:sp>
        <p:nvSpPr>
          <p:cNvPr id="31748" name="Rectangle 5"/>
          <p:cNvSpPr>
            <a:spLocks noChangeArrowheads="1"/>
          </p:cNvSpPr>
          <p:nvPr/>
        </p:nvSpPr>
        <p:spPr bwMode="auto">
          <a:xfrm>
            <a:off x="3981450" y="3186113"/>
            <a:ext cx="9144000" cy="0"/>
          </a:xfrm>
          <a:prstGeom prst="rect">
            <a:avLst/>
          </a:prstGeom>
          <a:noFill/>
          <a:ln w="9525">
            <a:noFill/>
            <a:miter lim="800000"/>
            <a:headEnd/>
            <a:tailEnd/>
          </a:ln>
        </p:spPr>
        <p:txBody>
          <a:bodyPr>
            <a:spAutoFit/>
          </a:bodyPr>
          <a:lstStyle/>
          <a:p>
            <a:endParaRPr lang="en-GB"/>
          </a:p>
        </p:txBody>
      </p:sp>
      <p:graphicFrame>
        <p:nvGraphicFramePr>
          <p:cNvPr id="31746" name="Object 2"/>
          <p:cNvGraphicFramePr>
            <a:graphicFrameLocks noChangeAspect="1"/>
          </p:cNvGraphicFramePr>
          <p:nvPr/>
        </p:nvGraphicFramePr>
        <p:xfrm>
          <a:off x="381000" y="1143000"/>
          <a:ext cx="2360612" cy="923925"/>
        </p:xfrm>
        <a:graphic>
          <a:graphicData uri="http://schemas.openxmlformats.org/presentationml/2006/ole">
            <mc:AlternateContent xmlns:mc="http://schemas.openxmlformats.org/markup-compatibility/2006">
              <mc:Choice xmlns:v="urn:schemas-microsoft-com:vml" Requires="v">
                <p:oleObj spid="_x0000_s1038" name="Equation" r:id="rId4" imgW="1143000" imgH="444500" progId="Equation.3">
                  <p:embed/>
                </p:oleObj>
              </mc:Choice>
              <mc:Fallback>
                <p:oleObj name="Equation" r:id="rId4" imgW="1143000" imgH="4445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143000"/>
                        <a:ext cx="2360612" cy="923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749" name="Rectangle 7"/>
          <p:cNvSpPr>
            <a:spLocks noChangeArrowheads="1"/>
          </p:cNvSpPr>
          <p:nvPr/>
        </p:nvSpPr>
        <p:spPr bwMode="auto">
          <a:xfrm>
            <a:off x="3224213" y="3186113"/>
            <a:ext cx="9144000" cy="0"/>
          </a:xfrm>
          <a:prstGeom prst="rect">
            <a:avLst/>
          </a:prstGeom>
          <a:noFill/>
          <a:ln w="9525">
            <a:noFill/>
            <a:miter lim="800000"/>
            <a:headEnd/>
            <a:tailEnd/>
          </a:ln>
        </p:spPr>
        <p:txBody>
          <a:bodyPr>
            <a:spAutoFit/>
          </a:bodyPr>
          <a:lstStyle/>
          <a:p>
            <a:endParaRPr lang="en-GB"/>
          </a:p>
        </p:txBody>
      </p:sp>
      <p:sp>
        <p:nvSpPr>
          <p:cNvPr id="31750" name="Text Box 8"/>
          <p:cNvSpPr txBox="1">
            <a:spLocks noChangeArrowheads="1"/>
          </p:cNvSpPr>
          <p:nvPr/>
        </p:nvSpPr>
        <p:spPr bwMode="auto">
          <a:xfrm>
            <a:off x="2741612" y="1236662"/>
            <a:ext cx="4359275" cy="646331"/>
          </a:xfrm>
          <a:prstGeom prst="rect">
            <a:avLst/>
          </a:prstGeom>
          <a:noFill/>
          <a:ln w="9525">
            <a:noFill/>
            <a:miter lim="800000"/>
            <a:headEnd/>
            <a:tailEnd/>
          </a:ln>
        </p:spPr>
        <p:txBody>
          <a:bodyPr>
            <a:spAutoFit/>
          </a:bodyPr>
          <a:lstStyle/>
          <a:p>
            <a:r>
              <a:rPr lang="sv-SE" sz="1800" dirty="0"/>
              <a:t>Optimize perturbation growth for a time interval</a:t>
            </a:r>
            <a:endParaRPr lang="en-GB" sz="1800" dirty="0"/>
          </a:p>
        </p:txBody>
      </p:sp>
      <p:sp>
        <p:nvSpPr>
          <p:cNvPr id="31751" name="Text Box 9"/>
          <p:cNvSpPr txBox="1">
            <a:spLocks noChangeArrowheads="1"/>
          </p:cNvSpPr>
          <p:nvPr/>
        </p:nvSpPr>
        <p:spPr bwMode="auto">
          <a:xfrm>
            <a:off x="71438" y="2633246"/>
            <a:ext cx="4472571" cy="338554"/>
          </a:xfrm>
          <a:prstGeom prst="rect">
            <a:avLst/>
          </a:prstGeom>
          <a:noFill/>
          <a:ln w="9525">
            <a:noFill/>
            <a:miter lim="800000"/>
            <a:headEnd/>
            <a:tailEnd/>
          </a:ln>
        </p:spPr>
        <p:txBody>
          <a:bodyPr wrap="none">
            <a:spAutoFit/>
          </a:bodyPr>
          <a:lstStyle/>
          <a:p>
            <a:r>
              <a:rPr lang="sv-SE" sz="1600" dirty="0"/>
              <a:t>M tangent linear operator. </a:t>
            </a:r>
            <a:r>
              <a:rPr lang="en-GB" sz="1600" dirty="0">
                <a:cs typeface="Times New Roman" pitchFamily="-65" charset="0"/>
                <a:sym typeface="Symbol" pitchFamily="-65" charset="2"/>
              </a:rPr>
              <a:t></a:t>
            </a:r>
            <a:r>
              <a:rPr lang="en-GB" sz="1600" b="1" dirty="0">
                <a:cs typeface="Times New Roman" pitchFamily="-65" charset="0"/>
              </a:rPr>
              <a:t>x</a:t>
            </a:r>
            <a:r>
              <a:rPr lang="en-GB" sz="1600" dirty="0">
                <a:cs typeface="Times New Roman" pitchFamily="-65" charset="0"/>
              </a:rPr>
              <a:t>(t)=</a:t>
            </a:r>
            <a:r>
              <a:rPr lang="en-GB" sz="1600" b="1" dirty="0">
                <a:cs typeface="Times New Roman" pitchFamily="-65" charset="0"/>
              </a:rPr>
              <a:t>M</a:t>
            </a:r>
            <a:r>
              <a:rPr lang="en-GB" sz="1600" dirty="0">
                <a:cs typeface="Times New Roman" pitchFamily="-65" charset="0"/>
              </a:rPr>
              <a:t>(</a:t>
            </a:r>
            <a:r>
              <a:rPr lang="en-GB" sz="1600" dirty="0" err="1">
                <a:cs typeface="Times New Roman" pitchFamily="-65" charset="0"/>
              </a:rPr>
              <a:t>t,x</a:t>
            </a:r>
            <a:r>
              <a:rPr lang="sv-SE" sz="1600" baseline="-25000" dirty="0">
                <a:cs typeface="Times New Roman" pitchFamily="-65" charset="0"/>
              </a:rPr>
              <a:t>0</a:t>
            </a:r>
            <a:r>
              <a:rPr lang="en-GB" sz="1600" dirty="0">
                <a:cs typeface="Times New Roman" pitchFamily="-65" charset="0"/>
                <a:sym typeface="Symbol" pitchFamily="-65" charset="2"/>
              </a:rPr>
              <a:t>)</a:t>
            </a:r>
            <a:r>
              <a:rPr lang="en-GB" sz="1600" b="1" dirty="0">
                <a:cs typeface="Times New Roman" pitchFamily="-65" charset="0"/>
              </a:rPr>
              <a:t>x</a:t>
            </a:r>
            <a:r>
              <a:rPr lang="en-GB" sz="1600" dirty="0">
                <a:cs typeface="Times New Roman" pitchFamily="-65" charset="0"/>
              </a:rPr>
              <a:t>(0)</a:t>
            </a:r>
            <a:r>
              <a:rPr lang="en-GB" sz="1000" dirty="0">
                <a:cs typeface="Times New Roman" pitchFamily="-65" charset="0"/>
              </a:rPr>
              <a:t> </a:t>
            </a:r>
          </a:p>
        </p:txBody>
      </p:sp>
      <p:sp>
        <p:nvSpPr>
          <p:cNvPr id="31752" name="Text Box 12"/>
          <p:cNvSpPr txBox="1">
            <a:spLocks noChangeArrowheads="1"/>
          </p:cNvSpPr>
          <p:nvPr/>
        </p:nvSpPr>
        <p:spPr bwMode="auto">
          <a:xfrm>
            <a:off x="859365" y="2066925"/>
            <a:ext cx="1882247" cy="338554"/>
          </a:xfrm>
          <a:prstGeom prst="rect">
            <a:avLst/>
          </a:prstGeom>
          <a:noFill/>
          <a:ln w="9525">
            <a:noFill/>
            <a:miter lim="800000"/>
            <a:headEnd/>
            <a:tailEnd/>
          </a:ln>
        </p:spPr>
        <p:txBody>
          <a:bodyPr wrap="none">
            <a:spAutoFit/>
          </a:bodyPr>
          <a:lstStyle/>
          <a:p>
            <a:r>
              <a:rPr lang="sv-SE" sz="1600" dirty="0"/>
              <a:t>Norm dependent!</a:t>
            </a:r>
            <a:endParaRPr lang="en-GB" sz="1600" dirty="0"/>
          </a:p>
        </p:txBody>
      </p:sp>
      <p:pic>
        <p:nvPicPr>
          <p:cNvPr id="31753" name="Picture 4"/>
          <p:cNvPicPr>
            <a:picLocks noChangeAspect="1" noChangeArrowheads="1"/>
          </p:cNvPicPr>
          <p:nvPr/>
        </p:nvPicPr>
        <p:blipFill>
          <a:blip r:embed="rId6"/>
          <a:srcRect l="8270" t="36577" r="2615" b="5376"/>
          <a:stretch>
            <a:fillRect/>
          </a:stretch>
        </p:blipFill>
        <p:spPr bwMode="auto">
          <a:xfrm>
            <a:off x="5335588" y="4242951"/>
            <a:ext cx="3808412" cy="1752600"/>
          </a:xfrm>
          <a:prstGeom prst="rect">
            <a:avLst/>
          </a:prstGeom>
          <a:noFill/>
          <a:ln w="9525">
            <a:noFill/>
            <a:miter lim="800000"/>
            <a:headEnd/>
            <a:tailEnd/>
          </a:ln>
        </p:spPr>
      </p:pic>
      <p:pic>
        <p:nvPicPr>
          <p:cNvPr id="31754" name="Picture 2"/>
          <p:cNvPicPr>
            <a:picLocks noChangeAspect="1" noChangeArrowheads="1"/>
          </p:cNvPicPr>
          <p:nvPr/>
        </p:nvPicPr>
        <p:blipFill>
          <a:blip r:embed="rId7"/>
          <a:srcRect l="6557" t="34816" r="3279" b="4836"/>
          <a:stretch>
            <a:fillRect/>
          </a:stretch>
        </p:blipFill>
        <p:spPr bwMode="auto">
          <a:xfrm>
            <a:off x="5289288" y="2067659"/>
            <a:ext cx="3886200" cy="1836738"/>
          </a:xfrm>
          <a:prstGeom prst="rect">
            <a:avLst/>
          </a:prstGeom>
          <a:noFill/>
          <a:ln w="9525">
            <a:noFill/>
            <a:miter lim="800000"/>
            <a:headEnd/>
            <a:tailEnd/>
          </a:ln>
        </p:spPr>
      </p:pic>
      <p:sp>
        <p:nvSpPr>
          <p:cNvPr id="31755" name="TextBox 12"/>
          <p:cNvSpPr txBox="1">
            <a:spLocks noChangeArrowheads="1"/>
          </p:cNvSpPr>
          <p:nvPr/>
        </p:nvSpPr>
        <p:spPr bwMode="auto">
          <a:xfrm>
            <a:off x="5699125" y="3904397"/>
            <a:ext cx="2945037" cy="338554"/>
          </a:xfrm>
          <a:prstGeom prst="rect">
            <a:avLst/>
          </a:prstGeom>
          <a:noFill/>
          <a:ln w="9525">
            <a:noFill/>
            <a:miter lim="800000"/>
            <a:headEnd/>
            <a:tailEnd/>
          </a:ln>
        </p:spPr>
        <p:txBody>
          <a:bodyPr wrap="none">
            <a:spAutoFit/>
          </a:bodyPr>
          <a:lstStyle/>
          <a:p>
            <a:r>
              <a:rPr lang="en-GB" sz="1600" dirty="0"/>
              <a:t>Singular vector perturbation</a:t>
            </a:r>
          </a:p>
        </p:txBody>
      </p:sp>
      <p:sp>
        <p:nvSpPr>
          <p:cNvPr id="31756" name="TextBox 13"/>
          <p:cNvSpPr txBox="1">
            <a:spLocks noChangeArrowheads="1"/>
          </p:cNvSpPr>
          <p:nvPr/>
        </p:nvSpPr>
        <p:spPr bwMode="auto">
          <a:xfrm>
            <a:off x="6001868" y="1698327"/>
            <a:ext cx="2198038" cy="369332"/>
          </a:xfrm>
          <a:prstGeom prst="rect">
            <a:avLst/>
          </a:prstGeom>
          <a:noFill/>
          <a:ln w="9525">
            <a:noFill/>
            <a:miter lim="800000"/>
            <a:headEnd/>
            <a:tailEnd/>
          </a:ln>
        </p:spPr>
        <p:txBody>
          <a:bodyPr wrap="none">
            <a:spAutoFit/>
          </a:bodyPr>
          <a:lstStyle/>
          <a:p>
            <a:r>
              <a:rPr lang="en-GB" sz="1800" dirty="0"/>
              <a:t>Atmospheric state</a:t>
            </a:r>
          </a:p>
        </p:txBody>
      </p:sp>
      <p:sp>
        <p:nvSpPr>
          <p:cNvPr id="16" name="Rounded Rectangle 15"/>
          <p:cNvSpPr>
            <a:spLocks noChangeArrowheads="1"/>
          </p:cNvSpPr>
          <p:nvPr/>
        </p:nvSpPr>
        <p:spPr bwMode="auto">
          <a:xfrm>
            <a:off x="5029200" y="1620457"/>
            <a:ext cx="4800600" cy="5847144"/>
          </a:xfrm>
          <a:prstGeom prst="roundRect">
            <a:avLst>
              <a:gd name="adj" fmla="val 16667"/>
            </a:avLst>
          </a:prstGeom>
          <a:noFill/>
          <a:ln w="9525">
            <a:solidFill>
              <a:srgbClr val="000000"/>
            </a:solidFill>
            <a:round/>
            <a:headEnd/>
            <a:tailEnd/>
          </a:ln>
          <a:effectLst>
            <a:outerShdw dist="23000" dir="5400000" rotWithShape="0">
              <a:srgbClr val="808080">
                <a:alpha val="34999"/>
              </a:srgbClr>
            </a:outerShdw>
          </a:effectLst>
        </p:spPr>
        <p:txBody>
          <a:bodyPr anchor="ctr"/>
          <a:lstStyle/>
          <a:p>
            <a:pPr algn="ctr"/>
            <a:endParaRPr lang="en-GB">
              <a:solidFill>
                <a:srgbClr val="FFFFFF"/>
              </a:solidFill>
              <a:latin typeface="Verdana" charset="0"/>
            </a:endParaRPr>
          </a:p>
        </p:txBody>
      </p:sp>
      <p:sp>
        <p:nvSpPr>
          <p:cNvPr id="15" name="Oval 14"/>
          <p:cNvSpPr/>
          <p:nvPr/>
        </p:nvSpPr>
        <p:spPr bwMode="auto">
          <a:xfrm>
            <a:off x="1057273" y="4655589"/>
            <a:ext cx="1318663" cy="1156978"/>
          </a:xfrm>
          <a:prstGeom prst="ellipse">
            <a:avLst/>
          </a:prstGeom>
          <a:no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7" name="Oval 16"/>
          <p:cNvSpPr/>
          <p:nvPr/>
        </p:nvSpPr>
        <p:spPr bwMode="auto">
          <a:xfrm>
            <a:off x="981612" y="5170418"/>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8" name="Oval 17"/>
          <p:cNvSpPr/>
          <p:nvPr/>
        </p:nvSpPr>
        <p:spPr bwMode="auto">
          <a:xfrm>
            <a:off x="2289125" y="5170418"/>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9" name="Oval 18"/>
          <p:cNvSpPr/>
          <p:nvPr/>
        </p:nvSpPr>
        <p:spPr bwMode="auto">
          <a:xfrm>
            <a:off x="1155233" y="5575528"/>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0" name="Oval 19"/>
          <p:cNvSpPr/>
          <p:nvPr/>
        </p:nvSpPr>
        <p:spPr bwMode="auto">
          <a:xfrm>
            <a:off x="2117431" y="4766273"/>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1" name="Cross 20"/>
          <p:cNvSpPr/>
          <p:nvPr/>
        </p:nvSpPr>
        <p:spPr bwMode="auto">
          <a:xfrm>
            <a:off x="1624008" y="5135693"/>
            <a:ext cx="185195" cy="196770"/>
          </a:xfrm>
          <a:prstGeom prst="plus">
            <a:avLst/>
          </a:prstGeom>
          <a:noFill/>
          <a:ln w="508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2" name="Arc 21"/>
          <p:cNvSpPr/>
          <p:nvPr/>
        </p:nvSpPr>
        <p:spPr bwMode="auto">
          <a:xfrm rot="12282960">
            <a:off x="1790261" y="4473505"/>
            <a:ext cx="2059443" cy="1170724"/>
          </a:xfrm>
          <a:prstGeom prst="arc">
            <a:avLst/>
          </a:prstGeom>
          <a:noFill/>
          <a:ln w="508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 name="TextBox 1"/>
          <p:cNvSpPr txBox="1"/>
          <p:nvPr/>
        </p:nvSpPr>
        <p:spPr>
          <a:xfrm>
            <a:off x="859365" y="3397505"/>
            <a:ext cx="2856872" cy="338554"/>
          </a:xfrm>
          <a:prstGeom prst="rect">
            <a:avLst/>
          </a:prstGeom>
          <a:noFill/>
        </p:spPr>
        <p:txBody>
          <a:bodyPr wrap="none" rtlCol="0">
            <a:spAutoFit/>
          </a:bodyPr>
          <a:lstStyle/>
          <a:p>
            <a:r>
              <a:rPr lang="en-GB" sz="1600" dirty="0" smtClean="0"/>
              <a:t>(More about this tomorrow)</a:t>
            </a:r>
            <a:endParaRPr lang="en-GB"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3"/>
          <a:srcRect l="6557" t="34816" r="3279" b="4836"/>
          <a:stretch>
            <a:fillRect/>
          </a:stretch>
        </p:blipFill>
        <p:spPr bwMode="auto">
          <a:xfrm>
            <a:off x="4953000" y="1459468"/>
            <a:ext cx="4191000" cy="1981200"/>
          </a:xfrm>
          <a:prstGeom prst="rect">
            <a:avLst/>
          </a:prstGeom>
          <a:noFill/>
          <a:ln w="9525">
            <a:noFill/>
            <a:miter lim="800000"/>
            <a:headEnd/>
            <a:tailEnd/>
          </a:ln>
        </p:spPr>
      </p:pic>
      <p:pic>
        <p:nvPicPr>
          <p:cNvPr id="33795" name="Picture 3"/>
          <p:cNvPicPr>
            <a:picLocks noChangeAspect="1" noChangeArrowheads="1"/>
          </p:cNvPicPr>
          <p:nvPr/>
        </p:nvPicPr>
        <p:blipFill>
          <a:blip r:embed="rId4"/>
          <a:srcRect l="8333" t="35397" r="3333" b="5605"/>
          <a:stretch>
            <a:fillRect/>
          </a:stretch>
        </p:blipFill>
        <p:spPr bwMode="auto">
          <a:xfrm>
            <a:off x="190500" y="1459468"/>
            <a:ext cx="4038600" cy="1905000"/>
          </a:xfrm>
          <a:prstGeom prst="rect">
            <a:avLst/>
          </a:prstGeom>
          <a:noFill/>
          <a:ln w="9525">
            <a:noFill/>
            <a:miter lim="800000"/>
            <a:headEnd/>
            <a:tailEnd/>
          </a:ln>
        </p:spPr>
      </p:pic>
      <p:pic>
        <p:nvPicPr>
          <p:cNvPr id="33796" name="Picture 4"/>
          <p:cNvPicPr>
            <a:picLocks noChangeAspect="1" noChangeArrowheads="1"/>
          </p:cNvPicPr>
          <p:nvPr/>
        </p:nvPicPr>
        <p:blipFill>
          <a:blip r:embed="rId5"/>
          <a:srcRect l="6250" t="33611" r="3125" b="4427"/>
          <a:stretch>
            <a:fillRect/>
          </a:stretch>
        </p:blipFill>
        <p:spPr bwMode="auto">
          <a:xfrm>
            <a:off x="2590800" y="3832781"/>
            <a:ext cx="4419600" cy="2133600"/>
          </a:xfrm>
          <a:prstGeom prst="rect">
            <a:avLst/>
          </a:prstGeom>
          <a:noFill/>
          <a:ln w="9525">
            <a:noFill/>
            <a:miter lim="800000"/>
            <a:headEnd/>
            <a:tailEnd/>
          </a:ln>
        </p:spPr>
      </p:pic>
      <p:sp>
        <p:nvSpPr>
          <p:cNvPr id="5" name="Title 11"/>
          <p:cNvSpPr txBox="1">
            <a:spLocks/>
          </p:cNvSpPr>
          <p:nvPr/>
        </p:nvSpPr>
        <p:spPr bwMode="auto">
          <a:xfrm>
            <a:off x="124855" y="228600"/>
            <a:ext cx="6848475" cy="795338"/>
          </a:xfrm>
          <a:prstGeom prst="rect">
            <a:avLst/>
          </a:prstGeom>
          <a:noFill/>
          <a:ln w="9525">
            <a:noFill/>
            <a:miter lim="800000"/>
            <a:headEnd/>
            <a:tailEnd/>
          </a:ln>
        </p:spPr>
        <p:txBody>
          <a:bodyPr/>
          <a:lstStyle/>
          <a:p>
            <a:pPr defTabSz="914400" eaLnBrk="0" hangingPunct="0">
              <a:lnSpc>
                <a:spcPts val="3200"/>
              </a:lnSpc>
            </a:pPr>
            <a:r>
              <a:rPr lang="sv-SE" sz="2600" dirty="0">
                <a:solidFill>
                  <a:srgbClr val="1F3692"/>
                </a:solidFill>
                <a:latin typeface="Calibri" pitchFamily="34" charset="0"/>
              </a:rPr>
              <a:t>Breeding perturbations</a:t>
            </a:r>
          </a:p>
        </p:txBody>
      </p:sp>
      <p:sp>
        <p:nvSpPr>
          <p:cNvPr id="33798" name="TextBox 5"/>
          <p:cNvSpPr txBox="1">
            <a:spLocks noChangeArrowheads="1"/>
          </p:cNvSpPr>
          <p:nvPr/>
        </p:nvSpPr>
        <p:spPr bwMode="auto">
          <a:xfrm>
            <a:off x="532435" y="1023938"/>
            <a:ext cx="2896947" cy="369332"/>
          </a:xfrm>
          <a:prstGeom prst="rect">
            <a:avLst/>
          </a:prstGeom>
          <a:noFill/>
          <a:ln w="9525">
            <a:noFill/>
            <a:miter lim="800000"/>
            <a:headEnd/>
            <a:tailEnd/>
          </a:ln>
        </p:spPr>
        <p:txBody>
          <a:bodyPr wrap="none">
            <a:spAutoFit/>
          </a:bodyPr>
          <a:lstStyle/>
          <a:p>
            <a:r>
              <a:rPr lang="en-GB" sz="1800" dirty="0"/>
              <a:t>Perturbed Forecast +06h</a:t>
            </a:r>
          </a:p>
        </p:txBody>
      </p:sp>
      <p:sp>
        <p:nvSpPr>
          <p:cNvPr id="33799" name="TextBox 6"/>
          <p:cNvSpPr txBox="1">
            <a:spLocks noChangeArrowheads="1"/>
          </p:cNvSpPr>
          <p:nvPr/>
        </p:nvSpPr>
        <p:spPr bwMode="auto">
          <a:xfrm>
            <a:off x="5490650" y="1090136"/>
            <a:ext cx="3191899" cy="369332"/>
          </a:xfrm>
          <a:prstGeom prst="rect">
            <a:avLst/>
          </a:prstGeom>
          <a:noFill/>
          <a:ln w="9525">
            <a:noFill/>
            <a:miter lim="800000"/>
            <a:headEnd/>
            <a:tailEnd/>
          </a:ln>
        </p:spPr>
        <p:txBody>
          <a:bodyPr wrap="none">
            <a:spAutoFit/>
          </a:bodyPr>
          <a:lstStyle/>
          <a:p>
            <a:r>
              <a:rPr lang="en-GB" sz="1800" dirty="0"/>
              <a:t>Unperturbed Forecast +06h</a:t>
            </a:r>
          </a:p>
        </p:txBody>
      </p:sp>
      <p:sp>
        <p:nvSpPr>
          <p:cNvPr id="33800" name="TextBox 7"/>
          <p:cNvSpPr txBox="1">
            <a:spLocks noChangeArrowheads="1"/>
          </p:cNvSpPr>
          <p:nvPr/>
        </p:nvSpPr>
        <p:spPr bwMode="auto">
          <a:xfrm>
            <a:off x="4479925" y="2069812"/>
            <a:ext cx="320675" cy="584775"/>
          </a:xfrm>
          <a:prstGeom prst="rect">
            <a:avLst/>
          </a:prstGeom>
          <a:noFill/>
          <a:ln w="9525">
            <a:noFill/>
            <a:miter lim="800000"/>
            <a:headEnd/>
            <a:tailEnd/>
          </a:ln>
        </p:spPr>
        <p:txBody>
          <a:bodyPr wrap="square">
            <a:spAutoFit/>
          </a:bodyPr>
          <a:lstStyle/>
          <a:p>
            <a:r>
              <a:rPr lang="en-GB" sz="3200" dirty="0"/>
              <a:t>-</a:t>
            </a:r>
          </a:p>
        </p:txBody>
      </p:sp>
      <p:sp>
        <p:nvSpPr>
          <p:cNvPr id="33801" name="TextBox 8"/>
          <p:cNvSpPr txBox="1">
            <a:spLocks noChangeArrowheads="1"/>
          </p:cNvSpPr>
          <p:nvPr/>
        </p:nvSpPr>
        <p:spPr bwMode="auto">
          <a:xfrm>
            <a:off x="3549093" y="3463449"/>
            <a:ext cx="1941557" cy="369332"/>
          </a:xfrm>
          <a:prstGeom prst="rect">
            <a:avLst/>
          </a:prstGeom>
          <a:noFill/>
          <a:ln w="9525">
            <a:noFill/>
            <a:miter lim="800000"/>
            <a:headEnd/>
            <a:tailEnd/>
          </a:ln>
        </p:spPr>
        <p:txBody>
          <a:bodyPr wrap="none">
            <a:spAutoFit/>
          </a:bodyPr>
          <a:lstStyle/>
          <a:p>
            <a:r>
              <a:rPr lang="en-GB" sz="1800" dirty="0"/>
              <a:t>Breeding vector</a:t>
            </a:r>
          </a:p>
        </p:txBody>
      </p:sp>
      <p:sp>
        <p:nvSpPr>
          <p:cNvPr id="33802" name="TextBox 9"/>
          <p:cNvSpPr txBox="1">
            <a:spLocks noChangeArrowheads="1"/>
          </p:cNvSpPr>
          <p:nvPr/>
        </p:nvSpPr>
        <p:spPr bwMode="auto">
          <a:xfrm>
            <a:off x="218035" y="4708008"/>
            <a:ext cx="2372765" cy="338554"/>
          </a:xfrm>
          <a:prstGeom prst="rect">
            <a:avLst/>
          </a:prstGeom>
          <a:noFill/>
          <a:ln w="9525">
            <a:noFill/>
            <a:miter lim="800000"/>
            <a:headEnd/>
            <a:tailEnd/>
          </a:ln>
        </p:spPr>
        <p:txBody>
          <a:bodyPr wrap="none">
            <a:spAutoFit/>
          </a:bodyPr>
          <a:lstStyle/>
          <a:p>
            <a:r>
              <a:rPr lang="en-US" sz="1600" dirty="0"/>
              <a:t>x</a:t>
            </a:r>
            <a:r>
              <a:rPr lang="en-GB" sz="1600" dirty="0"/>
              <a:t> normalizing factor =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488" y="114300"/>
            <a:ext cx="8799512" cy="647700"/>
          </a:xfrm>
        </p:spPr>
        <p:txBody>
          <a:bodyPr/>
          <a:lstStyle/>
          <a:p>
            <a:r>
              <a:rPr lang="en-GB" dirty="0" smtClean="0"/>
              <a:t>Ensemble transform perturbations (further development of BV)</a:t>
            </a:r>
            <a:endParaRPr lang="en-GB" dirty="0"/>
          </a:p>
        </p:txBody>
      </p:sp>
      <p:pic>
        <p:nvPicPr>
          <p:cNvPr id="25601" name="Picture 1"/>
          <p:cNvPicPr>
            <a:picLocks noChangeAspect="1" noChangeArrowheads="1"/>
          </p:cNvPicPr>
          <p:nvPr/>
        </p:nvPicPr>
        <p:blipFill>
          <a:blip r:embed="rId3"/>
          <a:srcRect/>
          <a:stretch>
            <a:fillRect/>
          </a:stretch>
        </p:blipFill>
        <p:spPr bwMode="auto">
          <a:xfrm>
            <a:off x="835775" y="1007901"/>
            <a:ext cx="3022128" cy="1445932"/>
          </a:xfrm>
          <a:prstGeom prst="rect">
            <a:avLst/>
          </a:prstGeom>
          <a:noFill/>
          <a:ln w="9525">
            <a:noFill/>
            <a:miter lim="800000"/>
            <a:headEnd/>
            <a:tailEnd/>
          </a:ln>
        </p:spPr>
      </p:pic>
      <p:pic>
        <p:nvPicPr>
          <p:cNvPr id="25602" name="Picture 2"/>
          <p:cNvPicPr>
            <a:picLocks noChangeAspect="1" noChangeArrowheads="1"/>
          </p:cNvPicPr>
          <p:nvPr/>
        </p:nvPicPr>
        <p:blipFill>
          <a:blip r:embed="rId4"/>
          <a:srcRect/>
          <a:stretch>
            <a:fillRect/>
          </a:stretch>
        </p:blipFill>
        <p:spPr bwMode="auto">
          <a:xfrm>
            <a:off x="835775" y="2453833"/>
            <a:ext cx="1992647" cy="706056"/>
          </a:xfrm>
          <a:prstGeom prst="rect">
            <a:avLst/>
          </a:prstGeom>
          <a:noFill/>
          <a:ln w="9525">
            <a:noFill/>
            <a:miter lim="800000"/>
            <a:headEnd/>
            <a:tailEnd/>
          </a:ln>
        </p:spPr>
      </p:pic>
      <p:pic>
        <p:nvPicPr>
          <p:cNvPr id="25603" name="Picture 3"/>
          <p:cNvPicPr>
            <a:picLocks noChangeAspect="1" noChangeArrowheads="1"/>
          </p:cNvPicPr>
          <p:nvPr/>
        </p:nvPicPr>
        <p:blipFill>
          <a:blip r:embed="rId5"/>
          <a:srcRect t="10664"/>
          <a:stretch>
            <a:fillRect/>
          </a:stretch>
        </p:blipFill>
        <p:spPr bwMode="auto">
          <a:xfrm>
            <a:off x="5792981" y="3013991"/>
            <a:ext cx="2077940" cy="928171"/>
          </a:xfrm>
          <a:prstGeom prst="rect">
            <a:avLst/>
          </a:prstGeom>
          <a:noFill/>
          <a:ln w="9525">
            <a:noFill/>
            <a:miter lim="800000"/>
            <a:headEnd/>
            <a:tailEnd/>
          </a:ln>
        </p:spPr>
      </p:pic>
      <p:sp>
        <p:nvSpPr>
          <p:cNvPr id="6" name="TextBox 5"/>
          <p:cNvSpPr txBox="1"/>
          <p:nvPr/>
        </p:nvSpPr>
        <p:spPr>
          <a:xfrm>
            <a:off x="1412111" y="3241571"/>
            <a:ext cx="4467539" cy="461665"/>
          </a:xfrm>
          <a:prstGeom prst="rect">
            <a:avLst/>
          </a:prstGeom>
          <a:noFill/>
        </p:spPr>
        <p:txBody>
          <a:bodyPr wrap="none" rtlCol="0">
            <a:spAutoFit/>
          </a:bodyPr>
          <a:lstStyle/>
          <a:p>
            <a:r>
              <a:rPr lang="en-GB" dirty="0" smtClean="0">
                <a:latin typeface="Calibri"/>
                <a:cs typeface="Calibri"/>
              </a:rPr>
              <a:t>C and </a:t>
            </a:r>
            <a:r>
              <a:rPr lang="el-GR" dirty="0" smtClean="0">
                <a:latin typeface="Calibri"/>
                <a:cs typeface="Calibri"/>
              </a:rPr>
              <a:t>Γ</a:t>
            </a:r>
            <a:r>
              <a:rPr lang="en-GB" dirty="0" smtClean="0">
                <a:latin typeface="Calibri"/>
                <a:cs typeface="Calibri"/>
              </a:rPr>
              <a:t> from </a:t>
            </a:r>
            <a:r>
              <a:rPr lang="en-GB" dirty="0" err="1" smtClean="0">
                <a:latin typeface="Calibri"/>
                <a:cs typeface="Calibri"/>
              </a:rPr>
              <a:t>eigenvalue</a:t>
            </a:r>
            <a:r>
              <a:rPr lang="en-GB" dirty="0" smtClean="0">
                <a:latin typeface="Calibri"/>
                <a:cs typeface="Calibri"/>
              </a:rPr>
              <a:t> problem:</a:t>
            </a:r>
            <a:endParaRPr lang="en-GB" dirty="0">
              <a:latin typeface="Calibri"/>
              <a:cs typeface="Calibri"/>
            </a:endParaRPr>
          </a:p>
        </p:txBody>
      </p:sp>
      <p:sp>
        <p:nvSpPr>
          <p:cNvPr id="7" name="TextBox 6"/>
          <p:cNvSpPr txBox="1"/>
          <p:nvPr/>
        </p:nvSpPr>
        <p:spPr>
          <a:xfrm>
            <a:off x="3857903" y="1342795"/>
            <a:ext cx="2866177" cy="369332"/>
          </a:xfrm>
          <a:prstGeom prst="rect">
            <a:avLst/>
          </a:prstGeom>
          <a:noFill/>
        </p:spPr>
        <p:txBody>
          <a:bodyPr wrap="none" rtlCol="0">
            <a:spAutoFit/>
          </a:bodyPr>
          <a:lstStyle/>
          <a:p>
            <a:r>
              <a:rPr lang="en-GB" sz="1800" dirty="0" smtClean="0">
                <a:latin typeface="Calibri"/>
                <a:cs typeface="Calibri"/>
              </a:rPr>
              <a:t>(x=</a:t>
            </a:r>
            <a:r>
              <a:rPr lang="en-GB" sz="1800" dirty="0" err="1" smtClean="0">
                <a:latin typeface="Calibri"/>
                <a:cs typeface="Calibri"/>
              </a:rPr>
              <a:t>pf-em</a:t>
            </a:r>
            <a:r>
              <a:rPr lang="en-GB" sz="1800" dirty="0" smtClean="0">
                <a:latin typeface="Calibri"/>
                <a:cs typeface="Calibri"/>
              </a:rPr>
              <a:t>), compare with BV</a:t>
            </a:r>
            <a:endParaRPr lang="en-GB" sz="1800" dirty="0">
              <a:latin typeface="Calibri"/>
              <a:cs typeface="Calibri"/>
            </a:endParaRPr>
          </a:p>
        </p:txBody>
      </p:sp>
      <p:cxnSp>
        <p:nvCxnSpPr>
          <p:cNvPr id="9" name="Straight Arrow Connector 8"/>
          <p:cNvCxnSpPr/>
          <p:nvPr/>
        </p:nvCxnSpPr>
        <p:spPr bwMode="auto">
          <a:xfrm rot="10800000" flipV="1">
            <a:off x="3036102" y="2527893"/>
            <a:ext cx="1038187" cy="261606"/>
          </a:xfrm>
          <a:prstGeom prst="straightConnector1">
            <a:avLst/>
          </a:prstGeom>
          <a:noFill/>
          <a:ln w="50800" cap="flat" cmpd="sng" algn="ctr">
            <a:solidFill>
              <a:schemeClr val="accent1"/>
            </a:solidFill>
            <a:prstDash val="solid"/>
            <a:round/>
            <a:headEnd type="none" w="med" len="med"/>
            <a:tailEnd type="arrow"/>
          </a:ln>
          <a:effectLst/>
        </p:spPr>
      </p:cxnSp>
      <p:sp>
        <p:nvSpPr>
          <p:cNvPr id="11" name="TextBox 10"/>
          <p:cNvSpPr txBox="1"/>
          <p:nvPr/>
        </p:nvSpPr>
        <p:spPr>
          <a:xfrm>
            <a:off x="4074289" y="2343227"/>
            <a:ext cx="3578737" cy="369332"/>
          </a:xfrm>
          <a:prstGeom prst="rect">
            <a:avLst/>
          </a:prstGeom>
          <a:noFill/>
        </p:spPr>
        <p:txBody>
          <a:bodyPr wrap="none" rtlCol="0">
            <a:spAutoFit/>
          </a:bodyPr>
          <a:lstStyle/>
          <a:p>
            <a:r>
              <a:rPr lang="en-GB" sz="1800" dirty="0" smtClean="0">
                <a:latin typeface="Calibri"/>
                <a:cs typeface="Calibri"/>
              </a:rPr>
              <a:t>Make the perturbations orthogonal</a:t>
            </a:r>
            <a:endParaRPr lang="en-GB" sz="1800" dirty="0">
              <a:latin typeface="Calibri"/>
              <a:cs typeface="Calibri"/>
            </a:endParaRPr>
          </a:p>
        </p:txBody>
      </p:sp>
      <p:sp>
        <p:nvSpPr>
          <p:cNvPr id="12" name="TextBox 11"/>
          <p:cNvSpPr txBox="1"/>
          <p:nvPr/>
        </p:nvSpPr>
        <p:spPr>
          <a:xfrm>
            <a:off x="107441" y="4363656"/>
            <a:ext cx="8110041" cy="1569660"/>
          </a:xfrm>
          <a:prstGeom prst="rect">
            <a:avLst/>
          </a:prstGeom>
          <a:noFill/>
        </p:spPr>
        <p:txBody>
          <a:bodyPr wrap="none" rtlCol="0">
            <a:spAutoFit/>
          </a:bodyPr>
          <a:lstStyle/>
          <a:p>
            <a:endParaRPr lang="en-GB" dirty="0" smtClean="0">
              <a:latin typeface="Calibri"/>
              <a:cs typeface="Calibri"/>
            </a:endParaRPr>
          </a:p>
          <a:p>
            <a:pPr>
              <a:buFont typeface="Arial" pitchFamily="34" charset="0"/>
              <a:buChar char="•"/>
            </a:pPr>
            <a:r>
              <a:rPr lang="en-GB" dirty="0" smtClean="0">
                <a:latin typeface="Calibri"/>
                <a:cs typeface="Calibri"/>
              </a:rPr>
              <a:t>Simplex transformation</a:t>
            </a:r>
          </a:p>
          <a:p>
            <a:pPr>
              <a:buFont typeface="Arial" pitchFamily="34" charset="0"/>
              <a:buChar char="•"/>
            </a:pPr>
            <a:r>
              <a:rPr lang="en-GB" dirty="0" smtClean="0">
                <a:latin typeface="Calibri"/>
                <a:cs typeface="Calibri"/>
              </a:rPr>
              <a:t>Regional re-scaling</a:t>
            </a:r>
          </a:p>
          <a:p>
            <a:pPr>
              <a:buFont typeface="Arial" pitchFamily="34" charset="0"/>
              <a:buChar char="•"/>
            </a:pPr>
            <a:r>
              <a:rPr lang="en-GB" dirty="0" smtClean="0">
                <a:latin typeface="Calibri"/>
                <a:cs typeface="Calibri"/>
              </a:rPr>
              <a:t>ETKF perturbations similar idea (Wang and Bishop, JAS, 2003)</a:t>
            </a:r>
            <a:endParaRPr lang="en-GB" dirty="0">
              <a:latin typeface="Calibri"/>
              <a:cs typeface="Calibri"/>
            </a:endParaRPr>
          </a:p>
        </p:txBody>
      </p:sp>
      <p:cxnSp>
        <p:nvCxnSpPr>
          <p:cNvPr id="14" name="Straight Arrow Connector 13"/>
          <p:cNvCxnSpPr/>
          <p:nvPr/>
        </p:nvCxnSpPr>
        <p:spPr bwMode="auto">
          <a:xfrm rot="16200000" flipV="1">
            <a:off x="6981819" y="3578861"/>
            <a:ext cx="752354" cy="539441"/>
          </a:xfrm>
          <a:prstGeom prst="straightConnector1">
            <a:avLst/>
          </a:prstGeom>
          <a:noFill/>
          <a:ln w="50800" cap="flat" cmpd="sng" algn="ctr">
            <a:solidFill>
              <a:schemeClr val="accent1"/>
            </a:solidFill>
            <a:prstDash val="solid"/>
            <a:round/>
            <a:headEnd type="none" w="med" len="med"/>
            <a:tailEnd type="arrow"/>
          </a:ln>
          <a:effectLst/>
        </p:spPr>
      </p:cxnSp>
      <p:sp>
        <p:nvSpPr>
          <p:cNvPr id="15" name="TextBox 14"/>
          <p:cNvSpPr txBox="1"/>
          <p:nvPr/>
        </p:nvSpPr>
        <p:spPr>
          <a:xfrm>
            <a:off x="6866130" y="4224759"/>
            <a:ext cx="1351352" cy="400110"/>
          </a:xfrm>
          <a:prstGeom prst="rect">
            <a:avLst/>
          </a:prstGeom>
          <a:noFill/>
        </p:spPr>
        <p:txBody>
          <a:bodyPr wrap="none" rtlCol="0">
            <a:spAutoFit/>
          </a:bodyPr>
          <a:lstStyle/>
          <a:p>
            <a:r>
              <a:rPr lang="en-GB" sz="2000" dirty="0" smtClean="0">
                <a:latin typeface="Calibri"/>
                <a:cs typeface="Calibri"/>
              </a:rPr>
              <a:t>Error norm</a:t>
            </a:r>
            <a:endParaRPr lang="en-GB" sz="2000" dirty="0">
              <a:latin typeface="Calibri"/>
              <a:cs typeface="Calibri"/>
            </a:endParaRPr>
          </a:p>
        </p:txBody>
      </p:sp>
      <p:sp>
        <p:nvSpPr>
          <p:cNvPr id="16" name="TextBox 15"/>
          <p:cNvSpPr txBox="1"/>
          <p:nvPr/>
        </p:nvSpPr>
        <p:spPr>
          <a:xfrm>
            <a:off x="344488" y="546236"/>
            <a:ext cx="2932726" cy="400110"/>
          </a:xfrm>
          <a:prstGeom prst="rect">
            <a:avLst/>
          </a:prstGeom>
          <a:noFill/>
        </p:spPr>
        <p:txBody>
          <a:bodyPr wrap="none" rtlCol="0">
            <a:spAutoFit/>
          </a:bodyPr>
          <a:lstStyle/>
          <a:p>
            <a:r>
              <a:rPr lang="en-GB" sz="2000" dirty="0" smtClean="0">
                <a:latin typeface="Calibri" pitchFamily="34" charset="0"/>
              </a:rPr>
              <a:t>(Wei et al., </a:t>
            </a:r>
            <a:r>
              <a:rPr lang="en-GB" sz="2000" dirty="0" err="1" smtClean="0">
                <a:latin typeface="Calibri" pitchFamily="34" charset="0"/>
              </a:rPr>
              <a:t>Tellus</a:t>
            </a:r>
            <a:r>
              <a:rPr lang="en-GB" sz="2000" dirty="0" smtClean="0">
                <a:latin typeface="Calibri" pitchFamily="34" charset="0"/>
              </a:rPr>
              <a:t> A, 2008)</a:t>
            </a:r>
            <a:endParaRPr lang="en-GB" sz="2000" dirty="0">
              <a:latin typeface="Calibri"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3"/>
          <a:srcRect l="8197" t="29207" r="4350" b="22173"/>
          <a:stretch>
            <a:fillRect/>
          </a:stretch>
        </p:blipFill>
        <p:spPr bwMode="auto">
          <a:xfrm>
            <a:off x="5257800" y="3825875"/>
            <a:ext cx="3657600" cy="2879725"/>
          </a:xfrm>
          <a:prstGeom prst="rect">
            <a:avLst/>
          </a:prstGeom>
          <a:noFill/>
          <a:ln w="9525">
            <a:noFill/>
            <a:miter lim="800000"/>
            <a:headEnd/>
            <a:tailEnd/>
          </a:ln>
        </p:spPr>
      </p:pic>
      <p:pic>
        <p:nvPicPr>
          <p:cNvPr id="39939" name="Picture 2"/>
          <p:cNvPicPr>
            <a:picLocks noChangeAspect="1" noChangeArrowheads="1"/>
          </p:cNvPicPr>
          <p:nvPr/>
        </p:nvPicPr>
        <p:blipFill>
          <a:blip r:embed="rId4"/>
          <a:srcRect l="6619" t="27783" r="6619" b="23331"/>
          <a:stretch>
            <a:fillRect/>
          </a:stretch>
        </p:blipFill>
        <p:spPr bwMode="auto">
          <a:xfrm>
            <a:off x="152400" y="685800"/>
            <a:ext cx="3581400" cy="2857500"/>
          </a:xfrm>
          <a:prstGeom prst="rect">
            <a:avLst/>
          </a:prstGeom>
          <a:noFill/>
          <a:ln w="9525">
            <a:noFill/>
            <a:miter lim="800000"/>
            <a:headEnd/>
            <a:tailEnd/>
          </a:ln>
        </p:spPr>
      </p:pic>
      <p:pic>
        <p:nvPicPr>
          <p:cNvPr id="39940" name="Picture 4"/>
          <p:cNvPicPr>
            <a:picLocks noChangeAspect="1" noChangeArrowheads="1"/>
          </p:cNvPicPr>
          <p:nvPr/>
        </p:nvPicPr>
        <p:blipFill>
          <a:blip r:embed="rId5">
            <a:clrChange>
              <a:clrFrom>
                <a:srgbClr val="FFFFFF"/>
              </a:clrFrom>
              <a:clrTo>
                <a:srgbClr val="FFFFFF">
                  <a:alpha val="0"/>
                </a:srgbClr>
              </a:clrTo>
            </a:clrChange>
          </a:blip>
          <a:srcRect l="8392" t="28444" r="6013" b="22963"/>
          <a:stretch>
            <a:fillRect/>
          </a:stretch>
        </p:blipFill>
        <p:spPr bwMode="auto">
          <a:xfrm>
            <a:off x="3657600" y="1905000"/>
            <a:ext cx="3033713" cy="2438400"/>
          </a:xfrm>
          <a:prstGeom prst="rect">
            <a:avLst/>
          </a:prstGeom>
          <a:noFill/>
          <a:ln w="9525">
            <a:noFill/>
            <a:miter lim="800000"/>
            <a:headEnd/>
            <a:tailEnd/>
          </a:ln>
        </p:spPr>
      </p:pic>
      <p:cxnSp>
        <p:nvCxnSpPr>
          <p:cNvPr id="6" name="Straight Arrow Connector 5"/>
          <p:cNvCxnSpPr>
            <a:cxnSpLocks noChangeShapeType="1"/>
          </p:cNvCxnSpPr>
          <p:nvPr/>
        </p:nvCxnSpPr>
        <p:spPr bwMode="auto">
          <a:xfrm rot="10800000">
            <a:off x="3581400" y="2209800"/>
            <a:ext cx="1143000" cy="457200"/>
          </a:xfrm>
          <a:prstGeom prst="straightConnector1">
            <a:avLst/>
          </a:prstGeom>
          <a:noFill/>
          <a:ln w="25400">
            <a:solidFill>
              <a:schemeClr val="accent2"/>
            </a:solidFill>
            <a:round/>
            <a:headEnd/>
            <a:tailEnd type="arrow" w="med" len="med"/>
          </a:ln>
          <a:effectLst>
            <a:outerShdw dist="20000" dir="5400000" rotWithShape="0">
              <a:srgbClr val="808080">
                <a:alpha val="37999"/>
              </a:srgbClr>
            </a:outerShdw>
          </a:effectLst>
        </p:spPr>
      </p:cxnSp>
      <p:sp>
        <p:nvSpPr>
          <p:cNvPr id="39942" name="Title 8"/>
          <p:cNvSpPr>
            <a:spLocks noGrp="1"/>
          </p:cNvSpPr>
          <p:nvPr>
            <p:ph type="title"/>
          </p:nvPr>
        </p:nvSpPr>
        <p:spPr>
          <a:xfrm>
            <a:off x="152400" y="0"/>
            <a:ext cx="7662441" cy="795338"/>
          </a:xfrm>
        </p:spPr>
        <p:txBody>
          <a:bodyPr/>
          <a:lstStyle/>
          <a:p>
            <a:pPr eaLnBrk="1" hangingPunct="1"/>
            <a:r>
              <a:rPr lang="sv-SE" dirty="0" smtClean="0"/>
              <a:t>Perturbation methods  Lorenz-63</a:t>
            </a:r>
          </a:p>
        </p:txBody>
      </p:sp>
      <p:sp>
        <p:nvSpPr>
          <p:cNvPr id="39943" name="TextBox 9"/>
          <p:cNvSpPr txBox="1">
            <a:spLocks noChangeArrowheads="1"/>
          </p:cNvSpPr>
          <p:nvPr/>
        </p:nvSpPr>
        <p:spPr bwMode="auto">
          <a:xfrm>
            <a:off x="436563" y="3825875"/>
            <a:ext cx="3144837" cy="2677656"/>
          </a:xfrm>
          <a:prstGeom prst="rect">
            <a:avLst/>
          </a:prstGeom>
          <a:noFill/>
          <a:ln w="9525">
            <a:noFill/>
            <a:miter lim="800000"/>
            <a:headEnd/>
            <a:tailEnd/>
          </a:ln>
        </p:spPr>
        <p:txBody>
          <a:bodyPr wrap="square">
            <a:spAutoFit/>
          </a:bodyPr>
          <a:lstStyle/>
          <a:p>
            <a:pPr lvl="1"/>
            <a:r>
              <a:rPr lang="sv-SE" dirty="0">
                <a:latin typeface="Calibri" pitchFamily="34" charset="0"/>
              </a:rPr>
              <a:t> </a:t>
            </a:r>
            <a:endParaRPr lang="sv-SE" dirty="0">
              <a:solidFill>
                <a:srgbClr val="0000FF"/>
              </a:solidFill>
              <a:latin typeface="Calibri" pitchFamily="34" charset="0"/>
            </a:endParaRPr>
          </a:p>
          <a:p>
            <a:pPr>
              <a:buFont typeface="Wingdings" pitchFamily="-65" charset="2"/>
              <a:buChar char=""/>
            </a:pPr>
            <a:r>
              <a:rPr lang="sv-SE" b="0" dirty="0">
                <a:solidFill>
                  <a:srgbClr val="008000"/>
                </a:solidFill>
                <a:latin typeface="Calibri" pitchFamily="34" charset="0"/>
              </a:rPr>
              <a:t> </a:t>
            </a:r>
            <a:r>
              <a:rPr lang="sv-SE" b="0" dirty="0" smtClean="0">
                <a:solidFill>
                  <a:srgbClr val="008000"/>
                </a:solidFill>
                <a:latin typeface="Calibri" pitchFamily="34" charset="0"/>
              </a:rPr>
              <a:t> Random </a:t>
            </a:r>
            <a:r>
              <a:rPr lang="sv-SE" b="0" dirty="0">
                <a:solidFill>
                  <a:srgbClr val="008000"/>
                </a:solidFill>
                <a:latin typeface="Calibri" pitchFamily="34" charset="0"/>
              </a:rPr>
              <a:t>pert.</a:t>
            </a:r>
            <a:r>
              <a:rPr lang="sv-SE" b="0" dirty="0">
                <a:solidFill>
                  <a:srgbClr val="FF0000"/>
                </a:solidFill>
                <a:latin typeface="Calibri" pitchFamily="34" charset="0"/>
              </a:rPr>
              <a:t> </a:t>
            </a:r>
          </a:p>
          <a:p>
            <a:r>
              <a:rPr lang="sv-SE" b="0" dirty="0">
                <a:solidFill>
                  <a:srgbClr val="FF0000"/>
                </a:solidFill>
                <a:latin typeface="Calibri" pitchFamily="34" charset="0"/>
              </a:rPr>
              <a:t>✚    	1st SV</a:t>
            </a:r>
          </a:p>
          <a:p>
            <a:r>
              <a:rPr lang="sv-SE" b="0" dirty="0">
                <a:solidFill>
                  <a:srgbClr val="FF0000"/>
                </a:solidFill>
                <a:latin typeface="Calibri" pitchFamily="34" charset="0"/>
              </a:rPr>
              <a:t>✖    	2nd SV</a:t>
            </a:r>
          </a:p>
          <a:p>
            <a:pPr>
              <a:buFont typeface="Wingdings" pitchFamily="-65" charset="2"/>
              <a:buChar char="¢"/>
            </a:pPr>
            <a:r>
              <a:rPr lang="sv-SE" b="0" dirty="0">
                <a:solidFill>
                  <a:srgbClr val="0000FF"/>
                </a:solidFill>
                <a:latin typeface="Calibri" pitchFamily="34" charset="0"/>
              </a:rPr>
              <a:t> 	</a:t>
            </a:r>
            <a:r>
              <a:rPr lang="sv-SE" b="0" dirty="0" smtClean="0">
                <a:solidFill>
                  <a:srgbClr val="0000FF"/>
                </a:solidFill>
                <a:latin typeface="Calibri" pitchFamily="34" charset="0"/>
              </a:rPr>
              <a:t>BV </a:t>
            </a:r>
            <a:endParaRPr lang="sv-SE" b="0" dirty="0">
              <a:solidFill>
                <a:srgbClr val="0000FF"/>
              </a:solidFill>
              <a:latin typeface="Calibri" pitchFamily="34" charset="0"/>
            </a:endParaRPr>
          </a:p>
          <a:p>
            <a:endParaRPr lang="sv-SE" dirty="0">
              <a:solidFill>
                <a:srgbClr val="008000"/>
              </a:solidFill>
              <a:latin typeface="Calibri" pitchFamily="34" charset="0"/>
            </a:endParaRPr>
          </a:p>
          <a:p>
            <a:pPr>
              <a:buFont typeface="Wingdings" pitchFamily="-65" charset="2"/>
              <a:buChar char=""/>
            </a:pPr>
            <a:endParaRPr lang="sv-SE" dirty="0">
              <a:solidFill>
                <a:srgbClr val="008000"/>
              </a:solidFill>
              <a:latin typeface="Calibri" pitchFamily="34" charset="0"/>
            </a:endParaRPr>
          </a:p>
        </p:txBody>
      </p:sp>
      <p:sp>
        <p:nvSpPr>
          <p:cNvPr id="39944" name="TextBox 10"/>
          <p:cNvSpPr txBox="1">
            <a:spLocks noChangeArrowheads="1"/>
          </p:cNvSpPr>
          <p:nvPr/>
        </p:nvSpPr>
        <p:spPr bwMode="auto">
          <a:xfrm>
            <a:off x="3276600" y="988367"/>
            <a:ext cx="1661352" cy="461665"/>
          </a:xfrm>
          <a:prstGeom prst="rect">
            <a:avLst/>
          </a:prstGeom>
          <a:noFill/>
          <a:ln w="9525">
            <a:noFill/>
            <a:miter lim="800000"/>
            <a:headEnd/>
            <a:tailEnd/>
          </a:ln>
        </p:spPr>
        <p:txBody>
          <a:bodyPr wrap="none">
            <a:spAutoFit/>
          </a:bodyPr>
          <a:lstStyle/>
          <a:p>
            <a:r>
              <a:rPr lang="sv-SE" dirty="0">
                <a:latin typeface="Calibri" pitchFamily="34" charset="0"/>
              </a:rPr>
              <a:t>Initial point</a:t>
            </a:r>
          </a:p>
        </p:txBody>
      </p:sp>
      <p:cxnSp>
        <p:nvCxnSpPr>
          <p:cNvPr id="8" name="Straight Arrow Connector 7"/>
          <p:cNvCxnSpPr>
            <a:cxnSpLocks noChangeShapeType="1"/>
          </p:cNvCxnSpPr>
          <p:nvPr/>
        </p:nvCxnSpPr>
        <p:spPr bwMode="auto">
          <a:xfrm rot="16200000" flipH="1">
            <a:off x="5562600" y="3810000"/>
            <a:ext cx="1447800" cy="685800"/>
          </a:xfrm>
          <a:prstGeom prst="straightConnector1">
            <a:avLst/>
          </a:prstGeom>
          <a:noFill/>
          <a:ln w="25400">
            <a:solidFill>
              <a:schemeClr val="accent2"/>
            </a:solidFill>
            <a:round/>
            <a:headEnd/>
            <a:tailEnd type="arrow" w="med" len="med"/>
          </a:ln>
          <a:effectLst>
            <a:outerShdw dist="20000" dir="5400000" rotWithShape="0">
              <a:srgbClr val="808080">
                <a:alpha val="37999"/>
              </a:srgbClr>
            </a:outerShdw>
          </a:effectLst>
        </p:spPr>
      </p:cxnSp>
      <p:sp>
        <p:nvSpPr>
          <p:cNvPr id="39946" name="TextBox 11"/>
          <p:cNvSpPr txBox="1">
            <a:spLocks noChangeArrowheads="1"/>
          </p:cNvSpPr>
          <p:nvPr/>
        </p:nvSpPr>
        <p:spPr bwMode="auto">
          <a:xfrm>
            <a:off x="6553200" y="3581400"/>
            <a:ext cx="2300053" cy="461665"/>
          </a:xfrm>
          <a:prstGeom prst="rect">
            <a:avLst/>
          </a:prstGeom>
          <a:noFill/>
          <a:ln w="9525">
            <a:noFill/>
            <a:miter lim="800000"/>
            <a:headEnd/>
            <a:tailEnd/>
          </a:ln>
        </p:spPr>
        <p:txBody>
          <a:bodyPr wrap="none">
            <a:spAutoFit/>
          </a:bodyPr>
          <a:lstStyle/>
          <a:p>
            <a:r>
              <a:rPr lang="sv-SE" dirty="0">
                <a:latin typeface="Calibri" pitchFamily="34" charset="0"/>
              </a:rPr>
              <a:t>After 1 time unit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3"/>
          <p:cNvPicPr>
            <a:picLocks noChangeAspect="1"/>
          </p:cNvPicPr>
          <p:nvPr/>
        </p:nvPicPr>
        <p:blipFill>
          <a:blip r:embed="rId3"/>
          <a:srcRect/>
          <a:stretch>
            <a:fillRect/>
          </a:stretch>
        </p:blipFill>
        <p:spPr bwMode="auto">
          <a:xfrm>
            <a:off x="2628900" y="820335"/>
            <a:ext cx="3429000" cy="1096963"/>
          </a:xfrm>
          <a:prstGeom prst="rect">
            <a:avLst/>
          </a:prstGeom>
          <a:noFill/>
          <a:ln w="9525">
            <a:noFill/>
            <a:miter lim="800000"/>
            <a:headEnd/>
            <a:tailEnd/>
          </a:ln>
        </p:spPr>
      </p:pic>
      <p:sp>
        <p:nvSpPr>
          <p:cNvPr id="41987" name="Title 4"/>
          <p:cNvSpPr>
            <a:spLocks noGrp="1"/>
          </p:cNvSpPr>
          <p:nvPr>
            <p:ph type="title"/>
          </p:nvPr>
        </p:nvSpPr>
        <p:spPr>
          <a:xfrm>
            <a:off x="0" y="24997"/>
            <a:ext cx="6848475" cy="795338"/>
          </a:xfrm>
        </p:spPr>
        <p:txBody>
          <a:bodyPr/>
          <a:lstStyle/>
          <a:p>
            <a:r>
              <a:rPr lang="sv-SE" dirty="0" smtClean="0"/>
              <a:t>Exponential perturbation growth</a:t>
            </a:r>
          </a:p>
        </p:txBody>
      </p:sp>
      <p:sp>
        <p:nvSpPr>
          <p:cNvPr id="41988" name="TextBox 7"/>
          <p:cNvSpPr txBox="1">
            <a:spLocks noChangeArrowheads="1"/>
          </p:cNvSpPr>
          <p:nvPr/>
        </p:nvSpPr>
        <p:spPr bwMode="auto">
          <a:xfrm flipH="1">
            <a:off x="0" y="5726113"/>
            <a:ext cx="9112250" cy="461665"/>
          </a:xfrm>
          <a:prstGeom prst="rect">
            <a:avLst/>
          </a:prstGeom>
          <a:noFill/>
          <a:ln w="9525">
            <a:noFill/>
            <a:miter lim="800000"/>
            <a:headEnd/>
            <a:tailEnd/>
          </a:ln>
        </p:spPr>
        <p:txBody>
          <a:bodyPr>
            <a:spAutoFit/>
          </a:bodyPr>
          <a:lstStyle/>
          <a:p>
            <a:r>
              <a:rPr lang="sv-SE" b="0" dirty="0">
                <a:solidFill>
                  <a:srgbClr val="FF0000"/>
                </a:solidFill>
                <a:latin typeface="Calibri" pitchFamily="34" charset="0"/>
              </a:rPr>
              <a:t>SV </a:t>
            </a:r>
            <a:r>
              <a:rPr lang="en-US" b="0" dirty="0">
                <a:solidFill>
                  <a:srgbClr val="FF0000"/>
                </a:solidFill>
                <a:latin typeface="Calibri" pitchFamily="34" charset="0"/>
              </a:rPr>
              <a:t>–</a:t>
            </a:r>
            <a:r>
              <a:rPr lang="sv-SE" b="0" dirty="0">
                <a:solidFill>
                  <a:srgbClr val="FF0000"/>
                </a:solidFill>
                <a:latin typeface="Calibri" pitchFamily="34" charset="0"/>
              </a:rPr>
              <a:t> red</a:t>
            </a:r>
            <a:r>
              <a:rPr lang="sv-SE" b="0" dirty="0">
                <a:latin typeface="Calibri" pitchFamily="34" charset="0"/>
              </a:rPr>
              <a:t>, </a:t>
            </a:r>
            <a:r>
              <a:rPr lang="sv-SE" b="0" dirty="0">
                <a:solidFill>
                  <a:srgbClr val="000090"/>
                </a:solidFill>
                <a:latin typeface="Calibri" pitchFamily="34" charset="0"/>
              </a:rPr>
              <a:t>BV </a:t>
            </a:r>
            <a:r>
              <a:rPr lang="en-US" b="0" dirty="0">
                <a:solidFill>
                  <a:srgbClr val="000090"/>
                </a:solidFill>
                <a:latin typeface="Calibri" pitchFamily="34" charset="0"/>
              </a:rPr>
              <a:t>–</a:t>
            </a:r>
            <a:r>
              <a:rPr lang="sv-SE" b="0" dirty="0">
                <a:solidFill>
                  <a:srgbClr val="000090"/>
                </a:solidFill>
                <a:latin typeface="Calibri" pitchFamily="34" charset="0"/>
              </a:rPr>
              <a:t> blue, </a:t>
            </a:r>
            <a:r>
              <a:rPr lang="sv-SE" b="0" dirty="0">
                <a:solidFill>
                  <a:srgbClr val="008000"/>
                </a:solidFill>
                <a:latin typeface="Calibri" pitchFamily="34" charset="0"/>
              </a:rPr>
              <a:t>Random Field Pert. </a:t>
            </a:r>
            <a:r>
              <a:rPr lang="en-US" b="0" dirty="0">
                <a:solidFill>
                  <a:srgbClr val="008000"/>
                </a:solidFill>
                <a:latin typeface="Calibri" pitchFamily="34" charset="0"/>
              </a:rPr>
              <a:t>–</a:t>
            </a:r>
            <a:r>
              <a:rPr lang="sv-SE" b="0" dirty="0">
                <a:solidFill>
                  <a:srgbClr val="008000"/>
                </a:solidFill>
                <a:latin typeface="Calibri" pitchFamily="34" charset="0"/>
              </a:rPr>
              <a:t> Green</a:t>
            </a:r>
            <a:r>
              <a:rPr lang="sv-SE" b="0" dirty="0">
                <a:latin typeface="Calibri" pitchFamily="34" charset="0"/>
              </a:rPr>
              <a:t>, Random Pert. - black</a:t>
            </a:r>
          </a:p>
        </p:txBody>
      </p:sp>
      <p:grpSp>
        <p:nvGrpSpPr>
          <p:cNvPr id="2" name="Group 11"/>
          <p:cNvGrpSpPr>
            <a:grpSpLocks/>
          </p:cNvGrpSpPr>
          <p:nvPr/>
        </p:nvGrpSpPr>
        <p:grpSpPr bwMode="auto">
          <a:xfrm>
            <a:off x="4530725" y="2149476"/>
            <a:ext cx="4581525" cy="3576637"/>
            <a:chOff x="4530725" y="2595563"/>
            <a:chExt cx="4581525" cy="3576637"/>
          </a:xfrm>
        </p:grpSpPr>
        <p:sp>
          <p:nvSpPr>
            <p:cNvPr id="41993" name="TextBox 6"/>
            <p:cNvSpPr txBox="1">
              <a:spLocks noChangeArrowheads="1"/>
            </p:cNvSpPr>
            <p:nvPr/>
          </p:nvSpPr>
          <p:spPr bwMode="auto">
            <a:xfrm>
              <a:off x="5894388" y="2595563"/>
              <a:ext cx="2995051" cy="461665"/>
            </a:xfrm>
            <a:prstGeom prst="rect">
              <a:avLst/>
            </a:prstGeom>
            <a:noFill/>
            <a:ln w="9525">
              <a:noFill/>
              <a:miter lim="800000"/>
              <a:headEnd/>
              <a:tailEnd/>
            </a:ln>
          </p:spPr>
          <p:txBody>
            <a:bodyPr wrap="none">
              <a:spAutoFit/>
            </a:bodyPr>
            <a:lstStyle/>
            <a:p>
              <a:r>
                <a:rPr lang="sv-SE" dirty="0">
                  <a:latin typeface="Calibri" pitchFamily="34" charset="0"/>
                </a:rPr>
                <a:t>NWP-model (ECMWF)</a:t>
              </a:r>
            </a:p>
          </p:txBody>
        </p:sp>
        <p:grpSp>
          <p:nvGrpSpPr>
            <p:cNvPr id="3" name="Group 9"/>
            <p:cNvGrpSpPr>
              <a:grpSpLocks/>
            </p:cNvGrpSpPr>
            <p:nvPr/>
          </p:nvGrpSpPr>
          <p:grpSpPr bwMode="auto">
            <a:xfrm>
              <a:off x="4530725" y="2965450"/>
              <a:ext cx="4581525" cy="3206750"/>
              <a:chOff x="4530725" y="2965450"/>
              <a:chExt cx="4581525" cy="3206750"/>
            </a:xfrm>
          </p:grpSpPr>
          <p:pic>
            <p:nvPicPr>
              <p:cNvPr id="41995" name="Picture 3"/>
              <p:cNvPicPr>
                <a:picLocks noChangeAspect="1" noChangeArrowheads="1"/>
              </p:cNvPicPr>
              <p:nvPr/>
            </p:nvPicPr>
            <p:blipFill>
              <a:blip r:embed="rId4"/>
              <a:srcRect t="29578" b="21008"/>
              <a:stretch>
                <a:fillRect/>
              </a:stretch>
            </p:blipFill>
            <p:spPr bwMode="auto">
              <a:xfrm>
                <a:off x="4530725" y="2965450"/>
                <a:ext cx="4581525" cy="3206750"/>
              </a:xfrm>
              <a:prstGeom prst="rect">
                <a:avLst/>
              </a:prstGeom>
              <a:noFill/>
              <a:ln w="9525">
                <a:noFill/>
                <a:miter lim="800000"/>
                <a:headEnd/>
                <a:tailEnd/>
              </a:ln>
            </p:spPr>
          </p:pic>
          <p:pic>
            <p:nvPicPr>
              <p:cNvPr id="41996" name="Picture 2"/>
              <p:cNvPicPr>
                <a:picLocks noChangeAspect="1" noChangeArrowheads="1"/>
              </p:cNvPicPr>
              <p:nvPr/>
            </p:nvPicPr>
            <p:blipFill>
              <a:blip r:embed="rId5"/>
              <a:srcRect t="28629" b="21371"/>
              <a:stretch>
                <a:fillRect/>
              </a:stretch>
            </p:blipFill>
            <p:spPr bwMode="auto">
              <a:xfrm>
                <a:off x="6553200" y="4162425"/>
                <a:ext cx="2209800" cy="1563688"/>
              </a:xfrm>
              <a:prstGeom prst="rect">
                <a:avLst/>
              </a:prstGeom>
              <a:noFill/>
              <a:ln w="9525">
                <a:noFill/>
                <a:miter lim="800000"/>
                <a:headEnd/>
                <a:tailEnd/>
              </a:ln>
            </p:spPr>
          </p:pic>
        </p:grpSp>
      </p:grpSp>
      <p:grpSp>
        <p:nvGrpSpPr>
          <p:cNvPr id="4" name="Group 10"/>
          <p:cNvGrpSpPr>
            <a:grpSpLocks/>
          </p:cNvGrpSpPr>
          <p:nvPr/>
        </p:nvGrpSpPr>
        <p:grpSpPr bwMode="auto">
          <a:xfrm>
            <a:off x="176213" y="2144713"/>
            <a:ext cx="4354512" cy="3581400"/>
            <a:chOff x="176213" y="2590800"/>
            <a:chExt cx="4354512" cy="3581400"/>
          </a:xfrm>
        </p:grpSpPr>
        <p:sp>
          <p:nvSpPr>
            <p:cNvPr id="41991" name="TextBox 5"/>
            <p:cNvSpPr txBox="1">
              <a:spLocks noChangeArrowheads="1"/>
            </p:cNvSpPr>
            <p:nvPr/>
          </p:nvSpPr>
          <p:spPr bwMode="auto">
            <a:xfrm>
              <a:off x="1676400" y="2590800"/>
              <a:ext cx="1466850" cy="461963"/>
            </a:xfrm>
            <a:prstGeom prst="rect">
              <a:avLst/>
            </a:prstGeom>
            <a:noFill/>
            <a:ln w="9525">
              <a:noFill/>
              <a:miter lim="800000"/>
              <a:headEnd/>
              <a:tailEnd/>
            </a:ln>
          </p:spPr>
          <p:txBody>
            <a:bodyPr wrap="none">
              <a:spAutoFit/>
            </a:bodyPr>
            <a:lstStyle/>
            <a:p>
              <a:r>
                <a:rPr lang="sv-SE" dirty="0">
                  <a:latin typeface="Calibri" pitchFamily="34" charset="0"/>
                </a:rPr>
                <a:t>Lorenz-63</a:t>
              </a:r>
            </a:p>
          </p:txBody>
        </p:sp>
        <p:pic>
          <p:nvPicPr>
            <p:cNvPr id="41992" name="Picture 2"/>
            <p:cNvPicPr>
              <a:picLocks noChangeAspect="1" noChangeArrowheads="1"/>
            </p:cNvPicPr>
            <p:nvPr/>
          </p:nvPicPr>
          <p:blipFill>
            <a:blip r:embed="rId6"/>
            <a:srcRect t="28938" b="20483"/>
            <a:stretch>
              <a:fillRect/>
            </a:stretch>
          </p:blipFill>
          <p:spPr bwMode="auto">
            <a:xfrm>
              <a:off x="176213" y="3052763"/>
              <a:ext cx="4354512" cy="3119437"/>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Box 6"/>
          <p:cNvSpPr txBox="1">
            <a:spLocks noChangeArrowheads="1"/>
          </p:cNvSpPr>
          <p:nvPr/>
        </p:nvSpPr>
        <p:spPr bwMode="auto">
          <a:xfrm>
            <a:off x="3477378" y="5529182"/>
            <a:ext cx="2038821" cy="307975"/>
          </a:xfrm>
          <a:prstGeom prst="rect">
            <a:avLst/>
          </a:prstGeom>
          <a:noFill/>
          <a:ln w="9525">
            <a:noFill/>
            <a:miter lim="800000"/>
            <a:headEnd/>
            <a:tailEnd/>
          </a:ln>
        </p:spPr>
        <p:txBody>
          <a:bodyPr wrap="square">
            <a:spAutoFit/>
          </a:bodyPr>
          <a:lstStyle/>
          <a:p>
            <a:r>
              <a:rPr lang="sv-SE" sz="1400" dirty="0"/>
              <a:t>Maximum </a:t>
            </a:r>
            <a:r>
              <a:rPr lang="en-US" sz="1400" dirty="0"/>
              <a:t>–</a:t>
            </a:r>
            <a:r>
              <a:rPr lang="sv-SE" sz="1400" dirty="0"/>
              <a:t> </a:t>
            </a:r>
            <a:r>
              <a:rPr lang="sv-SE" sz="1400" dirty="0" smtClean="0">
                <a:solidFill>
                  <a:srgbClr val="FF0000"/>
                </a:solidFill>
              </a:rPr>
              <a:t>red </a:t>
            </a:r>
            <a:endParaRPr lang="sv-SE" sz="1400" dirty="0">
              <a:solidFill>
                <a:schemeClr val="tx2"/>
              </a:solidFill>
            </a:endParaRPr>
          </a:p>
        </p:txBody>
      </p:sp>
      <p:sp>
        <p:nvSpPr>
          <p:cNvPr id="44036" name="TextBox 10"/>
          <p:cNvSpPr txBox="1">
            <a:spLocks noChangeArrowheads="1"/>
          </p:cNvSpPr>
          <p:nvPr/>
        </p:nvSpPr>
        <p:spPr bwMode="auto">
          <a:xfrm>
            <a:off x="4056063" y="1219200"/>
            <a:ext cx="1138453" cy="461665"/>
          </a:xfrm>
          <a:prstGeom prst="rect">
            <a:avLst/>
          </a:prstGeom>
          <a:noFill/>
          <a:ln w="9525">
            <a:noFill/>
            <a:miter lim="800000"/>
            <a:headEnd/>
            <a:tailEnd/>
          </a:ln>
        </p:spPr>
        <p:txBody>
          <a:bodyPr wrap="none">
            <a:spAutoFit/>
          </a:bodyPr>
          <a:lstStyle/>
          <a:p>
            <a:r>
              <a:rPr lang="en-GB" sz="2400" dirty="0">
                <a:latin typeface="Calibri" pitchFamily="34" charset="0"/>
              </a:rPr>
              <a:t>Initially</a:t>
            </a:r>
          </a:p>
        </p:txBody>
      </p:sp>
      <p:pic>
        <p:nvPicPr>
          <p:cNvPr id="44037" name="Picture 2"/>
          <p:cNvPicPr>
            <a:picLocks noChangeAspect="1" noChangeArrowheads="1"/>
          </p:cNvPicPr>
          <p:nvPr/>
        </p:nvPicPr>
        <p:blipFill>
          <a:blip r:embed="rId3"/>
          <a:srcRect t="8263" b="39809"/>
          <a:stretch>
            <a:fillRect/>
          </a:stretch>
        </p:blipFill>
        <p:spPr bwMode="auto">
          <a:xfrm>
            <a:off x="0" y="1905000"/>
            <a:ext cx="9144000" cy="3352800"/>
          </a:xfrm>
          <a:prstGeom prst="rect">
            <a:avLst/>
          </a:prstGeom>
          <a:noFill/>
          <a:ln w="9525">
            <a:noFill/>
            <a:miter lim="800000"/>
            <a:headEnd/>
            <a:tailEnd/>
          </a:ln>
        </p:spPr>
      </p:pic>
      <p:sp>
        <p:nvSpPr>
          <p:cNvPr id="6" name="Title 5"/>
          <p:cNvSpPr>
            <a:spLocks noGrp="1"/>
          </p:cNvSpPr>
          <p:nvPr>
            <p:ph type="title"/>
          </p:nvPr>
        </p:nvSpPr>
        <p:spPr>
          <a:xfrm>
            <a:off x="266217" y="438150"/>
            <a:ext cx="8429625" cy="647700"/>
          </a:xfrm>
        </p:spPr>
        <p:txBody>
          <a:bodyPr/>
          <a:lstStyle/>
          <a:p>
            <a:r>
              <a:rPr lang="sv-SE" sz="2800" dirty="0" smtClean="0">
                <a:latin typeface="Calibri" pitchFamily="34" charset="0"/>
              </a:rPr>
              <a:t>Evolution of ensemble spread</a:t>
            </a:r>
            <a:br>
              <a:rPr lang="sv-SE" sz="2800" dirty="0" smtClean="0">
                <a:latin typeface="Calibri" pitchFamily="34" charset="0"/>
              </a:rPr>
            </a:br>
            <a:r>
              <a:rPr lang="sv-SE" sz="2800" dirty="0" smtClean="0">
                <a:latin typeface="Calibri" pitchFamily="34" charset="0"/>
              </a:rPr>
              <a:t>(one case, total pert. </a:t>
            </a:r>
            <a:r>
              <a:rPr lang="en-US" sz="2800" dirty="0" smtClean="0">
                <a:latin typeface="Calibri" pitchFamily="34" charset="0"/>
              </a:rPr>
              <a:t>e</a:t>
            </a:r>
            <a:r>
              <a:rPr lang="sv-SE" sz="2800" dirty="0" smtClean="0">
                <a:latin typeface="Calibri" pitchFamily="34" charset="0"/>
              </a:rPr>
              <a:t>nergy 700 hPa)</a:t>
            </a:r>
            <a:r>
              <a:rPr lang="en-GB" sz="2800" dirty="0" smtClean="0">
                <a:latin typeface="Calibri" pitchFamily="34" charset="0"/>
              </a:rPr>
              <a:t/>
            </a:r>
            <a:br>
              <a:rPr lang="en-GB" sz="2800" dirty="0" smtClean="0">
                <a:latin typeface="Calibri" pitchFamily="34" charset="0"/>
              </a:rPr>
            </a:br>
            <a:endParaRPr lang="en-GB" sz="2800" dirty="0">
              <a:latin typeface="Calibri" pitchFamily="34"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Box 6"/>
          <p:cNvSpPr txBox="1">
            <a:spLocks noChangeArrowheads="1"/>
          </p:cNvSpPr>
          <p:nvPr/>
        </p:nvSpPr>
        <p:spPr bwMode="auto">
          <a:xfrm>
            <a:off x="2537750" y="5367235"/>
            <a:ext cx="3908058" cy="307777"/>
          </a:xfrm>
          <a:prstGeom prst="rect">
            <a:avLst/>
          </a:prstGeom>
          <a:noFill/>
          <a:ln w="9525">
            <a:noFill/>
            <a:miter lim="800000"/>
            <a:headEnd/>
            <a:tailEnd/>
          </a:ln>
        </p:spPr>
        <p:txBody>
          <a:bodyPr wrap="none">
            <a:spAutoFit/>
          </a:bodyPr>
          <a:lstStyle/>
          <a:p>
            <a:r>
              <a:rPr lang="sv-SE" sz="1400" dirty="0">
                <a:latin typeface="Calibri" pitchFamily="34" charset="0"/>
              </a:rPr>
              <a:t>Maximum </a:t>
            </a:r>
            <a:r>
              <a:rPr lang="en-US" sz="1400" dirty="0">
                <a:latin typeface="Calibri" pitchFamily="34" charset="0"/>
              </a:rPr>
              <a:t>–</a:t>
            </a:r>
            <a:r>
              <a:rPr lang="sv-SE" sz="1400" dirty="0">
                <a:latin typeface="Calibri" pitchFamily="34" charset="0"/>
              </a:rPr>
              <a:t> </a:t>
            </a:r>
            <a:r>
              <a:rPr lang="sv-SE" sz="1400" dirty="0">
                <a:solidFill>
                  <a:srgbClr val="FF0000"/>
                </a:solidFill>
                <a:latin typeface="Calibri" pitchFamily="34" charset="0"/>
              </a:rPr>
              <a:t>red, </a:t>
            </a:r>
            <a:r>
              <a:rPr lang="sv-SE" sz="1400" dirty="0">
                <a:solidFill>
                  <a:schemeClr val="tx2"/>
                </a:solidFill>
                <a:latin typeface="Calibri" pitchFamily="34" charset="0"/>
              </a:rPr>
              <a:t>Scale 48: twice the scale for +00h</a:t>
            </a:r>
          </a:p>
        </p:txBody>
      </p:sp>
      <p:sp>
        <p:nvSpPr>
          <p:cNvPr id="46084" name="TextBox 11"/>
          <p:cNvSpPr txBox="1">
            <a:spLocks noChangeArrowheads="1"/>
          </p:cNvSpPr>
          <p:nvPr/>
        </p:nvSpPr>
        <p:spPr bwMode="auto">
          <a:xfrm>
            <a:off x="3886200" y="1219200"/>
            <a:ext cx="814647" cy="461665"/>
          </a:xfrm>
          <a:prstGeom prst="rect">
            <a:avLst/>
          </a:prstGeom>
          <a:noFill/>
          <a:ln w="9525">
            <a:noFill/>
            <a:miter lim="800000"/>
            <a:headEnd/>
            <a:tailEnd/>
          </a:ln>
        </p:spPr>
        <p:txBody>
          <a:bodyPr wrap="none">
            <a:spAutoFit/>
          </a:bodyPr>
          <a:lstStyle/>
          <a:p>
            <a:r>
              <a:rPr lang="en-GB" sz="2400" dirty="0">
                <a:latin typeface="Calibri" pitchFamily="34" charset="0"/>
              </a:rPr>
              <a:t>+48h</a:t>
            </a:r>
          </a:p>
        </p:txBody>
      </p:sp>
      <p:pic>
        <p:nvPicPr>
          <p:cNvPr id="46085" name="Picture 2"/>
          <p:cNvPicPr>
            <a:picLocks noChangeAspect="1" noChangeArrowheads="1"/>
          </p:cNvPicPr>
          <p:nvPr/>
        </p:nvPicPr>
        <p:blipFill>
          <a:blip r:embed="rId3"/>
          <a:srcRect t="8263" b="40990"/>
          <a:stretch>
            <a:fillRect/>
          </a:stretch>
        </p:blipFill>
        <p:spPr bwMode="auto">
          <a:xfrm>
            <a:off x="0" y="1905000"/>
            <a:ext cx="9144000" cy="3276600"/>
          </a:xfrm>
          <a:prstGeom prst="rect">
            <a:avLst/>
          </a:prstGeom>
          <a:noFill/>
          <a:ln w="9525">
            <a:noFill/>
            <a:miter lim="800000"/>
            <a:headEnd/>
            <a:tailEnd/>
          </a:ln>
        </p:spPr>
      </p:pic>
      <p:sp>
        <p:nvSpPr>
          <p:cNvPr id="6" name="Title 5"/>
          <p:cNvSpPr>
            <a:spLocks noGrp="1"/>
          </p:cNvSpPr>
          <p:nvPr>
            <p:ph type="title"/>
          </p:nvPr>
        </p:nvSpPr>
        <p:spPr>
          <a:xfrm>
            <a:off x="344488" y="438150"/>
            <a:ext cx="8429625" cy="647700"/>
          </a:xfrm>
        </p:spPr>
        <p:txBody>
          <a:bodyPr/>
          <a:lstStyle/>
          <a:p>
            <a:r>
              <a:rPr lang="sv-SE" sz="2800" dirty="0" smtClean="0">
                <a:latin typeface="Calibri" pitchFamily="34" charset="0"/>
              </a:rPr>
              <a:t>Evolution of ensemble spread</a:t>
            </a:r>
            <a:br>
              <a:rPr lang="sv-SE" sz="2800" dirty="0" smtClean="0">
                <a:latin typeface="Calibri" pitchFamily="34" charset="0"/>
              </a:rPr>
            </a:br>
            <a:r>
              <a:rPr lang="sv-SE" sz="2800" dirty="0" smtClean="0">
                <a:latin typeface="Calibri" pitchFamily="34" charset="0"/>
              </a:rPr>
              <a:t>(one case, total pert. </a:t>
            </a:r>
            <a:r>
              <a:rPr lang="en-US" sz="2800" dirty="0" smtClean="0">
                <a:latin typeface="Calibri" pitchFamily="34" charset="0"/>
              </a:rPr>
              <a:t>e</a:t>
            </a:r>
            <a:r>
              <a:rPr lang="sv-SE" sz="2800" dirty="0" smtClean="0">
                <a:latin typeface="Calibri" pitchFamily="34" charset="0"/>
              </a:rPr>
              <a:t>nergy 700 hPa)</a:t>
            </a:r>
            <a:r>
              <a:rPr lang="en-GB" sz="2800" dirty="0" smtClean="0">
                <a:latin typeface="Calibri" pitchFamily="34" charset="0"/>
              </a:rPr>
              <a:t/>
            </a:r>
            <a:br>
              <a:rPr lang="en-GB" sz="2800" dirty="0" smtClean="0">
                <a:latin typeface="Calibri" pitchFamily="34" charset="0"/>
              </a:rPr>
            </a:br>
            <a:endParaRPr lang="en-GB" sz="2800" dirty="0">
              <a:latin typeface="Calibri"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a:xfrm>
            <a:off x="74612" y="0"/>
            <a:ext cx="6848475" cy="795338"/>
          </a:xfrm>
        </p:spPr>
        <p:txBody>
          <a:bodyPr/>
          <a:lstStyle/>
          <a:p>
            <a:pPr eaLnBrk="1" hangingPunct="1"/>
            <a:r>
              <a:rPr lang="sv-SE" dirty="0" smtClean="0">
                <a:ea typeface="ＭＳ Ｐゴシック" charset="-128"/>
              </a:rPr>
              <a:t>Connections between perturbations and baroclinic zones</a:t>
            </a:r>
            <a:endParaRPr lang="en-GB" dirty="0" smtClean="0">
              <a:ea typeface="ＭＳ Ｐゴシック" charset="-128"/>
            </a:endParaRPr>
          </a:p>
        </p:txBody>
      </p:sp>
      <p:graphicFrame>
        <p:nvGraphicFramePr>
          <p:cNvPr id="48130" name="Object 2"/>
          <p:cNvGraphicFramePr>
            <a:graphicFrameLocks noChangeAspect="1"/>
          </p:cNvGraphicFramePr>
          <p:nvPr/>
        </p:nvGraphicFramePr>
        <p:xfrm>
          <a:off x="374650" y="1132681"/>
          <a:ext cx="3124200" cy="1087438"/>
        </p:xfrm>
        <a:graphic>
          <a:graphicData uri="http://schemas.openxmlformats.org/presentationml/2006/ole">
            <mc:AlternateContent xmlns:mc="http://schemas.openxmlformats.org/markup-compatibility/2006">
              <mc:Choice xmlns:v="urn:schemas-microsoft-com:vml" Requires="v">
                <p:oleObj spid="_x0000_s2062" name="Equation" r:id="rId4" imgW="1130040" imgH="393480" progId="Equation.3">
                  <p:embed/>
                </p:oleObj>
              </mc:Choice>
              <mc:Fallback>
                <p:oleObj name="Equation" r:id="rId4" imgW="113004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650" y="1132681"/>
                        <a:ext cx="3124200" cy="1087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33" name="Text Box 5"/>
          <p:cNvSpPr txBox="1">
            <a:spLocks noChangeArrowheads="1"/>
          </p:cNvSpPr>
          <p:nvPr/>
        </p:nvSpPr>
        <p:spPr bwMode="auto">
          <a:xfrm>
            <a:off x="3498850" y="1504709"/>
            <a:ext cx="4110677" cy="400110"/>
          </a:xfrm>
          <a:prstGeom prst="rect">
            <a:avLst/>
          </a:prstGeom>
          <a:noFill/>
          <a:ln w="9525">
            <a:noFill/>
            <a:miter lim="800000"/>
            <a:headEnd/>
            <a:tailEnd/>
          </a:ln>
        </p:spPr>
        <p:txBody>
          <a:bodyPr wrap="none">
            <a:spAutoFit/>
          </a:bodyPr>
          <a:lstStyle/>
          <a:p>
            <a:r>
              <a:rPr lang="sv-SE" sz="2000" b="0" i="1" dirty="0">
                <a:latin typeface="Calibri" pitchFamily="34" charset="0"/>
              </a:rPr>
              <a:t>Fastest growth rate of normal modes</a:t>
            </a:r>
            <a:endParaRPr lang="en-GB" sz="2000" b="0" i="1" dirty="0">
              <a:latin typeface="Calibri" pitchFamily="34" charset="0"/>
            </a:endParaRPr>
          </a:p>
        </p:txBody>
      </p:sp>
      <p:pic>
        <p:nvPicPr>
          <p:cNvPr id="48134" name="Picture 2"/>
          <p:cNvPicPr>
            <a:picLocks noChangeAspect="1" noChangeArrowheads="1"/>
          </p:cNvPicPr>
          <p:nvPr/>
        </p:nvPicPr>
        <p:blipFill>
          <a:blip r:embed="rId6"/>
          <a:srcRect t="7242" b="76823"/>
          <a:stretch>
            <a:fillRect/>
          </a:stretch>
        </p:blipFill>
        <p:spPr bwMode="auto">
          <a:xfrm>
            <a:off x="1152525" y="2763838"/>
            <a:ext cx="6661150" cy="1503362"/>
          </a:xfrm>
          <a:prstGeom prst="rect">
            <a:avLst/>
          </a:prstGeom>
          <a:noFill/>
          <a:ln w="9525">
            <a:noFill/>
            <a:miter lim="800000"/>
            <a:headEnd/>
            <a:tailEnd/>
          </a:ln>
        </p:spPr>
      </p:pic>
      <p:pic>
        <p:nvPicPr>
          <p:cNvPr id="48135" name="Picture 4"/>
          <p:cNvPicPr>
            <a:picLocks noChangeAspect="1" noChangeArrowheads="1"/>
          </p:cNvPicPr>
          <p:nvPr/>
        </p:nvPicPr>
        <p:blipFill>
          <a:blip r:embed="rId7"/>
          <a:srcRect t="63190" b="21951"/>
          <a:stretch>
            <a:fillRect/>
          </a:stretch>
        </p:blipFill>
        <p:spPr bwMode="auto">
          <a:xfrm>
            <a:off x="1152525" y="4038600"/>
            <a:ext cx="6661150" cy="14017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type="title"/>
          </p:nvPr>
        </p:nvSpPr>
        <p:spPr>
          <a:xfrm>
            <a:off x="185195" y="0"/>
            <a:ext cx="7772400" cy="925975"/>
          </a:xfrm>
        </p:spPr>
        <p:txBody>
          <a:bodyPr/>
          <a:lstStyle/>
          <a:p>
            <a:pPr eaLnBrk="1" hangingPunct="1"/>
            <a:r>
              <a:rPr lang="sv-SE" sz="2400" dirty="0" smtClean="0">
                <a:ea typeface="ＭＳ Ｐゴシック" charset="-128"/>
              </a:rPr>
              <a:t>Correlation Eady index – Ens. Stdev z500</a:t>
            </a:r>
            <a:endParaRPr lang="en-GB" sz="2400" dirty="0" smtClean="0">
              <a:ea typeface="ＭＳ Ｐゴシック" charset="-128"/>
            </a:endParaRPr>
          </a:p>
        </p:txBody>
      </p:sp>
      <p:sp>
        <p:nvSpPr>
          <p:cNvPr id="50180" name="TextBox 6"/>
          <p:cNvSpPr txBox="1">
            <a:spLocks noChangeArrowheads="1"/>
          </p:cNvSpPr>
          <p:nvPr/>
        </p:nvSpPr>
        <p:spPr bwMode="auto">
          <a:xfrm>
            <a:off x="3124200" y="5551488"/>
            <a:ext cx="1497526" cy="461665"/>
          </a:xfrm>
          <a:prstGeom prst="rect">
            <a:avLst/>
          </a:prstGeom>
          <a:noFill/>
          <a:ln w="9525">
            <a:noFill/>
            <a:miter lim="800000"/>
            <a:headEnd/>
            <a:tailEnd/>
          </a:ln>
        </p:spPr>
        <p:txBody>
          <a:bodyPr wrap="none">
            <a:spAutoFit/>
          </a:bodyPr>
          <a:lstStyle/>
          <a:p>
            <a:r>
              <a:rPr lang="sv-SE" b="0" dirty="0">
                <a:latin typeface="Calibri" pitchFamily="34" charset="0"/>
              </a:rPr>
              <a:t>(20N-70N)</a:t>
            </a:r>
          </a:p>
        </p:txBody>
      </p:sp>
      <p:pic>
        <p:nvPicPr>
          <p:cNvPr id="50181" name="Picture 3"/>
          <p:cNvPicPr>
            <a:picLocks noChangeAspect="1" noChangeArrowheads="1"/>
          </p:cNvPicPr>
          <p:nvPr/>
        </p:nvPicPr>
        <p:blipFill>
          <a:blip r:embed="rId3"/>
          <a:srcRect t="28629" b="21439"/>
          <a:stretch>
            <a:fillRect/>
          </a:stretch>
        </p:blipFill>
        <p:spPr bwMode="auto">
          <a:xfrm>
            <a:off x="838200" y="1295400"/>
            <a:ext cx="6019800" cy="4256088"/>
          </a:xfrm>
          <a:prstGeom prst="rect">
            <a:avLst/>
          </a:prstGeom>
          <a:noFill/>
          <a:ln w="9525">
            <a:noFill/>
            <a:miter lim="800000"/>
            <a:headEnd/>
            <a:tailEnd/>
          </a:ln>
        </p:spPr>
      </p:pic>
      <p:sp>
        <p:nvSpPr>
          <p:cNvPr id="50182" name="Text Box 4"/>
          <p:cNvSpPr txBox="1">
            <a:spLocks noChangeArrowheads="1"/>
          </p:cNvSpPr>
          <p:nvPr/>
        </p:nvSpPr>
        <p:spPr bwMode="auto">
          <a:xfrm>
            <a:off x="6858000" y="2514600"/>
            <a:ext cx="2089150" cy="1569660"/>
          </a:xfrm>
          <a:prstGeom prst="rect">
            <a:avLst/>
          </a:prstGeom>
          <a:noFill/>
          <a:ln w="9525">
            <a:noFill/>
            <a:miter lim="800000"/>
            <a:headEnd/>
            <a:tailEnd/>
          </a:ln>
        </p:spPr>
        <p:txBody>
          <a:bodyPr wrap="square">
            <a:spAutoFit/>
          </a:bodyPr>
          <a:lstStyle/>
          <a:p>
            <a:r>
              <a:rPr lang="sv-SE" b="0" dirty="0">
                <a:solidFill>
                  <a:srgbClr val="990000"/>
                </a:solidFill>
                <a:latin typeface="Calibri" pitchFamily="34" charset="0"/>
              </a:rPr>
              <a:t>SV - Red</a:t>
            </a:r>
          </a:p>
          <a:p>
            <a:r>
              <a:rPr lang="sv-SE" b="0" dirty="0">
                <a:solidFill>
                  <a:schemeClr val="accent2"/>
                </a:solidFill>
                <a:latin typeface="Calibri" pitchFamily="34" charset="0"/>
              </a:rPr>
              <a:t>ET - Blue</a:t>
            </a:r>
          </a:p>
          <a:p>
            <a:r>
              <a:rPr lang="sv-SE" b="0" dirty="0">
                <a:solidFill>
                  <a:srgbClr val="008000"/>
                </a:solidFill>
                <a:latin typeface="Calibri" pitchFamily="34" charset="0"/>
              </a:rPr>
              <a:t>RF </a:t>
            </a:r>
            <a:r>
              <a:rPr lang="en-US" b="0" dirty="0">
                <a:solidFill>
                  <a:srgbClr val="008000"/>
                </a:solidFill>
                <a:latin typeface="Calibri" pitchFamily="34" charset="0"/>
              </a:rPr>
              <a:t>–</a:t>
            </a:r>
            <a:r>
              <a:rPr lang="sv-SE" b="0" dirty="0">
                <a:solidFill>
                  <a:srgbClr val="008000"/>
                </a:solidFill>
                <a:latin typeface="Calibri" pitchFamily="34" charset="0"/>
              </a:rPr>
              <a:t> Green</a:t>
            </a:r>
          </a:p>
          <a:p>
            <a:r>
              <a:rPr lang="sv-SE" b="0" dirty="0">
                <a:latin typeface="Calibri" pitchFamily="34" charset="0"/>
              </a:rPr>
              <a:t>RP - Black</a:t>
            </a:r>
            <a:endParaRPr lang="en-GB" b="0" dirty="0">
              <a:latin typeface="Calibri"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t="31688"/>
          <a:stretch/>
        </p:blipFill>
        <p:spPr>
          <a:xfrm>
            <a:off x="242596" y="1226986"/>
            <a:ext cx="8622172" cy="4159136"/>
          </a:xfrm>
          <a:prstGeom prst="rect">
            <a:avLst/>
          </a:prstGeom>
        </p:spPr>
      </p:pic>
      <p:sp>
        <p:nvSpPr>
          <p:cNvPr id="6" name="TextBox 5"/>
          <p:cNvSpPr txBox="1"/>
          <p:nvPr/>
        </p:nvSpPr>
        <p:spPr>
          <a:xfrm>
            <a:off x="2279360" y="420652"/>
            <a:ext cx="4830168" cy="461665"/>
          </a:xfrm>
          <a:prstGeom prst="rect">
            <a:avLst/>
          </a:prstGeom>
          <a:noFill/>
        </p:spPr>
        <p:txBody>
          <a:bodyPr wrap="none" rtlCol="0">
            <a:spAutoFit/>
          </a:bodyPr>
          <a:lstStyle/>
          <a:p>
            <a:r>
              <a:rPr lang="en-GB" dirty="0" smtClean="0"/>
              <a:t>Z500 error 7 March </a:t>
            </a:r>
            <a:r>
              <a:rPr lang="en-GB" dirty="0" smtClean="0"/>
              <a:t>00z + 4 days</a:t>
            </a:r>
            <a:endParaRPr lang="en-GB" dirty="0"/>
          </a:p>
        </p:txBody>
      </p:sp>
    </p:spTree>
    <p:extLst>
      <p:ext uri="{BB962C8B-B14F-4D97-AF65-F5344CB8AC3E}">
        <p14:creationId xmlns:p14="http://schemas.microsoft.com/office/powerpoint/2010/main" val="2238868340"/>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initial perturbation distribution</a:t>
            </a:r>
            <a:endParaRPr lang="en-GB" dirty="0"/>
          </a:p>
        </p:txBody>
      </p:sp>
      <p:pic>
        <p:nvPicPr>
          <p:cNvPr id="31746" name="Picture 2"/>
          <p:cNvPicPr>
            <a:picLocks noChangeAspect="1" noChangeArrowheads="1"/>
          </p:cNvPicPr>
          <p:nvPr/>
        </p:nvPicPr>
        <p:blipFill>
          <a:blip r:embed="rId3"/>
          <a:srcRect b="10594"/>
          <a:stretch>
            <a:fillRect/>
          </a:stretch>
        </p:blipFill>
        <p:spPr bwMode="auto">
          <a:xfrm>
            <a:off x="1860771" y="599954"/>
            <a:ext cx="6375300" cy="5348951"/>
          </a:xfrm>
          <a:prstGeom prst="rect">
            <a:avLst/>
          </a:prstGeom>
          <a:noFill/>
          <a:ln w="9525">
            <a:noFill/>
            <a:miter lim="800000"/>
            <a:headEnd/>
            <a:tailEnd/>
          </a:ln>
        </p:spPr>
      </p:pic>
      <p:sp>
        <p:nvSpPr>
          <p:cNvPr id="4" name="TextBox 3"/>
          <p:cNvSpPr txBox="1"/>
          <p:nvPr/>
        </p:nvSpPr>
        <p:spPr>
          <a:xfrm>
            <a:off x="344488" y="6110951"/>
            <a:ext cx="4060727" cy="261610"/>
          </a:xfrm>
          <a:prstGeom prst="rect">
            <a:avLst/>
          </a:prstGeom>
          <a:noFill/>
        </p:spPr>
        <p:txBody>
          <a:bodyPr wrap="none" rtlCol="0">
            <a:spAutoFit/>
          </a:bodyPr>
          <a:lstStyle/>
          <a:p>
            <a:r>
              <a:rPr lang="en-GB" sz="1100" dirty="0" smtClean="0"/>
              <a:t>Figure 2. Magnusson, </a:t>
            </a:r>
            <a:r>
              <a:rPr lang="en-GB" sz="1100" dirty="0" err="1" smtClean="0"/>
              <a:t>Leutbecher</a:t>
            </a:r>
            <a:r>
              <a:rPr lang="en-GB" sz="1100" dirty="0" smtClean="0"/>
              <a:t> and </a:t>
            </a:r>
            <a:r>
              <a:rPr lang="en-GB" sz="1100" dirty="0" err="1" smtClean="0"/>
              <a:t>Källén</a:t>
            </a:r>
            <a:r>
              <a:rPr lang="en-GB" sz="1100" dirty="0" smtClean="0"/>
              <a:t>. 2008 (MWR)</a:t>
            </a:r>
            <a:endParaRPr lang="en-GB" sz="11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3"/>
          <a:srcRect/>
          <a:stretch>
            <a:fillRect/>
          </a:stretch>
        </p:blipFill>
        <p:spPr bwMode="auto">
          <a:xfrm>
            <a:off x="1145895" y="860568"/>
            <a:ext cx="6898510" cy="5102617"/>
          </a:xfrm>
          <a:prstGeom prst="rect">
            <a:avLst/>
          </a:prstGeom>
          <a:noFill/>
          <a:ln w="9525">
            <a:noFill/>
            <a:miter lim="800000"/>
            <a:headEnd/>
            <a:tailEnd/>
          </a:ln>
        </p:spPr>
      </p:pic>
      <p:sp>
        <p:nvSpPr>
          <p:cNvPr id="4" name="Title 1"/>
          <p:cNvSpPr txBox="1">
            <a:spLocks/>
          </p:cNvSpPr>
          <p:nvPr/>
        </p:nvSpPr>
        <p:spPr bwMode="auto">
          <a:xfrm>
            <a:off x="242245" y="212868"/>
            <a:ext cx="8429625" cy="647700"/>
          </a:xfrm>
          <a:prstGeom prst="rect">
            <a:avLst/>
          </a:prstGeom>
          <a:noFill/>
          <a:ln w="12700">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GB" sz="2600" b="1" i="0" u="none" strike="noStrike" kern="0" cap="none" spc="0" normalizeH="0" baseline="0" noProof="0" dirty="0" smtClean="0">
                <a:ln>
                  <a:noFill/>
                </a:ln>
                <a:solidFill>
                  <a:srgbClr val="1F3692"/>
                </a:solidFill>
                <a:effectLst/>
                <a:uLnTx/>
                <a:uFillTx/>
                <a:latin typeface="Calibri"/>
                <a:ea typeface="ＭＳ Ｐゴシック" pitchFamily="39" charset="-128"/>
                <a:cs typeface="ＭＳ Ｐゴシック" pitchFamily="39" charset="-128"/>
              </a:rPr>
              <a:t>Mean perturbation distribution after 48 hours</a:t>
            </a:r>
            <a:endParaRPr kumimoji="0" lang="en-GB" sz="2600" b="1" i="0" u="none" strike="noStrike" kern="0" cap="none" spc="0" normalizeH="0" baseline="0" noProof="0" dirty="0">
              <a:ln>
                <a:noFill/>
              </a:ln>
              <a:solidFill>
                <a:srgbClr val="1F3692"/>
              </a:solidFill>
              <a:effectLst/>
              <a:uLnTx/>
              <a:uFillTx/>
              <a:latin typeface="Calibri"/>
              <a:ea typeface="ＭＳ Ｐゴシック" pitchFamily="39" charset="-128"/>
              <a:cs typeface="ＭＳ Ｐゴシック" pitchFamily="39" charset="-128"/>
            </a:endParaRPr>
          </a:p>
        </p:txBody>
      </p:sp>
      <p:sp>
        <p:nvSpPr>
          <p:cNvPr id="5" name="TextBox 4"/>
          <p:cNvSpPr txBox="1"/>
          <p:nvPr/>
        </p:nvSpPr>
        <p:spPr>
          <a:xfrm>
            <a:off x="344488" y="6110951"/>
            <a:ext cx="4060727" cy="261610"/>
          </a:xfrm>
          <a:prstGeom prst="rect">
            <a:avLst/>
          </a:prstGeom>
          <a:noFill/>
        </p:spPr>
        <p:txBody>
          <a:bodyPr wrap="none" rtlCol="0">
            <a:spAutoFit/>
          </a:bodyPr>
          <a:lstStyle/>
          <a:p>
            <a:r>
              <a:rPr lang="en-GB" sz="1100" dirty="0" smtClean="0"/>
              <a:t>Figure 3. Magnusson, </a:t>
            </a:r>
            <a:r>
              <a:rPr lang="en-GB" sz="1100" dirty="0" err="1" smtClean="0"/>
              <a:t>Leutbecher</a:t>
            </a:r>
            <a:r>
              <a:rPr lang="en-GB" sz="1100" dirty="0" smtClean="0"/>
              <a:t> and </a:t>
            </a:r>
            <a:r>
              <a:rPr lang="en-GB" sz="1100" dirty="0" err="1" smtClean="0"/>
              <a:t>Källén</a:t>
            </a:r>
            <a:r>
              <a:rPr lang="en-GB" sz="1100" dirty="0" smtClean="0"/>
              <a:t>. 2008 (MWR)</a:t>
            </a:r>
            <a:endParaRPr lang="en-GB" sz="11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0" y="3204250"/>
            <a:ext cx="9213311" cy="3352800"/>
            <a:chOff x="0" y="3505200"/>
            <a:chExt cx="9213311" cy="3352800"/>
          </a:xfrm>
        </p:grpSpPr>
        <p:grpSp>
          <p:nvGrpSpPr>
            <p:cNvPr id="3" name="Group 12"/>
            <p:cNvGrpSpPr>
              <a:grpSpLocks/>
            </p:cNvGrpSpPr>
            <p:nvPr/>
          </p:nvGrpSpPr>
          <p:grpSpPr bwMode="auto">
            <a:xfrm>
              <a:off x="0" y="3505200"/>
              <a:ext cx="6096000" cy="3352800"/>
              <a:chOff x="0" y="3505200"/>
              <a:chExt cx="6096000" cy="3352800"/>
            </a:xfrm>
          </p:grpSpPr>
          <p:pic>
            <p:nvPicPr>
              <p:cNvPr id="60428" name="Picture 3" descr="fig_5_3b"/>
              <p:cNvPicPr>
                <a:picLocks noChangeAspect="1" noChangeArrowheads="1"/>
              </p:cNvPicPr>
              <p:nvPr/>
            </p:nvPicPr>
            <p:blipFill>
              <a:blip r:embed="rId3"/>
              <a:srcRect/>
              <a:stretch>
                <a:fillRect/>
              </a:stretch>
            </p:blipFill>
            <p:spPr bwMode="auto">
              <a:xfrm>
                <a:off x="0" y="3505200"/>
                <a:ext cx="6096000" cy="3352800"/>
              </a:xfrm>
              <a:prstGeom prst="rect">
                <a:avLst/>
              </a:prstGeom>
              <a:noFill/>
              <a:ln w="9525">
                <a:noFill/>
                <a:miter lim="800000"/>
                <a:headEnd/>
                <a:tailEnd/>
              </a:ln>
            </p:spPr>
          </p:pic>
          <p:sp>
            <p:nvSpPr>
              <p:cNvPr id="60429" name="Line 6"/>
              <p:cNvSpPr>
                <a:spLocks noChangeShapeType="1"/>
              </p:cNvSpPr>
              <p:nvPr/>
            </p:nvSpPr>
            <p:spPr bwMode="auto">
              <a:xfrm>
                <a:off x="533400" y="6248400"/>
                <a:ext cx="3429000" cy="0"/>
              </a:xfrm>
              <a:prstGeom prst="line">
                <a:avLst/>
              </a:prstGeom>
              <a:noFill/>
              <a:ln w="9525">
                <a:solidFill>
                  <a:schemeClr val="tx1"/>
                </a:solidFill>
                <a:round/>
                <a:headEnd/>
                <a:tailEnd/>
              </a:ln>
            </p:spPr>
            <p:txBody>
              <a:bodyPr/>
              <a:lstStyle/>
              <a:p>
                <a:endParaRPr lang="en-GB"/>
              </a:p>
            </p:txBody>
          </p:sp>
          <p:sp>
            <p:nvSpPr>
              <p:cNvPr id="60430" name="Line 7"/>
              <p:cNvSpPr>
                <a:spLocks noChangeShapeType="1"/>
              </p:cNvSpPr>
              <p:nvPr/>
            </p:nvSpPr>
            <p:spPr bwMode="auto">
              <a:xfrm>
                <a:off x="533400" y="4191000"/>
                <a:ext cx="3429000" cy="0"/>
              </a:xfrm>
              <a:prstGeom prst="line">
                <a:avLst/>
              </a:prstGeom>
              <a:noFill/>
              <a:ln w="9525">
                <a:solidFill>
                  <a:schemeClr val="tx1"/>
                </a:solidFill>
                <a:round/>
                <a:headEnd/>
                <a:tailEnd/>
              </a:ln>
            </p:spPr>
            <p:txBody>
              <a:bodyPr/>
              <a:lstStyle/>
              <a:p>
                <a:endParaRPr lang="en-GB"/>
              </a:p>
            </p:txBody>
          </p:sp>
          <p:sp>
            <p:nvSpPr>
              <p:cNvPr id="60431" name="Line 8"/>
              <p:cNvSpPr>
                <a:spLocks noChangeShapeType="1"/>
              </p:cNvSpPr>
              <p:nvPr/>
            </p:nvSpPr>
            <p:spPr bwMode="auto">
              <a:xfrm flipV="1">
                <a:off x="3962400" y="4191000"/>
                <a:ext cx="0" cy="2057400"/>
              </a:xfrm>
              <a:prstGeom prst="line">
                <a:avLst/>
              </a:prstGeom>
              <a:noFill/>
              <a:ln w="9525">
                <a:solidFill>
                  <a:schemeClr val="tx1"/>
                </a:solidFill>
                <a:round/>
                <a:headEnd/>
                <a:tailEnd/>
              </a:ln>
            </p:spPr>
            <p:txBody>
              <a:bodyPr/>
              <a:lstStyle/>
              <a:p>
                <a:endParaRPr lang="en-GB"/>
              </a:p>
            </p:txBody>
          </p:sp>
        </p:grpSp>
        <p:sp>
          <p:nvSpPr>
            <p:cNvPr id="60427" name="Text Box 10"/>
            <p:cNvSpPr txBox="1">
              <a:spLocks noChangeArrowheads="1"/>
            </p:cNvSpPr>
            <p:nvPr/>
          </p:nvSpPr>
          <p:spPr bwMode="auto">
            <a:xfrm>
              <a:off x="6143625" y="4876800"/>
              <a:ext cx="3069686" cy="1200329"/>
            </a:xfrm>
            <a:prstGeom prst="rect">
              <a:avLst/>
            </a:prstGeom>
            <a:noFill/>
            <a:ln w="9525">
              <a:noFill/>
              <a:miter lim="800000"/>
              <a:headEnd/>
              <a:tailEnd/>
            </a:ln>
          </p:spPr>
          <p:txBody>
            <a:bodyPr wrap="none">
              <a:spAutoFit/>
            </a:bodyPr>
            <a:lstStyle/>
            <a:p>
              <a:r>
                <a:rPr lang="sv-SE" b="0" dirty="0">
                  <a:latin typeface="Calibri" pitchFamily="34" charset="0"/>
                </a:rPr>
                <a:t>Different Centres</a:t>
              </a:r>
            </a:p>
            <a:p>
              <a:r>
                <a:rPr lang="sv-SE" b="0" dirty="0">
                  <a:latin typeface="Calibri" pitchFamily="34" charset="0"/>
                </a:rPr>
                <a:t>(from Park et al.(2008),</a:t>
              </a:r>
            </a:p>
            <a:p>
              <a:r>
                <a:rPr lang="sv-SE" b="0" dirty="0">
                  <a:latin typeface="Calibri" pitchFamily="34" charset="0"/>
                </a:rPr>
                <a:t>Courtesy R. Buizza )</a:t>
              </a:r>
              <a:endParaRPr lang="en-GB" b="0" dirty="0">
                <a:latin typeface="Calibri" pitchFamily="34" charset="0"/>
              </a:endParaRPr>
            </a:p>
          </p:txBody>
        </p:sp>
      </p:grpSp>
      <p:sp>
        <p:nvSpPr>
          <p:cNvPr id="12" name="Rectangle 2"/>
          <p:cNvSpPr txBox="1">
            <a:spLocks noChangeArrowheads="1"/>
          </p:cNvSpPr>
          <p:nvPr/>
        </p:nvSpPr>
        <p:spPr bwMode="auto">
          <a:xfrm>
            <a:off x="76200" y="23150"/>
            <a:ext cx="7772400" cy="555585"/>
          </a:xfrm>
          <a:prstGeom prst="rect">
            <a:avLst/>
          </a:prstGeom>
          <a:noFill/>
          <a:ln w="9525">
            <a:noFill/>
            <a:miter lim="800000"/>
            <a:headEnd/>
            <a:tailEnd/>
          </a:ln>
        </p:spPr>
        <p:txBody>
          <a:bodyPr/>
          <a:lstStyle/>
          <a:p>
            <a:pPr defTabSz="914400">
              <a:lnSpc>
                <a:spcPts val="3200"/>
              </a:lnSpc>
            </a:pPr>
            <a:r>
              <a:rPr lang="sv-SE" sz="2400" b="1" dirty="0">
                <a:solidFill>
                  <a:srgbClr val="1F3692"/>
                </a:solidFill>
                <a:latin typeface="Calibri" pitchFamily="34" charset="0"/>
              </a:rPr>
              <a:t>Ranked Probability skill score </a:t>
            </a:r>
            <a:r>
              <a:rPr lang="sv-SE" sz="2400" b="1" dirty="0" smtClean="0">
                <a:solidFill>
                  <a:srgbClr val="1F3692"/>
                </a:solidFill>
                <a:latin typeface="Calibri" pitchFamily="34" charset="0"/>
              </a:rPr>
              <a:t>- t850</a:t>
            </a:r>
            <a:endParaRPr lang="en-GB" sz="2400" b="1" dirty="0">
              <a:solidFill>
                <a:srgbClr val="1F3692"/>
              </a:solidFill>
              <a:latin typeface="Calibri" pitchFamily="34" charset="0"/>
            </a:endParaRPr>
          </a:p>
        </p:txBody>
      </p:sp>
      <p:grpSp>
        <p:nvGrpSpPr>
          <p:cNvPr id="4" name="Group 15"/>
          <p:cNvGrpSpPr>
            <a:grpSpLocks/>
          </p:cNvGrpSpPr>
          <p:nvPr/>
        </p:nvGrpSpPr>
        <p:grpSpPr bwMode="auto">
          <a:xfrm>
            <a:off x="152400" y="737856"/>
            <a:ext cx="8299183" cy="2509837"/>
            <a:chOff x="152400" y="1071563"/>
            <a:chExt cx="8299183" cy="2509837"/>
          </a:xfrm>
        </p:grpSpPr>
        <p:grpSp>
          <p:nvGrpSpPr>
            <p:cNvPr id="5" name="Group 12"/>
            <p:cNvGrpSpPr>
              <a:grpSpLocks/>
            </p:cNvGrpSpPr>
            <p:nvPr/>
          </p:nvGrpSpPr>
          <p:grpSpPr bwMode="auto">
            <a:xfrm>
              <a:off x="152400" y="1071563"/>
              <a:ext cx="8299183" cy="2509837"/>
              <a:chOff x="152400" y="1071563"/>
              <a:chExt cx="8299183" cy="2509837"/>
            </a:xfrm>
          </p:grpSpPr>
          <p:pic>
            <p:nvPicPr>
              <p:cNvPr id="60424" name="Picture 11"/>
              <p:cNvPicPr>
                <a:picLocks noChangeAspect="1" noChangeArrowheads="1"/>
              </p:cNvPicPr>
              <p:nvPr/>
            </p:nvPicPr>
            <p:blipFill>
              <a:blip r:embed="rId4"/>
              <a:srcRect l="6667" t="26224" b="22034"/>
              <a:stretch>
                <a:fillRect/>
              </a:stretch>
            </p:blipFill>
            <p:spPr bwMode="auto">
              <a:xfrm>
                <a:off x="152400" y="1071563"/>
                <a:ext cx="4267200" cy="2509837"/>
              </a:xfrm>
              <a:prstGeom prst="rect">
                <a:avLst/>
              </a:prstGeom>
              <a:noFill/>
              <a:ln w="9525">
                <a:noFill/>
                <a:miter lim="800000"/>
                <a:headEnd/>
                <a:tailEnd/>
              </a:ln>
            </p:spPr>
          </p:pic>
          <p:sp>
            <p:nvSpPr>
              <p:cNvPr id="60425" name="Text Box 9"/>
              <p:cNvSpPr txBox="1">
                <a:spLocks noChangeArrowheads="1"/>
              </p:cNvSpPr>
              <p:nvPr/>
            </p:nvSpPr>
            <p:spPr bwMode="auto">
              <a:xfrm>
                <a:off x="4605337" y="1335088"/>
                <a:ext cx="3846246" cy="830997"/>
              </a:xfrm>
              <a:prstGeom prst="rect">
                <a:avLst/>
              </a:prstGeom>
              <a:noFill/>
              <a:ln w="9525">
                <a:noFill/>
                <a:miter lim="800000"/>
                <a:headEnd/>
                <a:tailEnd/>
              </a:ln>
            </p:spPr>
            <p:txBody>
              <a:bodyPr wrap="none">
                <a:spAutoFit/>
              </a:bodyPr>
              <a:lstStyle/>
              <a:p>
                <a:r>
                  <a:rPr lang="sv-SE" b="0" dirty="0">
                    <a:latin typeface="Calibri" pitchFamily="34" charset="0"/>
                  </a:rPr>
                  <a:t>Different initial perturbations</a:t>
                </a:r>
              </a:p>
              <a:p>
                <a:r>
                  <a:rPr lang="sv-SE" b="0" dirty="0">
                    <a:latin typeface="Calibri" pitchFamily="34" charset="0"/>
                  </a:rPr>
                  <a:t>(N.Hem)</a:t>
                </a:r>
                <a:endParaRPr lang="en-GB" b="0" dirty="0">
                  <a:latin typeface="Calibri" pitchFamily="34" charset="0"/>
                </a:endParaRPr>
              </a:p>
            </p:txBody>
          </p:sp>
        </p:grpSp>
        <p:sp>
          <p:nvSpPr>
            <p:cNvPr id="60423" name="Text Box 4"/>
            <p:cNvSpPr txBox="1">
              <a:spLocks noChangeArrowheads="1"/>
            </p:cNvSpPr>
            <p:nvPr/>
          </p:nvSpPr>
          <p:spPr bwMode="auto">
            <a:xfrm>
              <a:off x="4721225" y="2228850"/>
              <a:ext cx="2918066" cy="1200329"/>
            </a:xfrm>
            <a:prstGeom prst="rect">
              <a:avLst/>
            </a:prstGeom>
            <a:noFill/>
            <a:ln w="9525">
              <a:noFill/>
              <a:miter lim="800000"/>
              <a:headEnd/>
              <a:tailEnd/>
            </a:ln>
          </p:spPr>
          <p:txBody>
            <a:bodyPr wrap="square">
              <a:spAutoFit/>
            </a:bodyPr>
            <a:lstStyle/>
            <a:p>
              <a:r>
                <a:rPr lang="sv-SE" b="0" dirty="0">
                  <a:solidFill>
                    <a:srgbClr val="990000"/>
                  </a:solidFill>
                  <a:latin typeface="Calibri" pitchFamily="34" charset="0"/>
                </a:rPr>
                <a:t>SV - Red</a:t>
              </a:r>
            </a:p>
            <a:p>
              <a:r>
                <a:rPr lang="sv-SE" b="0" dirty="0">
                  <a:solidFill>
                    <a:schemeClr val="accent2"/>
                  </a:solidFill>
                  <a:latin typeface="Calibri" pitchFamily="34" charset="0"/>
                </a:rPr>
                <a:t>ET - Blue</a:t>
              </a:r>
            </a:p>
            <a:p>
              <a:r>
                <a:rPr lang="sv-SE" b="0" dirty="0">
                  <a:solidFill>
                    <a:srgbClr val="008000"/>
                  </a:solidFill>
                  <a:latin typeface="Calibri" pitchFamily="34" charset="0"/>
                </a:rPr>
                <a:t>RF </a:t>
              </a:r>
              <a:r>
                <a:rPr lang="en-US" b="0" dirty="0">
                  <a:solidFill>
                    <a:srgbClr val="008000"/>
                  </a:solidFill>
                  <a:latin typeface="Calibri" pitchFamily="34" charset="0"/>
                </a:rPr>
                <a:t>–</a:t>
              </a:r>
              <a:r>
                <a:rPr lang="sv-SE" b="0" dirty="0">
                  <a:solidFill>
                    <a:srgbClr val="008000"/>
                  </a:solidFill>
                  <a:latin typeface="Calibri" pitchFamily="34" charset="0"/>
                </a:rPr>
                <a:t> </a:t>
              </a:r>
              <a:r>
                <a:rPr lang="sv-SE" b="0" dirty="0" smtClean="0">
                  <a:solidFill>
                    <a:srgbClr val="008000"/>
                  </a:solidFill>
                  <a:latin typeface="Calibri" pitchFamily="34" charset="0"/>
                </a:rPr>
                <a:t>Green</a:t>
              </a:r>
              <a:endParaRPr lang="sv-SE" b="0" dirty="0">
                <a:solidFill>
                  <a:srgbClr val="008000"/>
                </a:solidFill>
                <a:latin typeface="Calibri"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things to consider - Importance of initial amplitude scaling</a:t>
            </a:r>
            <a:endParaRPr lang="en-GB" dirty="0"/>
          </a:p>
        </p:txBody>
      </p:sp>
      <p:sp>
        <p:nvSpPr>
          <p:cNvPr id="3" name="TextBox 2"/>
          <p:cNvSpPr txBox="1"/>
          <p:nvPr/>
        </p:nvSpPr>
        <p:spPr>
          <a:xfrm>
            <a:off x="1645960" y="5686454"/>
            <a:ext cx="5331396" cy="400110"/>
          </a:xfrm>
          <a:prstGeom prst="rect">
            <a:avLst/>
          </a:prstGeom>
          <a:noFill/>
        </p:spPr>
        <p:txBody>
          <a:bodyPr wrap="none" rtlCol="0">
            <a:spAutoFit/>
          </a:bodyPr>
          <a:lstStyle/>
          <a:p>
            <a:r>
              <a:rPr lang="en-GB" sz="2000" dirty="0" smtClean="0">
                <a:latin typeface="Calibri" pitchFamily="34" charset="0"/>
                <a:cs typeface="Calibri" pitchFamily="34" charset="0"/>
              </a:rPr>
              <a:t>Perturbation growth is highly model dependent!</a:t>
            </a:r>
            <a:endParaRPr lang="en-GB" sz="2000" dirty="0">
              <a:latin typeface="Calibri" pitchFamily="34" charset="0"/>
              <a:cs typeface="Calibri" pitchFamily="34" charset="0"/>
            </a:endParaRPr>
          </a:p>
        </p:txBody>
      </p:sp>
      <p:pic>
        <p:nvPicPr>
          <p:cNvPr id="30724" name="Picture 4"/>
          <p:cNvPicPr>
            <a:picLocks noChangeAspect="1" noChangeArrowheads="1"/>
          </p:cNvPicPr>
          <p:nvPr/>
        </p:nvPicPr>
        <p:blipFill>
          <a:blip r:embed="rId3"/>
          <a:srcRect/>
          <a:stretch>
            <a:fillRect/>
          </a:stretch>
        </p:blipFill>
        <p:spPr bwMode="auto">
          <a:xfrm>
            <a:off x="144000" y="1642306"/>
            <a:ext cx="4500000" cy="3177884"/>
          </a:xfrm>
          <a:prstGeom prst="rect">
            <a:avLst/>
          </a:prstGeom>
          <a:noFill/>
          <a:ln w="9525">
            <a:noFill/>
            <a:miter lim="800000"/>
            <a:headEnd/>
            <a:tailEnd/>
          </a:ln>
        </p:spPr>
      </p:pic>
      <p:pic>
        <p:nvPicPr>
          <p:cNvPr id="30725" name="Picture 5"/>
          <p:cNvPicPr>
            <a:picLocks noChangeAspect="1" noChangeArrowheads="1"/>
          </p:cNvPicPr>
          <p:nvPr/>
        </p:nvPicPr>
        <p:blipFill>
          <a:blip r:embed="rId4"/>
          <a:srcRect/>
          <a:stretch>
            <a:fillRect/>
          </a:stretch>
        </p:blipFill>
        <p:spPr bwMode="auto">
          <a:xfrm>
            <a:off x="4644000" y="1642306"/>
            <a:ext cx="4500000" cy="3177885"/>
          </a:xfrm>
          <a:prstGeom prst="rect">
            <a:avLst/>
          </a:prstGeom>
          <a:noFill/>
          <a:ln w="9525">
            <a:noFill/>
            <a:miter lim="800000"/>
            <a:headEnd/>
            <a:tailEnd/>
          </a:ln>
        </p:spPr>
      </p:pic>
      <p:sp>
        <p:nvSpPr>
          <p:cNvPr id="6" name="TextBox 5"/>
          <p:cNvSpPr txBox="1"/>
          <p:nvPr/>
        </p:nvSpPr>
        <p:spPr>
          <a:xfrm>
            <a:off x="1244215" y="1642306"/>
            <a:ext cx="6237477" cy="400110"/>
          </a:xfrm>
          <a:prstGeom prst="rect">
            <a:avLst/>
          </a:prstGeom>
          <a:noFill/>
        </p:spPr>
        <p:txBody>
          <a:bodyPr wrap="none" rtlCol="0">
            <a:spAutoFit/>
          </a:bodyPr>
          <a:lstStyle/>
          <a:p>
            <a:r>
              <a:rPr lang="en-GB" sz="2000" dirty="0" smtClean="0">
                <a:latin typeface="Calibri" pitchFamily="34" charset="0"/>
                <a:cs typeface="Calibri" pitchFamily="34" charset="0"/>
              </a:rPr>
              <a:t>Two models with different tuning of the initial amplitude</a:t>
            </a:r>
            <a:endParaRPr lang="en-GB" sz="2000"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things to consider - Perturbation symmetry</a:t>
            </a:r>
            <a:endParaRPr lang="en-GB" dirty="0"/>
          </a:p>
        </p:txBody>
      </p:sp>
      <p:sp>
        <p:nvSpPr>
          <p:cNvPr id="3" name="TextBox 2"/>
          <p:cNvSpPr txBox="1"/>
          <p:nvPr/>
        </p:nvSpPr>
        <p:spPr>
          <a:xfrm>
            <a:off x="925974" y="1518795"/>
            <a:ext cx="7994496" cy="1938992"/>
          </a:xfrm>
          <a:prstGeom prst="rect">
            <a:avLst/>
          </a:prstGeom>
          <a:noFill/>
        </p:spPr>
        <p:txBody>
          <a:bodyPr wrap="none" rtlCol="0">
            <a:spAutoFit/>
          </a:bodyPr>
          <a:lstStyle/>
          <a:p>
            <a:pPr>
              <a:buFont typeface="Arial" pitchFamily="34" charset="0"/>
              <a:buChar char="•"/>
            </a:pPr>
            <a:r>
              <a:rPr lang="en-GB" dirty="0" smtClean="0">
                <a:latin typeface="Calibri"/>
                <a:cs typeface="Calibri"/>
              </a:rPr>
              <a:t>+/- symmetry -&gt; rank N/2</a:t>
            </a:r>
          </a:p>
          <a:p>
            <a:pPr>
              <a:buFont typeface="Arial" pitchFamily="34" charset="0"/>
              <a:buChar char="•"/>
            </a:pPr>
            <a:r>
              <a:rPr lang="en-GB" dirty="0" smtClean="0">
                <a:latin typeface="Calibri"/>
                <a:cs typeface="Calibri"/>
              </a:rPr>
              <a:t>Simplex transformation -&gt; rank N-1</a:t>
            </a:r>
          </a:p>
          <a:p>
            <a:pPr>
              <a:buFont typeface="Arial" pitchFamily="34" charset="0"/>
              <a:buChar char="•"/>
            </a:pPr>
            <a:endParaRPr lang="en-GB" dirty="0" smtClean="0">
              <a:latin typeface="Calibri"/>
              <a:cs typeface="Calibri"/>
            </a:endParaRPr>
          </a:p>
          <a:p>
            <a:pPr>
              <a:buFont typeface="Arial" pitchFamily="34" charset="0"/>
              <a:buChar char="•"/>
            </a:pPr>
            <a:endParaRPr lang="en-GB" dirty="0" smtClean="0">
              <a:latin typeface="Calibri"/>
              <a:cs typeface="Calibri"/>
            </a:endParaRPr>
          </a:p>
          <a:p>
            <a:pPr>
              <a:buFont typeface="Arial" pitchFamily="34" charset="0"/>
              <a:buChar char="•"/>
            </a:pPr>
            <a:r>
              <a:rPr lang="en-GB" dirty="0" smtClean="0">
                <a:latin typeface="Calibri"/>
                <a:cs typeface="Calibri"/>
              </a:rPr>
              <a:t>No clear advantage for simplex transformation in our metrics</a:t>
            </a:r>
            <a:endParaRPr lang="en-GB" dirty="0">
              <a:latin typeface="Calibri"/>
              <a:cs typeface="Calibri"/>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5"/>
          <p:cNvSpPr>
            <a:spLocks noGrp="1"/>
          </p:cNvSpPr>
          <p:nvPr>
            <p:ph type="title"/>
          </p:nvPr>
        </p:nvSpPr>
        <p:spPr>
          <a:xfrm>
            <a:off x="173625" y="0"/>
            <a:ext cx="6848475" cy="795338"/>
          </a:xfrm>
        </p:spPr>
        <p:txBody>
          <a:bodyPr/>
          <a:lstStyle/>
          <a:p>
            <a:pPr eaLnBrk="1" hangingPunct="1"/>
            <a:r>
              <a:rPr lang="sv-SE" dirty="0" smtClean="0"/>
              <a:t>Desirable </a:t>
            </a:r>
            <a:r>
              <a:rPr lang="sv-SE" smtClean="0"/>
              <a:t>properties for </a:t>
            </a:r>
            <a:r>
              <a:rPr lang="sv-SE" dirty="0" smtClean="0"/>
              <a:t>initial perturbations</a:t>
            </a:r>
          </a:p>
        </p:txBody>
      </p:sp>
      <p:pic>
        <p:nvPicPr>
          <p:cNvPr id="29700" name="Picture 2"/>
          <p:cNvPicPr>
            <a:picLocks noChangeAspect="1" noChangeArrowheads="1"/>
          </p:cNvPicPr>
          <p:nvPr/>
        </p:nvPicPr>
        <p:blipFill>
          <a:blip r:embed="rId3"/>
          <a:srcRect t="42488" r="49167" b="39809"/>
          <a:stretch>
            <a:fillRect/>
          </a:stretch>
        </p:blipFill>
        <p:spPr bwMode="auto">
          <a:xfrm>
            <a:off x="3255962" y="4686300"/>
            <a:ext cx="5888038" cy="1447800"/>
          </a:xfrm>
          <a:prstGeom prst="rect">
            <a:avLst/>
          </a:prstGeom>
          <a:noFill/>
          <a:ln w="9525">
            <a:noFill/>
            <a:miter lim="800000"/>
            <a:headEnd/>
            <a:tailEnd/>
          </a:ln>
        </p:spPr>
      </p:pic>
      <p:graphicFrame>
        <p:nvGraphicFramePr>
          <p:cNvPr id="5" name="Table 4"/>
          <p:cNvGraphicFramePr>
            <a:graphicFrameLocks noGrp="1"/>
          </p:cNvGraphicFramePr>
          <p:nvPr/>
        </p:nvGraphicFramePr>
        <p:xfrm>
          <a:off x="652040" y="1013460"/>
          <a:ext cx="8088940" cy="3606800"/>
        </p:xfrm>
        <a:graphic>
          <a:graphicData uri="http://schemas.openxmlformats.org/drawingml/2006/table">
            <a:tbl>
              <a:tblPr firstRow="1" bandRow="1">
                <a:tableStyleId>{5C22544A-7EE6-4342-B048-85BDC9FD1C3A}</a:tableStyleId>
              </a:tblPr>
              <a:tblGrid>
                <a:gridCol w="2681967"/>
                <a:gridCol w="1857928"/>
                <a:gridCol w="1105543"/>
                <a:gridCol w="116840"/>
                <a:gridCol w="821896"/>
                <a:gridCol w="1504766"/>
              </a:tblGrid>
              <a:tr h="370840">
                <a:tc>
                  <a:txBody>
                    <a:bodyPr/>
                    <a:lstStyle/>
                    <a:p>
                      <a:endParaRPr lang="en-GB" dirty="0"/>
                    </a:p>
                  </a:txBody>
                  <a:tcPr/>
                </a:tc>
                <a:tc>
                  <a:txBody>
                    <a:bodyPr/>
                    <a:lstStyle/>
                    <a:p>
                      <a:r>
                        <a:rPr lang="en-GB" dirty="0" smtClean="0"/>
                        <a:t>SV</a:t>
                      </a:r>
                      <a:endParaRPr lang="en-GB" dirty="0"/>
                    </a:p>
                  </a:txBody>
                  <a:tcPr/>
                </a:tc>
                <a:tc gridSpan="2">
                  <a:txBody>
                    <a:bodyPr/>
                    <a:lstStyle/>
                    <a:p>
                      <a:r>
                        <a:rPr lang="en-GB" dirty="0" smtClean="0"/>
                        <a:t>BV and ET</a:t>
                      </a:r>
                      <a:endParaRPr lang="en-GB" dirty="0"/>
                    </a:p>
                  </a:txBody>
                  <a:tcPr/>
                </a:tc>
                <a:tc hMerge="1">
                  <a:txBody>
                    <a:bodyPr/>
                    <a:lstStyle/>
                    <a:p>
                      <a:endParaRPr lang="en-GB" dirty="0"/>
                    </a:p>
                  </a:txBody>
                  <a:tcPr/>
                </a:tc>
                <a:tc>
                  <a:txBody>
                    <a:bodyPr/>
                    <a:lstStyle/>
                    <a:p>
                      <a:r>
                        <a:rPr lang="en-GB" dirty="0" smtClean="0"/>
                        <a:t>RF</a:t>
                      </a:r>
                      <a:endParaRPr lang="en-GB" dirty="0"/>
                    </a:p>
                  </a:txBody>
                  <a:tcPr/>
                </a:tc>
                <a:tc>
                  <a:txBody>
                    <a:bodyPr/>
                    <a:lstStyle/>
                    <a:p>
                      <a:r>
                        <a:rPr lang="en-GB" dirty="0" smtClean="0"/>
                        <a:t>Random</a:t>
                      </a:r>
                      <a:endParaRPr lang="en-GB" dirty="0"/>
                    </a:p>
                  </a:txBody>
                  <a:tcPr/>
                </a:tc>
              </a:tr>
              <a:tr h="370840">
                <a:tc gridSpan="6">
                  <a:txBody>
                    <a:bodyPr/>
                    <a:lstStyle/>
                    <a:p>
                      <a:r>
                        <a:rPr lang="en-GB" u="sng" dirty="0" smtClean="0"/>
                        <a:t>Sampling</a:t>
                      </a:r>
                      <a:r>
                        <a:rPr lang="en-GB" u="sng" baseline="0" dirty="0" smtClean="0"/>
                        <a:t> analysis uncertainty</a:t>
                      </a:r>
                      <a:endParaRPr lang="en-GB" u="sng"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r>
              <a:tr h="370840">
                <a:tc>
                  <a:txBody>
                    <a:bodyPr/>
                    <a:lstStyle/>
                    <a:p>
                      <a:r>
                        <a:rPr lang="en-GB" u="none" dirty="0" smtClean="0"/>
                        <a:t>Mean amplitude</a:t>
                      </a:r>
                      <a:endParaRPr lang="en-GB" u="none" dirty="0"/>
                    </a:p>
                  </a:txBody>
                  <a:tcPr/>
                </a:tc>
                <a:tc>
                  <a:txBody>
                    <a:bodyPr/>
                    <a:lstStyle/>
                    <a:p>
                      <a:endParaRPr lang="en-GB" dirty="0"/>
                    </a:p>
                  </a:txBody>
                  <a:tcPr/>
                </a:tc>
                <a:tc>
                  <a:txBody>
                    <a:bodyPr/>
                    <a:lstStyle/>
                    <a:p>
                      <a:r>
                        <a:rPr lang="en-GB" dirty="0" smtClean="0"/>
                        <a:t>v</a:t>
                      </a:r>
                      <a:endParaRPr lang="en-GB" dirty="0"/>
                    </a:p>
                  </a:txBody>
                  <a:tcPr/>
                </a:tc>
                <a:tc gridSpan="2">
                  <a:txBody>
                    <a:bodyPr/>
                    <a:lstStyle/>
                    <a:p>
                      <a:r>
                        <a:rPr lang="en-GB" dirty="0" smtClean="0"/>
                        <a:t>v</a:t>
                      </a:r>
                      <a:endParaRPr lang="en-GB" dirty="0"/>
                    </a:p>
                  </a:txBody>
                  <a:tcPr/>
                </a:tc>
                <a:tc hMerge="1">
                  <a:txBody>
                    <a:bodyPr/>
                    <a:lstStyle/>
                    <a:p>
                      <a:endParaRPr lang="en-GB"/>
                    </a:p>
                  </a:txBody>
                  <a:tcPr/>
                </a:tc>
                <a:tc>
                  <a:txBody>
                    <a:bodyPr/>
                    <a:lstStyle/>
                    <a:p>
                      <a:endParaRPr lang="en-GB" dirty="0"/>
                    </a:p>
                  </a:txBody>
                  <a:tcPr/>
                </a:tc>
              </a:tr>
              <a:tr h="370840">
                <a:tc>
                  <a:txBody>
                    <a:bodyPr/>
                    <a:lstStyle/>
                    <a:p>
                      <a:r>
                        <a:rPr lang="en-GB" dirty="0" smtClean="0"/>
                        <a:t>Geographical</a:t>
                      </a:r>
                      <a:endParaRPr lang="en-GB" dirty="0"/>
                    </a:p>
                  </a:txBody>
                  <a:tcPr/>
                </a:tc>
                <a:tc>
                  <a:txBody>
                    <a:bodyPr/>
                    <a:lstStyle/>
                    <a:p>
                      <a:endParaRPr lang="en-GB" dirty="0"/>
                    </a:p>
                  </a:txBody>
                  <a:tcPr/>
                </a:tc>
                <a:tc>
                  <a:txBody>
                    <a:bodyPr/>
                    <a:lstStyle/>
                    <a:p>
                      <a:endParaRPr lang="en-GB" dirty="0"/>
                    </a:p>
                  </a:txBody>
                  <a:tcPr/>
                </a:tc>
                <a:tc gridSpan="2">
                  <a:txBody>
                    <a:bodyPr/>
                    <a:lstStyle/>
                    <a:p>
                      <a:r>
                        <a:rPr lang="en-GB" dirty="0" smtClean="0"/>
                        <a:t>v</a:t>
                      </a:r>
                      <a:endParaRPr lang="en-GB" dirty="0"/>
                    </a:p>
                  </a:txBody>
                  <a:tcPr/>
                </a:tc>
                <a:tc hMerge="1">
                  <a:txBody>
                    <a:bodyPr/>
                    <a:lstStyle/>
                    <a:p>
                      <a:endParaRPr lang="en-GB"/>
                    </a:p>
                  </a:txBody>
                  <a:tcPr/>
                </a:tc>
                <a:tc>
                  <a:txBody>
                    <a:bodyPr/>
                    <a:lstStyle/>
                    <a:p>
                      <a:r>
                        <a:rPr lang="en-GB" dirty="0" smtClean="0"/>
                        <a:t>V</a:t>
                      </a:r>
                      <a:endParaRPr lang="en-GB" dirty="0"/>
                    </a:p>
                  </a:txBody>
                  <a:tcPr/>
                </a:tc>
              </a:tr>
              <a:tr h="370840">
                <a:tc>
                  <a:txBody>
                    <a:bodyPr/>
                    <a:lstStyle/>
                    <a:p>
                      <a:r>
                        <a:rPr lang="en-GB" dirty="0" smtClean="0"/>
                        <a:t>Spatial</a:t>
                      </a:r>
                      <a:r>
                        <a:rPr lang="en-GB" baseline="0" dirty="0" smtClean="0"/>
                        <a:t> scale</a:t>
                      </a:r>
                      <a:endParaRPr lang="en-GB" dirty="0"/>
                    </a:p>
                  </a:txBody>
                  <a:tcPr/>
                </a:tc>
                <a:tc>
                  <a:txBody>
                    <a:bodyPr/>
                    <a:lstStyle/>
                    <a:p>
                      <a:r>
                        <a:rPr lang="en-GB" dirty="0" smtClean="0"/>
                        <a:t>v</a:t>
                      </a:r>
                      <a:endParaRPr lang="en-GB" dirty="0"/>
                    </a:p>
                  </a:txBody>
                  <a:tcPr/>
                </a:tc>
                <a:tc>
                  <a:txBody>
                    <a:bodyPr/>
                    <a:lstStyle/>
                    <a:p>
                      <a:r>
                        <a:rPr lang="en-GB" dirty="0" smtClean="0"/>
                        <a:t>V</a:t>
                      </a:r>
                      <a:endParaRPr lang="en-GB" dirty="0"/>
                    </a:p>
                  </a:txBody>
                  <a:tcPr/>
                </a:tc>
                <a:tc gridSpan="2">
                  <a:txBody>
                    <a:bodyPr/>
                    <a:lstStyle/>
                    <a:p>
                      <a:r>
                        <a:rPr lang="en-GB" dirty="0" smtClean="0"/>
                        <a:t>v</a:t>
                      </a:r>
                      <a:endParaRPr lang="en-GB" dirty="0"/>
                    </a:p>
                  </a:txBody>
                  <a:tcPr/>
                </a:tc>
                <a:tc hMerge="1">
                  <a:txBody>
                    <a:bodyPr/>
                    <a:lstStyle/>
                    <a:p>
                      <a:endParaRPr lang="en-GB"/>
                    </a:p>
                  </a:txBody>
                  <a:tcPr/>
                </a:tc>
                <a:tc>
                  <a:txBody>
                    <a:bodyPr/>
                    <a:lstStyle/>
                    <a:p>
                      <a:endParaRPr lang="en-GB" dirty="0"/>
                    </a:p>
                  </a:txBody>
                  <a:tcPr/>
                </a:tc>
              </a:tr>
              <a:tr h="370840">
                <a:tc>
                  <a:txBody>
                    <a:bodyPr/>
                    <a:lstStyle/>
                    <a:p>
                      <a:r>
                        <a:rPr lang="en-GB" dirty="0" smtClean="0"/>
                        <a:t>Growth</a:t>
                      </a:r>
                      <a:endParaRPr lang="en-GB" dirty="0"/>
                    </a:p>
                  </a:txBody>
                  <a:tcPr/>
                </a:tc>
                <a:tc>
                  <a:txBody>
                    <a:bodyPr/>
                    <a:lstStyle/>
                    <a:p>
                      <a:r>
                        <a:rPr lang="en-GB" dirty="0" smtClean="0"/>
                        <a:t>v (too fast?)</a:t>
                      </a:r>
                      <a:endParaRPr lang="en-GB" dirty="0"/>
                    </a:p>
                  </a:txBody>
                  <a:tcPr/>
                </a:tc>
                <a:tc>
                  <a:txBody>
                    <a:bodyPr/>
                    <a:lstStyle/>
                    <a:p>
                      <a:r>
                        <a:rPr lang="en-GB" dirty="0" smtClean="0"/>
                        <a:t>V</a:t>
                      </a:r>
                      <a:endParaRPr lang="en-GB" dirty="0"/>
                    </a:p>
                  </a:txBody>
                  <a:tcPr/>
                </a:tc>
                <a:tc gridSpan="2">
                  <a:txBody>
                    <a:bodyPr/>
                    <a:lstStyle/>
                    <a:p>
                      <a:r>
                        <a:rPr lang="en-GB" dirty="0" smtClean="0"/>
                        <a:t>v</a:t>
                      </a:r>
                      <a:endParaRPr lang="en-GB" dirty="0"/>
                    </a:p>
                  </a:txBody>
                  <a:tcPr/>
                </a:tc>
                <a:tc hMerge="1">
                  <a:txBody>
                    <a:bodyPr/>
                    <a:lstStyle/>
                    <a:p>
                      <a:endParaRPr lang="en-GB"/>
                    </a:p>
                  </a:txBody>
                  <a:tcPr/>
                </a:tc>
                <a:tc>
                  <a:txBody>
                    <a:bodyPr/>
                    <a:lstStyle/>
                    <a:p>
                      <a:endParaRPr lang="en-GB"/>
                    </a:p>
                  </a:txBody>
                  <a:tcPr/>
                </a:tc>
              </a:tr>
              <a:tr h="370840">
                <a:tc>
                  <a:txBody>
                    <a:bodyPr/>
                    <a:lstStyle/>
                    <a:p>
                      <a:r>
                        <a:rPr lang="en-GB" u="none" dirty="0" smtClean="0"/>
                        <a:t>An Error of the day</a:t>
                      </a:r>
                      <a:endParaRPr lang="en-GB" u="none" dirty="0"/>
                    </a:p>
                  </a:txBody>
                  <a:tcPr/>
                </a:tc>
                <a:tc>
                  <a:txBody>
                    <a:bodyPr/>
                    <a:lstStyle/>
                    <a:p>
                      <a:r>
                        <a:rPr lang="en-GB" dirty="0" smtClean="0"/>
                        <a:t>V</a:t>
                      </a:r>
                      <a:endParaRPr lang="en-GB" dirty="0"/>
                    </a:p>
                  </a:txBody>
                  <a:tcPr/>
                </a:tc>
                <a:tc>
                  <a:txBody>
                    <a:bodyPr/>
                    <a:lstStyle/>
                    <a:p>
                      <a:r>
                        <a:rPr lang="en-GB" dirty="0" smtClean="0"/>
                        <a:t>v</a:t>
                      </a:r>
                      <a:endParaRPr lang="en-GB" dirty="0"/>
                    </a:p>
                  </a:txBody>
                  <a:tcPr/>
                </a:tc>
                <a:tc gridSpan="2">
                  <a:txBody>
                    <a:bodyPr/>
                    <a:lstStyle/>
                    <a:p>
                      <a:endParaRPr lang="en-GB" dirty="0"/>
                    </a:p>
                  </a:txBody>
                  <a:tcPr/>
                </a:tc>
                <a:tc hMerge="1">
                  <a:txBody>
                    <a:bodyPr/>
                    <a:lstStyle/>
                    <a:p>
                      <a:endParaRPr lang="en-GB"/>
                    </a:p>
                  </a:txBody>
                  <a:tcPr/>
                </a:tc>
                <a:tc>
                  <a:txBody>
                    <a:bodyPr/>
                    <a:lstStyle/>
                    <a:p>
                      <a:endParaRPr lang="en-GB" dirty="0"/>
                    </a:p>
                  </a:txBody>
                  <a:tcPr/>
                </a:tc>
              </a:tr>
              <a:tr h="370840">
                <a:tc>
                  <a:txBody>
                    <a:bodyPr/>
                    <a:lstStyle/>
                    <a:p>
                      <a:r>
                        <a:rPr lang="en-GB" u="sng" dirty="0" err="1" smtClean="0"/>
                        <a:t>Fc</a:t>
                      </a:r>
                      <a:r>
                        <a:rPr lang="en-GB" u="sng" baseline="0" dirty="0" smtClean="0"/>
                        <a:t> Error of the day</a:t>
                      </a:r>
                      <a:endParaRPr lang="en-GB" u="sng" dirty="0"/>
                    </a:p>
                  </a:txBody>
                  <a:tcPr/>
                </a:tc>
                <a:tc>
                  <a:txBody>
                    <a:bodyPr/>
                    <a:lstStyle/>
                    <a:p>
                      <a:r>
                        <a:rPr lang="en-GB" dirty="0" smtClean="0"/>
                        <a:t>V</a:t>
                      </a:r>
                      <a:endParaRPr lang="en-GB" dirty="0"/>
                    </a:p>
                  </a:txBody>
                  <a:tcPr/>
                </a:tc>
                <a:tc>
                  <a:txBody>
                    <a:bodyPr/>
                    <a:lstStyle/>
                    <a:p>
                      <a:r>
                        <a:rPr lang="en-GB" dirty="0" smtClean="0"/>
                        <a:t>V</a:t>
                      </a:r>
                      <a:endParaRPr lang="en-GB" dirty="0"/>
                    </a:p>
                  </a:txBody>
                  <a:tcPr/>
                </a:tc>
                <a:tc gridSpan="2">
                  <a:txBody>
                    <a:bodyPr/>
                    <a:lstStyle/>
                    <a:p>
                      <a:r>
                        <a:rPr lang="en-GB" dirty="0" smtClean="0"/>
                        <a:t>V</a:t>
                      </a:r>
                      <a:endParaRPr lang="en-GB" dirty="0"/>
                    </a:p>
                  </a:txBody>
                  <a:tcPr/>
                </a:tc>
                <a:tc hMerge="1">
                  <a:txBody>
                    <a:bodyPr/>
                    <a:lstStyle/>
                    <a:p>
                      <a:endParaRPr lang="en-GB"/>
                    </a:p>
                  </a:txBody>
                  <a:tcPr/>
                </a:tc>
                <a:tc>
                  <a:txBody>
                    <a:bodyPr/>
                    <a:lstStyle/>
                    <a:p>
                      <a:r>
                        <a:rPr lang="en-GB" dirty="0" smtClean="0"/>
                        <a:t>V</a:t>
                      </a:r>
                      <a:endParaRPr lang="en-GB" dirty="0"/>
                    </a:p>
                  </a:txBody>
                  <a:tcPr/>
                </a:tc>
              </a:tr>
              <a:tr h="370840">
                <a:tc>
                  <a:txBody>
                    <a:bodyPr/>
                    <a:lstStyle/>
                    <a:p>
                      <a:r>
                        <a:rPr lang="en-GB" u="sng" dirty="0" err="1" smtClean="0"/>
                        <a:t>Fc</a:t>
                      </a:r>
                      <a:r>
                        <a:rPr lang="en-GB" u="sng" baseline="0" dirty="0" smtClean="0"/>
                        <a:t> Quality</a:t>
                      </a:r>
                      <a:endParaRPr lang="en-GB" u="sng" dirty="0"/>
                    </a:p>
                  </a:txBody>
                  <a:tcPr/>
                </a:tc>
                <a:tc>
                  <a:txBody>
                    <a:bodyPr/>
                    <a:lstStyle/>
                    <a:p>
                      <a:r>
                        <a:rPr lang="en-GB" dirty="0" smtClean="0"/>
                        <a:t>V</a:t>
                      </a:r>
                      <a:endParaRPr lang="en-GB" dirty="0"/>
                    </a:p>
                  </a:txBody>
                  <a:tcPr/>
                </a:tc>
                <a:tc>
                  <a:txBody>
                    <a:bodyPr/>
                    <a:lstStyle/>
                    <a:p>
                      <a:r>
                        <a:rPr lang="en-GB" dirty="0" smtClean="0"/>
                        <a:t>V</a:t>
                      </a:r>
                      <a:endParaRPr lang="en-GB" dirty="0"/>
                    </a:p>
                  </a:txBody>
                  <a:tcPr/>
                </a:tc>
                <a:tc gridSpan="2">
                  <a:txBody>
                    <a:bodyPr/>
                    <a:lstStyle/>
                    <a:p>
                      <a:r>
                        <a:rPr lang="en-GB" dirty="0" smtClean="0"/>
                        <a:t>V</a:t>
                      </a:r>
                      <a:endParaRPr lang="en-GB" dirty="0"/>
                    </a:p>
                  </a:txBody>
                  <a:tcPr/>
                </a:tc>
                <a:tc hMerge="1">
                  <a:txBody>
                    <a:bodyPr/>
                    <a:lstStyle/>
                    <a:p>
                      <a:endParaRPr lang="en-GB"/>
                    </a:p>
                  </a:txBody>
                  <a:tcPr/>
                </a:tc>
                <a:tc>
                  <a:txBody>
                    <a:bodyPr/>
                    <a:lstStyle/>
                    <a:p>
                      <a:endParaRPr lang="en-GB" dirty="0"/>
                    </a:p>
                  </a:txBody>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K-Ensemble-spreads.png"/>
          <p:cNvPicPr>
            <a:picLocks noChangeAspect="1"/>
          </p:cNvPicPr>
          <p:nvPr/>
        </p:nvPicPr>
        <p:blipFill>
          <a:blip r:embed="rId3"/>
          <a:stretch>
            <a:fillRect/>
          </a:stretch>
        </p:blipFill>
        <p:spPr>
          <a:xfrm>
            <a:off x="231494" y="294356"/>
            <a:ext cx="8021255" cy="5863537"/>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P2557.JPG"/>
          <p:cNvPicPr>
            <a:picLocks noChangeAspect="1"/>
          </p:cNvPicPr>
          <p:nvPr/>
        </p:nvPicPr>
        <p:blipFill>
          <a:blip r:embed="rId2"/>
          <a:srcRect/>
          <a:stretch>
            <a:fillRect/>
          </a:stretch>
        </p:blipFill>
        <p:spPr bwMode="auto">
          <a:xfrm>
            <a:off x="0" y="0"/>
            <a:ext cx="9144000" cy="608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t="33216"/>
          <a:stretch/>
        </p:blipFill>
        <p:spPr>
          <a:xfrm>
            <a:off x="214603" y="1303316"/>
            <a:ext cx="8375453" cy="3949819"/>
          </a:xfrm>
          <a:prstGeom prst="rect">
            <a:avLst/>
          </a:prstGeom>
        </p:spPr>
      </p:pic>
      <p:sp>
        <p:nvSpPr>
          <p:cNvPr id="4" name="TextBox 3"/>
          <p:cNvSpPr txBox="1"/>
          <p:nvPr/>
        </p:nvSpPr>
        <p:spPr>
          <a:xfrm>
            <a:off x="2279360" y="420652"/>
            <a:ext cx="4830168" cy="461665"/>
          </a:xfrm>
          <a:prstGeom prst="rect">
            <a:avLst/>
          </a:prstGeom>
          <a:noFill/>
        </p:spPr>
        <p:txBody>
          <a:bodyPr wrap="none" rtlCol="0">
            <a:spAutoFit/>
          </a:bodyPr>
          <a:lstStyle/>
          <a:p>
            <a:r>
              <a:rPr lang="en-GB" dirty="0" smtClean="0"/>
              <a:t>Z500 error 7 March </a:t>
            </a:r>
            <a:r>
              <a:rPr lang="en-GB" dirty="0" smtClean="0"/>
              <a:t>00z + 1 days</a:t>
            </a:r>
            <a:endParaRPr lang="en-GB" dirty="0"/>
          </a:p>
        </p:txBody>
      </p:sp>
    </p:spTree>
    <p:extLst>
      <p:ext uri="{BB962C8B-B14F-4D97-AF65-F5344CB8AC3E}">
        <p14:creationId xmlns:p14="http://schemas.microsoft.com/office/powerpoint/2010/main" val="275762792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Introduction</a:t>
            </a:r>
            <a:endParaRPr lang="en-GB" dirty="0"/>
          </a:p>
        </p:txBody>
      </p:sp>
      <p:sp>
        <p:nvSpPr>
          <p:cNvPr id="7" name="Rectangle 6"/>
          <p:cNvSpPr/>
          <p:nvPr/>
        </p:nvSpPr>
        <p:spPr bwMode="auto">
          <a:xfrm>
            <a:off x="5428129" y="1597307"/>
            <a:ext cx="1747778" cy="532435"/>
          </a:xfrm>
          <a:prstGeom prst="rect">
            <a:avLst/>
          </a:prstGeom>
          <a:solidFill>
            <a:srgbClr val="C8FEC8"/>
          </a:solidFill>
          <a:ln w="50800"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tx1"/>
                </a:solidFill>
                <a:effectLst/>
                <a:latin typeface="Arial" charset="0"/>
              </a:rPr>
              <a:t>Perturbation</a:t>
            </a:r>
            <a:endParaRPr kumimoji="0" lang="en-GB" sz="1800" b="1" i="0" u="none" strike="noStrike" cap="none" normalizeH="0" baseline="0" dirty="0">
              <a:ln>
                <a:noFill/>
              </a:ln>
              <a:solidFill>
                <a:schemeClr val="tx1"/>
              </a:solidFill>
              <a:effectLst/>
              <a:latin typeface="Arial" charset="0"/>
            </a:endParaRPr>
          </a:p>
        </p:txBody>
      </p:sp>
      <p:sp>
        <p:nvSpPr>
          <p:cNvPr id="8" name="Rectangle 7"/>
          <p:cNvSpPr/>
          <p:nvPr/>
        </p:nvSpPr>
        <p:spPr bwMode="auto">
          <a:xfrm>
            <a:off x="937550" y="1597307"/>
            <a:ext cx="2366624" cy="532435"/>
          </a:xfrm>
          <a:prstGeom prst="rect">
            <a:avLst/>
          </a:prstGeom>
          <a:solidFill>
            <a:srgbClr val="C8FEC8"/>
          </a:solidFill>
          <a:ln w="50800"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1800" dirty="0" smtClean="0"/>
              <a:t>Perturbed forecast</a:t>
            </a:r>
            <a:endParaRPr kumimoji="0" lang="en-GB" sz="1800" b="1" i="0" u="none" strike="noStrike" cap="none" normalizeH="0" baseline="0" dirty="0">
              <a:ln>
                <a:noFill/>
              </a:ln>
              <a:solidFill>
                <a:schemeClr val="tx1"/>
              </a:solidFill>
              <a:effectLst/>
              <a:latin typeface="Arial" charset="0"/>
            </a:endParaRPr>
          </a:p>
        </p:txBody>
      </p:sp>
      <p:sp>
        <p:nvSpPr>
          <p:cNvPr id="9" name="Rectangle 8"/>
          <p:cNvSpPr/>
          <p:nvPr/>
        </p:nvSpPr>
        <p:spPr bwMode="auto">
          <a:xfrm>
            <a:off x="3744576" y="1458410"/>
            <a:ext cx="1259712" cy="671332"/>
          </a:xfrm>
          <a:prstGeom prst="rect">
            <a:avLst/>
          </a:prstGeom>
          <a:solidFill>
            <a:srgbClr val="C8FEC8"/>
          </a:solidFill>
          <a:ln w="50800"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1800" dirty="0" smtClean="0"/>
              <a:t>Optimal analysis</a:t>
            </a:r>
            <a:endParaRPr kumimoji="0" lang="en-GB" sz="1800" b="1" i="0" u="none" strike="noStrike" cap="none" normalizeH="0" baseline="0" dirty="0">
              <a:ln>
                <a:noFill/>
              </a:ln>
              <a:solidFill>
                <a:schemeClr val="tx1"/>
              </a:solidFill>
              <a:effectLst/>
              <a:latin typeface="Arial" charset="0"/>
            </a:endParaRPr>
          </a:p>
        </p:txBody>
      </p:sp>
      <p:sp>
        <p:nvSpPr>
          <p:cNvPr id="10" name="TextBox 9"/>
          <p:cNvSpPr txBox="1"/>
          <p:nvPr/>
        </p:nvSpPr>
        <p:spPr>
          <a:xfrm>
            <a:off x="3304174" y="1597307"/>
            <a:ext cx="364202" cy="461665"/>
          </a:xfrm>
          <a:prstGeom prst="rect">
            <a:avLst/>
          </a:prstGeom>
          <a:noFill/>
        </p:spPr>
        <p:txBody>
          <a:bodyPr wrap="none" rtlCol="0">
            <a:spAutoFit/>
          </a:bodyPr>
          <a:lstStyle/>
          <a:p>
            <a:r>
              <a:rPr lang="en-GB" dirty="0" smtClean="0"/>
              <a:t>=</a:t>
            </a:r>
            <a:endParaRPr lang="en-GB" dirty="0"/>
          </a:p>
        </p:txBody>
      </p:sp>
      <p:sp>
        <p:nvSpPr>
          <p:cNvPr id="11" name="TextBox 10"/>
          <p:cNvSpPr txBox="1"/>
          <p:nvPr/>
        </p:nvSpPr>
        <p:spPr>
          <a:xfrm>
            <a:off x="5004288" y="1597307"/>
            <a:ext cx="364202" cy="461665"/>
          </a:xfrm>
          <a:prstGeom prst="rect">
            <a:avLst/>
          </a:prstGeom>
          <a:noFill/>
        </p:spPr>
        <p:txBody>
          <a:bodyPr wrap="none" rtlCol="0">
            <a:spAutoFit/>
          </a:bodyPr>
          <a:lstStyle/>
          <a:p>
            <a:r>
              <a:rPr lang="en-GB" dirty="0" smtClean="0"/>
              <a:t>+</a:t>
            </a:r>
            <a:endParaRPr lang="en-GB" dirty="0"/>
          </a:p>
        </p:txBody>
      </p:sp>
      <p:sp>
        <p:nvSpPr>
          <p:cNvPr id="12" name="TextBox 11"/>
          <p:cNvSpPr txBox="1"/>
          <p:nvPr/>
        </p:nvSpPr>
        <p:spPr>
          <a:xfrm>
            <a:off x="829070" y="2304023"/>
            <a:ext cx="7090724" cy="461665"/>
          </a:xfrm>
          <a:prstGeom prst="rect">
            <a:avLst/>
          </a:prstGeom>
          <a:noFill/>
        </p:spPr>
        <p:txBody>
          <a:bodyPr wrap="none" rtlCol="0">
            <a:spAutoFit/>
          </a:bodyPr>
          <a:lstStyle/>
          <a:p>
            <a:r>
              <a:rPr lang="en-GB" b="0" dirty="0" smtClean="0">
                <a:latin typeface="Calibri" pitchFamily="34" charset="0"/>
                <a:cs typeface="Calibri" pitchFamily="34" charset="0"/>
              </a:rPr>
              <a:t>Perturbations added to a subset or all model variables</a:t>
            </a:r>
            <a:endParaRPr lang="en-GB" b="0" dirty="0">
              <a:latin typeface="Calibri" pitchFamily="34" charset="0"/>
              <a:cs typeface="Calibri" pitchFamily="34" charset="0"/>
            </a:endParaRPr>
          </a:p>
        </p:txBody>
      </p:sp>
      <p:sp>
        <p:nvSpPr>
          <p:cNvPr id="13" name="TextBox 12"/>
          <p:cNvSpPr txBox="1"/>
          <p:nvPr/>
        </p:nvSpPr>
        <p:spPr>
          <a:xfrm>
            <a:off x="1666396" y="3902697"/>
            <a:ext cx="5607625" cy="400110"/>
          </a:xfrm>
          <a:prstGeom prst="rect">
            <a:avLst/>
          </a:prstGeom>
          <a:noFill/>
        </p:spPr>
        <p:txBody>
          <a:bodyPr wrap="none" rtlCol="0">
            <a:spAutoFit/>
          </a:bodyPr>
          <a:lstStyle/>
          <a:p>
            <a:r>
              <a:rPr lang="en-GB" sz="2000" i="1" dirty="0" smtClean="0"/>
              <a:t>“How to construct the initial perturbations?”</a:t>
            </a:r>
            <a:endParaRPr lang="en-GB" sz="2000" i="1" dirty="0"/>
          </a:p>
        </p:txBody>
      </p:sp>
      <p:sp>
        <p:nvSpPr>
          <p:cNvPr id="14" name="TextBox 13"/>
          <p:cNvSpPr txBox="1"/>
          <p:nvPr/>
        </p:nvSpPr>
        <p:spPr>
          <a:xfrm>
            <a:off x="1946118" y="4784302"/>
            <a:ext cx="5740674" cy="400110"/>
          </a:xfrm>
          <a:prstGeom prst="rect">
            <a:avLst/>
          </a:prstGeom>
          <a:noFill/>
        </p:spPr>
        <p:txBody>
          <a:bodyPr wrap="none" rtlCol="0">
            <a:spAutoFit/>
          </a:bodyPr>
          <a:lstStyle/>
          <a:p>
            <a:r>
              <a:rPr lang="en-GB" sz="2000" i="1" dirty="0" smtClean="0"/>
              <a:t>“Why does not pure random numbers work?”</a:t>
            </a:r>
            <a:endParaRPr lang="en-GB" sz="20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p:cNvSpPr/>
          <p:nvPr/>
        </p:nvSpPr>
        <p:spPr bwMode="auto">
          <a:xfrm>
            <a:off x="2651027" y="1331337"/>
            <a:ext cx="1318663" cy="1156978"/>
          </a:xfrm>
          <a:prstGeom prst="ellipse">
            <a:avLst/>
          </a:prstGeom>
          <a:no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 name="Title 1"/>
          <p:cNvSpPr>
            <a:spLocks noGrp="1"/>
          </p:cNvSpPr>
          <p:nvPr>
            <p:ph type="title"/>
          </p:nvPr>
        </p:nvSpPr>
        <p:spPr/>
        <p:txBody>
          <a:bodyPr/>
          <a:lstStyle/>
          <a:p>
            <a:r>
              <a:rPr lang="en-GB" dirty="0" smtClean="0"/>
              <a:t>Introduction</a:t>
            </a:r>
            <a:endParaRPr lang="en-GB" dirty="0"/>
          </a:p>
        </p:txBody>
      </p:sp>
      <p:cxnSp>
        <p:nvCxnSpPr>
          <p:cNvPr id="8" name="Straight Arrow Connector 7"/>
          <p:cNvCxnSpPr/>
          <p:nvPr/>
        </p:nvCxnSpPr>
        <p:spPr bwMode="auto">
          <a:xfrm flipV="1">
            <a:off x="902825" y="995423"/>
            <a:ext cx="11575" cy="3402957"/>
          </a:xfrm>
          <a:prstGeom prst="straightConnector1">
            <a:avLst/>
          </a:prstGeom>
          <a:noFill/>
          <a:ln w="12700" cap="flat" cmpd="sng" algn="ctr">
            <a:solidFill>
              <a:schemeClr val="tx1"/>
            </a:solidFill>
            <a:prstDash val="solid"/>
            <a:round/>
            <a:headEnd type="none" w="med" len="med"/>
            <a:tailEnd type="arrow"/>
          </a:ln>
          <a:effectLst/>
        </p:spPr>
      </p:cxnSp>
      <p:cxnSp>
        <p:nvCxnSpPr>
          <p:cNvPr id="10" name="Straight Arrow Connector 9"/>
          <p:cNvCxnSpPr/>
          <p:nvPr/>
        </p:nvCxnSpPr>
        <p:spPr bwMode="auto">
          <a:xfrm flipV="1">
            <a:off x="914400" y="4398379"/>
            <a:ext cx="3019064" cy="1"/>
          </a:xfrm>
          <a:prstGeom prst="straightConnector1">
            <a:avLst/>
          </a:prstGeom>
          <a:noFill/>
          <a:ln w="12700"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flipV="1">
            <a:off x="914400" y="2799142"/>
            <a:ext cx="2150962" cy="1599237"/>
          </a:xfrm>
          <a:prstGeom prst="straightConnector1">
            <a:avLst/>
          </a:prstGeom>
          <a:noFill/>
          <a:ln w="12700" cap="flat" cmpd="sng" algn="ctr">
            <a:solidFill>
              <a:schemeClr val="tx1"/>
            </a:solidFill>
            <a:prstDash val="solid"/>
            <a:round/>
            <a:headEnd type="none" w="med" len="med"/>
            <a:tailEnd type="arrow"/>
          </a:ln>
          <a:effectLst/>
        </p:spPr>
      </p:cxnSp>
      <p:sp>
        <p:nvSpPr>
          <p:cNvPr id="15" name="TextBox 14"/>
          <p:cNvSpPr txBox="1"/>
          <p:nvPr/>
        </p:nvSpPr>
        <p:spPr>
          <a:xfrm>
            <a:off x="6747190" y="3731876"/>
            <a:ext cx="2396810" cy="338554"/>
          </a:xfrm>
          <a:prstGeom prst="rect">
            <a:avLst/>
          </a:prstGeom>
          <a:noFill/>
        </p:spPr>
        <p:txBody>
          <a:bodyPr wrap="none" rtlCol="0">
            <a:spAutoFit/>
          </a:bodyPr>
          <a:lstStyle/>
          <a:p>
            <a:r>
              <a:rPr lang="en-GB" sz="1600" b="0" dirty="0" smtClean="0"/>
              <a:t>Analysis – best estimate</a:t>
            </a:r>
            <a:endParaRPr lang="en-GB" sz="1600" b="0" dirty="0"/>
          </a:p>
        </p:txBody>
      </p:sp>
      <p:sp>
        <p:nvSpPr>
          <p:cNvPr id="16" name="Oval 15"/>
          <p:cNvSpPr/>
          <p:nvPr/>
        </p:nvSpPr>
        <p:spPr bwMode="auto">
          <a:xfrm>
            <a:off x="2575366" y="1846166"/>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8" name="Oval 17"/>
          <p:cNvSpPr/>
          <p:nvPr/>
        </p:nvSpPr>
        <p:spPr bwMode="auto">
          <a:xfrm>
            <a:off x="3223547" y="2421038"/>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0" name="Oval 19"/>
          <p:cNvSpPr/>
          <p:nvPr/>
        </p:nvSpPr>
        <p:spPr bwMode="auto">
          <a:xfrm>
            <a:off x="3882879" y="1846166"/>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1" name="Oval 20"/>
          <p:cNvSpPr/>
          <p:nvPr/>
        </p:nvSpPr>
        <p:spPr bwMode="auto">
          <a:xfrm>
            <a:off x="3202326" y="1250314"/>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2" name="Oval 21"/>
          <p:cNvSpPr/>
          <p:nvPr/>
        </p:nvSpPr>
        <p:spPr bwMode="auto">
          <a:xfrm>
            <a:off x="3709258" y="2258993"/>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3" name="Oval 22"/>
          <p:cNvSpPr/>
          <p:nvPr/>
        </p:nvSpPr>
        <p:spPr bwMode="auto">
          <a:xfrm>
            <a:off x="2748987" y="2251276"/>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4" name="Oval 23"/>
          <p:cNvSpPr/>
          <p:nvPr/>
        </p:nvSpPr>
        <p:spPr bwMode="auto">
          <a:xfrm>
            <a:off x="3711185" y="1442021"/>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5" name="Oval 24"/>
          <p:cNvSpPr/>
          <p:nvPr/>
        </p:nvSpPr>
        <p:spPr bwMode="auto">
          <a:xfrm>
            <a:off x="2723840" y="1442020"/>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6" name="Arc 25"/>
          <p:cNvSpPr/>
          <p:nvPr/>
        </p:nvSpPr>
        <p:spPr bwMode="auto">
          <a:xfrm rot="5400000">
            <a:off x="-61731" y="750424"/>
            <a:ext cx="4168812" cy="2575364"/>
          </a:xfrm>
          <a:prstGeom prst="arc">
            <a:avLst/>
          </a:prstGeom>
          <a:noFill/>
          <a:ln w="508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8" name="Arc 27"/>
          <p:cNvSpPr/>
          <p:nvPr/>
        </p:nvSpPr>
        <p:spPr bwMode="auto">
          <a:xfrm rot="5400000">
            <a:off x="133591" y="1295401"/>
            <a:ext cx="3785885" cy="2575364"/>
          </a:xfrm>
          <a:prstGeom prst="arc">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29" name="Arc 28"/>
          <p:cNvSpPr/>
          <p:nvPr/>
        </p:nvSpPr>
        <p:spPr bwMode="auto">
          <a:xfrm rot="5400000">
            <a:off x="89461" y="1362686"/>
            <a:ext cx="3395726" cy="2096946"/>
          </a:xfrm>
          <a:prstGeom prst="arc">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0" name="Arc 29"/>
          <p:cNvSpPr/>
          <p:nvPr/>
        </p:nvSpPr>
        <p:spPr bwMode="auto">
          <a:xfrm rot="5400000">
            <a:off x="-54737" y="251990"/>
            <a:ext cx="4328444" cy="2413320"/>
          </a:xfrm>
          <a:prstGeom prst="arc">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1" name="Arc 30"/>
          <p:cNvSpPr/>
          <p:nvPr/>
        </p:nvSpPr>
        <p:spPr bwMode="auto">
          <a:xfrm rot="8672605">
            <a:off x="3965230" y="179890"/>
            <a:ext cx="751930" cy="3263100"/>
          </a:xfrm>
          <a:prstGeom prst="arc">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2" name="Arc 31"/>
          <p:cNvSpPr/>
          <p:nvPr/>
        </p:nvSpPr>
        <p:spPr bwMode="auto">
          <a:xfrm rot="8672605">
            <a:off x="3791758" y="-371731"/>
            <a:ext cx="996403" cy="3406134"/>
          </a:xfrm>
          <a:prstGeom prst="arc">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3" name="Arc 32"/>
          <p:cNvSpPr/>
          <p:nvPr/>
        </p:nvSpPr>
        <p:spPr bwMode="auto">
          <a:xfrm rot="5400000">
            <a:off x="1074061" y="1480568"/>
            <a:ext cx="3676406" cy="1771462"/>
          </a:xfrm>
          <a:prstGeom prst="arc">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4" name="Arc 33"/>
          <p:cNvSpPr/>
          <p:nvPr/>
        </p:nvSpPr>
        <p:spPr bwMode="auto">
          <a:xfrm rot="5400000">
            <a:off x="-517913" y="720528"/>
            <a:ext cx="3785885" cy="2575364"/>
          </a:xfrm>
          <a:prstGeom prst="arc">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5" name="Arc 34"/>
          <p:cNvSpPr/>
          <p:nvPr/>
        </p:nvSpPr>
        <p:spPr bwMode="auto">
          <a:xfrm rot="5400000">
            <a:off x="-561438" y="316384"/>
            <a:ext cx="4168812" cy="2575364"/>
          </a:xfrm>
          <a:prstGeom prst="arc">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4" name="Cross 3"/>
          <p:cNvSpPr/>
          <p:nvPr/>
        </p:nvSpPr>
        <p:spPr bwMode="auto">
          <a:xfrm>
            <a:off x="3217762" y="1811441"/>
            <a:ext cx="185195" cy="196770"/>
          </a:xfrm>
          <a:prstGeom prst="plus">
            <a:avLst/>
          </a:prstGeom>
          <a:noFill/>
          <a:ln w="508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7" name="Arc 36"/>
          <p:cNvSpPr/>
          <p:nvPr/>
        </p:nvSpPr>
        <p:spPr bwMode="auto">
          <a:xfrm rot="12282960">
            <a:off x="3384015" y="1149253"/>
            <a:ext cx="2059443" cy="1170724"/>
          </a:xfrm>
          <a:prstGeom prst="arc">
            <a:avLst/>
          </a:prstGeom>
          <a:noFill/>
          <a:ln w="508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8" name="Arc 37"/>
          <p:cNvSpPr/>
          <p:nvPr/>
        </p:nvSpPr>
        <p:spPr bwMode="auto">
          <a:xfrm rot="8672605">
            <a:off x="3625706" y="30797"/>
            <a:ext cx="751930" cy="3263100"/>
          </a:xfrm>
          <a:prstGeom prst="arc">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36" name="6-Point Star 35"/>
          <p:cNvSpPr/>
          <p:nvPr/>
        </p:nvSpPr>
        <p:spPr bwMode="auto">
          <a:xfrm>
            <a:off x="3483552" y="1641769"/>
            <a:ext cx="312516" cy="268057"/>
          </a:xfrm>
          <a:prstGeom prst="star6">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40" name="TextBox 39"/>
          <p:cNvSpPr txBox="1"/>
          <p:nvPr/>
        </p:nvSpPr>
        <p:spPr>
          <a:xfrm>
            <a:off x="6790233" y="5300416"/>
            <a:ext cx="1999265" cy="338554"/>
          </a:xfrm>
          <a:prstGeom prst="rect">
            <a:avLst/>
          </a:prstGeom>
          <a:noFill/>
        </p:spPr>
        <p:txBody>
          <a:bodyPr wrap="none" rtlCol="0">
            <a:spAutoFit/>
          </a:bodyPr>
          <a:lstStyle/>
          <a:p>
            <a:r>
              <a:rPr lang="en-GB" sz="1600" b="0" dirty="0" smtClean="0"/>
              <a:t>Perturbed members</a:t>
            </a:r>
            <a:endParaRPr lang="en-GB" sz="1600" b="0" dirty="0"/>
          </a:p>
        </p:txBody>
      </p:sp>
      <p:sp>
        <p:nvSpPr>
          <p:cNvPr id="42" name="TextBox 41"/>
          <p:cNvSpPr txBox="1"/>
          <p:nvPr/>
        </p:nvSpPr>
        <p:spPr>
          <a:xfrm>
            <a:off x="6886681" y="5603721"/>
            <a:ext cx="1671035" cy="338554"/>
          </a:xfrm>
          <a:prstGeom prst="rect">
            <a:avLst/>
          </a:prstGeom>
          <a:noFill/>
        </p:spPr>
        <p:txBody>
          <a:bodyPr wrap="none" rtlCol="0">
            <a:spAutoFit/>
          </a:bodyPr>
          <a:lstStyle/>
          <a:p>
            <a:r>
              <a:rPr lang="en-GB" sz="1600" b="0" dirty="0" smtClean="0"/>
              <a:t>Truth (unknown)</a:t>
            </a:r>
            <a:endParaRPr lang="en-GB" sz="1600" b="0" dirty="0"/>
          </a:p>
        </p:txBody>
      </p:sp>
      <p:sp>
        <p:nvSpPr>
          <p:cNvPr id="44" name="TextBox 43"/>
          <p:cNvSpPr txBox="1"/>
          <p:nvPr/>
        </p:nvSpPr>
        <p:spPr>
          <a:xfrm>
            <a:off x="6790233" y="4189801"/>
            <a:ext cx="2055371" cy="338554"/>
          </a:xfrm>
          <a:prstGeom prst="rect">
            <a:avLst/>
          </a:prstGeom>
          <a:noFill/>
        </p:spPr>
        <p:txBody>
          <a:bodyPr wrap="none" rtlCol="0">
            <a:spAutoFit/>
          </a:bodyPr>
          <a:lstStyle/>
          <a:p>
            <a:r>
              <a:rPr lang="en-GB" sz="1600" b="0" dirty="0" smtClean="0"/>
              <a:t>Uncertainty estimate</a:t>
            </a:r>
            <a:endParaRPr lang="en-GB" sz="1600" b="0" dirty="0"/>
          </a:p>
        </p:txBody>
      </p:sp>
      <p:sp>
        <p:nvSpPr>
          <p:cNvPr id="46" name="TextBox 45"/>
          <p:cNvSpPr txBox="1"/>
          <p:nvPr/>
        </p:nvSpPr>
        <p:spPr>
          <a:xfrm>
            <a:off x="6958208" y="4743340"/>
            <a:ext cx="1527982" cy="338554"/>
          </a:xfrm>
          <a:prstGeom prst="rect">
            <a:avLst/>
          </a:prstGeom>
          <a:noFill/>
        </p:spPr>
        <p:txBody>
          <a:bodyPr wrap="none" rtlCol="0">
            <a:spAutoFit/>
          </a:bodyPr>
          <a:lstStyle/>
          <a:p>
            <a:r>
              <a:rPr lang="en-GB" sz="1600" b="0" dirty="0" smtClean="0"/>
              <a:t>Bifurcation line</a:t>
            </a:r>
            <a:endParaRPr lang="en-GB" sz="1600" b="0" dirty="0"/>
          </a:p>
        </p:txBody>
      </p:sp>
      <p:sp>
        <p:nvSpPr>
          <p:cNvPr id="47" name="Oval 46"/>
          <p:cNvSpPr/>
          <p:nvPr/>
        </p:nvSpPr>
        <p:spPr bwMode="auto">
          <a:xfrm>
            <a:off x="6474921" y="5374206"/>
            <a:ext cx="173621" cy="162045"/>
          </a:xfrm>
          <a:prstGeom prst="ellipse">
            <a:avLst/>
          </a:prstGeom>
          <a:noFill/>
          <a:ln w="508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48" name="Cross 47"/>
          <p:cNvSpPr/>
          <p:nvPr/>
        </p:nvSpPr>
        <p:spPr bwMode="auto">
          <a:xfrm>
            <a:off x="6460047" y="3802768"/>
            <a:ext cx="185195" cy="196770"/>
          </a:xfrm>
          <a:prstGeom prst="plus">
            <a:avLst/>
          </a:prstGeom>
          <a:noFill/>
          <a:ln w="508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49" name="6-Point Star 48"/>
          <p:cNvSpPr/>
          <p:nvPr/>
        </p:nvSpPr>
        <p:spPr bwMode="auto">
          <a:xfrm>
            <a:off x="6396385" y="5638970"/>
            <a:ext cx="312516" cy="268057"/>
          </a:xfrm>
          <a:prstGeom prst="star6">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50" name="Oval 49"/>
          <p:cNvSpPr/>
          <p:nvPr/>
        </p:nvSpPr>
        <p:spPr bwMode="auto">
          <a:xfrm>
            <a:off x="6282126" y="4122512"/>
            <a:ext cx="541035" cy="473133"/>
          </a:xfrm>
          <a:prstGeom prst="ellipse">
            <a:avLst/>
          </a:prstGeom>
          <a:no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51" name="Arc 50"/>
          <p:cNvSpPr/>
          <p:nvPr/>
        </p:nvSpPr>
        <p:spPr bwMode="auto">
          <a:xfrm rot="12282960">
            <a:off x="6443347" y="4619936"/>
            <a:ext cx="1029722" cy="585362"/>
          </a:xfrm>
          <a:prstGeom prst="arc">
            <a:avLst/>
          </a:prstGeom>
          <a:noFill/>
          <a:ln w="508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52" name="TextBox 51"/>
          <p:cNvSpPr txBox="1"/>
          <p:nvPr/>
        </p:nvSpPr>
        <p:spPr>
          <a:xfrm>
            <a:off x="6807648" y="3249312"/>
            <a:ext cx="1210588" cy="338554"/>
          </a:xfrm>
          <a:prstGeom prst="rect">
            <a:avLst/>
          </a:prstGeom>
          <a:noFill/>
        </p:spPr>
        <p:txBody>
          <a:bodyPr wrap="none" rtlCol="0">
            <a:spAutoFit/>
          </a:bodyPr>
          <a:lstStyle/>
          <a:p>
            <a:r>
              <a:rPr lang="en-GB" sz="1600" b="0" u="sng" dirty="0" smtClean="0"/>
              <a:t>Starring list</a:t>
            </a:r>
            <a:endParaRPr lang="en-GB" sz="1600" b="0" u="sng" dirty="0"/>
          </a:p>
        </p:txBody>
      </p:sp>
      <p:sp>
        <p:nvSpPr>
          <p:cNvPr id="54" name="TextBox 53"/>
          <p:cNvSpPr txBox="1"/>
          <p:nvPr/>
        </p:nvSpPr>
        <p:spPr>
          <a:xfrm>
            <a:off x="0" y="5897959"/>
            <a:ext cx="7117654" cy="400110"/>
          </a:xfrm>
          <a:prstGeom prst="rect">
            <a:avLst/>
          </a:prstGeom>
          <a:noFill/>
        </p:spPr>
        <p:txBody>
          <a:bodyPr wrap="none" rtlCol="0">
            <a:spAutoFit/>
          </a:bodyPr>
          <a:lstStyle/>
          <a:p>
            <a:r>
              <a:rPr lang="en-GB" sz="2000" i="1" dirty="0" smtClean="0"/>
              <a:t>“If we knew the truth, we have started the forecast for it.”</a:t>
            </a:r>
            <a:endParaRPr lang="en-GB" sz="2000" i="1" dirty="0"/>
          </a:p>
        </p:txBody>
      </p:sp>
      <p:pic>
        <p:nvPicPr>
          <p:cNvPr id="41" name="Picture 40"/>
          <p:cNvPicPr>
            <a:picLocks noChangeAspect="1"/>
          </p:cNvPicPr>
          <p:nvPr/>
        </p:nvPicPr>
        <p:blipFill rotWithShape="1">
          <a:blip r:embed="rId2"/>
          <a:srcRect t="33216"/>
          <a:stretch/>
        </p:blipFill>
        <p:spPr>
          <a:xfrm>
            <a:off x="6142820" y="55099"/>
            <a:ext cx="2940917" cy="1386921"/>
          </a:xfrm>
          <a:prstGeom prst="rect">
            <a:avLst/>
          </a:prstGeom>
        </p:spPr>
      </p:pic>
    </p:spTree>
    <p:extLst>
      <p:ext uri="{BB962C8B-B14F-4D97-AF65-F5344CB8AC3E}">
        <p14:creationId xmlns:p14="http://schemas.microsoft.com/office/powerpoint/2010/main" val="400149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18" grpId="0" animBg="1"/>
      <p:bldP spid="20" grpId="0" animBg="1"/>
      <p:bldP spid="21" grpId="0" animBg="1"/>
      <p:bldP spid="22" grpId="0" animBg="1"/>
      <p:bldP spid="23" grpId="0" animBg="1"/>
      <p:bldP spid="24" grpId="0" animBg="1"/>
      <p:bldP spid="25" grpId="0" animBg="1"/>
      <p:bldP spid="26" grpId="0" animBg="1"/>
      <p:bldP spid="28" grpId="0" animBg="1"/>
      <p:bldP spid="29" grpId="0" animBg="1"/>
      <p:bldP spid="30" grpId="0" animBg="1"/>
      <p:bldP spid="31" grpId="0" animBg="1"/>
      <p:bldP spid="32" grpId="0" animBg="1"/>
      <p:bldP spid="33" grpId="0" animBg="1"/>
      <p:bldP spid="34" grpId="0" animBg="1"/>
      <p:bldP spid="35" grpId="0" animBg="1"/>
      <p:bldP spid="4" grpId="0" animBg="1"/>
      <p:bldP spid="37" grpId="0" animBg="1"/>
      <p:bldP spid="38" grpId="0" animBg="1"/>
      <p:bldP spid="36" grpId="0" animBg="1"/>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5"/>
          <p:cNvSpPr>
            <a:spLocks noGrp="1"/>
          </p:cNvSpPr>
          <p:nvPr>
            <p:ph type="title"/>
          </p:nvPr>
        </p:nvSpPr>
        <p:spPr>
          <a:xfrm>
            <a:off x="173625" y="0"/>
            <a:ext cx="6848475" cy="795338"/>
          </a:xfrm>
        </p:spPr>
        <p:txBody>
          <a:bodyPr/>
          <a:lstStyle/>
          <a:p>
            <a:pPr eaLnBrk="1" hangingPunct="1"/>
            <a:r>
              <a:rPr lang="sv-SE" dirty="0" smtClean="0"/>
              <a:t>Desirable properties of initial perturbations</a:t>
            </a:r>
          </a:p>
        </p:txBody>
      </p:sp>
      <p:sp>
        <p:nvSpPr>
          <p:cNvPr id="29699" name="Content Placeholder 6"/>
          <p:cNvSpPr>
            <a:spLocks noGrp="1"/>
          </p:cNvSpPr>
          <p:nvPr>
            <p:ph idx="1"/>
          </p:nvPr>
        </p:nvSpPr>
        <p:spPr>
          <a:xfrm>
            <a:off x="173625" y="1076446"/>
            <a:ext cx="4314825" cy="3214688"/>
          </a:xfrm>
        </p:spPr>
        <p:txBody>
          <a:bodyPr/>
          <a:lstStyle/>
          <a:p>
            <a:pPr eaLnBrk="1" hangingPunct="1"/>
            <a:r>
              <a:rPr lang="sv-SE" sz="2800" dirty="0" smtClean="0">
                <a:latin typeface="Calibri" pitchFamily="34" charset="0"/>
              </a:rPr>
              <a:t>Sampling analysis uncertainty </a:t>
            </a:r>
          </a:p>
          <a:p>
            <a:pPr lvl="1" eaLnBrk="1" hangingPunct="1"/>
            <a:r>
              <a:rPr lang="sv-SE" sz="2800" dirty="0" smtClean="0">
                <a:latin typeface="Calibri" pitchFamily="34" charset="0"/>
              </a:rPr>
              <a:t>Mean amplitude</a:t>
            </a:r>
          </a:p>
          <a:p>
            <a:pPr lvl="1" eaLnBrk="1" hangingPunct="1"/>
            <a:r>
              <a:rPr lang="sv-SE" sz="2800" dirty="0" smtClean="0">
                <a:latin typeface="Calibri" pitchFamily="34" charset="0"/>
              </a:rPr>
              <a:t>Geographical distribution</a:t>
            </a:r>
          </a:p>
          <a:p>
            <a:pPr lvl="1" eaLnBrk="1" hangingPunct="1"/>
            <a:r>
              <a:rPr lang="sv-SE" sz="2800" dirty="0" smtClean="0">
                <a:latin typeface="Calibri" pitchFamily="34" charset="0"/>
              </a:rPr>
              <a:t>Spatial scale</a:t>
            </a:r>
          </a:p>
          <a:p>
            <a:pPr lvl="1" eaLnBrk="1" hangingPunct="1"/>
            <a:r>
              <a:rPr lang="sv-SE" sz="2800" dirty="0" smtClean="0">
                <a:latin typeface="Calibri" pitchFamily="34" charset="0"/>
              </a:rPr>
              <a:t>”Error of the day”</a:t>
            </a:r>
          </a:p>
          <a:p>
            <a:pPr eaLnBrk="1" hangingPunct="1"/>
            <a:r>
              <a:rPr lang="sv-SE" sz="2800" dirty="0" smtClean="0">
                <a:latin typeface="Calibri" pitchFamily="34" charset="0"/>
              </a:rPr>
              <a:t>Sustainable growth</a:t>
            </a:r>
          </a:p>
          <a:p>
            <a:pPr eaLnBrk="1" hangingPunct="1"/>
            <a:r>
              <a:rPr lang="sv-SE" sz="2800" dirty="0" smtClean="0">
                <a:latin typeface="Calibri" pitchFamily="34" charset="0"/>
              </a:rPr>
              <a:t>High quality of probabilistic forecast</a:t>
            </a:r>
          </a:p>
        </p:txBody>
      </p:sp>
      <p:pic>
        <p:nvPicPr>
          <p:cNvPr id="29700" name="Picture 2"/>
          <p:cNvPicPr>
            <a:picLocks noChangeAspect="1" noChangeArrowheads="1"/>
          </p:cNvPicPr>
          <p:nvPr/>
        </p:nvPicPr>
        <p:blipFill>
          <a:blip r:embed="rId3"/>
          <a:srcRect t="42488" r="49167" b="39809"/>
          <a:stretch>
            <a:fillRect/>
          </a:stretch>
        </p:blipFill>
        <p:spPr bwMode="auto">
          <a:xfrm>
            <a:off x="3255962" y="4686300"/>
            <a:ext cx="5888038" cy="1447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Ensemble mean RMSE and ensemble spread</a:t>
            </a:r>
            <a:endParaRPr lang="en-GB" dirty="0"/>
          </a:p>
        </p:txBody>
      </p:sp>
      <p:pic>
        <p:nvPicPr>
          <p:cNvPr id="32770" name="Picture 2"/>
          <p:cNvPicPr>
            <a:picLocks noChangeAspect="1" noChangeArrowheads="1"/>
          </p:cNvPicPr>
          <p:nvPr/>
        </p:nvPicPr>
        <p:blipFill>
          <a:blip r:embed="rId3"/>
          <a:srcRect b="32581"/>
          <a:stretch>
            <a:fillRect/>
          </a:stretch>
        </p:blipFill>
        <p:spPr bwMode="auto">
          <a:xfrm>
            <a:off x="0" y="1681525"/>
            <a:ext cx="7213636" cy="3434486"/>
          </a:xfrm>
          <a:prstGeom prst="rect">
            <a:avLst/>
          </a:prstGeom>
          <a:noFill/>
          <a:ln w="9525">
            <a:noFill/>
            <a:miter lim="800000"/>
            <a:headEnd/>
            <a:tailEnd/>
          </a:ln>
        </p:spPr>
      </p:pic>
      <p:cxnSp>
        <p:nvCxnSpPr>
          <p:cNvPr id="7" name="Straight Arrow Connector 6"/>
          <p:cNvCxnSpPr/>
          <p:nvPr/>
        </p:nvCxnSpPr>
        <p:spPr bwMode="auto">
          <a:xfrm rot="10800000">
            <a:off x="7028436" y="2665354"/>
            <a:ext cx="729205" cy="1588"/>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p:sp>
        <p:nvSpPr>
          <p:cNvPr id="9" name="TextBox 8"/>
          <p:cNvSpPr txBox="1"/>
          <p:nvPr/>
        </p:nvSpPr>
        <p:spPr>
          <a:xfrm>
            <a:off x="7731890" y="2326511"/>
            <a:ext cx="1523174" cy="707886"/>
          </a:xfrm>
          <a:prstGeom prst="rect">
            <a:avLst/>
          </a:prstGeom>
          <a:noFill/>
        </p:spPr>
        <p:txBody>
          <a:bodyPr wrap="none" rtlCol="0">
            <a:spAutoFit/>
          </a:bodyPr>
          <a:lstStyle/>
          <a:p>
            <a:r>
              <a:rPr lang="en-GB" sz="2000" dirty="0" smtClean="0"/>
              <a:t>Saturation </a:t>
            </a:r>
          </a:p>
          <a:p>
            <a:r>
              <a:rPr lang="en-GB" sz="2000" dirty="0" smtClean="0"/>
              <a:t>level</a:t>
            </a:r>
            <a:endParaRPr lang="en-GB" sz="2000" dirty="0"/>
          </a:p>
        </p:txBody>
      </p:sp>
      <p:sp>
        <p:nvSpPr>
          <p:cNvPr id="10" name="TextBox 9"/>
          <p:cNvSpPr txBox="1"/>
          <p:nvPr/>
        </p:nvSpPr>
        <p:spPr>
          <a:xfrm>
            <a:off x="1620456" y="4386805"/>
            <a:ext cx="1887055" cy="338554"/>
          </a:xfrm>
          <a:prstGeom prst="rect">
            <a:avLst/>
          </a:prstGeom>
          <a:solidFill>
            <a:schemeClr val="bg1"/>
          </a:solidFill>
        </p:spPr>
        <p:txBody>
          <a:bodyPr wrap="none" rtlCol="0">
            <a:spAutoFit/>
          </a:bodyPr>
          <a:lstStyle/>
          <a:p>
            <a:r>
              <a:rPr lang="en-GB" sz="1600" dirty="0" smtClean="0"/>
              <a:t>Initial uncertainty</a:t>
            </a:r>
            <a:endParaRPr lang="en-GB" sz="1600" dirty="0"/>
          </a:p>
        </p:txBody>
      </p:sp>
      <p:cxnSp>
        <p:nvCxnSpPr>
          <p:cNvPr id="12" name="Straight Arrow Connector 11"/>
          <p:cNvCxnSpPr/>
          <p:nvPr/>
        </p:nvCxnSpPr>
        <p:spPr bwMode="auto">
          <a:xfrm rot="10800000">
            <a:off x="763929" y="4548851"/>
            <a:ext cx="717630" cy="1588"/>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p:cxnSp>
        <p:nvCxnSpPr>
          <p:cNvPr id="14" name="Straight Connector 13"/>
          <p:cNvCxnSpPr/>
          <p:nvPr/>
        </p:nvCxnSpPr>
        <p:spPr bwMode="auto">
          <a:xfrm flipV="1">
            <a:off x="1828800" y="3796496"/>
            <a:ext cx="787078" cy="347241"/>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15" name="TextBox 14"/>
          <p:cNvSpPr txBox="1"/>
          <p:nvPr/>
        </p:nvSpPr>
        <p:spPr>
          <a:xfrm>
            <a:off x="1539434" y="3634453"/>
            <a:ext cx="631904" cy="307777"/>
          </a:xfrm>
          <a:prstGeom prst="rect">
            <a:avLst/>
          </a:prstGeom>
          <a:solidFill>
            <a:schemeClr val="bg1"/>
          </a:solidFill>
        </p:spPr>
        <p:txBody>
          <a:bodyPr wrap="none" rtlCol="0">
            <a:spAutoFit/>
          </a:bodyPr>
          <a:lstStyle/>
          <a:p>
            <a:r>
              <a:rPr lang="en-GB" sz="1400" dirty="0" err="1" smtClean="0"/>
              <a:t>dE</a:t>
            </a:r>
            <a:r>
              <a:rPr lang="en-GB" sz="1400" dirty="0" smtClean="0"/>
              <a:t>/</a:t>
            </a:r>
            <a:r>
              <a:rPr lang="en-GB" sz="1400" dirty="0" err="1" smtClean="0"/>
              <a:t>dt</a:t>
            </a:r>
            <a:endParaRPr lang="en-GB" sz="1400" dirty="0"/>
          </a:p>
        </p:txBody>
      </p:sp>
      <p:sp>
        <p:nvSpPr>
          <p:cNvPr id="11" name="TextBox 10"/>
          <p:cNvSpPr txBox="1"/>
          <p:nvPr/>
        </p:nvSpPr>
        <p:spPr>
          <a:xfrm>
            <a:off x="601884" y="5577675"/>
            <a:ext cx="6902250" cy="461665"/>
          </a:xfrm>
          <a:prstGeom prst="rect">
            <a:avLst/>
          </a:prstGeom>
          <a:noFill/>
        </p:spPr>
        <p:txBody>
          <a:bodyPr wrap="none" rtlCol="0">
            <a:spAutoFit/>
          </a:bodyPr>
          <a:lstStyle/>
          <a:p>
            <a:r>
              <a:rPr lang="en-GB" dirty="0" smtClean="0">
                <a:latin typeface="Calibri"/>
                <a:cs typeface="Calibri"/>
              </a:rPr>
              <a:t>Optimally: Ensemble mean RMSE = ensemble spread</a:t>
            </a:r>
            <a:endParaRPr lang="en-GB" dirty="0">
              <a:latin typeface="Calibri"/>
              <a:cs typeface="Calibri"/>
            </a:endParaRPr>
          </a:p>
        </p:txBody>
      </p:sp>
      <p:sp>
        <p:nvSpPr>
          <p:cNvPr id="13" name="TextBox 12"/>
          <p:cNvSpPr txBox="1"/>
          <p:nvPr/>
        </p:nvSpPr>
        <p:spPr>
          <a:xfrm>
            <a:off x="4479924" y="4962122"/>
            <a:ext cx="4543945" cy="307777"/>
          </a:xfrm>
          <a:prstGeom prst="rect">
            <a:avLst/>
          </a:prstGeom>
          <a:noFill/>
        </p:spPr>
        <p:txBody>
          <a:bodyPr wrap="none" rtlCol="0">
            <a:spAutoFit/>
          </a:bodyPr>
          <a:lstStyle/>
          <a:p>
            <a:r>
              <a:rPr lang="en-GB" sz="1400" dirty="0" smtClean="0"/>
              <a:t>cf. </a:t>
            </a:r>
            <a:r>
              <a:rPr lang="en-GB" sz="1400" dirty="0" err="1" smtClean="0"/>
              <a:t>Bengtsson</a:t>
            </a:r>
            <a:r>
              <a:rPr lang="en-GB" sz="1400" dirty="0" smtClean="0"/>
              <a:t>, Magnusson and </a:t>
            </a:r>
            <a:r>
              <a:rPr lang="en-GB" sz="1400" dirty="0" err="1" smtClean="0"/>
              <a:t>Källén</a:t>
            </a:r>
            <a:r>
              <a:rPr lang="en-GB" sz="1400" dirty="0" smtClean="0"/>
              <a:t>, MWR (2008)</a:t>
            </a:r>
            <a:endParaRPr lang="en-GB"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381000" y="59531"/>
            <a:ext cx="6848475" cy="795338"/>
          </a:xfrm>
        </p:spPr>
        <p:txBody>
          <a:bodyPr/>
          <a:lstStyle/>
          <a:p>
            <a:r>
              <a:rPr lang="en-GB" dirty="0" smtClean="0">
                <a:ea typeface="ＭＳ Ｐゴシック" charset="-128"/>
              </a:rPr>
              <a:t>Random Perturbations (why does it not work?)</a:t>
            </a:r>
          </a:p>
        </p:txBody>
      </p:sp>
      <p:sp>
        <p:nvSpPr>
          <p:cNvPr id="35843" name="TextBox 3"/>
          <p:cNvSpPr txBox="1">
            <a:spLocks noChangeArrowheads="1"/>
          </p:cNvSpPr>
          <p:nvPr/>
        </p:nvSpPr>
        <p:spPr bwMode="auto">
          <a:xfrm>
            <a:off x="636608" y="3196738"/>
            <a:ext cx="2013052" cy="646331"/>
          </a:xfrm>
          <a:prstGeom prst="rect">
            <a:avLst/>
          </a:prstGeom>
          <a:noFill/>
          <a:ln w="9525">
            <a:noFill/>
            <a:miter lim="800000"/>
            <a:headEnd/>
            <a:tailEnd/>
          </a:ln>
        </p:spPr>
        <p:txBody>
          <a:bodyPr wrap="none">
            <a:spAutoFit/>
          </a:bodyPr>
          <a:lstStyle/>
          <a:p>
            <a:r>
              <a:rPr lang="en-US" sz="1800" dirty="0">
                <a:latin typeface="Calibri" pitchFamily="34" charset="0"/>
              </a:rPr>
              <a:t>R</a:t>
            </a:r>
            <a:r>
              <a:rPr lang="en-GB" sz="1800" dirty="0" err="1" smtClean="0">
                <a:latin typeface="Calibri" pitchFamily="34" charset="0"/>
              </a:rPr>
              <a:t>andom</a:t>
            </a:r>
            <a:r>
              <a:rPr lang="en-GB" sz="1800" dirty="0" smtClean="0">
                <a:latin typeface="Calibri" pitchFamily="34" charset="0"/>
              </a:rPr>
              <a:t> grid-point</a:t>
            </a:r>
          </a:p>
          <a:p>
            <a:r>
              <a:rPr lang="en-GB" sz="1800" dirty="0" smtClean="0">
                <a:latin typeface="Calibri" pitchFamily="34" charset="0"/>
              </a:rPr>
              <a:t> </a:t>
            </a:r>
            <a:r>
              <a:rPr lang="en-GB" sz="1800" dirty="0">
                <a:latin typeface="Calibri" pitchFamily="34" charset="0"/>
              </a:rPr>
              <a:t>number (-1 to 1) x </a:t>
            </a:r>
          </a:p>
        </p:txBody>
      </p:sp>
      <p:pic>
        <p:nvPicPr>
          <p:cNvPr id="35844"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70225" y="1317344"/>
            <a:ext cx="3711575" cy="5257800"/>
          </a:xfrm>
          <a:prstGeom prst="rect">
            <a:avLst/>
          </a:prstGeom>
          <a:noFill/>
          <a:ln w="9525">
            <a:noFill/>
            <a:miter lim="800000"/>
            <a:headEnd/>
            <a:tailEnd/>
          </a:ln>
        </p:spPr>
      </p:pic>
      <p:sp>
        <p:nvSpPr>
          <p:cNvPr id="35845" name="TextBox 5"/>
          <p:cNvSpPr txBox="1">
            <a:spLocks noChangeArrowheads="1"/>
          </p:cNvSpPr>
          <p:nvPr/>
        </p:nvSpPr>
        <p:spPr bwMode="auto">
          <a:xfrm>
            <a:off x="6624638" y="3181350"/>
            <a:ext cx="2037224" cy="338554"/>
          </a:xfrm>
          <a:prstGeom prst="rect">
            <a:avLst/>
          </a:prstGeom>
          <a:noFill/>
          <a:ln w="9525">
            <a:noFill/>
            <a:miter lim="800000"/>
            <a:headEnd/>
            <a:tailEnd/>
          </a:ln>
        </p:spPr>
        <p:txBody>
          <a:bodyPr wrap="none">
            <a:spAutoFit/>
          </a:bodyPr>
          <a:lstStyle/>
          <a:p>
            <a:r>
              <a:rPr lang="en-US" sz="1600" dirty="0">
                <a:latin typeface="Calibri" pitchFamily="34" charset="0"/>
              </a:rPr>
              <a:t>x</a:t>
            </a:r>
            <a:r>
              <a:rPr lang="en-GB" sz="1600" dirty="0">
                <a:latin typeface="Calibri" pitchFamily="34" charset="0"/>
              </a:rPr>
              <a:t> global tuning factor </a:t>
            </a:r>
          </a:p>
        </p:txBody>
      </p:sp>
      <p:sp>
        <p:nvSpPr>
          <p:cNvPr id="35846" name="TextBox 6"/>
          <p:cNvSpPr txBox="1">
            <a:spLocks noChangeArrowheads="1"/>
          </p:cNvSpPr>
          <p:nvPr/>
        </p:nvSpPr>
        <p:spPr bwMode="auto">
          <a:xfrm>
            <a:off x="3505200" y="1110734"/>
            <a:ext cx="2436308" cy="369332"/>
          </a:xfrm>
          <a:prstGeom prst="rect">
            <a:avLst/>
          </a:prstGeom>
          <a:noFill/>
          <a:ln w="9525">
            <a:noFill/>
            <a:miter lim="800000"/>
            <a:headEnd/>
            <a:tailEnd/>
          </a:ln>
        </p:spPr>
        <p:txBody>
          <a:bodyPr wrap="none">
            <a:spAutoFit/>
          </a:bodyPr>
          <a:lstStyle/>
          <a:p>
            <a:r>
              <a:rPr lang="en-US" sz="1800" dirty="0">
                <a:latin typeface="Calibri" pitchFamily="34" charset="0"/>
              </a:rPr>
              <a:t>Analysis error estimate</a:t>
            </a:r>
            <a:r>
              <a:rPr lang="en-GB" sz="1800" dirty="0">
                <a:latin typeface="Calibri" pitchFamily="34" charset="0"/>
              </a:rPr>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3"/>
          <a:srcRect l="8929" t="35406" r="3571" b="3899"/>
          <a:stretch>
            <a:fillRect/>
          </a:stretch>
        </p:blipFill>
        <p:spPr bwMode="auto">
          <a:xfrm>
            <a:off x="195805" y="1302150"/>
            <a:ext cx="3733800" cy="1828800"/>
          </a:xfrm>
          <a:prstGeom prst="rect">
            <a:avLst/>
          </a:prstGeom>
          <a:noFill/>
          <a:ln w="9525">
            <a:noFill/>
            <a:miter lim="800000"/>
            <a:headEnd/>
            <a:tailEnd/>
          </a:ln>
        </p:spPr>
      </p:pic>
      <p:pic>
        <p:nvPicPr>
          <p:cNvPr id="37891" name="Picture 4"/>
          <p:cNvPicPr>
            <a:picLocks noChangeAspect="1" noChangeArrowheads="1"/>
          </p:cNvPicPr>
          <p:nvPr/>
        </p:nvPicPr>
        <p:blipFill>
          <a:blip r:embed="rId4"/>
          <a:srcRect l="9195" t="36462" r="4369" b="6239"/>
          <a:stretch>
            <a:fillRect/>
          </a:stretch>
        </p:blipFill>
        <p:spPr bwMode="auto">
          <a:xfrm>
            <a:off x="4839312" y="1302150"/>
            <a:ext cx="3581400" cy="1676400"/>
          </a:xfrm>
          <a:prstGeom prst="rect">
            <a:avLst/>
          </a:prstGeom>
          <a:noFill/>
          <a:ln w="9525">
            <a:noFill/>
            <a:miter lim="800000"/>
            <a:headEnd/>
            <a:tailEnd/>
          </a:ln>
        </p:spPr>
      </p:pic>
      <p:pic>
        <p:nvPicPr>
          <p:cNvPr id="37892" name="Picture 5"/>
          <p:cNvPicPr>
            <a:picLocks noChangeAspect="1" noChangeArrowheads="1"/>
          </p:cNvPicPr>
          <p:nvPr/>
        </p:nvPicPr>
        <p:blipFill>
          <a:blip r:embed="rId5"/>
          <a:srcRect l="9091" t="34332" r="3030" b="5588"/>
          <a:stretch>
            <a:fillRect/>
          </a:stretch>
        </p:blipFill>
        <p:spPr bwMode="auto">
          <a:xfrm>
            <a:off x="2471400" y="3505200"/>
            <a:ext cx="4419600" cy="2133600"/>
          </a:xfrm>
          <a:prstGeom prst="rect">
            <a:avLst/>
          </a:prstGeom>
          <a:noFill/>
          <a:ln w="9525">
            <a:noFill/>
            <a:miter lim="800000"/>
            <a:headEnd/>
            <a:tailEnd/>
          </a:ln>
        </p:spPr>
      </p:pic>
      <p:sp>
        <p:nvSpPr>
          <p:cNvPr id="5" name="Rectangle 8"/>
          <p:cNvSpPr txBox="1">
            <a:spLocks noChangeArrowheads="1"/>
          </p:cNvSpPr>
          <p:nvPr/>
        </p:nvSpPr>
        <p:spPr bwMode="auto">
          <a:xfrm>
            <a:off x="0" y="0"/>
            <a:ext cx="4978075" cy="590309"/>
          </a:xfrm>
          <a:prstGeom prst="rect">
            <a:avLst/>
          </a:prstGeom>
          <a:noFill/>
          <a:ln w="9525">
            <a:noFill/>
            <a:miter lim="800000"/>
            <a:headEnd/>
            <a:tailEnd/>
          </a:ln>
        </p:spPr>
        <p:txBody>
          <a:bodyPr/>
          <a:lstStyle/>
          <a:p>
            <a:pPr defTabSz="914400">
              <a:lnSpc>
                <a:spcPts val="3200"/>
              </a:lnSpc>
            </a:pPr>
            <a:r>
              <a:rPr lang="sv-SE" sz="2600" dirty="0">
                <a:solidFill>
                  <a:srgbClr val="1F3692"/>
                </a:solidFill>
                <a:latin typeface="Calibri" pitchFamily="34" charset="0"/>
              </a:rPr>
              <a:t>Random Field (RF) </a:t>
            </a:r>
            <a:r>
              <a:rPr lang="sv-SE" sz="2600" dirty="0" smtClean="0">
                <a:solidFill>
                  <a:srgbClr val="1F3692"/>
                </a:solidFill>
                <a:latin typeface="Calibri" pitchFamily="34" charset="0"/>
              </a:rPr>
              <a:t>perturbation  (for benchmarking)</a:t>
            </a:r>
            <a:endParaRPr lang="en-GB" sz="2600" dirty="0">
              <a:solidFill>
                <a:srgbClr val="1F3692"/>
              </a:solidFill>
              <a:latin typeface="Calibri" pitchFamily="34" charset="0"/>
            </a:endParaRPr>
          </a:p>
        </p:txBody>
      </p:sp>
      <p:sp>
        <p:nvSpPr>
          <p:cNvPr id="37894" name="TextBox 5"/>
          <p:cNvSpPr txBox="1">
            <a:spLocks noChangeArrowheads="1"/>
          </p:cNvSpPr>
          <p:nvPr/>
        </p:nvSpPr>
        <p:spPr bwMode="auto">
          <a:xfrm>
            <a:off x="664038" y="828715"/>
            <a:ext cx="2468946" cy="369332"/>
          </a:xfrm>
          <a:prstGeom prst="rect">
            <a:avLst/>
          </a:prstGeom>
          <a:noFill/>
          <a:ln w="9525">
            <a:noFill/>
            <a:miter lim="800000"/>
            <a:headEnd/>
            <a:tailEnd/>
          </a:ln>
        </p:spPr>
        <p:txBody>
          <a:bodyPr wrap="none">
            <a:spAutoFit/>
          </a:bodyPr>
          <a:lstStyle/>
          <a:p>
            <a:r>
              <a:rPr lang="en-GB" sz="1800" dirty="0">
                <a:latin typeface="Calibri" pitchFamily="34" charset="0"/>
              </a:rPr>
              <a:t>Analysis Random date 1</a:t>
            </a:r>
          </a:p>
        </p:txBody>
      </p:sp>
      <p:sp>
        <p:nvSpPr>
          <p:cNvPr id="37895" name="TextBox 6"/>
          <p:cNvSpPr txBox="1">
            <a:spLocks noChangeArrowheads="1"/>
          </p:cNvSpPr>
          <p:nvPr/>
        </p:nvSpPr>
        <p:spPr bwMode="auto">
          <a:xfrm>
            <a:off x="5237084" y="828715"/>
            <a:ext cx="2468946" cy="369332"/>
          </a:xfrm>
          <a:prstGeom prst="rect">
            <a:avLst/>
          </a:prstGeom>
          <a:noFill/>
          <a:ln w="9525">
            <a:noFill/>
            <a:miter lim="800000"/>
            <a:headEnd/>
            <a:tailEnd/>
          </a:ln>
        </p:spPr>
        <p:txBody>
          <a:bodyPr wrap="none">
            <a:spAutoFit/>
          </a:bodyPr>
          <a:lstStyle/>
          <a:p>
            <a:r>
              <a:rPr lang="en-GB" sz="1800" dirty="0">
                <a:latin typeface="Calibri" pitchFamily="34" charset="0"/>
              </a:rPr>
              <a:t>Analysis Random date 2</a:t>
            </a:r>
          </a:p>
        </p:txBody>
      </p:sp>
      <p:sp>
        <p:nvSpPr>
          <p:cNvPr id="37896" name="TextBox 7"/>
          <p:cNvSpPr txBox="1">
            <a:spLocks noChangeArrowheads="1"/>
          </p:cNvSpPr>
          <p:nvPr/>
        </p:nvSpPr>
        <p:spPr bwMode="auto">
          <a:xfrm>
            <a:off x="4159249" y="1778000"/>
            <a:ext cx="320675" cy="584200"/>
          </a:xfrm>
          <a:prstGeom prst="rect">
            <a:avLst/>
          </a:prstGeom>
          <a:noFill/>
          <a:ln w="9525">
            <a:noFill/>
            <a:miter lim="800000"/>
            <a:headEnd/>
            <a:tailEnd/>
          </a:ln>
        </p:spPr>
        <p:txBody>
          <a:bodyPr wrap="none">
            <a:spAutoFit/>
          </a:bodyPr>
          <a:lstStyle/>
          <a:p>
            <a:r>
              <a:rPr lang="en-GB" sz="3200" dirty="0"/>
              <a:t>-</a:t>
            </a:r>
          </a:p>
        </p:txBody>
      </p:sp>
      <p:sp>
        <p:nvSpPr>
          <p:cNvPr id="37897" name="TextBox 8"/>
          <p:cNvSpPr txBox="1">
            <a:spLocks noChangeArrowheads="1"/>
          </p:cNvSpPr>
          <p:nvPr/>
        </p:nvSpPr>
        <p:spPr bwMode="auto">
          <a:xfrm>
            <a:off x="195805" y="4202668"/>
            <a:ext cx="2302682" cy="369332"/>
          </a:xfrm>
          <a:prstGeom prst="rect">
            <a:avLst/>
          </a:prstGeom>
          <a:noFill/>
          <a:ln w="9525">
            <a:noFill/>
            <a:miter lim="800000"/>
            <a:headEnd/>
            <a:tailEnd/>
          </a:ln>
        </p:spPr>
        <p:txBody>
          <a:bodyPr wrap="none">
            <a:spAutoFit/>
          </a:bodyPr>
          <a:lstStyle/>
          <a:p>
            <a:r>
              <a:rPr lang="en-US" sz="1800" dirty="0">
                <a:latin typeface="Calibri" pitchFamily="34" charset="0"/>
              </a:rPr>
              <a:t>x</a:t>
            </a:r>
            <a:r>
              <a:rPr lang="en-GB" sz="1800" dirty="0">
                <a:latin typeface="Calibri" pitchFamily="34" charset="0"/>
              </a:rPr>
              <a:t> normalizing factor = </a:t>
            </a:r>
          </a:p>
        </p:txBody>
      </p:sp>
      <p:sp>
        <p:nvSpPr>
          <p:cNvPr id="37898" name="TextBox 9"/>
          <p:cNvSpPr txBox="1">
            <a:spLocks noChangeArrowheads="1"/>
          </p:cNvSpPr>
          <p:nvPr/>
        </p:nvSpPr>
        <p:spPr bwMode="auto">
          <a:xfrm>
            <a:off x="3095282" y="3130950"/>
            <a:ext cx="2769284" cy="369332"/>
          </a:xfrm>
          <a:prstGeom prst="rect">
            <a:avLst/>
          </a:prstGeom>
          <a:noFill/>
          <a:ln w="9525">
            <a:noFill/>
            <a:miter lim="800000"/>
            <a:headEnd/>
            <a:tailEnd/>
          </a:ln>
        </p:spPr>
        <p:txBody>
          <a:bodyPr wrap="none">
            <a:spAutoFit/>
          </a:bodyPr>
          <a:lstStyle/>
          <a:p>
            <a:r>
              <a:rPr lang="en-GB" sz="1800" dirty="0">
                <a:latin typeface="Calibri" pitchFamily="34" charset="0"/>
              </a:rPr>
              <a:t>Random Field Perturbation</a:t>
            </a:r>
          </a:p>
        </p:txBody>
      </p:sp>
      <p:sp>
        <p:nvSpPr>
          <p:cNvPr id="11" name="TextBox 10"/>
          <p:cNvSpPr txBox="1"/>
          <p:nvPr/>
        </p:nvSpPr>
        <p:spPr>
          <a:xfrm>
            <a:off x="4479924" y="6021637"/>
            <a:ext cx="4638386" cy="307777"/>
          </a:xfrm>
          <a:prstGeom prst="rect">
            <a:avLst/>
          </a:prstGeom>
          <a:noFill/>
        </p:spPr>
        <p:txBody>
          <a:bodyPr wrap="none" rtlCol="0">
            <a:spAutoFit/>
          </a:bodyPr>
          <a:lstStyle/>
          <a:p>
            <a:r>
              <a:rPr lang="en-GB" sz="1400" dirty="0" smtClean="0"/>
              <a:t>cf. Magnusson, </a:t>
            </a:r>
            <a:r>
              <a:rPr lang="en-GB" sz="1400" dirty="0" err="1" smtClean="0"/>
              <a:t>Nycander</a:t>
            </a:r>
            <a:r>
              <a:rPr lang="en-GB" sz="1400" dirty="0" smtClean="0"/>
              <a:t> and </a:t>
            </a:r>
            <a:r>
              <a:rPr lang="en-GB" sz="1400" dirty="0" err="1" smtClean="0"/>
              <a:t>Källén</a:t>
            </a:r>
            <a:r>
              <a:rPr lang="en-GB" sz="1400" dirty="0" smtClean="0"/>
              <a:t>, </a:t>
            </a:r>
            <a:r>
              <a:rPr lang="en-GB" sz="1400" dirty="0" err="1" smtClean="0"/>
              <a:t>Tellus</a:t>
            </a:r>
            <a:r>
              <a:rPr lang="en-GB" sz="1400" dirty="0" smtClean="0"/>
              <a:t> A (2009)</a:t>
            </a:r>
            <a:endParaRPr lang="en-GB" sz="1400" dirty="0"/>
          </a:p>
        </p:txBody>
      </p:sp>
      <p:sp>
        <p:nvSpPr>
          <p:cNvPr id="12" name="TextBox 11"/>
          <p:cNvSpPr txBox="1"/>
          <p:nvPr/>
        </p:nvSpPr>
        <p:spPr>
          <a:xfrm>
            <a:off x="1920711" y="5652305"/>
            <a:ext cx="5840736" cy="369332"/>
          </a:xfrm>
          <a:prstGeom prst="rect">
            <a:avLst/>
          </a:prstGeom>
          <a:noFill/>
        </p:spPr>
        <p:txBody>
          <a:bodyPr wrap="none" rtlCol="0">
            <a:spAutoFit/>
          </a:bodyPr>
          <a:lstStyle/>
          <a:p>
            <a:r>
              <a:rPr lang="en-GB" sz="1800" dirty="0" smtClean="0"/>
              <a:t>Not flow-dependent, but linear balances maintained</a:t>
            </a:r>
            <a:endParaRPr lang="en-GB"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icrosoft Office 98">
  <a:themeElements>
    <a:clrScheme name="">
      <a:dk1>
        <a:srgbClr val="000000"/>
      </a:dk1>
      <a:lt1>
        <a:srgbClr val="FFFFFF"/>
      </a:lt1>
      <a:dk2>
        <a:srgbClr val="00279F"/>
      </a:dk2>
      <a:lt2>
        <a:srgbClr val="919191"/>
      </a:lt2>
      <a:accent1>
        <a:srgbClr val="F95AB7"/>
      </a:accent1>
      <a:accent2>
        <a:srgbClr val="3365FB"/>
      </a:accent2>
      <a:accent3>
        <a:srgbClr val="FFFFFF"/>
      </a:accent3>
      <a:accent4>
        <a:srgbClr val="000000"/>
      </a:accent4>
      <a:accent5>
        <a:srgbClr val="FBB5D8"/>
      </a:accent5>
      <a:accent6>
        <a:srgbClr val="2D5BE3"/>
      </a:accent6>
      <a:hlink>
        <a:srgbClr val="919191"/>
      </a:hlink>
      <a:folHlink>
        <a:srgbClr val="51DC00"/>
      </a:folHlink>
    </a:clrScheme>
    <a:fontScheme name="Microsoft Office 98">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0800" cap="flat" cmpd="sng" algn="ctr">
          <a:solidFill>
            <a:schemeClr val="accent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50800" cap="flat" cmpd="sng" algn="ctr">
          <a:solidFill>
            <a:schemeClr val="accent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1" i="0" u="none" strike="noStrike" cap="none" normalizeH="0" baseline="0">
            <a:ln>
              <a:noFill/>
            </a:ln>
            <a:solidFill>
              <a:schemeClr val="tx1"/>
            </a:solidFill>
            <a:effectLst/>
            <a:latin typeface="Arial"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80369</TotalTime>
  <Words>1507</Words>
  <Application>Microsoft Office PowerPoint</Application>
  <PresentationFormat>On-screen Show (4:3)</PresentationFormat>
  <Paragraphs>195</Paragraphs>
  <Slides>27</Slides>
  <Notes>22</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40" baseType="lpstr">
      <vt:lpstr>ＭＳ Ｐゴシック</vt:lpstr>
      <vt:lpstr>Arial</vt:lpstr>
      <vt:lpstr>Arial Black</vt:lpstr>
      <vt:lpstr>Calibri</vt:lpstr>
      <vt:lpstr>Lucida Grande</vt:lpstr>
      <vt:lpstr>Lucida Grande CE</vt:lpstr>
      <vt:lpstr>Symbol</vt:lpstr>
      <vt:lpstr>Times</vt:lpstr>
      <vt:lpstr>Times New Roman</vt:lpstr>
      <vt:lpstr>Verdana</vt:lpstr>
      <vt:lpstr>Wingdings</vt:lpstr>
      <vt:lpstr>Microsoft Office 98</vt:lpstr>
      <vt:lpstr>Equation</vt:lpstr>
      <vt:lpstr>Initial ensemble perturbations - basic concepts </vt:lpstr>
      <vt:lpstr>PowerPoint Presentation</vt:lpstr>
      <vt:lpstr>PowerPoint Presentation</vt:lpstr>
      <vt:lpstr>Introduction</vt:lpstr>
      <vt:lpstr>Introduction</vt:lpstr>
      <vt:lpstr>Desirable properties of initial perturbations</vt:lpstr>
      <vt:lpstr>Ensemble mean RMSE and ensemble spread</vt:lpstr>
      <vt:lpstr>Random Perturbations (why does it not work?)</vt:lpstr>
      <vt:lpstr>PowerPoint Presentation</vt:lpstr>
      <vt:lpstr>Geostrophic balance and perturbations</vt:lpstr>
      <vt:lpstr>Singular vectors </vt:lpstr>
      <vt:lpstr>PowerPoint Presentation</vt:lpstr>
      <vt:lpstr>Ensemble transform perturbations (further development of BV)</vt:lpstr>
      <vt:lpstr>Perturbation methods  Lorenz-63</vt:lpstr>
      <vt:lpstr>Exponential perturbation growth</vt:lpstr>
      <vt:lpstr>Evolution of ensemble spread (one case, total pert. energy 700 hPa) </vt:lpstr>
      <vt:lpstr>Evolution of ensemble spread (one case, total pert. energy 700 hPa) </vt:lpstr>
      <vt:lpstr>Connections between perturbations and baroclinic zones</vt:lpstr>
      <vt:lpstr>Correlation Eady index – Ens. Stdev z500</vt:lpstr>
      <vt:lpstr>Mean initial perturbation distribution</vt:lpstr>
      <vt:lpstr>PowerPoint Presentation</vt:lpstr>
      <vt:lpstr>PowerPoint Presentation</vt:lpstr>
      <vt:lpstr>Other things to consider - Importance of initial amplitude scaling</vt:lpstr>
      <vt:lpstr>Other things to consider - Perturbation symmetry</vt:lpstr>
      <vt:lpstr>Desirable properties for initial perturbations</vt:lpstr>
      <vt:lpstr>PowerPoint Presentation</vt:lpstr>
      <vt:lpstr>PowerPoint Presentation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Linus Magnusson</dc:creator>
  <cp:lastModifiedBy>Linus Magnusson</cp:lastModifiedBy>
  <cp:revision>4176</cp:revision>
  <cp:lastPrinted>2010-02-08T14:51:34Z</cp:lastPrinted>
  <dcterms:created xsi:type="dcterms:W3CDTF">2012-05-07T10:38:19Z</dcterms:created>
  <dcterms:modified xsi:type="dcterms:W3CDTF">2016-05-09T11:40:25Z</dcterms:modified>
</cp:coreProperties>
</file>