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87" r:id="rId2"/>
  </p:sldMasterIdLst>
  <p:notesMasterIdLst>
    <p:notesMasterId r:id="rId69"/>
  </p:notesMasterIdLst>
  <p:handoutMasterIdLst>
    <p:handoutMasterId r:id="rId70"/>
  </p:handoutMasterIdLst>
  <p:sldIdLst>
    <p:sldId id="536" r:id="rId3"/>
    <p:sldId id="534" r:id="rId4"/>
    <p:sldId id="593" r:id="rId5"/>
    <p:sldId id="596" r:id="rId6"/>
    <p:sldId id="845" r:id="rId7"/>
    <p:sldId id="754" r:id="rId8"/>
    <p:sldId id="846" r:id="rId9"/>
    <p:sldId id="844" r:id="rId10"/>
    <p:sldId id="538" r:id="rId11"/>
    <p:sldId id="767" r:id="rId12"/>
    <p:sldId id="807" r:id="rId13"/>
    <p:sldId id="808" r:id="rId14"/>
    <p:sldId id="809" r:id="rId15"/>
    <p:sldId id="810" r:id="rId16"/>
    <p:sldId id="811" r:id="rId17"/>
    <p:sldId id="852" r:id="rId18"/>
    <p:sldId id="847" r:id="rId19"/>
    <p:sldId id="848" r:id="rId20"/>
    <p:sldId id="743" r:id="rId21"/>
    <p:sldId id="777" r:id="rId22"/>
    <p:sldId id="768" r:id="rId23"/>
    <p:sldId id="547" r:id="rId24"/>
    <p:sldId id="802" r:id="rId25"/>
    <p:sldId id="652" r:id="rId26"/>
    <p:sldId id="654" r:id="rId27"/>
    <p:sldId id="574" r:id="rId28"/>
    <p:sldId id="682" r:id="rId29"/>
    <p:sldId id="849" r:id="rId30"/>
    <p:sldId id="684" r:id="rId31"/>
    <p:sldId id="685" r:id="rId32"/>
    <p:sldId id="686" r:id="rId33"/>
    <p:sldId id="756" r:id="rId34"/>
    <p:sldId id="757" r:id="rId35"/>
    <p:sldId id="796" r:id="rId36"/>
    <p:sldId id="763" r:id="rId37"/>
    <p:sldId id="764" r:id="rId38"/>
    <p:sldId id="622" r:id="rId39"/>
    <p:sldId id="623" r:id="rId40"/>
    <p:sldId id="820" r:id="rId41"/>
    <p:sldId id="669" r:id="rId42"/>
    <p:sldId id="803" r:id="rId43"/>
    <p:sldId id="828" r:id="rId44"/>
    <p:sldId id="804" r:id="rId45"/>
    <p:sldId id="857" r:id="rId46"/>
    <p:sldId id="703" r:id="rId47"/>
    <p:sldId id="842" r:id="rId48"/>
    <p:sldId id="829" r:id="rId49"/>
    <p:sldId id="830" r:id="rId50"/>
    <p:sldId id="834" r:id="rId51"/>
    <p:sldId id="835" r:id="rId52"/>
    <p:sldId id="836" r:id="rId53"/>
    <p:sldId id="837" r:id="rId54"/>
    <p:sldId id="838" r:id="rId55"/>
    <p:sldId id="839" r:id="rId56"/>
    <p:sldId id="525" r:id="rId57"/>
    <p:sldId id="851" r:id="rId58"/>
    <p:sldId id="529" r:id="rId59"/>
    <p:sldId id="853" r:id="rId60"/>
    <p:sldId id="854" r:id="rId61"/>
    <p:sldId id="855" r:id="rId62"/>
    <p:sldId id="856" r:id="rId63"/>
    <p:sldId id="861" r:id="rId64"/>
    <p:sldId id="862" r:id="rId65"/>
    <p:sldId id="863" r:id="rId66"/>
    <p:sldId id="864" r:id="rId67"/>
    <p:sldId id="865" r:id="rId68"/>
  </p:sldIdLst>
  <p:sldSz cx="9144000" cy="6858000" type="screen4x3"/>
  <p:notesSz cx="6734175" cy="9853613"/>
  <p:defaultTextStyle>
    <a:defPPr>
      <a:defRPr lang="en-GB"/>
    </a:defPPr>
    <a:lvl1pPr algn="l" rtl="0" fontAlgn="base">
      <a:spcBef>
        <a:spcPct val="0"/>
      </a:spcBef>
      <a:spcAft>
        <a:spcPct val="0"/>
      </a:spcAft>
      <a:defRPr sz="3200" b="1" kern="1200">
        <a:solidFill>
          <a:schemeClr val="tx1"/>
        </a:solidFill>
        <a:latin typeface="Verdana" pitchFamily="34" charset="0"/>
        <a:ea typeface="+mn-ea"/>
        <a:cs typeface="+mn-cs"/>
      </a:defRPr>
    </a:lvl1pPr>
    <a:lvl2pPr marL="457200" algn="l" rtl="0" fontAlgn="base">
      <a:spcBef>
        <a:spcPct val="0"/>
      </a:spcBef>
      <a:spcAft>
        <a:spcPct val="0"/>
      </a:spcAft>
      <a:defRPr sz="3200" b="1" kern="1200">
        <a:solidFill>
          <a:schemeClr val="tx1"/>
        </a:solidFill>
        <a:latin typeface="Verdana" pitchFamily="34" charset="0"/>
        <a:ea typeface="+mn-ea"/>
        <a:cs typeface="+mn-cs"/>
      </a:defRPr>
    </a:lvl2pPr>
    <a:lvl3pPr marL="914400" algn="l" rtl="0" fontAlgn="base">
      <a:spcBef>
        <a:spcPct val="0"/>
      </a:spcBef>
      <a:spcAft>
        <a:spcPct val="0"/>
      </a:spcAft>
      <a:defRPr sz="3200" b="1" kern="1200">
        <a:solidFill>
          <a:schemeClr val="tx1"/>
        </a:solidFill>
        <a:latin typeface="Verdana" pitchFamily="34" charset="0"/>
        <a:ea typeface="+mn-ea"/>
        <a:cs typeface="+mn-cs"/>
      </a:defRPr>
    </a:lvl3pPr>
    <a:lvl4pPr marL="1371600" algn="l" rtl="0" fontAlgn="base">
      <a:spcBef>
        <a:spcPct val="0"/>
      </a:spcBef>
      <a:spcAft>
        <a:spcPct val="0"/>
      </a:spcAft>
      <a:defRPr sz="3200" b="1" kern="1200">
        <a:solidFill>
          <a:schemeClr val="tx1"/>
        </a:solidFill>
        <a:latin typeface="Verdana" pitchFamily="34" charset="0"/>
        <a:ea typeface="+mn-ea"/>
        <a:cs typeface="+mn-cs"/>
      </a:defRPr>
    </a:lvl4pPr>
    <a:lvl5pPr marL="1828800" algn="l" rtl="0" fontAlgn="base">
      <a:spcBef>
        <a:spcPct val="0"/>
      </a:spcBef>
      <a:spcAft>
        <a:spcPct val="0"/>
      </a:spcAft>
      <a:defRPr sz="3200" b="1" kern="1200">
        <a:solidFill>
          <a:schemeClr val="tx1"/>
        </a:solidFill>
        <a:latin typeface="Verdana" pitchFamily="34" charset="0"/>
        <a:ea typeface="+mn-ea"/>
        <a:cs typeface="+mn-cs"/>
      </a:defRPr>
    </a:lvl5pPr>
    <a:lvl6pPr marL="2286000" algn="l" defTabSz="914400" rtl="0" eaLnBrk="1" latinLnBrk="0" hangingPunct="1">
      <a:defRPr sz="3200" b="1" kern="1200">
        <a:solidFill>
          <a:schemeClr val="tx1"/>
        </a:solidFill>
        <a:latin typeface="Verdana" pitchFamily="34" charset="0"/>
        <a:ea typeface="+mn-ea"/>
        <a:cs typeface="+mn-cs"/>
      </a:defRPr>
    </a:lvl6pPr>
    <a:lvl7pPr marL="2743200" algn="l" defTabSz="914400" rtl="0" eaLnBrk="1" latinLnBrk="0" hangingPunct="1">
      <a:defRPr sz="3200" b="1" kern="1200">
        <a:solidFill>
          <a:schemeClr val="tx1"/>
        </a:solidFill>
        <a:latin typeface="Verdana" pitchFamily="34" charset="0"/>
        <a:ea typeface="+mn-ea"/>
        <a:cs typeface="+mn-cs"/>
      </a:defRPr>
    </a:lvl7pPr>
    <a:lvl8pPr marL="3200400" algn="l" defTabSz="914400" rtl="0" eaLnBrk="1" latinLnBrk="0" hangingPunct="1">
      <a:defRPr sz="3200" b="1" kern="1200">
        <a:solidFill>
          <a:schemeClr val="tx1"/>
        </a:solidFill>
        <a:latin typeface="Verdana" pitchFamily="34" charset="0"/>
        <a:ea typeface="+mn-ea"/>
        <a:cs typeface="+mn-cs"/>
      </a:defRPr>
    </a:lvl8pPr>
    <a:lvl9pPr marL="3657600" algn="l" defTabSz="914400" rtl="0" eaLnBrk="1" latinLnBrk="0" hangingPunct="1">
      <a:defRPr sz="3200" b="1"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FF99"/>
    <a:srgbClr val="FFFFCC"/>
    <a:srgbClr val="760000"/>
    <a:srgbClr val="003300"/>
    <a:srgbClr val="FFCCFF"/>
    <a:srgbClr val="CCFFFF"/>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59" autoAdjust="0"/>
    <p:restoredTop sz="95514" autoAdjust="0"/>
  </p:normalViewPr>
  <p:slideViewPr>
    <p:cSldViewPr>
      <p:cViewPr varScale="1">
        <p:scale>
          <a:sx n="92" d="100"/>
          <a:sy n="92" d="100"/>
        </p:scale>
        <p:origin x="564" y="96"/>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 Type="http://schemas.openxmlformats.org/officeDocument/2006/relationships/slide" Target="slides/slide5.xml"/><Relationship Id="rId71"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32.wmf"/><Relationship Id="rId1" Type="http://schemas.openxmlformats.org/officeDocument/2006/relationships/image" Target="../media/image13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1782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l" defTabSz="904875" eaLnBrk="1" hangingPunct="1">
              <a:defRPr sz="1200" b="0">
                <a:latin typeface="Times New Roman" pitchFamily="18" charset="0"/>
              </a:defRPr>
            </a:lvl1pPr>
          </a:lstStyle>
          <a:p>
            <a:pPr>
              <a:defRPr/>
            </a:pPr>
            <a:endParaRPr lang="en-GB"/>
          </a:p>
        </p:txBody>
      </p:sp>
      <p:sp>
        <p:nvSpPr>
          <p:cNvPr id="16387" name="Rectangle 3"/>
          <p:cNvSpPr>
            <a:spLocks noGrp="1" noChangeArrowheads="1"/>
          </p:cNvSpPr>
          <p:nvPr>
            <p:ph type="dt" sz="quarter" idx="1"/>
          </p:nvPr>
        </p:nvSpPr>
        <p:spPr bwMode="auto">
          <a:xfrm>
            <a:off x="3816350" y="0"/>
            <a:ext cx="2917825" cy="493713"/>
          </a:xfrm>
          <a:prstGeom prst="rect">
            <a:avLst/>
          </a:prstGeom>
          <a:noFill/>
          <a:ln w="9525">
            <a:noFill/>
            <a:miter lim="800000"/>
            <a:headEnd/>
            <a:tailEnd/>
          </a:ln>
          <a:effectLst/>
        </p:spPr>
        <p:txBody>
          <a:bodyPr vert="horz" wrap="square" lIns="90462" tIns="45231" rIns="90462" bIns="45231" numCol="1" anchor="t" anchorCtr="0" compatLnSpc="1">
            <a:prstTxWarp prst="textNoShape">
              <a:avLst/>
            </a:prstTxWarp>
          </a:bodyPr>
          <a:lstStyle>
            <a:lvl1pPr algn="r" defTabSz="904875" eaLnBrk="1" hangingPunct="1">
              <a:defRPr sz="1200" b="0">
                <a:latin typeface="Times New Roman" pitchFamily="18" charset="0"/>
              </a:defRPr>
            </a:lvl1pPr>
          </a:lstStyle>
          <a:p>
            <a:pPr>
              <a:defRPr/>
            </a:pPr>
            <a:endParaRPr lang="en-GB"/>
          </a:p>
        </p:txBody>
      </p:sp>
      <p:sp>
        <p:nvSpPr>
          <p:cNvPr id="16388" name="Rectangle 4"/>
          <p:cNvSpPr>
            <a:spLocks noGrp="1" noChangeArrowheads="1"/>
          </p:cNvSpPr>
          <p:nvPr>
            <p:ph type="ftr" sz="quarter" idx="2"/>
          </p:nvPr>
        </p:nvSpPr>
        <p:spPr bwMode="auto">
          <a:xfrm>
            <a:off x="0" y="9359900"/>
            <a:ext cx="2917825" cy="493713"/>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l" defTabSz="904875" eaLnBrk="1" hangingPunct="1">
              <a:defRPr sz="1200" b="0">
                <a:latin typeface="Times New Roman" pitchFamily="18" charset="0"/>
              </a:defRPr>
            </a:lvl1pPr>
          </a:lstStyle>
          <a:p>
            <a:pPr>
              <a:defRPr/>
            </a:pPr>
            <a:endParaRPr lang="en-GB"/>
          </a:p>
        </p:txBody>
      </p:sp>
      <p:sp>
        <p:nvSpPr>
          <p:cNvPr id="16389" name="Rectangle 5"/>
          <p:cNvSpPr>
            <a:spLocks noGrp="1" noChangeArrowheads="1"/>
          </p:cNvSpPr>
          <p:nvPr>
            <p:ph type="sldNum" sz="quarter" idx="3"/>
          </p:nvPr>
        </p:nvSpPr>
        <p:spPr bwMode="auto">
          <a:xfrm>
            <a:off x="3816350" y="9359900"/>
            <a:ext cx="2917825" cy="493713"/>
          </a:xfrm>
          <a:prstGeom prst="rect">
            <a:avLst/>
          </a:prstGeom>
          <a:noFill/>
          <a:ln w="9525">
            <a:noFill/>
            <a:miter lim="800000"/>
            <a:headEnd/>
            <a:tailEnd/>
          </a:ln>
          <a:effectLst/>
        </p:spPr>
        <p:txBody>
          <a:bodyPr vert="horz" wrap="square" lIns="90462" tIns="45231" rIns="90462" bIns="45231" numCol="1" anchor="b" anchorCtr="0" compatLnSpc="1">
            <a:prstTxWarp prst="textNoShape">
              <a:avLst/>
            </a:prstTxWarp>
          </a:bodyPr>
          <a:lstStyle>
            <a:lvl1pPr algn="r" defTabSz="904875" eaLnBrk="1" hangingPunct="1">
              <a:defRPr sz="1200" b="0">
                <a:latin typeface="Times New Roman" pitchFamily="18" charset="0"/>
              </a:defRPr>
            </a:lvl1pPr>
          </a:lstStyle>
          <a:p>
            <a:pPr>
              <a:defRPr/>
            </a:pPr>
            <a:fld id="{3A822060-1A53-434C-907C-BC1B3F0A9316}" type="slidenum">
              <a:rPr lang="en-GB"/>
              <a:pPr>
                <a:defRPr/>
              </a:pPr>
              <a:t>‹#›</a:t>
            </a:fld>
            <a:endParaRPr lang="en-GB"/>
          </a:p>
        </p:txBody>
      </p:sp>
    </p:spTree>
    <p:extLst>
      <p:ext uri="{BB962C8B-B14F-4D97-AF65-F5344CB8AC3E}">
        <p14:creationId xmlns:p14="http://schemas.microsoft.com/office/powerpoint/2010/main" val="5255152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9506" name="Rectangle 2"/>
          <p:cNvSpPr>
            <a:spLocks noGrp="1" noChangeArrowheads="1"/>
          </p:cNvSpPr>
          <p:nvPr>
            <p:ph type="hdr" sz="quarter"/>
          </p:nvPr>
        </p:nvSpPr>
        <p:spPr bwMode="auto">
          <a:xfrm>
            <a:off x="0" y="0"/>
            <a:ext cx="291782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b="0">
                <a:latin typeface="Times New Roman" pitchFamily="18" charset="0"/>
              </a:defRPr>
            </a:lvl1pPr>
          </a:lstStyle>
          <a:p>
            <a:pPr>
              <a:defRPr/>
            </a:pPr>
            <a:endParaRPr lang="en-US"/>
          </a:p>
        </p:txBody>
      </p:sp>
      <p:sp>
        <p:nvSpPr>
          <p:cNvPr id="149507" name="Rectangle 3"/>
          <p:cNvSpPr>
            <a:spLocks noGrp="1" noChangeArrowheads="1"/>
          </p:cNvSpPr>
          <p:nvPr>
            <p:ph type="dt" idx="1"/>
          </p:nvPr>
        </p:nvSpPr>
        <p:spPr bwMode="auto">
          <a:xfrm>
            <a:off x="3814763" y="0"/>
            <a:ext cx="2917825"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latin typeface="Times New Roman" pitchFamily="18"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903288" y="738188"/>
            <a:ext cx="4927600" cy="3695700"/>
          </a:xfrm>
          <a:prstGeom prst="rect">
            <a:avLst/>
          </a:prstGeom>
          <a:noFill/>
          <a:ln w="9525">
            <a:solidFill>
              <a:srgbClr val="000000"/>
            </a:solidFill>
            <a:miter lim="800000"/>
            <a:headEnd/>
            <a:tailEnd/>
          </a:ln>
        </p:spPr>
      </p:sp>
      <p:sp>
        <p:nvSpPr>
          <p:cNvPr id="149509" name="Rectangle 5"/>
          <p:cNvSpPr>
            <a:spLocks noGrp="1" noChangeArrowheads="1"/>
          </p:cNvSpPr>
          <p:nvPr>
            <p:ph type="body" sz="quarter" idx="3"/>
          </p:nvPr>
        </p:nvSpPr>
        <p:spPr bwMode="auto">
          <a:xfrm>
            <a:off x="673100" y="4681538"/>
            <a:ext cx="5387975" cy="44338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9510" name="Rectangle 6"/>
          <p:cNvSpPr>
            <a:spLocks noGrp="1" noChangeArrowheads="1"/>
          </p:cNvSpPr>
          <p:nvPr>
            <p:ph type="ftr" sz="quarter" idx="4"/>
          </p:nvPr>
        </p:nvSpPr>
        <p:spPr bwMode="auto">
          <a:xfrm>
            <a:off x="0" y="9358313"/>
            <a:ext cx="2917825"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b="0">
                <a:latin typeface="Times New Roman" pitchFamily="18" charset="0"/>
              </a:defRPr>
            </a:lvl1pPr>
          </a:lstStyle>
          <a:p>
            <a:pPr>
              <a:defRPr/>
            </a:pPr>
            <a:endParaRPr lang="en-US"/>
          </a:p>
        </p:txBody>
      </p:sp>
      <p:sp>
        <p:nvSpPr>
          <p:cNvPr id="149511" name="Rectangle 7"/>
          <p:cNvSpPr>
            <a:spLocks noGrp="1" noChangeArrowheads="1"/>
          </p:cNvSpPr>
          <p:nvPr>
            <p:ph type="sldNum" sz="quarter" idx="5"/>
          </p:nvPr>
        </p:nvSpPr>
        <p:spPr bwMode="auto">
          <a:xfrm>
            <a:off x="3814763" y="9358313"/>
            <a:ext cx="2917825"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latin typeface="Times New Roman" pitchFamily="18" charset="0"/>
              </a:defRPr>
            </a:lvl1pPr>
          </a:lstStyle>
          <a:p>
            <a:pPr>
              <a:defRPr/>
            </a:pPr>
            <a:fld id="{16467276-9BE3-415F-93BD-9A337E632ADC}" type="slidenum">
              <a:rPr lang="en-US"/>
              <a:pPr>
                <a:defRPr/>
              </a:pPr>
              <a:t>‹#›</a:t>
            </a:fld>
            <a:endParaRPr lang="en-US"/>
          </a:p>
        </p:txBody>
      </p:sp>
    </p:spTree>
    <p:extLst>
      <p:ext uri="{BB962C8B-B14F-4D97-AF65-F5344CB8AC3E}">
        <p14:creationId xmlns:p14="http://schemas.microsoft.com/office/powerpoint/2010/main" val="18898817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FB098089-9D0E-4553-8A66-23C249C22C5D}" type="slidenum">
              <a:rPr lang="en-US" smtClean="0"/>
              <a:pPr/>
              <a:t>3</a:t>
            </a:fld>
            <a:endParaRPr lang="en-US" smtClean="0"/>
          </a:p>
        </p:txBody>
      </p:sp>
      <p:sp>
        <p:nvSpPr>
          <p:cNvPr id="23554" name="Rectangle 2"/>
          <p:cNvSpPr>
            <a:spLocks noGrp="1" noRot="1" noChangeAspect="1" noChangeArrowheads="1" noTextEdit="1"/>
          </p:cNvSpPr>
          <p:nvPr>
            <p:ph type="sldImg"/>
          </p:nvPr>
        </p:nvSpPr>
        <p:spPr>
          <a:xfrm>
            <a:off x="903288" y="738188"/>
            <a:ext cx="4927600" cy="3695700"/>
          </a:xfrm>
          <a:ln/>
        </p:spPr>
      </p:sp>
      <p:sp>
        <p:nvSpPr>
          <p:cNvPr id="23555" name="Rectangle 3"/>
          <p:cNvSpPr>
            <a:spLocks noGrp="1" noChangeArrowheads="1"/>
          </p:cNvSpPr>
          <p:nvPr>
            <p:ph type="body" idx="1"/>
          </p:nvPr>
        </p:nvSpPr>
        <p:spPr>
          <a:noFill/>
          <a:ln/>
        </p:spPr>
        <p:txBody>
          <a:bodyPr/>
          <a:lstStyle/>
          <a:p>
            <a:pPr eaLnBrk="1" hangingPunct="1"/>
            <a:endParaRPr lang="en-GB" smtClean="0"/>
          </a:p>
          <a:p>
            <a:pPr eaLnBrk="1" hangingPunct="1"/>
            <a:endParaRPr lang="en-US" smtClean="0"/>
          </a:p>
        </p:txBody>
      </p:sp>
    </p:spTree>
    <p:extLst>
      <p:ext uri="{BB962C8B-B14F-4D97-AF65-F5344CB8AC3E}">
        <p14:creationId xmlns:p14="http://schemas.microsoft.com/office/powerpoint/2010/main" val="14928568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69" name="Rectangle 7"/>
          <p:cNvSpPr>
            <a:spLocks noGrp="1" noChangeArrowheads="1"/>
          </p:cNvSpPr>
          <p:nvPr>
            <p:ph type="sldNum" sz="quarter" idx="5"/>
          </p:nvPr>
        </p:nvSpPr>
        <p:spPr>
          <a:noFill/>
        </p:spPr>
        <p:txBody>
          <a:bodyPr/>
          <a:lstStyle/>
          <a:p>
            <a:fld id="{8AD97546-315B-496B-8B3F-20BDF25CE142}" type="slidenum">
              <a:rPr lang="en-US" smtClean="0"/>
              <a:pPr/>
              <a:t>15</a:t>
            </a:fld>
            <a:endParaRPr lang="en-US" smtClean="0"/>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a:noFill/>
          <a:ln/>
        </p:spPr>
        <p:txBody>
          <a:bodyPr/>
          <a:lstStyle/>
          <a:p>
            <a:pPr eaLnBrk="1" hangingPunct="1"/>
            <a:endParaRPr lang="en-GB" sz="1000" dirty="0" smtClean="0"/>
          </a:p>
        </p:txBody>
      </p:sp>
    </p:spTree>
    <p:extLst>
      <p:ext uri="{BB962C8B-B14F-4D97-AF65-F5344CB8AC3E}">
        <p14:creationId xmlns:p14="http://schemas.microsoft.com/office/powerpoint/2010/main" val="2126094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5" name="Rectangle 7"/>
          <p:cNvSpPr>
            <a:spLocks noGrp="1" noChangeArrowheads="1"/>
          </p:cNvSpPr>
          <p:nvPr>
            <p:ph type="sldNum" sz="quarter" idx="5"/>
          </p:nvPr>
        </p:nvSpPr>
        <p:spPr>
          <a:noFill/>
        </p:spPr>
        <p:txBody>
          <a:bodyPr/>
          <a:lstStyle/>
          <a:p>
            <a:fld id="{3BF18847-848B-4D51-984D-0B0ED8DD1BE1}" type="slidenum">
              <a:rPr lang="en-US" smtClean="0"/>
              <a:pPr/>
              <a:t>16</a:t>
            </a:fld>
            <a:endParaRPr lang="en-US" smtClean="0"/>
          </a:p>
        </p:txBody>
      </p:sp>
      <p:sp>
        <p:nvSpPr>
          <p:cNvPr id="344066" name="Rectangle 2"/>
          <p:cNvSpPr>
            <a:spLocks noGrp="1" noRot="1" noChangeAspect="1" noChangeArrowheads="1" noTextEdit="1"/>
          </p:cNvSpPr>
          <p:nvPr>
            <p:ph type="sldImg"/>
          </p:nvPr>
        </p:nvSpPr>
        <p:spPr>
          <a:ln/>
        </p:spPr>
      </p:sp>
      <p:sp>
        <p:nvSpPr>
          <p:cNvPr id="344067" name="Rectangle 3"/>
          <p:cNvSpPr>
            <a:spLocks noGrp="1" noChangeArrowheads="1"/>
          </p:cNvSpPr>
          <p:nvPr>
            <p:ph type="body" idx="1"/>
          </p:nvPr>
        </p:nvSpPr>
        <p:spPr>
          <a:noFill/>
          <a:ln/>
        </p:spPr>
        <p:txBody>
          <a:bodyPr/>
          <a:lstStyle/>
          <a:p>
            <a:pPr eaLnBrk="1" hangingPunct="1"/>
            <a:endParaRPr lang="en-GB" smtClean="0"/>
          </a:p>
          <a:p>
            <a:pPr eaLnBrk="1" hangingPunct="1"/>
            <a:endParaRPr lang="en-GB" smtClean="0"/>
          </a:p>
        </p:txBody>
      </p:sp>
    </p:spTree>
    <p:extLst>
      <p:ext uri="{BB962C8B-B14F-4D97-AF65-F5344CB8AC3E}">
        <p14:creationId xmlns:p14="http://schemas.microsoft.com/office/powerpoint/2010/main" val="959350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7" name="Slide Image Placeholder 1"/>
          <p:cNvSpPr>
            <a:spLocks noGrp="1" noRot="1" noChangeAspect="1"/>
          </p:cNvSpPr>
          <p:nvPr>
            <p:ph type="sldImg"/>
          </p:nvPr>
        </p:nvSpPr>
        <p:spPr>
          <a:ln/>
        </p:spPr>
      </p:sp>
      <p:sp>
        <p:nvSpPr>
          <p:cNvPr id="342018" name="Notes Placeholder 2"/>
          <p:cNvSpPr>
            <a:spLocks noGrp="1"/>
          </p:cNvSpPr>
          <p:nvPr>
            <p:ph type="body" idx="1"/>
          </p:nvPr>
        </p:nvSpPr>
        <p:spPr>
          <a:noFill/>
          <a:ln/>
        </p:spPr>
        <p:txBody>
          <a:bodyPr/>
          <a:lstStyle/>
          <a:p>
            <a:r>
              <a:rPr lang="en-GB" dirty="0" smtClean="0"/>
              <a:t>This cartoon shows the 3 dimension circulation of the ocean.  Note the differences between the North Atlantic which has deep water formation and the North Pacific which does not.  Note also the Indonesian </a:t>
            </a:r>
            <a:r>
              <a:rPr lang="en-GB" dirty="0" err="1" smtClean="0"/>
              <a:t>throughflow</a:t>
            </a:r>
            <a:r>
              <a:rPr lang="en-GB" dirty="0" smtClean="0"/>
              <a:t>. </a:t>
            </a:r>
          </a:p>
          <a:p>
            <a:endParaRPr lang="en-GB" dirty="0" smtClean="0"/>
          </a:p>
          <a:p>
            <a:r>
              <a:rPr lang="en-GB" dirty="0" smtClean="0"/>
              <a:t>The following</a:t>
            </a:r>
            <a:r>
              <a:rPr lang="en-GB" baseline="0" dirty="0" smtClean="0"/>
              <a:t> slides provide (not shown in the presentation) provide an overview an overview of</a:t>
            </a:r>
          </a:p>
          <a:p>
            <a:pPr marL="285750" indent="-285750">
              <a:buAutoNum type="romanLcParenR"/>
            </a:pPr>
            <a:r>
              <a:rPr lang="en-GB" baseline="0" dirty="0" smtClean="0"/>
              <a:t>Multiple equilibrium of the THC using simple box models.</a:t>
            </a:r>
          </a:p>
          <a:p>
            <a:pPr marL="285750" indent="-285750">
              <a:buAutoNum type="romanLcParenR"/>
            </a:pPr>
            <a:r>
              <a:rPr lang="en-GB" baseline="0" dirty="0" smtClean="0"/>
              <a:t>Historical facts on the debate on the THC (pulled or pushed?)</a:t>
            </a:r>
            <a:endParaRPr lang="en-GB" dirty="0" smtClean="0"/>
          </a:p>
          <a:p>
            <a:endParaRPr lang="en-GB" dirty="0" smtClean="0"/>
          </a:p>
          <a:p>
            <a:r>
              <a:rPr lang="en-GB" dirty="0" smtClean="0"/>
              <a:t> </a:t>
            </a:r>
          </a:p>
          <a:p>
            <a:endParaRPr lang="en-GB" dirty="0" smtClean="0"/>
          </a:p>
        </p:txBody>
      </p:sp>
      <p:sp>
        <p:nvSpPr>
          <p:cNvPr id="342019" name="Slide Number Placeholder 3"/>
          <p:cNvSpPr>
            <a:spLocks noGrp="1"/>
          </p:cNvSpPr>
          <p:nvPr>
            <p:ph type="sldNum" sz="quarter" idx="5"/>
          </p:nvPr>
        </p:nvSpPr>
        <p:spPr>
          <a:noFill/>
        </p:spPr>
        <p:txBody>
          <a:bodyPr/>
          <a:lstStyle/>
          <a:p>
            <a:fld id="{B20ECF77-F9A6-49CD-9A55-3AEF682DA8BA}" type="slidenum">
              <a:rPr lang="en-US" smtClean="0"/>
              <a:pPr/>
              <a:t>17</a:t>
            </a:fld>
            <a:endParaRPr lang="en-US" smtClean="0"/>
          </a:p>
        </p:txBody>
      </p:sp>
    </p:spTree>
    <p:extLst>
      <p:ext uri="{BB962C8B-B14F-4D97-AF65-F5344CB8AC3E}">
        <p14:creationId xmlns:p14="http://schemas.microsoft.com/office/powerpoint/2010/main" val="24013254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r>
              <a:rPr lang="en-GB" dirty="0" smtClean="0"/>
              <a:t>Ocean heat transports by basins: Note the Atlantic heat transport is positive at all latitudes</a:t>
            </a:r>
          </a:p>
          <a:p>
            <a:r>
              <a:rPr lang="en-GB" dirty="0" smtClean="0"/>
              <a:t>See also </a:t>
            </a:r>
            <a:r>
              <a:rPr lang="en-GB" dirty="0" err="1" smtClean="0"/>
              <a:t>Ganachaud</a:t>
            </a:r>
            <a:r>
              <a:rPr lang="en-GB" dirty="0" smtClean="0"/>
              <a:t> and </a:t>
            </a:r>
            <a:r>
              <a:rPr lang="en-GB" dirty="0" err="1" smtClean="0"/>
              <a:t>Wunsh</a:t>
            </a:r>
            <a:r>
              <a:rPr lang="en-GB" dirty="0" smtClean="0"/>
              <a:t> 2003, </a:t>
            </a:r>
            <a:r>
              <a:rPr lang="en-GB" dirty="0" err="1" smtClean="0"/>
              <a:t>JClim</a:t>
            </a:r>
            <a:endParaRPr lang="en-GB" dirty="0" smtClean="0"/>
          </a:p>
          <a:p>
            <a:endParaRPr lang="en-GB" dirty="0" smtClean="0"/>
          </a:p>
          <a:p>
            <a:pPr eaLnBrk="1" hangingPunct="1"/>
            <a:r>
              <a:rPr lang="en-GB" dirty="0" smtClean="0"/>
              <a:t>The ocean heat transport dominates at low latitudes</a:t>
            </a:r>
          </a:p>
          <a:p>
            <a:pPr eaLnBrk="1" hangingPunct="1"/>
            <a:r>
              <a:rPr lang="en-GB" dirty="0" smtClean="0"/>
              <a:t>The atmospheric heat transport dominates at mid-high latitudes</a:t>
            </a:r>
          </a:p>
          <a:p>
            <a:pPr eaLnBrk="1" hangingPunct="1"/>
            <a:r>
              <a:rPr lang="en-GB" dirty="0" smtClean="0"/>
              <a:t>Questions?</a:t>
            </a:r>
          </a:p>
          <a:p>
            <a:pPr eaLnBrk="1" hangingPunct="1"/>
            <a:r>
              <a:rPr lang="en-GB" dirty="0" smtClean="0"/>
              <a:t>	What determines the partition?  </a:t>
            </a:r>
          </a:p>
          <a:p>
            <a:pPr eaLnBrk="1" hangingPunct="1"/>
            <a:r>
              <a:rPr lang="en-GB" dirty="0" smtClean="0"/>
              <a:t>	Does it change it time?  </a:t>
            </a:r>
            <a:r>
              <a:rPr lang="en-GB" dirty="0" err="1" smtClean="0"/>
              <a:t>Bjerkness</a:t>
            </a:r>
            <a:r>
              <a:rPr lang="en-GB" baseline="0" dirty="0" smtClean="0"/>
              <a:t> compensation.</a:t>
            </a:r>
            <a:endParaRPr lang="en-GB" dirty="0" smtClean="0"/>
          </a:p>
          <a:p>
            <a:pPr eaLnBrk="1" hangingPunct="1"/>
            <a:r>
              <a:rPr lang="en-GB" dirty="0" smtClean="0"/>
              <a:t>	Does it change from different ocean basins?</a:t>
            </a:r>
          </a:p>
          <a:p>
            <a:pPr eaLnBrk="1" hangingPunct="1"/>
            <a:r>
              <a:rPr lang="en-GB" dirty="0" smtClean="0"/>
              <a:t>Stone (1978), </a:t>
            </a:r>
            <a:r>
              <a:rPr lang="en-GB" dirty="0" err="1" smtClean="0"/>
              <a:t>Trenberth</a:t>
            </a:r>
            <a:r>
              <a:rPr lang="en-GB" dirty="0" smtClean="0"/>
              <a:t> and Caron (2001), </a:t>
            </a:r>
            <a:r>
              <a:rPr lang="en-GB" dirty="0" err="1" smtClean="0"/>
              <a:t>Cazja</a:t>
            </a:r>
            <a:r>
              <a:rPr lang="en-GB" dirty="0" smtClean="0"/>
              <a:t> and Marshall (2006)</a:t>
            </a:r>
          </a:p>
          <a:p>
            <a:endParaRPr lang="en-GB" dirty="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19</a:t>
            </a:fld>
            <a:endParaRPr lang="en-US"/>
          </a:p>
        </p:txBody>
      </p:sp>
    </p:spTree>
    <p:extLst>
      <p:ext uri="{BB962C8B-B14F-4D97-AF65-F5344CB8AC3E}">
        <p14:creationId xmlns:p14="http://schemas.microsoft.com/office/powerpoint/2010/main" val="3585064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377" name="Slide Image Placeholder 1"/>
          <p:cNvSpPr>
            <a:spLocks noGrp="1" noRot="1" noChangeAspect="1"/>
          </p:cNvSpPr>
          <p:nvPr>
            <p:ph type="sldImg"/>
          </p:nvPr>
        </p:nvSpPr>
        <p:spPr>
          <a:xfrm>
            <a:off x="903288" y="738188"/>
            <a:ext cx="4927600" cy="3695700"/>
          </a:xfrm>
          <a:ln/>
        </p:spPr>
      </p:sp>
      <p:sp>
        <p:nvSpPr>
          <p:cNvPr id="357378" name="Notes Placeholder 2"/>
          <p:cNvSpPr>
            <a:spLocks noGrp="1"/>
          </p:cNvSpPr>
          <p:nvPr>
            <p:ph type="body" idx="1"/>
          </p:nvPr>
        </p:nvSpPr>
        <p:spPr>
          <a:noFill/>
          <a:ln/>
        </p:spPr>
        <p:txBody>
          <a:bodyPr/>
          <a:lstStyle/>
          <a:p>
            <a:r>
              <a:rPr lang="en-GB" dirty="0" smtClean="0"/>
              <a:t>Hoskins and Valdes, JAS 1990</a:t>
            </a:r>
          </a:p>
          <a:p>
            <a:r>
              <a:rPr lang="en-GB" dirty="0" err="1" smtClean="0"/>
              <a:t>Minobe</a:t>
            </a:r>
            <a:r>
              <a:rPr lang="en-GB" dirty="0" smtClean="0"/>
              <a:t> et al, Nature 2008</a:t>
            </a:r>
          </a:p>
          <a:p>
            <a:r>
              <a:rPr lang="en-GB" dirty="0" smtClean="0"/>
              <a:t>Nakamura et al, GRL, 2008, </a:t>
            </a:r>
          </a:p>
          <a:p>
            <a:r>
              <a:rPr lang="en-GB" dirty="0" err="1" smtClean="0"/>
              <a:t>Seager</a:t>
            </a:r>
            <a:r>
              <a:rPr lang="en-GB" dirty="0" smtClean="0"/>
              <a:t> et al, Quart. Journal Roy. Met. Soc, 2002</a:t>
            </a:r>
          </a:p>
          <a:p>
            <a:r>
              <a:rPr lang="en-GB" dirty="0" err="1" smtClean="0"/>
              <a:t>Brayshaw</a:t>
            </a:r>
            <a:r>
              <a:rPr lang="en-GB" smtClean="0"/>
              <a:t> et al, JAS,</a:t>
            </a:r>
            <a:r>
              <a:rPr lang="en-GB" baseline="0" smtClean="0"/>
              <a:t> 2012</a:t>
            </a:r>
            <a:endParaRPr lang="en-GB" smtClean="0"/>
          </a:p>
        </p:txBody>
      </p:sp>
      <p:sp>
        <p:nvSpPr>
          <p:cNvPr id="357379" name="Slide Number Placeholder 3"/>
          <p:cNvSpPr>
            <a:spLocks noGrp="1"/>
          </p:cNvSpPr>
          <p:nvPr>
            <p:ph type="sldNum" sz="quarter" idx="5"/>
          </p:nvPr>
        </p:nvSpPr>
        <p:spPr>
          <a:noFill/>
        </p:spPr>
        <p:txBody>
          <a:bodyPr/>
          <a:lstStyle/>
          <a:p>
            <a:fld id="{E9B32430-1FBB-4A94-B5B7-36A1DDDF387B}" type="slidenum">
              <a:rPr lang="en-US" smtClean="0"/>
              <a:pPr/>
              <a:t>20</a:t>
            </a:fld>
            <a:endParaRPr lang="en-US" smtClean="0"/>
          </a:p>
        </p:txBody>
      </p:sp>
    </p:spTree>
    <p:extLst>
      <p:ext uri="{BB962C8B-B14F-4D97-AF65-F5344CB8AC3E}">
        <p14:creationId xmlns:p14="http://schemas.microsoft.com/office/powerpoint/2010/main" val="24991385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Slide Image Placeholder 1"/>
          <p:cNvSpPr>
            <a:spLocks noGrp="1" noRot="1" noChangeAspect="1"/>
          </p:cNvSpPr>
          <p:nvPr>
            <p:ph type="sldImg"/>
          </p:nvPr>
        </p:nvSpPr>
        <p:spPr>
          <a:xfrm>
            <a:off x="903288" y="738188"/>
            <a:ext cx="4927600" cy="3695700"/>
          </a:xfrm>
          <a:ln/>
        </p:spPr>
      </p:sp>
      <p:sp>
        <p:nvSpPr>
          <p:cNvPr id="335874" name="Notes Placeholder 2"/>
          <p:cNvSpPr>
            <a:spLocks noGrp="1"/>
          </p:cNvSpPr>
          <p:nvPr>
            <p:ph type="body" idx="1"/>
          </p:nvPr>
        </p:nvSpPr>
        <p:spPr>
          <a:noFill/>
          <a:ln/>
        </p:spPr>
        <p:txBody>
          <a:bodyPr/>
          <a:lstStyle/>
          <a:p>
            <a:endParaRPr lang="en-US" smtClean="0"/>
          </a:p>
        </p:txBody>
      </p:sp>
      <p:sp>
        <p:nvSpPr>
          <p:cNvPr id="335875" name="Slide Number Placeholder 3"/>
          <p:cNvSpPr>
            <a:spLocks noGrp="1"/>
          </p:cNvSpPr>
          <p:nvPr>
            <p:ph type="sldNum" sz="quarter" idx="5"/>
          </p:nvPr>
        </p:nvSpPr>
        <p:spPr>
          <a:noFill/>
        </p:spPr>
        <p:txBody>
          <a:bodyPr/>
          <a:lstStyle/>
          <a:p>
            <a:fld id="{16C5CE3C-815B-4482-85A7-389273AB0873}" type="slidenum">
              <a:rPr lang="en-US" smtClean="0"/>
              <a:pPr/>
              <a:t>21</a:t>
            </a:fld>
            <a:endParaRPr lang="en-US" smtClean="0"/>
          </a:p>
        </p:txBody>
      </p:sp>
    </p:spTree>
    <p:extLst>
      <p:ext uri="{BB962C8B-B14F-4D97-AF65-F5344CB8AC3E}">
        <p14:creationId xmlns:p14="http://schemas.microsoft.com/office/powerpoint/2010/main" val="3590366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t>Kelvin waves travel eastward along the equator, </a:t>
            </a:r>
            <a:r>
              <a:rPr lang="en-GB" b="0" dirty="0" err="1" smtClean="0"/>
              <a:t>polewards</a:t>
            </a:r>
            <a:r>
              <a:rPr lang="en-GB" b="0" dirty="0" smtClean="0"/>
              <a:t> along eastern boundaries and </a:t>
            </a:r>
            <a:r>
              <a:rPr lang="en-GB" b="0" dirty="0" err="1" smtClean="0"/>
              <a:t>equatorward</a:t>
            </a:r>
            <a:r>
              <a:rPr lang="en-GB" b="0" dirty="0" smtClean="0"/>
              <a:t> along western boundaries.  These can provide fast channels of communication in the ocean and travel large distances-</a:t>
            </a:r>
            <a:r>
              <a:rPr lang="en-GB" b="0" dirty="0" err="1" smtClean="0"/>
              <a:t>eg</a:t>
            </a:r>
            <a:r>
              <a:rPr lang="en-GB" b="0" dirty="0" smtClean="0"/>
              <a:t> across the Pacific ~15,000km wide</a:t>
            </a:r>
            <a:r>
              <a:rPr lang="en-GB" dirty="0" smtClean="0"/>
              <a:t>.</a:t>
            </a:r>
          </a:p>
          <a:p>
            <a:endParaRPr lang="en-GB" dirty="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22</a:t>
            </a:fld>
            <a:endParaRPr lang="en-US"/>
          </a:p>
        </p:txBody>
      </p:sp>
    </p:spTree>
    <p:extLst>
      <p:ext uri="{BB962C8B-B14F-4D97-AF65-F5344CB8AC3E}">
        <p14:creationId xmlns:p14="http://schemas.microsoft.com/office/powerpoint/2010/main" val="2856511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3" name="Rectangle 7"/>
          <p:cNvSpPr>
            <a:spLocks noGrp="1" noChangeArrowheads="1"/>
          </p:cNvSpPr>
          <p:nvPr>
            <p:ph type="sldNum" sz="quarter" idx="5"/>
          </p:nvPr>
        </p:nvSpPr>
        <p:spPr>
          <a:noFill/>
        </p:spPr>
        <p:txBody>
          <a:bodyPr/>
          <a:lstStyle/>
          <a:p>
            <a:fld id="{85A3C1E5-C0BF-4BCA-97FF-DC4A7DCBC639}" type="slidenum">
              <a:rPr lang="en-US" smtClean="0"/>
              <a:pPr/>
              <a:t>23</a:t>
            </a:fld>
            <a:endParaRPr lang="en-US" smtClean="0"/>
          </a:p>
        </p:txBody>
      </p:sp>
      <p:sp>
        <p:nvSpPr>
          <p:cNvPr id="361474" name="Rectangle 2"/>
          <p:cNvSpPr>
            <a:spLocks noGrp="1" noRot="1" noChangeAspect="1" noChangeArrowheads="1" noTextEdit="1"/>
          </p:cNvSpPr>
          <p:nvPr>
            <p:ph type="sldImg"/>
          </p:nvPr>
        </p:nvSpPr>
        <p:spPr>
          <a:xfrm>
            <a:off x="903288" y="738188"/>
            <a:ext cx="4927600" cy="3695700"/>
          </a:xfrm>
          <a:ln/>
        </p:spPr>
      </p:sp>
      <p:sp>
        <p:nvSpPr>
          <p:cNvPr id="361475" name="Rectangle 3"/>
          <p:cNvSpPr>
            <a:spLocks noGrp="1" noChangeArrowheads="1"/>
          </p:cNvSpPr>
          <p:nvPr>
            <p:ph type="body" idx="1"/>
          </p:nvPr>
        </p:nvSpPr>
        <p:spPr>
          <a:noFill/>
          <a:ln/>
        </p:spPr>
        <p:txBody>
          <a:bodyPr/>
          <a:lstStyle/>
          <a:p>
            <a:pPr eaLnBrk="1" hangingPunct="1"/>
            <a:r>
              <a:rPr lang="en-GB" smtClean="0"/>
              <a:t>Evolution of the perturbation to the surface of the ocean generated by a wind perturbation.</a:t>
            </a:r>
          </a:p>
          <a:p>
            <a:pPr eaLnBrk="1" hangingPunct="1"/>
            <a:r>
              <a:rPr lang="en-GB" smtClean="0"/>
              <a:t>The adjustment takes place in the way of equatorially confined Kelvin waves, propagating eastward, and Rossby waves, propagating westards.  When the +ve Kelvin wave hits the Eastern coast, it reflects as a +ve Rossby wave (day100-125).</a:t>
            </a:r>
          </a:p>
          <a:p>
            <a:pPr eaLnBrk="1" hangingPunct="1"/>
            <a:r>
              <a:rPr lang="en-GB" smtClean="0"/>
              <a:t>When the original –ve Rossby wave hits the Western coast (days=200/225), it reflects as a –ve Kelvin wave, which eventually will terminate the equatorial warming </a:t>
            </a:r>
          </a:p>
          <a:p>
            <a:pPr eaLnBrk="1" hangingPunct="1"/>
            <a:endParaRPr lang="en-US" smtClean="0"/>
          </a:p>
        </p:txBody>
      </p:sp>
    </p:spTree>
    <p:extLst>
      <p:ext uri="{BB962C8B-B14F-4D97-AF65-F5344CB8AC3E}">
        <p14:creationId xmlns:p14="http://schemas.microsoft.com/office/powerpoint/2010/main" val="4680437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89" name="Rectangle 7"/>
          <p:cNvSpPr>
            <a:spLocks noGrp="1" noChangeArrowheads="1"/>
          </p:cNvSpPr>
          <p:nvPr>
            <p:ph type="sldNum" sz="quarter" idx="5"/>
          </p:nvPr>
        </p:nvSpPr>
        <p:spPr>
          <a:noFill/>
        </p:spPr>
        <p:txBody>
          <a:bodyPr/>
          <a:lstStyle/>
          <a:p>
            <a:fld id="{B2F87649-FE9E-48DD-93A0-AA1A33605774}" type="slidenum">
              <a:rPr lang="en-US" smtClean="0"/>
              <a:pPr/>
              <a:t>26</a:t>
            </a:fld>
            <a:endParaRPr lang="en-US" smtClean="0"/>
          </a:p>
        </p:txBody>
      </p:sp>
      <p:sp>
        <p:nvSpPr>
          <p:cNvPr id="370690" name="Rectangle 2"/>
          <p:cNvSpPr>
            <a:spLocks noGrp="1" noRot="1" noChangeAspect="1" noChangeArrowheads="1" noTextEdit="1"/>
          </p:cNvSpPr>
          <p:nvPr>
            <p:ph type="sldImg"/>
          </p:nvPr>
        </p:nvSpPr>
        <p:spPr>
          <a:xfrm>
            <a:off x="903288" y="738188"/>
            <a:ext cx="4927600" cy="3695700"/>
          </a:xfrm>
          <a:ln/>
        </p:spPr>
      </p:sp>
      <p:sp>
        <p:nvSpPr>
          <p:cNvPr id="370691" name="Rectangle 3"/>
          <p:cNvSpPr>
            <a:spLocks noGrp="1" noChangeArrowheads="1"/>
          </p:cNvSpPr>
          <p:nvPr>
            <p:ph type="body" idx="1"/>
          </p:nvPr>
        </p:nvSpPr>
        <p:spPr>
          <a:noFill/>
          <a:ln/>
        </p:spPr>
        <p:txBody>
          <a:bodyPr/>
          <a:lstStyle/>
          <a:p>
            <a:pPr eaLnBrk="1" hangingPunct="1"/>
            <a:r>
              <a:rPr lang="en-GB" sz="900" dirty="0" smtClean="0"/>
              <a:t>The interaction between the ocean and atmosphere is complex, involving exchange of turbulent fluxes of heat and momentum.</a:t>
            </a:r>
          </a:p>
          <a:p>
            <a:pPr eaLnBrk="1" hangingPunct="1"/>
            <a:r>
              <a:rPr lang="en-GB" sz="900" dirty="0" smtClean="0"/>
              <a:t>The heat exchange depends on the  air-se temperature, wind speed, and moisture (among others). </a:t>
            </a:r>
          </a:p>
          <a:p>
            <a:pPr eaLnBrk="1" hangingPunct="1"/>
            <a:r>
              <a:rPr lang="en-GB" sz="900" dirty="0" smtClean="0"/>
              <a:t>The momentum exchange depends on the difference wind speed and ocean currents, and on the sea state.  </a:t>
            </a:r>
          </a:p>
          <a:p>
            <a:pPr eaLnBrk="1" hangingPunct="1"/>
            <a:r>
              <a:rPr lang="en-GB" sz="900" dirty="0" smtClean="0"/>
              <a:t>In the ocean, the fresh-water flux is also important, since it affects the buoyancy. </a:t>
            </a:r>
          </a:p>
          <a:p>
            <a:pPr eaLnBrk="1" hangingPunct="1"/>
            <a:r>
              <a:rPr lang="en-GB" sz="900" dirty="0" smtClean="0"/>
              <a:t>This talk does not deal with the turbulent process determining the air-sea fluxes, but on the implication of this exchange on the predictability of the climate system. </a:t>
            </a:r>
            <a:endParaRPr lang="en-US" sz="900" dirty="0" smtClean="0"/>
          </a:p>
          <a:p>
            <a:pPr eaLnBrk="1" hangingPunct="1"/>
            <a:r>
              <a:rPr lang="en-US" sz="900" dirty="0" smtClean="0"/>
              <a:t>The interaction between the ocean and atmosphere gives rise to a wide range of time scales in the climate system. </a:t>
            </a:r>
          </a:p>
          <a:p>
            <a:pPr eaLnBrk="1" hangingPunct="1"/>
            <a:r>
              <a:rPr lang="en-US" sz="900" dirty="0" smtClean="0"/>
              <a:t>The nature of the ocean-atmosphere interaction has implications for modeling and for predictability.</a:t>
            </a:r>
          </a:p>
          <a:p>
            <a:pPr eaLnBrk="1" hangingPunct="1"/>
            <a:r>
              <a:rPr lang="en-US" sz="900" dirty="0" smtClean="0"/>
              <a:t>For modeling: Do we need an ocean model for the weather forecast?</a:t>
            </a:r>
          </a:p>
          <a:p>
            <a:pPr eaLnBrk="1" hangingPunct="1"/>
            <a:r>
              <a:rPr lang="en-US" sz="900" dirty="0" smtClean="0"/>
              <a:t>For predictability: how far ahead do we expect to predict the climate?</a:t>
            </a:r>
          </a:p>
          <a:p>
            <a:pPr eaLnBrk="1" hangingPunct="1"/>
            <a:endParaRPr lang="en-US" sz="900" dirty="0" smtClean="0"/>
          </a:p>
          <a:p>
            <a:pPr eaLnBrk="1" hangingPunct="1"/>
            <a:r>
              <a:rPr lang="en-US" sz="900" dirty="0" smtClean="0"/>
              <a:t>Traditionally the interactions are intuitively classified  into 1-way and 2-ways coupling, depending on whether or not a separation of scales in the two media is a reasonable approximation. Example: how good is the approximation on considering constant SST in the forecasts range of 1-10 days? And 10-30 days?   </a:t>
            </a:r>
          </a:p>
          <a:p>
            <a:pPr eaLnBrk="1" hangingPunct="1"/>
            <a:endParaRPr lang="en-US" sz="900" dirty="0" smtClean="0"/>
          </a:p>
          <a:p>
            <a:pPr eaLnBrk="1" hangingPunct="1"/>
            <a:endParaRPr lang="en-US" sz="900" dirty="0" smtClean="0"/>
          </a:p>
          <a:p>
            <a:pPr eaLnBrk="1" hangingPunct="1"/>
            <a:endParaRPr lang="en-US" dirty="0" smtClean="0"/>
          </a:p>
        </p:txBody>
      </p:sp>
    </p:spTree>
    <p:extLst>
      <p:ext uri="{BB962C8B-B14F-4D97-AF65-F5344CB8AC3E}">
        <p14:creationId xmlns:p14="http://schemas.microsoft.com/office/powerpoint/2010/main" val="39469024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pPr>
            <a:r>
              <a:rPr lang="en-GB" sz="1200" dirty="0" smtClean="0">
                <a:solidFill>
                  <a:schemeClr val="accent5">
                    <a:lumMod val="50000"/>
                  </a:schemeClr>
                </a:solidFill>
              </a:rPr>
              <a:t>Diurnal</a:t>
            </a:r>
            <a:r>
              <a:rPr lang="en-GB" sz="1200" b="0" dirty="0" smtClean="0">
                <a:solidFill>
                  <a:schemeClr val="accent5">
                    <a:lumMod val="50000"/>
                  </a:schemeClr>
                </a:solidFill>
              </a:rPr>
              <a:t> rectifies in </a:t>
            </a:r>
            <a:r>
              <a:rPr lang="en-GB" sz="1200" dirty="0" err="1" smtClean="0">
                <a:solidFill>
                  <a:schemeClr val="accent5">
                    <a:lumMod val="50000"/>
                  </a:schemeClr>
                </a:solidFill>
              </a:rPr>
              <a:t>Intraseasonal</a:t>
            </a:r>
            <a:endParaRPr lang="en-GB" sz="1200" b="0" dirty="0" smtClean="0">
              <a:solidFill>
                <a:schemeClr val="accent5">
                  <a:lumMod val="50000"/>
                </a:schemeClr>
              </a:solidFill>
            </a:endParaRPr>
          </a:p>
          <a:p>
            <a:pPr>
              <a:spcAft>
                <a:spcPts val="1200"/>
              </a:spcAft>
            </a:pPr>
            <a:r>
              <a:rPr lang="en-GB" sz="1200" dirty="0" err="1" smtClean="0">
                <a:solidFill>
                  <a:schemeClr val="accent5">
                    <a:lumMod val="50000"/>
                  </a:schemeClr>
                </a:solidFill>
              </a:rPr>
              <a:t>Intraseasonal</a:t>
            </a:r>
            <a:r>
              <a:rPr lang="en-GB" sz="1200" b="0" dirty="0" smtClean="0">
                <a:solidFill>
                  <a:schemeClr val="accent5">
                    <a:lumMod val="50000"/>
                  </a:schemeClr>
                </a:solidFill>
              </a:rPr>
              <a:t> affects  </a:t>
            </a:r>
            <a:r>
              <a:rPr lang="en-GB" sz="1200" dirty="0" err="1" smtClean="0">
                <a:solidFill>
                  <a:schemeClr val="accent5">
                    <a:lumMod val="50000"/>
                  </a:schemeClr>
                </a:solidFill>
              </a:rPr>
              <a:t>Interannual</a:t>
            </a:r>
            <a:r>
              <a:rPr lang="en-GB" sz="1200" b="0" dirty="0" smtClean="0">
                <a:solidFill>
                  <a:schemeClr val="accent5">
                    <a:lumMod val="50000"/>
                  </a:schemeClr>
                </a:solidFill>
              </a:rPr>
              <a:t> (ENSO)</a:t>
            </a:r>
          </a:p>
          <a:p>
            <a:pPr>
              <a:spcAft>
                <a:spcPts val="1200"/>
              </a:spcAft>
            </a:pPr>
            <a:r>
              <a:rPr lang="en-GB" sz="1200" dirty="0" smtClean="0">
                <a:solidFill>
                  <a:schemeClr val="accent5">
                    <a:lumMod val="50000"/>
                  </a:schemeClr>
                </a:solidFill>
              </a:rPr>
              <a:t>Seasonal</a:t>
            </a:r>
            <a:r>
              <a:rPr lang="en-GB" sz="1200" b="0" dirty="0" smtClean="0">
                <a:solidFill>
                  <a:schemeClr val="accent5">
                    <a:lumMod val="50000"/>
                  </a:schemeClr>
                </a:solidFill>
              </a:rPr>
              <a:t> affects </a:t>
            </a:r>
            <a:r>
              <a:rPr lang="en-GB" sz="1200" dirty="0" smtClean="0">
                <a:solidFill>
                  <a:schemeClr val="accent5">
                    <a:lumMod val="50000"/>
                  </a:schemeClr>
                </a:solidFill>
              </a:rPr>
              <a:t>ENSO</a:t>
            </a:r>
            <a:endParaRPr lang="en-GB" sz="1200" b="0" dirty="0" smtClean="0">
              <a:solidFill>
                <a:schemeClr val="accent5">
                  <a:lumMod val="50000"/>
                </a:schemeClr>
              </a:solidFill>
            </a:endParaRPr>
          </a:p>
          <a:p>
            <a:pPr>
              <a:spcAft>
                <a:spcPts val="1200"/>
              </a:spcAft>
            </a:pPr>
            <a:r>
              <a:rPr lang="en-GB" sz="1200" dirty="0" smtClean="0">
                <a:solidFill>
                  <a:schemeClr val="accent5">
                    <a:lumMod val="50000"/>
                  </a:schemeClr>
                </a:solidFill>
              </a:rPr>
              <a:t>ENSO</a:t>
            </a:r>
            <a:r>
              <a:rPr lang="en-GB" sz="1200" b="0" dirty="0" smtClean="0">
                <a:solidFill>
                  <a:schemeClr val="accent5">
                    <a:lumMod val="50000"/>
                  </a:schemeClr>
                </a:solidFill>
              </a:rPr>
              <a:t> affects </a:t>
            </a:r>
            <a:r>
              <a:rPr lang="en-GB" sz="1200" dirty="0" smtClean="0">
                <a:solidFill>
                  <a:schemeClr val="accent5">
                    <a:lumMod val="50000"/>
                  </a:schemeClr>
                </a:solidFill>
              </a:rPr>
              <a:t>decadal</a:t>
            </a:r>
            <a:endParaRPr lang="en-GB" sz="1200" b="0" dirty="0" smtClean="0">
              <a:solidFill>
                <a:schemeClr val="accent5">
                  <a:lumMod val="50000"/>
                </a:schemeClr>
              </a:solidFill>
            </a:endParaRPr>
          </a:p>
          <a:p>
            <a:pPr>
              <a:spcAft>
                <a:spcPts val="1200"/>
              </a:spcAft>
            </a:pPr>
            <a:r>
              <a:rPr lang="en-GB" sz="1200" dirty="0" smtClean="0">
                <a:solidFill>
                  <a:schemeClr val="accent5">
                    <a:lumMod val="50000"/>
                  </a:schemeClr>
                </a:solidFill>
              </a:rPr>
              <a:t>ENSO</a:t>
            </a:r>
            <a:r>
              <a:rPr lang="en-GB" sz="1200" b="0" dirty="0" smtClean="0">
                <a:solidFill>
                  <a:schemeClr val="accent5">
                    <a:lumMod val="50000"/>
                  </a:schemeClr>
                </a:solidFill>
              </a:rPr>
              <a:t> affects </a:t>
            </a:r>
            <a:r>
              <a:rPr lang="en-GB" sz="1200" dirty="0" smtClean="0">
                <a:solidFill>
                  <a:schemeClr val="accent5">
                    <a:lumMod val="50000"/>
                  </a:schemeClr>
                </a:solidFill>
              </a:rPr>
              <a:t>tropical </a:t>
            </a:r>
            <a:r>
              <a:rPr lang="en-GB" sz="1200" dirty="0" err="1" smtClean="0">
                <a:solidFill>
                  <a:schemeClr val="accent5">
                    <a:lumMod val="50000"/>
                  </a:schemeClr>
                </a:solidFill>
              </a:rPr>
              <a:t>cyclones,</a:t>
            </a:r>
            <a:r>
              <a:rPr lang="en-GB" sz="1200" b="0" dirty="0" err="1" smtClean="0">
                <a:solidFill>
                  <a:schemeClr val="accent5">
                    <a:lumMod val="50000"/>
                  </a:schemeClr>
                </a:solidFill>
              </a:rPr>
              <a:t>intraseasonal</a:t>
            </a:r>
            <a:r>
              <a:rPr lang="en-GB" sz="1200" b="0" dirty="0" smtClean="0">
                <a:solidFill>
                  <a:schemeClr val="accent5">
                    <a:lumMod val="50000"/>
                  </a:schemeClr>
                </a:solidFill>
              </a:rPr>
              <a:t> (MJO, TIWs),…</a:t>
            </a:r>
          </a:p>
          <a:p>
            <a:pPr>
              <a:spcAft>
                <a:spcPts val="1200"/>
              </a:spcAft>
            </a:pPr>
            <a:r>
              <a:rPr lang="en-GB" sz="1200" dirty="0" smtClean="0">
                <a:solidFill>
                  <a:schemeClr val="accent5">
                    <a:lumMod val="50000"/>
                  </a:schemeClr>
                </a:solidFill>
              </a:rPr>
              <a:t>Mean</a:t>
            </a:r>
            <a:r>
              <a:rPr lang="en-GB" sz="1200" b="0" dirty="0" smtClean="0">
                <a:solidFill>
                  <a:schemeClr val="accent5">
                    <a:lumMod val="50000"/>
                  </a:schemeClr>
                </a:solidFill>
              </a:rPr>
              <a:t> affects all, all affect mean</a:t>
            </a:r>
          </a:p>
          <a:p>
            <a:endParaRPr lang="en-GB" dirty="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27</a:t>
            </a:fld>
            <a:endParaRPr lang="en-US"/>
          </a:p>
        </p:txBody>
      </p:sp>
    </p:spTree>
    <p:extLst>
      <p:ext uri="{BB962C8B-B14F-4D97-AF65-F5344CB8AC3E}">
        <p14:creationId xmlns:p14="http://schemas.microsoft.com/office/powerpoint/2010/main" val="1575406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p:spPr>
        <p:txBody>
          <a:bodyPr/>
          <a:lstStyle/>
          <a:p>
            <a:fld id="{A85C029A-95CE-435A-A551-AA7DDD2C30C2}" type="slidenum">
              <a:rPr lang="en-US" smtClean="0"/>
              <a:pPr/>
              <a:t>4</a:t>
            </a:fld>
            <a:endParaRPr lang="en-US" smtClean="0"/>
          </a:p>
        </p:txBody>
      </p:sp>
      <p:sp>
        <p:nvSpPr>
          <p:cNvPr id="25602" name="Rectangle 2"/>
          <p:cNvSpPr>
            <a:spLocks noGrp="1" noRot="1" noChangeAspect="1" noChangeArrowheads="1" noTextEdit="1"/>
          </p:cNvSpPr>
          <p:nvPr>
            <p:ph type="sldImg"/>
          </p:nvPr>
        </p:nvSpPr>
        <p:spPr>
          <a:xfrm>
            <a:off x="903288" y="738188"/>
            <a:ext cx="4927600" cy="3695700"/>
          </a:xfrm>
          <a:ln/>
        </p:spPr>
      </p:sp>
      <p:sp>
        <p:nvSpPr>
          <p:cNvPr id="25603"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1991192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28</a:t>
            </a:fld>
            <a:endParaRPr lang="en-US"/>
          </a:p>
        </p:txBody>
      </p:sp>
    </p:spTree>
    <p:extLst>
      <p:ext uri="{BB962C8B-B14F-4D97-AF65-F5344CB8AC3E}">
        <p14:creationId xmlns:p14="http://schemas.microsoft.com/office/powerpoint/2010/main" val="29828255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1" name="Slide Image Placeholder 1"/>
          <p:cNvSpPr>
            <a:spLocks noGrp="1" noRot="1" noChangeAspect="1"/>
          </p:cNvSpPr>
          <p:nvPr>
            <p:ph type="sldImg"/>
          </p:nvPr>
        </p:nvSpPr>
        <p:spPr>
          <a:xfrm>
            <a:off x="903288" y="738188"/>
            <a:ext cx="4927600" cy="3695700"/>
          </a:xfrm>
          <a:ln/>
        </p:spPr>
      </p:sp>
      <p:sp>
        <p:nvSpPr>
          <p:cNvPr id="373762" name="Notes Placeholder 2"/>
          <p:cNvSpPr>
            <a:spLocks noGrp="1"/>
          </p:cNvSpPr>
          <p:nvPr>
            <p:ph type="body" idx="1"/>
          </p:nvPr>
        </p:nvSpPr>
        <p:spPr>
          <a:noFill/>
          <a:ln/>
        </p:spPr>
        <p:txBody>
          <a:bodyPr/>
          <a:lstStyle/>
          <a:p>
            <a:pPr eaLnBrk="0" hangingPunct="0">
              <a:defRPr/>
            </a:pPr>
            <a:r>
              <a:rPr lang="en-GB" sz="1200" dirty="0" smtClean="0"/>
              <a:t>Main</a:t>
            </a:r>
            <a:r>
              <a:rPr lang="en-GB" sz="1200" baseline="0" dirty="0" smtClean="0"/>
              <a:t> Characters in ENSO history</a:t>
            </a:r>
          </a:p>
          <a:p>
            <a:pPr eaLnBrk="0" hangingPunct="0">
              <a:defRPr/>
            </a:pPr>
            <a:endParaRPr lang="en-GB" sz="1200" dirty="0" smtClean="0"/>
          </a:p>
          <a:p>
            <a:pPr eaLnBrk="0" hangingPunct="0">
              <a:buFont typeface="Arial" pitchFamily="34" charset="0"/>
              <a:buChar char="•"/>
              <a:defRPr/>
            </a:pPr>
            <a:r>
              <a:rPr lang="en-GB" sz="1200" dirty="0" smtClean="0"/>
              <a:t>Walker 1924, 1928 </a:t>
            </a:r>
            <a:r>
              <a:rPr lang="en-GB" sz="1200" b="0" dirty="0" smtClean="0"/>
              <a:t>: Southern Oscillation Darwin-Tahiti</a:t>
            </a:r>
          </a:p>
          <a:p>
            <a:pPr eaLnBrk="0" hangingPunct="0">
              <a:spcBef>
                <a:spcPct val="30000"/>
              </a:spcBef>
              <a:buFont typeface="Arial" pitchFamily="34" charset="0"/>
              <a:buChar char="•"/>
              <a:defRPr/>
            </a:pPr>
            <a:r>
              <a:rPr lang="en-GB" sz="1200" dirty="0" smtClean="0"/>
              <a:t>Peruvian fishermen: </a:t>
            </a:r>
            <a:r>
              <a:rPr lang="en-GB" sz="1200" b="0" dirty="0" smtClean="0"/>
              <a:t>El Nino current </a:t>
            </a:r>
            <a:r>
              <a:rPr lang="en-GB" sz="1200" b="0" dirty="0" err="1" smtClean="0"/>
              <a:t>interannual</a:t>
            </a:r>
            <a:r>
              <a:rPr lang="en-GB" sz="1200" b="0" dirty="0" smtClean="0"/>
              <a:t> variability</a:t>
            </a:r>
          </a:p>
          <a:p>
            <a:pPr eaLnBrk="0" hangingPunct="0">
              <a:spcBef>
                <a:spcPct val="30000"/>
              </a:spcBef>
              <a:buFont typeface="Arial" pitchFamily="34" charset="0"/>
              <a:buChar char="•"/>
              <a:defRPr/>
            </a:pPr>
            <a:r>
              <a:rPr lang="en-GB" sz="1200" dirty="0" err="1" smtClean="0"/>
              <a:t>Bjerkness</a:t>
            </a:r>
            <a:r>
              <a:rPr lang="en-GB" sz="1200" dirty="0" smtClean="0"/>
              <a:t> 1966, 1969: </a:t>
            </a:r>
            <a:r>
              <a:rPr lang="en-GB" sz="1200" b="0" dirty="0" smtClean="0"/>
              <a:t>EN-SO Coupled Ocean Atmosphere interaction and positive feedback</a:t>
            </a:r>
          </a:p>
          <a:p>
            <a:pPr eaLnBrk="0" hangingPunct="0">
              <a:spcBef>
                <a:spcPct val="30000"/>
              </a:spcBef>
              <a:buFont typeface="Arial" pitchFamily="34" charset="0"/>
              <a:buChar char="•"/>
              <a:defRPr/>
            </a:pPr>
            <a:endParaRPr lang="en-GB" sz="1200" b="0" dirty="0" smtClean="0"/>
          </a:p>
          <a:p>
            <a:pPr eaLnBrk="0" hangingPunct="0">
              <a:buFont typeface="Arial" pitchFamily="34" charset="0"/>
              <a:buChar char="•"/>
              <a:defRPr/>
            </a:pPr>
            <a:r>
              <a:rPr lang="en-GB" sz="1200" dirty="0" err="1" smtClean="0"/>
              <a:t>Wirtky</a:t>
            </a:r>
            <a:r>
              <a:rPr lang="en-GB" sz="1200" dirty="0" smtClean="0"/>
              <a:t> 1975: </a:t>
            </a:r>
            <a:r>
              <a:rPr lang="en-GB" sz="1200" b="0" dirty="0" smtClean="0"/>
              <a:t>Western Pacific Sea level as a predictor of El  Nino (Kelvin wave propagation)</a:t>
            </a:r>
          </a:p>
          <a:p>
            <a:pPr eaLnBrk="0" hangingPunct="0">
              <a:spcBef>
                <a:spcPct val="30000"/>
              </a:spcBef>
              <a:buFont typeface="Arial" pitchFamily="34" charset="0"/>
              <a:buChar char="•"/>
              <a:defRPr/>
            </a:pPr>
            <a:r>
              <a:rPr lang="en-GB" sz="1200" dirty="0" smtClean="0"/>
              <a:t>Conceptual models of ENSO 80’s. </a:t>
            </a:r>
            <a:r>
              <a:rPr lang="en-GB" sz="1200" b="0" dirty="0" smtClean="0"/>
              <a:t>(Anderson and McCreary, </a:t>
            </a:r>
            <a:r>
              <a:rPr lang="en-GB" sz="1200" b="0" dirty="0" err="1" smtClean="0"/>
              <a:t>Schopf</a:t>
            </a:r>
            <a:r>
              <a:rPr lang="en-GB" sz="1200" b="0" dirty="0" smtClean="0"/>
              <a:t> and </a:t>
            </a:r>
            <a:r>
              <a:rPr lang="en-GB" sz="1200" b="0" dirty="0" err="1" smtClean="0"/>
              <a:t>Sarez</a:t>
            </a:r>
            <a:r>
              <a:rPr lang="en-GB" sz="1200" b="0" dirty="0" smtClean="0"/>
              <a:t>, Cane and </a:t>
            </a:r>
            <a:r>
              <a:rPr lang="en-GB" sz="1200" b="0" dirty="0" err="1" smtClean="0"/>
              <a:t>Zebiak</a:t>
            </a:r>
            <a:r>
              <a:rPr lang="en-GB" sz="1200" b="0" dirty="0" smtClean="0"/>
              <a:t>, </a:t>
            </a:r>
            <a:r>
              <a:rPr lang="en-GB" sz="1200" b="0" dirty="0" err="1" smtClean="0"/>
              <a:t>Battisti</a:t>
            </a:r>
            <a:r>
              <a:rPr lang="en-GB" sz="1200" b="0" dirty="0" smtClean="0"/>
              <a:t> and </a:t>
            </a:r>
            <a:r>
              <a:rPr lang="en-GB" sz="1200" b="0" dirty="0" err="1" smtClean="0"/>
              <a:t>Hirst</a:t>
            </a:r>
            <a:r>
              <a:rPr lang="en-GB" sz="1200" b="0" dirty="0" smtClean="0"/>
              <a:t>).</a:t>
            </a:r>
            <a:r>
              <a:rPr lang="en-GB" sz="1200" dirty="0" smtClean="0"/>
              <a:t> </a:t>
            </a:r>
            <a:r>
              <a:rPr lang="en-GB" sz="1200" b="0" dirty="0" smtClean="0"/>
              <a:t>Encompassed by Jin, JAS,1997</a:t>
            </a:r>
          </a:p>
          <a:p>
            <a:pPr eaLnBrk="0" hangingPunct="0">
              <a:spcBef>
                <a:spcPct val="30000"/>
              </a:spcBef>
              <a:buFont typeface="Arial" pitchFamily="34" charset="0"/>
              <a:buChar char="•"/>
              <a:defRPr/>
            </a:pPr>
            <a:r>
              <a:rPr lang="en-GB" sz="1200" dirty="0" smtClean="0"/>
              <a:t>90’s Development of coupled GCMs</a:t>
            </a:r>
          </a:p>
          <a:p>
            <a:pPr eaLnBrk="0" hangingPunct="0">
              <a:spcBef>
                <a:spcPct val="30000"/>
              </a:spcBef>
              <a:buFont typeface="Arial" pitchFamily="34" charset="0"/>
              <a:buChar char="•"/>
              <a:defRPr/>
            </a:pPr>
            <a:r>
              <a:rPr lang="en-GB" sz="1200" dirty="0" smtClean="0"/>
              <a:t>90’sTAO array: </a:t>
            </a:r>
            <a:r>
              <a:rPr lang="en-GB" sz="1200" b="0" dirty="0" smtClean="0"/>
              <a:t>Back-bone of the ENSO observing system</a:t>
            </a:r>
          </a:p>
          <a:p>
            <a:endParaRPr lang="en-US" dirty="0" smtClean="0"/>
          </a:p>
        </p:txBody>
      </p:sp>
      <p:sp>
        <p:nvSpPr>
          <p:cNvPr id="373763" name="Slide Number Placeholder 3"/>
          <p:cNvSpPr>
            <a:spLocks noGrp="1"/>
          </p:cNvSpPr>
          <p:nvPr>
            <p:ph type="sldNum" sz="quarter" idx="5"/>
          </p:nvPr>
        </p:nvSpPr>
        <p:spPr>
          <a:noFill/>
        </p:spPr>
        <p:txBody>
          <a:bodyPr/>
          <a:lstStyle/>
          <a:p>
            <a:fld id="{8229D729-11BD-462A-94E3-712DE6CF4136}" type="slidenum">
              <a:rPr lang="en-US" smtClean="0"/>
              <a:pPr/>
              <a:t>37</a:t>
            </a:fld>
            <a:endParaRPr lang="en-US" smtClean="0"/>
          </a:p>
        </p:txBody>
      </p:sp>
    </p:spTree>
    <p:extLst>
      <p:ext uri="{BB962C8B-B14F-4D97-AF65-F5344CB8AC3E}">
        <p14:creationId xmlns:p14="http://schemas.microsoft.com/office/powerpoint/2010/main" val="5871323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09" name="Slide Image Placeholder 1"/>
          <p:cNvSpPr>
            <a:spLocks noGrp="1" noRot="1" noChangeAspect="1"/>
          </p:cNvSpPr>
          <p:nvPr>
            <p:ph type="sldImg"/>
          </p:nvPr>
        </p:nvSpPr>
        <p:spPr>
          <a:xfrm>
            <a:off x="903288" y="738188"/>
            <a:ext cx="4927600" cy="3695700"/>
          </a:xfrm>
          <a:ln/>
        </p:spPr>
      </p:sp>
      <p:sp>
        <p:nvSpPr>
          <p:cNvPr id="375810" name="Notes Placeholder 2"/>
          <p:cNvSpPr>
            <a:spLocks noGrp="1"/>
          </p:cNvSpPr>
          <p:nvPr>
            <p:ph type="body" idx="1"/>
          </p:nvPr>
        </p:nvSpPr>
        <p:spPr>
          <a:noFill/>
          <a:ln/>
        </p:spPr>
        <p:txBody>
          <a:bodyPr/>
          <a:lstStyle/>
          <a:p>
            <a:r>
              <a:rPr lang="en-GB" smtClean="0"/>
              <a:t>Walker 1924, 1928 (SOI)</a:t>
            </a:r>
          </a:p>
          <a:p>
            <a:r>
              <a:rPr lang="en-GB" smtClean="0"/>
              <a:t>Bjerkness 1966, 1969</a:t>
            </a:r>
          </a:p>
          <a:p>
            <a:r>
              <a:rPr lang="en-GB" smtClean="0"/>
              <a:t>Wirtky 1975: Sea-level</a:t>
            </a:r>
          </a:p>
          <a:p>
            <a:r>
              <a:rPr lang="en-GB" smtClean="0"/>
              <a:t>Philander 1990</a:t>
            </a:r>
          </a:p>
          <a:p>
            <a:endParaRPr lang="en-GB" smtClean="0"/>
          </a:p>
        </p:txBody>
      </p:sp>
      <p:sp>
        <p:nvSpPr>
          <p:cNvPr id="375811" name="Slide Number Placeholder 3"/>
          <p:cNvSpPr>
            <a:spLocks noGrp="1"/>
          </p:cNvSpPr>
          <p:nvPr>
            <p:ph type="sldNum" sz="quarter" idx="5"/>
          </p:nvPr>
        </p:nvSpPr>
        <p:spPr>
          <a:noFill/>
        </p:spPr>
        <p:txBody>
          <a:bodyPr/>
          <a:lstStyle/>
          <a:p>
            <a:fld id="{4EAC9C22-2837-428D-9BD4-1EA7D6B33C8D}" type="slidenum">
              <a:rPr lang="en-US" smtClean="0"/>
              <a:pPr/>
              <a:t>38</a:t>
            </a:fld>
            <a:endParaRPr lang="en-US" smtClean="0"/>
          </a:p>
        </p:txBody>
      </p:sp>
    </p:spTree>
    <p:extLst>
      <p:ext uri="{BB962C8B-B14F-4D97-AF65-F5344CB8AC3E}">
        <p14:creationId xmlns:p14="http://schemas.microsoft.com/office/powerpoint/2010/main" val="34552974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40</a:t>
            </a:fld>
            <a:endParaRPr lang="en-US"/>
          </a:p>
        </p:txBody>
      </p:sp>
    </p:spTree>
    <p:extLst>
      <p:ext uri="{BB962C8B-B14F-4D97-AF65-F5344CB8AC3E}">
        <p14:creationId xmlns:p14="http://schemas.microsoft.com/office/powerpoint/2010/main" val="3539434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1473" name="Rectangle 7"/>
          <p:cNvSpPr>
            <a:spLocks noGrp="1" noChangeArrowheads="1"/>
          </p:cNvSpPr>
          <p:nvPr>
            <p:ph type="sldNum" sz="quarter" idx="5"/>
          </p:nvPr>
        </p:nvSpPr>
        <p:spPr>
          <a:noFill/>
        </p:spPr>
        <p:txBody>
          <a:bodyPr/>
          <a:lstStyle/>
          <a:p>
            <a:fld id="{85A3C1E5-C0BF-4BCA-97FF-DC4A7DCBC639}" type="slidenum">
              <a:rPr lang="en-US" smtClean="0"/>
              <a:pPr/>
              <a:t>41</a:t>
            </a:fld>
            <a:endParaRPr lang="en-US" smtClean="0"/>
          </a:p>
        </p:txBody>
      </p:sp>
      <p:sp>
        <p:nvSpPr>
          <p:cNvPr id="361474" name="Rectangle 2"/>
          <p:cNvSpPr>
            <a:spLocks noGrp="1" noRot="1" noChangeAspect="1" noChangeArrowheads="1" noTextEdit="1"/>
          </p:cNvSpPr>
          <p:nvPr>
            <p:ph type="sldImg"/>
          </p:nvPr>
        </p:nvSpPr>
        <p:spPr>
          <a:xfrm>
            <a:off x="903288" y="738188"/>
            <a:ext cx="4927600" cy="3695700"/>
          </a:xfrm>
          <a:ln/>
        </p:spPr>
      </p:sp>
      <p:sp>
        <p:nvSpPr>
          <p:cNvPr id="361475" name="Rectangle 3"/>
          <p:cNvSpPr>
            <a:spLocks noGrp="1" noChangeArrowheads="1"/>
          </p:cNvSpPr>
          <p:nvPr>
            <p:ph type="body" idx="1"/>
          </p:nvPr>
        </p:nvSpPr>
        <p:spPr>
          <a:noFill/>
          <a:ln/>
        </p:spPr>
        <p:txBody>
          <a:bodyPr/>
          <a:lstStyle/>
          <a:p>
            <a:pPr eaLnBrk="1" hangingPunct="1"/>
            <a:r>
              <a:rPr lang="en-GB" smtClean="0"/>
              <a:t>Evolution of the perturbation to the surface of the ocean generated by a wind perturbation.</a:t>
            </a:r>
          </a:p>
          <a:p>
            <a:pPr eaLnBrk="1" hangingPunct="1"/>
            <a:r>
              <a:rPr lang="en-GB" smtClean="0"/>
              <a:t>The adjustment takes place in the way of equatorially confined Kelvin waves, propagating eastward, and Rossby waves, propagating westards.  When the +ve Kelvin wave hits the Eastern coast, it reflects as a +ve Rossby wave (day100-125).</a:t>
            </a:r>
          </a:p>
          <a:p>
            <a:pPr eaLnBrk="1" hangingPunct="1"/>
            <a:r>
              <a:rPr lang="en-GB" smtClean="0"/>
              <a:t>When the original –ve Rossby wave hits the Western coast (days=200/225), it reflects as a –ve Kelvin wave, which eventually will terminate the equatorial warming </a:t>
            </a:r>
          </a:p>
          <a:p>
            <a:pPr eaLnBrk="1" hangingPunct="1"/>
            <a:endParaRPr lang="en-US" smtClean="0"/>
          </a:p>
        </p:txBody>
      </p:sp>
    </p:spTree>
    <p:extLst>
      <p:ext uri="{BB962C8B-B14F-4D97-AF65-F5344CB8AC3E}">
        <p14:creationId xmlns:p14="http://schemas.microsoft.com/office/powerpoint/2010/main" val="13149554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42</a:t>
            </a:fld>
            <a:endParaRPr lang="en-US"/>
          </a:p>
        </p:txBody>
      </p:sp>
    </p:spTree>
    <p:extLst>
      <p:ext uri="{BB962C8B-B14F-4D97-AF65-F5344CB8AC3E}">
        <p14:creationId xmlns:p14="http://schemas.microsoft.com/office/powerpoint/2010/main" val="405014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43</a:t>
            </a:fld>
            <a:endParaRPr lang="en-US"/>
          </a:p>
        </p:txBody>
      </p:sp>
    </p:spTree>
    <p:extLst>
      <p:ext uri="{BB962C8B-B14F-4D97-AF65-F5344CB8AC3E}">
        <p14:creationId xmlns:p14="http://schemas.microsoft.com/office/powerpoint/2010/main" val="11908290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5025" name="Slide Image Placeholder 1"/>
          <p:cNvSpPr>
            <a:spLocks noGrp="1" noRot="1" noChangeAspect="1"/>
          </p:cNvSpPr>
          <p:nvPr>
            <p:ph type="sldImg"/>
          </p:nvPr>
        </p:nvSpPr>
        <p:spPr>
          <a:xfrm>
            <a:off x="903288" y="738188"/>
            <a:ext cx="4927600" cy="3695700"/>
          </a:xfrm>
          <a:ln/>
        </p:spPr>
      </p:sp>
      <p:sp>
        <p:nvSpPr>
          <p:cNvPr id="385026" name="Notes Placeholder 2"/>
          <p:cNvSpPr>
            <a:spLocks noGrp="1"/>
          </p:cNvSpPr>
          <p:nvPr>
            <p:ph type="body" idx="1"/>
          </p:nvPr>
        </p:nvSpPr>
        <p:spPr>
          <a:noFill/>
          <a:ln/>
        </p:spPr>
        <p:txBody>
          <a:bodyPr/>
          <a:lstStyle/>
          <a:p>
            <a:r>
              <a:rPr lang="en-GB" smtClean="0"/>
              <a:t>What is the relative strength of each feedback?</a:t>
            </a:r>
          </a:p>
          <a:p>
            <a:r>
              <a:rPr lang="en-GB" smtClean="0"/>
              <a:t>What is the relative importance of the Stochastic forcing?</a:t>
            </a:r>
          </a:p>
        </p:txBody>
      </p:sp>
      <p:sp>
        <p:nvSpPr>
          <p:cNvPr id="385027" name="Slide Number Placeholder 3"/>
          <p:cNvSpPr>
            <a:spLocks noGrp="1"/>
          </p:cNvSpPr>
          <p:nvPr>
            <p:ph type="sldNum" sz="quarter" idx="5"/>
          </p:nvPr>
        </p:nvSpPr>
        <p:spPr>
          <a:noFill/>
        </p:spPr>
        <p:txBody>
          <a:bodyPr/>
          <a:lstStyle/>
          <a:p>
            <a:fld id="{33F27407-62C9-46C3-9628-286879A82364}" type="slidenum">
              <a:rPr lang="en-US" smtClean="0"/>
              <a:pPr/>
              <a:t>44</a:t>
            </a:fld>
            <a:endParaRPr lang="en-US" smtClean="0"/>
          </a:p>
        </p:txBody>
      </p:sp>
    </p:spTree>
    <p:extLst>
      <p:ext uri="{BB962C8B-B14F-4D97-AF65-F5344CB8AC3E}">
        <p14:creationId xmlns:p14="http://schemas.microsoft.com/office/powerpoint/2010/main" val="23482942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42AE6F5C-FD80-4D1E-BA43-05E7F7B826E6}" type="slidenum">
              <a:rPr lang="en-US" smtClean="0"/>
              <a:pPr>
                <a:defRPr/>
              </a:pPr>
              <a:t>45</a:t>
            </a:fld>
            <a:endParaRPr lang="en-US"/>
          </a:p>
        </p:txBody>
      </p:sp>
    </p:spTree>
    <p:extLst>
      <p:ext uri="{BB962C8B-B14F-4D97-AF65-F5344CB8AC3E}">
        <p14:creationId xmlns:p14="http://schemas.microsoft.com/office/powerpoint/2010/main" val="18337855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47</a:t>
            </a:fld>
            <a:endParaRPr lang="en-US"/>
          </a:p>
        </p:txBody>
      </p:sp>
    </p:spTree>
    <p:extLst>
      <p:ext uri="{BB962C8B-B14F-4D97-AF65-F5344CB8AC3E}">
        <p14:creationId xmlns:p14="http://schemas.microsoft.com/office/powerpoint/2010/main" val="2836675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1" name="Slide Image Placeholder 1"/>
          <p:cNvSpPr>
            <a:spLocks noGrp="1" noRot="1" noChangeAspect="1"/>
          </p:cNvSpPr>
          <p:nvPr>
            <p:ph type="sldImg"/>
          </p:nvPr>
        </p:nvSpPr>
        <p:spPr>
          <a:xfrm>
            <a:off x="903288" y="738188"/>
            <a:ext cx="4927600" cy="3695700"/>
          </a:xfrm>
          <a:ln/>
        </p:spPr>
      </p:sp>
      <p:sp>
        <p:nvSpPr>
          <p:cNvPr id="337922" name="Notes Placeholder 2"/>
          <p:cNvSpPr>
            <a:spLocks noGrp="1"/>
          </p:cNvSpPr>
          <p:nvPr>
            <p:ph type="body" idx="1"/>
          </p:nvPr>
        </p:nvSpPr>
        <p:spPr>
          <a:noFill/>
          <a:ln/>
        </p:spPr>
        <p:txBody>
          <a:bodyPr/>
          <a:lstStyle/>
          <a:p>
            <a:endParaRPr lang="en-GB" dirty="0" smtClean="0"/>
          </a:p>
        </p:txBody>
      </p:sp>
      <p:sp>
        <p:nvSpPr>
          <p:cNvPr id="337923" name="Slide Number Placeholder 3"/>
          <p:cNvSpPr>
            <a:spLocks noGrp="1"/>
          </p:cNvSpPr>
          <p:nvPr>
            <p:ph type="sldNum" sz="quarter" idx="5"/>
          </p:nvPr>
        </p:nvSpPr>
        <p:spPr>
          <a:noFill/>
        </p:spPr>
        <p:txBody>
          <a:bodyPr/>
          <a:lstStyle/>
          <a:p>
            <a:fld id="{DCD7DA3B-CEFD-4438-89FA-003693BA6E95}" type="slidenum">
              <a:rPr lang="en-US" smtClean="0"/>
              <a:pPr/>
              <a:t>5</a:t>
            </a:fld>
            <a:endParaRPr lang="en-US" smtClean="0"/>
          </a:p>
        </p:txBody>
      </p:sp>
    </p:spTree>
    <p:extLst>
      <p:ext uri="{BB962C8B-B14F-4D97-AF65-F5344CB8AC3E}">
        <p14:creationId xmlns:p14="http://schemas.microsoft.com/office/powerpoint/2010/main" val="36834291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49</a:t>
            </a:fld>
            <a:endParaRPr lang="en-US"/>
          </a:p>
        </p:txBody>
      </p:sp>
    </p:spTree>
    <p:extLst>
      <p:ext uri="{BB962C8B-B14F-4D97-AF65-F5344CB8AC3E}">
        <p14:creationId xmlns:p14="http://schemas.microsoft.com/office/powerpoint/2010/main" val="29660471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3288" y="738188"/>
            <a:ext cx="4927600" cy="3695700"/>
          </a:xfrm>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56</a:t>
            </a:fld>
            <a:endParaRPr lang="en-US"/>
          </a:p>
        </p:txBody>
      </p:sp>
    </p:spTree>
    <p:extLst>
      <p:ext uri="{BB962C8B-B14F-4D97-AF65-F5344CB8AC3E}">
        <p14:creationId xmlns:p14="http://schemas.microsoft.com/office/powerpoint/2010/main" val="17018381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7" name="Rectangle 7"/>
          <p:cNvSpPr>
            <a:spLocks noGrp="1" noChangeArrowheads="1"/>
          </p:cNvSpPr>
          <p:nvPr>
            <p:ph type="sldNum" sz="quarter" idx="5"/>
          </p:nvPr>
        </p:nvSpPr>
        <p:spPr>
          <a:noFill/>
        </p:spPr>
        <p:txBody>
          <a:bodyPr/>
          <a:lstStyle/>
          <a:p>
            <a:fld id="{5A18957F-5BF1-4F9E-932F-A098FF24FF73}" type="slidenum">
              <a:rPr lang="en-US" smtClean="0"/>
              <a:pPr/>
              <a:t>65</a:t>
            </a:fld>
            <a:endParaRPr lang="en-US" smtClean="0"/>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a:noFill/>
          <a:ln/>
        </p:spPr>
        <p:txBody>
          <a:bodyPr/>
          <a:lstStyle/>
          <a:p>
            <a:pPr eaLnBrk="1" hangingPunct="1"/>
            <a:endParaRPr lang="en-US" smtClean="0"/>
          </a:p>
        </p:txBody>
      </p:sp>
    </p:spTree>
    <p:extLst>
      <p:ext uri="{BB962C8B-B14F-4D97-AF65-F5344CB8AC3E}">
        <p14:creationId xmlns:p14="http://schemas.microsoft.com/office/powerpoint/2010/main" val="22058254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3" name="Rectangle 7"/>
          <p:cNvSpPr>
            <a:spLocks noGrp="1" noChangeArrowheads="1"/>
          </p:cNvSpPr>
          <p:nvPr>
            <p:ph type="sldNum" sz="quarter" idx="5"/>
          </p:nvPr>
        </p:nvSpPr>
        <p:spPr>
          <a:noFill/>
        </p:spPr>
        <p:txBody>
          <a:bodyPr/>
          <a:lstStyle/>
          <a:p>
            <a:fld id="{3C22ED45-0C24-475B-9905-9C0DAC6EEE89}" type="slidenum">
              <a:rPr lang="en-US" smtClean="0"/>
              <a:pPr/>
              <a:t>66</a:t>
            </a:fld>
            <a:endParaRPr lang="en-US" smtClean="0"/>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a:noFill/>
          <a:ln/>
        </p:spPr>
        <p:txBody>
          <a:bodyPr/>
          <a:lstStyle/>
          <a:p>
            <a:pPr eaLnBrk="1" hangingPunct="1"/>
            <a:endParaRPr lang="en-GB" smtClean="0"/>
          </a:p>
          <a:p>
            <a:pPr eaLnBrk="1" hangingPunct="1"/>
            <a:endParaRPr lang="en-GB" smtClean="0"/>
          </a:p>
        </p:txBody>
      </p:sp>
    </p:spTree>
    <p:extLst>
      <p:ext uri="{BB962C8B-B14F-4D97-AF65-F5344CB8AC3E}">
        <p14:creationId xmlns:p14="http://schemas.microsoft.com/office/powerpoint/2010/main" val="1856579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217" name="Slide Image Placeholder 1"/>
          <p:cNvSpPr>
            <a:spLocks noGrp="1" noRot="1" noChangeAspect="1"/>
          </p:cNvSpPr>
          <p:nvPr>
            <p:ph type="sldImg"/>
          </p:nvPr>
        </p:nvSpPr>
        <p:spPr>
          <a:xfrm>
            <a:off x="903288" y="738188"/>
            <a:ext cx="4927600" cy="3695700"/>
          </a:xfrm>
          <a:ln/>
        </p:spPr>
      </p:sp>
      <p:sp>
        <p:nvSpPr>
          <p:cNvPr id="393218" name="Notes Placeholder 2"/>
          <p:cNvSpPr>
            <a:spLocks noGrp="1"/>
          </p:cNvSpPr>
          <p:nvPr>
            <p:ph type="body" idx="1"/>
          </p:nvPr>
        </p:nvSpPr>
        <p:spPr>
          <a:noFill/>
          <a:ln/>
        </p:spPr>
        <p:txBody>
          <a:bodyPr/>
          <a:lstStyle/>
          <a:p>
            <a:r>
              <a:rPr lang="en-GB" dirty="0" smtClean="0"/>
              <a:t>Hoskins and Valdes 1990.</a:t>
            </a:r>
          </a:p>
          <a:p>
            <a:r>
              <a:rPr lang="en-GB" dirty="0" err="1" smtClean="0"/>
              <a:t>Chelton</a:t>
            </a:r>
            <a:r>
              <a:rPr lang="en-GB" dirty="0" smtClean="0"/>
              <a:t> and Song: from observations</a:t>
            </a:r>
          </a:p>
          <a:p>
            <a:r>
              <a:rPr lang="en-GB" dirty="0" smtClean="0"/>
              <a:t>Nakamura et al 2004, </a:t>
            </a:r>
            <a:r>
              <a:rPr lang="en-GB" dirty="0" err="1" smtClean="0"/>
              <a:t>Amer</a:t>
            </a:r>
            <a:r>
              <a:rPr lang="en-GB" dirty="0" smtClean="0"/>
              <a:t> </a:t>
            </a:r>
            <a:r>
              <a:rPr lang="en-GB" dirty="0" err="1" smtClean="0"/>
              <a:t>geophys</a:t>
            </a:r>
            <a:r>
              <a:rPr lang="en-GB" dirty="0" smtClean="0"/>
              <a:t> Union</a:t>
            </a:r>
          </a:p>
          <a:p>
            <a:r>
              <a:rPr lang="en-GB" dirty="0" err="1" smtClean="0"/>
              <a:t>Minobe</a:t>
            </a:r>
            <a:r>
              <a:rPr lang="en-GB" dirty="0" smtClean="0"/>
              <a:t> et al Nature, 2008</a:t>
            </a:r>
          </a:p>
          <a:p>
            <a:r>
              <a:rPr lang="en-GB" dirty="0" err="1" smtClean="0"/>
              <a:t>Feliks</a:t>
            </a:r>
            <a:r>
              <a:rPr lang="en-GB" dirty="0" smtClean="0"/>
              <a:t> et al 2003,2006.</a:t>
            </a:r>
          </a:p>
          <a:p>
            <a:r>
              <a:rPr lang="en-GB" dirty="0" smtClean="0"/>
              <a:t>O’Reilly and </a:t>
            </a:r>
            <a:r>
              <a:rPr lang="en-GB" dirty="0" err="1" smtClean="0"/>
              <a:t>Czaja</a:t>
            </a:r>
            <a:r>
              <a:rPr lang="en-GB" dirty="0" smtClean="0"/>
              <a:t>, 2014</a:t>
            </a:r>
          </a:p>
          <a:p>
            <a:endParaRPr lang="en-GB" dirty="0" smtClean="0"/>
          </a:p>
          <a:p>
            <a:r>
              <a:rPr lang="en-GB" dirty="0" smtClean="0"/>
              <a:t>The response</a:t>
            </a:r>
            <a:r>
              <a:rPr lang="en-GB" baseline="0" dirty="0" smtClean="0"/>
              <a:t> of mid-latitude atmosphere to the SST fronts has  very strong implications for modelling (need of high resolution models) and predictability (</a:t>
            </a:r>
            <a:r>
              <a:rPr lang="en-GB" baseline="0" dirty="0" err="1" smtClean="0"/>
              <a:t>Balmaseda</a:t>
            </a:r>
            <a:r>
              <a:rPr lang="en-GB" baseline="0" dirty="0" smtClean="0"/>
              <a:t> et al 2010, </a:t>
            </a:r>
            <a:r>
              <a:rPr lang="en-GB" baseline="0" dirty="0" err="1" smtClean="0"/>
              <a:t>Scaife</a:t>
            </a:r>
            <a:r>
              <a:rPr lang="en-GB" baseline="0" dirty="0" smtClean="0"/>
              <a:t> et al 2011, </a:t>
            </a:r>
            <a:r>
              <a:rPr lang="en-GB" baseline="0" dirty="0" err="1" smtClean="0"/>
              <a:t>Keely</a:t>
            </a:r>
            <a:r>
              <a:rPr lang="en-GB" baseline="0" dirty="0" smtClean="0"/>
              <a:t> et al 2012)</a:t>
            </a:r>
          </a:p>
          <a:p>
            <a:endParaRPr lang="en-GB" dirty="0" smtClean="0"/>
          </a:p>
        </p:txBody>
      </p:sp>
      <p:sp>
        <p:nvSpPr>
          <p:cNvPr id="393219" name="Slide Number Placeholder 3"/>
          <p:cNvSpPr>
            <a:spLocks noGrp="1"/>
          </p:cNvSpPr>
          <p:nvPr>
            <p:ph type="sldNum" sz="quarter" idx="5"/>
          </p:nvPr>
        </p:nvSpPr>
        <p:spPr>
          <a:noFill/>
        </p:spPr>
        <p:txBody>
          <a:bodyPr/>
          <a:lstStyle/>
          <a:p>
            <a:fld id="{877A3CBD-4734-4502-BA00-3305CEFBD4F4}" type="slidenum">
              <a:rPr lang="en-US" smtClean="0"/>
              <a:pPr/>
              <a:t>6</a:t>
            </a:fld>
            <a:endParaRPr lang="en-US" smtClean="0"/>
          </a:p>
        </p:txBody>
      </p:sp>
    </p:spTree>
    <p:extLst>
      <p:ext uri="{BB962C8B-B14F-4D97-AF65-F5344CB8AC3E}">
        <p14:creationId xmlns:p14="http://schemas.microsoft.com/office/powerpoint/2010/main" val="1594737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FB098089-9D0E-4553-8A66-23C249C22C5D}" type="slidenum">
              <a:rPr lang="en-US" smtClean="0"/>
              <a:pPr/>
              <a:t>8</a:t>
            </a:fld>
            <a:endParaRPr lang="en-US" smtClean="0"/>
          </a:p>
        </p:txBody>
      </p:sp>
      <p:sp>
        <p:nvSpPr>
          <p:cNvPr id="23554" name="Rectangle 2"/>
          <p:cNvSpPr>
            <a:spLocks noGrp="1" noRot="1" noChangeAspect="1" noChangeArrowheads="1" noTextEdit="1"/>
          </p:cNvSpPr>
          <p:nvPr>
            <p:ph type="sldImg"/>
          </p:nvPr>
        </p:nvSpPr>
        <p:spPr>
          <a:xfrm>
            <a:off x="903288" y="738188"/>
            <a:ext cx="4927600" cy="3695700"/>
          </a:xfrm>
          <a:ln/>
        </p:spPr>
      </p:sp>
      <p:sp>
        <p:nvSpPr>
          <p:cNvPr id="23555" name="Rectangle 3"/>
          <p:cNvSpPr>
            <a:spLocks noGrp="1" noChangeArrowheads="1"/>
          </p:cNvSpPr>
          <p:nvPr>
            <p:ph type="body" idx="1"/>
          </p:nvPr>
        </p:nvSpPr>
        <p:spPr>
          <a:noFill/>
          <a:ln/>
        </p:spPr>
        <p:txBody>
          <a:bodyPr/>
          <a:lstStyle/>
          <a:p>
            <a:pPr eaLnBrk="1" hangingPunct="1"/>
            <a:endParaRPr lang="en-GB" smtClean="0"/>
          </a:p>
          <a:p>
            <a:pPr eaLnBrk="1" hangingPunct="1"/>
            <a:endParaRPr lang="en-US" smtClean="0"/>
          </a:p>
        </p:txBody>
      </p:sp>
    </p:spTree>
    <p:extLst>
      <p:ext uri="{BB962C8B-B14F-4D97-AF65-F5344CB8AC3E}">
        <p14:creationId xmlns:p14="http://schemas.microsoft.com/office/powerpoint/2010/main" val="40732952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5" name="Rectangle 7"/>
          <p:cNvSpPr txBox="1">
            <a:spLocks noGrp="1" noChangeArrowheads="1"/>
          </p:cNvSpPr>
          <p:nvPr/>
        </p:nvSpPr>
        <p:spPr bwMode="auto">
          <a:xfrm>
            <a:off x="3814763" y="9359900"/>
            <a:ext cx="2917825" cy="492125"/>
          </a:xfrm>
          <a:prstGeom prst="rect">
            <a:avLst/>
          </a:prstGeom>
          <a:noFill/>
          <a:ln w="9525">
            <a:noFill/>
            <a:miter lim="800000"/>
            <a:headEnd/>
            <a:tailEnd/>
          </a:ln>
        </p:spPr>
        <p:txBody>
          <a:bodyPr anchor="b"/>
          <a:lstStyle/>
          <a:p>
            <a:pPr algn="r"/>
            <a:fld id="{BE0BBA46-3371-4973-A85A-77DA2A7B6B34}" type="slidenum">
              <a:rPr lang="en-GB" sz="1200" b="0">
                <a:latin typeface="Calibri" pitchFamily="34" charset="0"/>
              </a:rPr>
              <a:pPr algn="r"/>
              <a:t>10</a:t>
            </a:fld>
            <a:endParaRPr lang="en-GB" sz="1200" b="0">
              <a:latin typeface="Calibri" pitchFamily="34" charset="0"/>
            </a:endParaRPr>
          </a:p>
        </p:txBody>
      </p:sp>
      <p:sp>
        <p:nvSpPr>
          <p:cNvPr id="333826" name="Rectangle 2"/>
          <p:cNvSpPr>
            <a:spLocks noGrp="1" noRot="1" noChangeAspect="1" noChangeArrowheads="1" noTextEdit="1"/>
          </p:cNvSpPr>
          <p:nvPr>
            <p:ph type="sldImg"/>
          </p:nvPr>
        </p:nvSpPr>
        <p:spPr>
          <a:xfrm>
            <a:off x="904875" y="739775"/>
            <a:ext cx="4926013" cy="3694113"/>
          </a:xfrm>
          <a:ln/>
        </p:spPr>
      </p:sp>
      <p:sp>
        <p:nvSpPr>
          <p:cNvPr id="333827" name="Rectangle 3"/>
          <p:cNvSpPr>
            <a:spLocks noGrp="1" noChangeArrowheads="1"/>
          </p:cNvSpPr>
          <p:nvPr>
            <p:ph type="body" idx="1"/>
          </p:nvPr>
        </p:nvSpPr>
        <p:spPr>
          <a:xfrm>
            <a:off x="673100" y="4679950"/>
            <a:ext cx="5387975" cy="4433888"/>
          </a:xfrm>
          <a:noFill/>
          <a:ln/>
        </p:spPr>
        <p:txBody>
          <a:bodyPr/>
          <a:lstStyle/>
          <a:p>
            <a:pPr>
              <a:spcBef>
                <a:spcPct val="0"/>
              </a:spcBef>
            </a:pPr>
            <a:r>
              <a:rPr lang="en-US" dirty="0" smtClean="0"/>
              <a:t>Note the different</a:t>
            </a:r>
            <a:r>
              <a:rPr lang="en-US" baseline="0" dirty="0" smtClean="0"/>
              <a:t> spatial scales of atmosphere and ocean.</a:t>
            </a:r>
            <a:endParaRPr lang="en-US" dirty="0" smtClean="0"/>
          </a:p>
        </p:txBody>
      </p:sp>
    </p:spTree>
    <p:extLst>
      <p:ext uri="{BB962C8B-B14F-4D97-AF65-F5344CB8AC3E}">
        <p14:creationId xmlns:p14="http://schemas.microsoft.com/office/powerpoint/2010/main" val="40521986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3" name="Slide Image Placeholder 1"/>
          <p:cNvSpPr>
            <a:spLocks noGrp="1" noRot="1" noChangeAspect="1"/>
          </p:cNvSpPr>
          <p:nvPr>
            <p:ph type="sldImg"/>
          </p:nvPr>
        </p:nvSpPr>
        <p:spPr>
          <a:ln/>
        </p:spPr>
      </p:sp>
      <p:sp>
        <p:nvSpPr>
          <p:cNvPr id="335874" name="Notes Placeholder 2"/>
          <p:cNvSpPr>
            <a:spLocks noGrp="1"/>
          </p:cNvSpPr>
          <p:nvPr>
            <p:ph type="body" idx="1"/>
          </p:nvPr>
        </p:nvSpPr>
        <p:spPr>
          <a:noFill/>
          <a:ln/>
        </p:spPr>
        <p:txBody>
          <a:bodyPr/>
          <a:lstStyle/>
          <a:p>
            <a:endParaRPr lang="en-US" smtClean="0"/>
          </a:p>
        </p:txBody>
      </p:sp>
      <p:sp>
        <p:nvSpPr>
          <p:cNvPr id="335875" name="Slide Number Placeholder 3"/>
          <p:cNvSpPr>
            <a:spLocks noGrp="1"/>
          </p:cNvSpPr>
          <p:nvPr>
            <p:ph type="sldNum" sz="quarter" idx="5"/>
          </p:nvPr>
        </p:nvSpPr>
        <p:spPr>
          <a:noFill/>
        </p:spPr>
        <p:txBody>
          <a:bodyPr/>
          <a:lstStyle/>
          <a:p>
            <a:fld id="{16C5CE3C-815B-4482-85A7-389273AB0873}" type="slidenum">
              <a:rPr lang="en-US" smtClean="0"/>
              <a:pPr/>
              <a:t>11</a:t>
            </a:fld>
            <a:endParaRPr lang="en-US" smtClean="0"/>
          </a:p>
        </p:txBody>
      </p:sp>
    </p:spTree>
    <p:extLst>
      <p:ext uri="{BB962C8B-B14F-4D97-AF65-F5344CB8AC3E}">
        <p14:creationId xmlns:p14="http://schemas.microsoft.com/office/powerpoint/2010/main" val="1946734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1" name="Slide Image Placeholder 1"/>
          <p:cNvSpPr>
            <a:spLocks noGrp="1" noRot="1" noChangeAspect="1"/>
          </p:cNvSpPr>
          <p:nvPr>
            <p:ph type="sldImg"/>
          </p:nvPr>
        </p:nvSpPr>
        <p:spPr>
          <a:ln/>
        </p:spPr>
      </p:sp>
      <p:sp>
        <p:nvSpPr>
          <p:cNvPr id="337922" name="Notes Placeholder 2"/>
          <p:cNvSpPr>
            <a:spLocks noGrp="1"/>
          </p:cNvSpPr>
          <p:nvPr>
            <p:ph type="body" idx="1"/>
          </p:nvPr>
        </p:nvSpPr>
        <p:spPr>
          <a:noFill/>
          <a:ln/>
        </p:spPr>
        <p:txBody>
          <a:bodyPr/>
          <a:lstStyle/>
          <a:p>
            <a:r>
              <a:rPr lang="en-GB" dirty="0" smtClean="0"/>
              <a:t>The winds drive large part of the ocean circulation.  But the structure of the wind driven currents is not so obvious. For instance  there are strong currents, such as the North Equatorial </a:t>
            </a:r>
            <a:r>
              <a:rPr lang="en-GB" dirty="0" err="1" smtClean="0"/>
              <a:t>Countercurrents</a:t>
            </a:r>
            <a:r>
              <a:rPr lang="en-GB" dirty="0" smtClean="0"/>
              <a:t> in the Atlantic and Pacific Oceans go upwind. And, why are strong currents found offshore of east coasts but not offshore of west coasts?</a:t>
            </a:r>
          </a:p>
          <a:p>
            <a:endParaRPr lang="en-GB" dirty="0" smtClean="0"/>
          </a:p>
          <a:p>
            <a:r>
              <a:rPr lang="en-GB" dirty="0" smtClean="0"/>
              <a:t>Three seminal papers  address these issues. Sverdrup (1947) showed that the circulation in the upper ~1000m of the ocean related to the curl of the wind stress. </a:t>
            </a:r>
            <a:r>
              <a:rPr lang="en-GB" dirty="0" err="1" smtClean="0"/>
              <a:t>Stommel</a:t>
            </a:r>
            <a:r>
              <a:rPr lang="en-GB" dirty="0" smtClean="0"/>
              <a:t> (1948) showed that the oceanic gyres is asymmetric because the </a:t>
            </a:r>
            <a:r>
              <a:rPr lang="en-GB" dirty="0" err="1" smtClean="0"/>
              <a:t>Coriolis</a:t>
            </a:r>
            <a:r>
              <a:rPr lang="en-GB" dirty="0" smtClean="0"/>
              <a:t> force varies with latitude.  </a:t>
            </a:r>
            <a:r>
              <a:rPr lang="en-GB" dirty="0" err="1" smtClean="0"/>
              <a:t>Munk</a:t>
            </a:r>
            <a:r>
              <a:rPr lang="en-GB" dirty="0" smtClean="0"/>
              <a:t> (1950) considered the effect of eddy viscosity in the ocean gyres and western boundary currents.</a:t>
            </a:r>
          </a:p>
          <a:p>
            <a:endParaRPr lang="en-GB" dirty="0" smtClean="0"/>
          </a:p>
          <a:p>
            <a:r>
              <a:rPr lang="en-GB" dirty="0" smtClean="0"/>
              <a:t>The wind</a:t>
            </a:r>
            <a:r>
              <a:rPr lang="en-GB" baseline="0" dirty="0" smtClean="0"/>
              <a:t> driven circulation influences the SST patterns and heat transports.</a:t>
            </a:r>
            <a:endParaRPr lang="en-GB" dirty="0" smtClean="0"/>
          </a:p>
        </p:txBody>
      </p:sp>
      <p:sp>
        <p:nvSpPr>
          <p:cNvPr id="337923" name="Slide Number Placeholder 3"/>
          <p:cNvSpPr>
            <a:spLocks noGrp="1"/>
          </p:cNvSpPr>
          <p:nvPr>
            <p:ph type="sldNum" sz="quarter" idx="5"/>
          </p:nvPr>
        </p:nvSpPr>
        <p:spPr>
          <a:noFill/>
        </p:spPr>
        <p:txBody>
          <a:bodyPr/>
          <a:lstStyle/>
          <a:p>
            <a:fld id="{DCD7DA3B-CEFD-4438-89FA-003693BA6E95}" type="slidenum">
              <a:rPr lang="en-US" smtClean="0"/>
              <a:pPr/>
              <a:t>12</a:t>
            </a:fld>
            <a:endParaRPr lang="en-US" smtClean="0"/>
          </a:p>
        </p:txBody>
      </p:sp>
    </p:spTree>
    <p:extLst>
      <p:ext uri="{BB962C8B-B14F-4D97-AF65-F5344CB8AC3E}">
        <p14:creationId xmlns:p14="http://schemas.microsoft.com/office/powerpoint/2010/main" val="4282657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Ekman layer is the thin frictional layer at the top of the ocean, driven directly by the wind. ), the Ekman transport at right angles to the wind .</a:t>
            </a:r>
          </a:p>
          <a:p>
            <a:r>
              <a:rPr lang="en-GB" b="1" dirty="0" smtClean="0"/>
              <a:t>The Ekman layer transports drive circulation in the ocean interior through the Sverdrup transport mechanism.</a:t>
            </a:r>
          </a:p>
          <a:p>
            <a:r>
              <a:rPr lang="en-GB" dirty="0" smtClean="0"/>
              <a:t> </a:t>
            </a:r>
          </a:p>
          <a:p>
            <a:r>
              <a:rPr lang="en-GB" dirty="0" smtClean="0"/>
              <a:t>Spatial</a:t>
            </a:r>
            <a:r>
              <a:rPr lang="en-GB" baseline="0" dirty="0" smtClean="0"/>
              <a:t> v</a:t>
            </a:r>
            <a:r>
              <a:rPr lang="en-GB" dirty="0" smtClean="0"/>
              <a:t>ariations</a:t>
            </a:r>
            <a:r>
              <a:rPr lang="en-GB" baseline="0" dirty="0" smtClean="0"/>
              <a:t> in the wind,</a:t>
            </a:r>
            <a:r>
              <a:rPr lang="en-GB" dirty="0" smtClean="0"/>
              <a:t> for instance with latitude (</a:t>
            </a:r>
            <a:r>
              <a:rPr lang="en-GB" dirty="0" err="1" smtClean="0"/>
              <a:t>westerlies</a:t>
            </a:r>
            <a:r>
              <a:rPr lang="en-GB" dirty="0" smtClean="0"/>
              <a:t> and trades),</a:t>
            </a:r>
            <a:r>
              <a:rPr lang="en-GB" baseline="0" dirty="0" smtClean="0"/>
              <a:t> translate into variations of the Ekman transport, giving rise to </a:t>
            </a:r>
            <a:r>
              <a:rPr lang="en-GB" dirty="0" smtClean="0"/>
              <a:t> convergence and divergence</a:t>
            </a:r>
            <a:r>
              <a:rPr lang="en-GB" baseline="0" dirty="0" smtClean="0"/>
              <a:t> regions.</a:t>
            </a:r>
          </a:p>
          <a:p>
            <a:r>
              <a:rPr lang="en-GB" dirty="0" smtClean="0"/>
              <a:t>Where there is convergence, there must be vertical velocity downward, escaping from the Ekman layer. Where there is divergence, there must be vertical velocity upward, feeding the Ekman transport. We think of these downward and upward velocities as "squashing" or "stretching" the water column beneath the Ekman layer (i.e. most of the ocean depth).</a:t>
            </a:r>
          </a:p>
          <a:p>
            <a:endParaRPr lang="en-GB" dirty="0" smtClean="0"/>
          </a:p>
          <a:p>
            <a:r>
              <a:rPr lang="en-GB" dirty="0" smtClean="0"/>
              <a:t>The ocean is a rotating.</a:t>
            </a:r>
            <a:r>
              <a:rPr lang="en-GB" baseline="0" dirty="0" smtClean="0"/>
              <a:t> Its </a:t>
            </a:r>
            <a:r>
              <a:rPr lang="en-GB" dirty="0" smtClean="0"/>
              <a:t>angular momentum (</a:t>
            </a:r>
            <a:r>
              <a:rPr lang="en-GB" dirty="0" err="1" smtClean="0"/>
              <a:t>vorticity</a:t>
            </a:r>
            <a:r>
              <a:rPr lang="en-GB" dirty="0" smtClean="0"/>
              <a:t>) has two separate and important components - one is due to local "</a:t>
            </a:r>
            <a:r>
              <a:rPr lang="en-GB" dirty="0" err="1" smtClean="0"/>
              <a:t>vorticity</a:t>
            </a:r>
            <a:r>
              <a:rPr lang="en-GB" dirty="0" smtClean="0"/>
              <a:t>" in the flow itself (strong eddying) and the other is due to just the rotation of the earth, which gives everything on the earth angular momentum. These two pieces are called the relative </a:t>
            </a:r>
            <a:r>
              <a:rPr lang="en-GB" dirty="0" err="1" smtClean="0"/>
              <a:t>vorticity</a:t>
            </a:r>
            <a:r>
              <a:rPr lang="en-GB" dirty="0" smtClean="0"/>
              <a:t> and the planetary </a:t>
            </a:r>
            <a:r>
              <a:rPr lang="en-GB" dirty="0" err="1" smtClean="0"/>
              <a:t>vorticity</a:t>
            </a:r>
            <a:r>
              <a:rPr lang="en-GB" dirty="0" smtClean="0"/>
              <a:t>.</a:t>
            </a:r>
          </a:p>
          <a:p>
            <a:endParaRPr lang="en-GB" dirty="0" smtClean="0"/>
          </a:p>
          <a:p>
            <a:r>
              <a:rPr lang="en-GB" dirty="0" smtClean="0"/>
              <a:t>Over</a:t>
            </a:r>
            <a:r>
              <a:rPr lang="en-GB" baseline="0" dirty="0" smtClean="0"/>
              <a:t> most of the ocean the planetary </a:t>
            </a:r>
            <a:r>
              <a:rPr lang="en-GB" baseline="0" dirty="0" err="1" smtClean="0"/>
              <a:t>vorticity</a:t>
            </a:r>
            <a:r>
              <a:rPr lang="en-GB" baseline="0" dirty="0" smtClean="0"/>
              <a:t>  is more important that the</a:t>
            </a:r>
            <a:r>
              <a:rPr lang="en-GB" dirty="0" smtClean="0"/>
              <a:t> relative </a:t>
            </a:r>
            <a:r>
              <a:rPr lang="en-GB" dirty="0" err="1" smtClean="0"/>
              <a:t>vorticity</a:t>
            </a:r>
            <a:r>
              <a:rPr lang="en-GB" dirty="0" smtClean="0"/>
              <a:t> ( with</a:t>
            </a:r>
            <a:r>
              <a:rPr lang="en-GB" baseline="0" dirty="0" smtClean="0"/>
              <a:t> </a:t>
            </a:r>
            <a:r>
              <a:rPr lang="en-GB" dirty="0" smtClean="0"/>
              <a:t>the only notable exceptions being in the very strong western boundary currents and in the east-west equatorial currents).</a:t>
            </a:r>
            <a:r>
              <a:rPr lang="en-GB" baseline="0" dirty="0" smtClean="0"/>
              <a:t> </a:t>
            </a:r>
            <a:r>
              <a:rPr lang="en-GB" dirty="0" smtClean="0"/>
              <a:t> The planetary </a:t>
            </a:r>
            <a:r>
              <a:rPr lang="en-GB" dirty="0" err="1" smtClean="0"/>
              <a:t>vorticity</a:t>
            </a:r>
            <a:r>
              <a:rPr lang="en-GB" dirty="0" smtClean="0"/>
              <a:t> </a:t>
            </a:r>
            <a:r>
              <a:rPr lang="en-GB" baseline="0" dirty="0" smtClean="0"/>
              <a:t> </a:t>
            </a:r>
            <a:r>
              <a:rPr lang="en-GB" dirty="0" smtClean="0"/>
              <a:t>is largest and positive at the north pole</a:t>
            </a:r>
            <a:r>
              <a:rPr lang="en-GB" baseline="0" dirty="0" smtClean="0"/>
              <a:t> (</a:t>
            </a:r>
            <a:r>
              <a:rPr lang="en-GB" dirty="0" smtClean="0"/>
              <a:t> largest and negative at the south pole),</a:t>
            </a:r>
            <a:r>
              <a:rPr lang="en-GB" baseline="0" dirty="0" smtClean="0"/>
              <a:t> and</a:t>
            </a:r>
            <a:r>
              <a:rPr lang="en-GB" dirty="0" smtClean="0"/>
              <a:t> it is zero on the equator. Therefore the important component of the angular momentum increases northward, from large/negative at the south pole through 0 at the equator to large/positive at the north pole.</a:t>
            </a:r>
          </a:p>
          <a:p>
            <a:endParaRPr lang="en-GB" dirty="0" smtClean="0"/>
          </a:p>
          <a:p>
            <a:r>
              <a:rPr lang="en-GB" dirty="0" smtClean="0"/>
              <a:t>When the frictional Ekman layer exports water downward (very small downward vertical velocity), at the top of the ocean, it squashes the water columns, which must then spin more slowly to conserve angular</a:t>
            </a:r>
            <a:r>
              <a:rPr lang="en-GB" baseline="0" dirty="0" smtClean="0"/>
              <a:t> momentum</a:t>
            </a:r>
            <a:r>
              <a:rPr lang="en-GB" dirty="0" smtClean="0"/>
              <a:t>. This can be accomplished by either spinning more slowly in the location of the water column ("inducing negative relative </a:t>
            </a:r>
            <a:r>
              <a:rPr lang="en-GB" dirty="0" err="1" smtClean="0"/>
              <a:t>vorticity</a:t>
            </a:r>
            <a:r>
              <a:rPr lang="en-GB" dirty="0" smtClean="0"/>
              <a:t>"), or moving to another latitude where the local rotation rate (parallel to the local vertical) is slower - this would be </a:t>
            </a:r>
            <a:r>
              <a:rPr lang="en-GB" dirty="0" err="1" smtClean="0"/>
              <a:t>equatorward</a:t>
            </a:r>
            <a:r>
              <a:rPr lang="en-GB" dirty="0" smtClean="0"/>
              <a:t>. If on the other hand there is Ekman divergence, then the water columns are "stretched", and the column must spin faster, either in place or by moving to higher latitude. Since the general circulation is very large scale and not filled with ever-increasing vortices, the response is to move in latitude rather than to spin up locally. This response to Ekman pumping or suction is called the "Sverdrup flow“, and the flow associated with the response is called "Sverdrup transport". </a:t>
            </a:r>
            <a:r>
              <a:rPr lang="en-GB" b="1" dirty="0" smtClean="0"/>
              <a:t>Sverdrup transport is </a:t>
            </a:r>
            <a:r>
              <a:rPr lang="en-GB" b="1" dirty="0" err="1" smtClean="0"/>
              <a:t>equatorward</a:t>
            </a:r>
            <a:r>
              <a:rPr lang="en-GB" b="1" dirty="0" smtClean="0"/>
              <a:t> in subtropical regions of Ekman pumping and </a:t>
            </a:r>
            <a:r>
              <a:rPr lang="en-GB" b="1" dirty="0" err="1" smtClean="0"/>
              <a:t>poleward</a:t>
            </a:r>
            <a:r>
              <a:rPr lang="en-GB" b="1" dirty="0" smtClean="0"/>
              <a:t> in </a:t>
            </a:r>
            <a:r>
              <a:rPr lang="en-GB" b="1" dirty="0" err="1" smtClean="0"/>
              <a:t>subpolar</a:t>
            </a:r>
            <a:r>
              <a:rPr lang="en-GB" b="1" dirty="0" smtClean="0"/>
              <a:t> regions of Ekman suction.</a:t>
            </a:r>
          </a:p>
          <a:p>
            <a:endParaRPr lang="en-GB" dirty="0" smtClean="0"/>
          </a:p>
        </p:txBody>
      </p:sp>
      <p:sp>
        <p:nvSpPr>
          <p:cNvPr id="4" name="Slide Number Placeholder 3"/>
          <p:cNvSpPr>
            <a:spLocks noGrp="1"/>
          </p:cNvSpPr>
          <p:nvPr>
            <p:ph type="sldNum" sz="quarter" idx="10"/>
          </p:nvPr>
        </p:nvSpPr>
        <p:spPr/>
        <p:txBody>
          <a:bodyPr/>
          <a:lstStyle/>
          <a:p>
            <a:pPr>
              <a:defRPr/>
            </a:pPr>
            <a:fld id="{16467276-9BE3-415F-93BD-9A337E632ADC}" type="slidenum">
              <a:rPr lang="en-US" smtClean="0"/>
              <a:pPr>
                <a:defRPr/>
              </a:pPr>
              <a:t>13</a:t>
            </a:fld>
            <a:endParaRPr lang="en-US"/>
          </a:p>
        </p:txBody>
      </p:sp>
    </p:spTree>
    <p:extLst>
      <p:ext uri="{BB962C8B-B14F-4D97-AF65-F5344CB8AC3E}">
        <p14:creationId xmlns:p14="http://schemas.microsoft.com/office/powerpoint/2010/main" val="12857674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3"/>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1965" y="155575"/>
            <a:ext cx="2212975" cy="6199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68278" y="155575"/>
            <a:ext cx="6491288" cy="6199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AndTx" preserve="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68275" y="981075"/>
            <a:ext cx="43481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168275" y="3743325"/>
            <a:ext cx="43481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half" idx="3"/>
          </p:nvPr>
        </p:nvSpPr>
        <p:spPr>
          <a:xfrm>
            <a:off x="4668841" y="981075"/>
            <a:ext cx="43481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Chart Placeholder 2"/>
          <p:cNvSpPr>
            <a:spLocks noGrp="1"/>
          </p:cNvSpPr>
          <p:nvPr>
            <p:ph type="chart" sz="half" idx="1"/>
          </p:nvPr>
        </p:nvSpPr>
        <p:spPr>
          <a:xfrm>
            <a:off x="168275" y="981075"/>
            <a:ext cx="4348163" cy="5373688"/>
          </a:xfrm>
        </p:spPr>
        <p:txBody>
          <a:bodyPr/>
          <a:lstStyle/>
          <a:p>
            <a:pPr lvl="0"/>
            <a:endParaRPr lang="en-GB" noProof="0" smtClean="0"/>
          </a:p>
        </p:txBody>
      </p:sp>
      <p:sp>
        <p:nvSpPr>
          <p:cNvPr id="4" name="Text Placeholder 3"/>
          <p:cNvSpPr>
            <a:spLocks noGrp="1"/>
          </p:cNvSpPr>
          <p:nvPr>
            <p:ph type="body" sz="half" idx="2"/>
          </p:nvPr>
        </p:nvSpPr>
        <p:spPr>
          <a:xfrm>
            <a:off x="4668841" y="981075"/>
            <a:ext cx="43481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49288" y="155575"/>
            <a:ext cx="83756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68275" y="981075"/>
            <a:ext cx="43481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8841" y="981075"/>
            <a:ext cx="4348162"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68841" y="3743325"/>
            <a:ext cx="4348162"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49288" y="155575"/>
            <a:ext cx="8375650"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68275" y="981075"/>
            <a:ext cx="43481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8841" y="981075"/>
            <a:ext cx="4348162"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168275" y="3743325"/>
            <a:ext cx="43481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68841" y="3743325"/>
            <a:ext cx="4348162"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8279" y="155575"/>
            <a:ext cx="8856663" cy="61991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2"/>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extLst>
      <p:ext uri="{BB962C8B-B14F-4D97-AF65-F5344CB8AC3E}">
        <p14:creationId xmlns:p14="http://schemas.microsoft.com/office/powerpoint/2010/main" val="2239787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5054651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35" y="4406907"/>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89130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68523" y="981075"/>
            <a:ext cx="4353657"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2854" y="981075"/>
            <a:ext cx="4353658"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8896951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273"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3"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364132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1139922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228003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0"/>
            <a:ext cx="3008435"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538" y="273057"/>
            <a:ext cx="511126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3" y="1435103"/>
            <a:ext cx="3008435"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007986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21106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390132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11111" y="155575"/>
            <a:ext cx="2214197" cy="6199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68523" y="155575"/>
            <a:ext cx="6501911" cy="6199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366204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Text and Clip Art">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168523" y="981075"/>
            <a:ext cx="4353657"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lipArt Placeholder 3"/>
          <p:cNvSpPr>
            <a:spLocks noGrp="1"/>
          </p:cNvSpPr>
          <p:nvPr>
            <p:ph type="clipArt" sz="half" idx="2"/>
          </p:nvPr>
        </p:nvSpPr>
        <p:spPr>
          <a:xfrm>
            <a:off x="4662854" y="981075"/>
            <a:ext cx="4353658" cy="5373688"/>
          </a:xfrm>
        </p:spPr>
        <p:txBody>
          <a:bodyPr/>
          <a:lstStyle/>
          <a:p>
            <a:endParaRPr lang="en-GB"/>
          </a:p>
        </p:txBody>
      </p:sp>
      <p:sp>
        <p:nvSpPr>
          <p:cNvPr id="5" name="Title 4"/>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3168610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68520" y="155575"/>
            <a:ext cx="8856785" cy="61991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843926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9166" y="155575"/>
            <a:ext cx="8376138"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68523" y="981075"/>
            <a:ext cx="4353657"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168523" y="3743325"/>
            <a:ext cx="4353657"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half" idx="3"/>
          </p:nvPr>
        </p:nvSpPr>
        <p:spPr>
          <a:xfrm>
            <a:off x="4662854" y="981075"/>
            <a:ext cx="4353658"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327448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9166" y="155575"/>
            <a:ext cx="8376138"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68523" y="981075"/>
            <a:ext cx="4353657"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2854" y="981075"/>
            <a:ext cx="4353658"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2085121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49166" y="155575"/>
            <a:ext cx="8376138"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168523" y="981075"/>
            <a:ext cx="4353657"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2854" y="981075"/>
            <a:ext cx="4353658"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62854" y="3743325"/>
            <a:ext cx="4353658"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9238774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49166" y="155575"/>
            <a:ext cx="8376138" cy="609600"/>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168523" y="981075"/>
            <a:ext cx="4353657"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62854" y="981075"/>
            <a:ext cx="4353658"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168523" y="3743325"/>
            <a:ext cx="4353657"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62854" y="3743325"/>
            <a:ext cx="4353658"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37136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68275" y="981075"/>
            <a:ext cx="4348163"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68841" y="981075"/>
            <a:ext cx="4348162"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emf"/><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168279" y="981075"/>
            <a:ext cx="8848725" cy="5373688"/>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 2nd text line</a:t>
            </a:r>
          </a:p>
          <a:p>
            <a:pPr lvl="2"/>
            <a:r>
              <a:rPr lang="en-GB" dirty="0" smtClean="0"/>
              <a:t> 3rd text line</a:t>
            </a:r>
          </a:p>
          <a:p>
            <a:pPr lvl="3"/>
            <a:r>
              <a:rPr lang="en-GB" dirty="0" smtClean="0"/>
              <a:t> 4th level text</a:t>
            </a:r>
          </a:p>
        </p:txBody>
      </p:sp>
      <p:sp>
        <p:nvSpPr>
          <p:cNvPr id="1027" name="Rectangle 3"/>
          <p:cNvSpPr>
            <a:spLocks noGrp="1" noChangeArrowheads="1"/>
          </p:cNvSpPr>
          <p:nvPr>
            <p:ph type="title"/>
          </p:nvPr>
        </p:nvSpPr>
        <p:spPr bwMode="auto">
          <a:xfrm>
            <a:off x="649288" y="155575"/>
            <a:ext cx="83756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96264" name="Rectangle 8"/>
          <p:cNvSpPr>
            <a:spLocks noChangeArrowheads="1"/>
          </p:cNvSpPr>
          <p:nvPr userDrawn="1"/>
        </p:nvSpPr>
        <p:spPr bwMode="auto">
          <a:xfrm>
            <a:off x="1538288" y="6562725"/>
            <a:ext cx="7109618" cy="243656"/>
          </a:xfrm>
          <a:prstGeom prst="rect">
            <a:avLst/>
          </a:prstGeom>
          <a:noFill/>
          <a:ln w="12700">
            <a:noFill/>
            <a:miter lim="800000"/>
            <a:headEnd/>
            <a:tailEnd/>
          </a:ln>
          <a:effectLst/>
        </p:spPr>
        <p:txBody>
          <a:bodyPr wrap="square" lIns="90487" tIns="44450" rIns="90487" bIns="44450">
            <a:spAutoFit/>
          </a:bodyPr>
          <a:lstStyle/>
          <a:p>
            <a:pPr eaLnBrk="0" hangingPunct="0">
              <a:defRPr/>
            </a:pPr>
            <a:r>
              <a:rPr lang="en-US" sz="1000" b="0" baseline="0" dirty="0" smtClean="0"/>
              <a:t>Predictability training course 2016</a:t>
            </a:r>
            <a:r>
              <a:rPr lang="en-US" sz="1000" b="0" dirty="0" smtClean="0"/>
              <a:t>: </a:t>
            </a:r>
            <a:r>
              <a:rPr lang="en-US" sz="1000" b="0" i="1" dirty="0"/>
              <a:t>&lt;Coupled Ocean Atmosphere Variability&gt;</a:t>
            </a:r>
            <a:endParaRPr lang="en-GB" sz="1000" b="0" dirty="0"/>
          </a:p>
        </p:txBody>
      </p:sp>
      <p:sp>
        <p:nvSpPr>
          <p:cNvPr id="96266" name="Rectangle 10"/>
          <p:cNvSpPr>
            <a:spLocks noChangeArrowheads="1"/>
          </p:cNvSpPr>
          <p:nvPr userDrawn="1"/>
        </p:nvSpPr>
        <p:spPr bwMode="auto">
          <a:xfrm>
            <a:off x="168279" y="6524626"/>
            <a:ext cx="1383438" cy="276224"/>
          </a:xfrm>
          <a:prstGeom prst="rect">
            <a:avLst/>
          </a:prstGeom>
          <a:solidFill>
            <a:srgbClr val="0000FF">
              <a:alpha val="50000"/>
            </a:srgbClr>
          </a:solidFill>
          <a:ln w="12700">
            <a:solidFill>
              <a:schemeClr val="tx1"/>
            </a:solidFill>
            <a:miter lim="800000"/>
            <a:headEnd/>
            <a:tailEnd/>
          </a:ln>
          <a:effectLst/>
        </p:spPr>
        <p:txBody>
          <a:bodyPr wrap="none" anchor="ctr"/>
          <a:lstStyle/>
          <a:p>
            <a:pPr algn="ctr" eaLnBrk="0" hangingPunct="0">
              <a:defRPr/>
            </a:pPr>
            <a:endParaRPr lang="en-GB"/>
          </a:p>
        </p:txBody>
      </p:sp>
      <p:pic>
        <p:nvPicPr>
          <p:cNvPr id="1034" name="Picture 11" descr="ECMWF_new_logo"/>
          <p:cNvPicPr>
            <a:picLocks noChangeAspect="1" noChangeArrowheads="1"/>
          </p:cNvPicPr>
          <p:nvPr userDrawn="1"/>
        </p:nvPicPr>
        <p:blipFill>
          <a:blip r:embed="rId18" cstate="print"/>
          <a:srcRect/>
          <a:stretch>
            <a:fillRect/>
          </a:stretch>
        </p:blipFill>
        <p:spPr bwMode="auto">
          <a:xfrm>
            <a:off x="222500" y="6562733"/>
            <a:ext cx="1269129" cy="196851"/>
          </a:xfrm>
          <a:prstGeom prst="rect">
            <a:avLst/>
          </a:prstGeom>
          <a:noFill/>
          <a:ln w="9525">
            <a:noFill/>
            <a:miter lim="800000"/>
            <a:headEnd/>
            <a:tailEnd/>
          </a:ln>
        </p:spPr>
      </p:pic>
      <p:sp>
        <p:nvSpPr>
          <p:cNvPr id="14" name="Rectangle 13"/>
          <p:cNvSpPr/>
          <p:nvPr/>
        </p:nvSpPr>
        <p:spPr>
          <a:xfrm>
            <a:off x="8316917" y="6524625"/>
            <a:ext cx="661987" cy="274638"/>
          </a:xfrm>
          <a:prstGeom prst="rect">
            <a:avLst/>
          </a:prstGeom>
        </p:spPr>
        <p:txBody>
          <a:bodyPr>
            <a:spAutoFit/>
          </a:bodyPr>
          <a:lstStyle/>
          <a:p>
            <a:pPr algn="ctr" eaLnBrk="0" hangingPunct="0">
              <a:defRPr/>
            </a:pPr>
            <a:fld id="{FCFF795F-8723-47A7-AA28-7F18CF92C2D8}" type="slidenum">
              <a:rPr lang="en-GB" sz="1200" b="0"/>
              <a:pPr algn="ctr" eaLnBrk="0" hangingPunct="0">
                <a:defRPr/>
              </a:pPr>
              <a:t>‹#›</a:t>
            </a:fld>
            <a:endParaRPr lang="en-GB" sz="1200" dirty="0"/>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Lst>
  <p:timing>
    <p:tnLst>
      <p:par>
        <p:cTn id="1" dur="indefinite" restart="never" nodeType="tmRoot"/>
      </p:par>
    </p:tnLst>
  </p:timing>
  <p:txStyles>
    <p:title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p:titleStyle>
    <p:body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560130" name="Rectangle 2"/>
          <p:cNvSpPr>
            <a:spLocks noGrp="1" noChangeArrowheads="1"/>
          </p:cNvSpPr>
          <p:nvPr>
            <p:ph type="body" idx="1"/>
          </p:nvPr>
        </p:nvSpPr>
        <p:spPr bwMode="auto">
          <a:xfrm>
            <a:off x="168520" y="981075"/>
            <a:ext cx="8847992" cy="5373688"/>
          </a:xfrm>
          <a:prstGeom prst="rect">
            <a:avLst/>
          </a:prstGeom>
          <a:noFill/>
          <a:ln w="12700">
            <a:noFill/>
            <a:miter lim="800000"/>
            <a:headEnd/>
            <a:tailEnd/>
          </a:ln>
          <a:effectLst/>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 2nd text line</a:t>
            </a:r>
          </a:p>
          <a:p>
            <a:pPr lvl="2"/>
            <a:r>
              <a:rPr lang="en-GB" dirty="0" smtClean="0"/>
              <a:t> 3rd text line</a:t>
            </a:r>
          </a:p>
          <a:p>
            <a:pPr lvl="3"/>
            <a:r>
              <a:rPr lang="en-GB" dirty="0" smtClean="0"/>
              <a:t> 4th level text</a:t>
            </a:r>
          </a:p>
        </p:txBody>
      </p:sp>
      <p:sp>
        <p:nvSpPr>
          <p:cNvPr id="560131" name="Rectangle 3"/>
          <p:cNvSpPr>
            <a:spLocks noGrp="1" noChangeArrowheads="1"/>
          </p:cNvSpPr>
          <p:nvPr>
            <p:ph type="title"/>
          </p:nvPr>
        </p:nvSpPr>
        <p:spPr bwMode="auto">
          <a:xfrm>
            <a:off x="649166" y="155575"/>
            <a:ext cx="8376138" cy="609600"/>
          </a:xfrm>
          <a:prstGeom prst="rect">
            <a:avLst/>
          </a:prstGeom>
          <a:noFill/>
          <a:ln w="12700">
            <a:noFill/>
            <a:miter lim="800000"/>
            <a:headEnd/>
            <a:tailEnd/>
          </a:ln>
          <a:effectLst/>
        </p:spPr>
        <p:txBody>
          <a:bodyPr vert="horz" wrap="square" lIns="91440" tIns="45720" rIns="91440" bIns="45720" numCol="1" anchor="ctr" anchorCtr="0" compatLnSpc="1">
            <a:prstTxWarp prst="textNoShape">
              <a:avLst/>
            </a:prstTxWarp>
          </a:bodyPr>
          <a:lstStyle/>
          <a:p>
            <a:pPr lvl="0"/>
            <a:r>
              <a:rPr lang="en-GB" dirty="0" smtClean="0"/>
              <a:t>Click to edit Master title style</a:t>
            </a:r>
          </a:p>
        </p:txBody>
      </p:sp>
      <p:sp>
        <p:nvSpPr>
          <p:cNvPr id="560136" name="Rectangle 8"/>
          <p:cNvSpPr>
            <a:spLocks noChangeArrowheads="1"/>
          </p:cNvSpPr>
          <p:nvPr/>
        </p:nvSpPr>
        <p:spPr bwMode="auto">
          <a:xfrm>
            <a:off x="1538654" y="6641731"/>
            <a:ext cx="7605346" cy="397545"/>
          </a:xfrm>
          <a:prstGeom prst="rect">
            <a:avLst/>
          </a:prstGeom>
          <a:noFill/>
          <a:ln w="12700">
            <a:noFill/>
            <a:miter lim="800000"/>
            <a:headEnd/>
            <a:tailEnd/>
          </a:ln>
          <a:effectLst/>
        </p:spPr>
        <p:txBody>
          <a:bodyPr lIns="90487" tIns="44450" rIns="90487" bIns="44450">
            <a:spAutoFit/>
          </a:bodyPr>
          <a:lstStyle/>
          <a:p>
            <a:pPr algn="just" eaLnBrk="0" hangingPunct="0"/>
            <a:r>
              <a:rPr lang="en-US" sz="1000" b="0" dirty="0" smtClean="0">
                <a:solidFill>
                  <a:srgbClr val="000000"/>
                </a:solidFill>
              </a:rPr>
              <a:t>                                                                                                              </a:t>
            </a:r>
            <a:r>
              <a:rPr lang="en-US" sz="1000" b="0" i="1" dirty="0" smtClean="0">
                <a:solidFill>
                  <a:srgbClr val="000000"/>
                </a:solidFill>
              </a:rPr>
              <a:t>                                                                </a:t>
            </a:r>
            <a:fld id="{AF546022-EE92-49A9-89C7-BE01B70C6CB5}" type="slidenum">
              <a:rPr lang="en-GB" sz="1000" b="0" smtClean="0">
                <a:solidFill>
                  <a:srgbClr val="000000"/>
                </a:solidFill>
              </a:rPr>
              <a:pPr algn="just" eaLnBrk="0" hangingPunct="0"/>
              <a:t>‹#›</a:t>
            </a:fld>
            <a:endParaRPr lang="en-GB" sz="1000" b="0" dirty="0">
              <a:solidFill>
                <a:srgbClr val="000000"/>
              </a:solidFill>
            </a:endParaRPr>
          </a:p>
        </p:txBody>
      </p:sp>
      <p:grpSp>
        <p:nvGrpSpPr>
          <p:cNvPr id="560137" name="Group 9"/>
          <p:cNvGrpSpPr>
            <a:grpSpLocks/>
          </p:cNvGrpSpPr>
          <p:nvPr/>
        </p:nvGrpSpPr>
        <p:grpSpPr bwMode="auto">
          <a:xfrm>
            <a:off x="79363" y="6505178"/>
            <a:ext cx="1383323" cy="323850"/>
            <a:chOff x="115" y="4080"/>
            <a:chExt cx="944" cy="204"/>
          </a:xfrm>
        </p:grpSpPr>
        <p:sp>
          <p:nvSpPr>
            <p:cNvPr id="560138" name="Rectangle 10"/>
            <p:cNvSpPr>
              <a:spLocks noChangeArrowheads="1"/>
            </p:cNvSpPr>
            <p:nvPr userDrawn="1"/>
          </p:nvSpPr>
          <p:spPr bwMode="auto">
            <a:xfrm>
              <a:off x="115" y="4080"/>
              <a:ext cx="944" cy="204"/>
            </a:xfrm>
            <a:prstGeom prst="rect">
              <a:avLst/>
            </a:prstGeom>
            <a:solidFill>
              <a:srgbClr val="0000FF">
                <a:alpha val="50000"/>
              </a:srgbClr>
            </a:solidFill>
            <a:ln w="12700">
              <a:solidFill>
                <a:schemeClr val="tx1"/>
              </a:solidFill>
              <a:miter lim="800000"/>
              <a:headEnd/>
              <a:tailEnd/>
            </a:ln>
            <a:effectLst/>
          </p:spPr>
          <p:txBody>
            <a:bodyPr wrap="none" anchor="ctr"/>
            <a:lstStyle/>
            <a:p>
              <a:pPr eaLnBrk="0" hangingPunct="0">
                <a:spcBef>
                  <a:spcPct val="50000"/>
                </a:spcBef>
              </a:pPr>
              <a:endParaRPr lang="en-GB" sz="2000">
                <a:solidFill>
                  <a:srgbClr val="000000"/>
                </a:solidFill>
              </a:endParaRPr>
            </a:p>
          </p:txBody>
        </p:sp>
        <p:pic>
          <p:nvPicPr>
            <p:cNvPr id="560139" name="Picture 11" descr="ECMWF_new_logo"/>
            <p:cNvPicPr>
              <a:picLocks noChangeAspect="1" noChangeArrowheads="1"/>
            </p:cNvPicPr>
            <p:nvPr userDrawn="1"/>
          </p:nvPicPr>
          <p:blipFill>
            <a:blip r:embed="rId19" cstate="print"/>
            <a:srcRect/>
            <a:stretch>
              <a:fillRect/>
            </a:stretch>
          </p:blipFill>
          <p:spPr bwMode="auto">
            <a:xfrm>
              <a:off x="152" y="4099"/>
              <a:ext cx="866" cy="159"/>
            </a:xfrm>
            <a:prstGeom prst="rect">
              <a:avLst/>
            </a:prstGeom>
            <a:noFill/>
            <a:ln w="9525">
              <a:noFill/>
              <a:miter lim="800000"/>
              <a:headEnd/>
              <a:tailEnd/>
            </a:ln>
          </p:spPr>
        </p:pic>
      </p:grpSp>
    </p:spTree>
    <p:extLst>
      <p:ext uri="{BB962C8B-B14F-4D97-AF65-F5344CB8AC3E}">
        <p14:creationId xmlns:p14="http://schemas.microsoft.com/office/powerpoint/2010/main" val="1237767024"/>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Lst>
  <p:txStyles>
    <p:title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p:titleStyle>
    <p:bodyStyle>
      <a:lvl1pPr marL="376238" indent="-376238" algn="l" rtl="0" eaLnBrk="0" fontAlgn="base" hangingPunct="0">
        <a:lnSpc>
          <a:spcPts val="3200"/>
        </a:lnSpc>
        <a:spcBef>
          <a:spcPct val="0"/>
        </a:spcBef>
        <a:spcAft>
          <a:spcPts val="600"/>
        </a:spcAft>
        <a:buClr>
          <a:schemeClr val="tx1"/>
        </a:buClr>
        <a:buChar char="•"/>
        <a:defRPr sz="2400">
          <a:solidFill>
            <a:schemeClr val="tx1"/>
          </a:solidFill>
          <a:latin typeface="+mn-lt"/>
          <a:ea typeface="+mn-ea"/>
          <a:cs typeface="+mn-cs"/>
        </a:defRPr>
      </a:lvl1pPr>
      <a:lvl2pPr marL="852488" indent="-285750" algn="l" rtl="0" eaLnBrk="0" fontAlgn="base" hangingPunct="0">
        <a:spcBef>
          <a:spcPct val="20000"/>
        </a:spcBef>
        <a:spcAft>
          <a:spcPct val="0"/>
        </a:spcAft>
        <a:buFont typeface="Wingdings" pitchFamily="2" charset="2"/>
        <a:buChar char="Ø"/>
        <a:defRPr sz="2000">
          <a:solidFill>
            <a:schemeClr val="tx1"/>
          </a:solidFill>
          <a:latin typeface="+mn-lt"/>
        </a:defRPr>
      </a:lvl2pPr>
      <a:lvl3pPr marL="1271588" indent="-228600" algn="l" rtl="0" eaLnBrk="0" fontAlgn="base" hangingPunct="0">
        <a:spcBef>
          <a:spcPct val="20000"/>
        </a:spcBef>
        <a:spcAft>
          <a:spcPct val="0"/>
        </a:spcAft>
        <a:buChar char="o"/>
        <a:defRPr>
          <a:solidFill>
            <a:schemeClr val="tx1"/>
          </a:solidFill>
          <a:latin typeface="+mn-lt"/>
        </a:defRPr>
      </a:lvl3pPr>
      <a:lvl4pPr marL="1690688" indent="-228600" algn="l" rtl="0" eaLnBrk="0" fontAlgn="base" hangingPunct="0">
        <a:spcBef>
          <a:spcPct val="20000"/>
        </a:spcBef>
        <a:spcAft>
          <a:spcPct val="0"/>
        </a:spcAft>
        <a:buChar char="–"/>
        <a:defRPr sz="16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7.wmf"/><Relationship Id="rId4"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16.xml"/><Relationship Id="rId7" Type="http://schemas.openxmlformats.org/officeDocument/2006/relationships/image" Target="../media/image25.wmf"/><Relationship Id="rId2" Type="http://schemas.openxmlformats.org/officeDocument/2006/relationships/slideLayout" Target="../slideLayouts/slideLayout14.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24.wmf"/><Relationship Id="rId4" Type="http://schemas.openxmlformats.org/officeDocument/2006/relationships/oleObject" Target="../embeddings/oleObject2.bin"/><Relationship Id="rId9" Type="http://schemas.openxmlformats.org/officeDocument/2006/relationships/image" Target="../media/image26.wmf"/></Relationships>
</file>

<file path=ppt/slides/_rels/slide23.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oleObject" Target="../embeddings/oleObject5.bin"/><Relationship Id="rId3" Type="http://schemas.openxmlformats.org/officeDocument/2006/relationships/notesSlide" Target="../notesSlides/notesSlide17.xml"/><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27.wmf"/></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7.wmf"/></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61.jpeg"/><Relationship Id="rId4" Type="http://schemas.openxmlformats.org/officeDocument/2006/relationships/image" Target="../media/image60.jpeg"/></Relationships>
</file>

<file path=ppt/slides/_rels/slide41.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oleObject" Target="../embeddings/oleObject7.bin"/><Relationship Id="rId3" Type="http://schemas.openxmlformats.org/officeDocument/2006/relationships/notesSlide" Target="../notesSlides/notesSlide24.xml"/><Relationship Id="rId7" Type="http://schemas.openxmlformats.org/officeDocument/2006/relationships/image" Target="../media/image31.png"/><Relationship Id="rId12" Type="http://schemas.openxmlformats.org/officeDocument/2006/relationships/image" Target="../media/image36.png"/><Relationship Id="rId2" Type="http://schemas.openxmlformats.org/officeDocument/2006/relationships/slideLayout" Target="../slideLayouts/slideLayout15.xml"/><Relationship Id="rId1" Type="http://schemas.openxmlformats.org/officeDocument/2006/relationships/vmlDrawing" Target="../drawings/vmlDrawing5.vml"/><Relationship Id="rId6" Type="http://schemas.openxmlformats.org/officeDocument/2006/relationships/image" Target="../media/image30.pn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8.png"/><Relationship Id="rId9" Type="http://schemas.openxmlformats.org/officeDocument/2006/relationships/image" Target="../media/image33.png"/><Relationship Id="rId14" Type="http://schemas.openxmlformats.org/officeDocument/2006/relationships/image" Target="../media/image27.wmf"/></Relationships>
</file>

<file path=ppt/slides/_rels/slide4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65.jpeg"/><Relationship Id="rId5" Type="http://schemas.openxmlformats.org/officeDocument/2006/relationships/image" Target="../media/image64.jpeg"/><Relationship Id="rId4" Type="http://schemas.openxmlformats.org/officeDocument/2006/relationships/image" Target="../media/image63.jpeg"/></Relationships>
</file>

<file path=ppt/slides/_rels/slide4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67.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image" Target="../media/image68.wmf"/><Relationship Id="rId5" Type="http://schemas.openxmlformats.org/officeDocument/2006/relationships/oleObject" Target="../embeddings/oleObject8.bin"/><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72.png"/><Relationship Id="rId4" Type="http://schemas.openxmlformats.org/officeDocument/2006/relationships/image" Target="../media/image71.png"/></Relationships>
</file>

<file path=ppt/slides/_rels/slide46.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8" Type="http://schemas.openxmlformats.org/officeDocument/2006/relationships/image" Target="../media/image79.gif"/><Relationship Id="rId3" Type="http://schemas.openxmlformats.org/officeDocument/2006/relationships/image" Target="../media/image74.gif"/><Relationship Id="rId7" Type="http://schemas.openxmlformats.org/officeDocument/2006/relationships/image" Target="../media/image78.gif"/><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77.gif"/><Relationship Id="rId5" Type="http://schemas.openxmlformats.org/officeDocument/2006/relationships/image" Target="../media/image76.gif"/><Relationship Id="rId4" Type="http://schemas.openxmlformats.org/officeDocument/2006/relationships/image" Target="../media/image75.gif"/></Relationships>
</file>

<file path=ppt/slides/_rels/slide48.xml.rels><?xml version="1.0" encoding="UTF-8" standalone="yes"?>
<Relationships xmlns="http://schemas.openxmlformats.org/package/2006/relationships"><Relationship Id="rId3" Type="http://schemas.openxmlformats.org/officeDocument/2006/relationships/image" Target="../media/image81.gif"/><Relationship Id="rId2" Type="http://schemas.openxmlformats.org/officeDocument/2006/relationships/image" Target="../media/image80.gif"/><Relationship Id="rId1" Type="http://schemas.openxmlformats.org/officeDocument/2006/relationships/slideLayout" Target="../slideLayouts/slideLayout15.xml"/><Relationship Id="rId5" Type="http://schemas.openxmlformats.org/officeDocument/2006/relationships/image" Target="../media/image83.gif"/><Relationship Id="rId4" Type="http://schemas.openxmlformats.org/officeDocument/2006/relationships/image" Target="../media/image82.gif"/></Relationships>
</file>

<file path=ppt/slides/_rels/slide49.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notesSlide" Target="../notesSlides/notesSlide30.xml"/><Relationship Id="rId1" Type="http://schemas.openxmlformats.org/officeDocument/2006/relationships/slideLayout" Target="../slideLayouts/slideLayout15.xml"/><Relationship Id="rId6" Type="http://schemas.openxmlformats.org/officeDocument/2006/relationships/image" Target="../media/image87.jpeg"/><Relationship Id="rId5" Type="http://schemas.openxmlformats.org/officeDocument/2006/relationships/image" Target="../media/image86.jpeg"/><Relationship Id="rId4" Type="http://schemas.openxmlformats.org/officeDocument/2006/relationships/image" Target="../media/image85.jpeg"/></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emf"/></Relationships>
</file>

<file path=ppt/slides/_rels/slide50.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15.xml"/><Relationship Id="rId5" Type="http://schemas.openxmlformats.org/officeDocument/2006/relationships/image" Target="../media/image91.jpeg"/><Relationship Id="rId4" Type="http://schemas.openxmlformats.org/officeDocument/2006/relationships/image" Target="../media/image90.jpeg"/></Relationships>
</file>

<file path=ppt/slides/_rels/slide51.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92.jpeg"/><Relationship Id="rId1" Type="http://schemas.openxmlformats.org/officeDocument/2006/relationships/slideLayout" Target="../slideLayouts/slideLayout15.xml"/><Relationship Id="rId5" Type="http://schemas.openxmlformats.org/officeDocument/2006/relationships/image" Target="../media/image95.jpeg"/><Relationship Id="rId4" Type="http://schemas.openxmlformats.org/officeDocument/2006/relationships/image" Target="../media/image94.jpeg"/></Relationships>
</file>

<file path=ppt/slides/_rels/slide52.xml.rels><?xml version="1.0" encoding="UTF-8" standalone="yes"?>
<Relationships xmlns="http://schemas.openxmlformats.org/package/2006/relationships"><Relationship Id="rId3" Type="http://schemas.openxmlformats.org/officeDocument/2006/relationships/image" Target="../media/image97.jpeg"/><Relationship Id="rId7" Type="http://schemas.openxmlformats.org/officeDocument/2006/relationships/image" Target="../media/image101.jpeg"/><Relationship Id="rId2" Type="http://schemas.openxmlformats.org/officeDocument/2006/relationships/image" Target="../media/image96.jpeg"/><Relationship Id="rId1" Type="http://schemas.openxmlformats.org/officeDocument/2006/relationships/slideLayout" Target="../slideLayouts/slideLayout15.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98.jpeg"/></Relationships>
</file>

<file path=ppt/slides/_rels/slide53.xml.rels><?xml version="1.0" encoding="UTF-8" standalone="yes"?>
<Relationships xmlns="http://schemas.openxmlformats.org/package/2006/relationships"><Relationship Id="rId8" Type="http://schemas.openxmlformats.org/officeDocument/2006/relationships/image" Target="../media/image106.jpeg"/><Relationship Id="rId3" Type="http://schemas.openxmlformats.org/officeDocument/2006/relationships/image" Target="../media/image102.jpeg"/><Relationship Id="rId7" Type="http://schemas.openxmlformats.org/officeDocument/2006/relationships/image" Target="../media/image105.jpeg"/><Relationship Id="rId2" Type="http://schemas.openxmlformats.org/officeDocument/2006/relationships/image" Target="../media/image100.jpeg"/><Relationship Id="rId1" Type="http://schemas.openxmlformats.org/officeDocument/2006/relationships/slideLayout" Target="../slideLayouts/slideLayout15.xml"/><Relationship Id="rId6" Type="http://schemas.openxmlformats.org/officeDocument/2006/relationships/image" Target="../media/image101.jpeg"/><Relationship Id="rId5" Type="http://schemas.openxmlformats.org/officeDocument/2006/relationships/image" Target="../media/image104.jpeg"/><Relationship Id="rId4" Type="http://schemas.openxmlformats.org/officeDocument/2006/relationships/image" Target="../media/image103.jpeg"/><Relationship Id="rId9" Type="http://schemas.openxmlformats.org/officeDocument/2006/relationships/image" Target="../media/image107.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8" Type="http://schemas.openxmlformats.org/officeDocument/2006/relationships/image" Target="../media/image113.jpeg"/><Relationship Id="rId3" Type="http://schemas.openxmlformats.org/officeDocument/2006/relationships/image" Target="../media/image108.jpeg"/><Relationship Id="rId7" Type="http://schemas.openxmlformats.org/officeDocument/2006/relationships/image" Target="../media/image112.jpeg"/><Relationship Id="rId2" Type="http://schemas.openxmlformats.org/officeDocument/2006/relationships/notesSlide" Target="../notesSlides/notesSlide31.xml"/><Relationship Id="rId1" Type="http://schemas.openxmlformats.org/officeDocument/2006/relationships/slideLayout" Target="../slideLayouts/slideLayout6.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109.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5.png"/><Relationship Id="rId7" Type="http://schemas.openxmlformats.org/officeDocument/2006/relationships/image" Target="../media/image119.png"/><Relationship Id="rId12" Type="http://schemas.openxmlformats.org/officeDocument/2006/relationships/image" Target="../media/image114.wmf"/><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118.png"/><Relationship Id="rId11" Type="http://schemas.openxmlformats.org/officeDocument/2006/relationships/oleObject" Target="../embeddings/oleObject9.bin"/><Relationship Id="rId5" Type="http://schemas.openxmlformats.org/officeDocument/2006/relationships/image" Target="../media/image117.png"/><Relationship Id="rId10" Type="http://schemas.openxmlformats.org/officeDocument/2006/relationships/image" Target="../media/image122.png"/><Relationship Id="rId4" Type="http://schemas.openxmlformats.org/officeDocument/2006/relationships/image" Target="../media/image116.png"/><Relationship Id="rId9" Type="http://schemas.openxmlformats.org/officeDocument/2006/relationships/image" Target="../media/image121.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wmf"/></Relationships>
</file>

<file path=ppt/slides/_rels/slide60.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image" Target="../media/image124.gi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126.png"/><Relationship Id="rId7" Type="http://schemas.openxmlformats.org/officeDocument/2006/relationships/image" Target="../media/image130.png"/><Relationship Id="rId2" Type="http://schemas.openxmlformats.org/officeDocument/2006/relationships/image" Target="../media/image125.png"/><Relationship Id="rId1" Type="http://schemas.openxmlformats.org/officeDocument/2006/relationships/slideLayout" Target="../slideLayouts/slideLayout2.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png"/></Relationships>
</file>

<file path=ppt/slides/_rels/slide63.xml.rels><?xml version="1.0" encoding="UTF-8" standalone="yes"?>
<Relationships xmlns="http://schemas.openxmlformats.org/package/2006/relationships"><Relationship Id="rId8" Type="http://schemas.openxmlformats.org/officeDocument/2006/relationships/image" Target="../media/image131.wmf"/><Relationship Id="rId3" Type="http://schemas.openxmlformats.org/officeDocument/2006/relationships/image" Target="../media/image133.png"/><Relationship Id="rId7"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image" Target="../media/image136.png"/><Relationship Id="rId5" Type="http://schemas.openxmlformats.org/officeDocument/2006/relationships/image" Target="../media/image135.png"/><Relationship Id="rId10" Type="http://schemas.openxmlformats.org/officeDocument/2006/relationships/image" Target="../media/image132.wmf"/><Relationship Id="rId4" Type="http://schemas.openxmlformats.org/officeDocument/2006/relationships/image" Target="../media/image134.png"/><Relationship Id="rId9" Type="http://schemas.openxmlformats.org/officeDocument/2006/relationships/oleObject" Target="../embeddings/oleObject11.bin"/></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37.png"/><Relationship Id="rId4" Type="http://schemas.openxmlformats.org/officeDocument/2006/relationships/image" Target="../media/image131.wmf"/></Relationships>
</file>

<file path=ppt/slides/_rels/slide65.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endParaRPr lang="en-US" smtClean="0"/>
          </a:p>
        </p:txBody>
      </p:sp>
      <p:sp>
        <p:nvSpPr>
          <p:cNvPr id="20482" name="Content Placeholder 2"/>
          <p:cNvSpPr>
            <a:spLocks noGrp="1"/>
          </p:cNvSpPr>
          <p:nvPr>
            <p:ph idx="1"/>
          </p:nvPr>
        </p:nvSpPr>
        <p:spPr/>
        <p:txBody>
          <a:bodyPr/>
          <a:lstStyle/>
          <a:p>
            <a:endParaRPr lang="en-US" smtClean="0"/>
          </a:p>
        </p:txBody>
      </p:sp>
      <p:sp>
        <p:nvSpPr>
          <p:cNvPr id="20483" name="Rectangle 3"/>
          <p:cNvSpPr>
            <a:spLocks noChangeArrowheads="1"/>
          </p:cNvSpPr>
          <p:nvPr/>
        </p:nvSpPr>
        <p:spPr bwMode="auto">
          <a:xfrm>
            <a:off x="2286000" y="1412875"/>
            <a:ext cx="4572000" cy="4032250"/>
          </a:xfrm>
          <a:prstGeom prst="rect">
            <a:avLst/>
          </a:prstGeom>
          <a:noFill/>
          <a:ln w="9525">
            <a:noFill/>
            <a:miter lim="800000"/>
            <a:headEnd/>
            <a:tailEnd/>
          </a:ln>
        </p:spPr>
        <p:txBody>
          <a:bodyPr>
            <a:spAutoFit/>
          </a:bodyPr>
          <a:lstStyle/>
          <a:p>
            <a:pPr algn="ctr" eaLnBrk="0" hangingPunct="0"/>
            <a:r>
              <a:rPr lang="en-GB"/>
              <a:t>Implications for Predictability</a:t>
            </a:r>
          </a:p>
          <a:p>
            <a:pPr algn="ctr" eaLnBrk="0" hangingPunct="0"/>
            <a:r>
              <a:rPr lang="en-GB"/>
              <a:t>Basis for extended range prediction</a:t>
            </a:r>
          </a:p>
          <a:p>
            <a:pPr algn="ctr" eaLnBrk="0" hangingPunct="0"/>
            <a:r>
              <a:rPr lang="en-GB"/>
              <a:t>Simple conceptual models to understand predictability</a:t>
            </a:r>
          </a:p>
        </p:txBody>
      </p:sp>
      <p:pic>
        <p:nvPicPr>
          <p:cNvPr id="20484" name="Picture 12"/>
          <p:cNvPicPr>
            <a:picLocks noChangeAspect="1" noChangeArrowheads="1"/>
          </p:cNvPicPr>
          <p:nvPr/>
        </p:nvPicPr>
        <p:blipFill>
          <a:blip r:embed="rId2" cstate="print"/>
          <a:srcRect/>
          <a:stretch>
            <a:fillRect/>
          </a:stretch>
        </p:blipFill>
        <p:spPr bwMode="auto">
          <a:xfrm>
            <a:off x="-36509" y="-26988"/>
            <a:ext cx="9906001" cy="6973888"/>
          </a:xfrm>
          <a:prstGeom prst="rect">
            <a:avLst/>
          </a:prstGeom>
          <a:noFill/>
          <a:ln w="12700">
            <a:noFill/>
            <a:miter lim="800000"/>
            <a:headEnd/>
            <a:tailEnd/>
          </a:ln>
        </p:spPr>
      </p:pic>
      <p:sp>
        <p:nvSpPr>
          <p:cNvPr id="20485" name="TextBox 5"/>
          <p:cNvSpPr txBox="1">
            <a:spLocks noChangeArrowheads="1"/>
          </p:cNvSpPr>
          <p:nvPr/>
        </p:nvSpPr>
        <p:spPr bwMode="auto">
          <a:xfrm>
            <a:off x="827088" y="981075"/>
            <a:ext cx="8316912" cy="1077218"/>
          </a:xfrm>
          <a:prstGeom prst="rect">
            <a:avLst/>
          </a:prstGeom>
          <a:noFill/>
          <a:ln w="9525">
            <a:noFill/>
            <a:miter lim="800000"/>
            <a:headEnd/>
            <a:tailEnd/>
          </a:ln>
        </p:spPr>
        <p:txBody>
          <a:bodyPr>
            <a:spAutoFit/>
          </a:bodyPr>
          <a:lstStyle/>
          <a:p>
            <a:pPr algn="ctr" eaLnBrk="0" hangingPunct="0"/>
            <a:r>
              <a:rPr lang="en-GB" dirty="0" smtClean="0">
                <a:solidFill>
                  <a:schemeClr val="bg1"/>
                </a:solidFill>
              </a:rPr>
              <a:t>Introduction to Coupled </a:t>
            </a:r>
            <a:endParaRPr lang="en-GB" dirty="0">
              <a:solidFill>
                <a:schemeClr val="bg1"/>
              </a:solidFill>
            </a:endParaRPr>
          </a:p>
          <a:p>
            <a:pPr algn="ctr" eaLnBrk="0" hangingPunct="0"/>
            <a:r>
              <a:rPr lang="en-GB" dirty="0">
                <a:solidFill>
                  <a:schemeClr val="bg1"/>
                </a:solidFill>
              </a:rPr>
              <a:t>Ocean-Atmosphere </a:t>
            </a:r>
            <a:r>
              <a:rPr lang="en-GB" dirty="0" smtClean="0">
                <a:solidFill>
                  <a:schemeClr val="bg1"/>
                </a:solidFill>
              </a:rPr>
              <a:t>Variability</a:t>
            </a:r>
            <a:endParaRPr lang="en-GB" dirty="0">
              <a:solidFill>
                <a:schemeClr val="bg1"/>
              </a:solidFill>
            </a:endParaRPr>
          </a:p>
        </p:txBody>
      </p:sp>
      <p:sp>
        <p:nvSpPr>
          <p:cNvPr id="20486" name="TextBox 6"/>
          <p:cNvSpPr txBox="1">
            <a:spLocks noChangeArrowheads="1"/>
          </p:cNvSpPr>
          <p:nvPr/>
        </p:nvSpPr>
        <p:spPr bwMode="auto">
          <a:xfrm>
            <a:off x="971600" y="5827870"/>
            <a:ext cx="8280846" cy="584775"/>
          </a:xfrm>
          <a:prstGeom prst="rect">
            <a:avLst/>
          </a:prstGeom>
          <a:noFill/>
          <a:ln w="9525">
            <a:noFill/>
            <a:miter lim="800000"/>
            <a:headEnd/>
            <a:tailEnd/>
          </a:ln>
        </p:spPr>
        <p:txBody>
          <a:bodyPr wrap="square">
            <a:spAutoFit/>
          </a:bodyPr>
          <a:lstStyle/>
          <a:p>
            <a:pPr algn="ctr" eaLnBrk="0" hangingPunct="0"/>
            <a:r>
              <a:rPr lang="en-GB" sz="1600" dirty="0">
                <a:solidFill>
                  <a:schemeClr val="bg1"/>
                </a:solidFill>
              </a:rPr>
              <a:t>Magdalena A. </a:t>
            </a:r>
            <a:r>
              <a:rPr lang="en-GB" sz="1600" dirty="0" err="1" smtClean="0">
                <a:solidFill>
                  <a:schemeClr val="bg1"/>
                </a:solidFill>
              </a:rPr>
              <a:t>Balmaseda</a:t>
            </a:r>
            <a:endParaRPr lang="en-GB" sz="1600" dirty="0" smtClean="0">
              <a:solidFill>
                <a:schemeClr val="bg1"/>
              </a:solidFill>
            </a:endParaRPr>
          </a:p>
          <a:p>
            <a:pPr algn="ctr" eaLnBrk="0" hangingPunct="0"/>
            <a:r>
              <a:rPr lang="en-GB" sz="1600" dirty="0" smtClean="0">
                <a:solidFill>
                  <a:schemeClr val="bg1"/>
                </a:solidFill>
              </a:rPr>
              <a:t>European </a:t>
            </a:r>
            <a:r>
              <a:rPr lang="en-GB" sz="1600" dirty="0" err="1" smtClean="0">
                <a:solidFill>
                  <a:schemeClr val="bg1"/>
                </a:solidFill>
              </a:rPr>
              <a:t>Center</a:t>
            </a:r>
            <a:r>
              <a:rPr lang="en-GB" sz="1600" dirty="0" smtClean="0">
                <a:solidFill>
                  <a:schemeClr val="bg1"/>
                </a:solidFill>
              </a:rPr>
              <a:t> for Medium Range Weather Forecast, Reading, UK</a:t>
            </a:r>
            <a:endParaRPr lang="en-GB" sz="160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1" name="Rectangle 47"/>
          <p:cNvSpPr>
            <a:spLocks noChangeArrowheads="1"/>
          </p:cNvSpPr>
          <p:nvPr/>
        </p:nvSpPr>
        <p:spPr bwMode="auto">
          <a:xfrm>
            <a:off x="0" y="587375"/>
            <a:ext cx="9144000" cy="3970338"/>
          </a:xfrm>
          <a:prstGeom prst="rect">
            <a:avLst/>
          </a:prstGeom>
          <a:solidFill>
            <a:schemeClr val="bg1"/>
          </a:solidFill>
          <a:ln w="9525">
            <a:noFill/>
            <a:miter lim="800000"/>
            <a:headEnd/>
            <a:tailEnd/>
          </a:ln>
        </p:spPr>
        <p:txBody>
          <a:bodyPr wrap="none" anchor="ctr"/>
          <a:lstStyle/>
          <a:p>
            <a:endParaRPr lang="en-AU" sz="1800" b="0">
              <a:latin typeface="Calibri" pitchFamily="34" charset="0"/>
            </a:endParaRPr>
          </a:p>
        </p:txBody>
      </p:sp>
      <p:pic>
        <p:nvPicPr>
          <p:cNvPr id="332802" name="Image 8" descr="Seawinds.png"/>
          <p:cNvPicPr>
            <a:picLocks noChangeAspect="1"/>
          </p:cNvPicPr>
          <p:nvPr/>
        </p:nvPicPr>
        <p:blipFill>
          <a:blip r:embed="rId3" cstate="print"/>
          <a:srcRect/>
          <a:stretch>
            <a:fillRect/>
          </a:stretch>
        </p:blipFill>
        <p:spPr bwMode="auto">
          <a:xfrm>
            <a:off x="109146" y="154789"/>
            <a:ext cx="5161935" cy="2789237"/>
          </a:xfrm>
          <a:prstGeom prst="rect">
            <a:avLst/>
          </a:prstGeom>
          <a:noFill/>
          <a:ln w="9525">
            <a:noFill/>
            <a:miter lim="800000"/>
            <a:headEnd/>
            <a:tailEnd/>
          </a:ln>
        </p:spPr>
      </p:pic>
      <p:sp>
        <p:nvSpPr>
          <p:cNvPr id="332803" name="Text Box 42"/>
          <p:cNvSpPr txBox="1">
            <a:spLocks noChangeArrowheads="1"/>
          </p:cNvSpPr>
          <p:nvPr/>
        </p:nvSpPr>
        <p:spPr bwMode="auto">
          <a:xfrm>
            <a:off x="4804170" y="6021296"/>
            <a:ext cx="4268787" cy="369887"/>
          </a:xfrm>
          <a:prstGeom prst="rect">
            <a:avLst/>
          </a:prstGeom>
          <a:noFill/>
          <a:ln w="9525">
            <a:noFill/>
            <a:miter lim="800000"/>
            <a:headEnd/>
            <a:tailEnd/>
          </a:ln>
        </p:spPr>
        <p:txBody>
          <a:bodyPr>
            <a:spAutoFit/>
          </a:bodyPr>
          <a:lstStyle/>
          <a:p>
            <a:pPr>
              <a:spcBef>
                <a:spcPct val="50000"/>
              </a:spcBef>
            </a:pPr>
            <a:r>
              <a:rPr lang="en-GB" sz="1800" dirty="0">
                <a:solidFill>
                  <a:srgbClr val="3333FF"/>
                </a:solidFill>
                <a:latin typeface="Calibri" pitchFamily="34" charset="0"/>
              </a:rPr>
              <a:t>Ocean current speed </a:t>
            </a:r>
            <a:r>
              <a:rPr lang="en-GB" sz="1200" dirty="0">
                <a:solidFill>
                  <a:srgbClr val="3333FF"/>
                </a:solidFill>
                <a:latin typeface="Calibri" pitchFamily="34" charset="0"/>
              </a:rPr>
              <a:t>(model simulation, 5 day mean) </a:t>
            </a:r>
          </a:p>
        </p:txBody>
      </p:sp>
      <p:sp>
        <p:nvSpPr>
          <p:cNvPr id="332804" name="Text Box 42"/>
          <p:cNvSpPr txBox="1">
            <a:spLocks noChangeArrowheads="1"/>
          </p:cNvSpPr>
          <p:nvPr/>
        </p:nvSpPr>
        <p:spPr bwMode="auto">
          <a:xfrm>
            <a:off x="691454" y="2939055"/>
            <a:ext cx="3997325" cy="369887"/>
          </a:xfrm>
          <a:prstGeom prst="rect">
            <a:avLst/>
          </a:prstGeom>
          <a:noFill/>
          <a:ln w="9525">
            <a:noFill/>
            <a:miter lim="800000"/>
            <a:headEnd/>
            <a:tailEnd/>
          </a:ln>
        </p:spPr>
        <p:txBody>
          <a:bodyPr>
            <a:spAutoFit/>
          </a:bodyPr>
          <a:lstStyle/>
          <a:p>
            <a:pPr>
              <a:spcBef>
                <a:spcPct val="50000"/>
              </a:spcBef>
            </a:pPr>
            <a:r>
              <a:rPr lang="en-GB" sz="1800" dirty="0">
                <a:solidFill>
                  <a:srgbClr val="3333FF"/>
                </a:solidFill>
                <a:latin typeface="Calibri" pitchFamily="34" charset="0"/>
              </a:rPr>
              <a:t>Atmospheric wind speed  (12h) </a:t>
            </a:r>
          </a:p>
        </p:txBody>
      </p:sp>
      <p:pic>
        <p:nvPicPr>
          <p:cNvPr id="332805" name="Picture 2" descr="D:\BARNIER\Mes documents\LEGI\Doc-2012\DRAKKAR\ORCA12\IMAGES\Courants_ORCA12_Markus.png"/>
          <p:cNvPicPr>
            <a:picLocks noChangeAspect="1" noChangeArrowheads="1"/>
          </p:cNvPicPr>
          <p:nvPr/>
        </p:nvPicPr>
        <p:blipFill>
          <a:blip r:embed="rId4" cstate="print"/>
          <a:srcRect/>
          <a:stretch>
            <a:fillRect/>
          </a:stretch>
        </p:blipFill>
        <p:spPr bwMode="auto">
          <a:xfrm>
            <a:off x="4883544" y="2605006"/>
            <a:ext cx="4189413" cy="3168650"/>
          </a:xfrm>
          <a:prstGeom prst="rect">
            <a:avLst/>
          </a:prstGeom>
          <a:noFill/>
          <a:ln w="9525">
            <a:noFill/>
            <a:miter lim="800000"/>
            <a:headEnd/>
            <a:tailEnd/>
          </a:ln>
        </p:spPr>
      </p:pic>
      <p:sp>
        <p:nvSpPr>
          <p:cNvPr id="332806" name="ZoneTexte 10"/>
          <p:cNvSpPr txBox="1">
            <a:spLocks noChangeArrowheads="1"/>
          </p:cNvSpPr>
          <p:nvPr/>
        </p:nvSpPr>
        <p:spPr bwMode="auto">
          <a:xfrm>
            <a:off x="-96044" y="16676"/>
            <a:ext cx="1341438" cy="276225"/>
          </a:xfrm>
          <a:prstGeom prst="rect">
            <a:avLst/>
          </a:prstGeom>
          <a:noFill/>
          <a:ln w="9525">
            <a:noFill/>
            <a:miter lim="800000"/>
            <a:headEnd/>
            <a:tailEnd/>
          </a:ln>
        </p:spPr>
        <p:txBody>
          <a:bodyPr>
            <a:spAutoFit/>
          </a:bodyPr>
          <a:lstStyle/>
          <a:p>
            <a:r>
              <a:rPr lang="en-GB" sz="1200" b="0" dirty="0">
                <a:latin typeface="Calibri" pitchFamily="34" charset="0"/>
              </a:rPr>
              <a:t>(Zhang et al., )</a:t>
            </a:r>
          </a:p>
        </p:txBody>
      </p:sp>
      <p:pic>
        <p:nvPicPr>
          <p:cNvPr id="332807" name="Picture 1"/>
          <p:cNvPicPr>
            <a:picLocks noChangeAspect="1" noChangeArrowheads="1"/>
          </p:cNvPicPr>
          <p:nvPr/>
        </p:nvPicPr>
        <p:blipFill>
          <a:blip r:embed="rId5" cstate="print"/>
          <a:srcRect/>
          <a:stretch>
            <a:fillRect/>
          </a:stretch>
        </p:blipFill>
        <p:spPr bwMode="auto">
          <a:xfrm>
            <a:off x="5018672" y="2624603"/>
            <a:ext cx="504825" cy="122237"/>
          </a:xfrm>
          <a:prstGeom prst="rect">
            <a:avLst/>
          </a:prstGeom>
          <a:noFill/>
          <a:ln w="9525">
            <a:noFill/>
            <a:miter lim="800000"/>
            <a:headEnd/>
            <a:tailEnd/>
          </a:ln>
        </p:spPr>
      </p:pic>
      <p:sp>
        <p:nvSpPr>
          <p:cNvPr id="332808" name="Text Box 5"/>
          <p:cNvSpPr txBox="1">
            <a:spLocks noChangeArrowheads="1"/>
          </p:cNvSpPr>
          <p:nvPr/>
        </p:nvSpPr>
        <p:spPr bwMode="auto">
          <a:xfrm>
            <a:off x="7481890" y="8"/>
            <a:ext cx="1662112" cy="309563"/>
          </a:xfrm>
          <a:prstGeom prst="rect">
            <a:avLst/>
          </a:prstGeom>
          <a:noFill/>
          <a:ln w="9525">
            <a:solidFill>
              <a:schemeClr val="bg1"/>
            </a:solidFill>
            <a:miter lim="800000"/>
            <a:headEnd/>
            <a:tailEnd/>
          </a:ln>
        </p:spPr>
        <p:txBody>
          <a:bodyPr>
            <a:spAutoFit/>
          </a:bodyPr>
          <a:lstStyle/>
          <a:p>
            <a:pPr>
              <a:spcBef>
                <a:spcPct val="50000"/>
              </a:spcBef>
            </a:pPr>
            <a:r>
              <a:rPr lang="en-GB" sz="1400" b="0">
                <a:solidFill>
                  <a:schemeClr val="bg1"/>
                </a:solidFill>
                <a:latin typeface="Calibri" pitchFamily="34" charset="0"/>
              </a:rPr>
              <a:t>2 - Ocean Weather </a:t>
            </a:r>
            <a:endParaRPr lang="fr-FR" sz="1400" b="0">
              <a:solidFill>
                <a:schemeClr val="bg1"/>
              </a:solidFill>
              <a:latin typeface="Calibri" pitchFamily="34" charset="0"/>
            </a:endParaRPr>
          </a:p>
        </p:txBody>
      </p:sp>
    </p:spTree>
    <p:extLst>
      <p:ext uri="{BB962C8B-B14F-4D97-AF65-F5344CB8AC3E}">
        <p14:creationId xmlns:p14="http://schemas.microsoft.com/office/powerpoint/2010/main" val="33346345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9" name="Rectangle 2"/>
          <p:cNvSpPr>
            <a:spLocks noGrp="1" noChangeArrowheads="1"/>
          </p:cNvSpPr>
          <p:nvPr>
            <p:ph type="title"/>
          </p:nvPr>
        </p:nvSpPr>
        <p:spPr/>
        <p:txBody>
          <a:bodyPr/>
          <a:lstStyle/>
          <a:p>
            <a:r>
              <a:rPr lang="en-GB" smtClean="0"/>
              <a:t>Ocean Circulation</a:t>
            </a:r>
            <a:endParaRPr lang="en-US" smtClean="0"/>
          </a:p>
        </p:txBody>
      </p:sp>
      <p:sp>
        <p:nvSpPr>
          <p:cNvPr id="334850" name="Rectangle 3"/>
          <p:cNvSpPr>
            <a:spLocks noGrp="1" noChangeArrowheads="1"/>
          </p:cNvSpPr>
          <p:nvPr>
            <p:ph type="body" idx="1"/>
          </p:nvPr>
        </p:nvSpPr>
        <p:spPr>
          <a:xfrm>
            <a:off x="168279" y="981074"/>
            <a:ext cx="8975721" cy="5400253"/>
          </a:xfrm>
        </p:spPr>
        <p:txBody>
          <a:bodyPr/>
          <a:lstStyle/>
          <a:p>
            <a:r>
              <a:rPr lang="en-GB" dirty="0" smtClean="0">
                <a:solidFill>
                  <a:srgbClr val="C00000"/>
                </a:solidFill>
              </a:rPr>
              <a:t>Wind Driven:</a:t>
            </a:r>
          </a:p>
          <a:p>
            <a:pPr lvl="1">
              <a:spcBef>
                <a:spcPct val="0"/>
              </a:spcBef>
            </a:pPr>
            <a:r>
              <a:rPr lang="en-GB" dirty="0" smtClean="0">
                <a:solidFill>
                  <a:schemeClr val="accent1">
                    <a:lumMod val="50000"/>
                  </a:schemeClr>
                </a:solidFill>
              </a:rPr>
              <a:t>Gyres</a:t>
            </a:r>
          </a:p>
          <a:p>
            <a:pPr lvl="1">
              <a:spcBef>
                <a:spcPct val="0"/>
              </a:spcBef>
            </a:pPr>
            <a:r>
              <a:rPr lang="en-GB" dirty="0" smtClean="0">
                <a:solidFill>
                  <a:schemeClr val="accent1">
                    <a:lumMod val="50000"/>
                  </a:schemeClr>
                </a:solidFill>
              </a:rPr>
              <a:t>Western Boundary Currents</a:t>
            </a:r>
          </a:p>
          <a:p>
            <a:pPr lvl="1">
              <a:spcBef>
                <a:spcPct val="0"/>
              </a:spcBef>
            </a:pPr>
            <a:r>
              <a:rPr lang="en-GB" dirty="0" smtClean="0">
                <a:solidFill>
                  <a:schemeClr val="accent1">
                    <a:lumMod val="50000"/>
                  </a:schemeClr>
                </a:solidFill>
              </a:rPr>
              <a:t>Ekman Pumping: upwelling regions (coastal, equatorial) and </a:t>
            </a:r>
            <a:r>
              <a:rPr lang="en-GB" dirty="0" err="1" smtClean="0">
                <a:solidFill>
                  <a:schemeClr val="accent1">
                    <a:lumMod val="50000"/>
                  </a:schemeClr>
                </a:solidFill>
              </a:rPr>
              <a:t>subduction</a:t>
            </a:r>
            <a:endParaRPr lang="en-GB" dirty="0" smtClean="0">
              <a:solidFill>
                <a:schemeClr val="accent1">
                  <a:lumMod val="50000"/>
                </a:schemeClr>
              </a:solidFill>
            </a:endParaRPr>
          </a:p>
          <a:p>
            <a:pPr lvl="1">
              <a:buFont typeface="Wingdings" pitchFamily="2" charset="2"/>
              <a:buNone/>
            </a:pPr>
            <a:endParaRPr lang="en-GB" dirty="0" smtClean="0"/>
          </a:p>
          <a:p>
            <a:r>
              <a:rPr lang="en-GB" dirty="0" err="1" smtClean="0">
                <a:solidFill>
                  <a:srgbClr val="C00000"/>
                </a:solidFill>
              </a:rPr>
              <a:t>Bouyancy</a:t>
            </a:r>
            <a:r>
              <a:rPr lang="en-GB" dirty="0" smtClean="0">
                <a:solidFill>
                  <a:srgbClr val="C00000"/>
                </a:solidFill>
              </a:rPr>
              <a:t> Driven: </a:t>
            </a:r>
            <a:r>
              <a:rPr lang="en-GB" dirty="0" err="1" smtClean="0">
                <a:solidFill>
                  <a:srgbClr val="C00000"/>
                </a:solidFill>
              </a:rPr>
              <a:t>Thermohaline</a:t>
            </a:r>
            <a:r>
              <a:rPr lang="en-GB" dirty="0" smtClean="0">
                <a:solidFill>
                  <a:srgbClr val="C00000"/>
                </a:solidFill>
              </a:rPr>
              <a:t> Circulation</a:t>
            </a:r>
          </a:p>
          <a:p>
            <a:pPr lvl="1">
              <a:spcBef>
                <a:spcPct val="0"/>
              </a:spcBef>
            </a:pPr>
            <a:r>
              <a:rPr lang="en-GB" dirty="0" smtClean="0">
                <a:solidFill>
                  <a:schemeClr val="accent1">
                    <a:lumMod val="50000"/>
                  </a:schemeClr>
                </a:solidFill>
              </a:rPr>
              <a:t>Ubiquitous upwelling maintaining the stratification</a:t>
            </a:r>
          </a:p>
          <a:p>
            <a:pPr lvl="1">
              <a:spcBef>
                <a:spcPct val="0"/>
              </a:spcBef>
            </a:pPr>
            <a:r>
              <a:rPr lang="en-GB" dirty="0" smtClean="0">
                <a:solidFill>
                  <a:schemeClr val="accent1">
                    <a:lumMod val="50000"/>
                  </a:schemeClr>
                </a:solidFill>
              </a:rPr>
              <a:t>Deep circulation concentrated in the western boundary </a:t>
            </a:r>
          </a:p>
          <a:p>
            <a:pPr lvl="1">
              <a:spcBef>
                <a:spcPct val="0"/>
              </a:spcBef>
            </a:pPr>
            <a:r>
              <a:rPr lang="en-GB" dirty="0" smtClean="0">
                <a:solidFill>
                  <a:schemeClr val="accent1">
                    <a:lumMod val="50000"/>
                  </a:schemeClr>
                </a:solidFill>
              </a:rPr>
              <a:t>Sinking of water in localized areas and wind/tide mixing</a:t>
            </a:r>
          </a:p>
          <a:p>
            <a:pPr lvl="1">
              <a:spcBef>
                <a:spcPct val="0"/>
              </a:spcBef>
            </a:pPr>
            <a:r>
              <a:rPr lang="en-GB" dirty="0" smtClean="0">
                <a:solidFill>
                  <a:schemeClr val="accent1">
                    <a:lumMod val="50000"/>
                  </a:schemeClr>
                </a:solidFill>
              </a:rPr>
              <a:t>Multiple </a:t>
            </a:r>
            <a:r>
              <a:rPr lang="en-GB" dirty="0" err="1" smtClean="0">
                <a:solidFill>
                  <a:schemeClr val="accent1">
                    <a:lumMod val="50000"/>
                  </a:schemeClr>
                </a:solidFill>
              </a:rPr>
              <a:t>equilibria</a:t>
            </a:r>
            <a:endParaRPr lang="en-GB" dirty="0" smtClean="0">
              <a:solidFill>
                <a:schemeClr val="accent1">
                  <a:lumMod val="50000"/>
                </a:schemeClr>
              </a:solidFill>
            </a:endParaRPr>
          </a:p>
          <a:p>
            <a:pPr marL="0" indent="0">
              <a:buNone/>
            </a:pPr>
            <a:endParaRPr lang="en-GB" dirty="0" smtClean="0"/>
          </a:p>
          <a:p>
            <a:r>
              <a:rPr lang="en-GB" dirty="0" smtClean="0">
                <a:solidFill>
                  <a:srgbClr val="C00000"/>
                </a:solidFill>
              </a:rPr>
              <a:t>Adjustment processes </a:t>
            </a:r>
          </a:p>
          <a:p>
            <a:pPr lvl="1">
              <a:spcBef>
                <a:spcPct val="0"/>
              </a:spcBef>
            </a:pPr>
            <a:r>
              <a:rPr lang="en-GB" dirty="0" smtClean="0">
                <a:solidFill>
                  <a:schemeClr val="accent1">
                    <a:lumMod val="50000"/>
                  </a:schemeClr>
                </a:solidFill>
              </a:rPr>
              <a:t>Equatorial Kelvin waves (c ~2-3m/s)  (months)</a:t>
            </a:r>
          </a:p>
          <a:p>
            <a:pPr lvl="1">
              <a:spcBef>
                <a:spcPct val="0"/>
              </a:spcBef>
            </a:pPr>
            <a:r>
              <a:rPr lang="en-GB" dirty="0" smtClean="0">
                <a:solidFill>
                  <a:schemeClr val="accent1">
                    <a:lumMod val="50000"/>
                  </a:schemeClr>
                </a:solidFill>
              </a:rPr>
              <a:t>Planetary </a:t>
            </a:r>
            <a:r>
              <a:rPr lang="en-GB" dirty="0" err="1" smtClean="0">
                <a:solidFill>
                  <a:schemeClr val="accent1">
                    <a:lumMod val="50000"/>
                  </a:schemeClr>
                </a:solidFill>
              </a:rPr>
              <a:t>Rossby</a:t>
            </a:r>
            <a:r>
              <a:rPr lang="en-GB" dirty="0" smtClean="0">
                <a:solidFill>
                  <a:schemeClr val="accent1">
                    <a:lumMod val="50000"/>
                  </a:schemeClr>
                </a:solidFill>
              </a:rPr>
              <a:t> waves (months to decades)</a:t>
            </a:r>
          </a:p>
        </p:txBody>
      </p:sp>
    </p:spTree>
    <p:extLst>
      <p:ext uri="{BB962C8B-B14F-4D97-AF65-F5344CB8AC3E}">
        <p14:creationId xmlns:p14="http://schemas.microsoft.com/office/powerpoint/2010/main" val="2119628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7" name="Title 1"/>
          <p:cNvSpPr>
            <a:spLocks noGrp="1"/>
          </p:cNvSpPr>
          <p:nvPr>
            <p:ph type="title"/>
          </p:nvPr>
        </p:nvSpPr>
        <p:spPr/>
        <p:txBody>
          <a:bodyPr/>
          <a:lstStyle/>
          <a:p>
            <a:r>
              <a:rPr lang="en-US" dirty="0" smtClean="0">
                <a:solidFill>
                  <a:schemeClr val="accent1">
                    <a:lumMod val="75000"/>
                  </a:schemeClr>
                </a:solidFill>
              </a:rPr>
              <a:t>Wind driven circulation</a:t>
            </a:r>
          </a:p>
        </p:txBody>
      </p:sp>
      <p:pic>
        <p:nvPicPr>
          <p:cNvPr id="336898" name="Content Placeholder 3" descr="ocean_currents2.jpg"/>
          <p:cNvPicPr>
            <a:picLocks noGrp="1" noChangeAspect="1"/>
          </p:cNvPicPr>
          <p:nvPr>
            <p:ph idx="1"/>
          </p:nvPr>
        </p:nvPicPr>
        <p:blipFill>
          <a:blip r:embed="rId3" cstate="print"/>
          <a:srcRect/>
          <a:stretch>
            <a:fillRect/>
          </a:stretch>
        </p:blipFill>
        <p:spPr>
          <a:xfrm>
            <a:off x="109867" y="1324754"/>
            <a:ext cx="4596874" cy="2564061"/>
          </a:xfrm>
        </p:spPr>
      </p:pic>
      <p:sp>
        <p:nvSpPr>
          <p:cNvPr id="336899" name="TextBox 4"/>
          <p:cNvSpPr txBox="1">
            <a:spLocks noChangeArrowheads="1"/>
          </p:cNvSpPr>
          <p:nvPr/>
        </p:nvSpPr>
        <p:spPr bwMode="auto">
          <a:xfrm>
            <a:off x="312819" y="4581128"/>
            <a:ext cx="8441529" cy="1815882"/>
          </a:xfrm>
          <a:prstGeom prst="rect">
            <a:avLst/>
          </a:prstGeom>
          <a:noFill/>
          <a:ln w="9525">
            <a:noFill/>
            <a:miter lim="800000"/>
            <a:headEnd/>
            <a:tailEnd/>
          </a:ln>
        </p:spPr>
        <p:txBody>
          <a:bodyPr wrap="square">
            <a:spAutoFit/>
          </a:bodyPr>
          <a:lstStyle/>
          <a:p>
            <a:pPr eaLnBrk="0" hangingPunct="0"/>
            <a:r>
              <a:rPr lang="en-GB" sz="1600" dirty="0"/>
              <a:t>The surface circulation of the ocean is largely wind </a:t>
            </a:r>
            <a:r>
              <a:rPr lang="en-GB" sz="1600" dirty="0" smtClean="0"/>
              <a:t>driven:  </a:t>
            </a:r>
            <a:r>
              <a:rPr lang="en-GB" sz="1600" b="0" dirty="0"/>
              <a:t>sub-tropical gyres, </a:t>
            </a:r>
            <a:r>
              <a:rPr lang="en-GB" sz="1600" b="0" dirty="0" smtClean="0"/>
              <a:t> </a:t>
            </a:r>
            <a:r>
              <a:rPr lang="en-GB" sz="1600" b="0" dirty="0"/>
              <a:t>western boundary </a:t>
            </a:r>
            <a:r>
              <a:rPr lang="en-GB" sz="1600" b="0" dirty="0" smtClean="0"/>
              <a:t>currents, coastal upwelling.  Note also the </a:t>
            </a:r>
            <a:r>
              <a:rPr lang="en-GB" sz="1600" b="0" dirty="0" err="1" smtClean="0"/>
              <a:t>countercurrents</a:t>
            </a:r>
            <a:r>
              <a:rPr lang="en-GB" sz="1600" b="0" dirty="0" smtClean="0"/>
              <a:t> </a:t>
            </a:r>
            <a:r>
              <a:rPr lang="en-GB" sz="1600" b="0" dirty="0"/>
              <a:t>which flow against the wind and the vigorous Antarctic circumpolar </a:t>
            </a:r>
            <a:r>
              <a:rPr lang="en-GB" sz="1600" b="0" dirty="0" smtClean="0"/>
              <a:t>current</a:t>
            </a:r>
          </a:p>
          <a:p>
            <a:pPr eaLnBrk="0" hangingPunct="0"/>
            <a:r>
              <a:rPr lang="en-GB" sz="1600" b="0" dirty="0"/>
              <a:t/>
            </a:r>
            <a:br>
              <a:rPr lang="en-GB" sz="1600" b="0" dirty="0"/>
            </a:br>
            <a:r>
              <a:rPr lang="en-GB" sz="1600" dirty="0" smtClean="0"/>
              <a:t>The wind driven circulation is responsible for </a:t>
            </a:r>
            <a:r>
              <a:rPr lang="en-GB" sz="1600" b="0" dirty="0" smtClean="0"/>
              <a:t>important SST patterns,  ENSO, </a:t>
            </a:r>
            <a:r>
              <a:rPr lang="en-GB" sz="1600" b="0" dirty="0" err="1" smtClean="0"/>
              <a:t>meridional</a:t>
            </a:r>
            <a:r>
              <a:rPr lang="en-GB" sz="1600" b="0" dirty="0" smtClean="0"/>
              <a:t> heat transports, ocean heat absorption</a:t>
            </a:r>
            <a:r>
              <a:rPr lang="en-GB" sz="1600" dirty="0" smtClean="0"/>
              <a:t>.</a:t>
            </a:r>
            <a:endParaRPr lang="en-GB" sz="1600" dirty="0"/>
          </a:p>
        </p:txBody>
      </p:sp>
      <p:sp>
        <p:nvSpPr>
          <p:cNvPr id="336900" name="TextBox 5"/>
          <p:cNvSpPr txBox="1">
            <a:spLocks noChangeArrowheads="1"/>
          </p:cNvSpPr>
          <p:nvPr/>
        </p:nvSpPr>
        <p:spPr bwMode="auto">
          <a:xfrm>
            <a:off x="286576" y="813708"/>
            <a:ext cx="8769689" cy="400110"/>
          </a:xfrm>
          <a:prstGeom prst="rect">
            <a:avLst/>
          </a:prstGeom>
          <a:noFill/>
          <a:ln w="9525">
            <a:noFill/>
            <a:miter lim="800000"/>
            <a:headEnd/>
            <a:tailEnd/>
          </a:ln>
        </p:spPr>
        <p:txBody>
          <a:bodyPr wrap="square">
            <a:spAutoFit/>
          </a:bodyPr>
          <a:lstStyle/>
          <a:p>
            <a:pPr algn="ctr" eaLnBrk="0" hangingPunct="0"/>
            <a:r>
              <a:rPr lang="en-GB" sz="2000" dirty="0"/>
              <a:t>Sverdrup (1947), </a:t>
            </a:r>
            <a:r>
              <a:rPr lang="en-GB" sz="2000" dirty="0" err="1"/>
              <a:t>Stommel</a:t>
            </a:r>
            <a:r>
              <a:rPr lang="en-GB" sz="2000" dirty="0"/>
              <a:t> (1948), </a:t>
            </a:r>
            <a:r>
              <a:rPr lang="en-GB" sz="2000" dirty="0" err="1"/>
              <a:t>Munk</a:t>
            </a:r>
            <a:r>
              <a:rPr lang="en-GB" sz="2000" dirty="0"/>
              <a:t> (1950) </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9391" y="1195680"/>
            <a:ext cx="4493511" cy="2864613"/>
          </a:xfrm>
          <a:prstGeom prst="rect">
            <a:avLst/>
          </a:prstGeom>
        </p:spPr>
      </p:pic>
    </p:spTree>
    <p:extLst>
      <p:ext uri="{BB962C8B-B14F-4D97-AF65-F5344CB8AC3E}">
        <p14:creationId xmlns:p14="http://schemas.microsoft.com/office/powerpoint/2010/main" val="29999536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Ekman and Sverdrup Transports</a:t>
            </a:r>
            <a:endParaRPr lang="en-GB" dirty="0"/>
          </a:p>
        </p:txBody>
      </p:sp>
      <p:pic>
        <p:nvPicPr>
          <p:cNvPr id="3235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124744"/>
            <a:ext cx="5018280" cy="5248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5160866" y="836712"/>
            <a:ext cx="3960440" cy="2246769"/>
          </a:xfrm>
          <a:prstGeom prst="rect">
            <a:avLst/>
          </a:prstGeom>
          <a:noFill/>
        </p:spPr>
        <p:txBody>
          <a:bodyPr wrap="square" rtlCol="0">
            <a:spAutoFit/>
          </a:bodyPr>
          <a:lstStyle/>
          <a:p>
            <a:r>
              <a:rPr lang="en-GB" sz="1600" b="0" dirty="0" smtClean="0">
                <a:solidFill>
                  <a:srgbClr val="0000CC"/>
                </a:solidFill>
              </a:rPr>
              <a:t>The wind driven circulation results in </a:t>
            </a:r>
            <a:r>
              <a:rPr lang="en-GB" sz="1600" b="0" dirty="0" err="1" smtClean="0">
                <a:solidFill>
                  <a:srgbClr val="0000CC"/>
                </a:solidFill>
              </a:rPr>
              <a:t>meridional</a:t>
            </a:r>
            <a:r>
              <a:rPr lang="en-GB" sz="1600" b="0" dirty="0" smtClean="0">
                <a:solidFill>
                  <a:srgbClr val="0000CC"/>
                </a:solidFill>
              </a:rPr>
              <a:t> transports of mass and heat.</a:t>
            </a:r>
          </a:p>
          <a:p>
            <a:endParaRPr lang="en-GB" sz="1600" b="0" dirty="0">
              <a:solidFill>
                <a:srgbClr val="0000CC"/>
              </a:solidFill>
            </a:endParaRPr>
          </a:p>
          <a:p>
            <a:r>
              <a:rPr lang="en-GB" sz="1600" b="0" dirty="0" smtClean="0">
                <a:solidFill>
                  <a:srgbClr val="0000CC"/>
                </a:solidFill>
              </a:rPr>
              <a:t>It also influences the vertical distribution of heat (hurricanes, recent hiatus in surface warming)</a:t>
            </a:r>
          </a:p>
          <a:p>
            <a:endParaRPr lang="en-GB" sz="1400" b="0" dirty="0">
              <a:solidFill>
                <a:srgbClr val="0000CC"/>
              </a:solidFill>
            </a:endParaRPr>
          </a:p>
          <a:p>
            <a:endParaRPr lang="en-GB" sz="1400" b="0" dirty="0"/>
          </a:p>
        </p:txBody>
      </p:sp>
      <p:sp>
        <p:nvSpPr>
          <p:cNvPr id="3" name="TextBox 2"/>
          <p:cNvSpPr txBox="1"/>
          <p:nvPr/>
        </p:nvSpPr>
        <p:spPr>
          <a:xfrm>
            <a:off x="4788024" y="3501008"/>
            <a:ext cx="4176464" cy="3539430"/>
          </a:xfrm>
          <a:prstGeom prst="rect">
            <a:avLst/>
          </a:prstGeom>
          <a:noFill/>
        </p:spPr>
        <p:txBody>
          <a:bodyPr wrap="square" rtlCol="0">
            <a:spAutoFit/>
          </a:bodyPr>
          <a:lstStyle/>
          <a:p>
            <a:r>
              <a:rPr lang="en-GB" sz="1200" dirty="0" smtClean="0"/>
              <a:t>Ekman transport in the upper ocean (Ekman layer), a balance between wind stress, vertical mixing and rotation. </a:t>
            </a:r>
          </a:p>
          <a:p>
            <a:endParaRPr lang="en-GB" sz="1200" dirty="0"/>
          </a:p>
          <a:p>
            <a:r>
              <a:rPr lang="en-GB" sz="1200" dirty="0" smtClean="0"/>
              <a:t>Convergence and divergence of  Ekman transports create </a:t>
            </a:r>
            <a:r>
              <a:rPr lang="en-GB" sz="1200" dirty="0" err="1" smtClean="0"/>
              <a:t>subduction</a:t>
            </a:r>
            <a:r>
              <a:rPr lang="en-GB" sz="1200" dirty="0" smtClean="0"/>
              <a:t>/upwelling (Ekman pumping).</a:t>
            </a:r>
          </a:p>
          <a:p>
            <a:r>
              <a:rPr lang="en-GB" sz="1200" dirty="0"/>
              <a:t>	</a:t>
            </a:r>
            <a:endParaRPr lang="en-GB" sz="1200" dirty="0" smtClean="0"/>
          </a:p>
          <a:p>
            <a:r>
              <a:rPr lang="en-GB" sz="1200" dirty="0" smtClean="0"/>
              <a:t>The Sverdrup transport  is a transport in the ocean interior that feeds the large scale Ekman pumping.</a:t>
            </a:r>
          </a:p>
          <a:p>
            <a:endParaRPr lang="en-GB" sz="1200" dirty="0" smtClean="0"/>
          </a:p>
          <a:p>
            <a:r>
              <a:rPr lang="en-GB" sz="1200" dirty="0" smtClean="0"/>
              <a:t>Sverdrup </a:t>
            </a:r>
            <a:r>
              <a:rPr lang="en-GB" sz="1200" dirty="0"/>
              <a:t>transport is </a:t>
            </a:r>
            <a:r>
              <a:rPr lang="en-GB" sz="1200" dirty="0" err="1"/>
              <a:t>equatorward</a:t>
            </a:r>
            <a:r>
              <a:rPr lang="en-GB" sz="1200" dirty="0"/>
              <a:t> in subtropical regions of Ekman pumping and </a:t>
            </a:r>
            <a:r>
              <a:rPr lang="en-GB" sz="1200" dirty="0" err="1"/>
              <a:t>poleward</a:t>
            </a:r>
            <a:r>
              <a:rPr lang="en-GB" sz="1200" dirty="0"/>
              <a:t> in </a:t>
            </a:r>
            <a:r>
              <a:rPr lang="en-GB" sz="1200" dirty="0" err="1"/>
              <a:t>subpolar</a:t>
            </a:r>
            <a:r>
              <a:rPr lang="en-GB" sz="1200" dirty="0"/>
              <a:t> regions of Ekman suction.</a:t>
            </a:r>
          </a:p>
          <a:p>
            <a:endParaRPr lang="en-GB" dirty="0"/>
          </a:p>
        </p:txBody>
      </p:sp>
    </p:spTree>
    <p:extLst>
      <p:ext uri="{BB962C8B-B14F-4D97-AF65-F5344CB8AC3E}">
        <p14:creationId xmlns:p14="http://schemas.microsoft.com/office/powerpoint/2010/main" val="4405739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Wind driven circulation profile</a:t>
            </a:r>
            <a:endParaRPr lang="en-GB" dirty="0"/>
          </a:p>
        </p:txBody>
      </p:sp>
      <p:pic>
        <p:nvPicPr>
          <p:cNvPr id="322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1484784"/>
            <a:ext cx="4824536" cy="4790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89687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2"/>
          <p:cNvSpPr>
            <a:spLocks noGrp="1" noChangeArrowheads="1"/>
          </p:cNvSpPr>
          <p:nvPr>
            <p:ph type="title"/>
          </p:nvPr>
        </p:nvSpPr>
        <p:spPr/>
        <p:txBody>
          <a:bodyPr/>
          <a:lstStyle/>
          <a:p>
            <a:r>
              <a:rPr lang="en-US" smtClean="0"/>
              <a:t>Western Boundary Currents (WBC)</a:t>
            </a:r>
          </a:p>
        </p:txBody>
      </p:sp>
      <p:sp>
        <p:nvSpPr>
          <p:cNvPr id="86020" name="Rectangle 3"/>
          <p:cNvSpPr>
            <a:spLocks noGrp="1" noChangeArrowheads="1"/>
          </p:cNvSpPr>
          <p:nvPr>
            <p:ph type="body" idx="1"/>
          </p:nvPr>
        </p:nvSpPr>
        <p:spPr/>
        <p:txBody>
          <a:bodyPr/>
          <a:lstStyle/>
          <a:p>
            <a:pPr>
              <a:lnSpc>
                <a:spcPct val="100000"/>
              </a:lnSpc>
            </a:pPr>
            <a:r>
              <a:rPr lang="en-US" sz="1800" smtClean="0"/>
              <a:t>Narrow Currents flowing poleward on the western part of the basins.</a:t>
            </a:r>
          </a:p>
          <a:p>
            <a:pPr lvl="1">
              <a:lnSpc>
                <a:spcPct val="80000"/>
              </a:lnSpc>
            </a:pPr>
            <a:r>
              <a:rPr lang="en-US" sz="1600" smtClean="0"/>
              <a:t>Concieved as part of the Gyre Circulation.</a:t>
            </a:r>
          </a:p>
          <a:p>
            <a:pPr lvl="1">
              <a:lnSpc>
                <a:spcPct val="80000"/>
              </a:lnSpc>
            </a:pPr>
            <a:r>
              <a:rPr lang="en-US" sz="1600" smtClean="0"/>
              <a:t>Gulf stream:Narrow boundary current off North American coast (Florida)</a:t>
            </a:r>
          </a:p>
          <a:p>
            <a:pPr lvl="1">
              <a:lnSpc>
                <a:spcPct val="80000"/>
              </a:lnSpc>
            </a:pPr>
            <a:r>
              <a:rPr lang="en-US" sz="1600" smtClean="0"/>
              <a:t>Pacific has counterpart (Kuro-shio)</a:t>
            </a:r>
          </a:p>
          <a:p>
            <a:pPr lvl="1">
              <a:lnSpc>
                <a:spcPct val="80000"/>
              </a:lnSpc>
            </a:pPr>
            <a:r>
              <a:rPr lang="en-US" sz="1600" smtClean="0">
                <a:solidFill>
                  <a:srgbClr val="0000CC"/>
                </a:solidFill>
              </a:rPr>
              <a:t>Gulf Stream cannot collapse, as long as winds blow, continents exist, and the Earth rotates</a:t>
            </a:r>
          </a:p>
          <a:p>
            <a:r>
              <a:rPr lang="en-US" sz="1800" smtClean="0"/>
              <a:t>The existence of WBC can be anticipated from the existence of Rossby Waves (see later), which travel to the west with group velocity:</a:t>
            </a:r>
          </a:p>
          <a:p>
            <a:pPr>
              <a:buFontTx/>
              <a:buNone/>
            </a:pPr>
            <a:endParaRPr lang="en-US" b="1" smtClean="0"/>
          </a:p>
          <a:p>
            <a:pPr lvl="1">
              <a:lnSpc>
                <a:spcPct val="80000"/>
              </a:lnSpc>
              <a:buFont typeface="Wingdings" pitchFamily="2" charset="2"/>
              <a:buNone/>
            </a:pPr>
            <a:endParaRPr lang="en-US" sz="900" smtClean="0">
              <a:solidFill>
                <a:srgbClr val="0000CC"/>
              </a:solidFill>
            </a:endParaRPr>
          </a:p>
          <a:p>
            <a:r>
              <a:rPr lang="en-GB" sz="1800" smtClean="0"/>
              <a:t>This means energy is carried to the western boundary where it is concentrated so generating western boundary currents such as the Gulf stream or the Kuroshio.</a:t>
            </a:r>
          </a:p>
          <a:p>
            <a:r>
              <a:rPr lang="en-GB" sz="1800" smtClean="0"/>
              <a:t>This westward energy propagation may also be important in ENSO through the delay-oscillator mechanism. (see later)</a:t>
            </a:r>
          </a:p>
          <a:p>
            <a:endParaRPr lang="en-US" sz="1800" smtClean="0"/>
          </a:p>
          <a:p>
            <a:pPr>
              <a:lnSpc>
                <a:spcPct val="100000"/>
              </a:lnSpc>
              <a:buFontTx/>
              <a:buNone/>
            </a:pPr>
            <a:endParaRPr lang="en-US" smtClean="0"/>
          </a:p>
        </p:txBody>
      </p:sp>
      <p:graphicFrame>
        <p:nvGraphicFramePr>
          <p:cNvPr id="86018" name="Object 8"/>
          <p:cNvGraphicFramePr>
            <a:graphicFrameLocks noChangeAspect="1"/>
          </p:cNvGraphicFramePr>
          <p:nvPr/>
        </p:nvGraphicFramePr>
        <p:xfrm>
          <a:off x="2986088" y="3644900"/>
          <a:ext cx="1225550" cy="525463"/>
        </p:xfrm>
        <a:graphic>
          <a:graphicData uri="http://schemas.openxmlformats.org/presentationml/2006/ole">
            <mc:AlternateContent xmlns:mc="http://schemas.openxmlformats.org/markup-compatibility/2006">
              <mc:Choice xmlns:v="urn:schemas-microsoft-com:vml" Requires="v">
                <p:oleObj spid="_x0000_s348198" name="Equation" r:id="rId4" imgW="533160" imgH="228600" progId="Equation.3">
                  <p:embed/>
                </p:oleObj>
              </mc:Choice>
              <mc:Fallback>
                <p:oleObj name="Equation" r:id="rId4" imgW="533160" imgH="2286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6088" y="3644900"/>
                        <a:ext cx="1225550" cy="525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02148504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1" name="Text Box 23"/>
          <p:cNvSpPr txBox="1">
            <a:spLocks noChangeArrowheads="1"/>
          </p:cNvSpPr>
          <p:nvPr/>
        </p:nvSpPr>
        <p:spPr bwMode="auto">
          <a:xfrm>
            <a:off x="6138863" y="3068638"/>
            <a:ext cx="2984500" cy="1558925"/>
          </a:xfrm>
          <a:prstGeom prst="rect">
            <a:avLst/>
          </a:prstGeom>
          <a:solidFill>
            <a:schemeClr val="folHlink"/>
          </a:solidFill>
          <a:ln w="9525">
            <a:noFill/>
            <a:miter lim="800000"/>
            <a:headEnd/>
            <a:tailEnd/>
          </a:ln>
        </p:spPr>
        <p:txBody>
          <a:bodyPr>
            <a:spAutoFit/>
          </a:bodyPr>
          <a:lstStyle/>
          <a:p>
            <a:pPr>
              <a:spcBef>
                <a:spcPct val="50000"/>
              </a:spcBef>
              <a:buFont typeface="Arial" charset="0"/>
              <a:buChar char="•"/>
            </a:pPr>
            <a:r>
              <a:rPr lang="en-GB" sz="1600" u="sng">
                <a:latin typeface="Times New Roman" pitchFamily="18" charset="0"/>
              </a:rPr>
              <a:t>Ellis 1751</a:t>
            </a:r>
            <a:r>
              <a:rPr lang="en-GB" sz="1600" b="0" u="sng">
                <a:latin typeface="Times New Roman" pitchFamily="18" charset="0"/>
              </a:rPr>
              <a:t>: </a:t>
            </a:r>
            <a:r>
              <a:rPr lang="en-GB" sz="1600" b="0">
                <a:latin typeface="Times New Roman" pitchFamily="18" charset="0"/>
              </a:rPr>
              <a:t>The temperature of the ocean at the equator is warm (heated by the atmosphere) at the surface, but is cold at depth: i.e. the ocean is not in thermal equilibrium</a:t>
            </a:r>
            <a:r>
              <a:rPr lang="en-GB" sz="1600" b="0" u="sng">
                <a:latin typeface="Times New Roman" pitchFamily="18" charset="0"/>
              </a:rPr>
              <a:t>.</a:t>
            </a:r>
          </a:p>
        </p:txBody>
      </p:sp>
      <p:sp>
        <p:nvSpPr>
          <p:cNvPr id="27650" name="Rectangle 2"/>
          <p:cNvSpPr>
            <a:spLocks noGrp="1" noChangeArrowheads="1"/>
          </p:cNvSpPr>
          <p:nvPr>
            <p:ph type="title"/>
          </p:nvPr>
        </p:nvSpPr>
        <p:spPr/>
        <p:txBody>
          <a:bodyPr/>
          <a:lstStyle/>
          <a:p>
            <a:pPr>
              <a:defRPr/>
            </a:pPr>
            <a:r>
              <a:rPr lang="en-GB" sz="2400" b="1" dirty="0" smtClean="0">
                <a:solidFill>
                  <a:schemeClr val="tx1">
                    <a:lumMod val="95000"/>
                    <a:lumOff val="5000"/>
                  </a:schemeClr>
                </a:solidFill>
              </a:rPr>
              <a:t>What maintains the ocean stratification?</a:t>
            </a:r>
          </a:p>
        </p:txBody>
      </p:sp>
      <p:sp>
        <p:nvSpPr>
          <p:cNvPr id="343043" name="Text Box 3"/>
          <p:cNvSpPr txBox="1">
            <a:spLocks noChangeArrowheads="1"/>
          </p:cNvSpPr>
          <p:nvPr/>
        </p:nvSpPr>
        <p:spPr bwMode="auto">
          <a:xfrm>
            <a:off x="4284663" y="1557338"/>
            <a:ext cx="1120775" cy="457200"/>
          </a:xfrm>
          <a:prstGeom prst="rect">
            <a:avLst/>
          </a:prstGeom>
          <a:noFill/>
          <a:ln w="9525">
            <a:noFill/>
            <a:miter lim="800000"/>
            <a:headEnd/>
            <a:tailEnd/>
          </a:ln>
        </p:spPr>
        <p:txBody>
          <a:bodyPr>
            <a:spAutoFit/>
          </a:bodyPr>
          <a:lstStyle/>
          <a:p>
            <a:pPr>
              <a:spcBef>
                <a:spcPct val="50000"/>
              </a:spcBef>
            </a:pPr>
            <a:r>
              <a:rPr lang="en-GB" sz="2400" b="0">
                <a:latin typeface="Times New Roman" pitchFamily="18" charset="0"/>
              </a:rPr>
              <a:t>heated</a:t>
            </a:r>
          </a:p>
        </p:txBody>
      </p:sp>
      <p:grpSp>
        <p:nvGrpSpPr>
          <p:cNvPr id="343044" name="Group 4"/>
          <p:cNvGrpSpPr>
            <a:grpSpLocks/>
          </p:cNvGrpSpPr>
          <p:nvPr/>
        </p:nvGrpSpPr>
        <p:grpSpPr bwMode="auto">
          <a:xfrm>
            <a:off x="1389063" y="1557338"/>
            <a:ext cx="4695825" cy="4921250"/>
            <a:chOff x="566" y="1226"/>
            <a:chExt cx="2958" cy="3100"/>
          </a:xfrm>
        </p:grpSpPr>
        <p:sp>
          <p:nvSpPr>
            <p:cNvPr id="343048" name="Freeform 5"/>
            <p:cNvSpPr>
              <a:spLocks/>
            </p:cNvSpPr>
            <p:nvPr/>
          </p:nvSpPr>
          <p:spPr bwMode="auto">
            <a:xfrm>
              <a:off x="906" y="1525"/>
              <a:ext cx="772" cy="2561"/>
            </a:xfrm>
            <a:custGeom>
              <a:avLst/>
              <a:gdLst>
                <a:gd name="T0" fmla="*/ 771 w 772"/>
                <a:gd name="T1" fmla="*/ 0 h 2561"/>
                <a:gd name="T2" fmla="*/ 763 w 772"/>
                <a:gd name="T3" fmla="*/ 93 h 2561"/>
                <a:gd name="T4" fmla="*/ 686 w 772"/>
                <a:gd name="T5" fmla="*/ 127 h 2561"/>
                <a:gd name="T6" fmla="*/ 661 w 772"/>
                <a:gd name="T7" fmla="*/ 144 h 2561"/>
                <a:gd name="T8" fmla="*/ 500 w 772"/>
                <a:gd name="T9" fmla="*/ 195 h 2561"/>
                <a:gd name="T10" fmla="*/ 415 w 772"/>
                <a:gd name="T11" fmla="*/ 228 h 2561"/>
                <a:gd name="T12" fmla="*/ 339 w 772"/>
                <a:gd name="T13" fmla="*/ 288 h 2561"/>
                <a:gd name="T14" fmla="*/ 305 w 772"/>
                <a:gd name="T15" fmla="*/ 322 h 2561"/>
                <a:gd name="T16" fmla="*/ 297 w 772"/>
                <a:gd name="T17" fmla="*/ 347 h 2561"/>
                <a:gd name="T18" fmla="*/ 271 w 772"/>
                <a:gd name="T19" fmla="*/ 364 h 2561"/>
                <a:gd name="T20" fmla="*/ 161 w 772"/>
                <a:gd name="T21" fmla="*/ 677 h 2561"/>
                <a:gd name="T22" fmla="*/ 110 w 772"/>
                <a:gd name="T23" fmla="*/ 1042 h 2561"/>
                <a:gd name="T24" fmla="*/ 60 w 772"/>
                <a:gd name="T25" fmla="*/ 1440 h 2561"/>
                <a:gd name="T26" fmla="*/ 17 w 772"/>
                <a:gd name="T27" fmla="*/ 2244 h 2561"/>
                <a:gd name="T28" fmla="*/ 0 w 772"/>
                <a:gd name="T29" fmla="*/ 2558 h 25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72"/>
                <a:gd name="T46" fmla="*/ 0 h 2561"/>
                <a:gd name="T47" fmla="*/ 772 w 772"/>
                <a:gd name="T48" fmla="*/ 2561 h 256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72" h="2561">
                  <a:moveTo>
                    <a:pt x="771" y="0"/>
                  </a:moveTo>
                  <a:cubicBezTo>
                    <a:pt x="768" y="31"/>
                    <a:pt x="772" y="63"/>
                    <a:pt x="763" y="93"/>
                  </a:cubicBezTo>
                  <a:cubicBezTo>
                    <a:pt x="759" y="107"/>
                    <a:pt x="703" y="121"/>
                    <a:pt x="686" y="127"/>
                  </a:cubicBezTo>
                  <a:cubicBezTo>
                    <a:pt x="676" y="130"/>
                    <a:pt x="670" y="140"/>
                    <a:pt x="661" y="144"/>
                  </a:cubicBezTo>
                  <a:cubicBezTo>
                    <a:pt x="611" y="167"/>
                    <a:pt x="553" y="180"/>
                    <a:pt x="500" y="195"/>
                  </a:cubicBezTo>
                  <a:cubicBezTo>
                    <a:pt x="470" y="204"/>
                    <a:pt x="445" y="219"/>
                    <a:pt x="415" y="228"/>
                  </a:cubicBezTo>
                  <a:cubicBezTo>
                    <a:pt x="355" y="269"/>
                    <a:pt x="379" y="248"/>
                    <a:pt x="339" y="288"/>
                  </a:cubicBezTo>
                  <a:cubicBezTo>
                    <a:pt x="318" y="353"/>
                    <a:pt x="350" y="277"/>
                    <a:pt x="305" y="322"/>
                  </a:cubicBezTo>
                  <a:cubicBezTo>
                    <a:pt x="299" y="328"/>
                    <a:pt x="303" y="340"/>
                    <a:pt x="297" y="347"/>
                  </a:cubicBezTo>
                  <a:cubicBezTo>
                    <a:pt x="290" y="355"/>
                    <a:pt x="280" y="358"/>
                    <a:pt x="271" y="364"/>
                  </a:cubicBezTo>
                  <a:cubicBezTo>
                    <a:pt x="236" y="468"/>
                    <a:pt x="188" y="570"/>
                    <a:pt x="161" y="677"/>
                  </a:cubicBezTo>
                  <a:cubicBezTo>
                    <a:pt x="131" y="796"/>
                    <a:pt x="126" y="921"/>
                    <a:pt x="110" y="1042"/>
                  </a:cubicBezTo>
                  <a:cubicBezTo>
                    <a:pt x="92" y="1174"/>
                    <a:pt x="74" y="1307"/>
                    <a:pt x="60" y="1440"/>
                  </a:cubicBezTo>
                  <a:cubicBezTo>
                    <a:pt x="49" y="1709"/>
                    <a:pt x="43" y="1976"/>
                    <a:pt x="17" y="2244"/>
                  </a:cubicBezTo>
                  <a:cubicBezTo>
                    <a:pt x="9" y="2561"/>
                    <a:pt x="114" y="2558"/>
                    <a:pt x="0" y="2558"/>
                  </a:cubicBezTo>
                </a:path>
              </a:pathLst>
            </a:custGeom>
            <a:noFill/>
            <a:ln w="9525">
              <a:solidFill>
                <a:schemeClr val="tx1"/>
              </a:solidFill>
              <a:round/>
              <a:headEnd/>
              <a:tailEnd/>
            </a:ln>
          </p:spPr>
          <p:txBody>
            <a:bodyPr/>
            <a:lstStyle/>
            <a:p>
              <a:pPr algn="ctr" eaLnBrk="0" hangingPunct="0"/>
              <a:endParaRPr lang="en-US"/>
            </a:p>
          </p:txBody>
        </p:sp>
        <p:sp>
          <p:nvSpPr>
            <p:cNvPr id="343049" name="Line 6"/>
            <p:cNvSpPr>
              <a:spLocks noChangeShapeType="1"/>
            </p:cNvSpPr>
            <p:nvPr/>
          </p:nvSpPr>
          <p:spPr bwMode="auto">
            <a:xfrm>
              <a:off x="2832" y="1488"/>
              <a:ext cx="0" cy="2592"/>
            </a:xfrm>
            <a:prstGeom prst="line">
              <a:avLst/>
            </a:prstGeom>
            <a:noFill/>
            <a:ln w="9525">
              <a:solidFill>
                <a:schemeClr val="tx1"/>
              </a:solidFill>
              <a:round/>
              <a:headEnd/>
              <a:tailEnd/>
            </a:ln>
          </p:spPr>
          <p:txBody>
            <a:bodyPr/>
            <a:lstStyle/>
            <a:p>
              <a:endParaRPr lang="en-US"/>
            </a:p>
          </p:txBody>
        </p:sp>
        <p:sp>
          <p:nvSpPr>
            <p:cNvPr id="343050" name="Text Box 7"/>
            <p:cNvSpPr txBox="1">
              <a:spLocks noChangeArrowheads="1"/>
            </p:cNvSpPr>
            <p:nvPr/>
          </p:nvSpPr>
          <p:spPr bwMode="auto">
            <a:xfrm>
              <a:off x="2698" y="4038"/>
              <a:ext cx="826" cy="288"/>
            </a:xfrm>
            <a:prstGeom prst="rect">
              <a:avLst/>
            </a:prstGeom>
            <a:noFill/>
            <a:ln w="9525">
              <a:noFill/>
              <a:miter lim="800000"/>
              <a:headEnd/>
              <a:tailEnd/>
            </a:ln>
          </p:spPr>
          <p:txBody>
            <a:bodyPr>
              <a:spAutoFit/>
            </a:bodyPr>
            <a:lstStyle/>
            <a:p>
              <a:r>
                <a:rPr lang="en-GB" sz="2400" b="0">
                  <a:latin typeface="Times New Roman" pitchFamily="18" charset="0"/>
                </a:rPr>
                <a:t>insulated</a:t>
              </a:r>
            </a:p>
          </p:txBody>
        </p:sp>
        <p:sp>
          <p:nvSpPr>
            <p:cNvPr id="343051" name="Freeform 8"/>
            <p:cNvSpPr>
              <a:spLocks/>
            </p:cNvSpPr>
            <p:nvPr/>
          </p:nvSpPr>
          <p:spPr bwMode="auto">
            <a:xfrm>
              <a:off x="2821" y="1516"/>
              <a:ext cx="449" cy="816"/>
            </a:xfrm>
            <a:custGeom>
              <a:avLst/>
              <a:gdLst>
                <a:gd name="T0" fmla="*/ 449 w 449"/>
                <a:gd name="T1" fmla="*/ 0 h 816"/>
                <a:gd name="T2" fmla="*/ 389 w 449"/>
                <a:gd name="T3" fmla="*/ 136 h 816"/>
                <a:gd name="T4" fmla="*/ 296 w 449"/>
                <a:gd name="T5" fmla="*/ 220 h 816"/>
                <a:gd name="T6" fmla="*/ 228 w 449"/>
                <a:gd name="T7" fmla="*/ 288 h 816"/>
                <a:gd name="T8" fmla="*/ 186 w 449"/>
                <a:gd name="T9" fmla="*/ 331 h 816"/>
                <a:gd name="T10" fmla="*/ 152 w 449"/>
                <a:gd name="T11" fmla="*/ 381 h 816"/>
                <a:gd name="T12" fmla="*/ 144 w 449"/>
                <a:gd name="T13" fmla="*/ 407 h 816"/>
                <a:gd name="T14" fmla="*/ 118 w 449"/>
                <a:gd name="T15" fmla="*/ 432 h 816"/>
                <a:gd name="T16" fmla="*/ 84 w 449"/>
                <a:gd name="T17" fmla="*/ 483 h 816"/>
                <a:gd name="T18" fmla="*/ 67 w 449"/>
                <a:gd name="T19" fmla="*/ 508 h 816"/>
                <a:gd name="T20" fmla="*/ 34 w 449"/>
                <a:gd name="T21" fmla="*/ 610 h 816"/>
                <a:gd name="T22" fmla="*/ 25 w 449"/>
                <a:gd name="T23" fmla="*/ 636 h 816"/>
                <a:gd name="T24" fmla="*/ 17 w 449"/>
                <a:gd name="T25" fmla="*/ 661 h 816"/>
                <a:gd name="T26" fmla="*/ 0 w 449"/>
                <a:gd name="T27" fmla="*/ 813 h 8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9"/>
                <a:gd name="T43" fmla="*/ 0 h 816"/>
                <a:gd name="T44" fmla="*/ 449 w 449"/>
                <a:gd name="T45" fmla="*/ 816 h 8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9" h="816">
                  <a:moveTo>
                    <a:pt x="449" y="0"/>
                  </a:moveTo>
                  <a:cubicBezTo>
                    <a:pt x="441" y="62"/>
                    <a:pt x="443" y="101"/>
                    <a:pt x="389" y="136"/>
                  </a:cubicBezTo>
                  <a:cubicBezTo>
                    <a:pt x="366" y="170"/>
                    <a:pt x="331" y="199"/>
                    <a:pt x="296" y="220"/>
                  </a:cubicBezTo>
                  <a:cubicBezTo>
                    <a:pt x="276" y="250"/>
                    <a:pt x="251" y="261"/>
                    <a:pt x="228" y="288"/>
                  </a:cubicBezTo>
                  <a:cubicBezTo>
                    <a:pt x="190" y="333"/>
                    <a:pt x="234" y="298"/>
                    <a:pt x="186" y="331"/>
                  </a:cubicBezTo>
                  <a:cubicBezTo>
                    <a:pt x="167" y="392"/>
                    <a:pt x="195" y="316"/>
                    <a:pt x="152" y="381"/>
                  </a:cubicBezTo>
                  <a:cubicBezTo>
                    <a:pt x="147" y="389"/>
                    <a:pt x="149" y="399"/>
                    <a:pt x="144" y="407"/>
                  </a:cubicBezTo>
                  <a:cubicBezTo>
                    <a:pt x="137" y="417"/>
                    <a:pt x="125" y="423"/>
                    <a:pt x="118" y="432"/>
                  </a:cubicBezTo>
                  <a:cubicBezTo>
                    <a:pt x="105" y="448"/>
                    <a:pt x="95" y="466"/>
                    <a:pt x="84" y="483"/>
                  </a:cubicBezTo>
                  <a:cubicBezTo>
                    <a:pt x="78" y="491"/>
                    <a:pt x="67" y="508"/>
                    <a:pt x="67" y="508"/>
                  </a:cubicBezTo>
                  <a:cubicBezTo>
                    <a:pt x="56" y="542"/>
                    <a:pt x="45" y="576"/>
                    <a:pt x="34" y="610"/>
                  </a:cubicBezTo>
                  <a:cubicBezTo>
                    <a:pt x="31" y="619"/>
                    <a:pt x="28" y="627"/>
                    <a:pt x="25" y="636"/>
                  </a:cubicBezTo>
                  <a:cubicBezTo>
                    <a:pt x="22" y="644"/>
                    <a:pt x="17" y="661"/>
                    <a:pt x="17" y="661"/>
                  </a:cubicBezTo>
                  <a:cubicBezTo>
                    <a:pt x="8" y="816"/>
                    <a:pt x="59" y="813"/>
                    <a:pt x="0" y="813"/>
                  </a:cubicBezTo>
                </a:path>
              </a:pathLst>
            </a:custGeom>
            <a:noFill/>
            <a:ln w="9525">
              <a:solidFill>
                <a:schemeClr val="tx1"/>
              </a:solidFill>
              <a:round/>
              <a:headEnd/>
              <a:tailEnd/>
            </a:ln>
          </p:spPr>
          <p:txBody>
            <a:bodyPr/>
            <a:lstStyle/>
            <a:p>
              <a:pPr algn="ctr" eaLnBrk="0" hangingPunct="0"/>
              <a:endParaRPr lang="en-US"/>
            </a:p>
          </p:txBody>
        </p:sp>
        <p:sp>
          <p:nvSpPr>
            <p:cNvPr id="343052" name="Freeform 9"/>
            <p:cNvSpPr>
              <a:spLocks/>
            </p:cNvSpPr>
            <p:nvPr/>
          </p:nvSpPr>
          <p:spPr bwMode="auto">
            <a:xfrm>
              <a:off x="2812" y="1542"/>
              <a:ext cx="466" cy="1736"/>
            </a:xfrm>
            <a:custGeom>
              <a:avLst/>
              <a:gdLst>
                <a:gd name="T0" fmla="*/ 466 w 466"/>
                <a:gd name="T1" fmla="*/ 0 h 1736"/>
                <a:gd name="T2" fmla="*/ 398 w 466"/>
                <a:gd name="T3" fmla="*/ 457 h 1736"/>
                <a:gd name="T4" fmla="*/ 339 w 466"/>
                <a:gd name="T5" fmla="*/ 626 h 1736"/>
                <a:gd name="T6" fmla="*/ 305 w 466"/>
                <a:gd name="T7" fmla="*/ 703 h 1736"/>
                <a:gd name="T8" fmla="*/ 237 w 466"/>
                <a:gd name="T9" fmla="*/ 898 h 1736"/>
                <a:gd name="T10" fmla="*/ 161 w 466"/>
                <a:gd name="T11" fmla="*/ 1101 h 1736"/>
                <a:gd name="T12" fmla="*/ 110 w 466"/>
                <a:gd name="T13" fmla="*/ 1236 h 1736"/>
                <a:gd name="T14" fmla="*/ 26 w 466"/>
                <a:gd name="T15" fmla="*/ 1507 h 1736"/>
                <a:gd name="T16" fmla="*/ 0 w 466"/>
                <a:gd name="T17" fmla="*/ 1736 h 173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66"/>
                <a:gd name="T28" fmla="*/ 0 h 1736"/>
                <a:gd name="T29" fmla="*/ 466 w 466"/>
                <a:gd name="T30" fmla="*/ 1736 h 17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6" h="1736">
                  <a:moveTo>
                    <a:pt x="466" y="0"/>
                  </a:moveTo>
                  <a:cubicBezTo>
                    <a:pt x="455" y="154"/>
                    <a:pt x="432" y="306"/>
                    <a:pt x="398" y="457"/>
                  </a:cubicBezTo>
                  <a:cubicBezTo>
                    <a:pt x="385" y="515"/>
                    <a:pt x="373" y="576"/>
                    <a:pt x="339" y="626"/>
                  </a:cubicBezTo>
                  <a:cubicBezTo>
                    <a:pt x="330" y="655"/>
                    <a:pt x="322" y="677"/>
                    <a:pt x="305" y="703"/>
                  </a:cubicBezTo>
                  <a:cubicBezTo>
                    <a:pt x="290" y="768"/>
                    <a:pt x="274" y="841"/>
                    <a:pt x="237" y="898"/>
                  </a:cubicBezTo>
                  <a:cubicBezTo>
                    <a:pt x="216" y="965"/>
                    <a:pt x="200" y="1042"/>
                    <a:pt x="161" y="1101"/>
                  </a:cubicBezTo>
                  <a:cubicBezTo>
                    <a:pt x="150" y="1147"/>
                    <a:pt x="125" y="1190"/>
                    <a:pt x="110" y="1236"/>
                  </a:cubicBezTo>
                  <a:cubicBezTo>
                    <a:pt x="80" y="1326"/>
                    <a:pt x="55" y="1417"/>
                    <a:pt x="26" y="1507"/>
                  </a:cubicBezTo>
                  <a:cubicBezTo>
                    <a:pt x="15" y="1581"/>
                    <a:pt x="34" y="1672"/>
                    <a:pt x="0" y="1736"/>
                  </a:cubicBezTo>
                </a:path>
              </a:pathLst>
            </a:custGeom>
            <a:noFill/>
            <a:ln w="9525">
              <a:solidFill>
                <a:schemeClr val="tx1"/>
              </a:solidFill>
              <a:round/>
              <a:headEnd/>
              <a:tailEnd/>
            </a:ln>
          </p:spPr>
          <p:txBody>
            <a:bodyPr/>
            <a:lstStyle/>
            <a:p>
              <a:pPr algn="ctr" eaLnBrk="0" hangingPunct="0"/>
              <a:endParaRPr lang="en-US"/>
            </a:p>
          </p:txBody>
        </p:sp>
        <p:sp>
          <p:nvSpPr>
            <p:cNvPr id="343053" name="Freeform 10"/>
            <p:cNvSpPr>
              <a:spLocks/>
            </p:cNvSpPr>
            <p:nvPr/>
          </p:nvSpPr>
          <p:spPr bwMode="auto">
            <a:xfrm>
              <a:off x="2821" y="1542"/>
              <a:ext cx="474" cy="2566"/>
            </a:xfrm>
            <a:custGeom>
              <a:avLst/>
              <a:gdLst>
                <a:gd name="T0" fmla="*/ 449 w 474"/>
                <a:gd name="T1" fmla="*/ 0 h 2566"/>
                <a:gd name="T2" fmla="*/ 474 w 474"/>
                <a:gd name="T3" fmla="*/ 237 h 2566"/>
                <a:gd name="T4" fmla="*/ 466 w 474"/>
                <a:gd name="T5" fmla="*/ 1219 h 2566"/>
                <a:gd name="T6" fmla="*/ 415 w 474"/>
                <a:gd name="T7" fmla="*/ 1372 h 2566"/>
                <a:gd name="T8" fmla="*/ 372 w 474"/>
                <a:gd name="T9" fmla="*/ 1457 h 2566"/>
                <a:gd name="T10" fmla="*/ 364 w 474"/>
                <a:gd name="T11" fmla="*/ 1482 h 2566"/>
                <a:gd name="T12" fmla="*/ 347 w 474"/>
                <a:gd name="T13" fmla="*/ 1507 h 2566"/>
                <a:gd name="T14" fmla="*/ 305 w 474"/>
                <a:gd name="T15" fmla="*/ 1626 h 2566"/>
                <a:gd name="T16" fmla="*/ 254 w 474"/>
                <a:gd name="T17" fmla="*/ 1762 h 2566"/>
                <a:gd name="T18" fmla="*/ 220 w 474"/>
                <a:gd name="T19" fmla="*/ 1846 h 2566"/>
                <a:gd name="T20" fmla="*/ 135 w 474"/>
                <a:gd name="T21" fmla="*/ 2083 h 2566"/>
                <a:gd name="T22" fmla="*/ 59 w 474"/>
                <a:gd name="T23" fmla="*/ 2321 h 2566"/>
                <a:gd name="T24" fmla="*/ 34 w 474"/>
                <a:gd name="T25" fmla="*/ 2380 h 2566"/>
                <a:gd name="T26" fmla="*/ 17 w 474"/>
                <a:gd name="T27" fmla="*/ 2482 h 2566"/>
                <a:gd name="T28" fmla="*/ 0 w 474"/>
                <a:gd name="T29" fmla="*/ 2566 h 256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4"/>
                <a:gd name="T46" fmla="*/ 0 h 2566"/>
                <a:gd name="T47" fmla="*/ 474 w 474"/>
                <a:gd name="T48" fmla="*/ 2566 h 256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4" h="2566">
                  <a:moveTo>
                    <a:pt x="449" y="0"/>
                  </a:moveTo>
                  <a:cubicBezTo>
                    <a:pt x="460" y="79"/>
                    <a:pt x="467" y="158"/>
                    <a:pt x="474" y="237"/>
                  </a:cubicBezTo>
                  <a:cubicBezTo>
                    <a:pt x="471" y="564"/>
                    <a:pt x="474" y="892"/>
                    <a:pt x="466" y="1219"/>
                  </a:cubicBezTo>
                  <a:cubicBezTo>
                    <a:pt x="465" y="1265"/>
                    <a:pt x="428" y="1326"/>
                    <a:pt x="415" y="1372"/>
                  </a:cubicBezTo>
                  <a:cubicBezTo>
                    <a:pt x="406" y="1403"/>
                    <a:pt x="372" y="1457"/>
                    <a:pt x="372" y="1457"/>
                  </a:cubicBezTo>
                  <a:cubicBezTo>
                    <a:pt x="369" y="1465"/>
                    <a:pt x="368" y="1474"/>
                    <a:pt x="364" y="1482"/>
                  </a:cubicBezTo>
                  <a:cubicBezTo>
                    <a:pt x="359" y="1491"/>
                    <a:pt x="351" y="1498"/>
                    <a:pt x="347" y="1507"/>
                  </a:cubicBezTo>
                  <a:cubicBezTo>
                    <a:pt x="331" y="1544"/>
                    <a:pt x="318" y="1587"/>
                    <a:pt x="305" y="1626"/>
                  </a:cubicBezTo>
                  <a:cubicBezTo>
                    <a:pt x="289" y="1674"/>
                    <a:pt x="277" y="1718"/>
                    <a:pt x="254" y="1762"/>
                  </a:cubicBezTo>
                  <a:cubicBezTo>
                    <a:pt x="239" y="1791"/>
                    <a:pt x="239" y="1818"/>
                    <a:pt x="220" y="1846"/>
                  </a:cubicBezTo>
                  <a:cubicBezTo>
                    <a:pt x="200" y="1922"/>
                    <a:pt x="179" y="2018"/>
                    <a:pt x="135" y="2083"/>
                  </a:cubicBezTo>
                  <a:cubicBezTo>
                    <a:pt x="117" y="2160"/>
                    <a:pt x="90" y="2248"/>
                    <a:pt x="59" y="2321"/>
                  </a:cubicBezTo>
                  <a:cubicBezTo>
                    <a:pt x="40" y="2367"/>
                    <a:pt x="44" y="2339"/>
                    <a:pt x="34" y="2380"/>
                  </a:cubicBezTo>
                  <a:cubicBezTo>
                    <a:pt x="21" y="2430"/>
                    <a:pt x="26" y="2424"/>
                    <a:pt x="17" y="2482"/>
                  </a:cubicBezTo>
                  <a:cubicBezTo>
                    <a:pt x="14" y="2504"/>
                    <a:pt x="0" y="2542"/>
                    <a:pt x="0" y="2566"/>
                  </a:cubicBezTo>
                </a:path>
              </a:pathLst>
            </a:custGeom>
            <a:noFill/>
            <a:ln w="9525">
              <a:solidFill>
                <a:schemeClr val="tx1"/>
              </a:solidFill>
              <a:round/>
              <a:headEnd/>
              <a:tailEnd/>
            </a:ln>
          </p:spPr>
          <p:txBody>
            <a:bodyPr/>
            <a:lstStyle/>
            <a:p>
              <a:pPr algn="ctr" eaLnBrk="0" hangingPunct="0"/>
              <a:endParaRPr lang="en-US"/>
            </a:p>
          </p:txBody>
        </p:sp>
        <p:sp>
          <p:nvSpPr>
            <p:cNvPr id="343054" name="Text Box 11"/>
            <p:cNvSpPr txBox="1">
              <a:spLocks noChangeArrowheads="1"/>
            </p:cNvSpPr>
            <p:nvPr/>
          </p:nvSpPr>
          <p:spPr bwMode="auto">
            <a:xfrm>
              <a:off x="2966" y="1754"/>
              <a:ext cx="265" cy="288"/>
            </a:xfrm>
            <a:prstGeom prst="rect">
              <a:avLst/>
            </a:prstGeom>
            <a:noFill/>
            <a:ln w="9525">
              <a:noFill/>
              <a:miter lim="800000"/>
              <a:headEnd/>
              <a:tailEnd/>
            </a:ln>
          </p:spPr>
          <p:txBody>
            <a:bodyPr wrap="none">
              <a:spAutoFit/>
            </a:bodyPr>
            <a:lstStyle/>
            <a:p>
              <a:r>
                <a:rPr lang="en-GB" sz="2400" b="0">
                  <a:latin typeface="Times New Roman" pitchFamily="18" charset="0"/>
                </a:rPr>
                <a:t>t1</a:t>
              </a:r>
            </a:p>
          </p:txBody>
        </p:sp>
        <p:sp>
          <p:nvSpPr>
            <p:cNvPr id="343055" name="Text Box 12"/>
            <p:cNvSpPr txBox="1">
              <a:spLocks noChangeArrowheads="1"/>
            </p:cNvSpPr>
            <p:nvPr/>
          </p:nvSpPr>
          <p:spPr bwMode="auto">
            <a:xfrm>
              <a:off x="3014" y="2330"/>
              <a:ext cx="265" cy="288"/>
            </a:xfrm>
            <a:prstGeom prst="rect">
              <a:avLst/>
            </a:prstGeom>
            <a:noFill/>
            <a:ln w="9525">
              <a:noFill/>
              <a:miter lim="800000"/>
              <a:headEnd/>
              <a:tailEnd/>
            </a:ln>
          </p:spPr>
          <p:txBody>
            <a:bodyPr wrap="none">
              <a:spAutoFit/>
            </a:bodyPr>
            <a:lstStyle/>
            <a:p>
              <a:r>
                <a:rPr lang="en-GB" sz="2400" b="0">
                  <a:latin typeface="Times New Roman" pitchFamily="18" charset="0"/>
                </a:rPr>
                <a:t>t2</a:t>
              </a:r>
            </a:p>
          </p:txBody>
        </p:sp>
        <p:sp>
          <p:nvSpPr>
            <p:cNvPr id="343056" name="Text Box 13"/>
            <p:cNvSpPr txBox="1">
              <a:spLocks noChangeArrowheads="1"/>
            </p:cNvSpPr>
            <p:nvPr/>
          </p:nvSpPr>
          <p:spPr bwMode="auto">
            <a:xfrm>
              <a:off x="3014" y="3146"/>
              <a:ext cx="265" cy="288"/>
            </a:xfrm>
            <a:prstGeom prst="rect">
              <a:avLst/>
            </a:prstGeom>
            <a:noFill/>
            <a:ln w="9525">
              <a:noFill/>
              <a:miter lim="800000"/>
              <a:headEnd/>
              <a:tailEnd/>
            </a:ln>
          </p:spPr>
          <p:txBody>
            <a:bodyPr wrap="none">
              <a:spAutoFit/>
            </a:bodyPr>
            <a:lstStyle/>
            <a:p>
              <a:r>
                <a:rPr lang="en-GB" sz="2400" b="0">
                  <a:latin typeface="Times New Roman" pitchFamily="18" charset="0"/>
                </a:rPr>
                <a:t>t3</a:t>
              </a:r>
            </a:p>
          </p:txBody>
        </p:sp>
        <p:sp>
          <p:nvSpPr>
            <p:cNvPr id="343057" name="Freeform 14"/>
            <p:cNvSpPr>
              <a:spLocks/>
            </p:cNvSpPr>
            <p:nvPr/>
          </p:nvSpPr>
          <p:spPr bwMode="auto">
            <a:xfrm>
              <a:off x="2829" y="1584"/>
              <a:ext cx="458" cy="2533"/>
            </a:xfrm>
            <a:custGeom>
              <a:avLst/>
              <a:gdLst>
                <a:gd name="T0" fmla="*/ 449 w 458"/>
                <a:gd name="T1" fmla="*/ 0 h 2533"/>
                <a:gd name="T2" fmla="*/ 458 w 458"/>
                <a:gd name="T3" fmla="*/ 474 h 2533"/>
                <a:gd name="T4" fmla="*/ 449 w 458"/>
                <a:gd name="T5" fmla="*/ 1745 h 2533"/>
                <a:gd name="T6" fmla="*/ 364 w 458"/>
                <a:gd name="T7" fmla="*/ 2016 h 2533"/>
                <a:gd name="T8" fmla="*/ 331 w 458"/>
                <a:gd name="T9" fmla="*/ 2067 h 2533"/>
                <a:gd name="T10" fmla="*/ 322 w 458"/>
                <a:gd name="T11" fmla="*/ 2092 h 2533"/>
                <a:gd name="T12" fmla="*/ 263 w 458"/>
                <a:gd name="T13" fmla="*/ 2168 h 2533"/>
                <a:gd name="T14" fmla="*/ 254 w 458"/>
                <a:gd name="T15" fmla="*/ 2194 h 2533"/>
                <a:gd name="T16" fmla="*/ 220 w 458"/>
                <a:gd name="T17" fmla="*/ 2245 h 2533"/>
                <a:gd name="T18" fmla="*/ 203 w 458"/>
                <a:gd name="T19" fmla="*/ 2270 h 2533"/>
                <a:gd name="T20" fmla="*/ 161 w 458"/>
                <a:gd name="T21" fmla="*/ 2346 h 2533"/>
                <a:gd name="T22" fmla="*/ 119 w 458"/>
                <a:gd name="T23" fmla="*/ 2423 h 2533"/>
                <a:gd name="T24" fmla="*/ 0 w 458"/>
                <a:gd name="T25" fmla="*/ 2533 h 25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58"/>
                <a:gd name="T40" fmla="*/ 0 h 2533"/>
                <a:gd name="T41" fmla="*/ 458 w 458"/>
                <a:gd name="T42" fmla="*/ 2533 h 253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58" h="2533">
                  <a:moveTo>
                    <a:pt x="449" y="0"/>
                  </a:moveTo>
                  <a:cubicBezTo>
                    <a:pt x="402" y="147"/>
                    <a:pt x="444" y="320"/>
                    <a:pt x="458" y="474"/>
                  </a:cubicBezTo>
                  <a:cubicBezTo>
                    <a:pt x="455" y="898"/>
                    <a:pt x="454" y="1321"/>
                    <a:pt x="449" y="1745"/>
                  </a:cubicBezTo>
                  <a:cubicBezTo>
                    <a:pt x="448" y="1827"/>
                    <a:pt x="410" y="1948"/>
                    <a:pt x="364" y="2016"/>
                  </a:cubicBezTo>
                  <a:cubicBezTo>
                    <a:pt x="346" y="2072"/>
                    <a:pt x="371" y="2007"/>
                    <a:pt x="331" y="2067"/>
                  </a:cubicBezTo>
                  <a:cubicBezTo>
                    <a:pt x="326" y="2074"/>
                    <a:pt x="327" y="2085"/>
                    <a:pt x="322" y="2092"/>
                  </a:cubicBezTo>
                  <a:cubicBezTo>
                    <a:pt x="304" y="2119"/>
                    <a:pt x="281" y="2141"/>
                    <a:pt x="263" y="2168"/>
                  </a:cubicBezTo>
                  <a:cubicBezTo>
                    <a:pt x="258" y="2176"/>
                    <a:pt x="258" y="2186"/>
                    <a:pt x="254" y="2194"/>
                  </a:cubicBezTo>
                  <a:cubicBezTo>
                    <a:pt x="244" y="2212"/>
                    <a:pt x="231" y="2228"/>
                    <a:pt x="220" y="2245"/>
                  </a:cubicBezTo>
                  <a:cubicBezTo>
                    <a:pt x="214" y="2253"/>
                    <a:pt x="203" y="2270"/>
                    <a:pt x="203" y="2270"/>
                  </a:cubicBezTo>
                  <a:cubicBezTo>
                    <a:pt x="183" y="2332"/>
                    <a:pt x="200" y="2309"/>
                    <a:pt x="161" y="2346"/>
                  </a:cubicBezTo>
                  <a:cubicBezTo>
                    <a:pt x="147" y="2391"/>
                    <a:pt x="158" y="2365"/>
                    <a:pt x="119" y="2423"/>
                  </a:cubicBezTo>
                  <a:cubicBezTo>
                    <a:pt x="90" y="2466"/>
                    <a:pt x="61" y="2533"/>
                    <a:pt x="0" y="2533"/>
                  </a:cubicBezTo>
                </a:path>
              </a:pathLst>
            </a:custGeom>
            <a:noFill/>
            <a:ln w="9525">
              <a:solidFill>
                <a:schemeClr val="tx1"/>
              </a:solidFill>
              <a:round/>
              <a:headEnd/>
              <a:tailEnd/>
            </a:ln>
          </p:spPr>
          <p:txBody>
            <a:bodyPr/>
            <a:lstStyle/>
            <a:p>
              <a:pPr algn="ctr" eaLnBrk="0" hangingPunct="0"/>
              <a:endParaRPr lang="en-US"/>
            </a:p>
          </p:txBody>
        </p:sp>
        <p:sp>
          <p:nvSpPr>
            <p:cNvPr id="343058" name="Text Box 15"/>
            <p:cNvSpPr txBox="1">
              <a:spLocks noChangeArrowheads="1"/>
            </p:cNvSpPr>
            <p:nvPr/>
          </p:nvSpPr>
          <p:spPr bwMode="auto">
            <a:xfrm>
              <a:off x="3062" y="3578"/>
              <a:ext cx="265" cy="288"/>
            </a:xfrm>
            <a:prstGeom prst="rect">
              <a:avLst/>
            </a:prstGeom>
            <a:noFill/>
            <a:ln w="9525">
              <a:noFill/>
              <a:miter lim="800000"/>
              <a:headEnd/>
              <a:tailEnd/>
            </a:ln>
          </p:spPr>
          <p:txBody>
            <a:bodyPr wrap="none">
              <a:spAutoFit/>
            </a:bodyPr>
            <a:lstStyle/>
            <a:p>
              <a:r>
                <a:rPr lang="en-GB" sz="2400" b="0">
                  <a:latin typeface="Times New Roman" pitchFamily="18" charset="0"/>
                </a:rPr>
                <a:t>t4</a:t>
              </a:r>
            </a:p>
          </p:txBody>
        </p:sp>
        <p:sp>
          <p:nvSpPr>
            <p:cNvPr id="343059" name="Text Box 16"/>
            <p:cNvSpPr txBox="1">
              <a:spLocks noChangeArrowheads="1"/>
            </p:cNvSpPr>
            <p:nvPr/>
          </p:nvSpPr>
          <p:spPr bwMode="auto">
            <a:xfrm>
              <a:off x="1142" y="1658"/>
              <a:ext cx="826" cy="288"/>
            </a:xfrm>
            <a:prstGeom prst="rect">
              <a:avLst/>
            </a:prstGeom>
            <a:noFill/>
            <a:ln w="9525">
              <a:noFill/>
              <a:miter lim="800000"/>
              <a:headEnd/>
              <a:tailEnd/>
            </a:ln>
          </p:spPr>
          <p:txBody>
            <a:bodyPr>
              <a:spAutoFit/>
            </a:bodyPr>
            <a:lstStyle/>
            <a:p>
              <a:endParaRPr lang="en-US" sz="2400" b="0">
                <a:latin typeface="Times New Roman" pitchFamily="18" charset="0"/>
              </a:endParaRPr>
            </a:p>
          </p:txBody>
        </p:sp>
        <p:sp>
          <p:nvSpPr>
            <p:cNvPr id="343060" name="Text Box 17"/>
            <p:cNvSpPr txBox="1">
              <a:spLocks noChangeArrowheads="1"/>
            </p:cNvSpPr>
            <p:nvPr/>
          </p:nvSpPr>
          <p:spPr bwMode="auto">
            <a:xfrm>
              <a:off x="566" y="1514"/>
              <a:ext cx="1031" cy="288"/>
            </a:xfrm>
            <a:prstGeom prst="rect">
              <a:avLst/>
            </a:prstGeom>
            <a:noFill/>
            <a:ln w="9525">
              <a:noFill/>
              <a:miter lim="800000"/>
              <a:headEnd/>
              <a:tailEnd/>
            </a:ln>
          </p:spPr>
          <p:txBody>
            <a:bodyPr wrap="none">
              <a:spAutoFit/>
            </a:bodyPr>
            <a:lstStyle/>
            <a:p>
              <a:r>
                <a:rPr lang="en-GB" sz="2400" b="0">
                  <a:latin typeface="Times New Roman" pitchFamily="18" charset="0"/>
                </a:rPr>
                <a:t>thermocline</a:t>
              </a:r>
            </a:p>
          </p:txBody>
        </p:sp>
        <p:sp>
          <p:nvSpPr>
            <p:cNvPr id="343061" name="Text Box 18"/>
            <p:cNvSpPr txBox="1">
              <a:spLocks noChangeArrowheads="1"/>
            </p:cNvSpPr>
            <p:nvPr/>
          </p:nvSpPr>
          <p:spPr bwMode="auto">
            <a:xfrm>
              <a:off x="1622" y="1226"/>
              <a:ext cx="436" cy="288"/>
            </a:xfrm>
            <a:prstGeom prst="rect">
              <a:avLst/>
            </a:prstGeom>
            <a:noFill/>
            <a:ln w="9525">
              <a:noFill/>
              <a:miter lim="800000"/>
              <a:headEnd/>
              <a:tailEnd/>
            </a:ln>
          </p:spPr>
          <p:txBody>
            <a:bodyPr wrap="none">
              <a:spAutoFit/>
            </a:bodyPr>
            <a:lstStyle/>
            <a:p>
              <a:r>
                <a:rPr lang="en-GB" sz="2400" b="0">
                  <a:latin typeface="Times New Roman" pitchFamily="18" charset="0"/>
                </a:rPr>
                <a:t>26C</a:t>
              </a:r>
            </a:p>
          </p:txBody>
        </p:sp>
        <p:sp>
          <p:nvSpPr>
            <p:cNvPr id="343062" name="Text Box 19"/>
            <p:cNvSpPr txBox="1">
              <a:spLocks noChangeArrowheads="1"/>
            </p:cNvSpPr>
            <p:nvPr/>
          </p:nvSpPr>
          <p:spPr bwMode="auto">
            <a:xfrm>
              <a:off x="998" y="3818"/>
              <a:ext cx="340" cy="288"/>
            </a:xfrm>
            <a:prstGeom prst="rect">
              <a:avLst/>
            </a:prstGeom>
            <a:noFill/>
            <a:ln w="9525">
              <a:noFill/>
              <a:miter lim="800000"/>
              <a:headEnd/>
              <a:tailEnd/>
            </a:ln>
          </p:spPr>
          <p:txBody>
            <a:bodyPr wrap="none">
              <a:spAutoFit/>
            </a:bodyPr>
            <a:lstStyle/>
            <a:p>
              <a:r>
                <a:rPr lang="en-GB" sz="2400" b="0">
                  <a:latin typeface="Times New Roman" pitchFamily="18" charset="0"/>
                </a:rPr>
                <a:t>1C</a:t>
              </a:r>
            </a:p>
          </p:txBody>
        </p:sp>
        <p:sp>
          <p:nvSpPr>
            <p:cNvPr id="343063" name="Freeform 20"/>
            <p:cNvSpPr>
              <a:spLocks/>
            </p:cNvSpPr>
            <p:nvPr/>
          </p:nvSpPr>
          <p:spPr bwMode="auto">
            <a:xfrm>
              <a:off x="3228" y="1559"/>
              <a:ext cx="59" cy="2566"/>
            </a:xfrm>
            <a:custGeom>
              <a:avLst/>
              <a:gdLst>
                <a:gd name="T0" fmla="*/ 50 w 59"/>
                <a:gd name="T1" fmla="*/ 0 h 2566"/>
                <a:gd name="T2" fmla="*/ 59 w 59"/>
                <a:gd name="T3" fmla="*/ 686 h 2566"/>
                <a:gd name="T4" fmla="*/ 59 w 59"/>
                <a:gd name="T5" fmla="*/ 2566 h 2566"/>
                <a:gd name="T6" fmla="*/ 0 60000 65536"/>
                <a:gd name="T7" fmla="*/ 0 60000 65536"/>
                <a:gd name="T8" fmla="*/ 0 60000 65536"/>
                <a:gd name="T9" fmla="*/ 0 w 59"/>
                <a:gd name="T10" fmla="*/ 0 h 2566"/>
                <a:gd name="T11" fmla="*/ 59 w 59"/>
                <a:gd name="T12" fmla="*/ 2566 h 2566"/>
              </a:gdLst>
              <a:ahLst/>
              <a:cxnLst>
                <a:cxn ang="T6">
                  <a:pos x="T0" y="T1"/>
                </a:cxn>
                <a:cxn ang="T7">
                  <a:pos x="T2" y="T3"/>
                </a:cxn>
                <a:cxn ang="T8">
                  <a:pos x="T4" y="T5"/>
                </a:cxn>
              </a:cxnLst>
              <a:rect l="T9" t="T10" r="T11" b="T12"/>
              <a:pathLst>
                <a:path w="59" h="2566">
                  <a:moveTo>
                    <a:pt x="50" y="0"/>
                  </a:moveTo>
                  <a:cubicBezTo>
                    <a:pt x="32" y="227"/>
                    <a:pt x="0" y="464"/>
                    <a:pt x="59" y="686"/>
                  </a:cubicBezTo>
                  <a:cubicBezTo>
                    <a:pt x="42" y="1312"/>
                    <a:pt x="59" y="1940"/>
                    <a:pt x="59" y="2566"/>
                  </a:cubicBezTo>
                </a:path>
              </a:pathLst>
            </a:custGeom>
            <a:noFill/>
            <a:ln w="9525">
              <a:solidFill>
                <a:schemeClr val="tx1"/>
              </a:solidFill>
              <a:round/>
              <a:headEnd/>
              <a:tailEnd/>
            </a:ln>
          </p:spPr>
          <p:txBody>
            <a:bodyPr/>
            <a:lstStyle/>
            <a:p>
              <a:pPr algn="ctr" eaLnBrk="0" hangingPunct="0"/>
              <a:endParaRPr lang="en-US"/>
            </a:p>
          </p:txBody>
        </p:sp>
        <p:sp>
          <p:nvSpPr>
            <p:cNvPr id="343064" name="Text Box 21"/>
            <p:cNvSpPr txBox="1">
              <a:spLocks noChangeArrowheads="1"/>
            </p:cNvSpPr>
            <p:nvPr/>
          </p:nvSpPr>
          <p:spPr bwMode="auto">
            <a:xfrm>
              <a:off x="3254" y="3626"/>
              <a:ext cx="265" cy="288"/>
            </a:xfrm>
            <a:prstGeom prst="rect">
              <a:avLst/>
            </a:prstGeom>
            <a:noFill/>
            <a:ln w="9525">
              <a:noFill/>
              <a:miter lim="800000"/>
              <a:headEnd/>
              <a:tailEnd/>
            </a:ln>
          </p:spPr>
          <p:txBody>
            <a:bodyPr wrap="none">
              <a:spAutoFit/>
            </a:bodyPr>
            <a:lstStyle/>
            <a:p>
              <a:r>
                <a:rPr lang="en-GB" sz="2400" b="0">
                  <a:latin typeface="Times New Roman" pitchFamily="18" charset="0"/>
                </a:rPr>
                <a:t>t5</a:t>
              </a:r>
            </a:p>
          </p:txBody>
        </p:sp>
      </p:grpSp>
      <p:sp>
        <p:nvSpPr>
          <p:cNvPr id="343045" name="Text Box 22"/>
          <p:cNvSpPr txBox="1">
            <a:spLocks noChangeArrowheads="1"/>
          </p:cNvSpPr>
          <p:nvPr/>
        </p:nvSpPr>
        <p:spPr bwMode="auto">
          <a:xfrm>
            <a:off x="0" y="3733800"/>
            <a:ext cx="1600200" cy="1920875"/>
          </a:xfrm>
          <a:prstGeom prst="rect">
            <a:avLst/>
          </a:prstGeom>
          <a:noFill/>
          <a:ln w="9525">
            <a:noFill/>
            <a:miter lim="800000"/>
            <a:headEnd/>
            <a:tailEnd/>
          </a:ln>
        </p:spPr>
        <p:txBody>
          <a:bodyPr>
            <a:spAutoFit/>
          </a:bodyPr>
          <a:lstStyle/>
          <a:p>
            <a:pPr>
              <a:spcBef>
                <a:spcPct val="50000"/>
              </a:spcBef>
            </a:pPr>
            <a:r>
              <a:rPr lang="en-GB" sz="2000" b="0">
                <a:latin typeface="Times New Roman" pitchFamily="18" charset="0"/>
              </a:rPr>
              <a:t>Temperature profile from the surface to the deep ocean (4000m)</a:t>
            </a:r>
          </a:p>
        </p:txBody>
      </p:sp>
      <p:sp>
        <p:nvSpPr>
          <p:cNvPr id="343046" name="Text Box 24"/>
          <p:cNvSpPr txBox="1">
            <a:spLocks noChangeArrowheads="1"/>
          </p:cNvSpPr>
          <p:nvPr/>
        </p:nvSpPr>
        <p:spPr bwMode="auto">
          <a:xfrm>
            <a:off x="4787900" y="981075"/>
            <a:ext cx="3167063" cy="366713"/>
          </a:xfrm>
          <a:prstGeom prst="rect">
            <a:avLst/>
          </a:prstGeom>
          <a:noFill/>
          <a:ln w="12700">
            <a:noFill/>
            <a:miter lim="800000"/>
            <a:headEnd/>
            <a:tailEnd/>
          </a:ln>
        </p:spPr>
        <p:txBody>
          <a:bodyPr>
            <a:spAutoFit/>
          </a:bodyPr>
          <a:lstStyle/>
          <a:p>
            <a:pPr algn="ctr" eaLnBrk="0" hangingPunct="0">
              <a:spcBef>
                <a:spcPct val="50000"/>
              </a:spcBef>
            </a:pPr>
            <a:r>
              <a:rPr lang="en-GB" sz="1800" b="0"/>
              <a:t>Thought experiment:  </a:t>
            </a:r>
            <a:endParaRPr lang="en-US" sz="1800" b="0"/>
          </a:p>
        </p:txBody>
      </p:sp>
      <p:sp>
        <p:nvSpPr>
          <p:cNvPr id="343047" name="Rectangle 24"/>
          <p:cNvSpPr>
            <a:spLocks noChangeArrowheads="1"/>
          </p:cNvSpPr>
          <p:nvPr/>
        </p:nvSpPr>
        <p:spPr bwMode="auto">
          <a:xfrm>
            <a:off x="5867400" y="1341438"/>
            <a:ext cx="2592388" cy="646112"/>
          </a:xfrm>
          <a:prstGeom prst="rect">
            <a:avLst/>
          </a:prstGeom>
          <a:noFill/>
          <a:ln w="9525">
            <a:noFill/>
            <a:miter lim="800000"/>
            <a:headEnd/>
            <a:tailEnd/>
          </a:ln>
        </p:spPr>
        <p:txBody>
          <a:bodyPr>
            <a:spAutoFit/>
          </a:bodyPr>
          <a:lstStyle/>
          <a:p>
            <a:pPr>
              <a:spcBef>
                <a:spcPct val="50000"/>
              </a:spcBef>
            </a:pPr>
            <a:r>
              <a:rPr lang="en-GB" sz="1200" b="0">
                <a:latin typeface="Times New Roman" pitchFamily="18" charset="0"/>
              </a:rPr>
              <a:t>The temperature profile becomes homogeneous (well mixed) with increasing time t1, t2, t3 …</a:t>
            </a:r>
          </a:p>
        </p:txBody>
      </p:sp>
    </p:spTree>
    <p:extLst>
      <p:ext uri="{BB962C8B-B14F-4D97-AF65-F5344CB8AC3E}">
        <p14:creationId xmlns:p14="http://schemas.microsoft.com/office/powerpoint/2010/main" val="56463204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3" name="Rectangle 2"/>
          <p:cNvSpPr>
            <a:spLocks noGrp="1" noChangeArrowheads="1"/>
          </p:cNvSpPr>
          <p:nvPr>
            <p:ph type="title"/>
          </p:nvPr>
        </p:nvSpPr>
        <p:spPr>
          <a:xfrm>
            <a:off x="395536" y="5037896"/>
            <a:ext cx="8424936" cy="1559525"/>
          </a:xfrm>
          <a:noFill/>
          <a:ln>
            <a:noFill/>
          </a:ln>
        </p:spPr>
        <p:txBody>
          <a:bodyPr>
            <a:noAutofit/>
          </a:bodyPr>
          <a:lstStyle/>
          <a:p>
            <a:pPr>
              <a:lnSpc>
                <a:spcPct val="100000"/>
              </a:lnSpc>
            </a:pPr>
            <a:r>
              <a:rPr lang="en-GB" sz="1800" dirty="0" err="1" smtClean="0"/>
              <a:t>Thermo+Haline</a:t>
            </a:r>
            <a:r>
              <a:rPr lang="en-GB" sz="1800" dirty="0" smtClean="0"/>
              <a:t>= Circulation driven by density differences.</a:t>
            </a:r>
            <a:br>
              <a:rPr lang="en-GB" sz="1800" dirty="0" smtClean="0"/>
            </a:br>
            <a:r>
              <a:rPr lang="en-GB" sz="1800" dirty="0" smtClean="0"/>
              <a:t/>
            </a:r>
            <a:br>
              <a:rPr lang="en-GB" sz="1800" dirty="0" smtClean="0"/>
            </a:br>
            <a:r>
              <a:rPr lang="en-GB" sz="1800" dirty="0" smtClean="0"/>
              <a:t>Related to localized deep water formation areas.</a:t>
            </a:r>
            <a:br>
              <a:rPr lang="en-GB" sz="1800" dirty="0" smtClean="0"/>
            </a:br>
            <a:r>
              <a:rPr lang="en-GB" sz="1800" dirty="0" smtClean="0"/>
              <a:t/>
            </a:r>
            <a:br>
              <a:rPr lang="en-GB" sz="1800" dirty="0" smtClean="0"/>
            </a:br>
            <a:r>
              <a:rPr lang="en-GB" sz="1800" dirty="0" smtClean="0"/>
              <a:t>Important for </a:t>
            </a:r>
            <a:r>
              <a:rPr lang="en-GB" sz="1800" dirty="0" err="1" smtClean="0"/>
              <a:t>meridional</a:t>
            </a:r>
            <a:r>
              <a:rPr lang="en-GB" sz="1800" dirty="0" smtClean="0"/>
              <a:t> heat transports and ocean stratification.</a:t>
            </a:r>
          </a:p>
        </p:txBody>
      </p:sp>
      <p:pic>
        <p:nvPicPr>
          <p:cNvPr id="340994" name="Picture 3" descr="conveyer_new"/>
          <p:cNvPicPr>
            <a:picLocks noChangeAspect="1" noChangeArrowheads="1"/>
          </p:cNvPicPr>
          <p:nvPr/>
        </p:nvPicPr>
        <p:blipFill rotWithShape="1">
          <a:blip r:embed="rId3" cstate="print"/>
          <a:srcRect b="14558"/>
          <a:stretch/>
        </p:blipFill>
        <p:spPr bwMode="auto">
          <a:xfrm>
            <a:off x="1763688" y="1124745"/>
            <a:ext cx="6015709" cy="3913082"/>
          </a:xfrm>
          <a:prstGeom prst="rect">
            <a:avLst/>
          </a:prstGeom>
          <a:noFill/>
          <a:ln w="9525">
            <a:noFill/>
            <a:miter lim="800000"/>
            <a:headEnd/>
            <a:tailEnd/>
          </a:ln>
        </p:spPr>
      </p:pic>
      <p:sp>
        <p:nvSpPr>
          <p:cNvPr id="340995" name="Text Box 4"/>
          <p:cNvSpPr txBox="1">
            <a:spLocks noChangeArrowheads="1"/>
          </p:cNvSpPr>
          <p:nvPr/>
        </p:nvSpPr>
        <p:spPr bwMode="auto">
          <a:xfrm>
            <a:off x="827088" y="260350"/>
            <a:ext cx="6337300" cy="579438"/>
          </a:xfrm>
          <a:prstGeom prst="rect">
            <a:avLst/>
          </a:prstGeom>
          <a:noFill/>
          <a:ln w="12700">
            <a:noFill/>
            <a:miter lim="800000"/>
            <a:headEnd/>
            <a:tailEnd/>
          </a:ln>
        </p:spPr>
        <p:txBody>
          <a:bodyPr>
            <a:spAutoFit/>
          </a:bodyPr>
          <a:lstStyle/>
          <a:p>
            <a:pPr eaLnBrk="0" hangingPunct="0">
              <a:spcBef>
                <a:spcPct val="50000"/>
              </a:spcBef>
            </a:pPr>
            <a:r>
              <a:rPr lang="en-GB"/>
              <a:t>Thermohaline Circulation</a:t>
            </a:r>
            <a:endParaRPr lang="en-US"/>
          </a:p>
        </p:txBody>
      </p:sp>
    </p:spTree>
    <p:extLst>
      <p:ext uri="{BB962C8B-B14F-4D97-AF65-F5344CB8AC3E}">
        <p14:creationId xmlns:p14="http://schemas.microsoft.com/office/powerpoint/2010/main" val="785256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089" name="Rectangle 2"/>
          <p:cNvSpPr>
            <a:spLocks noGrp="1" noChangeArrowheads="1"/>
          </p:cNvSpPr>
          <p:nvPr>
            <p:ph type="title"/>
          </p:nvPr>
        </p:nvSpPr>
        <p:spPr/>
        <p:txBody>
          <a:bodyPr/>
          <a:lstStyle/>
          <a:p>
            <a:r>
              <a:rPr lang="en-US" b="1" dirty="0" err="1" smtClean="0"/>
              <a:t>Thermohaline</a:t>
            </a:r>
            <a:r>
              <a:rPr lang="en-US" b="1" dirty="0" smtClean="0"/>
              <a:t> circulation</a:t>
            </a:r>
          </a:p>
        </p:txBody>
      </p:sp>
      <p:sp>
        <p:nvSpPr>
          <p:cNvPr id="26" name="TextBox 25"/>
          <p:cNvSpPr txBox="1">
            <a:spLocks noChangeArrowheads="1"/>
          </p:cNvSpPr>
          <p:nvPr/>
        </p:nvSpPr>
        <p:spPr bwMode="auto">
          <a:xfrm>
            <a:off x="4819965" y="980736"/>
            <a:ext cx="3852863" cy="4770537"/>
          </a:xfrm>
          <a:prstGeom prst="rect">
            <a:avLst/>
          </a:prstGeom>
          <a:solidFill>
            <a:srgbClr val="FFFFCC"/>
          </a:solidFill>
          <a:ln w="9525">
            <a:solidFill>
              <a:schemeClr val="tx1"/>
            </a:solidFill>
            <a:miter lim="800000"/>
            <a:headEnd/>
            <a:tailEnd/>
          </a:ln>
        </p:spPr>
        <p:txBody>
          <a:bodyPr>
            <a:spAutoFit/>
          </a:bodyPr>
          <a:lstStyle/>
          <a:p>
            <a:pPr>
              <a:buFont typeface="Arial" charset="0"/>
              <a:buChar char="•"/>
            </a:pPr>
            <a:r>
              <a:rPr lang="en-GB" sz="1600" dirty="0" smtClean="0">
                <a:solidFill>
                  <a:srgbClr val="004E00"/>
                </a:solidFill>
              </a:rPr>
              <a:t>The circulation is driven by density differences.</a:t>
            </a:r>
          </a:p>
          <a:p>
            <a:pPr>
              <a:buFont typeface="Arial" charset="0"/>
              <a:buChar char="•"/>
            </a:pPr>
            <a:endParaRPr lang="en-GB" sz="1600" dirty="0">
              <a:solidFill>
                <a:srgbClr val="004E00"/>
              </a:solidFill>
            </a:endParaRPr>
          </a:p>
          <a:p>
            <a:pPr>
              <a:buFont typeface="Arial" charset="0"/>
              <a:buChar char="•"/>
            </a:pPr>
            <a:r>
              <a:rPr lang="en-GB" sz="1600" dirty="0" smtClean="0">
                <a:solidFill>
                  <a:srgbClr val="004E00"/>
                </a:solidFill>
              </a:rPr>
              <a:t>Density differences forced to heat and fresh water fluxes, which in some areas act in different directions.</a:t>
            </a:r>
          </a:p>
          <a:p>
            <a:pPr>
              <a:buFont typeface="Arial" charset="0"/>
              <a:buChar char="•"/>
            </a:pPr>
            <a:endParaRPr lang="en-GB" sz="1600" dirty="0">
              <a:solidFill>
                <a:srgbClr val="004E00"/>
              </a:solidFill>
            </a:endParaRPr>
          </a:p>
          <a:p>
            <a:pPr>
              <a:buFont typeface="Arial" charset="0"/>
              <a:buChar char="•"/>
            </a:pPr>
            <a:r>
              <a:rPr lang="en-GB" sz="1600" dirty="0" smtClean="0">
                <a:solidFill>
                  <a:srgbClr val="004E00"/>
                </a:solidFill>
              </a:rPr>
              <a:t>In the current climate, sinking at high latitudes appears localized in small regions</a:t>
            </a:r>
          </a:p>
          <a:p>
            <a:pPr>
              <a:buFont typeface="Arial" charset="0"/>
              <a:buChar char="•"/>
            </a:pPr>
            <a:endParaRPr lang="en-GB" sz="1600" dirty="0">
              <a:solidFill>
                <a:srgbClr val="004E00"/>
              </a:solidFill>
            </a:endParaRPr>
          </a:p>
          <a:p>
            <a:pPr>
              <a:buFont typeface="Arial" charset="0"/>
              <a:buChar char="•"/>
            </a:pPr>
            <a:r>
              <a:rPr lang="en-GB" sz="1600" dirty="0" smtClean="0">
                <a:solidFill>
                  <a:srgbClr val="004E00"/>
                </a:solidFill>
              </a:rPr>
              <a:t>Upwelling is more widespread.</a:t>
            </a:r>
          </a:p>
          <a:p>
            <a:pPr>
              <a:buFont typeface="Arial" charset="0"/>
              <a:buChar char="•"/>
            </a:pPr>
            <a:endParaRPr lang="en-GB" sz="1600" dirty="0">
              <a:solidFill>
                <a:srgbClr val="004E00"/>
              </a:solidFill>
            </a:endParaRPr>
          </a:p>
          <a:p>
            <a:pPr>
              <a:buFont typeface="Arial" charset="0"/>
              <a:buChar char="•"/>
            </a:pPr>
            <a:r>
              <a:rPr lang="en-GB" sz="1600" u="sng" dirty="0" err="1" smtClean="0">
                <a:solidFill>
                  <a:srgbClr val="004E00"/>
                </a:solidFill>
              </a:rPr>
              <a:t>Stommel</a:t>
            </a:r>
            <a:r>
              <a:rPr lang="en-GB" sz="1600" u="sng" dirty="0" smtClean="0">
                <a:solidFill>
                  <a:srgbClr val="004E00"/>
                </a:solidFill>
              </a:rPr>
              <a:t> box model can present bifurcations</a:t>
            </a:r>
            <a:r>
              <a:rPr lang="en-GB" sz="1600" dirty="0" smtClean="0">
                <a:solidFill>
                  <a:srgbClr val="004E00"/>
                </a:solidFill>
              </a:rPr>
              <a:t>. Different solutions depending on the balance between heat and fresh water fluxes.</a:t>
            </a:r>
            <a:endParaRPr lang="en-GB" sz="1600" dirty="0">
              <a:solidFill>
                <a:srgbClr val="004E00"/>
              </a:solidFill>
            </a:endParaRPr>
          </a:p>
        </p:txBody>
      </p:sp>
      <p:pic>
        <p:nvPicPr>
          <p:cNvPr id="345091" name="Picture 6"/>
          <p:cNvPicPr>
            <a:picLocks noChangeAspect="1" noChangeArrowheads="1"/>
          </p:cNvPicPr>
          <p:nvPr/>
        </p:nvPicPr>
        <p:blipFill>
          <a:blip r:embed="rId2" cstate="print"/>
          <a:srcRect/>
          <a:stretch>
            <a:fillRect/>
          </a:stretch>
        </p:blipFill>
        <p:spPr bwMode="auto">
          <a:xfrm>
            <a:off x="179512" y="1288420"/>
            <a:ext cx="4517278" cy="3672408"/>
          </a:xfrm>
          <a:prstGeom prst="rect">
            <a:avLst/>
          </a:prstGeom>
          <a:noFill/>
          <a:ln w="9525">
            <a:noFill/>
            <a:miter lim="800000"/>
            <a:headEnd/>
            <a:tailEnd/>
          </a:ln>
        </p:spPr>
      </p:pic>
    </p:spTree>
    <p:extLst>
      <p:ext uri="{BB962C8B-B14F-4D97-AF65-F5344CB8AC3E}">
        <p14:creationId xmlns:p14="http://schemas.microsoft.com/office/powerpoint/2010/main" val="2353262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895" y="256735"/>
            <a:ext cx="8434280" cy="742097"/>
          </a:xfrm>
        </p:spPr>
        <p:txBody>
          <a:bodyPr/>
          <a:lstStyle/>
          <a:p>
            <a:r>
              <a:rPr lang="en-GB" dirty="0" err="1" smtClean="0">
                <a:solidFill>
                  <a:schemeClr val="accent1">
                    <a:lumMod val="75000"/>
                  </a:schemeClr>
                </a:solidFill>
              </a:rPr>
              <a:t>Meridional</a:t>
            </a:r>
            <a:r>
              <a:rPr lang="en-GB" dirty="0" smtClean="0">
                <a:solidFill>
                  <a:schemeClr val="accent1">
                    <a:lumMod val="75000"/>
                  </a:schemeClr>
                </a:solidFill>
              </a:rPr>
              <a:t> Heat transport: MOC x Stratification</a:t>
            </a:r>
            <a:endParaRPr lang="en-GB" dirty="0">
              <a:solidFill>
                <a:schemeClr val="accent1">
                  <a:lumMod val="75000"/>
                </a:schemeClr>
              </a:solidFill>
            </a:endParaRPr>
          </a:p>
        </p:txBody>
      </p:sp>
      <p:pic>
        <p:nvPicPr>
          <p:cNvPr id="3297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5835" y="1196752"/>
            <a:ext cx="3889766" cy="3825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16482" y="4999598"/>
            <a:ext cx="4248472" cy="430887"/>
          </a:xfrm>
          <a:prstGeom prst="rect">
            <a:avLst/>
          </a:prstGeom>
          <a:noFill/>
        </p:spPr>
        <p:txBody>
          <a:bodyPr wrap="square" rtlCol="0">
            <a:spAutoFit/>
          </a:bodyPr>
          <a:lstStyle/>
          <a:p>
            <a:r>
              <a:rPr lang="en-GB" sz="1100" b="0" dirty="0" smtClean="0"/>
              <a:t>Stratification  of Ocean/Atmosphere</a:t>
            </a:r>
          </a:p>
          <a:p>
            <a:r>
              <a:rPr lang="en-GB" sz="1100" b="0" dirty="0" smtClean="0"/>
              <a:t>From </a:t>
            </a:r>
            <a:r>
              <a:rPr lang="en-GB" sz="1100" b="0" dirty="0" err="1" smtClean="0"/>
              <a:t>Czaja</a:t>
            </a:r>
            <a:r>
              <a:rPr lang="en-GB" sz="1100" b="0" dirty="0" smtClean="0"/>
              <a:t> and Marshall 2006.</a:t>
            </a:r>
            <a:endParaRPr lang="en-GB" sz="1100" b="0" dirty="0"/>
          </a:p>
        </p:txBody>
      </p:sp>
      <p:pic>
        <p:nvPicPr>
          <p:cNvPr id="5" name="Picture 2"/>
          <p:cNvPicPr>
            <a:picLocks noChangeAspect="1" noChangeArrowheads="1"/>
          </p:cNvPicPr>
          <p:nvPr/>
        </p:nvPicPr>
        <p:blipFill>
          <a:blip r:embed="rId4" cstate="print"/>
          <a:srcRect l="12128" r="8319"/>
          <a:stretch>
            <a:fillRect/>
          </a:stretch>
        </p:blipFill>
        <p:spPr bwMode="auto">
          <a:xfrm>
            <a:off x="5004048" y="1146761"/>
            <a:ext cx="3332154" cy="3052160"/>
          </a:xfrm>
          <a:prstGeom prst="rect">
            <a:avLst/>
          </a:prstGeom>
          <a:noFill/>
          <a:ln w="12700">
            <a:noFill/>
            <a:miter lim="800000"/>
            <a:headEnd/>
            <a:tailEnd/>
          </a:ln>
        </p:spPr>
      </p:pic>
      <p:sp>
        <p:nvSpPr>
          <p:cNvPr id="6" name="TextBox 6"/>
          <p:cNvSpPr txBox="1">
            <a:spLocks noChangeArrowheads="1"/>
          </p:cNvSpPr>
          <p:nvPr/>
        </p:nvSpPr>
        <p:spPr bwMode="auto">
          <a:xfrm>
            <a:off x="5292774" y="6575793"/>
            <a:ext cx="3600401" cy="276999"/>
          </a:xfrm>
          <a:prstGeom prst="rect">
            <a:avLst/>
          </a:prstGeom>
          <a:solidFill>
            <a:schemeClr val="bg1"/>
          </a:solidFill>
          <a:ln w="9525">
            <a:noFill/>
            <a:miter lim="800000"/>
            <a:headEnd/>
            <a:tailEnd/>
          </a:ln>
        </p:spPr>
        <p:txBody>
          <a:bodyPr wrap="square">
            <a:spAutoFit/>
          </a:bodyPr>
          <a:lstStyle/>
          <a:p>
            <a:pPr algn="ctr" eaLnBrk="0" hangingPunct="0"/>
            <a:r>
              <a:rPr lang="en-GB" sz="1200" dirty="0" err="1"/>
              <a:t>Trenberth</a:t>
            </a:r>
            <a:r>
              <a:rPr lang="en-GB" sz="1200" dirty="0"/>
              <a:t> and Caron 2001</a:t>
            </a:r>
          </a:p>
        </p:txBody>
      </p:sp>
      <p:sp>
        <p:nvSpPr>
          <p:cNvPr id="7" name="Text Box 15"/>
          <p:cNvSpPr txBox="1">
            <a:spLocks noChangeArrowheads="1"/>
          </p:cNvSpPr>
          <p:nvPr/>
        </p:nvSpPr>
        <p:spPr bwMode="auto">
          <a:xfrm>
            <a:off x="4716466" y="1028477"/>
            <a:ext cx="4176712" cy="336550"/>
          </a:xfrm>
          <a:prstGeom prst="rect">
            <a:avLst/>
          </a:prstGeom>
          <a:noFill/>
          <a:ln w="9525">
            <a:noFill/>
            <a:miter lim="800000"/>
            <a:headEnd/>
            <a:tailEnd/>
          </a:ln>
          <a:effectLst/>
        </p:spPr>
        <p:txBody>
          <a:bodyPr>
            <a:spAutoFit/>
          </a:bodyPr>
          <a:lstStyle/>
          <a:p>
            <a:pPr>
              <a:spcBef>
                <a:spcPct val="50000"/>
              </a:spcBef>
            </a:pPr>
            <a:r>
              <a:rPr lang="en-US" sz="1600" b="0" dirty="0"/>
              <a:t>Ocean and atmosphere heat transport</a:t>
            </a:r>
          </a:p>
        </p:txBody>
      </p:sp>
      <p:grpSp>
        <p:nvGrpSpPr>
          <p:cNvPr id="8" name="Group 14"/>
          <p:cNvGrpSpPr>
            <a:grpSpLocks/>
          </p:cNvGrpSpPr>
          <p:nvPr/>
        </p:nvGrpSpPr>
        <p:grpSpPr bwMode="auto">
          <a:xfrm>
            <a:off x="5004050" y="4073675"/>
            <a:ext cx="3528392" cy="2539995"/>
            <a:chOff x="0" y="890"/>
            <a:chExt cx="2676" cy="2326"/>
          </a:xfrm>
        </p:grpSpPr>
        <p:sp>
          <p:nvSpPr>
            <p:cNvPr id="9" name="TextBox 8"/>
            <p:cNvSpPr txBox="1">
              <a:spLocks noChangeArrowheads="1"/>
            </p:cNvSpPr>
            <p:nvPr/>
          </p:nvSpPr>
          <p:spPr bwMode="auto">
            <a:xfrm>
              <a:off x="288" y="2962"/>
              <a:ext cx="2209" cy="254"/>
            </a:xfrm>
            <a:prstGeom prst="rect">
              <a:avLst/>
            </a:prstGeom>
            <a:noFill/>
            <a:ln w="9525">
              <a:noFill/>
              <a:miter lim="800000"/>
              <a:headEnd/>
              <a:tailEnd/>
            </a:ln>
          </p:spPr>
          <p:txBody>
            <a:bodyPr>
              <a:spAutoFit/>
            </a:bodyPr>
            <a:lstStyle/>
            <a:p>
              <a:pPr eaLnBrk="0" hangingPunct="0"/>
              <a:r>
                <a:rPr lang="en-GB" sz="1200" dirty="0"/>
                <a:t>           </a:t>
              </a:r>
              <a:r>
                <a:rPr lang="en-GB" sz="800" dirty="0" smtClean="0"/>
                <a:t>40S                  </a:t>
              </a:r>
              <a:r>
                <a:rPr lang="en-GB" sz="800" dirty="0" err="1"/>
                <a:t>Eq</a:t>
              </a:r>
              <a:r>
                <a:rPr lang="en-GB" sz="800" dirty="0"/>
                <a:t>                 40N</a:t>
              </a:r>
            </a:p>
          </p:txBody>
        </p:sp>
        <p:grpSp>
          <p:nvGrpSpPr>
            <p:cNvPr id="10" name="Group 13"/>
            <p:cNvGrpSpPr>
              <a:grpSpLocks/>
            </p:cNvGrpSpPr>
            <p:nvPr/>
          </p:nvGrpSpPr>
          <p:grpSpPr bwMode="auto">
            <a:xfrm>
              <a:off x="0" y="890"/>
              <a:ext cx="2676" cy="2080"/>
              <a:chOff x="0" y="890"/>
              <a:chExt cx="2676" cy="2080"/>
            </a:xfrm>
          </p:grpSpPr>
          <p:pic>
            <p:nvPicPr>
              <p:cNvPr id="11" name="Picture 2"/>
              <p:cNvPicPr>
                <a:picLocks noChangeAspect="1" noChangeArrowheads="1"/>
              </p:cNvPicPr>
              <p:nvPr/>
            </p:nvPicPr>
            <p:blipFill>
              <a:blip r:embed="rId5" cstate="print"/>
              <a:srcRect l="4927" r="7404"/>
              <a:stretch>
                <a:fillRect/>
              </a:stretch>
            </p:blipFill>
            <p:spPr bwMode="auto">
              <a:xfrm>
                <a:off x="0" y="890"/>
                <a:ext cx="2676" cy="2080"/>
              </a:xfrm>
              <a:prstGeom prst="rect">
                <a:avLst/>
              </a:prstGeom>
              <a:noFill/>
              <a:ln w="12700">
                <a:noFill/>
                <a:miter lim="800000"/>
                <a:headEnd/>
                <a:tailEnd/>
              </a:ln>
            </p:spPr>
          </p:pic>
          <p:cxnSp>
            <p:nvCxnSpPr>
              <p:cNvPr id="12" name="Straight Connector 11"/>
              <p:cNvCxnSpPr/>
              <p:nvPr/>
            </p:nvCxnSpPr>
            <p:spPr bwMode="auto">
              <a:xfrm rot="5400000" flipH="1" flipV="1">
                <a:off x="521" y="1934"/>
                <a:ext cx="1909" cy="2"/>
              </a:xfrm>
              <a:prstGeom prst="line">
                <a:avLst/>
              </a:prstGeom>
              <a:solidFill>
                <a:schemeClr val="accent1"/>
              </a:solidFill>
              <a:ln w="12700" cap="flat" cmpd="sng" algn="ctr">
                <a:solidFill>
                  <a:schemeClr val="tx2">
                    <a:lumMod val="50000"/>
                    <a:lumOff val="50000"/>
                  </a:schemeClr>
                </a:solidFill>
                <a:prstDash val="solid"/>
                <a:round/>
                <a:headEnd type="none" w="med" len="med"/>
                <a:tailEnd type="none" w="med" len="med"/>
              </a:ln>
              <a:effectLst/>
            </p:spPr>
          </p:cxnSp>
          <p:cxnSp>
            <p:nvCxnSpPr>
              <p:cNvPr id="13" name="Straight Connector 12"/>
              <p:cNvCxnSpPr/>
              <p:nvPr/>
            </p:nvCxnSpPr>
            <p:spPr bwMode="auto">
              <a:xfrm rot="5400000" flipH="1" flipV="1">
                <a:off x="1052" y="1947"/>
                <a:ext cx="1864" cy="21"/>
              </a:xfrm>
              <a:prstGeom prst="line">
                <a:avLst/>
              </a:prstGeom>
              <a:solidFill>
                <a:schemeClr val="accent1"/>
              </a:solidFill>
              <a:ln w="12700" cap="flat" cmpd="sng" algn="ctr">
                <a:solidFill>
                  <a:schemeClr val="tx2">
                    <a:lumMod val="50000"/>
                    <a:lumOff val="50000"/>
                  </a:schemeClr>
                </a:solidFill>
                <a:prstDash val="solid"/>
                <a:round/>
                <a:headEnd type="none" w="med" len="med"/>
                <a:tailEnd type="none" w="med" len="med"/>
              </a:ln>
              <a:effectLst/>
            </p:spPr>
          </p:cxnSp>
          <p:cxnSp>
            <p:nvCxnSpPr>
              <p:cNvPr id="14" name="Straight Connector 13"/>
              <p:cNvCxnSpPr/>
              <p:nvPr/>
            </p:nvCxnSpPr>
            <p:spPr bwMode="auto">
              <a:xfrm rot="5400000" flipH="1" flipV="1">
                <a:off x="50" y="1951"/>
                <a:ext cx="1860" cy="10"/>
              </a:xfrm>
              <a:prstGeom prst="line">
                <a:avLst/>
              </a:prstGeom>
              <a:solidFill>
                <a:schemeClr val="accent1"/>
              </a:solidFill>
              <a:ln w="12700" cap="flat" cmpd="sng" algn="ctr">
                <a:solidFill>
                  <a:schemeClr val="tx2">
                    <a:lumMod val="50000"/>
                    <a:lumOff val="50000"/>
                  </a:schemeClr>
                </a:solidFill>
                <a:prstDash val="solid"/>
                <a:round/>
                <a:headEnd type="none" w="med" len="med"/>
                <a:tailEnd type="none" w="med" len="med"/>
              </a:ln>
              <a:effectLst/>
            </p:spPr>
          </p:cxnSp>
        </p:grpSp>
      </p:grpSp>
      <p:sp>
        <p:nvSpPr>
          <p:cNvPr id="15" name="Text Box 12"/>
          <p:cNvSpPr txBox="1">
            <a:spLocks noChangeArrowheads="1"/>
          </p:cNvSpPr>
          <p:nvPr/>
        </p:nvSpPr>
        <p:spPr bwMode="auto">
          <a:xfrm>
            <a:off x="5148263" y="3835943"/>
            <a:ext cx="3744912" cy="336550"/>
          </a:xfrm>
          <a:prstGeom prst="rect">
            <a:avLst/>
          </a:prstGeom>
          <a:noFill/>
          <a:ln w="9525">
            <a:noFill/>
            <a:miter lim="800000"/>
            <a:headEnd/>
            <a:tailEnd/>
          </a:ln>
          <a:effectLst/>
        </p:spPr>
        <p:txBody>
          <a:bodyPr>
            <a:spAutoFit/>
          </a:bodyPr>
          <a:lstStyle/>
          <a:p>
            <a:pPr>
              <a:spcBef>
                <a:spcPct val="50000"/>
              </a:spcBef>
            </a:pPr>
            <a:r>
              <a:rPr lang="en-US" sz="1600" b="0" dirty="0"/>
              <a:t>Oceanic  heat transport by basins</a:t>
            </a:r>
          </a:p>
        </p:txBody>
      </p:sp>
    </p:spTree>
    <p:extLst>
      <p:ext uri="{BB962C8B-B14F-4D97-AF65-F5344CB8AC3E}">
        <p14:creationId xmlns:p14="http://schemas.microsoft.com/office/powerpoint/2010/main" val="41203968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768350" y="404664"/>
            <a:ext cx="8375650" cy="609600"/>
          </a:xfrm>
        </p:spPr>
        <p:txBody>
          <a:bodyPr/>
          <a:lstStyle/>
          <a:p>
            <a:pPr algn="ctr">
              <a:defRPr/>
            </a:pPr>
            <a:r>
              <a:rPr lang="en-GB" dirty="0" smtClean="0">
                <a:solidFill>
                  <a:schemeClr val="accent1">
                    <a:lumMod val="75000"/>
                  </a:schemeClr>
                </a:solidFill>
              </a:rPr>
              <a:t>Ocean Atmosphere Interaction </a:t>
            </a:r>
            <a:br>
              <a:rPr lang="en-GB" dirty="0" smtClean="0">
                <a:solidFill>
                  <a:schemeClr val="accent1">
                    <a:lumMod val="75000"/>
                  </a:schemeClr>
                </a:solidFill>
              </a:rPr>
            </a:br>
            <a:r>
              <a:rPr lang="en-GB" dirty="0" smtClean="0">
                <a:solidFill>
                  <a:schemeClr val="accent1">
                    <a:lumMod val="75000"/>
                  </a:schemeClr>
                </a:solidFill>
              </a:rPr>
              <a:t/>
            </a:r>
            <a:br>
              <a:rPr lang="en-GB" dirty="0" smtClean="0">
                <a:solidFill>
                  <a:schemeClr val="accent1">
                    <a:lumMod val="75000"/>
                  </a:schemeClr>
                </a:solidFill>
              </a:rPr>
            </a:br>
            <a:r>
              <a:rPr lang="en-GB" dirty="0" smtClean="0">
                <a:solidFill>
                  <a:schemeClr val="accent1">
                    <a:lumMod val="75000"/>
                  </a:schemeClr>
                </a:solidFill>
              </a:rPr>
              <a:t>Why does it matter?</a:t>
            </a:r>
          </a:p>
        </p:txBody>
      </p:sp>
      <p:sp>
        <p:nvSpPr>
          <p:cNvPr id="21506" name="Rectangle 3"/>
          <p:cNvSpPr>
            <a:spLocks noGrp="1" noChangeArrowheads="1"/>
          </p:cNvSpPr>
          <p:nvPr>
            <p:ph type="body" idx="1"/>
          </p:nvPr>
        </p:nvSpPr>
        <p:spPr>
          <a:xfrm>
            <a:off x="295279" y="1484784"/>
            <a:ext cx="8848725" cy="4941640"/>
          </a:xfrm>
        </p:spPr>
        <p:txBody>
          <a:bodyPr/>
          <a:lstStyle/>
          <a:p>
            <a:pPr lvl="1">
              <a:buFont typeface="Wingdings" pitchFamily="2" charset="2"/>
              <a:buNone/>
            </a:pPr>
            <a:endParaRPr lang="en-GB" sz="1800" dirty="0" smtClean="0"/>
          </a:p>
          <a:p>
            <a:r>
              <a:rPr lang="en-GB" b="1" dirty="0" smtClean="0"/>
              <a:t>Predictability: </a:t>
            </a:r>
            <a:r>
              <a:rPr lang="en-GB" sz="2000" dirty="0" smtClean="0"/>
              <a:t>How far into the future can we predict the weather/climate? </a:t>
            </a:r>
          </a:p>
          <a:p>
            <a:pPr lvl="1"/>
            <a:r>
              <a:rPr lang="en-GB" sz="1600" dirty="0" smtClean="0">
                <a:solidFill>
                  <a:schemeClr val="accent5">
                    <a:lumMod val="25000"/>
                  </a:schemeClr>
                </a:solidFill>
              </a:rPr>
              <a:t>How does the atmosphere respond to the ocean?</a:t>
            </a:r>
          </a:p>
          <a:p>
            <a:pPr lvl="1"/>
            <a:r>
              <a:rPr lang="en-GB" sz="1600" dirty="0" smtClean="0">
                <a:solidFill>
                  <a:schemeClr val="accent5">
                    <a:lumMod val="25000"/>
                  </a:schemeClr>
                </a:solidFill>
              </a:rPr>
              <a:t>How predictable is the ocean?</a:t>
            </a:r>
            <a:endParaRPr lang="en-GB" sz="1600" dirty="0" smtClean="0"/>
          </a:p>
          <a:p>
            <a:pPr lvl="1"/>
            <a:endParaRPr lang="en-GB" sz="1600" dirty="0" smtClean="0"/>
          </a:p>
          <a:p>
            <a:pPr lvl="1"/>
            <a:endParaRPr lang="en-GB" sz="1600" dirty="0" smtClean="0"/>
          </a:p>
          <a:p>
            <a:r>
              <a:rPr lang="en-GB" b="1" dirty="0" smtClean="0"/>
              <a:t>Modelling: </a:t>
            </a:r>
            <a:r>
              <a:rPr lang="en-GB" sz="2000" dirty="0" smtClean="0"/>
              <a:t>Which air-sea processes need to be represented to predict the weather/climate at different time scales?</a:t>
            </a:r>
          </a:p>
          <a:p>
            <a:pPr lvl="1">
              <a:buNone/>
            </a:pPr>
            <a:r>
              <a:rPr lang="en-GB" sz="1800" dirty="0" smtClean="0">
                <a:solidFill>
                  <a:srgbClr val="01186C"/>
                </a:solidFill>
              </a:rPr>
              <a:t>Momentum flux (wind-wave-currents…) and mixing, diurnal cycle, </a:t>
            </a:r>
            <a:r>
              <a:rPr lang="en-GB" sz="1800" dirty="0" err="1" smtClean="0">
                <a:solidFill>
                  <a:srgbClr val="01186C"/>
                </a:solidFill>
              </a:rPr>
              <a:t>baroclinic</a:t>
            </a:r>
            <a:r>
              <a:rPr lang="en-GB" sz="1800" dirty="0" smtClean="0">
                <a:solidFill>
                  <a:srgbClr val="01186C"/>
                </a:solidFill>
              </a:rPr>
              <a:t> instability over sharp SST fronts, SST and tropical convection (MJO, ENSO)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56353" name="Title 1"/>
          <p:cNvSpPr>
            <a:spLocks noGrp="1"/>
          </p:cNvSpPr>
          <p:nvPr>
            <p:ph type="title"/>
          </p:nvPr>
        </p:nvSpPr>
        <p:spPr/>
        <p:txBody>
          <a:bodyPr/>
          <a:lstStyle/>
          <a:p>
            <a:r>
              <a:rPr lang="en-GB" dirty="0" err="1" smtClean="0">
                <a:solidFill>
                  <a:schemeClr val="accent1">
                    <a:lumMod val="75000"/>
                  </a:schemeClr>
                </a:solidFill>
              </a:rPr>
              <a:t>Meridional</a:t>
            </a:r>
            <a:r>
              <a:rPr lang="en-GB" dirty="0" smtClean="0">
                <a:solidFill>
                  <a:schemeClr val="accent1">
                    <a:lumMod val="75000"/>
                  </a:schemeClr>
                </a:solidFill>
              </a:rPr>
              <a:t> SST gradients</a:t>
            </a:r>
          </a:p>
        </p:txBody>
      </p:sp>
      <p:pic>
        <p:nvPicPr>
          <p:cNvPr id="356354" name="Picture 3"/>
          <p:cNvPicPr>
            <a:picLocks noChangeAspect="1" noChangeArrowheads="1"/>
          </p:cNvPicPr>
          <p:nvPr/>
        </p:nvPicPr>
        <p:blipFill>
          <a:blip r:embed="rId3" cstate="print"/>
          <a:srcRect/>
          <a:stretch>
            <a:fillRect/>
          </a:stretch>
        </p:blipFill>
        <p:spPr bwMode="auto">
          <a:xfrm>
            <a:off x="1763717" y="1196983"/>
            <a:ext cx="5164137" cy="2530475"/>
          </a:xfrm>
          <a:prstGeom prst="rect">
            <a:avLst/>
          </a:prstGeom>
          <a:noFill/>
          <a:ln w="12700">
            <a:noFill/>
            <a:miter lim="800000"/>
            <a:headEnd/>
            <a:tailEnd/>
          </a:ln>
        </p:spPr>
      </p:pic>
      <p:sp>
        <p:nvSpPr>
          <p:cNvPr id="356355" name="TextBox 6"/>
          <p:cNvSpPr txBox="1">
            <a:spLocks noChangeArrowheads="1"/>
          </p:cNvSpPr>
          <p:nvPr/>
        </p:nvSpPr>
        <p:spPr bwMode="auto">
          <a:xfrm>
            <a:off x="539753" y="4076704"/>
            <a:ext cx="7561263" cy="1569660"/>
          </a:xfrm>
          <a:prstGeom prst="rect">
            <a:avLst/>
          </a:prstGeom>
          <a:noFill/>
          <a:ln w="9525">
            <a:noFill/>
            <a:miter lim="800000"/>
            <a:headEnd/>
            <a:tailEnd/>
          </a:ln>
        </p:spPr>
        <p:txBody>
          <a:bodyPr>
            <a:spAutoFit/>
          </a:bodyPr>
          <a:lstStyle/>
          <a:p>
            <a:pPr eaLnBrk="0" hangingPunct="0">
              <a:buFont typeface="Arial" charset="0"/>
              <a:buChar char="•"/>
            </a:pPr>
            <a:r>
              <a:rPr lang="en-GB" sz="1200" dirty="0"/>
              <a:t>What determines the sharp frontal areas and their latitudinal position?</a:t>
            </a:r>
          </a:p>
          <a:p>
            <a:pPr eaLnBrk="0" hangingPunct="0">
              <a:buFont typeface="Arial" charset="0"/>
              <a:buChar char="•"/>
            </a:pPr>
            <a:endParaRPr lang="en-GB" sz="1200" dirty="0"/>
          </a:p>
          <a:p>
            <a:pPr eaLnBrk="0" hangingPunct="0">
              <a:buFont typeface="Arial" charset="0"/>
              <a:buChar char="•"/>
            </a:pPr>
            <a:r>
              <a:rPr lang="en-GB" sz="1200" dirty="0"/>
              <a:t>What determines the </a:t>
            </a:r>
            <a:r>
              <a:rPr lang="en-GB" sz="1200" dirty="0" err="1"/>
              <a:t>zonal</a:t>
            </a:r>
            <a:r>
              <a:rPr lang="en-GB" sz="1200" dirty="0"/>
              <a:t> structure of SST (Atlantic versus Pacific, for instance)? (Does the Gulf Stream tilt because of the Rockies, because of </a:t>
            </a:r>
            <a:r>
              <a:rPr lang="en-GB" sz="1200" dirty="0" err="1"/>
              <a:t>bathimetry</a:t>
            </a:r>
            <a:r>
              <a:rPr lang="en-GB" sz="1200" dirty="0"/>
              <a:t>, </a:t>
            </a:r>
            <a:r>
              <a:rPr lang="en-GB" sz="1200" dirty="0" smtClean="0"/>
              <a:t>because </a:t>
            </a:r>
            <a:r>
              <a:rPr lang="en-GB" sz="1200" dirty="0"/>
              <a:t>of </a:t>
            </a:r>
            <a:r>
              <a:rPr lang="en-GB" sz="1200" dirty="0" smtClean="0"/>
              <a:t>AMOC)?. </a:t>
            </a:r>
            <a:endParaRPr lang="en-GB" sz="1200" dirty="0"/>
          </a:p>
          <a:p>
            <a:pPr eaLnBrk="0" hangingPunct="0"/>
            <a:endParaRPr lang="en-GB" sz="1200" dirty="0"/>
          </a:p>
          <a:p>
            <a:pPr eaLnBrk="0" hangingPunct="0">
              <a:buFont typeface="Arial" charset="0"/>
              <a:buChar char="•"/>
            </a:pPr>
            <a:r>
              <a:rPr lang="en-GB" sz="1200" dirty="0"/>
              <a:t>What is the impact on the atmosphere of the SST structure? (storm tracks)</a:t>
            </a:r>
          </a:p>
          <a:p>
            <a:pPr eaLnBrk="0" hangingPunct="0"/>
            <a:r>
              <a:rPr lang="en-GB" sz="1200" dirty="0"/>
              <a:t> </a:t>
            </a:r>
          </a:p>
        </p:txBody>
      </p:sp>
      <p:sp>
        <p:nvSpPr>
          <p:cNvPr id="356356" name="Rectangle 7"/>
          <p:cNvSpPr>
            <a:spLocks noChangeArrowheads="1"/>
          </p:cNvSpPr>
          <p:nvPr/>
        </p:nvSpPr>
        <p:spPr bwMode="auto">
          <a:xfrm>
            <a:off x="539750" y="5805496"/>
            <a:ext cx="8135938" cy="430887"/>
          </a:xfrm>
          <a:prstGeom prst="rect">
            <a:avLst/>
          </a:prstGeom>
          <a:noFill/>
          <a:ln w="9525">
            <a:noFill/>
            <a:miter lim="800000"/>
            <a:headEnd/>
            <a:tailEnd/>
          </a:ln>
        </p:spPr>
        <p:txBody>
          <a:bodyPr>
            <a:spAutoFit/>
          </a:bodyPr>
          <a:lstStyle/>
          <a:p>
            <a:pPr eaLnBrk="0" hangingPunct="0"/>
            <a:r>
              <a:rPr lang="en-GB" sz="1100" b="0" dirty="0">
                <a:solidFill>
                  <a:srgbClr val="005700"/>
                </a:solidFill>
              </a:rPr>
              <a:t>See </a:t>
            </a:r>
            <a:r>
              <a:rPr lang="en-GB" sz="1100" b="0" dirty="0" err="1">
                <a:solidFill>
                  <a:srgbClr val="005700"/>
                </a:solidFill>
              </a:rPr>
              <a:t>Seager</a:t>
            </a:r>
            <a:r>
              <a:rPr lang="en-GB" sz="1100" b="0" dirty="0">
                <a:solidFill>
                  <a:srgbClr val="005700"/>
                </a:solidFill>
              </a:rPr>
              <a:t>, American Scientist 2006 for a good (popular) discussion of these topics</a:t>
            </a:r>
            <a:r>
              <a:rPr lang="en-GB" sz="1100" b="0" dirty="0" smtClean="0">
                <a:solidFill>
                  <a:srgbClr val="005700"/>
                </a:solidFill>
              </a:rPr>
              <a:t>.</a:t>
            </a:r>
          </a:p>
          <a:p>
            <a:pPr eaLnBrk="0" hangingPunct="0"/>
            <a:r>
              <a:rPr lang="en-GB" sz="1100" b="0" dirty="0" err="1" smtClean="0">
                <a:solidFill>
                  <a:srgbClr val="005700"/>
                </a:solidFill>
              </a:rPr>
              <a:t>Brayshaw</a:t>
            </a:r>
            <a:r>
              <a:rPr lang="en-GB" sz="1100" b="0" dirty="0" smtClean="0">
                <a:solidFill>
                  <a:srgbClr val="005700"/>
                </a:solidFill>
              </a:rPr>
              <a:t> et al</a:t>
            </a:r>
            <a:r>
              <a:rPr lang="en-GB" sz="1100" b="0" smtClean="0">
                <a:solidFill>
                  <a:srgbClr val="005700"/>
                </a:solidFill>
              </a:rPr>
              <a:t>, 2011, </a:t>
            </a:r>
            <a:r>
              <a:rPr lang="en-GB" sz="1100" b="0" dirty="0" smtClean="0">
                <a:solidFill>
                  <a:srgbClr val="005700"/>
                </a:solidFill>
              </a:rPr>
              <a:t>JAS, for more recent findings</a:t>
            </a:r>
            <a:endParaRPr lang="en-GB" sz="1100" b="0" dirty="0">
              <a:solidFill>
                <a:srgbClr val="005700"/>
              </a:solidFill>
            </a:endParaRPr>
          </a:p>
        </p:txBody>
      </p:sp>
    </p:spTree>
    <p:extLst>
      <p:ext uri="{BB962C8B-B14F-4D97-AF65-F5344CB8AC3E}">
        <p14:creationId xmlns:p14="http://schemas.microsoft.com/office/powerpoint/2010/main" val="2918933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49" name="Rectangle 2"/>
          <p:cNvSpPr>
            <a:spLocks noGrp="1" noChangeArrowheads="1"/>
          </p:cNvSpPr>
          <p:nvPr>
            <p:ph type="title"/>
          </p:nvPr>
        </p:nvSpPr>
        <p:spPr/>
        <p:txBody>
          <a:bodyPr/>
          <a:lstStyle/>
          <a:p>
            <a:r>
              <a:rPr lang="en-GB" sz="2800" dirty="0" smtClean="0">
                <a:solidFill>
                  <a:srgbClr val="7030A0"/>
                </a:solidFill>
              </a:rPr>
              <a:t>Ocean Circulation in the Equilibrium</a:t>
            </a:r>
            <a:endParaRPr lang="en-US" sz="2800" dirty="0" smtClean="0">
              <a:solidFill>
                <a:srgbClr val="7030A0"/>
              </a:solidFill>
            </a:endParaRPr>
          </a:p>
        </p:txBody>
      </p:sp>
      <p:sp>
        <p:nvSpPr>
          <p:cNvPr id="334850" name="Rectangle 3"/>
          <p:cNvSpPr>
            <a:spLocks noGrp="1" noChangeArrowheads="1"/>
          </p:cNvSpPr>
          <p:nvPr>
            <p:ph type="body" idx="1"/>
          </p:nvPr>
        </p:nvSpPr>
        <p:spPr>
          <a:xfrm>
            <a:off x="960431" y="776691"/>
            <a:ext cx="8848725" cy="811924"/>
          </a:xfrm>
        </p:spPr>
        <p:txBody>
          <a:bodyPr/>
          <a:lstStyle/>
          <a:p>
            <a:pPr marL="0" indent="0">
              <a:buNone/>
            </a:pPr>
            <a:r>
              <a:rPr lang="en-GB" dirty="0" smtClean="0"/>
              <a:t>Wind Driven</a:t>
            </a:r>
            <a:r>
              <a:rPr lang="en-GB" sz="1400" dirty="0"/>
              <a:t> </a:t>
            </a:r>
            <a:r>
              <a:rPr lang="en-GB" sz="1400" dirty="0" smtClean="0"/>
              <a:t>                                   </a:t>
            </a:r>
            <a:r>
              <a:rPr lang="en-GB" dirty="0" smtClean="0"/>
              <a:t>Buoyancy Driven</a:t>
            </a:r>
          </a:p>
          <a:p>
            <a:pPr marL="0" indent="0">
              <a:buNone/>
            </a:pPr>
            <a:endParaRPr lang="en-GB" sz="1600" dirty="0"/>
          </a:p>
        </p:txBody>
      </p:sp>
      <p:sp>
        <p:nvSpPr>
          <p:cNvPr id="2" name="TextBox 1"/>
          <p:cNvSpPr txBox="1"/>
          <p:nvPr/>
        </p:nvSpPr>
        <p:spPr>
          <a:xfrm>
            <a:off x="177970" y="3212984"/>
            <a:ext cx="8784976" cy="3323987"/>
          </a:xfrm>
          <a:prstGeom prst="rect">
            <a:avLst/>
          </a:prstGeom>
          <a:noFill/>
        </p:spPr>
        <p:txBody>
          <a:bodyPr wrap="square" rtlCol="0">
            <a:spAutoFit/>
          </a:bodyPr>
          <a:lstStyle/>
          <a:p>
            <a:pPr lvl="0" algn="ctr" eaLnBrk="0" hangingPunct="0">
              <a:lnSpc>
                <a:spcPts val="3200"/>
              </a:lnSpc>
              <a:spcAft>
                <a:spcPts val="600"/>
              </a:spcAft>
              <a:buClr>
                <a:srgbClr val="000000"/>
              </a:buClr>
            </a:pPr>
            <a:r>
              <a:rPr lang="en-GB" sz="2800" b="0" kern="0" dirty="0">
                <a:solidFill>
                  <a:srgbClr val="7030A0"/>
                </a:solidFill>
                <a:latin typeface="Verdana"/>
              </a:rPr>
              <a:t>What about the transient </a:t>
            </a:r>
            <a:r>
              <a:rPr lang="en-GB" sz="2800" b="0" kern="0" dirty="0" smtClean="0">
                <a:solidFill>
                  <a:srgbClr val="7030A0"/>
                </a:solidFill>
                <a:latin typeface="Verdana"/>
              </a:rPr>
              <a:t>behaviour?</a:t>
            </a:r>
          </a:p>
          <a:p>
            <a:pPr marL="376238" lvl="0" indent="-376238" eaLnBrk="0" hangingPunct="0">
              <a:lnSpc>
                <a:spcPts val="3200"/>
              </a:lnSpc>
              <a:spcAft>
                <a:spcPts val="600"/>
              </a:spcAft>
              <a:buClr>
                <a:srgbClr val="000000"/>
              </a:buClr>
              <a:buFontTx/>
              <a:buChar char="•"/>
            </a:pPr>
            <a:endParaRPr lang="en-GB" sz="2400" b="0" kern="0" dirty="0" smtClean="0">
              <a:solidFill>
                <a:srgbClr val="000000"/>
              </a:solidFill>
              <a:latin typeface="Verdana"/>
            </a:endParaRPr>
          </a:p>
          <a:p>
            <a:pPr marL="376238" lvl="0" indent="-376238" eaLnBrk="0" hangingPunct="0">
              <a:lnSpc>
                <a:spcPts val="3200"/>
              </a:lnSpc>
              <a:spcAft>
                <a:spcPts val="600"/>
              </a:spcAft>
              <a:buClr>
                <a:srgbClr val="000000"/>
              </a:buClr>
              <a:buFontTx/>
              <a:buChar char="•"/>
            </a:pPr>
            <a:r>
              <a:rPr lang="en-GB" sz="2400" b="0" kern="0" dirty="0" smtClean="0">
                <a:solidFill>
                  <a:srgbClr val="000000"/>
                </a:solidFill>
                <a:latin typeface="Verdana"/>
              </a:rPr>
              <a:t>Response to external forcing: diurnal, seasonal, …</a:t>
            </a:r>
          </a:p>
          <a:p>
            <a:pPr marL="376238" lvl="0" indent="-376238" eaLnBrk="0" hangingPunct="0">
              <a:lnSpc>
                <a:spcPts val="3200"/>
              </a:lnSpc>
              <a:spcAft>
                <a:spcPts val="600"/>
              </a:spcAft>
              <a:buClr>
                <a:srgbClr val="000000"/>
              </a:buClr>
              <a:buFontTx/>
              <a:buChar char="•"/>
            </a:pPr>
            <a:r>
              <a:rPr lang="en-GB" sz="2400" b="0" kern="0" dirty="0" smtClean="0">
                <a:solidFill>
                  <a:srgbClr val="000000"/>
                </a:solidFill>
                <a:latin typeface="Verdana"/>
              </a:rPr>
              <a:t>Response </a:t>
            </a:r>
            <a:r>
              <a:rPr lang="en-GB" sz="2400" b="0" kern="0" dirty="0">
                <a:solidFill>
                  <a:srgbClr val="000000"/>
                </a:solidFill>
                <a:latin typeface="Verdana"/>
              </a:rPr>
              <a:t>to a perturbation: Adjustment </a:t>
            </a:r>
            <a:r>
              <a:rPr lang="en-GB" sz="2400" b="0" kern="0" dirty="0" smtClean="0">
                <a:solidFill>
                  <a:srgbClr val="000000"/>
                </a:solidFill>
                <a:latin typeface="Verdana"/>
              </a:rPr>
              <a:t>processes? </a:t>
            </a:r>
            <a:endParaRPr lang="en-GB" sz="1600" b="0" kern="0" dirty="0" smtClean="0">
              <a:solidFill>
                <a:srgbClr val="000000"/>
              </a:solidFill>
              <a:latin typeface="Verdana"/>
            </a:endParaRPr>
          </a:p>
          <a:p>
            <a:pPr marL="376238" lvl="0" indent="-376238" eaLnBrk="0" hangingPunct="0">
              <a:lnSpc>
                <a:spcPts val="3200"/>
              </a:lnSpc>
              <a:spcAft>
                <a:spcPts val="600"/>
              </a:spcAft>
              <a:buClr>
                <a:srgbClr val="000000"/>
              </a:buClr>
              <a:buFontTx/>
              <a:buChar char="•"/>
            </a:pPr>
            <a:r>
              <a:rPr lang="en-GB" sz="2400" b="0" kern="0" dirty="0" smtClean="0">
                <a:solidFill>
                  <a:srgbClr val="000000"/>
                </a:solidFill>
                <a:latin typeface="Verdana"/>
              </a:rPr>
              <a:t>Modes of variability and bifurcations?</a:t>
            </a:r>
          </a:p>
          <a:p>
            <a:pPr lvl="0" eaLnBrk="0" hangingPunct="0">
              <a:lnSpc>
                <a:spcPts val="3200"/>
              </a:lnSpc>
              <a:spcAft>
                <a:spcPts val="600"/>
              </a:spcAft>
              <a:buClr>
                <a:srgbClr val="000000"/>
              </a:buClr>
            </a:pPr>
            <a:endParaRPr lang="en-GB" sz="2400" b="0" kern="0" dirty="0">
              <a:solidFill>
                <a:srgbClr val="000000"/>
              </a:solidFill>
              <a:latin typeface="Verdana"/>
            </a:endParaRPr>
          </a:p>
          <a:p>
            <a:pPr marL="566738" lvl="1" eaLnBrk="0" hangingPunct="0"/>
            <a:endParaRPr lang="en-GB" sz="2000" b="0" kern="0" dirty="0">
              <a:solidFill>
                <a:srgbClr val="000000"/>
              </a:solidFill>
              <a:latin typeface="Verdana"/>
            </a:endParaRPr>
          </a:p>
        </p:txBody>
      </p:sp>
      <p:pic>
        <p:nvPicPr>
          <p:cNvPr id="5" name="Content Placeholder 3" descr="ocean_currents2.jpg"/>
          <p:cNvPicPr>
            <a:picLocks noChangeAspect="1"/>
          </p:cNvPicPr>
          <p:nvPr/>
        </p:nvPicPr>
        <p:blipFill>
          <a:blip r:embed="rId3" cstate="print"/>
          <a:srcRect/>
          <a:stretch>
            <a:fillRect/>
          </a:stretch>
        </p:blipFill>
        <p:spPr bwMode="auto">
          <a:xfrm>
            <a:off x="827584" y="1263630"/>
            <a:ext cx="3107518" cy="1733322"/>
          </a:xfrm>
          <a:prstGeom prst="rect">
            <a:avLst/>
          </a:prstGeom>
          <a:noFill/>
          <a:ln w="12700">
            <a:noFill/>
            <a:miter lim="800000"/>
            <a:headEnd/>
            <a:tailEnd/>
          </a:ln>
        </p:spPr>
      </p:pic>
      <p:pic>
        <p:nvPicPr>
          <p:cNvPr id="6" name="Picture 3" descr="conveyer_new"/>
          <p:cNvPicPr>
            <a:picLocks noChangeAspect="1" noChangeArrowheads="1"/>
          </p:cNvPicPr>
          <p:nvPr/>
        </p:nvPicPr>
        <p:blipFill rotWithShape="1">
          <a:blip r:embed="rId4" cstate="print"/>
          <a:srcRect b="14558"/>
          <a:stretch/>
        </p:blipFill>
        <p:spPr bwMode="auto">
          <a:xfrm>
            <a:off x="5220072" y="1268760"/>
            <a:ext cx="2592288" cy="1686224"/>
          </a:xfrm>
          <a:prstGeom prst="rect">
            <a:avLst/>
          </a:prstGeom>
          <a:noFill/>
          <a:ln w="9525">
            <a:noFill/>
            <a:miter lim="800000"/>
            <a:headEnd/>
            <a:tailEnd/>
          </a:ln>
        </p:spPr>
      </p:pic>
    </p:spTree>
    <p:extLst>
      <p:ext uri="{BB962C8B-B14F-4D97-AF65-F5344CB8AC3E}">
        <p14:creationId xmlns:p14="http://schemas.microsoft.com/office/powerpoint/2010/main" val="28373877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Grp="1" noChangeArrowheads="1"/>
          </p:cNvSpPr>
          <p:nvPr>
            <p:ph type="body" sz="half" idx="1"/>
          </p:nvPr>
        </p:nvSpPr>
        <p:spPr>
          <a:xfrm>
            <a:off x="358779" y="1341439"/>
            <a:ext cx="8785225" cy="5373687"/>
          </a:xfrm>
        </p:spPr>
        <p:txBody>
          <a:bodyPr/>
          <a:lstStyle/>
          <a:p>
            <a:pPr>
              <a:lnSpc>
                <a:spcPct val="90000"/>
              </a:lnSpc>
              <a:defRPr/>
            </a:pPr>
            <a:r>
              <a:rPr lang="en-GB" sz="1800" b="1" dirty="0" smtClean="0"/>
              <a:t>Kelvin waves</a:t>
            </a:r>
            <a:r>
              <a:rPr lang="en-GB" sz="1800" dirty="0" smtClean="0"/>
              <a:t>: equatorially confined, eastward propagating and non dispersive.</a:t>
            </a:r>
          </a:p>
          <a:p>
            <a:pPr lvl="2">
              <a:lnSpc>
                <a:spcPct val="90000"/>
              </a:lnSpc>
              <a:buFontTx/>
              <a:buNone/>
              <a:defRPr/>
            </a:pPr>
            <a:endParaRPr lang="en-GB" sz="1400" dirty="0" smtClean="0"/>
          </a:p>
          <a:p>
            <a:pPr lvl="1">
              <a:lnSpc>
                <a:spcPct val="90000"/>
              </a:lnSpc>
              <a:buFont typeface="Wingdings" pitchFamily="2" charset="2"/>
              <a:buNone/>
              <a:defRPr/>
            </a:pPr>
            <a:endParaRPr lang="en-GB" sz="1600" dirty="0" smtClean="0"/>
          </a:p>
          <a:p>
            <a:pPr lvl="1">
              <a:lnSpc>
                <a:spcPct val="90000"/>
              </a:lnSpc>
              <a:defRPr/>
            </a:pPr>
            <a:endParaRPr lang="en-GB" sz="1600" dirty="0" smtClean="0"/>
          </a:p>
          <a:p>
            <a:pPr lvl="1">
              <a:lnSpc>
                <a:spcPct val="90000"/>
              </a:lnSpc>
              <a:defRPr/>
            </a:pPr>
            <a:endParaRPr lang="en-GB" sz="1600" dirty="0" smtClean="0"/>
          </a:p>
          <a:p>
            <a:pPr lvl="1">
              <a:lnSpc>
                <a:spcPct val="90000"/>
              </a:lnSpc>
              <a:defRPr/>
            </a:pPr>
            <a:endParaRPr lang="en-GB" sz="1600" dirty="0" smtClean="0"/>
          </a:p>
          <a:p>
            <a:pPr lvl="1" algn="ctr">
              <a:lnSpc>
                <a:spcPct val="90000"/>
              </a:lnSpc>
              <a:buFont typeface="Wingdings" pitchFamily="2" charset="2"/>
              <a:buNone/>
              <a:defRPr/>
            </a:pPr>
            <a:r>
              <a:rPr lang="en-GB" sz="1600" b="1" dirty="0" smtClean="0">
                <a:solidFill>
                  <a:schemeClr val="accent2">
                    <a:lumMod val="50000"/>
                  </a:schemeClr>
                </a:solidFill>
              </a:rPr>
              <a:t>It takes about 2 months for a the first </a:t>
            </a:r>
            <a:r>
              <a:rPr lang="en-GB" sz="1600" b="1" dirty="0" err="1" smtClean="0">
                <a:solidFill>
                  <a:schemeClr val="accent2">
                    <a:lumMod val="50000"/>
                  </a:schemeClr>
                </a:solidFill>
              </a:rPr>
              <a:t>baroclinic</a:t>
            </a:r>
            <a:r>
              <a:rPr lang="en-GB" sz="1600" b="1" dirty="0" smtClean="0">
                <a:solidFill>
                  <a:schemeClr val="accent2">
                    <a:lumMod val="50000"/>
                  </a:schemeClr>
                </a:solidFill>
              </a:rPr>
              <a:t> Kelvin wave to cross the Equatorial Pacific</a:t>
            </a:r>
          </a:p>
          <a:p>
            <a:pPr lvl="1" algn="ctr">
              <a:lnSpc>
                <a:spcPct val="90000"/>
              </a:lnSpc>
              <a:buFont typeface="Wingdings" pitchFamily="2" charset="2"/>
              <a:buNone/>
              <a:defRPr/>
            </a:pPr>
            <a:endParaRPr lang="en-GB" sz="1600" b="1" dirty="0" smtClean="0">
              <a:solidFill>
                <a:schemeClr val="accent2">
                  <a:lumMod val="50000"/>
                </a:schemeClr>
              </a:solidFill>
            </a:endParaRPr>
          </a:p>
          <a:p>
            <a:pPr>
              <a:lnSpc>
                <a:spcPct val="90000"/>
              </a:lnSpc>
              <a:defRPr/>
            </a:pPr>
            <a:r>
              <a:rPr lang="en-GB" sz="1800" b="1" dirty="0" err="1" smtClean="0"/>
              <a:t>Rossby</a:t>
            </a:r>
            <a:r>
              <a:rPr lang="en-GB" sz="1800" b="1" dirty="0" smtClean="0"/>
              <a:t> waves</a:t>
            </a:r>
            <a:r>
              <a:rPr lang="en-GB" sz="1800" dirty="0" smtClean="0"/>
              <a:t>: westward propagating and dispersive</a:t>
            </a:r>
          </a:p>
          <a:p>
            <a:pPr lvl="1">
              <a:lnSpc>
                <a:spcPct val="90000"/>
              </a:lnSpc>
              <a:defRPr/>
            </a:pPr>
            <a:r>
              <a:rPr lang="en-GB" sz="1600" dirty="0" smtClean="0"/>
              <a:t>Lower frequencies for shorter waves</a:t>
            </a:r>
          </a:p>
          <a:p>
            <a:pPr lvl="1">
              <a:lnSpc>
                <a:spcPct val="90000"/>
              </a:lnSpc>
              <a:defRPr/>
            </a:pPr>
            <a:r>
              <a:rPr lang="en-GB" sz="1600" dirty="0" smtClean="0"/>
              <a:t>Speed decreases with latitude</a:t>
            </a:r>
          </a:p>
          <a:p>
            <a:pPr lvl="1">
              <a:lnSpc>
                <a:spcPct val="90000"/>
              </a:lnSpc>
              <a:buFont typeface="Wingdings" pitchFamily="2" charset="2"/>
              <a:buNone/>
              <a:defRPr/>
            </a:pPr>
            <a:endParaRPr lang="en-GB" sz="1600" dirty="0" smtClean="0"/>
          </a:p>
          <a:p>
            <a:pPr lvl="1">
              <a:lnSpc>
                <a:spcPct val="90000"/>
              </a:lnSpc>
              <a:defRPr/>
            </a:pPr>
            <a:endParaRPr lang="en-GB" sz="1600" dirty="0" smtClean="0"/>
          </a:p>
          <a:p>
            <a:pPr lvl="1">
              <a:lnSpc>
                <a:spcPct val="90000"/>
              </a:lnSpc>
              <a:buFont typeface="Wingdings" pitchFamily="2" charset="2"/>
              <a:buNone/>
              <a:defRPr/>
            </a:pPr>
            <a:endParaRPr lang="en-GB" sz="1600" dirty="0" smtClean="0"/>
          </a:p>
          <a:p>
            <a:pPr lvl="1">
              <a:lnSpc>
                <a:spcPct val="90000"/>
              </a:lnSpc>
              <a:defRPr/>
            </a:pPr>
            <a:endParaRPr lang="en-GB" sz="1600" dirty="0" smtClean="0"/>
          </a:p>
          <a:p>
            <a:pPr lvl="1">
              <a:lnSpc>
                <a:spcPct val="90000"/>
              </a:lnSpc>
              <a:defRPr/>
            </a:pPr>
            <a:endParaRPr lang="en-GB" sz="1600" dirty="0" smtClean="0"/>
          </a:p>
          <a:p>
            <a:pPr lvl="1">
              <a:lnSpc>
                <a:spcPct val="90000"/>
              </a:lnSpc>
              <a:buFont typeface="Wingdings" pitchFamily="2" charset="2"/>
              <a:buNone/>
              <a:defRPr/>
            </a:pPr>
            <a:r>
              <a:rPr lang="en-GB" sz="1600" dirty="0" smtClean="0"/>
              <a:t> </a:t>
            </a:r>
            <a:endParaRPr lang="en-US" sz="1600" dirty="0" smtClean="0"/>
          </a:p>
        </p:txBody>
      </p:sp>
      <p:sp>
        <p:nvSpPr>
          <p:cNvPr id="87052" name="Rectangle 2"/>
          <p:cNvSpPr>
            <a:spLocks noGrp="1" noChangeArrowheads="1"/>
          </p:cNvSpPr>
          <p:nvPr>
            <p:ph type="title"/>
          </p:nvPr>
        </p:nvSpPr>
        <p:spPr/>
        <p:txBody>
          <a:bodyPr/>
          <a:lstStyle/>
          <a:p>
            <a:pPr algn="ctr"/>
            <a:r>
              <a:rPr lang="en-GB" dirty="0" smtClean="0">
                <a:solidFill>
                  <a:schemeClr val="accent1">
                    <a:lumMod val="75000"/>
                  </a:schemeClr>
                </a:solidFill>
              </a:rPr>
              <a:t>Dynamical Adjustment </a:t>
            </a:r>
            <a:endParaRPr lang="en-US" dirty="0" smtClean="0">
              <a:solidFill>
                <a:schemeClr val="accent1">
                  <a:lumMod val="75000"/>
                </a:schemeClr>
              </a:solidFill>
            </a:endParaRPr>
          </a:p>
        </p:txBody>
      </p:sp>
      <p:graphicFrame>
        <p:nvGraphicFramePr>
          <p:cNvPr id="87042" name="Object 4"/>
          <p:cNvGraphicFramePr>
            <a:graphicFrameLocks noGrp="1" noChangeAspect="1"/>
          </p:cNvGraphicFramePr>
          <p:nvPr>
            <p:ph sz="quarter" idx="2"/>
          </p:nvPr>
        </p:nvGraphicFramePr>
        <p:xfrm>
          <a:off x="5867400" y="4292600"/>
          <a:ext cx="2705100" cy="700088"/>
        </p:xfrm>
        <a:graphic>
          <a:graphicData uri="http://schemas.openxmlformats.org/presentationml/2006/ole">
            <mc:AlternateContent xmlns:mc="http://schemas.openxmlformats.org/markup-compatibility/2006">
              <mc:Choice xmlns:v="urn:schemas-microsoft-com:vml" Requires="v">
                <p:oleObj spid="_x0000_s87621" name="Equation" r:id="rId4" imgW="2501640" imgH="647640" progId="Equation.DSMT4">
                  <p:embed/>
                </p:oleObj>
              </mc:Choice>
              <mc:Fallback>
                <p:oleObj name="Equation" r:id="rId4" imgW="2501640" imgH="64764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4292600"/>
                        <a:ext cx="2705100" cy="700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7043" name="Object 6"/>
          <p:cNvGraphicFramePr>
            <a:graphicFrameLocks noGrp="1" noChangeAspect="1"/>
          </p:cNvGraphicFramePr>
          <p:nvPr>
            <p:ph sz="quarter" idx="3"/>
          </p:nvPr>
        </p:nvGraphicFramePr>
        <p:xfrm>
          <a:off x="5530853" y="4762508"/>
          <a:ext cx="2619375" cy="568325"/>
        </p:xfrm>
        <a:graphic>
          <a:graphicData uri="http://schemas.openxmlformats.org/presentationml/2006/ole">
            <mc:AlternateContent xmlns:mc="http://schemas.openxmlformats.org/markup-compatibility/2006">
              <mc:Choice xmlns:v="urn:schemas-microsoft-com:vml" Requires="v">
                <p:oleObj spid="_x0000_s87622" name="Equation" r:id="rId6" imgW="914400" imgH="198720" progId="Equation.DSMT4">
                  <p:embed/>
                </p:oleObj>
              </mc:Choice>
              <mc:Fallback>
                <p:oleObj name="Equation" r:id="rId6" imgW="914400" imgH="19872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0853" y="4762508"/>
                        <a:ext cx="2619375" cy="568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7053" name="Text Box 9"/>
          <p:cNvSpPr txBox="1">
            <a:spLocks noChangeArrowheads="1"/>
          </p:cNvSpPr>
          <p:nvPr/>
        </p:nvSpPr>
        <p:spPr bwMode="auto">
          <a:xfrm>
            <a:off x="900117" y="5097471"/>
            <a:ext cx="6911975" cy="915987"/>
          </a:xfrm>
          <a:prstGeom prst="rect">
            <a:avLst/>
          </a:prstGeom>
          <a:noFill/>
          <a:ln w="12700">
            <a:noFill/>
            <a:miter lim="800000"/>
            <a:headEnd/>
            <a:tailEnd/>
          </a:ln>
        </p:spPr>
        <p:txBody>
          <a:bodyPr>
            <a:spAutoFit/>
          </a:bodyPr>
          <a:lstStyle/>
          <a:p>
            <a:pPr eaLnBrk="0" hangingPunct="0">
              <a:spcBef>
                <a:spcPct val="50000"/>
              </a:spcBef>
            </a:pPr>
            <a:r>
              <a:rPr lang="en-GB" sz="1400" b="0"/>
              <a:t>a~40Km at mid latitudes (H~800m,g’~0.02,f~10</a:t>
            </a:r>
            <a:r>
              <a:rPr lang="en-GB" sz="1400" b="0" baseline="30000"/>
              <a:t>4</a:t>
            </a:r>
            <a:r>
              <a:rPr lang="en-GB" sz="1400" b="0"/>
              <a:t>s</a:t>
            </a:r>
            <a:r>
              <a:rPr lang="en-GB" sz="1400" b="0" baseline="30000"/>
              <a:t>-1</a:t>
            </a:r>
            <a:r>
              <a:rPr lang="en-GB" sz="1400" b="0"/>
              <a:t>)</a:t>
            </a:r>
          </a:p>
          <a:p>
            <a:pPr algn="ctr" eaLnBrk="0" hangingPunct="0">
              <a:spcBef>
                <a:spcPct val="50000"/>
              </a:spcBef>
            </a:pPr>
            <a:r>
              <a:rPr lang="en-GB" sz="1600">
                <a:solidFill>
                  <a:srgbClr val="005700"/>
                </a:solidFill>
              </a:rPr>
              <a:t>It takes 10 years for the first baroclinic Rossby  mode to cross the Atlantic at 40N</a:t>
            </a:r>
          </a:p>
        </p:txBody>
      </p:sp>
      <p:sp>
        <p:nvSpPr>
          <p:cNvPr id="87054" name="TextBox 7"/>
          <p:cNvSpPr txBox="1">
            <a:spLocks noChangeArrowheads="1"/>
          </p:cNvSpPr>
          <p:nvPr/>
        </p:nvSpPr>
        <p:spPr bwMode="auto">
          <a:xfrm>
            <a:off x="0" y="620716"/>
            <a:ext cx="9144000" cy="523875"/>
          </a:xfrm>
          <a:prstGeom prst="rect">
            <a:avLst/>
          </a:prstGeom>
          <a:solidFill>
            <a:schemeClr val="bg1"/>
          </a:solidFill>
          <a:ln w="9525">
            <a:noFill/>
            <a:miter lim="800000"/>
            <a:headEnd/>
            <a:tailEnd/>
          </a:ln>
        </p:spPr>
        <p:txBody>
          <a:bodyPr>
            <a:spAutoFit/>
          </a:bodyPr>
          <a:lstStyle/>
          <a:p>
            <a:pPr algn="ctr" eaLnBrk="0" hangingPunct="0"/>
            <a:r>
              <a:rPr lang="en-GB" sz="2800" b="0" u="sng" dirty="0">
                <a:solidFill>
                  <a:schemeClr val="accent1">
                    <a:lumMod val="75000"/>
                  </a:schemeClr>
                </a:solidFill>
              </a:rPr>
              <a:t>Vertically stratified fluid and rotation</a:t>
            </a:r>
          </a:p>
        </p:txBody>
      </p:sp>
      <p:graphicFrame>
        <p:nvGraphicFramePr>
          <p:cNvPr id="87050" name="Object 10"/>
          <p:cNvGraphicFramePr>
            <a:graphicFrameLocks noChangeAspect="1"/>
          </p:cNvGraphicFramePr>
          <p:nvPr/>
        </p:nvGraphicFramePr>
        <p:xfrm>
          <a:off x="1619250" y="2039938"/>
          <a:ext cx="1873250" cy="957262"/>
        </p:xfrm>
        <a:graphic>
          <a:graphicData uri="http://schemas.openxmlformats.org/presentationml/2006/ole">
            <mc:AlternateContent xmlns:mc="http://schemas.openxmlformats.org/markup-compatibility/2006">
              <mc:Choice xmlns:v="urn:schemas-microsoft-com:vml" Requires="v">
                <p:oleObj spid="_x0000_s87623" name="Equation" r:id="rId8" imgW="1688760" imgH="863280" progId="Equation.3">
                  <p:embed/>
                </p:oleObj>
              </mc:Choice>
              <mc:Fallback>
                <p:oleObj name="Equation" r:id="rId8" imgW="1688760" imgH="863280" progId="Equation.3">
                  <p:embed/>
                  <p:pic>
                    <p:nvPicPr>
                      <p:cNvPr id="0"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19250" y="2039938"/>
                        <a:ext cx="1873250" cy="9572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7055" name="Text Box 11"/>
          <p:cNvSpPr txBox="1">
            <a:spLocks noChangeArrowheads="1"/>
          </p:cNvSpPr>
          <p:nvPr/>
        </p:nvSpPr>
        <p:spPr bwMode="auto">
          <a:xfrm>
            <a:off x="3779839" y="2708275"/>
            <a:ext cx="4968875" cy="274638"/>
          </a:xfrm>
          <a:prstGeom prst="rect">
            <a:avLst/>
          </a:prstGeom>
          <a:noFill/>
          <a:ln w="9525">
            <a:noFill/>
            <a:miter lim="800000"/>
            <a:headEnd/>
            <a:tailEnd/>
          </a:ln>
        </p:spPr>
        <p:txBody>
          <a:bodyPr>
            <a:spAutoFit/>
          </a:bodyPr>
          <a:lstStyle/>
          <a:p>
            <a:pPr>
              <a:spcBef>
                <a:spcPct val="50000"/>
              </a:spcBef>
            </a:pPr>
            <a:r>
              <a:rPr lang="en-GB" sz="1200" b="0"/>
              <a:t>Equatorial Radius of Deformation</a:t>
            </a:r>
            <a:endParaRPr lang="en-US" sz="1200" b="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ChangeArrowheads="1"/>
          </p:cNvSpPr>
          <p:nvPr>
            <p:ph type="title" sz="quarter"/>
          </p:nvPr>
        </p:nvSpPr>
        <p:spPr>
          <a:xfrm>
            <a:off x="649288" y="155575"/>
            <a:ext cx="8494712" cy="609600"/>
          </a:xfrm>
        </p:spPr>
        <p:txBody>
          <a:bodyPr/>
          <a:lstStyle/>
          <a:p>
            <a:r>
              <a:rPr lang="en-GB" sz="2800" dirty="0" smtClean="0">
                <a:solidFill>
                  <a:schemeClr val="accent1">
                    <a:lumMod val="75000"/>
                  </a:schemeClr>
                </a:solidFill>
              </a:rPr>
              <a:t>Kelvin &amp; </a:t>
            </a:r>
            <a:r>
              <a:rPr lang="en-GB" sz="2800" dirty="0" err="1" smtClean="0">
                <a:solidFill>
                  <a:schemeClr val="accent1">
                    <a:lumMod val="75000"/>
                  </a:schemeClr>
                </a:solidFill>
              </a:rPr>
              <a:t>Rossby</a:t>
            </a:r>
            <a:r>
              <a:rPr lang="en-GB" sz="2800" dirty="0" smtClean="0">
                <a:solidFill>
                  <a:schemeClr val="accent1">
                    <a:lumMod val="75000"/>
                  </a:schemeClr>
                </a:solidFill>
              </a:rPr>
              <a:t> waves and Delayed Oscillator</a:t>
            </a:r>
            <a:endParaRPr lang="en-US" sz="2800" dirty="0" smtClean="0">
              <a:solidFill>
                <a:schemeClr val="accent1">
                  <a:lumMod val="75000"/>
                </a:schemeClr>
              </a:solidFill>
            </a:endParaRPr>
          </a:p>
        </p:txBody>
      </p:sp>
      <p:grpSp>
        <p:nvGrpSpPr>
          <p:cNvPr id="88068" name="Group 3"/>
          <p:cNvGrpSpPr>
            <a:grpSpLocks/>
          </p:cNvGrpSpPr>
          <p:nvPr/>
        </p:nvGrpSpPr>
        <p:grpSpPr bwMode="auto">
          <a:xfrm>
            <a:off x="179388" y="976313"/>
            <a:ext cx="8775700" cy="5476875"/>
            <a:chOff x="113" y="570"/>
            <a:chExt cx="5528" cy="3450"/>
          </a:xfrm>
        </p:grpSpPr>
        <p:grpSp>
          <p:nvGrpSpPr>
            <p:cNvPr id="88072" name="Group 4"/>
            <p:cNvGrpSpPr>
              <a:grpSpLocks/>
            </p:cNvGrpSpPr>
            <p:nvPr/>
          </p:nvGrpSpPr>
          <p:grpSpPr bwMode="auto">
            <a:xfrm>
              <a:off x="113" y="1743"/>
              <a:ext cx="1752" cy="1051"/>
              <a:chOff x="113" y="1743"/>
              <a:chExt cx="1752" cy="1051"/>
            </a:xfrm>
          </p:grpSpPr>
          <p:pic>
            <p:nvPicPr>
              <p:cNvPr id="88094" name="Picture 5"/>
              <p:cNvPicPr>
                <a:picLocks noChangeAspect="1" noChangeArrowheads="1"/>
              </p:cNvPicPr>
              <p:nvPr/>
            </p:nvPicPr>
            <p:blipFill>
              <a:blip r:embed="rId4" cstate="print"/>
              <a:srcRect/>
              <a:stretch>
                <a:fillRect/>
              </a:stretch>
            </p:blipFill>
            <p:spPr bwMode="auto">
              <a:xfrm>
                <a:off x="113" y="1743"/>
                <a:ext cx="1752" cy="1051"/>
              </a:xfrm>
              <a:prstGeom prst="rect">
                <a:avLst/>
              </a:prstGeom>
              <a:noFill/>
              <a:ln w="9525">
                <a:noFill/>
                <a:miter lim="800000"/>
                <a:headEnd/>
                <a:tailEnd/>
              </a:ln>
            </p:spPr>
          </p:pic>
          <p:sp>
            <p:nvSpPr>
              <p:cNvPr id="88095" name="Text Box 6"/>
              <p:cNvSpPr txBox="1">
                <a:spLocks noChangeArrowheads="1"/>
              </p:cNvSpPr>
              <p:nvPr/>
            </p:nvSpPr>
            <p:spPr bwMode="auto">
              <a:xfrm>
                <a:off x="113" y="2568"/>
                <a:ext cx="68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t=25days</a:t>
                </a:r>
                <a:endParaRPr lang="en-US" sz="1200"/>
              </a:p>
            </p:txBody>
          </p:sp>
        </p:grpSp>
        <p:grpSp>
          <p:nvGrpSpPr>
            <p:cNvPr id="88073" name="Group 7"/>
            <p:cNvGrpSpPr>
              <a:grpSpLocks/>
            </p:cNvGrpSpPr>
            <p:nvPr/>
          </p:nvGrpSpPr>
          <p:grpSpPr bwMode="auto">
            <a:xfrm>
              <a:off x="113" y="2965"/>
              <a:ext cx="1755" cy="1055"/>
              <a:chOff x="113" y="2965"/>
              <a:chExt cx="1755" cy="1055"/>
            </a:xfrm>
          </p:grpSpPr>
          <p:pic>
            <p:nvPicPr>
              <p:cNvPr id="88092" name="Picture 8"/>
              <p:cNvPicPr>
                <a:picLocks noChangeAspect="1" noChangeArrowheads="1"/>
              </p:cNvPicPr>
              <p:nvPr/>
            </p:nvPicPr>
            <p:blipFill>
              <a:blip r:embed="rId5" cstate="print"/>
              <a:srcRect/>
              <a:stretch>
                <a:fillRect/>
              </a:stretch>
            </p:blipFill>
            <p:spPr bwMode="auto">
              <a:xfrm>
                <a:off x="113" y="2965"/>
                <a:ext cx="1755" cy="1055"/>
              </a:xfrm>
              <a:prstGeom prst="rect">
                <a:avLst/>
              </a:prstGeom>
              <a:noFill/>
              <a:ln w="9525">
                <a:noFill/>
                <a:miter lim="800000"/>
                <a:headEnd/>
                <a:tailEnd/>
              </a:ln>
            </p:spPr>
          </p:pic>
          <p:sp>
            <p:nvSpPr>
              <p:cNvPr id="88093" name="Text Box 9"/>
              <p:cNvSpPr txBox="1">
                <a:spLocks noChangeArrowheads="1"/>
              </p:cNvSpPr>
              <p:nvPr/>
            </p:nvSpPr>
            <p:spPr bwMode="auto">
              <a:xfrm>
                <a:off x="158" y="3839"/>
                <a:ext cx="68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t=50days</a:t>
                </a:r>
                <a:endParaRPr lang="en-US" sz="1200"/>
              </a:p>
            </p:txBody>
          </p:sp>
        </p:grpSp>
        <p:grpSp>
          <p:nvGrpSpPr>
            <p:cNvPr id="88074" name="Group 10"/>
            <p:cNvGrpSpPr>
              <a:grpSpLocks/>
            </p:cNvGrpSpPr>
            <p:nvPr/>
          </p:nvGrpSpPr>
          <p:grpSpPr bwMode="auto">
            <a:xfrm>
              <a:off x="1987" y="572"/>
              <a:ext cx="1757" cy="1052"/>
              <a:chOff x="1987" y="572"/>
              <a:chExt cx="1757" cy="1052"/>
            </a:xfrm>
          </p:grpSpPr>
          <p:pic>
            <p:nvPicPr>
              <p:cNvPr id="88090" name="Picture 11"/>
              <p:cNvPicPr>
                <a:picLocks noChangeArrowheads="1"/>
              </p:cNvPicPr>
              <p:nvPr/>
            </p:nvPicPr>
            <p:blipFill>
              <a:blip r:embed="rId6" cstate="print"/>
              <a:srcRect/>
              <a:stretch>
                <a:fillRect/>
              </a:stretch>
            </p:blipFill>
            <p:spPr bwMode="auto">
              <a:xfrm>
                <a:off x="1987" y="572"/>
                <a:ext cx="1757" cy="1052"/>
              </a:xfrm>
              <a:prstGeom prst="rect">
                <a:avLst/>
              </a:prstGeom>
              <a:noFill/>
              <a:ln w="12700">
                <a:noFill/>
                <a:miter lim="800000"/>
                <a:headEnd/>
                <a:tailEnd/>
              </a:ln>
            </p:spPr>
          </p:pic>
          <p:sp>
            <p:nvSpPr>
              <p:cNvPr id="88091" name="Text Box 12"/>
              <p:cNvSpPr txBox="1">
                <a:spLocks noChangeArrowheads="1"/>
              </p:cNvSpPr>
              <p:nvPr/>
            </p:nvSpPr>
            <p:spPr bwMode="auto">
              <a:xfrm>
                <a:off x="2019" y="1435"/>
                <a:ext cx="68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t=75days</a:t>
                </a:r>
                <a:endParaRPr lang="en-US" sz="1200"/>
              </a:p>
            </p:txBody>
          </p:sp>
        </p:grpSp>
        <p:grpSp>
          <p:nvGrpSpPr>
            <p:cNvPr id="88075" name="Group 13"/>
            <p:cNvGrpSpPr>
              <a:grpSpLocks/>
            </p:cNvGrpSpPr>
            <p:nvPr/>
          </p:nvGrpSpPr>
          <p:grpSpPr bwMode="auto">
            <a:xfrm>
              <a:off x="1987" y="1743"/>
              <a:ext cx="1757" cy="1052"/>
              <a:chOff x="1987" y="1743"/>
              <a:chExt cx="1757" cy="1052"/>
            </a:xfrm>
          </p:grpSpPr>
          <p:pic>
            <p:nvPicPr>
              <p:cNvPr id="88088" name="Picture 14"/>
              <p:cNvPicPr>
                <a:picLocks noChangeArrowheads="1"/>
              </p:cNvPicPr>
              <p:nvPr/>
            </p:nvPicPr>
            <p:blipFill>
              <a:blip r:embed="rId7" cstate="print"/>
              <a:srcRect/>
              <a:stretch>
                <a:fillRect/>
              </a:stretch>
            </p:blipFill>
            <p:spPr bwMode="auto">
              <a:xfrm>
                <a:off x="1987" y="1743"/>
                <a:ext cx="1757" cy="1052"/>
              </a:xfrm>
              <a:prstGeom prst="rect">
                <a:avLst/>
              </a:prstGeom>
              <a:noFill/>
              <a:ln w="12700">
                <a:noFill/>
                <a:miter lim="800000"/>
                <a:headEnd/>
                <a:tailEnd/>
              </a:ln>
            </p:spPr>
          </p:pic>
          <p:sp>
            <p:nvSpPr>
              <p:cNvPr id="88089" name="Text Box 15"/>
              <p:cNvSpPr txBox="1">
                <a:spLocks noChangeArrowheads="1"/>
              </p:cNvSpPr>
              <p:nvPr/>
            </p:nvSpPr>
            <p:spPr bwMode="auto">
              <a:xfrm>
                <a:off x="2019" y="2614"/>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t=100days</a:t>
                </a:r>
                <a:endParaRPr lang="en-US" sz="1200"/>
              </a:p>
            </p:txBody>
          </p:sp>
        </p:grpSp>
        <p:grpSp>
          <p:nvGrpSpPr>
            <p:cNvPr id="88076" name="Group 16"/>
            <p:cNvGrpSpPr>
              <a:grpSpLocks/>
            </p:cNvGrpSpPr>
            <p:nvPr/>
          </p:nvGrpSpPr>
          <p:grpSpPr bwMode="auto">
            <a:xfrm>
              <a:off x="1996" y="2965"/>
              <a:ext cx="1741" cy="1045"/>
              <a:chOff x="1996" y="2965"/>
              <a:chExt cx="1741" cy="1045"/>
            </a:xfrm>
          </p:grpSpPr>
          <p:pic>
            <p:nvPicPr>
              <p:cNvPr id="88086" name="Picture 17"/>
              <p:cNvPicPr>
                <a:picLocks noChangeAspect="1" noChangeArrowheads="1"/>
              </p:cNvPicPr>
              <p:nvPr/>
            </p:nvPicPr>
            <p:blipFill>
              <a:blip r:embed="rId8" cstate="print"/>
              <a:srcRect/>
              <a:stretch>
                <a:fillRect/>
              </a:stretch>
            </p:blipFill>
            <p:spPr bwMode="auto">
              <a:xfrm>
                <a:off x="1996" y="2965"/>
                <a:ext cx="1741" cy="1045"/>
              </a:xfrm>
              <a:prstGeom prst="rect">
                <a:avLst/>
              </a:prstGeom>
              <a:noFill/>
              <a:ln w="9525">
                <a:noFill/>
                <a:miter lim="800000"/>
                <a:headEnd/>
                <a:tailEnd/>
              </a:ln>
            </p:spPr>
          </p:pic>
          <p:sp>
            <p:nvSpPr>
              <p:cNvPr id="88087" name="Text Box 18"/>
              <p:cNvSpPr txBox="1">
                <a:spLocks noChangeArrowheads="1"/>
              </p:cNvSpPr>
              <p:nvPr/>
            </p:nvSpPr>
            <p:spPr bwMode="auto">
              <a:xfrm>
                <a:off x="2018" y="3793"/>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t=125days</a:t>
                </a:r>
                <a:endParaRPr lang="en-US" sz="1200"/>
              </a:p>
            </p:txBody>
          </p:sp>
        </p:grpSp>
        <p:grpSp>
          <p:nvGrpSpPr>
            <p:cNvPr id="88077" name="Group 19"/>
            <p:cNvGrpSpPr>
              <a:grpSpLocks/>
            </p:cNvGrpSpPr>
            <p:nvPr/>
          </p:nvGrpSpPr>
          <p:grpSpPr bwMode="auto">
            <a:xfrm>
              <a:off x="3878" y="1752"/>
              <a:ext cx="1763" cy="1052"/>
              <a:chOff x="3878" y="572"/>
              <a:chExt cx="1763" cy="1052"/>
            </a:xfrm>
          </p:grpSpPr>
          <p:pic>
            <p:nvPicPr>
              <p:cNvPr id="88084" name="Picture 20"/>
              <p:cNvPicPr>
                <a:picLocks noChangeArrowheads="1"/>
              </p:cNvPicPr>
              <p:nvPr/>
            </p:nvPicPr>
            <p:blipFill>
              <a:blip r:embed="rId9" cstate="print"/>
              <a:srcRect/>
              <a:stretch>
                <a:fillRect/>
              </a:stretch>
            </p:blipFill>
            <p:spPr bwMode="auto">
              <a:xfrm>
                <a:off x="3884" y="572"/>
                <a:ext cx="1757" cy="1052"/>
              </a:xfrm>
              <a:prstGeom prst="rect">
                <a:avLst/>
              </a:prstGeom>
              <a:noFill/>
              <a:ln w="12700">
                <a:noFill/>
                <a:miter lim="800000"/>
                <a:headEnd/>
                <a:tailEnd/>
              </a:ln>
            </p:spPr>
          </p:pic>
          <p:sp>
            <p:nvSpPr>
              <p:cNvPr id="88085" name="Text Box 21"/>
              <p:cNvSpPr txBox="1">
                <a:spLocks noChangeArrowheads="1"/>
              </p:cNvSpPr>
              <p:nvPr/>
            </p:nvSpPr>
            <p:spPr bwMode="auto">
              <a:xfrm>
                <a:off x="3878" y="1389"/>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t=225days</a:t>
                </a:r>
                <a:endParaRPr lang="en-US" sz="1200"/>
              </a:p>
            </p:txBody>
          </p:sp>
        </p:grpSp>
        <p:grpSp>
          <p:nvGrpSpPr>
            <p:cNvPr id="88078" name="Group 22"/>
            <p:cNvGrpSpPr>
              <a:grpSpLocks/>
            </p:cNvGrpSpPr>
            <p:nvPr/>
          </p:nvGrpSpPr>
          <p:grpSpPr bwMode="auto">
            <a:xfrm>
              <a:off x="3861" y="570"/>
              <a:ext cx="1741" cy="1046"/>
              <a:chOff x="3892" y="1743"/>
              <a:chExt cx="1741" cy="1046"/>
            </a:xfrm>
          </p:grpSpPr>
          <p:pic>
            <p:nvPicPr>
              <p:cNvPr id="88082" name="Picture 23"/>
              <p:cNvPicPr>
                <a:picLocks noChangeAspect="1" noChangeArrowheads="1"/>
              </p:cNvPicPr>
              <p:nvPr/>
            </p:nvPicPr>
            <p:blipFill>
              <a:blip r:embed="rId10" cstate="print"/>
              <a:srcRect/>
              <a:stretch>
                <a:fillRect/>
              </a:stretch>
            </p:blipFill>
            <p:spPr bwMode="auto">
              <a:xfrm>
                <a:off x="3892" y="1743"/>
                <a:ext cx="1741" cy="1046"/>
              </a:xfrm>
              <a:prstGeom prst="rect">
                <a:avLst/>
              </a:prstGeom>
              <a:noFill/>
              <a:ln w="9525">
                <a:noFill/>
                <a:miter lim="800000"/>
                <a:headEnd/>
                <a:tailEnd/>
              </a:ln>
            </p:spPr>
          </p:pic>
          <p:sp>
            <p:nvSpPr>
              <p:cNvPr id="88083" name="Text Box 24"/>
              <p:cNvSpPr txBox="1">
                <a:spLocks noChangeArrowheads="1"/>
              </p:cNvSpPr>
              <p:nvPr/>
            </p:nvSpPr>
            <p:spPr bwMode="auto">
              <a:xfrm>
                <a:off x="3923" y="2568"/>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t=200days</a:t>
                </a:r>
                <a:endParaRPr lang="en-US" sz="1200"/>
              </a:p>
            </p:txBody>
          </p:sp>
        </p:grpSp>
        <p:grpSp>
          <p:nvGrpSpPr>
            <p:cNvPr id="88079" name="Group 25"/>
            <p:cNvGrpSpPr>
              <a:grpSpLocks/>
            </p:cNvGrpSpPr>
            <p:nvPr/>
          </p:nvGrpSpPr>
          <p:grpSpPr bwMode="auto">
            <a:xfrm>
              <a:off x="3878" y="2965"/>
              <a:ext cx="1763" cy="1054"/>
              <a:chOff x="3878" y="2965"/>
              <a:chExt cx="1763" cy="1054"/>
            </a:xfrm>
          </p:grpSpPr>
          <p:pic>
            <p:nvPicPr>
              <p:cNvPr id="88080" name="Picture 26"/>
              <p:cNvPicPr>
                <a:picLocks noChangeArrowheads="1"/>
              </p:cNvPicPr>
              <p:nvPr/>
            </p:nvPicPr>
            <p:blipFill>
              <a:blip r:embed="rId11" cstate="print"/>
              <a:srcRect/>
              <a:stretch>
                <a:fillRect/>
              </a:stretch>
            </p:blipFill>
            <p:spPr bwMode="auto">
              <a:xfrm>
                <a:off x="3884" y="2965"/>
                <a:ext cx="1757" cy="1052"/>
              </a:xfrm>
              <a:prstGeom prst="rect">
                <a:avLst/>
              </a:prstGeom>
              <a:noFill/>
              <a:ln w="12700">
                <a:noFill/>
                <a:miter lim="800000"/>
                <a:headEnd/>
                <a:tailEnd/>
              </a:ln>
            </p:spPr>
          </p:pic>
          <p:sp>
            <p:nvSpPr>
              <p:cNvPr id="88081" name="Text Box 27"/>
              <p:cNvSpPr txBox="1">
                <a:spLocks noChangeArrowheads="1"/>
              </p:cNvSpPr>
              <p:nvPr/>
            </p:nvSpPr>
            <p:spPr bwMode="auto">
              <a:xfrm>
                <a:off x="3878" y="3838"/>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t=250days</a:t>
                </a:r>
                <a:endParaRPr lang="en-US" sz="1200"/>
              </a:p>
            </p:txBody>
          </p:sp>
        </p:grpSp>
      </p:grpSp>
      <p:grpSp>
        <p:nvGrpSpPr>
          <p:cNvPr id="88069" name="Group 28"/>
          <p:cNvGrpSpPr>
            <a:grpSpLocks/>
          </p:cNvGrpSpPr>
          <p:nvPr/>
        </p:nvGrpSpPr>
        <p:grpSpPr bwMode="auto">
          <a:xfrm>
            <a:off x="198442" y="981075"/>
            <a:ext cx="2789237" cy="1670050"/>
            <a:chOff x="431" y="572"/>
            <a:chExt cx="1757" cy="1052"/>
          </a:xfrm>
        </p:grpSpPr>
        <p:pic>
          <p:nvPicPr>
            <p:cNvPr id="88070" name="Picture 29"/>
            <p:cNvPicPr>
              <a:picLocks noChangeArrowheads="1"/>
            </p:cNvPicPr>
            <p:nvPr/>
          </p:nvPicPr>
          <p:blipFill>
            <a:blip r:embed="rId12" cstate="print"/>
            <a:srcRect/>
            <a:stretch>
              <a:fillRect/>
            </a:stretch>
          </p:blipFill>
          <p:spPr bwMode="auto">
            <a:xfrm>
              <a:off x="431" y="572"/>
              <a:ext cx="1757" cy="1052"/>
            </a:xfrm>
            <a:prstGeom prst="rect">
              <a:avLst/>
            </a:prstGeom>
            <a:noFill/>
            <a:ln w="12700">
              <a:noFill/>
              <a:miter lim="800000"/>
              <a:headEnd/>
              <a:tailEnd/>
            </a:ln>
          </p:spPr>
        </p:pic>
        <p:sp>
          <p:nvSpPr>
            <p:cNvPr id="88071" name="Text Box 30"/>
            <p:cNvSpPr txBox="1">
              <a:spLocks noChangeArrowheads="1"/>
            </p:cNvSpPr>
            <p:nvPr/>
          </p:nvSpPr>
          <p:spPr bwMode="auto">
            <a:xfrm>
              <a:off x="431" y="1389"/>
              <a:ext cx="499"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T=0</a:t>
              </a:r>
              <a:endParaRPr lang="en-US" sz="1200"/>
            </a:p>
          </p:txBody>
        </p:sp>
      </p:grpSp>
      <p:graphicFrame>
        <p:nvGraphicFramePr>
          <p:cNvPr id="88066" name="Object 31"/>
          <p:cNvGraphicFramePr>
            <a:graphicFrameLocks noChangeAspect="1"/>
          </p:cNvGraphicFramePr>
          <p:nvPr/>
        </p:nvGraphicFramePr>
        <p:xfrm>
          <a:off x="330204" y="981075"/>
          <a:ext cx="3074988" cy="503238"/>
        </p:xfrm>
        <a:graphic>
          <a:graphicData uri="http://schemas.openxmlformats.org/presentationml/2006/ole">
            <mc:AlternateContent xmlns:mc="http://schemas.openxmlformats.org/markup-compatibility/2006">
              <mc:Choice xmlns:v="urn:schemas-microsoft-com:vml" Requires="v">
                <p:oleObj spid="_x0000_s346151" name="Equation" r:id="rId13" imgW="1396800" imgH="228600" progId="Equation.3">
                  <p:embed/>
                </p:oleObj>
              </mc:Choice>
              <mc:Fallback>
                <p:oleObj name="Equation" r:id="rId13" imgW="139680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0204" y="981075"/>
                        <a:ext cx="3074988" cy="503238"/>
                      </a:xfrm>
                      <a:prstGeom prst="rect">
                        <a:avLst/>
                      </a:prstGeom>
                      <a:solidFill>
                        <a:schemeClr val="bg1"/>
                      </a:solidFill>
                      <a:ln w="9525">
                        <a:solidFill>
                          <a:schemeClr val="tx1"/>
                        </a:solidFill>
                        <a:miter lim="800000"/>
                        <a:headEnd/>
                        <a:tailEnd/>
                      </a:ln>
                    </p:spPr>
                  </p:pic>
                </p:oleObj>
              </mc:Fallback>
            </mc:AlternateContent>
          </a:graphicData>
        </a:graphic>
      </p:graphicFrame>
    </p:spTree>
    <p:extLst>
      <p:ext uri="{BB962C8B-B14F-4D97-AF65-F5344CB8AC3E}">
        <p14:creationId xmlns:p14="http://schemas.microsoft.com/office/powerpoint/2010/main" val="15998056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ChangeArrowheads="1"/>
          </p:cNvSpPr>
          <p:nvPr>
            <p:ph type="title"/>
          </p:nvPr>
        </p:nvSpPr>
        <p:spPr/>
        <p:txBody>
          <a:bodyPr/>
          <a:lstStyle/>
          <a:p>
            <a:r>
              <a:rPr lang="en-GB" sz="2800" dirty="0" smtClean="0">
                <a:solidFill>
                  <a:schemeClr val="accent1">
                    <a:lumMod val="75000"/>
                  </a:schemeClr>
                </a:solidFill>
              </a:rPr>
              <a:t>Vertical Stratification and Satellite altimetry</a:t>
            </a:r>
            <a:endParaRPr lang="en-US" sz="2800" dirty="0" smtClean="0">
              <a:solidFill>
                <a:schemeClr val="accent1">
                  <a:lumMod val="75000"/>
                </a:schemeClr>
              </a:solidFill>
            </a:endParaRPr>
          </a:p>
        </p:txBody>
      </p:sp>
      <p:sp>
        <p:nvSpPr>
          <p:cNvPr id="89092" name="Rectangle 3"/>
          <p:cNvSpPr>
            <a:spLocks noGrp="1" noChangeArrowheads="1"/>
          </p:cNvSpPr>
          <p:nvPr>
            <p:ph type="body" idx="1"/>
          </p:nvPr>
        </p:nvSpPr>
        <p:spPr/>
        <p:txBody>
          <a:bodyPr/>
          <a:lstStyle/>
          <a:p>
            <a:r>
              <a:rPr lang="en-GB" smtClean="0"/>
              <a:t>The density of the second layer is only a little greater than that of the upper layer.</a:t>
            </a:r>
          </a:p>
          <a:p>
            <a:pPr>
              <a:buFontTx/>
              <a:buNone/>
            </a:pPr>
            <a:r>
              <a:rPr lang="en-GB" smtClean="0"/>
              <a:t>				</a:t>
            </a:r>
            <a:r>
              <a:rPr lang="en-GB" smtClean="0">
                <a:solidFill>
                  <a:srgbClr val="0000CC"/>
                </a:solidFill>
              </a:rPr>
              <a:t>Typically g’~g/300</a:t>
            </a:r>
          </a:p>
          <a:p>
            <a:r>
              <a:rPr lang="en-GB" smtClean="0"/>
              <a:t>A 10cm displacement of the top surface is associated with a 30m displacement of the interface (the thermocline).</a:t>
            </a:r>
          </a:p>
        </p:txBody>
      </p:sp>
      <p:graphicFrame>
        <p:nvGraphicFramePr>
          <p:cNvPr id="89090" name="Object 4"/>
          <p:cNvGraphicFramePr>
            <a:graphicFrameLocks noChangeAspect="1"/>
          </p:cNvGraphicFramePr>
          <p:nvPr/>
        </p:nvGraphicFramePr>
        <p:xfrm>
          <a:off x="4514854" y="3321050"/>
          <a:ext cx="114300" cy="215900"/>
        </p:xfrm>
        <a:graphic>
          <a:graphicData uri="http://schemas.openxmlformats.org/presentationml/2006/ole">
            <mc:AlternateContent xmlns:mc="http://schemas.openxmlformats.org/markup-compatibility/2006">
              <mc:Choice xmlns:v="urn:schemas-microsoft-com:vml" Requires="v">
                <p:oleObj spid="_x0000_s326843" name="Equation" r:id="rId3" imgW="114120" imgH="215640" progId="Equation.3">
                  <p:embed/>
                </p:oleObj>
              </mc:Choice>
              <mc:Fallback>
                <p:oleObj name="Equation" r:id="rId3" imgW="114120" imgH="2156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4854" y="3321050"/>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89093" name="Group 5"/>
          <p:cNvGrpSpPr>
            <a:grpSpLocks/>
          </p:cNvGrpSpPr>
          <p:nvPr/>
        </p:nvGrpSpPr>
        <p:grpSpPr bwMode="auto">
          <a:xfrm>
            <a:off x="2627317" y="3500438"/>
            <a:ext cx="5976937" cy="2017712"/>
            <a:chOff x="1655" y="2205"/>
            <a:chExt cx="3765" cy="1271"/>
          </a:xfrm>
        </p:grpSpPr>
        <p:sp>
          <p:nvSpPr>
            <p:cNvPr id="89095" name="Line 6"/>
            <p:cNvSpPr>
              <a:spLocks noChangeShapeType="1"/>
            </p:cNvSpPr>
            <p:nvPr/>
          </p:nvSpPr>
          <p:spPr bwMode="auto">
            <a:xfrm>
              <a:off x="3379" y="2251"/>
              <a:ext cx="0" cy="227"/>
            </a:xfrm>
            <a:prstGeom prst="line">
              <a:avLst/>
            </a:prstGeom>
            <a:noFill/>
            <a:ln w="12700">
              <a:solidFill>
                <a:schemeClr val="tx1"/>
              </a:solidFill>
              <a:round/>
              <a:headEnd type="triangle" w="med" len="med"/>
              <a:tailEnd type="triangle" w="med" len="med"/>
            </a:ln>
          </p:spPr>
          <p:txBody>
            <a:bodyPr/>
            <a:lstStyle/>
            <a:p>
              <a:endParaRPr lang="en-US"/>
            </a:p>
          </p:txBody>
        </p:sp>
        <p:grpSp>
          <p:nvGrpSpPr>
            <p:cNvPr id="89096" name="Group 7"/>
            <p:cNvGrpSpPr>
              <a:grpSpLocks/>
            </p:cNvGrpSpPr>
            <p:nvPr/>
          </p:nvGrpSpPr>
          <p:grpSpPr bwMode="auto">
            <a:xfrm>
              <a:off x="1655" y="2205"/>
              <a:ext cx="3765" cy="1271"/>
              <a:chOff x="1202" y="2795"/>
              <a:chExt cx="3765" cy="1271"/>
            </a:xfrm>
          </p:grpSpPr>
          <p:sp>
            <p:nvSpPr>
              <p:cNvPr id="89097" name="Freeform 8"/>
              <p:cNvSpPr>
                <a:spLocks/>
              </p:cNvSpPr>
              <p:nvPr/>
            </p:nvSpPr>
            <p:spPr bwMode="auto">
              <a:xfrm>
                <a:off x="1565" y="2795"/>
                <a:ext cx="3130" cy="257"/>
              </a:xfrm>
              <a:custGeom>
                <a:avLst/>
                <a:gdLst>
                  <a:gd name="T0" fmla="*/ 0 w 3130"/>
                  <a:gd name="T1" fmla="*/ 234 h 257"/>
                  <a:gd name="T2" fmla="*/ 272 w 3130"/>
                  <a:gd name="T3" fmla="*/ 234 h 257"/>
                  <a:gd name="T4" fmla="*/ 680 w 3130"/>
                  <a:gd name="T5" fmla="*/ 98 h 257"/>
                  <a:gd name="T6" fmla="*/ 1361 w 3130"/>
                  <a:gd name="T7" fmla="*/ 7 h 257"/>
                  <a:gd name="T8" fmla="*/ 2268 w 3130"/>
                  <a:gd name="T9" fmla="*/ 143 h 257"/>
                  <a:gd name="T10" fmla="*/ 3130 w 3130"/>
                  <a:gd name="T11" fmla="*/ 189 h 257"/>
                  <a:gd name="T12" fmla="*/ 0 60000 65536"/>
                  <a:gd name="T13" fmla="*/ 0 60000 65536"/>
                  <a:gd name="T14" fmla="*/ 0 60000 65536"/>
                  <a:gd name="T15" fmla="*/ 0 60000 65536"/>
                  <a:gd name="T16" fmla="*/ 0 60000 65536"/>
                  <a:gd name="T17" fmla="*/ 0 60000 65536"/>
                  <a:gd name="T18" fmla="*/ 0 w 3130"/>
                  <a:gd name="T19" fmla="*/ 0 h 257"/>
                  <a:gd name="T20" fmla="*/ 3130 w 313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130" h="257">
                    <a:moveTo>
                      <a:pt x="0" y="234"/>
                    </a:moveTo>
                    <a:cubicBezTo>
                      <a:pt x="79" y="245"/>
                      <a:pt x="159" y="257"/>
                      <a:pt x="272" y="234"/>
                    </a:cubicBezTo>
                    <a:cubicBezTo>
                      <a:pt x="385" y="211"/>
                      <a:pt x="499" y="136"/>
                      <a:pt x="680" y="98"/>
                    </a:cubicBezTo>
                    <a:cubicBezTo>
                      <a:pt x="861" y="60"/>
                      <a:pt x="1096" y="0"/>
                      <a:pt x="1361" y="7"/>
                    </a:cubicBezTo>
                    <a:cubicBezTo>
                      <a:pt x="1626" y="14"/>
                      <a:pt x="1973" y="113"/>
                      <a:pt x="2268" y="143"/>
                    </a:cubicBezTo>
                    <a:cubicBezTo>
                      <a:pt x="2563" y="173"/>
                      <a:pt x="2986" y="181"/>
                      <a:pt x="3130" y="189"/>
                    </a:cubicBezTo>
                  </a:path>
                </a:pathLst>
              </a:custGeom>
              <a:noFill/>
              <a:ln w="12700">
                <a:solidFill>
                  <a:schemeClr val="tx1"/>
                </a:solidFill>
                <a:round/>
                <a:headEnd/>
                <a:tailEnd/>
              </a:ln>
            </p:spPr>
            <p:txBody>
              <a:bodyPr/>
              <a:lstStyle/>
              <a:p>
                <a:pPr algn="ctr" eaLnBrk="0" hangingPunct="0"/>
                <a:endParaRPr lang="en-US"/>
              </a:p>
            </p:txBody>
          </p:sp>
          <p:sp>
            <p:nvSpPr>
              <p:cNvPr id="89098" name="Freeform 9"/>
              <p:cNvSpPr>
                <a:spLocks/>
              </p:cNvSpPr>
              <p:nvPr/>
            </p:nvSpPr>
            <p:spPr bwMode="auto">
              <a:xfrm flipV="1">
                <a:off x="1610" y="3022"/>
                <a:ext cx="3130" cy="1044"/>
              </a:xfrm>
              <a:custGeom>
                <a:avLst/>
                <a:gdLst>
                  <a:gd name="T0" fmla="*/ 0 w 3130"/>
                  <a:gd name="T1" fmla="*/ 258949 h 257"/>
                  <a:gd name="T2" fmla="*/ 272 w 3130"/>
                  <a:gd name="T3" fmla="*/ 258949 h 257"/>
                  <a:gd name="T4" fmla="*/ 680 w 3130"/>
                  <a:gd name="T5" fmla="*/ 108401 h 257"/>
                  <a:gd name="T6" fmla="*/ 1361 w 3130"/>
                  <a:gd name="T7" fmla="*/ 7641 h 257"/>
                  <a:gd name="T8" fmla="*/ 2268 w 3130"/>
                  <a:gd name="T9" fmla="*/ 158205 h 257"/>
                  <a:gd name="T10" fmla="*/ 3130 w 3130"/>
                  <a:gd name="T11" fmla="*/ 209145 h 257"/>
                  <a:gd name="T12" fmla="*/ 0 60000 65536"/>
                  <a:gd name="T13" fmla="*/ 0 60000 65536"/>
                  <a:gd name="T14" fmla="*/ 0 60000 65536"/>
                  <a:gd name="T15" fmla="*/ 0 60000 65536"/>
                  <a:gd name="T16" fmla="*/ 0 60000 65536"/>
                  <a:gd name="T17" fmla="*/ 0 60000 65536"/>
                  <a:gd name="T18" fmla="*/ 0 w 3130"/>
                  <a:gd name="T19" fmla="*/ 0 h 257"/>
                  <a:gd name="T20" fmla="*/ 3130 w 313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130" h="257">
                    <a:moveTo>
                      <a:pt x="0" y="234"/>
                    </a:moveTo>
                    <a:cubicBezTo>
                      <a:pt x="79" y="245"/>
                      <a:pt x="159" y="257"/>
                      <a:pt x="272" y="234"/>
                    </a:cubicBezTo>
                    <a:cubicBezTo>
                      <a:pt x="385" y="211"/>
                      <a:pt x="499" y="136"/>
                      <a:pt x="680" y="98"/>
                    </a:cubicBezTo>
                    <a:cubicBezTo>
                      <a:pt x="861" y="60"/>
                      <a:pt x="1096" y="0"/>
                      <a:pt x="1361" y="7"/>
                    </a:cubicBezTo>
                    <a:cubicBezTo>
                      <a:pt x="1626" y="14"/>
                      <a:pt x="1973" y="113"/>
                      <a:pt x="2268" y="143"/>
                    </a:cubicBezTo>
                    <a:cubicBezTo>
                      <a:pt x="2563" y="173"/>
                      <a:pt x="2986" y="181"/>
                      <a:pt x="3130" y="189"/>
                    </a:cubicBezTo>
                  </a:path>
                </a:pathLst>
              </a:custGeom>
              <a:noFill/>
              <a:ln w="12700">
                <a:solidFill>
                  <a:schemeClr val="tx1"/>
                </a:solidFill>
                <a:round/>
                <a:headEnd/>
                <a:tailEnd/>
              </a:ln>
            </p:spPr>
            <p:txBody>
              <a:bodyPr/>
              <a:lstStyle/>
              <a:p>
                <a:pPr algn="ctr" eaLnBrk="0" hangingPunct="0"/>
                <a:endParaRPr lang="en-US"/>
              </a:p>
            </p:txBody>
          </p:sp>
          <p:sp>
            <p:nvSpPr>
              <p:cNvPr id="89099" name="Line 10"/>
              <p:cNvSpPr>
                <a:spLocks noChangeShapeType="1"/>
              </p:cNvSpPr>
              <p:nvPr/>
            </p:nvSpPr>
            <p:spPr bwMode="auto">
              <a:xfrm>
                <a:off x="2925" y="3067"/>
                <a:ext cx="0" cy="953"/>
              </a:xfrm>
              <a:prstGeom prst="line">
                <a:avLst/>
              </a:prstGeom>
              <a:noFill/>
              <a:ln w="12700">
                <a:solidFill>
                  <a:schemeClr val="tx1"/>
                </a:solidFill>
                <a:round/>
                <a:headEnd type="triangle" w="med" len="med"/>
                <a:tailEnd type="triangle" w="med" len="med"/>
              </a:ln>
            </p:spPr>
            <p:txBody>
              <a:bodyPr/>
              <a:lstStyle/>
              <a:p>
                <a:endParaRPr lang="en-US"/>
              </a:p>
            </p:txBody>
          </p:sp>
          <p:sp>
            <p:nvSpPr>
              <p:cNvPr id="89100" name="Text Box 11"/>
              <p:cNvSpPr txBox="1">
                <a:spLocks noChangeArrowheads="1"/>
              </p:cNvSpPr>
              <p:nvPr/>
            </p:nvSpPr>
            <p:spPr bwMode="auto">
              <a:xfrm>
                <a:off x="2880" y="2840"/>
                <a:ext cx="680" cy="154"/>
              </a:xfrm>
              <a:prstGeom prst="rect">
                <a:avLst/>
              </a:prstGeom>
              <a:noFill/>
              <a:ln w="12700">
                <a:noFill/>
                <a:miter lim="800000"/>
                <a:headEnd/>
                <a:tailEnd/>
              </a:ln>
            </p:spPr>
            <p:txBody>
              <a:bodyPr>
                <a:spAutoFit/>
              </a:bodyPr>
              <a:lstStyle/>
              <a:p>
                <a:pPr eaLnBrk="0" hangingPunct="0">
                  <a:spcBef>
                    <a:spcPct val="50000"/>
                  </a:spcBef>
                </a:pPr>
                <a:r>
                  <a:rPr lang="en-GB" sz="1000"/>
                  <a:t>10cm</a:t>
                </a:r>
              </a:p>
            </p:txBody>
          </p:sp>
          <p:sp>
            <p:nvSpPr>
              <p:cNvPr id="89101" name="Text Box 12"/>
              <p:cNvSpPr txBox="1">
                <a:spLocks noChangeArrowheads="1"/>
              </p:cNvSpPr>
              <p:nvPr/>
            </p:nvSpPr>
            <p:spPr bwMode="auto">
              <a:xfrm>
                <a:off x="2971" y="3385"/>
                <a:ext cx="680" cy="154"/>
              </a:xfrm>
              <a:prstGeom prst="rect">
                <a:avLst/>
              </a:prstGeom>
              <a:noFill/>
              <a:ln w="12700">
                <a:noFill/>
                <a:miter lim="800000"/>
                <a:headEnd/>
                <a:tailEnd/>
              </a:ln>
            </p:spPr>
            <p:txBody>
              <a:bodyPr>
                <a:spAutoFit/>
              </a:bodyPr>
              <a:lstStyle/>
              <a:p>
                <a:pPr eaLnBrk="0" hangingPunct="0">
                  <a:spcBef>
                    <a:spcPct val="50000"/>
                  </a:spcBef>
                </a:pPr>
                <a:r>
                  <a:rPr lang="en-GB" sz="1000"/>
                  <a:t>30 m</a:t>
                </a:r>
              </a:p>
            </p:txBody>
          </p:sp>
          <p:sp>
            <p:nvSpPr>
              <p:cNvPr id="89102" name="Line 13"/>
              <p:cNvSpPr>
                <a:spLocks noChangeShapeType="1"/>
              </p:cNvSpPr>
              <p:nvPr/>
            </p:nvSpPr>
            <p:spPr bwMode="auto">
              <a:xfrm>
                <a:off x="1202" y="3067"/>
                <a:ext cx="3765" cy="0"/>
              </a:xfrm>
              <a:prstGeom prst="line">
                <a:avLst/>
              </a:prstGeom>
              <a:noFill/>
              <a:ln w="12700">
                <a:solidFill>
                  <a:schemeClr val="tx1"/>
                </a:solidFill>
                <a:prstDash val="dash"/>
                <a:round/>
                <a:headEnd/>
                <a:tailEnd/>
              </a:ln>
            </p:spPr>
            <p:txBody>
              <a:bodyPr/>
              <a:lstStyle/>
              <a:p>
                <a:endParaRPr lang="en-US"/>
              </a:p>
            </p:txBody>
          </p:sp>
        </p:grpSp>
      </p:grpSp>
      <p:sp>
        <p:nvSpPr>
          <p:cNvPr id="89094" name="Text Box 14"/>
          <p:cNvSpPr txBox="1">
            <a:spLocks noChangeArrowheads="1"/>
          </p:cNvSpPr>
          <p:nvPr/>
        </p:nvSpPr>
        <p:spPr bwMode="auto">
          <a:xfrm>
            <a:off x="179392" y="5661033"/>
            <a:ext cx="8713787" cy="581025"/>
          </a:xfrm>
          <a:prstGeom prst="rect">
            <a:avLst/>
          </a:prstGeom>
          <a:noFill/>
          <a:ln w="12700">
            <a:noFill/>
            <a:miter lim="800000"/>
            <a:headEnd/>
            <a:tailEnd/>
          </a:ln>
        </p:spPr>
        <p:txBody>
          <a:bodyPr>
            <a:spAutoFit/>
          </a:bodyPr>
          <a:lstStyle/>
          <a:p>
            <a:pPr eaLnBrk="0" hangingPunct="0">
              <a:spcBef>
                <a:spcPct val="50000"/>
              </a:spcBef>
            </a:pPr>
            <a:r>
              <a:rPr lang="en-GB" sz="1600">
                <a:solidFill>
                  <a:srgbClr val="0000CC"/>
                </a:solidFill>
              </a:rPr>
              <a:t>If we observe sea level, one can infer information on the vertical density structure</a:t>
            </a:r>
            <a:endParaRPr lang="en-US" sz="1600">
              <a:solidFill>
                <a:srgbClr val="0000CC"/>
              </a:solidFill>
            </a:endParaRPr>
          </a:p>
        </p:txBody>
      </p:sp>
    </p:spTree>
    <p:extLst>
      <p:ext uri="{BB962C8B-B14F-4D97-AF65-F5344CB8AC3E}">
        <p14:creationId xmlns:p14="http://schemas.microsoft.com/office/powerpoint/2010/main" val="178826724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69" name="Rectangle 2"/>
          <p:cNvSpPr>
            <a:spLocks noGrp="1" noChangeArrowheads="1"/>
          </p:cNvSpPr>
          <p:nvPr>
            <p:ph type="title"/>
          </p:nvPr>
        </p:nvSpPr>
        <p:spPr/>
        <p:txBody>
          <a:bodyPr/>
          <a:lstStyle/>
          <a:p>
            <a:r>
              <a:rPr lang="en-GB" dirty="0" err="1" smtClean="0">
                <a:solidFill>
                  <a:schemeClr val="accent1">
                    <a:lumMod val="75000"/>
                  </a:schemeClr>
                </a:solidFill>
              </a:rPr>
              <a:t>Rossby</a:t>
            </a:r>
            <a:r>
              <a:rPr lang="en-GB" dirty="0" smtClean="0">
                <a:solidFill>
                  <a:schemeClr val="accent1">
                    <a:lumMod val="75000"/>
                  </a:schemeClr>
                </a:solidFill>
              </a:rPr>
              <a:t>/Kelvin Waves from Space</a:t>
            </a:r>
            <a:endParaRPr lang="en-US" dirty="0" smtClean="0">
              <a:solidFill>
                <a:schemeClr val="accent1">
                  <a:lumMod val="75000"/>
                </a:schemeClr>
              </a:solidFill>
            </a:endParaRPr>
          </a:p>
        </p:txBody>
      </p:sp>
      <p:pic>
        <p:nvPicPr>
          <p:cNvPr id="365570" name="Picture 3"/>
          <p:cNvPicPr>
            <a:picLocks noGrp="1" noChangeAspect="1" noChangeArrowheads="1"/>
          </p:cNvPicPr>
          <p:nvPr>
            <p:ph type="body" idx="1"/>
          </p:nvPr>
        </p:nvPicPr>
        <p:blipFill>
          <a:blip r:embed="rId2" cstate="print"/>
          <a:srcRect/>
          <a:stretch>
            <a:fillRect/>
          </a:stretch>
        </p:blipFill>
        <p:spPr>
          <a:xfrm>
            <a:off x="250829" y="1196975"/>
            <a:ext cx="3095625" cy="4895850"/>
          </a:xfrm>
        </p:spPr>
      </p:pic>
      <p:pic>
        <p:nvPicPr>
          <p:cNvPr id="365571" name="Picture 4"/>
          <p:cNvPicPr>
            <a:picLocks noChangeAspect="1" noChangeArrowheads="1"/>
          </p:cNvPicPr>
          <p:nvPr/>
        </p:nvPicPr>
        <p:blipFill>
          <a:blip r:embed="rId3" cstate="print"/>
          <a:srcRect/>
          <a:stretch>
            <a:fillRect/>
          </a:stretch>
        </p:blipFill>
        <p:spPr bwMode="auto">
          <a:xfrm>
            <a:off x="5795963" y="1052514"/>
            <a:ext cx="3062287" cy="4968875"/>
          </a:xfrm>
          <a:prstGeom prst="rect">
            <a:avLst/>
          </a:prstGeom>
          <a:noFill/>
          <a:ln w="12700">
            <a:noFill/>
            <a:miter lim="800000"/>
            <a:headEnd/>
            <a:tailEnd/>
          </a:ln>
        </p:spPr>
      </p:pic>
      <p:sp>
        <p:nvSpPr>
          <p:cNvPr id="365572" name="Text Box 5"/>
          <p:cNvSpPr txBox="1">
            <a:spLocks noChangeArrowheads="1"/>
          </p:cNvSpPr>
          <p:nvPr/>
        </p:nvSpPr>
        <p:spPr bwMode="auto">
          <a:xfrm>
            <a:off x="2679700" y="5932496"/>
            <a:ext cx="668338" cy="579437"/>
          </a:xfrm>
          <a:prstGeom prst="rect">
            <a:avLst/>
          </a:prstGeom>
          <a:noFill/>
          <a:ln w="12700">
            <a:noFill/>
            <a:miter lim="800000"/>
            <a:headEnd/>
            <a:tailEnd/>
          </a:ln>
        </p:spPr>
        <p:txBody>
          <a:bodyPr>
            <a:spAutoFit/>
          </a:bodyPr>
          <a:lstStyle/>
          <a:p>
            <a:pPr algn="ctr" eaLnBrk="0" hangingPunct="0"/>
            <a:endParaRPr lang="en-US"/>
          </a:p>
        </p:txBody>
      </p:sp>
      <p:grpSp>
        <p:nvGrpSpPr>
          <p:cNvPr id="365573" name="Group 6"/>
          <p:cNvGrpSpPr>
            <a:grpSpLocks/>
          </p:cNvGrpSpPr>
          <p:nvPr/>
        </p:nvGrpSpPr>
        <p:grpSpPr bwMode="auto">
          <a:xfrm>
            <a:off x="1619250" y="1196975"/>
            <a:ext cx="2303463" cy="4489450"/>
            <a:chOff x="930" y="935"/>
            <a:chExt cx="1451" cy="2828"/>
          </a:xfrm>
        </p:grpSpPr>
        <p:sp>
          <p:nvSpPr>
            <p:cNvPr id="365580" name="Text Box 7"/>
            <p:cNvSpPr txBox="1">
              <a:spLocks noChangeArrowheads="1"/>
            </p:cNvSpPr>
            <p:nvPr/>
          </p:nvSpPr>
          <p:spPr bwMode="auto">
            <a:xfrm>
              <a:off x="1565" y="935"/>
              <a:ext cx="362" cy="200"/>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400"/>
                <a:t>4N</a:t>
              </a:r>
              <a:endParaRPr lang="en-US" sz="1400"/>
            </a:p>
          </p:txBody>
        </p:sp>
        <p:sp>
          <p:nvSpPr>
            <p:cNvPr id="365581" name="Text Box 8"/>
            <p:cNvSpPr txBox="1">
              <a:spLocks noChangeArrowheads="1"/>
            </p:cNvSpPr>
            <p:nvPr/>
          </p:nvSpPr>
          <p:spPr bwMode="auto">
            <a:xfrm>
              <a:off x="1565" y="2341"/>
              <a:ext cx="362" cy="200"/>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400"/>
                <a:t>EQ</a:t>
              </a:r>
              <a:endParaRPr lang="en-US" sz="1400"/>
            </a:p>
          </p:txBody>
        </p:sp>
        <p:sp>
          <p:nvSpPr>
            <p:cNvPr id="365582" name="Line 9"/>
            <p:cNvSpPr>
              <a:spLocks noChangeShapeType="1"/>
            </p:cNvSpPr>
            <p:nvPr/>
          </p:nvSpPr>
          <p:spPr bwMode="auto">
            <a:xfrm flipV="1">
              <a:off x="930" y="3521"/>
              <a:ext cx="816" cy="91"/>
            </a:xfrm>
            <a:prstGeom prst="line">
              <a:avLst/>
            </a:prstGeom>
            <a:noFill/>
            <a:ln w="12700">
              <a:solidFill>
                <a:schemeClr val="tx1"/>
              </a:solidFill>
              <a:round/>
              <a:headEnd/>
              <a:tailEnd type="triangle" w="med" len="med"/>
            </a:ln>
          </p:spPr>
          <p:txBody>
            <a:bodyPr/>
            <a:lstStyle/>
            <a:p>
              <a:endParaRPr lang="en-US"/>
            </a:p>
          </p:txBody>
        </p:sp>
        <p:sp>
          <p:nvSpPr>
            <p:cNvPr id="365583" name="Text Box 10"/>
            <p:cNvSpPr txBox="1">
              <a:spLocks noChangeArrowheads="1"/>
            </p:cNvSpPr>
            <p:nvPr/>
          </p:nvSpPr>
          <p:spPr bwMode="auto">
            <a:xfrm>
              <a:off x="1746" y="3475"/>
              <a:ext cx="499" cy="288"/>
            </a:xfrm>
            <a:prstGeom prst="rect">
              <a:avLst/>
            </a:prstGeom>
            <a:noFill/>
            <a:ln w="12700">
              <a:noFill/>
              <a:miter lim="800000"/>
              <a:headEnd/>
              <a:tailEnd/>
            </a:ln>
          </p:spPr>
          <p:txBody>
            <a:bodyPr>
              <a:spAutoFit/>
            </a:bodyPr>
            <a:lstStyle/>
            <a:p>
              <a:pPr algn="ctr" eaLnBrk="0" hangingPunct="0">
                <a:spcBef>
                  <a:spcPct val="50000"/>
                </a:spcBef>
              </a:pPr>
              <a:r>
                <a:rPr lang="en-GB" sz="1200"/>
                <a:t>Kelvin wave</a:t>
              </a:r>
              <a:endParaRPr lang="en-US" sz="1200"/>
            </a:p>
          </p:txBody>
        </p:sp>
        <p:sp>
          <p:nvSpPr>
            <p:cNvPr id="365584" name="Line 11"/>
            <p:cNvSpPr>
              <a:spLocks noChangeShapeType="1"/>
            </p:cNvSpPr>
            <p:nvPr/>
          </p:nvSpPr>
          <p:spPr bwMode="auto">
            <a:xfrm>
              <a:off x="1020" y="1842"/>
              <a:ext cx="817" cy="137"/>
            </a:xfrm>
            <a:prstGeom prst="line">
              <a:avLst/>
            </a:prstGeom>
            <a:noFill/>
            <a:ln w="12700">
              <a:solidFill>
                <a:schemeClr val="tx1"/>
              </a:solidFill>
              <a:round/>
              <a:headEnd/>
              <a:tailEnd/>
            </a:ln>
          </p:spPr>
          <p:txBody>
            <a:bodyPr/>
            <a:lstStyle/>
            <a:p>
              <a:endParaRPr lang="en-US"/>
            </a:p>
          </p:txBody>
        </p:sp>
        <p:sp>
          <p:nvSpPr>
            <p:cNvPr id="365585" name="Text Box 12"/>
            <p:cNvSpPr txBox="1">
              <a:spLocks noChangeArrowheads="1"/>
            </p:cNvSpPr>
            <p:nvPr/>
          </p:nvSpPr>
          <p:spPr bwMode="auto">
            <a:xfrm>
              <a:off x="1746" y="1797"/>
              <a:ext cx="635" cy="288"/>
            </a:xfrm>
            <a:prstGeom prst="rect">
              <a:avLst/>
            </a:prstGeom>
            <a:noFill/>
            <a:ln w="12700">
              <a:noFill/>
              <a:miter lim="800000"/>
              <a:headEnd/>
              <a:tailEnd/>
            </a:ln>
          </p:spPr>
          <p:txBody>
            <a:bodyPr>
              <a:spAutoFit/>
            </a:bodyPr>
            <a:lstStyle/>
            <a:p>
              <a:pPr algn="ctr" eaLnBrk="0" hangingPunct="0">
                <a:spcBef>
                  <a:spcPct val="50000"/>
                </a:spcBef>
              </a:pPr>
              <a:r>
                <a:rPr lang="en-GB" sz="1200"/>
                <a:t>Rossby waves</a:t>
              </a:r>
              <a:endParaRPr lang="en-US" sz="1200"/>
            </a:p>
          </p:txBody>
        </p:sp>
      </p:grpSp>
      <p:sp>
        <p:nvSpPr>
          <p:cNvPr id="365574" name="Text Box 13"/>
          <p:cNvSpPr txBox="1">
            <a:spLocks noChangeArrowheads="1"/>
          </p:cNvSpPr>
          <p:nvPr/>
        </p:nvSpPr>
        <p:spPr bwMode="auto">
          <a:xfrm>
            <a:off x="7596192" y="1196975"/>
            <a:ext cx="719137" cy="317500"/>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400"/>
              <a:t>39N</a:t>
            </a:r>
            <a:endParaRPr lang="en-US" sz="1400"/>
          </a:p>
        </p:txBody>
      </p:sp>
      <p:sp>
        <p:nvSpPr>
          <p:cNvPr id="365575" name="Text Box 14"/>
          <p:cNvSpPr txBox="1">
            <a:spLocks noChangeArrowheads="1"/>
          </p:cNvSpPr>
          <p:nvPr/>
        </p:nvSpPr>
        <p:spPr bwMode="auto">
          <a:xfrm>
            <a:off x="7596192" y="2636838"/>
            <a:ext cx="719137" cy="317500"/>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400"/>
              <a:t>32N</a:t>
            </a:r>
            <a:endParaRPr lang="en-US" sz="1400"/>
          </a:p>
        </p:txBody>
      </p:sp>
      <p:sp>
        <p:nvSpPr>
          <p:cNvPr id="365576" name="Text Box 15"/>
          <p:cNvSpPr txBox="1">
            <a:spLocks noChangeArrowheads="1"/>
          </p:cNvSpPr>
          <p:nvPr/>
        </p:nvSpPr>
        <p:spPr bwMode="auto">
          <a:xfrm>
            <a:off x="7667625" y="4149725"/>
            <a:ext cx="719138" cy="317500"/>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400"/>
              <a:t>21N</a:t>
            </a:r>
            <a:endParaRPr lang="en-US" sz="1400"/>
          </a:p>
        </p:txBody>
      </p:sp>
      <p:pic>
        <p:nvPicPr>
          <p:cNvPr id="365577" name="Picture 16"/>
          <p:cNvPicPr>
            <a:picLocks noChangeAspect="1" noChangeArrowheads="1"/>
          </p:cNvPicPr>
          <p:nvPr/>
        </p:nvPicPr>
        <p:blipFill>
          <a:blip r:embed="rId4" cstate="print"/>
          <a:srcRect b="41956"/>
          <a:stretch>
            <a:fillRect/>
          </a:stretch>
        </p:blipFill>
        <p:spPr bwMode="auto">
          <a:xfrm>
            <a:off x="3563938" y="3644908"/>
            <a:ext cx="2374900" cy="2093913"/>
          </a:xfrm>
          <a:prstGeom prst="rect">
            <a:avLst/>
          </a:prstGeom>
          <a:noFill/>
          <a:ln w="12700">
            <a:noFill/>
            <a:miter lim="800000"/>
            <a:headEnd/>
            <a:tailEnd/>
          </a:ln>
        </p:spPr>
      </p:pic>
      <p:sp>
        <p:nvSpPr>
          <p:cNvPr id="365578" name="Text Box 17"/>
          <p:cNvSpPr txBox="1">
            <a:spLocks noChangeArrowheads="1"/>
          </p:cNvSpPr>
          <p:nvPr/>
        </p:nvSpPr>
        <p:spPr bwMode="auto">
          <a:xfrm>
            <a:off x="3635379" y="3284545"/>
            <a:ext cx="2232025" cy="396875"/>
          </a:xfrm>
          <a:prstGeom prst="rect">
            <a:avLst/>
          </a:prstGeom>
          <a:noFill/>
          <a:ln w="12700">
            <a:noFill/>
            <a:miter lim="800000"/>
            <a:headEnd/>
            <a:tailEnd/>
          </a:ln>
        </p:spPr>
        <p:txBody>
          <a:bodyPr>
            <a:spAutoFit/>
          </a:bodyPr>
          <a:lstStyle/>
          <a:p>
            <a:pPr algn="ctr" eaLnBrk="0" hangingPunct="0">
              <a:spcBef>
                <a:spcPct val="50000"/>
              </a:spcBef>
            </a:pPr>
            <a:r>
              <a:rPr lang="en-GB" sz="1000"/>
              <a:t>Phase speed as a function of latitude</a:t>
            </a:r>
            <a:endParaRPr lang="en-US" sz="1000"/>
          </a:p>
        </p:txBody>
      </p:sp>
      <p:sp>
        <p:nvSpPr>
          <p:cNvPr id="365579" name="Text Box 18"/>
          <p:cNvSpPr txBox="1">
            <a:spLocks noChangeArrowheads="1"/>
          </p:cNvSpPr>
          <p:nvPr/>
        </p:nvSpPr>
        <p:spPr bwMode="auto">
          <a:xfrm>
            <a:off x="5795967" y="6092825"/>
            <a:ext cx="3024187" cy="336550"/>
          </a:xfrm>
          <a:prstGeom prst="rect">
            <a:avLst/>
          </a:prstGeom>
          <a:noFill/>
          <a:ln w="12700">
            <a:noFill/>
            <a:miter lim="800000"/>
            <a:headEnd/>
            <a:tailEnd/>
          </a:ln>
        </p:spPr>
        <p:txBody>
          <a:bodyPr>
            <a:spAutoFit/>
          </a:bodyPr>
          <a:lstStyle/>
          <a:p>
            <a:pPr algn="r" eaLnBrk="0" hangingPunct="0">
              <a:spcBef>
                <a:spcPct val="50000"/>
              </a:spcBef>
            </a:pPr>
            <a:r>
              <a:rPr lang="en-GB" sz="1600"/>
              <a:t>Chelton et al 1996</a:t>
            </a:r>
            <a:endParaRPr lang="en-US" sz="1600"/>
          </a:p>
        </p:txBody>
      </p:sp>
    </p:spTree>
    <p:extLst>
      <p:ext uri="{BB962C8B-B14F-4D97-AF65-F5344CB8AC3E}">
        <p14:creationId xmlns:p14="http://schemas.microsoft.com/office/powerpoint/2010/main" val="878572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9665" name="Rectangle 2"/>
          <p:cNvSpPr>
            <a:spLocks noGrp="1" noChangeArrowheads="1"/>
          </p:cNvSpPr>
          <p:nvPr>
            <p:ph type="title"/>
          </p:nvPr>
        </p:nvSpPr>
        <p:spPr/>
        <p:txBody>
          <a:bodyPr/>
          <a:lstStyle/>
          <a:p>
            <a:r>
              <a:rPr lang="en-GB" sz="2400" dirty="0" smtClean="0">
                <a:solidFill>
                  <a:schemeClr val="accent1">
                    <a:lumMod val="75000"/>
                  </a:schemeClr>
                </a:solidFill>
              </a:rPr>
              <a:t>Time scales for ocean-atmosphere interaction</a:t>
            </a:r>
            <a:endParaRPr lang="en-US" sz="2400" dirty="0" smtClean="0">
              <a:solidFill>
                <a:schemeClr val="accent1">
                  <a:lumMod val="75000"/>
                </a:schemeClr>
              </a:solidFill>
            </a:endParaRPr>
          </a:p>
        </p:txBody>
      </p:sp>
      <p:grpSp>
        <p:nvGrpSpPr>
          <p:cNvPr id="369666" name="Group 3"/>
          <p:cNvGrpSpPr>
            <a:grpSpLocks/>
          </p:cNvGrpSpPr>
          <p:nvPr/>
        </p:nvGrpSpPr>
        <p:grpSpPr bwMode="auto">
          <a:xfrm>
            <a:off x="1765304" y="981075"/>
            <a:ext cx="4606925" cy="3594100"/>
            <a:chOff x="885" y="709"/>
            <a:chExt cx="2902" cy="2264"/>
          </a:xfrm>
        </p:grpSpPr>
        <p:sp>
          <p:nvSpPr>
            <p:cNvPr id="369688" name="Text Box 4"/>
            <p:cNvSpPr txBox="1">
              <a:spLocks noChangeArrowheads="1"/>
            </p:cNvSpPr>
            <p:nvPr/>
          </p:nvSpPr>
          <p:spPr bwMode="auto">
            <a:xfrm>
              <a:off x="1610" y="709"/>
              <a:ext cx="1310" cy="346"/>
            </a:xfrm>
            <a:prstGeom prst="rect">
              <a:avLst/>
            </a:prstGeom>
            <a:noFill/>
            <a:ln w="12700">
              <a:noFill/>
              <a:miter lim="800000"/>
              <a:headEnd/>
              <a:tailEnd/>
            </a:ln>
          </p:spPr>
          <p:txBody>
            <a:bodyPr>
              <a:spAutoFit/>
            </a:bodyPr>
            <a:lstStyle/>
            <a:p>
              <a:pPr algn="ctr" eaLnBrk="0" hangingPunct="0">
                <a:spcBef>
                  <a:spcPct val="50000"/>
                </a:spcBef>
              </a:pPr>
              <a:r>
                <a:rPr lang="en-GB" sz="1200"/>
                <a:t>ATM delay: </a:t>
              </a:r>
            </a:p>
            <a:p>
              <a:pPr algn="ctr" eaLnBrk="0" hangingPunct="0">
                <a:spcBef>
                  <a:spcPct val="50000"/>
                </a:spcBef>
              </a:pPr>
              <a:r>
                <a:rPr lang="en-GB" sz="1200"/>
                <a:t>days-weeks</a:t>
              </a:r>
              <a:endParaRPr lang="en-US" sz="1200"/>
            </a:p>
          </p:txBody>
        </p:sp>
        <p:sp>
          <p:nvSpPr>
            <p:cNvPr id="369689" name="Text Box 5"/>
            <p:cNvSpPr txBox="1">
              <a:spLocks noChangeArrowheads="1"/>
            </p:cNvSpPr>
            <p:nvPr/>
          </p:nvSpPr>
          <p:spPr bwMode="auto">
            <a:xfrm>
              <a:off x="1573" y="2627"/>
              <a:ext cx="1417" cy="346"/>
            </a:xfrm>
            <a:prstGeom prst="rect">
              <a:avLst/>
            </a:prstGeom>
            <a:noFill/>
            <a:ln w="12700">
              <a:noFill/>
              <a:miter lim="800000"/>
              <a:headEnd/>
              <a:tailEnd/>
            </a:ln>
          </p:spPr>
          <p:txBody>
            <a:bodyPr>
              <a:spAutoFit/>
            </a:bodyPr>
            <a:lstStyle/>
            <a:p>
              <a:pPr algn="ctr" eaLnBrk="0" hangingPunct="0">
                <a:spcBef>
                  <a:spcPct val="50000"/>
                </a:spcBef>
              </a:pPr>
              <a:r>
                <a:rPr lang="en-GB" sz="1200"/>
                <a:t>OCN delay: </a:t>
              </a:r>
            </a:p>
            <a:p>
              <a:pPr algn="ctr" eaLnBrk="0" hangingPunct="0">
                <a:spcBef>
                  <a:spcPct val="50000"/>
                </a:spcBef>
              </a:pPr>
              <a:r>
                <a:rPr lang="en-GB" sz="1200"/>
                <a:t>Hours-days-decades</a:t>
              </a:r>
              <a:endParaRPr lang="en-US" sz="1200"/>
            </a:p>
          </p:txBody>
        </p:sp>
        <p:sp>
          <p:nvSpPr>
            <p:cNvPr id="369690" name="Text Box 6"/>
            <p:cNvSpPr txBox="1">
              <a:spLocks noChangeArrowheads="1"/>
            </p:cNvSpPr>
            <p:nvPr/>
          </p:nvSpPr>
          <p:spPr bwMode="auto">
            <a:xfrm>
              <a:off x="2937" y="1450"/>
              <a:ext cx="850" cy="173"/>
            </a:xfrm>
            <a:prstGeom prst="rect">
              <a:avLst/>
            </a:prstGeom>
            <a:noFill/>
            <a:ln w="12700">
              <a:noFill/>
              <a:miter lim="800000"/>
              <a:headEnd/>
              <a:tailEnd/>
            </a:ln>
          </p:spPr>
          <p:txBody>
            <a:bodyPr>
              <a:spAutoFit/>
            </a:bodyPr>
            <a:lstStyle/>
            <a:p>
              <a:pPr eaLnBrk="0" hangingPunct="0">
                <a:spcBef>
                  <a:spcPct val="50000"/>
                </a:spcBef>
              </a:pPr>
              <a:r>
                <a:rPr lang="en-GB" sz="1200"/>
                <a:t>ATM forcing</a:t>
              </a:r>
              <a:endParaRPr lang="en-US" sz="1200"/>
            </a:p>
          </p:txBody>
        </p:sp>
        <p:sp>
          <p:nvSpPr>
            <p:cNvPr id="369691" name="Text Box 7"/>
            <p:cNvSpPr txBox="1">
              <a:spLocks noChangeArrowheads="1"/>
            </p:cNvSpPr>
            <p:nvPr/>
          </p:nvSpPr>
          <p:spPr bwMode="auto">
            <a:xfrm>
              <a:off x="2972" y="2055"/>
              <a:ext cx="779" cy="288"/>
            </a:xfrm>
            <a:prstGeom prst="rect">
              <a:avLst/>
            </a:prstGeom>
            <a:noFill/>
            <a:ln w="12700">
              <a:noFill/>
              <a:miter lim="800000"/>
              <a:headEnd/>
              <a:tailEnd/>
            </a:ln>
          </p:spPr>
          <p:txBody>
            <a:bodyPr>
              <a:spAutoFit/>
            </a:bodyPr>
            <a:lstStyle/>
            <a:p>
              <a:pPr eaLnBrk="0" hangingPunct="0">
                <a:spcBef>
                  <a:spcPct val="50000"/>
                </a:spcBef>
              </a:pPr>
              <a:r>
                <a:rPr lang="en-GB" sz="1200"/>
                <a:t>OCN response</a:t>
              </a:r>
              <a:endParaRPr lang="en-US" sz="1200"/>
            </a:p>
          </p:txBody>
        </p:sp>
        <p:sp>
          <p:nvSpPr>
            <p:cNvPr id="369692" name="Text Box 8"/>
            <p:cNvSpPr txBox="1">
              <a:spLocks noChangeArrowheads="1"/>
            </p:cNvSpPr>
            <p:nvPr/>
          </p:nvSpPr>
          <p:spPr bwMode="auto">
            <a:xfrm>
              <a:off x="885" y="2055"/>
              <a:ext cx="814" cy="173"/>
            </a:xfrm>
            <a:prstGeom prst="rect">
              <a:avLst/>
            </a:prstGeom>
            <a:noFill/>
            <a:ln w="12700">
              <a:noFill/>
              <a:miter lim="800000"/>
              <a:headEnd/>
              <a:tailEnd/>
            </a:ln>
          </p:spPr>
          <p:txBody>
            <a:bodyPr>
              <a:spAutoFit/>
            </a:bodyPr>
            <a:lstStyle/>
            <a:p>
              <a:pPr eaLnBrk="0" hangingPunct="0">
                <a:spcBef>
                  <a:spcPct val="50000"/>
                </a:spcBef>
              </a:pPr>
              <a:r>
                <a:rPr lang="en-GB" sz="1200"/>
                <a:t>OCN forcing</a:t>
              </a:r>
              <a:endParaRPr lang="en-US" sz="1200"/>
            </a:p>
          </p:txBody>
        </p:sp>
        <p:sp>
          <p:nvSpPr>
            <p:cNvPr id="369693" name="Text Box 9"/>
            <p:cNvSpPr txBox="1">
              <a:spLocks noChangeArrowheads="1"/>
            </p:cNvSpPr>
            <p:nvPr/>
          </p:nvSpPr>
          <p:spPr bwMode="auto">
            <a:xfrm>
              <a:off x="885" y="1450"/>
              <a:ext cx="814" cy="291"/>
            </a:xfrm>
            <a:prstGeom prst="rect">
              <a:avLst/>
            </a:prstGeom>
            <a:noFill/>
            <a:ln w="12700">
              <a:noFill/>
              <a:miter lim="800000"/>
              <a:headEnd/>
              <a:tailEnd/>
            </a:ln>
          </p:spPr>
          <p:txBody>
            <a:bodyPr>
              <a:spAutoFit/>
            </a:bodyPr>
            <a:lstStyle/>
            <a:p>
              <a:pPr eaLnBrk="0" hangingPunct="0">
                <a:spcBef>
                  <a:spcPct val="50000"/>
                </a:spcBef>
              </a:pPr>
              <a:r>
                <a:rPr lang="en-GB" sz="1200"/>
                <a:t>ATM response</a:t>
              </a:r>
              <a:endParaRPr lang="en-US" sz="1200"/>
            </a:p>
          </p:txBody>
        </p:sp>
        <p:grpSp>
          <p:nvGrpSpPr>
            <p:cNvPr id="369694" name="Group 10"/>
            <p:cNvGrpSpPr>
              <a:grpSpLocks/>
            </p:cNvGrpSpPr>
            <p:nvPr/>
          </p:nvGrpSpPr>
          <p:grpSpPr bwMode="auto">
            <a:xfrm>
              <a:off x="1610" y="1081"/>
              <a:ext cx="1345" cy="1445"/>
              <a:chOff x="567" y="1389"/>
              <a:chExt cx="1724" cy="1950"/>
            </a:xfrm>
          </p:grpSpPr>
          <p:sp>
            <p:nvSpPr>
              <p:cNvPr id="369695" name="Line 11"/>
              <p:cNvSpPr>
                <a:spLocks noChangeShapeType="1"/>
              </p:cNvSpPr>
              <p:nvPr/>
            </p:nvSpPr>
            <p:spPr bwMode="auto">
              <a:xfrm>
                <a:off x="567" y="2432"/>
                <a:ext cx="1724" cy="0"/>
              </a:xfrm>
              <a:prstGeom prst="line">
                <a:avLst/>
              </a:prstGeom>
              <a:noFill/>
              <a:ln w="12700">
                <a:solidFill>
                  <a:schemeClr val="tx1"/>
                </a:solidFill>
                <a:round/>
                <a:headEnd/>
                <a:tailEnd/>
              </a:ln>
            </p:spPr>
            <p:txBody>
              <a:bodyPr/>
              <a:lstStyle/>
              <a:p>
                <a:endParaRPr lang="en-US"/>
              </a:p>
            </p:txBody>
          </p:sp>
          <p:grpSp>
            <p:nvGrpSpPr>
              <p:cNvPr id="369696" name="Group 12"/>
              <p:cNvGrpSpPr>
                <a:grpSpLocks/>
              </p:cNvGrpSpPr>
              <p:nvPr/>
            </p:nvGrpSpPr>
            <p:grpSpPr bwMode="auto">
              <a:xfrm>
                <a:off x="658" y="3067"/>
                <a:ext cx="1542" cy="272"/>
                <a:chOff x="658" y="3067"/>
                <a:chExt cx="1542" cy="272"/>
              </a:xfrm>
            </p:grpSpPr>
            <p:sp>
              <p:nvSpPr>
                <p:cNvPr id="369705" name="AutoShape 13"/>
                <p:cNvSpPr>
                  <a:spLocks noChangeArrowheads="1"/>
                </p:cNvSpPr>
                <p:nvPr/>
              </p:nvSpPr>
              <p:spPr bwMode="auto">
                <a:xfrm>
                  <a:off x="658" y="3067"/>
                  <a:ext cx="1542" cy="272"/>
                </a:xfrm>
                <a:prstGeom prst="roundRect">
                  <a:avLst>
                    <a:gd name="adj" fmla="val 16667"/>
                  </a:avLst>
                </a:prstGeom>
                <a:solidFill>
                  <a:schemeClr val="accent1"/>
                </a:solidFill>
                <a:ln w="12700">
                  <a:solidFill>
                    <a:schemeClr val="tx1"/>
                  </a:solidFill>
                  <a:round/>
                  <a:headEnd/>
                  <a:tailEnd/>
                </a:ln>
              </p:spPr>
              <p:txBody>
                <a:bodyPr wrap="none" anchor="ctr"/>
                <a:lstStyle/>
                <a:p>
                  <a:pPr algn="ctr" eaLnBrk="0" hangingPunct="0"/>
                  <a:endParaRPr lang="en-US"/>
                </a:p>
              </p:txBody>
            </p:sp>
            <p:sp>
              <p:nvSpPr>
                <p:cNvPr id="369706" name="Line 14"/>
                <p:cNvSpPr>
                  <a:spLocks noChangeShapeType="1"/>
                </p:cNvSpPr>
                <p:nvPr/>
              </p:nvSpPr>
              <p:spPr bwMode="auto">
                <a:xfrm flipH="1">
                  <a:off x="1020" y="3203"/>
                  <a:ext cx="907" cy="0"/>
                </a:xfrm>
                <a:prstGeom prst="line">
                  <a:avLst/>
                </a:prstGeom>
                <a:noFill/>
                <a:ln w="12700">
                  <a:solidFill>
                    <a:schemeClr val="tx1"/>
                  </a:solidFill>
                  <a:round/>
                  <a:headEnd/>
                  <a:tailEnd type="triangle" w="med" len="med"/>
                </a:ln>
              </p:spPr>
              <p:txBody>
                <a:bodyPr/>
                <a:lstStyle/>
                <a:p>
                  <a:endParaRPr lang="en-US"/>
                </a:p>
              </p:txBody>
            </p:sp>
          </p:grpSp>
          <p:grpSp>
            <p:nvGrpSpPr>
              <p:cNvPr id="369697" name="Group 15"/>
              <p:cNvGrpSpPr>
                <a:grpSpLocks/>
              </p:cNvGrpSpPr>
              <p:nvPr/>
            </p:nvGrpSpPr>
            <p:grpSpPr bwMode="auto">
              <a:xfrm>
                <a:off x="658" y="1389"/>
                <a:ext cx="1542" cy="272"/>
                <a:chOff x="658" y="1344"/>
                <a:chExt cx="1542" cy="272"/>
              </a:xfrm>
            </p:grpSpPr>
            <p:sp>
              <p:nvSpPr>
                <p:cNvPr id="369703" name="AutoShape 16"/>
                <p:cNvSpPr>
                  <a:spLocks noChangeArrowheads="1"/>
                </p:cNvSpPr>
                <p:nvPr/>
              </p:nvSpPr>
              <p:spPr bwMode="auto">
                <a:xfrm>
                  <a:off x="658" y="1344"/>
                  <a:ext cx="1542" cy="272"/>
                </a:xfrm>
                <a:prstGeom prst="roundRect">
                  <a:avLst>
                    <a:gd name="adj" fmla="val 16667"/>
                  </a:avLst>
                </a:prstGeom>
                <a:solidFill>
                  <a:schemeClr val="folHlink"/>
                </a:solidFill>
                <a:ln w="12700">
                  <a:solidFill>
                    <a:schemeClr val="tx1"/>
                  </a:solidFill>
                  <a:round/>
                  <a:headEnd/>
                  <a:tailEnd/>
                </a:ln>
              </p:spPr>
              <p:txBody>
                <a:bodyPr wrap="none" anchor="ctr"/>
                <a:lstStyle/>
                <a:p>
                  <a:pPr algn="ctr" eaLnBrk="0" hangingPunct="0"/>
                  <a:endParaRPr lang="en-US"/>
                </a:p>
              </p:txBody>
            </p:sp>
            <p:sp>
              <p:nvSpPr>
                <p:cNvPr id="369704" name="Line 17"/>
                <p:cNvSpPr>
                  <a:spLocks noChangeShapeType="1"/>
                </p:cNvSpPr>
                <p:nvPr/>
              </p:nvSpPr>
              <p:spPr bwMode="auto">
                <a:xfrm>
                  <a:off x="975" y="1480"/>
                  <a:ext cx="907" cy="0"/>
                </a:xfrm>
                <a:prstGeom prst="line">
                  <a:avLst/>
                </a:prstGeom>
                <a:noFill/>
                <a:ln w="12700">
                  <a:solidFill>
                    <a:schemeClr val="tx1"/>
                  </a:solidFill>
                  <a:round/>
                  <a:headEnd/>
                  <a:tailEnd type="triangle" w="med" len="med"/>
                </a:ln>
              </p:spPr>
              <p:txBody>
                <a:bodyPr/>
                <a:lstStyle/>
                <a:p>
                  <a:endParaRPr lang="en-US"/>
                </a:p>
              </p:txBody>
            </p:sp>
          </p:grpSp>
          <p:grpSp>
            <p:nvGrpSpPr>
              <p:cNvPr id="369698" name="Group 18"/>
              <p:cNvGrpSpPr>
                <a:grpSpLocks/>
              </p:cNvGrpSpPr>
              <p:nvPr/>
            </p:nvGrpSpPr>
            <p:grpSpPr bwMode="auto">
              <a:xfrm>
                <a:off x="681" y="1797"/>
                <a:ext cx="1497" cy="1179"/>
                <a:chOff x="793" y="1797"/>
                <a:chExt cx="1497" cy="1179"/>
              </a:xfrm>
            </p:grpSpPr>
            <p:sp>
              <p:nvSpPr>
                <p:cNvPr id="369699" name="Line 19"/>
                <p:cNvSpPr>
                  <a:spLocks noChangeShapeType="1"/>
                </p:cNvSpPr>
                <p:nvPr/>
              </p:nvSpPr>
              <p:spPr bwMode="auto">
                <a:xfrm>
                  <a:off x="2290" y="2568"/>
                  <a:ext cx="0" cy="408"/>
                </a:xfrm>
                <a:prstGeom prst="line">
                  <a:avLst/>
                </a:prstGeom>
                <a:noFill/>
                <a:ln w="38100" cmpd="dbl">
                  <a:solidFill>
                    <a:schemeClr val="tx1"/>
                  </a:solidFill>
                  <a:round/>
                  <a:headEnd/>
                  <a:tailEnd type="triangle" w="med" len="med"/>
                </a:ln>
              </p:spPr>
              <p:txBody>
                <a:bodyPr/>
                <a:lstStyle/>
                <a:p>
                  <a:endParaRPr lang="en-US"/>
                </a:p>
              </p:txBody>
            </p:sp>
            <p:sp>
              <p:nvSpPr>
                <p:cNvPr id="369700" name="Line 20"/>
                <p:cNvSpPr>
                  <a:spLocks noChangeShapeType="1"/>
                </p:cNvSpPr>
                <p:nvPr/>
              </p:nvSpPr>
              <p:spPr bwMode="auto">
                <a:xfrm>
                  <a:off x="2290" y="1797"/>
                  <a:ext cx="0" cy="408"/>
                </a:xfrm>
                <a:prstGeom prst="line">
                  <a:avLst/>
                </a:prstGeom>
                <a:noFill/>
                <a:ln w="38100" cmpd="dbl">
                  <a:solidFill>
                    <a:schemeClr val="tx1"/>
                  </a:solidFill>
                  <a:round/>
                  <a:headEnd/>
                  <a:tailEnd type="triangle" w="med" len="med"/>
                </a:ln>
              </p:spPr>
              <p:txBody>
                <a:bodyPr/>
                <a:lstStyle/>
                <a:p>
                  <a:endParaRPr lang="en-US"/>
                </a:p>
              </p:txBody>
            </p:sp>
            <p:sp>
              <p:nvSpPr>
                <p:cNvPr id="369701" name="Line 21"/>
                <p:cNvSpPr>
                  <a:spLocks noChangeShapeType="1"/>
                </p:cNvSpPr>
                <p:nvPr/>
              </p:nvSpPr>
              <p:spPr bwMode="auto">
                <a:xfrm flipV="1">
                  <a:off x="793" y="1797"/>
                  <a:ext cx="0" cy="408"/>
                </a:xfrm>
                <a:prstGeom prst="line">
                  <a:avLst/>
                </a:prstGeom>
                <a:noFill/>
                <a:ln w="38100" cmpd="dbl">
                  <a:solidFill>
                    <a:schemeClr val="tx1"/>
                  </a:solidFill>
                  <a:round/>
                  <a:headEnd/>
                  <a:tailEnd type="triangle" w="med" len="med"/>
                </a:ln>
              </p:spPr>
              <p:txBody>
                <a:bodyPr/>
                <a:lstStyle/>
                <a:p>
                  <a:endParaRPr lang="en-US"/>
                </a:p>
              </p:txBody>
            </p:sp>
            <p:sp>
              <p:nvSpPr>
                <p:cNvPr id="369702" name="Line 22"/>
                <p:cNvSpPr>
                  <a:spLocks noChangeShapeType="1"/>
                </p:cNvSpPr>
                <p:nvPr/>
              </p:nvSpPr>
              <p:spPr bwMode="auto">
                <a:xfrm flipV="1">
                  <a:off x="793" y="2568"/>
                  <a:ext cx="0" cy="408"/>
                </a:xfrm>
                <a:prstGeom prst="line">
                  <a:avLst/>
                </a:prstGeom>
                <a:noFill/>
                <a:ln w="38100" cmpd="dbl">
                  <a:solidFill>
                    <a:schemeClr val="tx1"/>
                  </a:solidFill>
                  <a:round/>
                  <a:headEnd/>
                  <a:tailEnd type="triangle" w="med" len="med"/>
                </a:ln>
              </p:spPr>
              <p:txBody>
                <a:bodyPr/>
                <a:lstStyle/>
                <a:p>
                  <a:endParaRPr lang="en-US"/>
                </a:p>
              </p:txBody>
            </p:sp>
          </p:grpSp>
        </p:grpSp>
      </p:grpSp>
      <p:sp>
        <p:nvSpPr>
          <p:cNvPr id="369667" name="Text Box 23"/>
          <p:cNvSpPr txBox="1">
            <a:spLocks noChangeArrowheads="1"/>
          </p:cNvSpPr>
          <p:nvPr/>
        </p:nvSpPr>
        <p:spPr bwMode="auto">
          <a:xfrm>
            <a:off x="3276600" y="4724400"/>
            <a:ext cx="1511300" cy="274638"/>
          </a:xfrm>
          <a:prstGeom prst="rect">
            <a:avLst/>
          </a:prstGeom>
          <a:noFill/>
          <a:ln w="12700">
            <a:noFill/>
            <a:miter lim="800000"/>
            <a:headEnd/>
            <a:tailEnd/>
          </a:ln>
        </p:spPr>
        <p:txBody>
          <a:bodyPr>
            <a:spAutoFit/>
          </a:bodyPr>
          <a:lstStyle/>
          <a:p>
            <a:pPr algn="ctr" eaLnBrk="0" hangingPunct="0">
              <a:spcBef>
                <a:spcPct val="50000"/>
              </a:spcBef>
            </a:pPr>
            <a:endParaRPr lang="en-US" sz="1200"/>
          </a:p>
        </p:txBody>
      </p:sp>
      <p:grpSp>
        <p:nvGrpSpPr>
          <p:cNvPr id="369668" name="Group 24"/>
          <p:cNvGrpSpPr>
            <a:grpSpLocks/>
          </p:cNvGrpSpPr>
          <p:nvPr/>
        </p:nvGrpSpPr>
        <p:grpSpPr bwMode="auto">
          <a:xfrm>
            <a:off x="539750" y="4724408"/>
            <a:ext cx="7848600" cy="360363"/>
            <a:chOff x="340" y="2976"/>
            <a:chExt cx="4944" cy="227"/>
          </a:xfrm>
        </p:grpSpPr>
        <p:sp>
          <p:nvSpPr>
            <p:cNvPr id="369684" name="Line 25"/>
            <p:cNvSpPr>
              <a:spLocks noChangeShapeType="1"/>
            </p:cNvSpPr>
            <p:nvPr/>
          </p:nvSpPr>
          <p:spPr bwMode="auto">
            <a:xfrm>
              <a:off x="340" y="3113"/>
              <a:ext cx="4944" cy="0"/>
            </a:xfrm>
            <a:prstGeom prst="line">
              <a:avLst/>
            </a:prstGeom>
            <a:noFill/>
            <a:ln w="12700">
              <a:solidFill>
                <a:schemeClr val="tx1"/>
              </a:solidFill>
              <a:round/>
              <a:headEnd/>
              <a:tailEnd type="triangle" w="med" len="med"/>
            </a:ln>
          </p:spPr>
          <p:txBody>
            <a:bodyPr/>
            <a:lstStyle/>
            <a:p>
              <a:endParaRPr lang="en-US"/>
            </a:p>
          </p:txBody>
        </p:sp>
        <p:sp>
          <p:nvSpPr>
            <p:cNvPr id="369685" name="Line 26"/>
            <p:cNvSpPr>
              <a:spLocks noChangeShapeType="1"/>
            </p:cNvSpPr>
            <p:nvPr/>
          </p:nvSpPr>
          <p:spPr bwMode="auto">
            <a:xfrm>
              <a:off x="1066" y="2976"/>
              <a:ext cx="0" cy="227"/>
            </a:xfrm>
            <a:prstGeom prst="line">
              <a:avLst/>
            </a:prstGeom>
            <a:noFill/>
            <a:ln w="12700">
              <a:solidFill>
                <a:schemeClr val="tx1"/>
              </a:solidFill>
              <a:round/>
              <a:headEnd/>
              <a:tailEnd/>
            </a:ln>
          </p:spPr>
          <p:txBody>
            <a:bodyPr/>
            <a:lstStyle/>
            <a:p>
              <a:endParaRPr lang="en-US"/>
            </a:p>
          </p:txBody>
        </p:sp>
        <p:sp>
          <p:nvSpPr>
            <p:cNvPr id="369686" name="Line 27"/>
            <p:cNvSpPr>
              <a:spLocks noChangeShapeType="1"/>
            </p:cNvSpPr>
            <p:nvPr/>
          </p:nvSpPr>
          <p:spPr bwMode="auto">
            <a:xfrm>
              <a:off x="2109" y="2976"/>
              <a:ext cx="0" cy="227"/>
            </a:xfrm>
            <a:prstGeom prst="line">
              <a:avLst/>
            </a:prstGeom>
            <a:noFill/>
            <a:ln w="12700">
              <a:solidFill>
                <a:schemeClr val="tx1"/>
              </a:solidFill>
              <a:round/>
              <a:headEnd/>
              <a:tailEnd/>
            </a:ln>
          </p:spPr>
          <p:txBody>
            <a:bodyPr/>
            <a:lstStyle/>
            <a:p>
              <a:endParaRPr lang="en-US"/>
            </a:p>
          </p:txBody>
        </p:sp>
        <p:sp>
          <p:nvSpPr>
            <p:cNvPr id="369687" name="Line 28"/>
            <p:cNvSpPr>
              <a:spLocks noChangeShapeType="1"/>
            </p:cNvSpPr>
            <p:nvPr/>
          </p:nvSpPr>
          <p:spPr bwMode="auto">
            <a:xfrm>
              <a:off x="3606" y="2976"/>
              <a:ext cx="0" cy="227"/>
            </a:xfrm>
            <a:prstGeom prst="line">
              <a:avLst/>
            </a:prstGeom>
            <a:noFill/>
            <a:ln w="12700">
              <a:solidFill>
                <a:schemeClr val="tx1"/>
              </a:solidFill>
              <a:round/>
              <a:headEnd/>
              <a:tailEnd/>
            </a:ln>
          </p:spPr>
          <p:txBody>
            <a:bodyPr/>
            <a:lstStyle/>
            <a:p>
              <a:endParaRPr lang="en-US"/>
            </a:p>
          </p:txBody>
        </p:sp>
      </p:grpSp>
      <p:grpSp>
        <p:nvGrpSpPr>
          <p:cNvPr id="369669" name="Group 29"/>
          <p:cNvGrpSpPr>
            <a:grpSpLocks/>
          </p:cNvGrpSpPr>
          <p:nvPr/>
        </p:nvGrpSpPr>
        <p:grpSpPr bwMode="auto">
          <a:xfrm>
            <a:off x="468317" y="4653136"/>
            <a:ext cx="7920037" cy="360362"/>
            <a:chOff x="295" y="2886"/>
            <a:chExt cx="4989" cy="227"/>
          </a:xfrm>
        </p:grpSpPr>
        <p:sp>
          <p:nvSpPr>
            <p:cNvPr id="369678" name="Rectangle 30"/>
            <p:cNvSpPr>
              <a:spLocks noChangeArrowheads="1"/>
            </p:cNvSpPr>
            <p:nvPr/>
          </p:nvSpPr>
          <p:spPr bwMode="auto">
            <a:xfrm>
              <a:off x="295" y="2886"/>
              <a:ext cx="4989" cy="227"/>
            </a:xfrm>
            <a:prstGeom prst="rect">
              <a:avLst/>
            </a:prstGeom>
            <a:solidFill>
              <a:srgbClr val="EAEAEA"/>
            </a:solidFill>
            <a:ln w="12700">
              <a:solidFill>
                <a:schemeClr val="tx1"/>
              </a:solidFill>
              <a:miter lim="800000"/>
              <a:headEnd/>
              <a:tailEnd/>
            </a:ln>
          </p:spPr>
          <p:txBody>
            <a:bodyPr wrap="none" anchor="ctr"/>
            <a:lstStyle/>
            <a:p>
              <a:pPr algn="ctr" eaLnBrk="0" hangingPunct="0"/>
              <a:endParaRPr lang="en-US"/>
            </a:p>
          </p:txBody>
        </p:sp>
        <p:grpSp>
          <p:nvGrpSpPr>
            <p:cNvPr id="369679" name="Group 31"/>
            <p:cNvGrpSpPr>
              <a:grpSpLocks/>
            </p:cNvGrpSpPr>
            <p:nvPr/>
          </p:nvGrpSpPr>
          <p:grpSpPr bwMode="auto">
            <a:xfrm>
              <a:off x="295" y="2886"/>
              <a:ext cx="4852" cy="173"/>
              <a:chOff x="295" y="2886"/>
              <a:chExt cx="4852" cy="173"/>
            </a:xfrm>
          </p:grpSpPr>
          <p:sp>
            <p:nvSpPr>
              <p:cNvPr id="369680" name="Text Box 32"/>
              <p:cNvSpPr txBox="1">
                <a:spLocks noChangeArrowheads="1"/>
              </p:cNvSpPr>
              <p:nvPr/>
            </p:nvSpPr>
            <p:spPr bwMode="auto">
              <a:xfrm>
                <a:off x="295" y="2886"/>
                <a:ext cx="680" cy="173"/>
              </a:xfrm>
              <a:prstGeom prst="rect">
                <a:avLst/>
              </a:prstGeom>
              <a:solidFill>
                <a:srgbClr val="EAEAEA"/>
              </a:solidFill>
              <a:ln w="12700">
                <a:noFill/>
                <a:miter lim="800000"/>
                <a:headEnd/>
                <a:tailEnd/>
              </a:ln>
            </p:spPr>
            <p:txBody>
              <a:bodyPr>
                <a:spAutoFit/>
              </a:bodyPr>
              <a:lstStyle/>
              <a:p>
                <a:pPr algn="ctr" eaLnBrk="0" hangingPunct="0">
                  <a:spcBef>
                    <a:spcPct val="50000"/>
                  </a:spcBef>
                </a:pPr>
                <a:r>
                  <a:rPr lang="en-GB" sz="1200"/>
                  <a:t>days</a:t>
                </a:r>
                <a:endParaRPr lang="en-US" sz="1200"/>
              </a:p>
            </p:txBody>
          </p:sp>
          <p:sp>
            <p:nvSpPr>
              <p:cNvPr id="369681" name="Text Box 33"/>
              <p:cNvSpPr txBox="1">
                <a:spLocks noChangeArrowheads="1"/>
              </p:cNvSpPr>
              <p:nvPr/>
            </p:nvSpPr>
            <p:spPr bwMode="auto">
              <a:xfrm>
                <a:off x="1247" y="2886"/>
                <a:ext cx="680" cy="173"/>
              </a:xfrm>
              <a:prstGeom prst="rect">
                <a:avLst/>
              </a:prstGeom>
              <a:solidFill>
                <a:srgbClr val="EAEAEA"/>
              </a:solidFill>
              <a:ln w="12700">
                <a:noFill/>
                <a:miter lim="800000"/>
                <a:headEnd/>
                <a:tailEnd/>
              </a:ln>
            </p:spPr>
            <p:txBody>
              <a:bodyPr>
                <a:spAutoFit/>
              </a:bodyPr>
              <a:lstStyle/>
              <a:p>
                <a:pPr algn="ctr" eaLnBrk="0" hangingPunct="0">
                  <a:spcBef>
                    <a:spcPct val="50000"/>
                  </a:spcBef>
                </a:pPr>
                <a:r>
                  <a:rPr lang="en-GB" sz="1200"/>
                  <a:t>weeks</a:t>
                </a:r>
                <a:endParaRPr lang="en-US" sz="1200"/>
              </a:p>
            </p:txBody>
          </p:sp>
          <p:sp>
            <p:nvSpPr>
              <p:cNvPr id="369682" name="Text Box 34"/>
              <p:cNvSpPr txBox="1">
                <a:spLocks noChangeArrowheads="1"/>
              </p:cNvSpPr>
              <p:nvPr/>
            </p:nvSpPr>
            <p:spPr bwMode="auto">
              <a:xfrm>
                <a:off x="2244" y="2886"/>
                <a:ext cx="1134" cy="173"/>
              </a:xfrm>
              <a:prstGeom prst="rect">
                <a:avLst/>
              </a:prstGeom>
              <a:solidFill>
                <a:srgbClr val="EAEAEA"/>
              </a:solidFill>
              <a:ln w="12700">
                <a:noFill/>
                <a:miter lim="800000"/>
                <a:headEnd/>
                <a:tailEnd/>
              </a:ln>
            </p:spPr>
            <p:txBody>
              <a:bodyPr>
                <a:spAutoFit/>
              </a:bodyPr>
              <a:lstStyle/>
              <a:p>
                <a:pPr algn="ctr" eaLnBrk="0" hangingPunct="0">
                  <a:spcBef>
                    <a:spcPct val="50000"/>
                  </a:spcBef>
                </a:pPr>
                <a:r>
                  <a:rPr lang="en-GB" sz="1200"/>
                  <a:t>Months/years</a:t>
                </a:r>
                <a:endParaRPr lang="en-US" sz="1200"/>
              </a:p>
            </p:txBody>
          </p:sp>
          <p:sp>
            <p:nvSpPr>
              <p:cNvPr id="369683" name="Text Box 35"/>
              <p:cNvSpPr txBox="1">
                <a:spLocks noChangeArrowheads="1"/>
              </p:cNvSpPr>
              <p:nvPr/>
            </p:nvSpPr>
            <p:spPr bwMode="auto">
              <a:xfrm>
                <a:off x="3696" y="2886"/>
                <a:ext cx="1451" cy="173"/>
              </a:xfrm>
              <a:prstGeom prst="rect">
                <a:avLst/>
              </a:prstGeom>
              <a:solidFill>
                <a:srgbClr val="EAEAEA"/>
              </a:solidFill>
              <a:ln w="12700">
                <a:noFill/>
                <a:miter lim="800000"/>
                <a:headEnd/>
                <a:tailEnd/>
              </a:ln>
            </p:spPr>
            <p:txBody>
              <a:bodyPr>
                <a:spAutoFit/>
              </a:bodyPr>
              <a:lstStyle/>
              <a:p>
                <a:pPr algn="ctr" eaLnBrk="0" hangingPunct="0">
                  <a:spcBef>
                    <a:spcPct val="50000"/>
                  </a:spcBef>
                </a:pPr>
                <a:r>
                  <a:rPr lang="en-GB" sz="1200"/>
                  <a:t>Decades and beyond</a:t>
                </a:r>
                <a:endParaRPr lang="en-US" sz="1200"/>
              </a:p>
            </p:txBody>
          </p:sp>
        </p:grpSp>
      </p:grpSp>
      <p:grpSp>
        <p:nvGrpSpPr>
          <p:cNvPr id="369670" name="Group 36"/>
          <p:cNvGrpSpPr>
            <a:grpSpLocks/>
          </p:cNvGrpSpPr>
          <p:nvPr/>
        </p:nvGrpSpPr>
        <p:grpSpPr bwMode="auto">
          <a:xfrm>
            <a:off x="250829" y="5157796"/>
            <a:ext cx="8137525" cy="1146175"/>
            <a:chOff x="158" y="3249"/>
            <a:chExt cx="5126" cy="722"/>
          </a:xfrm>
        </p:grpSpPr>
        <p:sp>
          <p:nvSpPr>
            <p:cNvPr id="369673" name="Text Box 37"/>
            <p:cNvSpPr txBox="1">
              <a:spLocks noChangeArrowheads="1"/>
            </p:cNvSpPr>
            <p:nvPr/>
          </p:nvSpPr>
          <p:spPr bwMode="auto">
            <a:xfrm>
              <a:off x="158" y="3385"/>
              <a:ext cx="908" cy="586"/>
            </a:xfrm>
            <a:prstGeom prst="rect">
              <a:avLst/>
            </a:prstGeom>
            <a:noFill/>
            <a:ln w="12700">
              <a:noFill/>
              <a:miter lim="800000"/>
              <a:headEnd/>
              <a:tailEnd/>
            </a:ln>
          </p:spPr>
          <p:txBody>
            <a:bodyPr>
              <a:spAutoFit/>
            </a:bodyPr>
            <a:lstStyle/>
            <a:p>
              <a:pPr eaLnBrk="0" hangingPunct="0">
                <a:spcBef>
                  <a:spcPct val="50000"/>
                </a:spcBef>
              </a:pPr>
              <a:r>
                <a:rPr lang="en-GB" sz="1000"/>
                <a:t>Tropical cyclones</a:t>
              </a:r>
            </a:p>
            <a:p>
              <a:pPr eaLnBrk="0" hangingPunct="0">
                <a:spcBef>
                  <a:spcPct val="50000"/>
                </a:spcBef>
              </a:pPr>
              <a:r>
                <a:rPr lang="en-GB" sz="1000"/>
                <a:t>Surface waves</a:t>
              </a:r>
            </a:p>
            <a:p>
              <a:pPr eaLnBrk="0" hangingPunct="0">
                <a:spcBef>
                  <a:spcPct val="50000"/>
                </a:spcBef>
              </a:pPr>
              <a:r>
                <a:rPr lang="en-GB" sz="1000"/>
                <a:t>Diurnal Cycle</a:t>
              </a:r>
            </a:p>
            <a:p>
              <a:pPr eaLnBrk="0" hangingPunct="0">
                <a:spcBef>
                  <a:spcPct val="50000"/>
                </a:spcBef>
              </a:pPr>
              <a:endParaRPr lang="en-GB" sz="1000"/>
            </a:p>
          </p:txBody>
        </p:sp>
        <p:sp>
          <p:nvSpPr>
            <p:cNvPr id="369674" name="Text Box 38"/>
            <p:cNvSpPr txBox="1">
              <a:spLocks noChangeArrowheads="1"/>
            </p:cNvSpPr>
            <p:nvPr/>
          </p:nvSpPr>
          <p:spPr bwMode="auto">
            <a:xfrm>
              <a:off x="1111" y="3385"/>
              <a:ext cx="907" cy="490"/>
            </a:xfrm>
            <a:prstGeom prst="rect">
              <a:avLst/>
            </a:prstGeom>
            <a:noFill/>
            <a:ln w="12700">
              <a:noFill/>
              <a:miter lim="800000"/>
              <a:headEnd/>
              <a:tailEnd/>
            </a:ln>
          </p:spPr>
          <p:txBody>
            <a:bodyPr>
              <a:spAutoFit/>
            </a:bodyPr>
            <a:lstStyle/>
            <a:p>
              <a:pPr eaLnBrk="0" hangingPunct="0">
                <a:spcBef>
                  <a:spcPct val="50000"/>
                </a:spcBef>
              </a:pPr>
              <a:r>
                <a:rPr lang="en-GB" sz="1000"/>
                <a:t>Madden-Julian Oscillation</a:t>
              </a:r>
            </a:p>
            <a:p>
              <a:pPr eaLnBrk="0" hangingPunct="0">
                <a:spcBef>
                  <a:spcPct val="50000"/>
                </a:spcBef>
              </a:pPr>
              <a:r>
                <a:rPr lang="en-GB" sz="1000"/>
                <a:t>Tropical Instability Waves</a:t>
              </a:r>
              <a:endParaRPr lang="en-US" sz="1000"/>
            </a:p>
          </p:txBody>
        </p:sp>
        <p:sp>
          <p:nvSpPr>
            <p:cNvPr id="369675" name="Text Box 39"/>
            <p:cNvSpPr txBox="1">
              <a:spLocks noChangeArrowheads="1"/>
            </p:cNvSpPr>
            <p:nvPr/>
          </p:nvSpPr>
          <p:spPr bwMode="auto">
            <a:xfrm>
              <a:off x="2200" y="3249"/>
              <a:ext cx="1451" cy="543"/>
            </a:xfrm>
            <a:prstGeom prst="rect">
              <a:avLst/>
            </a:prstGeom>
            <a:noFill/>
            <a:ln w="12700">
              <a:noFill/>
              <a:miter lim="800000"/>
              <a:headEnd/>
              <a:tailEnd/>
            </a:ln>
          </p:spPr>
          <p:txBody>
            <a:bodyPr>
              <a:spAutoFit/>
            </a:bodyPr>
            <a:lstStyle/>
            <a:p>
              <a:pPr eaLnBrk="0" hangingPunct="0">
                <a:spcBef>
                  <a:spcPct val="50000"/>
                </a:spcBef>
              </a:pPr>
              <a:r>
                <a:rPr lang="en-GB" sz="1000" dirty="0"/>
                <a:t>Equatorial Ocean Dynamics:</a:t>
              </a:r>
            </a:p>
            <a:p>
              <a:pPr eaLnBrk="0" hangingPunct="0">
                <a:spcBef>
                  <a:spcPct val="50000"/>
                </a:spcBef>
              </a:pPr>
              <a:r>
                <a:rPr lang="en-GB" sz="1000" dirty="0"/>
                <a:t>ENSO, IOD</a:t>
              </a:r>
            </a:p>
            <a:p>
              <a:pPr eaLnBrk="0" hangingPunct="0">
                <a:spcBef>
                  <a:spcPct val="50000"/>
                </a:spcBef>
              </a:pPr>
              <a:r>
                <a:rPr lang="en-GB" sz="1000" dirty="0"/>
                <a:t>Seasonal ML variations: NAO?</a:t>
              </a:r>
              <a:endParaRPr lang="en-US" sz="1000" dirty="0"/>
            </a:p>
          </p:txBody>
        </p:sp>
        <p:sp>
          <p:nvSpPr>
            <p:cNvPr id="369676" name="Text Box 40"/>
            <p:cNvSpPr txBox="1">
              <a:spLocks noChangeArrowheads="1"/>
            </p:cNvSpPr>
            <p:nvPr/>
          </p:nvSpPr>
          <p:spPr bwMode="auto">
            <a:xfrm>
              <a:off x="3833" y="3249"/>
              <a:ext cx="1451" cy="490"/>
            </a:xfrm>
            <a:prstGeom prst="rect">
              <a:avLst/>
            </a:prstGeom>
            <a:noFill/>
            <a:ln w="12700">
              <a:noFill/>
              <a:miter lim="800000"/>
              <a:headEnd/>
              <a:tailEnd/>
            </a:ln>
          </p:spPr>
          <p:txBody>
            <a:bodyPr>
              <a:spAutoFit/>
            </a:bodyPr>
            <a:lstStyle/>
            <a:p>
              <a:pPr eaLnBrk="0" hangingPunct="0">
                <a:spcBef>
                  <a:spcPct val="50000"/>
                </a:spcBef>
              </a:pPr>
              <a:r>
                <a:rPr lang="en-GB" sz="1000"/>
                <a:t>Subtropical Gyre, Rossby Waves, THC, MOC</a:t>
              </a:r>
            </a:p>
            <a:p>
              <a:pPr eaLnBrk="0" hangingPunct="0">
                <a:spcBef>
                  <a:spcPct val="50000"/>
                </a:spcBef>
              </a:pPr>
              <a:r>
                <a:rPr lang="en-GB" sz="1000"/>
                <a:t>Pacific/ Atlantic Decadal Variability</a:t>
              </a:r>
              <a:endParaRPr lang="en-US" sz="1000"/>
            </a:p>
          </p:txBody>
        </p:sp>
        <p:sp>
          <p:nvSpPr>
            <p:cNvPr id="369677" name="Text Box 41"/>
            <p:cNvSpPr txBox="1">
              <a:spLocks noChangeArrowheads="1"/>
            </p:cNvSpPr>
            <p:nvPr/>
          </p:nvSpPr>
          <p:spPr bwMode="auto">
            <a:xfrm>
              <a:off x="476" y="3249"/>
              <a:ext cx="1406" cy="154"/>
            </a:xfrm>
            <a:prstGeom prst="rect">
              <a:avLst/>
            </a:prstGeom>
            <a:noFill/>
            <a:ln w="12700">
              <a:noFill/>
              <a:miter lim="800000"/>
              <a:headEnd/>
              <a:tailEnd/>
            </a:ln>
          </p:spPr>
          <p:txBody>
            <a:bodyPr>
              <a:spAutoFit/>
            </a:bodyPr>
            <a:lstStyle/>
            <a:p>
              <a:pPr algn="ctr" eaLnBrk="0" hangingPunct="0">
                <a:spcBef>
                  <a:spcPct val="50000"/>
                </a:spcBef>
              </a:pPr>
              <a:r>
                <a:rPr lang="en-GB" sz="1000"/>
                <a:t>Boundary layer processes</a:t>
              </a:r>
              <a:endParaRPr lang="en-US" sz="1000"/>
            </a:p>
          </p:txBody>
        </p:sp>
      </p:grpSp>
      <p:sp>
        <p:nvSpPr>
          <p:cNvPr id="369671" name="Line 42"/>
          <p:cNvSpPr>
            <a:spLocks noChangeShapeType="1"/>
          </p:cNvSpPr>
          <p:nvPr/>
        </p:nvSpPr>
        <p:spPr bwMode="auto">
          <a:xfrm>
            <a:off x="6732588" y="2420946"/>
            <a:ext cx="0" cy="936625"/>
          </a:xfrm>
          <a:prstGeom prst="line">
            <a:avLst/>
          </a:prstGeom>
          <a:noFill/>
          <a:ln w="57150" cmpd="thickThin">
            <a:solidFill>
              <a:schemeClr val="tx1"/>
            </a:solidFill>
            <a:prstDash val="sysDot"/>
            <a:round/>
            <a:headEnd type="triangle" w="med" len="med"/>
            <a:tailEnd type="triangle" w="med" len="med"/>
          </a:ln>
        </p:spPr>
        <p:txBody>
          <a:bodyPr/>
          <a:lstStyle/>
          <a:p>
            <a:endParaRPr lang="en-US"/>
          </a:p>
        </p:txBody>
      </p:sp>
      <p:sp>
        <p:nvSpPr>
          <p:cNvPr id="369672" name="Text Box 43"/>
          <p:cNvSpPr txBox="1">
            <a:spLocks noChangeArrowheads="1"/>
          </p:cNvSpPr>
          <p:nvPr/>
        </p:nvSpPr>
        <p:spPr bwMode="auto">
          <a:xfrm>
            <a:off x="7092950" y="2781308"/>
            <a:ext cx="1582738" cy="1246495"/>
          </a:xfrm>
          <a:prstGeom prst="rect">
            <a:avLst/>
          </a:prstGeom>
          <a:noFill/>
          <a:ln w="12700">
            <a:noFill/>
            <a:miter lim="800000"/>
            <a:headEnd/>
            <a:tailEnd/>
          </a:ln>
        </p:spPr>
        <p:txBody>
          <a:bodyPr>
            <a:spAutoFit/>
          </a:bodyPr>
          <a:lstStyle/>
          <a:p>
            <a:pPr algn="ctr" eaLnBrk="0" hangingPunct="0">
              <a:spcBef>
                <a:spcPct val="50000"/>
              </a:spcBef>
            </a:pPr>
            <a:r>
              <a:rPr lang="en-GB" sz="1000"/>
              <a:t>Heating/cooling</a:t>
            </a:r>
          </a:p>
          <a:p>
            <a:pPr algn="ctr" eaLnBrk="0" hangingPunct="0">
              <a:spcBef>
                <a:spcPct val="50000"/>
              </a:spcBef>
            </a:pPr>
            <a:r>
              <a:rPr lang="en-GB" sz="1000"/>
              <a:t>Evaporation/precip</a:t>
            </a:r>
          </a:p>
          <a:p>
            <a:pPr algn="ctr" eaLnBrk="0" hangingPunct="0">
              <a:spcBef>
                <a:spcPct val="50000"/>
              </a:spcBef>
            </a:pPr>
            <a:r>
              <a:rPr lang="en-GB" sz="1000"/>
              <a:t>Momentum transfer</a:t>
            </a:r>
          </a:p>
          <a:p>
            <a:pPr algn="ctr" eaLnBrk="0" hangingPunct="0">
              <a:spcBef>
                <a:spcPct val="50000"/>
              </a:spcBef>
            </a:pPr>
            <a:r>
              <a:rPr lang="en-GB" sz="1000"/>
              <a:t>Turbulent Kinetic energy for mixng</a:t>
            </a:r>
            <a:endParaRPr lang="en-US" sz="100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713" name="Title 3"/>
          <p:cNvSpPr>
            <a:spLocks noGrp="1"/>
          </p:cNvSpPr>
          <p:nvPr>
            <p:ph type="title"/>
          </p:nvPr>
        </p:nvSpPr>
        <p:spPr>
          <a:xfrm>
            <a:off x="395536" y="155575"/>
            <a:ext cx="8629402" cy="609600"/>
          </a:xfrm>
        </p:spPr>
        <p:txBody>
          <a:bodyPr/>
          <a:lstStyle/>
          <a:p>
            <a:r>
              <a:rPr lang="en-GB" dirty="0" smtClean="0">
                <a:solidFill>
                  <a:schemeClr val="accent1">
                    <a:lumMod val="75000"/>
                  </a:schemeClr>
                </a:solidFill>
              </a:rPr>
              <a:t>Air-Sea coupling: </a:t>
            </a:r>
            <a:r>
              <a:rPr lang="en-GB" b="1" dirty="0" smtClean="0">
                <a:solidFill>
                  <a:schemeClr val="accent1">
                    <a:lumMod val="75000"/>
                  </a:schemeClr>
                </a:solidFill>
              </a:rPr>
              <a:t>Scale interaction</a:t>
            </a:r>
          </a:p>
        </p:txBody>
      </p:sp>
      <p:pic>
        <p:nvPicPr>
          <p:cNvPr id="5" name="Picture 5"/>
          <p:cNvPicPr>
            <a:picLocks noChangeAspect="1" noChangeArrowheads="1"/>
          </p:cNvPicPr>
          <p:nvPr/>
        </p:nvPicPr>
        <p:blipFill rotWithShape="1">
          <a:blip r:embed="rId3" cstate="print"/>
          <a:srcRect b="18758"/>
          <a:stretch/>
        </p:blipFill>
        <p:spPr bwMode="auto">
          <a:xfrm>
            <a:off x="-396548" y="1710846"/>
            <a:ext cx="7337213" cy="3000225"/>
          </a:xfrm>
          <a:prstGeom prst="rect">
            <a:avLst/>
          </a:prstGeom>
          <a:solidFill>
            <a:schemeClr val="bg1"/>
          </a:solidFill>
          <a:ln w="9525">
            <a:noFill/>
            <a:miter lim="800000"/>
            <a:headEnd/>
            <a:tailEnd/>
          </a:ln>
        </p:spPr>
      </p:pic>
      <p:sp>
        <p:nvSpPr>
          <p:cNvPr id="14" name="Parallelogram 13"/>
          <p:cNvSpPr/>
          <p:nvPr/>
        </p:nvSpPr>
        <p:spPr bwMode="auto">
          <a:xfrm rot="18576070">
            <a:off x="4350733" y="3494748"/>
            <a:ext cx="5179863" cy="1325986"/>
          </a:xfrm>
          <a:prstGeom prst="parallelogram">
            <a:avLst>
              <a:gd name="adj" fmla="val 110551"/>
            </a:avLst>
          </a:prstGeom>
          <a:gradFill>
            <a:gsLst>
              <a:gs pos="0">
                <a:schemeClr val="accent1">
                  <a:tint val="66000"/>
                  <a:satMod val="160000"/>
                  <a:alpha val="0"/>
                </a:schemeClr>
              </a:gs>
              <a:gs pos="98000">
                <a:schemeClr val="accent1">
                  <a:tint val="44500"/>
                  <a:satMod val="160000"/>
                </a:schemeClr>
              </a:gs>
              <a:gs pos="53000">
                <a:schemeClr val="accent1">
                  <a:tint val="23500"/>
                  <a:satMod val="160000"/>
                </a:schemeClr>
              </a:gs>
            </a:gsLst>
            <a:lin ang="5400000" scaled="0"/>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
        <p:nvSpPr>
          <p:cNvPr id="12" name="TextBox 11"/>
          <p:cNvSpPr txBox="1"/>
          <p:nvPr/>
        </p:nvSpPr>
        <p:spPr>
          <a:xfrm>
            <a:off x="8348866" y="2474097"/>
            <a:ext cx="1008112" cy="307777"/>
          </a:xfrm>
          <a:prstGeom prst="rect">
            <a:avLst/>
          </a:prstGeom>
          <a:solidFill>
            <a:schemeClr val="bg1"/>
          </a:solidFill>
          <a:ln>
            <a:solidFill>
              <a:schemeClr val="tx1"/>
            </a:solidFill>
          </a:ln>
        </p:spPr>
        <p:txBody>
          <a:bodyPr wrap="square" rtlCol="0">
            <a:spAutoFit/>
          </a:bodyPr>
          <a:lstStyle/>
          <a:p>
            <a:r>
              <a:rPr lang="en-GB" sz="1400" dirty="0" smtClean="0"/>
              <a:t>AMO</a:t>
            </a:r>
            <a:endParaRPr lang="en-GB" sz="1400" dirty="0"/>
          </a:p>
        </p:txBody>
      </p:sp>
      <p:sp>
        <p:nvSpPr>
          <p:cNvPr id="3" name="TextBox 2"/>
          <p:cNvSpPr txBox="1"/>
          <p:nvPr/>
        </p:nvSpPr>
        <p:spPr>
          <a:xfrm>
            <a:off x="7914171" y="1984314"/>
            <a:ext cx="1008112" cy="307777"/>
          </a:xfrm>
          <a:prstGeom prst="rect">
            <a:avLst/>
          </a:prstGeom>
          <a:solidFill>
            <a:schemeClr val="bg1"/>
          </a:solidFill>
          <a:ln>
            <a:solidFill>
              <a:schemeClr val="tx1"/>
            </a:solidFill>
          </a:ln>
        </p:spPr>
        <p:txBody>
          <a:bodyPr wrap="square" rtlCol="0">
            <a:spAutoFit/>
          </a:bodyPr>
          <a:lstStyle/>
          <a:p>
            <a:r>
              <a:rPr lang="en-GB" sz="1400" dirty="0" smtClean="0"/>
              <a:t>PDO</a:t>
            </a:r>
            <a:endParaRPr lang="en-GB" sz="1400" dirty="0"/>
          </a:p>
        </p:txBody>
      </p:sp>
      <p:sp>
        <p:nvSpPr>
          <p:cNvPr id="15" name="TextBox 14"/>
          <p:cNvSpPr txBox="1"/>
          <p:nvPr/>
        </p:nvSpPr>
        <p:spPr>
          <a:xfrm>
            <a:off x="107504" y="3501008"/>
            <a:ext cx="864096" cy="276999"/>
          </a:xfrm>
          <a:prstGeom prst="rect">
            <a:avLst/>
          </a:prstGeom>
          <a:noFill/>
        </p:spPr>
        <p:txBody>
          <a:bodyPr wrap="square" rtlCol="0">
            <a:spAutoFit/>
          </a:bodyPr>
          <a:lstStyle/>
          <a:p>
            <a:r>
              <a:rPr lang="en-GB" sz="1200" dirty="0" smtClean="0"/>
              <a:t>Equator</a:t>
            </a:r>
            <a:endParaRPr lang="en-GB" dirty="0"/>
          </a:p>
        </p:txBody>
      </p:sp>
      <p:sp>
        <p:nvSpPr>
          <p:cNvPr id="16" name="TextBox 15"/>
          <p:cNvSpPr txBox="1"/>
          <p:nvPr/>
        </p:nvSpPr>
        <p:spPr>
          <a:xfrm>
            <a:off x="5094887" y="4734208"/>
            <a:ext cx="1873471" cy="230832"/>
          </a:xfrm>
          <a:prstGeom prst="rect">
            <a:avLst/>
          </a:prstGeom>
          <a:noFill/>
        </p:spPr>
        <p:txBody>
          <a:bodyPr wrap="square" rtlCol="0">
            <a:spAutoFit/>
          </a:bodyPr>
          <a:lstStyle/>
          <a:p>
            <a:r>
              <a:rPr lang="en-GB" sz="900" dirty="0" smtClean="0"/>
              <a:t>South</a:t>
            </a:r>
            <a:endParaRPr lang="en-GB" sz="900" dirty="0"/>
          </a:p>
        </p:txBody>
      </p:sp>
      <p:sp>
        <p:nvSpPr>
          <p:cNvPr id="19" name="TextBox 18"/>
          <p:cNvSpPr txBox="1"/>
          <p:nvPr/>
        </p:nvSpPr>
        <p:spPr>
          <a:xfrm>
            <a:off x="7483509" y="1761985"/>
            <a:ext cx="1873471" cy="230832"/>
          </a:xfrm>
          <a:prstGeom prst="rect">
            <a:avLst/>
          </a:prstGeom>
          <a:noFill/>
        </p:spPr>
        <p:txBody>
          <a:bodyPr wrap="square" rtlCol="0">
            <a:spAutoFit/>
          </a:bodyPr>
          <a:lstStyle/>
          <a:p>
            <a:r>
              <a:rPr lang="en-GB" sz="900" dirty="0" smtClean="0"/>
              <a:t>North</a:t>
            </a:r>
            <a:endParaRPr lang="en-GB" sz="900" dirty="0"/>
          </a:p>
        </p:txBody>
      </p:sp>
      <p:sp>
        <p:nvSpPr>
          <p:cNvPr id="17" name="Freeform 16"/>
          <p:cNvSpPr/>
          <p:nvPr/>
        </p:nvSpPr>
        <p:spPr bwMode="auto">
          <a:xfrm>
            <a:off x="6021238" y="2967487"/>
            <a:ext cx="1518249" cy="1958094"/>
          </a:xfrm>
          <a:custGeom>
            <a:avLst/>
            <a:gdLst>
              <a:gd name="connsiteX0" fmla="*/ 0 w 1518249"/>
              <a:gd name="connsiteY0" fmla="*/ 1863305 h 1958094"/>
              <a:gd name="connsiteX1" fmla="*/ 552090 w 1518249"/>
              <a:gd name="connsiteY1" fmla="*/ 1846053 h 1958094"/>
              <a:gd name="connsiteX2" fmla="*/ 759124 w 1518249"/>
              <a:gd name="connsiteY2" fmla="*/ 741871 h 1958094"/>
              <a:gd name="connsiteX3" fmla="*/ 1311215 w 1518249"/>
              <a:gd name="connsiteY3" fmla="*/ 586596 h 1958094"/>
              <a:gd name="connsiteX4" fmla="*/ 1518249 w 1518249"/>
              <a:gd name="connsiteY4" fmla="*/ 0 h 1958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8249" h="1958094">
                <a:moveTo>
                  <a:pt x="0" y="1863305"/>
                </a:moveTo>
                <a:cubicBezTo>
                  <a:pt x="212784" y="1948132"/>
                  <a:pt x="425569" y="2032959"/>
                  <a:pt x="552090" y="1846053"/>
                </a:cubicBezTo>
                <a:cubicBezTo>
                  <a:pt x="678611" y="1659147"/>
                  <a:pt x="632603" y="951780"/>
                  <a:pt x="759124" y="741871"/>
                </a:cubicBezTo>
                <a:cubicBezTo>
                  <a:pt x="885645" y="531962"/>
                  <a:pt x="1184694" y="710241"/>
                  <a:pt x="1311215" y="586596"/>
                </a:cubicBezTo>
                <a:cubicBezTo>
                  <a:pt x="1437736" y="462951"/>
                  <a:pt x="1477992" y="231475"/>
                  <a:pt x="1518249" y="0"/>
                </a:cubicBezTo>
              </a:path>
            </a:pathLst>
          </a:cu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cxnSp>
        <p:nvCxnSpPr>
          <p:cNvPr id="20" name="Straight Arrow Connector 19"/>
          <p:cNvCxnSpPr/>
          <p:nvPr/>
        </p:nvCxnSpPr>
        <p:spPr bwMode="auto">
          <a:xfrm>
            <a:off x="6372204" y="2304923"/>
            <a:ext cx="936104" cy="0"/>
          </a:xfrm>
          <a:prstGeom prst="straightConnector1">
            <a:avLst/>
          </a:prstGeom>
          <a:solidFill>
            <a:schemeClr val="accent1"/>
          </a:solidFill>
          <a:ln w="28575" cap="flat" cmpd="sng" algn="ctr">
            <a:solidFill>
              <a:schemeClr val="tx1"/>
            </a:solidFill>
            <a:prstDash val="solid"/>
            <a:round/>
            <a:headEnd type="triangle" w="med" len="med"/>
            <a:tailEnd type="arrow"/>
          </a:ln>
          <a:effectLst/>
        </p:spPr>
      </p:cxnSp>
      <p:cxnSp>
        <p:nvCxnSpPr>
          <p:cNvPr id="23" name="Straight Arrow Connector 22"/>
          <p:cNvCxnSpPr>
            <a:endCxn id="14" idx="2"/>
          </p:cNvCxnSpPr>
          <p:nvPr/>
        </p:nvCxnSpPr>
        <p:spPr bwMode="auto">
          <a:xfrm>
            <a:off x="6312314" y="2457323"/>
            <a:ext cx="1812067" cy="269606"/>
          </a:xfrm>
          <a:prstGeom prst="straightConnector1">
            <a:avLst/>
          </a:prstGeom>
          <a:solidFill>
            <a:schemeClr val="accent1"/>
          </a:solidFill>
          <a:ln w="47625" cap="flat" cmpd="sng" algn="ctr">
            <a:solidFill>
              <a:schemeClr val="tx1"/>
            </a:solidFill>
            <a:prstDash val="sysDot"/>
            <a:round/>
            <a:headEnd type="triangle" w="med" len="med"/>
            <a:tailEnd type="triangle"/>
          </a:ln>
          <a:effectLst/>
        </p:spPr>
      </p:cxnSp>
      <p:sp>
        <p:nvSpPr>
          <p:cNvPr id="371730" name="Arc 371729"/>
          <p:cNvSpPr/>
          <p:nvPr/>
        </p:nvSpPr>
        <p:spPr bwMode="auto">
          <a:xfrm>
            <a:off x="3923929" y="1479368"/>
            <a:ext cx="4310626" cy="671666"/>
          </a:xfrm>
          <a:prstGeom prst="arc">
            <a:avLst>
              <a:gd name="adj1" fmla="val 10798908"/>
              <a:gd name="adj2" fmla="val 0"/>
            </a:avLst>
          </a:prstGeom>
          <a:solidFill>
            <a:schemeClr val="bg1"/>
          </a:solidFill>
          <a:ln w="12700" cap="flat" cmpd="sng" algn="ctr">
            <a:solidFill>
              <a:schemeClr val="tx1"/>
            </a:solidFill>
            <a:prstDash val="sysDash"/>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10223150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1713" name="Title 3"/>
          <p:cNvSpPr>
            <a:spLocks noGrp="1"/>
          </p:cNvSpPr>
          <p:nvPr>
            <p:ph type="title"/>
          </p:nvPr>
        </p:nvSpPr>
        <p:spPr>
          <a:xfrm>
            <a:off x="395536" y="155575"/>
            <a:ext cx="8629402" cy="609600"/>
          </a:xfrm>
        </p:spPr>
        <p:txBody>
          <a:bodyPr/>
          <a:lstStyle/>
          <a:p>
            <a:r>
              <a:rPr lang="en-GB" dirty="0" smtClean="0">
                <a:solidFill>
                  <a:schemeClr val="accent1">
                    <a:lumMod val="50000"/>
                  </a:schemeClr>
                </a:solidFill>
              </a:rPr>
              <a:t>Air-Sea coupled modes and  time scales</a:t>
            </a:r>
          </a:p>
        </p:txBody>
      </p:sp>
      <p:sp>
        <p:nvSpPr>
          <p:cNvPr id="371714" name="TextBox 4"/>
          <p:cNvSpPr txBox="1">
            <a:spLocks noChangeArrowheads="1"/>
          </p:cNvSpPr>
          <p:nvPr/>
        </p:nvSpPr>
        <p:spPr bwMode="auto">
          <a:xfrm>
            <a:off x="1259632" y="980728"/>
            <a:ext cx="6222630" cy="4770537"/>
          </a:xfrm>
          <a:prstGeom prst="rect">
            <a:avLst/>
          </a:prstGeom>
          <a:noFill/>
          <a:ln w="9525">
            <a:noFill/>
            <a:miter lim="800000"/>
            <a:headEnd/>
            <a:tailEnd/>
          </a:ln>
        </p:spPr>
        <p:txBody>
          <a:bodyPr wrap="square">
            <a:spAutoFit/>
          </a:bodyPr>
          <a:lstStyle/>
          <a:p>
            <a:pPr eaLnBrk="0" hangingPunct="0">
              <a:buFont typeface="Arial" charset="0"/>
              <a:buChar char="•"/>
            </a:pPr>
            <a:r>
              <a:rPr lang="en-GB" sz="1600" dirty="0">
                <a:solidFill>
                  <a:srgbClr val="C00000"/>
                </a:solidFill>
              </a:rPr>
              <a:t>ENSO: </a:t>
            </a:r>
            <a:r>
              <a:rPr lang="en-GB" sz="1600" dirty="0" err="1">
                <a:solidFill>
                  <a:srgbClr val="C00000"/>
                </a:solidFill>
              </a:rPr>
              <a:t>Interannual</a:t>
            </a:r>
            <a:endParaRPr lang="en-GB" sz="1600" dirty="0">
              <a:solidFill>
                <a:srgbClr val="C00000"/>
              </a:solidFill>
            </a:endParaRPr>
          </a:p>
          <a:p>
            <a:pPr lvl="1" eaLnBrk="0" hangingPunct="0"/>
            <a:r>
              <a:rPr lang="en-GB" sz="1600" b="0" dirty="0" smtClean="0">
                <a:solidFill>
                  <a:schemeClr val="accent1">
                    <a:lumMod val="50000"/>
                  </a:schemeClr>
                </a:solidFill>
              </a:rPr>
              <a:t>Tropical                             Dynamic/thermodynamic</a:t>
            </a:r>
            <a:endParaRPr lang="en-GB" sz="1600" b="0" dirty="0">
              <a:solidFill>
                <a:schemeClr val="accent1">
                  <a:lumMod val="50000"/>
                </a:schemeClr>
              </a:solidFill>
            </a:endParaRPr>
          </a:p>
          <a:p>
            <a:pPr lvl="1" eaLnBrk="0" hangingPunct="0"/>
            <a:r>
              <a:rPr lang="en-GB" sz="1600" b="0" dirty="0">
                <a:solidFill>
                  <a:schemeClr val="accent1">
                    <a:lumMod val="50000"/>
                  </a:schemeClr>
                </a:solidFill>
              </a:rPr>
              <a:t>Essential for Seasonal </a:t>
            </a:r>
            <a:r>
              <a:rPr lang="en-GB" sz="1600" b="0" dirty="0" smtClean="0">
                <a:solidFill>
                  <a:schemeClr val="accent1">
                    <a:lumMod val="50000"/>
                  </a:schemeClr>
                </a:solidFill>
              </a:rPr>
              <a:t>Prediction</a:t>
            </a:r>
          </a:p>
          <a:p>
            <a:pPr lvl="1" eaLnBrk="0" hangingPunct="0">
              <a:buFont typeface="Arial" charset="0"/>
              <a:buChar char="•"/>
            </a:pPr>
            <a:endParaRPr lang="en-GB" sz="1600" b="0" dirty="0">
              <a:solidFill>
                <a:schemeClr val="accent1">
                  <a:lumMod val="50000"/>
                </a:schemeClr>
              </a:solidFill>
            </a:endParaRPr>
          </a:p>
          <a:p>
            <a:pPr eaLnBrk="0" hangingPunct="0">
              <a:buFont typeface="Arial" charset="0"/>
              <a:buChar char="•"/>
            </a:pPr>
            <a:r>
              <a:rPr lang="en-GB" sz="1600" dirty="0">
                <a:solidFill>
                  <a:srgbClr val="C00000"/>
                </a:solidFill>
              </a:rPr>
              <a:t>MJO: </a:t>
            </a:r>
            <a:r>
              <a:rPr lang="en-GB" sz="1600" dirty="0" err="1">
                <a:solidFill>
                  <a:srgbClr val="C00000"/>
                </a:solidFill>
              </a:rPr>
              <a:t>Intraseasonal</a:t>
            </a:r>
            <a:endParaRPr lang="en-GB" sz="1600" dirty="0">
              <a:solidFill>
                <a:srgbClr val="C00000"/>
              </a:solidFill>
            </a:endParaRPr>
          </a:p>
          <a:p>
            <a:pPr lvl="1" eaLnBrk="0" hangingPunct="0"/>
            <a:r>
              <a:rPr lang="en-GB" sz="1600" b="0" dirty="0" smtClean="0">
                <a:solidFill>
                  <a:schemeClr val="accent1">
                    <a:lumMod val="50000"/>
                  </a:schemeClr>
                </a:solidFill>
              </a:rPr>
              <a:t>Tropical                              Ocean </a:t>
            </a:r>
            <a:r>
              <a:rPr lang="en-GB" sz="1600" b="0" dirty="0">
                <a:solidFill>
                  <a:schemeClr val="accent1">
                    <a:lumMod val="50000"/>
                  </a:schemeClr>
                </a:solidFill>
              </a:rPr>
              <a:t>mixed layer</a:t>
            </a:r>
          </a:p>
          <a:p>
            <a:pPr lvl="1" eaLnBrk="0" hangingPunct="0"/>
            <a:r>
              <a:rPr lang="en-GB" sz="1600" b="0" dirty="0">
                <a:solidFill>
                  <a:schemeClr val="accent1">
                    <a:lumMod val="50000"/>
                  </a:schemeClr>
                </a:solidFill>
              </a:rPr>
              <a:t>Essential for Monthly </a:t>
            </a:r>
            <a:r>
              <a:rPr lang="en-GB" sz="1600" b="0" dirty="0" smtClean="0">
                <a:solidFill>
                  <a:schemeClr val="accent1">
                    <a:lumMod val="50000"/>
                  </a:schemeClr>
                </a:solidFill>
              </a:rPr>
              <a:t>Prediction</a:t>
            </a:r>
          </a:p>
          <a:p>
            <a:pPr lvl="1" eaLnBrk="0" hangingPunct="0"/>
            <a:endParaRPr lang="en-GB" sz="1600" b="0" dirty="0" smtClean="0">
              <a:solidFill>
                <a:schemeClr val="accent1">
                  <a:lumMod val="50000"/>
                </a:schemeClr>
              </a:solidFill>
            </a:endParaRPr>
          </a:p>
          <a:p>
            <a:pPr eaLnBrk="0" hangingPunct="0">
              <a:buFont typeface="Arial" charset="0"/>
              <a:buChar char="•"/>
            </a:pPr>
            <a:r>
              <a:rPr lang="en-GB" sz="1600" dirty="0" smtClean="0">
                <a:solidFill>
                  <a:srgbClr val="C00000"/>
                </a:solidFill>
              </a:rPr>
              <a:t>Seasonal Cycle</a:t>
            </a:r>
          </a:p>
          <a:p>
            <a:pPr eaLnBrk="0" hangingPunct="0"/>
            <a:r>
              <a:rPr lang="en-GB" sz="1600" b="0" dirty="0" smtClean="0">
                <a:solidFill>
                  <a:srgbClr val="C00000"/>
                </a:solidFill>
              </a:rPr>
              <a:t>      </a:t>
            </a:r>
            <a:r>
              <a:rPr lang="en-GB" sz="1600" b="0" dirty="0" smtClean="0">
                <a:solidFill>
                  <a:schemeClr val="accent1">
                    <a:lumMod val="50000"/>
                  </a:schemeClr>
                </a:solidFill>
              </a:rPr>
              <a:t>Forced by the sun. </a:t>
            </a:r>
          </a:p>
          <a:p>
            <a:pPr eaLnBrk="0" hangingPunct="0"/>
            <a:endParaRPr lang="en-GB" sz="1600" b="0" dirty="0">
              <a:solidFill>
                <a:srgbClr val="C00000"/>
              </a:solidFill>
            </a:endParaRPr>
          </a:p>
          <a:p>
            <a:pPr eaLnBrk="0" hangingPunct="0">
              <a:buFont typeface="Arial" charset="0"/>
              <a:buChar char="•"/>
            </a:pPr>
            <a:r>
              <a:rPr lang="en-GB" sz="1600" dirty="0">
                <a:solidFill>
                  <a:srgbClr val="C00000"/>
                </a:solidFill>
              </a:rPr>
              <a:t>PDO, AMO: Decadal</a:t>
            </a:r>
          </a:p>
          <a:p>
            <a:pPr lvl="1" eaLnBrk="0" hangingPunct="0"/>
            <a:r>
              <a:rPr lang="en-GB" sz="1600" b="0" dirty="0" smtClean="0">
                <a:solidFill>
                  <a:schemeClr val="accent1">
                    <a:lumMod val="50000"/>
                  </a:schemeClr>
                </a:solidFill>
              </a:rPr>
              <a:t>Tropical/</a:t>
            </a:r>
            <a:r>
              <a:rPr lang="en-GB" sz="1600" b="0" dirty="0" err="1" smtClean="0">
                <a:solidFill>
                  <a:schemeClr val="accent1">
                    <a:lumMod val="50000"/>
                  </a:schemeClr>
                </a:solidFill>
              </a:rPr>
              <a:t>midlatitudes</a:t>
            </a:r>
            <a:r>
              <a:rPr lang="en-GB" sz="1600" b="0" dirty="0">
                <a:solidFill>
                  <a:schemeClr val="accent1">
                    <a:lumMod val="50000"/>
                  </a:schemeClr>
                </a:solidFill>
              </a:rPr>
              <a:t> </a:t>
            </a:r>
            <a:r>
              <a:rPr lang="en-GB" sz="1600" b="0" dirty="0" smtClean="0">
                <a:solidFill>
                  <a:schemeClr val="accent1">
                    <a:lumMod val="50000"/>
                  </a:schemeClr>
                </a:solidFill>
              </a:rPr>
              <a:t>            Deeper </a:t>
            </a:r>
            <a:r>
              <a:rPr lang="en-GB" sz="1600" b="0" dirty="0">
                <a:solidFill>
                  <a:schemeClr val="accent1">
                    <a:lumMod val="50000"/>
                  </a:schemeClr>
                </a:solidFill>
              </a:rPr>
              <a:t>ocean dynamics</a:t>
            </a:r>
          </a:p>
          <a:p>
            <a:pPr lvl="1" eaLnBrk="0" hangingPunct="0"/>
            <a:r>
              <a:rPr lang="en-GB" sz="1600" b="0" dirty="0">
                <a:solidFill>
                  <a:schemeClr val="accent1">
                    <a:lumMod val="50000"/>
                  </a:schemeClr>
                </a:solidFill>
              </a:rPr>
              <a:t>Decadal </a:t>
            </a:r>
            <a:r>
              <a:rPr lang="en-GB" sz="1600" b="0" dirty="0" smtClean="0">
                <a:solidFill>
                  <a:schemeClr val="accent1">
                    <a:lumMod val="50000"/>
                  </a:schemeClr>
                </a:solidFill>
              </a:rPr>
              <a:t>predictions</a:t>
            </a:r>
          </a:p>
          <a:p>
            <a:pPr lvl="1" eaLnBrk="0" hangingPunct="0">
              <a:buFont typeface="Arial" charset="0"/>
              <a:buChar char="•"/>
            </a:pPr>
            <a:endParaRPr lang="en-GB" sz="1600" b="0" dirty="0">
              <a:solidFill>
                <a:schemeClr val="accent1">
                  <a:lumMod val="50000"/>
                </a:schemeClr>
              </a:solidFill>
            </a:endParaRPr>
          </a:p>
          <a:p>
            <a:pPr eaLnBrk="0" hangingPunct="0">
              <a:buFont typeface="Arial" charset="0"/>
              <a:buChar char="•"/>
            </a:pPr>
            <a:r>
              <a:rPr lang="en-GB" sz="1600" dirty="0">
                <a:solidFill>
                  <a:srgbClr val="C00000"/>
                </a:solidFill>
              </a:rPr>
              <a:t>Diurnal:</a:t>
            </a:r>
            <a:r>
              <a:rPr lang="en-GB" sz="1600" dirty="0"/>
              <a:t> </a:t>
            </a:r>
          </a:p>
          <a:p>
            <a:pPr lvl="1" eaLnBrk="0" hangingPunct="0"/>
            <a:r>
              <a:rPr lang="en-GB" sz="1600" b="0" dirty="0">
                <a:solidFill>
                  <a:schemeClr val="accent1">
                    <a:lumMod val="50000"/>
                  </a:schemeClr>
                </a:solidFill>
              </a:rPr>
              <a:t>Tropical, </a:t>
            </a:r>
            <a:r>
              <a:rPr lang="en-GB" sz="1600" b="0" dirty="0" smtClean="0">
                <a:solidFill>
                  <a:schemeClr val="accent1">
                    <a:lumMod val="50000"/>
                  </a:schemeClr>
                </a:solidFill>
              </a:rPr>
              <a:t>summer                     Ocean </a:t>
            </a:r>
            <a:r>
              <a:rPr lang="en-GB" sz="1600" b="0" dirty="0">
                <a:solidFill>
                  <a:schemeClr val="accent1">
                    <a:lumMod val="50000"/>
                  </a:schemeClr>
                </a:solidFill>
              </a:rPr>
              <a:t>diurnal </a:t>
            </a:r>
            <a:r>
              <a:rPr lang="en-GB" sz="1600" b="0" dirty="0" smtClean="0">
                <a:solidFill>
                  <a:schemeClr val="accent1">
                    <a:lumMod val="50000"/>
                  </a:schemeClr>
                </a:solidFill>
              </a:rPr>
              <a:t>layer</a:t>
            </a:r>
          </a:p>
          <a:p>
            <a:pPr lvl="1" eaLnBrk="0" hangingPunct="0">
              <a:buFont typeface="Arial" charset="0"/>
              <a:buChar char="•"/>
            </a:pPr>
            <a:endParaRPr lang="en-GB" sz="1600" dirty="0">
              <a:solidFill>
                <a:schemeClr val="accent1">
                  <a:lumMod val="50000"/>
                </a:schemeClr>
              </a:solidFill>
            </a:endParaRPr>
          </a:p>
          <a:p>
            <a:pPr eaLnBrk="0" hangingPunct="0">
              <a:buFont typeface="Arial" charset="0"/>
              <a:buChar char="•"/>
            </a:pPr>
            <a:r>
              <a:rPr lang="en-GB" sz="1600" dirty="0">
                <a:solidFill>
                  <a:srgbClr val="C00000"/>
                </a:solidFill>
              </a:rPr>
              <a:t>Others: Tropical cyclones, SST fronts</a:t>
            </a:r>
          </a:p>
        </p:txBody>
      </p:sp>
    </p:spTree>
    <p:extLst>
      <p:ext uri="{BB962C8B-B14F-4D97-AF65-F5344CB8AC3E}">
        <p14:creationId xmlns:p14="http://schemas.microsoft.com/office/powerpoint/2010/main" val="2121786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097" name="Rectangle 2"/>
          <p:cNvSpPr>
            <a:spLocks noGrp="1" noChangeArrowheads="1"/>
          </p:cNvSpPr>
          <p:nvPr>
            <p:ph type="title"/>
          </p:nvPr>
        </p:nvSpPr>
        <p:spPr/>
        <p:txBody>
          <a:bodyPr/>
          <a:lstStyle/>
          <a:p>
            <a:r>
              <a:rPr lang="en-GB" sz="2400" dirty="0" smtClean="0"/>
              <a:t>Diurnal Warm Layers: amplification of diurnal cycle</a:t>
            </a:r>
            <a:endParaRPr lang="en-US" sz="2400" dirty="0" smtClean="0"/>
          </a:p>
        </p:txBody>
      </p:sp>
      <p:pic>
        <p:nvPicPr>
          <p:cNvPr id="388098" name="Picture 4"/>
          <p:cNvPicPr>
            <a:picLocks noChangeAspect="1" noChangeArrowheads="1"/>
          </p:cNvPicPr>
          <p:nvPr/>
        </p:nvPicPr>
        <p:blipFill>
          <a:blip r:embed="rId2" cstate="print"/>
          <a:srcRect t="19249" r="38593"/>
          <a:stretch>
            <a:fillRect/>
          </a:stretch>
        </p:blipFill>
        <p:spPr bwMode="auto">
          <a:xfrm>
            <a:off x="468317" y="646113"/>
            <a:ext cx="4319587" cy="4006850"/>
          </a:xfrm>
          <a:prstGeom prst="rect">
            <a:avLst/>
          </a:prstGeom>
          <a:noFill/>
          <a:ln w="9525">
            <a:noFill/>
            <a:miter lim="800000"/>
            <a:headEnd/>
            <a:tailEnd/>
          </a:ln>
        </p:spPr>
      </p:pic>
      <p:pic>
        <p:nvPicPr>
          <p:cNvPr id="388099" name="Picture 7"/>
          <p:cNvPicPr>
            <a:picLocks noChangeAspect="1" noChangeArrowheads="1"/>
          </p:cNvPicPr>
          <p:nvPr/>
        </p:nvPicPr>
        <p:blipFill>
          <a:blip r:embed="rId3" cstate="print"/>
          <a:srcRect/>
          <a:stretch>
            <a:fillRect/>
          </a:stretch>
        </p:blipFill>
        <p:spPr bwMode="auto">
          <a:xfrm>
            <a:off x="468313" y="4292608"/>
            <a:ext cx="7658100" cy="1952625"/>
          </a:xfrm>
          <a:prstGeom prst="rect">
            <a:avLst/>
          </a:prstGeom>
          <a:noFill/>
          <a:ln w="9525">
            <a:noFill/>
            <a:miter lim="800000"/>
            <a:headEnd/>
            <a:tailEnd/>
          </a:ln>
        </p:spPr>
      </p:pic>
      <p:sp>
        <p:nvSpPr>
          <p:cNvPr id="388100" name="Text Box 8"/>
          <p:cNvSpPr txBox="1">
            <a:spLocks noChangeArrowheads="1"/>
          </p:cNvSpPr>
          <p:nvPr/>
        </p:nvSpPr>
        <p:spPr bwMode="auto">
          <a:xfrm>
            <a:off x="5580067" y="1557342"/>
            <a:ext cx="3024187" cy="2785378"/>
          </a:xfrm>
          <a:prstGeom prst="rect">
            <a:avLst/>
          </a:prstGeom>
          <a:noFill/>
          <a:ln w="12700">
            <a:noFill/>
            <a:miter lim="800000"/>
            <a:headEnd/>
            <a:tailEnd/>
          </a:ln>
        </p:spPr>
        <p:txBody>
          <a:bodyPr>
            <a:spAutoFit/>
          </a:bodyPr>
          <a:lstStyle/>
          <a:p>
            <a:pPr eaLnBrk="0" hangingPunct="0">
              <a:spcBef>
                <a:spcPct val="50000"/>
              </a:spcBef>
            </a:pPr>
            <a:r>
              <a:rPr lang="en-GB" sz="1400" dirty="0"/>
              <a:t>Stably stratified (warm) thin  layers form during the day. </a:t>
            </a:r>
          </a:p>
          <a:p>
            <a:pPr eaLnBrk="0" hangingPunct="0">
              <a:spcBef>
                <a:spcPct val="50000"/>
              </a:spcBef>
            </a:pPr>
            <a:r>
              <a:rPr lang="en-GB" sz="1400" dirty="0"/>
              <a:t>They isolate the deeper ocean by reducing vertical mixing.</a:t>
            </a:r>
          </a:p>
          <a:p>
            <a:pPr eaLnBrk="0" hangingPunct="0">
              <a:spcBef>
                <a:spcPct val="50000"/>
              </a:spcBef>
            </a:pPr>
            <a:r>
              <a:rPr lang="en-GB" sz="1400" dirty="0"/>
              <a:t>The increase the value of peak temperature.</a:t>
            </a:r>
          </a:p>
          <a:p>
            <a:pPr eaLnBrk="0" hangingPunct="0">
              <a:spcBef>
                <a:spcPct val="50000"/>
              </a:spcBef>
            </a:pPr>
            <a:r>
              <a:rPr lang="en-GB" sz="1400" dirty="0"/>
              <a:t>They trigger convection </a:t>
            </a:r>
            <a:r>
              <a:rPr lang="en-GB" sz="1400" dirty="0" smtClean="0"/>
              <a:t>events, which can rectify in MJO</a:t>
            </a:r>
            <a:endParaRPr lang="en-US" sz="1400" dirty="0"/>
          </a:p>
        </p:txBody>
      </p:sp>
    </p:spTree>
    <p:extLst>
      <p:ext uri="{BB962C8B-B14F-4D97-AF65-F5344CB8AC3E}">
        <p14:creationId xmlns:p14="http://schemas.microsoft.com/office/powerpoint/2010/main" val="8455507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a:xfrm>
            <a:off x="295279" y="1412776"/>
            <a:ext cx="8848725" cy="5013648"/>
          </a:xfrm>
        </p:spPr>
        <p:txBody>
          <a:bodyPr/>
          <a:lstStyle/>
          <a:p>
            <a:pPr>
              <a:lnSpc>
                <a:spcPct val="90000"/>
              </a:lnSpc>
            </a:pPr>
            <a:r>
              <a:rPr lang="en-GB" sz="2000" b="1" u="sng" dirty="0" smtClean="0"/>
              <a:t>Implications for Predictability</a:t>
            </a:r>
          </a:p>
          <a:p>
            <a:pPr lvl="1">
              <a:lnSpc>
                <a:spcPct val="90000"/>
              </a:lnSpc>
            </a:pPr>
            <a:r>
              <a:rPr lang="en-GB" sz="1800" dirty="0" smtClean="0"/>
              <a:t>Basis for extended range prediction</a:t>
            </a:r>
          </a:p>
          <a:p>
            <a:pPr lvl="1">
              <a:lnSpc>
                <a:spcPct val="90000"/>
              </a:lnSpc>
            </a:pPr>
            <a:r>
              <a:rPr lang="en-GB" sz="1800" dirty="0" smtClean="0"/>
              <a:t>Some examples of air-sea interaction</a:t>
            </a:r>
          </a:p>
          <a:p>
            <a:pPr marL="566738" lvl="1" indent="0">
              <a:lnSpc>
                <a:spcPct val="90000"/>
              </a:lnSpc>
              <a:buNone/>
            </a:pPr>
            <a:endParaRPr lang="en-GB" b="1" u="sng" dirty="0" smtClean="0"/>
          </a:p>
          <a:p>
            <a:r>
              <a:rPr lang="en-GB" sz="2000" b="1" u="sng" dirty="0" smtClean="0"/>
              <a:t>The ocean and its circulation</a:t>
            </a:r>
          </a:p>
          <a:p>
            <a:pPr lvl="1">
              <a:lnSpc>
                <a:spcPct val="90000"/>
              </a:lnSpc>
            </a:pPr>
            <a:r>
              <a:rPr lang="en-GB" sz="1800" dirty="0" smtClean="0"/>
              <a:t>Some facts</a:t>
            </a:r>
          </a:p>
          <a:p>
            <a:pPr lvl="1">
              <a:lnSpc>
                <a:spcPct val="90000"/>
              </a:lnSpc>
            </a:pPr>
            <a:r>
              <a:rPr lang="en-GB" sz="1800" dirty="0"/>
              <a:t>W</a:t>
            </a:r>
            <a:r>
              <a:rPr lang="en-GB" sz="1800" dirty="0" smtClean="0"/>
              <a:t>ind driven and </a:t>
            </a:r>
            <a:r>
              <a:rPr lang="en-GB" sz="1800" dirty="0" err="1" smtClean="0"/>
              <a:t>thermohaline</a:t>
            </a:r>
            <a:r>
              <a:rPr lang="en-GB" sz="1800" dirty="0" smtClean="0"/>
              <a:t> circulations</a:t>
            </a:r>
          </a:p>
          <a:p>
            <a:pPr marL="566738" lvl="1" indent="0">
              <a:lnSpc>
                <a:spcPct val="90000"/>
              </a:lnSpc>
              <a:buNone/>
            </a:pPr>
            <a:endParaRPr lang="en-GB" sz="1800" dirty="0" smtClean="0"/>
          </a:p>
          <a:p>
            <a:pPr>
              <a:lnSpc>
                <a:spcPct val="90000"/>
              </a:lnSpc>
            </a:pPr>
            <a:r>
              <a:rPr lang="en-GB" sz="2000" b="1" u="sng" dirty="0" smtClean="0"/>
              <a:t>Modes of variability at different time scales</a:t>
            </a:r>
            <a:r>
              <a:rPr lang="en-GB" sz="1800" dirty="0" smtClean="0"/>
              <a:t>  </a:t>
            </a:r>
            <a:endParaRPr lang="en-GB" sz="1800" dirty="0"/>
          </a:p>
          <a:p>
            <a:pPr lvl="1">
              <a:lnSpc>
                <a:spcPct val="90000"/>
              </a:lnSpc>
            </a:pPr>
            <a:r>
              <a:rPr lang="en-GB" sz="1600" dirty="0" smtClean="0"/>
              <a:t>From diurnal to decadal</a:t>
            </a:r>
          </a:p>
          <a:p>
            <a:pPr lvl="1">
              <a:lnSpc>
                <a:spcPct val="90000"/>
              </a:lnSpc>
            </a:pPr>
            <a:r>
              <a:rPr lang="en-GB" sz="1600" dirty="0" smtClean="0"/>
              <a:t>Known modes </a:t>
            </a:r>
          </a:p>
          <a:p>
            <a:pPr lvl="1">
              <a:lnSpc>
                <a:spcPct val="90000"/>
              </a:lnSpc>
            </a:pPr>
            <a:r>
              <a:rPr lang="en-GB" sz="1600" b="1" dirty="0" smtClean="0"/>
              <a:t>ENSO</a:t>
            </a:r>
          </a:p>
          <a:p>
            <a:pPr lvl="1">
              <a:lnSpc>
                <a:spcPct val="90000"/>
              </a:lnSpc>
            </a:pPr>
            <a:endParaRPr lang="en-GB" sz="1600" b="1" dirty="0"/>
          </a:p>
          <a:p>
            <a:pPr marL="566738" lvl="1" indent="0">
              <a:lnSpc>
                <a:spcPct val="90000"/>
              </a:lnSpc>
              <a:buNone/>
            </a:pPr>
            <a:endParaRPr lang="en-GB" sz="1600" dirty="0" smtClean="0"/>
          </a:p>
          <a:p>
            <a:pPr>
              <a:lnSpc>
                <a:spcPct val="90000"/>
              </a:lnSpc>
            </a:pPr>
            <a:r>
              <a:rPr lang="en-GB" sz="2000" b="1" u="sng" dirty="0" smtClean="0"/>
              <a:t>The El Nino 2015/16 </a:t>
            </a:r>
          </a:p>
        </p:txBody>
      </p:sp>
      <p:sp>
        <p:nvSpPr>
          <p:cNvPr id="22530" name="Text Box 4"/>
          <p:cNvSpPr txBox="1">
            <a:spLocks noChangeArrowheads="1"/>
          </p:cNvSpPr>
          <p:nvPr/>
        </p:nvSpPr>
        <p:spPr bwMode="auto">
          <a:xfrm>
            <a:off x="611192" y="260350"/>
            <a:ext cx="7705725" cy="579438"/>
          </a:xfrm>
          <a:prstGeom prst="rect">
            <a:avLst/>
          </a:prstGeom>
          <a:noFill/>
          <a:ln w="12700">
            <a:noFill/>
            <a:miter lim="800000"/>
            <a:headEnd/>
            <a:tailEnd/>
          </a:ln>
        </p:spPr>
        <p:txBody>
          <a:bodyPr>
            <a:spAutoFit/>
          </a:bodyPr>
          <a:lstStyle/>
          <a:p>
            <a:pPr eaLnBrk="0" hangingPunct="0">
              <a:spcBef>
                <a:spcPct val="50000"/>
              </a:spcBef>
            </a:pPr>
            <a:r>
              <a:rPr lang="en-GB" dirty="0">
                <a:solidFill>
                  <a:schemeClr val="accent1">
                    <a:lumMod val="75000"/>
                  </a:schemeClr>
                </a:solidFill>
              </a:rPr>
              <a:t>This talk will cover</a:t>
            </a: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6049" name="Rectangle 2"/>
          <p:cNvSpPr>
            <a:spLocks noGrp="1" noChangeArrowheads="1"/>
          </p:cNvSpPr>
          <p:nvPr>
            <p:ph type="title"/>
          </p:nvPr>
        </p:nvSpPr>
        <p:spPr/>
        <p:txBody>
          <a:bodyPr/>
          <a:lstStyle/>
          <a:p>
            <a:r>
              <a:rPr lang="en-GB" sz="2800" smtClean="0"/>
              <a:t>Madden-Julian Oscillation (MJO):30-60 days</a:t>
            </a:r>
            <a:endParaRPr lang="en-US" sz="2800" smtClean="0"/>
          </a:p>
        </p:txBody>
      </p:sp>
      <p:pic>
        <p:nvPicPr>
          <p:cNvPr id="386050" name="Picture 3" descr="mjo1"/>
          <p:cNvPicPr>
            <a:picLocks noGrp="1" noChangeAspect="1" noChangeArrowheads="1"/>
          </p:cNvPicPr>
          <p:nvPr>
            <p:ph sz="half" idx="1"/>
          </p:nvPr>
        </p:nvPicPr>
        <p:blipFill>
          <a:blip r:embed="rId2" cstate="print"/>
          <a:srcRect/>
          <a:stretch>
            <a:fillRect/>
          </a:stretch>
        </p:blipFill>
        <p:spPr>
          <a:xfrm>
            <a:off x="684213" y="1052521"/>
            <a:ext cx="4341812" cy="2579687"/>
          </a:xfrm>
        </p:spPr>
      </p:pic>
      <p:pic>
        <p:nvPicPr>
          <p:cNvPr id="386051" name="Picture 4" descr="mjo3"/>
          <p:cNvPicPr>
            <a:picLocks noGrp="1" noChangeAspect="1" noChangeArrowheads="1"/>
          </p:cNvPicPr>
          <p:nvPr>
            <p:ph sz="half" idx="2"/>
          </p:nvPr>
        </p:nvPicPr>
        <p:blipFill>
          <a:blip r:embed="rId3" cstate="print"/>
          <a:srcRect/>
          <a:stretch>
            <a:fillRect/>
          </a:stretch>
        </p:blipFill>
        <p:spPr>
          <a:xfrm>
            <a:off x="6444212" y="764712"/>
            <a:ext cx="2079625" cy="3800475"/>
          </a:xfrm>
        </p:spPr>
      </p:pic>
      <p:sp>
        <p:nvSpPr>
          <p:cNvPr id="386052" name="Text Box 6"/>
          <p:cNvSpPr txBox="1">
            <a:spLocks noChangeArrowheads="1"/>
          </p:cNvSpPr>
          <p:nvPr/>
        </p:nvSpPr>
        <p:spPr bwMode="auto">
          <a:xfrm>
            <a:off x="5609216" y="4584889"/>
            <a:ext cx="3563937" cy="1569660"/>
          </a:xfrm>
          <a:prstGeom prst="rect">
            <a:avLst/>
          </a:prstGeom>
          <a:noFill/>
          <a:ln w="12700">
            <a:noFill/>
            <a:miter lim="800000"/>
            <a:headEnd/>
            <a:tailEnd/>
          </a:ln>
        </p:spPr>
        <p:txBody>
          <a:bodyPr wrap="square">
            <a:spAutoFit/>
          </a:bodyPr>
          <a:lstStyle/>
          <a:p>
            <a:pPr eaLnBrk="0" hangingPunct="0">
              <a:spcBef>
                <a:spcPct val="50000"/>
              </a:spcBef>
              <a:buFontTx/>
              <a:buChar char="•"/>
            </a:pPr>
            <a:r>
              <a:rPr lang="en-GB" sz="1200" b="0" dirty="0"/>
              <a:t>Eastward propagating atmospheric disturbances associated to deep convection (see OLR above).</a:t>
            </a:r>
          </a:p>
          <a:p>
            <a:pPr eaLnBrk="0" hangingPunct="0">
              <a:spcBef>
                <a:spcPct val="50000"/>
              </a:spcBef>
              <a:buFontTx/>
              <a:buChar char="•"/>
            </a:pPr>
            <a:r>
              <a:rPr lang="en-GB" sz="1200" b="0" dirty="0"/>
              <a:t>Bridge connecting diurnal and </a:t>
            </a:r>
            <a:r>
              <a:rPr lang="en-GB" sz="1200" b="0" dirty="0" err="1" smtClean="0"/>
              <a:t>interannual</a:t>
            </a:r>
            <a:r>
              <a:rPr lang="en-GB" sz="1200" b="0" dirty="0" smtClean="0"/>
              <a:t> variability. They can trigger ENSO.</a:t>
            </a:r>
            <a:endParaRPr lang="en-GB" sz="1200" b="0" dirty="0"/>
          </a:p>
          <a:p>
            <a:pPr eaLnBrk="0" hangingPunct="0">
              <a:spcBef>
                <a:spcPct val="50000"/>
              </a:spcBef>
              <a:buFontTx/>
              <a:buChar char="•"/>
            </a:pPr>
            <a:r>
              <a:rPr lang="en-GB" sz="1200" b="0" dirty="0" smtClean="0"/>
              <a:t>Backbone of Monthly forecasts. Impacts NAO regimes</a:t>
            </a:r>
            <a:endParaRPr lang="en-US" sz="1200" b="0" dirty="0"/>
          </a:p>
        </p:txBody>
      </p:sp>
      <p:pic>
        <p:nvPicPr>
          <p:cNvPr id="386053" name="Picture 5"/>
          <p:cNvPicPr>
            <a:picLocks noChangeAspect="1" noChangeArrowheads="1"/>
          </p:cNvPicPr>
          <p:nvPr/>
        </p:nvPicPr>
        <p:blipFill>
          <a:blip r:embed="rId4" cstate="print"/>
          <a:srcRect b="-11143"/>
          <a:stretch>
            <a:fillRect/>
          </a:stretch>
        </p:blipFill>
        <p:spPr bwMode="auto">
          <a:xfrm>
            <a:off x="4" y="3881438"/>
            <a:ext cx="5616575" cy="2976562"/>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178683390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87073" name="Picture 2" descr="mjosst_fig1"/>
          <p:cNvPicPr>
            <a:picLocks noGrp="1" noChangeAspect="1" noChangeArrowheads="1"/>
          </p:cNvPicPr>
          <p:nvPr>
            <p:ph/>
          </p:nvPr>
        </p:nvPicPr>
        <p:blipFill>
          <a:blip r:embed="rId2" cstate="print"/>
          <a:srcRect b="53546"/>
          <a:stretch>
            <a:fillRect/>
          </a:stretch>
        </p:blipFill>
        <p:spPr>
          <a:xfrm>
            <a:off x="539754" y="1412883"/>
            <a:ext cx="5529263" cy="2879725"/>
          </a:xfrm>
        </p:spPr>
      </p:pic>
      <p:sp>
        <p:nvSpPr>
          <p:cNvPr id="387074" name="Text Box 3"/>
          <p:cNvSpPr txBox="1">
            <a:spLocks noChangeArrowheads="1"/>
          </p:cNvSpPr>
          <p:nvPr/>
        </p:nvSpPr>
        <p:spPr bwMode="auto">
          <a:xfrm>
            <a:off x="1042989" y="260350"/>
            <a:ext cx="5184775" cy="579438"/>
          </a:xfrm>
          <a:prstGeom prst="rect">
            <a:avLst/>
          </a:prstGeom>
          <a:noFill/>
          <a:ln w="12700">
            <a:noFill/>
            <a:miter lim="800000"/>
            <a:headEnd/>
            <a:tailEnd/>
          </a:ln>
        </p:spPr>
        <p:txBody>
          <a:bodyPr>
            <a:spAutoFit/>
          </a:bodyPr>
          <a:lstStyle/>
          <a:p>
            <a:pPr algn="ctr" eaLnBrk="0" hangingPunct="0">
              <a:spcBef>
                <a:spcPct val="50000"/>
              </a:spcBef>
            </a:pPr>
            <a:r>
              <a:rPr lang="en-GB"/>
              <a:t>MJO: Coupled Mode</a:t>
            </a:r>
            <a:endParaRPr lang="en-US"/>
          </a:p>
        </p:txBody>
      </p:sp>
      <p:sp>
        <p:nvSpPr>
          <p:cNvPr id="387075" name="Text Box 4"/>
          <p:cNvSpPr txBox="1">
            <a:spLocks noChangeArrowheads="1"/>
          </p:cNvSpPr>
          <p:nvPr/>
        </p:nvSpPr>
        <p:spPr bwMode="auto">
          <a:xfrm>
            <a:off x="6516692" y="1628783"/>
            <a:ext cx="2376487" cy="1384995"/>
          </a:xfrm>
          <a:prstGeom prst="rect">
            <a:avLst/>
          </a:prstGeom>
          <a:noFill/>
          <a:ln w="12700">
            <a:noFill/>
            <a:miter lim="800000"/>
            <a:headEnd/>
            <a:tailEnd/>
          </a:ln>
        </p:spPr>
        <p:txBody>
          <a:bodyPr>
            <a:spAutoFit/>
          </a:bodyPr>
          <a:lstStyle/>
          <a:p>
            <a:pPr algn="ctr" eaLnBrk="0" hangingPunct="0">
              <a:spcBef>
                <a:spcPct val="50000"/>
              </a:spcBef>
            </a:pPr>
            <a:r>
              <a:rPr lang="en-GB" sz="1400"/>
              <a:t>Composites of SST anomalies (contours) and OLR (colours) of MJO events. SST and convection are in quadrature.</a:t>
            </a:r>
            <a:endParaRPr lang="en-US" sz="1400"/>
          </a:p>
        </p:txBody>
      </p:sp>
      <p:sp>
        <p:nvSpPr>
          <p:cNvPr id="387076" name="Text Box 5"/>
          <p:cNvSpPr txBox="1">
            <a:spLocks noChangeArrowheads="1"/>
          </p:cNvSpPr>
          <p:nvPr/>
        </p:nvSpPr>
        <p:spPr bwMode="auto">
          <a:xfrm>
            <a:off x="395288" y="4652971"/>
            <a:ext cx="8208962" cy="1062037"/>
          </a:xfrm>
          <a:prstGeom prst="rect">
            <a:avLst/>
          </a:prstGeom>
          <a:noFill/>
          <a:ln w="12700">
            <a:noFill/>
            <a:miter lim="800000"/>
            <a:headEnd/>
            <a:tailEnd/>
          </a:ln>
        </p:spPr>
        <p:txBody>
          <a:bodyPr>
            <a:spAutoFit/>
          </a:bodyPr>
          <a:lstStyle/>
          <a:p>
            <a:pPr eaLnBrk="0" hangingPunct="0">
              <a:spcBef>
                <a:spcPct val="50000"/>
              </a:spcBef>
            </a:pPr>
            <a:r>
              <a:rPr lang="en-GB" sz="1400" dirty="0"/>
              <a:t>The lead-lag relationship between SST and deep convection seems instrumental for setting the propagation speed of the MJO.</a:t>
            </a:r>
          </a:p>
          <a:p>
            <a:pPr eaLnBrk="0" hangingPunct="0">
              <a:spcBef>
                <a:spcPct val="50000"/>
              </a:spcBef>
            </a:pPr>
            <a:r>
              <a:rPr lang="en-GB" sz="1400" dirty="0"/>
              <a:t>A two way coupling is </a:t>
            </a:r>
            <a:r>
              <a:rPr lang="en-GB" sz="1400" dirty="0" smtClean="0"/>
              <a:t>required. </a:t>
            </a:r>
            <a:r>
              <a:rPr lang="en-GB" sz="1400" dirty="0"/>
              <a:t>Thin ocean layers are needed to represent this phase </a:t>
            </a:r>
            <a:r>
              <a:rPr lang="en-GB" sz="1400" dirty="0" smtClean="0"/>
              <a:t>relationship.</a:t>
            </a:r>
            <a:endParaRPr lang="en-US" sz="1400" dirty="0"/>
          </a:p>
        </p:txBody>
      </p:sp>
    </p:spTree>
    <p:extLst>
      <p:ext uri="{BB962C8B-B14F-4D97-AF65-F5344CB8AC3E}">
        <p14:creationId xmlns:p14="http://schemas.microsoft.com/office/powerpoint/2010/main" val="3200869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21" name="Rectangle 2"/>
          <p:cNvSpPr>
            <a:spLocks noGrp="1" noChangeArrowheads="1"/>
          </p:cNvSpPr>
          <p:nvPr>
            <p:ph type="title"/>
          </p:nvPr>
        </p:nvSpPr>
        <p:spPr/>
        <p:txBody>
          <a:bodyPr/>
          <a:lstStyle/>
          <a:p>
            <a:r>
              <a:rPr lang="en-GB" dirty="0" smtClean="0">
                <a:solidFill>
                  <a:schemeClr val="accent1">
                    <a:lumMod val="75000"/>
                  </a:schemeClr>
                </a:solidFill>
              </a:rPr>
              <a:t>Decadal: Pacific Decadal Oscillation</a:t>
            </a:r>
            <a:endParaRPr lang="en-US" dirty="0" smtClean="0">
              <a:solidFill>
                <a:schemeClr val="accent1">
                  <a:lumMod val="75000"/>
                </a:schemeClr>
              </a:solidFill>
            </a:endParaRPr>
          </a:p>
        </p:txBody>
      </p:sp>
      <p:sp>
        <p:nvSpPr>
          <p:cNvPr id="389122" name="Rectangle 3"/>
          <p:cNvSpPr>
            <a:spLocks noGrp="1" noChangeArrowheads="1"/>
          </p:cNvSpPr>
          <p:nvPr>
            <p:ph type="body" idx="1"/>
          </p:nvPr>
        </p:nvSpPr>
        <p:spPr>
          <a:xfrm>
            <a:off x="4379913" y="981075"/>
            <a:ext cx="4584575" cy="5373688"/>
          </a:xfrm>
        </p:spPr>
        <p:txBody>
          <a:bodyPr/>
          <a:lstStyle/>
          <a:p>
            <a:pPr marL="0" indent="0">
              <a:buNone/>
            </a:pPr>
            <a:r>
              <a:rPr lang="en-GB" sz="1200" dirty="0" smtClean="0"/>
              <a:t>Considerable debate: Is it integrated red noise? Or a truly coupled mode?</a:t>
            </a:r>
          </a:p>
          <a:p>
            <a:r>
              <a:rPr lang="en-GB" sz="1200" dirty="0" smtClean="0"/>
              <a:t>Influences marine ecosystems (Mantua et al 1997), North American rainfall (</a:t>
            </a:r>
            <a:r>
              <a:rPr lang="en-GB" sz="1200" dirty="0" err="1" smtClean="0"/>
              <a:t>Latif</a:t>
            </a:r>
            <a:r>
              <a:rPr lang="en-GB" sz="1200" dirty="0" smtClean="0"/>
              <a:t> and Barnet 1994,1996, </a:t>
            </a:r>
            <a:r>
              <a:rPr lang="en-GB" sz="1200" dirty="0" err="1" smtClean="0"/>
              <a:t>Waliser</a:t>
            </a:r>
            <a:r>
              <a:rPr lang="en-GB" sz="1200" dirty="0" smtClean="0"/>
              <a:t> 2008)</a:t>
            </a:r>
          </a:p>
          <a:p>
            <a:r>
              <a:rPr lang="en-GB" sz="1200" dirty="0" err="1" smtClean="0"/>
              <a:t>Latif</a:t>
            </a:r>
            <a:r>
              <a:rPr lang="en-GB" sz="1200" dirty="0" smtClean="0"/>
              <a:t> et al, using results from a coupled model, </a:t>
            </a:r>
            <a:r>
              <a:rPr lang="en-GB" sz="1200" dirty="0" err="1" smtClean="0"/>
              <a:t>hypotesized</a:t>
            </a:r>
            <a:r>
              <a:rPr lang="en-GB" sz="1200" dirty="0" smtClean="0"/>
              <a:t>  there is a coupled feedback (</a:t>
            </a:r>
            <a:r>
              <a:rPr lang="en-GB" sz="1200" dirty="0" err="1" smtClean="0"/>
              <a:t>meridional</a:t>
            </a:r>
            <a:r>
              <a:rPr lang="en-GB" sz="1200" dirty="0" smtClean="0"/>
              <a:t> SST gradients  and gyre circulation).</a:t>
            </a:r>
          </a:p>
          <a:p>
            <a:r>
              <a:rPr lang="en-GB" sz="1200" dirty="0" smtClean="0"/>
              <a:t>Link with ENSO decadal variability.</a:t>
            </a:r>
          </a:p>
          <a:p>
            <a:r>
              <a:rPr lang="en-GB" sz="1200" dirty="0" smtClean="0"/>
              <a:t>More recently, link with  ocean heat absorption</a:t>
            </a:r>
            <a:r>
              <a:rPr lang="en-US" sz="1200" dirty="0" smtClean="0"/>
              <a:t> and hiatus decades</a:t>
            </a:r>
            <a:endParaRPr lang="en-GB" sz="1200" dirty="0" smtClean="0"/>
          </a:p>
        </p:txBody>
      </p:sp>
      <p:pic>
        <p:nvPicPr>
          <p:cNvPr id="389123" name="Picture 4"/>
          <p:cNvPicPr>
            <a:picLocks noChangeAspect="1" noChangeArrowheads="1"/>
          </p:cNvPicPr>
          <p:nvPr/>
        </p:nvPicPr>
        <p:blipFill>
          <a:blip r:embed="rId2" cstate="print"/>
          <a:srcRect/>
          <a:stretch>
            <a:fillRect/>
          </a:stretch>
        </p:blipFill>
        <p:spPr bwMode="auto">
          <a:xfrm>
            <a:off x="179389" y="1916832"/>
            <a:ext cx="4190338" cy="4237906"/>
          </a:xfrm>
          <a:prstGeom prst="rect">
            <a:avLst/>
          </a:prstGeom>
          <a:noFill/>
          <a:ln w="9525">
            <a:noFill/>
            <a:miter lim="800000"/>
            <a:headEnd/>
            <a:tailEnd/>
          </a:ln>
        </p:spPr>
      </p:pic>
    </p:spTree>
    <p:extLst>
      <p:ext uri="{BB962C8B-B14F-4D97-AF65-F5344CB8AC3E}">
        <p14:creationId xmlns:p14="http://schemas.microsoft.com/office/powerpoint/2010/main" val="3890644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133800" y="188640"/>
            <a:ext cx="8906836" cy="1080120"/>
          </a:xfrm>
          <a:prstGeom prst="rect">
            <a:avLst/>
          </a:prstGeom>
          <a:solidFill>
            <a:schemeClr val="bg1"/>
          </a:solidFill>
          <a:ln w="50800" cap="flat" cmpd="sng" algn="ctr">
            <a:noFill/>
            <a:prstDash val="solid"/>
            <a:round/>
            <a:headEnd type="none" w="med" len="med"/>
            <a:tailEnd type="none" w="med" len="me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contourClr>
              <a:srgbClr val="FFFFFF"/>
            </a:contour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GB" sz="2000" b="1" i="0" u="none" strike="noStrike" cap="none" normalizeH="0" baseline="0" smtClean="0">
              <a:ln>
                <a:noFill/>
              </a:ln>
              <a:solidFill>
                <a:schemeClr val="tx1"/>
              </a:solidFill>
              <a:effectLst/>
              <a:latin typeface="Verdana" pitchFamily="34" charset="0"/>
            </a:endParaRPr>
          </a:p>
        </p:txBody>
      </p:sp>
      <p:sp>
        <p:nvSpPr>
          <p:cNvPr id="4" name="Title 3"/>
          <p:cNvSpPr>
            <a:spLocks noGrp="1"/>
          </p:cNvSpPr>
          <p:nvPr>
            <p:ph type="title"/>
          </p:nvPr>
        </p:nvSpPr>
        <p:spPr>
          <a:xfrm>
            <a:off x="218347" y="404437"/>
            <a:ext cx="8707315" cy="648543"/>
          </a:xfrm>
          <a:effectLst/>
        </p:spPr>
        <p:txBody>
          <a:bodyPr/>
          <a:lstStyle/>
          <a:p>
            <a:r>
              <a:rPr lang="en-GB" sz="2800" b="1" dirty="0" smtClean="0">
                <a:latin typeface="Bell MT" panose="02020503060305020303" pitchFamily="18" charset="0"/>
              </a:rPr>
              <a:t>PDO, Hiatus decades and deep ocean warming</a:t>
            </a:r>
            <a:endParaRPr lang="en-GB" sz="2800" b="1" dirty="0">
              <a:latin typeface="Bell MT" panose="02020503060305020303" pitchFamily="18" charset="0"/>
            </a:endParaRPr>
          </a:p>
        </p:txBody>
      </p:sp>
      <p:pic>
        <p:nvPicPr>
          <p:cNvPr id="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7041" y="1628807"/>
            <a:ext cx="3604846"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2969"/>
          <a:stretch/>
        </p:blipFill>
        <p:spPr bwMode="auto">
          <a:xfrm>
            <a:off x="-14352" y="1657171"/>
            <a:ext cx="4320479" cy="4438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181517" y="6214215"/>
            <a:ext cx="4317527" cy="276999"/>
          </a:xfrm>
          <a:prstGeom prst="rect">
            <a:avLst/>
          </a:prstGeom>
          <a:noFill/>
        </p:spPr>
        <p:txBody>
          <a:bodyPr wrap="square" rtlCol="0">
            <a:spAutoFit/>
          </a:bodyPr>
          <a:lstStyle/>
          <a:p>
            <a:r>
              <a:rPr lang="en-GB" sz="1200" b="0" dirty="0" err="1" smtClean="0">
                <a:solidFill>
                  <a:srgbClr val="000000"/>
                </a:solidFill>
              </a:rPr>
              <a:t>Meehl</a:t>
            </a:r>
            <a:r>
              <a:rPr lang="en-GB" sz="1200" b="0" dirty="0" smtClean="0">
                <a:solidFill>
                  <a:srgbClr val="000000"/>
                </a:solidFill>
              </a:rPr>
              <a:t> et al 2011, NG, </a:t>
            </a:r>
            <a:r>
              <a:rPr lang="en-GB" sz="1200" b="0" dirty="0" err="1" smtClean="0">
                <a:solidFill>
                  <a:srgbClr val="000000"/>
                </a:solidFill>
              </a:rPr>
              <a:t>Meehl</a:t>
            </a:r>
            <a:r>
              <a:rPr lang="en-GB" sz="1200" b="0" dirty="0" smtClean="0">
                <a:solidFill>
                  <a:srgbClr val="000000"/>
                </a:solidFill>
              </a:rPr>
              <a:t> et al 2013, </a:t>
            </a:r>
            <a:r>
              <a:rPr lang="en-GB" sz="1200" b="0" dirty="0" err="1" smtClean="0">
                <a:solidFill>
                  <a:srgbClr val="000000"/>
                </a:solidFill>
              </a:rPr>
              <a:t>JClim</a:t>
            </a:r>
            <a:endParaRPr lang="en-GB" sz="1200" b="0" dirty="0">
              <a:solidFill>
                <a:srgbClr val="000000"/>
              </a:solidFill>
            </a:endParaRPr>
          </a:p>
        </p:txBody>
      </p:sp>
      <p:sp>
        <p:nvSpPr>
          <p:cNvPr id="33" name="TextBox 32"/>
          <p:cNvSpPr txBox="1"/>
          <p:nvPr/>
        </p:nvSpPr>
        <p:spPr>
          <a:xfrm>
            <a:off x="251519" y="1556792"/>
            <a:ext cx="2725226" cy="369332"/>
          </a:xfrm>
          <a:prstGeom prst="rect">
            <a:avLst/>
          </a:prstGeom>
          <a:solidFill>
            <a:schemeClr val="bg1"/>
          </a:solidFill>
        </p:spPr>
        <p:txBody>
          <a:bodyPr wrap="square" rtlCol="0">
            <a:spAutoFit/>
          </a:bodyPr>
          <a:lstStyle/>
          <a:p>
            <a:r>
              <a:rPr lang="en-GB" sz="1800" b="0" dirty="0" smtClean="0"/>
              <a:t>Hiatus decades</a:t>
            </a:r>
            <a:endParaRPr lang="en-GB" sz="1800" b="0" dirty="0"/>
          </a:p>
        </p:txBody>
      </p:sp>
      <p:sp>
        <p:nvSpPr>
          <p:cNvPr id="2" name="TextBox 1"/>
          <p:cNvSpPr txBox="1"/>
          <p:nvPr/>
        </p:nvSpPr>
        <p:spPr>
          <a:xfrm>
            <a:off x="133800" y="1257059"/>
            <a:ext cx="3256977" cy="400110"/>
          </a:xfrm>
          <a:prstGeom prst="rect">
            <a:avLst/>
          </a:prstGeom>
          <a:solidFill>
            <a:schemeClr val="bg1"/>
          </a:solidFill>
        </p:spPr>
        <p:txBody>
          <a:bodyPr wrap="square" rtlCol="0">
            <a:spAutoFit/>
          </a:bodyPr>
          <a:lstStyle/>
          <a:p>
            <a:pPr algn="ctr"/>
            <a:r>
              <a:rPr lang="en-GB" sz="2000" dirty="0" smtClean="0"/>
              <a:t>SST trends</a:t>
            </a:r>
            <a:endParaRPr lang="en-GB" sz="2000" dirty="0"/>
          </a:p>
        </p:txBody>
      </p:sp>
      <p:sp>
        <p:nvSpPr>
          <p:cNvPr id="36" name="TextBox 35"/>
          <p:cNvSpPr txBox="1"/>
          <p:nvPr/>
        </p:nvSpPr>
        <p:spPr>
          <a:xfrm>
            <a:off x="181513" y="3717032"/>
            <a:ext cx="2725226" cy="369332"/>
          </a:xfrm>
          <a:prstGeom prst="rect">
            <a:avLst/>
          </a:prstGeom>
          <a:solidFill>
            <a:schemeClr val="bg1"/>
          </a:solidFill>
        </p:spPr>
        <p:txBody>
          <a:bodyPr wrap="square" rtlCol="0">
            <a:spAutoFit/>
          </a:bodyPr>
          <a:lstStyle/>
          <a:p>
            <a:r>
              <a:rPr lang="en-GB" sz="1800" b="0" dirty="0" smtClean="0"/>
              <a:t>Accelerated decades</a:t>
            </a:r>
            <a:endParaRPr lang="en-GB" sz="1800" b="0" dirty="0"/>
          </a:p>
        </p:txBody>
      </p:sp>
      <p:sp>
        <p:nvSpPr>
          <p:cNvPr id="37" name="TextBox 36"/>
          <p:cNvSpPr txBox="1"/>
          <p:nvPr/>
        </p:nvSpPr>
        <p:spPr>
          <a:xfrm>
            <a:off x="5701976" y="1268760"/>
            <a:ext cx="3256977" cy="400110"/>
          </a:xfrm>
          <a:prstGeom prst="rect">
            <a:avLst/>
          </a:prstGeom>
          <a:solidFill>
            <a:schemeClr val="bg1"/>
          </a:solidFill>
        </p:spPr>
        <p:txBody>
          <a:bodyPr wrap="square" rtlCol="0">
            <a:spAutoFit/>
          </a:bodyPr>
          <a:lstStyle/>
          <a:p>
            <a:pPr algn="ctr"/>
            <a:r>
              <a:rPr lang="en-GB" sz="2000" dirty="0" smtClean="0"/>
              <a:t>Warming Rates</a:t>
            </a:r>
            <a:endParaRPr lang="en-GB" sz="2000" dirty="0"/>
          </a:p>
        </p:txBody>
      </p:sp>
      <p:sp>
        <p:nvSpPr>
          <p:cNvPr id="3" name="TextBox 2"/>
          <p:cNvSpPr txBox="1"/>
          <p:nvPr/>
        </p:nvSpPr>
        <p:spPr>
          <a:xfrm>
            <a:off x="4139952" y="6115951"/>
            <a:ext cx="5275818" cy="769441"/>
          </a:xfrm>
          <a:prstGeom prst="rect">
            <a:avLst/>
          </a:prstGeom>
          <a:solidFill>
            <a:schemeClr val="bg1"/>
          </a:solidFill>
        </p:spPr>
        <p:txBody>
          <a:bodyPr wrap="square" rtlCol="0">
            <a:spAutoFit/>
          </a:bodyPr>
          <a:lstStyle/>
          <a:p>
            <a:r>
              <a:rPr lang="en-GB" sz="1100" b="0" dirty="0" smtClean="0"/>
              <a:t>The warming penetrates deeper during the hiatus decades, with less surface warming (weaker stratification).</a:t>
            </a:r>
          </a:p>
          <a:p>
            <a:r>
              <a:rPr lang="en-GB" sz="1100" b="0" dirty="0" smtClean="0"/>
              <a:t>Stronger surface warming and stratification in accelerated decades.</a:t>
            </a:r>
          </a:p>
          <a:p>
            <a:endParaRPr lang="en-GB" sz="1100" b="0" dirty="0"/>
          </a:p>
        </p:txBody>
      </p:sp>
      <p:sp>
        <p:nvSpPr>
          <p:cNvPr id="6" name="Oval 5"/>
          <p:cNvSpPr/>
          <p:nvPr/>
        </p:nvSpPr>
        <p:spPr bwMode="auto">
          <a:xfrm>
            <a:off x="7668344" y="2060848"/>
            <a:ext cx="1008112" cy="1872208"/>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15104999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PDO and wind driven circulation</a:t>
            </a:r>
            <a:endParaRPr lang="en-GB"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16" y="1052736"/>
            <a:ext cx="5133911" cy="2448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075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8210" t="3644" r="5443" b="54226"/>
          <a:stretch/>
        </p:blipFill>
        <p:spPr bwMode="auto">
          <a:xfrm>
            <a:off x="-36512" y="3241762"/>
            <a:ext cx="4860032" cy="2059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1909" r="3677"/>
          <a:stretch/>
        </p:blipFill>
        <p:spPr bwMode="auto">
          <a:xfrm>
            <a:off x="4986068" y="3241770"/>
            <a:ext cx="4157932" cy="3148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23528" y="5301208"/>
            <a:ext cx="3456384" cy="276999"/>
          </a:xfrm>
          <a:prstGeom prst="rect">
            <a:avLst/>
          </a:prstGeom>
          <a:noFill/>
        </p:spPr>
        <p:txBody>
          <a:bodyPr wrap="square" rtlCol="0">
            <a:spAutoFit/>
          </a:bodyPr>
          <a:lstStyle/>
          <a:p>
            <a:r>
              <a:rPr lang="en-GB" sz="1200" b="0" dirty="0" smtClean="0">
                <a:solidFill>
                  <a:srgbClr val="000000"/>
                </a:solidFill>
              </a:rPr>
              <a:t>From England et al 2014</a:t>
            </a:r>
            <a:endParaRPr lang="en-GB" sz="1200" b="0" dirty="0">
              <a:solidFill>
                <a:srgbClr val="000000"/>
              </a:solidFill>
            </a:endParaRPr>
          </a:p>
        </p:txBody>
      </p:sp>
      <p:sp>
        <p:nvSpPr>
          <p:cNvPr id="3" name="TextBox 2"/>
          <p:cNvSpPr txBox="1"/>
          <p:nvPr/>
        </p:nvSpPr>
        <p:spPr>
          <a:xfrm>
            <a:off x="4986068" y="1268760"/>
            <a:ext cx="3906412" cy="2123658"/>
          </a:xfrm>
          <a:prstGeom prst="rect">
            <a:avLst/>
          </a:prstGeom>
          <a:noFill/>
        </p:spPr>
        <p:txBody>
          <a:bodyPr wrap="square" rtlCol="0">
            <a:spAutoFit/>
          </a:bodyPr>
          <a:lstStyle/>
          <a:p>
            <a:r>
              <a:rPr lang="en-GB" sz="1200" dirty="0" smtClean="0">
                <a:solidFill>
                  <a:srgbClr val="000000"/>
                </a:solidFill>
              </a:rPr>
              <a:t>Intensified Walker circulation steepens the Equatorial Thermocline.</a:t>
            </a:r>
          </a:p>
          <a:p>
            <a:endParaRPr lang="en-GB" sz="1200" dirty="0" smtClean="0">
              <a:solidFill>
                <a:srgbClr val="000000"/>
              </a:solidFill>
            </a:endParaRPr>
          </a:p>
          <a:p>
            <a:r>
              <a:rPr lang="en-GB" sz="1200" dirty="0" smtClean="0">
                <a:solidFill>
                  <a:srgbClr val="000000"/>
                </a:solidFill>
              </a:rPr>
              <a:t>Intensified Hadley circulation, stronger gyres.</a:t>
            </a:r>
          </a:p>
          <a:p>
            <a:endParaRPr lang="en-GB" sz="1200" dirty="0">
              <a:solidFill>
                <a:srgbClr val="000000"/>
              </a:solidFill>
            </a:endParaRPr>
          </a:p>
          <a:p>
            <a:r>
              <a:rPr lang="en-GB" sz="1200" dirty="0" smtClean="0">
                <a:solidFill>
                  <a:srgbClr val="000000"/>
                </a:solidFill>
              </a:rPr>
              <a:t>Stronger-deeper Ekman pumping and subduction. Increased  ocean heat </a:t>
            </a:r>
            <a:r>
              <a:rPr lang="en-GB" sz="1200" dirty="0" err="1" smtClean="0">
                <a:solidFill>
                  <a:srgbClr val="000000"/>
                </a:solidFill>
              </a:rPr>
              <a:t>absortion</a:t>
            </a:r>
            <a:r>
              <a:rPr lang="en-GB" sz="1200" dirty="0" smtClean="0">
                <a:solidFill>
                  <a:srgbClr val="000000"/>
                </a:solidFill>
              </a:rPr>
              <a:t> </a:t>
            </a:r>
          </a:p>
          <a:p>
            <a:endParaRPr lang="en-GB" sz="1200" dirty="0">
              <a:solidFill>
                <a:srgbClr val="000000"/>
              </a:solidFill>
            </a:endParaRPr>
          </a:p>
          <a:p>
            <a:r>
              <a:rPr lang="en-GB" sz="1200" dirty="0" smtClean="0">
                <a:solidFill>
                  <a:srgbClr val="000000"/>
                </a:solidFill>
              </a:rPr>
              <a:t>Stronger </a:t>
            </a:r>
            <a:r>
              <a:rPr lang="en-GB" sz="1200" dirty="0" err="1" smtClean="0">
                <a:solidFill>
                  <a:srgbClr val="000000"/>
                </a:solidFill>
              </a:rPr>
              <a:t>Poleward</a:t>
            </a:r>
            <a:r>
              <a:rPr lang="en-GB" sz="1200" dirty="0" smtClean="0">
                <a:solidFill>
                  <a:srgbClr val="000000"/>
                </a:solidFill>
              </a:rPr>
              <a:t> heat transport.</a:t>
            </a:r>
            <a:endParaRPr lang="en-GB" sz="1200" dirty="0">
              <a:solidFill>
                <a:srgbClr val="000000"/>
              </a:solidFill>
            </a:endParaRPr>
          </a:p>
        </p:txBody>
      </p:sp>
    </p:spTree>
    <p:extLst>
      <p:ext uri="{BB962C8B-B14F-4D97-AF65-F5344CB8AC3E}">
        <p14:creationId xmlns:p14="http://schemas.microsoft.com/office/powerpoint/2010/main" val="461965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0145" name="Picture 2"/>
          <p:cNvPicPr>
            <a:picLocks noChangeAspect="1" noChangeArrowheads="1"/>
          </p:cNvPicPr>
          <p:nvPr/>
        </p:nvPicPr>
        <p:blipFill>
          <a:blip r:embed="rId2" cstate="print"/>
          <a:srcRect t="1897" b="50000"/>
          <a:stretch>
            <a:fillRect/>
          </a:stretch>
        </p:blipFill>
        <p:spPr bwMode="auto">
          <a:xfrm>
            <a:off x="1806579" y="908058"/>
            <a:ext cx="5529263" cy="3624263"/>
          </a:xfrm>
          <a:prstGeom prst="rect">
            <a:avLst/>
          </a:prstGeom>
          <a:noFill/>
          <a:ln w="9525">
            <a:noFill/>
            <a:miter lim="800000"/>
            <a:headEnd/>
            <a:tailEnd/>
          </a:ln>
        </p:spPr>
      </p:pic>
      <p:sp>
        <p:nvSpPr>
          <p:cNvPr id="390146" name="Rectangle 3"/>
          <p:cNvSpPr>
            <a:spLocks noGrp="1" noChangeArrowheads="1"/>
          </p:cNvSpPr>
          <p:nvPr>
            <p:ph type="title"/>
          </p:nvPr>
        </p:nvSpPr>
        <p:spPr/>
        <p:txBody>
          <a:bodyPr/>
          <a:lstStyle/>
          <a:p>
            <a:r>
              <a:rPr lang="en-GB" smtClean="0"/>
              <a:t>Atlantic Multidecadal Oscillation: AMO</a:t>
            </a:r>
            <a:endParaRPr lang="en-US" smtClean="0"/>
          </a:p>
        </p:txBody>
      </p:sp>
      <p:sp>
        <p:nvSpPr>
          <p:cNvPr id="390147" name="Text Box 4"/>
          <p:cNvSpPr txBox="1">
            <a:spLocks noChangeArrowheads="1"/>
          </p:cNvSpPr>
          <p:nvPr/>
        </p:nvSpPr>
        <p:spPr bwMode="auto">
          <a:xfrm>
            <a:off x="0" y="4647524"/>
            <a:ext cx="9144000" cy="1938992"/>
          </a:xfrm>
          <a:prstGeom prst="rect">
            <a:avLst/>
          </a:prstGeom>
          <a:solidFill>
            <a:schemeClr val="bg1"/>
          </a:solidFill>
          <a:ln w="50800">
            <a:noFill/>
            <a:miter lim="800000"/>
            <a:headEnd/>
            <a:tailEnd/>
          </a:ln>
        </p:spPr>
        <p:txBody>
          <a:bodyPr wrap="square">
            <a:spAutoFit/>
          </a:bodyPr>
          <a:lstStyle/>
          <a:p>
            <a:pPr eaLnBrk="0" hangingPunct="0">
              <a:spcBef>
                <a:spcPct val="50000"/>
              </a:spcBef>
              <a:buFontTx/>
              <a:buChar char="•"/>
            </a:pPr>
            <a:r>
              <a:rPr lang="en-GB" sz="1800" b="0" dirty="0"/>
              <a:t>Changes in the AMO linked to  NE Brazil and Sahel rainfall, North Atlantic hurricane frequency, European and North American climate</a:t>
            </a:r>
          </a:p>
          <a:p>
            <a:pPr lvl="1" eaLnBrk="0" hangingPunct="0">
              <a:spcBef>
                <a:spcPct val="50000"/>
              </a:spcBef>
            </a:pPr>
            <a:r>
              <a:rPr lang="en-GB" sz="1200" b="0" dirty="0"/>
              <a:t>Warm AMO phase during the 40-50’s associated to decreased NE Brazil rainfall, increased Sahel rainfall, increased hurricane frequency</a:t>
            </a:r>
          </a:p>
          <a:p>
            <a:pPr eaLnBrk="0" hangingPunct="0">
              <a:spcBef>
                <a:spcPct val="50000"/>
              </a:spcBef>
              <a:buFontTx/>
              <a:buChar char="•"/>
            </a:pPr>
            <a:r>
              <a:rPr lang="en-GB" sz="1800" b="0" dirty="0"/>
              <a:t> Evidence from observations and model studies.</a:t>
            </a:r>
          </a:p>
          <a:p>
            <a:pPr eaLnBrk="0" hangingPunct="0">
              <a:spcBef>
                <a:spcPct val="50000"/>
              </a:spcBef>
              <a:buFontTx/>
              <a:buChar char="•"/>
            </a:pPr>
            <a:r>
              <a:rPr lang="en-GB" sz="1800" b="0" dirty="0"/>
              <a:t> C</a:t>
            </a:r>
            <a:r>
              <a:rPr lang="en-GB" sz="1800" b="0" dirty="0" smtClean="0"/>
              <a:t>onnected </a:t>
            </a:r>
            <a:r>
              <a:rPr lang="en-GB" sz="1800" b="0" dirty="0"/>
              <a:t>to the AMOC (Atlantic </a:t>
            </a:r>
            <a:r>
              <a:rPr lang="en-GB" sz="1800" b="0" dirty="0" err="1"/>
              <a:t>Meridional</a:t>
            </a:r>
            <a:r>
              <a:rPr lang="en-GB" sz="1800" b="0" dirty="0"/>
              <a:t> Overturning circulation</a:t>
            </a:r>
            <a:r>
              <a:rPr lang="en-GB" sz="1800" b="0" dirty="0" smtClean="0"/>
              <a:t>)</a:t>
            </a:r>
            <a:endParaRPr lang="en-US" sz="1800" b="0" dirty="0"/>
          </a:p>
        </p:txBody>
      </p:sp>
      <p:sp>
        <p:nvSpPr>
          <p:cNvPr id="390148" name="Text Box 5"/>
          <p:cNvSpPr txBox="1">
            <a:spLocks noChangeArrowheads="1"/>
          </p:cNvSpPr>
          <p:nvPr/>
        </p:nvSpPr>
        <p:spPr bwMode="auto">
          <a:xfrm>
            <a:off x="6588125" y="3716342"/>
            <a:ext cx="2192338" cy="523220"/>
          </a:xfrm>
          <a:prstGeom prst="rect">
            <a:avLst/>
          </a:prstGeom>
          <a:noFill/>
          <a:ln w="50800">
            <a:noFill/>
            <a:miter lim="800000"/>
            <a:headEnd/>
            <a:tailEnd/>
          </a:ln>
        </p:spPr>
        <p:txBody>
          <a:bodyPr>
            <a:spAutoFit/>
          </a:bodyPr>
          <a:lstStyle/>
          <a:p>
            <a:pPr eaLnBrk="0" hangingPunct="0">
              <a:spcBef>
                <a:spcPct val="50000"/>
              </a:spcBef>
            </a:pPr>
            <a:r>
              <a:rPr lang="en-GB" sz="1400"/>
              <a:t>From King et al 2005</a:t>
            </a:r>
            <a:endParaRPr lang="en-US" sz="1400"/>
          </a:p>
        </p:txBody>
      </p:sp>
    </p:spTree>
    <p:extLst>
      <p:ext uri="{BB962C8B-B14F-4D97-AF65-F5344CB8AC3E}">
        <p14:creationId xmlns:p14="http://schemas.microsoft.com/office/powerpoint/2010/main" val="2555919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1169" name="Picture 2"/>
          <p:cNvPicPr>
            <a:picLocks noChangeAspect="1" noChangeArrowheads="1"/>
          </p:cNvPicPr>
          <p:nvPr/>
        </p:nvPicPr>
        <p:blipFill>
          <a:blip r:embed="rId2" cstate="print"/>
          <a:srcRect/>
          <a:stretch>
            <a:fillRect/>
          </a:stretch>
        </p:blipFill>
        <p:spPr bwMode="auto">
          <a:xfrm>
            <a:off x="250825" y="1052513"/>
            <a:ext cx="4859338" cy="2951162"/>
          </a:xfrm>
          <a:prstGeom prst="rect">
            <a:avLst/>
          </a:prstGeom>
          <a:noFill/>
          <a:ln w="12700">
            <a:noFill/>
            <a:miter lim="800000"/>
            <a:headEnd/>
            <a:tailEnd/>
          </a:ln>
        </p:spPr>
      </p:pic>
      <p:sp>
        <p:nvSpPr>
          <p:cNvPr id="391170" name="Rectangle 3"/>
          <p:cNvSpPr>
            <a:spLocks noGrp="1" noChangeArrowheads="1"/>
          </p:cNvSpPr>
          <p:nvPr>
            <p:ph type="title"/>
          </p:nvPr>
        </p:nvSpPr>
        <p:spPr/>
        <p:txBody>
          <a:bodyPr/>
          <a:lstStyle/>
          <a:p>
            <a:r>
              <a:rPr lang="en-GB" dirty="0" smtClean="0"/>
              <a:t>Sensitive to the Stability of the THC</a:t>
            </a:r>
          </a:p>
        </p:txBody>
      </p:sp>
      <p:sp>
        <p:nvSpPr>
          <p:cNvPr id="391171" name="Text Box 5"/>
          <p:cNvSpPr txBox="1">
            <a:spLocks noChangeArrowheads="1"/>
          </p:cNvSpPr>
          <p:nvPr/>
        </p:nvSpPr>
        <p:spPr bwMode="auto">
          <a:xfrm>
            <a:off x="5040313" y="1412876"/>
            <a:ext cx="3924300" cy="1107996"/>
          </a:xfrm>
          <a:prstGeom prst="rect">
            <a:avLst/>
          </a:prstGeom>
          <a:noFill/>
          <a:ln w="12700">
            <a:solidFill>
              <a:schemeClr val="tx1"/>
            </a:solidFill>
            <a:miter lim="800000"/>
            <a:headEnd/>
            <a:tailEnd/>
          </a:ln>
        </p:spPr>
        <p:txBody>
          <a:bodyPr>
            <a:spAutoFit/>
          </a:bodyPr>
          <a:lstStyle/>
          <a:p>
            <a:pPr eaLnBrk="0" hangingPunct="0">
              <a:spcBef>
                <a:spcPct val="50000"/>
              </a:spcBef>
            </a:pPr>
            <a:r>
              <a:rPr lang="en-GB" sz="1200"/>
              <a:t>Vellinga and Wood 2002:</a:t>
            </a:r>
          </a:p>
          <a:p>
            <a:pPr eaLnBrk="0" hangingPunct="0">
              <a:spcBef>
                <a:spcPct val="50000"/>
              </a:spcBef>
            </a:pPr>
            <a:r>
              <a:rPr lang="en-GB" sz="1200"/>
              <a:t>Surface Air Temperature change 20-30 years after the THC slowdown by large fresh water input. The THC recovers after 120 years </a:t>
            </a:r>
          </a:p>
        </p:txBody>
      </p:sp>
      <p:sp>
        <p:nvSpPr>
          <p:cNvPr id="391172" name="Text Box 11"/>
          <p:cNvSpPr txBox="1">
            <a:spLocks noChangeArrowheads="1"/>
          </p:cNvSpPr>
          <p:nvPr/>
        </p:nvSpPr>
        <p:spPr bwMode="auto">
          <a:xfrm>
            <a:off x="250825" y="4428182"/>
            <a:ext cx="8713788" cy="2031325"/>
          </a:xfrm>
          <a:prstGeom prst="rect">
            <a:avLst/>
          </a:prstGeom>
          <a:noFill/>
          <a:ln w="12700">
            <a:solidFill>
              <a:schemeClr val="tx1"/>
            </a:solidFill>
            <a:miter lim="800000"/>
            <a:headEnd/>
            <a:tailEnd/>
          </a:ln>
        </p:spPr>
        <p:txBody>
          <a:bodyPr wrap="square">
            <a:spAutoFit/>
          </a:bodyPr>
          <a:lstStyle/>
          <a:p>
            <a:pPr eaLnBrk="0" hangingPunct="0">
              <a:spcBef>
                <a:spcPct val="50000"/>
              </a:spcBef>
            </a:pPr>
            <a:r>
              <a:rPr lang="en-GB" sz="1400" b="0" dirty="0" err="1"/>
              <a:t>Bryden</a:t>
            </a:r>
            <a:r>
              <a:rPr lang="en-GB" sz="1400" b="0" dirty="0"/>
              <a:t> et al 2005 suggested the slowing down of the AMOC based on 5 snapshots But large uncertainty due to possible aliasing</a:t>
            </a:r>
          </a:p>
          <a:p>
            <a:pPr eaLnBrk="0" hangingPunct="0">
              <a:spcBef>
                <a:spcPct val="50000"/>
              </a:spcBef>
            </a:pPr>
            <a:r>
              <a:rPr lang="en-GB" sz="1400" dirty="0"/>
              <a:t>RAPID program is monitoring the AMOC at 26N since 2004.</a:t>
            </a:r>
          </a:p>
          <a:p>
            <a:pPr eaLnBrk="0" hangingPunct="0">
              <a:spcBef>
                <a:spcPct val="50000"/>
              </a:spcBef>
            </a:pPr>
            <a:r>
              <a:rPr lang="en-GB" sz="1400" b="0" dirty="0"/>
              <a:t>But this is not long enough. </a:t>
            </a:r>
            <a:r>
              <a:rPr lang="en-GB" sz="1400" b="0" dirty="0" smtClean="0"/>
              <a:t>It needs to be sustained. </a:t>
            </a:r>
          </a:p>
          <a:p>
            <a:pPr eaLnBrk="0" hangingPunct="0">
              <a:spcBef>
                <a:spcPct val="50000"/>
              </a:spcBef>
            </a:pPr>
            <a:r>
              <a:rPr lang="en-GB" sz="1400" dirty="0" smtClean="0"/>
              <a:t>Estimation of the AMOC using models and data assimilation is a big challenge</a:t>
            </a:r>
            <a:endParaRPr lang="en-GB" sz="1400" dirty="0"/>
          </a:p>
          <a:p>
            <a:pPr eaLnBrk="0" hangingPunct="0">
              <a:spcBef>
                <a:spcPct val="50000"/>
              </a:spcBef>
            </a:pPr>
            <a:r>
              <a:rPr lang="en-GB" sz="1400" b="0" dirty="0" smtClean="0"/>
              <a:t>A weakening of the AMOC can also explain the increased heat uptake by the deep ocean (and hiatus of the surface warming).</a:t>
            </a:r>
            <a:endParaRPr lang="en-GB" sz="1400" b="0" dirty="0"/>
          </a:p>
        </p:txBody>
      </p:sp>
    </p:spTree>
    <p:extLst>
      <p:ext uri="{BB962C8B-B14F-4D97-AF65-F5344CB8AC3E}">
        <p14:creationId xmlns:p14="http://schemas.microsoft.com/office/powerpoint/2010/main" val="3480484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7" name="Rectangle 2"/>
          <p:cNvSpPr>
            <a:spLocks noGrp="1" noChangeArrowheads="1"/>
          </p:cNvSpPr>
          <p:nvPr>
            <p:ph type="title"/>
          </p:nvPr>
        </p:nvSpPr>
        <p:spPr/>
        <p:txBody>
          <a:bodyPr/>
          <a:lstStyle/>
          <a:p>
            <a:r>
              <a:rPr lang="en-GB" dirty="0" err="1" smtClean="0">
                <a:solidFill>
                  <a:schemeClr val="accent1">
                    <a:lumMod val="75000"/>
                  </a:schemeClr>
                </a:solidFill>
              </a:rPr>
              <a:t>Interannual</a:t>
            </a:r>
            <a:r>
              <a:rPr lang="en-GB" dirty="0" smtClean="0">
                <a:solidFill>
                  <a:schemeClr val="accent1">
                    <a:lumMod val="75000"/>
                  </a:schemeClr>
                </a:solidFill>
              </a:rPr>
              <a:t> Time scales: ENSO</a:t>
            </a:r>
            <a:endParaRPr lang="en-US" dirty="0" smtClean="0">
              <a:solidFill>
                <a:schemeClr val="accent1">
                  <a:lumMod val="75000"/>
                </a:schemeClr>
              </a:solidFill>
            </a:endParaRPr>
          </a:p>
        </p:txBody>
      </p:sp>
      <p:sp>
        <p:nvSpPr>
          <p:cNvPr id="372738" name="Text Box 5"/>
          <p:cNvSpPr txBox="1">
            <a:spLocks noChangeArrowheads="1"/>
          </p:cNvSpPr>
          <p:nvPr/>
        </p:nvSpPr>
        <p:spPr bwMode="auto">
          <a:xfrm>
            <a:off x="252417" y="1416689"/>
            <a:ext cx="8891587" cy="2831544"/>
          </a:xfrm>
          <a:prstGeom prst="rect">
            <a:avLst/>
          </a:prstGeom>
          <a:noFill/>
          <a:ln w="50800">
            <a:noFill/>
            <a:miter lim="800000"/>
            <a:headEnd/>
            <a:tailEnd/>
          </a:ln>
        </p:spPr>
        <p:txBody>
          <a:bodyPr>
            <a:spAutoFit/>
          </a:bodyPr>
          <a:lstStyle/>
          <a:p>
            <a:pPr eaLnBrk="0" hangingPunct="0">
              <a:spcBef>
                <a:spcPct val="50000"/>
              </a:spcBef>
            </a:pPr>
            <a:r>
              <a:rPr lang="en-GB" sz="2000" dirty="0"/>
              <a:t>ENSO: El Nino -Southern Oscillation</a:t>
            </a:r>
          </a:p>
          <a:p>
            <a:pPr eaLnBrk="0" hangingPunct="0">
              <a:spcBef>
                <a:spcPct val="50000"/>
              </a:spcBef>
            </a:pPr>
            <a:r>
              <a:rPr lang="en-GB" sz="1400" b="0" dirty="0"/>
              <a:t>Largest mode of O-A </a:t>
            </a:r>
            <a:r>
              <a:rPr lang="en-GB" sz="1400" b="0" dirty="0" err="1"/>
              <a:t>interannual</a:t>
            </a:r>
            <a:r>
              <a:rPr lang="en-GB" sz="1400" b="0" dirty="0"/>
              <a:t> variability </a:t>
            </a:r>
          </a:p>
          <a:p>
            <a:pPr eaLnBrk="0" hangingPunct="0">
              <a:spcBef>
                <a:spcPct val="50000"/>
              </a:spcBef>
            </a:pPr>
            <a:r>
              <a:rPr lang="en-GB" sz="1400" b="0" dirty="0"/>
              <a:t>Best  known source of  predictability at seasonal time scales</a:t>
            </a:r>
          </a:p>
          <a:p>
            <a:pPr eaLnBrk="0" hangingPunct="0">
              <a:spcBef>
                <a:spcPct val="50000"/>
              </a:spcBef>
            </a:pPr>
            <a:r>
              <a:rPr lang="en-GB" sz="1400" b="0" dirty="0"/>
              <a:t>It affects global patterns of atmospheric circulation, with changes in rainfall, temperature, </a:t>
            </a:r>
            <a:r>
              <a:rPr lang="en-GB" sz="1400" b="0" dirty="0" smtClean="0"/>
              <a:t>hurricanes</a:t>
            </a:r>
            <a:r>
              <a:rPr lang="en-GB" sz="1400" b="0" dirty="0"/>
              <a:t>, </a:t>
            </a:r>
            <a:r>
              <a:rPr lang="en-GB" sz="1400" b="0" dirty="0" smtClean="0"/>
              <a:t>extreme events</a:t>
            </a:r>
          </a:p>
          <a:p>
            <a:pPr eaLnBrk="0" hangingPunct="0">
              <a:spcBef>
                <a:spcPct val="50000"/>
              </a:spcBef>
            </a:pPr>
            <a:r>
              <a:rPr lang="en-GB" sz="1400" b="0" dirty="0" smtClean="0"/>
              <a:t>SOI: Southern Oscillation Index (SLP Darwin – Tahiti)</a:t>
            </a:r>
            <a:endParaRPr lang="en-GB" sz="1400" b="0" dirty="0"/>
          </a:p>
          <a:p>
            <a:pPr eaLnBrk="0" hangingPunct="0">
              <a:spcBef>
                <a:spcPct val="50000"/>
              </a:spcBef>
            </a:pPr>
            <a:endParaRPr lang="en-GB" sz="2000" dirty="0"/>
          </a:p>
          <a:p>
            <a:pPr eaLnBrk="0" hangingPunct="0">
              <a:spcBef>
                <a:spcPct val="50000"/>
              </a:spcBef>
            </a:pPr>
            <a:endParaRPr lang="en-US" sz="2000" dirty="0"/>
          </a:p>
        </p:txBody>
      </p:sp>
      <p:pic>
        <p:nvPicPr>
          <p:cNvPr id="372740" name="Picture 6" descr="el-nino1.jpg"/>
          <p:cNvPicPr>
            <a:picLocks noChangeAspect="1"/>
          </p:cNvPicPr>
          <p:nvPr/>
        </p:nvPicPr>
        <p:blipFill>
          <a:blip r:embed="rId3" cstate="print"/>
          <a:srcRect b="16599"/>
          <a:stretch>
            <a:fillRect/>
          </a:stretch>
        </p:blipFill>
        <p:spPr bwMode="auto">
          <a:xfrm>
            <a:off x="6077892" y="692696"/>
            <a:ext cx="3025603" cy="1384975"/>
          </a:xfrm>
          <a:prstGeom prst="rect">
            <a:avLst/>
          </a:prstGeom>
          <a:noFill/>
          <a:ln w="9525">
            <a:solidFill>
              <a:schemeClr val="tx1"/>
            </a:solidFill>
            <a:miter lim="800000"/>
            <a:headEnd/>
            <a:tailEnd/>
          </a:ln>
        </p:spPr>
      </p:pic>
      <p:pic>
        <p:nvPicPr>
          <p:cNvPr id="35225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362" y="3429000"/>
            <a:ext cx="8931275" cy="2968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5" name="Rectangle 2"/>
          <p:cNvSpPr>
            <a:spLocks noGrp="1" noChangeArrowheads="1"/>
          </p:cNvSpPr>
          <p:nvPr>
            <p:ph type="title"/>
          </p:nvPr>
        </p:nvSpPr>
        <p:spPr/>
        <p:txBody>
          <a:bodyPr/>
          <a:lstStyle/>
          <a:p>
            <a:r>
              <a:rPr lang="en-GB" smtClean="0"/>
              <a:t>EL Nino (warm) and La Nina (cold)</a:t>
            </a:r>
            <a:endParaRPr lang="en-US" smtClean="0"/>
          </a:p>
        </p:txBody>
      </p:sp>
      <p:pic>
        <p:nvPicPr>
          <p:cNvPr id="374786" name="Picture 3" descr="nina-only"/>
          <p:cNvPicPr>
            <a:picLocks noChangeAspect="1" noChangeArrowheads="1"/>
          </p:cNvPicPr>
          <p:nvPr/>
        </p:nvPicPr>
        <p:blipFill>
          <a:blip r:embed="rId3" cstate="print"/>
          <a:srcRect/>
          <a:stretch>
            <a:fillRect/>
          </a:stretch>
        </p:blipFill>
        <p:spPr bwMode="auto">
          <a:xfrm>
            <a:off x="250829" y="1125538"/>
            <a:ext cx="4068763" cy="3079750"/>
          </a:xfrm>
          <a:prstGeom prst="rect">
            <a:avLst/>
          </a:prstGeom>
          <a:noFill/>
          <a:ln w="9525">
            <a:noFill/>
            <a:miter lim="800000"/>
            <a:headEnd/>
            <a:tailEnd/>
          </a:ln>
        </p:spPr>
      </p:pic>
      <p:sp>
        <p:nvSpPr>
          <p:cNvPr id="374787" name="Text Box 4"/>
          <p:cNvSpPr txBox="1">
            <a:spLocks noChangeArrowheads="1"/>
          </p:cNvSpPr>
          <p:nvPr/>
        </p:nvSpPr>
        <p:spPr bwMode="auto">
          <a:xfrm>
            <a:off x="179388" y="4652967"/>
            <a:ext cx="2951162" cy="1323439"/>
          </a:xfrm>
          <a:prstGeom prst="rect">
            <a:avLst/>
          </a:prstGeom>
          <a:noFill/>
          <a:ln w="9525">
            <a:noFill/>
            <a:miter lim="800000"/>
            <a:headEnd/>
            <a:tailEnd/>
          </a:ln>
        </p:spPr>
        <p:txBody>
          <a:bodyPr>
            <a:spAutoFit/>
          </a:bodyPr>
          <a:lstStyle/>
          <a:p>
            <a:pPr>
              <a:spcBef>
                <a:spcPct val="50000"/>
              </a:spcBef>
            </a:pPr>
            <a:r>
              <a:rPr lang="en-GB" sz="1600" b="0">
                <a:latin typeface="Times New Roman" pitchFamily="18" charset="0"/>
              </a:rPr>
              <a:t>Normal/La Nina is associated with strong(er) easterly winds at the surface, a stronger thermocline tilt and cold water in the east.</a:t>
            </a:r>
          </a:p>
        </p:txBody>
      </p:sp>
      <p:pic>
        <p:nvPicPr>
          <p:cNvPr id="374788" name="Picture 3" descr="nino-only"/>
          <p:cNvPicPr>
            <a:picLocks noChangeAspect="1" noChangeArrowheads="1"/>
          </p:cNvPicPr>
          <p:nvPr/>
        </p:nvPicPr>
        <p:blipFill>
          <a:blip r:embed="rId4" cstate="print"/>
          <a:srcRect/>
          <a:stretch>
            <a:fillRect/>
          </a:stretch>
        </p:blipFill>
        <p:spPr bwMode="auto">
          <a:xfrm>
            <a:off x="4356100" y="2852746"/>
            <a:ext cx="4618038" cy="3532187"/>
          </a:xfrm>
          <a:prstGeom prst="rect">
            <a:avLst/>
          </a:prstGeom>
          <a:noFill/>
          <a:ln w="9525">
            <a:noFill/>
            <a:miter lim="800000"/>
            <a:headEnd/>
            <a:tailEnd/>
          </a:ln>
        </p:spPr>
      </p:pic>
      <p:sp>
        <p:nvSpPr>
          <p:cNvPr id="374789" name="Text Box 4"/>
          <p:cNvSpPr txBox="1">
            <a:spLocks noChangeArrowheads="1"/>
          </p:cNvSpPr>
          <p:nvPr/>
        </p:nvSpPr>
        <p:spPr bwMode="auto">
          <a:xfrm>
            <a:off x="5435600" y="1196976"/>
            <a:ext cx="2952750" cy="1323975"/>
          </a:xfrm>
          <a:prstGeom prst="rect">
            <a:avLst/>
          </a:prstGeom>
          <a:noFill/>
          <a:ln w="9525">
            <a:noFill/>
            <a:miter lim="800000"/>
            <a:headEnd/>
            <a:tailEnd/>
          </a:ln>
        </p:spPr>
        <p:txBody>
          <a:bodyPr>
            <a:spAutoFit/>
          </a:bodyPr>
          <a:lstStyle/>
          <a:p>
            <a:pPr>
              <a:spcBef>
                <a:spcPct val="50000"/>
              </a:spcBef>
            </a:pPr>
            <a:r>
              <a:rPr lang="en-GB" sz="1600" b="0">
                <a:latin typeface="Times New Roman" pitchFamily="18" charset="0"/>
              </a:rPr>
              <a:t>El Nino is associated with reduced easterly (maybe even westerly) winds at the surface, a reduced thermocline slope and warm water in the east.</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7" name="Rectangle 2"/>
          <p:cNvSpPr>
            <a:spLocks noGrp="1" noChangeArrowheads="1"/>
          </p:cNvSpPr>
          <p:nvPr>
            <p:ph type="title"/>
          </p:nvPr>
        </p:nvSpPr>
        <p:spPr/>
        <p:txBody>
          <a:bodyPr/>
          <a:lstStyle/>
          <a:p>
            <a:r>
              <a:rPr lang="en-US" dirty="0" smtClean="0"/>
              <a:t>El Niño and  Large Scale Precipitation</a:t>
            </a:r>
          </a:p>
        </p:txBody>
      </p:sp>
      <p:pic>
        <p:nvPicPr>
          <p:cNvPr id="377858" name="Picture 3" descr="Impacts"/>
          <p:cNvPicPr>
            <a:picLocks noChangeAspect="1" noChangeArrowheads="1"/>
          </p:cNvPicPr>
          <p:nvPr/>
        </p:nvPicPr>
        <p:blipFill rotWithShape="1">
          <a:blip r:embed="rId2" cstate="print"/>
          <a:srcRect t="7455" b="4643"/>
          <a:stretch/>
        </p:blipFill>
        <p:spPr bwMode="auto">
          <a:xfrm>
            <a:off x="791662" y="1268760"/>
            <a:ext cx="7543800" cy="5124090"/>
          </a:xfrm>
          <a:prstGeom prst="rect">
            <a:avLst/>
          </a:prstGeom>
          <a:noFill/>
          <a:ln w="9525">
            <a:noFill/>
            <a:miter lim="800000"/>
            <a:headEnd/>
            <a:tailEnd/>
          </a:ln>
        </p:spPr>
      </p:pic>
      <p:cxnSp>
        <p:nvCxnSpPr>
          <p:cNvPr id="3" name="Straight Arrow Connector 2"/>
          <p:cNvCxnSpPr/>
          <p:nvPr/>
        </p:nvCxnSpPr>
        <p:spPr bwMode="auto">
          <a:xfrm>
            <a:off x="5868146" y="3356992"/>
            <a:ext cx="1800200" cy="151216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4" name="TextBox 3"/>
          <p:cNvSpPr txBox="1"/>
          <p:nvPr/>
        </p:nvSpPr>
        <p:spPr>
          <a:xfrm>
            <a:off x="7308304" y="4882747"/>
            <a:ext cx="1512168" cy="430887"/>
          </a:xfrm>
          <a:prstGeom prst="rect">
            <a:avLst/>
          </a:prstGeom>
          <a:noFill/>
        </p:spPr>
        <p:txBody>
          <a:bodyPr wrap="square" rtlCol="0">
            <a:spAutoFit/>
          </a:bodyPr>
          <a:lstStyle/>
          <a:p>
            <a:r>
              <a:rPr lang="en-GB" sz="1100" b="0" dirty="0" smtClean="0"/>
              <a:t>Increased </a:t>
            </a:r>
            <a:r>
              <a:rPr lang="en-GB" sz="1100" b="0" dirty="0" err="1" smtClean="0"/>
              <a:t>Precipiation</a:t>
            </a:r>
            <a:endParaRPr lang="en-GB" sz="1100" b="0" dirty="0"/>
          </a:p>
        </p:txBody>
      </p:sp>
      <p:cxnSp>
        <p:nvCxnSpPr>
          <p:cNvPr id="6" name="Straight Arrow Connector 5"/>
          <p:cNvCxnSpPr/>
          <p:nvPr/>
        </p:nvCxnSpPr>
        <p:spPr bwMode="auto">
          <a:xfrm flipH="1">
            <a:off x="1691684" y="3356992"/>
            <a:ext cx="1656184" cy="1512168"/>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9" name="TextBox 8"/>
          <p:cNvSpPr txBox="1"/>
          <p:nvPr/>
        </p:nvSpPr>
        <p:spPr>
          <a:xfrm>
            <a:off x="611560" y="5130008"/>
            <a:ext cx="1512168" cy="430887"/>
          </a:xfrm>
          <a:prstGeom prst="rect">
            <a:avLst/>
          </a:prstGeom>
          <a:noFill/>
        </p:spPr>
        <p:txBody>
          <a:bodyPr wrap="square" rtlCol="0">
            <a:spAutoFit/>
          </a:bodyPr>
          <a:lstStyle/>
          <a:p>
            <a:r>
              <a:rPr lang="en-GB" sz="1100" b="0" dirty="0" smtClean="0"/>
              <a:t>Decreased </a:t>
            </a:r>
            <a:r>
              <a:rPr lang="en-GB" sz="1100" b="0" dirty="0" err="1" smtClean="0"/>
              <a:t>Precipiation</a:t>
            </a:r>
            <a:endParaRPr lang="en-GB" sz="1100" b="0" dirty="0"/>
          </a:p>
        </p:txBody>
      </p:sp>
    </p:spTree>
    <p:extLst>
      <p:ext uri="{BB962C8B-B14F-4D97-AF65-F5344CB8AC3E}">
        <p14:creationId xmlns:p14="http://schemas.microsoft.com/office/powerpoint/2010/main" val="2290390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395536" y="155582"/>
            <a:ext cx="8629402" cy="969169"/>
          </a:xfrm>
        </p:spPr>
        <p:txBody>
          <a:bodyPr/>
          <a:lstStyle/>
          <a:p>
            <a:pPr algn="ctr"/>
            <a:r>
              <a:rPr lang="en-GB" sz="2800" b="1" dirty="0" smtClean="0">
                <a:solidFill>
                  <a:schemeClr val="accent1">
                    <a:lumMod val="50000"/>
                  </a:schemeClr>
                </a:solidFill>
              </a:rPr>
              <a:t>Ocean and Predictability</a:t>
            </a:r>
            <a:endParaRPr lang="en-US" sz="2800" b="1" dirty="0" smtClean="0">
              <a:solidFill>
                <a:schemeClr val="accent1">
                  <a:lumMod val="50000"/>
                </a:schemeClr>
              </a:solidFill>
            </a:endParaRPr>
          </a:p>
        </p:txBody>
      </p:sp>
      <p:sp>
        <p:nvSpPr>
          <p:cNvPr id="24578" name="Rectangle 3"/>
          <p:cNvSpPr>
            <a:spLocks noGrp="1" noChangeArrowheads="1"/>
          </p:cNvSpPr>
          <p:nvPr>
            <p:ph type="body" idx="1"/>
          </p:nvPr>
        </p:nvSpPr>
        <p:spPr>
          <a:xfrm>
            <a:off x="155505" y="1484312"/>
            <a:ext cx="8848725" cy="5373688"/>
          </a:xfrm>
        </p:spPr>
        <p:txBody>
          <a:bodyPr/>
          <a:lstStyle/>
          <a:p>
            <a:r>
              <a:rPr lang="en-US" sz="1800" b="1" dirty="0" smtClean="0"/>
              <a:t>Ocean</a:t>
            </a:r>
            <a:r>
              <a:rPr lang="en-US" sz="1800" dirty="0" smtClean="0"/>
              <a:t> is responsible for the slow time scales</a:t>
            </a:r>
          </a:p>
          <a:p>
            <a:pPr marL="864000" lvl="1" indent="0">
              <a:lnSpc>
                <a:spcPct val="90000"/>
              </a:lnSpc>
              <a:spcAft>
                <a:spcPct val="30000"/>
              </a:spcAft>
              <a:buNone/>
            </a:pPr>
            <a:r>
              <a:rPr lang="en-GB" sz="1600" dirty="0" smtClean="0">
                <a:solidFill>
                  <a:srgbClr val="0000CC"/>
                </a:solidFill>
              </a:rPr>
              <a:t>The ocean has a </a:t>
            </a:r>
            <a:r>
              <a:rPr lang="en-GB" sz="1600" b="1" dirty="0" smtClean="0">
                <a:solidFill>
                  <a:srgbClr val="0000CC"/>
                </a:solidFill>
              </a:rPr>
              <a:t>large heat capacity </a:t>
            </a:r>
            <a:r>
              <a:rPr lang="en-GB" sz="1600" dirty="0" smtClean="0">
                <a:solidFill>
                  <a:srgbClr val="0000CC"/>
                </a:solidFill>
              </a:rPr>
              <a:t>and </a:t>
            </a:r>
            <a:r>
              <a:rPr lang="en-GB" sz="1600" b="1" dirty="0" smtClean="0">
                <a:solidFill>
                  <a:srgbClr val="0000CC"/>
                </a:solidFill>
              </a:rPr>
              <a:t>slow adjustment times </a:t>
            </a:r>
            <a:r>
              <a:rPr lang="en-GB" sz="1600" dirty="0" smtClean="0">
                <a:solidFill>
                  <a:srgbClr val="0000CC"/>
                </a:solidFill>
              </a:rPr>
              <a:t>relative to the atmosphere</a:t>
            </a:r>
            <a:r>
              <a:rPr lang="en-GB" sz="1400" dirty="0" smtClean="0"/>
              <a:t>.</a:t>
            </a:r>
          </a:p>
          <a:p>
            <a:pPr lvl="1">
              <a:lnSpc>
                <a:spcPct val="90000"/>
              </a:lnSpc>
              <a:spcAft>
                <a:spcPct val="30000"/>
              </a:spcAft>
            </a:pPr>
            <a:endParaRPr lang="en-US" sz="1400" dirty="0" smtClean="0"/>
          </a:p>
          <a:p>
            <a:pPr>
              <a:lnSpc>
                <a:spcPts val="2000"/>
              </a:lnSpc>
            </a:pPr>
            <a:r>
              <a:rPr lang="en-US" sz="1800" b="1" dirty="0" smtClean="0"/>
              <a:t>Atmospheric response to ocean forcing</a:t>
            </a:r>
            <a:r>
              <a:rPr lang="en-US" sz="1800" dirty="0" smtClean="0"/>
              <a:t>: very sensitive to the structure, location, and amplitude of the ocean forcing. </a:t>
            </a:r>
          </a:p>
          <a:p>
            <a:pPr marL="966788" lvl="1" indent="-400050">
              <a:spcBef>
                <a:spcPct val="30000"/>
              </a:spcBef>
              <a:spcAft>
                <a:spcPct val="30000"/>
              </a:spcAft>
              <a:buFont typeface="+mj-lt"/>
              <a:buAutoNum type="romanLcPeriod"/>
            </a:pPr>
            <a:r>
              <a:rPr lang="en-US" sz="1600" b="1" dirty="0" smtClean="0">
                <a:solidFill>
                  <a:srgbClr val="0000CC"/>
                </a:solidFill>
              </a:rPr>
              <a:t>Response to large-scale spatial SST gradients </a:t>
            </a:r>
          </a:p>
          <a:p>
            <a:pPr marL="966788" lvl="1" indent="-400050">
              <a:spcBef>
                <a:spcPct val="30000"/>
              </a:spcBef>
              <a:spcAft>
                <a:spcPct val="30000"/>
              </a:spcAft>
              <a:buFont typeface="+mj-lt"/>
              <a:buAutoNum type="romanLcPeriod"/>
            </a:pPr>
            <a:r>
              <a:rPr lang="en-US" sz="1600" b="1" dirty="0" smtClean="0">
                <a:solidFill>
                  <a:srgbClr val="0000CC"/>
                </a:solidFill>
              </a:rPr>
              <a:t>Response over warm pool: deep atmospheric convection</a:t>
            </a:r>
            <a:endParaRPr lang="en-US" sz="1600" dirty="0" smtClean="0">
              <a:solidFill>
                <a:srgbClr val="0000CC"/>
              </a:solidFill>
            </a:endParaRPr>
          </a:p>
          <a:p>
            <a:pPr marL="966788" lvl="1" indent="-400050">
              <a:spcBef>
                <a:spcPct val="30000"/>
              </a:spcBef>
              <a:spcAft>
                <a:spcPct val="30000"/>
              </a:spcAft>
              <a:buFont typeface="+mj-lt"/>
              <a:buAutoNum type="romanLcPeriod"/>
            </a:pPr>
            <a:r>
              <a:rPr lang="en-US" sz="1600" b="1" dirty="0" smtClean="0">
                <a:solidFill>
                  <a:srgbClr val="0000CC"/>
                </a:solidFill>
              </a:rPr>
              <a:t>Response to </a:t>
            </a:r>
            <a:r>
              <a:rPr lang="en-US" sz="1600" b="1" dirty="0">
                <a:solidFill>
                  <a:srgbClr val="0000CC"/>
                </a:solidFill>
              </a:rPr>
              <a:t>sharp SST fronts </a:t>
            </a:r>
            <a:endParaRPr lang="en-US" sz="1600" b="1" dirty="0" smtClean="0">
              <a:solidFill>
                <a:srgbClr val="0000CC"/>
              </a:solidFill>
            </a:endParaRPr>
          </a:p>
          <a:p>
            <a:pPr marL="985838" lvl="2" indent="0">
              <a:spcBef>
                <a:spcPct val="30000"/>
              </a:spcBef>
              <a:spcAft>
                <a:spcPct val="30000"/>
              </a:spcAft>
              <a:buNone/>
            </a:pPr>
            <a:r>
              <a:rPr lang="en-US" sz="1600" dirty="0" smtClean="0">
                <a:solidFill>
                  <a:srgbClr val="0000CC"/>
                </a:solidFill>
              </a:rPr>
              <a:t>example</a:t>
            </a:r>
            <a:r>
              <a:rPr lang="en-US" sz="1600" dirty="0">
                <a:solidFill>
                  <a:srgbClr val="0000CC"/>
                </a:solidFill>
              </a:rPr>
              <a:t>: mid latitude storm </a:t>
            </a:r>
            <a:r>
              <a:rPr lang="en-US" sz="1600" dirty="0" smtClean="0">
                <a:solidFill>
                  <a:srgbClr val="0000CC"/>
                </a:solidFill>
              </a:rPr>
              <a:t>tracks over western boundary currents</a:t>
            </a:r>
            <a:endParaRPr lang="en-US" sz="1600" dirty="0">
              <a:solidFill>
                <a:srgbClr val="0000CC"/>
              </a:solidFill>
            </a:endParaRPr>
          </a:p>
          <a:p>
            <a:pPr lvl="2">
              <a:spcBef>
                <a:spcPct val="30000"/>
              </a:spcBef>
              <a:spcAft>
                <a:spcPct val="30000"/>
              </a:spcAft>
              <a:buFontTx/>
              <a:buNone/>
            </a:pPr>
            <a:endParaRPr lang="en-US" sz="1400" dirty="0" smtClean="0">
              <a:solidFill>
                <a:srgbClr val="0000CC"/>
              </a:solidFill>
            </a:endParaRPr>
          </a:p>
          <a:p>
            <a:pPr marL="0" indent="0" algn="ctr">
              <a:lnSpc>
                <a:spcPts val="2000"/>
              </a:lnSpc>
              <a:buNone/>
            </a:pPr>
            <a:r>
              <a:rPr lang="en-US" sz="1800" i="1" dirty="0" smtClean="0"/>
              <a:t>Without any atmospheric response to boundary forcing, there can not be </a:t>
            </a:r>
            <a:r>
              <a:rPr lang="en-US" sz="1800" i="1" dirty="0" err="1" smtClean="0"/>
              <a:t>interannual</a:t>
            </a:r>
            <a:r>
              <a:rPr lang="en-US" sz="1800" i="1" dirty="0" smtClean="0"/>
              <a:t>-decadal atmospheric “predictability</a:t>
            </a:r>
            <a:r>
              <a:rPr lang="en-US" sz="1800" dirty="0" smtClean="0"/>
              <a:t>”</a:t>
            </a:r>
          </a:p>
        </p:txBody>
      </p:sp>
      <p:sp>
        <p:nvSpPr>
          <p:cNvPr id="24579" name="Rectangle 4"/>
          <p:cNvSpPr>
            <a:spLocks noChangeArrowheads="1"/>
          </p:cNvSpPr>
          <p:nvPr/>
        </p:nvSpPr>
        <p:spPr bwMode="auto">
          <a:xfrm>
            <a:off x="1619250" y="6305550"/>
            <a:ext cx="7372350" cy="552450"/>
          </a:xfrm>
          <a:prstGeom prst="rect">
            <a:avLst/>
          </a:prstGeom>
          <a:solidFill>
            <a:schemeClr val="bg1"/>
          </a:solidFill>
          <a:ln w="12700">
            <a:noFill/>
            <a:miter lim="800000"/>
            <a:headEnd/>
            <a:tailEnd/>
          </a:ln>
        </p:spPr>
        <p:txBody>
          <a:bodyPr>
            <a:spAutoFit/>
          </a:bodyPr>
          <a:lstStyle/>
          <a:p>
            <a:pPr algn="r" eaLnBrk="0" hangingPunct="0">
              <a:lnSpc>
                <a:spcPct val="90000"/>
              </a:lnSpc>
              <a:spcAft>
                <a:spcPts val="600"/>
              </a:spcAft>
              <a:buClr>
                <a:schemeClr val="tx1"/>
              </a:buClr>
            </a:pPr>
            <a:r>
              <a:rPr lang="en-GB" sz="1400" b="0" i="1" dirty="0" err="1"/>
              <a:t>Hasselmann</a:t>
            </a:r>
            <a:r>
              <a:rPr lang="en-GB" sz="1400" b="0" i="1" dirty="0"/>
              <a:t> </a:t>
            </a:r>
            <a:r>
              <a:rPr lang="en-GB" sz="1400" b="0" i="1" dirty="0" smtClean="0"/>
              <a:t>1976</a:t>
            </a:r>
            <a:endParaRPr lang="en-GB" sz="1400" b="0" i="1" dirty="0"/>
          </a:p>
          <a:p>
            <a:pPr algn="r" eaLnBrk="0" hangingPunct="0">
              <a:lnSpc>
                <a:spcPct val="90000"/>
              </a:lnSpc>
              <a:spcAft>
                <a:spcPts val="600"/>
              </a:spcAft>
              <a:buClr>
                <a:schemeClr val="tx1"/>
              </a:buClr>
            </a:pPr>
            <a:r>
              <a:rPr lang="en-GB" sz="1400" b="0" i="1" dirty="0"/>
              <a:t> </a:t>
            </a:r>
            <a:r>
              <a:rPr lang="en-GB" sz="1400" b="0" i="1" dirty="0" err="1"/>
              <a:t>Latif</a:t>
            </a:r>
            <a:r>
              <a:rPr lang="en-GB" sz="1400" b="0" i="1" dirty="0"/>
              <a:t> et al 2002, </a:t>
            </a:r>
            <a:r>
              <a:rPr lang="en-GB" sz="1400" b="0" i="1" dirty="0" err="1"/>
              <a:t>Timmermann</a:t>
            </a:r>
            <a:r>
              <a:rPr lang="en-GB" sz="1400" b="0" i="1" dirty="0"/>
              <a:t> 2005…</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solidFill>
                  <a:schemeClr val="accent1">
                    <a:lumMod val="75000"/>
                  </a:schemeClr>
                </a:solidFill>
              </a:rPr>
              <a:t>Last 20 years of Equatorial Anomalies</a:t>
            </a:r>
            <a:endParaRPr lang="en-GB" dirty="0">
              <a:solidFill>
                <a:schemeClr val="accent1">
                  <a:lumMod val="75000"/>
                </a:schemeClr>
              </a:solidFill>
            </a:endParaRPr>
          </a:p>
        </p:txBody>
      </p:sp>
      <p:sp>
        <p:nvSpPr>
          <p:cNvPr id="6" name="TextBox 5"/>
          <p:cNvSpPr txBox="1"/>
          <p:nvPr/>
        </p:nvSpPr>
        <p:spPr>
          <a:xfrm>
            <a:off x="755578" y="1103156"/>
            <a:ext cx="1872208" cy="584775"/>
          </a:xfrm>
          <a:prstGeom prst="rect">
            <a:avLst/>
          </a:prstGeom>
          <a:noFill/>
        </p:spPr>
        <p:txBody>
          <a:bodyPr wrap="square" rtlCol="0">
            <a:spAutoFit/>
          </a:bodyPr>
          <a:lstStyle/>
          <a:p>
            <a:endParaRPr lang="en-GB" dirty="0"/>
          </a:p>
        </p:txBody>
      </p:sp>
      <p:sp>
        <p:nvSpPr>
          <p:cNvPr id="8" name="TextBox 7"/>
          <p:cNvSpPr txBox="1"/>
          <p:nvPr/>
        </p:nvSpPr>
        <p:spPr>
          <a:xfrm>
            <a:off x="147818" y="5693789"/>
            <a:ext cx="8964488" cy="1384995"/>
          </a:xfrm>
          <a:prstGeom prst="rect">
            <a:avLst/>
          </a:prstGeom>
          <a:solidFill>
            <a:schemeClr val="bg1"/>
          </a:solidFill>
        </p:spPr>
        <p:txBody>
          <a:bodyPr wrap="square" rtlCol="0">
            <a:spAutoFit/>
          </a:bodyPr>
          <a:lstStyle/>
          <a:p>
            <a:r>
              <a:rPr lang="en-GB" sz="1200" b="0" dirty="0" smtClean="0"/>
              <a:t>Note the strong 1997-8 El Nino and 1998-9 La Nina in </a:t>
            </a:r>
            <a:r>
              <a:rPr lang="en-GB" sz="1200" b="0" dirty="0" err="1" smtClean="0"/>
              <a:t>Taux</a:t>
            </a:r>
            <a:r>
              <a:rPr lang="en-GB" sz="1200" b="0" dirty="0" smtClean="0"/>
              <a:t>, D20 and SST</a:t>
            </a:r>
          </a:p>
          <a:p>
            <a:endParaRPr lang="en-GB" sz="1200" b="0" dirty="0" smtClean="0"/>
          </a:p>
          <a:p>
            <a:r>
              <a:rPr lang="en-GB" sz="1200" b="0" dirty="0" smtClean="0"/>
              <a:t>After them, ENSO  has shown short-cycles of Central Pacific anomalies (no reaching the East Coast)</a:t>
            </a:r>
          </a:p>
          <a:p>
            <a:endParaRPr lang="en-GB" sz="1200" b="0" dirty="0" smtClean="0"/>
          </a:p>
          <a:p>
            <a:r>
              <a:rPr lang="en-GB" sz="1200" b="0" dirty="0" smtClean="0"/>
              <a:t>Until 2014, when a strong Kelvin wave  was generated….</a:t>
            </a:r>
          </a:p>
          <a:p>
            <a:endParaRPr lang="en-GB" sz="1200" b="0" dirty="0"/>
          </a:p>
          <a:p>
            <a:endParaRPr lang="en-GB" sz="1200" b="0"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9864" r="4763" b="6119"/>
          <a:stretch/>
        </p:blipFill>
        <p:spPr>
          <a:xfrm>
            <a:off x="132920" y="764712"/>
            <a:ext cx="3117519" cy="4853725"/>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9862" r="4408" b="6119"/>
          <a:stretch/>
        </p:blipFill>
        <p:spPr>
          <a:xfrm>
            <a:off x="3096493" y="792135"/>
            <a:ext cx="3130526" cy="4853725"/>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l="9863" r="4052" b="6119"/>
          <a:stretch/>
        </p:blipFill>
        <p:spPr>
          <a:xfrm>
            <a:off x="5988393" y="764713"/>
            <a:ext cx="3143533" cy="4853725"/>
          </a:xfrm>
          <a:prstGeom prst="rect">
            <a:avLst/>
          </a:prstGeom>
        </p:spPr>
      </p:pic>
      <p:sp>
        <p:nvSpPr>
          <p:cNvPr id="11" name="TextBox 10"/>
          <p:cNvSpPr txBox="1"/>
          <p:nvPr/>
        </p:nvSpPr>
        <p:spPr>
          <a:xfrm>
            <a:off x="467956" y="734442"/>
            <a:ext cx="2554133" cy="369332"/>
          </a:xfrm>
          <a:prstGeom prst="rect">
            <a:avLst/>
          </a:prstGeom>
          <a:solidFill>
            <a:schemeClr val="bg1"/>
          </a:solidFill>
        </p:spPr>
        <p:txBody>
          <a:bodyPr wrap="square" rtlCol="0">
            <a:spAutoFit/>
          </a:bodyPr>
          <a:lstStyle/>
          <a:p>
            <a:pPr algn="ctr"/>
            <a:r>
              <a:rPr lang="en-GB" sz="1800" dirty="0" err="1" smtClean="0"/>
              <a:t>Taux</a:t>
            </a:r>
            <a:r>
              <a:rPr lang="en-GB" sz="1800" dirty="0" smtClean="0"/>
              <a:t> Anomalies</a:t>
            </a:r>
            <a:endParaRPr lang="en-GB" sz="1800" dirty="0"/>
          </a:p>
        </p:txBody>
      </p:sp>
      <p:sp>
        <p:nvSpPr>
          <p:cNvPr id="12" name="TextBox 11"/>
          <p:cNvSpPr txBox="1"/>
          <p:nvPr/>
        </p:nvSpPr>
        <p:spPr>
          <a:xfrm>
            <a:off x="3590148" y="692696"/>
            <a:ext cx="2554133" cy="369332"/>
          </a:xfrm>
          <a:prstGeom prst="rect">
            <a:avLst/>
          </a:prstGeom>
          <a:solidFill>
            <a:schemeClr val="bg1"/>
          </a:solidFill>
        </p:spPr>
        <p:txBody>
          <a:bodyPr wrap="square" rtlCol="0">
            <a:spAutoFit/>
          </a:bodyPr>
          <a:lstStyle/>
          <a:p>
            <a:pPr algn="ctr"/>
            <a:r>
              <a:rPr lang="en-GB" sz="1800" dirty="0" smtClean="0"/>
              <a:t>D20 Anomalies</a:t>
            </a:r>
            <a:endParaRPr lang="en-GB" sz="1800" dirty="0"/>
          </a:p>
        </p:txBody>
      </p:sp>
      <p:sp>
        <p:nvSpPr>
          <p:cNvPr id="13" name="TextBox 12"/>
          <p:cNvSpPr txBox="1"/>
          <p:nvPr/>
        </p:nvSpPr>
        <p:spPr>
          <a:xfrm>
            <a:off x="6300820" y="715874"/>
            <a:ext cx="2554133" cy="369332"/>
          </a:xfrm>
          <a:prstGeom prst="rect">
            <a:avLst/>
          </a:prstGeom>
          <a:solidFill>
            <a:schemeClr val="bg1"/>
          </a:solidFill>
        </p:spPr>
        <p:txBody>
          <a:bodyPr wrap="square" rtlCol="0">
            <a:spAutoFit/>
          </a:bodyPr>
          <a:lstStyle/>
          <a:p>
            <a:pPr algn="ctr"/>
            <a:r>
              <a:rPr lang="en-GB" sz="1800" dirty="0" smtClean="0"/>
              <a:t>SST Anomalies</a:t>
            </a:r>
            <a:endParaRPr lang="en-GB" sz="1800" dirty="0"/>
          </a:p>
        </p:txBody>
      </p:sp>
    </p:spTree>
    <p:extLst>
      <p:ext uri="{BB962C8B-B14F-4D97-AF65-F5344CB8AC3E}">
        <p14:creationId xmlns:p14="http://schemas.microsoft.com/office/powerpoint/2010/main" val="68414821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8067" name="Rectangle 2"/>
          <p:cNvSpPr>
            <a:spLocks noGrp="1" noChangeArrowheads="1"/>
          </p:cNvSpPr>
          <p:nvPr>
            <p:ph type="title" sz="quarter"/>
          </p:nvPr>
        </p:nvSpPr>
        <p:spPr>
          <a:xfrm>
            <a:off x="649288" y="155575"/>
            <a:ext cx="8494712" cy="609600"/>
          </a:xfrm>
        </p:spPr>
        <p:txBody>
          <a:bodyPr/>
          <a:lstStyle/>
          <a:p>
            <a:r>
              <a:rPr lang="en-GB" sz="2800" dirty="0" smtClean="0">
                <a:solidFill>
                  <a:schemeClr val="accent1">
                    <a:lumMod val="75000"/>
                  </a:schemeClr>
                </a:solidFill>
              </a:rPr>
              <a:t>Kelvin &amp; </a:t>
            </a:r>
            <a:r>
              <a:rPr lang="en-GB" sz="2800" dirty="0" err="1" smtClean="0">
                <a:solidFill>
                  <a:schemeClr val="accent1">
                    <a:lumMod val="75000"/>
                  </a:schemeClr>
                </a:solidFill>
              </a:rPr>
              <a:t>Rossby</a:t>
            </a:r>
            <a:r>
              <a:rPr lang="en-GB" sz="2800" dirty="0" smtClean="0">
                <a:solidFill>
                  <a:schemeClr val="accent1">
                    <a:lumMod val="75000"/>
                  </a:schemeClr>
                </a:solidFill>
              </a:rPr>
              <a:t> waves and Delayed Oscillator</a:t>
            </a:r>
            <a:endParaRPr lang="en-US" sz="2800" dirty="0" smtClean="0">
              <a:solidFill>
                <a:schemeClr val="accent1">
                  <a:lumMod val="75000"/>
                </a:schemeClr>
              </a:solidFill>
            </a:endParaRPr>
          </a:p>
        </p:txBody>
      </p:sp>
      <p:grpSp>
        <p:nvGrpSpPr>
          <p:cNvPr id="88068" name="Group 3"/>
          <p:cNvGrpSpPr>
            <a:grpSpLocks/>
          </p:cNvGrpSpPr>
          <p:nvPr/>
        </p:nvGrpSpPr>
        <p:grpSpPr bwMode="auto">
          <a:xfrm>
            <a:off x="179388" y="976313"/>
            <a:ext cx="8775700" cy="5476875"/>
            <a:chOff x="113" y="570"/>
            <a:chExt cx="5528" cy="3450"/>
          </a:xfrm>
        </p:grpSpPr>
        <p:grpSp>
          <p:nvGrpSpPr>
            <p:cNvPr id="88072" name="Group 4"/>
            <p:cNvGrpSpPr>
              <a:grpSpLocks/>
            </p:cNvGrpSpPr>
            <p:nvPr/>
          </p:nvGrpSpPr>
          <p:grpSpPr bwMode="auto">
            <a:xfrm>
              <a:off x="113" y="1743"/>
              <a:ext cx="1752" cy="1051"/>
              <a:chOff x="113" y="1743"/>
              <a:chExt cx="1752" cy="1051"/>
            </a:xfrm>
          </p:grpSpPr>
          <p:pic>
            <p:nvPicPr>
              <p:cNvPr id="88094" name="Picture 5"/>
              <p:cNvPicPr>
                <a:picLocks noChangeAspect="1" noChangeArrowheads="1"/>
              </p:cNvPicPr>
              <p:nvPr/>
            </p:nvPicPr>
            <p:blipFill>
              <a:blip r:embed="rId4" cstate="print"/>
              <a:srcRect/>
              <a:stretch>
                <a:fillRect/>
              </a:stretch>
            </p:blipFill>
            <p:spPr bwMode="auto">
              <a:xfrm>
                <a:off x="113" y="1743"/>
                <a:ext cx="1752" cy="1051"/>
              </a:xfrm>
              <a:prstGeom prst="rect">
                <a:avLst/>
              </a:prstGeom>
              <a:noFill/>
              <a:ln w="9525">
                <a:noFill/>
                <a:miter lim="800000"/>
                <a:headEnd/>
                <a:tailEnd/>
              </a:ln>
            </p:spPr>
          </p:pic>
          <p:sp>
            <p:nvSpPr>
              <p:cNvPr id="88095" name="Text Box 6"/>
              <p:cNvSpPr txBox="1">
                <a:spLocks noChangeArrowheads="1"/>
              </p:cNvSpPr>
              <p:nvPr/>
            </p:nvSpPr>
            <p:spPr bwMode="auto">
              <a:xfrm>
                <a:off x="113" y="2568"/>
                <a:ext cx="68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t=25days</a:t>
                </a:r>
                <a:endParaRPr lang="en-US" sz="1200"/>
              </a:p>
            </p:txBody>
          </p:sp>
        </p:grpSp>
        <p:grpSp>
          <p:nvGrpSpPr>
            <p:cNvPr id="88073" name="Group 7"/>
            <p:cNvGrpSpPr>
              <a:grpSpLocks/>
            </p:cNvGrpSpPr>
            <p:nvPr/>
          </p:nvGrpSpPr>
          <p:grpSpPr bwMode="auto">
            <a:xfrm>
              <a:off x="113" y="2965"/>
              <a:ext cx="1755" cy="1055"/>
              <a:chOff x="113" y="2965"/>
              <a:chExt cx="1755" cy="1055"/>
            </a:xfrm>
          </p:grpSpPr>
          <p:pic>
            <p:nvPicPr>
              <p:cNvPr id="88092" name="Picture 8"/>
              <p:cNvPicPr>
                <a:picLocks noChangeAspect="1" noChangeArrowheads="1"/>
              </p:cNvPicPr>
              <p:nvPr/>
            </p:nvPicPr>
            <p:blipFill>
              <a:blip r:embed="rId5" cstate="print"/>
              <a:srcRect/>
              <a:stretch>
                <a:fillRect/>
              </a:stretch>
            </p:blipFill>
            <p:spPr bwMode="auto">
              <a:xfrm>
                <a:off x="113" y="2965"/>
                <a:ext cx="1755" cy="1055"/>
              </a:xfrm>
              <a:prstGeom prst="rect">
                <a:avLst/>
              </a:prstGeom>
              <a:noFill/>
              <a:ln w="9525">
                <a:noFill/>
                <a:miter lim="800000"/>
                <a:headEnd/>
                <a:tailEnd/>
              </a:ln>
            </p:spPr>
          </p:pic>
          <p:sp>
            <p:nvSpPr>
              <p:cNvPr id="88093" name="Text Box 9"/>
              <p:cNvSpPr txBox="1">
                <a:spLocks noChangeArrowheads="1"/>
              </p:cNvSpPr>
              <p:nvPr/>
            </p:nvSpPr>
            <p:spPr bwMode="auto">
              <a:xfrm>
                <a:off x="158" y="3839"/>
                <a:ext cx="68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t=50days</a:t>
                </a:r>
                <a:endParaRPr lang="en-US" sz="1200"/>
              </a:p>
            </p:txBody>
          </p:sp>
        </p:grpSp>
        <p:grpSp>
          <p:nvGrpSpPr>
            <p:cNvPr id="88074" name="Group 10"/>
            <p:cNvGrpSpPr>
              <a:grpSpLocks/>
            </p:cNvGrpSpPr>
            <p:nvPr/>
          </p:nvGrpSpPr>
          <p:grpSpPr bwMode="auto">
            <a:xfrm>
              <a:off x="1987" y="572"/>
              <a:ext cx="1757" cy="1052"/>
              <a:chOff x="1987" y="572"/>
              <a:chExt cx="1757" cy="1052"/>
            </a:xfrm>
          </p:grpSpPr>
          <p:pic>
            <p:nvPicPr>
              <p:cNvPr id="88090" name="Picture 11"/>
              <p:cNvPicPr>
                <a:picLocks noChangeArrowheads="1"/>
              </p:cNvPicPr>
              <p:nvPr/>
            </p:nvPicPr>
            <p:blipFill>
              <a:blip r:embed="rId6" cstate="print"/>
              <a:srcRect/>
              <a:stretch>
                <a:fillRect/>
              </a:stretch>
            </p:blipFill>
            <p:spPr bwMode="auto">
              <a:xfrm>
                <a:off x="1987" y="572"/>
                <a:ext cx="1757" cy="1052"/>
              </a:xfrm>
              <a:prstGeom prst="rect">
                <a:avLst/>
              </a:prstGeom>
              <a:noFill/>
              <a:ln w="12700">
                <a:noFill/>
                <a:miter lim="800000"/>
                <a:headEnd/>
                <a:tailEnd/>
              </a:ln>
            </p:spPr>
          </p:pic>
          <p:sp>
            <p:nvSpPr>
              <p:cNvPr id="88091" name="Text Box 12"/>
              <p:cNvSpPr txBox="1">
                <a:spLocks noChangeArrowheads="1"/>
              </p:cNvSpPr>
              <p:nvPr/>
            </p:nvSpPr>
            <p:spPr bwMode="auto">
              <a:xfrm>
                <a:off x="2019" y="1435"/>
                <a:ext cx="68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t=75days</a:t>
                </a:r>
                <a:endParaRPr lang="en-US" sz="1200"/>
              </a:p>
            </p:txBody>
          </p:sp>
        </p:grpSp>
        <p:grpSp>
          <p:nvGrpSpPr>
            <p:cNvPr id="88075" name="Group 13"/>
            <p:cNvGrpSpPr>
              <a:grpSpLocks/>
            </p:cNvGrpSpPr>
            <p:nvPr/>
          </p:nvGrpSpPr>
          <p:grpSpPr bwMode="auto">
            <a:xfrm>
              <a:off x="1987" y="1743"/>
              <a:ext cx="1757" cy="1052"/>
              <a:chOff x="1987" y="1743"/>
              <a:chExt cx="1757" cy="1052"/>
            </a:xfrm>
          </p:grpSpPr>
          <p:pic>
            <p:nvPicPr>
              <p:cNvPr id="88088" name="Picture 14"/>
              <p:cNvPicPr>
                <a:picLocks noChangeArrowheads="1"/>
              </p:cNvPicPr>
              <p:nvPr/>
            </p:nvPicPr>
            <p:blipFill>
              <a:blip r:embed="rId7" cstate="print"/>
              <a:srcRect/>
              <a:stretch>
                <a:fillRect/>
              </a:stretch>
            </p:blipFill>
            <p:spPr bwMode="auto">
              <a:xfrm>
                <a:off x="1987" y="1743"/>
                <a:ext cx="1757" cy="1052"/>
              </a:xfrm>
              <a:prstGeom prst="rect">
                <a:avLst/>
              </a:prstGeom>
              <a:noFill/>
              <a:ln w="12700">
                <a:noFill/>
                <a:miter lim="800000"/>
                <a:headEnd/>
                <a:tailEnd/>
              </a:ln>
            </p:spPr>
          </p:pic>
          <p:sp>
            <p:nvSpPr>
              <p:cNvPr id="88089" name="Text Box 15"/>
              <p:cNvSpPr txBox="1">
                <a:spLocks noChangeArrowheads="1"/>
              </p:cNvSpPr>
              <p:nvPr/>
            </p:nvSpPr>
            <p:spPr bwMode="auto">
              <a:xfrm>
                <a:off x="2019" y="2614"/>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t=100days</a:t>
                </a:r>
                <a:endParaRPr lang="en-US" sz="1200"/>
              </a:p>
            </p:txBody>
          </p:sp>
        </p:grpSp>
        <p:grpSp>
          <p:nvGrpSpPr>
            <p:cNvPr id="88076" name="Group 16"/>
            <p:cNvGrpSpPr>
              <a:grpSpLocks/>
            </p:cNvGrpSpPr>
            <p:nvPr/>
          </p:nvGrpSpPr>
          <p:grpSpPr bwMode="auto">
            <a:xfrm>
              <a:off x="1996" y="2965"/>
              <a:ext cx="1741" cy="1045"/>
              <a:chOff x="1996" y="2965"/>
              <a:chExt cx="1741" cy="1045"/>
            </a:xfrm>
          </p:grpSpPr>
          <p:pic>
            <p:nvPicPr>
              <p:cNvPr id="88086" name="Picture 17"/>
              <p:cNvPicPr>
                <a:picLocks noChangeAspect="1" noChangeArrowheads="1"/>
              </p:cNvPicPr>
              <p:nvPr/>
            </p:nvPicPr>
            <p:blipFill>
              <a:blip r:embed="rId8" cstate="print"/>
              <a:srcRect/>
              <a:stretch>
                <a:fillRect/>
              </a:stretch>
            </p:blipFill>
            <p:spPr bwMode="auto">
              <a:xfrm>
                <a:off x="1996" y="2965"/>
                <a:ext cx="1741" cy="1045"/>
              </a:xfrm>
              <a:prstGeom prst="rect">
                <a:avLst/>
              </a:prstGeom>
              <a:noFill/>
              <a:ln w="9525">
                <a:noFill/>
                <a:miter lim="800000"/>
                <a:headEnd/>
                <a:tailEnd/>
              </a:ln>
            </p:spPr>
          </p:pic>
          <p:sp>
            <p:nvSpPr>
              <p:cNvPr id="88087" name="Text Box 18"/>
              <p:cNvSpPr txBox="1">
                <a:spLocks noChangeArrowheads="1"/>
              </p:cNvSpPr>
              <p:nvPr/>
            </p:nvSpPr>
            <p:spPr bwMode="auto">
              <a:xfrm>
                <a:off x="2018" y="3793"/>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t=125days</a:t>
                </a:r>
                <a:endParaRPr lang="en-US" sz="1200"/>
              </a:p>
            </p:txBody>
          </p:sp>
        </p:grpSp>
        <p:grpSp>
          <p:nvGrpSpPr>
            <p:cNvPr id="88077" name="Group 19"/>
            <p:cNvGrpSpPr>
              <a:grpSpLocks/>
            </p:cNvGrpSpPr>
            <p:nvPr/>
          </p:nvGrpSpPr>
          <p:grpSpPr bwMode="auto">
            <a:xfrm>
              <a:off x="3878" y="1752"/>
              <a:ext cx="1763" cy="1052"/>
              <a:chOff x="3878" y="572"/>
              <a:chExt cx="1763" cy="1052"/>
            </a:xfrm>
          </p:grpSpPr>
          <p:pic>
            <p:nvPicPr>
              <p:cNvPr id="88084" name="Picture 20"/>
              <p:cNvPicPr>
                <a:picLocks noChangeArrowheads="1"/>
              </p:cNvPicPr>
              <p:nvPr/>
            </p:nvPicPr>
            <p:blipFill>
              <a:blip r:embed="rId9" cstate="print"/>
              <a:srcRect/>
              <a:stretch>
                <a:fillRect/>
              </a:stretch>
            </p:blipFill>
            <p:spPr bwMode="auto">
              <a:xfrm>
                <a:off x="3884" y="572"/>
                <a:ext cx="1757" cy="1052"/>
              </a:xfrm>
              <a:prstGeom prst="rect">
                <a:avLst/>
              </a:prstGeom>
              <a:noFill/>
              <a:ln w="12700">
                <a:noFill/>
                <a:miter lim="800000"/>
                <a:headEnd/>
                <a:tailEnd/>
              </a:ln>
            </p:spPr>
          </p:pic>
          <p:sp>
            <p:nvSpPr>
              <p:cNvPr id="88085" name="Text Box 21"/>
              <p:cNvSpPr txBox="1">
                <a:spLocks noChangeArrowheads="1"/>
              </p:cNvSpPr>
              <p:nvPr/>
            </p:nvSpPr>
            <p:spPr bwMode="auto">
              <a:xfrm>
                <a:off x="3878" y="1389"/>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t=225days</a:t>
                </a:r>
                <a:endParaRPr lang="en-US" sz="1200"/>
              </a:p>
            </p:txBody>
          </p:sp>
        </p:grpSp>
        <p:grpSp>
          <p:nvGrpSpPr>
            <p:cNvPr id="88078" name="Group 22"/>
            <p:cNvGrpSpPr>
              <a:grpSpLocks/>
            </p:cNvGrpSpPr>
            <p:nvPr/>
          </p:nvGrpSpPr>
          <p:grpSpPr bwMode="auto">
            <a:xfrm>
              <a:off x="3861" y="570"/>
              <a:ext cx="1741" cy="1046"/>
              <a:chOff x="3892" y="1743"/>
              <a:chExt cx="1741" cy="1046"/>
            </a:xfrm>
          </p:grpSpPr>
          <p:pic>
            <p:nvPicPr>
              <p:cNvPr id="88082" name="Picture 23"/>
              <p:cNvPicPr>
                <a:picLocks noChangeAspect="1" noChangeArrowheads="1"/>
              </p:cNvPicPr>
              <p:nvPr/>
            </p:nvPicPr>
            <p:blipFill>
              <a:blip r:embed="rId10" cstate="print"/>
              <a:srcRect/>
              <a:stretch>
                <a:fillRect/>
              </a:stretch>
            </p:blipFill>
            <p:spPr bwMode="auto">
              <a:xfrm>
                <a:off x="3892" y="1743"/>
                <a:ext cx="1741" cy="1046"/>
              </a:xfrm>
              <a:prstGeom prst="rect">
                <a:avLst/>
              </a:prstGeom>
              <a:noFill/>
              <a:ln w="9525">
                <a:noFill/>
                <a:miter lim="800000"/>
                <a:headEnd/>
                <a:tailEnd/>
              </a:ln>
            </p:spPr>
          </p:pic>
          <p:sp>
            <p:nvSpPr>
              <p:cNvPr id="88083" name="Text Box 24"/>
              <p:cNvSpPr txBox="1">
                <a:spLocks noChangeArrowheads="1"/>
              </p:cNvSpPr>
              <p:nvPr/>
            </p:nvSpPr>
            <p:spPr bwMode="auto">
              <a:xfrm>
                <a:off x="3923" y="2568"/>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t=200days</a:t>
                </a:r>
                <a:endParaRPr lang="en-US" sz="1200"/>
              </a:p>
            </p:txBody>
          </p:sp>
        </p:grpSp>
        <p:grpSp>
          <p:nvGrpSpPr>
            <p:cNvPr id="88079" name="Group 25"/>
            <p:cNvGrpSpPr>
              <a:grpSpLocks/>
            </p:cNvGrpSpPr>
            <p:nvPr/>
          </p:nvGrpSpPr>
          <p:grpSpPr bwMode="auto">
            <a:xfrm>
              <a:off x="3878" y="2965"/>
              <a:ext cx="1763" cy="1054"/>
              <a:chOff x="3878" y="2965"/>
              <a:chExt cx="1763" cy="1054"/>
            </a:xfrm>
          </p:grpSpPr>
          <p:pic>
            <p:nvPicPr>
              <p:cNvPr id="88080" name="Picture 26"/>
              <p:cNvPicPr>
                <a:picLocks noChangeArrowheads="1"/>
              </p:cNvPicPr>
              <p:nvPr/>
            </p:nvPicPr>
            <p:blipFill>
              <a:blip r:embed="rId11" cstate="print"/>
              <a:srcRect/>
              <a:stretch>
                <a:fillRect/>
              </a:stretch>
            </p:blipFill>
            <p:spPr bwMode="auto">
              <a:xfrm>
                <a:off x="3884" y="2965"/>
                <a:ext cx="1757" cy="1052"/>
              </a:xfrm>
              <a:prstGeom prst="rect">
                <a:avLst/>
              </a:prstGeom>
              <a:noFill/>
              <a:ln w="12700">
                <a:noFill/>
                <a:miter lim="800000"/>
                <a:headEnd/>
                <a:tailEnd/>
              </a:ln>
            </p:spPr>
          </p:pic>
          <p:sp>
            <p:nvSpPr>
              <p:cNvPr id="88081" name="Text Box 27"/>
              <p:cNvSpPr txBox="1">
                <a:spLocks noChangeArrowheads="1"/>
              </p:cNvSpPr>
              <p:nvPr/>
            </p:nvSpPr>
            <p:spPr bwMode="auto">
              <a:xfrm>
                <a:off x="3878" y="3838"/>
                <a:ext cx="770"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t=250days</a:t>
                </a:r>
                <a:endParaRPr lang="en-US" sz="1200"/>
              </a:p>
            </p:txBody>
          </p:sp>
        </p:grpSp>
      </p:grpSp>
      <p:grpSp>
        <p:nvGrpSpPr>
          <p:cNvPr id="88069" name="Group 28"/>
          <p:cNvGrpSpPr>
            <a:grpSpLocks/>
          </p:cNvGrpSpPr>
          <p:nvPr/>
        </p:nvGrpSpPr>
        <p:grpSpPr bwMode="auto">
          <a:xfrm>
            <a:off x="198442" y="981075"/>
            <a:ext cx="2789237" cy="1670050"/>
            <a:chOff x="431" y="572"/>
            <a:chExt cx="1757" cy="1052"/>
          </a:xfrm>
        </p:grpSpPr>
        <p:pic>
          <p:nvPicPr>
            <p:cNvPr id="88070" name="Picture 29"/>
            <p:cNvPicPr>
              <a:picLocks noChangeArrowheads="1"/>
            </p:cNvPicPr>
            <p:nvPr/>
          </p:nvPicPr>
          <p:blipFill>
            <a:blip r:embed="rId12" cstate="print"/>
            <a:srcRect/>
            <a:stretch>
              <a:fillRect/>
            </a:stretch>
          </p:blipFill>
          <p:spPr bwMode="auto">
            <a:xfrm>
              <a:off x="431" y="572"/>
              <a:ext cx="1757" cy="1052"/>
            </a:xfrm>
            <a:prstGeom prst="rect">
              <a:avLst/>
            </a:prstGeom>
            <a:noFill/>
            <a:ln w="12700">
              <a:noFill/>
              <a:miter lim="800000"/>
              <a:headEnd/>
              <a:tailEnd/>
            </a:ln>
          </p:spPr>
        </p:pic>
        <p:sp>
          <p:nvSpPr>
            <p:cNvPr id="88071" name="Text Box 30"/>
            <p:cNvSpPr txBox="1">
              <a:spLocks noChangeArrowheads="1"/>
            </p:cNvSpPr>
            <p:nvPr/>
          </p:nvSpPr>
          <p:spPr bwMode="auto">
            <a:xfrm>
              <a:off x="431" y="1389"/>
              <a:ext cx="499" cy="181"/>
            </a:xfrm>
            <a:prstGeom prst="rect">
              <a:avLst/>
            </a:prstGeom>
            <a:solidFill>
              <a:schemeClr val="bg1"/>
            </a:solidFill>
            <a:ln w="12700">
              <a:solidFill>
                <a:schemeClr val="tx1"/>
              </a:solidFill>
              <a:miter lim="800000"/>
              <a:headEnd/>
              <a:tailEnd/>
            </a:ln>
          </p:spPr>
          <p:txBody>
            <a:bodyPr>
              <a:spAutoFit/>
            </a:bodyPr>
            <a:lstStyle/>
            <a:p>
              <a:pPr algn="ctr" eaLnBrk="0" hangingPunct="0">
                <a:spcBef>
                  <a:spcPct val="50000"/>
                </a:spcBef>
              </a:pPr>
              <a:r>
                <a:rPr lang="en-GB" sz="1200"/>
                <a:t>T=0</a:t>
              </a:r>
              <a:endParaRPr lang="en-US" sz="1200"/>
            </a:p>
          </p:txBody>
        </p:sp>
      </p:grpSp>
      <p:graphicFrame>
        <p:nvGraphicFramePr>
          <p:cNvPr id="88066" name="Object 31"/>
          <p:cNvGraphicFramePr>
            <a:graphicFrameLocks noChangeAspect="1"/>
          </p:cNvGraphicFramePr>
          <p:nvPr/>
        </p:nvGraphicFramePr>
        <p:xfrm>
          <a:off x="330204" y="981075"/>
          <a:ext cx="3074988" cy="503238"/>
        </p:xfrm>
        <a:graphic>
          <a:graphicData uri="http://schemas.openxmlformats.org/presentationml/2006/ole">
            <mc:AlternateContent xmlns:mc="http://schemas.openxmlformats.org/markup-compatibility/2006">
              <mc:Choice xmlns:v="urn:schemas-microsoft-com:vml" Requires="v">
                <p:oleObj spid="_x0000_s347175" name="Equation" r:id="rId13" imgW="1396800" imgH="228600" progId="Equation.3">
                  <p:embed/>
                </p:oleObj>
              </mc:Choice>
              <mc:Fallback>
                <p:oleObj name="Equation" r:id="rId13" imgW="1396800" imgH="22860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30204" y="981075"/>
                        <a:ext cx="3074988" cy="503238"/>
                      </a:xfrm>
                      <a:prstGeom prst="rect">
                        <a:avLst/>
                      </a:prstGeom>
                      <a:solidFill>
                        <a:schemeClr val="bg1"/>
                      </a:solidFill>
                      <a:ln w="9525">
                        <a:solidFill>
                          <a:schemeClr val="tx1"/>
                        </a:solidFill>
                        <a:miter lim="800000"/>
                        <a:headEnd/>
                        <a:tailEnd/>
                      </a:ln>
                    </p:spPr>
                  </p:pic>
                </p:oleObj>
              </mc:Fallback>
            </mc:AlternateContent>
          </a:graphicData>
        </a:graphic>
      </p:graphicFrame>
    </p:spTree>
    <p:extLst>
      <p:ext uri="{BB962C8B-B14F-4D97-AF65-F5344CB8AC3E}">
        <p14:creationId xmlns:p14="http://schemas.microsoft.com/office/powerpoint/2010/main" val="510181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67953" y="210344"/>
            <a:ext cx="83756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2000" dirty="0" smtClean="0">
                <a:solidFill>
                  <a:schemeClr val="accent1">
                    <a:lumMod val="75000"/>
                  </a:schemeClr>
                </a:solidFill>
              </a:rPr>
              <a:t>Daily Equatorial Anomalies: Jan</a:t>
            </a:r>
            <a:r>
              <a:rPr lang="en-GB" sz="1800" dirty="0" smtClean="0">
                <a:solidFill>
                  <a:schemeClr val="accent1">
                    <a:lumMod val="75000"/>
                  </a:schemeClr>
                </a:solidFill>
              </a:rPr>
              <a:t> 1997-Jan 1998</a:t>
            </a:r>
          </a:p>
        </p:txBody>
      </p:sp>
      <p:sp>
        <p:nvSpPr>
          <p:cNvPr id="4" name="TextBox 3"/>
          <p:cNvSpPr txBox="1"/>
          <p:nvPr/>
        </p:nvSpPr>
        <p:spPr>
          <a:xfrm>
            <a:off x="4" y="5297919"/>
            <a:ext cx="9091221" cy="1815882"/>
          </a:xfrm>
          <a:prstGeom prst="rect">
            <a:avLst/>
          </a:prstGeom>
          <a:solidFill>
            <a:schemeClr val="bg1"/>
          </a:solidFill>
        </p:spPr>
        <p:txBody>
          <a:bodyPr wrap="square" rtlCol="0">
            <a:spAutoFit/>
          </a:bodyPr>
          <a:lstStyle/>
          <a:p>
            <a:pPr lvl="1"/>
            <a:r>
              <a:rPr lang="en-GB" sz="1100" b="0" dirty="0" smtClean="0"/>
              <a:t>March 1997@ Strong Westerly Wind bursts  (WWB) in the West Pacific.</a:t>
            </a:r>
          </a:p>
          <a:p>
            <a:pPr lvl="1"/>
            <a:endParaRPr lang="en-GB" sz="1100" b="0" dirty="0" smtClean="0"/>
          </a:p>
          <a:p>
            <a:pPr lvl="1"/>
            <a:r>
              <a:rPr lang="en-GB" sz="1100" b="0" dirty="0" smtClean="0"/>
              <a:t>Associated </a:t>
            </a:r>
            <a:r>
              <a:rPr lang="en-GB" sz="1100" b="0" dirty="0"/>
              <a:t>e</a:t>
            </a:r>
            <a:r>
              <a:rPr lang="en-GB" sz="1100" b="0" dirty="0" smtClean="0"/>
              <a:t>astward propagating groups of  Kelvin waves. The latest reaching the Eastern Coast</a:t>
            </a:r>
          </a:p>
          <a:p>
            <a:pPr lvl="1"/>
            <a:endParaRPr lang="en-GB" sz="1100" b="0" dirty="0" smtClean="0"/>
          </a:p>
          <a:p>
            <a:pPr lvl="1"/>
            <a:r>
              <a:rPr lang="en-GB" sz="1100" b="0" dirty="0" smtClean="0"/>
              <a:t>SST anomalies develop in the West (as a displacement off the warm pool), and in the East, when the Kelvin waves arrive and depress the  thermocline</a:t>
            </a:r>
          </a:p>
          <a:p>
            <a:pPr lvl="1"/>
            <a:endParaRPr lang="en-GB" sz="1100" b="0" dirty="0"/>
          </a:p>
          <a:p>
            <a:pPr lvl="1"/>
            <a:r>
              <a:rPr lang="en-GB" sz="1100" b="0" dirty="0" smtClean="0"/>
              <a:t>May/June 1997: More  WWB . Or is  this already ENSO?  </a:t>
            </a:r>
            <a:r>
              <a:rPr lang="en-GB" sz="1100" b="0" dirty="0" err="1" smtClean="0"/>
              <a:t>Bjerknes</a:t>
            </a:r>
            <a:r>
              <a:rPr lang="en-GB" sz="1100" b="0" dirty="0" smtClean="0"/>
              <a:t> feedback in action</a:t>
            </a:r>
            <a:r>
              <a:rPr lang="en-GB" sz="1100" b="0" dirty="0"/>
              <a:t>.</a:t>
            </a:r>
            <a:endParaRPr lang="en-GB" sz="1100" b="0" dirty="0" smtClean="0"/>
          </a:p>
          <a:p>
            <a:pPr lvl="1"/>
            <a:endParaRPr lang="en-GB" sz="1200" b="0" dirty="0"/>
          </a:p>
          <a:p>
            <a:endParaRPr lang="en-GB" sz="1200" b="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0588" r="5175" b="6286"/>
          <a:stretch/>
        </p:blipFill>
        <p:spPr>
          <a:xfrm>
            <a:off x="323532" y="734450"/>
            <a:ext cx="2797229" cy="4469919"/>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7243" r="4951" b="4027"/>
          <a:stretch/>
        </p:blipFill>
        <p:spPr>
          <a:xfrm>
            <a:off x="3203848" y="764704"/>
            <a:ext cx="2915729" cy="4577680"/>
          </a:xfrm>
          <a:prstGeom prst="rect">
            <a:avLst/>
          </a:prstGeom>
        </p:spPr>
      </p:pic>
      <p:pic>
        <p:nvPicPr>
          <p:cNvPr id="10" name="Picture 9"/>
          <p:cNvPicPr>
            <a:picLocks noChangeAspect="1"/>
          </p:cNvPicPr>
          <p:nvPr/>
        </p:nvPicPr>
        <p:blipFill rotWithShape="1">
          <a:blip r:embed="rId5">
            <a:extLst>
              <a:ext uri="{28A0092B-C50C-407E-A947-70E740481C1C}">
                <a14:useLocalDpi xmlns:a14="http://schemas.microsoft.com/office/drawing/2010/main" val="0"/>
              </a:ext>
            </a:extLst>
          </a:blip>
          <a:srcRect l="8857" r="4965" b="4027"/>
          <a:stretch/>
        </p:blipFill>
        <p:spPr>
          <a:xfrm>
            <a:off x="6144278" y="764704"/>
            <a:ext cx="2861700" cy="4577680"/>
          </a:xfrm>
          <a:prstGeom prst="rect">
            <a:avLst/>
          </a:prstGeom>
        </p:spPr>
      </p:pic>
      <p:sp>
        <p:nvSpPr>
          <p:cNvPr id="12" name="TextBox 11"/>
          <p:cNvSpPr txBox="1"/>
          <p:nvPr/>
        </p:nvSpPr>
        <p:spPr>
          <a:xfrm>
            <a:off x="467956" y="734442"/>
            <a:ext cx="2554133" cy="369332"/>
          </a:xfrm>
          <a:prstGeom prst="rect">
            <a:avLst/>
          </a:prstGeom>
          <a:solidFill>
            <a:schemeClr val="bg1"/>
          </a:solidFill>
        </p:spPr>
        <p:txBody>
          <a:bodyPr wrap="square" rtlCol="0">
            <a:spAutoFit/>
          </a:bodyPr>
          <a:lstStyle/>
          <a:p>
            <a:pPr algn="ctr"/>
            <a:r>
              <a:rPr lang="en-GB" sz="1800" dirty="0" err="1" smtClean="0"/>
              <a:t>Taux</a:t>
            </a:r>
            <a:r>
              <a:rPr lang="en-GB" sz="1800" dirty="0" smtClean="0"/>
              <a:t> Anomalies</a:t>
            </a:r>
            <a:endParaRPr lang="en-GB" sz="1800" dirty="0"/>
          </a:p>
        </p:txBody>
      </p:sp>
      <p:sp>
        <p:nvSpPr>
          <p:cNvPr id="13" name="TextBox 12"/>
          <p:cNvSpPr txBox="1"/>
          <p:nvPr/>
        </p:nvSpPr>
        <p:spPr>
          <a:xfrm>
            <a:off x="3590148" y="692696"/>
            <a:ext cx="2554133" cy="369332"/>
          </a:xfrm>
          <a:prstGeom prst="rect">
            <a:avLst/>
          </a:prstGeom>
          <a:solidFill>
            <a:schemeClr val="bg1"/>
          </a:solidFill>
        </p:spPr>
        <p:txBody>
          <a:bodyPr wrap="square" rtlCol="0">
            <a:spAutoFit/>
          </a:bodyPr>
          <a:lstStyle/>
          <a:p>
            <a:pPr algn="ctr"/>
            <a:r>
              <a:rPr lang="en-GB" sz="1800" dirty="0" smtClean="0"/>
              <a:t>D20 Anomalies</a:t>
            </a:r>
            <a:endParaRPr lang="en-GB" sz="1800" dirty="0"/>
          </a:p>
        </p:txBody>
      </p:sp>
      <p:sp>
        <p:nvSpPr>
          <p:cNvPr id="14" name="TextBox 13"/>
          <p:cNvSpPr txBox="1"/>
          <p:nvPr/>
        </p:nvSpPr>
        <p:spPr>
          <a:xfrm>
            <a:off x="6300820" y="715874"/>
            <a:ext cx="2554133" cy="369332"/>
          </a:xfrm>
          <a:prstGeom prst="rect">
            <a:avLst/>
          </a:prstGeom>
          <a:solidFill>
            <a:schemeClr val="bg1"/>
          </a:solidFill>
        </p:spPr>
        <p:txBody>
          <a:bodyPr wrap="square" rtlCol="0">
            <a:spAutoFit/>
          </a:bodyPr>
          <a:lstStyle/>
          <a:p>
            <a:pPr algn="ctr"/>
            <a:r>
              <a:rPr lang="en-GB" sz="1800" dirty="0" smtClean="0"/>
              <a:t>SST Anomalies</a:t>
            </a:r>
            <a:endParaRPr lang="en-GB" sz="1800" dirty="0"/>
          </a:p>
        </p:txBody>
      </p:sp>
      <p:grpSp>
        <p:nvGrpSpPr>
          <p:cNvPr id="18" name="Group 17"/>
          <p:cNvGrpSpPr/>
          <p:nvPr/>
        </p:nvGrpSpPr>
        <p:grpSpPr>
          <a:xfrm>
            <a:off x="3203848" y="755412"/>
            <a:ext cx="2905476" cy="4553976"/>
            <a:chOff x="3203848" y="755412"/>
            <a:chExt cx="2905476" cy="4553976"/>
          </a:xfrm>
        </p:grpSpPr>
        <p:pic>
          <p:nvPicPr>
            <p:cNvPr id="15" name="Picture 14"/>
            <p:cNvPicPr>
              <a:picLocks noChangeAspect="1"/>
            </p:cNvPicPr>
            <p:nvPr/>
          </p:nvPicPr>
          <p:blipFill rotWithShape="1">
            <a:blip r:embed="rId6">
              <a:extLst>
                <a:ext uri="{28A0092B-C50C-407E-A947-70E740481C1C}">
                  <a14:useLocalDpi xmlns:a14="http://schemas.microsoft.com/office/drawing/2010/main" val="0"/>
                </a:ext>
              </a:extLst>
            </a:blip>
            <a:srcRect l="6748" r="6762" b="4811"/>
            <a:stretch/>
          </p:blipFill>
          <p:spPr>
            <a:xfrm>
              <a:off x="3203848" y="764704"/>
              <a:ext cx="2874782" cy="4544684"/>
            </a:xfrm>
            <a:prstGeom prst="rect">
              <a:avLst/>
            </a:prstGeom>
          </p:spPr>
        </p:pic>
        <p:sp>
          <p:nvSpPr>
            <p:cNvPr id="16" name="TextBox 15"/>
            <p:cNvSpPr txBox="1"/>
            <p:nvPr/>
          </p:nvSpPr>
          <p:spPr>
            <a:xfrm>
              <a:off x="3555191" y="755412"/>
              <a:ext cx="2554133" cy="369332"/>
            </a:xfrm>
            <a:prstGeom prst="rect">
              <a:avLst/>
            </a:prstGeom>
            <a:solidFill>
              <a:schemeClr val="bg1"/>
            </a:solidFill>
          </p:spPr>
          <p:txBody>
            <a:bodyPr wrap="square" rtlCol="0">
              <a:spAutoFit/>
            </a:bodyPr>
            <a:lstStyle/>
            <a:p>
              <a:pPr algn="ctr"/>
              <a:r>
                <a:rPr lang="en-GB" sz="1800" dirty="0" smtClean="0"/>
                <a:t>SL Anomalies</a:t>
              </a:r>
              <a:endParaRPr lang="en-GB" sz="1800" dirty="0"/>
            </a:p>
          </p:txBody>
        </p:sp>
      </p:grpSp>
      <p:cxnSp>
        <p:nvCxnSpPr>
          <p:cNvPr id="6" name="Straight Arrow Connector 5"/>
          <p:cNvCxnSpPr/>
          <p:nvPr/>
        </p:nvCxnSpPr>
        <p:spPr bwMode="auto">
          <a:xfrm flipV="1">
            <a:off x="7524328" y="3402697"/>
            <a:ext cx="237232" cy="79208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0" name="Straight Arrow Connector 19"/>
          <p:cNvCxnSpPr/>
          <p:nvPr/>
        </p:nvCxnSpPr>
        <p:spPr bwMode="auto">
          <a:xfrm flipH="1" flipV="1">
            <a:off x="7812360" y="2924944"/>
            <a:ext cx="360040" cy="477753"/>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2" name="Straight Arrow Connector 21"/>
          <p:cNvCxnSpPr/>
          <p:nvPr/>
        </p:nvCxnSpPr>
        <p:spPr bwMode="auto">
          <a:xfrm flipV="1">
            <a:off x="1097870" y="3239279"/>
            <a:ext cx="809834" cy="18972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2779726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ircle(in)">
                                      <p:cBhvr>
                                        <p:cTn id="7" dur="20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1000"/>
                                        <p:tgtEl>
                                          <p:spTgt spid="4">
                                            <p:txEl>
                                              <p:pRg st="4" end="4"/>
                                            </p:txEl>
                                          </p:spTgt>
                                        </p:tgtEl>
                                      </p:cBhvr>
                                    </p:animEffect>
                                    <p:anim calcmode="lin" valueType="num">
                                      <p:cBhvr>
                                        <p:cTn id="1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animEffect transition="in" filter="fade">
                                      <p:cBhvr>
                                        <p:cTn id="29" dur="1000"/>
                                        <p:tgtEl>
                                          <p:spTgt spid="4">
                                            <p:txEl>
                                              <p:pRg st="6" end="6"/>
                                            </p:txEl>
                                          </p:spTgt>
                                        </p:tgtEl>
                                      </p:cBhvr>
                                    </p:animEffect>
                                    <p:anim calcmode="lin" valueType="num">
                                      <p:cBhvr>
                                        <p:cTn id="30"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6" end="6"/>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467953" y="210344"/>
            <a:ext cx="83756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2000" dirty="0" smtClean="0">
                <a:solidFill>
                  <a:schemeClr val="accent1">
                    <a:lumMod val="75000"/>
                  </a:schemeClr>
                </a:solidFill>
              </a:rPr>
              <a:t>Daily Equatorial Anomalies: Jan</a:t>
            </a:r>
            <a:r>
              <a:rPr lang="en-GB" sz="1800" dirty="0" smtClean="0">
                <a:solidFill>
                  <a:schemeClr val="accent1">
                    <a:lumMod val="75000"/>
                  </a:schemeClr>
                </a:solidFill>
              </a:rPr>
              <a:t> 1997-Jan 1998</a:t>
            </a:r>
          </a:p>
        </p:txBody>
      </p:sp>
      <p:sp>
        <p:nvSpPr>
          <p:cNvPr id="4" name="TextBox 3"/>
          <p:cNvSpPr txBox="1"/>
          <p:nvPr/>
        </p:nvSpPr>
        <p:spPr>
          <a:xfrm>
            <a:off x="4" y="6227058"/>
            <a:ext cx="9091221" cy="630942"/>
          </a:xfrm>
          <a:prstGeom prst="rect">
            <a:avLst/>
          </a:prstGeom>
          <a:solidFill>
            <a:schemeClr val="bg1"/>
          </a:solidFill>
        </p:spPr>
        <p:txBody>
          <a:bodyPr wrap="square" rtlCol="0">
            <a:spAutoFit/>
          </a:bodyPr>
          <a:lstStyle/>
          <a:p>
            <a:pPr lvl="1"/>
            <a:endParaRPr lang="en-GB" sz="1100" b="0" dirty="0" smtClean="0"/>
          </a:p>
          <a:p>
            <a:pPr lvl="1"/>
            <a:r>
              <a:rPr lang="en-GB" sz="1200" b="0" dirty="0" smtClean="0"/>
              <a:t>Warm pool moves to the Central Pacific, taking with it the  Atmospheric Deep Convection and  Rainfall</a:t>
            </a:r>
            <a:endParaRPr lang="en-GB" sz="1200" b="0" dirty="0"/>
          </a:p>
          <a:p>
            <a:endParaRPr lang="en-GB" sz="1200" b="0" dirty="0"/>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4764"/>
          <a:stretch/>
        </p:blipFill>
        <p:spPr>
          <a:xfrm>
            <a:off x="498006" y="908720"/>
            <a:ext cx="3943086" cy="5394019"/>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b="5985"/>
          <a:stretch/>
        </p:blipFill>
        <p:spPr>
          <a:xfrm>
            <a:off x="4660143" y="977925"/>
            <a:ext cx="3943086" cy="5324819"/>
          </a:xfrm>
          <a:prstGeom prst="rect">
            <a:avLst/>
          </a:prstGeom>
        </p:spPr>
      </p:pic>
      <p:sp>
        <p:nvSpPr>
          <p:cNvPr id="12" name="TextBox 11"/>
          <p:cNvSpPr txBox="1"/>
          <p:nvPr/>
        </p:nvSpPr>
        <p:spPr>
          <a:xfrm>
            <a:off x="729598" y="693378"/>
            <a:ext cx="3816016" cy="646331"/>
          </a:xfrm>
          <a:prstGeom prst="rect">
            <a:avLst/>
          </a:prstGeom>
          <a:solidFill>
            <a:schemeClr val="bg1"/>
          </a:solidFill>
        </p:spPr>
        <p:txBody>
          <a:bodyPr wrap="square" rtlCol="0">
            <a:spAutoFit/>
          </a:bodyPr>
          <a:lstStyle/>
          <a:p>
            <a:pPr algn="ctr"/>
            <a:r>
              <a:rPr lang="en-GB" sz="1800" dirty="0" smtClean="0"/>
              <a:t>D28 Anomalies</a:t>
            </a:r>
          </a:p>
          <a:p>
            <a:pPr algn="ctr"/>
            <a:r>
              <a:rPr lang="en-GB" sz="1800" dirty="0" smtClean="0"/>
              <a:t>“Warm Pool”</a:t>
            </a:r>
            <a:endParaRPr lang="en-GB" sz="1800" dirty="0"/>
          </a:p>
        </p:txBody>
      </p:sp>
      <p:sp>
        <p:nvSpPr>
          <p:cNvPr id="13" name="TextBox 12"/>
          <p:cNvSpPr txBox="1"/>
          <p:nvPr/>
        </p:nvSpPr>
        <p:spPr>
          <a:xfrm>
            <a:off x="5016811" y="702873"/>
            <a:ext cx="3826791" cy="646331"/>
          </a:xfrm>
          <a:prstGeom prst="rect">
            <a:avLst/>
          </a:prstGeom>
          <a:solidFill>
            <a:schemeClr val="bg1"/>
          </a:solidFill>
        </p:spPr>
        <p:txBody>
          <a:bodyPr wrap="square" rtlCol="0">
            <a:spAutoFit/>
          </a:bodyPr>
          <a:lstStyle/>
          <a:p>
            <a:pPr algn="ctr"/>
            <a:r>
              <a:rPr lang="en-GB" sz="1800" dirty="0" smtClean="0"/>
              <a:t>Fresh Water Flux Anomalies</a:t>
            </a:r>
          </a:p>
          <a:p>
            <a:pPr algn="ctr"/>
            <a:r>
              <a:rPr lang="en-GB" sz="1800" dirty="0" smtClean="0"/>
              <a:t>Blue is into the ocean</a:t>
            </a:r>
            <a:endParaRPr lang="en-GB" sz="1800" dirty="0"/>
          </a:p>
        </p:txBody>
      </p:sp>
    </p:spTree>
    <p:extLst>
      <p:ext uri="{BB962C8B-B14F-4D97-AF65-F5344CB8AC3E}">
        <p14:creationId xmlns:p14="http://schemas.microsoft.com/office/powerpoint/2010/main" val="39378670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5" name="Title 1"/>
          <p:cNvSpPr>
            <a:spLocks noGrp="1"/>
          </p:cNvSpPr>
          <p:nvPr>
            <p:ph type="title"/>
          </p:nvPr>
        </p:nvSpPr>
        <p:spPr/>
        <p:txBody>
          <a:bodyPr/>
          <a:lstStyle/>
          <a:p>
            <a:r>
              <a:rPr lang="en-GB" smtClean="0"/>
              <a:t>El Nino Feedbacks: A complex Story</a:t>
            </a:r>
          </a:p>
        </p:txBody>
      </p:sp>
      <p:pic>
        <p:nvPicPr>
          <p:cNvPr id="192516" name="Picture 2"/>
          <p:cNvPicPr>
            <a:picLocks noChangeAspect="1" noChangeArrowheads="1"/>
          </p:cNvPicPr>
          <p:nvPr/>
        </p:nvPicPr>
        <p:blipFill>
          <a:blip r:embed="rId4" cstate="print"/>
          <a:srcRect/>
          <a:stretch>
            <a:fillRect/>
          </a:stretch>
        </p:blipFill>
        <p:spPr bwMode="auto">
          <a:xfrm>
            <a:off x="468317" y="981075"/>
            <a:ext cx="4751387" cy="5159375"/>
          </a:xfrm>
          <a:prstGeom prst="rect">
            <a:avLst/>
          </a:prstGeom>
          <a:noFill/>
          <a:ln w="9525">
            <a:noFill/>
            <a:miter lim="800000"/>
            <a:headEnd/>
            <a:tailEnd/>
          </a:ln>
        </p:spPr>
      </p:pic>
      <p:sp>
        <p:nvSpPr>
          <p:cNvPr id="192517" name="TextBox 5"/>
          <p:cNvSpPr txBox="1">
            <a:spLocks noChangeArrowheads="1"/>
          </p:cNvSpPr>
          <p:nvPr/>
        </p:nvSpPr>
        <p:spPr bwMode="auto">
          <a:xfrm>
            <a:off x="3851275" y="5876925"/>
            <a:ext cx="1657350" cy="400050"/>
          </a:xfrm>
          <a:prstGeom prst="rect">
            <a:avLst/>
          </a:prstGeom>
          <a:noFill/>
          <a:ln w="9525">
            <a:noFill/>
            <a:miter lim="800000"/>
            <a:headEnd/>
            <a:tailEnd/>
          </a:ln>
        </p:spPr>
        <p:txBody>
          <a:bodyPr>
            <a:spAutoFit/>
          </a:bodyPr>
          <a:lstStyle/>
          <a:p>
            <a:pPr algn="ctr" eaLnBrk="0" hangingPunct="0"/>
            <a:r>
              <a:rPr lang="en-GB" sz="1000"/>
              <a:t>From  Philip et al 2010</a:t>
            </a:r>
          </a:p>
        </p:txBody>
      </p:sp>
      <p:graphicFrame>
        <p:nvGraphicFramePr>
          <p:cNvPr id="192514" name="Object 2"/>
          <p:cNvGraphicFramePr>
            <a:graphicFrameLocks noChangeAspect="1"/>
          </p:cNvGraphicFramePr>
          <p:nvPr/>
        </p:nvGraphicFramePr>
        <p:xfrm>
          <a:off x="4859338" y="3141663"/>
          <a:ext cx="3917950" cy="1295400"/>
        </p:xfrm>
        <a:graphic>
          <a:graphicData uri="http://schemas.openxmlformats.org/presentationml/2006/ole">
            <mc:AlternateContent xmlns:mc="http://schemas.openxmlformats.org/markup-compatibility/2006">
              <mc:Choice xmlns:v="urn:schemas-microsoft-com:vml" Requires="v">
                <p:oleObj spid="_x0000_s351238" name="Equation" r:id="rId5" imgW="1765080" imgH="583920" progId="Equation.DSMT4">
                  <p:embed/>
                </p:oleObj>
              </mc:Choice>
              <mc:Fallback>
                <p:oleObj name="Equation" r:id="rId5" imgW="1765080" imgH="58392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9338" y="3141663"/>
                        <a:ext cx="3917950" cy="1295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4067175" y="1557338"/>
            <a:ext cx="4789488" cy="584200"/>
          </a:xfrm>
          <a:prstGeom prst="rect">
            <a:avLst/>
          </a:prstGeom>
          <a:noFill/>
        </p:spPr>
        <p:txBody>
          <a:bodyPr>
            <a:spAutoFit/>
          </a:bodyPr>
          <a:lstStyle/>
          <a:p>
            <a:pPr algn="ctr" eaLnBrk="0" hangingPunct="0">
              <a:defRPr/>
            </a:pPr>
            <a:r>
              <a:rPr lang="en-GB" sz="1600" dirty="0">
                <a:solidFill>
                  <a:schemeClr val="accent6">
                    <a:lumMod val="50000"/>
                  </a:schemeClr>
                </a:solidFill>
              </a:rPr>
              <a:t>The strength of the feedbacks may change in a changing climate</a:t>
            </a:r>
          </a:p>
        </p:txBody>
      </p:sp>
    </p:spTree>
    <p:extLst>
      <p:ext uri="{BB962C8B-B14F-4D97-AF65-F5344CB8AC3E}">
        <p14:creationId xmlns:p14="http://schemas.microsoft.com/office/powerpoint/2010/main" val="1242282340"/>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461865" y="215570"/>
            <a:ext cx="6342383" cy="1076567"/>
          </a:xfrm>
        </p:spPr>
        <p:txBody>
          <a:bodyPr/>
          <a:lstStyle/>
          <a:p>
            <a:pPr algn="ctr"/>
            <a:r>
              <a:rPr lang="en-GB" dirty="0" smtClean="0">
                <a:solidFill>
                  <a:srgbClr val="0000CC"/>
                </a:solidFill>
              </a:rPr>
              <a:t>Multitude of conceptual models for EL Nino </a:t>
            </a:r>
            <a:endParaRPr lang="en-US" dirty="0" smtClean="0">
              <a:solidFill>
                <a:srgbClr val="0000CC"/>
              </a:solidFill>
            </a:endParaRPr>
          </a:p>
        </p:txBody>
      </p:sp>
      <p:sp>
        <p:nvSpPr>
          <p:cNvPr id="2" name="TextBox 1"/>
          <p:cNvSpPr txBox="1"/>
          <p:nvPr/>
        </p:nvSpPr>
        <p:spPr>
          <a:xfrm>
            <a:off x="1634695" y="4273846"/>
            <a:ext cx="6912768" cy="2215991"/>
          </a:xfrm>
          <a:prstGeom prst="rect">
            <a:avLst/>
          </a:prstGeom>
          <a:solidFill>
            <a:schemeClr val="bg1"/>
          </a:solidFill>
        </p:spPr>
        <p:txBody>
          <a:bodyPr wrap="square" rtlCol="0">
            <a:spAutoFit/>
          </a:bodyPr>
          <a:lstStyle/>
          <a:p>
            <a:pPr marL="342900" indent="-342900" algn="l">
              <a:buFont typeface="+mj-lt"/>
              <a:buAutoNum type="arabicPeriod"/>
            </a:pPr>
            <a:r>
              <a:rPr lang="en-GB" sz="1200" dirty="0" smtClean="0"/>
              <a:t>Delayed Oscillator Mechanism: BF+ Resonant Basin mode</a:t>
            </a:r>
          </a:p>
          <a:p>
            <a:pPr lvl="1"/>
            <a:r>
              <a:rPr lang="en-GB" sz="1200" b="0" dirty="0" smtClean="0"/>
              <a:t>It does not explain the “a-periodicity”. Mostly adiabatic</a:t>
            </a:r>
          </a:p>
          <a:p>
            <a:pPr marL="342900" indent="-342900" algn="l">
              <a:buFont typeface="+mj-lt"/>
              <a:buAutoNum type="arabicPeriod"/>
            </a:pPr>
            <a:endParaRPr lang="en-GB" sz="1200" dirty="0" smtClean="0"/>
          </a:p>
          <a:p>
            <a:pPr marL="342900" indent="-342900">
              <a:buFont typeface="+mj-lt"/>
              <a:buAutoNum type="arabicPeriod"/>
            </a:pPr>
            <a:r>
              <a:rPr lang="en-GB" sz="1200" dirty="0"/>
              <a:t>System </a:t>
            </a:r>
            <a:r>
              <a:rPr lang="en-GB" sz="1200" dirty="0" smtClean="0"/>
              <a:t>switching between 2  equilibriums. </a:t>
            </a:r>
          </a:p>
          <a:p>
            <a:pPr lvl="1"/>
            <a:r>
              <a:rPr lang="en-GB" sz="1200" b="0" dirty="0" smtClean="0"/>
              <a:t>Switch is external: seasonal cycle, stochastic </a:t>
            </a:r>
          </a:p>
          <a:p>
            <a:pPr lvl="1"/>
            <a:endParaRPr lang="en-GB" sz="1200" b="0" dirty="0"/>
          </a:p>
          <a:p>
            <a:pPr marL="342900" indent="-342900">
              <a:buFont typeface="+mj-lt"/>
              <a:buAutoNum type="arabicPeriod"/>
            </a:pPr>
            <a:r>
              <a:rPr lang="en-GB" sz="1200" dirty="0" smtClean="0"/>
              <a:t>Coupled Instability, stochastically triggered. </a:t>
            </a:r>
          </a:p>
          <a:p>
            <a:pPr lvl="1"/>
            <a:r>
              <a:rPr lang="en-GB" sz="1200" b="0" dirty="0" smtClean="0"/>
              <a:t>Very unpredictable? How does it end?</a:t>
            </a:r>
          </a:p>
          <a:p>
            <a:pPr lvl="1"/>
            <a:endParaRPr lang="en-GB" sz="1200" b="0" dirty="0" smtClean="0"/>
          </a:p>
          <a:p>
            <a:pPr marL="342900" indent="-342900">
              <a:buFont typeface="+mj-lt"/>
              <a:buAutoNum type="arabicPeriod"/>
            </a:pPr>
            <a:r>
              <a:rPr lang="en-GB" sz="1200" dirty="0" smtClean="0"/>
              <a:t>Discharge/recharge mechanism</a:t>
            </a:r>
          </a:p>
          <a:p>
            <a:pPr lvl="1"/>
            <a:endParaRPr lang="en-GB" sz="1800" dirty="0" smtClean="0"/>
          </a:p>
        </p:txBody>
      </p:sp>
      <p:pic>
        <p:nvPicPr>
          <p:cNvPr id="194569" name="Picture 9" descr="https://encrypted-tbn0.gstatic.com/images?q=tbn:ANd9GcQFfbljnXZr1P2jsEWWnhKfOSF0OQWCItbk5snqrU4tNihq02w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0370" y="2035055"/>
            <a:ext cx="3354140" cy="1888465"/>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www.nymetroweather.com/wp-content/uploads/2014/04/1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528" y="1776369"/>
            <a:ext cx="4560386" cy="242075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892914" y="1416438"/>
            <a:ext cx="7488832" cy="369332"/>
          </a:xfrm>
          <a:prstGeom prst="rect">
            <a:avLst/>
          </a:prstGeom>
          <a:noFill/>
        </p:spPr>
        <p:txBody>
          <a:bodyPr wrap="square" rtlCol="0">
            <a:spAutoFit/>
          </a:bodyPr>
          <a:lstStyle/>
          <a:p>
            <a:pPr algn="ctr"/>
            <a:r>
              <a:rPr lang="en-GB" sz="1800" dirty="0" err="1" smtClean="0"/>
              <a:t>Bjerknes</a:t>
            </a:r>
            <a:r>
              <a:rPr lang="en-GB" sz="1800" dirty="0" smtClean="0"/>
              <a:t> Feedback </a:t>
            </a:r>
            <a:r>
              <a:rPr lang="en-GB" sz="1800" dirty="0"/>
              <a:t> </a:t>
            </a:r>
            <a:r>
              <a:rPr lang="en-GB" sz="1800" dirty="0" smtClean="0"/>
              <a:t>              </a:t>
            </a:r>
            <a:r>
              <a:rPr lang="en-GB" sz="1800" dirty="0"/>
              <a:t>&amp;</a:t>
            </a:r>
            <a:r>
              <a:rPr lang="en-GB" sz="1800" dirty="0" smtClean="0"/>
              <a:t>                </a:t>
            </a:r>
            <a:r>
              <a:rPr lang="en-GB" sz="1800" dirty="0" err="1" smtClean="0"/>
              <a:t>EquatorialWav</a:t>
            </a:r>
            <a:r>
              <a:rPr lang="en-GB" sz="1600" dirty="0" err="1" smtClean="0"/>
              <a:t>es</a:t>
            </a:r>
            <a:endParaRPr lang="en-GB" sz="1600" dirty="0"/>
          </a:p>
        </p:txBody>
      </p:sp>
      <p:pic>
        <p:nvPicPr>
          <p:cNvPr id="19456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27440" y="215570"/>
            <a:ext cx="1320023" cy="1165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2773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94569"/>
                                        </p:tgtEl>
                                        <p:attrNameLst>
                                          <p:attrName>style.visibility</p:attrName>
                                        </p:attrNameLst>
                                      </p:cBhvr>
                                      <p:to>
                                        <p:strVal val="visible"/>
                                      </p:to>
                                    </p:set>
                                    <p:animEffect transition="in" filter="fade">
                                      <p:cBhvr>
                                        <p:cTn id="12" dur="500"/>
                                        <p:tgtEl>
                                          <p:spTgt spid="194569"/>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animEffect transition="in" filter="fade">
                                      <p:cBhvr>
                                        <p:cTn id="17" dur="1000"/>
                                        <p:tgtEl>
                                          <p:spTgt spid="2">
                                            <p:txEl>
                                              <p:pRg st="0" end="0"/>
                                            </p:txEl>
                                          </p:spTgt>
                                        </p:tgtEl>
                                      </p:cBhvr>
                                    </p:animEffect>
                                    <p:anim calcmode="lin" valueType="num">
                                      <p:cBhvr>
                                        <p:cTn id="1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2">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
                                            <p:txEl>
                                              <p:pRg st="1" end="1"/>
                                            </p:txEl>
                                          </p:spTgt>
                                        </p:tgtEl>
                                        <p:attrNameLst>
                                          <p:attrName>style.visibility</p:attrName>
                                        </p:attrNameLst>
                                      </p:cBhvr>
                                      <p:to>
                                        <p:strVal val="visible"/>
                                      </p:to>
                                    </p:set>
                                    <p:animEffect transition="in" filter="fade">
                                      <p:cBhvr>
                                        <p:cTn id="22" dur="1000"/>
                                        <p:tgtEl>
                                          <p:spTgt spid="2">
                                            <p:txEl>
                                              <p:pRg st="1" end="1"/>
                                            </p:txEl>
                                          </p:spTgt>
                                        </p:tgtEl>
                                      </p:cBhvr>
                                    </p:animEffect>
                                    <p:anim calcmode="lin" valueType="num">
                                      <p:cBhvr>
                                        <p:cTn id="23"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 calcmode="lin" valueType="num">
                                      <p:cBhvr additive="base">
                                        <p:cTn id="2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
                                            <p:txEl>
                                              <p:pRg st="3" end="3"/>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
                                            <p:txEl>
                                              <p:pRg st="4" end="4"/>
                                            </p:txEl>
                                          </p:spTgt>
                                        </p:tgtEl>
                                        <p:attrNameLst>
                                          <p:attrName>style.visibility</p:attrName>
                                        </p:attrNameLst>
                                      </p:cBhvr>
                                      <p:to>
                                        <p:strVal val="visible"/>
                                      </p:to>
                                    </p:set>
                                    <p:anim calcmode="lin" valueType="num">
                                      <p:cBhvr additive="base">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2">
                                            <p:txEl>
                                              <p:pRg st="6" end="6"/>
                                            </p:txEl>
                                          </p:spTgt>
                                        </p:tgtEl>
                                        <p:attrNameLst>
                                          <p:attrName>style.visibility</p:attrName>
                                        </p:attrNameLst>
                                      </p:cBhvr>
                                      <p:to>
                                        <p:strVal val="visible"/>
                                      </p:to>
                                    </p:set>
                                    <p:anim calcmode="lin" valueType="num">
                                      <p:cBhvr additive="base">
                                        <p:cTn id="39"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2">
                                            <p:txEl>
                                              <p:pRg st="6" end="6"/>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
                                            <p:txEl>
                                              <p:pRg st="7" end="7"/>
                                            </p:txEl>
                                          </p:spTgt>
                                        </p:tgtEl>
                                        <p:attrNameLst>
                                          <p:attrName>style.visibility</p:attrName>
                                        </p:attrNameLst>
                                      </p:cBhvr>
                                      <p:to>
                                        <p:strVal val="visible"/>
                                      </p:to>
                                    </p:set>
                                    <p:anim calcmode="lin" valueType="num">
                                      <p:cBhvr additive="base">
                                        <p:cTn id="43"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
                                            <p:txEl>
                                              <p:pRg st="9" end="9"/>
                                            </p:txEl>
                                          </p:spTgt>
                                        </p:tgtEl>
                                        <p:attrNameLst>
                                          <p:attrName>style.visibility</p:attrName>
                                        </p:attrNameLst>
                                      </p:cBhvr>
                                      <p:to>
                                        <p:strVal val="visible"/>
                                      </p:to>
                                    </p:set>
                                    <p:anim calcmode="lin" valueType="num">
                                      <p:cBhvr additive="base">
                                        <p:cTn id="49"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44822" y="659160"/>
            <a:ext cx="8375650" cy="609600"/>
          </a:xfrm>
        </p:spPr>
        <p:txBody>
          <a:bodyPr/>
          <a:lstStyle/>
          <a:p>
            <a:pPr algn="ctr"/>
            <a:r>
              <a:rPr lang="en-GB" b="1" dirty="0" smtClean="0">
                <a:solidFill>
                  <a:schemeClr val="accent1">
                    <a:lumMod val="50000"/>
                  </a:schemeClr>
                </a:solidFill>
              </a:rPr>
              <a:t>The 2015/16 strong El Nino and the false alarm in 2014 </a:t>
            </a:r>
            <a:r>
              <a:rPr lang="en-GB" b="1" dirty="0">
                <a:solidFill>
                  <a:schemeClr val="accent1">
                    <a:lumMod val="50000"/>
                  </a:schemeClr>
                </a:solidFill>
              </a:rPr>
              <a:t/>
            </a:r>
            <a:br>
              <a:rPr lang="en-GB" b="1" dirty="0">
                <a:solidFill>
                  <a:schemeClr val="accent1">
                    <a:lumMod val="50000"/>
                  </a:schemeClr>
                </a:solidFill>
              </a:rPr>
            </a:br>
            <a:endParaRPr lang="en-GB" b="1" dirty="0">
              <a:solidFill>
                <a:schemeClr val="accent1">
                  <a:lumMod val="50000"/>
                </a:schemeClr>
              </a:solidFill>
            </a:endParaRPr>
          </a:p>
        </p:txBody>
      </p:sp>
      <p:sp>
        <p:nvSpPr>
          <p:cNvPr id="6" name="TextBox 5"/>
          <p:cNvSpPr txBox="1"/>
          <p:nvPr/>
        </p:nvSpPr>
        <p:spPr>
          <a:xfrm>
            <a:off x="25633" y="1448972"/>
            <a:ext cx="5410463" cy="5509200"/>
          </a:xfrm>
          <a:prstGeom prst="rect">
            <a:avLst/>
          </a:prstGeom>
          <a:noFill/>
        </p:spPr>
        <p:txBody>
          <a:bodyPr wrap="square" rtlCol="0">
            <a:spAutoFit/>
          </a:bodyPr>
          <a:lstStyle/>
          <a:p>
            <a:pPr marL="457200" indent="-457200">
              <a:buFont typeface="Arial" panose="020B0604020202020204" pitchFamily="34" charset="0"/>
              <a:buChar char="•"/>
            </a:pPr>
            <a:endParaRPr lang="en-GB" sz="2000" b="0" dirty="0" smtClean="0"/>
          </a:p>
          <a:p>
            <a:endParaRPr lang="en-GB" sz="2000" b="0" dirty="0" smtClean="0"/>
          </a:p>
          <a:p>
            <a:pPr marL="342900" indent="-342900">
              <a:buFont typeface="Arial" panose="020B0604020202020204" pitchFamily="34" charset="0"/>
              <a:buChar char="•"/>
            </a:pPr>
            <a:r>
              <a:rPr lang="en-GB" sz="2000" b="0" dirty="0" smtClean="0"/>
              <a:t>Great expectation in 2014 for a big El Nino</a:t>
            </a:r>
          </a:p>
          <a:p>
            <a:endParaRPr lang="en-GB" sz="2000" b="0" dirty="0" smtClean="0"/>
          </a:p>
          <a:p>
            <a:r>
              <a:rPr lang="en-GB" sz="2000" b="0" dirty="0" smtClean="0"/>
              <a:t>	</a:t>
            </a:r>
          </a:p>
          <a:p>
            <a:pPr marL="800100" lvl="1" indent="-342900">
              <a:buFont typeface="Arial" panose="020B0604020202020204" pitchFamily="34" charset="0"/>
              <a:buChar char="•"/>
            </a:pPr>
            <a:r>
              <a:rPr lang="en-GB" sz="1800" b="0" dirty="0" smtClean="0"/>
              <a:t>Last one was in 1997/98</a:t>
            </a:r>
          </a:p>
          <a:p>
            <a:pPr lvl="1"/>
            <a:endParaRPr lang="en-GB" sz="1800" b="0" dirty="0" smtClean="0"/>
          </a:p>
          <a:p>
            <a:pPr marL="800100" lvl="1" indent="-342900">
              <a:buFont typeface="Arial" panose="020B0604020202020204" pitchFamily="34" charset="0"/>
              <a:buChar char="•"/>
            </a:pPr>
            <a:r>
              <a:rPr lang="en-GB" sz="1800" b="0" dirty="0" smtClean="0"/>
              <a:t>There had been a hiatus decade (since ~2015) with negative phase of PDO</a:t>
            </a:r>
          </a:p>
          <a:p>
            <a:pPr lvl="1"/>
            <a:endParaRPr lang="en-GB" sz="1800" b="0" dirty="0" smtClean="0"/>
          </a:p>
          <a:p>
            <a:pPr marL="800100" lvl="1" indent="-342900">
              <a:buFont typeface="Arial" panose="020B0604020202020204" pitchFamily="34" charset="0"/>
              <a:buChar char="•"/>
            </a:pPr>
            <a:r>
              <a:rPr lang="en-GB" sz="1800" b="0" dirty="0" smtClean="0"/>
              <a:t>Long lasting Californian drought</a:t>
            </a:r>
          </a:p>
          <a:p>
            <a:pPr marL="800100" lvl="1" indent="-342900">
              <a:buFont typeface="Arial" panose="020B0604020202020204" pitchFamily="34" charset="0"/>
              <a:buChar char="•"/>
            </a:pPr>
            <a:endParaRPr lang="en-GB" sz="1800" b="0" dirty="0"/>
          </a:p>
          <a:p>
            <a:pPr marL="800100" lvl="1" indent="-342900">
              <a:buFont typeface="Arial" panose="020B0604020202020204" pitchFamily="34" charset="0"/>
              <a:buChar char="•"/>
            </a:pPr>
            <a:r>
              <a:rPr lang="en-GB" sz="1800" b="0" dirty="0" smtClean="0"/>
              <a:t>Models and Experts  predicted the possibility of a large warm event</a:t>
            </a:r>
            <a:endParaRPr lang="en-GB" sz="1800" b="0" dirty="0"/>
          </a:p>
          <a:p>
            <a:pPr marL="914400" lvl="1" indent="-457200">
              <a:buFont typeface="Arial" panose="020B0604020202020204" pitchFamily="34" charset="0"/>
              <a:buChar char="•"/>
            </a:pPr>
            <a:endParaRPr lang="en-GB" sz="2000" b="0" dirty="0" smtClean="0"/>
          </a:p>
          <a:p>
            <a:pPr marL="914400" lvl="1" indent="-457200">
              <a:buFont typeface="Arial" panose="020B0604020202020204" pitchFamily="34" charset="0"/>
              <a:buChar char="•"/>
            </a:pPr>
            <a:endParaRPr lang="en-GB" dirty="0" smtClean="0"/>
          </a:p>
        </p:txBody>
      </p:sp>
      <p:pic>
        <p:nvPicPr>
          <p:cNvPr id="3522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2492896"/>
            <a:ext cx="3956050" cy="2925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537080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bwMode="auto">
          <a:xfrm>
            <a:off x="768350" y="-768645"/>
            <a:ext cx="83756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2000" dirty="0" smtClean="0">
                <a:solidFill>
                  <a:schemeClr val="accent1">
                    <a:lumMod val="75000"/>
                  </a:schemeClr>
                </a:solidFill>
              </a:rPr>
              <a:t>Equatorial Anomalies: </a:t>
            </a:r>
            <a:r>
              <a:rPr lang="en-GB" sz="1800" dirty="0" smtClean="0">
                <a:solidFill>
                  <a:schemeClr val="accent1">
                    <a:lumMod val="75000"/>
                  </a:schemeClr>
                </a:solidFill>
              </a:rPr>
              <a:t>Sep 2013-Now (20</a:t>
            </a:r>
            <a:r>
              <a:rPr lang="en-GB" sz="1800" baseline="30000" dirty="0" smtClean="0">
                <a:solidFill>
                  <a:schemeClr val="accent1">
                    <a:lumMod val="75000"/>
                  </a:schemeClr>
                </a:solidFill>
              </a:rPr>
              <a:t>th</a:t>
            </a:r>
            <a:r>
              <a:rPr lang="en-GB" sz="1800" dirty="0" smtClean="0">
                <a:solidFill>
                  <a:schemeClr val="accent1">
                    <a:lumMod val="75000"/>
                  </a:schemeClr>
                </a:solidFill>
              </a:rPr>
              <a:t> Sep 2015)</a:t>
            </a:r>
          </a:p>
          <a:p>
            <a:endParaRPr lang="en-GB" sz="2000" dirty="0">
              <a:solidFill>
                <a:schemeClr val="accent1">
                  <a:lumMod val="75000"/>
                </a:schemeClr>
              </a:solidFill>
            </a:endParaRPr>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5457"/>
          <a:stretch/>
        </p:blipFill>
        <p:spPr>
          <a:xfrm>
            <a:off x="3131840" y="3132014"/>
            <a:ext cx="2750344" cy="3681362"/>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b="16577"/>
          <a:stretch/>
        </p:blipFill>
        <p:spPr>
          <a:xfrm>
            <a:off x="3131840" y="208134"/>
            <a:ext cx="2750344" cy="3248331"/>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b="4542"/>
          <a:stretch/>
        </p:blipFill>
        <p:spPr>
          <a:xfrm>
            <a:off x="5998120" y="3096425"/>
            <a:ext cx="2750344" cy="3716951"/>
          </a:xfrm>
          <a:prstGeom prst="rect">
            <a:avLst/>
          </a:prstGeom>
        </p:spPr>
      </p:pic>
      <p:pic>
        <p:nvPicPr>
          <p:cNvPr id="18" name="Picture 17"/>
          <p:cNvPicPr>
            <a:picLocks noChangeAspect="1"/>
          </p:cNvPicPr>
          <p:nvPr/>
        </p:nvPicPr>
        <p:blipFill rotWithShape="1">
          <a:blip r:embed="rId6" cstate="print">
            <a:extLst>
              <a:ext uri="{28A0092B-C50C-407E-A947-70E740481C1C}">
                <a14:useLocalDpi xmlns:a14="http://schemas.microsoft.com/office/drawing/2010/main" val="0"/>
              </a:ext>
            </a:extLst>
          </a:blip>
          <a:srcRect b="4744"/>
          <a:stretch/>
        </p:blipFill>
        <p:spPr>
          <a:xfrm>
            <a:off x="165472" y="3176301"/>
            <a:ext cx="2750344" cy="3709083"/>
          </a:xfrm>
          <a:prstGeom prst="rect">
            <a:avLst/>
          </a:prstGeom>
        </p:spPr>
      </p:pic>
      <p:pic>
        <p:nvPicPr>
          <p:cNvPr id="19" name="Picture 18"/>
          <p:cNvPicPr>
            <a:picLocks noChangeAspect="1"/>
          </p:cNvPicPr>
          <p:nvPr/>
        </p:nvPicPr>
        <p:blipFill rotWithShape="1">
          <a:blip r:embed="rId7" cstate="print">
            <a:extLst>
              <a:ext uri="{28A0092B-C50C-407E-A947-70E740481C1C}">
                <a14:useLocalDpi xmlns:a14="http://schemas.microsoft.com/office/drawing/2010/main" val="0"/>
              </a:ext>
            </a:extLst>
          </a:blip>
          <a:srcRect b="16789"/>
          <a:stretch/>
        </p:blipFill>
        <p:spPr>
          <a:xfrm>
            <a:off x="165472" y="260904"/>
            <a:ext cx="2750344" cy="3240104"/>
          </a:xfrm>
          <a:prstGeom prst="rect">
            <a:avLst/>
          </a:prstGeom>
        </p:spPr>
      </p:pic>
      <p:pic>
        <p:nvPicPr>
          <p:cNvPr id="10" name="Picture 9"/>
          <p:cNvPicPr>
            <a:picLocks noChangeAspect="1"/>
          </p:cNvPicPr>
          <p:nvPr/>
        </p:nvPicPr>
        <p:blipFill rotWithShape="1">
          <a:blip r:embed="rId8" cstate="print">
            <a:extLst>
              <a:ext uri="{28A0092B-C50C-407E-A947-70E740481C1C}">
                <a14:useLocalDpi xmlns:a14="http://schemas.microsoft.com/office/drawing/2010/main" val="0"/>
              </a:ext>
            </a:extLst>
          </a:blip>
          <a:srcRect b="17279"/>
          <a:stretch/>
        </p:blipFill>
        <p:spPr>
          <a:xfrm>
            <a:off x="5998120" y="188640"/>
            <a:ext cx="2750344" cy="3221038"/>
          </a:xfrm>
          <a:prstGeom prst="rect">
            <a:avLst/>
          </a:prstGeom>
        </p:spPr>
      </p:pic>
      <p:sp>
        <p:nvSpPr>
          <p:cNvPr id="12" name="TextBox 11"/>
          <p:cNvSpPr txBox="1"/>
          <p:nvPr/>
        </p:nvSpPr>
        <p:spPr>
          <a:xfrm>
            <a:off x="467544" y="179348"/>
            <a:ext cx="2554133" cy="369332"/>
          </a:xfrm>
          <a:prstGeom prst="rect">
            <a:avLst/>
          </a:prstGeom>
          <a:solidFill>
            <a:schemeClr val="bg1"/>
          </a:solidFill>
        </p:spPr>
        <p:txBody>
          <a:bodyPr wrap="square" rtlCol="0">
            <a:spAutoFit/>
          </a:bodyPr>
          <a:lstStyle/>
          <a:p>
            <a:pPr algn="ctr"/>
            <a:r>
              <a:rPr lang="en-GB" sz="1800" dirty="0" err="1" smtClean="0"/>
              <a:t>Taux</a:t>
            </a:r>
            <a:r>
              <a:rPr lang="en-GB" sz="1800" dirty="0" smtClean="0"/>
              <a:t> Anomalies</a:t>
            </a:r>
            <a:endParaRPr lang="en-GB" sz="1800" dirty="0"/>
          </a:p>
        </p:txBody>
      </p:sp>
      <p:sp>
        <p:nvSpPr>
          <p:cNvPr id="13" name="TextBox 12"/>
          <p:cNvSpPr txBox="1"/>
          <p:nvPr/>
        </p:nvSpPr>
        <p:spPr>
          <a:xfrm>
            <a:off x="3445278" y="107340"/>
            <a:ext cx="2554133" cy="369332"/>
          </a:xfrm>
          <a:prstGeom prst="rect">
            <a:avLst/>
          </a:prstGeom>
          <a:solidFill>
            <a:schemeClr val="bg1"/>
          </a:solidFill>
        </p:spPr>
        <p:txBody>
          <a:bodyPr wrap="square" rtlCol="0">
            <a:spAutoFit/>
          </a:bodyPr>
          <a:lstStyle/>
          <a:p>
            <a:pPr algn="ctr"/>
            <a:r>
              <a:rPr lang="en-GB" sz="1800" dirty="0" smtClean="0"/>
              <a:t>D20 Anomalies</a:t>
            </a:r>
            <a:endParaRPr lang="en-GB" sz="1800" dirty="0"/>
          </a:p>
        </p:txBody>
      </p:sp>
      <p:sp>
        <p:nvSpPr>
          <p:cNvPr id="14" name="TextBox 13"/>
          <p:cNvSpPr txBox="1"/>
          <p:nvPr/>
        </p:nvSpPr>
        <p:spPr>
          <a:xfrm>
            <a:off x="6363433" y="83376"/>
            <a:ext cx="2554133" cy="369332"/>
          </a:xfrm>
          <a:prstGeom prst="rect">
            <a:avLst/>
          </a:prstGeom>
          <a:solidFill>
            <a:schemeClr val="bg1"/>
          </a:solidFill>
        </p:spPr>
        <p:txBody>
          <a:bodyPr wrap="square" rtlCol="0">
            <a:spAutoFit/>
          </a:bodyPr>
          <a:lstStyle/>
          <a:p>
            <a:pPr algn="ctr"/>
            <a:r>
              <a:rPr lang="en-GB" sz="1800" dirty="0" smtClean="0"/>
              <a:t>SST Anomalies</a:t>
            </a:r>
            <a:endParaRPr lang="en-GB" sz="1800" dirty="0"/>
          </a:p>
        </p:txBody>
      </p:sp>
      <p:sp>
        <p:nvSpPr>
          <p:cNvPr id="20" name="TextBox 19"/>
          <p:cNvSpPr txBox="1"/>
          <p:nvPr/>
        </p:nvSpPr>
        <p:spPr>
          <a:xfrm>
            <a:off x="8432352" y="6053395"/>
            <a:ext cx="864096" cy="461665"/>
          </a:xfrm>
          <a:prstGeom prst="rect">
            <a:avLst/>
          </a:prstGeom>
          <a:noFill/>
        </p:spPr>
        <p:txBody>
          <a:bodyPr wrap="square" rtlCol="0">
            <a:spAutoFit/>
          </a:bodyPr>
          <a:lstStyle/>
          <a:p>
            <a:r>
              <a:rPr lang="en-GB" sz="1200" dirty="0" smtClean="0"/>
              <a:t>Sep 2013</a:t>
            </a:r>
            <a:endParaRPr lang="en-GB" sz="1200" dirty="0"/>
          </a:p>
        </p:txBody>
      </p:sp>
      <p:sp>
        <p:nvSpPr>
          <p:cNvPr id="21" name="TextBox 20"/>
          <p:cNvSpPr txBox="1"/>
          <p:nvPr/>
        </p:nvSpPr>
        <p:spPr>
          <a:xfrm>
            <a:off x="8485518" y="3328004"/>
            <a:ext cx="864096" cy="461665"/>
          </a:xfrm>
          <a:prstGeom prst="rect">
            <a:avLst/>
          </a:prstGeom>
          <a:noFill/>
        </p:spPr>
        <p:txBody>
          <a:bodyPr wrap="square" rtlCol="0">
            <a:spAutoFit/>
          </a:bodyPr>
          <a:lstStyle/>
          <a:p>
            <a:r>
              <a:rPr lang="en-GB" sz="1200" dirty="0" smtClean="0"/>
              <a:t>Sep 2014</a:t>
            </a:r>
            <a:endParaRPr lang="en-GB" sz="1200" dirty="0"/>
          </a:p>
        </p:txBody>
      </p:sp>
      <p:sp>
        <p:nvSpPr>
          <p:cNvPr id="22" name="TextBox 21"/>
          <p:cNvSpPr txBox="1"/>
          <p:nvPr/>
        </p:nvSpPr>
        <p:spPr>
          <a:xfrm>
            <a:off x="8460432" y="447055"/>
            <a:ext cx="864096" cy="461665"/>
          </a:xfrm>
          <a:prstGeom prst="rect">
            <a:avLst/>
          </a:prstGeom>
          <a:noFill/>
        </p:spPr>
        <p:txBody>
          <a:bodyPr wrap="square" rtlCol="0">
            <a:spAutoFit/>
          </a:bodyPr>
          <a:lstStyle/>
          <a:p>
            <a:r>
              <a:rPr lang="en-GB" sz="1200" dirty="0" smtClean="0"/>
              <a:t>Sep 2015</a:t>
            </a:r>
            <a:endParaRPr lang="en-GB" sz="1200" dirty="0"/>
          </a:p>
        </p:txBody>
      </p:sp>
      <p:sp>
        <p:nvSpPr>
          <p:cNvPr id="25" name="TextBox 24"/>
          <p:cNvSpPr txBox="1"/>
          <p:nvPr/>
        </p:nvSpPr>
        <p:spPr>
          <a:xfrm>
            <a:off x="5341894" y="3980723"/>
            <a:ext cx="1498128" cy="276999"/>
          </a:xfrm>
          <a:prstGeom prst="rect">
            <a:avLst/>
          </a:prstGeom>
          <a:noFill/>
        </p:spPr>
        <p:txBody>
          <a:bodyPr wrap="square" rtlCol="0">
            <a:spAutoFit/>
          </a:bodyPr>
          <a:lstStyle/>
          <a:p>
            <a:r>
              <a:rPr lang="en-GB" sz="1200" dirty="0" smtClean="0"/>
              <a:t>Killer Waves</a:t>
            </a:r>
            <a:endParaRPr lang="en-GB" sz="1200" dirty="0"/>
          </a:p>
        </p:txBody>
      </p:sp>
      <p:sp>
        <p:nvSpPr>
          <p:cNvPr id="28" name="TextBox 27"/>
          <p:cNvSpPr txBox="1"/>
          <p:nvPr/>
        </p:nvSpPr>
        <p:spPr>
          <a:xfrm>
            <a:off x="1693964" y="3140479"/>
            <a:ext cx="3469351" cy="1815882"/>
          </a:xfrm>
          <a:prstGeom prst="rect">
            <a:avLst/>
          </a:prstGeom>
          <a:noFill/>
        </p:spPr>
        <p:txBody>
          <a:bodyPr wrap="square" rtlCol="0">
            <a:spAutoFit/>
          </a:bodyPr>
          <a:lstStyle/>
          <a:p>
            <a:r>
              <a:rPr lang="en-GB" sz="1400" dirty="0" smtClean="0"/>
              <a:t>Timing  and properties of WWB?</a:t>
            </a:r>
          </a:p>
          <a:p>
            <a:endParaRPr lang="en-GB" sz="1400" dirty="0"/>
          </a:p>
          <a:p>
            <a:r>
              <a:rPr lang="en-GB" sz="1200" b="0" dirty="0" smtClean="0"/>
              <a:t>2014 is Jan-Feb</a:t>
            </a:r>
          </a:p>
          <a:p>
            <a:endParaRPr lang="en-GB" sz="1200" b="0" dirty="0"/>
          </a:p>
          <a:p>
            <a:r>
              <a:rPr lang="en-GB" sz="1200" b="0" dirty="0" smtClean="0"/>
              <a:t>2015 is March-May …</a:t>
            </a:r>
          </a:p>
          <a:p>
            <a:endParaRPr lang="en-GB" sz="1200" b="0" dirty="0"/>
          </a:p>
          <a:p>
            <a:r>
              <a:rPr lang="en-GB" sz="1200" dirty="0" smtClean="0"/>
              <a:t>Background State?</a:t>
            </a:r>
          </a:p>
          <a:p>
            <a:endParaRPr lang="en-GB" sz="1200" dirty="0"/>
          </a:p>
          <a:p>
            <a:r>
              <a:rPr lang="en-GB" sz="1200" dirty="0" smtClean="0"/>
              <a:t>Extra Equatorial SST?</a:t>
            </a:r>
            <a:endParaRPr lang="en-GB" sz="1200" dirty="0"/>
          </a:p>
        </p:txBody>
      </p:sp>
      <p:cxnSp>
        <p:nvCxnSpPr>
          <p:cNvPr id="29" name="Straight Arrow Connector 28"/>
          <p:cNvCxnSpPr/>
          <p:nvPr/>
        </p:nvCxnSpPr>
        <p:spPr bwMode="auto">
          <a:xfrm flipV="1">
            <a:off x="4572000" y="3650302"/>
            <a:ext cx="504056" cy="54116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33" name="Straight Arrow Connector 32"/>
          <p:cNvCxnSpPr/>
          <p:nvPr/>
        </p:nvCxnSpPr>
        <p:spPr bwMode="auto">
          <a:xfrm flipV="1">
            <a:off x="7373292" y="3650302"/>
            <a:ext cx="611769" cy="33042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5" name="Straight Arrow Connector 4"/>
          <p:cNvCxnSpPr/>
          <p:nvPr/>
        </p:nvCxnSpPr>
        <p:spPr bwMode="auto">
          <a:xfrm flipV="1">
            <a:off x="1043608" y="5445224"/>
            <a:ext cx="504056" cy="43204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3" name="Straight Arrow Connector 22"/>
          <p:cNvCxnSpPr/>
          <p:nvPr/>
        </p:nvCxnSpPr>
        <p:spPr bwMode="auto">
          <a:xfrm flipV="1">
            <a:off x="1295636" y="5229200"/>
            <a:ext cx="340360" cy="94309"/>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3" name="Rectangle 2"/>
          <p:cNvSpPr/>
          <p:nvPr/>
        </p:nvSpPr>
        <p:spPr bwMode="auto">
          <a:xfrm>
            <a:off x="841624" y="3204022"/>
            <a:ext cx="7643894" cy="1074797"/>
          </a:xfrm>
          <a:prstGeom prst="rect">
            <a:avLst/>
          </a:prstGeom>
          <a:solidFill>
            <a:schemeClr val="bg1"/>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cxnSp>
        <p:nvCxnSpPr>
          <p:cNvPr id="24" name="Straight Arrow Connector 23"/>
          <p:cNvCxnSpPr/>
          <p:nvPr/>
        </p:nvCxnSpPr>
        <p:spPr bwMode="auto">
          <a:xfrm flipV="1">
            <a:off x="961760" y="2484907"/>
            <a:ext cx="504056" cy="432048"/>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26" name="Straight Arrow Connector 25"/>
          <p:cNvCxnSpPr/>
          <p:nvPr/>
        </p:nvCxnSpPr>
        <p:spPr bwMode="auto">
          <a:xfrm flipV="1">
            <a:off x="1292483" y="2145670"/>
            <a:ext cx="340360" cy="94309"/>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390118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xit" presetSubtype="10" fill="hold" grpId="0" nodeType="clickEffect">
                                  <p:stCondLst>
                                    <p:cond delay="0"/>
                                  </p:stCondLst>
                                  <p:childTnLst>
                                    <p:animEffect transition="out" filter="randombar(horizontal)">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ppt_x"/>
                                          </p:val>
                                        </p:tav>
                                        <p:tav tm="100000">
                                          <p:val>
                                            <p:strVal val="#ppt_x"/>
                                          </p:val>
                                        </p:tav>
                                      </p:tavLst>
                                    </p:anim>
                                    <p:anim calcmode="lin" valueType="num">
                                      <p:cBhvr additive="base">
                                        <p:cTn id="27" dur="500" fill="hold"/>
                                        <p:tgtEl>
                                          <p:spTgt spid="33"/>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additive="base">
                                        <p:cTn id="30" dur="500" fill="hold"/>
                                        <p:tgtEl>
                                          <p:spTgt spid="29"/>
                                        </p:tgtEl>
                                        <p:attrNameLst>
                                          <p:attrName>ppt_x</p:attrName>
                                        </p:attrNameLst>
                                      </p:cBhvr>
                                      <p:tavLst>
                                        <p:tav tm="0">
                                          <p:val>
                                            <p:strVal val="#ppt_x"/>
                                          </p:val>
                                        </p:tav>
                                        <p:tav tm="100000">
                                          <p:val>
                                            <p:strVal val="#ppt_x"/>
                                          </p:val>
                                        </p:tav>
                                      </p:tavLst>
                                    </p:anim>
                                    <p:anim calcmode="lin" valueType="num">
                                      <p:cBhvr additive="base">
                                        <p:cTn id="3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10" presetClass="entr" presetSubtype="0" fill="hold" nodeType="with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500" fill="hold"/>
                                        <p:tgtEl>
                                          <p:spTgt spid="24"/>
                                        </p:tgtEl>
                                        <p:attrNameLst>
                                          <p:attrName>ppt_x</p:attrName>
                                        </p:attrNameLst>
                                      </p:cBhvr>
                                      <p:tavLst>
                                        <p:tav tm="0">
                                          <p:val>
                                            <p:strVal val="#ppt_x"/>
                                          </p:val>
                                        </p:tav>
                                        <p:tav tm="100000">
                                          <p:val>
                                            <p:strVal val="#ppt_x"/>
                                          </p:val>
                                        </p:tav>
                                      </p:tavLst>
                                    </p:anim>
                                    <p:anim calcmode="lin" valueType="num">
                                      <p:cBhvr additive="base">
                                        <p:cTn id="51" dur="500" fill="hold"/>
                                        <p:tgtEl>
                                          <p:spTgt spid="24"/>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additive="base">
                                        <p:cTn id="54" dur="500" fill="hold"/>
                                        <p:tgtEl>
                                          <p:spTgt spid="26"/>
                                        </p:tgtEl>
                                        <p:attrNameLst>
                                          <p:attrName>ppt_x</p:attrName>
                                        </p:attrNameLst>
                                      </p:cBhvr>
                                      <p:tavLst>
                                        <p:tav tm="0">
                                          <p:val>
                                            <p:strVal val="#ppt_x"/>
                                          </p:val>
                                        </p:tav>
                                        <p:tav tm="100000">
                                          <p:val>
                                            <p:strVal val="#ppt_x"/>
                                          </p:val>
                                        </p:tav>
                                      </p:tavLst>
                                    </p:anim>
                                    <p:anim calcmode="lin" valueType="num">
                                      <p:cBhvr additive="base">
                                        <p:cTn id="5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8">
                                            <p:txEl>
                                              <p:pRg st="0" end="0"/>
                                            </p:txEl>
                                          </p:spTgt>
                                        </p:tgtEl>
                                        <p:attrNameLst>
                                          <p:attrName>style.visibility</p:attrName>
                                        </p:attrNameLst>
                                      </p:cBhvr>
                                      <p:to>
                                        <p:strVal val="visible"/>
                                      </p:to>
                                    </p:set>
                                    <p:animEffect transition="in" filter="fade">
                                      <p:cBhvr>
                                        <p:cTn id="60" dur="500"/>
                                        <p:tgtEl>
                                          <p:spTgt spid="28">
                                            <p:txEl>
                                              <p:pRg st="0" end="0"/>
                                            </p:txEl>
                                          </p:spTgt>
                                        </p:tgtEl>
                                      </p:cBhvr>
                                    </p:animEffect>
                                  </p:childTnLst>
                                </p:cTn>
                              </p:par>
                              <p:par>
                                <p:cTn id="61" presetID="10" presetClass="entr" presetSubtype="0" fill="hold" nodeType="withEffect">
                                  <p:stCondLst>
                                    <p:cond delay="0"/>
                                  </p:stCondLst>
                                  <p:childTnLst>
                                    <p:set>
                                      <p:cBhvr>
                                        <p:cTn id="62" dur="1" fill="hold">
                                          <p:stCondLst>
                                            <p:cond delay="0"/>
                                          </p:stCondLst>
                                        </p:cTn>
                                        <p:tgtEl>
                                          <p:spTgt spid="28">
                                            <p:txEl>
                                              <p:pRg st="2" end="2"/>
                                            </p:txEl>
                                          </p:spTgt>
                                        </p:tgtEl>
                                        <p:attrNameLst>
                                          <p:attrName>style.visibility</p:attrName>
                                        </p:attrNameLst>
                                      </p:cBhvr>
                                      <p:to>
                                        <p:strVal val="visible"/>
                                      </p:to>
                                    </p:set>
                                    <p:animEffect transition="in" filter="fade">
                                      <p:cBhvr>
                                        <p:cTn id="63" dur="500"/>
                                        <p:tgtEl>
                                          <p:spTgt spid="28">
                                            <p:txEl>
                                              <p:pRg st="2" end="2"/>
                                            </p:txEl>
                                          </p:spTgt>
                                        </p:tgtEl>
                                      </p:cBhvr>
                                    </p:animEffect>
                                  </p:childTnLst>
                                </p:cTn>
                              </p:par>
                              <p:par>
                                <p:cTn id="64" presetID="10" presetClass="entr" presetSubtype="0" fill="hold" nodeType="withEffect">
                                  <p:stCondLst>
                                    <p:cond delay="0"/>
                                  </p:stCondLst>
                                  <p:childTnLst>
                                    <p:set>
                                      <p:cBhvr>
                                        <p:cTn id="65" dur="1" fill="hold">
                                          <p:stCondLst>
                                            <p:cond delay="0"/>
                                          </p:stCondLst>
                                        </p:cTn>
                                        <p:tgtEl>
                                          <p:spTgt spid="28">
                                            <p:txEl>
                                              <p:pRg st="4" end="4"/>
                                            </p:txEl>
                                          </p:spTgt>
                                        </p:tgtEl>
                                        <p:attrNameLst>
                                          <p:attrName>style.visibility</p:attrName>
                                        </p:attrNameLst>
                                      </p:cBhvr>
                                      <p:to>
                                        <p:strVal val="visible"/>
                                      </p:to>
                                    </p:set>
                                    <p:animEffect transition="in" filter="fade">
                                      <p:cBhvr>
                                        <p:cTn id="66" dur="500"/>
                                        <p:tgtEl>
                                          <p:spTgt spid="28">
                                            <p:txEl>
                                              <p:pRg st="4" end="4"/>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nodeType="clickEffect">
                                  <p:stCondLst>
                                    <p:cond delay="0"/>
                                  </p:stCondLst>
                                  <p:childTnLst>
                                    <p:set>
                                      <p:cBhvr>
                                        <p:cTn id="70" dur="1" fill="hold">
                                          <p:stCondLst>
                                            <p:cond delay="0"/>
                                          </p:stCondLst>
                                        </p:cTn>
                                        <p:tgtEl>
                                          <p:spTgt spid="28">
                                            <p:txEl>
                                              <p:pRg st="6" end="6"/>
                                            </p:txEl>
                                          </p:spTgt>
                                        </p:tgtEl>
                                        <p:attrNameLst>
                                          <p:attrName>style.visibility</p:attrName>
                                        </p:attrNameLst>
                                      </p:cBhvr>
                                      <p:to>
                                        <p:strVal val="visible"/>
                                      </p:to>
                                    </p:set>
                                    <p:animEffect transition="in" filter="fade">
                                      <p:cBhvr>
                                        <p:cTn id="71" dur="500"/>
                                        <p:tgtEl>
                                          <p:spTgt spid="28">
                                            <p:txEl>
                                              <p:pRg st="6" end="6"/>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8">
                                            <p:txEl>
                                              <p:pRg st="8" end="8"/>
                                            </p:txEl>
                                          </p:spTgt>
                                        </p:tgtEl>
                                        <p:attrNameLst>
                                          <p:attrName>style.visibility</p:attrName>
                                        </p:attrNameLst>
                                      </p:cBhvr>
                                      <p:to>
                                        <p:strVal val="visible"/>
                                      </p:to>
                                    </p:set>
                                    <p:animEffect transition="in" filter="fade">
                                      <p:cBhvr>
                                        <p:cTn id="76" dur="500"/>
                                        <p:tgtEl>
                                          <p:spTgt spid="2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5" grpId="0"/>
      <p:bldP spid="3" grpId="0" animBg="1"/>
    </p:bldLst>
  </p:timing>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Content Placeholder 12"/>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539431" y="3323594"/>
            <a:ext cx="2471770" cy="3499428"/>
          </a:xfrm>
        </p:spPr>
      </p:pic>
      <p:pic>
        <p:nvPicPr>
          <p:cNvPr id="14" name="Content Placeholder 13"/>
          <p:cNvPicPr>
            <a:picLocks noGrp="1" noChangeAspect="1"/>
          </p:cNvPicPr>
          <p:nvPr>
            <p:ph sz="quarter" idx="2"/>
          </p:nvPr>
        </p:nvPicPr>
        <p:blipFill rotWithShape="1">
          <a:blip r:embed="rId3" cstate="print">
            <a:extLst>
              <a:ext uri="{28A0092B-C50C-407E-A947-70E740481C1C}">
                <a14:useLocalDpi xmlns:a14="http://schemas.microsoft.com/office/drawing/2010/main" val="0"/>
              </a:ext>
            </a:extLst>
          </a:blip>
          <a:srcRect b="16747"/>
          <a:stretch/>
        </p:blipFill>
        <p:spPr>
          <a:xfrm>
            <a:off x="1539431" y="659631"/>
            <a:ext cx="2471770" cy="2913385"/>
          </a:xfrm>
        </p:spPr>
      </p:pic>
      <p:pic>
        <p:nvPicPr>
          <p:cNvPr id="15" name="Content Placeholder 14"/>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a:off x="4788024" y="3356442"/>
            <a:ext cx="2473274" cy="3501558"/>
          </a:xfrm>
        </p:spPr>
      </p:pic>
      <p:pic>
        <p:nvPicPr>
          <p:cNvPr id="16" name="Content Placeholder 15"/>
          <p:cNvPicPr>
            <a:picLocks noGrp="1" noChangeAspect="1"/>
          </p:cNvPicPr>
          <p:nvPr>
            <p:ph sz="quarter" idx="4"/>
          </p:nvPr>
        </p:nvPicPr>
        <p:blipFill rotWithShape="1">
          <a:blip r:embed="rId5" cstate="print">
            <a:extLst>
              <a:ext uri="{28A0092B-C50C-407E-A947-70E740481C1C}">
                <a14:useLocalDpi xmlns:a14="http://schemas.microsoft.com/office/drawing/2010/main" val="0"/>
              </a:ext>
            </a:extLst>
          </a:blip>
          <a:srcRect b="16468"/>
          <a:stretch/>
        </p:blipFill>
        <p:spPr>
          <a:xfrm>
            <a:off x="4835030" y="692696"/>
            <a:ext cx="2473274" cy="2924944"/>
          </a:xfrm>
        </p:spPr>
      </p:pic>
      <p:sp>
        <p:nvSpPr>
          <p:cNvPr id="17" name="TextBox 16"/>
          <p:cNvSpPr txBox="1"/>
          <p:nvPr/>
        </p:nvSpPr>
        <p:spPr>
          <a:xfrm>
            <a:off x="1619672" y="279821"/>
            <a:ext cx="2554133" cy="369332"/>
          </a:xfrm>
          <a:prstGeom prst="rect">
            <a:avLst/>
          </a:prstGeom>
          <a:solidFill>
            <a:schemeClr val="bg1"/>
          </a:solidFill>
        </p:spPr>
        <p:txBody>
          <a:bodyPr wrap="square" rtlCol="0">
            <a:spAutoFit/>
          </a:bodyPr>
          <a:lstStyle/>
          <a:p>
            <a:pPr algn="ctr"/>
            <a:r>
              <a:rPr lang="en-GB" sz="1800" dirty="0" smtClean="0"/>
              <a:t>D28 Anomalies</a:t>
            </a:r>
            <a:endParaRPr lang="en-GB" sz="1800" dirty="0"/>
          </a:p>
        </p:txBody>
      </p:sp>
      <p:sp>
        <p:nvSpPr>
          <p:cNvPr id="18" name="TextBox 17"/>
          <p:cNvSpPr txBox="1"/>
          <p:nvPr/>
        </p:nvSpPr>
        <p:spPr>
          <a:xfrm>
            <a:off x="5004048" y="279821"/>
            <a:ext cx="2554133" cy="369332"/>
          </a:xfrm>
          <a:prstGeom prst="rect">
            <a:avLst/>
          </a:prstGeom>
          <a:solidFill>
            <a:schemeClr val="bg1"/>
          </a:solidFill>
        </p:spPr>
        <p:txBody>
          <a:bodyPr wrap="square" rtlCol="0">
            <a:spAutoFit/>
          </a:bodyPr>
          <a:lstStyle/>
          <a:p>
            <a:pPr algn="ctr"/>
            <a:r>
              <a:rPr lang="en-GB" sz="1800" dirty="0" smtClean="0"/>
              <a:t>P-E Anomalies</a:t>
            </a:r>
            <a:endParaRPr lang="en-GB" sz="1800" dirty="0"/>
          </a:p>
        </p:txBody>
      </p:sp>
    </p:spTree>
    <p:extLst>
      <p:ext uri="{BB962C8B-B14F-4D97-AF65-F5344CB8AC3E}">
        <p14:creationId xmlns:p14="http://schemas.microsoft.com/office/powerpoint/2010/main" val="34737667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
          </p:nvPr>
        </p:nvPicPr>
        <p:blipFill rotWithShape="1">
          <a:blip r:embed="rId3" cstate="print">
            <a:extLst>
              <a:ext uri="{28A0092B-C50C-407E-A947-70E740481C1C}">
                <a14:useLocalDpi xmlns:a14="http://schemas.microsoft.com/office/drawing/2010/main" val="0"/>
              </a:ext>
            </a:extLst>
          </a:blip>
          <a:srcRect l="15180" r="16103" b="4232"/>
          <a:stretch/>
        </p:blipFill>
        <p:spPr>
          <a:xfrm rot="16200000">
            <a:off x="1548061" y="-26988"/>
            <a:ext cx="1872209" cy="3743621"/>
          </a:xfrm>
        </p:spPr>
      </p:pic>
      <p:pic>
        <p:nvPicPr>
          <p:cNvPr id="10" name="Content Placeholder 9"/>
          <p:cNvPicPr>
            <a:picLocks noGrp="1" noChangeAspect="1"/>
          </p:cNvPicPr>
          <p:nvPr>
            <p:ph sz="quarter" idx="2"/>
          </p:nvPr>
        </p:nvPicPr>
        <p:blipFill rotWithShape="1">
          <a:blip r:embed="rId4" cstate="print">
            <a:extLst>
              <a:ext uri="{28A0092B-C50C-407E-A947-70E740481C1C}">
                <a14:useLocalDpi xmlns:a14="http://schemas.microsoft.com/office/drawing/2010/main" val="0"/>
              </a:ext>
            </a:extLst>
          </a:blip>
          <a:srcRect l="15180" t="2741" r="16103" b="3313"/>
          <a:stretch/>
        </p:blipFill>
        <p:spPr>
          <a:xfrm rot="16200000">
            <a:off x="6120171" y="8619"/>
            <a:ext cx="1872209" cy="3672408"/>
          </a:xfrm>
        </p:spPr>
      </p:pic>
      <p:pic>
        <p:nvPicPr>
          <p:cNvPr id="9" name="Content Placeholder 8"/>
          <p:cNvPicPr>
            <a:picLocks noGrp="1" noChangeAspect="1"/>
          </p:cNvPicPr>
          <p:nvPr>
            <p:ph sz="quarter" idx="3"/>
          </p:nvPr>
        </p:nvPicPr>
        <p:blipFill rotWithShape="1">
          <a:blip r:embed="rId5" cstate="print">
            <a:extLst>
              <a:ext uri="{28A0092B-C50C-407E-A947-70E740481C1C}">
                <a14:useLocalDpi xmlns:a14="http://schemas.microsoft.com/office/drawing/2010/main" val="0"/>
              </a:ext>
            </a:extLst>
          </a:blip>
          <a:srcRect l="5597" t="3672" r="12658" b="4517"/>
          <a:stretch/>
        </p:blipFill>
        <p:spPr>
          <a:xfrm rot="16200000">
            <a:off x="1439651" y="2888938"/>
            <a:ext cx="2232247" cy="3600402"/>
          </a:xfrm>
        </p:spPr>
      </p:pic>
      <p:pic>
        <p:nvPicPr>
          <p:cNvPr id="11" name="Content Placeholder 10"/>
          <p:cNvPicPr>
            <a:picLocks noGrp="1" noChangeAspect="1"/>
          </p:cNvPicPr>
          <p:nvPr>
            <p:ph sz="quarter" idx="4"/>
          </p:nvPr>
        </p:nvPicPr>
        <p:blipFill rotWithShape="1">
          <a:blip r:embed="rId6" cstate="print">
            <a:extLst>
              <a:ext uri="{28A0092B-C50C-407E-A947-70E740481C1C}">
                <a14:useLocalDpi xmlns:a14="http://schemas.microsoft.com/office/drawing/2010/main" val="0"/>
              </a:ext>
            </a:extLst>
          </a:blip>
          <a:srcRect l="5597" t="4589" r="12658" b="3599"/>
          <a:stretch/>
        </p:blipFill>
        <p:spPr>
          <a:xfrm rot="16200000">
            <a:off x="5976155" y="2888939"/>
            <a:ext cx="2232249" cy="3600400"/>
          </a:xfrm>
        </p:spPr>
      </p:pic>
      <p:sp>
        <p:nvSpPr>
          <p:cNvPr id="14" name="TextBox 13"/>
          <p:cNvSpPr txBox="1"/>
          <p:nvPr/>
        </p:nvSpPr>
        <p:spPr>
          <a:xfrm>
            <a:off x="3131840" y="25508"/>
            <a:ext cx="3096344" cy="338554"/>
          </a:xfrm>
          <a:prstGeom prst="rect">
            <a:avLst/>
          </a:prstGeom>
          <a:noFill/>
        </p:spPr>
        <p:txBody>
          <a:bodyPr wrap="square" rtlCol="0">
            <a:spAutoFit/>
          </a:bodyPr>
          <a:lstStyle/>
          <a:p>
            <a:r>
              <a:rPr lang="en-GB" sz="1600" dirty="0" smtClean="0"/>
              <a:t>Temperature Anomalies</a:t>
            </a:r>
            <a:endParaRPr lang="en-GB" sz="1600" dirty="0"/>
          </a:p>
        </p:txBody>
      </p:sp>
      <p:sp>
        <p:nvSpPr>
          <p:cNvPr id="12" name="TextBox 11"/>
          <p:cNvSpPr txBox="1"/>
          <p:nvPr/>
        </p:nvSpPr>
        <p:spPr>
          <a:xfrm>
            <a:off x="899592" y="332656"/>
            <a:ext cx="3096344" cy="338554"/>
          </a:xfrm>
          <a:prstGeom prst="rect">
            <a:avLst/>
          </a:prstGeom>
          <a:solidFill>
            <a:schemeClr val="bg1"/>
          </a:solidFill>
        </p:spPr>
        <p:txBody>
          <a:bodyPr wrap="square" rtlCol="0">
            <a:spAutoFit/>
          </a:bodyPr>
          <a:lstStyle/>
          <a:p>
            <a:pPr algn="ctr"/>
            <a:r>
              <a:rPr lang="en-GB" sz="1600" dirty="0" smtClean="0"/>
              <a:t>APR 2014</a:t>
            </a:r>
            <a:endParaRPr lang="en-GB" sz="1600" dirty="0"/>
          </a:p>
        </p:txBody>
      </p:sp>
      <p:sp>
        <p:nvSpPr>
          <p:cNvPr id="13" name="TextBox 12"/>
          <p:cNvSpPr txBox="1"/>
          <p:nvPr/>
        </p:nvSpPr>
        <p:spPr>
          <a:xfrm>
            <a:off x="5364088" y="355615"/>
            <a:ext cx="3096344" cy="338554"/>
          </a:xfrm>
          <a:prstGeom prst="rect">
            <a:avLst/>
          </a:prstGeom>
          <a:solidFill>
            <a:schemeClr val="bg1"/>
          </a:solidFill>
        </p:spPr>
        <p:txBody>
          <a:bodyPr wrap="square" rtlCol="0">
            <a:spAutoFit/>
          </a:bodyPr>
          <a:lstStyle/>
          <a:p>
            <a:pPr algn="ctr"/>
            <a:r>
              <a:rPr lang="en-GB" sz="1600" dirty="0" smtClean="0"/>
              <a:t>APR 2015</a:t>
            </a:r>
            <a:endParaRPr lang="en-GB" sz="1600" dirty="0"/>
          </a:p>
        </p:txBody>
      </p:sp>
    </p:spTree>
    <p:extLst>
      <p:ext uri="{BB962C8B-B14F-4D97-AF65-F5344CB8AC3E}">
        <p14:creationId xmlns:p14="http://schemas.microsoft.com/office/powerpoint/2010/main" val="1943198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7" name="Title 1"/>
          <p:cNvSpPr>
            <a:spLocks noGrp="1"/>
          </p:cNvSpPr>
          <p:nvPr>
            <p:ph type="title"/>
          </p:nvPr>
        </p:nvSpPr>
        <p:spPr>
          <a:xfrm>
            <a:off x="1187624" y="252591"/>
            <a:ext cx="7632848" cy="609600"/>
          </a:xfrm>
        </p:spPr>
        <p:txBody>
          <a:bodyPr/>
          <a:lstStyle/>
          <a:p>
            <a:pPr algn="ctr"/>
            <a:r>
              <a:rPr lang="en-US" dirty="0" smtClean="0">
                <a:solidFill>
                  <a:schemeClr val="accent1">
                    <a:lumMod val="75000"/>
                  </a:schemeClr>
                </a:solidFill>
              </a:rPr>
              <a:t>Traditional view: </a:t>
            </a:r>
            <a:br>
              <a:rPr lang="en-US" dirty="0" smtClean="0">
                <a:solidFill>
                  <a:schemeClr val="accent1">
                    <a:lumMod val="75000"/>
                  </a:schemeClr>
                </a:solidFill>
              </a:rPr>
            </a:br>
            <a:r>
              <a:rPr lang="en-US" dirty="0" smtClean="0">
                <a:solidFill>
                  <a:schemeClr val="accent1">
                    <a:lumMod val="75000"/>
                  </a:schemeClr>
                </a:solidFill>
              </a:rPr>
              <a:t>Atmosphere response to  SST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384" y="1277737"/>
            <a:ext cx="4716016" cy="3006460"/>
          </a:xfrm>
          <a:prstGeom prst="rect">
            <a:avLst/>
          </a:prstGeom>
        </p:spPr>
      </p:pic>
      <p:pic>
        <p:nvPicPr>
          <p:cNvPr id="4" name="Picture 3"/>
          <p:cNvPicPr>
            <a:picLocks noChangeAspect="1"/>
          </p:cNvPicPr>
          <p:nvPr/>
        </p:nvPicPr>
        <p:blipFill>
          <a:blip r:embed="rId4"/>
          <a:stretch>
            <a:fillRect/>
          </a:stretch>
        </p:blipFill>
        <p:spPr>
          <a:xfrm>
            <a:off x="5477753" y="3386297"/>
            <a:ext cx="3240360" cy="3049578"/>
          </a:xfrm>
          <a:prstGeom prst="rect">
            <a:avLst/>
          </a:prstGeom>
        </p:spPr>
      </p:pic>
      <p:sp>
        <p:nvSpPr>
          <p:cNvPr id="5" name="TextBox 4"/>
          <p:cNvSpPr txBox="1"/>
          <p:nvPr/>
        </p:nvSpPr>
        <p:spPr>
          <a:xfrm>
            <a:off x="7668344" y="6312764"/>
            <a:ext cx="1152128" cy="246221"/>
          </a:xfrm>
          <a:prstGeom prst="rect">
            <a:avLst/>
          </a:prstGeom>
          <a:noFill/>
        </p:spPr>
        <p:txBody>
          <a:bodyPr wrap="square" rtlCol="0">
            <a:spAutoFit/>
          </a:bodyPr>
          <a:lstStyle/>
          <a:p>
            <a:r>
              <a:rPr lang="en-GB" sz="1000" dirty="0" smtClean="0"/>
              <a:t>Lau 1977</a:t>
            </a:r>
            <a:endParaRPr lang="en-GB" sz="1000" dirty="0"/>
          </a:p>
        </p:txBody>
      </p:sp>
      <p:sp>
        <p:nvSpPr>
          <p:cNvPr id="6" name="TextBox 5"/>
          <p:cNvSpPr txBox="1"/>
          <p:nvPr/>
        </p:nvSpPr>
        <p:spPr>
          <a:xfrm>
            <a:off x="6012160" y="2780967"/>
            <a:ext cx="3308982" cy="338554"/>
          </a:xfrm>
          <a:prstGeom prst="rect">
            <a:avLst/>
          </a:prstGeom>
          <a:noFill/>
        </p:spPr>
        <p:txBody>
          <a:bodyPr wrap="square" rtlCol="0">
            <a:spAutoFit/>
          </a:bodyPr>
          <a:lstStyle/>
          <a:p>
            <a:r>
              <a:rPr lang="en-GB" sz="1600" dirty="0" smtClean="0"/>
              <a:t>Atmospheric bridge</a:t>
            </a:r>
            <a:endParaRPr lang="en-GB" sz="1600" dirty="0"/>
          </a:p>
        </p:txBody>
      </p:sp>
      <p:sp>
        <p:nvSpPr>
          <p:cNvPr id="7" name="TextBox 6"/>
          <p:cNvSpPr txBox="1"/>
          <p:nvPr/>
        </p:nvSpPr>
        <p:spPr>
          <a:xfrm>
            <a:off x="118960" y="4683826"/>
            <a:ext cx="5472608" cy="1200329"/>
          </a:xfrm>
          <a:prstGeom prst="rect">
            <a:avLst/>
          </a:prstGeom>
          <a:noFill/>
        </p:spPr>
        <p:txBody>
          <a:bodyPr wrap="square" rtlCol="0">
            <a:spAutoFit/>
          </a:bodyPr>
          <a:lstStyle/>
          <a:p>
            <a:pPr marL="285750" indent="-285750">
              <a:buFont typeface="Arial" panose="020B0604020202020204" pitchFamily="34" charset="0"/>
              <a:buChar char="•"/>
            </a:pPr>
            <a:r>
              <a:rPr lang="en-GB" sz="1800" b="0" dirty="0" smtClean="0"/>
              <a:t>Large Scale Pressure Gradients, mainly in the tropics</a:t>
            </a:r>
          </a:p>
          <a:p>
            <a:pPr marL="285750" indent="-285750">
              <a:buFont typeface="Arial" panose="020B0604020202020204" pitchFamily="34" charset="0"/>
              <a:buChar char="•"/>
            </a:pPr>
            <a:endParaRPr lang="en-GB" sz="1800" b="0" dirty="0" smtClean="0"/>
          </a:p>
          <a:p>
            <a:pPr marL="285750" indent="-285750">
              <a:buFont typeface="Arial" panose="020B0604020202020204" pitchFamily="34" charset="0"/>
              <a:buChar char="•"/>
            </a:pPr>
            <a:r>
              <a:rPr lang="en-GB" sz="1800" b="0" dirty="0" smtClean="0"/>
              <a:t>Convective forcing</a:t>
            </a:r>
            <a:endParaRPr lang="en-GB" sz="1800" b="0" dirty="0"/>
          </a:p>
        </p:txBody>
      </p:sp>
      <p:pic>
        <p:nvPicPr>
          <p:cNvPr id="8" name="Picture 3" descr="nino-only"/>
          <p:cNvPicPr>
            <a:picLocks noChangeAspect="1" noChangeArrowheads="1"/>
          </p:cNvPicPr>
          <p:nvPr/>
        </p:nvPicPr>
        <p:blipFill>
          <a:blip r:embed="rId5" cstate="print"/>
          <a:srcRect/>
          <a:stretch>
            <a:fillRect/>
          </a:stretch>
        </p:blipFill>
        <p:spPr bwMode="auto">
          <a:xfrm>
            <a:off x="5824626" y="1438476"/>
            <a:ext cx="2546613" cy="1947821"/>
          </a:xfrm>
          <a:prstGeom prst="rect">
            <a:avLst/>
          </a:prstGeom>
          <a:noFill/>
          <a:ln w="9525">
            <a:noFill/>
            <a:miter lim="800000"/>
            <a:headEnd/>
            <a:tailEnd/>
          </a:ln>
        </p:spPr>
      </p:pic>
    </p:spTree>
    <p:extLst>
      <p:ext uri="{BB962C8B-B14F-4D97-AF65-F5344CB8AC3E}">
        <p14:creationId xmlns:p14="http://schemas.microsoft.com/office/powerpoint/2010/main" val="1752034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rot="16200000">
            <a:off x="1204638" y="-122285"/>
            <a:ext cx="2724497" cy="3909060"/>
          </a:xfrm>
        </p:spPr>
      </p:pic>
      <p:pic>
        <p:nvPicPr>
          <p:cNvPr id="9" name="Content Placeholder 8"/>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rot="16200000">
            <a:off x="5705201" y="-122285"/>
            <a:ext cx="2724497" cy="3909060"/>
          </a:xfrm>
        </p:spPr>
      </p:pic>
      <p:pic>
        <p:nvPicPr>
          <p:cNvPr id="8" name="Content Placeholder 7"/>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rot="16200000">
            <a:off x="1206960" y="2631965"/>
            <a:ext cx="2730731" cy="3921530"/>
          </a:xfrm>
        </p:spPr>
      </p:pic>
      <p:pic>
        <p:nvPicPr>
          <p:cNvPr id="10" name="Content Placeholder 9"/>
          <p:cNvPicPr>
            <a:picLocks noGrp="1" noChangeAspect="1"/>
          </p:cNvPicPr>
          <p:nvPr>
            <p:ph sz="quarter" idx="4"/>
          </p:nvPr>
        </p:nvPicPr>
        <p:blipFill>
          <a:blip r:embed="rId5" cstate="print">
            <a:extLst>
              <a:ext uri="{28A0092B-C50C-407E-A947-70E740481C1C}">
                <a14:useLocalDpi xmlns:a14="http://schemas.microsoft.com/office/drawing/2010/main" val="0"/>
              </a:ext>
            </a:extLst>
          </a:blip>
          <a:stretch>
            <a:fillRect/>
          </a:stretch>
        </p:blipFill>
        <p:spPr>
          <a:xfrm rot="16200000">
            <a:off x="5707523" y="2631965"/>
            <a:ext cx="2730731" cy="3921530"/>
          </a:xfrm>
        </p:spPr>
      </p:pic>
      <p:sp>
        <p:nvSpPr>
          <p:cNvPr id="11" name="TextBox 10"/>
          <p:cNvSpPr txBox="1"/>
          <p:nvPr/>
        </p:nvSpPr>
        <p:spPr>
          <a:xfrm>
            <a:off x="3131840" y="25508"/>
            <a:ext cx="3096344" cy="338554"/>
          </a:xfrm>
          <a:prstGeom prst="rect">
            <a:avLst/>
          </a:prstGeom>
          <a:noFill/>
        </p:spPr>
        <p:txBody>
          <a:bodyPr wrap="square" rtlCol="0">
            <a:spAutoFit/>
          </a:bodyPr>
          <a:lstStyle/>
          <a:p>
            <a:r>
              <a:rPr lang="en-GB" sz="1600" dirty="0" smtClean="0"/>
              <a:t>Temperature Anomalies</a:t>
            </a:r>
            <a:endParaRPr lang="en-GB" sz="1600" dirty="0"/>
          </a:p>
        </p:txBody>
      </p:sp>
      <p:sp>
        <p:nvSpPr>
          <p:cNvPr id="12" name="TextBox 11"/>
          <p:cNvSpPr txBox="1"/>
          <p:nvPr/>
        </p:nvSpPr>
        <p:spPr>
          <a:xfrm>
            <a:off x="899592" y="332656"/>
            <a:ext cx="3096344" cy="338554"/>
          </a:xfrm>
          <a:prstGeom prst="rect">
            <a:avLst/>
          </a:prstGeom>
          <a:solidFill>
            <a:schemeClr val="bg1"/>
          </a:solidFill>
        </p:spPr>
        <p:txBody>
          <a:bodyPr wrap="square" rtlCol="0">
            <a:spAutoFit/>
          </a:bodyPr>
          <a:lstStyle/>
          <a:p>
            <a:pPr algn="ctr"/>
            <a:r>
              <a:rPr lang="en-GB" sz="1600" dirty="0" smtClean="0"/>
              <a:t>AUG 2014</a:t>
            </a:r>
            <a:endParaRPr lang="en-GB" sz="1600" dirty="0"/>
          </a:p>
        </p:txBody>
      </p:sp>
      <p:sp>
        <p:nvSpPr>
          <p:cNvPr id="13" name="TextBox 12"/>
          <p:cNvSpPr txBox="1"/>
          <p:nvPr/>
        </p:nvSpPr>
        <p:spPr>
          <a:xfrm>
            <a:off x="5364088" y="355615"/>
            <a:ext cx="3096344" cy="338554"/>
          </a:xfrm>
          <a:prstGeom prst="rect">
            <a:avLst/>
          </a:prstGeom>
          <a:solidFill>
            <a:schemeClr val="bg1"/>
          </a:solidFill>
        </p:spPr>
        <p:txBody>
          <a:bodyPr wrap="square" rtlCol="0">
            <a:spAutoFit/>
          </a:bodyPr>
          <a:lstStyle/>
          <a:p>
            <a:pPr algn="ctr"/>
            <a:r>
              <a:rPr lang="en-GB" sz="1600" dirty="0" smtClean="0"/>
              <a:t>AUG 2015</a:t>
            </a:r>
            <a:endParaRPr lang="en-GB" sz="1600" dirty="0"/>
          </a:p>
        </p:txBody>
      </p:sp>
    </p:spTree>
    <p:extLst>
      <p:ext uri="{BB962C8B-B14F-4D97-AF65-F5344CB8AC3E}">
        <p14:creationId xmlns:p14="http://schemas.microsoft.com/office/powerpoint/2010/main" val="1402977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rot="16200000">
            <a:off x="5719717" y="328245"/>
            <a:ext cx="2724497" cy="3909060"/>
          </a:xfrm>
        </p:spPr>
      </p:pic>
      <p:pic>
        <p:nvPicPr>
          <p:cNvPr id="9" name="Content Placeholder 8"/>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rot="16200000">
            <a:off x="1171539" y="328245"/>
            <a:ext cx="2724497" cy="3909060"/>
          </a:xfrm>
        </p:spPr>
      </p:pic>
      <p:pic>
        <p:nvPicPr>
          <p:cNvPr id="8" name="Content Placeholder 7"/>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rot="16200000">
            <a:off x="5710365" y="3055197"/>
            <a:ext cx="2730731" cy="3921530"/>
          </a:xfrm>
        </p:spPr>
      </p:pic>
      <p:pic>
        <p:nvPicPr>
          <p:cNvPr id="10" name="Content Placeholder 9"/>
          <p:cNvPicPr>
            <a:picLocks noGrp="1" noChangeAspect="1"/>
          </p:cNvPicPr>
          <p:nvPr>
            <p:ph sz="quarter" idx="4"/>
          </p:nvPr>
        </p:nvPicPr>
        <p:blipFill>
          <a:blip r:embed="rId5" cstate="print">
            <a:extLst>
              <a:ext uri="{28A0092B-C50C-407E-A947-70E740481C1C}">
                <a14:useLocalDpi xmlns:a14="http://schemas.microsoft.com/office/drawing/2010/main" val="0"/>
              </a:ext>
            </a:extLst>
          </a:blip>
          <a:stretch>
            <a:fillRect/>
          </a:stretch>
        </p:blipFill>
        <p:spPr>
          <a:xfrm rot="16200000">
            <a:off x="1173861" y="3055197"/>
            <a:ext cx="2730731" cy="3921530"/>
          </a:xfrm>
        </p:spPr>
      </p:pic>
      <p:sp>
        <p:nvSpPr>
          <p:cNvPr id="11" name="TextBox 10"/>
          <p:cNvSpPr txBox="1"/>
          <p:nvPr/>
        </p:nvSpPr>
        <p:spPr>
          <a:xfrm>
            <a:off x="1776907" y="281679"/>
            <a:ext cx="6264696" cy="461665"/>
          </a:xfrm>
          <a:prstGeom prst="rect">
            <a:avLst/>
          </a:prstGeom>
          <a:noFill/>
        </p:spPr>
        <p:txBody>
          <a:bodyPr wrap="square" rtlCol="0">
            <a:spAutoFit/>
          </a:bodyPr>
          <a:lstStyle/>
          <a:p>
            <a:r>
              <a:rPr lang="en-GB" sz="2400" b="0" dirty="0" smtClean="0">
                <a:solidFill>
                  <a:srgbClr val="0000CC"/>
                </a:solidFill>
              </a:rPr>
              <a:t>Growth of Perturbations: Temperature</a:t>
            </a:r>
            <a:endParaRPr lang="en-GB" sz="2400" b="0" dirty="0">
              <a:solidFill>
                <a:srgbClr val="0000CC"/>
              </a:solidFill>
            </a:endParaRPr>
          </a:p>
        </p:txBody>
      </p:sp>
      <p:sp>
        <p:nvSpPr>
          <p:cNvPr id="12" name="TextBox 11"/>
          <p:cNvSpPr txBox="1"/>
          <p:nvPr/>
        </p:nvSpPr>
        <p:spPr>
          <a:xfrm>
            <a:off x="899592" y="1069745"/>
            <a:ext cx="3096344" cy="338554"/>
          </a:xfrm>
          <a:prstGeom prst="rect">
            <a:avLst/>
          </a:prstGeom>
          <a:solidFill>
            <a:schemeClr val="bg1"/>
          </a:solidFill>
        </p:spPr>
        <p:txBody>
          <a:bodyPr wrap="square" rtlCol="0">
            <a:spAutoFit/>
          </a:bodyPr>
          <a:lstStyle/>
          <a:p>
            <a:pPr algn="ctr"/>
            <a:r>
              <a:rPr lang="en-GB" sz="1600" dirty="0" smtClean="0"/>
              <a:t>INI Pert: APR 2015-2014</a:t>
            </a:r>
            <a:endParaRPr lang="en-GB" sz="1600" dirty="0"/>
          </a:p>
        </p:txBody>
      </p:sp>
      <p:sp>
        <p:nvSpPr>
          <p:cNvPr id="13" name="TextBox 12"/>
          <p:cNvSpPr txBox="1"/>
          <p:nvPr/>
        </p:nvSpPr>
        <p:spPr>
          <a:xfrm>
            <a:off x="5364087" y="1092704"/>
            <a:ext cx="3447429" cy="338554"/>
          </a:xfrm>
          <a:prstGeom prst="rect">
            <a:avLst/>
          </a:prstGeom>
          <a:solidFill>
            <a:schemeClr val="bg1"/>
          </a:solidFill>
        </p:spPr>
        <p:txBody>
          <a:bodyPr wrap="square" rtlCol="0">
            <a:spAutoFit/>
          </a:bodyPr>
          <a:lstStyle/>
          <a:p>
            <a:pPr algn="ctr"/>
            <a:r>
              <a:rPr lang="en-GB" sz="1600" dirty="0" smtClean="0"/>
              <a:t>Final Pert: Aug 2015-2014</a:t>
            </a:r>
            <a:endParaRPr lang="en-GB" sz="1600" dirty="0"/>
          </a:p>
        </p:txBody>
      </p:sp>
      <p:sp>
        <p:nvSpPr>
          <p:cNvPr id="14" name="Right Arrow 13"/>
          <p:cNvSpPr/>
          <p:nvPr/>
        </p:nvSpPr>
        <p:spPr bwMode="auto">
          <a:xfrm>
            <a:off x="4716016" y="2151338"/>
            <a:ext cx="411419" cy="288032"/>
          </a:xfrm>
          <a:prstGeom prst="right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
        <p:nvSpPr>
          <p:cNvPr id="15" name="Right Arrow 14"/>
          <p:cNvSpPr/>
          <p:nvPr/>
        </p:nvSpPr>
        <p:spPr bwMode="auto">
          <a:xfrm>
            <a:off x="4703546" y="4500304"/>
            <a:ext cx="411419" cy="288032"/>
          </a:xfrm>
          <a:prstGeom prst="rightArrow">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178507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bwMode="auto">
          <a:xfrm>
            <a:off x="493775" y="3060455"/>
            <a:ext cx="3697163" cy="2611438"/>
          </a:xfrm>
          <a:prstGeom prst="rect">
            <a:avLst/>
          </a:prstGeom>
          <a:noFill/>
          <a:ln w="12700">
            <a:noFill/>
            <a:miter lim="800000"/>
            <a:headEnd/>
            <a:tailEnd/>
          </a:ln>
        </p:spPr>
      </p:pic>
      <p:pic>
        <p:nvPicPr>
          <p:cNvPr id="18"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994337" y="3060455"/>
            <a:ext cx="3697163" cy="2611438"/>
          </a:xfrm>
          <a:prstGeom prst="rect">
            <a:avLst/>
          </a:prstGeom>
          <a:noFill/>
          <a:ln w="12700">
            <a:noFill/>
            <a:miter lim="800000"/>
            <a:headEnd/>
            <a:tailEnd/>
          </a:ln>
        </p:spPr>
      </p:pic>
      <p:sp>
        <p:nvSpPr>
          <p:cNvPr id="7" name="Title 6"/>
          <p:cNvSpPr>
            <a:spLocks noGrp="1"/>
          </p:cNvSpPr>
          <p:nvPr>
            <p:ph type="title" sz="quarter"/>
          </p:nvPr>
        </p:nvSpPr>
        <p:spPr/>
        <p:txBody>
          <a:bodyPr/>
          <a:lstStyle/>
          <a:p>
            <a:r>
              <a:rPr lang="en-GB" sz="2400" dirty="0" smtClean="0"/>
              <a:t>Another view</a:t>
            </a:r>
            <a:endParaRPr lang="en-GB" sz="2400" dirty="0"/>
          </a:p>
        </p:txBody>
      </p:sp>
      <p:pic>
        <p:nvPicPr>
          <p:cNvPr id="2" name="Content Placeholder 1"/>
          <p:cNvPicPr>
            <a:picLocks noGrp="1" noChangeAspect="1"/>
          </p:cNvPicPr>
          <p:nvPr>
            <p:ph sz="quarter" idx="1"/>
          </p:nvPr>
        </p:nvPicPr>
        <p:blipFill>
          <a:blip r:embed="rId4" cstate="print">
            <a:extLst>
              <a:ext uri="{28A0092B-C50C-407E-A947-70E740481C1C}">
                <a14:useLocalDpi xmlns:a14="http://schemas.microsoft.com/office/drawing/2010/main" val="0"/>
              </a:ext>
            </a:extLst>
          </a:blip>
          <a:stretch>
            <a:fillRect/>
          </a:stretch>
        </p:blipFill>
        <p:spPr>
          <a:xfrm rot="16200000">
            <a:off x="1001478" y="158764"/>
            <a:ext cx="2568478" cy="3636343"/>
          </a:xfrm>
          <a:solidFill>
            <a:schemeClr val="bg2">
              <a:lumMod val="20000"/>
              <a:lumOff val="80000"/>
            </a:schemeClr>
          </a:solidFill>
        </p:spPr>
      </p:pic>
      <p:pic>
        <p:nvPicPr>
          <p:cNvPr id="3" name="Content Placeholder 2"/>
          <p:cNvPicPr>
            <a:picLocks noGrp="1" noChangeAspect="1"/>
          </p:cNvPicPr>
          <p:nvPr>
            <p:ph sz="quarter" idx="2"/>
          </p:nvPr>
        </p:nvPicPr>
        <p:blipFill>
          <a:blip r:embed="rId5" cstate="print">
            <a:extLst>
              <a:ext uri="{28A0092B-C50C-407E-A947-70E740481C1C}">
                <a14:useLocalDpi xmlns:a14="http://schemas.microsoft.com/office/drawing/2010/main" val="0"/>
              </a:ext>
            </a:extLst>
          </a:blip>
          <a:stretch>
            <a:fillRect/>
          </a:stretch>
        </p:blipFill>
        <p:spPr>
          <a:xfrm rot="16200000">
            <a:off x="5502040" y="182574"/>
            <a:ext cx="2568478" cy="3636342"/>
          </a:xfrm>
        </p:spPr>
      </p:pic>
      <p:pic>
        <p:nvPicPr>
          <p:cNvPr id="4" name="Content Placeholder 3"/>
          <p:cNvPicPr>
            <a:picLocks noGrp="1" noChangeAspect="1"/>
          </p:cNvPicPr>
          <p:nvPr>
            <p:ph sz="quarter" idx="3"/>
          </p:nvPr>
        </p:nvPicPr>
        <p:blipFill>
          <a:blip r:embed="rId6" cstate="print">
            <a:extLst>
              <a:ext uri="{28A0092B-C50C-407E-A947-70E740481C1C}">
                <a14:useLocalDpi xmlns:a14="http://schemas.microsoft.com/office/drawing/2010/main" val="0"/>
              </a:ext>
            </a:extLst>
          </a:blip>
          <a:stretch>
            <a:fillRect/>
          </a:stretch>
        </p:blipFill>
        <p:spPr>
          <a:xfrm>
            <a:off x="493775" y="3060455"/>
            <a:ext cx="3697163" cy="2611438"/>
          </a:xfrm>
        </p:spPr>
      </p:pic>
      <p:pic>
        <p:nvPicPr>
          <p:cNvPr id="5" name="Content Placeholder 4"/>
          <p:cNvPicPr>
            <a:picLocks noGrp="1" noChangeAspect="1"/>
          </p:cNvPicPr>
          <p:nvPr>
            <p:ph sz="quarter" idx="4"/>
          </p:nvPr>
        </p:nvPicPr>
        <p:blipFill>
          <a:blip r:embed="rId7" cstate="print">
            <a:extLst>
              <a:ext uri="{28A0092B-C50C-407E-A947-70E740481C1C}">
                <a14:useLocalDpi xmlns:a14="http://schemas.microsoft.com/office/drawing/2010/main" val="0"/>
              </a:ext>
            </a:extLst>
          </a:blip>
          <a:stretch>
            <a:fillRect/>
          </a:stretch>
        </p:blipFill>
        <p:spPr>
          <a:xfrm>
            <a:off x="4994337" y="3060455"/>
            <a:ext cx="3697163" cy="2611438"/>
          </a:xfrm>
        </p:spPr>
      </p:pic>
      <p:sp>
        <p:nvSpPr>
          <p:cNvPr id="6" name="TextBox 5"/>
          <p:cNvSpPr txBox="1"/>
          <p:nvPr/>
        </p:nvSpPr>
        <p:spPr>
          <a:xfrm>
            <a:off x="2912954" y="740946"/>
            <a:ext cx="3312368" cy="338554"/>
          </a:xfrm>
          <a:prstGeom prst="rect">
            <a:avLst/>
          </a:prstGeom>
          <a:noFill/>
        </p:spPr>
        <p:txBody>
          <a:bodyPr wrap="square" rtlCol="0">
            <a:spAutoFit/>
          </a:bodyPr>
          <a:lstStyle/>
          <a:p>
            <a:r>
              <a:rPr lang="en-GB" sz="1600" dirty="0" smtClean="0">
                <a:solidFill>
                  <a:schemeClr val="accent1">
                    <a:lumMod val="50000"/>
                  </a:schemeClr>
                </a:solidFill>
              </a:rPr>
              <a:t>Depth 20C Isotherm (D20)</a:t>
            </a:r>
            <a:endParaRPr lang="en-GB" sz="1600" dirty="0">
              <a:solidFill>
                <a:schemeClr val="accent1">
                  <a:lumMod val="50000"/>
                </a:schemeClr>
              </a:solidFill>
            </a:endParaRPr>
          </a:p>
        </p:txBody>
      </p:sp>
      <p:sp>
        <p:nvSpPr>
          <p:cNvPr id="12" name="TextBox 11"/>
          <p:cNvSpPr txBox="1"/>
          <p:nvPr/>
        </p:nvSpPr>
        <p:spPr>
          <a:xfrm>
            <a:off x="3059832" y="2852936"/>
            <a:ext cx="3312368" cy="338554"/>
          </a:xfrm>
          <a:prstGeom prst="rect">
            <a:avLst/>
          </a:prstGeom>
          <a:noFill/>
        </p:spPr>
        <p:txBody>
          <a:bodyPr wrap="square" rtlCol="0">
            <a:spAutoFit/>
          </a:bodyPr>
          <a:lstStyle/>
          <a:p>
            <a:r>
              <a:rPr lang="en-GB" sz="1600" dirty="0" smtClean="0">
                <a:solidFill>
                  <a:schemeClr val="accent1">
                    <a:lumMod val="50000"/>
                  </a:schemeClr>
                </a:solidFill>
              </a:rPr>
              <a:t>                     SST</a:t>
            </a:r>
            <a:endParaRPr lang="en-GB" sz="1600" dirty="0">
              <a:solidFill>
                <a:schemeClr val="accent1">
                  <a:lumMod val="50000"/>
                </a:schemeClr>
              </a:solidFill>
            </a:endParaRPr>
          </a:p>
        </p:txBody>
      </p:sp>
      <p:sp>
        <p:nvSpPr>
          <p:cNvPr id="8" name="TextBox 7"/>
          <p:cNvSpPr txBox="1"/>
          <p:nvPr/>
        </p:nvSpPr>
        <p:spPr>
          <a:xfrm>
            <a:off x="809013" y="942069"/>
            <a:ext cx="1944216" cy="338554"/>
          </a:xfrm>
          <a:prstGeom prst="rect">
            <a:avLst/>
          </a:prstGeom>
          <a:noFill/>
        </p:spPr>
        <p:txBody>
          <a:bodyPr wrap="square" rtlCol="0">
            <a:spAutoFit/>
          </a:bodyPr>
          <a:lstStyle/>
          <a:p>
            <a:r>
              <a:rPr lang="en-GB" sz="1600" dirty="0" smtClean="0"/>
              <a:t>2014</a:t>
            </a:r>
            <a:endParaRPr lang="en-GB" sz="1600" dirty="0"/>
          </a:p>
        </p:txBody>
      </p:sp>
      <p:sp>
        <p:nvSpPr>
          <p:cNvPr id="14" name="TextBox 13"/>
          <p:cNvSpPr txBox="1"/>
          <p:nvPr/>
        </p:nvSpPr>
        <p:spPr>
          <a:xfrm>
            <a:off x="6688759" y="860521"/>
            <a:ext cx="1944216" cy="338554"/>
          </a:xfrm>
          <a:prstGeom prst="rect">
            <a:avLst/>
          </a:prstGeom>
          <a:noFill/>
        </p:spPr>
        <p:txBody>
          <a:bodyPr wrap="square" rtlCol="0">
            <a:spAutoFit/>
          </a:bodyPr>
          <a:lstStyle/>
          <a:p>
            <a:pPr algn="r"/>
            <a:r>
              <a:rPr lang="en-GB" sz="1600" dirty="0" smtClean="0"/>
              <a:t>2015</a:t>
            </a:r>
            <a:endParaRPr lang="en-GB" sz="1600" dirty="0"/>
          </a:p>
        </p:txBody>
      </p:sp>
      <p:sp>
        <p:nvSpPr>
          <p:cNvPr id="9" name="Oval 8"/>
          <p:cNvSpPr/>
          <p:nvPr/>
        </p:nvSpPr>
        <p:spPr bwMode="auto">
          <a:xfrm>
            <a:off x="1619672" y="1628800"/>
            <a:ext cx="792087" cy="216024"/>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
        <p:nvSpPr>
          <p:cNvPr id="16" name="Oval 15"/>
          <p:cNvSpPr/>
          <p:nvPr/>
        </p:nvSpPr>
        <p:spPr bwMode="auto">
          <a:xfrm>
            <a:off x="6652593" y="1771245"/>
            <a:ext cx="792087" cy="216024"/>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
        <p:nvSpPr>
          <p:cNvPr id="10" name="TextBox 9"/>
          <p:cNvSpPr txBox="1"/>
          <p:nvPr/>
        </p:nvSpPr>
        <p:spPr>
          <a:xfrm>
            <a:off x="107504" y="5502865"/>
            <a:ext cx="8917434" cy="1384995"/>
          </a:xfrm>
          <a:prstGeom prst="rect">
            <a:avLst/>
          </a:prstGeom>
          <a:solidFill>
            <a:schemeClr val="bg2">
              <a:lumMod val="20000"/>
              <a:lumOff val="80000"/>
            </a:schemeClr>
          </a:solidFill>
        </p:spPr>
        <p:txBody>
          <a:bodyPr wrap="square" rtlCol="0">
            <a:spAutoFit/>
          </a:bodyPr>
          <a:lstStyle/>
          <a:p>
            <a:pPr marL="457200" indent="-457200">
              <a:buFont typeface="Arial" panose="020B0604020202020204" pitchFamily="34" charset="0"/>
              <a:buChar char="•"/>
            </a:pPr>
            <a:r>
              <a:rPr lang="en-GB" sz="1400" b="0" dirty="0" smtClean="0"/>
              <a:t>North-West Trop Pac thermocline is deeper in JFM 2014. Possibly causing off Equatorial SST peak values later in June and associated convection.</a:t>
            </a:r>
          </a:p>
          <a:p>
            <a:pPr marL="457200" indent="-457200">
              <a:buFont typeface="Arial" panose="020B0604020202020204" pitchFamily="34" charset="0"/>
              <a:buChar char="•"/>
            </a:pPr>
            <a:endParaRPr lang="en-GB" sz="1400" b="0" dirty="0" smtClean="0"/>
          </a:p>
          <a:p>
            <a:pPr marL="457200" indent="-457200">
              <a:buFont typeface="Arial" panose="020B0604020202020204" pitchFamily="34" charset="0"/>
              <a:buChar char="•"/>
            </a:pPr>
            <a:r>
              <a:rPr lang="en-GB" sz="1400" b="0" dirty="0" smtClean="0"/>
              <a:t>In Central/East </a:t>
            </a:r>
            <a:r>
              <a:rPr lang="en-GB" sz="1400" b="0" dirty="0" err="1" smtClean="0"/>
              <a:t>Eq</a:t>
            </a:r>
            <a:r>
              <a:rPr lang="en-GB" sz="1400" b="0" dirty="0" smtClean="0"/>
              <a:t> Pac thermocline is deeper in 2015, possibly helping to lock convection at Equator, and preventing the seasonal northward migration of the ITZC</a:t>
            </a:r>
          </a:p>
          <a:p>
            <a:pPr marL="457200" indent="-457200">
              <a:buFont typeface="Arial" panose="020B0604020202020204" pitchFamily="34" charset="0"/>
              <a:buChar char="•"/>
            </a:pPr>
            <a:endParaRPr lang="en-GB" sz="1400" b="0" dirty="0"/>
          </a:p>
        </p:txBody>
      </p:sp>
      <p:sp>
        <p:nvSpPr>
          <p:cNvPr id="11" name="TextBox 10"/>
          <p:cNvSpPr txBox="1"/>
          <p:nvPr/>
        </p:nvSpPr>
        <p:spPr>
          <a:xfrm>
            <a:off x="4389094" y="1746111"/>
            <a:ext cx="541784" cy="246221"/>
          </a:xfrm>
          <a:prstGeom prst="rect">
            <a:avLst/>
          </a:prstGeom>
          <a:noFill/>
        </p:spPr>
        <p:txBody>
          <a:bodyPr wrap="square" rtlCol="0">
            <a:spAutoFit/>
          </a:bodyPr>
          <a:lstStyle/>
          <a:p>
            <a:r>
              <a:rPr lang="en-GB" sz="1000" dirty="0" smtClean="0"/>
              <a:t>JFM</a:t>
            </a:r>
            <a:endParaRPr lang="en-GB" sz="1000" dirty="0"/>
          </a:p>
        </p:txBody>
      </p:sp>
      <p:sp>
        <p:nvSpPr>
          <p:cNvPr id="19" name="TextBox 18"/>
          <p:cNvSpPr txBox="1"/>
          <p:nvPr/>
        </p:nvSpPr>
        <p:spPr>
          <a:xfrm>
            <a:off x="4445124" y="4029675"/>
            <a:ext cx="541784" cy="246221"/>
          </a:xfrm>
          <a:prstGeom prst="rect">
            <a:avLst/>
          </a:prstGeom>
          <a:noFill/>
        </p:spPr>
        <p:txBody>
          <a:bodyPr wrap="square" rtlCol="0">
            <a:spAutoFit/>
          </a:bodyPr>
          <a:lstStyle/>
          <a:p>
            <a:r>
              <a:rPr lang="en-GB" sz="1000" dirty="0" smtClean="0"/>
              <a:t>June</a:t>
            </a:r>
            <a:endParaRPr lang="en-GB" sz="1000" dirty="0"/>
          </a:p>
        </p:txBody>
      </p:sp>
      <p:sp>
        <p:nvSpPr>
          <p:cNvPr id="20" name="Oval 19"/>
          <p:cNvSpPr/>
          <p:nvPr/>
        </p:nvSpPr>
        <p:spPr bwMode="auto">
          <a:xfrm>
            <a:off x="1475656" y="3933056"/>
            <a:ext cx="792087" cy="216024"/>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33726066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
                                            <p:txEl>
                                              <p:pRg st="0" end="0"/>
                                            </p:txEl>
                                          </p:spTgt>
                                        </p:tgtEl>
                                        <p:attrNameLst>
                                          <p:attrName>style.visibility</p:attrName>
                                        </p:attrNameLst>
                                      </p:cBhvr>
                                      <p:to>
                                        <p:strVal val="visible"/>
                                      </p:to>
                                    </p:set>
                                    <p:animEffect transition="in" filter="fade">
                                      <p:cBhvr>
                                        <p:cTn id="18" dur="500"/>
                                        <p:tgtEl>
                                          <p:spTgt spid="10">
                                            <p:txEl>
                                              <p:pRg st="0" end="0"/>
                                            </p:txEl>
                                          </p:spTgt>
                                        </p:tgtEl>
                                      </p:cBhvr>
                                    </p:animEffect>
                                  </p:childTnLst>
                                </p:cTn>
                              </p:par>
                              <p:par>
                                <p:cTn id="19" presetID="2" presetClass="entr" presetSubtype="4"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
                                            <p:txEl>
                                              <p:pRg st="2" end="2"/>
                                            </p:txEl>
                                          </p:spTgt>
                                        </p:tgtEl>
                                        <p:attrNameLst>
                                          <p:attrName>style.visibility</p:attrName>
                                        </p:attrNameLst>
                                      </p:cBhvr>
                                      <p:to>
                                        <p:strVal val="visible"/>
                                      </p:to>
                                    </p:set>
                                    <p:animEffect transition="in" filter="fade">
                                      <p:cBhvr>
                                        <p:cTn id="27"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3"/>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482400" y="979200"/>
            <a:ext cx="3694517" cy="2609850"/>
          </a:xfrm>
        </p:spPr>
      </p:pic>
      <p:pic>
        <p:nvPicPr>
          <p:cNvPr id="13" name="Content Placeholder 11"/>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4995660" y="979200"/>
            <a:ext cx="3694517" cy="2609850"/>
          </a:xfrm>
        </p:spPr>
      </p:pic>
      <p:pic>
        <p:nvPicPr>
          <p:cNvPr id="15" name="Content Placeholder 13"/>
          <p:cNvPicPr>
            <a:picLocks noGrp="1" noChangeAspect="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4996800" y="960291"/>
            <a:ext cx="3695007" cy="2610196"/>
          </a:xfrm>
        </p:spPr>
      </p:pic>
      <p:pic>
        <p:nvPicPr>
          <p:cNvPr id="17" name="Content Placeholder 5"/>
          <p:cNvPicPr>
            <a:picLocks noGrp="1" noChangeAspect="1"/>
          </p:cNvPicPr>
          <p:nvPr>
            <p:ph sz="quarter" idx="3"/>
          </p:nvPr>
        </p:nvPicPr>
        <p:blipFill>
          <a:blip r:embed="rId5" cstate="print">
            <a:extLst>
              <a:ext uri="{28A0092B-C50C-407E-A947-70E740481C1C}">
                <a14:useLocalDpi xmlns:a14="http://schemas.microsoft.com/office/drawing/2010/main" val="0"/>
              </a:ext>
            </a:extLst>
          </a:blip>
          <a:stretch>
            <a:fillRect/>
          </a:stretch>
        </p:blipFill>
        <p:spPr>
          <a:xfrm>
            <a:off x="480887" y="960291"/>
            <a:ext cx="3695007" cy="2610196"/>
          </a:xfrm>
        </p:spPr>
      </p:pic>
      <p:sp>
        <p:nvSpPr>
          <p:cNvPr id="7" name="Title 6"/>
          <p:cNvSpPr>
            <a:spLocks noGrp="1"/>
          </p:cNvSpPr>
          <p:nvPr>
            <p:ph type="title" sz="quarter"/>
          </p:nvPr>
        </p:nvSpPr>
        <p:spPr>
          <a:xfrm>
            <a:off x="1691680" y="220042"/>
            <a:ext cx="1042392" cy="609600"/>
          </a:xfrm>
        </p:spPr>
        <p:txBody>
          <a:bodyPr/>
          <a:lstStyle/>
          <a:p>
            <a:r>
              <a:rPr lang="en-GB" dirty="0" smtClean="0"/>
              <a:t>SST </a:t>
            </a:r>
            <a:endParaRPr lang="en-GB" dirty="0"/>
          </a:p>
        </p:txBody>
      </p:sp>
      <p:sp>
        <p:nvSpPr>
          <p:cNvPr id="19" name="Title 6"/>
          <p:cNvSpPr txBox="1">
            <a:spLocks/>
          </p:cNvSpPr>
          <p:nvPr/>
        </p:nvSpPr>
        <p:spPr bwMode="auto">
          <a:xfrm>
            <a:off x="6516216" y="188640"/>
            <a:ext cx="1042392"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b="0" kern="0" dirty="0" smtClean="0"/>
              <a:t>P-E </a:t>
            </a:r>
            <a:endParaRPr lang="en-GB" b="0" kern="0" dirty="0"/>
          </a:p>
        </p:txBody>
      </p:sp>
      <p:sp>
        <p:nvSpPr>
          <p:cNvPr id="20" name="TextBox 19"/>
          <p:cNvSpPr txBox="1"/>
          <p:nvPr/>
        </p:nvSpPr>
        <p:spPr>
          <a:xfrm>
            <a:off x="3539919" y="786991"/>
            <a:ext cx="2304256" cy="369332"/>
          </a:xfrm>
          <a:prstGeom prst="rect">
            <a:avLst/>
          </a:prstGeom>
          <a:noFill/>
        </p:spPr>
        <p:txBody>
          <a:bodyPr wrap="square" rtlCol="0">
            <a:spAutoFit/>
          </a:bodyPr>
          <a:lstStyle/>
          <a:p>
            <a:r>
              <a:rPr lang="en-GB" sz="1800" dirty="0" smtClean="0"/>
              <a:t>June 2014</a:t>
            </a:r>
            <a:endParaRPr lang="en-GB" sz="1800" dirty="0"/>
          </a:p>
        </p:txBody>
      </p:sp>
      <p:sp>
        <p:nvSpPr>
          <p:cNvPr id="21" name="TextBox 20"/>
          <p:cNvSpPr txBox="1"/>
          <p:nvPr/>
        </p:nvSpPr>
        <p:spPr>
          <a:xfrm>
            <a:off x="3615993" y="775624"/>
            <a:ext cx="2304256" cy="369332"/>
          </a:xfrm>
          <a:prstGeom prst="rect">
            <a:avLst/>
          </a:prstGeom>
          <a:solidFill>
            <a:schemeClr val="bg1"/>
          </a:solidFill>
        </p:spPr>
        <p:txBody>
          <a:bodyPr wrap="square" rtlCol="0">
            <a:spAutoFit/>
          </a:bodyPr>
          <a:lstStyle/>
          <a:p>
            <a:r>
              <a:rPr lang="en-GB" sz="1800" dirty="0" smtClean="0"/>
              <a:t>July 2014</a:t>
            </a:r>
            <a:endParaRPr lang="en-GB" sz="1800" dirty="0"/>
          </a:p>
        </p:txBody>
      </p:sp>
      <p:pic>
        <p:nvPicPr>
          <p:cNvPr id="25" name="Content Placeholder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bwMode="auto">
          <a:xfrm>
            <a:off x="482400" y="3409850"/>
            <a:ext cx="3697163" cy="2611438"/>
          </a:xfrm>
          <a:prstGeom prst="rect">
            <a:avLst/>
          </a:prstGeom>
          <a:noFill/>
          <a:ln w="12700">
            <a:noFill/>
            <a:miter lim="800000"/>
            <a:headEnd/>
            <a:tailEnd/>
          </a:ln>
        </p:spPr>
      </p:pic>
      <p:pic>
        <p:nvPicPr>
          <p:cNvPr id="26" name="Content Placeholder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bwMode="auto">
          <a:xfrm>
            <a:off x="4996800" y="3409850"/>
            <a:ext cx="3694914" cy="2609850"/>
          </a:xfrm>
          <a:prstGeom prst="rect">
            <a:avLst/>
          </a:prstGeom>
          <a:noFill/>
          <a:ln w="12700">
            <a:noFill/>
            <a:miter lim="800000"/>
            <a:headEnd/>
            <a:tailEnd/>
          </a:ln>
        </p:spPr>
      </p:pic>
      <p:sp>
        <p:nvSpPr>
          <p:cNvPr id="27" name="TextBox 26"/>
          <p:cNvSpPr txBox="1"/>
          <p:nvPr/>
        </p:nvSpPr>
        <p:spPr>
          <a:xfrm>
            <a:off x="3615993" y="3232737"/>
            <a:ext cx="2304256" cy="369332"/>
          </a:xfrm>
          <a:prstGeom prst="rect">
            <a:avLst/>
          </a:prstGeom>
          <a:solidFill>
            <a:schemeClr val="bg1"/>
          </a:solidFill>
        </p:spPr>
        <p:txBody>
          <a:bodyPr wrap="square" rtlCol="0">
            <a:spAutoFit/>
          </a:bodyPr>
          <a:lstStyle/>
          <a:p>
            <a:r>
              <a:rPr lang="en-GB" sz="1800" dirty="0" smtClean="0"/>
              <a:t>June 2015</a:t>
            </a:r>
            <a:endParaRPr lang="en-GB" sz="1800" dirty="0"/>
          </a:p>
        </p:txBody>
      </p:sp>
      <p:pic>
        <p:nvPicPr>
          <p:cNvPr id="28" name="Content Placeholder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bwMode="auto">
          <a:xfrm>
            <a:off x="4996800" y="3409200"/>
            <a:ext cx="3695007" cy="2610196"/>
          </a:xfrm>
          <a:prstGeom prst="rect">
            <a:avLst/>
          </a:prstGeom>
          <a:noFill/>
          <a:ln w="12700">
            <a:noFill/>
            <a:miter lim="800000"/>
            <a:headEnd/>
            <a:tailEnd/>
          </a:ln>
        </p:spPr>
      </p:pic>
      <p:pic>
        <p:nvPicPr>
          <p:cNvPr id="29" name="Content Placeholder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bwMode="auto">
          <a:xfrm>
            <a:off x="482400" y="3388763"/>
            <a:ext cx="3694730" cy="2610000"/>
          </a:xfrm>
          <a:prstGeom prst="rect">
            <a:avLst/>
          </a:prstGeom>
          <a:noFill/>
          <a:ln w="12700">
            <a:noFill/>
            <a:miter lim="800000"/>
            <a:headEnd/>
            <a:tailEnd/>
          </a:ln>
        </p:spPr>
      </p:pic>
      <p:sp>
        <p:nvSpPr>
          <p:cNvPr id="30" name="TextBox 29"/>
          <p:cNvSpPr txBox="1"/>
          <p:nvPr/>
        </p:nvSpPr>
        <p:spPr>
          <a:xfrm>
            <a:off x="3570185" y="3186776"/>
            <a:ext cx="2304256" cy="369332"/>
          </a:xfrm>
          <a:prstGeom prst="rect">
            <a:avLst/>
          </a:prstGeom>
          <a:solidFill>
            <a:schemeClr val="bg1"/>
          </a:solidFill>
        </p:spPr>
        <p:txBody>
          <a:bodyPr wrap="square" rtlCol="0">
            <a:spAutoFit/>
          </a:bodyPr>
          <a:lstStyle/>
          <a:p>
            <a:r>
              <a:rPr lang="en-GB" sz="1800" dirty="0" smtClean="0"/>
              <a:t>July 2015</a:t>
            </a:r>
            <a:endParaRPr lang="en-GB" sz="1800" dirty="0"/>
          </a:p>
        </p:txBody>
      </p:sp>
      <p:sp>
        <p:nvSpPr>
          <p:cNvPr id="22" name="TextBox 21"/>
          <p:cNvSpPr txBox="1"/>
          <p:nvPr/>
        </p:nvSpPr>
        <p:spPr>
          <a:xfrm>
            <a:off x="120047" y="5817700"/>
            <a:ext cx="9144000" cy="1015663"/>
          </a:xfrm>
          <a:prstGeom prst="rect">
            <a:avLst/>
          </a:prstGeom>
          <a:solidFill>
            <a:schemeClr val="bg1"/>
          </a:solidFill>
        </p:spPr>
        <p:txBody>
          <a:bodyPr wrap="square" rtlCol="0">
            <a:spAutoFit/>
          </a:bodyPr>
          <a:lstStyle/>
          <a:p>
            <a:pPr marL="285750" indent="-285750">
              <a:buFont typeface="Arial" panose="020B0604020202020204" pitchFamily="34" charset="0"/>
              <a:buChar char="•"/>
            </a:pPr>
            <a:r>
              <a:rPr lang="en-GB" sz="1200" b="0" dirty="0" smtClean="0"/>
              <a:t>Note </a:t>
            </a:r>
            <a:r>
              <a:rPr lang="en-GB" sz="1200" b="0" dirty="0"/>
              <a:t>SST&gt;30deg </a:t>
            </a:r>
            <a:r>
              <a:rPr lang="en-GB" sz="1200" b="0" dirty="0" smtClean="0"/>
              <a:t>North-West Trop Pac in 2014. In Central Pac in 2015. </a:t>
            </a:r>
            <a:endParaRPr lang="en-GB" sz="1200" b="0" dirty="0"/>
          </a:p>
          <a:p>
            <a:pPr marL="285750" indent="-285750">
              <a:buFont typeface="Arial" panose="020B0604020202020204" pitchFamily="34" charset="0"/>
              <a:buChar char="•"/>
            </a:pPr>
            <a:r>
              <a:rPr lang="en-GB" sz="1200" b="0" dirty="0" smtClean="0"/>
              <a:t>Note narrower ITZC in 2014. Broader and 2015</a:t>
            </a:r>
          </a:p>
          <a:p>
            <a:pPr marL="285750" indent="-285750">
              <a:buFont typeface="Arial" panose="020B0604020202020204" pitchFamily="34" charset="0"/>
              <a:buChar char="•"/>
            </a:pPr>
            <a:endParaRPr lang="en-GB" sz="1200" b="0" dirty="0" smtClean="0"/>
          </a:p>
          <a:p>
            <a:pPr marL="285750" indent="-285750">
              <a:buFont typeface="Arial" panose="020B0604020202020204" pitchFamily="34" charset="0"/>
              <a:buChar char="•"/>
            </a:pPr>
            <a:r>
              <a:rPr lang="en-GB" sz="1200" b="0" dirty="0" smtClean="0"/>
              <a:t>Note ITZC northward migration in 2014, while </a:t>
            </a:r>
            <a:r>
              <a:rPr lang="en-GB" sz="1200" b="0" dirty="0"/>
              <a:t> </a:t>
            </a:r>
            <a:r>
              <a:rPr lang="en-GB" sz="1200" b="0" dirty="0" smtClean="0"/>
              <a:t>it stays broad and close to the </a:t>
            </a:r>
            <a:r>
              <a:rPr lang="en-GB" sz="1200" b="0" dirty="0" err="1" smtClean="0"/>
              <a:t>Eq</a:t>
            </a:r>
            <a:r>
              <a:rPr lang="en-GB" sz="1200" b="0" dirty="0" smtClean="0"/>
              <a:t> in 2015</a:t>
            </a:r>
          </a:p>
          <a:p>
            <a:pPr marL="285750" indent="-285750">
              <a:buFont typeface="Arial" panose="020B0604020202020204" pitchFamily="34" charset="0"/>
              <a:buChar char="•"/>
            </a:pPr>
            <a:r>
              <a:rPr lang="en-GB" sz="1200" b="0" dirty="0" smtClean="0"/>
              <a:t>In 2015 the convection in West Pac is supressed (and SST cooling).</a:t>
            </a:r>
            <a:endParaRPr lang="en-GB" sz="1400" b="0" dirty="0"/>
          </a:p>
        </p:txBody>
      </p:sp>
    </p:spTree>
    <p:extLst>
      <p:ext uri="{BB962C8B-B14F-4D97-AF65-F5344CB8AC3E}">
        <p14:creationId xmlns:p14="http://schemas.microsoft.com/office/powerpoint/2010/main" val="3313309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0"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49288" y="155574"/>
            <a:ext cx="8375650" cy="1401217"/>
          </a:xfrm>
        </p:spPr>
        <p:txBody>
          <a:bodyPr/>
          <a:lstStyle/>
          <a:p>
            <a:r>
              <a:rPr lang="en-GB" dirty="0" smtClean="0"/>
              <a:t>El Nino 2015/16:  example of scale interactions </a:t>
            </a:r>
            <a:endParaRPr lang="en-GB" dirty="0"/>
          </a:p>
        </p:txBody>
      </p:sp>
      <p:sp>
        <p:nvSpPr>
          <p:cNvPr id="8" name="TextBox 7"/>
          <p:cNvSpPr txBox="1"/>
          <p:nvPr/>
        </p:nvSpPr>
        <p:spPr>
          <a:xfrm>
            <a:off x="539552" y="2132856"/>
            <a:ext cx="8064896" cy="3477875"/>
          </a:xfrm>
          <a:prstGeom prst="rect">
            <a:avLst/>
          </a:prstGeom>
          <a:noFill/>
        </p:spPr>
        <p:txBody>
          <a:bodyPr wrap="square" rtlCol="0">
            <a:spAutoFit/>
          </a:bodyPr>
          <a:lstStyle/>
          <a:p>
            <a:pPr marL="285750" indent="-285750">
              <a:buFont typeface="Arial" panose="020B0604020202020204" pitchFamily="34" charset="0"/>
              <a:buChar char="•"/>
            </a:pPr>
            <a:r>
              <a:rPr lang="en-GB" sz="1400" dirty="0" smtClean="0"/>
              <a:t>Interaction with low frequency variability</a:t>
            </a:r>
            <a:r>
              <a:rPr lang="en-GB" sz="1400" b="0" dirty="0" smtClean="0"/>
              <a:t>: </a:t>
            </a:r>
          </a:p>
          <a:p>
            <a:pPr marL="742950" lvl="1" indent="-285750">
              <a:buFont typeface="Arial" panose="020B0604020202020204" pitchFamily="34" charset="0"/>
              <a:buChar char="•"/>
            </a:pPr>
            <a:r>
              <a:rPr lang="en-GB" sz="1400" b="0" dirty="0" smtClean="0"/>
              <a:t>The events of 2014 prepare the ground for El Nino 2015</a:t>
            </a:r>
          </a:p>
          <a:p>
            <a:pPr lvl="1"/>
            <a:endParaRPr lang="en-GB" sz="1400" b="0" dirty="0" smtClean="0"/>
          </a:p>
          <a:p>
            <a:pPr marL="742950" lvl="1" indent="-285750">
              <a:buFont typeface="Arial" panose="020B0604020202020204" pitchFamily="34" charset="0"/>
              <a:buChar char="•"/>
            </a:pPr>
            <a:endParaRPr lang="en-GB" sz="1400" b="0" dirty="0"/>
          </a:p>
          <a:p>
            <a:pPr marL="285750" indent="-285750">
              <a:buFont typeface="Arial" panose="020B0604020202020204" pitchFamily="34" charset="0"/>
              <a:buChar char="•"/>
            </a:pPr>
            <a:r>
              <a:rPr lang="en-GB" sz="1400" dirty="0" smtClean="0"/>
              <a:t>Interaction of </a:t>
            </a:r>
            <a:r>
              <a:rPr lang="en-GB" sz="1400" dirty="0" err="1" smtClean="0"/>
              <a:t>intraseasonal</a:t>
            </a:r>
            <a:r>
              <a:rPr lang="en-GB" sz="1400" dirty="0" smtClean="0"/>
              <a:t> variability:</a:t>
            </a:r>
          </a:p>
          <a:p>
            <a:pPr marL="742950" lvl="1" indent="-285750">
              <a:buFont typeface="Arial" panose="020B0604020202020204" pitchFamily="34" charset="0"/>
              <a:buChar char="•"/>
            </a:pPr>
            <a:r>
              <a:rPr lang="en-GB" sz="1200" b="0" dirty="0" smtClean="0"/>
              <a:t>Do some properties of the WWB determine the outcome</a:t>
            </a:r>
            <a:r>
              <a:rPr lang="en-GB" sz="1400" dirty="0" smtClean="0"/>
              <a:t> </a:t>
            </a:r>
            <a:r>
              <a:rPr lang="en-GB" sz="1400" b="0" dirty="0" smtClean="0"/>
              <a:t>(timing, </a:t>
            </a:r>
            <a:r>
              <a:rPr lang="en-GB" sz="1400" b="0" dirty="0" err="1" smtClean="0"/>
              <a:t>freq</a:t>
            </a:r>
            <a:r>
              <a:rPr lang="en-GB" sz="1400" b="0" dirty="0" smtClean="0"/>
              <a:t>, strength, fetch)</a:t>
            </a:r>
          </a:p>
          <a:p>
            <a:pPr lvl="1"/>
            <a:endParaRPr lang="en-GB" sz="1400" b="0" dirty="0" smtClean="0"/>
          </a:p>
          <a:p>
            <a:pPr marL="742950" lvl="1" indent="-285750">
              <a:buFont typeface="Arial" panose="020B0604020202020204" pitchFamily="34" charset="0"/>
              <a:buChar char="•"/>
            </a:pPr>
            <a:r>
              <a:rPr lang="en-GB" sz="1200" b="0" dirty="0" smtClean="0"/>
              <a:t>Are these properties “random”?. Or are they modulated by background state? </a:t>
            </a:r>
          </a:p>
          <a:p>
            <a:pPr marL="742950" lvl="1" indent="-285750">
              <a:buFont typeface="Arial" panose="020B0604020202020204" pitchFamily="34" charset="0"/>
              <a:buChar char="•"/>
            </a:pPr>
            <a:endParaRPr lang="en-GB" sz="1200" b="0" dirty="0" smtClean="0"/>
          </a:p>
          <a:p>
            <a:pPr marL="285750" indent="-285750">
              <a:buFont typeface="Arial" panose="020B0604020202020204" pitchFamily="34" charset="0"/>
              <a:buChar char="•"/>
            </a:pPr>
            <a:r>
              <a:rPr lang="en-GB" sz="1400" dirty="0" smtClean="0"/>
              <a:t>Interaction with the seasonal cycle: </a:t>
            </a:r>
            <a:r>
              <a:rPr lang="en-GB" sz="1400" dirty="0" err="1" smtClean="0"/>
              <a:t>poleward</a:t>
            </a:r>
            <a:r>
              <a:rPr lang="en-GB" sz="1400" dirty="0" smtClean="0"/>
              <a:t> migration of ITZC</a:t>
            </a:r>
          </a:p>
          <a:p>
            <a:pPr marL="742950" lvl="1" indent="-285750">
              <a:buFont typeface="Arial" panose="020B0604020202020204" pitchFamily="34" charset="0"/>
              <a:buChar char="•"/>
            </a:pPr>
            <a:r>
              <a:rPr lang="en-GB" sz="1400" b="0" dirty="0" smtClean="0"/>
              <a:t>Possible role of the extra Equatorial anomalies.</a:t>
            </a:r>
          </a:p>
          <a:p>
            <a:pPr marL="742950" lvl="1" indent="-285750">
              <a:buFont typeface="Arial" panose="020B0604020202020204" pitchFamily="34" charset="0"/>
              <a:buChar char="•"/>
            </a:pPr>
            <a:endParaRPr lang="en-GB" sz="1400" b="0" dirty="0"/>
          </a:p>
          <a:p>
            <a:pPr marL="285750" indent="-285750">
              <a:buFont typeface="Arial" panose="020B0604020202020204" pitchFamily="34" charset="0"/>
              <a:buChar char="•"/>
            </a:pPr>
            <a:r>
              <a:rPr lang="en-GB" sz="1400" dirty="0" smtClean="0"/>
              <a:t>Interaction with mean state</a:t>
            </a:r>
            <a:r>
              <a:rPr lang="en-GB" sz="1400" b="0" dirty="0" smtClean="0"/>
              <a:t>:</a:t>
            </a:r>
          </a:p>
          <a:p>
            <a:pPr marL="742950" lvl="1" indent="-285750">
              <a:buFont typeface="Arial" panose="020B0604020202020204" pitchFamily="34" charset="0"/>
              <a:buChar char="•"/>
            </a:pPr>
            <a:r>
              <a:rPr lang="en-GB" sz="1400" b="0" dirty="0" smtClean="0"/>
              <a:t> threshold values of SST to trigger deep convection</a:t>
            </a:r>
            <a:endParaRPr lang="en-GB" sz="1400" b="0" dirty="0"/>
          </a:p>
          <a:p>
            <a:pPr marL="742950" lvl="1" indent="-285750">
              <a:buFont typeface="Arial" panose="020B0604020202020204" pitchFamily="34" charset="0"/>
              <a:buChar char="•"/>
            </a:pPr>
            <a:endParaRPr lang="en-GB" sz="1400" b="0" dirty="0" smtClean="0"/>
          </a:p>
          <a:p>
            <a:pPr marL="285750" indent="-285750">
              <a:buFont typeface="Arial" panose="020B0604020202020204" pitchFamily="34" charset="0"/>
              <a:buChar char="•"/>
            </a:pPr>
            <a:endParaRPr lang="en-GB" sz="1400" b="0" dirty="0" smtClean="0"/>
          </a:p>
        </p:txBody>
      </p:sp>
    </p:spTree>
    <p:extLst>
      <p:ext uri="{BB962C8B-B14F-4D97-AF65-F5344CB8AC3E}">
        <p14:creationId xmlns:p14="http://schemas.microsoft.com/office/powerpoint/2010/main" val="998988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6289" name="Rectangle 2"/>
          <p:cNvSpPr>
            <a:spLocks noGrp="1" noChangeArrowheads="1"/>
          </p:cNvSpPr>
          <p:nvPr>
            <p:ph type="title"/>
          </p:nvPr>
        </p:nvSpPr>
        <p:spPr/>
        <p:txBody>
          <a:bodyPr/>
          <a:lstStyle/>
          <a:p>
            <a:r>
              <a:rPr lang="en-GB" sz="2400" dirty="0" smtClean="0">
                <a:solidFill>
                  <a:schemeClr val="accent1">
                    <a:lumMod val="75000"/>
                  </a:schemeClr>
                </a:solidFill>
              </a:rPr>
              <a:t>Summary of Coupled Ocean-Atmosphere Variability </a:t>
            </a:r>
          </a:p>
        </p:txBody>
      </p:sp>
      <p:sp>
        <p:nvSpPr>
          <p:cNvPr id="396290" name="Rectangle 3"/>
          <p:cNvSpPr>
            <a:spLocks noGrp="1" noChangeArrowheads="1"/>
          </p:cNvSpPr>
          <p:nvPr>
            <p:ph type="body" idx="1"/>
          </p:nvPr>
        </p:nvSpPr>
        <p:spPr/>
        <p:txBody>
          <a:bodyPr/>
          <a:lstStyle/>
          <a:p>
            <a:pPr marL="0" indent="-457200">
              <a:lnSpc>
                <a:spcPct val="100000"/>
              </a:lnSpc>
              <a:spcAft>
                <a:spcPts val="1200"/>
              </a:spcAft>
            </a:pPr>
            <a:r>
              <a:rPr lang="en-GB" sz="1600" dirty="0" smtClean="0"/>
              <a:t>The ocean-atmosphere interaction involves </a:t>
            </a:r>
            <a:r>
              <a:rPr lang="en-GB" sz="1600" b="1" dirty="0" smtClean="0"/>
              <a:t>many time scales </a:t>
            </a:r>
            <a:r>
              <a:rPr lang="en-GB" sz="1600" dirty="0" smtClean="0"/>
              <a:t>and a </a:t>
            </a:r>
            <a:r>
              <a:rPr lang="en-GB" sz="1600" b="1" dirty="0" smtClean="0"/>
              <a:t>multiplicity of feedbacks.</a:t>
            </a:r>
          </a:p>
          <a:p>
            <a:pPr marL="0" indent="-457200">
              <a:lnSpc>
                <a:spcPct val="100000"/>
              </a:lnSpc>
              <a:spcAft>
                <a:spcPts val="1200"/>
              </a:spcAft>
            </a:pPr>
            <a:r>
              <a:rPr lang="en-GB" sz="1600" dirty="0" smtClean="0"/>
              <a:t>This can lead to </a:t>
            </a:r>
            <a:r>
              <a:rPr lang="en-GB" sz="1600" b="1" dirty="0" smtClean="0"/>
              <a:t>chaotic behaviour </a:t>
            </a:r>
            <a:r>
              <a:rPr lang="en-GB" sz="1600" dirty="0" smtClean="0"/>
              <a:t>and </a:t>
            </a:r>
            <a:r>
              <a:rPr lang="en-GB" sz="1600" b="1" dirty="0" smtClean="0"/>
              <a:t>abrupt regime transitions</a:t>
            </a:r>
            <a:r>
              <a:rPr lang="en-GB" sz="1600" dirty="0" smtClean="0"/>
              <a:t>, but also to </a:t>
            </a:r>
            <a:r>
              <a:rPr lang="en-GB" sz="1600" b="1" dirty="0" smtClean="0"/>
              <a:t>predictability</a:t>
            </a:r>
            <a:r>
              <a:rPr lang="en-GB" sz="1600" dirty="0"/>
              <a:t> </a:t>
            </a:r>
            <a:r>
              <a:rPr lang="en-GB" sz="1600" dirty="0" smtClean="0"/>
              <a:t>(if oscillations, slow transitions, wave adjustment)</a:t>
            </a:r>
          </a:p>
          <a:p>
            <a:pPr marL="0" indent="-457200">
              <a:lnSpc>
                <a:spcPct val="100000"/>
              </a:lnSpc>
              <a:spcAft>
                <a:spcPts val="1200"/>
              </a:spcAft>
            </a:pPr>
            <a:r>
              <a:rPr lang="en-GB" sz="1600" dirty="0" smtClean="0"/>
              <a:t>The nature of air sea interaction  can be large-scale and small scale</a:t>
            </a:r>
          </a:p>
          <a:p>
            <a:pPr marL="0" indent="-457200">
              <a:lnSpc>
                <a:spcPct val="100000"/>
              </a:lnSpc>
              <a:spcAft>
                <a:spcPts val="1200"/>
              </a:spcAft>
            </a:pPr>
            <a:r>
              <a:rPr lang="en-GB" sz="1600" b="1" dirty="0" smtClean="0"/>
              <a:t>Large scale</a:t>
            </a:r>
            <a:r>
              <a:rPr lang="en-GB" sz="1600" dirty="0" smtClean="0"/>
              <a:t>: mainly in the </a:t>
            </a:r>
            <a:r>
              <a:rPr lang="en-GB" sz="1600" b="1" dirty="0" smtClean="0"/>
              <a:t>tropics</a:t>
            </a:r>
            <a:r>
              <a:rPr lang="en-GB" sz="1600" dirty="0" smtClean="0"/>
              <a:t>. </a:t>
            </a:r>
            <a:r>
              <a:rPr lang="en-GB" sz="1600" dirty="0" err="1"/>
              <a:t>A</a:t>
            </a:r>
            <a:r>
              <a:rPr lang="en-GB" sz="1600" dirty="0" err="1" smtClean="0"/>
              <a:t>tmos</a:t>
            </a:r>
            <a:r>
              <a:rPr lang="en-GB" sz="1600" dirty="0" smtClean="0"/>
              <a:t> responds to large and small scale SST anomalies and gradients. Organized deep convection and associated wind-driven circulation are key elements.</a:t>
            </a:r>
          </a:p>
          <a:p>
            <a:pPr lvl="1"/>
            <a:r>
              <a:rPr lang="en-GB" sz="1400" dirty="0" smtClean="0"/>
              <a:t>SST anomalies can trigger deep convection</a:t>
            </a:r>
            <a:r>
              <a:rPr lang="en-GB" sz="1400" dirty="0"/>
              <a:t> </a:t>
            </a:r>
            <a:r>
              <a:rPr lang="en-GB" sz="1400" dirty="0" smtClean="0"/>
              <a:t>(diurnal, MJO, ENSO…)</a:t>
            </a:r>
          </a:p>
          <a:p>
            <a:pPr lvl="1"/>
            <a:r>
              <a:rPr lang="en-GB" sz="1400" dirty="0" err="1" smtClean="0"/>
              <a:t>Zonal</a:t>
            </a:r>
            <a:r>
              <a:rPr lang="en-GB" sz="1400" dirty="0" smtClean="0"/>
              <a:t> SST gradients influence the Walker circulation (ENSO) </a:t>
            </a:r>
          </a:p>
          <a:p>
            <a:pPr lvl="1"/>
            <a:r>
              <a:rPr lang="en-GB" sz="1400" dirty="0" err="1" smtClean="0"/>
              <a:t>Meridional</a:t>
            </a:r>
            <a:r>
              <a:rPr lang="en-GB" sz="1400" dirty="0" smtClean="0"/>
              <a:t> SST gradient influence the Hadley and Gyre circulations (decadal)</a:t>
            </a:r>
          </a:p>
          <a:p>
            <a:pPr marL="566738" lvl="1" indent="0">
              <a:buNone/>
            </a:pPr>
            <a:endParaRPr lang="en-GB" sz="1800" dirty="0" smtClean="0"/>
          </a:p>
          <a:p>
            <a:pPr>
              <a:lnSpc>
                <a:spcPct val="100000"/>
              </a:lnSpc>
            </a:pPr>
            <a:r>
              <a:rPr lang="en-GB" sz="1800" b="1" dirty="0" smtClean="0"/>
              <a:t>Small scale</a:t>
            </a:r>
            <a:r>
              <a:rPr lang="en-GB" sz="1800" dirty="0" smtClean="0"/>
              <a:t>: the </a:t>
            </a:r>
            <a:r>
              <a:rPr lang="en-GB" sz="1800" dirty="0" err="1" smtClean="0"/>
              <a:t>atmos</a:t>
            </a:r>
            <a:r>
              <a:rPr lang="en-GB" sz="1800" dirty="0" smtClean="0"/>
              <a:t> response to sharp SST fronts (WBC and TIWs) is receiving increased attention. </a:t>
            </a:r>
          </a:p>
          <a:p>
            <a:pPr lvl="1"/>
            <a:r>
              <a:rPr lang="en-GB" sz="1400" dirty="0" smtClean="0"/>
              <a:t>Impact on storm tracks, blocking, NAO and possible decadal variability.</a:t>
            </a:r>
          </a:p>
          <a:p>
            <a:pPr lvl="1"/>
            <a:r>
              <a:rPr lang="en-GB" sz="1400" dirty="0" smtClean="0"/>
              <a:t>Strong implications for modelling and predictability</a:t>
            </a:r>
          </a:p>
          <a:p>
            <a:pPr marL="566738" lvl="1" indent="0">
              <a:buNone/>
            </a:pPr>
            <a:endParaRPr lang="en-GB" sz="1400"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9866" y="3181598"/>
            <a:ext cx="2717840" cy="384780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86035" y="3067174"/>
            <a:ext cx="2778058" cy="3933056"/>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65080" y="3096344"/>
            <a:ext cx="2778058" cy="3933056"/>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b="17105"/>
          <a:stretch/>
        </p:blipFill>
        <p:spPr>
          <a:xfrm>
            <a:off x="2795296" y="188640"/>
            <a:ext cx="2759537" cy="3238574"/>
          </a:xfrm>
          <a:prstGeom prst="rect">
            <a:avLst/>
          </a:prstGeom>
        </p:spPr>
      </p:pic>
      <p:pic>
        <p:nvPicPr>
          <p:cNvPr id="16" name="Picture 15"/>
          <p:cNvPicPr>
            <a:picLocks noChangeAspect="1"/>
          </p:cNvPicPr>
          <p:nvPr/>
        </p:nvPicPr>
        <p:blipFill rotWithShape="1">
          <a:blip r:embed="rId7" cstate="print">
            <a:extLst>
              <a:ext uri="{28A0092B-C50C-407E-A947-70E740481C1C}">
                <a14:useLocalDpi xmlns:a14="http://schemas.microsoft.com/office/drawing/2010/main" val="0"/>
              </a:ext>
            </a:extLst>
          </a:blip>
          <a:srcRect b="16767"/>
          <a:stretch/>
        </p:blipFill>
        <p:spPr>
          <a:xfrm>
            <a:off x="-184167" y="219684"/>
            <a:ext cx="2747091" cy="3249946"/>
          </a:xfrm>
          <a:prstGeom prst="rect">
            <a:avLst/>
          </a:prstGeom>
        </p:spPr>
      </p:pic>
      <p:pic>
        <p:nvPicPr>
          <p:cNvPr id="15" name="Picture 14"/>
          <p:cNvPicPr>
            <a:picLocks noChangeAspect="1"/>
          </p:cNvPicPr>
          <p:nvPr/>
        </p:nvPicPr>
        <p:blipFill rotWithShape="1">
          <a:blip r:embed="rId8" cstate="print">
            <a:extLst>
              <a:ext uri="{28A0092B-C50C-407E-A947-70E740481C1C}">
                <a14:useLocalDpi xmlns:a14="http://schemas.microsoft.com/office/drawing/2010/main" val="0"/>
              </a:ext>
            </a:extLst>
          </a:blip>
          <a:srcRect b="17018"/>
          <a:stretch/>
        </p:blipFill>
        <p:spPr>
          <a:xfrm>
            <a:off x="5652120" y="95529"/>
            <a:ext cx="2803979" cy="3294200"/>
          </a:xfrm>
          <a:prstGeom prst="rect">
            <a:avLst/>
          </a:prstGeom>
        </p:spPr>
      </p:pic>
      <p:sp>
        <p:nvSpPr>
          <p:cNvPr id="7" name="Title 1"/>
          <p:cNvSpPr txBox="1">
            <a:spLocks/>
          </p:cNvSpPr>
          <p:nvPr/>
        </p:nvSpPr>
        <p:spPr bwMode="auto">
          <a:xfrm>
            <a:off x="768350" y="-768645"/>
            <a:ext cx="83756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lnSpc>
                <a:spcPts val="3200"/>
              </a:lnSpc>
              <a:spcBef>
                <a:spcPct val="0"/>
              </a:spcBef>
              <a:spcAft>
                <a:spcPct val="0"/>
              </a:spcAft>
              <a:defRPr sz="3200">
                <a:solidFill>
                  <a:schemeClr val="tx1"/>
                </a:solidFill>
                <a:latin typeface="+mj-lt"/>
                <a:ea typeface="+mj-ea"/>
                <a:cs typeface="+mj-cs"/>
              </a:defRPr>
            </a:lvl1pPr>
            <a:lvl2pPr algn="l" rtl="0" eaLnBrk="0" fontAlgn="base" hangingPunct="0">
              <a:lnSpc>
                <a:spcPts val="3200"/>
              </a:lnSpc>
              <a:spcBef>
                <a:spcPct val="0"/>
              </a:spcBef>
              <a:spcAft>
                <a:spcPct val="0"/>
              </a:spcAft>
              <a:defRPr sz="3200">
                <a:solidFill>
                  <a:schemeClr val="tx1"/>
                </a:solidFill>
                <a:latin typeface="Verdana" pitchFamily="34" charset="0"/>
              </a:defRPr>
            </a:lvl2pPr>
            <a:lvl3pPr algn="l" rtl="0" eaLnBrk="0" fontAlgn="base" hangingPunct="0">
              <a:lnSpc>
                <a:spcPts val="3200"/>
              </a:lnSpc>
              <a:spcBef>
                <a:spcPct val="0"/>
              </a:spcBef>
              <a:spcAft>
                <a:spcPct val="0"/>
              </a:spcAft>
              <a:defRPr sz="3200">
                <a:solidFill>
                  <a:schemeClr val="tx1"/>
                </a:solidFill>
                <a:latin typeface="Verdana" pitchFamily="34" charset="0"/>
              </a:defRPr>
            </a:lvl3pPr>
            <a:lvl4pPr algn="l" rtl="0" eaLnBrk="0" fontAlgn="base" hangingPunct="0">
              <a:lnSpc>
                <a:spcPts val="3200"/>
              </a:lnSpc>
              <a:spcBef>
                <a:spcPct val="0"/>
              </a:spcBef>
              <a:spcAft>
                <a:spcPct val="0"/>
              </a:spcAft>
              <a:defRPr sz="3200">
                <a:solidFill>
                  <a:schemeClr val="tx1"/>
                </a:solidFill>
                <a:latin typeface="Verdana" pitchFamily="34" charset="0"/>
              </a:defRPr>
            </a:lvl4pPr>
            <a:lvl5pPr algn="l" rtl="0" eaLnBrk="0" fontAlgn="base" hangingPunct="0">
              <a:lnSpc>
                <a:spcPts val="3200"/>
              </a:lnSpc>
              <a:spcBef>
                <a:spcPct val="0"/>
              </a:spcBef>
              <a:spcAft>
                <a:spcPct val="0"/>
              </a:spcAft>
              <a:defRPr sz="3200">
                <a:solidFill>
                  <a:schemeClr val="tx1"/>
                </a:solidFill>
                <a:latin typeface="Verdana" pitchFamily="34" charset="0"/>
              </a:defRPr>
            </a:lvl5pPr>
            <a:lvl6pPr marL="457200" algn="l" rtl="0" eaLnBrk="0" fontAlgn="base" hangingPunct="0">
              <a:lnSpc>
                <a:spcPts val="3200"/>
              </a:lnSpc>
              <a:spcBef>
                <a:spcPct val="0"/>
              </a:spcBef>
              <a:spcAft>
                <a:spcPct val="0"/>
              </a:spcAft>
              <a:defRPr sz="3200">
                <a:solidFill>
                  <a:schemeClr val="tx1"/>
                </a:solidFill>
                <a:latin typeface="Verdana" pitchFamily="34" charset="0"/>
              </a:defRPr>
            </a:lvl6pPr>
            <a:lvl7pPr marL="914400" algn="l" rtl="0" eaLnBrk="0" fontAlgn="base" hangingPunct="0">
              <a:lnSpc>
                <a:spcPts val="3200"/>
              </a:lnSpc>
              <a:spcBef>
                <a:spcPct val="0"/>
              </a:spcBef>
              <a:spcAft>
                <a:spcPct val="0"/>
              </a:spcAft>
              <a:defRPr sz="3200">
                <a:solidFill>
                  <a:schemeClr val="tx1"/>
                </a:solidFill>
                <a:latin typeface="Verdana" pitchFamily="34" charset="0"/>
              </a:defRPr>
            </a:lvl7pPr>
            <a:lvl8pPr marL="1371600" algn="l" rtl="0" eaLnBrk="0" fontAlgn="base" hangingPunct="0">
              <a:lnSpc>
                <a:spcPts val="3200"/>
              </a:lnSpc>
              <a:spcBef>
                <a:spcPct val="0"/>
              </a:spcBef>
              <a:spcAft>
                <a:spcPct val="0"/>
              </a:spcAft>
              <a:defRPr sz="3200">
                <a:solidFill>
                  <a:schemeClr val="tx1"/>
                </a:solidFill>
                <a:latin typeface="Verdana" pitchFamily="34" charset="0"/>
              </a:defRPr>
            </a:lvl8pPr>
            <a:lvl9pPr marL="1828800" algn="l" rtl="0" eaLnBrk="0" fontAlgn="base" hangingPunct="0">
              <a:lnSpc>
                <a:spcPts val="3200"/>
              </a:lnSpc>
              <a:spcBef>
                <a:spcPct val="0"/>
              </a:spcBef>
              <a:spcAft>
                <a:spcPct val="0"/>
              </a:spcAft>
              <a:defRPr sz="3200">
                <a:solidFill>
                  <a:schemeClr val="tx1"/>
                </a:solidFill>
                <a:latin typeface="Verdana" pitchFamily="34" charset="0"/>
              </a:defRPr>
            </a:lvl9pPr>
          </a:lstStyle>
          <a:p>
            <a:r>
              <a:rPr lang="en-GB" sz="2000" dirty="0" smtClean="0">
                <a:solidFill>
                  <a:schemeClr val="accent1">
                    <a:lumMod val="75000"/>
                  </a:schemeClr>
                </a:solidFill>
              </a:rPr>
              <a:t>Equatorial Anomalies: </a:t>
            </a:r>
            <a:r>
              <a:rPr lang="en-GB" sz="1800" dirty="0" smtClean="0">
                <a:solidFill>
                  <a:schemeClr val="accent1">
                    <a:lumMod val="75000"/>
                  </a:schemeClr>
                </a:solidFill>
              </a:rPr>
              <a:t>Sep 2013-Now (20</a:t>
            </a:r>
            <a:r>
              <a:rPr lang="en-GB" sz="1800" baseline="30000" dirty="0" smtClean="0">
                <a:solidFill>
                  <a:schemeClr val="accent1">
                    <a:lumMod val="75000"/>
                  </a:schemeClr>
                </a:solidFill>
              </a:rPr>
              <a:t>th</a:t>
            </a:r>
            <a:r>
              <a:rPr lang="en-GB" sz="1800" dirty="0" smtClean="0">
                <a:solidFill>
                  <a:schemeClr val="accent1">
                    <a:lumMod val="75000"/>
                  </a:schemeClr>
                </a:solidFill>
              </a:rPr>
              <a:t> Sep 2015)</a:t>
            </a:r>
          </a:p>
          <a:p>
            <a:endParaRPr lang="en-GB" sz="2000" dirty="0">
              <a:solidFill>
                <a:schemeClr val="accent1">
                  <a:lumMod val="75000"/>
                </a:schemeClr>
              </a:solidFill>
            </a:endParaRPr>
          </a:p>
        </p:txBody>
      </p:sp>
      <p:sp>
        <p:nvSpPr>
          <p:cNvPr id="12" name="TextBox 11"/>
          <p:cNvSpPr txBox="1"/>
          <p:nvPr/>
        </p:nvSpPr>
        <p:spPr>
          <a:xfrm>
            <a:off x="271406" y="3974"/>
            <a:ext cx="2554133" cy="369332"/>
          </a:xfrm>
          <a:prstGeom prst="rect">
            <a:avLst/>
          </a:prstGeom>
          <a:solidFill>
            <a:schemeClr val="bg1"/>
          </a:solidFill>
        </p:spPr>
        <p:txBody>
          <a:bodyPr wrap="square" rtlCol="0">
            <a:spAutoFit/>
          </a:bodyPr>
          <a:lstStyle/>
          <a:p>
            <a:pPr algn="ctr"/>
            <a:r>
              <a:rPr lang="en-GB" sz="1800" dirty="0" err="1" smtClean="0"/>
              <a:t>Taux</a:t>
            </a:r>
            <a:r>
              <a:rPr lang="en-GB" sz="1800" dirty="0" smtClean="0"/>
              <a:t> Anomalies</a:t>
            </a:r>
            <a:endParaRPr lang="en-GB" sz="1800" dirty="0"/>
          </a:p>
        </p:txBody>
      </p:sp>
      <p:sp>
        <p:nvSpPr>
          <p:cNvPr id="13" name="TextBox 12"/>
          <p:cNvSpPr txBox="1"/>
          <p:nvPr/>
        </p:nvSpPr>
        <p:spPr>
          <a:xfrm>
            <a:off x="3284070" y="3974"/>
            <a:ext cx="2554133" cy="369332"/>
          </a:xfrm>
          <a:prstGeom prst="rect">
            <a:avLst/>
          </a:prstGeom>
          <a:solidFill>
            <a:schemeClr val="bg1"/>
          </a:solidFill>
        </p:spPr>
        <p:txBody>
          <a:bodyPr wrap="square" rtlCol="0">
            <a:spAutoFit/>
          </a:bodyPr>
          <a:lstStyle/>
          <a:p>
            <a:pPr algn="ctr"/>
            <a:r>
              <a:rPr lang="en-GB" sz="1800" dirty="0" smtClean="0"/>
              <a:t>D20 Anomalies</a:t>
            </a:r>
            <a:endParaRPr lang="en-GB" sz="1800" dirty="0"/>
          </a:p>
        </p:txBody>
      </p:sp>
      <p:sp>
        <p:nvSpPr>
          <p:cNvPr id="14" name="TextBox 13"/>
          <p:cNvSpPr txBox="1"/>
          <p:nvPr/>
        </p:nvSpPr>
        <p:spPr>
          <a:xfrm>
            <a:off x="6157819" y="-31758"/>
            <a:ext cx="2554133" cy="369332"/>
          </a:xfrm>
          <a:prstGeom prst="rect">
            <a:avLst/>
          </a:prstGeom>
          <a:solidFill>
            <a:schemeClr val="bg1"/>
          </a:solidFill>
        </p:spPr>
        <p:txBody>
          <a:bodyPr wrap="square" rtlCol="0">
            <a:spAutoFit/>
          </a:bodyPr>
          <a:lstStyle/>
          <a:p>
            <a:pPr algn="ctr"/>
            <a:r>
              <a:rPr lang="en-GB" sz="1800" dirty="0" smtClean="0"/>
              <a:t>SST Anomalies</a:t>
            </a:r>
            <a:endParaRPr lang="en-GB" sz="1800" dirty="0"/>
          </a:p>
        </p:txBody>
      </p:sp>
      <p:sp>
        <p:nvSpPr>
          <p:cNvPr id="20" name="TextBox 19"/>
          <p:cNvSpPr txBox="1"/>
          <p:nvPr/>
        </p:nvSpPr>
        <p:spPr>
          <a:xfrm>
            <a:off x="8402009" y="6071276"/>
            <a:ext cx="864096" cy="461665"/>
          </a:xfrm>
          <a:prstGeom prst="rect">
            <a:avLst/>
          </a:prstGeom>
          <a:noFill/>
        </p:spPr>
        <p:txBody>
          <a:bodyPr wrap="square" rtlCol="0">
            <a:spAutoFit/>
          </a:bodyPr>
          <a:lstStyle/>
          <a:p>
            <a:r>
              <a:rPr lang="en-GB" sz="1200" dirty="0" smtClean="0"/>
              <a:t>May 2014</a:t>
            </a:r>
            <a:endParaRPr lang="en-GB" sz="1200" dirty="0"/>
          </a:p>
        </p:txBody>
      </p:sp>
      <p:sp>
        <p:nvSpPr>
          <p:cNvPr id="21" name="TextBox 20"/>
          <p:cNvSpPr txBox="1"/>
          <p:nvPr/>
        </p:nvSpPr>
        <p:spPr>
          <a:xfrm>
            <a:off x="8402009" y="3270685"/>
            <a:ext cx="864096" cy="461665"/>
          </a:xfrm>
          <a:prstGeom prst="rect">
            <a:avLst/>
          </a:prstGeom>
          <a:noFill/>
        </p:spPr>
        <p:txBody>
          <a:bodyPr wrap="square" rtlCol="0">
            <a:spAutoFit/>
          </a:bodyPr>
          <a:lstStyle/>
          <a:p>
            <a:r>
              <a:rPr lang="en-GB" sz="1200" dirty="0" smtClean="0"/>
              <a:t>May 2015</a:t>
            </a:r>
            <a:endParaRPr lang="en-GB" sz="1200" dirty="0"/>
          </a:p>
        </p:txBody>
      </p:sp>
      <p:sp>
        <p:nvSpPr>
          <p:cNvPr id="22" name="TextBox 21"/>
          <p:cNvSpPr txBox="1"/>
          <p:nvPr/>
        </p:nvSpPr>
        <p:spPr>
          <a:xfrm>
            <a:off x="8279904" y="464861"/>
            <a:ext cx="864096" cy="461665"/>
          </a:xfrm>
          <a:prstGeom prst="rect">
            <a:avLst/>
          </a:prstGeom>
          <a:noFill/>
        </p:spPr>
        <p:txBody>
          <a:bodyPr wrap="square" rtlCol="0">
            <a:spAutoFit/>
          </a:bodyPr>
          <a:lstStyle/>
          <a:p>
            <a:r>
              <a:rPr lang="en-GB" sz="1200" dirty="0" smtClean="0"/>
              <a:t>May 2016</a:t>
            </a:r>
            <a:endParaRPr lang="en-GB" sz="1200" dirty="0"/>
          </a:p>
        </p:txBody>
      </p:sp>
    </p:spTree>
    <p:extLst>
      <p:ext uri="{BB962C8B-B14F-4D97-AF65-F5344CB8AC3E}">
        <p14:creationId xmlns:p14="http://schemas.microsoft.com/office/powerpoint/2010/main" val="3540561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7" name="Rectangle 2"/>
          <p:cNvSpPr>
            <a:spLocks noGrp="1" noChangeArrowheads="1"/>
          </p:cNvSpPr>
          <p:nvPr>
            <p:ph type="title"/>
          </p:nvPr>
        </p:nvSpPr>
        <p:spPr/>
        <p:txBody>
          <a:bodyPr/>
          <a:lstStyle/>
          <a:p>
            <a:r>
              <a:rPr lang="en-GB" smtClean="0"/>
              <a:t>Some additional References</a:t>
            </a:r>
            <a:endParaRPr lang="en-US" smtClean="0"/>
          </a:p>
        </p:txBody>
      </p:sp>
      <p:sp>
        <p:nvSpPr>
          <p:cNvPr id="52227" name="Rectangle 3"/>
          <p:cNvSpPr>
            <a:spLocks noGrp="1" noChangeArrowheads="1"/>
          </p:cNvSpPr>
          <p:nvPr>
            <p:ph type="body" idx="1"/>
          </p:nvPr>
        </p:nvSpPr>
        <p:spPr>
          <a:xfrm>
            <a:off x="107950" y="620715"/>
            <a:ext cx="8964613" cy="6237287"/>
          </a:xfrm>
          <a:solidFill>
            <a:schemeClr val="bg1"/>
          </a:solidFill>
        </p:spPr>
        <p:txBody>
          <a:bodyPr/>
          <a:lstStyle/>
          <a:p>
            <a:pPr>
              <a:lnSpc>
                <a:spcPct val="150000"/>
              </a:lnSpc>
              <a:spcAft>
                <a:spcPct val="0"/>
              </a:spcAft>
              <a:buFontTx/>
              <a:buNone/>
              <a:defRPr/>
            </a:pPr>
            <a:r>
              <a:rPr lang="en-GB" sz="1000" b="1" dirty="0" smtClean="0"/>
              <a:t>On Simple dynamical systems and predictability</a:t>
            </a:r>
            <a:endParaRPr lang="en-GB" sz="1000" dirty="0" smtClean="0"/>
          </a:p>
          <a:p>
            <a:pPr>
              <a:lnSpc>
                <a:spcPct val="150000"/>
              </a:lnSpc>
              <a:spcAft>
                <a:spcPct val="0"/>
              </a:spcAft>
              <a:defRPr/>
            </a:pPr>
            <a:r>
              <a:rPr lang="en-GB" sz="1000" dirty="0" err="1" smtClean="0"/>
              <a:t>Hasselmann</a:t>
            </a:r>
            <a:r>
              <a:rPr lang="en-GB" sz="1000" dirty="0" smtClean="0"/>
              <a:t>, K., 1976: Stochastic climate models. Part 1, Theory. </a:t>
            </a:r>
            <a:r>
              <a:rPr lang="en-GB" sz="1000" dirty="0" err="1" smtClean="0"/>
              <a:t>Tellus</a:t>
            </a:r>
            <a:r>
              <a:rPr lang="en-GB" sz="1000" dirty="0" smtClean="0"/>
              <a:t> 28,473-495</a:t>
            </a:r>
          </a:p>
          <a:p>
            <a:pPr>
              <a:lnSpc>
                <a:spcPct val="150000"/>
              </a:lnSpc>
              <a:spcAft>
                <a:spcPct val="0"/>
              </a:spcAft>
              <a:defRPr/>
            </a:pPr>
            <a:r>
              <a:rPr lang="en-GB" sz="1000" dirty="0" err="1" smtClean="0"/>
              <a:t>Saravanan</a:t>
            </a:r>
            <a:r>
              <a:rPr lang="en-GB" sz="1000" dirty="0" smtClean="0"/>
              <a:t> et al 2000, </a:t>
            </a:r>
            <a:r>
              <a:rPr lang="en-GB" sz="1000" dirty="0" err="1" smtClean="0"/>
              <a:t>Latif</a:t>
            </a:r>
            <a:r>
              <a:rPr lang="en-GB" sz="1000" dirty="0" smtClean="0"/>
              <a:t> et al 2002, Timmerman et al 2005</a:t>
            </a:r>
          </a:p>
          <a:p>
            <a:pPr>
              <a:lnSpc>
                <a:spcPct val="150000"/>
              </a:lnSpc>
              <a:spcAft>
                <a:spcPct val="0"/>
              </a:spcAft>
              <a:buFontTx/>
              <a:buNone/>
              <a:defRPr/>
            </a:pPr>
            <a:r>
              <a:rPr lang="en-GB" sz="1000" b="1" dirty="0" smtClean="0"/>
              <a:t>On Ocean Circulation: Given in main presentation</a:t>
            </a:r>
          </a:p>
          <a:p>
            <a:pPr>
              <a:lnSpc>
                <a:spcPct val="150000"/>
              </a:lnSpc>
              <a:spcAft>
                <a:spcPct val="0"/>
              </a:spcAft>
              <a:buFontTx/>
              <a:buNone/>
              <a:defRPr/>
            </a:pPr>
            <a:r>
              <a:rPr lang="en-GB" sz="1000" b="1" dirty="0" smtClean="0"/>
              <a:t>On Ocean Heat Transports: </a:t>
            </a:r>
          </a:p>
          <a:p>
            <a:pPr>
              <a:lnSpc>
                <a:spcPct val="150000"/>
              </a:lnSpc>
              <a:spcAft>
                <a:spcPct val="0"/>
              </a:spcAft>
              <a:buFontTx/>
              <a:buNone/>
              <a:defRPr/>
            </a:pPr>
            <a:r>
              <a:rPr lang="en-GB" sz="1000" b="1" dirty="0" smtClean="0"/>
              <a:t>	</a:t>
            </a:r>
            <a:r>
              <a:rPr lang="en-GB" sz="1000" dirty="0" smtClean="0"/>
              <a:t>Stone (1978), </a:t>
            </a:r>
            <a:r>
              <a:rPr lang="en-GB" sz="1000" dirty="0" err="1" smtClean="0"/>
              <a:t>Trenberth</a:t>
            </a:r>
            <a:r>
              <a:rPr lang="en-GB" sz="1000" dirty="0" smtClean="0"/>
              <a:t> and Caron (2001), </a:t>
            </a:r>
            <a:r>
              <a:rPr lang="en-GB" sz="1000" dirty="0" err="1" smtClean="0"/>
              <a:t>Cazja</a:t>
            </a:r>
            <a:r>
              <a:rPr lang="en-GB" sz="1000" dirty="0" smtClean="0"/>
              <a:t> and Marshall (2007)</a:t>
            </a:r>
            <a:endParaRPr lang="en-GB" sz="1000" b="1" dirty="0" smtClean="0"/>
          </a:p>
          <a:p>
            <a:pPr>
              <a:lnSpc>
                <a:spcPct val="150000"/>
              </a:lnSpc>
              <a:spcAft>
                <a:spcPct val="0"/>
              </a:spcAft>
              <a:buFontTx/>
              <a:buNone/>
              <a:defRPr/>
            </a:pPr>
            <a:r>
              <a:rPr lang="en-GB" sz="1000" b="1" dirty="0" smtClean="0"/>
              <a:t>On Air Sea interaction at Mid-</a:t>
            </a:r>
            <a:r>
              <a:rPr lang="en-GB" sz="1000" b="1" dirty="0" err="1" smtClean="0"/>
              <a:t>latitiudes</a:t>
            </a:r>
            <a:endParaRPr lang="en-GB" sz="1000" b="1" dirty="0" smtClean="0"/>
          </a:p>
          <a:p>
            <a:pPr marL="0">
              <a:lnSpc>
                <a:spcPct val="150000"/>
              </a:lnSpc>
              <a:spcAft>
                <a:spcPct val="0"/>
              </a:spcAft>
              <a:defRPr/>
            </a:pPr>
            <a:r>
              <a:rPr lang="en-GB" sz="1000" dirty="0" err="1" smtClean="0"/>
              <a:t>Frankignoul,C</a:t>
            </a:r>
            <a:r>
              <a:rPr lang="en-GB" sz="1000" dirty="0" smtClean="0"/>
              <a:t>., 1985: Sea surface temperature anomalies, planetary waves and air-sea feedback in the middle latitudes. Rev. </a:t>
            </a:r>
            <a:r>
              <a:rPr lang="en-GB" sz="1000" dirty="0" err="1" smtClean="0"/>
              <a:t>Geophys</a:t>
            </a:r>
            <a:r>
              <a:rPr lang="en-GB" sz="1000" dirty="0" smtClean="0"/>
              <a:t>., 23, 357-390.</a:t>
            </a:r>
          </a:p>
          <a:p>
            <a:pPr marL="0">
              <a:lnSpc>
                <a:spcPct val="150000"/>
              </a:lnSpc>
              <a:spcAft>
                <a:spcPct val="0"/>
              </a:spcAft>
              <a:defRPr/>
            </a:pPr>
            <a:r>
              <a:rPr lang="en-GB" sz="1000" dirty="0" err="1" smtClean="0"/>
              <a:t>Kushnir</a:t>
            </a:r>
            <a:r>
              <a:rPr lang="en-GB" sz="1000" dirty="0" smtClean="0"/>
              <a:t> and </a:t>
            </a:r>
            <a:r>
              <a:rPr lang="en-GB" sz="1000" dirty="0" err="1" smtClean="0"/>
              <a:t>coauthors</a:t>
            </a:r>
            <a:r>
              <a:rPr lang="en-GB" sz="1000" dirty="0" smtClean="0"/>
              <a:t>, 2002: Atmospheric GCM response to </a:t>
            </a:r>
            <a:r>
              <a:rPr lang="en-GB" sz="1000" dirty="0" err="1" smtClean="0"/>
              <a:t>extratropical</a:t>
            </a:r>
            <a:r>
              <a:rPr lang="en-GB" sz="1000" dirty="0" smtClean="0"/>
              <a:t> SST anomalies. Synthesis and evaluation. J. Climate, 15, 2233-2256.</a:t>
            </a:r>
          </a:p>
          <a:p>
            <a:pPr marL="0">
              <a:lnSpc>
                <a:spcPct val="150000"/>
              </a:lnSpc>
              <a:spcAft>
                <a:spcPct val="0"/>
              </a:spcAft>
              <a:defRPr/>
            </a:pPr>
            <a:r>
              <a:rPr lang="da-DK" sz="1000" dirty="0" smtClean="0"/>
              <a:t>Seager et al, Quart. Journal Roy. Met. Soc, 2002</a:t>
            </a:r>
            <a:endParaRPr lang="en-GB" sz="1000" dirty="0" smtClean="0"/>
          </a:p>
          <a:p>
            <a:pPr>
              <a:lnSpc>
                <a:spcPct val="150000"/>
              </a:lnSpc>
              <a:spcAft>
                <a:spcPct val="0"/>
              </a:spcAft>
              <a:buFontTx/>
              <a:buNone/>
              <a:defRPr/>
            </a:pPr>
            <a:r>
              <a:rPr lang="en-GB" sz="1000" b="1" dirty="0" smtClean="0"/>
              <a:t>On Air-Sea interaction in sharp SST fronts</a:t>
            </a:r>
          </a:p>
          <a:p>
            <a:pPr>
              <a:lnSpc>
                <a:spcPct val="150000"/>
              </a:lnSpc>
              <a:spcAft>
                <a:spcPct val="0"/>
              </a:spcAft>
              <a:defRPr/>
            </a:pPr>
            <a:r>
              <a:rPr lang="en-GB" sz="1000" dirty="0" smtClean="0"/>
              <a:t>Nakamura et al 2004: Observed associations among storm tracks, jet streams and </a:t>
            </a:r>
            <a:r>
              <a:rPr lang="en-GB" sz="1000" dirty="0" err="1" smtClean="0"/>
              <a:t>midlatitude</a:t>
            </a:r>
            <a:r>
              <a:rPr lang="en-GB" sz="1000" dirty="0" smtClean="0"/>
              <a:t> oceanic fronts. Earth’s Climate: The Ocean-Atmosphere Interaction, </a:t>
            </a:r>
            <a:r>
              <a:rPr lang="en-GB" sz="1000" dirty="0" err="1" smtClean="0"/>
              <a:t>Geophys</a:t>
            </a:r>
            <a:r>
              <a:rPr lang="en-GB" sz="1000" dirty="0" smtClean="0"/>
              <a:t>. </a:t>
            </a:r>
            <a:r>
              <a:rPr lang="en-GB" sz="1000" dirty="0" err="1" smtClean="0"/>
              <a:t>Monogr</a:t>
            </a:r>
            <a:r>
              <a:rPr lang="en-GB" sz="1000" dirty="0" smtClean="0"/>
              <a:t>., Vol. 147, Amer. </a:t>
            </a:r>
            <a:r>
              <a:rPr lang="en-GB" sz="1000" dirty="0" err="1" smtClean="0"/>
              <a:t>Geophys</a:t>
            </a:r>
            <a:r>
              <a:rPr lang="en-GB" sz="1000" dirty="0" smtClean="0"/>
              <a:t>. Union, 329–345</a:t>
            </a:r>
          </a:p>
          <a:p>
            <a:pPr>
              <a:lnSpc>
                <a:spcPct val="150000"/>
              </a:lnSpc>
              <a:spcAft>
                <a:spcPct val="0"/>
              </a:spcAft>
              <a:defRPr/>
            </a:pPr>
            <a:r>
              <a:rPr lang="en-GB" sz="1000" dirty="0" smtClean="0"/>
              <a:t>Small and </a:t>
            </a:r>
            <a:r>
              <a:rPr lang="en-GB" sz="1000" dirty="0" err="1" smtClean="0"/>
              <a:t>coauthors</a:t>
            </a:r>
            <a:r>
              <a:rPr lang="en-GB" sz="1000" dirty="0" smtClean="0"/>
              <a:t>, 2008: Air-Sea interaction over ocean and eddies. </a:t>
            </a:r>
            <a:r>
              <a:rPr lang="en-GB" sz="1000" dirty="0" err="1" smtClean="0"/>
              <a:t>Dyn</a:t>
            </a:r>
            <a:r>
              <a:rPr lang="en-GB" sz="1000" dirty="0" smtClean="0"/>
              <a:t>. Atmos. Oceans, 45,274-319</a:t>
            </a:r>
          </a:p>
          <a:p>
            <a:pPr>
              <a:lnSpc>
                <a:spcPct val="150000"/>
              </a:lnSpc>
              <a:spcAft>
                <a:spcPct val="0"/>
              </a:spcAft>
              <a:defRPr/>
            </a:pPr>
            <a:r>
              <a:rPr lang="da-DK" sz="1000" dirty="0" smtClean="0"/>
              <a:t>Hoskins and Valdes, JAS 1990, Minobe et al, Nature 2008, Nakamura et al, GRL, 2008, </a:t>
            </a:r>
            <a:endParaRPr lang="en-GB" sz="1000" dirty="0" smtClean="0"/>
          </a:p>
          <a:p>
            <a:pPr>
              <a:lnSpc>
                <a:spcPct val="150000"/>
              </a:lnSpc>
              <a:spcAft>
                <a:spcPct val="0"/>
              </a:spcAft>
              <a:buFontTx/>
              <a:buNone/>
              <a:defRPr/>
            </a:pPr>
            <a:r>
              <a:rPr lang="en-GB" sz="1000" b="1" dirty="0" smtClean="0"/>
              <a:t>On El Nino</a:t>
            </a:r>
          </a:p>
          <a:p>
            <a:pPr>
              <a:lnSpc>
                <a:spcPct val="150000"/>
              </a:lnSpc>
              <a:spcAft>
                <a:spcPct val="0"/>
              </a:spcAft>
              <a:defRPr/>
            </a:pPr>
            <a:r>
              <a:rPr lang="en-GB" sz="1000" dirty="0" err="1" smtClean="0"/>
              <a:t>Neelin</a:t>
            </a:r>
            <a:r>
              <a:rPr lang="en-GB" sz="1000" dirty="0" smtClean="0"/>
              <a:t>, J.D., and </a:t>
            </a:r>
            <a:r>
              <a:rPr lang="en-GB" sz="1000" dirty="0" err="1" smtClean="0"/>
              <a:t>coauthors</a:t>
            </a:r>
            <a:r>
              <a:rPr lang="en-GB" sz="1000" dirty="0" smtClean="0"/>
              <a:t>, 1998: ENSO theory. J. </a:t>
            </a:r>
            <a:r>
              <a:rPr lang="en-GB" sz="1000" dirty="0" err="1" smtClean="0"/>
              <a:t>Geophys</a:t>
            </a:r>
            <a:r>
              <a:rPr lang="en-GB" sz="1000" dirty="0" smtClean="0"/>
              <a:t>. Res., 103, 14261-14290.</a:t>
            </a:r>
          </a:p>
          <a:p>
            <a:pPr>
              <a:lnSpc>
                <a:spcPct val="150000"/>
              </a:lnSpc>
              <a:spcAft>
                <a:spcPct val="0"/>
              </a:spcAft>
              <a:buFontTx/>
              <a:buNone/>
              <a:defRPr/>
            </a:pPr>
            <a:r>
              <a:rPr lang="en-GB" sz="1000" dirty="0" smtClean="0"/>
              <a:t>.</a:t>
            </a:r>
            <a:r>
              <a:rPr lang="en-GB" sz="1000" b="1" dirty="0" smtClean="0"/>
              <a:t>On the MJO</a:t>
            </a:r>
          </a:p>
          <a:p>
            <a:pPr>
              <a:lnSpc>
                <a:spcPct val="150000"/>
              </a:lnSpc>
              <a:spcAft>
                <a:spcPct val="0"/>
              </a:spcAft>
              <a:defRPr/>
            </a:pPr>
            <a:r>
              <a:rPr lang="en-GB" sz="1000" dirty="0" smtClean="0"/>
              <a:t>Zhang, C. 2005: Madden-Julian Oscillation. Rev. of Geophysics, 43, RG2003 </a:t>
            </a:r>
          </a:p>
          <a:p>
            <a:pPr>
              <a:lnSpc>
                <a:spcPct val="150000"/>
              </a:lnSpc>
              <a:spcAft>
                <a:spcPct val="0"/>
              </a:spcAft>
              <a:defRPr/>
            </a:pPr>
            <a:r>
              <a:rPr lang="en-GB" sz="1000" dirty="0" smtClean="0"/>
              <a:t>Arakawa and </a:t>
            </a:r>
            <a:r>
              <a:rPr lang="en-GB" sz="1000" dirty="0" err="1" smtClean="0"/>
              <a:t>Kitoh</a:t>
            </a:r>
            <a:r>
              <a:rPr lang="en-GB" sz="1000" dirty="0" smtClean="0"/>
              <a:t>, 2003: Comparison of local precipitation-SST relationship between the </a:t>
            </a:r>
            <a:r>
              <a:rPr lang="en-GB" sz="1000" dirty="0" err="1" smtClean="0"/>
              <a:t>observatins</a:t>
            </a:r>
            <a:r>
              <a:rPr lang="en-GB" sz="1000" dirty="0" smtClean="0"/>
              <a:t> and a </a:t>
            </a:r>
            <a:r>
              <a:rPr lang="en-GB" sz="1000" dirty="0" err="1" smtClean="0"/>
              <a:t>reanalyisis</a:t>
            </a:r>
            <a:r>
              <a:rPr lang="en-GB" sz="1000" dirty="0" smtClean="0"/>
              <a:t> dataset. </a:t>
            </a:r>
            <a:r>
              <a:rPr lang="en-GB" sz="1000" dirty="0" err="1" smtClean="0"/>
              <a:t>Geophys</a:t>
            </a:r>
            <a:r>
              <a:rPr lang="en-GB" sz="1000" dirty="0" smtClean="0"/>
              <a:t>. Res. </a:t>
            </a:r>
            <a:r>
              <a:rPr lang="en-GB" sz="1000" dirty="0" err="1" smtClean="0"/>
              <a:t>Lett</a:t>
            </a:r>
            <a:r>
              <a:rPr lang="en-GB" sz="1000" dirty="0" smtClean="0"/>
              <a:t>. 31, L12206.</a:t>
            </a:r>
          </a:p>
          <a:p>
            <a:pPr>
              <a:lnSpc>
                <a:spcPct val="150000"/>
              </a:lnSpc>
              <a:spcAft>
                <a:spcPct val="0"/>
              </a:spcAft>
              <a:defRPr/>
            </a:pPr>
            <a:r>
              <a:rPr lang="en-GB" sz="1000" dirty="0" smtClean="0"/>
              <a:t>Arakawa and </a:t>
            </a:r>
            <a:r>
              <a:rPr lang="en-GB" sz="1000" dirty="0" err="1" smtClean="0"/>
              <a:t>Kitoh</a:t>
            </a:r>
            <a:r>
              <a:rPr lang="en-GB" sz="1000" dirty="0" smtClean="0"/>
              <a:t>, 2003: Comparison of local precipitation-SST relationship between the </a:t>
            </a:r>
            <a:r>
              <a:rPr lang="en-GB" sz="1000" dirty="0" err="1" smtClean="0"/>
              <a:t>observatins</a:t>
            </a:r>
            <a:r>
              <a:rPr lang="en-GB" sz="1000" dirty="0" smtClean="0"/>
              <a:t> and a </a:t>
            </a:r>
            <a:r>
              <a:rPr lang="en-GB" sz="1000" dirty="0" err="1" smtClean="0"/>
              <a:t>reanalyisis</a:t>
            </a:r>
            <a:r>
              <a:rPr lang="en-GB" sz="1000" dirty="0" smtClean="0"/>
              <a:t> dataset. </a:t>
            </a:r>
            <a:r>
              <a:rPr lang="en-GB" sz="1000" dirty="0" err="1" smtClean="0"/>
              <a:t>Geophys</a:t>
            </a:r>
            <a:r>
              <a:rPr lang="en-GB" sz="1000" dirty="0" smtClean="0"/>
              <a:t>. Res. </a:t>
            </a:r>
            <a:r>
              <a:rPr lang="en-GB" sz="1000" dirty="0" err="1" smtClean="0"/>
              <a:t>Lett</a:t>
            </a:r>
            <a:r>
              <a:rPr lang="en-GB" sz="1000" dirty="0" smtClean="0"/>
              <a:t>. 31, L12206.</a:t>
            </a:r>
          </a:p>
          <a:p>
            <a:pPr>
              <a:buFontTx/>
              <a:buNone/>
              <a:defRPr/>
            </a:pPr>
            <a:endParaRPr lang="en-US" sz="1800"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Additional Slides</a:t>
            </a:r>
            <a:endParaRPr lang="en-GB" dirty="0"/>
          </a:p>
        </p:txBody>
      </p:sp>
      <p:sp>
        <p:nvSpPr>
          <p:cNvPr id="4" name="TextBox 3"/>
          <p:cNvSpPr txBox="1"/>
          <p:nvPr/>
        </p:nvSpPr>
        <p:spPr>
          <a:xfrm>
            <a:off x="971600" y="1988840"/>
            <a:ext cx="7776864" cy="830997"/>
          </a:xfrm>
          <a:prstGeom prst="rect">
            <a:avLst/>
          </a:prstGeom>
          <a:noFill/>
        </p:spPr>
        <p:txBody>
          <a:bodyPr wrap="square" rtlCol="0">
            <a:spAutoFit/>
          </a:bodyPr>
          <a:lstStyle/>
          <a:p>
            <a:pPr marL="457200" indent="-457200">
              <a:buFont typeface="Arial" panose="020B0604020202020204" pitchFamily="34" charset="0"/>
              <a:buChar char="•"/>
            </a:pPr>
            <a:r>
              <a:rPr lang="en-GB" sz="2400" dirty="0" smtClean="0"/>
              <a:t>Discharge-Recharge mechanism: oscillations and bifurcations in ENSO</a:t>
            </a:r>
            <a:endParaRPr lang="en-GB" sz="2400" dirty="0"/>
          </a:p>
        </p:txBody>
      </p:sp>
      <p:sp>
        <p:nvSpPr>
          <p:cNvPr id="5" name="TextBox 4"/>
          <p:cNvSpPr txBox="1"/>
          <p:nvPr/>
        </p:nvSpPr>
        <p:spPr>
          <a:xfrm>
            <a:off x="948681" y="3861048"/>
            <a:ext cx="7776864" cy="830997"/>
          </a:xfrm>
          <a:prstGeom prst="rect">
            <a:avLst/>
          </a:prstGeom>
          <a:noFill/>
        </p:spPr>
        <p:txBody>
          <a:bodyPr wrap="square" rtlCol="0">
            <a:spAutoFit/>
          </a:bodyPr>
          <a:lstStyle/>
          <a:p>
            <a:pPr marL="457200" indent="-457200">
              <a:buFont typeface="Arial" panose="020B0604020202020204" pitchFamily="34" charset="0"/>
              <a:buChar char="•"/>
            </a:pPr>
            <a:r>
              <a:rPr lang="en-GB" sz="2400" dirty="0" smtClean="0"/>
              <a:t>Stability analysis of the </a:t>
            </a:r>
            <a:r>
              <a:rPr lang="en-GB" sz="2400" dirty="0" err="1" smtClean="0"/>
              <a:t>thermohaline</a:t>
            </a:r>
            <a:r>
              <a:rPr lang="en-GB" sz="2400" dirty="0" smtClean="0"/>
              <a:t> circulation: </a:t>
            </a:r>
            <a:r>
              <a:rPr lang="en-GB" sz="2400" dirty="0" err="1" smtClean="0"/>
              <a:t>Stommel</a:t>
            </a:r>
            <a:r>
              <a:rPr lang="en-GB" sz="2400" dirty="0" smtClean="0"/>
              <a:t> box model</a:t>
            </a:r>
            <a:endParaRPr lang="en-GB" sz="2400" dirty="0"/>
          </a:p>
        </p:txBody>
      </p:sp>
    </p:spTree>
    <p:extLst>
      <p:ext uri="{BB962C8B-B14F-4D97-AF65-F5344CB8AC3E}">
        <p14:creationId xmlns:p14="http://schemas.microsoft.com/office/powerpoint/2010/main" val="20684809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3130" name="Title 4"/>
          <p:cNvSpPr>
            <a:spLocks noGrp="1"/>
          </p:cNvSpPr>
          <p:nvPr>
            <p:ph type="title"/>
          </p:nvPr>
        </p:nvSpPr>
        <p:spPr/>
        <p:txBody>
          <a:bodyPr/>
          <a:lstStyle/>
          <a:p>
            <a:r>
              <a:rPr lang="en-GB" dirty="0" smtClean="0"/>
              <a:t>Recharge/Discharge mechanism</a:t>
            </a:r>
          </a:p>
        </p:txBody>
      </p:sp>
      <p:pic>
        <p:nvPicPr>
          <p:cNvPr id="303131" name="Picture 2"/>
          <p:cNvPicPr>
            <a:picLocks noChangeAspect="1" noChangeArrowheads="1"/>
          </p:cNvPicPr>
          <p:nvPr/>
        </p:nvPicPr>
        <p:blipFill>
          <a:blip r:embed="rId3" cstate="print"/>
          <a:srcRect/>
          <a:stretch>
            <a:fillRect/>
          </a:stretch>
        </p:blipFill>
        <p:spPr bwMode="auto">
          <a:xfrm>
            <a:off x="395292" y="1125538"/>
            <a:ext cx="2384425" cy="647700"/>
          </a:xfrm>
          <a:prstGeom prst="rect">
            <a:avLst/>
          </a:prstGeom>
          <a:noFill/>
          <a:ln w="9525">
            <a:noFill/>
            <a:miter lim="800000"/>
            <a:headEnd/>
            <a:tailEnd/>
          </a:ln>
        </p:spPr>
      </p:pic>
      <p:pic>
        <p:nvPicPr>
          <p:cNvPr id="303132" name="Picture 3"/>
          <p:cNvPicPr>
            <a:picLocks noChangeAspect="1" noChangeArrowheads="1"/>
          </p:cNvPicPr>
          <p:nvPr/>
        </p:nvPicPr>
        <p:blipFill>
          <a:blip r:embed="rId4" cstate="print"/>
          <a:srcRect/>
          <a:stretch>
            <a:fillRect/>
          </a:stretch>
        </p:blipFill>
        <p:spPr bwMode="auto">
          <a:xfrm>
            <a:off x="566738" y="1700213"/>
            <a:ext cx="2997200" cy="649287"/>
          </a:xfrm>
          <a:prstGeom prst="rect">
            <a:avLst/>
          </a:prstGeom>
          <a:noFill/>
          <a:ln w="9525">
            <a:noFill/>
            <a:miter lim="800000"/>
            <a:headEnd/>
            <a:tailEnd/>
          </a:ln>
        </p:spPr>
      </p:pic>
      <p:pic>
        <p:nvPicPr>
          <p:cNvPr id="303133" name="Picture 4"/>
          <p:cNvPicPr>
            <a:picLocks noChangeAspect="1" noChangeArrowheads="1"/>
          </p:cNvPicPr>
          <p:nvPr/>
        </p:nvPicPr>
        <p:blipFill>
          <a:blip r:embed="rId5" cstate="print"/>
          <a:srcRect/>
          <a:stretch>
            <a:fillRect/>
          </a:stretch>
        </p:blipFill>
        <p:spPr bwMode="auto">
          <a:xfrm>
            <a:off x="558804" y="2349500"/>
            <a:ext cx="2428875" cy="431800"/>
          </a:xfrm>
          <a:prstGeom prst="rect">
            <a:avLst/>
          </a:prstGeom>
          <a:noFill/>
          <a:ln w="9525">
            <a:noFill/>
            <a:miter lim="800000"/>
            <a:headEnd/>
            <a:tailEnd/>
          </a:ln>
        </p:spPr>
      </p:pic>
      <p:grpSp>
        <p:nvGrpSpPr>
          <p:cNvPr id="18" name="Group 17"/>
          <p:cNvGrpSpPr>
            <a:grpSpLocks/>
          </p:cNvGrpSpPr>
          <p:nvPr/>
        </p:nvGrpSpPr>
        <p:grpSpPr bwMode="auto">
          <a:xfrm>
            <a:off x="5219704" y="3502033"/>
            <a:ext cx="3097213" cy="1871663"/>
            <a:chOff x="5220072" y="980728"/>
            <a:chExt cx="3096344" cy="1872208"/>
          </a:xfrm>
        </p:grpSpPr>
        <p:sp>
          <p:nvSpPr>
            <p:cNvPr id="303148" name="Rectangle 15"/>
            <p:cNvSpPr>
              <a:spLocks noChangeArrowheads="1"/>
            </p:cNvSpPr>
            <p:nvPr/>
          </p:nvSpPr>
          <p:spPr bwMode="auto">
            <a:xfrm>
              <a:off x="5220072" y="980728"/>
              <a:ext cx="3096344" cy="1872208"/>
            </a:xfrm>
            <a:prstGeom prst="rect">
              <a:avLst/>
            </a:prstGeom>
            <a:noFill/>
            <a:ln w="47625" cmpd="thinThick" algn="ctr">
              <a:solidFill>
                <a:srgbClr val="C00000"/>
              </a:solidFill>
              <a:round/>
              <a:headEnd/>
              <a:tailEnd/>
            </a:ln>
          </p:spPr>
          <p:txBody>
            <a:bodyPr/>
            <a:lstStyle/>
            <a:p>
              <a:pPr algn="ctr" eaLnBrk="0" hangingPunct="0"/>
              <a:endParaRPr lang="en-US"/>
            </a:p>
          </p:txBody>
        </p:sp>
        <p:pic>
          <p:nvPicPr>
            <p:cNvPr id="303149" name="Picture 5"/>
            <p:cNvPicPr>
              <a:picLocks noChangeAspect="1" noChangeArrowheads="1"/>
            </p:cNvPicPr>
            <p:nvPr/>
          </p:nvPicPr>
          <p:blipFill>
            <a:blip r:embed="rId6" cstate="print"/>
            <a:srcRect/>
            <a:stretch>
              <a:fillRect/>
            </a:stretch>
          </p:blipFill>
          <p:spPr bwMode="auto">
            <a:xfrm>
              <a:off x="5508104" y="1124744"/>
              <a:ext cx="2271022" cy="1152128"/>
            </a:xfrm>
            <a:prstGeom prst="rect">
              <a:avLst/>
            </a:prstGeom>
            <a:noFill/>
            <a:ln w="9525">
              <a:noFill/>
              <a:miter lim="800000"/>
              <a:headEnd/>
              <a:tailEnd/>
            </a:ln>
          </p:spPr>
        </p:pic>
      </p:grpSp>
      <p:pic>
        <p:nvPicPr>
          <p:cNvPr id="303110" name="Picture 6"/>
          <p:cNvPicPr>
            <a:picLocks noChangeAspect="1" noChangeArrowheads="1"/>
          </p:cNvPicPr>
          <p:nvPr/>
        </p:nvPicPr>
        <p:blipFill>
          <a:blip r:embed="rId7" cstate="print"/>
          <a:srcRect/>
          <a:stretch>
            <a:fillRect/>
          </a:stretch>
        </p:blipFill>
        <p:spPr bwMode="auto">
          <a:xfrm>
            <a:off x="5795967" y="4870450"/>
            <a:ext cx="1944687" cy="261938"/>
          </a:xfrm>
          <a:prstGeom prst="rect">
            <a:avLst/>
          </a:prstGeom>
          <a:noFill/>
          <a:ln w="9525">
            <a:noFill/>
            <a:miter lim="800000"/>
            <a:headEnd/>
            <a:tailEnd/>
          </a:ln>
        </p:spPr>
      </p:pic>
      <p:sp>
        <p:nvSpPr>
          <p:cNvPr id="303118" name="TextBox 10"/>
          <p:cNvSpPr txBox="1">
            <a:spLocks noChangeArrowheads="1"/>
          </p:cNvSpPr>
          <p:nvPr/>
        </p:nvSpPr>
        <p:spPr bwMode="auto">
          <a:xfrm>
            <a:off x="468317" y="2911475"/>
            <a:ext cx="4103687" cy="738664"/>
          </a:xfrm>
          <a:prstGeom prst="rect">
            <a:avLst/>
          </a:prstGeom>
          <a:noFill/>
          <a:ln w="9525">
            <a:noFill/>
            <a:miter lim="800000"/>
            <a:headEnd/>
            <a:tailEnd/>
          </a:ln>
        </p:spPr>
        <p:txBody>
          <a:bodyPr>
            <a:spAutoFit/>
          </a:bodyPr>
          <a:lstStyle/>
          <a:p>
            <a:pPr eaLnBrk="0" hangingPunct="0"/>
            <a:r>
              <a:rPr lang="en-GB" sz="1400"/>
              <a:t>R </a:t>
            </a:r>
            <a:r>
              <a:rPr lang="en-GB" sz="1400" b="0"/>
              <a:t>describes the Bjerkness Feedback for tropical ocean-atmosphere interaction. </a:t>
            </a:r>
          </a:p>
          <a:p>
            <a:pPr eaLnBrk="0" hangingPunct="0"/>
            <a:r>
              <a:rPr lang="en-GB" sz="1400" b="0"/>
              <a:t>It leads to instability when</a:t>
            </a:r>
          </a:p>
        </p:txBody>
      </p:sp>
      <p:pic>
        <p:nvPicPr>
          <p:cNvPr id="303119" name="Picture 7"/>
          <p:cNvPicPr>
            <a:picLocks noChangeAspect="1" noChangeArrowheads="1"/>
          </p:cNvPicPr>
          <p:nvPr/>
        </p:nvPicPr>
        <p:blipFill>
          <a:blip r:embed="rId8" cstate="print"/>
          <a:srcRect/>
          <a:stretch>
            <a:fillRect/>
          </a:stretch>
        </p:blipFill>
        <p:spPr bwMode="auto">
          <a:xfrm>
            <a:off x="900113" y="3716344"/>
            <a:ext cx="1795462" cy="288925"/>
          </a:xfrm>
          <a:prstGeom prst="rect">
            <a:avLst/>
          </a:prstGeom>
          <a:noFill/>
          <a:ln w="9525">
            <a:noFill/>
            <a:miter lim="800000"/>
            <a:headEnd/>
            <a:tailEnd/>
          </a:ln>
        </p:spPr>
      </p:pic>
      <p:sp>
        <p:nvSpPr>
          <p:cNvPr id="303116" name="TextBox 12"/>
          <p:cNvSpPr txBox="1">
            <a:spLocks noChangeArrowheads="1"/>
          </p:cNvSpPr>
          <p:nvPr/>
        </p:nvSpPr>
        <p:spPr bwMode="auto">
          <a:xfrm>
            <a:off x="395290" y="4076701"/>
            <a:ext cx="4176712" cy="523220"/>
          </a:xfrm>
          <a:prstGeom prst="rect">
            <a:avLst/>
          </a:prstGeom>
          <a:noFill/>
          <a:ln w="9525">
            <a:noFill/>
            <a:miter lim="800000"/>
            <a:headEnd/>
            <a:tailEnd/>
          </a:ln>
        </p:spPr>
        <p:txBody>
          <a:bodyPr>
            <a:spAutoFit/>
          </a:bodyPr>
          <a:lstStyle/>
          <a:p>
            <a:pPr eaLnBrk="0" hangingPunct="0"/>
            <a:r>
              <a:rPr lang="en-GB" sz="1400">
                <a:latin typeface="Arial" charset="0"/>
                <a:cs typeface="Arial" charset="0"/>
              </a:rPr>
              <a:t>αb</a:t>
            </a:r>
            <a:r>
              <a:rPr lang="el-GR" sz="1400">
                <a:latin typeface="Arial" charset="0"/>
                <a:cs typeface="Arial" charset="0"/>
              </a:rPr>
              <a:t>γ</a:t>
            </a:r>
            <a:r>
              <a:rPr lang="en-GB" sz="1400"/>
              <a:t> </a:t>
            </a:r>
            <a:r>
              <a:rPr lang="en-GB" sz="1400" b="0"/>
              <a:t>is the recharge/discharge mechanism, leading to oscillations for real  </a:t>
            </a:r>
            <a:r>
              <a:rPr lang="el-GR" sz="1400">
                <a:latin typeface="Arial" charset="0"/>
                <a:cs typeface="Arial" charset="0"/>
              </a:rPr>
              <a:t>ω</a:t>
            </a:r>
            <a:endParaRPr lang="en-GB" sz="1400"/>
          </a:p>
        </p:txBody>
      </p:sp>
      <p:pic>
        <p:nvPicPr>
          <p:cNvPr id="303117" name="Picture 8"/>
          <p:cNvPicPr>
            <a:picLocks noChangeAspect="1" noChangeArrowheads="1"/>
          </p:cNvPicPr>
          <p:nvPr/>
        </p:nvPicPr>
        <p:blipFill>
          <a:blip r:embed="rId9" cstate="print"/>
          <a:srcRect/>
          <a:stretch>
            <a:fillRect/>
          </a:stretch>
        </p:blipFill>
        <p:spPr bwMode="auto">
          <a:xfrm>
            <a:off x="611188" y="4724408"/>
            <a:ext cx="3136900" cy="360363"/>
          </a:xfrm>
          <a:prstGeom prst="rect">
            <a:avLst/>
          </a:prstGeom>
          <a:noFill/>
          <a:ln w="9525">
            <a:noFill/>
            <a:miter lim="800000"/>
            <a:headEnd/>
            <a:tailEnd/>
          </a:ln>
        </p:spPr>
      </p:pic>
      <p:sp>
        <p:nvSpPr>
          <p:cNvPr id="303140" name="TextBox 14"/>
          <p:cNvSpPr txBox="1">
            <a:spLocks noChangeArrowheads="1"/>
          </p:cNvSpPr>
          <p:nvPr/>
        </p:nvSpPr>
        <p:spPr bwMode="auto">
          <a:xfrm>
            <a:off x="1547817" y="6021396"/>
            <a:ext cx="6985000" cy="307975"/>
          </a:xfrm>
          <a:prstGeom prst="rect">
            <a:avLst/>
          </a:prstGeom>
          <a:noFill/>
          <a:ln w="9525">
            <a:noFill/>
            <a:miter lim="800000"/>
            <a:headEnd/>
            <a:tailEnd/>
          </a:ln>
        </p:spPr>
        <p:txBody>
          <a:bodyPr>
            <a:spAutoFit/>
          </a:bodyPr>
          <a:lstStyle/>
          <a:p>
            <a:pPr algn="ctr" eaLnBrk="0" hangingPunct="0"/>
            <a:r>
              <a:rPr lang="en-GB" sz="1400" dirty="0"/>
              <a:t>F.F Jin, Parts I and II, JAS, 1997</a:t>
            </a:r>
          </a:p>
        </p:txBody>
      </p:sp>
      <p:pic>
        <p:nvPicPr>
          <p:cNvPr id="159753" name="Picture 9"/>
          <p:cNvPicPr>
            <a:picLocks noChangeAspect="1" noChangeArrowheads="1"/>
          </p:cNvPicPr>
          <p:nvPr/>
        </p:nvPicPr>
        <p:blipFill>
          <a:blip r:embed="rId10" cstate="print"/>
          <a:srcRect/>
          <a:stretch>
            <a:fillRect/>
          </a:stretch>
        </p:blipFill>
        <p:spPr bwMode="auto">
          <a:xfrm>
            <a:off x="971550" y="5805496"/>
            <a:ext cx="1206500" cy="382587"/>
          </a:xfrm>
          <a:prstGeom prst="rect">
            <a:avLst/>
          </a:prstGeom>
          <a:noFill/>
          <a:ln w="9525">
            <a:noFill/>
            <a:miter lim="800000"/>
            <a:headEnd/>
            <a:tailEnd/>
          </a:ln>
        </p:spPr>
      </p:pic>
      <p:sp>
        <p:nvSpPr>
          <p:cNvPr id="17" name="TextBox 16"/>
          <p:cNvSpPr txBox="1">
            <a:spLocks noChangeArrowheads="1"/>
          </p:cNvSpPr>
          <p:nvPr/>
        </p:nvSpPr>
        <p:spPr bwMode="auto">
          <a:xfrm>
            <a:off x="684217" y="5353050"/>
            <a:ext cx="2519362" cy="304800"/>
          </a:xfrm>
          <a:prstGeom prst="rect">
            <a:avLst/>
          </a:prstGeom>
          <a:noFill/>
          <a:ln w="9525">
            <a:noFill/>
            <a:miter lim="800000"/>
            <a:headEnd/>
            <a:tailEnd/>
          </a:ln>
        </p:spPr>
        <p:txBody>
          <a:bodyPr>
            <a:spAutoFit/>
          </a:bodyPr>
          <a:lstStyle/>
          <a:p>
            <a:pPr eaLnBrk="0" hangingPunct="0"/>
            <a:r>
              <a:rPr lang="el-GR" sz="1400">
                <a:latin typeface="Arial" charset="0"/>
                <a:cs typeface="Arial" charset="0"/>
              </a:rPr>
              <a:t>μ</a:t>
            </a:r>
            <a:r>
              <a:rPr lang="en-GB" sz="1400">
                <a:latin typeface="Arial" charset="0"/>
                <a:cs typeface="Arial" charset="0"/>
              </a:rPr>
              <a:t> </a:t>
            </a:r>
            <a:r>
              <a:rPr lang="en-GB" sz="1400" b="0">
                <a:latin typeface="Arial" charset="0"/>
                <a:cs typeface="Arial" charset="0"/>
              </a:rPr>
              <a:t>Is the coupling intensity</a:t>
            </a:r>
            <a:endParaRPr lang="en-GB" sz="1400" b="0"/>
          </a:p>
        </p:txBody>
      </p:sp>
      <p:sp>
        <p:nvSpPr>
          <p:cNvPr id="303144" name="Rectangle 20"/>
          <p:cNvSpPr>
            <a:spLocks noChangeArrowheads="1"/>
          </p:cNvSpPr>
          <p:nvPr/>
        </p:nvSpPr>
        <p:spPr bwMode="auto">
          <a:xfrm>
            <a:off x="4898151" y="1200095"/>
            <a:ext cx="3276599" cy="1653331"/>
          </a:xfrm>
          <a:prstGeom prst="rect">
            <a:avLst/>
          </a:prstGeom>
          <a:solidFill>
            <a:schemeClr val="bg1"/>
          </a:solidFill>
          <a:ln w="38100">
            <a:solidFill>
              <a:schemeClr val="tx1"/>
            </a:solidFill>
            <a:miter lim="800000"/>
            <a:headEnd/>
            <a:tailEnd/>
          </a:ln>
        </p:spPr>
        <p:txBody>
          <a:bodyPr wrap="none" anchor="ctr"/>
          <a:lstStyle/>
          <a:p>
            <a:endParaRPr lang="en-US"/>
          </a:p>
        </p:txBody>
      </p:sp>
      <p:sp>
        <p:nvSpPr>
          <p:cNvPr id="303145" name="Line 21"/>
          <p:cNvSpPr>
            <a:spLocks noChangeShapeType="1"/>
          </p:cNvSpPr>
          <p:nvPr/>
        </p:nvSpPr>
        <p:spPr bwMode="auto">
          <a:xfrm>
            <a:off x="6588224" y="1197174"/>
            <a:ext cx="0" cy="1655762"/>
          </a:xfrm>
          <a:prstGeom prst="line">
            <a:avLst/>
          </a:prstGeom>
          <a:noFill/>
          <a:ln w="38100">
            <a:solidFill>
              <a:schemeClr val="tx1"/>
            </a:solidFill>
            <a:round/>
            <a:headEnd/>
            <a:tailEnd/>
          </a:ln>
        </p:spPr>
        <p:txBody>
          <a:bodyPr/>
          <a:lstStyle/>
          <a:p>
            <a:endParaRPr lang="en-US"/>
          </a:p>
        </p:txBody>
      </p:sp>
      <p:sp>
        <p:nvSpPr>
          <p:cNvPr id="303146" name="Text Box 22"/>
          <p:cNvSpPr txBox="1">
            <a:spLocks noChangeArrowheads="1"/>
          </p:cNvSpPr>
          <p:nvPr/>
        </p:nvSpPr>
        <p:spPr bwMode="auto">
          <a:xfrm>
            <a:off x="5237437" y="1568047"/>
            <a:ext cx="1292242" cy="630942"/>
          </a:xfrm>
          <a:prstGeom prst="rect">
            <a:avLst/>
          </a:prstGeom>
          <a:noFill/>
          <a:ln w="38100">
            <a:noFill/>
            <a:miter lim="800000"/>
            <a:headEnd/>
            <a:tailEnd/>
          </a:ln>
        </p:spPr>
        <p:txBody>
          <a:bodyPr>
            <a:spAutoFit/>
          </a:bodyPr>
          <a:lstStyle/>
          <a:p>
            <a:pPr algn="ctr">
              <a:spcBef>
                <a:spcPct val="50000"/>
              </a:spcBef>
            </a:pPr>
            <a:r>
              <a:rPr lang="en-GB" sz="1400" dirty="0">
                <a:solidFill>
                  <a:srgbClr val="C00000"/>
                </a:solidFill>
              </a:rPr>
              <a:t>West</a:t>
            </a:r>
          </a:p>
          <a:p>
            <a:pPr algn="ctr">
              <a:spcBef>
                <a:spcPct val="50000"/>
              </a:spcBef>
            </a:pPr>
            <a:r>
              <a:rPr lang="en-GB" sz="1400" dirty="0">
                <a:solidFill>
                  <a:srgbClr val="C00000"/>
                </a:solidFill>
              </a:rPr>
              <a:t>T</a:t>
            </a:r>
            <a:r>
              <a:rPr lang="en-GB" sz="1400" baseline="-25000" dirty="0">
                <a:solidFill>
                  <a:srgbClr val="C00000"/>
                </a:solidFill>
              </a:rPr>
              <a:t>w</a:t>
            </a:r>
            <a:r>
              <a:rPr lang="en-GB" sz="1400" dirty="0">
                <a:solidFill>
                  <a:srgbClr val="C00000"/>
                </a:solidFill>
              </a:rPr>
              <a:t> </a:t>
            </a:r>
            <a:r>
              <a:rPr lang="en-GB" sz="1400" dirty="0" err="1">
                <a:solidFill>
                  <a:srgbClr val="C00000"/>
                </a:solidFill>
              </a:rPr>
              <a:t>h</a:t>
            </a:r>
            <a:r>
              <a:rPr lang="en-GB" sz="1400" baseline="-25000" dirty="0" err="1">
                <a:solidFill>
                  <a:srgbClr val="C00000"/>
                </a:solidFill>
              </a:rPr>
              <a:t>w</a:t>
            </a:r>
            <a:endParaRPr lang="el-GR" sz="1400" baseline="-25000" dirty="0">
              <a:solidFill>
                <a:srgbClr val="C00000"/>
              </a:solidFill>
              <a:ea typeface="MS Mincho" pitchFamily="49" charset="-128"/>
            </a:endParaRPr>
          </a:p>
        </p:txBody>
      </p:sp>
      <p:sp>
        <p:nvSpPr>
          <p:cNvPr id="303147" name="Text Box 23"/>
          <p:cNvSpPr txBox="1">
            <a:spLocks noChangeArrowheads="1"/>
          </p:cNvSpPr>
          <p:nvPr/>
        </p:nvSpPr>
        <p:spPr bwMode="auto">
          <a:xfrm>
            <a:off x="6827553" y="1568047"/>
            <a:ext cx="1292242" cy="646331"/>
          </a:xfrm>
          <a:prstGeom prst="rect">
            <a:avLst/>
          </a:prstGeom>
          <a:noFill/>
          <a:ln w="38100">
            <a:noFill/>
            <a:miter lim="800000"/>
            <a:headEnd/>
            <a:tailEnd/>
          </a:ln>
        </p:spPr>
        <p:txBody>
          <a:bodyPr>
            <a:spAutoFit/>
          </a:bodyPr>
          <a:lstStyle/>
          <a:p>
            <a:pPr algn="ctr">
              <a:spcBef>
                <a:spcPct val="50000"/>
              </a:spcBef>
            </a:pPr>
            <a:r>
              <a:rPr lang="en-GB" sz="1400" dirty="0">
                <a:solidFill>
                  <a:schemeClr val="accent5">
                    <a:lumMod val="25000"/>
                  </a:schemeClr>
                </a:solidFill>
              </a:rPr>
              <a:t>East</a:t>
            </a:r>
          </a:p>
          <a:p>
            <a:pPr>
              <a:spcBef>
                <a:spcPct val="50000"/>
              </a:spcBef>
            </a:pPr>
            <a:r>
              <a:rPr lang="en-GB" sz="1400" dirty="0" smtClean="0">
                <a:solidFill>
                  <a:schemeClr val="accent5">
                    <a:lumMod val="25000"/>
                  </a:schemeClr>
                </a:solidFill>
              </a:rPr>
              <a:t>     </a:t>
            </a:r>
            <a:r>
              <a:rPr lang="en-GB" sz="1400" dirty="0" err="1" smtClean="0">
                <a:solidFill>
                  <a:schemeClr val="accent5">
                    <a:lumMod val="25000"/>
                  </a:schemeClr>
                </a:solidFill>
              </a:rPr>
              <a:t>T</a:t>
            </a:r>
            <a:r>
              <a:rPr lang="en-GB" sz="1400" baseline="-25000" dirty="0" err="1" smtClean="0">
                <a:solidFill>
                  <a:schemeClr val="accent5">
                    <a:lumMod val="25000"/>
                  </a:schemeClr>
                </a:solidFill>
              </a:rPr>
              <a:t>e</a:t>
            </a:r>
            <a:r>
              <a:rPr lang="en-GB" sz="1400" dirty="0" smtClean="0">
                <a:solidFill>
                  <a:schemeClr val="accent5">
                    <a:lumMod val="25000"/>
                  </a:schemeClr>
                </a:solidFill>
              </a:rPr>
              <a:t> </a:t>
            </a:r>
            <a:r>
              <a:rPr lang="en-GB" sz="1400" dirty="0">
                <a:solidFill>
                  <a:schemeClr val="accent5">
                    <a:lumMod val="25000"/>
                  </a:schemeClr>
                </a:solidFill>
              </a:rPr>
              <a:t>h</a:t>
            </a:r>
            <a:r>
              <a:rPr lang="en-GB" sz="1400" baseline="-25000" dirty="0">
                <a:solidFill>
                  <a:schemeClr val="accent5">
                    <a:lumMod val="25000"/>
                  </a:schemeClr>
                </a:solidFill>
              </a:rPr>
              <a:t>e</a:t>
            </a:r>
            <a:r>
              <a:rPr lang="en-GB" sz="1400" dirty="0">
                <a:solidFill>
                  <a:schemeClr val="accent5">
                    <a:lumMod val="25000"/>
                  </a:schemeClr>
                </a:solidFill>
              </a:rPr>
              <a:t> </a:t>
            </a:r>
            <a:r>
              <a:rPr lang="el-GR" sz="1400" dirty="0">
                <a:solidFill>
                  <a:schemeClr val="accent5">
                    <a:lumMod val="25000"/>
                  </a:schemeClr>
                </a:solidFill>
              </a:rPr>
              <a:t>τ</a:t>
            </a:r>
            <a:r>
              <a:rPr lang="en-GB" sz="1400" baseline="-25000" dirty="0">
                <a:solidFill>
                  <a:schemeClr val="accent5">
                    <a:lumMod val="25000"/>
                  </a:schemeClr>
                </a:solidFill>
              </a:rPr>
              <a:t>e</a:t>
            </a:r>
            <a:endParaRPr lang="el-GR" sz="1400" baseline="-25000" dirty="0">
              <a:solidFill>
                <a:schemeClr val="accent5">
                  <a:lumMod val="25000"/>
                </a:schemeClr>
              </a:solidFill>
              <a:ea typeface="MS Mincho" pitchFamily="49" charset="-128"/>
            </a:endParaRPr>
          </a:p>
        </p:txBody>
      </p:sp>
      <p:graphicFrame>
        <p:nvGraphicFramePr>
          <p:cNvPr id="303129" name="Object 25"/>
          <p:cNvGraphicFramePr>
            <a:graphicFrameLocks noChangeAspect="1"/>
          </p:cNvGraphicFramePr>
          <p:nvPr>
            <p:extLst/>
          </p:nvPr>
        </p:nvGraphicFramePr>
        <p:xfrm>
          <a:off x="5724128" y="2416374"/>
          <a:ext cx="1903412" cy="436562"/>
        </p:xfrm>
        <a:graphic>
          <a:graphicData uri="http://schemas.openxmlformats.org/presentationml/2006/ole">
            <mc:AlternateContent xmlns:mc="http://schemas.openxmlformats.org/markup-compatibility/2006">
              <mc:Choice xmlns:v="urn:schemas-microsoft-com:vml" Requires="v">
                <p:oleObj spid="_x0000_s349191" name="Equation" r:id="rId11" imgW="787320" imgH="279360" progId="Equation.3">
                  <p:embed/>
                </p:oleObj>
              </mc:Choice>
              <mc:Fallback>
                <p:oleObj name="Equation" r:id="rId11" imgW="787320" imgH="279360" progId="Equation.3">
                  <p:embed/>
                  <p:pic>
                    <p:nvPicPr>
                      <p:cNvPr id="0" name=""/>
                      <p:cNvPicPr>
                        <a:picLocks noChangeAspect="1" noChangeArrowheads="1"/>
                      </p:cNvPicPr>
                      <p:nvPr/>
                    </p:nvPicPr>
                    <p:blipFill>
                      <a:blip r:embed="rId12"/>
                      <a:srcRect/>
                      <a:stretch>
                        <a:fillRect/>
                      </a:stretch>
                    </p:blipFill>
                    <p:spPr bwMode="auto">
                      <a:xfrm>
                        <a:off x="5724128" y="2416374"/>
                        <a:ext cx="1903412" cy="436562"/>
                      </a:xfrm>
                      <a:prstGeom prst="rect">
                        <a:avLst/>
                      </a:prstGeom>
                      <a:solidFill>
                        <a:schemeClr val="bg1"/>
                      </a:solidFill>
                      <a:ln>
                        <a:solidFill>
                          <a:schemeClr val="tx1"/>
                        </a:solidFill>
                      </a:ln>
                    </p:spPr>
                  </p:pic>
                </p:oleObj>
              </mc:Fallback>
            </mc:AlternateContent>
          </a:graphicData>
        </a:graphic>
      </p:graphicFrame>
    </p:spTree>
    <p:extLst>
      <p:ext uri="{BB962C8B-B14F-4D97-AF65-F5344CB8AC3E}">
        <p14:creationId xmlns:p14="http://schemas.microsoft.com/office/powerpoint/2010/main" val="29515267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3" presetClass="entr" presetSubtype="10" fill="hold" nodeType="withEffect">
                                  <p:stCondLst>
                                    <p:cond delay="0"/>
                                  </p:stCondLst>
                                  <p:childTnLst>
                                    <p:set>
                                      <p:cBhvr>
                                        <p:cTn id="9" dur="1" fill="hold">
                                          <p:stCondLst>
                                            <p:cond delay="0"/>
                                          </p:stCondLst>
                                        </p:cTn>
                                        <p:tgtEl>
                                          <p:spTgt spid="303110"/>
                                        </p:tgtEl>
                                        <p:attrNameLst>
                                          <p:attrName>style.visibility</p:attrName>
                                        </p:attrNameLst>
                                      </p:cBhvr>
                                      <p:to>
                                        <p:strVal val="visible"/>
                                      </p:to>
                                    </p:set>
                                    <p:animEffect transition="in" filter="blinds(horizontal)">
                                      <p:cBhvr>
                                        <p:cTn id="10" dur="500"/>
                                        <p:tgtEl>
                                          <p:spTgt spid="303110"/>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03118"/>
                                        </p:tgtEl>
                                        <p:attrNameLst>
                                          <p:attrName>style.visibility</p:attrName>
                                        </p:attrNameLst>
                                      </p:cBhvr>
                                      <p:to>
                                        <p:strVal val="visible"/>
                                      </p:to>
                                    </p:set>
                                    <p:animEffect transition="in" filter="blinds(horizontal)">
                                      <p:cBhvr>
                                        <p:cTn id="15" dur="500"/>
                                        <p:tgtEl>
                                          <p:spTgt spid="303118"/>
                                        </p:tgtEl>
                                      </p:cBhvr>
                                    </p:animEffect>
                                  </p:childTnLst>
                                </p:cTn>
                              </p:par>
                              <p:par>
                                <p:cTn id="16" presetID="3" presetClass="entr" presetSubtype="10" fill="hold" nodeType="withEffect">
                                  <p:stCondLst>
                                    <p:cond delay="0"/>
                                  </p:stCondLst>
                                  <p:childTnLst>
                                    <p:set>
                                      <p:cBhvr>
                                        <p:cTn id="17" dur="1" fill="hold">
                                          <p:stCondLst>
                                            <p:cond delay="0"/>
                                          </p:stCondLst>
                                        </p:cTn>
                                        <p:tgtEl>
                                          <p:spTgt spid="303119"/>
                                        </p:tgtEl>
                                        <p:attrNameLst>
                                          <p:attrName>style.visibility</p:attrName>
                                        </p:attrNameLst>
                                      </p:cBhvr>
                                      <p:to>
                                        <p:strVal val="visible"/>
                                      </p:to>
                                    </p:set>
                                    <p:animEffect transition="in" filter="blinds(horizontal)">
                                      <p:cBhvr>
                                        <p:cTn id="18" dur="500"/>
                                        <p:tgtEl>
                                          <p:spTgt spid="303119"/>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03116"/>
                                        </p:tgtEl>
                                        <p:attrNameLst>
                                          <p:attrName>style.visibility</p:attrName>
                                        </p:attrNameLst>
                                      </p:cBhvr>
                                      <p:to>
                                        <p:strVal val="visible"/>
                                      </p:to>
                                    </p:set>
                                    <p:animEffect transition="in" filter="blinds(horizontal)">
                                      <p:cBhvr>
                                        <p:cTn id="23" dur="500"/>
                                        <p:tgtEl>
                                          <p:spTgt spid="303116"/>
                                        </p:tgtEl>
                                      </p:cBhvr>
                                    </p:animEffect>
                                  </p:childTnLst>
                                </p:cTn>
                              </p:par>
                              <p:par>
                                <p:cTn id="24" presetID="3" presetClass="entr" presetSubtype="10" fill="hold" nodeType="withEffect">
                                  <p:stCondLst>
                                    <p:cond delay="0"/>
                                  </p:stCondLst>
                                  <p:childTnLst>
                                    <p:set>
                                      <p:cBhvr>
                                        <p:cTn id="25" dur="1" fill="hold">
                                          <p:stCondLst>
                                            <p:cond delay="0"/>
                                          </p:stCondLst>
                                        </p:cTn>
                                        <p:tgtEl>
                                          <p:spTgt spid="303117"/>
                                        </p:tgtEl>
                                        <p:attrNameLst>
                                          <p:attrName>style.visibility</p:attrName>
                                        </p:attrNameLst>
                                      </p:cBhvr>
                                      <p:to>
                                        <p:strVal val="visible"/>
                                      </p:to>
                                    </p:set>
                                    <p:animEffect transition="in" filter="blinds(horizontal)">
                                      <p:cBhvr>
                                        <p:cTn id="26" dur="500"/>
                                        <p:tgtEl>
                                          <p:spTgt spid="303117"/>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blinds(horizontal)">
                                      <p:cBhvr>
                                        <p:cTn id="31" dur="500"/>
                                        <p:tgtEl>
                                          <p:spTgt spid="17"/>
                                        </p:tgtEl>
                                      </p:cBhvr>
                                    </p:animEffect>
                                  </p:childTnLst>
                                </p:cTn>
                              </p:par>
                              <p:par>
                                <p:cTn id="32" presetID="3" presetClass="entr" presetSubtype="10" fill="hold" nodeType="withEffect">
                                  <p:stCondLst>
                                    <p:cond delay="0"/>
                                  </p:stCondLst>
                                  <p:childTnLst>
                                    <p:set>
                                      <p:cBhvr>
                                        <p:cTn id="33" dur="1" fill="hold">
                                          <p:stCondLst>
                                            <p:cond delay="0"/>
                                          </p:stCondLst>
                                        </p:cTn>
                                        <p:tgtEl>
                                          <p:spTgt spid="159753"/>
                                        </p:tgtEl>
                                        <p:attrNameLst>
                                          <p:attrName>style.visibility</p:attrName>
                                        </p:attrNameLst>
                                      </p:cBhvr>
                                      <p:to>
                                        <p:strVal val="visible"/>
                                      </p:to>
                                    </p:set>
                                    <p:animEffect transition="in" filter="blinds(horizontal)">
                                      <p:cBhvr>
                                        <p:cTn id="34" dur="500"/>
                                        <p:tgtEl>
                                          <p:spTgt spid="1597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18" grpId="0"/>
      <p:bldP spid="303116"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2193" name="Picture 4" descr="gulfstream_0"/>
          <p:cNvPicPr>
            <a:picLocks noChangeAspect="1" noChangeArrowheads="1"/>
          </p:cNvPicPr>
          <p:nvPr/>
        </p:nvPicPr>
        <p:blipFill>
          <a:blip r:embed="rId3" cstate="print"/>
          <a:srcRect/>
          <a:stretch>
            <a:fillRect/>
          </a:stretch>
        </p:blipFill>
        <p:spPr bwMode="auto">
          <a:xfrm>
            <a:off x="339834" y="1085824"/>
            <a:ext cx="8288338" cy="2835275"/>
          </a:xfrm>
          <a:prstGeom prst="rect">
            <a:avLst/>
          </a:prstGeom>
          <a:noFill/>
          <a:ln w="9525">
            <a:noFill/>
            <a:miter lim="800000"/>
            <a:headEnd/>
            <a:tailEnd/>
          </a:ln>
        </p:spPr>
      </p:pic>
      <p:sp>
        <p:nvSpPr>
          <p:cNvPr id="392194" name="Text Box 5"/>
          <p:cNvSpPr txBox="1">
            <a:spLocks noChangeArrowheads="1"/>
          </p:cNvSpPr>
          <p:nvPr/>
        </p:nvSpPr>
        <p:spPr bwMode="auto">
          <a:xfrm>
            <a:off x="971550" y="333375"/>
            <a:ext cx="7561263" cy="584200"/>
          </a:xfrm>
          <a:prstGeom prst="rect">
            <a:avLst/>
          </a:prstGeom>
          <a:noFill/>
          <a:ln w="12700">
            <a:noFill/>
            <a:miter lim="800000"/>
            <a:headEnd/>
            <a:tailEnd/>
          </a:ln>
        </p:spPr>
        <p:txBody>
          <a:bodyPr>
            <a:spAutoFit/>
          </a:bodyPr>
          <a:lstStyle/>
          <a:p>
            <a:pPr algn="ctr" eaLnBrk="0" hangingPunct="0">
              <a:spcBef>
                <a:spcPct val="50000"/>
              </a:spcBef>
            </a:pPr>
            <a:r>
              <a:rPr lang="en-GB"/>
              <a:t>O-A interaction over SST fronts</a:t>
            </a:r>
            <a:endParaRPr lang="en-US"/>
          </a:p>
        </p:txBody>
      </p:sp>
      <p:pic>
        <p:nvPicPr>
          <p:cNvPr id="392195" name="Picture 6"/>
          <p:cNvPicPr>
            <a:picLocks noChangeAspect="1" noChangeArrowheads="1"/>
          </p:cNvPicPr>
          <p:nvPr/>
        </p:nvPicPr>
        <p:blipFill>
          <a:blip r:embed="rId4" cstate="print"/>
          <a:srcRect b="58398"/>
          <a:stretch>
            <a:fillRect/>
          </a:stretch>
        </p:blipFill>
        <p:spPr bwMode="auto">
          <a:xfrm>
            <a:off x="-396552" y="3947323"/>
            <a:ext cx="5510212" cy="1435100"/>
          </a:xfrm>
          <a:prstGeom prst="rect">
            <a:avLst/>
          </a:prstGeom>
          <a:noFill/>
          <a:ln w="9525">
            <a:noFill/>
            <a:miter lim="800000"/>
            <a:headEnd/>
            <a:tailEnd/>
          </a:ln>
        </p:spPr>
      </p:pic>
      <p:sp>
        <p:nvSpPr>
          <p:cNvPr id="392196" name="Text Box 7"/>
          <p:cNvSpPr txBox="1">
            <a:spLocks noChangeArrowheads="1"/>
          </p:cNvSpPr>
          <p:nvPr/>
        </p:nvSpPr>
        <p:spPr bwMode="auto">
          <a:xfrm>
            <a:off x="323850" y="5434870"/>
            <a:ext cx="3672086" cy="1015663"/>
          </a:xfrm>
          <a:prstGeom prst="rect">
            <a:avLst/>
          </a:prstGeom>
          <a:noFill/>
          <a:ln w="12700">
            <a:solidFill>
              <a:schemeClr val="tx1"/>
            </a:solidFill>
            <a:miter lim="800000"/>
            <a:headEnd/>
            <a:tailEnd/>
          </a:ln>
        </p:spPr>
        <p:txBody>
          <a:bodyPr wrap="square">
            <a:spAutoFit/>
          </a:bodyPr>
          <a:lstStyle/>
          <a:p>
            <a:pPr eaLnBrk="0" hangingPunct="0">
              <a:spcBef>
                <a:spcPct val="50000"/>
              </a:spcBef>
            </a:pPr>
            <a:r>
              <a:rPr lang="en-GB" sz="1200" dirty="0"/>
              <a:t>Air-Sea Interaction also occurs at small scales, such as that of the Western Boundary currents (</a:t>
            </a:r>
            <a:r>
              <a:rPr lang="en-GB" sz="1200" dirty="0" smtClean="0"/>
              <a:t>above and right) </a:t>
            </a:r>
            <a:r>
              <a:rPr lang="en-GB" sz="1200" dirty="0"/>
              <a:t>and Tropical Instability Waves TIW (left). </a:t>
            </a:r>
            <a:endParaRPr lang="en-US" sz="1200" dirty="0"/>
          </a:p>
        </p:txBody>
      </p:sp>
      <p:pic>
        <p:nvPicPr>
          <p:cNvPr id="2" name="Picture 1"/>
          <p:cNvPicPr>
            <a:picLocks noChangeAspect="1"/>
          </p:cNvPicPr>
          <p:nvPr/>
        </p:nvPicPr>
        <p:blipFill>
          <a:blip r:embed="rId5"/>
          <a:stretch>
            <a:fillRect/>
          </a:stretch>
        </p:blipFill>
        <p:spPr>
          <a:xfrm>
            <a:off x="4283968" y="4143384"/>
            <a:ext cx="4497933" cy="2282995"/>
          </a:xfrm>
          <a:prstGeom prst="rect">
            <a:avLst/>
          </a:prstGeom>
        </p:spPr>
      </p:pic>
      <p:sp>
        <p:nvSpPr>
          <p:cNvPr id="4" name="TextBox 3"/>
          <p:cNvSpPr txBox="1"/>
          <p:nvPr/>
        </p:nvSpPr>
        <p:spPr>
          <a:xfrm>
            <a:off x="7452320" y="3831907"/>
            <a:ext cx="2088232" cy="230832"/>
          </a:xfrm>
          <a:prstGeom prst="rect">
            <a:avLst/>
          </a:prstGeom>
          <a:noFill/>
        </p:spPr>
        <p:txBody>
          <a:bodyPr wrap="square" rtlCol="0">
            <a:spAutoFit/>
          </a:bodyPr>
          <a:lstStyle/>
          <a:p>
            <a:r>
              <a:rPr lang="en-GB" sz="900" dirty="0" err="1" smtClean="0"/>
              <a:t>Minobe</a:t>
            </a:r>
            <a:r>
              <a:rPr lang="en-GB" sz="900" dirty="0" smtClean="0"/>
              <a:t> et al 2008</a:t>
            </a:r>
            <a:endParaRPr lang="en-GB" sz="900" dirty="0"/>
          </a:p>
        </p:txBody>
      </p:sp>
      <p:sp>
        <p:nvSpPr>
          <p:cNvPr id="9" name="TextBox 8"/>
          <p:cNvSpPr txBox="1"/>
          <p:nvPr/>
        </p:nvSpPr>
        <p:spPr>
          <a:xfrm>
            <a:off x="6981701" y="6385909"/>
            <a:ext cx="2088232" cy="230832"/>
          </a:xfrm>
          <a:prstGeom prst="rect">
            <a:avLst/>
          </a:prstGeom>
          <a:noFill/>
        </p:spPr>
        <p:txBody>
          <a:bodyPr wrap="square" rtlCol="0">
            <a:spAutoFit/>
          </a:bodyPr>
          <a:lstStyle/>
          <a:p>
            <a:r>
              <a:rPr lang="en-GB" sz="900" dirty="0" smtClean="0"/>
              <a:t>From </a:t>
            </a:r>
            <a:r>
              <a:rPr lang="en-GB" sz="900" dirty="0" err="1" smtClean="0"/>
              <a:t>Czaja</a:t>
            </a:r>
            <a:r>
              <a:rPr lang="en-GB" sz="900" dirty="0" smtClean="0"/>
              <a:t>, 2016</a:t>
            </a:r>
            <a:endParaRPr lang="en-GB" sz="900" dirty="0"/>
          </a:p>
        </p:txBody>
      </p:sp>
    </p:spTree>
    <p:extLst>
      <p:ext uri="{BB962C8B-B14F-4D97-AF65-F5344CB8AC3E}">
        <p14:creationId xmlns:p14="http://schemas.microsoft.com/office/powerpoint/2010/main" val="68862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2977" name="Title 1"/>
          <p:cNvSpPr>
            <a:spLocks noGrp="1"/>
          </p:cNvSpPr>
          <p:nvPr>
            <p:ph type="title"/>
          </p:nvPr>
        </p:nvSpPr>
        <p:spPr/>
        <p:txBody>
          <a:bodyPr/>
          <a:lstStyle/>
          <a:p>
            <a:r>
              <a:rPr lang="en-GB" smtClean="0"/>
              <a:t>Kind of solutions</a:t>
            </a:r>
          </a:p>
        </p:txBody>
      </p:sp>
      <p:pic>
        <p:nvPicPr>
          <p:cNvPr id="382978" name="Picture 2"/>
          <p:cNvPicPr>
            <a:picLocks noChangeAspect="1" noChangeArrowheads="1"/>
          </p:cNvPicPr>
          <p:nvPr/>
        </p:nvPicPr>
        <p:blipFill>
          <a:blip r:embed="rId2" cstate="print"/>
          <a:srcRect/>
          <a:stretch>
            <a:fillRect/>
          </a:stretch>
        </p:blipFill>
        <p:spPr bwMode="auto">
          <a:xfrm>
            <a:off x="179388" y="1125546"/>
            <a:ext cx="4876800" cy="3590925"/>
          </a:xfrm>
          <a:prstGeom prst="rect">
            <a:avLst/>
          </a:prstGeom>
          <a:noFill/>
          <a:ln w="9525">
            <a:noFill/>
            <a:miter lim="800000"/>
            <a:headEnd/>
            <a:tailEnd/>
          </a:ln>
        </p:spPr>
      </p:pic>
      <p:sp>
        <p:nvSpPr>
          <p:cNvPr id="382979" name="TextBox 3"/>
          <p:cNvSpPr txBox="1">
            <a:spLocks noChangeArrowheads="1"/>
          </p:cNvSpPr>
          <p:nvPr/>
        </p:nvSpPr>
        <p:spPr bwMode="auto">
          <a:xfrm>
            <a:off x="5148267" y="1412875"/>
            <a:ext cx="3995737" cy="1169551"/>
          </a:xfrm>
          <a:prstGeom prst="rect">
            <a:avLst/>
          </a:prstGeom>
          <a:noFill/>
          <a:ln w="9525">
            <a:noFill/>
            <a:miter lim="800000"/>
            <a:headEnd/>
            <a:tailEnd/>
          </a:ln>
        </p:spPr>
        <p:txBody>
          <a:bodyPr>
            <a:spAutoFit/>
          </a:bodyPr>
          <a:lstStyle/>
          <a:p>
            <a:pPr marL="228600" indent="-228600" eaLnBrk="0" hangingPunct="0">
              <a:buFont typeface="Verdana" pitchFamily="34" charset="0"/>
              <a:buAutoNum type="arabicPeriod"/>
            </a:pPr>
            <a:r>
              <a:rPr lang="en-GB" sz="1400" dirty="0">
                <a:solidFill>
                  <a:srgbClr val="C00000"/>
                </a:solidFill>
              </a:rPr>
              <a:t>Weak coupling: 2 decaying </a:t>
            </a:r>
            <a:r>
              <a:rPr lang="en-GB" sz="1400" dirty="0" smtClean="0">
                <a:solidFill>
                  <a:srgbClr val="C00000"/>
                </a:solidFill>
              </a:rPr>
              <a:t>modes</a:t>
            </a:r>
          </a:p>
          <a:p>
            <a:pPr marL="228600" indent="-228600" eaLnBrk="0" hangingPunct="0">
              <a:buFont typeface="Verdana" pitchFamily="34" charset="0"/>
              <a:buAutoNum type="arabicPeriod"/>
            </a:pPr>
            <a:endParaRPr lang="en-GB" sz="1400" dirty="0">
              <a:solidFill>
                <a:srgbClr val="C00000"/>
              </a:solidFill>
            </a:endParaRPr>
          </a:p>
          <a:p>
            <a:pPr marL="228600" indent="-228600" eaLnBrk="0" hangingPunct="0">
              <a:buFont typeface="Verdana" pitchFamily="34" charset="0"/>
              <a:buAutoNum type="arabicPeriod"/>
            </a:pPr>
            <a:r>
              <a:rPr lang="en-GB" sz="1400" dirty="0" smtClean="0">
                <a:solidFill>
                  <a:srgbClr val="C00000"/>
                </a:solidFill>
              </a:rPr>
              <a:t>Medium </a:t>
            </a:r>
            <a:r>
              <a:rPr lang="en-GB" sz="1400" dirty="0">
                <a:solidFill>
                  <a:srgbClr val="C00000"/>
                </a:solidFill>
              </a:rPr>
              <a:t>coupling: Oscillations </a:t>
            </a:r>
          </a:p>
          <a:p>
            <a:pPr marL="342900" indent="-342900" eaLnBrk="0" hangingPunct="0">
              <a:buFont typeface="+mj-lt"/>
              <a:buAutoNum type="arabicPeriod"/>
            </a:pPr>
            <a:endParaRPr lang="en-GB" sz="1400" dirty="0">
              <a:solidFill>
                <a:srgbClr val="C00000"/>
              </a:solidFill>
            </a:endParaRPr>
          </a:p>
          <a:p>
            <a:pPr marL="228600" indent="-228600" eaLnBrk="0" hangingPunct="0">
              <a:buFont typeface="Verdana" pitchFamily="34" charset="0"/>
              <a:buAutoNum type="arabicPeriod"/>
            </a:pPr>
            <a:r>
              <a:rPr lang="en-GB" sz="1400" dirty="0">
                <a:solidFill>
                  <a:srgbClr val="C00000"/>
                </a:solidFill>
              </a:rPr>
              <a:t>Strong coupling: 2 unstable modes</a:t>
            </a:r>
          </a:p>
        </p:txBody>
      </p:sp>
      <p:sp>
        <p:nvSpPr>
          <p:cNvPr id="382980" name="TextBox 4"/>
          <p:cNvSpPr txBox="1">
            <a:spLocks noChangeArrowheads="1"/>
          </p:cNvSpPr>
          <p:nvPr/>
        </p:nvSpPr>
        <p:spPr bwMode="auto">
          <a:xfrm>
            <a:off x="5795965" y="3573464"/>
            <a:ext cx="2736850" cy="738664"/>
          </a:xfrm>
          <a:prstGeom prst="rect">
            <a:avLst/>
          </a:prstGeom>
          <a:noFill/>
          <a:ln w="9525">
            <a:noFill/>
            <a:miter lim="800000"/>
            <a:headEnd/>
            <a:tailEnd/>
          </a:ln>
        </p:spPr>
        <p:txBody>
          <a:bodyPr>
            <a:spAutoFit/>
          </a:bodyPr>
          <a:lstStyle/>
          <a:p>
            <a:pPr algn="ctr" eaLnBrk="0" hangingPunct="0"/>
            <a:r>
              <a:rPr lang="en-GB" sz="1400"/>
              <a:t>The parameters depend on the background ocean state</a:t>
            </a:r>
          </a:p>
        </p:txBody>
      </p:sp>
      <p:sp>
        <p:nvSpPr>
          <p:cNvPr id="382981" name="TextBox 5"/>
          <p:cNvSpPr txBox="1">
            <a:spLocks noChangeArrowheads="1"/>
          </p:cNvSpPr>
          <p:nvPr/>
        </p:nvSpPr>
        <p:spPr bwMode="auto">
          <a:xfrm>
            <a:off x="900113" y="4868871"/>
            <a:ext cx="4608512" cy="708025"/>
          </a:xfrm>
          <a:prstGeom prst="rect">
            <a:avLst/>
          </a:prstGeom>
          <a:noFill/>
          <a:ln w="9525">
            <a:noFill/>
            <a:miter lim="800000"/>
            <a:headEnd/>
            <a:tailEnd/>
          </a:ln>
        </p:spPr>
        <p:txBody>
          <a:bodyPr>
            <a:spAutoFit/>
          </a:bodyPr>
          <a:lstStyle/>
          <a:p>
            <a:pPr eaLnBrk="0" hangingPunct="0"/>
            <a:r>
              <a:rPr lang="en-GB" sz="2000"/>
              <a:t>The presence of bifurcation leads to chaotic behaviour</a:t>
            </a:r>
          </a:p>
        </p:txBody>
      </p:sp>
      <p:sp>
        <p:nvSpPr>
          <p:cNvPr id="382982" name="TextBox 6"/>
          <p:cNvSpPr txBox="1">
            <a:spLocks noChangeArrowheads="1"/>
          </p:cNvSpPr>
          <p:nvPr/>
        </p:nvSpPr>
        <p:spPr bwMode="auto">
          <a:xfrm>
            <a:off x="5651500" y="4868863"/>
            <a:ext cx="3168650" cy="1016000"/>
          </a:xfrm>
          <a:prstGeom prst="rect">
            <a:avLst/>
          </a:prstGeom>
          <a:noFill/>
          <a:ln w="9525">
            <a:noFill/>
            <a:miter lim="800000"/>
            <a:headEnd/>
            <a:tailEnd/>
          </a:ln>
        </p:spPr>
        <p:txBody>
          <a:bodyPr>
            <a:spAutoFit/>
          </a:bodyPr>
          <a:lstStyle/>
          <a:p>
            <a:pPr eaLnBrk="0" hangingPunct="0"/>
            <a:r>
              <a:rPr lang="en-GB" sz="1200"/>
              <a:t>Generalizations can include:</a:t>
            </a:r>
          </a:p>
          <a:p>
            <a:pPr eaLnBrk="0" hangingPunct="0"/>
            <a:endParaRPr lang="en-GB" sz="1200"/>
          </a:p>
          <a:p>
            <a:pPr lvl="1" eaLnBrk="0" hangingPunct="0">
              <a:buFont typeface="Arial" charset="0"/>
              <a:buChar char="•"/>
            </a:pPr>
            <a:r>
              <a:rPr lang="en-GB" sz="1200"/>
              <a:t>Seasonal cycle</a:t>
            </a:r>
          </a:p>
          <a:p>
            <a:pPr lvl="1" eaLnBrk="0" hangingPunct="0">
              <a:buFont typeface="Arial" charset="0"/>
              <a:buChar char="•"/>
            </a:pPr>
            <a:r>
              <a:rPr lang="en-GB" sz="1200"/>
              <a:t>Stochastic forcing</a:t>
            </a:r>
          </a:p>
          <a:p>
            <a:pPr lvl="1" eaLnBrk="0" hangingPunct="0">
              <a:buFont typeface="Arial" charset="0"/>
              <a:buChar char="•"/>
            </a:pPr>
            <a:r>
              <a:rPr lang="en-GB" sz="1200"/>
              <a:t>Kelvin waves </a:t>
            </a:r>
          </a:p>
        </p:txBody>
      </p:sp>
      <p:cxnSp>
        <p:nvCxnSpPr>
          <p:cNvPr id="3" name="Straight Connector 2"/>
          <p:cNvCxnSpPr/>
          <p:nvPr/>
        </p:nvCxnSpPr>
        <p:spPr bwMode="auto">
          <a:xfrm>
            <a:off x="2339752" y="1412883"/>
            <a:ext cx="0" cy="1872109"/>
          </a:xfrm>
          <a:prstGeom prst="line">
            <a:avLst/>
          </a:prstGeom>
          <a:solidFill>
            <a:schemeClr val="accent1"/>
          </a:solidFill>
          <a:ln w="12700" cap="flat" cmpd="sng" algn="ctr">
            <a:solidFill>
              <a:schemeClr val="tx1"/>
            </a:solidFill>
            <a:prstDash val="sysDash"/>
            <a:round/>
            <a:headEnd type="none" w="med" len="med"/>
            <a:tailEnd type="none" w="med" len="med"/>
          </a:ln>
          <a:effectLst/>
        </p:spPr>
      </p:cxnSp>
      <p:cxnSp>
        <p:nvCxnSpPr>
          <p:cNvPr id="11" name="Straight Connector 10"/>
          <p:cNvCxnSpPr/>
          <p:nvPr/>
        </p:nvCxnSpPr>
        <p:spPr bwMode="auto">
          <a:xfrm>
            <a:off x="4499992" y="1412784"/>
            <a:ext cx="0" cy="1872109"/>
          </a:xfrm>
          <a:prstGeom prst="line">
            <a:avLst/>
          </a:prstGeom>
          <a:solidFill>
            <a:schemeClr val="accent1"/>
          </a:solidFill>
          <a:ln w="12700" cap="flat" cmpd="sng" algn="ctr">
            <a:solidFill>
              <a:schemeClr val="tx1"/>
            </a:solidFill>
            <a:prstDash val="sysDash"/>
            <a:round/>
            <a:headEnd type="none" w="med" len="med"/>
            <a:tailEnd type="none" w="med" len="med"/>
          </a:ln>
          <a:effectLst/>
        </p:spPr>
      </p:cxnSp>
      <p:sp>
        <p:nvSpPr>
          <p:cNvPr id="5" name="TextBox 4"/>
          <p:cNvSpPr txBox="1"/>
          <p:nvPr/>
        </p:nvSpPr>
        <p:spPr>
          <a:xfrm>
            <a:off x="1835700" y="980728"/>
            <a:ext cx="504056" cy="369332"/>
          </a:xfrm>
          <a:prstGeom prst="rect">
            <a:avLst/>
          </a:prstGeom>
          <a:noFill/>
        </p:spPr>
        <p:txBody>
          <a:bodyPr wrap="square" rtlCol="0">
            <a:spAutoFit/>
          </a:bodyPr>
          <a:lstStyle/>
          <a:p>
            <a:r>
              <a:rPr lang="en-GB" sz="1800" dirty="0" smtClean="0">
                <a:solidFill>
                  <a:srgbClr val="FF0000"/>
                </a:solidFill>
              </a:rPr>
              <a:t>1</a:t>
            </a:r>
            <a:endParaRPr lang="en-GB" sz="1800" dirty="0">
              <a:solidFill>
                <a:srgbClr val="FF0000"/>
              </a:solidFill>
            </a:endParaRPr>
          </a:p>
        </p:txBody>
      </p:sp>
      <p:sp>
        <p:nvSpPr>
          <p:cNvPr id="13" name="TextBox 12"/>
          <p:cNvSpPr txBox="1"/>
          <p:nvPr/>
        </p:nvSpPr>
        <p:spPr>
          <a:xfrm>
            <a:off x="3204373" y="948462"/>
            <a:ext cx="504056" cy="369332"/>
          </a:xfrm>
          <a:prstGeom prst="rect">
            <a:avLst/>
          </a:prstGeom>
          <a:noFill/>
        </p:spPr>
        <p:txBody>
          <a:bodyPr wrap="square" rtlCol="0">
            <a:spAutoFit/>
          </a:bodyPr>
          <a:lstStyle/>
          <a:p>
            <a:r>
              <a:rPr lang="en-GB" sz="1800" dirty="0" smtClean="0">
                <a:solidFill>
                  <a:srgbClr val="FF0000"/>
                </a:solidFill>
              </a:rPr>
              <a:t>2</a:t>
            </a:r>
            <a:endParaRPr lang="en-GB" sz="1800" dirty="0">
              <a:solidFill>
                <a:srgbClr val="FF0000"/>
              </a:solidFill>
            </a:endParaRPr>
          </a:p>
        </p:txBody>
      </p:sp>
      <p:sp>
        <p:nvSpPr>
          <p:cNvPr id="14" name="TextBox 13"/>
          <p:cNvSpPr txBox="1"/>
          <p:nvPr/>
        </p:nvSpPr>
        <p:spPr>
          <a:xfrm>
            <a:off x="4458854" y="940872"/>
            <a:ext cx="504056" cy="369332"/>
          </a:xfrm>
          <a:prstGeom prst="rect">
            <a:avLst/>
          </a:prstGeom>
          <a:noFill/>
        </p:spPr>
        <p:txBody>
          <a:bodyPr wrap="square" rtlCol="0">
            <a:spAutoFit/>
          </a:bodyPr>
          <a:lstStyle/>
          <a:p>
            <a:r>
              <a:rPr lang="en-GB" sz="1800" dirty="0">
                <a:solidFill>
                  <a:srgbClr val="FF0000"/>
                </a:solidFill>
              </a:rPr>
              <a:t>3</a:t>
            </a:r>
          </a:p>
        </p:txBody>
      </p:sp>
    </p:spTree>
    <p:extLst>
      <p:ext uri="{BB962C8B-B14F-4D97-AF65-F5344CB8AC3E}">
        <p14:creationId xmlns:p14="http://schemas.microsoft.com/office/powerpoint/2010/main" val="28922867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1953" name="Title 1"/>
          <p:cNvSpPr>
            <a:spLocks noGrp="1"/>
          </p:cNvSpPr>
          <p:nvPr>
            <p:ph type="title" idx="4294967295"/>
          </p:nvPr>
        </p:nvSpPr>
        <p:spPr/>
        <p:txBody>
          <a:bodyPr/>
          <a:lstStyle/>
          <a:p>
            <a:r>
              <a:rPr lang="en-GB" dirty="0">
                <a:solidFill>
                  <a:schemeClr val="accent1">
                    <a:lumMod val="75000"/>
                  </a:schemeClr>
                </a:solidFill>
              </a:rPr>
              <a:t>Recharge/Discharge mechanism</a:t>
            </a:r>
            <a:endParaRPr lang="en-US" dirty="0" smtClean="0">
              <a:solidFill>
                <a:schemeClr val="accent1">
                  <a:lumMod val="75000"/>
                </a:schemeClr>
              </a:solidFill>
            </a:endParaRPr>
          </a:p>
        </p:txBody>
      </p:sp>
      <p:sp>
        <p:nvSpPr>
          <p:cNvPr id="8" name="TextBox 14"/>
          <p:cNvSpPr txBox="1">
            <a:spLocks noChangeArrowheads="1"/>
          </p:cNvSpPr>
          <p:nvPr/>
        </p:nvSpPr>
        <p:spPr bwMode="auto">
          <a:xfrm>
            <a:off x="1547817" y="6021396"/>
            <a:ext cx="6985000" cy="307975"/>
          </a:xfrm>
          <a:prstGeom prst="rect">
            <a:avLst/>
          </a:prstGeom>
          <a:noFill/>
          <a:ln w="9525">
            <a:noFill/>
            <a:miter lim="800000"/>
            <a:headEnd/>
            <a:tailEnd/>
          </a:ln>
        </p:spPr>
        <p:txBody>
          <a:bodyPr>
            <a:spAutoFit/>
          </a:bodyPr>
          <a:lstStyle/>
          <a:p>
            <a:pPr algn="ctr" eaLnBrk="0" hangingPunct="0"/>
            <a:r>
              <a:rPr lang="en-GB" sz="1400" dirty="0"/>
              <a:t>F.F Jin, Parts I and II, JAS, 1997</a:t>
            </a:r>
          </a:p>
        </p:txBody>
      </p:sp>
      <p:pic>
        <p:nvPicPr>
          <p:cNvPr id="9" name="Picture 2" descr="http://www.goes-r.gov/users/comet/tropical/textbook_2nd_edition/media/graphics/recharge_enso_ji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685328"/>
            <a:ext cx="6408712" cy="5336067"/>
          </a:xfrm>
          <a:prstGeom prst="rect">
            <a:avLst/>
          </a:prstGeom>
          <a:noFill/>
          <a:extLst>
            <a:ext uri="{909E8E84-426E-40DD-AFC4-6F175D3DCCD1}">
              <a14:hiddenFill xmlns:a14="http://schemas.microsoft.com/office/drawing/2010/main">
                <a:solidFill>
                  <a:srgbClr val="FFFFFF"/>
                </a:solidFill>
              </a14:hiddenFill>
            </a:ext>
          </a:extLst>
        </p:spPr>
      </p:pic>
      <p:sp>
        <p:nvSpPr>
          <p:cNvPr id="11" name="Right Arrow 10"/>
          <p:cNvSpPr/>
          <p:nvPr/>
        </p:nvSpPr>
        <p:spPr bwMode="auto">
          <a:xfrm rot="7201538">
            <a:off x="5728465" y="2422172"/>
            <a:ext cx="431921" cy="166862"/>
          </a:xfrm>
          <a:prstGeom prst="rightArrow">
            <a:avLst/>
          </a:prstGeom>
          <a:solidFill>
            <a:schemeClr val="tx1"/>
          </a:solidFill>
          <a:ln w="12700" cap="flat" cmpd="sng" algn="ctr">
            <a:solidFill>
              <a:schemeClr val="tx1"/>
            </a:solidFill>
            <a:prstDash val="solid"/>
            <a:round/>
            <a:headEnd type="none" w="med" len="med"/>
            <a:tailEnd type="none" w="med" len="med"/>
          </a:ln>
          <a:effectLst/>
          <a:scene3d>
            <a:camera prst="isometricLeftDown">
              <a:rot lat="2100001" lon="2700000" rev="0"/>
            </a:camera>
            <a:lightRig rig="threePt" dir="t"/>
          </a:scene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
        <p:nvSpPr>
          <p:cNvPr id="12" name="Right Arrow 11"/>
          <p:cNvSpPr/>
          <p:nvPr/>
        </p:nvSpPr>
        <p:spPr bwMode="auto">
          <a:xfrm rot="7201538">
            <a:off x="5250061" y="2735585"/>
            <a:ext cx="406503" cy="137499"/>
          </a:xfrm>
          <a:prstGeom prst="rightArrow">
            <a:avLst/>
          </a:prstGeom>
          <a:solidFill>
            <a:schemeClr val="tx1"/>
          </a:solidFill>
          <a:ln w="12700" cap="flat" cmpd="sng" algn="ctr">
            <a:solidFill>
              <a:schemeClr val="tx1"/>
            </a:solidFill>
            <a:prstDash val="solid"/>
            <a:round/>
            <a:headEnd type="none" w="med" len="med"/>
            <a:tailEnd type="none" w="med" len="med"/>
          </a:ln>
          <a:effectLst/>
          <a:scene3d>
            <a:camera prst="isometricLeftDown">
              <a:rot lat="2018688" lon="1613208" rev="9883663"/>
            </a:camera>
            <a:lightRig rig="threePt" dir="t"/>
          </a:scene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
        <p:nvSpPr>
          <p:cNvPr id="14" name="Right Arrow 13"/>
          <p:cNvSpPr/>
          <p:nvPr/>
        </p:nvSpPr>
        <p:spPr bwMode="auto">
          <a:xfrm rot="7201538">
            <a:off x="2160079" y="5493110"/>
            <a:ext cx="431921" cy="166862"/>
          </a:xfrm>
          <a:prstGeom prst="rightArrow">
            <a:avLst/>
          </a:prstGeom>
          <a:solidFill>
            <a:schemeClr val="tx1"/>
          </a:solidFill>
          <a:ln w="12700" cap="flat" cmpd="sng" algn="ctr">
            <a:solidFill>
              <a:schemeClr val="tx1"/>
            </a:solidFill>
            <a:prstDash val="solid"/>
            <a:round/>
            <a:headEnd type="none" w="med" len="med"/>
            <a:tailEnd type="none" w="med" len="med"/>
          </a:ln>
          <a:effectLst/>
          <a:scene3d>
            <a:camera prst="isometricLeftDown">
              <a:rot lat="2100001" lon="2700000" rev="0"/>
            </a:camera>
            <a:lightRig rig="threePt" dir="t"/>
          </a:scene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
        <p:nvSpPr>
          <p:cNvPr id="15" name="Right Arrow 14"/>
          <p:cNvSpPr/>
          <p:nvPr/>
        </p:nvSpPr>
        <p:spPr bwMode="auto">
          <a:xfrm rot="7201538">
            <a:off x="2729784" y="5166105"/>
            <a:ext cx="406503" cy="137499"/>
          </a:xfrm>
          <a:prstGeom prst="rightArrow">
            <a:avLst/>
          </a:prstGeom>
          <a:solidFill>
            <a:schemeClr val="tx1"/>
          </a:solidFill>
          <a:ln w="12700" cap="flat" cmpd="sng" algn="ctr">
            <a:solidFill>
              <a:schemeClr val="tx1"/>
            </a:solidFill>
            <a:prstDash val="solid"/>
            <a:round/>
            <a:headEnd type="none" w="med" len="med"/>
            <a:tailEnd type="none" w="med" len="med"/>
          </a:ln>
          <a:effectLst/>
          <a:scene3d>
            <a:camera prst="isometricLeftDown">
              <a:rot lat="2018688" lon="1613208" rev="9883663"/>
            </a:camera>
            <a:lightRig rig="threePt" dir="t"/>
          </a:scene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1"/>
              </a:solidFill>
              <a:effectLst/>
              <a:latin typeface="Verdana" pitchFamily="34" charset="0"/>
            </a:endParaRPr>
          </a:p>
        </p:txBody>
      </p:sp>
    </p:spTree>
    <p:extLst>
      <p:ext uri="{BB962C8B-B14F-4D97-AF65-F5344CB8AC3E}">
        <p14:creationId xmlns:p14="http://schemas.microsoft.com/office/powerpoint/2010/main" val="12925186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48161" name="Title 1"/>
          <p:cNvSpPr>
            <a:spLocks noGrp="1"/>
          </p:cNvSpPr>
          <p:nvPr>
            <p:ph type="title"/>
          </p:nvPr>
        </p:nvSpPr>
        <p:spPr/>
        <p:txBody>
          <a:bodyPr/>
          <a:lstStyle/>
          <a:p>
            <a:r>
              <a:rPr lang="en-GB" sz="2400" dirty="0" err="1" smtClean="0"/>
              <a:t>Thermohaline</a:t>
            </a:r>
            <a:r>
              <a:rPr lang="en-GB" sz="2400" dirty="0" smtClean="0"/>
              <a:t> Stability:</a:t>
            </a:r>
            <a:br>
              <a:rPr lang="en-GB" sz="2400" dirty="0" smtClean="0"/>
            </a:br>
            <a:r>
              <a:rPr lang="en-GB" sz="2400" dirty="0" err="1" smtClean="0"/>
              <a:t>Longworth,Marotzke</a:t>
            </a:r>
            <a:r>
              <a:rPr lang="en-GB" sz="2400" dirty="0" smtClean="0"/>
              <a:t>, and Stocker, 2005</a:t>
            </a:r>
          </a:p>
        </p:txBody>
      </p:sp>
      <p:pic>
        <p:nvPicPr>
          <p:cNvPr id="348162" name="Picture 2"/>
          <p:cNvPicPr>
            <a:picLocks noChangeAspect="1" noChangeArrowheads="1"/>
          </p:cNvPicPr>
          <p:nvPr/>
        </p:nvPicPr>
        <p:blipFill>
          <a:blip r:embed="rId2" cstate="print"/>
          <a:srcRect/>
          <a:stretch>
            <a:fillRect/>
          </a:stretch>
        </p:blipFill>
        <p:spPr bwMode="auto">
          <a:xfrm>
            <a:off x="0" y="3073400"/>
            <a:ext cx="4211638" cy="3784600"/>
          </a:xfrm>
          <a:prstGeom prst="rect">
            <a:avLst/>
          </a:prstGeom>
          <a:noFill/>
          <a:ln w="9525">
            <a:noFill/>
            <a:miter lim="800000"/>
            <a:headEnd/>
            <a:tailEnd/>
          </a:ln>
        </p:spPr>
      </p:pic>
      <p:pic>
        <p:nvPicPr>
          <p:cNvPr id="348163" name="Picture 3"/>
          <p:cNvPicPr>
            <a:picLocks noChangeAspect="1" noChangeArrowheads="1"/>
          </p:cNvPicPr>
          <p:nvPr/>
        </p:nvPicPr>
        <p:blipFill>
          <a:blip r:embed="rId3" cstate="print"/>
          <a:srcRect/>
          <a:stretch>
            <a:fillRect/>
          </a:stretch>
        </p:blipFill>
        <p:spPr bwMode="auto">
          <a:xfrm>
            <a:off x="4716463" y="1341438"/>
            <a:ext cx="3543300" cy="390525"/>
          </a:xfrm>
          <a:prstGeom prst="rect">
            <a:avLst/>
          </a:prstGeom>
          <a:noFill/>
          <a:ln w="9525">
            <a:noFill/>
            <a:miter lim="800000"/>
            <a:headEnd/>
            <a:tailEnd/>
          </a:ln>
        </p:spPr>
      </p:pic>
      <p:pic>
        <p:nvPicPr>
          <p:cNvPr id="348164" name="Picture 4"/>
          <p:cNvPicPr>
            <a:picLocks noChangeAspect="1" noChangeArrowheads="1"/>
          </p:cNvPicPr>
          <p:nvPr/>
        </p:nvPicPr>
        <p:blipFill>
          <a:blip r:embed="rId4" cstate="print"/>
          <a:srcRect/>
          <a:stretch>
            <a:fillRect/>
          </a:stretch>
        </p:blipFill>
        <p:spPr bwMode="auto">
          <a:xfrm>
            <a:off x="4643438" y="1773238"/>
            <a:ext cx="3162300" cy="723900"/>
          </a:xfrm>
          <a:prstGeom prst="rect">
            <a:avLst/>
          </a:prstGeom>
          <a:noFill/>
          <a:ln w="9525">
            <a:noFill/>
            <a:miter lim="800000"/>
            <a:headEnd/>
            <a:tailEnd/>
          </a:ln>
        </p:spPr>
      </p:pic>
      <p:pic>
        <p:nvPicPr>
          <p:cNvPr id="348165" name="Picture 5"/>
          <p:cNvPicPr>
            <a:picLocks noChangeAspect="1" noChangeArrowheads="1"/>
          </p:cNvPicPr>
          <p:nvPr/>
        </p:nvPicPr>
        <p:blipFill>
          <a:blip r:embed="rId5" cstate="print"/>
          <a:srcRect/>
          <a:stretch>
            <a:fillRect/>
          </a:stretch>
        </p:blipFill>
        <p:spPr bwMode="auto">
          <a:xfrm>
            <a:off x="4787900" y="1052513"/>
            <a:ext cx="1485900" cy="304800"/>
          </a:xfrm>
          <a:prstGeom prst="rect">
            <a:avLst/>
          </a:prstGeom>
          <a:noFill/>
          <a:ln w="9525">
            <a:noFill/>
            <a:miter lim="800000"/>
            <a:headEnd/>
            <a:tailEnd/>
          </a:ln>
        </p:spPr>
      </p:pic>
      <p:pic>
        <p:nvPicPr>
          <p:cNvPr id="348166" name="Picture 6"/>
          <p:cNvPicPr>
            <a:picLocks noChangeAspect="1" noChangeArrowheads="1"/>
          </p:cNvPicPr>
          <p:nvPr/>
        </p:nvPicPr>
        <p:blipFill>
          <a:blip r:embed="rId6" cstate="print"/>
          <a:srcRect/>
          <a:stretch>
            <a:fillRect/>
          </a:stretch>
        </p:blipFill>
        <p:spPr bwMode="auto">
          <a:xfrm>
            <a:off x="5076825" y="4292600"/>
            <a:ext cx="2733675" cy="304800"/>
          </a:xfrm>
          <a:prstGeom prst="rect">
            <a:avLst/>
          </a:prstGeom>
          <a:noFill/>
          <a:ln w="9525">
            <a:noFill/>
            <a:miter lim="800000"/>
            <a:headEnd/>
            <a:tailEnd/>
          </a:ln>
        </p:spPr>
      </p:pic>
      <p:pic>
        <p:nvPicPr>
          <p:cNvPr id="348167" name="Picture 7"/>
          <p:cNvPicPr>
            <a:picLocks noChangeAspect="1" noChangeArrowheads="1"/>
          </p:cNvPicPr>
          <p:nvPr/>
        </p:nvPicPr>
        <p:blipFill>
          <a:blip r:embed="rId7" cstate="print"/>
          <a:srcRect/>
          <a:stretch>
            <a:fillRect/>
          </a:stretch>
        </p:blipFill>
        <p:spPr bwMode="auto">
          <a:xfrm>
            <a:off x="5148263" y="3933825"/>
            <a:ext cx="2228850" cy="352425"/>
          </a:xfrm>
          <a:prstGeom prst="rect">
            <a:avLst/>
          </a:prstGeom>
          <a:noFill/>
          <a:ln w="9525">
            <a:noFill/>
            <a:miter lim="800000"/>
            <a:headEnd/>
            <a:tailEnd/>
          </a:ln>
        </p:spPr>
      </p:pic>
      <p:sp>
        <p:nvSpPr>
          <p:cNvPr id="348168" name="TextBox 9"/>
          <p:cNvSpPr txBox="1">
            <a:spLocks noChangeArrowheads="1"/>
          </p:cNvSpPr>
          <p:nvPr/>
        </p:nvSpPr>
        <p:spPr bwMode="auto">
          <a:xfrm>
            <a:off x="4500563" y="2967038"/>
            <a:ext cx="4643437" cy="639762"/>
          </a:xfrm>
          <a:prstGeom prst="rect">
            <a:avLst/>
          </a:prstGeom>
          <a:noFill/>
          <a:ln w="9525">
            <a:noFill/>
            <a:miter lim="800000"/>
            <a:headEnd/>
            <a:tailEnd/>
          </a:ln>
        </p:spPr>
        <p:txBody>
          <a:bodyPr>
            <a:spAutoFit/>
          </a:bodyPr>
          <a:lstStyle/>
          <a:p>
            <a:pPr eaLnBrk="0" hangingPunct="0"/>
            <a:r>
              <a:rPr lang="en-GB" sz="1200"/>
              <a:t>Reducing the number of variables, taking  time derivative of q, assuming constant temperature gradient  and using  the time derivative of S</a:t>
            </a:r>
          </a:p>
        </p:txBody>
      </p:sp>
      <p:sp>
        <p:nvSpPr>
          <p:cNvPr id="348169" name="TextBox 11"/>
          <p:cNvSpPr txBox="1">
            <a:spLocks noChangeArrowheads="1"/>
          </p:cNvSpPr>
          <p:nvPr/>
        </p:nvSpPr>
        <p:spPr bwMode="auto">
          <a:xfrm>
            <a:off x="4572000" y="5013325"/>
            <a:ext cx="4032250" cy="549275"/>
          </a:xfrm>
          <a:prstGeom prst="rect">
            <a:avLst/>
          </a:prstGeom>
          <a:noFill/>
          <a:ln w="9525">
            <a:noFill/>
            <a:miter lim="800000"/>
            <a:headEnd/>
            <a:tailEnd/>
          </a:ln>
        </p:spPr>
        <p:txBody>
          <a:bodyPr>
            <a:spAutoFit/>
          </a:bodyPr>
          <a:lstStyle/>
          <a:p>
            <a:pPr eaLnBrk="0" hangingPunct="0"/>
            <a:r>
              <a:rPr lang="en-GB" sz="1000"/>
              <a:t>We calculate now the equilibrium solution by setting the time derivative to zero. We treat q&gt;0 and q&lt;0 separately.</a:t>
            </a:r>
          </a:p>
        </p:txBody>
      </p:sp>
      <p:sp>
        <p:nvSpPr>
          <p:cNvPr id="348170" name="Text Box 12"/>
          <p:cNvSpPr txBox="1">
            <a:spLocks noChangeArrowheads="1"/>
          </p:cNvSpPr>
          <p:nvPr/>
        </p:nvSpPr>
        <p:spPr bwMode="auto">
          <a:xfrm>
            <a:off x="179388" y="908050"/>
            <a:ext cx="4392612" cy="2282825"/>
          </a:xfrm>
          <a:prstGeom prst="rect">
            <a:avLst/>
          </a:prstGeom>
          <a:noFill/>
          <a:ln w="9525">
            <a:noFill/>
            <a:miter lim="800000"/>
            <a:headEnd/>
            <a:tailEnd/>
          </a:ln>
        </p:spPr>
        <p:txBody>
          <a:bodyPr>
            <a:spAutoFit/>
          </a:bodyPr>
          <a:lstStyle/>
          <a:p>
            <a:pPr>
              <a:spcBef>
                <a:spcPct val="50000"/>
              </a:spcBef>
            </a:pPr>
            <a:r>
              <a:rPr lang="en-GB" sz="1400" b="0"/>
              <a:t>Generalization of the Stommel model by including diffusion and wind forcing.</a:t>
            </a:r>
          </a:p>
          <a:p>
            <a:pPr>
              <a:spcBef>
                <a:spcPct val="50000"/>
              </a:spcBef>
            </a:pPr>
            <a:r>
              <a:rPr lang="en-GB" sz="1400" b="0"/>
              <a:t>The equations here are only for the diffusive case (no wind)</a:t>
            </a:r>
          </a:p>
          <a:p>
            <a:pPr>
              <a:spcBef>
                <a:spcPct val="50000"/>
              </a:spcBef>
            </a:pPr>
            <a:endParaRPr lang="en-GB" sz="1400" b="0"/>
          </a:p>
          <a:p>
            <a:pPr>
              <a:spcBef>
                <a:spcPct val="50000"/>
              </a:spcBef>
            </a:pPr>
            <a:r>
              <a:rPr lang="el-GR" sz="1000"/>
              <a:t>Φ</a:t>
            </a:r>
            <a:r>
              <a:rPr lang="en-GB" sz="1000"/>
              <a:t> is a salinity flux. P is precipitation</a:t>
            </a:r>
          </a:p>
          <a:p>
            <a:pPr>
              <a:spcBef>
                <a:spcPct val="50000"/>
              </a:spcBef>
            </a:pPr>
            <a:r>
              <a:rPr lang="en-GB" sz="1000"/>
              <a:t>q is the circulation</a:t>
            </a:r>
          </a:p>
          <a:p>
            <a:pPr>
              <a:spcBef>
                <a:spcPct val="50000"/>
              </a:spcBef>
            </a:pPr>
            <a:r>
              <a:rPr lang="en-GB" sz="1000"/>
              <a:t>T/S/</a:t>
            </a:r>
            <a:r>
              <a:rPr lang="el-GR" sz="1000"/>
              <a:t>ρ</a:t>
            </a:r>
            <a:r>
              <a:rPr lang="en-GB" sz="1000"/>
              <a:t> temperature/salinity/density</a:t>
            </a:r>
          </a:p>
          <a:p>
            <a:pPr>
              <a:spcBef>
                <a:spcPct val="50000"/>
              </a:spcBef>
            </a:pPr>
            <a:r>
              <a:rPr lang="en-GB" sz="1000"/>
              <a:t>K</a:t>
            </a:r>
            <a:r>
              <a:rPr lang="en-GB" sz="700"/>
              <a:t>d</a:t>
            </a:r>
            <a:r>
              <a:rPr lang="en-GB" sz="1000"/>
              <a:t> is the diffusivity</a:t>
            </a:r>
            <a:endParaRPr lang="el-GR" sz="1000"/>
          </a:p>
        </p:txBody>
      </p:sp>
    </p:spTree>
    <p:extLst>
      <p:ext uri="{BB962C8B-B14F-4D97-AF65-F5344CB8AC3E}">
        <p14:creationId xmlns:p14="http://schemas.microsoft.com/office/powerpoint/2010/main" val="33530742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0488" name="Title 1"/>
          <p:cNvSpPr>
            <a:spLocks noGrp="1"/>
          </p:cNvSpPr>
          <p:nvPr>
            <p:ph type="title"/>
          </p:nvPr>
        </p:nvSpPr>
        <p:spPr>
          <a:xfrm>
            <a:off x="539750" y="188913"/>
            <a:ext cx="8375650" cy="609600"/>
          </a:xfrm>
        </p:spPr>
        <p:txBody>
          <a:bodyPr/>
          <a:lstStyle/>
          <a:p>
            <a:r>
              <a:rPr lang="en-GB" smtClean="0"/>
              <a:t>Equilibrium Solutions</a:t>
            </a:r>
          </a:p>
        </p:txBody>
      </p:sp>
      <p:pic>
        <p:nvPicPr>
          <p:cNvPr id="190489" name="Picture 2"/>
          <p:cNvPicPr>
            <a:picLocks noChangeAspect="1" noChangeArrowheads="1"/>
          </p:cNvPicPr>
          <p:nvPr/>
        </p:nvPicPr>
        <p:blipFill>
          <a:blip r:embed="rId3" cstate="print"/>
          <a:srcRect/>
          <a:stretch>
            <a:fillRect/>
          </a:stretch>
        </p:blipFill>
        <p:spPr bwMode="auto">
          <a:xfrm>
            <a:off x="395288" y="2708275"/>
            <a:ext cx="1828800" cy="647700"/>
          </a:xfrm>
          <a:prstGeom prst="rect">
            <a:avLst/>
          </a:prstGeom>
          <a:noFill/>
          <a:ln w="9525">
            <a:noFill/>
            <a:miter lim="800000"/>
            <a:headEnd/>
            <a:tailEnd/>
          </a:ln>
        </p:spPr>
      </p:pic>
      <p:pic>
        <p:nvPicPr>
          <p:cNvPr id="190490" name="Picture 8"/>
          <p:cNvPicPr>
            <a:picLocks noChangeAspect="1" noChangeArrowheads="1"/>
          </p:cNvPicPr>
          <p:nvPr/>
        </p:nvPicPr>
        <p:blipFill>
          <a:blip r:embed="rId4" cstate="print"/>
          <a:srcRect/>
          <a:stretch>
            <a:fillRect/>
          </a:stretch>
        </p:blipFill>
        <p:spPr bwMode="auto">
          <a:xfrm>
            <a:off x="323850" y="1557338"/>
            <a:ext cx="3552825" cy="1143000"/>
          </a:xfrm>
          <a:prstGeom prst="rect">
            <a:avLst/>
          </a:prstGeom>
          <a:noFill/>
          <a:ln w="9525">
            <a:noFill/>
            <a:miter lim="800000"/>
            <a:headEnd/>
            <a:tailEnd/>
          </a:ln>
        </p:spPr>
      </p:pic>
      <p:sp>
        <p:nvSpPr>
          <p:cNvPr id="190491" name="TextBox 5"/>
          <p:cNvSpPr txBox="1">
            <a:spLocks noChangeArrowheads="1"/>
          </p:cNvSpPr>
          <p:nvPr/>
        </p:nvSpPr>
        <p:spPr bwMode="auto">
          <a:xfrm>
            <a:off x="395288" y="1268413"/>
            <a:ext cx="4032250" cy="457200"/>
          </a:xfrm>
          <a:prstGeom prst="rect">
            <a:avLst/>
          </a:prstGeom>
          <a:noFill/>
          <a:ln w="9525">
            <a:noFill/>
            <a:miter lim="800000"/>
            <a:headEnd/>
            <a:tailEnd/>
          </a:ln>
        </p:spPr>
        <p:txBody>
          <a:bodyPr>
            <a:spAutoFit/>
          </a:bodyPr>
          <a:lstStyle/>
          <a:p>
            <a:pPr eaLnBrk="0" hangingPunct="0"/>
            <a:r>
              <a:rPr lang="en-GB" sz="1000">
                <a:solidFill>
                  <a:srgbClr val="0000CC"/>
                </a:solidFill>
              </a:rPr>
              <a:t>1</a:t>
            </a:r>
            <a:r>
              <a:rPr lang="en-GB" sz="1200">
                <a:solidFill>
                  <a:srgbClr val="0000CC"/>
                </a:solidFill>
              </a:rPr>
              <a:t>) Temperature dominated: 2 solutions </a:t>
            </a:r>
          </a:p>
          <a:p>
            <a:pPr eaLnBrk="0" hangingPunct="0"/>
            <a:endParaRPr lang="en-GB" sz="1200">
              <a:solidFill>
                <a:srgbClr val="0000CC"/>
              </a:solidFill>
            </a:endParaRPr>
          </a:p>
        </p:txBody>
      </p:sp>
      <p:sp>
        <p:nvSpPr>
          <p:cNvPr id="190492" name="TextBox 7"/>
          <p:cNvSpPr txBox="1">
            <a:spLocks noChangeArrowheads="1"/>
          </p:cNvSpPr>
          <p:nvPr/>
        </p:nvSpPr>
        <p:spPr bwMode="auto">
          <a:xfrm>
            <a:off x="250825" y="3716338"/>
            <a:ext cx="3816350" cy="457200"/>
          </a:xfrm>
          <a:prstGeom prst="rect">
            <a:avLst/>
          </a:prstGeom>
          <a:noFill/>
          <a:ln w="9525">
            <a:noFill/>
            <a:miter lim="800000"/>
            <a:headEnd/>
            <a:tailEnd/>
          </a:ln>
        </p:spPr>
        <p:txBody>
          <a:bodyPr>
            <a:spAutoFit/>
          </a:bodyPr>
          <a:lstStyle/>
          <a:p>
            <a:pPr eaLnBrk="0" hangingPunct="0"/>
            <a:r>
              <a:rPr lang="en-GB" sz="1200">
                <a:solidFill>
                  <a:srgbClr val="006600"/>
                </a:solidFill>
              </a:rPr>
              <a:t>2) Salinity dominated (only possible for negative values of q )</a:t>
            </a:r>
          </a:p>
        </p:txBody>
      </p:sp>
      <p:pic>
        <p:nvPicPr>
          <p:cNvPr id="190493" name="Picture 4"/>
          <p:cNvPicPr>
            <a:picLocks noChangeAspect="1" noChangeArrowheads="1"/>
          </p:cNvPicPr>
          <p:nvPr/>
        </p:nvPicPr>
        <p:blipFill>
          <a:blip r:embed="rId5" cstate="print"/>
          <a:srcRect/>
          <a:stretch>
            <a:fillRect/>
          </a:stretch>
        </p:blipFill>
        <p:spPr bwMode="auto">
          <a:xfrm>
            <a:off x="323850" y="4221163"/>
            <a:ext cx="3705225" cy="923925"/>
          </a:xfrm>
          <a:prstGeom prst="rect">
            <a:avLst/>
          </a:prstGeom>
          <a:noFill/>
          <a:ln w="9525">
            <a:noFill/>
            <a:miter lim="800000"/>
            <a:headEnd/>
            <a:tailEnd/>
          </a:ln>
        </p:spPr>
      </p:pic>
      <p:sp>
        <p:nvSpPr>
          <p:cNvPr id="190494" name="TextBox 9"/>
          <p:cNvSpPr txBox="1">
            <a:spLocks noChangeArrowheads="1"/>
          </p:cNvSpPr>
          <p:nvPr/>
        </p:nvSpPr>
        <p:spPr bwMode="auto">
          <a:xfrm>
            <a:off x="250825" y="5805488"/>
            <a:ext cx="8893175" cy="639762"/>
          </a:xfrm>
          <a:prstGeom prst="rect">
            <a:avLst/>
          </a:prstGeom>
          <a:noFill/>
          <a:ln w="9525">
            <a:noFill/>
            <a:miter lim="800000"/>
            <a:headEnd/>
            <a:tailEnd/>
          </a:ln>
        </p:spPr>
        <p:txBody>
          <a:bodyPr>
            <a:spAutoFit/>
          </a:bodyPr>
          <a:lstStyle/>
          <a:p>
            <a:pPr eaLnBrk="0" hangingPunct="0"/>
            <a:r>
              <a:rPr lang="en-GB" sz="1200"/>
              <a:t>Stability and bifurcations</a:t>
            </a:r>
          </a:p>
          <a:p>
            <a:pPr eaLnBrk="0" hangingPunct="0"/>
            <a:r>
              <a:rPr lang="en-GB" sz="1200"/>
              <a:t>For weak values of the circulation (0&lt;q&lt;qcrit) the equibrium is unstable, and a bifurcation can exist between a salinity driven mode (q&lt;0) and a temperature driven mode (q&gt;0)</a:t>
            </a:r>
          </a:p>
        </p:txBody>
      </p:sp>
      <p:pic>
        <p:nvPicPr>
          <p:cNvPr id="190495" name="Picture 2"/>
          <p:cNvPicPr>
            <a:picLocks noChangeAspect="1" noChangeArrowheads="1"/>
          </p:cNvPicPr>
          <p:nvPr/>
        </p:nvPicPr>
        <p:blipFill>
          <a:blip r:embed="rId6" cstate="print"/>
          <a:srcRect l="6877" t="6618" r="9448"/>
          <a:stretch>
            <a:fillRect/>
          </a:stretch>
        </p:blipFill>
        <p:spPr bwMode="auto">
          <a:xfrm>
            <a:off x="3887788" y="1196975"/>
            <a:ext cx="5256212" cy="4076700"/>
          </a:xfrm>
          <a:prstGeom prst="rect">
            <a:avLst/>
          </a:prstGeom>
          <a:noFill/>
          <a:ln w="9525">
            <a:noFill/>
            <a:miter lim="800000"/>
            <a:headEnd/>
            <a:tailEnd/>
          </a:ln>
        </p:spPr>
      </p:pic>
      <p:graphicFrame>
        <p:nvGraphicFramePr>
          <p:cNvPr id="190466" name="Object 2"/>
          <p:cNvGraphicFramePr>
            <a:graphicFrameLocks noChangeAspect="1"/>
          </p:cNvGraphicFramePr>
          <p:nvPr/>
        </p:nvGraphicFramePr>
        <p:xfrm>
          <a:off x="7667625" y="1268413"/>
          <a:ext cx="1008063" cy="44450"/>
        </p:xfrm>
        <a:graphic>
          <a:graphicData uri="http://schemas.openxmlformats.org/presentationml/2006/ole">
            <mc:AlternateContent xmlns:mc="http://schemas.openxmlformats.org/markup-compatibility/2006">
              <mc:Choice xmlns:v="urn:schemas-microsoft-com:vml" Requires="v">
                <p:oleObj spid="_x0000_s356356" name="Equation" r:id="rId7" imgW="419040" imgH="228600" progId="Equation.DSMT4">
                  <p:embed/>
                </p:oleObj>
              </mc:Choice>
              <mc:Fallback>
                <p:oleObj name="Equation" r:id="rId7" imgW="419040" imgH="2286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r="17746" b="84616"/>
                      <a:stretch>
                        <a:fillRect/>
                      </a:stretch>
                    </p:blipFill>
                    <p:spPr bwMode="auto">
                      <a:xfrm>
                        <a:off x="7667625" y="1268413"/>
                        <a:ext cx="1008063" cy="44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0496" name="TextBox 13"/>
          <p:cNvSpPr txBox="1">
            <a:spLocks noChangeArrowheads="1"/>
          </p:cNvSpPr>
          <p:nvPr/>
        </p:nvSpPr>
        <p:spPr bwMode="auto">
          <a:xfrm>
            <a:off x="4787900" y="836613"/>
            <a:ext cx="3455988" cy="304800"/>
          </a:xfrm>
          <a:prstGeom prst="rect">
            <a:avLst/>
          </a:prstGeom>
          <a:noFill/>
          <a:ln w="9525">
            <a:noFill/>
            <a:miter lim="800000"/>
            <a:headEnd/>
            <a:tailEnd/>
          </a:ln>
        </p:spPr>
        <p:txBody>
          <a:bodyPr>
            <a:spAutoFit/>
          </a:bodyPr>
          <a:lstStyle/>
          <a:p>
            <a:pPr algn="ctr" eaLnBrk="0" hangingPunct="0"/>
            <a:r>
              <a:rPr lang="en-GB" sz="1400"/>
              <a:t>Stommel Box model K</a:t>
            </a:r>
            <a:r>
              <a:rPr lang="en-GB" sz="1400" baseline="-25000"/>
              <a:t>d</a:t>
            </a:r>
            <a:r>
              <a:rPr lang="en-GB" sz="1400"/>
              <a:t>=0</a:t>
            </a:r>
          </a:p>
        </p:txBody>
      </p:sp>
      <p:cxnSp>
        <p:nvCxnSpPr>
          <p:cNvPr id="190497" name="Straight Arrow Connector 16"/>
          <p:cNvCxnSpPr>
            <a:cxnSpLocks noChangeShapeType="1"/>
          </p:cNvCxnSpPr>
          <p:nvPr/>
        </p:nvCxnSpPr>
        <p:spPr bwMode="auto">
          <a:xfrm flipV="1">
            <a:off x="5867400" y="2205038"/>
            <a:ext cx="576263" cy="144462"/>
          </a:xfrm>
          <a:prstGeom prst="straightConnector1">
            <a:avLst/>
          </a:prstGeom>
          <a:noFill/>
          <a:ln w="12700" algn="ctr">
            <a:solidFill>
              <a:schemeClr val="tx1"/>
            </a:solidFill>
            <a:round/>
            <a:headEnd/>
            <a:tailEnd type="arrow" w="med" len="med"/>
          </a:ln>
        </p:spPr>
      </p:cxnSp>
      <p:cxnSp>
        <p:nvCxnSpPr>
          <p:cNvPr id="190498" name="Straight Arrow Connector 18"/>
          <p:cNvCxnSpPr>
            <a:cxnSpLocks noChangeShapeType="1"/>
          </p:cNvCxnSpPr>
          <p:nvPr/>
        </p:nvCxnSpPr>
        <p:spPr bwMode="auto">
          <a:xfrm flipV="1">
            <a:off x="5795963" y="3429000"/>
            <a:ext cx="576262" cy="144463"/>
          </a:xfrm>
          <a:prstGeom prst="straightConnector1">
            <a:avLst/>
          </a:prstGeom>
          <a:noFill/>
          <a:ln w="12700" algn="ctr">
            <a:solidFill>
              <a:schemeClr val="tx1"/>
            </a:solidFill>
            <a:round/>
            <a:headEnd/>
            <a:tailEnd type="arrow" w="med" len="med"/>
          </a:ln>
        </p:spPr>
      </p:cxnSp>
      <p:sp>
        <p:nvSpPr>
          <p:cNvPr id="23" name="TextBox 22"/>
          <p:cNvSpPr txBox="1"/>
          <p:nvPr/>
        </p:nvSpPr>
        <p:spPr>
          <a:xfrm>
            <a:off x="5651500" y="4437063"/>
            <a:ext cx="2881313" cy="277812"/>
          </a:xfrm>
          <a:prstGeom prst="rect">
            <a:avLst/>
          </a:prstGeom>
          <a:noFill/>
        </p:spPr>
        <p:txBody>
          <a:bodyPr>
            <a:spAutoFit/>
          </a:bodyPr>
          <a:lstStyle/>
          <a:p>
            <a:pPr algn="ctr" eaLnBrk="0" hangingPunct="0">
              <a:defRPr/>
            </a:pPr>
            <a:r>
              <a:rPr lang="en-GB" sz="1200" dirty="0">
                <a:solidFill>
                  <a:schemeClr val="accent2">
                    <a:lumMod val="50000"/>
                  </a:schemeClr>
                </a:solidFill>
              </a:rPr>
              <a:t>Salinity Driven: stable</a:t>
            </a:r>
          </a:p>
        </p:txBody>
      </p:sp>
      <p:cxnSp>
        <p:nvCxnSpPr>
          <p:cNvPr id="190500" name="Straight Arrow Connector 24"/>
          <p:cNvCxnSpPr>
            <a:cxnSpLocks noChangeShapeType="1"/>
          </p:cNvCxnSpPr>
          <p:nvPr/>
        </p:nvCxnSpPr>
        <p:spPr bwMode="auto">
          <a:xfrm rot="16200000" flipH="1">
            <a:off x="6048375" y="4257675"/>
            <a:ext cx="287338" cy="71438"/>
          </a:xfrm>
          <a:prstGeom prst="straightConnector1">
            <a:avLst/>
          </a:prstGeom>
          <a:noFill/>
          <a:ln w="12700" algn="ctr">
            <a:solidFill>
              <a:schemeClr val="tx1"/>
            </a:solidFill>
            <a:round/>
            <a:headEnd/>
            <a:tailEnd type="arrow" w="med" len="med"/>
          </a:ln>
        </p:spPr>
      </p:cxnSp>
      <p:sp>
        <p:nvSpPr>
          <p:cNvPr id="15" name="TextBox 14"/>
          <p:cNvSpPr txBox="1"/>
          <p:nvPr/>
        </p:nvSpPr>
        <p:spPr>
          <a:xfrm>
            <a:off x="5219700" y="1844675"/>
            <a:ext cx="3060700" cy="1785938"/>
          </a:xfrm>
          <a:prstGeom prst="rect">
            <a:avLst/>
          </a:prstGeom>
          <a:noFill/>
        </p:spPr>
        <p:txBody>
          <a:bodyPr>
            <a:spAutoFit/>
          </a:bodyPr>
          <a:lstStyle/>
          <a:p>
            <a:pPr algn="ctr" eaLnBrk="0" hangingPunct="0">
              <a:defRPr/>
            </a:pPr>
            <a:r>
              <a:rPr lang="en-GB" sz="1100" dirty="0">
                <a:solidFill>
                  <a:schemeClr val="accent1">
                    <a:lumMod val="50000"/>
                  </a:schemeClr>
                </a:solidFill>
              </a:rPr>
              <a:t>Temperature driven:</a:t>
            </a:r>
          </a:p>
          <a:p>
            <a:pPr algn="ctr" eaLnBrk="0" hangingPunct="0">
              <a:defRPr/>
            </a:pPr>
            <a:r>
              <a:rPr lang="en-GB" sz="1100" dirty="0">
                <a:solidFill>
                  <a:schemeClr val="accent1">
                    <a:lumMod val="50000"/>
                  </a:schemeClr>
                </a:solidFill>
              </a:rPr>
              <a:t> Stable</a:t>
            </a:r>
          </a:p>
          <a:p>
            <a:pPr algn="ctr" eaLnBrk="0" hangingPunct="0">
              <a:defRPr/>
            </a:pPr>
            <a:endParaRPr lang="en-GB" sz="1100" dirty="0">
              <a:solidFill>
                <a:schemeClr val="accent1">
                  <a:lumMod val="50000"/>
                </a:schemeClr>
              </a:solidFill>
            </a:endParaRPr>
          </a:p>
          <a:p>
            <a:pPr algn="ctr" eaLnBrk="0" hangingPunct="0">
              <a:defRPr/>
            </a:pPr>
            <a:endParaRPr lang="en-GB" sz="1100" dirty="0">
              <a:solidFill>
                <a:schemeClr val="accent1">
                  <a:lumMod val="50000"/>
                </a:schemeClr>
              </a:solidFill>
            </a:endParaRPr>
          </a:p>
          <a:p>
            <a:pPr algn="ctr" eaLnBrk="0" hangingPunct="0">
              <a:defRPr/>
            </a:pPr>
            <a:endParaRPr lang="en-GB" sz="1100" dirty="0">
              <a:solidFill>
                <a:schemeClr val="accent1">
                  <a:lumMod val="50000"/>
                </a:schemeClr>
              </a:solidFill>
            </a:endParaRPr>
          </a:p>
          <a:p>
            <a:pPr algn="ctr" eaLnBrk="0" hangingPunct="0">
              <a:defRPr/>
            </a:pPr>
            <a:endParaRPr lang="en-GB" sz="1100" dirty="0">
              <a:solidFill>
                <a:schemeClr val="accent1">
                  <a:lumMod val="50000"/>
                </a:schemeClr>
              </a:solidFill>
            </a:endParaRPr>
          </a:p>
          <a:p>
            <a:pPr algn="ctr" eaLnBrk="0" hangingPunct="0">
              <a:defRPr/>
            </a:pPr>
            <a:endParaRPr lang="en-GB" sz="1100" dirty="0">
              <a:solidFill>
                <a:schemeClr val="accent1">
                  <a:lumMod val="50000"/>
                </a:schemeClr>
              </a:solidFill>
            </a:endParaRPr>
          </a:p>
          <a:p>
            <a:pPr algn="ctr" eaLnBrk="0" hangingPunct="0">
              <a:defRPr/>
            </a:pPr>
            <a:endParaRPr lang="en-GB" sz="1100" dirty="0">
              <a:solidFill>
                <a:schemeClr val="accent1">
                  <a:lumMod val="50000"/>
                </a:schemeClr>
              </a:solidFill>
            </a:endParaRPr>
          </a:p>
          <a:p>
            <a:pPr algn="ctr" eaLnBrk="0" hangingPunct="0">
              <a:defRPr/>
            </a:pPr>
            <a:endParaRPr lang="en-GB" sz="1100" dirty="0">
              <a:solidFill>
                <a:schemeClr val="accent1">
                  <a:lumMod val="50000"/>
                </a:schemeClr>
              </a:solidFill>
            </a:endParaRPr>
          </a:p>
          <a:p>
            <a:pPr algn="ctr" eaLnBrk="0" hangingPunct="0">
              <a:defRPr/>
            </a:pPr>
            <a:r>
              <a:rPr lang="en-GB" sz="1100" dirty="0">
                <a:solidFill>
                  <a:schemeClr val="accent1">
                    <a:lumMod val="50000"/>
                  </a:schemeClr>
                </a:solidFill>
              </a:rPr>
              <a:t>Unstable</a:t>
            </a:r>
          </a:p>
        </p:txBody>
      </p:sp>
      <p:sp>
        <p:nvSpPr>
          <p:cNvPr id="190502" name="Text Box 20"/>
          <p:cNvSpPr txBox="1">
            <a:spLocks noChangeArrowheads="1"/>
          </p:cNvSpPr>
          <p:nvPr/>
        </p:nvSpPr>
        <p:spPr bwMode="auto">
          <a:xfrm>
            <a:off x="6588125" y="4941888"/>
            <a:ext cx="649288" cy="457200"/>
          </a:xfrm>
          <a:prstGeom prst="rect">
            <a:avLst/>
          </a:prstGeom>
          <a:solidFill>
            <a:schemeClr val="bg1"/>
          </a:solidFill>
          <a:ln w="9525">
            <a:noFill/>
            <a:miter lim="800000"/>
            <a:headEnd/>
            <a:tailEnd/>
          </a:ln>
        </p:spPr>
        <p:txBody>
          <a:bodyPr>
            <a:spAutoFit/>
          </a:bodyPr>
          <a:lstStyle/>
          <a:p>
            <a:pPr>
              <a:spcBef>
                <a:spcPct val="50000"/>
              </a:spcBef>
            </a:pPr>
            <a:r>
              <a:rPr lang="el-GR" sz="2400" b="0"/>
              <a:t>φ</a:t>
            </a:r>
          </a:p>
        </p:txBody>
      </p:sp>
      <p:sp>
        <p:nvSpPr>
          <p:cNvPr id="190503" name="Line 22"/>
          <p:cNvSpPr>
            <a:spLocks noChangeShapeType="1"/>
          </p:cNvSpPr>
          <p:nvPr/>
        </p:nvSpPr>
        <p:spPr bwMode="auto">
          <a:xfrm>
            <a:off x="7235825" y="1268413"/>
            <a:ext cx="0" cy="4176712"/>
          </a:xfrm>
          <a:prstGeom prst="line">
            <a:avLst/>
          </a:prstGeom>
          <a:noFill/>
          <a:ln w="6350" cap="rnd">
            <a:solidFill>
              <a:schemeClr val="bg2"/>
            </a:solidFill>
            <a:prstDash val="sysDot"/>
            <a:round/>
            <a:headEnd/>
            <a:tailEnd/>
          </a:ln>
        </p:spPr>
        <p:txBody>
          <a:bodyPr/>
          <a:lstStyle/>
          <a:p>
            <a:endParaRPr lang="en-US"/>
          </a:p>
        </p:txBody>
      </p:sp>
      <p:graphicFrame>
        <p:nvGraphicFramePr>
          <p:cNvPr id="190487" name="Object 23"/>
          <p:cNvGraphicFramePr>
            <a:graphicFrameLocks noChangeAspect="1"/>
          </p:cNvGraphicFramePr>
          <p:nvPr/>
        </p:nvGraphicFramePr>
        <p:xfrm>
          <a:off x="7092950" y="5013325"/>
          <a:ext cx="939800" cy="444500"/>
        </p:xfrm>
        <a:graphic>
          <a:graphicData uri="http://schemas.openxmlformats.org/presentationml/2006/ole">
            <mc:AlternateContent xmlns:mc="http://schemas.openxmlformats.org/markup-compatibility/2006">
              <mc:Choice xmlns:v="urn:schemas-microsoft-com:vml" Requires="v">
                <p:oleObj spid="_x0000_s356357" name="Equation" r:id="rId9" imgW="939600" imgH="444240" progId="Equation.3">
                  <p:embed/>
                </p:oleObj>
              </mc:Choice>
              <mc:Fallback>
                <p:oleObj name="Equation" r:id="rId9" imgW="939600" imgH="44424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92950" y="5013325"/>
                        <a:ext cx="939800" cy="444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0504" name="Text Box 25"/>
          <p:cNvSpPr txBox="1">
            <a:spLocks noChangeArrowheads="1"/>
          </p:cNvSpPr>
          <p:nvPr/>
        </p:nvSpPr>
        <p:spPr bwMode="auto">
          <a:xfrm>
            <a:off x="4572000" y="1341438"/>
            <a:ext cx="1279525" cy="244475"/>
          </a:xfrm>
          <a:prstGeom prst="rect">
            <a:avLst/>
          </a:prstGeom>
          <a:noFill/>
          <a:ln w="9525">
            <a:noFill/>
            <a:miter lim="800000"/>
            <a:headEnd/>
            <a:tailEnd/>
          </a:ln>
        </p:spPr>
        <p:txBody>
          <a:bodyPr>
            <a:spAutoFit/>
          </a:bodyPr>
          <a:lstStyle/>
          <a:p>
            <a:r>
              <a:rPr lang="en-GB" sz="1000"/>
              <a:t>Scaling K</a:t>
            </a:r>
            <a:r>
              <a:rPr lang="el-GR" sz="1000">
                <a:latin typeface="Arial Unicode MS" pitchFamily="34" charset="-128"/>
                <a:ea typeface="Arial Unicode MS" pitchFamily="34" charset="-128"/>
                <a:cs typeface="Arial Unicode MS" pitchFamily="34" charset="-128"/>
              </a:rPr>
              <a:t>α</a:t>
            </a:r>
            <a:r>
              <a:rPr lang="en-GB" sz="1000">
                <a:latin typeface="Arial Unicode MS" pitchFamily="34" charset="-128"/>
                <a:ea typeface="Arial Unicode MS" pitchFamily="34" charset="-128"/>
                <a:cs typeface="Arial Unicode MS" pitchFamily="34" charset="-128"/>
              </a:rPr>
              <a:t>T=1</a:t>
            </a:r>
            <a:endParaRPr lang="el-GR" sz="1000">
              <a:latin typeface="Arial Unicode MS" pitchFamily="34" charset="-128"/>
              <a:ea typeface="Arial Unicode MS" pitchFamily="34" charset="-128"/>
              <a:cs typeface="Arial Unicode MS" pitchFamily="34" charset="-128"/>
            </a:endParaRPr>
          </a:p>
        </p:txBody>
      </p:sp>
      <p:sp>
        <p:nvSpPr>
          <p:cNvPr id="190505" name="Line 26"/>
          <p:cNvSpPr>
            <a:spLocks noChangeShapeType="1"/>
          </p:cNvSpPr>
          <p:nvPr/>
        </p:nvSpPr>
        <p:spPr bwMode="auto">
          <a:xfrm>
            <a:off x="4572000" y="2997200"/>
            <a:ext cx="4248150" cy="0"/>
          </a:xfrm>
          <a:prstGeom prst="line">
            <a:avLst/>
          </a:prstGeom>
          <a:noFill/>
          <a:ln w="6350" cap="rnd">
            <a:solidFill>
              <a:schemeClr val="bg2"/>
            </a:solidFill>
            <a:prstDash val="sysDot"/>
            <a:round/>
            <a:headEnd/>
            <a:tailEnd/>
          </a:ln>
        </p:spPr>
        <p:txBody>
          <a:bodyPr/>
          <a:lstStyle/>
          <a:p>
            <a:endParaRPr lang="en-US"/>
          </a:p>
        </p:txBody>
      </p:sp>
      <p:sp>
        <p:nvSpPr>
          <p:cNvPr id="190506" name="Text Box 27"/>
          <p:cNvSpPr txBox="1">
            <a:spLocks noChangeArrowheads="1"/>
          </p:cNvSpPr>
          <p:nvPr/>
        </p:nvSpPr>
        <p:spPr bwMode="auto">
          <a:xfrm>
            <a:off x="8243888" y="2708275"/>
            <a:ext cx="649287" cy="244475"/>
          </a:xfrm>
          <a:prstGeom prst="rect">
            <a:avLst/>
          </a:prstGeom>
          <a:noFill/>
          <a:ln w="9525">
            <a:noFill/>
            <a:miter lim="800000"/>
            <a:headEnd/>
            <a:tailEnd/>
          </a:ln>
        </p:spPr>
        <p:txBody>
          <a:bodyPr>
            <a:spAutoFit/>
          </a:bodyPr>
          <a:lstStyle/>
          <a:p>
            <a:pPr>
              <a:spcBef>
                <a:spcPct val="50000"/>
              </a:spcBef>
            </a:pPr>
            <a:r>
              <a:rPr lang="en-GB" sz="1000"/>
              <a:t>q</a:t>
            </a:r>
            <a:r>
              <a:rPr lang="en-GB" sz="1000" baseline="-25000"/>
              <a:t>crit</a:t>
            </a:r>
            <a:endParaRPr lang="en-US" sz="1000" baseline="-25000"/>
          </a:p>
        </p:txBody>
      </p:sp>
      <p:sp>
        <p:nvSpPr>
          <p:cNvPr id="190508" name="Text Box 28"/>
          <p:cNvSpPr txBox="1">
            <a:spLocks noChangeArrowheads="1"/>
          </p:cNvSpPr>
          <p:nvPr/>
        </p:nvSpPr>
        <p:spPr bwMode="auto">
          <a:xfrm>
            <a:off x="4787900" y="5013325"/>
            <a:ext cx="3743325" cy="274638"/>
          </a:xfrm>
          <a:prstGeom prst="rect">
            <a:avLst/>
          </a:prstGeom>
          <a:noFill/>
          <a:ln w="9525">
            <a:noFill/>
            <a:miter lim="800000"/>
            <a:headEnd/>
            <a:tailEnd/>
          </a:ln>
        </p:spPr>
        <p:txBody>
          <a:bodyPr>
            <a:spAutoFit/>
          </a:bodyPr>
          <a:lstStyle/>
          <a:p>
            <a:pPr>
              <a:spcBef>
                <a:spcPct val="50000"/>
              </a:spcBef>
            </a:pPr>
            <a:endParaRPr lang="en-US" sz="1200"/>
          </a:p>
        </p:txBody>
      </p:sp>
    </p:spTree>
    <p:extLst>
      <p:ext uri="{BB962C8B-B14F-4D97-AF65-F5344CB8AC3E}">
        <p14:creationId xmlns:p14="http://schemas.microsoft.com/office/powerpoint/2010/main" val="37021369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90488" name="Title 1"/>
          <p:cNvSpPr>
            <a:spLocks noGrp="1"/>
          </p:cNvSpPr>
          <p:nvPr>
            <p:ph type="title"/>
          </p:nvPr>
        </p:nvSpPr>
        <p:spPr>
          <a:xfrm>
            <a:off x="539750" y="188913"/>
            <a:ext cx="8375650" cy="609600"/>
          </a:xfrm>
        </p:spPr>
        <p:txBody>
          <a:bodyPr/>
          <a:lstStyle/>
          <a:p>
            <a:r>
              <a:rPr lang="en-GB" dirty="0" smtClean="0"/>
              <a:t>Impact of diffusivity</a:t>
            </a:r>
          </a:p>
        </p:txBody>
      </p:sp>
      <p:graphicFrame>
        <p:nvGraphicFramePr>
          <p:cNvPr id="190466" name="Object 2"/>
          <p:cNvGraphicFramePr>
            <a:graphicFrameLocks noChangeAspect="1"/>
          </p:cNvGraphicFramePr>
          <p:nvPr/>
        </p:nvGraphicFramePr>
        <p:xfrm>
          <a:off x="7667625" y="1268413"/>
          <a:ext cx="1008063" cy="44450"/>
        </p:xfrm>
        <a:graphic>
          <a:graphicData uri="http://schemas.openxmlformats.org/presentationml/2006/ole">
            <mc:AlternateContent xmlns:mc="http://schemas.openxmlformats.org/markup-compatibility/2006">
              <mc:Choice xmlns:v="urn:schemas-microsoft-com:vml" Requires="v">
                <p:oleObj spid="_x0000_s357379" name="Equation" r:id="rId3" imgW="419040" imgH="228600" progId="Equation.DSMT4">
                  <p:embed/>
                </p:oleObj>
              </mc:Choice>
              <mc:Fallback>
                <p:oleObj name="Equation" r:id="rId3" imgW="419040" imgH="228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r="17746" b="84616"/>
                      <a:stretch>
                        <a:fillRect/>
                      </a:stretch>
                    </p:blipFill>
                    <p:spPr bwMode="auto">
                      <a:xfrm>
                        <a:off x="7667625" y="1268413"/>
                        <a:ext cx="1008063" cy="44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0505" name="Line 26"/>
          <p:cNvSpPr>
            <a:spLocks noChangeShapeType="1"/>
          </p:cNvSpPr>
          <p:nvPr/>
        </p:nvSpPr>
        <p:spPr bwMode="auto">
          <a:xfrm>
            <a:off x="4572000" y="2997200"/>
            <a:ext cx="4248150" cy="0"/>
          </a:xfrm>
          <a:prstGeom prst="line">
            <a:avLst/>
          </a:prstGeom>
          <a:noFill/>
          <a:ln w="6350" cap="rnd">
            <a:solidFill>
              <a:schemeClr val="bg2"/>
            </a:solidFill>
            <a:prstDash val="sysDot"/>
            <a:round/>
            <a:headEnd/>
            <a:tailEnd/>
          </a:ln>
        </p:spPr>
        <p:txBody>
          <a:bodyPr/>
          <a:lstStyle/>
          <a:p>
            <a:endParaRPr lang="en-US"/>
          </a:p>
        </p:txBody>
      </p:sp>
      <p:pic>
        <p:nvPicPr>
          <p:cNvPr id="157699" name="Picture 3"/>
          <p:cNvPicPr>
            <a:picLocks noChangeAspect="1" noChangeArrowheads="1"/>
          </p:cNvPicPr>
          <p:nvPr/>
        </p:nvPicPr>
        <p:blipFill>
          <a:blip r:embed="rId5" cstate="print"/>
          <a:srcRect l="7375" r="12437" b="37312"/>
          <a:stretch>
            <a:fillRect/>
          </a:stretch>
        </p:blipFill>
        <p:spPr bwMode="auto">
          <a:xfrm>
            <a:off x="1547812" y="1052736"/>
            <a:ext cx="5148263" cy="4545012"/>
          </a:xfrm>
          <a:prstGeom prst="rect">
            <a:avLst/>
          </a:prstGeom>
          <a:solidFill>
            <a:schemeClr val="bg1"/>
          </a:solidFill>
          <a:ln w="9525">
            <a:noFill/>
            <a:miter lim="800000"/>
            <a:headEnd/>
            <a:tailEnd/>
          </a:ln>
        </p:spPr>
      </p:pic>
      <p:sp>
        <p:nvSpPr>
          <p:cNvPr id="2" name="Text Box 29"/>
          <p:cNvSpPr txBox="1">
            <a:spLocks noChangeArrowheads="1"/>
          </p:cNvSpPr>
          <p:nvPr/>
        </p:nvSpPr>
        <p:spPr bwMode="auto">
          <a:xfrm>
            <a:off x="683568" y="5733256"/>
            <a:ext cx="8136582" cy="338554"/>
          </a:xfrm>
          <a:prstGeom prst="rect">
            <a:avLst/>
          </a:prstGeom>
          <a:solidFill>
            <a:schemeClr val="bg1"/>
          </a:solidFill>
          <a:ln w="9525">
            <a:noFill/>
            <a:miter lim="800000"/>
            <a:headEnd/>
            <a:tailEnd/>
          </a:ln>
        </p:spPr>
        <p:txBody>
          <a:bodyPr wrap="square">
            <a:spAutoFit/>
          </a:bodyPr>
          <a:lstStyle/>
          <a:p>
            <a:pPr>
              <a:spcBef>
                <a:spcPct val="50000"/>
              </a:spcBef>
            </a:pPr>
            <a:r>
              <a:rPr lang="en-GB" sz="1600" b="0" dirty="0"/>
              <a:t>With increasing values of </a:t>
            </a:r>
            <a:r>
              <a:rPr lang="en-GB" sz="1600" b="0" dirty="0" err="1"/>
              <a:t>Kd</a:t>
            </a:r>
            <a:r>
              <a:rPr lang="en-GB" sz="1600" b="0" dirty="0"/>
              <a:t> the unstable branch disappears (green curve)</a:t>
            </a:r>
            <a:endParaRPr lang="en-US" sz="1600" b="0" dirty="0"/>
          </a:p>
        </p:txBody>
      </p:sp>
    </p:spTree>
    <p:extLst>
      <p:ext uri="{BB962C8B-B14F-4D97-AF65-F5344CB8AC3E}">
        <p14:creationId xmlns:p14="http://schemas.microsoft.com/office/powerpoint/2010/main" val="12224755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defRPr/>
            </a:pPr>
            <a:r>
              <a:rPr lang="en-GB" sz="2400" b="1" dirty="0" smtClean="0">
                <a:solidFill>
                  <a:schemeClr val="tx1">
                    <a:lumMod val="95000"/>
                    <a:lumOff val="5000"/>
                  </a:schemeClr>
                </a:solidFill>
              </a:rPr>
              <a:t>1) THC is </a:t>
            </a:r>
            <a:r>
              <a:rPr lang="en-GB" sz="2400" b="1" u="sng" dirty="0" smtClean="0">
                <a:solidFill>
                  <a:schemeClr val="tx1">
                    <a:lumMod val="95000"/>
                    <a:lumOff val="5000"/>
                  </a:schemeClr>
                </a:solidFill>
              </a:rPr>
              <a:t>pushed</a:t>
            </a:r>
            <a:r>
              <a:rPr lang="en-GB" sz="2400" b="1" dirty="0" smtClean="0">
                <a:solidFill>
                  <a:schemeClr val="tx1">
                    <a:lumMod val="95000"/>
                    <a:lumOff val="5000"/>
                  </a:schemeClr>
                </a:solidFill>
              </a:rPr>
              <a:t> by deep water formation</a:t>
            </a:r>
          </a:p>
        </p:txBody>
      </p:sp>
      <p:sp>
        <p:nvSpPr>
          <p:cNvPr id="346114" name="Text Box 23"/>
          <p:cNvSpPr txBox="1">
            <a:spLocks noChangeArrowheads="1"/>
          </p:cNvSpPr>
          <p:nvPr/>
        </p:nvSpPr>
        <p:spPr bwMode="auto">
          <a:xfrm>
            <a:off x="5148263" y="1484313"/>
            <a:ext cx="3744912" cy="4402137"/>
          </a:xfrm>
          <a:prstGeom prst="rect">
            <a:avLst/>
          </a:prstGeom>
          <a:noFill/>
          <a:ln w="9525">
            <a:solidFill>
              <a:schemeClr val="tx1"/>
            </a:solidFill>
            <a:miter lim="800000"/>
            <a:headEnd/>
            <a:tailEnd/>
          </a:ln>
        </p:spPr>
        <p:txBody>
          <a:bodyPr>
            <a:spAutoFit/>
          </a:bodyPr>
          <a:lstStyle/>
          <a:p>
            <a:pPr>
              <a:spcBef>
                <a:spcPct val="50000"/>
              </a:spcBef>
              <a:buFont typeface="Arial" charset="0"/>
              <a:buChar char="•"/>
            </a:pPr>
            <a:r>
              <a:rPr lang="en-GB" sz="1600">
                <a:latin typeface="Times New Roman" pitchFamily="18" charset="0"/>
              </a:rPr>
              <a:t>Stommel 1958, et al 1960</a:t>
            </a:r>
            <a:r>
              <a:rPr lang="en-GB" sz="1600" b="0">
                <a:latin typeface="Times New Roman" pitchFamily="18" charset="0"/>
              </a:rPr>
              <a:t>: Keeping the ocean cold requires the existence of a deep circulation, with upwelling in the ocean interior maintaining the stratification and a </a:t>
            </a:r>
            <a:r>
              <a:rPr lang="en-GB" sz="1600" b="0" u="sng">
                <a:latin typeface="Times New Roman" pitchFamily="18" charset="0"/>
              </a:rPr>
              <a:t>Equatorward Flowing Deep Western Boundary Current. </a:t>
            </a:r>
            <a:r>
              <a:rPr lang="en-GB" sz="1600" b="0">
                <a:latin typeface="Times New Roman" pitchFamily="18" charset="0"/>
              </a:rPr>
              <a:t>It needs the existence </a:t>
            </a:r>
            <a:r>
              <a:rPr lang="en-GB" sz="1600" b="0" u="sng">
                <a:latin typeface="Times New Roman" pitchFamily="18" charset="0"/>
              </a:rPr>
              <a:t>of localized deep water formation</a:t>
            </a:r>
          </a:p>
          <a:p>
            <a:pPr>
              <a:spcBef>
                <a:spcPct val="50000"/>
              </a:spcBef>
              <a:buFont typeface="Arial" charset="0"/>
              <a:buChar char="•"/>
            </a:pPr>
            <a:r>
              <a:rPr lang="en-GB" sz="1600" u="sng">
                <a:latin typeface="Times New Roman" pitchFamily="18" charset="0"/>
              </a:rPr>
              <a:t>Swallow et al 1961: </a:t>
            </a:r>
            <a:r>
              <a:rPr lang="en-GB" sz="1600" b="0" u="sng">
                <a:latin typeface="Times New Roman" pitchFamily="18" charset="0"/>
              </a:rPr>
              <a:t>Observations confirm the existence of the deep WBC predicted by Stommel</a:t>
            </a:r>
          </a:p>
          <a:p>
            <a:pPr>
              <a:spcBef>
                <a:spcPct val="50000"/>
              </a:spcBef>
              <a:buFont typeface="Arial" charset="0"/>
              <a:buChar char="•"/>
            </a:pPr>
            <a:r>
              <a:rPr lang="en-GB" sz="1600" u="sng">
                <a:latin typeface="Times New Roman" pitchFamily="18" charset="0"/>
              </a:rPr>
              <a:t>Stommel 1961</a:t>
            </a:r>
            <a:r>
              <a:rPr lang="en-GB" sz="1600" b="0" u="sng">
                <a:latin typeface="Times New Roman" pitchFamily="18" charset="0"/>
              </a:rPr>
              <a:t>; Bi-stable equilibrium of the THC (box model). Role of Salinity</a:t>
            </a:r>
          </a:p>
          <a:p>
            <a:pPr>
              <a:spcBef>
                <a:spcPct val="50000"/>
              </a:spcBef>
              <a:buFont typeface="Arial" charset="0"/>
              <a:buChar char="•"/>
            </a:pPr>
            <a:endParaRPr lang="en-GB" sz="1600" b="0" u="sng">
              <a:latin typeface="Times New Roman" pitchFamily="18" charset="0"/>
            </a:endParaRPr>
          </a:p>
          <a:p>
            <a:pPr>
              <a:spcBef>
                <a:spcPct val="50000"/>
              </a:spcBef>
              <a:buFont typeface="Arial" charset="0"/>
              <a:buChar char="•"/>
            </a:pPr>
            <a:endParaRPr lang="en-GB" sz="1600" b="0" u="sng">
              <a:latin typeface="Times New Roman" pitchFamily="18" charset="0"/>
            </a:endParaRPr>
          </a:p>
          <a:p>
            <a:pPr>
              <a:spcBef>
                <a:spcPct val="50000"/>
              </a:spcBef>
              <a:buFont typeface="Arial" charset="0"/>
              <a:buChar char="•"/>
            </a:pPr>
            <a:endParaRPr lang="en-GB" sz="1600" b="0" u="sng">
              <a:latin typeface="Times New Roman" pitchFamily="18" charset="0"/>
            </a:endParaRPr>
          </a:p>
        </p:txBody>
      </p:sp>
      <p:pic>
        <p:nvPicPr>
          <p:cNvPr id="346115" name="Picture 3" descr="sta_deepwater"/>
          <p:cNvPicPr>
            <a:picLocks noChangeAspect="1" noChangeArrowheads="1"/>
          </p:cNvPicPr>
          <p:nvPr/>
        </p:nvPicPr>
        <p:blipFill>
          <a:blip r:embed="rId3" cstate="print"/>
          <a:srcRect t="53668"/>
          <a:stretch>
            <a:fillRect/>
          </a:stretch>
        </p:blipFill>
        <p:spPr bwMode="auto">
          <a:xfrm>
            <a:off x="0" y="1628775"/>
            <a:ext cx="5076825" cy="3394075"/>
          </a:xfrm>
          <a:prstGeom prst="rect">
            <a:avLst/>
          </a:prstGeom>
          <a:noFill/>
          <a:ln w="9525">
            <a:noFill/>
            <a:miter lim="800000"/>
            <a:headEnd/>
            <a:tailEnd/>
          </a:ln>
        </p:spPr>
      </p:pic>
    </p:spTree>
    <p:extLst>
      <p:ext uri="{BB962C8B-B14F-4D97-AF65-F5344CB8AC3E}">
        <p14:creationId xmlns:p14="http://schemas.microsoft.com/office/powerpoint/2010/main" val="1133813210"/>
      </p:ext>
    </p:extLst>
  </p:cSld>
  <p:clrMapOvr>
    <a:masterClrMapping/>
  </p:clrMapOv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a:defRPr/>
            </a:pPr>
            <a:r>
              <a:rPr lang="en-GB" sz="2400" b="1" dirty="0" smtClean="0">
                <a:solidFill>
                  <a:schemeClr val="tx1">
                    <a:lumMod val="95000"/>
                    <a:lumOff val="5000"/>
                  </a:schemeClr>
                </a:solidFill>
              </a:rPr>
              <a:t>2) THC is </a:t>
            </a:r>
            <a:r>
              <a:rPr lang="en-GB" sz="2400" b="1" u="sng" dirty="0" smtClean="0">
                <a:solidFill>
                  <a:schemeClr val="tx1">
                    <a:lumMod val="95000"/>
                    <a:lumOff val="5000"/>
                  </a:schemeClr>
                </a:solidFill>
              </a:rPr>
              <a:t>pulled </a:t>
            </a:r>
            <a:r>
              <a:rPr lang="en-GB" sz="2400" b="1" dirty="0" smtClean="0">
                <a:solidFill>
                  <a:schemeClr val="tx1">
                    <a:lumMod val="95000"/>
                    <a:lumOff val="5000"/>
                  </a:schemeClr>
                </a:solidFill>
              </a:rPr>
              <a:t>by mechanical wind/tidal mixing</a:t>
            </a:r>
          </a:p>
        </p:txBody>
      </p:sp>
      <p:sp>
        <p:nvSpPr>
          <p:cNvPr id="350210" name="Rectangle 5"/>
          <p:cNvSpPr>
            <a:spLocks noChangeArrowheads="1"/>
          </p:cNvSpPr>
          <p:nvPr/>
        </p:nvSpPr>
        <p:spPr bwMode="auto">
          <a:xfrm>
            <a:off x="395288" y="1484313"/>
            <a:ext cx="4392612" cy="4524375"/>
          </a:xfrm>
          <a:prstGeom prst="rect">
            <a:avLst/>
          </a:prstGeom>
          <a:noFill/>
          <a:ln w="9525">
            <a:noFill/>
            <a:miter lim="800000"/>
            <a:headEnd/>
            <a:tailEnd/>
          </a:ln>
        </p:spPr>
        <p:txBody>
          <a:bodyPr>
            <a:spAutoFit/>
          </a:bodyPr>
          <a:lstStyle/>
          <a:p>
            <a:pPr eaLnBrk="0" hangingPunct="0">
              <a:buFont typeface="Arial" charset="0"/>
              <a:buChar char="•"/>
            </a:pPr>
            <a:r>
              <a:rPr lang="pt-BR"/>
              <a:t> </a:t>
            </a:r>
            <a:r>
              <a:rPr lang="pt-BR" sz="1600"/>
              <a:t>Munk, 1966.: </a:t>
            </a:r>
            <a:r>
              <a:rPr lang="pt-BR" sz="1600" b="0"/>
              <a:t>by inferring the rates of upwelling and corresponding isopycnal diffussion, he concludes that the Stommel model would required too a strong mixing, not consistent with observations. </a:t>
            </a:r>
          </a:p>
          <a:p>
            <a:pPr eaLnBrk="0" hangingPunct="0">
              <a:buFont typeface="Arial" charset="0"/>
              <a:buChar char="•"/>
            </a:pPr>
            <a:endParaRPr lang="pt-BR" sz="1600"/>
          </a:p>
          <a:p>
            <a:pPr eaLnBrk="0" hangingPunct="0">
              <a:buFont typeface="Arial" charset="0"/>
              <a:buChar char="•"/>
            </a:pPr>
            <a:r>
              <a:rPr lang="pt-BR" sz="1600"/>
              <a:t> Munk and Wunsch, 1998:  Convection can not drive the THC. </a:t>
            </a:r>
            <a:r>
              <a:rPr lang="en-GB" sz="1600" b="0"/>
              <a:t>Mixing or upwelling is required to pump cold water upward through the thermocline and drive the meridional overturning circulation. Tides and winds are the primary source of energy driving the mixing.</a:t>
            </a:r>
          </a:p>
          <a:p>
            <a:pPr eaLnBrk="0" hangingPunct="0">
              <a:buFont typeface="Arial" charset="0"/>
              <a:buChar char="•"/>
            </a:pPr>
            <a:endParaRPr lang="en-GB" sz="1600"/>
          </a:p>
          <a:p>
            <a:pPr eaLnBrk="0" hangingPunct="0">
              <a:buFont typeface="Arial" charset="0"/>
              <a:buChar char="•"/>
            </a:pPr>
            <a:endParaRPr lang="en-GB" sz="1600"/>
          </a:p>
        </p:txBody>
      </p:sp>
      <p:sp>
        <p:nvSpPr>
          <p:cNvPr id="350211" name="Rectangle 8"/>
          <p:cNvSpPr>
            <a:spLocks noChangeArrowheads="1"/>
          </p:cNvSpPr>
          <p:nvPr/>
        </p:nvSpPr>
        <p:spPr bwMode="auto">
          <a:xfrm>
            <a:off x="5003800" y="1700213"/>
            <a:ext cx="3960813" cy="2781300"/>
          </a:xfrm>
          <a:prstGeom prst="rect">
            <a:avLst/>
          </a:prstGeom>
          <a:noFill/>
          <a:ln w="9525">
            <a:noFill/>
            <a:miter lim="800000"/>
            <a:headEnd/>
            <a:tailEnd/>
          </a:ln>
        </p:spPr>
        <p:txBody>
          <a:bodyPr>
            <a:spAutoFit/>
          </a:bodyPr>
          <a:lstStyle/>
          <a:p>
            <a:pPr eaLnBrk="0" hangingPunct="0">
              <a:buFont typeface="Arial" charset="0"/>
              <a:buChar char="•"/>
            </a:pPr>
            <a:r>
              <a:rPr lang="en-GB" sz="1600"/>
              <a:t>Gargett and Holloway, 1992: </a:t>
            </a:r>
            <a:r>
              <a:rPr lang="en-GB" sz="1600" b="0"/>
              <a:t>using numerical models show that the strength of the meridional overturning is very sensitive to the parameters controlling the vertical diffusion. </a:t>
            </a:r>
          </a:p>
          <a:p>
            <a:pPr eaLnBrk="0" hangingPunct="0">
              <a:buFont typeface="Arial" charset="0"/>
              <a:buChar char="•"/>
            </a:pPr>
            <a:endParaRPr lang="en-GB" sz="1600"/>
          </a:p>
          <a:p>
            <a:pPr eaLnBrk="0" hangingPunct="0">
              <a:buFont typeface="Arial" charset="0"/>
              <a:buChar char="•"/>
            </a:pPr>
            <a:r>
              <a:rPr lang="en-GB" sz="1600"/>
              <a:t>Marotzke and Scott (1999): </a:t>
            </a:r>
            <a:r>
              <a:rPr lang="en-GB" sz="1600" b="0"/>
              <a:t>using numerical models show that the overturning is not limited by the rate of convection</a:t>
            </a:r>
          </a:p>
        </p:txBody>
      </p:sp>
      <p:sp>
        <p:nvSpPr>
          <p:cNvPr id="10" name="Rectangle 9"/>
          <p:cNvSpPr/>
          <p:nvPr/>
        </p:nvSpPr>
        <p:spPr>
          <a:xfrm>
            <a:off x="684213" y="5876925"/>
            <a:ext cx="7920037" cy="338138"/>
          </a:xfrm>
          <a:prstGeom prst="rect">
            <a:avLst/>
          </a:prstGeom>
        </p:spPr>
        <p:txBody>
          <a:bodyPr>
            <a:spAutoFit/>
          </a:bodyPr>
          <a:lstStyle/>
          <a:p>
            <a:pPr algn="ctr">
              <a:defRPr/>
            </a:pPr>
            <a:r>
              <a:rPr lang="en-GB" sz="1600" dirty="0" err="1">
                <a:solidFill>
                  <a:schemeClr val="accent6">
                    <a:lumMod val="50000"/>
                  </a:schemeClr>
                </a:solidFill>
              </a:rPr>
              <a:t>Wunsch</a:t>
            </a:r>
            <a:r>
              <a:rPr lang="en-GB" sz="1600" dirty="0">
                <a:solidFill>
                  <a:schemeClr val="accent6">
                    <a:lumMod val="50000"/>
                  </a:schemeClr>
                </a:solidFill>
              </a:rPr>
              <a:t>, 2002, Science: What is the </a:t>
            </a:r>
            <a:r>
              <a:rPr lang="en-GB" sz="1600" dirty="0" err="1">
                <a:solidFill>
                  <a:schemeClr val="accent6">
                    <a:lumMod val="50000"/>
                  </a:schemeClr>
                </a:solidFill>
              </a:rPr>
              <a:t>Thermohaline</a:t>
            </a:r>
            <a:r>
              <a:rPr lang="en-GB" sz="1600" dirty="0">
                <a:solidFill>
                  <a:schemeClr val="accent6">
                    <a:lumMod val="50000"/>
                  </a:schemeClr>
                </a:solidFill>
              </a:rPr>
              <a:t> Circulation?</a:t>
            </a:r>
          </a:p>
        </p:txBody>
      </p:sp>
    </p:spTree>
    <p:extLst>
      <p:ext uri="{BB962C8B-B14F-4D97-AF65-F5344CB8AC3E}">
        <p14:creationId xmlns:p14="http://schemas.microsoft.com/office/powerpoint/2010/main" val="126289944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265" name="Picture 2"/>
          <p:cNvPicPr>
            <a:picLocks noChangeAspect="1" noChangeArrowheads="1"/>
          </p:cNvPicPr>
          <p:nvPr/>
        </p:nvPicPr>
        <p:blipFill rotWithShape="1">
          <a:blip r:embed="rId2" cstate="print"/>
          <a:srcRect b="17021"/>
          <a:stretch/>
        </p:blipFill>
        <p:spPr bwMode="auto">
          <a:xfrm>
            <a:off x="628654" y="590550"/>
            <a:ext cx="7886700" cy="4710658"/>
          </a:xfrm>
          <a:prstGeom prst="rect">
            <a:avLst/>
          </a:prstGeom>
          <a:noFill/>
          <a:ln w="9525">
            <a:noFill/>
            <a:miter lim="800000"/>
            <a:headEnd/>
            <a:tailEnd/>
          </a:ln>
        </p:spPr>
      </p:pic>
      <p:sp>
        <p:nvSpPr>
          <p:cNvPr id="395266" name="Text Box 3"/>
          <p:cNvSpPr txBox="1">
            <a:spLocks noChangeArrowheads="1"/>
          </p:cNvSpPr>
          <p:nvPr/>
        </p:nvSpPr>
        <p:spPr bwMode="auto">
          <a:xfrm>
            <a:off x="5219700" y="6092825"/>
            <a:ext cx="3600450" cy="304800"/>
          </a:xfrm>
          <a:prstGeom prst="rect">
            <a:avLst/>
          </a:prstGeom>
          <a:noFill/>
          <a:ln w="12700">
            <a:noFill/>
            <a:miter lim="800000"/>
            <a:headEnd/>
            <a:tailEnd/>
          </a:ln>
        </p:spPr>
        <p:txBody>
          <a:bodyPr>
            <a:spAutoFit/>
          </a:bodyPr>
          <a:lstStyle/>
          <a:p>
            <a:pPr algn="r" eaLnBrk="0" hangingPunct="0">
              <a:spcBef>
                <a:spcPct val="50000"/>
              </a:spcBef>
            </a:pPr>
            <a:r>
              <a:rPr lang="en-GB" sz="1400" b="0" i="1"/>
              <a:t>From Ginis 2008</a:t>
            </a:r>
            <a:endParaRPr lang="en-US" sz="1400" b="0" i="1"/>
          </a:p>
        </p:txBody>
      </p:sp>
      <p:sp>
        <p:nvSpPr>
          <p:cNvPr id="2" name="TextBox 1"/>
          <p:cNvSpPr txBox="1"/>
          <p:nvPr/>
        </p:nvSpPr>
        <p:spPr>
          <a:xfrm>
            <a:off x="467544" y="5301208"/>
            <a:ext cx="4375394" cy="769441"/>
          </a:xfrm>
          <a:prstGeom prst="rect">
            <a:avLst/>
          </a:prstGeom>
          <a:noFill/>
        </p:spPr>
        <p:txBody>
          <a:bodyPr wrap="square" rtlCol="0">
            <a:spAutoFit/>
          </a:bodyPr>
          <a:lstStyle/>
          <a:p>
            <a:r>
              <a:rPr lang="en-GB" sz="1100" dirty="0" smtClean="0"/>
              <a:t>Heat Flux exchange: </a:t>
            </a:r>
            <a:r>
              <a:rPr lang="en-GB" sz="1100" dirty="0" err="1" smtClean="0"/>
              <a:t>ocen</a:t>
            </a:r>
            <a:r>
              <a:rPr lang="en-GB" sz="1100" dirty="0" smtClean="0"/>
              <a:t> mixing and upwelling</a:t>
            </a:r>
          </a:p>
          <a:p>
            <a:r>
              <a:rPr lang="en-GB" sz="1100" dirty="0" smtClean="0"/>
              <a:t>Wind-Wave interaction</a:t>
            </a:r>
          </a:p>
          <a:p>
            <a:r>
              <a:rPr lang="en-GB" sz="1100" dirty="0" smtClean="0"/>
              <a:t>Ocean Initial conditions also matter</a:t>
            </a:r>
          </a:p>
          <a:p>
            <a:endParaRPr lang="en-GB" sz="1100" dirty="0"/>
          </a:p>
        </p:txBody>
      </p:sp>
    </p:spTree>
    <p:extLst>
      <p:ext uri="{BB962C8B-B14F-4D97-AF65-F5344CB8AC3E}">
        <p14:creationId xmlns:p14="http://schemas.microsoft.com/office/powerpoint/2010/main" val="1085968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a:xfrm>
            <a:off x="295279" y="1412776"/>
            <a:ext cx="8848725" cy="5013648"/>
          </a:xfrm>
        </p:spPr>
        <p:txBody>
          <a:bodyPr/>
          <a:lstStyle/>
          <a:p>
            <a:pPr>
              <a:lnSpc>
                <a:spcPct val="90000"/>
              </a:lnSpc>
            </a:pPr>
            <a:r>
              <a:rPr lang="en-GB" sz="2000" b="1" u="sng" dirty="0" smtClean="0">
                <a:solidFill>
                  <a:schemeClr val="bg2">
                    <a:lumMod val="40000"/>
                    <a:lumOff val="60000"/>
                  </a:schemeClr>
                </a:solidFill>
              </a:rPr>
              <a:t>Implications for Predictability</a:t>
            </a:r>
          </a:p>
          <a:p>
            <a:pPr lvl="1">
              <a:lnSpc>
                <a:spcPct val="90000"/>
              </a:lnSpc>
            </a:pPr>
            <a:r>
              <a:rPr lang="en-GB" sz="1800" dirty="0" smtClean="0">
                <a:solidFill>
                  <a:schemeClr val="bg2">
                    <a:lumMod val="40000"/>
                    <a:lumOff val="60000"/>
                  </a:schemeClr>
                </a:solidFill>
              </a:rPr>
              <a:t>Basis for extended range prediction</a:t>
            </a:r>
          </a:p>
          <a:p>
            <a:pPr lvl="1">
              <a:lnSpc>
                <a:spcPct val="90000"/>
              </a:lnSpc>
            </a:pPr>
            <a:r>
              <a:rPr lang="en-GB" sz="1800" dirty="0" smtClean="0">
                <a:solidFill>
                  <a:schemeClr val="bg2">
                    <a:lumMod val="40000"/>
                    <a:lumOff val="60000"/>
                  </a:schemeClr>
                </a:solidFill>
              </a:rPr>
              <a:t>Some examples of air-sea interaction</a:t>
            </a:r>
          </a:p>
          <a:p>
            <a:pPr marL="566738" lvl="1" indent="0">
              <a:lnSpc>
                <a:spcPct val="90000"/>
              </a:lnSpc>
              <a:buNone/>
            </a:pPr>
            <a:endParaRPr lang="en-GB" b="1" u="sng" dirty="0" smtClean="0">
              <a:solidFill>
                <a:schemeClr val="bg2">
                  <a:lumMod val="20000"/>
                  <a:lumOff val="80000"/>
                </a:schemeClr>
              </a:solidFill>
            </a:endParaRPr>
          </a:p>
          <a:p>
            <a:r>
              <a:rPr lang="en-GB" sz="2000" b="1" u="sng" dirty="0" smtClean="0"/>
              <a:t>The ocean and its circulation</a:t>
            </a:r>
          </a:p>
          <a:p>
            <a:pPr lvl="1">
              <a:lnSpc>
                <a:spcPct val="90000"/>
              </a:lnSpc>
            </a:pPr>
            <a:r>
              <a:rPr lang="en-GB" sz="1800" dirty="0" smtClean="0"/>
              <a:t>Some facts</a:t>
            </a:r>
          </a:p>
          <a:p>
            <a:pPr lvl="1">
              <a:lnSpc>
                <a:spcPct val="90000"/>
              </a:lnSpc>
            </a:pPr>
            <a:r>
              <a:rPr lang="en-GB" sz="1800" dirty="0"/>
              <a:t>W</a:t>
            </a:r>
            <a:r>
              <a:rPr lang="en-GB" sz="1800" dirty="0" smtClean="0"/>
              <a:t>ind driven and </a:t>
            </a:r>
            <a:r>
              <a:rPr lang="en-GB" sz="1800" dirty="0" err="1" smtClean="0"/>
              <a:t>thermohaline</a:t>
            </a:r>
            <a:r>
              <a:rPr lang="en-GB" sz="1800" dirty="0" smtClean="0"/>
              <a:t> circulations</a:t>
            </a:r>
          </a:p>
          <a:p>
            <a:pPr marL="566738" lvl="1" indent="0">
              <a:lnSpc>
                <a:spcPct val="90000"/>
              </a:lnSpc>
              <a:buNone/>
            </a:pPr>
            <a:endParaRPr lang="en-GB" sz="1800" dirty="0" smtClean="0"/>
          </a:p>
          <a:p>
            <a:pPr>
              <a:lnSpc>
                <a:spcPct val="90000"/>
              </a:lnSpc>
            </a:pPr>
            <a:r>
              <a:rPr lang="en-GB" sz="2000" b="1" u="sng" dirty="0" smtClean="0">
                <a:solidFill>
                  <a:schemeClr val="bg2">
                    <a:lumMod val="40000"/>
                    <a:lumOff val="60000"/>
                  </a:schemeClr>
                </a:solidFill>
              </a:rPr>
              <a:t>Modes of variability at different time scales</a:t>
            </a:r>
            <a:r>
              <a:rPr lang="en-GB" sz="1800" dirty="0" smtClean="0">
                <a:solidFill>
                  <a:schemeClr val="bg2">
                    <a:lumMod val="40000"/>
                    <a:lumOff val="60000"/>
                  </a:schemeClr>
                </a:solidFill>
              </a:rPr>
              <a:t>  </a:t>
            </a:r>
            <a:endParaRPr lang="en-GB" sz="1800" dirty="0">
              <a:solidFill>
                <a:schemeClr val="bg2">
                  <a:lumMod val="40000"/>
                  <a:lumOff val="60000"/>
                </a:schemeClr>
              </a:solidFill>
            </a:endParaRPr>
          </a:p>
          <a:p>
            <a:pPr lvl="1">
              <a:lnSpc>
                <a:spcPct val="90000"/>
              </a:lnSpc>
            </a:pPr>
            <a:r>
              <a:rPr lang="en-GB" sz="1600" dirty="0" smtClean="0">
                <a:solidFill>
                  <a:schemeClr val="bg2">
                    <a:lumMod val="40000"/>
                    <a:lumOff val="60000"/>
                  </a:schemeClr>
                </a:solidFill>
              </a:rPr>
              <a:t>From diurnal to decadal</a:t>
            </a:r>
          </a:p>
          <a:p>
            <a:pPr lvl="1">
              <a:lnSpc>
                <a:spcPct val="90000"/>
              </a:lnSpc>
            </a:pPr>
            <a:r>
              <a:rPr lang="en-GB" sz="1600" dirty="0" smtClean="0">
                <a:solidFill>
                  <a:schemeClr val="bg2">
                    <a:lumMod val="40000"/>
                    <a:lumOff val="60000"/>
                  </a:schemeClr>
                </a:solidFill>
              </a:rPr>
              <a:t>Known modes </a:t>
            </a:r>
          </a:p>
          <a:p>
            <a:pPr lvl="1">
              <a:lnSpc>
                <a:spcPct val="90000"/>
              </a:lnSpc>
            </a:pPr>
            <a:r>
              <a:rPr lang="en-GB" sz="1600" b="1" dirty="0" smtClean="0">
                <a:solidFill>
                  <a:schemeClr val="bg2">
                    <a:lumMod val="40000"/>
                    <a:lumOff val="60000"/>
                  </a:schemeClr>
                </a:solidFill>
              </a:rPr>
              <a:t>ENSO</a:t>
            </a:r>
          </a:p>
          <a:p>
            <a:pPr lvl="1">
              <a:lnSpc>
                <a:spcPct val="90000"/>
              </a:lnSpc>
            </a:pPr>
            <a:endParaRPr lang="en-GB" sz="1600" b="1" dirty="0">
              <a:solidFill>
                <a:schemeClr val="bg2">
                  <a:lumMod val="40000"/>
                  <a:lumOff val="60000"/>
                </a:schemeClr>
              </a:solidFill>
            </a:endParaRPr>
          </a:p>
          <a:p>
            <a:pPr marL="566738" lvl="1" indent="0">
              <a:lnSpc>
                <a:spcPct val="90000"/>
              </a:lnSpc>
              <a:buNone/>
            </a:pPr>
            <a:endParaRPr lang="en-GB" sz="1600" dirty="0" smtClean="0">
              <a:solidFill>
                <a:schemeClr val="bg2">
                  <a:lumMod val="40000"/>
                  <a:lumOff val="60000"/>
                </a:schemeClr>
              </a:solidFill>
            </a:endParaRPr>
          </a:p>
          <a:p>
            <a:pPr>
              <a:lnSpc>
                <a:spcPct val="90000"/>
              </a:lnSpc>
            </a:pPr>
            <a:r>
              <a:rPr lang="en-GB" sz="2000" b="1" u="sng" dirty="0" smtClean="0">
                <a:solidFill>
                  <a:schemeClr val="bg2">
                    <a:lumMod val="40000"/>
                    <a:lumOff val="60000"/>
                  </a:schemeClr>
                </a:solidFill>
              </a:rPr>
              <a:t>The El Nino 2015/16 </a:t>
            </a:r>
          </a:p>
        </p:txBody>
      </p:sp>
      <p:sp>
        <p:nvSpPr>
          <p:cNvPr id="22530" name="Text Box 4"/>
          <p:cNvSpPr txBox="1">
            <a:spLocks noChangeArrowheads="1"/>
          </p:cNvSpPr>
          <p:nvPr/>
        </p:nvSpPr>
        <p:spPr bwMode="auto">
          <a:xfrm>
            <a:off x="611192" y="260350"/>
            <a:ext cx="7705725" cy="579438"/>
          </a:xfrm>
          <a:prstGeom prst="rect">
            <a:avLst/>
          </a:prstGeom>
          <a:noFill/>
          <a:ln w="12700">
            <a:noFill/>
            <a:miter lim="800000"/>
            <a:headEnd/>
            <a:tailEnd/>
          </a:ln>
        </p:spPr>
        <p:txBody>
          <a:bodyPr>
            <a:spAutoFit/>
          </a:bodyPr>
          <a:lstStyle/>
          <a:p>
            <a:pPr eaLnBrk="0" hangingPunct="0">
              <a:spcBef>
                <a:spcPct val="50000"/>
              </a:spcBef>
            </a:pPr>
            <a:r>
              <a:rPr lang="en-GB" dirty="0">
                <a:solidFill>
                  <a:schemeClr val="accent1">
                    <a:lumMod val="75000"/>
                  </a:schemeClr>
                </a:solidFill>
              </a:rPr>
              <a:t>This talk will cover</a:t>
            </a:r>
            <a:endParaRPr lang="en-US" dirty="0">
              <a:solidFill>
                <a:schemeClr val="accent1">
                  <a:lumMod val="75000"/>
                </a:schemeClr>
              </a:solidFill>
            </a:endParaRPr>
          </a:p>
        </p:txBody>
      </p:sp>
    </p:spTree>
    <p:extLst>
      <p:ext uri="{BB962C8B-B14F-4D97-AF65-F5344CB8AC3E}">
        <p14:creationId xmlns:p14="http://schemas.microsoft.com/office/powerpoint/2010/main" val="1864153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7" name="Rectangle 2"/>
          <p:cNvSpPr>
            <a:spLocks noGrp="1" noChangeArrowheads="1"/>
          </p:cNvSpPr>
          <p:nvPr>
            <p:ph type="title"/>
          </p:nvPr>
        </p:nvSpPr>
        <p:spPr>
          <a:xfrm>
            <a:off x="755651" y="188913"/>
            <a:ext cx="7778750" cy="608012"/>
          </a:xfrm>
        </p:spPr>
        <p:txBody>
          <a:bodyPr/>
          <a:lstStyle/>
          <a:p>
            <a:r>
              <a:rPr lang="en-GB" sz="2800" dirty="0"/>
              <a:t>S</a:t>
            </a:r>
            <a:r>
              <a:rPr lang="en-GB" sz="2800" dirty="0" smtClean="0"/>
              <a:t>ome facts</a:t>
            </a:r>
          </a:p>
        </p:txBody>
      </p:sp>
      <p:sp>
        <p:nvSpPr>
          <p:cNvPr id="331778" name="Rectangle 3"/>
          <p:cNvSpPr>
            <a:spLocks noGrp="1" noChangeArrowheads="1"/>
          </p:cNvSpPr>
          <p:nvPr>
            <p:ph type="body" idx="1"/>
          </p:nvPr>
        </p:nvSpPr>
        <p:spPr>
          <a:xfrm>
            <a:off x="323854" y="908056"/>
            <a:ext cx="8640763" cy="5472113"/>
          </a:xfrm>
        </p:spPr>
        <p:txBody>
          <a:bodyPr/>
          <a:lstStyle/>
          <a:p>
            <a:pPr>
              <a:lnSpc>
                <a:spcPct val="100000"/>
              </a:lnSpc>
            </a:pPr>
            <a:r>
              <a:rPr lang="en-GB" sz="1600" b="1" u="sng" dirty="0" smtClean="0"/>
              <a:t>Spatial/time scales </a:t>
            </a:r>
            <a:r>
              <a:rPr lang="en-GB" sz="1600" dirty="0" smtClean="0"/>
              <a:t>The radius of deformation in the ocean is small (~30km) compared to the atmosphere (~3000km). </a:t>
            </a:r>
          </a:p>
          <a:p>
            <a:pPr lvl="1">
              <a:buFont typeface="Wingdings" pitchFamily="2" charset="2"/>
              <a:buNone/>
            </a:pPr>
            <a:r>
              <a:rPr lang="en-GB" sz="1400" dirty="0" smtClean="0">
                <a:solidFill>
                  <a:srgbClr val="0000CC"/>
                </a:solidFill>
              </a:rPr>
              <a:t>Radius of deformation =c/f where c= speed of gravity waves.  In the ocean c~&lt;3m/s for </a:t>
            </a:r>
            <a:r>
              <a:rPr lang="en-GB" sz="1400" dirty="0" err="1" smtClean="0">
                <a:solidFill>
                  <a:srgbClr val="0000CC"/>
                </a:solidFill>
              </a:rPr>
              <a:t>baroclinic</a:t>
            </a:r>
            <a:r>
              <a:rPr lang="en-GB" sz="1400" dirty="0" smtClean="0">
                <a:solidFill>
                  <a:srgbClr val="0000CC"/>
                </a:solidFill>
              </a:rPr>
              <a:t> processes. Smaller spatial scales and Longer time scales</a:t>
            </a:r>
          </a:p>
          <a:p>
            <a:pPr lvl="1">
              <a:buFont typeface="Wingdings" pitchFamily="2" charset="2"/>
              <a:buNone/>
            </a:pPr>
            <a:endParaRPr lang="en-GB" sz="1600" dirty="0" smtClean="0">
              <a:solidFill>
                <a:srgbClr val="0000CC"/>
              </a:solidFill>
            </a:endParaRPr>
          </a:p>
          <a:p>
            <a:pPr>
              <a:lnSpc>
                <a:spcPct val="100000"/>
              </a:lnSpc>
            </a:pPr>
            <a:r>
              <a:rPr lang="en-GB" sz="1600" b="1" u="sng" dirty="0" smtClean="0"/>
              <a:t>The heat capacity </a:t>
            </a:r>
            <a:r>
              <a:rPr lang="en-GB" sz="1600" dirty="0" smtClean="0"/>
              <a:t>of the ocean is vastly greater than that of the atmosphere (1000 times).</a:t>
            </a:r>
          </a:p>
          <a:p>
            <a:pPr lvl="1">
              <a:buFont typeface="Wingdings" pitchFamily="2" charset="2"/>
              <a:buNone/>
            </a:pPr>
            <a:r>
              <a:rPr lang="en-GB" sz="1200" dirty="0" smtClean="0"/>
              <a:t> </a:t>
            </a:r>
            <a:r>
              <a:rPr lang="en-GB" sz="1400" dirty="0" smtClean="0">
                <a:solidFill>
                  <a:srgbClr val="0000CC"/>
                </a:solidFill>
              </a:rPr>
              <a:t>The total atmospheric heat content ~ the ocean heat content of 3.5m layer</a:t>
            </a:r>
          </a:p>
          <a:p>
            <a:pPr lvl="1">
              <a:buFont typeface="Wingdings" pitchFamily="2" charset="2"/>
              <a:buNone/>
            </a:pPr>
            <a:endParaRPr lang="en-GB" sz="1400" dirty="0" smtClean="0">
              <a:solidFill>
                <a:srgbClr val="0000CC"/>
              </a:solidFill>
            </a:endParaRPr>
          </a:p>
          <a:p>
            <a:pPr>
              <a:lnSpc>
                <a:spcPct val="100000"/>
              </a:lnSpc>
            </a:pPr>
            <a:r>
              <a:rPr lang="en-GB" sz="1600" b="1" u="sng" dirty="0" smtClean="0"/>
              <a:t>The ocean is strongly stratified in the vertical, </a:t>
            </a:r>
            <a:r>
              <a:rPr lang="en-GB" sz="1600" dirty="0" smtClean="0"/>
              <a:t>although deep convection also occurs</a:t>
            </a:r>
          </a:p>
          <a:p>
            <a:pPr lvl="1">
              <a:buFont typeface="Wingdings" pitchFamily="2" charset="2"/>
              <a:buNone/>
            </a:pPr>
            <a:r>
              <a:rPr lang="en-GB" sz="1400" dirty="0" smtClean="0">
                <a:solidFill>
                  <a:srgbClr val="0000CC"/>
                </a:solidFill>
              </a:rPr>
              <a:t>Density is determined by Temperature and Salinity</a:t>
            </a:r>
          </a:p>
          <a:p>
            <a:pPr lvl="1"/>
            <a:endParaRPr lang="en-GB" sz="1400" dirty="0" smtClean="0">
              <a:solidFill>
                <a:srgbClr val="0000CC"/>
              </a:solidFill>
            </a:endParaRPr>
          </a:p>
          <a:p>
            <a:pPr>
              <a:lnSpc>
                <a:spcPct val="90000"/>
              </a:lnSpc>
            </a:pPr>
            <a:r>
              <a:rPr lang="en-GB" sz="1600" b="1" u="sng" dirty="0" smtClean="0">
                <a:solidFill>
                  <a:srgbClr val="0D0D0D"/>
                </a:solidFill>
              </a:rPr>
              <a:t>The ocean is forced at the surface</a:t>
            </a:r>
            <a:r>
              <a:rPr lang="en-GB" sz="1600" dirty="0" smtClean="0">
                <a:solidFill>
                  <a:srgbClr val="0D0D0D"/>
                </a:solidFill>
              </a:rPr>
              <a:t> by the wind/waves, by heating/cooling, and by fresh-water fluxes. </a:t>
            </a:r>
          </a:p>
          <a:p>
            <a:pPr>
              <a:lnSpc>
                <a:spcPct val="90000"/>
              </a:lnSpc>
            </a:pPr>
            <a:endParaRPr lang="en-GB" sz="1600" dirty="0">
              <a:solidFill>
                <a:srgbClr val="0D0D0D"/>
              </a:solidFill>
            </a:endParaRPr>
          </a:p>
          <a:p>
            <a:pPr>
              <a:lnSpc>
                <a:spcPct val="100000"/>
              </a:lnSpc>
              <a:spcAft>
                <a:spcPct val="0"/>
              </a:spcAft>
            </a:pPr>
            <a:r>
              <a:rPr lang="en-GB" sz="1600" b="1" u="sng" dirty="0" smtClean="0">
                <a:solidFill>
                  <a:schemeClr val="tx2"/>
                </a:solidFill>
              </a:rPr>
              <a:t>Role of the ocean in </a:t>
            </a:r>
            <a:r>
              <a:rPr lang="en-GB" sz="1600" b="1" u="sng" dirty="0" err="1" smtClean="0">
                <a:solidFill>
                  <a:schemeClr val="tx2"/>
                </a:solidFill>
              </a:rPr>
              <a:t>meridional</a:t>
            </a:r>
            <a:r>
              <a:rPr lang="en-GB" sz="1600" b="1" u="sng" dirty="0" smtClean="0">
                <a:solidFill>
                  <a:schemeClr val="tx2"/>
                </a:solidFill>
              </a:rPr>
              <a:t> heat transports</a:t>
            </a:r>
          </a:p>
          <a:p>
            <a:pPr lvl="1"/>
            <a:r>
              <a:rPr lang="en-GB" sz="1200" dirty="0" smtClean="0">
                <a:solidFill>
                  <a:srgbClr val="0000CC"/>
                </a:solidFill>
              </a:rPr>
              <a:t>Why is it different in the different basins?  Why is the Atlantic heat transport always northward?</a:t>
            </a:r>
          </a:p>
          <a:p>
            <a:pPr lvl="1"/>
            <a:r>
              <a:rPr lang="en-GB" sz="1200" dirty="0" smtClean="0">
                <a:solidFill>
                  <a:srgbClr val="0000CC"/>
                </a:solidFill>
              </a:rPr>
              <a:t>Presence of bifurcations?</a:t>
            </a:r>
            <a:endParaRPr lang="en-GB" sz="1400" dirty="0">
              <a:solidFill>
                <a:srgbClr val="0000CC"/>
              </a:solidFill>
            </a:endParaRPr>
          </a:p>
          <a:p>
            <a:pPr>
              <a:lnSpc>
                <a:spcPct val="90000"/>
              </a:lnSpc>
            </a:pPr>
            <a:endParaRPr lang="en-GB" sz="1600" dirty="0" smtClean="0">
              <a:solidFill>
                <a:srgbClr val="0000C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Microsoft Office 98">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Microsoft Office 9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32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sz="32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Microsoft Office 98">
  <a:themeElements>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508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GB" altLang="en-GB" sz="20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TCPR_template</Template>
  <TotalTime>28850</TotalTime>
  <Words>5118</Words>
  <Application>Microsoft Office PowerPoint</Application>
  <PresentationFormat>On-screen Show (4:3)</PresentationFormat>
  <Paragraphs>718</Paragraphs>
  <Slides>66</Slides>
  <Notes>33</Notes>
  <HiddenSlides>15</HiddenSlides>
  <MMClips>0</MMClips>
  <ScaleCrop>false</ScaleCrop>
  <HeadingPairs>
    <vt:vector size="8" baseType="variant">
      <vt:variant>
        <vt:lpstr>Fonts Used</vt:lpstr>
      </vt:variant>
      <vt:variant>
        <vt:i4>10</vt:i4>
      </vt:variant>
      <vt:variant>
        <vt:lpstr>Theme</vt:lpstr>
      </vt:variant>
      <vt:variant>
        <vt:i4>2</vt:i4>
      </vt:variant>
      <vt:variant>
        <vt:lpstr>Embedded OLE Servers</vt:lpstr>
      </vt:variant>
      <vt:variant>
        <vt:i4>1</vt:i4>
      </vt:variant>
      <vt:variant>
        <vt:lpstr>Slide Titles</vt:lpstr>
      </vt:variant>
      <vt:variant>
        <vt:i4>66</vt:i4>
      </vt:variant>
    </vt:vector>
  </HeadingPairs>
  <TitlesOfParts>
    <vt:vector size="79" baseType="lpstr">
      <vt:lpstr>Arial Unicode MS</vt:lpstr>
      <vt:lpstr>MS Mincho</vt:lpstr>
      <vt:lpstr>Arial</vt:lpstr>
      <vt:lpstr>Bell MT</vt:lpstr>
      <vt:lpstr>Calibri</vt:lpstr>
      <vt:lpstr>Lucida Sans Unicode</vt:lpstr>
      <vt:lpstr>Times</vt:lpstr>
      <vt:lpstr>Times New Roman</vt:lpstr>
      <vt:lpstr>Verdana</vt:lpstr>
      <vt:lpstr>Wingdings</vt:lpstr>
      <vt:lpstr>Microsoft Office 98</vt:lpstr>
      <vt:lpstr>2_Microsoft Office 98</vt:lpstr>
      <vt:lpstr>Equation</vt:lpstr>
      <vt:lpstr>PowerPoint Presentation</vt:lpstr>
      <vt:lpstr>Ocean Atmosphere Interaction   Why does it matter?</vt:lpstr>
      <vt:lpstr>PowerPoint Presentation</vt:lpstr>
      <vt:lpstr>Ocean and Predictability</vt:lpstr>
      <vt:lpstr>Traditional view:  Atmosphere response to  SST</vt:lpstr>
      <vt:lpstr>PowerPoint Presentation</vt:lpstr>
      <vt:lpstr>PowerPoint Presentation</vt:lpstr>
      <vt:lpstr>PowerPoint Presentation</vt:lpstr>
      <vt:lpstr>Some facts</vt:lpstr>
      <vt:lpstr>PowerPoint Presentation</vt:lpstr>
      <vt:lpstr>Ocean Circulation</vt:lpstr>
      <vt:lpstr>Wind driven circulation</vt:lpstr>
      <vt:lpstr>Ekman and Sverdrup Transports</vt:lpstr>
      <vt:lpstr>Wind driven circulation profile</vt:lpstr>
      <vt:lpstr>Western Boundary Currents (WBC)</vt:lpstr>
      <vt:lpstr>What maintains the ocean stratification?</vt:lpstr>
      <vt:lpstr>Thermo+Haline= Circulation driven by density differences.  Related to localized deep water formation areas.  Important for meridional heat transports and ocean stratification.</vt:lpstr>
      <vt:lpstr>Thermohaline circulation</vt:lpstr>
      <vt:lpstr>Meridional Heat transport: MOC x Stratification</vt:lpstr>
      <vt:lpstr>Meridional SST gradients</vt:lpstr>
      <vt:lpstr>Ocean Circulation in the Equilibrium</vt:lpstr>
      <vt:lpstr>Dynamical Adjustment </vt:lpstr>
      <vt:lpstr>Kelvin &amp; Rossby waves and Delayed Oscillator</vt:lpstr>
      <vt:lpstr>Vertical Stratification and Satellite altimetry</vt:lpstr>
      <vt:lpstr>Rossby/Kelvin Waves from Space</vt:lpstr>
      <vt:lpstr>Time scales for ocean-atmosphere interaction</vt:lpstr>
      <vt:lpstr>Air-Sea coupling: Scale interaction</vt:lpstr>
      <vt:lpstr>Air-Sea coupled modes and  time scales</vt:lpstr>
      <vt:lpstr>Diurnal Warm Layers: amplification of diurnal cycle</vt:lpstr>
      <vt:lpstr>Madden-Julian Oscillation (MJO):30-60 days</vt:lpstr>
      <vt:lpstr>PowerPoint Presentation</vt:lpstr>
      <vt:lpstr>Decadal: Pacific Decadal Oscillation</vt:lpstr>
      <vt:lpstr>PDO, Hiatus decades and deep ocean warming</vt:lpstr>
      <vt:lpstr>PDO and wind driven circulation</vt:lpstr>
      <vt:lpstr>Atlantic Multidecadal Oscillation: AMO</vt:lpstr>
      <vt:lpstr>Sensitive to the Stability of the THC</vt:lpstr>
      <vt:lpstr>Interannual Time scales: ENSO</vt:lpstr>
      <vt:lpstr>EL Nino (warm) and La Nina (cold)</vt:lpstr>
      <vt:lpstr>El Niño and  Large Scale Precipitation</vt:lpstr>
      <vt:lpstr>Last 20 years of Equatorial Anomalies</vt:lpstr>
      <vt:lpstr>Kelvin &amp; Rossby waves and Delayed Oscillator</vt:lpstr>
      <vt:lpstr>PowerPoint Presentation</vt:lpstr>
      <vt:lpstr>PowerPoint Presentation</vt:lpstr>
      <vt:lpstr>El Nino Feedbacks: A complex Story</vt:lpstr>
      <vt:lpstr>Multitude of conceptual models for EL Nino </vt:lpstr>
      <vt:lpstr>The 2015/16 strong El Nino and the false alarm in 2014  </vt:lpstr>
      <vt:lpstr>PowerPoint Presentation</vt:lpstr>
      <vt:lpstr>PowerPoint Presentation</vt:lpstr>
      <vt:lpstr>PowerPoint Presentation</vt:lpstr>
      <vt:lpstr>PowerPoint Presentation</vt:lpstr>
      <vt:lpstr>PowerPoint Presentation</vt:lpstr>
      <vt:lpstr>Another view</vt:lpstr>
      <vt:lpstr>SST </vt:lpstr>
      <vt:lpstr>El Nino 2015/16:  example of scale interactions </vt:lpstr>
      <vt:lpstr>Summary of Coupled Ocean-Atmosphere Variability </vt:lpstr>
      <vt:lpstr>PowerPoint Presentation</vt:lpstr>
      <vt:lpstr>Some additional References</vt:lpstr>
      <vt:lpstr>Additional Slides</vt:lpstr>
      <vt:lpstr>Recharge/Discharge mechanism</vt:lpstr>
      <vt:lpstr>Kind of solutions</vt:lpstr>
      <vt:lpstr>Recharge/Discharge mechanism</vt:lpstr>
      <vt:lpstr>Thermohaline Stability: Longworth,Marotzke, and Stocker, 2005</vt:lpstr>
      <vt:lpstr>Equilibrium Solutions</vt:lpstr>
      <vt:lpstr>Impact of diffusivity</vt:lpstr>
      <vt:lpstr>1) THC is pushed by deep water formation</vt:lpstr>
      <vt:lpstr>2) THC is pulled by mechanical wind/tidal mixing</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Ocean general circulation</dc:title>
  <dc:creator>Magdalena Alonso-Balmaseda</dc:creator>
  <cp:lastModifiedBy>Magdalena Alonso Balmaseda</cp:lastModifiedBy>
  <cp:revision>580</cp:revision>
  <dcterms:created xsi:type="dcterms:W3CDTF">2002-04-03T08:28:06Z</dcterms:created>
  <dcterms:modified xsi:type="dcterms:W3CDTF">2016-05-11T15:10:53Z</dcterms:modified>
</cp:coreProperties>
</file>