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7"/>
  </p:notesMasterIdLst>
  <p:handoutMasterIdLst>
    <p:handoutMasterId r:id="rId48"/>
  </p:handoutMasterIdLst>
  <p:sldIdLst>
    <p:sldId id="564" r:id="rId2"/>
    <p:sldId id="539" r:id="rId3"/>
    <p:sldId id="563" r:id="rId4"/>
    <p:sldId id="562" r:id="rId5"/>
    <p:sldId id="570" r:id="rId6"/>
    <p:sldId id="571" r:id="rId7"/>
    <p:sldId id="565" r:id="rId8"/>
    <p:sldId id="566" r:id="rId9"/>
    <p:sldId id="617" r:id="rId10"/>
    <p:sldId id="443" r:id="rId11"/>
    <p:sldId id="444" r:id="rId12"/>
    <p:sldId id="492" r:id="rId13"/>
    <p:sldId id="493" r:id="rId14"/>
    <p:sldId id="627" r:id="rId15"/>
    <p:sldId id="573" r:id="rId16"/>
    <p:sldId id="618" r:id="rId17"/>
    <p:sldId id="628" r:id="rId18"/>
    <p:sldId id="522" r:id="rId19"/>
    <p:sldId id="521" r:id="rId20"/>
    <p:sldId id="575" r:id="rId21"/>
    <p:sldId id="291" r:id="rId22"/>
    <p:sldId id="460" r:id="rId23"/>
    <p:sldId id="461" r:id="rId24"/>
    <p:sldId id="586" r:id="rId25"/>
    <p:sldId id="525" r:id="rId26"/>
    <p:sldId id="527" r:id="rId27"/>
    <p:sldId id="471" r:id="rId28"/>
    <p:sldId id="499" r:id="rId29"/>
    <p:sldId id="384" r:id="rId30"/>
    <p:sldId id="459" r:id="rId31"/>
    <p:sldId id="598" r:id="rId32"/>
    <p:sldId id="597" r:id="rId33"/>
    <p:sldId id="491" r:id="rId34"/>
    <p:sldId id="595" r:id="rId35"/>
    <p:sldId id="596" r:id="rId36"/>
    <p:sldId id="605" r:id="rId37"/>
    <p:sldId id="540" r:id="rId38"/>
    <p:sldId id="609" r:id="rId39"/>
    <p:sldId id="622" r:id="rId40"/>
    <p:sldId id="623" r:id="rId41"/>
    <p:sldId id="624" r:id="rId42"/>
    <p:sldId id="626" r:id="rId43"/>
    <p:sldId id="541" r:id="rId44"/>
    <p:sldId id="625" r:id="rId45"/>
    <p:sldId id="558" r:id="rId46"/>
  </p:sldIdLst>
  <p:sldSz cx="9144000" cy="6858000" type="screen4x3"/>
  <p:notesSz cx="6731000" cy="9855200"/>
  <p:defaultTextStyle>
    <a:defPPr>
      <a:defRPr lang="en-GB"/>
    </a:defPPr>
    <a:lvl1pPr algn="ctr" rtl="0" eaLnBrk="0" fontAlgn="base" hangingPunct="0">
      <a:spcBef>
        <a:spcPct val="0"/>
      </a:spcBef>
      <a:spcAft>
        <a:spcPct val="0"/>
      </a:spcAft>
      <a:defRPr sz="2400" b="1" kern="1200">
        <a:solidFill>
          <a:schemeClr val="tx1"/>
        </a:solidFill>
        <a:latin typeface="Verdana" pitchFamily="34" charset="0"/>
        <a:ea typeface="+mn-ea"/>
        <a:cs typeface="+mn-cs"/>
      </a:defRPr>
    </a:lvl1pPr>
    <a:lvl2pPr marL="457200" algn="ctr" rtl="0" eaLnBrk="0" fontAlgn="base" hangingPunct="0">
      <a:spcBef>
        <a:spcPct val="0"/>
      </a:spcBef>
      <a:spcAft>
        <a:spcPct val="0"/>
      </a:spcAft>
      <a:defRPr sz="2400" b="1" kern="1200">
        <a:solidFill>
          <a:schemeClr val="tx1"/>
        </a:solidFill>
        <a:latin typeface="Verdana" pitchFamily="34" charset="0"/>
        <a:ea typeface="+mn-ea"/>
        <a:cs typeface="+mn-cs"/>
      </a:defRPr>
    </a:lvl2pPr>
    <a:lvl3pPr marL="914400" algn="ctr" rtl="0" eaLnBrk="0" fontAlgn="base" hangingPunct="0">
      <a:spcBef>
        <a:spcPct val="0"/>
      </a:spcBef>
      <a:spcAft>
        <a:spcPct val="0"/>
      </a:spcAft>
      <a:defRPr sz="2400" b="1" kern="1200">
        <a:solidFill>
          <a:schemeClr val="tx1"/>
        </a:solidFill>
        <a:latin typeface="Verdana" pitchFamily="34" charset="0"/>
        <a:ea typeface="+mn-ea"/>
        <a:cs typeface="+mn-cs"/>
      </a:defRPr>
    </a:lvl3pPr>
    <a:lvl4pPr marL="1371600" algn="ctr" rtl="0" eaLnBrk="0" fontAlgn="base" hangingPunct="0">
      <a:spcBef>
        <a:spcPct val="0"/>
      </a:spcBef>
      <a:spcAft>
        <a:spcPct val="0"/>
      </a:spcAft>
      <a:defRPr sz="2400" b="1" kern="1200">
        <a:solidFill>
          <a:schemeClr val="tx1"/>
        </a:solidFill>
        <a:latin typeface="Verdana" pitchFamily="34" charset="0"/>
        <a:ea typeface="+mn-ea"/>
        <a:cs typeface="+mn-cs"/>
      </a:defRPr>
    </a:lvl4pPr>
    <a:lvl5pPr marL="1828800" algn="ctr" rtl="0" eaLnBrk="0" fontAlgn="base" hangingPunct="0">
      <a:spcBef>
        <a:spcPct val="0"/>
      </a:spcBef>
      <a:spcAft>
        <a:spcPct val="0"/>
      </a:spcAft>
      <a:defRPr sz="2400" b="1" kern="1200">
        <a:solidFill>
          <a:schemeClr val="tx1"/>
        </a:solidFill>
        <a:latin typeface="Verdana" pitchFamily="34" charset="0"/>
        <a:ea typeface="+mn-ea"/>
        <a:cs typeface="+mn-cs"/>
      </a:defRPr>
    </a:lvl5pPr>
    <a:lvl6pPr marL="2286000" algn="l" defTabSz="914400" rtl="0" eaLnBrk="1" latinLnBrk="0" hangingPunct="1">
      <a:defRPr sz="2400" b="1" kern="1200">
        <a:solidFill>
          <a:schemeClr val="tx1"/>
        </a:solidFill>
        <a:latin typeface="Verdana" pitchFamily="34" charset="0"/>
        <a:ea typeface="+mn-ea"/>
        <a:cs typeface="+mn-cs"/>
      </a:defRPr>
    </a:lvl6pPr>
    <a:lvl7pPr marL="2743200" algn="l" defTabSz="914400" rtl="0" eaLnBrk="1" latinLnBrk="0" hangingPunct="1">
      <a:defRPr sz="2400" b="1" kern="1200">
        <a:solidFill>
          <a:schemeClr val="tx1"/>
        </a:solidFill>
        <a:latin typeface="Verdana" pitchFamily="34" charset="0"/>
        <a:ea typeface="+mn-ea"/>
        <a:cs typeface="+mn-cs"/>
      </a:defRPr>
    </a:lvl7pPr>
    <a:lvl8pPr marL="3200400" algn="l" defTabSz="914400" rtl="0" eaLnBrk="1" latinLnBrk="0" hangingPunct="1">
      <a:defRPr sz="2400" b="1" kern="1200">
        <a:solidFill>
          <a:schemeClr val="tx1"/>
        </a:solidFill>
        <a:latin typeface="Verdana" pitchFamily="34" charset="0"/>
        <a:ea typeface="+mn-ea"/>
        <a:cs typeface="+mn-cs"/>
      </a:defRPr>
    </a:lvl8pPr>
    <a:lvl9pPr marL="3657600" algn="l" defTabSz="914400" rtl="0" eaLnBrk="1" latinLnBrk="0" hangingPunct="1">
      <a:defRPr sz="2400" b="1"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5">
          <p15:clr>
            <a:srgbClr val="A4A3A4"/>
          </p15:clr>
        </p15:guide>
        <p15:guide id="2" pos="212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663300"/>
    <a:srgbClr val="009999"/>
    <a:srgbClr val="0000CC"/>
    <a:srgbClr val="FFFFCC"/>
    <a:srgbClr val="3333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89" autoAdjust="0"/>
    <p:restoredTop sz="94301" autoAdjust="0"/>
  </p:normalViewPr>
  <p:slideViewPr>
    <p:cSldViewPr>
      <p:cViewPr varScale="1">
        <p:scale>
          <a:sx n="92" d="100"/>
          <a:sy n="92" d="100"/>
        </p:scale>
        <p:origin x="756" y="96"/>
      </p:cViewPr>
      <p:guideLst>
        <p:guide orient="horz" pos="2160"/>
        <p:guide pos="2880"/>
      </p:guideLst>
    </p:cSldViewPr>
  </p:slideViewPr>
  <p:outlineViewPr>
    <p:cViewPr>
      <p:scale>
        <a:sx n="33" d="100"/>
        <a:sy n="33" d="100"/>
      </p:scale>
      <p:origin x="0" y="21990"/>
    </p:cViewPr>
  </p:outlineViewPr>
  <p:notesTextViewPr>
    <p:cViewPr>
      <p:scale>
        <a:sx n="100" d="100"/>
        <a:sy n="100" d="100"/>
      </p:scale>
      <p:origin x="0" y="0"/>
    </p:cViewPr>
  </p:notesTextViewPr>
  <p:sorterViewPr>
    <p:cViewPr>
      <p:scale>
        <a:sx n="66" d="100"/>
        <a:sy n="66" d="100"/>
      </p:scale>
      <p:origin x="0" y="4584"/>
    </p:cViewPr>
  </p:sorterViewPr>
  <p:notesViewPr>
    <p:cSldViewPr>
      <p:cViewPr varScale="1">
        <p:scale>
          <a:sx n="61" d="100"/>
          <a:sy n="61" d="100"/>
        </p:scale>
        <p:origin x="-2112" y="-102"/>
      </p:cViewPr>
      <p:guideLst>
        <p:guide orient="horz" pos="3105"/>
        <p:guide pos="212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image" Target="../media/image5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57.wmf"/><Relationship Id="rId1" Type="http://schemas.openxmlformats.org/officeDocument/2006/relationships/image" Target="../media/image5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77.wmf"/><Relationship Id="rId1" Type="http://schemas.openxmlformats.org/officeDocument/2006/relationships/image" Target="../media/image7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 y="1"/>
            <a:ext cx="2916979" cy="493077"/>
          </a:xfrm>
          <a:prstGeom prst="rect">
            <a:avLst/>
          </a:prstGeom>
          <a:noFill/>
          <a:ln w="9525">
            <a:noFill/>
            <a:miter lim="800000"/>
            <a:headEnd/>
            <a:tailEnd/>
          </a:ln>
          <a:effectLst/>
        </p:spPr>
        <p:txBody>
          <a:bodyPr vert="horz" wrap="square" lIns="90458" tIns="45229" rIns="90458" bIns="45229" numCol="1" anchor="t" anchorCtr="0" compatLnSpc="1">
            <a:prstTxWarp prst="textNoShape">
              <a:avLst/>
            </a:prstTxWarp>
          </a:bodyPr>
          <a:lstStyle>
            <a:lvl1pPr algn="l" defTabSz="904875" eaLnBrk="1" hangingPunct="1">
              <a:defRPr sz="1200" b="0" smtClean="0">
                <a:latin typeface="Times New Roman" pitchFamily="18" charset="0"/>
              </a:defRPr>
            </a:lvl1pPr>
          </a:lstStyle>
          <a:p>
            <a:pPr>
              <a:defRPr/>
            </a:pPr>
            <a:endParaRPr lang="en-GB"/>
          </a:p>
        </p:txBody>
      </p:sp>
      <p:sp>
        <p:nvSpPr>
          <p:cNvPr id="36867" name="Rectangle 3"/>
          <p:cNvSpPr>
            <a:spLocks noGrp="1" noChangeArrowheads="1"/>
          </p:cNvSpPr>
          <p:nvPr>
            <p:ph type="dt" sz="quarter" idx="1"/>
          </p:nvPr>
        </p:nvSpPr>
        <p:spPr bwMode="auto">
          <a:xfrm>
            <a:off x="3814022" y="1"/>
            <a:ext cx="2916979" cy="493077"/>
          </a:xfrm>
          <a:prstGeom prst="rect">
            <a:avLst/>
          </a:prstGeom>
          <a:noFill/>
          <a:ln w="9525">
            <a:noFill/>
            <a:miter lim="800000"/>
            <a:headEnd/>
            <a:tailEnd/>
          </a:ln>
          <a:effectLst/>
        </p:spPr>
        <p:txBody>
          <a:bodyPr vert="horz" wrap="square" lIns="90458" tIns="45229" rIns="90458" bIns="45229" numCol="1" anchor="t" anchorCtr="0" compatLnSpc="1">
            <a:prstTxWarp prst="textNoShape">
              <a:avLst/>
            </a:prstTxWarp>
          </a:bodyPr>
          <a:lstStyle>
            <a:lvl1pPr algn="r" defTabSz="904875" eaLnBrk="1" hangingPunct="1">
              <a:defRPr sz="1200" b="0" smtClean="0">
                <a:latin typeface="Times New Roman" pitchFamily="18" charset="0"/>
              </a:defRPr>
            </a:lvl1pPr>
          </a:lstStyle>
          <a:p>
            <a:pPr>
              <a:defRPr/>
            </a:pPr>
            <a:endParaRPr lang="en-GB"/>
          </a:p>
        </p:txBody>
      </p:sp>
      <p:sp>
        <p:nvSpPr>
          <p:cNvPr id="36868" name="Rectangle 4"/>
          <p:cNvSpPr>
            <a:spLocks noGrp="1" noChangeArrowheads="1"/>
          </p:cNvSpPr>
          <p:nvPr>
            <p:ph type="ftr" sz="quarter" idx="2"/>
          </p:nvPr>
        </p:nvSpPr>
        <p:spPr bwMode="auto">
          <a:xfrm>
            <a:off x="1" y="9362124"/>
            <a:ext cx="2916979" cy="493076"/>
          </a:xfrm>
          <a:prstGeom prst="rect">
            <a:avLst/>
          </a:prstGeom>
          <a:noFill/>
          <a:ln w="9525">
            <a:noFill/>
            <a:miter lim="800000"/>
            <a:headEnd/>
            <a:tailEnd/>
          </a:ln>
          <a:effectLst/>
        </p:spPr>
        <p:txBody>
          <a:bodyPr vert="horz" wrap="square" lIns="90458" tIns="45229" rIns="90458" bIns="45229" numCol="1" anchor="b" anchorCtr="0" compatLnSpc="1">
            <a:prstTxWarp prst="textNoShape">
              <a:avLst/>
            </a:prstTxWarp>
          </a:bodyPr>
          <a:lstStyle>
            <a:lvl1pPr algn="l" defTabSz="904875" eaLnBrk="1" hangingPunct="1">
              <a:defRPr sz="1200" b="0" smtClean="0">
                <a:latin typeface="Times New Roman" pitchFamily="18" charset="0"/>
              </a:defRPr>
            </a:lvl1pPr>
          </a:lstStyle>
          <a:p>
            <a:pPr>
              <a:defRPr/>
            </a:pPr>
            <a:endParaRPr lang="en-GB"/>
          </a:p>
        </p:txBody>
      </p:sp>
      <p:sp>
        <p:nvSpPr>
          <p:cNvPr id="36869" name="Rectangle 5"/>
          <p:cNvSpPr>
            <a:spLocks noGrp="1" noChangeArrowheads="1"/>
          </p:cNvSpPr>
          <p:nvPr>
            <p:ph type="sldNum" sz="quarter" idx="3"/>
          </p:nvPr>
        </p:nvSpPr>
        <p:spPr bwMode="auto">
          <a:xfrm>
            <a:off x="3814022" y="9362124"/>
            <a:ext cx="2916979" cy="493076"/>
          </a:xfrm>
          <a:prstGeom prst="rect">
            <a:avLst/>
          </a:prstGeom>
          <a:noFill/>
          <a:ln w="9525">
            <a:noFill/>
            <a:miter lim="800000"/>
            <a:headEnd/>
            <a:tailEnd/>
          </a:ln>
          <a:effectLst/>
        </p:spPr>
        <p:txBody>
          <a:bodyPr vert="horz" wrap="square" lIns="90458" tIns="45229" rIns="90458" bIns="45229" numCol="1" anchor="b" anchorCtr="0" compatLnSpc="1">
            <a:prstTxWarp prst="textNoShape">
              <a:avLst/>
            </a:prstTxWarp>
          </a:bodyPr>
          <a:lstStyle>
            <a:lvl1pPr algn="r" defTabSz="904875" eaLnBrk="1" hangingPunct="1">
              <a:defRPr sz="1200" b="0" smtClean="0">
                <a:latin typeface="Times New Roman" pitchFamily="18" charset="0"/>
              </a:defRPr>
            </a:lvl1pPr>
          </a:lstStyle>
          <a:p>
            <a:pPr>
              <a:defRPr/>
            </a:pPr>
            <a:fld id="{6BDBE064-6946-45FF-ADF2-EF2B955201A5}" type="slidenum">
              <a:rPr lang="en-GB"/>
              <a:pPr>
                <a:defRPr/>
              </a:pPr>
              <a:t>‹#›</a:t>
            </a:fld>
            <a:endParaRPr lang="en-GB"/>
          </a:p>
        </p:txBody>
      </p:sp>
    </p:spTree>
    <p:extLst>
      <p:ext uri="{BB962C8B-B14F-4D97-AF65-F5344CB8AC3E}">
        <p14:creationId xmlns:p14="http://schemas.microsoft.com/office/powerpoint/2010/main" val="5807803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bwMode="auto">
          <a:xfrm>
            <a:off x="1" y="1"/>
            <a:ext cx="2916979" cy="493077"/>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algn="l" defTabSz="904875" eaLnBrk="1" hangingPunct="1">
              <a:defRPr sz="1200" b="0" smtClean="0">
                <a:latin typeface="Times New Roman" pitchFamily="18" charset="0"/>
              </a:defRPr>
            </a:lvl1pPr>
          </a:lstStyle>
          <a:p>
            <a:pPr>
              <a:defRPr/>
            </a:pPr>
            <a:endParaRPr lang="en-GB"/>
          </a:p>
        </p:txBody>
      </p:sp>
      <p:sp>
        <p:nvSpPr>
          <p:cNvPr id="88067" name="Rectangle 3"/>
          <p:cNvSpPr>
            <a:spLocks noGrp="1" noChangeArrowheads="1"/>
          </p:cNvSpPr>
          <p:nvPr>
            <p:ph type="dt" idx="1"/>
          </p:nvPr>
        </p:nvSpPr>
        <p:spPr bwMode="auto">
          <a:xfrm>
            <a:off x="3812432" y="1"/>
            <a:ext cx="2916979" cy="493077"/>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algn="r" defTabSz="904875" eaLnBrk="1" hangingPunct="1">
              <a:defRPr sz="1200" b="0" smtClean="0">
                <a:latin typeface="Times New Roman" pitchFamily="18" charset="0"/>
              </a:defRPr>
            </a:lvl1pPr>
          </a:lstStyle>
          <a:p>
            <a:pPr>
              <a:defRPr/>
            </a:pPr>
            <a:endParaRPr lang="en-GB"/>
          </a:p>
        </p:txBody>
      </p:sp>
      <p:sp>
        <p:nvSpPr>
          <p:cNvPr id="57348" name="Rectangle 4"/>
          <p:cNvSpPr>
            <a:spLocks noGrp="1" noRot="1" noChangeAspect="1" noChangeArrowheads="1" noTextEdit="1"/>
          </p:cNvSpPr>
          <p:nvPr>
            <p:ph type="sldImg" idx="2"/>
          </p:nvPr>
        </p:nvSpPr>
        <p:spPr bwMode="auto">
          <a:xfrm>
            <a:off x="901700" y="738188"/>
            <a:ext cx="4927600" cy="3695700"/>
          </a:xfrm>
          <a:prstGeom prst="rect">
            <a:avLst/>
          </a:prstGeom>
          <a:noFill/>
          <a:ln w="9525">
            <a:solidFill>
              <a:srgbClr val="000000"/>
            </a:solidFill>
            <a:miter lim="800000"/>
            <a:headEnd/>
            <a:tailEnd/>
          </a:ln>
        </p:spPr>
      </p:sp>
      <p:sp>
        <p:nvSpPr>
          <p:cNvPr id="88069" name="Rectangle 5"/>
          <p:cNvSpPr>
            <a:spLocks noGrp="1" noChangeArrowheads="1"/>
          </p:cNvSpPr>
          <p:nvPr>
            <p:ph type="body" sz="quarter" idx="3"/>
          </p:nvPr>
        </p:nvSpPr>
        <p:spPr bwMode="auto">
          <a:xfrm>
            <a:off x="672783" y="4681855"/>
            <a:ext cx="5385437" cy="4434522"/>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88070" name="Rectangle 6"/>
          <p:cNvSpPr>
            <a:spLocks noGrp="1" noChangeArrowheads="1"/>
          </p:cNvSpPr>
          <p:nvPr>
            <p:ph type="ftr" sz="quarter" idx="4"/>
          </p:nvPr>
        </p:nvSpPr>
        <p:spPr bwMode="auto">
          <a:xfrm>
            <a:off x="1" y="9360539"/>
            <a:ext cx="2916979" cy="493077"/>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algn="l" defTabSz="904875" eaLnBrk="1" hangingPunct="1">
              <a:defRPr sz="1200" b="0" smtClean="0">
                <a:latin typeface="Times New Roman" pitchFamily="18" charset="0"/>
              </a:defRPr>
            </a:lvl1pPr>
          </a:lstStyle>
          <a:p>
            <a:pPr>
              <a:defRPr/>
            </a:pPr>
            <a:endParaRPr lang="en-GB"/>
          </a:p>
        </p:txBody>
      </p:sp>
      <p:sp>
        <p:nvSpPr>
          <p:cNvPr id="88071" name="Rectangle 7"/>
          <p:cNvSpPr>
            <a:spLocks noGrp="1" noChangeArrowheads="1"/>
          </p:cNvSpPr>
          <p:nvPr>
            <p:ph type="sldNum" sz="quarter" idx="5"/>
          </p:nvPr>
        </p:nvSpPr>
        <p:spPr bwMode="auto">
          <a:xfrm>
            <a:off x="3812432" y="9360539"/>
            <a:ext cx="2916979" cy="493077"/>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algn="r" defTabSz="904875" eaLnBrk="1" hangingPunct="1">
              <a:defRPr sz="1200" b="0" smtClean="0">
                <a:latin typeface="Times New Roman" pitchFamily="18" charset="0"/>
              </a:defRPr>
            </a:lvl1pPr>
          </a:lstStyle>
          <a:p>
            <a:pPr>
              <a:defRPr/>
            </a:pPr>
            <a:fld id="{3CAC86A1-C0B4-4248-8E7B-73A9BA69FCB7}" type="slidenum">
              <a:rPr lang="en-GB"/>
              <a:pPr>
                <a:defRPr/>
              </a:pPr>
              <a:t>‹#›</a:t>
            </a:fld>
            <a:endParaRPr lang="en-GB"/>
          </a:p>
        </p:txBody>
      </p:sp>
    </p:spTree>
    <p:extLst>
      <p:ext uri="{BB962C8B-B14F-4D97-AF65-F5344CB8AC3E}">
        <p14:creationId xmlns:p14="http://schemas.microsoft.com/office/powerpoint/2010/main" val="633056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B962002C-8EC4-4A91-A1AA-970C5C6B62AE}" type="slidenum">
              <a:rPr lang="en-GB"/>
              <a:pPr/>
              <a:t>4</a:t>
            </a:fld>
            <a:endParaRPr lang="en-GB"/>
          </a:p>
        </p:txBody>
      </p:sp>
      <p:sp>
        <p:nvSpPr>
          <p:cNvPr id="60419" name="Rectangle 2"/>
          <p:cNvSpPr>
            <a:spLocks noGrp="1" noRot="1" noChangeAspect="1" noChangeArrowheads="1" noTextEdit="1"/>
          </p:cNvSpPr>
          <p:nvPr>
            <p:ph type="sldImg"/>
          </p:nvPr>
        </p:nvSpPr>
        <p:spPr>
          <a:xfrm>
            <a:off x="901700" y="738188"/>
            <a:ext cx="4927600" cy="3695700"/>
          </a:xfrm>
          <a:ln/>
        </p:spPr>
      </p:sp>
      <p:sp>
        <p:nvSpPr>
          <p:cNvPr id="60420"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696383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3288" y="738188"/>
            <a:ext cx="4927600" cy="3695700"/>
          </a:xfrm>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pPr>
              <a:defRPr/>
            </a:pPr>
            <a:fld id="{16467276-9BE3-415F-93BD-9A337E632ADC}" type="slidenum">
              <a:rPr lang="en-US" smtClean="0"/>
              <a:pPr>
                <a:defRPr/>
              </a:pPr>
              <a:t>16</a:t>
            </a:fld>
            <a:endParaRPr lang="en-US"/>
          </a:p>
        </p:txBody>
      </p:sp>
    </p:spTree>
    <p:extLst>
      <p:ext uri="{BB962C8B-B14F-4D97-AF65-F5344CB8AC3E}">
        <p14:creationId xmlns:p14="http://schemas.microsoft.com/office/powerpoint/2010/main" val="37327726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1700" y="738188"/>
            <a:ext cx="4927600" cy="36957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3CAC86A1-C0B4-4248-8E7B-73A9BA69FCB7}" type="slidenum">
              <a:rPr lang="en-GB" smtClean="0"/>
              <a:pPr>
                <a:defRPr/>
              </a:pPr>
              <a:t>18</a:t>
            </a:fld>
            <a:endParaRPr lang="en-GB"/>
          </a:p>
        </p:txBody>
      </p:sp>
    </p:spTree>
    <p:extLst>
      <p:ext uri="{BB962C8B-B14F-4D97-AF65-F5344CB8AC3E}">
        <p14:creationId xmlns:p14="http://schemas.microsoft.com/office/powerpoint/2010/main" val="1893202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1700" y="738188"/>
            <a:ext cx="4927600" cy="36957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3CAC86A1-C0B4-4248-8E7B-73A9BA69FCB7}" type="slidenum">
              <a:rPr lang="en-GB" smtClean="0"/>
              <a:pPr>
                <a:defRPr/>
              </a:pPr>
              <a:t>19</a:t>
            </a:fld>
            <a:endParaRPr lang="en-GB"/>
          </a:p>
        </p:txBody>
      </p:sp>
    </p:spTree>
    <p:extLst>
      <p:ext uri="{BB962C8B-B14F-4D97-AF65-F5344CB8AC3E}">
        <p14:creationId xmlns:p14="http://schemas.microsoft.com/office/powerpoint/2010/main" val="14089835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2FBD8618-24E3-4DE9-A324-1F2D65CA0681}" type="slidenum">
              <a:rPr lang="en-GB"/>
              <a:pPr/>
              <a:t>21</a:t>
            </a:fld>
            <a:endParaRPr lang="en-GB"/>
          </a:p>
        </p:txBody>
      </p:sp>
      <p:sp>
        <p:nvSpPr>
          <p:cNvPr id="78851" name="Rectangle 2"/>
          <p:cNvSpPr>
            <a:spLocks noGrp="1" noRot="1" noChangeAspect="1" noChangeArrowheads="1" noTextEdit="1"/>
          </p:cNvSpPr>
          <p:nvPr>
            <p:ph type="sldImg"/>
          </p:nvPr>
        </p:nvSpPr>
        <p:spPr>
          <a:xfrm>
            <a:off x="901700" y="738188"/>
            <a:ext cx="4927600" cy="3695700"/>
          </a:xfrm>
          <a:ln/>
        </p:spPr>
      </p:sp>
      <p:sp>
        <p:nvSpPr>
          <p:cNvPr id="78852"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10197316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1BF3A892-49BD-4B2A-B9D1-CC3D89116B0D}" type="slidenum">
              <a:rPr lang="en-GB"/>
              <a:pPr/>
              <a:t>22</a:t>
            </a:fld>
            <a:endParaRPr lang="en-GB"/>
          </a:p>
        </p:txBody>
      </p:sp>
      <p:sp>
        <p:nvSpPr>
          <p:cNvPr id="86019" name="Rectangle 7"/>
          <p:cNvSpPr txBox="1">
            <a:spLocks noGrp="1" noChangeArrowheads="1"/>
          </p:cNvSpPr>
          <p:nvPr/>
        </p:nvSpPr>
        <p:spPr bwMode="auto">
          <a:xfrm>
            <a:off x="3812432" y="9360539"/>
            <a:ext cx="2916979" cy="493077"/>
          </a:xfrm>
          <a:prstGeom prst="rect">
            <a:avLst/>
          </a:prstGeom>
          <a:noFill/>
          <a:ln w="9525">
            <a:noFill/>
            <a:miter lim="800000"/>
            <a:headEnd/>
            <a:tailEnd/>
          </a:ln>
        </p:spPr>
        <p:txBody>
          <a:bodyPr anchor="b"/>
          <a:lstStyle/>
          <a:p>
            <a:pPr algn="r" eaLnBrk="1" hangingPunct="1"/>
            <a:fld id="{4B95A2C2-EBA6-4DBA-8A9B-855BF548CBFF}" type="slidenum">
              <a:rPr lang="fr-FR" sz="1200" b="0">
                <a:latin typeface="Arial" charset="0"/>
              </a:rPr>
              <a:pPr algn="r" eaLnBrk="1" hangingPunct="1"/>
              <a:t>22</a:t>
            </a:fld>
            <a:endParaRPr lang="fr-FR" sz="1200" b="0">
              <a:latin typeface="Arial" charset="0"/>
            </a:endParaRPr>
          </a:p>
        </p:txBody>
      </p:sp>
      <p:sp>
        <p:nvSpPr>
          <p:cNvPr id="86020" name="Rectangle 2"/>
          <p:cNvSpPr>
            <a:spLocks noGrp="1" noRot="1" noChangeAspect="1" noChangeArrowheads="1" noTextEdit="1"/>
          </p:cNvSpPr>
          <p:nvPr>
            <p:ph type="sldImg"/>
          </p:nvPr>
        </p:nvSpPr>
        <p:spPr>
          <a:xfrm>
            <a:off x="901700" y="738188"/>
            <a:ext cx="4927600" cy="3695700"/>
          </a:xfrm>
          <a:ln/>
        </p:spPr>
      </p:sp>
      <p:sp>
        <p:nvSpPr>
          <p:cNvPr id="86021" name="Rectangle 3"/>
          <p:cNvSpPr>
            <a:spLocks noGrp="1" noChangeArrowheads="1"/>
          </p:cNvSpPr>
          <p:nvPr>
            <p:ph type="body" idx="1"/>
          </p:nvPr>
        </p:nvSpPr>
        <p:spPr>
          <a:noFill/>
          <a:ln/>
        </p:spPr>
        <p:txBody>
          <a:bodyPr lIns="91440" tIns="45720" rIns="91440" bIns="45720"/>
          <a:lstStyle/>
          <a:p>
            <a:pPr eaLnBrk="1" hangingPunct="1"/>
            <a:r>
              <a:rPr lang="en-GB" smtClean="0"/>
              <a:t>The balance relationship described above between Temperature and Salinity and density and velocity can be expressed in a matrix form adequate for a multivariate 3D-var. Weaver et al 2005. Note the separation into balance and unbalance components.</a:t>
            </a:r>
          </a:p>
        </p:txBody>
      </p:sp>
    </p:spTree>
    <p:extLst>
      <p:ext uri="{BB962C8B-B14F-4D97-AF65-F5344CB8AC3E}">
        <p14:creationId xmlns:p14="http://schemas.microsoft.com/office/powerpoint/2010/main" val="19046710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F70A4176-11E6-4FBD-88FA-04C4709CEED5}" type="slidenum">
              <a:rPr lang="en-GB"/>
              <a:pPr/>
              <a:t>23</a:t>
            </a:fld>
            <a:endParaRPr lang="en-GB"/>
          </a:p>
        </p:txBody>
      </p:sp>
      <p:sp>
        <p:nvSpPr>
          <p:cNvPr id="87043" name="Rectangle 7"/>
          <p:cNvSpPr txBox="1">
            <a:spLocks noGrp="1" noChangeArrowheads="1"/>
          </p:cNvSpPr>
          <p:nvPr/>
        </p:nvSpPr>
        <p:spPr bwMode="auto">
          <a:xfrm>
            <a:off x="3812432" y="9360539"/>
            <a:ext cx="2916979" cy="493077"/>
          </a:xfrm>
          <a:prstGeom prst="rect">
            <a:avLst/>
          </a:prstGeom>
          <a:noFill/>
          <a:ln w="9525">
            <a:noFill/>
            <a:miter lim="800000"/>
            <a:headEnd/>
            <a:tailEnd/>
          </a:ln>
        </p:spPr>
        <p:txBody>
          <a:bodyPr anchor="b"/>
          <a:lstStyle/>
          <a:p>
            <a:pPr algn="r" eaLnBrk="1" hangingPunct="1"/>
            <a:fld id="{E7A40C9A-D486-47F3-A0F0-7C1C8B4C86F7}" type="slidenum">
              <a:rPr lang="fr-FR" sz="1200" b="0">
                <a:latin typeface="Arial" charset="0"/>
              </a:rPr>
              <a:pPr algn="r" eaLnBrk="1" hangingPunct="1"/>
              <a:t>23</a:t>
            </a:fld>
            <a:endParaRPr lang="fr-FR" sz="1200" b="0">
              <a:latin typeface="Arial" charset="0"/>
            </a:endParaRPr>
          </a:p>
        </p:txBody>
      </p:sp>
      <p:sp>
        <p:nvSpPr>
          <p:cNvPr id="87044" name="Rectangle 2"/>
          <p:cNvSpPr>
            <a:spLocks noGrp="1" noRot="1" noChangeAspect="1" noChangeArrowheads="1" noTextEdit="1"/>
          </p:cNvSpPr>
          <p:nvPr>
            <p:ph type="sldImg"/>
          </p:nvPr>
        </p:nvSpPr>
        <p:spPr>
          <a:xfrm>
            <a:off x="901700" y="738188"/>
            <a:ext cx="4927600" cy="3695700"/>
          </a:xfrm>
          <a:ln/>
        </p:spPr>
      </p:sp>
      <p:sp>
        <p:nvSpPr>
          <p:cNvPr id="87045" name="Rectangle 3"/>
          <p:cNvSpPr>
            <a:spLocks noGrp="1" noChangeArrowheads="1"/>
          </p:cNvSpPr>
          <p:nvPr>
            <p:ph type="body" idx="1"/>
          </p:nvPr>
        </p:nvSpPr>
        <p:spPr>
          <a:noFill/>
          <a:ln/>
        </p:spPr>
        <p:txBody>
          <a:bodyPr lIns="91440" tIns="45720" rIns="91440" bIns="45720"/>
          <a:lstStyle/>
          <a:p>
            <a:pPr eaLnBrk="1" hangingPunct="1"/>
            <a:endParaRPr lang="en-US" smtClean="0"/>
          </a:p>
        </p:txBody>
      </p:sp>
    </p:spTree>
    <p:extLst>
      <p:ext uri="{BB962C8B-B14F-4D97-AF65-F5344CB8AC3E}">
        <p14:creationId xmlns:p14="http://schemas.microsoft.com/office/powerpoint/2010/main" val="30440294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1700" y="738188"/>
            <a:ext cx="4927600" cy="36957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3CAC86A1-C0B4-4248-8E7B-73A9BA69FCB7}" type="slidenum">
              <a:rPr lang="en-GB" smtClean="0"/>
              <a:pPr>
                <a:defRPr/>
              </a:pPr>
              <a:t>25</a:t>
            </a:fld>
            <a:endParaRPr lang="en-GB"/>
          </a:p>
        </p:txBody>
      </p:sp>
    </p:spTree>
    <p:extLst>
      <p:ext uri="{BB962C8B-B14F-4D97-AF65-F5344CB8AC3E}">
        <p14:creationId xmlns:p14="http://schemas.microsoft.com/office/powerpoint/2010/main" val="30346671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1700" y="738188"/>
            <a:ext cx="4927600" cy="36957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3CAC86A1-C0B4-4248-8E7B-73A9BA69FCB7}" type="slidenum">
              <a:rPr lang="en-GB" smtClean="0"/>
              <a:pPr>
                <a:defRPr/>
              </a:pPr>
              <a:t>26</a:t>
            </a:fld>
            <a:endParaRPr lang="en-GB"/>
          </a:p>
        </p:txBody>
      </p:sp>
    </p:spTree>
    <p:extLst>
      <p:ext uri="{BB962C8B-B14F-4D97-AF65-F5344CB8AC3E}">
        <p14:creationId xmlns:p14="http://schemas.microsoft.com/office/powerpoint/2010/main" val="30632164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52B49680-96EF-4A6D-B54E-76E9993D71F5}" type="slidenum">
              <a:rPr lang="en-GB"/>
              <a:pPr/>
              <a:t>27</a:t>
            </a:fld>
            <a:endParaRPr lang="en-GB"/>
          </a:p>
        </p:txBody>
      </p:sp>
      <p:sp>
        <p:nvSpPr>
          <p:cNvPr id="90115" name="Rectangle 2"/>
          <p:cNvSpPr>
            <a:spLocks noGrp="1" noRot="1" noChangeAspect="1" noChangeArrowheads="1" noTextEdit="1"/>
          </p:cNvSpPr>
          <p:nvPr>
            <p:ph type="sldImg"/>
          </p:nvPr>
        </p:nvSpPr>
        <p:spPr>
          <a:xfrm>
            <a:off x="901700" y="738188"/>
            <a:ext cx="4927600" cy="3695700"/>
          </a:xfrm>
          <a:ln/>
        </p:spPr>
      </p:sp>
      <p:sp>
        <p:nvSpPr>
          <p:cNvPr id="90116" name="Rectangle 3"/>
          <p:cNvSpPr>
            <a:spLocks noGrp="1" noChangeArrowheads="1"/>
          </p:cNvSpPr>
          <p:nvPr>
            <p:ph type="body" idx="1"/>
          </p:nvPr>
        </p:nvSpPr>
        <p:spPr>
          <a:noFill/>
          <a:ln/>
        </p:spPr>
        <p:txBody>
          <a:bodyPr/>
          <a:lstStyle/>
          <a:p>
            <a:pPr eaLnBrk="1" hangingPunct="1">
              <a:lnSpc>
                <a:spcPct val="105000"/>
              </a:lnSpc>
            </a:pPr>
            <a:r>
              <a:rPr lang="en-GB" sz="900" dirty="0" smtClean="0"/>
              <a:t>However the altimeter only provides information about the time anomaly, respect a mean sea surface height (SSH) or mean sea level  (usually as the time mean 1993-2002). Also called Mean Dynamic Topography (MDT)</a:t>
            </a:r>
          </a:p>
          <a:p>
            <a:pPr eaLnBrk="1" hangingPunct="1">
              <a:lnSpc>
                <a:spcPct val="105000"/>
              </a:lnSpc>
            </a:pPr>
            <a:endParaRPr lang="en-GB" sz="900" dirty="0" smtClean="0"/>
          </a:p>
          <a:p>
            <a:pPr eaLnBrk="1" hangingPunct="1">
              <a:lnSpc>
                <a:spcPct val="105000"/>
              </a:lnSpc>
            </a:pPr>
            <a:r>
              <a:rPr lang="en-GB" sz="900" dirty="0" smtClean="0"/>
              <a:t>Measurements of mean sea level would help to correct the mean state.  Three satellites to help improve the mean sea level are in progress.  (Two are already in orbit). GRACE, CHAMP, GOCE</a:t>
            </a:r>
          </a:p>
          <a:p>
            <a:pPr eaLnBrk="1" hangingPunct="1">
              <a:lnSpc>
                <a:spcPct val="105000"/>
              </a:lnSpc>
            </a:pPr>
            <a:endParaRPr lang="en-GB" sz="900" dirty="0" smtClean="0"/>
          </a:p>
          <a:p>
            <a:pPr eaLnBrk="1" hangingPunct="1">
              <a:lnSpc>
                <a:spcPct val="105000"/>
              </a:lnSpc>
            </a:pPr>
            <a:r>
              <a:rPr lang="en-GB" sz="900" dirty="0" smtClean="0"/>
              <a:t>Using a mean sea level from geodetic missions is an active area of research.</a:t>
            </a:r>
            <a:endParaRPr lang="en-GB" dirty="0" smtClean="0"/>
          </a:p>
        </p:txBody>
      </p:sp>
    </p:spTree>
    <p:extLst>
      <p:ext uri="{BB962C8B-B14F-4D97-AF65-F5344CB8AC3E}">
        <p14:creationId xmlns:p14="http://schemas.microsoft.com/office/powerpoint/2010/main" val="34360902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1700" y="738188"/>
            <a:ext cx="4927600" cy="369570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3CAC86A1-C0B4-4248-8E7B-73A9BA69FCB7}" type="slidenum">
              <a:rPr lang="en-GB" smtClean="0"/>
              <a:pPr>
                <a:defRPr/>
              </a:pPr>
              <a:t>28</a:t>
            </a:fld>
            <a:endParaRPr lang="en-GB"/>
          </a:p>
        </p:txBody>
      </p:sp>
    </p:spTree>
    <p:extLst>
      <p:ext uri="{BB962C8B-B14F-4D97-AF65-F5344CB8AC3E}">
        <p14:creationId xmlns:p14="http://schemas.microsoft.com/office/powerpoint/2010/main" val="2097783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7154" name="Rectangle 2"/>
          <p:cNvSpPr>
            <a:spLocks noGrp="1" noRot="1" noChangeAspect="1" noChangeArrowheads="1" noTextEdit="1"/>
          </p:cNvSpPr>
          <p:nvPr>
            <p:ph type="sldImg"/>
          </p:nvPr>
        </p:nvSpPr>
        <p:spPr>
          <a:xfrm>
            <a:off x="1588" y="0"/>
            <a:ext cx="1587" cy="1588"/>
          </a:xfrm>
          <a:ln/>
        </p:spPr>
      </p:sp>
      <p:sp>
        <p:nvSpPr>
          <p:cNvPr id="177155" name="Rectangle 3"/>
          <p:cNvSpPr>
            <a:spLocks noGrp="1" noChangeArrowheads="1"/>
          </p:cNvSpPr>
          <p:nvPr>
            <p:ph type="body" idx="1"/>
          </p:nvPr>
        </p:nvSpPr>
        <p:spPr>
          <a:xfrm>
            <a:off x="673100" y="4681538"/>
            <a:ext cx="5384800" cy="43370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smtClean="0">
              <a:latin typeface="Helvetica" pitchFamily="34" charset="0"/>
            </a:endParaRPr>
          </a:p>
        </p:txBody>
      </p:sp>
    </p:spTree>
    <p:extLst>
      <p:ext uri="{BB962C8B-B14F-4D97-AF65-F5344CB8AC3E}">
        <p14:creationId xmlns:p14="http://schemas.microsoft.com/office/powerpoint/2010/main" val="19466786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368E90EA-CA94-43B9-82E5-8A92F75C78FE}" type="slidenum">
              <a:rPr lang="en-GB"/>
              <a:pPr/>
              <a:t>29</a:t>
            </a:fld>
            <a:endParaRPr lang="en-GB"/>
          </a:p>
        </p:txBody>
      </p:sp>
      <p:sp>
        <p:nvSpPr>
          <p:cNvPr id="91139" name="Rectangle 2"/>
          <p:cNvSpPr>
            <a:spLocks noGrp="1" noRot="1" noChangeAspect="1" noChangeArrowheads="1" noTextEdit="1"/>
          </p:cNvSpPr>
          <p:nvPr>
            <p:ph type="sldImg"/>
          </p:nvPr>
        </p:nvSpPr>
        <p:spPr>
          <a:xfrm>
            <a:off x="901700" y="738188"/>
            <a:ext cx="4927600" cy="3695700"/>
          </a:xfrm>
          <a:ln/>
        </p:spPr>
      </p:sp>
      <p:sp>
        <p:nvSpPr>
          <p:cNvPr id="91140"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5979938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38FC6627-26F4-4C2E-94DD-A327E9EB8E35}" type="slidenum">
              <a:rPr lang="en-GB"/>
              <a:pPr/>
              <a:t>30</a:t>
            </a:fld>
            <a:endParaRPr lang="en-GB"/>
          </a:p>
        </p:txBody>
      </p:sp>
      <p:sp>
        <p:nvSpPr>
          <p:cNvPr id="92163" name="Rectangle 2"/>
          <p:cNvSpPr>
            <a:spLocks noGrp="1" noRot="1" noChangeAspect="1" noChangeArrowheads="1" noTextEdit="1"/>
          </p:cNvSpPr>
          <p:nvPr>
            <p:ph type="sldImg"/>
          </p:nvPr>
        </p:nvSpPr>
        <p:spPr>
          <a:xfrm>
            <a:off x="1066800" y="858838"/>
            <a:ext cx="4603750" cy="3452812"/>
          </a:xfrm>
          <a:ln/>
        </p:spPr>
      </p:sp>
      <p:sp>
        <p:nvSpPr>
          <p:cNvPr id="92164" name="Rectangle 3"/>
          <p:cNvSpPr>
            <a:spLocks noGrp="1" noChangeArrowheads="1"/>
          </p:cNvSpPr>
          <p:nvPr>
            <p:ph type="body" idx="1"/>
          </p:nvPr>
        </p:nvSpPr>
        <p:spPr>
          <a:xfrm>
            <a:off x="817518" y="4685027"/>
            <a:ext cx="5095965" cy="4144384"/>
          </a:xfrm>
          <a:noFill/>
          <a:ln/>
        </p:spPr>
        <p:txBody>
          <a:bodyPr/>
          <a:lstStyle/>
          <a:p>
            <a:pPr eaLnBrk="1" hangingPunct="1">
              <a:lnSpc>
                <a:spcPct val="80000"/>
              </a:lnSpc>
            </a:pPr>
            <a:r>
              <a:rPr lang="en-GB" sz="1000" dirty="0" smtClean="0"/>
              <a:t>This figure shows the time evolution of the depth of the  equatorial </a:t>
            </a:r>
            <a:r>
              <a:rPr lang="en-GB" sz="1000" dirty="0" err="1" smtClean="0"/>
              <a:t>thermocline</a:t>
            </a:r>
            <a:r>
              <a:rPr lang="en-GB" sz="1000" dirty="0" smtClean="0"/>
              <a:t> in the Atlantic for 2 </a:t>
            </a:r>
            <a:r>
              <a:rPr lang="en-GB" sz="1000" dirty="0" err="1" smtClean="0"/>
              <a:t>experimens</a:t>
            </a:r>
            <a:r>
              <a:rPr lang="en-GB" sz="1000" dirty="0" smtClean="0"/>
              <a:t>:</a:t>
            </a:r>
          </a:p>
          <a:p>
            <a:pPr eaLnBrk="1" hangingPunct="1">
              <a:lnSpc>
                <a:spcPct val="80000"/>
              </a:lnSpc>
            </a:pPr>
            <a:r>
              <a:rPr lang="en-GB" sz="1000" dirty="0" smtClean="0"/>
              <a:t>CTL, (ocean forced by wind, in black), and </a:t>
            </a:r>
            <a:r>
              <a:rPr lang="en-GB" sz="1000" dirty="0" err="1" smtClean="0"/>
              <a:t>Assim</a:t>
            </a:r>
            <a:r>
              <a:rPr lang="en-GB" sz="1000" dirty="0" smtClean="0"/>
              <a:t> (in red, where the subsurface data have been assimilated) </a:t>
            </a:r>
          </a:p>
          <a:p>
            <a:pPr eaLnBrk="1" hangingPunct="1">
              <a:lnSpc>
                <a:spcPct val="80000"/>
              </a:lnSpc>
            </a:pPr>
            <a:r>
              <a:rPr lang="en-GB" sz="1000" dirty="0" smtClean="0"/>
              <a:t>The advent of the temperature data for the PIRATA moorings in 1998/1999 can be appreciated in the ASSIM experiment by the sudden </a:t>
            </a:r>
            <a:r>
              <a:rPr lang="en-GB" sz="1000" dirty="0" err="1" smtClean="0"/>
              <a:t>shallowing</a:t>
            </a:r>
            <a:r>
              <a:rPr lang="en-GB" sz="1000" dirty="0" smtClean="0"/>
              <a:t> of the </a:t>
            </a:r>
            <a:r>
              <a:rPr lang="en-GB" sz="1000" dirty="0" err="1" smtClean="0"/>
              <a:t>thermocline</a:t>
            </a:r>
            <a:r>
              <a:rPr lang="en-GB" sz="1000" dirty="0" smtClean="0"/>
              <a:t>:</a:t>
            </a:r>
          </a:p>
          <a:p>
            <a:pPr eaLnBrk="1" hangingPunct="1">
              <a:lnSpc>
                <a:spcPct val="80000"/>
              </a:lnSpc>
            </a:pPr>
            <a:r>
              <a:rPr lang="en-GB" sz="1000" dirty="0" smtClean="0"/>
              <a:t>The PIRATA data corrects for a systematic error of the background (which has too depth </a:t>
            </a:r>
            <a:r>
              <a:rPr lang="en-GB" sz="1000" dirty="0" err="1" smtClean="0"/>
              <a:t>thermocline</a:t>
            </a:r>
            <a:r>
              <a:rPr lang="en-GB" sz="1000" dirty="0" smtClean="0"/>
              <a:t>). The net effect is an spurious jump that induces spurious </a:t>
            </a:r>
            <a:r>
              <a:rPr lang="en-GB" sz="1000" dirty="0" err="1" smtClean="0"/>
              <a:t>interannual</a:t>
            </a:r>
            <a:r>
              <a:rPr lang="en-GB" sz="1000" dirty="0" smtClean="0"/>
              <a:t> variability.</a:t>
            </a:r>
          </a:p>
          <a:p>
            <a:pPr eaLnBrk="1" hangingPunct="1">
              <a:lnSpc>
                <a:spcPct val="80000"/>
              </a:lnSpc>
            </a:pPr>
            <a:endParaRPr lang="en-GB" sz="1000" dirty="0" smtClean="0"/>
          </a:p>
          <a:p>
            <a:pPr eaLnBrk="1" hangingPunct="1">
              <a:lnSpc>
                <a:spcPct val="80000"/>
              </a:lnSpc>
            </a:pPr>
            <a:r>
              <a:rPr lang="en-GB" sz="1000" b="1" dirty="0" smtClean="0"/>
              <a:t>To prevent this sort of behaviour, an adequate and explicit treatment of background bias is required</a:t>
            </a:r>
          </a:p>
        </p:txBody>
      </p:sp>
    </p:spTree>
    <p:extLst>
      <p:ext uri="{BB962C8B-B14F-4D97-AF65-F5344CB8AC3E}">
        <p14:creationId xmlns:p14="http://schemas.microsoft.com/office/powerpoint/2010/main" val="32158070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F23D4CAD-261D-4EF3-ABE6-037C8149213B}" type="slidenum">
              <a:rPr lang="en-GB"/>
              <a:pPr/>
              <a:t>33</a:t>
            </a:fld>
            <a:endParaRPr lang="en-GB"/>
          </a:p>
        </p:txBody>
      </p:sp>
      <p:sp>
        <p:nvSpPr>
          <p:cNvPr id="97283" name="Rectangle 2"/>
          <p:cNvSpPr>
            <a:spLocks noGrp="1" noRot="1" noChangeAspect="1" noChangeArrowheads="1" noTextEdit="1"/>
          </p:cNvSpPr>
          <p:nvPr>
            <p:ph type="sldImg"/>
          </p:nvPr>
        </p:nvSpPr>
        <p:spPr>
          <a:xfrm>
            <a:off x="901700" y="738188"/>
            <a:ext cx="4927600" cy="3695700"/>
          </a:xfrm>
          <a:ln/>
        </p:spPr>
      </p:sp>
      <p:sp>
        <p:nvSpPr>
          <p:cNvPr id="97284" name="Rectangle 3"/>
          <p:cNvSpPr>
            <a:spLocks noGrp="1" noChangeArrowheads="1"/>
          </p:cNvSpPr>
          <p:nvPr>
            <p:ph type="body" idx="1"/>
          </p:nvPr>
        </p:nvSpPr>
        <p:spPr>
          <a:noFill/>
          <a:ln/>
        </p:spPr>
        <p:txBody>
          <a:bodyPr/>
          <a:lstStyle/>
          <a:p>
            <a:pPr eaLnBrk="1" hangingPunct="1"/>
            <a:r>
              <a:rPr lang="en-GB" smtClean="0"/>
              <a:t>The a-priori (iterative) estimation of the bias corrects the solution before the PIRATA moorings appear, hence preventing the shock.</a:t>
            </a:r>
          </a:p>
          <a:p>
            <a:pPr eaLnBrk="1" hangingPunct="1"/>
            <a:endParaRPr lang="en-GB" smtClean="0"/>
          </a:p>
        </p:txBody>
      </p:sp>
    </p:spTree>
    <p:extLst>
      <p:ext uri="{BB962C8B-B14F-4D97-AF65-F5344CB8AC3E}">
        <p14:creationId xmlns:p14="http://schemas.microsoft.com/office/powerpoint/2010/main" val="42704190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84F7C375-60BF-4BC2-BB08-452F25E72236}" type="slidenum">
              <a:rPr lang="en-GB"/>
              <a:pPr/>
              <a:t>45</a:t>
            </a:fld>
            <a:endParaRPr lang="en-GB"/>
          </a:p>
        </p:txBody>
      </p:sp>
      <p:sp>
        <p:nvSpPr>
          <p:cNvPr id="99331" name="Rectangle 2"/>
          <p:cNvSpPr>
            <a:spLocks noGrp="1" noRot="1" noChangeAspect="1" noChangeArrowheads="1" noTextEdit="1"/>
          </p:cNvSpPr>
          <p:nvPr>
            <p:ph type="sldImg"/>
          </p:nvPr>
        </p:nvSpPr>
        <p:spPr>
          <a:xfrm>
            <a:off x="901700" y="738188"/>
            <a:ext cx="4927600" cy="3695700"/>
          </a:xfrm>
          <a:ln/>
        </p:spPr>
      </p:sp>
      <p:sp>
        <p:nvSpPr>
          <p:cNvPr id="99332"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855885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5" name="Rectangle 7"/>
          <p:cNvSpPr txBox="1">
            <a:spLocks noGrp="1" noChangeArrowheads="1"/>
          </p:cNvSpPr>
          <p:nvPr/>
        </p:nvSpPr>
        <p:spPr bwMode="auto">
          <a:xfrm>
            <a:off x="3812965" y="9361408"/>
            <a:ext cx="2916449" cy="492204"/>
          </a:xfrm>
          <a:prstGeom prst="rect">
            <a:avLst/>
          </a:prstGeom>
          <a:noFill/>
          <a:ln w="9525">
            <a:noFill/>
            <a:miter lim="800000"/>
            <a:headEnd/>
            <a:tailEnd/>
          </a:ln>
        </p:spPr>
        <p:txBody>
          <a:bodyPr anchor="b"/>
          <a:lstStyle/>
          <a:p>
            <a:pPr algn="r"/>
            <a:fld id="{BE0BBA46-3371-4973-A85A-77DA2A7B6B34}" type="slidenum">
              <a:rPr lang="en-GB" sz="1200" b="0">
                <a:latin typeface="Calibri" pitchFamily="34" charset="0"/>
              </a:rPr>
              <a:pPr algn="r"/>
              <a:t>8</a:t>
            </a:fld>
            <a:endParaRPr lang="en-GB" sz="1200" b="0">
              <a:latin typeface="Calibri" pitchFamily="34" charset="0"/>
            </a:endParaRPr>
          </a:p>
        </p:txBody>
      </p:sp>
      <p:sp>
        <p:nvSpPr>
          <p:cNvPr id="333826" name="Rectangle 2"/>
          <p:cNvSpPr>
            <a:spLocks noGrp="1" noRot="1" noChangeAspect="1" noChangeArrowheads="1" noTextEdit="1"/>
          </p:cNvSpPr>
          <p:nvPr>
            <p:ph type="sldImg"/>
          </p:nvPr>
        </p:nvSpPr>
        <p:spPr>
          <a:xfrm>
            <a:off x="904875" y="739775"/>
            <a:ext cx="4922838" cy="3694113"/>
          </a:xfrm>
          <a:ln/>
        </p:spPr>
      </p:sp>
      <p:sp>
        <p:nvSpPr>
          <p:cNvPr id="333827" name="Rectangle 3"/>
          <p:cNvSpPr>
            <a:spLocks noGrp="1" noChangeArrowheads="1"/>
          </p:cNvSpPr>
          <p:nvPr>
            <p:ph type="body" idx="1"/>
          </p:nvPr>
        </p:nvSpPr>
        <p:spPr>
          <a:xfrm>
            <a:off x="672783" y="4680704"/>
            <a:ext cx="5385435" cy="4434602"/>
          </a:xfrm>
          <a:noFill/>
          <a:ln/>
        </p:spPr>
        <p:txBody>
          <a:bodyPr/>
          <a:lstStyle/>
          <a:p>
            <a:pPr>
              <a:spcBef>
                <a:spcPct val="0"/>
              </a:spcBef>
            </a:pPr>
            <a:r>
              <a:rPr lang="en-US" dirty="0" smtClean="0"/>
              <a:t>Note the different</a:t>
            </a:r>
            <a:r>
              <a:rPr lang="en-US" baseline="0" dirty="0" smtClean="0"/>
              <a:t> spatial scales of atmosphere and ocean.</a:t>
            </a:r>
            <a:endParaRPr lang="en-US" dirty="0" smtClean="0"/>
          </a:p>
        </p:txBody>
      </p:sp>
    </p:spTree>
    <p:extLst>
      <p:ext uri="{BB962C8B-B14F-4D97-AF65-F5344CB8AC3E}">
        <p14:creationId xmlns:p14="http://schemas.microsoft.com/office/powerpoint/2010/main" val="640196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3" name="Slide Image Placeholder 1"/>
          <p:cNvSpPr>
            <a:spLocks noGrp="1" noRot="1" noChangeAspect="1"/>
          </p:cNvSpPr>
          <p:nvPr>
            <p:ph type="sldImg"/>
          </p:nvPr>
        </p:nvSpPr>
        <p:spPr>
          <a:xfrm>
            <a:off x="901700" y="738188"/>
            <a:ext cx="4927600" cy="3695700"/>
          </a:xfrm>
          <a:ln/>
        </p:spPr>
      </p:sp>
      <p:sp>
        <p:nvSpPr>
          <p:cNvPr id="335874" name="Notes Placeholder 2"/>
          <p:cNvSpPr>
            <a:spLocks noGrp="1"/>
          </p:cNvSpPr>
          <p:nvPr>
            <p:ph type="body" idx="1"/>
          </p:nvPr>
        </p:nvSpPr>
        <p:spPr>
          <a:noFill/>
          <a:ln/>
        </p:spPr>
        <p:txBody>
          <a:bodyPr/>
          <a:lstStyle/>
          <a:p>
            <a:endParaRPr lang="en-US" smtClean="0"/>
          </a:p>
        </p:txBody>
      </p:sp>
      <p:sp>
        <p:nvSpPr>
          <p:cNvPr id="335875" name="Slide Number Placeholder 3"/>
          <p:cNvSpPr>
            <a:spLocks noGrp="1"/>
          </p:cNvSpPr>
          <p:nvPr>
            <p:ph type="sldNum" sz="quarter" idx="5"/>
          </p:nvPr>
        </p:nvSpPr>
        <p:spPr>
          <a:noFill/>
        </p:spPr>
        <p:txBody>
          <a:bodyPr/>
          <a:lstStyle/>
          <a:p>
            <a:fld id="{16C5CE3C-815B-4482-85A7-389273AB0873}" type="slidenum">
              <a:rPr lang="en-US" smtClean="0"/>
              <a:pPr/>
              <a:t>9</a:t>
            </a:fld>
            <a:endParaRPr lang="en-US" smtClean="0"/>
          </a:p>
        </p:txBody>
      </p:sp>
    </p:spTree>
    <p:extLst>
      <p:ext uri="{BB962C8B-B14F-4D97-AF65-F5344CB8AC3E}">
        <p14:creationId xmlns:p14="http://schemas.microsoft.com/office/powerpoint/2010/main" val="3170082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4B3FC666-1849-4A83-9DFA-952439085E78}" type="slidenum">
              <a:rPr lang="en-GB"/>
              <a:pPr/>
              <a:t>10</a:t>
            </a:fld>
            <a:endParaRPr lang="en-GB"/>
          </a:p>
        </p:txBody>
      </p:sp>
      <p:sp>
        <p:nvSpPr>
          <p:cNvPr id="75779" name="Rectangle 2"/>
          <p:cNvSpPr>
            <a:spLocks noGrp="1" noRot="1" noChangeAspect="1" noChangeArrowheads="1" noTextEdit="1"/>
          </p:cNvSpPr>
          <p:nvPr>
            <p:ph type="sldImg"/>
          </p:nvPr>
        </p:nvSpPr>
        <p:spPr>
          <a:xfrm>
            <a:off x="901700" y="738188"/>
            <a:ext cx="4927600" cy="3695700"/>
          </a:xfrm>
          <a:ln/>
        </p:spPr>
      </p:sp>
      <p:sp>
        <p:nvSpPr>
          <p:cNvPr id="75780" name="Rectangle 3"/>
          <p:cNvSpPr>
            <a:spLocks noGrp="1" noChangeArrowheads="1"/>
          </p:cNvSpPr>
          <p:nvPr>
            <p:ph type="body" idx="1"/>
          </p:nvPr>
        </p:nvSpPr>
        <p:spPr>
          <a:noFill/>
          <a:ln/>
        </p:spPr>
        <p:txBody>
          <a:bodyPr/>
          <a:lstStyle/>
          <a:p>
            <a:pPr eaLnBrk="1" hangingPunct="1"/>
            <a:r>
              <a:rPr lang="en-GB" dirty="0" smtClean="0"/>
              <a:t>Ocean Observing System: the ocean has been poorly observed. </a:t>
            </a:r>
          </a:p>
          <a:p>
            <a:pPr eaLnBrk="1" hangingPunct="1"/>
            <a:r>
              <a:rPr lang="en-GB" dirty="0" smtClean="0"/>
              <a:t>The electromagnetic radiation does not penetrate into the ocean (it is trapped in the upper meters), which is a major problem for full </a:t>
            </a:r>
            <a:r>
              <a:rPr lang="en-GB" dirty="0" err="1" smtClean="0"/>
              <a:t>explotation</a:t>
            </a:r>
            <a:r>
              <a:rPr lang="en-GB" dirty="0" smtClean="0"/>
              <a:t> of the satellite revolution </a:t>
            </a:r>
          </a:p>
          <a:p>
            <a:pPr eaLnBrk="1" hangingPunct="1">
              <a:lnSpc>
                <a:spcPct val="90000"/>
              </a:lnSpc>
            </a:pPr>
            <a:r>
              <a:rPr lang="en-GB" dirty="0" smtClean="0"/>
              <a:t>Moorings (Tao, PIRATA AND TRITON) (T and S)</a:t>
            </a:r>
          </a:p>
          <a:p>
            <a:pPr eaLnBrk="1" hangingPunct="1">
              <a:lnSpc>
                <a:spcPct val="90000"/>
              </a:lnSpc>
            </a:pPr>
            <a:r>
              <a:rPr lang="en-GB" dirty="0" smtClean="0"/>
              <a:t>XBTs (dropped from ships of opportunity) (T)</a:t>
            </a:r>
          </a:p>
          <a:p>
            <a:pPr eaLnBrk="1" hangingPunct="1">
              <a:lnSpc>
                <a:spcPct val="90000"/>
              </a:lnSpc>
            </a:pPr>
            <a:r>
              <a:rPr lang="en-GB" dirty="0" smtClean="0"/>
              <a:t>CTDs (High quality but very few- obtained by research ships) T and S</a:t>
            </a:r>
          </a:p>
          <a:p>
            <a:pPr eaLnBrk="1" hangingPunct="1">
              <a:lnSpc>
                <a:spcPct val="90000"/>
              </a:lnSpc>
            </a:pPr>
            <a:r>
              <a:rPr lang="en-GB" dirty="0" smtClean="0"/>
              <a:t>SST from satellite (IR,MW), ship and buoys.</a:t>
            </a:r>
          </a:p>
          <a:p>
            <a:pPr eaLnBrk="1" hangingPunct="1">
              <a:lnSpc>
                <a:spcPct val="90000"/>
              </a:lnSpc>
            </a:pPr>
            <a:r>
              <a:rPr lang="en-GB" dirty="0" smtClean="0"/>
              <a:t>SSS from a few ships, from a few moorings, from satellite in future.  (</a:t>
            </a:r>
            <a:r>
              <a:rPr lang="en-GB" dirty="0" err="1" smtClean="0"/>
              <a:t>eg</a:t>
            </a:r>
            <a:r>
              <a:rPr lang="en-GB" dirty="0" smtClean="0"/>
              <a:t> SMOS, Aquarius)</a:t>
            </a:r>
          </a:p>
          <a:p>
            <a:pPr eaLnBrk="1" hangingPunct="1">
              <a:lnSpc>
                <a:spcPct val="90000"/>
              </a:lnSpc>
            </a:pPr>
            <a:r>
              <a:rPr lang="en-GB" dirty="0" smtClean="0"/>
              <a:t>Sea level from altimetry (ERS,TOPEX, Jason1, 2)</a:t>
            </a:r>
          </a:p>
          <a:p>
            <a:pPr eaLnBrk="1" hangingPunct="1">
              <a:lnSpc>
                <a:spcPct val="90000"/>
              </a:lnSpc>
            </a:pPr>
            <a:r>
              <a:rPr lang="en-GB" dirty="0" smtClean="0"/>
              <a:t>Current meters (very few ~5 along equatorial pacific)</a:t>
            </a:r>
          </a:p>
          <a:p>
            <a:pPr eaLnBrk="1" hangingPunct="1">
              <a:lnSpc>
                <a:spcPct val="90000"/>
              </a:lnSpc>
            </a:pPr>
            <a:r>
              <a:rPr lang="en-GB" dirty="0" smtClean="0"/>
              <a:t>Subsurface temperature and salinity from ARGO</a:t>
            </a:r>
          </a:p>
          <a:p>
            <a:pPr marL="0" marR="0" indent="0" algn="l" defTabSz="914400" rtl="0" eaLnBrk="1" fontAlgn="base" latinLnBrk="0" hangingPunct="1">
              <a:lnSpc>
                <a:spcPct val="90000"/>
              </a:lnSpc>
              <a:spcBef>
                <a:spcPct val="30000"/>
              </a:spcBef>
              <a:spcAft>
                <a:spcPct val="0"/>
              </a:spcAft>
              <a:buClrTx/>
              <a:buSzTx/>
              <a:buFontTx/>
              <a:buNone/>
              <a:tabLst/>
              <a:defRPr/>
            </a:pPr>
            <a:r>
              <a:rPr lang="en-GB" dirty="0" smtClean="0"/>
              <a:t>Elephant</a:t>
            </a:r>
            <a:r>
              <a:rPr lang="en-GB" baseline="0" dirty="0" smtClean="0"/>
              <a:t> seals with T/S sensors provides information about the subsurface in the arctic regions.</a:t>
            </a:r>
            <a:endParaRPr lang="en-GB" dirty="0" smtClean="0"/>
          </a:p>
          <a:p>
            <a:pPr eaLnBrk="1" hangingPunct="1">
              <a:lnSpc>
                <a:spcPct val="90000"/>
              </a:lnSpc>
            </a:pPr>
            <a:r>
              <a:rPr lang="en-GB" dirty="0" smtClean="0"/>
              <a:t>(T=Temperature, S=Salinity, SST=Sea Surface Temperature, SSS=Sea Surface Salinity, IR=infrared, MW=micro-wave)</a:t>
            </a:r>
          </a:p>
          <a:p>
            <a:pPr eaLnBrk="1" hangingPunct="1"/>
            <a:endParaRPr lang="en-GB" dirty="0" smtClean="0"/>
          </a:p>
          <a:p>
            <a:pPr eaLnBrk="1" hangingPunct="1"/>
            <a:endParaRPr lang="en-GB" dirty="0" smtClean="0"/>
          </a:p>
        </p:txBody>
      </p:sp>
    </p:spTree>
    <p:extLst>
      <p:ext uri="{BB962C8B-B14F-4D97-AF65-F5344CB8AC3E}">
        <p14:creationId xmlns:p14="http://schemas.microsoft.com/office/powerpoint/2010/main" val="2460588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A129B014-11D3-4402-BC98-A4BCAEAD9A07}" type="slidenum">
              <a:rPr lang="en-GB"/>
              <a:pPr/>
              <a:t>11</a:t>
            </a:fld>
            <a:endParaRPr lang="en-GB"/>
          </a:p>
        </p:txBody>
      </p:sp>
      <p:sp>
        <p:nvSpPr>
          <p:cNvPr id="76803" name="Rectangle 2"/>
          <p:cNvSpPr>
            <a:spLocks noGrp="1" noRot="1" noChangeAspect="1" noChangeArrowheads="1" noTextEdit="1"/>
          </p:cNvSpPr>
          <p:nvPr>
            <p:ph type="sldImg"/>
          </p:nvPr>
        </p:nvSpPr>
        <p:spPr>
          <a:xfrm>
            <a:off x="901700" y="738188"/>
            <a:ext cx="4927600" cy="3695700"/>
          </a:xfrm>
          <a:ln/>
        </p:spPr>
      </p:sp>
      <p:sp>
        <p:nvSpPr>
          <p:cNvPr id="76804" name="Rectangle 3"/>
          <p:cNvSpPr>
            <a:spLocks noGrp="1" noChangeArrowheads="1"/>
          </p:cNvSpPr>
          <p:nvPr>
            <p:ph type="body" idx="1"/>
          </p:nvPr>
        </p:nvSpPr>
        <p:spPr>
          <a:noFill/>
          <a:ln/>
        </p:spPr>
        <p:txBody>
          <a:bodyPr/>
          <a:lstStyle/>
          <a:p>
            <a:pPr eaLnBrk="1" hangingPunct="1"/>
            <a:r>
              <a:rPr lang="en-GB" smtClean="0"/>
              <a:t>The ocean observing system has been slowly evolving in time. Only with the advent of the Argo program (completed in 2007), has the subsurface of the ocean (temperature and salinity) been observed with truly global coverage.</a:t>
            </a:r>
          </a:p>
        </p:txBody>
      </p:sp>
    </p:spTree>
    <p:extLst>
      <p:ext uri="{BB962C8B-B14F-4D97-AF65-F5344CB8AC3E}">
        <p14:creationId xmlns:p14="http://schemas.microsoft.com/office/powerpoint/2010/main" val="2372320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1700" y="738188"/>
            <a:ext cx="4927600" cy="3695700"/>
          </a:xfrm>
        </p:spPr>
      </p:sp>
      <p:sp>
        <p:nvSpPr>
          <p:cNvPr id="3" name="Notes Placeholder 2"/>
          <p:cNvSpPr>
            <a:spLocks noGrp="1"/>
          </p:cNvSpPr>
          <p:nvPr>
            <p:ph type="body" idx="1"/>
          </p:nvPr>
        </p:nvSpPr>
        <p:spPr/>
        <p:txBody>
          <a:bodyPr>
            <a:normAutofit/>
          </a:bodyPr>
          <a:lstStyle/>
          <a:p>
            <a:r>
              <a:rPr lang="en-GB" dirty="0" smtClean="0"/>
              <a:t>EN3</a:t>
            </a:r>
            <a:r>
              <a:rPr lang="en-GB" baseline="0" dirty="0" smtClean="0"/>
              <a:t> v2a dataset with XBT </a:t>
            </a:r>
            <a:r>
              <a:rPr lang="en-GB" baseline="0" dirty="0" err="1" smtClean="0"/>
              <a:t>fallrate</a:t>
            </a:r>
            <a:r>
              <a:rPr lang="en-GB" baseline="0" dirty="0" smtClean="0"/>
              <a:t> corrections</a:t>
            </a:r>
          </a:p>
          <a:p>
            <a:r>
              <a:rPr lang="en-GB" baseline="0" dirty="0" smtClean="0"/>
              <a:t>Available from the Met. Office (http://hadobs.metoffice.com/en3/).</a:t>
            </a:r>
          </a:p>
          <a:p>
            <a:endParaRPr lang="en-GB" baseline="0" dirty="0" smtClean="0"/>
          </a:p>
        </p:txBody>
      </p:sp>
      <p:sp>
        <p:nvSpPr>
          <p:cNvPr id="4" name="Slide Number Placeholder 3"/>
          <p:cNvSpPr>
            <a:spLocks noGrp="1"/>
          </p:cNvSpPr>
          <p:nvPr>
            <p:ph type="sldNum" sz="quarter" idx="10"/>
          </p:nvPr>
        </p:nvSpPr>
        <p:spPr/>
        <p:txBody>
          <a:bodyPr/>
          <a:lstStyle/>
          <a:p>
            <a:pPr>
              <a:defRPr/>
            </a:pPr>
            <a:fld id="{3CAC86A1-C0B4-4248-8E7B-73A9BA69FCB7}" type="slidenum">
              <a:rPr lang="en-GB" smtClean="0"/>
              <a:pPr>
                <a:defRPr/>
              </a:pPr>
              <a:t>12</a:t>
            </a:fld>
            <a:endParaRPr lang="en-GB"/>
          </a:p>
        </p:txBody>
      </p:sp>
    </p:spTree>
    <p:extLst>
      <p:ext uri="{BB962C8B-B14F-4D97-AF65-F5344CB8AC3E}">
        <p14:creationId xmlns:p14="http://schemas.microsoft.com/office/powerpoint/2010/main" val="23512018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1700" y="738188"/>
            <a:ext cx="4927600" cy="3695700"/>
          </a:xfrm>
        </p:spPr>
      </p:sp>
      <p:sp>
        <p:nvSpPr>
          <p:cNvPr id="3" name="Notes Placeholder 2"/>
          <p:cNvSpPr>
            <a:spLocks noGrp="1"/>
          </p:cNvSpPr>
          <p:nvPr>
            <p:ph type="body" idx="1"/>
          </p:nvPr>
        </p:nvSpPr>
        <p:spPr/>
        <p:txBody>
          <a:bodyPr>
            <a:normAutofit/>
          </a:bodyPr>
          <a:lstStyle/>
          <a:p>
            <a:r>
              <a:rPr lang="en-GB" dirty="0" smtClean="0"/>
              <a:t>Coverage</a:t>
            </a:r>
            <a:r>
              <a:rPr lang="en-GB" baseline="0" dirty="0" smtClean="0"/>
              <a:t> is not uniform in space in the early years which is dominated by localized scientific cruises.</a:t>
            </a:r>
            <a:endParaRPr lang="en-GB" dirty="0" smtClean="0"/>
          </a:p>
          <a:p>
            <a:r>
              <a:rPr lang="en-GB" dirty="0" smtClean="0"/>
              <a:t>In</a:t>
            </a:r>
            <a:r>
              <a:rPr lang="en-GB" baseline="0" dirty="0" smtClean="0"/>
              <a:t> the later years ARGO has become the primary source of temperature information with close to global coverage.</a:t>
            </a:r>
          </a:p>
        </p:txBody>
      </p:sp>
      <p:sp>
        <p:nvSpPr>
          <p:cNvPr id="4" name="Slide Number Placeholder 3"/>
          <p:cNvSpPr>
            <a:spLocks noGrp="1"/>
          </p:cNvSpPr>
          <p:nvPr>
            <p:ph type="sldNum" sz="quarter" idx="10"/>
          </p:nvPr>
        </p:nvSpPr>
        <p:spPr/>
        <p:txBody>
          <a:bodyPr/>
          <a:lstStyle/>
          <a:p>
            <a:pPr>
              <a:defRPr/>
            </a:pPr>
            <a:fld id="{3CAC86A1-C0B4-4248-8E7B-73A9BA69FCB7}" type="slidenum">
              <a:rPr lang="en-GB" smtClean="0"/>
              <a:pPr>
                <a:defRPr/>
              </a:pPr>
              <a:t>13</a:t>
            </a:fld>
            <a:endParaRPr lang="en-GB"/>
          </a:p>
        </p:txBody>
      </p:sp>
    </p:spTree>
    <p:extLst>
      <p:ext uri="{BB962C8B-B14F-4D97-AF65-F5344CB8AC3E}">
        <p14:creationId xmlns:p14="http://schemas.microsoft.com/office/powerpoint/2010/main" val="1008081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1700" y="738188"/>
            <a:ext cx="4927600" cy="36957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3CAC86A1-C0B4-4248-8E7B-73A9BA69FCB7}" type="slidenum">
              <a:rPr lang="en-GB" smtClean="0"/>
              <a:pPr>
                <a:defRPr/>
              </a:pPr>
              <a:t>14</a:t>
            </a:fld>
            <a:endParaRPr lang="en-GB"/>
          </a:p>
        </p:txBody>
      </p:sp>
    </p:spTree>
    <p:extLst>
      <p:ext uri="{BB962C8B-B14F-4D97-AF65-F5344CB8AC3E}">
        <p14:creationId xmlns:p14="http://schemas.microsoft.com/office/powerpoint/2010/main" val="985954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11965" y="155575"/>
            <a:ext cx="2212975" cy="61991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68278" y="155575"/>
            <a:ext cx="6491288" cy="61991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49288" y="155575"/>
            <a:ext cx="8375650" cy="609600"/>
          </a:xfrm>
        </p:spPr>
        <p:txBody>
          <a:bodyPr/>
          <a:lstStyle/>
          <a:p>
            <a:r>
              <a:rPr lang="en-US" smtClean="0"/>
              <a:t>Click to edit Master title style</a:t>
            </a:r>
            <a:endParaRPr lang="en-GB"/>
          </a:p>
        </p:txBody>
      </p:sp>
      <p:sp>
        <p:nvSpPr>
          <p:cNvPr id="3" name="Chart Placeholder 2"/>
          <p:cNvSpPr>
            <a:spLocks noGrp="1"/>
          </p:cNvSpPr>
          <p:nvPr>
            <p:ph type="chart" sz="half" idx="1"/>
          </p:nvPr>
        </p:nvSpPr>
        <p:spPr>
          <a:xfrm>
            <a:off x="168275" y="981075"/>
            <a:ext cx="4348163" cy="5373688"/>
          </a:xfrm>
        </p:spPr>
        <p:txBody>
          <a:bodyPr/>
          <a:lstStyle/>
          <a:p>
            <a:pPr lvl="0"/>
            <a:endParaRPr lang="en-GB" noProof="0" smtClean="0"/>
          </a:p>
        </p:txBody>
      </p:sp>
      <p:sp>
        <p:nvSpPr>
          <p:cNvPr id="4" name="Text Placeholder 3"/>
          <p:cNvSpPr>
            <a:spLocks noGrp="1"/>
          </p:cNvSpPr>
          <p:nvPr>
            <p:ph type="body" sz="half" idx="2"/>
          </p:nvPr>
        </p:nvSpPr>
        <p:spPr>
          <a:xfrm>
            <a:off x="4668841" y="981075"/>
            <a:ext cx="4348162"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49288" y="155575"/>
            <a:ext cx="8375650"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68275" y="981075"/>
            <a:ext cx="4348163"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68841" y="981075"/>
            <a:ext cx="4348162"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68841" y="3743325"/>
            <a:ext cx="4348162"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49288" y="155575"/>
            <a:ext cx="8375650" cy="6096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168275" y="981075"/>
            <a:ext cx="4348163"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68841" y="981075"/>
            <a:ext cx="4348162"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68841" y="3743325"/>
            <a:ext cx="4348162"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49288" y="155575"/>
            <a:ext cx="8375650" cy="6096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168275" y="981075"/>
            <a:ext cx="4348163"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168275" y="3743325"/>
            <a:ext cx="4348163"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half" idx="3"/>
          </p:nvPr>
        </p:nvSpPr>
        <p:spPr>
          <a:xfrm>
            <a:off x="4668841" y="981075"/>
            <a:ext cx="4348162"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49288" y="155575"/>
            <a:ext cx="8375650"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68275" y="981075"/>
            <a:ext cx="4348163"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68841" y="981075"/>
            <a:ext cx="4348162"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49288" y="155575"/>
            <a:ext cx="8375650" cy="6096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168275" y="981075"/>
            <a:ext cx="4348163"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168275" y="3743325"/>
            <a:ext cx="4348163"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half" idx="3"/>
          </p:nvPr>
        </p:nvSpPr>
        <p:spPr>
          <a:xfrm>
            <a:off x="4668841" y="981075"/>
            <a:ext cx="4348162"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68280" y="155575"/>
            <a:ext cx="8856663" cy="6199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49166" y="155575"/>
            <a:ext cx="8376138" cy="6096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168523" y="981075"/>
            <a:ext cx="4353657"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62854" y="981075"/>
            <a:ext cx="4353658"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168523" y="3743325"/>
            <a:ext cx="4353657"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62854" y="3743325"/>
            <a:ext cx="4353658"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587847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itle 3"/>
          <p:cNvSpPr>
            <a:spLocks noGrp="1"/>
          </p:cNvSpPr>
          <p:nvPr>
            <p:ph type="title"/>
          </p:nvPr>
        </p:nvSpPr>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68275" y="981075"/>
            <a:ext cx="4348163" cy="5373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68841" y="981075"/>
            <a:ext cx="4348162" cy="5373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bwMode="auto">
          <a:xfrm>
            <a:off x="168277" y="981075"/>
            <a:ext cx="8848725" cy="5373688"/>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p>
            <a:pPr lvl="0"/>
            <a:r>
              <a:rPr lang="en-GB" dirty="0" smtClean="0"/>
              <a:t>Click to edit Master text styles</a:t>
            </a:r>
          </a:p>
          <a:p>
            <a:pPr lvl="1"/>
            <a:r>
              <a:rPr lang="en-GB" dirty="0" smtClean="0"/>
              <a:t> 2nd text line</a:t>
            </a:r>
          </a:p>
          <a:p>
            <a:pPr lvl="2"/>
            <a:r>
              <a:rPr lang="en-GB" dirty="0" smtClean="0"/>
              <a:t> 3rd text line</a:t>
            </a:r>
          </a:p>
          <a:p>
            <a:pPr lvl="3"/>
            <a:r>
              <a:rPr lang="en-GB" dirty="0" smtClean="0"/>
              <a:t> 4th level text</a:t>
            </a:r>
          </a:p>
        </p:txBody>
      </p:sp>
      <p:sp>
        <p:nvSpPr>
          <p:cNvPr id="7171" name="Rectangle 3"/>
          <p:cNvSpPr>
            <a:spLocks noGrp="1" noChangeArrowheads="1"/>
          </p:cNvSpPr>
          <p:nvPr>
            <p:ph type="title"/>
          </p:nvPr>
        </p:nvSpPr>
        <p:spPr bwMode="auto">
          <a:xfrm>
            <a:off x="649288" y="155575"/>
            <a:ext cx="8375650" cy="6096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grpSp>
        <p:nvGrpSpPr>
          <p:cNvPr id="7172" name="Group 4"/>
          <p:cNvGrpSpPr>
            <a:grpSpLocks/>
          </p:cNvGrpSpPr>
          <p:nvPr/>
        </p:nvGrpSpPr>
        <p:grpSpPr bwMode="auto">
          <a:xfrm>
            <a:off x="301625" y="115888"/>
            <a:ext cx="280988" cy="596900"/>
            <a:chOff x="206" y="73"/>
            <a:chExt cx="192" cy="376"/>
          </a:xfrm>
        </p:grpSpPr>
        <p:sp>
          <p:nvSpPr>
            <p:cNvPr id="181253" name="Freeform 5"/>
            <p:cNvSpPr>
              <a:spLocks/>
            </p:cNvSpPr>
            <p:nvPr userDrawn="1"/>
          </p:nvSpPr>
          <p:spPr bwMode="auto">
            <a:xfrm rot="16176207">
              <a:off x="182" y="232"/>
              <a:ext cx="284" cy="148"/>
            </a:xfrm>
            <a:custGeom>
              <a:avLst/>
              <a:gdLst/>
              <a:ahLst/>
              <a:cxnLst>
                <a:cxn ang="0">
                  <a:pos x="0" y="202"/>
                </a:cxn>
                <a:cxn ang="0">
                  <a:pos x="633" y="4"/>
                </a:cxn>
                <a:cxn ang="0">
                  <a:pos x="1007" y="175"/>
                </a:cxn>
                <a:cxn ang="0">
                  <a:pos x="813" y="535"/>
                </a:cxn>
              </a:cxnLst>
              <a:rect l="0" t="0" r="r" b="b"/>
              <a:pathLst>
                <a:path w="1037" h="535">
                  <a:moveTo>
                    <a:pt x="0" y="202"/>
                  </a:moveTo>
                  <a:cubicBezTo>
                    <a:pt x="105" y="169"/>
                    <a:pt x="465" y="8"/>
                    <a:pt x="633" y="4"/>
                  </a:cubicBezTo>
                  <a:cubicBezTo>
                    <a:pt x="801" y="0"/>
                    <a:pt x="977" y="87"/>
                    <a:pt x="1007" y="175"/>
                  </a:cubicBezTo>
                  <a:cubicBezTo>
                    <a:pt x="1037" y="263"/>
                    <a:pt x="853" y="460"/>
                    <a:pt x="813" y="535"/>
                  </a:cubicBezTo>
                </a:path>
              </a:pathLst>
            </a:custGeom>
            <a:noFill/>
            <a:ln w="31750" cap="flat" cmpd="sng">
              <a:solidFill>
                <a:srgbClr val="0000FF">
                  <a:alpha val="50000"/>
                </a:srgbClr>
              </a:solidFill>
              <a:prstDash val="solid"/>
              <a:round/>
              <a:headEnd type="none" w="med" len="med"/>
              <a:tailEnd type="arrow" w="med" len="med"/>
            </a:ln>
            <a:effectLst>
              <a:outerShdw dist="107763" dir="8100000" algn="ctr" rotWithShape="0">
                <a:srgbClr val="808080"/>
              </a:outerShdw>
            </a:effectLst>
          </p:spPr>
          <p:txBody>
            <a:bodyPr wrap="none" anchor="ctr"/>
            <a:lstStyle/>
            <a:p>
              <a:pPr>
                <a:defRPr/>
              </a:pPr>
              <a:endParaRPr lang="en-GB"/>
            </a:p>
          </p:txBody>
        </p:sp>
        <p:sp>
          <p:nvSpPr>
            <p:cNvPr id="181254" name="Freeform 6"/>
            <p:cNvSpPr>
              <a:spLocks/>
            </p:cNvSpPr>
            <p:nvPr userDrawn="1"/>
          </p:nvSpPr>
          <p:spPr bwMode="auto">
            <a:xfrm rot="16176207">
              <a:off x="62" y="217"/>
              <a:ext cx="376" cy="89"/>
            </a:xfrm>
            <a:custGeom>
              <a:avLst/>
              <a:gdLst/>
              <a:ahLst/>
              <a:cxnLst>
                <a:cxn ang="0">
                  <a:pos x="0" y="323"/>
                </a:cxn>
                <a:cxn ang="0">
                  <a:pos x="649" y="117"/>
                </a:cxn>
                <a:cxn ang="0">
                  <a:pos x="1132" y="242"/>
                </a:cxn>
                <a:cxn ang="0">
                  <a:pos x="1373" y="0"/>
                </a:cxn>
              </a:cxnLst>
              <a:rect l="0" t="0" r="r" b="b"/>
              <a:pathLst>
                <a:path w="1373" h="323">
                  <a:moveTo>
                    <a:pt x="0" y="323"/>
                  </a:moveTo>
                  <a:cubicBezTo>
                    <a:pt x="108" y="289"/>
                    <a:pt x="460" y="130"/>
                    <a:pt x="649" y="117"/>
                  </a:cubicBezTo>
                  <a:cubicBezTo>
                    <a:pt x="838" y="104"/>
                    <a:pt x="1011" y="261"/>
                    <a:pt x="1132" y="242"/>
                  </a:cubicBezTo>
                  <a:cubicBezTo>
                    <a:pt x="1253" y="223"/>
                    <a:pt x="1323" y="50"/>
                    <a:pt x="1373" y="0"/>
                  </a:cubicBezTo>
                </a:path>
              </a:pathLst>
            </a:custGeom>
            <a:noFill/>
            <a:ln w="31750" cap="flat" cmpd="sng">
              <a:solidFill>
                <a:srgbClr val="0000FF">
                  <a:alpha val="50000"/>
                </a:srgbClr>
              </a:solidFill>
              <a:prstDash val="solid"/>
              <a:round/>
              <a:headEnd type="none" w="med" len="med"/>
              <a:tailEnd type="arrow" w="med" len="med"/>
            </a:ln>
            <a:effectLst>
              <a:outerShdw dist="107763" dir="8100000" algn="ctr" rotWithShape="0">
                <a:srgbClr val="808080"/>
              </a:outerShdw>
            </a:effectLst>
          </p:spPr>
          <p:txBody>
            <a:bodyPr wrap="none" anchor="ctr"/>
            <a:lstStyle/>
            <a:p>
              <a:pPr>
                <a:defRPr/>
              </a:pPr>
              <a:endParaRPr lang="en-GB"/>
            </a:p>
          </p:txBody>
        </p:sp>
      </p:grpSp>
      <p:sp>
        <p:nvSpPr>
          <p:cNvPr id="181256" name="Rectangle 8"/>
          <p:cNvSpPr>
            <a:spLocks noChangeArrowheads="1"/>
          </p:cNvSpPr>
          <p:nvPr/>
        </p:nvSpPr>
        <p:spPr bwMode="auto">
          <a:xfrm>
            <a:off x="1538288" y="6562725"/>
            <a:ext cx="7462837" cy="243656"/>
          </a:xfrm>
          <a:prstGeom prst="rect">
            <a:avLst/>
          </a:prstGeom>
          <a:noFill/>
          <a:ln w="12700">
            <a:noFill/>
            <a:miter lim="800000"/>
            <a:headEnd/>
            <a:tailEnd/>
          </a:ln>
          <a:effectLst/>
        </p:spPr>
        <p:txBody>
          <a:bodyPr lIns="90487" tIns="44450" rIns="90487" bIns="44450">
            <a:spAutoFit/>
          </a:bodyPr>
          <a:lstStyle/>
          <a:p>
            <a:pPr algn="l">
              <a:defRPr/>
            </a:pPr>
            <a:r>
              <a:rPr lang="en-US" sz="1000" b="0" dirty="0"/>
              <a:t>Training Course </a:t>
            </a:r>
            <a:r>
              <a:rPr lang="en-US" sz="1000" b="0" dirty="0" smtClean="0"/>
              <a:t>2016– </a:t>
            </a:r>
            <a:r>
              <a:rPr lang="en-US" sz="1000" b="0" dirty="0"/>
              <a:t>NWP-DA: </a:t>
            </a:r>
            <a:r>
              <a:rPr lang="en-US" sz="1000" b="0" i="1" dirty="0"/>
              <a:t>&lt;Ocean Data Assimilation&gt;</a:t>
            </a:r>
            <a:r>
              <a:rPr lang="en-US" sz="1000" b="0" dirty="0"/>
              <a:t>                                                              </a:t>
            </a:r>
            <a:fld id="{6A466060-DF66-4A8E-9620-6225F92892EB}" type="slidenum">
              <a:rPr lang="en-GB" sz="1000" b="0"/>
              <a:pPr algn="l">
                <a:defRPr/>
              </a:pPr>
              <a:t>‹#›</a:t>
            </a:fld>
            <a:endParaRPr lang="en-GB" sz="1000" b="0" dirty="0"/>
          </a:p>
        </p:txBody>
      </p:sp>
      <p:grpSp>
        <p:nvGrpSpPr>
          <p:cNvPr id="7175" name="Group 9"/>
          <p:cNvGrpSpPr>
            <a:grpSpLocks/>
          </p:cNvGrpSpPr>
          <p:nvPr/>
        </p:nvGrpSpPr>
        <p:grpSpPr bwMode="auto">
          <a:xfrm>
            <a:off x="168280" y="6477000"/>
            <a:ext cx="8791575" cy="323850"/>
            <a:chOff x="115" y="4080"/>
            <a:chExt cx="5999" cy="204"/>
          </a:xfrm>
        </p:grpSpPr>
        <p:sp>
          <p:nvSpPr>
            <p:cNvPr id="181258" name="Rectangle 10"/>
            <p:cNvSpPr>
              <a:spLocks noChangeArrowheads="1"/>
            </p:cNvSpPr>
            <p:nvPr userDrawn="1"/>
          </p:nvSpPr>
          <p:spPr bwMode="auto">
            <a:xfrm>
              <a:off x="115" y="4080"/>
              <a:ext cx="944" cy="204"/>
            </a:xfrm>
            <a:prstGeom prst="rect">
              <a:avLst/>
            </a:prstGeom>
            <a:solidFill>
              <a:srgbClr val="0000FF">
                <a:alpha val="50000"/>
              </a:srgbClr>
            </a:solidFill>
            <a:ln w="12700">
              <a:solidFill>
                <a:schemeClr val="tx1"/>
              </a:solidFill>
              <a:miter lim="800000"/>
              <a:headEnd/>
              <a:tailEnd/>
            </a:ln>
            <a:effectLst/>
          </p:spPr>
          <p:txBody>
            <a:bodyPr wrap="none" anchor="ctr"/>
            <a:lstStyle/>
            <a:p>
              <a:pPr>
                <a:defRPr/>
              </a:pPr>
              <a:endParaRPr lang="en-GB"/>
            </a:p>
          </p:txBody>
        </p:sp>
        <p:pic>
          <p:nvPicPr>
            <p:cNvPr id="7177" name="Picture 11" descr="ECMWF_new_logo"/>
            <p:cNvPicPr>
              <a:picLocks noChangeAspect="1" noChangeArrowheads="1"/>
            </p:cNvPicPr>
            <p:nvPr userDrawn="1"/>
          </p:nvPicPr>
          <p:blipFill>
            <a:blip r:embed="rId21" cstate="print"/>
            <a:srcRect/>
            <a:stretch>
              <a:fillRect/>
            </a:stretch>
          </p:blipFill>
          <p:spPr bwMode="auto">
            <a:xfrm>
              <a:off x="152" y="4099"/>
              <a:ext cx="866" cy="159"/>
            </a:xfrm>
            <a:prstGeom prst="rect">
              <a:avLst/>
            </a:prstGeom>
            <a:noFill/>
            <a:ln w="9525">
              <a:noFill/>
              <a:miter lim="800000"/>
              <a:headEnd/>
              <a:tailEnd/>
            </a:ln>
          </p:spPr>
        </p:pic>
        <p:sp>
          <p:nvSpPr>
            <p:cNvPr id="181260" name="Rectangle 12"/>
            <p:cNvSpPr>
              <a:spLocks noChangeArrowheads="1"/>
            </p:cNvSpPr>
            <p:nvPr userDrawn="1"/>
          </p:nvSpPr>
          <p:spPr bwMode="auto">
            <a:xfrm>
              <a:off x="1059" y="4080"/>
              <a:ext cx="5055" cy="34"/>
            </a:xfrm>
            <a:prstGeom prst="rect">
              <a:avLst/>
            </a:prstGeom>
            <a:solidFill>
              <a:srgbClr val="0000FF">
                <a:alpha val="50000"/>
              </a:srgbClr>
            </a:solidFill>
            <a:ln w="12700">
              <a:solidFill>
                <a:schemeClr val="tx1"/>
              </a:solidFill>
              <a:miter lim="800000"/>
              <a:headEnd/>
              <a:tailEnd/>
            </a:ln>
            <a:effectLst/>
          </p:spPr>
          <p:txBody>
            <a:bodyPr wrap="none" anchor="ctr"/>
            <a:lstStyle/>
            <a:p>
              <a:pPr>
                <a:defRPr/>
              </a:pPr>
              <a:endParaRPr lang="en-GB"/>
            </a:p>
          </p:txBody>
        </p:sp>
      </p:gr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81" r:id="rId19"/>
  </p:sldLayoutIdLst>
  <p:txStyles>
    <p:title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p:titleStyle>
    <p:bodyStyle>
      <a:lvl1pPr marL="376238" indent="-376238" algn="l" rtl="0" eaLnBrk="0" fontAlgn="base" hangingPunct="0">
        <a:lnSpc>
          <a:spcPts val="3200"/>
        </a:lnSpc>
        <a:spcBef>
          <a:spcPct val="0"/>
        </a:spcBef>
        <a:spcAft>
          <a:spcPts val="600"/>
        </a:spcAft>
        <a:buClr>
          <a:schemeClr val="tx1"/>
        </a:buClr>
        <a:buChar char="•"/>
        <a:defRPr sz="2400">
          <a:solidFill>
            <a:schemeClr val="tx1"/>
          </a:solidFill>
          <a:latin typeface="+mn-lt"/>
          <a:ea typeface="+mn-ea"/>
          <a:cs typeface="+mn-cs"/>
        </a:defRPr>
      </a:lvl1pPr>
      <a:lvl2pPr marL="852488" indent="-285750" algn="l" rtl="0" eaLnBrk="0" fontAlgn="base" hangingPunct="0">
        <a:spcBef>
          <a:spcPct val="20000"/>
        </a:spcBef>
        <a:spcAft>
          <a:spcPct val="0"/>
        </a:spcAft>
        <a:buFont typeface="Wingdings" pitchFamily="2" charset="2"/>
        <a:buChar char="Ø"/>
        <a:defRPr sz="2000">
          <a:solidFill>
            <a:schemeClr val="tx1"/>
          </a:solidFill>
          <a:latin typeface="+mn-lt"/>
        </a:defRPr>
      </a:lvl2pPr>
      <a:lvl3pPr marL="1271588" indent="-228600" algn="l" rtl="0" eaLnBrk="0" fontAlgn="base" hangingPunct="0">
        <a:spcBef>
          <a:spcPct val="20000"/>
        </a:spcBef>
        <a:spcAft>
          <a:spcPct val="0"/>
        </a:spcAft>
        <a:buChar char="o"/>
        <a:defRPr>
          <a:solidFill>
            <a:schemeClr val="tx1"/>
          </a:solidFill>
          <a:latin typeface="+mn-lt"/>
        </a:defRPr>
      </a:lvl3pPr>
      <a:lvl4pPr marL="1690688" indent="-228600" algn="l" rtl="0" eaLnBrk="0" fontAlgn="base" hangingPunct="0">
        <a:spcBef>
          <a:spcPct val="20000"/>
        </a:spcBef>
        <a:spcAft>
          <a:spcPct val="0"/>
        </a:spcAft>
        <a:buChar char="–"/>
        <a:defRPr sz="16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6.png"/><Relationship Id="rId3" Type="http://schemas.openxmlformats.org/officeDocument/2006/relationships/image" Target="../media/image20.png"/><Relationship Id="rId7" Type="http://schemas.openxmlformats.org/officeDocument/2006/relationships/image" Target="../media/image22.png"/><Relationship Id="rId12"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5.png"/><Relationship Id="rId5" Type="http://schemas.openxmlformats.org/officeDocument/2006/relationships/image" Target="../media/image6.png"/><Relationship Id="rId10"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24.png"/><Relationship Id="rId1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7.wmf"/></Relationships>
</file>

<file path=ppt/slides/_rels/slide1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1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12" Type="http://schemas.openxmlformats.org/officeDocument/2006/relationships/image" Target="../media/image53.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55.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54.wmf"/><Relationship Id="rId4" Type="http://schemas.openxmlformats.org/officeDocument/2006/relationships/oleObject" Target="../embeddings/oleObject2.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57.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56.wmf"/><Relationship Id="rId4" Type="http://schemas.openxmlformats.org/officeDocument/2006/relationships/oleObject" Target="../embeddings/oleObject4.bin"/></Relationships>
</file>

<file path=ppt/slides/_rels/slide2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6.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18.xml"/><Relationship Id="rId7" Type="http://schemas.openxmlformats.org/officeDocument/2006/relationships/image" Target="../media/image68.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67.wmf"/><Relationship Id="rId4" Type="http://schemas.openxmlformats.org/officeDocument/2006/relationships/oleObject" Target="../embeddings/oleObject6.bin"/><Relationship Id="rId9" Type="http://schemas.openxmlformats.org/officeDocument/2006/relationships/image" Target="../media/image69.wmf"/></Relationships>
</file>

<file path=ppt/slides/_rels/slide2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7.xml"/><Relationship Id="rId4" Type="http://schemas.openxmlformats.org/officeDocument/2006/relationships/image" Target="../media/image75.emf"/></Relationships>
</file>

<file path=ppt/slides/_rels/slide32.xml.rels><?xml version="1.0" encoding="UTF-8" standalone="yes"?>
<Relationships xmlns="http://schemas.openxmlformats.org/package/2006/relationships"><Relationship Id="rId8" Type="http://schemas.openxmlformats.org/officeDocument/2006/relationships/image" Target="../media/image79.emf"/><Relationship Id="rId3" Type="http://schemas.openxmlformats.org/officeDocument/2006/relationships/oleObject" Target="../embeddings/oleObject9.bin"/><Relationship Id="rId7" Type="http://schemas.openxmlformats.org/officeDocument/2006/relationships/image" Target="../media/image78.emf"/><Relationship Id="rId2" Type="http://schemas.openxmlformats.org/officeDocument/2006/relationships/slideLayout" Target="../slideLayouts/slideLayout19.xml"/><Relationship Id="rId1" Type="http://schemas.openxmlformats.org/officeDocument/2006/relationships/vmlDrawing" Target="../drawings/vmlDrawing5.vml"/><Relationship Id="rId6" Type="http://schemas.openxmlformats.org/officeDocument/2006/relationships/image" Target="../media/image77.wmf"/><Relationship Id="rId5" Type="http://schemas.openxmlformats.org/officeDocument/2006/relationships/oleObject" Target="../embeddings/oleObject10.bin"/><Relationship Id="rId4" Type="http://schemas.openxmlformats.org/officeDocument/2006/relationships/image" Target="../media/image76.wmf"/></Relationships>
</file>

<file path=ppt/slides/_rels/slide33.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1.bin"/><Relationship Id="rId7" Type="http://schemas.openxmlformats.org/officeDocument/2006/relationships/image" Target="../media/image83.png"/><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82.png"/><Relationship Id="rId5" Type="http://schemas.openxmlformats.org/officeDocument/2006/relationships/image" Target="../media/image73.png"/><Relationship Id="rId4" Type="http://schemas.openxmlformats.org/officeDocument/2006/relationships/image" Target="../media/image81.wmf"/></Relationships>
</file>

<file path=ppt/slides/_rels/slide3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74.png"/><Relationship Id="rId1" Type="http://schemas.openxmlformats.org/officeDocument/2006/relationships/slideLayout" Target="../slideLayouts/slideLayout7.xml"/><Relationship Id="rId4" Type="http://schemas.openxmlformats.org/officeDocument/2006/relationships/image" Target="../media/image8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emf"/><Relationship Id="rId4" Type="http://schemas.openxmlformats.org/officeDocument/2006/relationships/image" Target="../media/image5.png"/><Relationship Id="rId9" Type="http://schemas.openxmlformats.org/officeDocument/2006/relationships/image" Target="../media/image10.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endParaRPr lang="en-US" smtClean="0"/>
          </a:p>
        </p:txBody>
      </p:sp>
      <p:sp>
        <p:nvSpPr>
          <p:cNvPr id="20482" name="Content Placeholder 2"/>
          <p:cNvSpPr>
            <a:spLocks noGrp="1"/>
          </p:cNvSpPr>
          <p:nvPr>
            <p:ph idx="1"/>
          </p:nvPr>
        </p:nvSpPr>
        <p:spPr/>
        <p:txBody>
          <a:bodyPr/>
          <a:lstStyle/>
          <a:p>
            <a:endParaRPr lang="en-US" smtClean="0"/>
          </a:p>
        </p:txBody>
      </p:sp>
      <p:sp>
        <p:nvSpPr>
          <p:cNvPr id="20483" name="Rectangle 3"/>
          <p:cNvSpPr>
            <a:spLocks noChangeArrowheads="1"/>
          </p:cNvSpPr>
          <p:nvPr/>
        </p:nvSpPr>
        <p:spPr bwMode="auto">
          <a:xfrm>
            <a:off x="2286000" y="1412875"/>
            <a:ext cx="4572000" cy="2677656"/>
          </a:xfrm>
          <a:prstGeom prst="rect">
            <a:avLst/>
          </a:prstGeom>
          <a:noFill/>
          <a:ln w="9525">
            <a:noFill/>
            <a:miter lim="800000"/>
            <a:headEnd/>
            <a:tailEnd/>
          </a:ln>
        </p:spPr>
        <p:txBody>
          <a:bodyPr>
            <a:spAutoFit/>
          </a:bodyPr>
          <a:lstStyle/>
          <a:p>
            <a:pPr algn="ctr" eaLnBrk="0" hangingPunct="0"/>
            <a:r>
              <a:rPr lang="en-GB"/>
              <a:t>Implications for Predictability</a:t>
            </a:r>
          </a:p>
          <a:p>
            <a:pPr algn="ctr" eaLnBrk="0" hangingPunct="0"/>
            <a:r>
              <a:rPr lang="en-GB"/>
              <a:t>Basis for extended range prediction</a:t>
            </a:r>
          </a:p>
          <a:p>
            <a:pPr algn="ctr" eaLnBrk="0" hangingPunct="0"/>
            <a:r>
              <a:rPr lang="en-GB"/>
              <a:t>Simple conceptual models to understand predictability</a:t>
            </a:r>
          </a:p>
        </p:txBody>
      </p:sp>
      <p:pic>
        <p:nvPicPr>
          <p:cNvPr id="20484" name="Picture 12"/>
          <p:cNvPicPr>
            <a:picLocks noChangeAspect="1" noChangeArrowheads="1"/>
          </p:cNvPicPr>
          <p:nvPr/>
        </p:nvPicPr>
        <p:blipFill>
          <a:blip r:embed="rId2" cstate="print"/>
          <a:srcRect/>
          <a:stretch>
            <a:fillRect/>
          </a:stretch>
        </p:blipFill>
        <p:spPr bwMode="auto">
          <a:xfrm>
            <a:off x="-36508" y="-26988"/>
            <a:ext cx="9906001" cy="6973888"/>
          </a:xfrm>
          <a:prstGeom prst="rect">
            <a:avLst/>
          </a:prstGeom>
          <a:noFill/>
          <a:ln w="12700">
            <a:noFill/>
            <a:miter lim="800000"/>
            <a:headEnd/>
            <a:tailEnd/>
          </a:ln>
        </p:spPr>
      </p:pic>
      <p:sp>
        <p:nvSpPr>
          <p:cNvPr id="20486" name="TextBox 6"/>
          <p:cNvSpPr txBox="1">
            <a:spLocks noChangeArrowheads="1"/>
          </p:cNvSpPr>
          <p:nvPr/>
        </p:nvSpPr>
        <p:spPr bwMode="auto">
          <a:xfrm>
            <a:off x="5328634" y="6457950"/>
            <a:ext cx="3816350" cy="336550"/>
          </a:xfrm>
          <a:prstGeom prst="rect">
            <a:avLst/>
          </a:prstGeom>
          <a:noFill/>
          <a:ln w="9525">
            <a:noFill/>
            <a:miter lim="800000"/>
            <a:headEnd/>
            <a:tailEnd/>
          </a:ln>
        </p:spPr>
        <p:txBody>
          <a:bodyPr>
            <a:spAutoFit/>
          </a:bodyPr>
          <a:lstStyle/>
          <a:p>
            <a:pPr algn="ctr" eaLnBrk="0" hangingPunct="0"/>
            <a:r>
              <a:rPr lang="en-GB" sz="1600" b="0" dirty="0">
                <a:solidFill>
                  <a:schemeClr val="bg1"/>
                </a:solidFill>
              </a:rPr>
              <a:t>Magdalena A. </a:t>
            </a:r>
            <a:r>
              <a:rPr lang="en-GB" sz="1600" b="0" dirty="0" err="1">
                <a:solidFill>
                  <a:schemeClr val="bg1"/>
                </a:solidFill>
              </a:rPr>
              <a:t>Balmaseda</a:t>
            </a:r>
            <a:endParaRPr lang="en-GB" sz="1600" b="0" dirty="0">
              <a:solidFill>
                <a:schemeClr val="bg1"/>
              </a:solidFill>
            </a:endParaRPr>
          </a:p>
        </p:txBody>
      </p:sp>
      <p:sp>
        <p:nvSpPr>
          <p:cNvPr id="8" name="Rectangle 2"/>
          <p:cNvSpPr txBox="1">
            <a:spLocks noChangeArrowheads="1"/>
          </p:cNvSpPr>
          <p:nvPr/>
        </p:nvSpPr>
        <p:spPr bwMode="auto">
          <a:xfrm>
            <a:off x="899592" y="3716357"/>
            <a:ext cx="7631113" cy="11430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a:lstStyle>
          <a:p>
            <a:pPr algn="ctr"/>
            <a:r>
              <a:rPr lang="en-GB" dirty="0" smtClean="0">
                <a:solidFill>
                  <a:schemeClr val="bg1"/>
                </a:solidFill>
              </a:rPr>
              <a:t>Data assimilation in the ocean</a:t>
            </a:r>
            <a:endParaRPr lang="en-GB" dirty="0">
              <a:solidFill>
                <a:schemeClr val="bg1"/>
              </a:solidFill>
            </a:endParaRPr>
          </a:p>
          <a:p>
            <a:pPr algn="ctr"/>
            <a:endParaRPr lang="en-GB" dirty="0" smtClean="0">
              <a:solidFill>
                <a:schemeClr val="bg1"/>
              </a:solidFill>
            </a:endParaRPr>
          </a:p>
          <a:p>
            <a:pPr algn="ctr"/>
            <a:r>
              <a:rPr lang="en-GB" dirty="0" smtClean="0">
                <a:solidFill>
                  <a:schemeClr val="bg1"/>
                </a:solidFill>
              </a:rPr>
              <a:t>And prospects for coupled DA</a:t>
            </a:r>
            <a:r>
              <a:rPr lang="en-GB" dirty="0" smtClean="0"/>
              <a:t/>
            </a:r>
            <a:br>
              <a:rPr lang="en-GB" dirty="0" smtClean="0"/>
            </a:br>
            <a:r>
              <a:rPr lang="en-GB" dirty="0" smtClean="0"/>
              <a:t/>
            </a:r>
            <a:br>
              <a:rPr lang="en-GB" dirty="0" smtClean="0"/>
            </a:br>
            <a:endParaRPr lang="en-GB" dirty="0" smtClean="0"/>
          </a:p>
        </p:txBody>
      </p:sp>
    </p:spTree>
    <p:extLst>
      <p:ext uri="{BB962C8B-B14F-4D97-AF65-F5344CB8AC3E}">
        <p14:creationId xmlns:p14="http://schemas.microsoft.com/office/powerpoint/2010/main" val="4198901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Effect transition="in" filter="fade">
                                      <p:cBhvr>
                                        <p:cTn id="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11188" y="188913"/>
            <a:ext cx="7200900" cy="576262"/>
          </a:xfrm>
        </p:spPr>
        <p:txBody>
          <a:bodyPr/>
          <a:lstStyle/>
          <a:p>
            <a:r>
              <a:rPr lang="en-GB" sz="2400" b="1" dirty="0" smtClean="0"/>
              <a:t>The Ocean Observing system</a:t>
            </a:r>
            <a:endParaRPr lang="en-US" sz="2400" b="1" dirty="0" smtClean="0"/>
          </a:p>
        </p:txBody>
      </p:sp>
      <p:grpSp>
        <p:nvGrpSpPr>
          <p:cNvPr id="30724" name="Group 9"/>
          <p:cNvGrpSpPr>
            <a:grpSpLocks/>
          </p:cNvGrpSpPr>
          <p:nvPr/>
        </p:nvGrpSpPr>
        <p:grpSpPr bwMode="auto">
          <a:xfrm>
            <a:off x="6418268" y="500042"/>
            <a:ext cx="2725737" cy="2406650"/>
            <a:chOff x="4209" y="663"/>
            <a:chExt cx="1723" cy="1516"/>
          </a:xfrm>
        </p:grpSpPr>
        <p:pic>
          <p:nvPicPr>
            <p:cNvPr id="30740" name="Picture 10"/>
            <p:cNvPicPr>
              <a:picLocks noChangeAspect="1" noChangeArrowheads="1"/>
            </p:cNvPicPr>
            <p:nvPr/>
          </p:nvPicPr>
          <p:blipFill>
            <a:blip r:embed="rId3" cstate="print"/>
            <a:srcRect/>
            <a:stretch>
              <a:fillRect/>
            </a:stretch>
          </p:blipFill>
          <p:spPr bwMode="auto">
            <a:xfrm>
              <a:off x="4209" y="1071"/>
              <a:ext cx="1014" cy="714"/>
            </a:xfrm>
            <a:prstGeom prst="rect">
              <a:avLst/>
            </a:prstGeom>
            <a:noFill/>
            <a:ln w="50800">
              <a:noFill/>
              <a:miter lim="800000"/>
              <a:headEnd/>
              <a:tailEnd/>
            </a:ln>
          </p:spPr>
        </p:pic>
        <p:sp>
          <p:nvSpPr>
            <p:cNvPr id="30741" name="Text Box 11"/>
            <p:cNvSpPr txBox="1">
              <a:spLocks noChangeArrowheads="1"/>
            </p:cNvSpPr>
            <p:nvPr/>
          </p:nvSpPr>
          <p:spPr bwMode="auto">
            <a:xfrm>
              <a:off x="4254" y="663"/>
              <a:ext cx="1633" cy="442"/>
            </a:xfrm>
            <a:prstGeom prst="rect">
              <a:avLst/>
            </a:prstGeom>
            <a:noFill/>
            <a:ln w="50800">
              <a:noFill/>
              <a:miter lim="800000"/>
              <a:headEnd/>
              <a:tailEnd/>
            </a:ln>
          </p:spPr>
          <p:txBody>
            <a:bodyPr>
              <a:spAutoFit/>
            </a:bodyPr>
            <a:lstStyle/>
            <a:p>
              <a:pPr algn="l">
                <a:spcBef>
                  <a:spcPct val="50000"/>
                </a:spcBef>
              </a:pPr>
              <a:r>
                <a:rPr lang="en-GB" sz="2000" dirty="0">
                  <a:latin typeface="Helvetica" pitchFamily="34" charset="0"/>
                </a:rPr>
                <a:t>XBT (</a:t>
              </a:r>
              <a:r>
                <a:rPr lang="en-GB" sz="2000" dirty="0" err="1">
                  <a:latin typeface="Helvetica" pitchFamily="34" charset="0"/>
                </a:rPr>
                <a:t>eXpandable</a:t>
              </a:r>
              <a:r>
                <a:rPr lang="en-GB" sz="2000" dirty="0">
                  <a:latin typeface="Helvetica" pitchFamily="34" charset="0"/>
                </a:rPr>
                <a:t> </a:t>
              </a:r>
              <a:r>
                <a:rPr lang="en-GB" sz="2000" dirty="0" err="1">
                  <a:latin typeface="Helvetica" pitchFamily="34" charset="0"/>
                </a:rPr>
                <a:t>BathiThermograph</a:t>
              </a:r>
              <a:r>
                <a:rPr lang="en-GB" sz="2000" dirty="0">
                  <a:latin typeface="Helvetica" pitchFamily="34" charset="0"/>
                </a:rPr>
                <a:t>)</a:t>
              </a:r>
              <a:endParaRPr lang="en-US" sz="2000" dirty="0">
                <a:latin typeface="Helvetica" pitchFamily="34" charset="0"/>
              </a:endParaRPr>
            </a:p>
          </p:txBody>
        </p:sp>
        <p:pic>
          <p:nvPicPr>
            <p:cNvPr id="30742" name="Picture 12" descr="splash-bar-sm"/>
            <p:cNvPicPr>
              <a:picLocks noChangeAspect="1" noChangeArrowheads="1"/>
            </p:cNvPicPr>
            <p:nvPr/>
          </p:nvPicPr>
          <p:blipFill>
            <a:blip r:embed="rId4" cstate="print"/>
            <a:srcRect l="37175" r="45782"/>
            <a:stretch>
              <a:fillRect/>
            </a:stretch>
          </p:blipFill>
          <p:spPr bwMode="auto">
            <a:xfrm>
              <a:off x="4934" y="1570"/>
              <a:ext cx="998" cy="609"/>
            </a:xfrm>
            <a:prstGeom prst="rect">
              <a:avLst/>
            </a:prstGeom>
            <a:noFill/>
            <a:ln w="9525">
              <a:noFill/>
              <a:miter lim="800000"/>
              <a:headEnd/>
              <a:tailEnd/>
            </a:ln>
          </p:spPr>
        </p:pic>
      </p:grpSp>
      <p:grpSp>
        <p:nvGrpSpPr>
          <p:cNvPr id="5" name="Group 13"/>
          <p:cNvGrpSpPr>
            <a:grpSpLocks/>
          </p:cNvGrpSpPr>
          <p:nvPr/>
        </p:nvGrpSpPr>
        <p:grpSpPr bwMode="auto">
          <a:xfrm>
            <a:off x="285720" y="1000108"/>
            <a:ext cx="2659063" cy="3816350"/>
            <a:chOff x="2939" y="1207"/>
            <a:chExt cx="1811" cy="3494"/>
          </a:xfrm>
        </p:grpSpPr>
        <p:grpSp>
          <p:nvGrpSpPr>
            <p:cNvPr id="30733" name="Group 14"/>
            <p:cNvGrpSpPr>
              <a:grpSpLocks/>
            </p:cNvGrpSpPr>
            <p:nvPr/>
          </p:nvGrpSpPr>
          <p:grpSpPr bwMode="auto">
            <a:xfrm>
              <a:off x="2939" y="1253"/>
              <a:ext cx="1811" cy="3448"/>
              <a:chOff x="0" y="527"/>
              <a:chExt cx="1811" cy="3448"/>
            </a:xfrm>
          </p:grpSpPr>
          <p:pic>
            <p:nvPicPr>
              <p:cNvPr id="30735" name="Picture 15"/>
              <p:cNvPicPr>
                <a:picLocks noChangeAspect="1" noChangeArrowheads="1"/>
              </p:cNvPicPr>
              <p:nvPr/>
            </p:nvPicPr>
            <p:blipFill>
              <a:blip r:embed="rId5" cstate="print"/>
              <a:srcRect/>
              <a:stretch>
                <a:fillRect/>
              </a:stretch>
            </p:blipFill>
            <p:spPr bwMode="auto">
              <a:xfrm>
                <a:off x="0" y="527"/>
                <a:ext cx="1424" cy="1266"/>
              </a:xfrm>
              <a:prstGeom prst="rect">
                <a:avLst/>
              </a:prstGeom>
              <a:noFill/>
              <a:ln w="50800">
                <a:noFill/>
                <a:miter lim="800000"/>
                <a:headEnd/>
                <a:tailEnd/>
              </a:ln>
            </p:spPr>
          </p:pic>
          <p:pic>
            <p:nvPicPr>
              <p:cNvPr id="30736" name="Picture 16"/>
              <p:cNvPicPr>
                <a:picLocks noChangeAspect="1" noChangeArrowheads="1"/>
              </p:cNvPicPr>
              <p:nvPr/>
            </p:nvPicPr>
            <p:blipFill>
              <a:blip r:embed="rId6" cstate="print"/>
              <a:srcRect/>
              <a:stretch>
                <a:fillRect/>
              </a:stretch>
            </p:blipFill>
            <p:spPr bwMode="auto">
              <a:xfrm>
                <a:off x="0" y="2478"/>
                <a:ext cx="807" cy="1497"/>
              </a:xfrm>
              <a:prstGeom prst="rect">
                <a:avLst/>
              </a:prstGeom>
              <a:noFill/>
              <a:ln w="50800">
                <a:noFill/>
                <a:miter lim="800000"/>
                <a:headEnd/>
                <a:tailEnd/>
              </a:ln>
            </p:spPr>
          </p:pic>
          <p:pic>
            <p:nvPicPr>
              <p:cNvPr id="30737" name="Picture 17"/>
              <p:cNvPicPr>
                <a:picLocks noChangeAspect="1" noChangeArrowheads="1"/>
              </p:cNvPicPr>
              <p:nvPr/>
            </p:nvPicPr>
            <p:blipFill>
              <a:blip r:embed="rId7" cstate="print"/>
              <a:srcRect/>
              <a:stretch>
                <a:fillRect/>
              </a:stretch>
            </p:blipFill>
            <p:spPr bwMode="auto">
              <a:xfrm>
                <a:off x="352" y="1991"/>
                <a:ext cx="1459" cy="678"/>
              </a:xfrm>
              <a:prstGeom prst="rect">
                <a:avLst/>
              </a:prstGeom>
              <a:noFill/>
              <a:ln w="9525">
                <a:noFill/>
                <a:miter lim="800000"/>
                <a:headEnd/>
                <a:tailEnd/>
              </a:ln>
            </p:spPr>
          </p:pic>
          <p:pic>
            <p:nvPicPr>
              <p:cNvPr id="30738" name="Picture 18"/>
              <p:cNvPicPr>
                <a:picLocks noChangeAspect="1" noChangeArrowheads="1"/>
              </p:cNvPicPr>
              <p:nvPr/>
            </p:nvPicPr>
            <p:blipFill>
              <a:blip r:embed="rId8" cstate="print"/>
              <a:srcRect/>
              <a:stretch>
                <a:fillRect/>
              </a:stretch>
            </p:blipFill>
            <p:spPr bwMode="auto">
              <a:xfrm>
                <a:off x="807" y="2478"/>
                <a:ext cx="944" cy="709"/>
              </a:xfrm>
              <a:prstGeom prst="rect">
                <a:avLst/>
              </a:prstGeom>
              <a:noFill/>
              <a:ln w="50800">
                <a:noFill/>
                <a:miter lim="800000"/>
                <a:headEnd/>
                <a:tailEnd/>
              </a:ln>
            </p:spPr>
          </p:pic>
          <p:pic>
            <p:nvPicPr>
              <p:cNvPr id="30739" name="Picture 19"/>
              <p:cNvPicPr>
                <a:picLocks noChangeAspect="1" noChangeArrowheads="1"/>
              </p:cNvPicPr>
              <p:nvPr/>
            </p:nvPicPr>
            <p:blipFill>
              <a:blip r:embed="rId9" cstate="print"/>
              <a:srcRect/>
              <a:stretch>
                <a:fillRect/>
              </a:stretch>
            </p:blipFill>
            <p:spPr bwMode="auto">
              <a:xfrm>
                <a:off x="716" y="3203"/>
                <a:ext cx="1026" cy="692"/>
              </a:xfrm>
              <a:prstGeom prst="rect">
                <a:avLst/>
              </a:prstGeom>
              <a:noFill/>
              <a:ln w="50800">
                <a:noFill/>
                <a:miter lim="800000"/>
                <a:headEnd/>
                <a:tailEnd/>
              </a:ln>
            </p:spPr>
          </p:pic>
        </p:grpSp>
        <p:sp>
          <p:nvSpPr>
            <p:cNvPr id="30734" name="Text Box 20"/>
            <p:cNvSpPr txBox="1">
              <a:spLocks noChangeArrowheads="1"/>
            </p:cNvSpPr>
            <p:nvPr/>
          </p:nvSpPr>
          <p:spPr bwMode="auto">
            <a:xfrm>
              <a:off x="3391" y="1207"/>
              <a:ext cx="999" cy="363"/>
            </a:xfrm>
            <a:prstGeom prst="rect">
              <a:avLst/>
            </a:prstGeom>
            <a:noFill/>
            <a:ln w="50800">
              <a:noFill/>
              <a:miter lim="800000"/>
              <a:headEnd/>
              <a:tailEnd/>
            </a:ln>
          </p:spPr>
          <p:txBody>
            <a:bodyPr>
              <a:spAutoFit/>
            </a:bodyPr>
            <a:lstStyle/>
            <a:p>
              <a:pPr algn="l">
                <a:spcBef>
                  <a:spcPct val="50000"/>
                </a:spcBef>
              </a:pPr>
              <a:r>
                <a:rPr lang="en-GB" sz="2000">
                  <a:latin typeface="Helvetica" pitchFamily="34" charset="0"/>
                </a:rPr>
                <a:t>Moorings</a:t>
              </a:r>
              <a:endParaRPr lang="en-US" sz="2000">
                <a:latin typeface="Helvetica" pitchFamily="34" charset="0"/>
              </a:endParaRPr>
            </a:p>
          </p:txBody>
        </p:sp>
      </p:grpSp>
      <p:grpSp>
        <p:nvGrpSpPr>
          <p:cNvPr id="7" name="Group 21"/>
          <p:cNvGrpSpPr>
            <a:grpSpLocks/>
          </p:cNvGrpSpPr>
          <p:nvPr/>
        </p:nvGrpSpPr>
        <p:grpSpPr bwMode="auto">
          <a:xfrm>
            <a:off x="6437313" y="3143250"/>
            <a:ext cx="2706687" cy="2713037"/>
            <a:chOff x="4254" y="2387"/>
            <a:chExt cx="1847" cy="1709"/>
          </a:xfrm>
        </p:grpSpPr>
        <p:pic>
          <p:nvPicPr>
            <p:cNvPr id="30727" name="Picture 22" descr="splash-bar-sm"/>
            <p:cNvPicPr>
              <a:picLocks noChangeAspect="1" noChangeArrowheads="1"/>
            </p:cNvPicPr>
            <p:nvPr/>
          </p:nvPicPr>
          <p:blipFill>
            <a:blip r:embed="rId4" cstate="print"/>
            <a:srcRect l="-17" r="85297"/>
            <a:stretch>
              <a:fillRect/>
            </a:stretch>
          </p:blipFill>
          <p:spPr bwMode="auto">
            <a:xfrm>
              <a:off x="5116" y="2387"/>
              <a:ext cx="862" cy="609"/>
            </a:xfrm>
            <a:prstGeom prst="rect">
              <a:avLst/>
            </a:prstGeom>
            <a:noFill/>
            <a:ln w="9525">
              <a:noFill/>
              <a:miter lim="800000"/>
              <a:headEnd/>
              <a:tailEnd/>
            </a:ln>
          </p:spPr>
        </p:pic>
        <p:sp>
          <p:nvSpPr>
            <p:cNvPr id="30728" name="Text Box 23"/>
            <p:cNvSpPr txBox="1">
              <a:spLocks noChangeArrowheads="1"/>
            </p:cNvSpPr>
            <p:nvPr/>
          </p:nvSpPr>
          <p:spPr bwMode="auto">
            <a:xfrm>
              <a:off x="4345" y="2387"/>
              <a:ext cx="1723" cy="250"/>
            </a:xfrm>
            <a:prstGeom prst="rect">
              <a:avLst/>
            </a:prstGeom>
            <a:noFill/>
            <a:ln w="50800">
              <a:noFill/>
              <a:miter lim="800000"/>
              <a:headEnd/>
              <a:tailEnd/>
            </a:ln>
          </p:spPr>
          <p:txBody>
            <a:bodyPr>
              <a:spAutoFit/>
            </a:bodyPr>
            <a:lstStyle/>
            <a:p>
              <a:pPr algn="l">
                <a:spcBef>
                  <a:spcPct val="50000"/>
                </a:spcBef>
              </a:pPr>
              <a:r>
                <a:rPr lang="en-GB" sz="2000">
                  <a:latin typeface="Helvetica" pitchFamily="34" charset="0"/>
                </a:rPr>
                <a:t>Satellite</a:t>
              </a:r>
              <a:endParaRPr lang="en-US" sz="2000">
                <a:latin typeface="Helvetica" pitchFamily="34" charset="0"/>
              </a:endParaRPr>
            </a:p>
          </p:txBody>
        </p:sp>
        <p:pic>
          <p:nvPicPr>
            <p:cNvPr id="30729" name="Picture 24" descr="splash-bar-sm"/>
            <p:cNvPicPr>
              <a:picLocks noChangeAspect="1" noChangeArrowheads="1"/>
            </p:cNvPicPr>
            <p:nvPr/>
          </p:nvPicPr>
          <p:blipFill>
            <a:blip r:embed="rId4" cstate="print"/>
            <a:srcRect l="54202" r="27202"/>
            <a:stretch>
              <a:fillRect/>
            </a:stretch>
          </p:blipFill>
          <p:spPr bwMode="auto">
            <a:xfrm>
              <a:off x="4299" y="2795"/>
              <a:ext cx="1089" cy="609"/>
            </a:xfrm>
            <a:prstGeom prst="rect">
              <a:avLst/>
            </a:prstGeom>
            <a:noFill/>
            <a:ln w="9525">
              <a:noFill/>
              <a:miter lim="800000"/>
              <a:headEnd/>
              <a:tailEnd/>
            </a:ln>
          </p:spPr>
        </p:pic>
        <p:sp>
          <p:nvSpPr>
            <p:cNvPr id="30730" name="Text Box 25"/>
            <p:cNvSpPr txBox="1">
              <a:spLocks noChangeArrowheads="1"/>
            </p:cNvSpPr>
            <p:nvPr/>
          </p:nvSpPr>
          <p:spPr bwMode="auto">
            <a:xfrm>
              <a:off x="4254" y="2750"/>
              <a:ext cx="499" cy="250"/>
            </a:xfrm>
            <a:prstGeom prst="rect">
              <a:avLst/>
            </a:prstGeom>
            <a:noFill/>
            <a:ln w="50800">
              <a:noFill/>
              <a:miter lim="800000"/>
              <a:headEnd/>
              <a:tailEnd/>
            </a:ln>
          </p:spPr>
          <p:txBody>
            <a:bodyPr>
              <a:spAutoFit/>
            </a:bodyPr>
            <a:lstStyle/>
            <a:p>
              <a:pPr algn="l">
                <a:spcBef>
                  <a:spcPct val="50000"/>
                </a:spcBef>
              </a:pPr>
              <a:r>
                <a:rPr lang="en-GB" sz="2000">
                  <a:solidFill>
                    <a:schemeClr val="bg1"/>
                  </a:solidFill>
                  <a:latin typeface="Helvetica" pitchFamily="34" charset="0"/>
                </a:rPr>
                <a:t>SST</a:t>
              </a:r>
              <a:endParaRPr lang="en-US" sz="2000">
                <a:solidFill>
                  <a:schemeClr val="bg1"/>
                </a:solidFill>
                <a:latin typeface="Helvetica" pitchFamily="34" charset="0"/>
              </a:endParaRPr>
            </a:p>
          </p:txBody>
        </p:sp>
        <p:pic>
          <p:nvPicPr>
            <p:cNvPr id="30731" name="Picture 26" descr="10Nov97"/>
            <p:cNvPicPr>
              <a:picLocks noChangeAspect="1" noChangeArrowheads="1"/>
            </p:cNvPicPr>
            <p:nvPr/>
          </p:nvPicPr>
          <p:blipFill>
            <a:blip r:embed="rId10" cstate="print"/>
            <a:srcRect/>
            <a:stretch>
              <a:fillRect/>
            </a:stretch>
          </p:blipFill>
          <p:spPr bwMode="auto">
            <a:xfrm>
              <a:off x="5252" y="3249"/>
              <a:ext cx="849" cy="847"/>
            </a:xfrm>
            <a:prstGeom prst="rect">
              <a:avLst/>
            </a:prstGeom>
            <a:noFill/>
            <a:ln w="9525">
              <a:noFill/>
              <a:miter lim="800000"/>
              <a:headEnd/>
              <a:tailEnd/>
            </a:ln>
          </p:spPr>
        </p:pic>
        <p:sp>
          <p:nvSpPr>
            <p:cNvPr id="30732" name="Text Box 27"/>
            <p:cNvSpPr txBox="1">
              <a:spLocks noChangeArrowheads="1"/>
            </p:cNvSpPr>
            <p:nvPr/>
          </p:nvSpPr>
          <p:spPr bwMode="auto">
            <a:xfrm>
              <a:off x="5207" y="3249"/>
              <a:ext cx="862" cy="446"/>
            </a:xfrm>
            <a:prstGeom prst="rect">
              <a:avLst/>
            </a:prstGeom>
            <a:noFill/>
            <a:ln w="50800">
              <a:noFill/>
              <a:miter lim="800000"/>
              <a:headEnd/>
              <a:tailEnd/>
            </a:ln>
          </p:spPr>
          <p:txBody>
            <a:bodyPr>
              <a:spAutoFit/>
            </a:bodyPr>
            <a:lstStyle/>
            <a:p>
              <a:pPr algn="l">
                <a:spcBef>
                  <a:spcPct val="50000"/>
                </a:spcBef>
              </a:pPr>
              <a:r>
                <a:rPr lang="en-GB" sz="2000">
                  <a:solidFill>
                    <a:schemeClr val="bg1"/>
                  </a:solidFill>
                  <a:latin typeface="Helvetica" pitchFamily="34" charset="0"/>
                </a:rPr>
                <a:t>Sea Level</a:t>
              </a:r>
              <a:endParaRPr lang="en-US" sz="2000">
                <a:solidFill>
                  <a:schemeClr val="bg1"/>
                </a:solidFill>
                <a:latin typeface="Helvetica" pitchFamily="34" charset="0"/>
              </a:endParaRPr>
            </a:p>
          </p:txBody>
        </p:sp>
      </p:grpSp>
      <p:grpSp>
        <p:nvGrpSpPr>
          <p:cNvPr id="35" name="Group 3"/>
          <p:cNvGrpSpPr>
            <a:grpSpLocks/>
          </p:cNvGrpSpPr>
          <p:nvPr/>
        </p:nvGrpSpPr>
        <p:grpSpPr bwMode="auto">
          <a:xfrm>
            <a:off x="3071807" y="857232"/>
            <a:ext cx="3455988" cy="4586288"/>
            <a:chOff x="1805" y="572"/>
            <a:chExt cx="2358" cy="2889"/>
          </a:xfrm>
        </p:grpSpPr>
        <p:pic>
          <p:nvPicPr>
            <p:cNvPr id="36" name="Picture 4"/>
            <p:cNvPicPr>
              <a:picLocks noChangeAspect="1" noChangeArrowheads="1"/>
            </p:cNvPicPr>
            <p:nvPr/>
          </p:nvPicPr>
          <p:blipFill>
            <a:blip r:embed="rId11" cstate="print"/>
            <a:srcRect/>
            <a:stretch>
              <a:fillRect/>
            </a:stretch>
          </p:blipFill>
          <p:spPr bwMode="auto">
            <a:xfrm>
              <a:off x="2077" y="1344"/>
              <a:ext cx="452" cy="589"/>
            </a:xfrm>
            <a:prstGeom prst="rect">
              <a:avLst/>
            </a:prstGeom>
            <a:solidFill>
              <a:schemeClr val="bg1">
                <a:alpha val="0"/>
              </a:schemeClr>
            </a:solidFill>
            <a:ln w="50800">
              <a:noFill/>
              <a:miter lim="800000"/>
              <a:headEnd/>
              <a:tailEnd/>
            </a:ln>
          </p:spPr>
        </p:pic>
        <p:grpSp>
          <p:nvGrpSpPr>
            <p:cNvPr id="37" name="Group 5"/>
            <p:cNvGrpSpPr>
              <a:grpSpLocks/>
            </p:cNvGrpSpPr>
            <p:nvPr/>
          </p:nvGrpSpPr>
          <p:grpSpPr bwMode="auto">
            <a:xfrm>
              <a:off x="1986" y="890"/>
              <a:ext cx="2177" cy="2571"/>
              <a:chOff x="1986" y="890"/>
              <a:chExt cx="2177" cy="2571"/>
            </a:xfrm>
          </p:grpSpPr>
          <p:pic>
            <p:nvPicPr>
              <p:cNvPr id="39" name="Picture 6"/>
              <p:cNvPicPr>
                <a:picLocks noChangeAspect="1" noChangeArrowheads="1"/>
              </p:cNvPicPr>
              <p:nvPr/>
            </p:nvPicPr>
            <p:blipFill>
              <a:blip r:embed="rId12" cstate="print"/>
              <a:srcRect/>
              <a:stretch>
                <a:fillRect/>
              </a:stretch>
            </p:blipFill>
            <p:spPr bwMode="auto">
              <a:xfrm>
                <a:off x="2530" y="890"/>
                <a:ext cx="1219" cy="914"/>
              </a:xfrm>
              <a:prstGeom prst="rect">
                <a:avLst/>
              </a:prstGeom>
              <a:noFill/>
              <a:ln w="50800">
                <a:noFill/>
                <a:miter lim="800000"/>
                <a:headEnd/>
                <a:tailEnd/>
              </a:ln>
            </p:spPr>
          </p:pic>
          <p:pic>
            <p:nvPicPr>
              <p:cNvPr id="40" name="Picture 7"/>
              <p:cNvPicPr>
                <a:picLocks noChangeAspect="1" noChangeArrowheads="1"/>
              </p:cNvPicPr>
              <p:nvPr/>
            </p:nvPicPr>
            <p:blipFill>
              <a:blip r:embed="rId13" cstate="print"/>
              <a:srcRect/>
              <a:stretch>
                <a:fillRect/>
              </a:stretch>
            </p:blipFill>
            <p:spPr bwMode="auto">
              <a:xfrm>
                <a:off x="1986" y="2024"/>
                <a:ext cx="2177" cy="1437"/>
              </a:xfrm>
              <a:prstGeom prst="rect">
                <a:avLst/>
              </a:prstGeom>
              <a:noFill/>
              <a:ln w="50800">
                <a:noFill/>
                <a:miter lim="800000"/>
                <a:headEnd/>
                <a:tailEnd/>
              </a:ln>
            </p:spPr>
          </p:pic>
        </p:grpSp>
        <p:sp>
          <p:nvSpPr>
            <p:cNvPr id="38" name="Text Box 8"/>
            <p:cNvSpPr txBox="1">
              <a:spLocks noChangeArrowheads="1"/>
            </p:cNvSpPr>
            <p:nvPr/>
          </p:nvSpPr>
          <p:spPr bwMode="auto">
            <a:xfrm>
              <a:off x="1805" y="572"/>
              <a:ext cx="1587" cy="250"/>
            </a:xfrm>
            <a:prstGeom prst="rect">
              <a:avLst/>
            </a:prstGeom>
            <a:noFill/>
            <a:ln w="50800">
              <a:noFill/>
              <a:miter lim="800000"/>
              <a:headEnd/>
              <a:tailEnd/>
            </a:ln>
          </p:spPr>
          <p:txBody>
            <a:bodyPr>
              <a:spAutoFit/>
            </a:bodyPr>
            <a:lstStyle/>
            <a:p>
              <a:pPr algn="l">
                <a:spcBef>
                  <a:spcPct val="50000"/>
                </a:spcBef>
              </a:pPr>
              <a:r>
                <a:rPr lang="en-GB" sz="2000">
                  <a:latin typeface="Helvetica" pitchFamily="34" charset="0"/>
                </a:rPr>
                <a:t>ARGO floats</a:t>
              </a:r>
              <a:endParaRPr lang="en-US" sz="2000">
                <a:latin typeface="Helvetica" pitchFamily="34" charset="0"/>
              </a:endParaRPr>
            </a:p>
          </p:txBody>
        </p:sp>
      </p:grpSp>
      <p:grpSp>
        <p:nvGrpSpPr>
          <p:cNvPr id="41" name="Group 3"/>
          <p:cNvGrpSpPr>
            <a:grpSpLocks/>
          </p:cNvGrpSpPr>
          <p:nvPr/>
        </p:nvGrpSpPr>
        <p:grpSpPr bwMode="auto">
          <a:xfrm rot="10800000" flipV="1">
            <a:off x="571472" y="4857760"/>
            <a:ext cx="2010305" cy="1525346"/>
            <a:chOff x="1805" y="555"/>
            <a:chExt cx="1944" cy="1050"/>
          </a:xfrm>
        </p:grpSpPr>
        <p:pic>
          <p:nvPicPr>
            <p:cNvPr id="45" name="Picture 6"/>
            <p:cNvPicPr>
              <a:picLocks noChangeAspect="1" noChangeArrowheads="1"/>
            </p:cNvPicPr>
            <p:nvPr/>
          </p:nvPicPr>
          <p:blipFill>
            <a:blip r:embed="rId14" cstate="print"/>
            <a:stretch>
              <a:fillRect/>
            </a:stretch>
          </p:blipFill>
          <p:spPr bwMode="auto">
            <a:xfrm>
              <a:off x="1924" y="832"/>
              <a:ext cx="1825" cy="773"/>
            </a:xfrm>
            <a:prstGeom prst="rect">
              <a:avLst/>
            </a:prstGeom>
            <a:noFill/>
            <a:ln w="50800">
              <a:noFill/>
              <a:miter lim="800000"/>
              <a:headEnd/>
              <a:tailEnd/>
            </a:ln>
          </p:spPr>
        </p:pic>
        <p:sp>
          <p:nvSpPr>
            <p:cNvPr id="44" name="Text Box 8"/>
            <p:cNvSpPr txBox="1">
              <a:spLocks noChangeArrowheads="1"/>
            </p:cNvSpPr>
            <p:nvPr/>
          </p:nvSpPr>
          <p:spPr bwMode="auto">
            <a:xfrm>
              <a:off x="1805" y="555"/>
              <a:ext cx="1934" cy="275"/>
            </a:xfrm>
            <a:prstGeom prst="rect">
              <a:avLst/>
            </a:prstGeom>
            <a:noFill/>
            <a:ln w="50800">
              <a:noFill/>
              <a:miter lim="800000"/>
              <a:headEnd/>
              <a:tailEnd/>
            </a:ln>
          </p:spPr>
          <p:txBody>
            <a:bodyPr wrap="square">
              <a:spAutoFit/>
            </a:bodyPr>
            <a:lstStyle/>
            <a:p>
              <a:pPr algn="l">
                <a:spcBef>
                  <a:spcPct val="50000"/>
                </a:spcBef>
              </a:pPr>
              <a:r>
                <a:rPr lang="en-US" sz="2000" dirty="0" smtClean="0">
                  <a:latin typeface="Helvetica" pitchFamily="34" charset="0"/>
                </a:rPr>
                <a:t>Elephant seals</a:t>
              </a:r>
              <a:endParaRPr lang="en-US" sz="2000" dirty="0">
                <a:latin typeface="Helvetica"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nodeType="click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0" fill="hold" nodeType="click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animEffect transition="in" filter="fade">
                                      <p:cBhvr>
                                        <p:cTn id="3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746" name="Line 52"/>
          <p:cNvSpPr>
            <a:spLocks noChangeShapeType="1"/>
          </p:cNvSpPr>
          <p:nvPr/>
        </p:nvSpPr>
        <p:spPr bwMode="auto">
          <a:xfrm>
            <a:off x="6877051" y="2420945"/>
            <a:ext cx="1223963" cy="2663825"/>
          </a:xfrm>
          <a:prstGeom prst="line">
            <a:avLst/>
          </a:prstGeom>
          <a:noFill/>
          <a:ln w="12700">
            <a:solidFill>
              <a:schemeClr val="tx1"/>
            </a:solidFill>
            <a:round/>
            <a:headEnd/>
            <a:tailEnd/>
          </a:ln>
        </p:spPr>
        <p:txBody>
          <a:bodyPr/>
          <a:lstStyle/>
          <a:p>
            <a:endParaRPr lang="en-GB"/>
          </a:p>
        </p:txBody>
      </p:sp>
      <p:sp>
        <p:nvSpPr>
          <p:cNvPr id="31747" name="Line 54"/>
          <p:cNvSpPr>
            <a:spLocks noChangeShapeType="1"/>
          </p:cNvSpPr>
          <p:nvPr/>
        </p:nvSpPr>
        <p:spPr bwMode="auto">
          <a:xfrm>
            <a:off x="6372225" y="2349500"/>
            <a:ext cx="1728788" cy="2735263"/>
          </a:xfrm>
          <a:prstGeom prst="line">
            <a:avLst/>
          </a:prstGeom>
          <a:noFill/>
          <a:ln w="12700">
            <a:solidFill>
              <a:schemeClr val="tx1"/>
            </a:solidFill>
            <a:round/>
            <a:headEnd/>
            <a:tailEnd/>
          </a:ln>
        </p:spPr>
        <p:txBody>
          <a:bodyPr/>
          <a:lstStyle/>
          <a:p>
            <a:endParaRPr lang="en-GB"/>
          </a:p>
        </p:txBody>
      </p:sp>
      <p:sp>
        <p:nvSpPr>
          <p:cNvPr id="31748" name="Rectangle 2"/>
          <p:cNvSpPr>
            <a:spLocks noGrp="1" noChangeArrowheads="1"/>
          </p:cNvSpPr>
          <p:nvPr>
            <p:ph type="title"/>
          </p:nvPr>
        </p:nvSpPr>
        <p:spPr>
          <a:xfrm>
            <a:off x="649288" y="155575"/>
            <a:ext cx="8375650" cy="609600"/>
          </a:xfrm>
        </p:spPr>
        <p:txBody>
          <a:bodyPr/>
          <a:lstStyle/>
          <a:p>
            <a:r>
              <a:rPr lang="en-GB" sz="2000" dirty="0" smtClean="0"/>
              <a:t>Time evolution of the Ocean Observing System</a:t>
            </a:r>
            <a:endParaRPr lang="en-US" sz="2000" dirty="0" smtClean="0"/>
          </a:p>
        </p:txBody>
      </p:sp>
      <p:grpSp>
        <p:nvGrpSpPr>
          <p:cNvPr id="31749" name="Group 3"/>
          <p:cNvGrpSpPr>
            <a:grpSpLocks/>
          </p:cNvGrpSpPr>
          <p:nvPr/>
        </p:nvGrpSpPr>
        <p:grpSpPr bwMode="auto">
          <a:xfrm>
            <a:off x="323855" y="1887540"/>
            <a:ext cx="7904163" cy="2909887"/>
            <a:chOff x="444" y="482"/>
            <a:chExt cx="5171" cy="1833"/>
          </a:xfrm>
        </p:grpSpPr>
        <p:grpSp>
          <p:nvGrpSpPr>
            <p:cNvPr id="31763" name="Group 4"/>
            <p:cNvGrpSpPr>
              <a:grpSpLocks/>
            </p:cNvGrpSpPr>
            <p:nvPr/>
          </p:nvGrpSpPr>
          <p:grpSpPr bwMode="auto">
            <a:xfrm>
              <a:off x="535" y="1097"/>
              <a:ext cx="3221" cy="609"/>
              <a:chOff x="2757" y="436"/>
              <a:chExt cx="3221" cy="609"/>
            </a:xfrm>
          </p:grpSpPr>
          <p:pic>
            <p:nvPicPr>
              <p:cNvPr id="31777" name="Picture 5" descr="splash-bar-sm"/>
              <p:cNvPicPr>
                <a:picLocks noChangeAspect="1" noChangeArrowheads="1"/>
              </p:cNvPicPr>
              <p:nvPr/>
            </p:nvPicPr>
            <p:blipFill>
              <a:blip r:embed="rId3" cstate="print"/>
              <a:srcRect l="37944" r="45782"/>
              <a:stretch>
                <a:fillRect/>
              </a:stretch>
            </p:blipFill>
            <p:spPr bwMode="auto">
              <a:xfrm>
                <a:off x="2757" y="436"/>
                <a:ext cx="953" cy="609"/>
              </a:xfrm>
              <a:prstGeom prst="rect">
                <a:avLst/>
              </a:prstGeom>
              <a:noFill/>
              <a:ln w="9525">
                <a:noFill/>
                <a:miter lim="800000"/>
                <a:headEnd/>
                <a:tailEnd/>
              </a:ln>
            </p:spPr>
          </p:pic>
          <p:pic>
            <p:nvPicPr>
              <p:cNvPr id="31778" name="Picture 6" descr="splash-bar-sm"/>
              <p:cNvPicPr>
                <a:picLocks noChangeAspect="1" noChangeArrowheads="1"/>
              </p:cNvPicPr>
              <p:nvPr/>
            </p:nvPicPr>
            <p:blipFill>
              <a:blip r:embed="rId3" cstate="print"/>
              <a:srcRect l="54013" r="26418"/>
              <a:stretch>
                <a:fillRect/>
              </a:stretch>
            </p:blipFill>
            <p:spPr bwMode="auto">
              <a:xfrm>
                <a:off x="3710" y="436"/>
                <a:ext cx="1134" cy="609"/>
              </a:xfrm>
              <a:prstGeom prst="rect">
                <a:avLst/>
              </a:prstGeom>
              <a:noFill/>
              <a:ln w="9525">
                <a:noFill/>
                <a:miter lim="800000"/>
                <a:headEnd/>
                <a:tailEnd/>
              </a:ln>
            </p:spPr>
          </p:pic>
          <p:pic>
            <p:nvPicPr>
              <p:cNvPr id="31779" name="Picture 7" descr="splash-bar-sm"/>
              <p:cNvPicPr>
                <a:picLocks noChangeAspect="1" noChangeArrowheads="1"/>
              </p:cNvPicPr>
              <p:nvPr/>
            </p:nvPicPr>
            <p:blipFill>
              <a:blip r:embed="rId3" cstate="print"/>
              <a:srcRect l="14720" r="64362"/>
              <a:stretch>
                <a:fillRect/>
              </a:stretch>
            </p:blipFill>
            <p:spPr bwMode="auto">
              <a:xfrm>
                <a:off x="4753" y="436"/>
                <a:ext cx="1225" cy="609"/>
              </a:xfrm>
              <a:prstGeom prst="rect">
                <a:avLst/>
              </a:prstGeom>
              <a:noFill/>
              <a:ln w="9525">
                <a:noFill/>
                <a:miter lim="800000"/>
                <a:headEnd/>
                <a:tailEnd/>
              </a:ln>
            </p:spPr>
          </p:pic>
        </p:grpSp>
        <p:pic>
          <p:nvPicPr>
            <p:cNvPr id="31764" name="Picture 8" descr="splash-bar-sm"/>
            <p:cNvPicPr>
              <a:picLocks noChangeAspect="1" noChangeArrowheads="1"/>
            </p:cNvPicPr>
            <p:nvPr/>
          </p:nvPicPr>
          <p:blipFill>
            <a:blip r:embed="rId3" cstate="print"/>
            <a:srcRect r="85281"/>
            <a:stretch>
              <a:fillRect/>
            </a:stretch>
          </p:blipFill>
          <p:spPr bwMode="auto">
            <a:xfrm>
              <a:off x="2530" y="1706"/>
              <a:ext cx="862" cy="609"/>
            </a:xfrm>
            <a:prstGeom prst="rect">
              <a:avLst/>
            </a:prstGeom>
            <a:noFill/>
            <a:ln w="9525">
              <a:noFill/>
              <a:miter lim="800000"/>
              <a:headEnd/>
              <a:tailEnd/>
            </a:ln>
          </p:spPr>
        </p:pic>
        <p:pic>
          <p:nvPicPr>
            <p:cNvPr id="31765" name="Picture 9"/>
            <p:cNvPicPr>
              <a:picLocks noChangeAspect="1" noChangeArrowheads="1"/>
            </p:cNvPicPr>
            <p:nvPr/>
          </p:nvPicPr>
          <p:blipFill>
            <a:blip r:embed="rId4" cstate="print"/>
            <a:srcRect t="43330"/>
            <a:stretch>
              <a:fillRect/>
            </a:stretch>
          </p:blipFill>
          <p:spPr bwMode="auto">
            <a:xfrm>
              <a:off x="3755" y="1117"/>
              <a:ext cx="1179" cy="604"/>
            </a:xfrm>
            <a:prstGeom prst="rect">
              <a:avLst/>
            </a:prstGeom>
            <a:noFill/>
            <a:ln w="50800">
              <a:noFill/>
              <a:miter lim="800000"/>
              <a:headEnd/>
              <a:tailEnd/>
            </a:ln>
          </p:spPr>
        </p:pic>
        <p:sp>
          <p:nvSpPr>
            <p:cNvPr id="31766" name="Line 10"/>
            <p:cNvSpPr>
              <a:spLocks noChangeShapeType="1"/>
            </p:cNvSpPr>
            <p:nvPr/>
          </p:nvSpPr>
          <p:spPr bwMode="auto">
            <a:xfrm>
              <a:off x="535" y="799"/>
              <a:ext cx="5080" cy="0"/>
            </a:xfrm>
            <a:prstGeom prst="line">
              <a:avLst/>
            </a:prstGeom>
            <a:noFill/>
            <a:ln w="50800">
              <a:solidFill>
                <a:schemeClr val="tx1"/>
              </a:solidFill>
              <a:round/>
              <a:headEnd/>
              <a:tailEnd type="triangle" w="med" len="med"/>
            </a:ln>
          </p:spPr>
          <p:txBody>
            <a:bodyPr/>
            <a:lstStyle/>
            <a:p>
              <a:endParaRPr lang="en-GB"/>
            </a:p>
          </p:txBody>
        </p:sp>
        <p:sp>
          <p:nvSpPr>
            <p:cNvPr id="31767" name="Text Box 11"/>
            <p:cNvSpPr txBox="1">
              <a:spLocks noChangeArrowheads="1"/>
            </p:cNvSpPr>
            <p:nvPr/>
          </p:nvSpPr>
          <p:spPr bwMode="auto">
            <a:xfrm>
              <a:off x="444" y="890"/>
              <a:ext cx="5171" cy="250"/>
            </a:xfrm>
            <a:prstGeom prst="rect">
              <a:avLst/>
            </a:prstGeom>
            <a:noFill/>
            <a:ln w="50800">
              <a:noFill/>
              <a:miter lim="800000"/>
              <a:headEnd/>
              <a:tailEnd/>
            </a:ln>
          </p:spPr>
          <p:txBody>
            <a:bodyPr>
              <a:spAutoFit/>
            </a:bodyPr>
            <a:lstStyle/>
            <a:p>
              <a:pPr algn="l">
                <a:spcBef>
                  <a:spcPct val="50000"/>
                </a:spcBef>
              </a:pPr>
              <a:r>
                <a:rPr lang="en-GB" sz="2000">
                  <a:latin typeface="Helvetica" pitchFamily="34" charset="0"/>
                </a:rPr>
                <a:t>XBT’s 60’s      Satellite SST  Moorings/Altimeter ARGO </a:t>
              </a:r>
              <a:endParaRPr lang="en-US" sz="2000">
                <a:latin typeface="Helvetica" pitchFamily="34" charset="0"/>
              </a:endParaRPr>
            </a:p>
          </p:txBody>
        </p:sp>
        <p:grpSp>
          <p:nvGrpSpPr>
            <p:cNvPr id="31768" name="Group 12"/>
            <p:cNvGrpSpPr>
              <a:grpSpLocks/>
            </p:cNvGrpSpPr>
            <p:nvPr/>
          </p:nvGrpSpPr>
          <p:grpSpPr bwMode="auto">
            <a:xfrm>
              <a:off x="1260" y="482"/>
              <a:ext cx="499" cy="408"/>
              <a:chOff x="1260" y="482"/>
              <a:chExt cx="499" cy="408"/>
            </a:xfrm>
          </p:grpSpPr>
          <p:sp>
            <p:nvSpPr>
              <p:cNvPr id="31775" name="Line 13"/>
              <p:cNvSpPr>
                <a:spLocks noChangeShapeType="1"/>
              </p:cNvSpPr>
              <p:nvPr/>
            </p:nvSpPr>
            <p:spPr bwMode="auto">
              <a:xfrm>
                <a:off x="1487" y="754"/>
                <a:ext cx="0" cy="136"/>
              </a:xfrm>
              <a:prstGeom prst="line">
                <a:avLst/>
              </a:prstGeom>
              <a:noFill/>
              <a:ln w="50800">
                <a:solidFill>
                  <a:schemeClr val="tx1"/>
                </a:solidFill>
                <a:round/>
                <a:headEnd/>
                <a:tailEnd/>
              </a:ln>
            </p:spPr>
            <p:txBody>
              <a:bodyPr/>
              <a:lstStyle/>
              <a:p>
                <a:endParaRPr lang="en-GB"/>
              </a:p>
            </p:txBody>
          </p:sp>
          <p:sp>
            <p:nvSpPr>
              <p:cNvPr id="31776" name="Text Box 14"/>
              <p:cNvSpPr txBox="1">
                <a:spLocks noChangeArrowheads="1"/>
              </p:cNvSpPr>
              <p:nvPr/>
            </p:nvSpPr>
            <p:spPr bwMode="auto">
              <a:xfrm>
                <a:off x="1260" y="482"/>
                <a:ext cx="499" cy="250"/>
              </a:xfrm>
              <a:prstGeom prst="rect">
                <a:avLst/>
              </a:prstGeom>
              <a:noFill/>
              <a:ln w="50800">
                <a:noFill/>
                <a:miter lim="800000"/>
                <a:headEnd/>
                <a:tailEnd/>
              </a:ln>
            </p:spPr>
            <p:txBody>
              <a:bodyPr>
                <a:spAutoFit/>
              </a:bodyPr>
              <a:lstStyle/>
              <a:p>
                <a:pPr algn="l">
                  <a:spcBef>
                    <a:spcPct val="50000"/>
                  </a:spcBef>
                </a:pPr>
                <a:r>
                  <a:rPr lang="en-GB" sz="2000">
                    <a:latin typeface="Helvetica" pitchFamily="34" charset="0"/>
                  </a:rPr>
                  <a:t>1982</a:t>
                </a:r>
                <a:endParaRPr lang="en-US" sz="2000">
                  <a:latin typeface="Helvetica" pitchFamily="34" charset="0"/>
                </a:endParaRPr>
              </a:p>
            </p:txBody>
          </p:sp>
        </p:grpSp>
        <p:grpSp>
          <p:nvGrpSpPr>
            <p:cNvPr id="31769" name="Group 15"/>
            <p:cNvGrpSpPr>
              <a:grpSpLocks/>
            </p:cNvGrpSpPr>
            <p:nvPr/>
          </p:nvGrpSpPr>
          <p:grpSpPr bwMode="auto">
            <a:xfrm>
              <a:off x="2303" y="482"/>
              <a:ext cx="499" cy="408"/>
              <a:chOff x="1260" y="482"/>
              <a:chExt cx="499" cy="408"/>
            </a:xfrm>
          </p:grpSpPr>
          <p:sp>
            <p:nvSpPr>
              <p:cNvPr id="31773" name="Line 16"/>
              <p:cNvSpPr>
                <a:spLocks noChangeShapeType="1"/>
              </p:cNvSpPr>
              <p:nvPr/>
            </p:nvSpPr>
            <p:spPr bwMode="auto">
              <a:xfrm>
                <a:off x="1487" y="754"/>
                <a:ext cx="0" cy="136"/>
              </a:xfrm>
              <a:prstGeom prst="line">
                <a:avLst/>
              </a:prstGeom>
              <a:noFill/>
              <a:ln w="50800">
                <a:solidFill>
                  <a:schemeClr val="tx1"/>
                </a:solidFill>
                <a:round/>
                <a:headEnd/>
                <a:tailEnd/>
              </a:ln>
            </p:spPr>
            <p:txBody>
              <a:bodyPr/>
              <a:lstStyle/>
              <a:p>
                <a:endParaRPr lang="en-GB"/>
              </a:p>
            </p:txBody>
          </p:sp>
          <p:sp>
            <p:nvSpPr>
              <p:cNvPr id="31774" name="Text Box 17"/>
              <p:cNvSpPr txBox="1">
                <a:spLocks noChangeArrowheads="1"/>
              </p:cNvSpPr>
              <p:nvPr/>
            </p:nvSpPr>
            <p:spPr bwMode="auto">
              <a:xfrm>
                <a:off x="1260" y="482"/>
                <a:ext cx="499" cy="250"/>
              </a:xfrm>
              <a:prstGeom prst="rect">
                <a:avLst/>
              </a:prstGeom>
              <a:noFill/>
              <a:ln w="50800">
                <a:noFill/>
                <a:miter lim="800000"/>
                <a:headEnd/>
                <a:tailEnd/>
              </a:ln>
            </p:spPr>
            <p:txBody>
              <a:bodyPr>
                <a:spAutoFit/>
              </a:bodyPr>
              <a:lstStyle/>
              <a:p>
                <a:pPr algn="l">
                  <a:spcBef>
                    <a:spcPct val="50000"/>
                  </a:spcBef>
                </a:pPr>
                <a:r>
                  <a:rPr lang="en-GB" sz="2000">
                    <a:latin typeface="Helvetica" pitchFamily="34" charset="0"/>
                  </a:rPr>
                  <a:t>1993</a:t>
                </a:r>
                <a:endParaRPr lang="en-US" sz="2000">
                  <a:latin typeface="Helvetica" pitchFamily="34" charset="0"/>
                </a:endParaRPr>
              </a:p>
            </p:txBody>
          </p:sp>
        </p:grpSp>
        <p:grpSp>
          <p:nvGrpSpPr>
            <p:cNvPr id="31770" name="Group 18"/>
            <p:cNvGrpSpPr>
              <a:grpSpLocks/>
            </p:cNvGrpSpPr>
            <p:nvPr/>
          </p:nvGrpSpPr>
          <p:grpSpPr bwMode="auto">
            <a:xfrm>
              <a:off x="3574" y="527"/>
              <a:ext cx="499" cy="408"/>
              <a:chOff x="1260" y="482"/>
              <a:chExt cx="499" cy="408"/>
            </a:xfrm>
          </p:grpSpPr>
          <p:sp>
            <p:nvSpPr>
              <p:cNvPr id="31771" name="Line 19"/>
              <p:cNvSpPr>
                <a:spLocks noChangeShapeType="1"/>
              </p:cNvSpPr>
              <p:nvPr/>
            </p:nvSpPr>
            <p:spPr bwMode="auto">
              <a:xfrm>
                <a:off x="1487" y="754"/>
                <a:ext cx="0" cy="136"/>
              </a:xfrm>
              <a:prstGeom prst="line">
                <a:avLst/>
              </a:prstGeom>
              <a:noFill/>
              <a:ln w="50800">
                <a:solidFill>
                  <a:schemeClr val="tx1"/>
                </a:solidFill>
                <a:round/>
                <a:headEnd/>
                <a:tailEnd/>
              </a:ln>
            </p:spPr>
            <p:txBody>
              <a:bodyPr/>
              <a:lstStyle/>
              <a:p>
                <a:endParaRPr lang="en-GB"/>
              </a:p>
            </p:txBody>
          </p:sp>
          <p:sp>
            <p:nvSpPr>
              <p:cNvPr id="31772" name="Text Box 20"/>
              <p:cNvSpPr txBox="1">
                <a:spLocks noChangeArrowheads="1"/>
              </p:cNvSpPr>
              <p:nvPr/>
            </p:nvSpPr>
            <p:spPr bwMode="auto">
              <a:xfrm>
                <a:off x="1260" y="482"/>
                <a:ext cx="499" cy="250"/>
              </a:xfrm>
              <a:prstGeom prst="rect">
                <a:avLst/>
              </a:prstGeom>
              <a:noFill/>
              <a:ln w="50800">
                <a:noFill/>
                <a:miter lim="800000"/>
                <a:headEnd/>
                <a:tailEnd/>
              </a:ln>
            </p:spPr>
            <p:txBody>
              <a:bodyPr>
                <a:spAutoFit/>
              </a:bodyPr>
              <a:lstStyle/>
              <a:p>
                <a:pPr algn="l">
                  <a:spcBef>
                    <a:spcPct val="50000"/>
                  </a:spcBef>
                </a:pPr>
                <a:r>
                  <a:rPr lang="en-GB" sz="2000">
                    <a:latin typeface="Helvetica" pitchFamily="34" charset="0"/>
                  </a:rPr>
                  <a:t>2001</a:t>
                </a:r>
                <a:endParaRPr lang="en-US" sz="2000">
                  <a:latin typeface="Helvetica" pitchFamily="34" charset="0"/>
                </a:endParaRPr>
              </a:p>
            </p:txBody>
          </p:sp>
        </p:grpSp>
      </p:grpSp>
      <p:sp>
        <p:nvSpPr>
          <p:cNvPr id="31750" name="Line 21"/>
          <p:cNvSpPr>
            <a:spLocks noChangeShapeType="1"/>
          </p:cNvSpPr>
          <p:nvPr/>
        </p:nvSpPr>
        <p:spPr bwMode="auto">
          <a:xfrm>
            <a:off x="5170488" y="2349500"/>
            <a:ext cx="0" cy="215900"/>
          </a:xfrm>
          <a:prstGeom prst="line">
            <a:avLst/>
          </a:prstGeom>
          <a:noFill/>
          <a:ln w="50800">
            <a:solidFill>
              <a:schemeClr val="tx1"/>
            </a:solidFill>
            <a:round/>
            <a:headEnd/>
            <a:tailEnd/>
          </a:ln>
        </p:spPr>
        <p:txBody>
          <a:bodyPr/>
          <a:lstStyle/>
          <a:p>
            <a:endParaRPr lang="en-GB"/>
          </a:p>
        </p:txBody>
      </p:sp>
      <p:grpSp>
        <p:nvGrpSpPr>
          <p:cNvPr id="31751" name="Group 22"/>
          <p:cNvGrpSpPr>
            <a:grpSpLocks/>
          </p:cNvGrpSpPr>
          <p:nvPr/>
        </p:nvGrpSpPr>
        <p:grpSpPr bwMode="auto">
          <a:xfrm>
            <a:off x="5103816" y="2636838"/>
            <a:ext cx="2259012" cy="3581400"/>
            <a:chOff x="3483" y="1661"/>
            <a:chExt cx="1542" cy="2256"/>
          </a:xfrm>
        </p:grpSpPr>
        <p:sp>
          <p:nvSpPr>
            <p:cNvPr id="31759" name="Line 23"/>
            <p:cNvSpPr>
              <a:spLocks noChangeShapeType="1"/>
            </p:cNvSpPr>
            <p:nvPr/>
          </p:nvSpPr>
          <p:spPr bwMode="auto">
            <a:xfrm flipH="1" flipV="1">
              <a:off x="3483" y="1661"/>
              <a:ext cx="544" cy="1678"/>
            </a:xfrm>
            <a:prstGeom prst="line">
              <a:avLst/>
            </a:prstGeom>
            <a:noFill/>
            <a:ln w="12700" cap="rnd">
              <a:solidFill>
                <a:schemeClr val="tx1"/>
              </a:solidFill>
              <a:prstDash val="sysDot"/>
              <a:round/>
              <a:headEnd/>
              <a:tailEnd type="triangle" w="med" len="med"/>
            </a:ln>
          </p:spPr>
          <p:txBody>
            <a:bodyPr/>
            <a:lstStyle/>
            <a:p>
              <a:endParaRPr lang="en-GB"/>
            </a:p>
          </p:txBody>
        </p:sp>
        <p:sp>
          <p:nvSpPr>
            <p:cNvPr id="31760" name="Line 24"/>
            <p:cNvSpPr>
              <a:spLocks noChangeShapeType="1"/>
            </p:cNvSpPr>
            <p:nvPr/>
          </p:nvSpPr>
          <p:spPr bwMode="auto">
            <a:xfrm flipH="1" flipV="1">
              <a:off x="3800" y="1752"/>
              <a:ext cx="545" cy="1361"/>
            </a:xfrm>
            <a:prstGeom prst="line">
              <a:avLst/>
            </a:prstGeom>
            <a:noFill/>
            <a:ln w="12700" cap="rnd">
              <a:solidFill>
                <a:schemeClr val="tx1"/>
              </a:solidFill>
              <a:prstDash val="sysDot"/>
              <a:round/>
              <a:headEnd/>
              <a:tailEnd type="triangle" w="med" len="med"/>
            </a:ln>
          </p:spPr>
          <p:txBody>
            <a:bodyPr/>
            <a:lstStyle/>
            <a:p>
              <a:endParaRPr lang="en-GB"/>
            </a:p>
          </p:txBody>
        </p:sp>
        <p:sp>
          <p:nvSpPr>
            <p:cNvPr id="31761" name="Text Box 25"/>
            <p:cNvSpPr txBox="1">
              <a:spLocks noChangeArrowheads="1"/>
            </p:cNvSpPr>
            <p:nvPr/>
          </p:nvSpPr>
          <p:spPr bwMode="auto">
            <a:xfrm>
              <a:off x="3755" y="3475"/>
              <a:ext cx="1043" cy="442"/>
            </a:xfrm>
            <a:prstGeom prst="rect">
              <a:avLst/>
            </a:prstGeom>
            <a:noFill/>
            <a:ln w="50800">
              <a:noFill/>
              <a:miter lim="800000"/>
              <a:headEnd/>
              <a:tailEnd/>
            </a:ln>
          </p:spPr>
          <p:txBody>
            <a:bodyPr>
              <a:spAutoFit/>
            </a:bodyPr>
            <a:lstStyle/>
            <a:p>
              <a:pPr algn="l">
                <a:spcBef>
                  <a:spcPct val="50000"/>
                </a:spcBef>
              </a:pPr>
              <a:r>
                <a:rPr lang="en-GB" sz="2000">
                  <a:latin typeface="Helvetica" pitchFamily="34" charset="0"/>
                </a:rPr>
                <a:t>1998-1999 PIRATA</a:t>
              </a:r>
              <a:endParaRPr lang="en-US" sz="2000">
                <a:latin typeface="Helvetica" pitchFamily="34" charset="0"/>
              </a:endParaRPr>
            </a:p>
          </p:txBody>
        </p:sp>
        <p:sp>
          <p:nvSpPr>
            <p:cNvPr id="31762" name="Text Box 26"/>
            <p:cNvSpPr txBox="1">
              <a:spLocks noChangeArrowheads="1"/>
            </p:cNvSpPr>
            <p:nvPr/>
          </p:nvSpPr>
          <p:spPr bwMode="auto">
            <a:xfrm>
              <a:off x="4209" y="3067"/>
              <a:ext cx="816" cy="250"/>
            </a:xfrm>
            <a:prstGeom prst="rect">
              <a:avLst/>
            </a:prstGeom>
            <a:noFill/>
            <a:ln w="6350">
              <a:noFill/>
              <a:miter lim="800000"/>
              <a:headEnd/>
              <a:tailEnd/>
            </a:ln>
          </p:spPr>
          <p:txBody>
            <a:bodyPr>
              <a:spAutoFit/>
            </a:bodyPr>
            <a:lstStyle/>
            <a:p>
              <a:pPr algn="l">
                <a:spcBef>
                  <a:spcPct val="50000"/>
                </a:spcBef>
              </a:pPr>
              <a:r>
                <a:rPr lang="en-GB" sz="2000">
                  <a:latin typeface="Helvetica" pitchFamily="34" charset="0"/>
                </a:rPr>
                <a:t>TRITON</a:t>
              </a:r>
              <a:endParaRPr lang="en-US" sz="2000">
                <a:latin typeface="Helvetica" pitchFamily="34" charset="0"/>
              </a:endParaRPr>
            </a:p>
          </p:txBody>
        </p:sp>
      </p:grpSp>
      <p:sp>
        <p:nvSpPr>
          <p:cNvPr id="31752" name="Text Box 27"/>
          <p:cNvSpPr txBox="1">
            <a:spLocks noChangeArrowheads="1"/>
          </p:cNvSpPr>
          <p:nvPr/>
        </p:nvSpPr>
        <p:spPr bwMode="auto">
          <a:xfrm>
            <a:off x="6516688" y="3933826"/>
            <a:ext cx="1511300" cy="954107"/>
          </a:xfrm>
          <a:prstGeom prst="rect">
            <a:avLst/>
          </a:prstGeom>
          <a:noFill/>
          <a:ln w="12700">
            <a:noFill/>
            <a:miter lim="800000"/>
            <a:headEnd/>
            <a:tailEnd/>
          </a:ln>
        </p:spPr>
        <p:txBody>
          <a:bodyPr>
            <a:spAutoFit/>
          </a:bodyPr>
          <a:lstStyle/>
          <a:p>
            <a:pPr algn="l">
              <a:spcBef>
                <a:spcPct val="50000"/>
              </a:spcBef>
            </a:pPr>
            <a:r>
              <a:rPr lang="en-GB" sz="1400"/>
              <a:t>Gravity info: </a:t>
            </a:r>
          </a:p>
          <a:p>
            <a:pPr algn="r">
              <a:spcBef>
                <a:spcPct val="50000"/>
              </a:spcBef>
            </a:pPr>
            <a:r>
              <a:rPr lang="en-GB" sz="1400"/>
              <a:t>GRACE</a:t>
            </a:r>
          </a:p>
          <a:p>
            <a:pPr algn="r">
              <a:spcBef>
                <a:spcPct val="50000"/>
              </a:spcBef>
            </a:pPr>
            <a:r>
              <a:rPr lang="en-GB" sz="1400"/>
              <a:t>GOCE</a:t>
            </a:r>
          </a:p>
        </p:txBody>
      </p:sp>
      <p:sp>
        <p:nvSpPr>
          <p:cNvPr id="31753" name="Line 29"/>
          <p:cNvSpPr>
            <a:spLocks noChangeShapeType="1"/>
          </p:cNvSpPr>
          <p:nvPr/>
        </p:nvSpPr>
        <p:spPr bwMode="auto">
          <a:xfrm>
            <a:off x="6372230" y="2420938"/>
            <a:ext cx="720725" cy="1439862"/>
          </a:xfrm>
          <a:prstGeom prst="line">
            <a:avLst/>
          </a:prstGeom>
          <a:noFill/>
          <a:ln w="12700">
            <a:solidFill>
              <a:schemeClr val="tx1"/>
            </a:solidFill>
            <a:round/>
            <a:headEnd/>
            <a:tailEnd/>
          </a:ln>
        </p:spPr>
        <p:txBody>
          <a:bodyPr/>
          <a:lstStyle/>
          <a:p>
            <a:endParaRPr lang="en-GB"/>
          </a:p>
        </p:txBody>
      </p:sp>
      <p:sp>
        <p:nvSpPr>
          <p:cNvPr id="31754" name="Line 30"/>
          <p:cNvSpPr>
            <a:spLocks noChangeShapeType="1"/>
          </p:cNvSpPr>
          <p:nvPr/>
        </p:nvSpPr>
        <p:spPr bwMode="auto">
          <a:xfrm>
            <a:off x="6588125" y="2276475"/>
            <a:ext cx="0" cy="287338"/>
          </a:xfrm>
          <a:prstGeom prst="line">
            <a:avLst/>
          </a:prstGeom>
          <a:noFill/>
          <a:ln w="38100">
            <a:solidFill>
              <a:schemeClr val="tx1"/>
            </a:solidFill>
            <a:round/>
            <a:headEnd/>
            <a:tailEnd/>
          </a:ln>
        </p:spPr>
        <p:txBody>
          <a:bodyPr/>
          <a:lstStyle/>
          <a:p>
            <a:endParaRPr lang="en-GB"/>
          </a:p>
        </p:txBody>
      </p:sp>
      <p:sp>
        <p:nvSpPr>
          <p:cNvPr id="31755" name="Line 49"/>
          <p:cNvSpPr>
            <a:spLocks noChangeShapeType="1"/>
          </p:cNvSpPr>
          <p:nvPr/>
        </p:nvSpPr>
        <p:spPr bwMode="auto">
          <a:xfrm>
            <a:off x="7380288" y="2276475"/>
            <a:ext cx="0" cy="287338"/>
          </a:xfrm>
          <a:prstGeom prst="line">
            <a:avLst/>
          </a:prstGeom>
          <a:noFill/>
          <a:ln w="38100">
            <a:solidFill>
              <a:schemeClr val="tx1"/>
            </a:solidFill>
            <a:round/>
            <a:headEnd/>
            <a:tailEnd/>
          </a:ln>
        </p:spPr>
        <p:txBody>
          <a:bodyPr/>
          <a:lstStyle/>
          <a:p>
            <a:endParaRPr lang="en-GB"/>
          </a:p>
        </p:txBody>
      </p:sp>
      <p:sp>
        <p:nvSpPr>
          <p:cNvPr id="31756" name="Text Box 50"/>
          <p:cNvSpPr txBox="1">
            <a:spLocks noChangeArrowheads="1"/>
          </p:cNvSpPr>
          <p:nvPr/>
        </p:nvSpPr>
        <p:spPr bwMode="auto">
          <a:xfrm>
            <a:off x="6084893" y="1916115"/>
            <a:ext cx="935037" cy="396875"/>
          </a:xfrm>
          <a:prstGeom prst="rect">
            <a:avLst/>
          </a:prstGeom>
          <a:noFill/>
          <a:ln w="12700">
            <a:noFill/>
            <a:miter lim="800000"/>
            <a:headEnd/>
            <a:tailEnd/>
          </a:ln>
        </p:spPr>
        <p:txBody>
          <a:bodyPr>
            <a:spAutoFit/>
          </a:bodyPr>
          <a:lstStyle/>
          <a:p>
            <a:pPr>
              <a:spcBef>
                <a:spcPct val="50000"/>
              </a:spcBef>
            </a:pPr>
            <a:r>
              <a:rPr lang="en-GB" sz="2000">
                <a:latin typeface="Helvetica" pitchFamily="34" charset="0"/>
              </a:rPr>
              <a:t>2008</a:t>
            </a:r>
          </a:p>
        </p:txBody>
      </p:sp>
      <p:sp>
        <p:nvSpPr>
          <p:cNvPr id="31757" name="Line 51"/>
          <p:cNvSpPr>
            <a:spLocks noChangeShapeType="1"/>
          </p:cNvSpPr>
          <p:nvPr/>
        </p:nvSpPr>
        <p:spPr bwMode="auto">
          <a:xfrm flipH="1">
            <a:off x="7308853" y="2420948"/>
            <a:ext cx="287338" cy="1368425"/>
          </a:xfrm>
          <a:prstGeom prst="line">
            <a:avLst/>
          </a:prstGeom>
          <a:noFill/>
          <a:ln w="12700">
            <a:solidFill>
              <a:schemeClr val="tx1"/>
            </a:solidFill>
            <a:round/>
            <a:headEnd/>
            <a:tailEnd/>
          </a:ln>
        </p:spPr>
        <p:txBody>
          <a:bodyPr/>
          <a:lstStyle/>
          <a:p>
            <a:endParaRPr lang="en-GB"/>
          </a:p>
        </p:txBody>
      </p:sp>
      <p:sp>
        <p:nvSpPr>
          <p:cNvPr id="31758" name="Text Box 53"/>
          <p:cNvSpPr txBox="1">
            <a:spLocks noChangeArrowheads="1"/>
          </p:cNvSpPr>
          <p:nvPr/>
        </p:nvSpPr>
        <p:spPr bwMode="auto">
          <a:xfrm>
            <a:off x="7380288" y="5157798"/>
            <a:ext cx="1511300" cy="954107"/>
          </a:xfrm>
          <a:prstGeom prst="rect">
            <a:avLst/>
          </a:prstGeom>
          <a:noFill/>
          <a:ln w="12700">
            <a:noFill/>
            <a:miter lim="800000"/>
            <a:headEnd/>
            <a:tailEnd/>
          </a:ln>
        </p:spPr>
        <p:txBody>
          <a:bodyPr>
            <a:spAutoFit/>
          </a:bodyPr>
          <a:lstStyle/>
          <a:p>
            <a:pPr algn="l">
              <a:spcBef>
                <a:spcPct val="50000"/>
              </a:spcBef>
            </a:pPr>
            <a:r>
              <a:rPr lang="en-GB" sz="1400"/>
              <a:t>SSS info: </a:t>
            </a:r>
          </a:p>
          <a:p>
            <a:pPr algn="r">
              <a:spcBef>
                <a:spcPct val="50000"/>
              </a:spcBef>
            </a:pPr>
            <a:r>
              <a:rPr lang="en-GB" sz="1400"/>
              <a:t>Aquarius</a:t>
            </a:r>
          </a:p>
          <a:p>
            <a:pPr algn="r">
              <a:spcBef>
                <a:spcPct val="50000"/>
              </a:spcBef>
            </a:pPr>
            <a:r>
              <a:rPr lang="en-GB" sz="1400"/>
              <a:t>SMOS</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Changes to the T/S obs. network </a:t>
            </a:r>
            <a:endParaRPr lang="en-GB" dirty="0"/>
          </a:p>
        </p:txBody>
      </p:sp>
      <p:pic>
        <p:nvPicPr>
          <p:cNvPr id="10" name="Content Placeholder 8" descr="en3_198006.png"/>
          <p:cNvPicPr>
            <a:picLocks noGrp="1" noChangeAspect="1"/>
          </p:cNvPicPr>
          <p:nvPr>
            <p:ph sz="half" idx="1"/>
          </p:nvPr>
        </p:nvPicPr>
        <p:blipFill>
          <a:blip r:embed="rId3" cstate="print"/>
          <a:srcRect t="12570"/>
          <a:stretch>
            <a:fillRect/>
          </a:stretch>
        </p:blipFill>
        <p:spPr>
          <a:xfrm>
            <a:off x="720000" y="899999"/>
            <a:ext cx="3697200" cy="2347238"/>
          </a:xfrm>
        </p:spPr>
      </p:pic>
      <p:pic>
        <p:nvPicPr>
          <p:cNvPr id="12" name="Content Placeholder 8" descr="en3_198006.png"/>
          <p:cNvPicPr>
            <a:picLocks noGrp="1" noChangeAspect="1"/>
          </p:cNvPicPr>
          <p:nvPr>
            <p:ph sz="half" idx="1"/>
          </p:nvPr>
        </p:nvPicPr>
        <p:blipFill>
          <a:blip r:embed="rId4" cstate="print"/>
          <a:srcRect t="12570"/>
          <a:stretch>
            <a:fillRect/>
          </a:stretch>
        </p:blipFill>
        <p:spPr>
          <a:xfrm>
            <a:off x="4680005" y="900000"/>
            <a:ext cx="3695893" cy="2286000"/>
          </a:xfrm>
        </p:spPr>
      </p:pic>
      <p:sp>
        <p:nvSpPr>
          <p:cNvPr id="13" name="TextBox 12"/>
          <p:cNvSpPr txBox="1"/>
          <p:nvPr/>
        </p:nvSpPr>
        <p:spPr>
          <a:xfrm>
            <a:off x="214283" y="5715027"/>
            <a:ext cx="8643998" cy="83099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l">
              <a:buFont typeface="Arial" pitchFamily="34" charset="0"/>
              <a:buChar char="•"/>
            </a:pPr>
            <a:r>
              <a:rPr lang="en-GB" b="0" dirty="0" smtClean="0"/>
              <a:t> Very uneven distribution of observations.</a:t>
            </a:r>
          </a:p>
          <a:p>
            <a:pPr algn="l">
              <a:buFont typeface="Arial" pitchFamily="34" charset="0"/>
              <a:buChar char="•"/>
            </a:pPr>
            <a:r>
              <a:rPr lang="en-GB" b="0" dirty="0" smtClean="0"/>
              <a:t> Southern ocean poorly observed until ARGO period.</a:t>
            </a:r>
          </a:p>
        </p:txBody>
      </p:sp>
      <p:pic>
        <p:nvPicPr>
          <p:cNvPr id="14" name="Content Placeholder 8" descr="en3_198006.png"/>
          <p:cNvPicPr>
            <a:picLocks noGrp="1" noChangeAspect="1"/>
          </p:cNvPicPr>
          <p:nvPr>
            <p:ph sz="half" idx="1"/>
          </p:nvPr>
        </p:nvPicPr>
        <p:blipFill>
          <a:blip r:embed="rId5" cstate="print"/>
          <a:srcRect t="12570"/>
          <a:stretch>
            <a:fillRect/>
          </a:stretch>
        </p:blipFill>
        <p:spPr>
          <a:xfrm>
            <a:off x="720000" y="3348000"/>
            <a:ext cx="3695913" cy="2286000"/>
          </a:xfrm>
        </p:spPr>
      </p:pic>
      <p:pic>
        <p:nvPicPr>
          <p:cNvPr id="15" name="Content Placeholder 8" descr="en3_198006.png"/>
          <p:cNvPicPr>
            <a:picLocks noGrp="1" noChangeAspect="1"/>
          </p:cNvPicPr>
          <p:nvPr>
            <p:ph sz="half" idx="1"/>
          </p:nvPr>
        </p:nvPicPr>
        <p:blipFill>
          <a:blip r:embed="rId6" cstate="print"/>
          <a:srcRect t="12570"/>
          <a:stretch>
            <a:fillRect/>
          </a:stretch>
        </p:blipFill>
        <p:spPr>
          <a:xfrm>
            <a:off x="4680002" y="3348000"/>
            <a:ext cx="3695912" cy="2286000"/>
          </a:xfrm>
        </p:spPr>
      </p:pic>
      <p:grpSp>
        <p:nvGrpSpPr>
          <p:cNvPr id="21" name="Group 20"/>
          <p:cNvGrpSpPr/>
          <p:nvPr/>
        </p:nvGrpSpPr>
        <p:grpSpPr>
          <a:xfrm>
            <a:off x="7358082" y="4500580"/>
            <a:ext cx="1785918" cy="714379"/>
            <a:chOff x="7358082" y="4500570"/>
            <a:chExt cx="1785918" cy="714379"/>
          </a:xfrm>
        </p:grpSpPr>
        <p:pic>
          <p:nvPicPr>
            <p:cNvPr id="16" name="Picture 15" descr="800px-Mirounga_leonina.jpg"/>
            <p:cNvPicPr>
              <a:picLocks noChangeAspect="1"/>
            </p:cNvPicPr>
            <p:nvPr/>
          </p:nvPicPr>
          <p:blipFill>
            <a:blip r:embed="rId7" cstate="print"/>
            <a:srcRect/>
            <a:stretch>
              <a:fillRect/>
            </a:stretch>
          </p:blipFill>
          <p:spPr>
            <a:xfrm>
              <a:off x="8239122" y="4500570"/>
              <a:ext cx="904878" cy="642942"/>
            </a:xfrm>
            <a:prstGeom prst="rect">
              <a:avLst/>
            </a:prstGeom>
          </p:spPr>
        </p:pic>
        <p:cxnSp>
          <p:nvCxnSpPr>
            <p:cNvPr id="18" name="Straight Arrow Connector 17"/>
            <p:cNvCxnSpPr>
              <a:stCxn id="16" idx="1"/>
            </p:cNvCxnSpPr>
            <p:nvPr/>
          </p:nvCxnSpPr>
          <p:spPr bwMode="auto">
            <a:xfrm rot="10800000" flipV="1">
              <a:off x="7358082" y="4822041"/>
              <a:ext cx="881040" cy="392908"/>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5292080" y="1052746"/>
            <a:ext cx="2808312" cy="792559"/>
          </a:xfrm>
        </p:spPr>
        <p:txBody>
          <a:bodyPr/>
          <a:lstStyle/>
          <a:p>
            <a:r>
              <a:rPr lang="en-GB" sz="2000" dirty="0" smtClean="0"/>
              <a:t>No. of T obs. as function of time</a:t>
            </a:r>
            <a:endParaRPr lang="en-GB" sz="2000" dirty="0"/>
          </a:p>
        </p:txBody>
      </p:sp>
      <p:pic>
        <p:nvPicPr>
          <p:cNvPr id="7" name="Content Placeholder 6" descr="temp_count_all.png"/>
          <p:cNvPicPr>
            <a:picLocks noGrp="1" noChangeAspect="1"/>
          </p:cNvPicPr>
          <p:nvPr>
            <p:ph idx="1"/>
          </p:nvPr>
        </p:nvPicPr>
        <p:blipFill>
          <a:blip r:embed="rId3" cstate="print"/>
          <a:stretch>
            <a:fillRect/>
          </a:stretch>
        </p:blipFill>
        <p:spPr>
          <a:xfrm>
            <a:off x="3" y="0"/>
            <a:ext cx="4740678" cy="3357811"/>
          </a:xfrm>
        </p:spPr>
      </p:pic>
      <p:pic>
        <p:nvPicPr>
          <p:cNvPr id="4" name="Content Placeholder 5" descr="sal_count_all.png"/>
          <p:cNvPicPr>
            <a:picLocks noChangeAspect="1"/>
          </p:cNvPicPr>
          <p:nvPr/>
        </p:nvPicPr>
        <p:blipFill>
          <a:blip r:embed="rId4" cstate="print"/>
          <a:stretch>
            <a:fillRect/>
          </a:stretch>
        </p:blipFill>
        <p:spPr bwMode="auto">
          <a:xfrm>
            <a:off x="4419286" y="3212976"/>
            <a:ext cx="4473194" cy="3168352"/>
          </a:xfrm>
          <a:prstGeom prst="rect">
            <a:avLst/>
          </a:prstGeom>
          <a:noFill/>
          <a:ln w="12700">
            <a:noFill/>
            <a:miter lim="800000"/>
            <a:headEnd/>
            <a:tailEnd/>
          </a:ln>
        </p:spPr>
      </p:pic>
      <p:sp>
        <p:nvSpPr>
          <p:cNvPr id="5" name="Rectangle 2"/>
          <p:cNvSpPr txBox="1">
            <a:spLocks noChangeArrowheads="1"/>
          </p:cNvSpPr>
          <p:nvPr/>
        </p:nvSpPr>
        <p:spPr bwMode="auto">
          <a:xfrm>
            <a:off x="2123733" y="4797152"/>
            <a:ext cx="2520280" cy="6096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a:lstStyle>
          <a:p>
            <a:r>
              <a:rPr lang="en-GB" sz="2000" b="0" dirty="0" smtClean="0"/>
              <a:t>No. of S obs. as function of time</a:t>
            </a:r>
            <a:endParaRPr lang="en-GB" sz="2000" b="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288" y="155575"/>
            <a:ext cx="8375650" cy="609600"/>
          </a:xfrm>
        </p:spPr>
        <p:txBody>
          <a:bodyPr/>
          <a:lstStyle/>
          <a:p>
            <a:r>
              <a:rPr lang="en-GB" dirty="0" smtClean="0"/>
              <a:t>SSH observational coverage 20060101</a:t>
            </a:r>
            <a:endParaRPr lang="en-GB" dirty="0"/>
          </a:p>
        </p:txBody>
      </p:sp>
      <p:pic>
        <p:nvPicPr>
          <p:cNvPr id="4" name="Content Placeholder 3" descr="sla_20060101.png"/>
          <p:cNvPicPr>
            <a:picLocks noGrp="1" noChangeAspect="1"/>
          </p:cNvPicPr>
          <p:nvPr>
            <p:ph idx="1"/>
          </p:nvPr>
        </p:nvPicPr>
        <p:blipFill>
          <a:blip r:embed="rId3" cstate="print"/>
          <a:srcRect t="17636"/>
          <a:stretch>
            <a:fillRect/>
          </a:stretch>
        </p:blipFill>
        <p:spPr>
          <a:xfrm>
            <a:off x="432000" y="1260000"/>
            <a:ext cx="8351044" cy="4871852"/>
          </a:xfrm>
        </p:spPr>
      </p:pic>
    </p:spTree>
    <p:extLst>
      <p:ext uri="{BB962C8B-B14F-4D97-AF65-F5344CB8AC3E}">
        <p14:creationId xmlns:p14="http://schemas.microsoft.com/office/powerpoint/2010/main" val="16438758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3"/>
          <p:cNvSpPr>
            <a:spLocks noGrp="1" noChangeArrowheads="1"/>
          </p:cNvSpPr>
          <p:nvPr>
            <p:ph type="body" idx="1"/>
          </p:nvPr>
        </p:nvSpPr>
        <p:spPr>
          <a:xfrm>
            <a:off x="295280" y="1209898"/>
            <a:ext cx="8848725" cy="5373688"/>
          </a:xfrm>
        </p:spPr>
        <p:txBody>
          <a:bodyPr/>
          <a:lstStyle/>
          <a:p>
            <a:r>
              <a:rPr lang="en-GB" sz="2000" dirty="0" smtClean="0"/>
              <a:t>The density of the second layer is only a little greater than that of the upper layer.</a:t>
            </a:r>
          </a:p>
          <a:p>
            <a:pPr>
              <a:buFontTx/>
              <a:buNone/>
            </a:pPr>
            <a:r>
              <a:rPr lang="en-GB" sz="2000" dirty="0" smtClean="0"/>
              <a:t>				</a:t>
            </a:r>
            <a:r>
              <a:rPr lang="en-GB" sz="2000" dirty="0" smtClean="0">
                <a:solidFill>
                  <a:srgbClr val="0000CC"/>
                </a:solidFill>
              </a:rPr>
              <a:t>Typically </a:t>
            </a:r>
            <a:r>
              <a:rPr lang="en-GB" sz="2000" dirty="0" err="1" smtClean="0">
                <a:solidFill>
                  <a:srgbClr val="0000CC"/>
                </a:solidFill>
              </a:rPr>
              <a:t>g’~g</a:t>
            </a:r>
            <a:r>
              <a:rPr lang="en-GB" sz="2000" dirty="0" smtClean="0">
                <a:solidFill>
                  <a:srgbClr val="0000CC"/>
                </a:solidFill>
              </a:rPr>
              <a:t>/300</a:t>
            </a:r>
          </a:p>
          <a:p>
            <a:r>
              <a:rPr lang="en-GB" sz="2000" dirty="0" smtClean="0"/>
              <a:t>A 10cm displacement of the top surface is associated with a 30m displacement of the interface (the thermocline).</a:t>
            </a:r>
          </a:p>
          <a:p>
            <a:pPr marL="0" indent="0">
              <a:buNone/>
            </a:pPr>
            <a:endParaRPr lang="en-GB" dirty="0" smtClean="0"/>
          </a:p>
        </p:txBody>
      </p:sp>
      <p:sp>
        <p:nvSpPr>
          <p:cNvPr id="89091" name="Rectangle 2"/>
          <p:cNvSpPr>
            <a:spLocks noGrp="1" noChangeArrowheads="1"/>
          </p:cNvSpPr>
          <p:nvPr>
            <p:ph type="title"/>
          </p:nvPr>
        </p:nvSpPr>
        <p:spPr>
          <a:xfrm>
            <a:off x="753664" y="188640"/>
            <a:ext cx="8375650" cy="609600"/>
          </a:xfrm>
        </p:spPr>
        <p:txBody>
          <a:bodyPr/>
          <a:lstStyle/>
          <a:p>
            <a:r>
              <a:rPr lang="en-GB" sz="2800" b="1" dirty="0" smtClean="0"/>
              <a:t>What about altimetry?</a:t>
            </a:r>
            <a:br>
              <a:rPr lang="en-GB" sz="2800" b="1" dirty="0" smtClean="0"/>
            </a:br>
            <a:r>
              <a:rPr lang="en-GB" sz="1600" dirty="0" smtClean="0"/>
              <a:t>Vertical Stratification and Satellite altimetry</a:t>
            </a:r>
            <a:endParaRPr lang="en-US" sz="1600" dirty="0" smtClean="0"/>
          </a:p>
        </p:txBody>
      </p:sp>
      <p:graphicFrame>
        <p:nvGraphicFramePr>
          <p:cNvPr id="89090" name="Object 4"/>
          <p:cNvGraphicFramePr>
            <a:graphicFrameLocks noChangeAspect="1"/>
          </p:cNvGraphicFramePr>
          <p:nvPr/>
        </p:nvGraphicFramePr>
        <p:xfrm>
          <a:off x="4514855" y="3321050"/>
          <a:ext cx="114300" cy="215900"/>
        </p:xfrm>
        <a:graphic>
          <a:graphicData uri="http://schemas.openxmlformats.org/presentationml/2006/ole">
            <mc:AlternateContent xmlns:mc="http://schemas.openxmlformats.org/markup-compatibility/2006">
              <mc:Choice xmlns:v="urn:schemas-microsoft-com:vml" Requires="v">
                <p:oleObj spid="_x0000_s8263" name="Equation" r:id="rId3" imgW="114120" imgH="215640" progId="Equation.3">
                  <p:embed/>
                </p:oleObj>
              </mc:Choice>
              <mc:Fallback>
                <p:oleObj name="Equation" r:id="rId3" imgW="114120" imgH="215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5"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89093" name="Group 5"/>
          <p:cNvGrpSpPr>
            <a:grpSpLocks/>
          </p:cNvGrpSpPr>
          <p:nvPr/>
        </p:nvGrpSpPr>
        <p:grpSpPr bwMode="auto">
          <a:xfrm>
            <a:off x="2627315" y="3643536"/>
            <a:ext cx="5976937" cy="2017712"/>
            <a:chOff x="1655" y="2205"/>
            <a:chExt cx="3765" cy="1271"/>
          </a:xfrm>
        </p:grpSpPr>
        <p:sp>
          <p:nvSpPr>
            <p:cNvPr id="89095" name="Line 6"/>
            <p:cNvSpPr>
              <a:spLocks noChangeShapeType="1"/>
            </p:cNvSpPr>
            <p:nvPr/>
          </p:nvSpPr>
          <p:spPr bwMode="auto">
            <a:xfrm>
              <a:off x="3379" y="2251"/>
              <a:ext cx="0" cy="227"/>
            </a:xfrm>
            <a:prstGeom prst="line">
              <a:avLst/>
            </a:prstGeom>
            <a:noFill/>
            <a:ln w="12700">
              <a:solidFill>
                <a:schemeClr val="tx1"/>
              </a:solidFill>
              <a:round/>
              <a:headEnd type="triangle" w="med" len="med"/>
              <a:tailEnd type="triangle" w="med" len="med"/>
            </a:ln>
          </p:spPr>
          <p:txBody>
            <a:bodyPr/>
            <a:lstStyle/>
            <a:p>
              <a:endParaRPr lang="en-US"/>
            </a:p>
          </p:txBody>
        </p:sp>
        <p:grpSp>
          <p:nvGrpSpPr>
            <p:cNvPr id="89096" name="Group 7"/>
            <p:cNvGrpSpPr>
              <a:grpSpLocks/>
            </p:cNvGrpSpPr>
            <p:nvPr/>
          </p:nvGrpSpPr>
          <p:grpSpPr bwMode="auto">
            <a:xfrm>
              <a:off x="1655" y="2205"/>
              <a:ext cx="3765" cy="1271"/>
              <a:chOff x="1202" y="2795"/>
              <a:chExt cx="3765" cy="1271"/>
            </a:xfrm>
          </p:grpSpPr>
          <p:sp>
            <p:nvSpPr>
              <p:cNvPr id="89097" name="Freeform 8"/>
              <p:cNvSpPr>
                <a:spLocks/>
              </p:cNvSpPr>
              <p:nvPr/>
            </p:nvSpPr>
            <p:spPr bwMode="auto">
              <a:xfrm>
                <a:off x="1565" y="2795"/>
                <a:ext cx="3130" cy="257"/>
              </a:xfrm>
              <a:custGeom>
                <a:avLst/>
                <a:gdLst>
                  <a:gd name="T0" fmla="*/ 0 w 3130"/>
                  <a:gd name="T1" fmla="*/ 234 h 257"/>
                  <a:gd name="T2" fmla="*/ 272 w 3130"/>
                  <a:gd name="T3" fmla="*/ 234 h 257"/>
                  <a:gd name="T4" fmla="*/ 680 w 3130"/>
                  <a:gd name="T5" fmla="*/ 98 h 257"/>
                  <a:gd name="T6" fmla="*/ 1361 w 3130"/>
                  <a:gd name="T7" fmla="*/ 7 h 257"/>
                  <a:gd name="T8" fmla="*/ 2268 w 3130"/>
                  <a:gd name="T9" fmla="*/ 143 h 257"/>
                  <a:gd name="T10" fmla="*/ 3130 w 3130"/>
                  <a:gd name="T11" fmla="*/ 189 h 257"/>
                  <a:gd name="T12" fmla="*/ 0 60000 65536"/>
                  <a:gd name="T13" fmla="*/ 0 60000 65536"/>
                  <a:gd name="T14" fmla="*/ 0 60000 65536"/>
                  <a:gd name="T15" fmla="*/ 0 60000 65536"/>
                  <a:gd name="T16" fmla="*/ 0 60000 65536"/>
                  <a:gd name="T17" fmla="*/ 0 60000 65536"/>
                  <a:gd name="T18" fmla="*/ 0 w 3130"/>
                  <a:gd name="T19" fmla="*/ 0 h 257"/>
                  <a:gd name="T20" fmla="*/ 3130 w 3130"/>
                  <a:gd name="T21" fmla="*/ 257 h 257"/>
                </a:gdLst>
                <a:ahLst/>
                <a:cxnLst>
                  <a:cxn ang="T12">
                    <a:pos x="T0" y="T1"/>
                  </a:cxn>
                  <a:cxn ang="T13">
                    <a:pos x="T2" y="T3"/>
                  </a:cxn>
                  <a:cxn ang="T14">
                    <a:pos x="T4" y="T5"/>
                  </a:cxn>
                  <a:cxn ang="T15">
                    <a:pos x="T6" y="T7"/>
                  </a:cxn>
                  <a:cxn ang="T16">
                    <a:pos x="T8" y="T9"/>
                  </a:cxn>
                  <a:cxn ang="T17">
                    <a:pos x="T10" y="T11"/>
                  </a:cxn>
                </a:cxnLst>
                <a:rect l="T18" t="T19" r="T20" b="T21"/>
                <a:pathLst>
                  <a:path w="3130" h="257">
                    <a:moveTo>
                      <a:pt x="0" y="234"/>
                    </a:moveTo>
                    <a:cubicBezTo>
                      <a:pt x="79" y="245"/>
                      <a:pt x="159" y="257"/>
                      <a:pt x="272" y="234"/>
                    </a:cubicBezTo>
                    <a:cubicBezTo>
                      <a:pt x="385" y="211"/>
                      <a:pt x="499" y="136"/>
                      <a:pt x="680" y="98"/>
                    </a:cubicBezTo>
                    <a:cubicBezTo>
                      <a:pt x="861" y="60"/>
                      <a:pt x="1096" y="0"/>
                      <a:pt x="1361" y="7"/>
                    </a:cubicBezTo>
                    <a:cubicBezTo>
                      <a:pt x="1626" y="14"/>
                      <a:pt x="1973" y="113"/>
                      <a:pt x="2268" y="143"/>
                    </a:cubicBezTo>
                    <a:cubicBezTo>
                      <a:pt x="2563" y="173"/>
                      <a:pt x="2986" y="181"/>
                      <a:pt x="3130" y="189"/>
                    </a:cubicBezTo>
                  </a:path>
                </a:pathLst>
              </a:custGeom>
              <a:noFill/>
              <a:ln w="12700">
                <a:solidFill>
                  <a:schemeClr val="tx1"/>
                </a:solidFill>
                <a:round/>
                <a:headEnd/>
                <a:tailEnd/>
              </a:ln>
            </p:spPr>
            <p:txBody>
              <a:bodyPr/>
              <a:lstStyle/>
              <a:p>
                <a:pPr algn="ctr" eaLnBrk="0" hangingPunct="0"/>
                <a:endParaRPr lang="en-US"/>
              </a:p>
            </p:txBody>
          </p:sp>
          <p:sp>
            <p:nvSpPr>
              <p:cNvPr id="89098" name="Freeform 9"/>
              <p:cNvSpPr>
                <a:spLocks/>
              </p:cNvSpPr>
              <p:nvPr/>
            </p:nvSpPr>
            <p:spPr bwMode="auto">
              <a:xfrm flipV="1">
                <a:off x="1610" y="3022"/>
                <a:ext cx="3130" cy="1044"/>
              </a:xfrm>
              <a:custGeom>
                <a:avLst/>
                <a:gdLst>
                  <a:gd name="T0" fmla="*/ 0 w 3130"/>
                  <a:gd name="T1" fmla="*/ 258949 h 257"/>
                  <a:gd name="T2" fmla="*/ 272 w 3130"/>
                  <a:gd name="T3" fmla="*/ 258949 h 257"/>
                  <a:gd name="T4" fmla="*/ 680 w 3130"/>
                  <a:gd name="T5" fmla="*/ 108401 h 257"/>
                  <a:gd name="T6" fmla="*/ 1361 w 3130"/>
                  <a:gd name="T7" fmla="*/ 7641 h 257"/>
                  <a:gd name="T8" fmla="*/ 2268 w 3130"/>
                  <a:gd name="T9" fmla="*/ 158205 h 257"/>
                  <a:gd name="T10" fmla="*/ 3130 w 3130"/>
                  <a:gd name="T11" fmla="*/ 209145 h 257"/>
                  <a:gd name="T12" fmla="*/ 0 60000 65536"/>
                  <a:gd name="T13" fmla="*/ 0 60000 65536"/>
                  <a:gd name="T14" fmla="*/ 0 60000 65536"/>
                  <a:gd name="T15" fmla="*/ 0 60000 65536"/>
                  <a:gd name="T16" fmla="*/ 0 60000 65536"/>
                  <a:gd name="T17" fmla="*/ 0 60000 65536"/>
                  <a:gd name="T18" fmla="*/ 0 w 3130"/>
                  <a:gd name="T19" fmla="*/ 0 h 257"/>
                  <a:gd name="T20" fmla="*/ 3130 w 3130"/>
                  <a:gd name="T21" fmla="*/ 257 h 257"/>
                </a:gdLst>
                <a:ahLst/>
                <a:cxnLst>
                  <a:cxn ang="T12">
                    <a:pos x="T0" y="T1"/>
                  </a:cxn>
                  <a:cxn ang="T13">
                    <a:pos x="T2" y="T3"/>
                  </a:cxn>
                  <a:cxn ang="T14">
                    <a:pos x="T4" y="T5"/>
                  </a:cxn>
                  <a:cxn ang="T15">
                    <a:pos x="T6" y="T7"/>
                  </a:cxn>
                  <a:cxn ang="T16">
                    <a:pos x="T8" y="T9"/>
                  </a:cxn>
                  <a:cxn ang="T17">
                    <a:pos x="T10" y="T11"/>
                  </a:cxn>
                </a:cxnLst>
                <a:rect l="T18" t="T19" r="T20" b="T21"/>
                <a:pathLst>
                  <a:path w="3130" h="257">
                    <a:moveTo>
                      <a:pt x="0" y="234"/>
                    </a:moveTo>
                    <a:cubicBezTo>
                      <a:pt x="79" y="245"/>
                      <a:pt x="159" y="257"/>
                      <a:pt x="272" y="234"/>
                    </a:cubicBezTo>
                    <a:cubicBezTo>
                      <a:pt x="385" y="211"/>
                      <a:pt x="499" y="136"/>
                      <a:pt x="680" y="98"/>
                    </a:cubicBezTo>
                    <a:cubicBezTo>
                      <a:pt x="861" y="60"/>
                      <a:pt x="1096" y="0"/>
                      <a:pt x="1361" y="7"/>
                    </a:cubicBezTo>
                    <a:cubicBezTo>
                      <a:pt x="1626" y="14"/>
                      <a:pt x="1973" y="113"/>
                      <a:pt x="2268" y="143"/>
                    </a:cubicBezTo>
                    <a:cubicBezTo>
                      <a:pt x="2563" y="173"/>
                      <a:pt x="2986" y="181"/>
                      <a:pt x="3130" y="189"/>
                    </a:cubicBezTo>
                  </a:path>
                </a:pathLst>
              </a:custGeom>
              <a:noFill/>
              <a:ln w="12700">
                <a:solidFill>
                  <a:schemeClr val="tx1"/>
                </a:solidFill>
                <a:round/>
                <a:headEnd/>
                <a:tailEnd/>
              </a:ln>
            </p:spPr>
            <p:txBody>
              <a:bodyPr/>
              <a:lstStyle/>
              <a:p>
                <a:pPr algn="ctr" eaLnBrk="0" hangingPunct="0"/>
                <a:endParaRPr lang="en-US"/>
              </a:p>
            </p:txBody>
          </p:sp>
          <p:sp>
            <p:nvSpPr>
              <p:cNvPr id="89099" name="Line 10"/>
              <p:cNvSpPr>
                <a:spLocks noChangeShapeType="1"/>
              </p:cNvSpPr>
              <p:nvPr/>
            </p:nvSpPr>
            <p:spPr bwMode="auto">
              <a:xfrm>
                <a:off x="2925" y="3067"/>
                <a:ext cx="0" cy="953"/>
              </a:xfrm>
              <a:prstGeom prst="line">
                <a:avLst/>
              </a:prstGeom>
              <a:noFill/>
              <a:ln w="12700">
                <a:solidFill>
                  <a:schemeClr val="tx1"/>
                </a:solidFill>
                <a:round/>
                <a:headEnd type="triangle" w="med" len="med"/>
                <a:tailEnd type="triangle" w="med" len="med"/>
              </a:ln>
            </p:spPr>
            <p:txBody>
              <a:bodyPr/>
              <a:lstStyle/>
              <a:p>
                <a:endParaRPr lang="en-US"/>
              </a:p>
            </p:txBody>
          </p:sp>
          <p:sp>
            <p:nvSpPr>
              <p:cNvPr id="89100" name="Text Box 11"/>
              <p:cNvSpPr txBox="1">
                <a:spLocks noChangeArrowheads="1"/>
              </p:cNvSpPr>
              <p:nvPr/>
            </p:nvSpPr>
            <p:spPr bwMode="auto">
              <a:xfrm>
                <a:off x="2880" y="2840"/>
                <a:ext cx="680" cy="154"/>
              </a:xfrm>
              <a:prstGeom prst="rect">
                <a:avLst/>
              </a:prstGeom>
              <a:noFill/>
              <a:ln w="12700">
                <a:noFill/>
                <a:miter lim="800000"/>
                <a:headEnd/>
                <a:tailEnd/>
              </a:ln>
            </p:spPr>
            <p:txBody>
              <a:bodyPr>
                <a:spAutoFit/>
              </a:bodyPr>
              <a:lstStyle/>
              <a:p>
                <a:pPr eaLnBrk="0" hangingPunct="0">
                  <a:spcBef>
                    <a:spcPct val="50000"/>
                  </a:spcBef>
                </a:pPr>
                <a:r>
                  <a:rPr lang="en-GB" sz="1000"/>
                  <a:t>10cm</a:t>
                </a:r>
              </a:p>
            </p:txBody>
          </p:sp>
          <p:sp>
            <p:nvSpPr>
              <p:cNvPr id="89101" name="Text Box 12"/>
              <p:cNvSpPr txBox="1">
                <a:spLocks noChangeArrowheads="1"/>
              </p:cNvSpPr>
              <p:nvPr/>
            </p:nvSpPr>
            <p:spPr bwMode="auto">
              <a:xfrm>
                <a:off x="2971" y="3385"/>
                <a:ext cx="680" cy="154"/>
              </a:xfrm>
              <a:prstGeom prst="rect">
                <a:avLst/>
              </a:prstGeom>
              <a:noFill/>
              <a:ln w="12700">
                <a:noFill/>
                <a:miter lim="800000"/>
                <a:headEnd/>
                <a:tailEnd/>
              </a:ln>
            </p:spPr>
            <p:txBody>
              <a:bodyPr>
                <a:spAutoFit/>
              </a:bodyPr>
              <a:lstStyle/>
              <a:p>
                <a:pPr eaLnBrk="0" hangingPunct="0">
                  <a:spcBef>
                    <a:spcPct val="50000"/>
                  </a:spcBef>
                </a:pPr>
                <a:r>
                  <a:rPr lang="en-GB" sz="1000"/>
                  <a:t>30 m</a:t>
                </a:r>
              </a:p>
            </p:txBody>
          </p:sp>
          <p:sp>
            <p:nvSpPr>
              <p:cNvPr id="89102" name="Line 13"/>
              <p:cNvSpPr>
                <a:spLocks noChangeShapeType="1"/>
              </p:cNvSpPr>
              <p:nvPr/>
            </p:nvSpPr>
            <p:spPr bwMode="auto">
              <a:xfrm>
                <a:off x="1202" y="3067"/>
                <a:ext cx="3765" cy="0"/>
              </a:xfrm>
              <a:prstGeom prst="line">
                <a:avLst/>
              </a:prstGeom>
              <a:noFill/>
              <a:ln w="12700">
                <a:solidFill>
                  <a:schemeClr val="tx1"/>
                </a:solidFill>
                <a:prstDash val="dash"/>
                <a:round/>
                <a:headEnd/>
                <a:tailEnd/>
              </a:ln>
            </p:spPr>
            <p:txBody>
              <a:bodyPr/>
              <a:lstStyle/>
              <a:p>
                <a:endParaRPr lang="en-US"/>
              </a:p>
            </p:txBody>
          </p:sp>
        </p:grpSp>
      </p:grpSp>
      <p:sp>
        <p:nvSpPr>
          <p:cNvPr id="89094" name="Text Box 14"/>
          <p:cNvSpPr txBox="1">
            <a:spLocks noChangeArrowheads="1"/>
          </p:cNvSpPr>
          <p:nvPr/>
        </p:nvSpPr>
        <p:spPr bwMode="auto">
          <a:xfrm>
            <a:off x="179393" y="5805274"/>
            <a:ext cx="8713787" cy="581025"/>
          </a:xfrm>
          <a:prstGeom prst="rect">
            <a:avLst/>
          </a:prstGeom>
          <a:noFill/>
          <a:ln w="12700">
            <a:noFill/>
            <a:miter lim="800000"/>
            <a:headEnd/>
            <a:tailEnd/>
          </a:ln>
        </p:spPr>
        <p:txBody>
          <a:bodyPr>
            <a:spAutoFit/>
          </a:bodyPr>
          <a:lstStyle/>
          <a:p>
            <a:pPr eaLnBrk="0" hangingPunct="0">
              <a:spcBef>
                <a:spcPct val="50000"/>
              </a:spcBef>
            </a:pPr>
            <a:r>
              <a:rPr lang="en-GB" sz="1600" dirty="0">
                <a:solidFill>
                  <a:srgbClr val="0000CC"/>
                </a:solidFill>
              </a:rPr>
              <a:t>If we observe sea level, one can infer information on the vertical density structure</a:t>
            </a:r>
            <a:endParaRPr lang="en-US" sz="1600" dirty="0">
              <a:solidFill>
                <a:srgbClr val="0000CC"/>
              </a:solidFill>
            </a:endParaRPr>
          </a:p>
        </p:txBody>
      </p:sp>
    </p:spTree>
    <p:extLst>
      <p:ext uri="{BB962C8B-B14F-4D97-AF65-F5344CB8AC3E}">
        <p14:creationId xmlns:p14="http://schemas.microsoft.com/office/powerpoint/2010/main" val="67908073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5508104" y="349436"/>
            <a:ext cx="3265733" cy="842392"/>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a:lstStyle>
          <a:p>
            <a:r>
              <a:rPr lang="en-GB" sz="1400" dirty="0" smtClean="0">
                <a:solidFill>
                  <a:schemeClr val="accent1">
                    <a:lumMod val="75000"/>
                  </a:schemeClr>
                </a:solidFill>
              </a:rPr>
              <a:t>Daily Equatorial Anomalies: March 2015-March 2016</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7460" y="1326976"/>
            <a:ext cx="3671793" cy="5198368"/>
          </a:xfrm>
          <a:prstGeom prst="rect">
            <a:avLst/>
          </a:prstGeom>
        </p:spPr>
      </p:pic>
      <p:sp>
        <p:nvSpPr>
          <p:cNvPr id="13" name="TextBox 12"/>
          <p:cNvSpPr txBox="1"/>
          <p:nvPr/>
        </p:nvSpPr>
        <p:spPr>
          <a:xfrm>
            <a:off x="5647703" y="1326976"/>
            <a:ext cx="2554133" cy="369332"/>
          </a:xfrm>
          <a:prstGeom prst="rect">
            <a:avLst/>
          </a:prstGeom>
          <a:solidFill>
            <a:schemeClr val="bg1"/>
          </a:solidFill>
        </p:spPr>
        <p:txBody>
          <a:bodyPr wrap="square" rtlCol="0">
            <a:spAutoFit/>
          </a:bodyPr>
          <a:lstStyle/>
          <a:p>
            <a:pPr algn="ctr"/>
            <a:r>
              <a:rPr lang="en-GB" sz="1800" dirty="0" smtClean="0"/>
              <a:t>D20 Anomalies</a:t>
            </a:r>
            <a:endParaRPr lang="en-GB" sz="1800"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727296" y="259751"/>
            <a:ext cx="2981505" cy="4221088"/>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799304" y="3212079"/>
            <a:ext cx="2981505" cy="4221088"/>
          </a:xfrm>
          <a:prstGeom prst="rect">
            <a:avLst/>
          </a:prstGeom>
        </p:spPr>
      </p:pic>
      <p:sp>
        <p:nvSpPr>
          <p:cNvPr id="21" name="Title 1"/>
          <p:cNvSpPr txBox="1">
            <a:spLocks/>
          </p:cNvSpPr>
          <p:nvPr/>
        </p:nvSpPr>
        <p:spPr bwMode="auto">
          <a:xfrm>
            <a:off x="915405" y="116632"/>
            <a:ext cx="4232659" cy="842392"/>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a:lstStyle>
          <a:p>
            <a:r>
              <a:rPr lang="en-GB" sz="2800" dirty="0" smtClean="0">
                <a:solidFill>
                  <a:schemeClr val="accent1">
                    <a:lumMod val="75000"/>
                  </a:schemeClr>
                </a:solidFill>
              </a:rPr>
              <a:t>El Nino 2015/2016</a:t>
            </a:r>
          </a:p>
        </p:txBody>
      </p:sp>
      <p:sp>
        <p:nvSpPr>
          <p:cNvPr id="23" name="TextBox 22"/>
          <p:cNvSpPr txBox="1"/>
          <p:nvPr/>
        </p:nvSpPr>
        <p:spPr>
          <a:xfrm>
            <a:off x="683568" y="1115452"/>
            <a:ext cx="3364520" cy="369332"/>
          </a:xfrm>
          <a:prstGeom prst="rect">
            <a:avLst/>
          </a:prstGeom>
          <a:solidFill>
            <a:schemeClr val="bg1"/>
          </a:solidFill>
        </p:spPr>
        <p:txBody>
          <a:bodyPr wrap="square" rtlCol="0">
            <a:spAutoFit/>
          </a:bodyPr>
          <a:lstStyle/>
          <a:p>
            <a:pPr algn="ctr"/>
            <a:r>
              <a:rPr lang="en-GB" sz="1800" dirty="0" smtClean="0"/>
              <a:t>SL Anomalies Feb 2016</a:t>
            </a:r>
            <a:endParaRPr lang="en-GB" sz="1800" dirty="0"/>
          </a:p>
        </p:txBody>
      </p:sp>
      <p:sp>
        <p:nvSpPr>
          <p:cNvPr id="24" name="TextBox 23"/>
          <p:cNvSpPr txBox="1"/>
          <p:nvPr/>
        </p:nvSpPr>
        <p:spPr>
          <a:xfrm>
            <a:off x="179512" y="3822202"/>
            <a:ext cx="4545939" cy="369332"/>
          </a:xfrm>
          <a:prstGeom prst="rect">
            <a:avLst/>
          </a:prstGeom>
          <a:solidFill>
            <a:schemeClr val="bg1"/>
          </a:solidFill>
        </p:spPr>
        <p:txBody>
          <a:bodyPr wrap="square" rtlCol="0">
            <a:spAutoFit/>
          </a:bodyPr>
          <a:lstStyle/>
          <a:p>
            <a:pPr algn="ctr"/>
            <a:r>
              <a:rPr lang="en-GB" sz="1800" dirty="0" smtClean="0"/>
              <a:t>Lon/Depth Temp </a:t>
            </a:r>
            <a:r>
              <a:rPr lang="en-GB" sz="1800" dirty="0" err="1" smtClean="0"/>
              <a:t>anom</a:t>
            </a:r>
            <a:r>
              <a:rPr lang="en-GB" sz="1800" dirty="0" smtClean="0"/>
              <a:t>  Feb 2016</a:t>
            </a:r>
            <a:endParaRPr lang="en-GB" sz="1800" dirty="0"/>
          </a:p>
        </p:txBody>
      </p:sp>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88639" y="1326976"/>
            <a:ext cx="3671793" cy="5198368"/>
          </a:xfrm>
          <a:prstGeom prst="rect">
            <a:avLst/>
          </a:prstGeom>
        </p:spPr>
      </p:pic>
      <p:sp>
        <p:nvSpPr>
          <p:cNvPr id="16" name="TextBox 15"/>
          <p:cNvSpPr txBox="1"/>
          <p:nvPr/>
        </p:nvSpPr>
        <p:spPr>
          <a:xfrm>
            <a:off x="5576663" y="1273032"/>
            <a:ext cx="2554133" cy="369332"/>
          </a:xfrm>
          <a:prstGeom prst="rect">
            <a:avLst/>
          </a:prstGeom>
          <a:solidFill>
            <a:schemeClr val="bg1"/>
          </a:solidFill>
        </p:spPr>
        <p:txBody>
          <a:bodyPr wrap="square" rtlCol="0">
            <a:spAutoFit/>
          </a:bodyPr>
          <a:lstStyle/>
          <a:p>
            <a:pPr algn="ctr"/>
            <a:r>
              <a:rPr lang="en-GB" sz="1800" dirty="0" smtClean="0"/>
              <a:t>SL Anomalies</a:t>
            </a:r>
            <a:endParaRPr lang="en-GB" sz="1800" dirty="0"/>
          </a:p>
        </p:txBody>
      </p:sp>
    </p:spTree>
    <p:extLst>
      <p:ext uri="{BB962C8B-B14F-4D97-AF65-F5344CB8AC3E}">
        <p14:creationId xmlns:p14="http://schemas.microsoft.com/office/powerpoint/2010/main" val="1623967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95536" y="3356992"/>
            <a:ext cx="8496944" cy="3108543"/>
          </a:xfrm>
          <a:prstGeom prst="rect">
            <a:avLst/>
          </a:prstGeom>
          <a:noFill/>
        </p:spPr>
        <p:txBody>
          <a:bodyPr wrap="square" rtlCol="0">
            <a:spAutoFit/>
          </a:bodyPr>
          <a:lstStyle/>
          <a:p>
            <a:pPr algn="l"/>
            <a:r>
              <a:rPr lang="en-GB" sz="1400" dirty="0" smtClean="0">
                <a:solidFill>
                  <a:srgbClr val="7030A0"/>
                </a:solidFill>
              </a:rPr>
              <a:t>Altimeter measures SSH </a:t>
            </a:r>
            <a:r>
              <a:rPr lang="en-GB" sz="1400" b="0" dirty="0" smtClean="0"/>
              <a:t>(respect reference </a:t>
            </a:r>
            <a:r>
              <a:rPr lang="en-GB" sz="1400" b="0" dirty="0" err="1" smtClean="0"/>
              <a:t>ellipsoide</a:t>
            </a:r>
            <a:r>
              <a:rPr lang="en-GB" sz="1400" b="0" dirty="0" smtClean="0"/>
              <a:t>)</a:t>
            </a:r>
          </a:p>
          <a:p>
            <a:pPr algn="l"/>
            <a:r>
              <a:rPr lang="en-GB" sz="1400" dirty="0" smtClean="0">
                <a:solidFill>
                  <a:schemeClr val="accent6">
                    <a:lumMod val="50000"/>
                  </a:schemeClr>
                </a:solidFill>
              </a:rPr>
              <a:t>Model represents </a:t>
            </a:r>
            <a:r>
              <a:rPr lang="el-GR" sz="1400" dirty="0" smtClean="0">
                <a:solidFill>
                  <a:schemeClr val="accent6">
                    <a:lumMod val="50000"/>
                  </a:schemeClr>
                </a:solidFill>
              </a:rPr>
              <a:t>η</a:t>
            </a:r>
            <a:r>
              <a:rPr lang="en-GB" sz="1400" dirty="0" smtClean="0">
                <a:solidFill>
                  <a:schemeClr val="accent6">
                    <a:lumMod val="50000"/>
                  </a:schemeClr>
                </a:solidFill>
              </a:rPr>
              <a:t> </a:t>
            </a:r>
            <a:r>
              <a:rPr lang="en-GB" sz="1400" b="0" dirty="0" smtClean="0"/>
              <a:t>(</a:t>
            </a:r>
            <a:r>
              <a:rPr lang="en-GB" sz="1400" b="0" dirty="0" err="1" smtClean="0"/>
              <a:t>ssh</a:t>
            </a:r>
            <a:r>
              <a:rPr lang="en-GB" sz="1400" b="0" dirty="0" smtClean="0"/>
              <a:t> referred to the Geoid)</a:t>
            </a:r>
          </a:p>
          <a:p>
            <a:pPr algn="l"/>
            <a:endParaRPr lang="en-GB" sz="1400" b="0" dirty="0" smtClean="0"/>
          </a:p>
          <a:p>
            <a:r>
              <a:rPr lang="en-GB" sz="1400" dirty="0" smtClean="0">
                <a:solidFill>
                  <a:srgbClr val="7030A0"/>
                </a:solidFill>
              </a:rPr>
              <a:t>SSH</a:t>
            </a:r>
            <a:r>
              <a:rPr lang="en-GB" sz="1400" dirty="0" smtClean="0"/>
              <a:t>-Geoid=</a:t>
            </a:r>
            <a:r>
              <a:rPr lang="el-GR" sz="1400" dirty="0"/>
              <a:t> </a:t>
            </a:r>
            <a:r>
              <a:rPr lang="el-GR" sz="1400" dirty="0" smtClean="0">
                <a:solidFill>
                  <a:schemeClr val="accent6">
                    <a:lumMod val="50000"/>
                  </a:schemeClr>
                </a:solidFill>
              </a:rPr>
              <a:t>η</a:t>
            </a:r>
            <a:endParaRPr lang="en-GB" sz="1400" dirty="0" smtClean="0">
              <a:solidFill>
                <a:schemeClr val="accent6">
                  <a:lumMod val="50000"/>
                </a:schemeClr>
              </a:solidFill>
            </a:endParaRPr>
          </a:p>
          <a:p>
            <a:pPr algn="l"/>
            <a:endParaRPr lang="en-GB" sz="1400" b="0" dirty="0" smtClean="0"/>
          </a:p>
          <a:p>
            <a:pPr algn="l"/>
            <a:r>
              <a:rPr lang="en-GB" sz="1400" b="0" dirty="0" smtClean="0"/>
              <a:t>Geoid </a:t>
            </a:r>
            <a:r>
              <a:rPr lang="en-GB" sz="1400" b="0" dirty="0"/>
              <a:t>was poorly known (not any </a:t>
            </a:r>
            <a:r>
              <a:rPr lang="en-GB" sz="1400" b="0" dirty="0" smtClean="0"/>
              <a:t>longer) </a:t>
            </a:r>
            <a:r>
              <a:rPr lang="en-GB" sz="1400" b="0" dirty="0"/>
              <a:t>and changes in </a:t>
            </a:r>
            <a:r>
              <a:rPr lang="en-GB" sz="1400" b="0" dirty="0" smtClean="0"/>
              <a:t>time (*)</a:t>
            </a:r>
          </a:p>
          <a:p>
            <a:pPr algn="l"/>
            <a:endParaRPr lang="en-GB" sz="1400" b="0" dirty="0" smtClean="0"/>
          </a:p>
          <a:p>
            <a:pPr algn="l"/>
            <a:r>
              <a:rPr lang="en-GB" sz="1400" dirty="0" smtClean="0"/>
              <a:t>Alternative</a:t>
            </a:r>
            <a:r>
              <a:rPr lang="en-GB" sz="1400" b="0" dirty="0" smtClean="0"/>
              <a:t>: Assimilate Sea Level Anomalies (SLA) respect a time mean</a:t>
            </a:r>
          </a:p>
          <a:p>
            <a:r>
              <a:rPr lang="en-GB" sz="1400" dirty="0" err="1" smtClean="0"/>
              <a:t>Obs</a:t>
            </a:r>
            <a:r>
              <a:rPr lang="en-GB" sz="1400" dirty="0" smtClean="0"/>
              <a:t>: SSH anomalies = </a:t>
            </a:r>
            <a:r>
              <a:rPr lang="en-GB" sz="1400" dirty="0" smtClean="0">
                <a:solidFill>
                  <a:srgbClr val="7030A0"/>
                </a:solidFill>
              </a:rPr>
              <a:t>SSH-</a:t>
            </a:r>
            <a:r>
              <a:rPr lang="en-GB" sz="1400" dirty="0" smtClean="0">
                <a:solidFill>
                  <a:srgbClr val="C00000"/>
                </a:solidFill>
              </a:rPr>
              <a:t>MSSH</a:t>
            </a:r>
            <a:r>
              <a:rPr lang="en-GB" sz="1400" dirty="0" smtClean="0"/>
              <a:t> </a:t>
            </a:r>
            <a:r>
              <a:rPr lang="en-GB" sz="1400" dirty="0" smtClean="0">
                <a:solidFill>
                  <a:schemeClr val="accent5">
                    <a:lumMod val="50000"/>
                  </a:schemeClr>
                </a:solidFill>
              </a:rPr>
              <a:t>= </a:t>
            </a:r>
            <a:r>
              <a:rPr lang="en-GB" sz="1400" dirty="0" err="1" smtClean="0">
                <a:solidFill>
                  <a:schemeClr val="accent5">
                    <a:lumMod val="50000"/>
                  </a:schemeClr>
                </a:solidFill>
              </a:rPr>
              <a:t>Obs</a:t>
            </a:r>
            <a:r>
              <a:rPr lang="en-GB" sz="1400" dirty="0" smtClean="0">
                <a:solidFill>
                  <a:schemeClr val="accent5">
                    <a:lumMod val="50000"/>
                  </a:schemeClr>
                </a:solidFill>
              </a:rPr>
              <a:t> SLA</a:t>
            </a:r>
          </a:p>
          <a:p>
            <a:pPr algn="l"/>
            <a:r>
              <a:rPr lang="en-GB" sz="1400" dirty="0"/>
              <a:t> </a:t>
            </a:r>
            <a:r>
              <a:rPr lang="en-GB" sz="1400" dirty="0" smtClean="0"/>
              <a:t>                               Mod:   </a:t>
            </a:r>
            <a:r>
              <a:rPr lang="el-GR" sz="1400" dirty="0" smtClean="0"/>
              <a:t>η</a:t>
            </a:r>
            <a:r>
              <a:rPr lang="en-GB" sz="1400" dirty="0" smtClean="0"/>
              <a:t> anomalies   = </a:t>
            </a:r>
            <a:r>
              <a:rPr lang="el-GR" sz="1400" dirty="0" smtClean="0">
                <a:solidFill>
                  <a:schemeClr val="accent6">
                    <a:lumMod val="50000"/>
                  </a:schemeClr>
                </a:solidFill>
              </a:rPr>
              <a:t>η</a:t>
            </a:r>
            <a:r>
              <a:rPr lang="en-GB" sz="1400" dirty="0" smtClean="0"/>
              <a:t> </a:t>
            </a:r>
            <a:r>
              <a:rPr lang="en-GB" sz="1400" dirty="0" smtClean="0">
                <a:solidFill>
                  <a:schemeClr val="accent6">
                    <a:lumMod val="50000"/>
                  </a:schemeClr>
                </a:solidFill>
              </a:rPr>
              <a:t>– </a:t>
            </a:r>
            <a:r>
              <a:rPr lang="en-GB" sz="1400" dirty="0" smtClean="0">
                <a:solidFill>
                  <a:srgbClr val="663300"/>
                </a:solidFill>
              </a:rPr>
              <a:t>MDT</a:t>
            </a:r>
            <a:r>
              <a:rPr lang="en-GB" sz="1400" dirty="0" smtClean="0">
                <a:solidFill>
                  <a:schemeClr val="accent6">
                    <a:lumMod val="50000"/>
                  </a:schemeClr>
                </a:solidFill>
              </a:rPr>
              <a:t>     </a:t>
            </a:r>
            <a:r>
              <a:rPr lang="en-GB" sz="1400" dirty="0" smtClean="0">
                <a:solidFill>
                  <a:schemeClr val="accent5">
                    <a:lumMod val="50000"/>
                  </a:schemeClr>
                </a:solidFill>
              </a:rPr>
              <a:t>= Mod SLA</a:t>
            </a:r>
          </a:p>
          <a:p>
            <a:endParaRPr lang="en-GB" sz="1400" b="0" dirty="0" smtClean="0"/>
          </a:p>
          <a:p>
            <a:pPr algn="l"/>
            <a:r>
              <a:rPr lang="en-GB" sz="1400" b="0" dirty="0" smtClean="0"/>
              <a:t>Where:   MSSH= Temporal Mean SSH ; </a:t>
            </a:r>
          </a:p>
          <a:p>
            <a:pPr algn="l"/>
            <a:r>
              <a:rPr lang="en-GB" sz="1400" b="0" dirty="0"/>
              <a:t> </a:t>
            </a:r>
            <a:r>
              <a:rPr lang="en-GB" sz="1400" b="0" dirty="0" smtClean="0"/>
              <a:t>             MDT  = Temporal Mean of model SL Mean Dynamic Topography</a:t>
            </a:r>
          </a:p>
          <a:p>
            <a:r>
              <a:rPr lang="en-GB" sz="1400" b="0" dirty="0" smtClean="0"/>
              <a:t>               </a:t>
            </a:r>
            <a:r>
              <a:rPr lang="en-GB" sz="1400" dirty="0" smtClean="0">
                <a:solidFill>
                  <a:srgbClr val="7030A0"/>
                </a:solidFill>
              </a:rPr>
              <a:t>MSSH </a:t>
            </a:r>
            <a:r>
              <a:rPr lang="en-GB" sz="1400" dirty="0" smtClean="0"/>
              <a:t>– Geoid = </a:t>
            </a:r>
            <a:r>
              <a:rPr lang="en-GB" sz="1400" dirty="0" smtClean="0">
                <a:solidFill>
                  <a:schemeClr val="accent6">
                    <a:lumMod val="50000"/>
                  </a:schemeClr>
                </a:solidFill>
              </a:rPr>
              <a:t>MDT</a:t>
            </a:r>
            <a:endParaRPr lang="en-GB" sz="1400" dirty="0">
              <a:solidFill>
                <a:schemeClr val="accent6">
                  <a:lumMod val="50000"/>
                </a:schemeClr>
              </a:solidFill>
            </a:endParaRPr>
          </a:p>
        </p:txBody>
      </p:sp>
      <p:sp>
        <p:nvSpPr>
          <p:cNvPr id="13" name="Rectangle 12"/>
          <p:cNvSpPr/>
          <p:nvPr/>
        </p:nvSpPr>
        <p:spPr bwMode="auto">
          <a:xfrm>
            <a:off x="382952" y="4912220"/>
            <a:ext cx="7560840" cy="1512168"/>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smtClean="0">
              <a:ln>
                <a:noFill/>
              </a:ln>
              <a:solidFill>
                <a:schemeClr val="tx1"/>
              </a:solidFill>
              <a:effectLst/>
              <a:latin typeface="Verdana" pitchFamily="34" charset="0"/>
            </a:endParaRPr>
          </a:p>
        </p:txBody>
      </p:sp>
      <p:pic>
        <p:nvPicPr>
          <p:cNvPr id="2048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7028"/>
          <a:stretch/>
        </p:blipFill>
        <p:spPr bwMode="auto">
          <a:xfrm>
            <a:off x="1691680" y="783183"/>
            <a:ext cx="5429250" cy="235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2"/>
          <p:cNvSpPr txBox="1">
            <a:spLocks noChangeArrowheads="1"/>
          </p:cNvSpPr>
          <p:nvPr/>
        </p:nvSpPr>
        <p:spPr bwMode="auto">
          <a:xfrm>
            <a:off x="755576" y="176348"/>
            <a:ext cx="7704137" cy="576262"/>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a:lstStyle>
          <a:p>
            <a:r>
              <a:rPr lang="en-GB" dirty="0" smtClean="0"/>
              <a:t>Assimilation of altimeter data</a:t>
            </a:r>
          </a:p>
        </p:txBody>
      </p:sp>
      <p:cxnSp>
        <p:nvCxnSpPr>
          <p:cNvPr id="3" name="Straight Arrow Connector 2"/>
          <p:cNvCxnSpPr/>
          <p:nvPr/>
        </p:nvCxnSpPr>
        <p:spPr bwMode="auto">
          <a:xfrm>
            <a:off x="2520130" y="1340768"/>
            <a:ext cx="0" cy="1440160"/>
          </a:xfrm>
          <a:prstGeom prst="straightConnector1">
            <a:avLst/>
          </a:prstGeom>
          <a:solidFill>
            <a:schemeClr val="accent1"/>
          </a:solidFill>
          <a:ln w="34925" cap="flat" cmpd="sng" algn="ctr">
            <a:solidFill>
              <a:srgbClr val="7030A0"/>
            </a:solidFill>
            <a:prstDash val="solid"/>
            <a:round/>
            <a:headEnd type="triangle" w="lg" len="lg"/>
            <a:tailEnd type="triangle" w="lg" len="lg"/>
          </a:ln>
          <a:effectLst/>
        </p:spPr>
      </p:cxnSp>
      <p:cxnSp>
        <p:nvCxnSpPr>
          <p:cNvPr id="10" name="Straight Arrow Connector 9"/>
          <p:cNvCxnSpPr/>
          <p:nvPr/>
        </p:nvCxnSpPr>
        <p:spPr bwMode="auto">
          <a:xfrm>
            <a:off x="3995936" y="1772816"/>
            <a:ext cx="0" cy="720080"/>
          </a:xfrm>
          <a:prstGeom prst="straightConnector1">
            <a:avLst/>
          </a:prstGeom>
          <a:solidFill>
            <a:schemeClr val="accent1"/>
          </a:solidFill>
          <a:ln w="34925" cap="flat" cmpd="sng" algn="ctr">
            <a:solidFill>
              <a:schemeClr val="accent2">
                <a:lumMod val="75000"/>
              </a:schemeClr>
            </a:solidFill>
            <a:prstDash val="solid"/>
            <a:round/>
            <a:headEnd type="triangle" w="lg" len="lg"/>
            <a:tailEnd type="triangle" w="lg" len="lg"/>
          </a:ln>
          <a:effectLst/>
        </p:spPr>
      </p:cxnSp>
      <p:cxnSp>
        <p:nvCxnSpPr>
          <p:cNvPr id="15" name="Straight Arrow Connector 14"/>
          <p:cNvCxnSpPr/>
          <p:nvPr/>
        </p:nvCxnSpPr>
        <p:spPr bwMode="auto">
          <a:xfrm>
            <a:off x="3347864" y="1700808"/>
            <a:ext cx="0" cy="1008112"/>
          </a:xfrm>
          <a:prstGeom prst="straightConnector1">
            <a:avLst/>
          </a:prstGeom>
          <a:solidFill>
            <a:schemeClr val="accent1"/>
          </a:solidFill>
          <a:ln w="34925" cap="flat" cmpd="sng" algn="ctr">
            <a:solidFill>
              <a:srgbClr val="C00000"/>
            </a:solidFill>
            <a:prstDash val="solid"/>
            <a:round/>
            <a:headEnd type="triangle" w="lg" len="lg"/>
            <a:tailEnd type="triangle" w="lg" len="lg"/>
          </a:ln>
          <a:effectLst/>
        </p:spPr>
      </p:cxnSp>
      <p:cxnSp>
        <p:nvCxnSpPr>
          <p:cNvPr id="19" name="Straight Arrow Connector 18"/>
          <p:cNvCxnSpPr/>
          <p:nvPr/>
        </p:nvCxnSpPr>
        <p:spPr bwMode="auto">
          <a:xfrm>
            <a:off x="4499992" y="1686805"/>
            <a:ext cx="35644" cy="677986"/>
          </a:xfrm>
          <a:prstGeom prst="straightConnector1">
            <a:avLst/>
          </a:prstGeom>
          <a:solidFill>
            <a:schemeClr val="accent1"/>
          </a:solidFill>
          <a:ln w="34925" cap="flat" cmpd="sng" algn="ctr">
            <a:solidFill>
              <a:srgbClr val="663300"/>
            </a:solidFill>
            <a:prstDash val="solid"/>
            <a:round/>
            <a:headEnd type="triangle" w="lg" len="lg"/>
            <a:tailEnd type="triangle" w="lg" len="lg"/>
          </a:ln>
          <a:effectLst/>
        </p:spPr>
      </p:cxnSp>
      <p:cxnSp>
        <p:nvCxnSpPr>
          <p:cNvPr id="24" name="Straight Arrow Connector 23"/>
          <p:cNvCxnSpPr/>
          <p:nvPr/>
        </p:nvCxnSpPr>
        <p:spPr bwMode="auto">
          <a:xfrm>
            <a:off x="4932040" y="1196752"/>
            <a:ext cx="0" cy="648072"/>
          </a:xfrm>
          <a:prstGeom prst="straightConnector1">
            <a:avLst/>
          </a:prstGeom>
          <a:solidFill>
            <a:schemeClr val="accent1"/>
          </a:solidFill>
          <a:ln w="34925" cap="flat" cmpd="sng" algn="ctr">
            <a:solidFill>
              <a:srgbClr val="0033CC"/>
            </a:solidFill>
            <a:prstDash val="solid"/>
            <a:round/>
            <a:headEnd type="triangle" w="lg" len="lg"/>
            <a:tailEnd type="triangle" w="lg" len="lg"/>
          </a:ln>
          <a:effectLst/>
        </p:spPr>
      </p:cxnSp>
    </p:spTree>
    <p:extLst>
      <p:ext uri="{BB962C8B-B14F-4D97-AF65-F5344CB8AC3E}">
        <p14:creationId xmlns:p14="http://schemas.microsoft.com/office/powerpoint/2010/main" val="33006040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xit" presetSubtype="10" fill="hold" grpId="0" nodeType="clickEffect">
                                  <p:stCondLst>
                                    <p:cond delay="0"/>
                                  </p:stCondLst>
                                  <p:childTnLst>
                                    <p:animEffect transition="out" filter="randombar(horizontal)">
                                      <p:cBhvr>
                                        <p:cTn id="18" dur="500"/>
                                        <p:tgtEl>
                                          <p:spTgt spid="13"/>
                                        </p:tgtEl>
                                      </p:cBhvr>
                                    </p:animEffect>
                                    <p:set>
                                      <p:cBhvr>
                                        <p:cTn id="19" dur="1" fill="hold">
                                          <p:stCondLst>
                                            <p:cond delay="499"/>
                                          </p:stCondLst>
                                        </p:cTn>
                                        <p:tgtEl>
                                          <p:spTgt spid="13"/>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ppt_x"/>
                                          </p:val>
                                        </p:tav>
                                        <p:tav tm="100000">
                                          <p:val>
                                            <p:strVal val="#ppt_x"/>
                                          </p:val>
                                        </p:tav>
                                      </p:tavLst>
                                    </p:anim>
                                    <p:anim calcmode="lin" valueType="num">
                                      <p:cBhvr additive="base">
                                        <p:cTn id="31"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288" y="155575"/>
            <a:ext cx="8375650" cy="609600"/>
          </a:xfrm>
        </p:spPr>
        <p:txBody>
          <a:bodyPr/>
          <a:lstStyle/>
          <a:p>
            <a:r>
              <a:rPr lang="en-GB" b="1" dirty="0" smtClean="0"/>
              <a:t>Ocean assimilation systems</a:t>
            </a:r>
            <a:endParaRPr lang="en-GB" b="1" dirty="0"/>
          </a:p>
        </p:txBody>
      </p:sp>
      <p:sp>
        <p:nvSpPr>
          <p:cNvPr id="3" name="Content Placeholder 2"/>
          <p:cNvSpPr>
            <a:spLocks noGrp="1"/>
          </p:cNvSpPr>
          <p:nvPr>
            <p:ph idx="1"/>
          </p:nvPr>
        </p:nvSpPr>
        <p:spPr>
          <a:xfrm>
            <a:off x="251520" y="1340770"/>
            <a:ext cx="8424936" cy="5013995"/>
          </a:xfrm>
        </p:spPr>
        <p:txBody>
          <a:bodyPr>
            <a:normAutofit fontScale="92500" lnSpcReduction="10000"/>
          </a:bodyPr>
          <a:lstStyle/>
          <a:p>
            <a:pPr>
              <a:lnSpc>
                <a:spcPct val="100000"/>
              </a:lnSpc>
            </a:pPr>
            <a:r>
              <a:rPr lang="en-GB" sz="1400" dirty="0" smtClean="0"/>
              <a:t>DA systems based on optimum interpolation (OI), </a:t>
            </a:r>
            <a:r>
              <a:rPr lang="en-GB" sz="1400" dirty="0" err="1" smtClean="0"/>
              <a:t>variational</a:t>
            </a:r>
            <a:r>
              <a:rPr lang="en-GB" sz="1400" dirty="0" smtClean="0"/>
              <a:t> techniques (</a:t>
            </a:r>
            <a:r>
              <a:rPr lang="en-GB" sz="1400" i="1" dirty="0" smtClean="0"/>
              <a:t>e.g.</a:t>
            </a:r>
            <a:r>
              <a:rPr lang="en-GB" sz="1400" dirty="0" smtClean="0"/>
              <a:t> 3D/4D-Var) or various ensemble </a:t>
            </a:r>
            <a:r>
              <a:rPr lang="en-GB" sz="1400" dirty="0" err="1" smtClean="0"/>
              <a:t>Kalman</a:t>
            </a:r>
            <a:r>
              <a:rPr lang="en-GB" sz="1400" dirty="0" smtClean="0"/>
              <a:t> filter based methods.</a:t>
            </a:r>
          </a:p>
          <a:p>
            <a:pPr lvl="1"/>
            <a:r>
              <a:rPr lang="en-GB" sz="1400" dirty="0" smtClean="0"/>
              <a:t>Or various hybrid combinations, just like for the atmospheric systems</a:t>
            </a:r>
            <a:r>
              <a:rPr lang="en-GB" sz="1400" dirty="0" smtClean="0"/>
              <a:t>.</a:t>
            </a:r>
          </a:p>
          <a:p>
            <a:pPr lvl="1"/>
            <a:endParaRPr lang="en-GB" sz="1400" dirty="0" smtClean="0"/>
          </a:p>
          <a:p>
            <a:r>
              <a:rPr lang="en-GB" sz="1400" dirty="0">
                <a:solidFill>
                  <a:schemeClr val="accent5">
                    <a:lumMod val="50000"/>
                  </a:schemeClr>
                </a:solidFill>
              </a:rPr>
              <a:t>First guess given by an ocean model forced by atmospheric </a:t>
            </a:r>
            <a:r>
              <a:rPr lang="en-GB" sz="1400" dirty="0" smtClean="0">
                <a:solidFill>
                  <a:schemeClr val="accent5">
                    <a:lumMod val="50000"/>
                  </a:schemeClr>
                </a:solidFill>
              </a:rPr>
              <a:t>fluxes</a:t>
            </a:r>
            <a:r>
              <a:rPr lang="en-GB" sz="1400" dirty="0" smtClean="0">
                <a:solidFill>
                  <a:schemeClr val="accent5">
                    <a:lumMod val="50000"/>
                  </a:schemeClr>
                </a:solidFill>
              </a:rPr>
              <a:t>.</a:t>
            </a:r>
          </a:p>
          <a:p>
            <a:endParaRPr lang="en-GB" sz="1400" dirty="0">
              <a:solidFill>
                <a:schemeClr val="accent5">
                  <a:lumMod val="50000"/>
                </a:schemeClr>
              </a:solidFill>
            </a:endParaRPr>
          </a:p>
          <a:p>
            <a:pPr>
              <a:lnSpc>
                <a:spcPct val="100000"/>
              </a:lnSpc>
            </a:pPr>
            <a:r>
              <a:rPr lang="en-GB" sz="1400" dirty="0">
                <a:solidFill>
                  <a:srgbClr val="7030A0"/>
                </a:solidFill>
              </a:rPr>
              <a:t>Usually observations are used to modify Temperature (T), Salinity (S), </a:t>
            </a:r>
            <a:r>
              <a:rPr lang="en-GB" sz="1400" dirty="0" smtClean="0">
                <a:solidFill>
                  <a:srgbClr val="7030A0"/>
                </a:solidFill>
              </a:rPr>
              <a:t>SSH. Velocities </a:t>
            </a:r>
            <a:r>
              <a:rPr lang="en-GB" sz="1400" dirty="0">
                <a:solidFill>
                  <a:srgbClr val="7030A0"/>
                </a:solidFill>
              </a:rPr>
              <a:t>are derived via balance </a:t>
            </a:r>
            <a:r>
              <a:rPr lang="en-GB" sz="1400" dirty="0" smtClean="0">
                <a:solidFill>
                  <a:srgbClr val="7030A0"/>
                </a:solidFill>
              </a:rPr>
              <a:t>relationships</a:t>
            </a:r>
            <a:r>
              <a:rPr lang="en-GB" sz="1400" dirty="0" smtClean="0">
                <a:solidFill>
                  <a:srgbClr val="7030A0"/>
                </a:solidFill>
              </a:rPr>
              <a:t>.</a:t>
            </a:r>
          </a:p>
          <a:p>
            <a:pPr>
              <a:lnSpc>
                <a:spcPct val="100000"/>
              </a:lnSpc>
            </a:pPr>
            <a:endParaRPr lang="en-GB" sz="1400" dirty="0" smtClean="0">
              <a:solidFill>
                <a:srgbClr val="7030A0"/>
              </a:solidFill>
            </a:endParaRPr>
          </a:p>
          <a:p>
            <a:r>
              <a:rPr lang="en-GB" sz="1400" dirty="0" smtClean="0">
                <a:solidFill>
                  <a:schemeClr val="accent6">
                    <a:lumMod val="50000"/>
                  </a:schemeClr>
                </a:solidFill>
              </a:rPr>
              <a:t>How to deal with coast lines is not trivial.</a:t>
            </a:r>
          </a:p>
          <a:p>
            <a:pPr lvl="1">
              <a:spcAft>
                <a:spcPts val="480"/>
              </a:spcAft>
            </a:pPr>
            <a:r>
              <a:rPr lang="en-GB" sz="1400" i="1" dirty="0" smtClean="0">
                <a:solidFill>
                  <a:schemeClr val="accent6">
                    <a:lumMod val="50000"/>
                  </a:schemeClr>
                </a:solidFill>
              </a:rPr>
              <a:t>E.g.</a:t>
            </a:r>
            <a:r>
              <a:rPr lang="en-GB" sz="1400" dirty="0" smtClean="0">
                <a:solidFill>
                  <a:schemeClr val="accent6">
                    <a:lumMod val="50000"/>
                  </a:schemeClr>
                </a:solidFill>
              </a:rPr>
              <a:t> we don’t want increments (result of analysis) from the Pacific to propagate to the Atlantic across Panama</a:t>
            </a:r>
            <a:r>
              <a:rPr lang="en-GB" sz="1400" dirty="0" smtClean="0">
                <a:solidFill>
                  <a:schemeClr val="accent6">
                    <a:lumMod val="50000"/>
                  </a:schemeClr>
                </a:solidFill>
              </a:rPr>
              <a:t>.</a:t>
            </a:r>
          </a:p>
          <a:p>
            <a:pPr lvl="1">
              <a:spcAft>
                <a:spcPts val="480"/>
              </a:spcAft>
            </a:pPr>
            <a:endParaRPr lang="en-GB" sz="1400" dirty="0" smtClean="0">
              <a:solidFill>
                <a:schemeClr val="accent6">
                  <a:lumMod val="50000"/>
                </a:schemeClr>
              </a:solidFill>
            </a:endParaRPr>
          </a:p>
          <a:p>
            <a:pPr>
              <a:lnSpc>
                <a:spcPct val="120000"/>
              </a:lnSpc>
            </a:pPr>
            <a:r>
              <a:rPr lang="en-GB" sz="1400" dirty="0" smtClean="0">
                <a:solidFill>
                  <a:schemeClr val="accent4">
                    <a:lumMod val="75000"/>
                    <a:lumOff val="25000"/>
                  </a:schemeClr>
                </a:solidFill>
              </a:rPr>
              <a:t>To avoid initialization shock increments are typically applied via Incremental Analysis Update (IAU) which applies the increments as a forcing term over a period of time</a:t>
            </a:r>
            <a:r>
              <a:rPr lang="en-GB" sz="1400" dirty="0" smtClean="0">
                <a:solidFill>
                  <a:schemeClr val="accent4">
                    <a:lumMod val="75000"/>
                    <a:lumOff val="25000"/>
                  </a:schemeClr>
                </a:solidFill>
              </a:rPr>
              <a:t>.</a:t>
            </a:r>
          </a:p>
          <a:p>
            <a:pPr>
              <a:lnSpc>
                <a:spcPct val="120000"/>
              </a:lnSpc>
            </a:pPr>
            <a:endParaRPr lang="en-GB" sz="1400" dirty="0" smtClean="0">
              <a:solidFill>
                <a:schemeClr val="accent4">
                  <a:lumMod val="75000"/>
                  <a:lumOff val="25000"/>
                </a:schemeClr>
              </a:solidFill>
            </a:endParaRPr>
          </a:p>
          <a:p>
            <a:pPr>
              <a:lnSpc>
                <a:spcPct val="120000"/>
              </a:lnSpc>
            </a:pPr>
            <a:r>
              <a:rPr lang="en-GB" sz="1400" dirty="0">
                <a:solidFill>
                  <a:srgbClr val="663300"/>
                </a:solidFill>
              </a:rPr>
              <a:t>B</a:t>
            </a:r>
            <a:r>
              <a:rPr lang="en-GB" sz="1400" dirty="0" smtClean="0">
                <a:solidFill>
                  <a:srgbClr val="663300"/>
                </a:solidFill>
              </a:rPr>
              <a:t>ias correction is very important is very important for reanalyses applications</a:t>
            </a:r>
          </a:p>
          <a:p>
            <a:endParaRPr lang="en-GB" sz="1400" dirty="0" smtClean="0"/>
          </a:p>
          <a:p>
            <a:pPr lvl="1"/>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500"/>
                                        <p:tgtEl>
                                          <p:spTgt spid="3">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animEffect transition="in" filter="fade">
                                      <p:cBhvr>
                                        <p:cTn id="33" dur="500"/>
                                        <p:tgtEl>
                                          <p:spTgt spid="3">
                                            <p:txEl>
                                              <p:pRg st="10" end="1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12" end="12"/>
                                            </p:txEl>
                                          </p:spTgt>
                                        </p:tgtEl>
                                        <p:attrNameLst>
                                          <p:attrName>style.visibility</p:attrName>
                                        </p:attrNameLst>
                                      </p:cBhvr>
                                      <p:to>
                                        <p:strVal val="visible"/>
                                      </p:to>
                                    </p:set>
                                    <p:animEffect transition="in" filter="fade">
                                      <p:cBhvr>
                                        <p:cTn id="38"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49288" y="155575"/>
            <a:ext cx="8375650" cy="609600"/>
          </a:xfrm>
        </p:spPr>
        <p:txBody>
          <a:bodyPr/>
          <a:lstStyle/>
          <a:p>
            <a:r>
              <a:rPr lang="en-GB" b="1" dirty="0" smtClean="0"/>
              <a:t>Example of ocean DA:NEMOVAR</a:t>
            </a:r>
            <a:endParaRPr lang="en-GB" b="1" dirty="0"/>
          </a:p>
        </p:txBody>
      </p:sp>
      <p:sp>
        <p:nvSpPr>
          <p:cNvPr id="3" name="Content Placeholder 2"/>
          <p:cNvSpPr>
            <a:spLocks noGrp="1"/>
          </p:cNvSpPr>
          <p:nvPr>
            <p:ph idx="1"/>
          </p:nvPr>
        </p:nvSpPr>
        <p:spPr>
          <a:xfrm>
            <a:off x="176213" y="836712"/>
            <a:ext cx="8848725" cy="4536505"/>
          </a:xfrm>
          <a:ln>
            <a:noFill/>
          </a:ln>
        </p:spPr>
        <p:txBody>
          <a:bodyPr>
            <a:normAutofit fontScale="85000" lnSpcReduction="10000"/>
          </a:bodyPr>
          <a:lstStyle/>
          <a:p>
            <a:pPr marL="0" indent="0" algn="ctr">
              <a:buNone/>
            </a:pPr>
            <a:r>
              <a:rPr lang="en-GB" b="1" dirty="0" err="1" smtClean="0"/>
              <a:t>Variational</a:t>
            </a:r>
            <a:r>
              <a:rPr lang="en-GB" b="1" dirty="0" smtClean="0"/>
              <a:t> DA system for the NEMO ocean model</a:t>
            </a:r>
          </a:p>
          <a:p>
            <a:pPr marL="0" indent="0" algn="ctr">
              <a:buNone/>
            </a:pPr>
            <a:endParaRPr lang="en-GB" b="1" dirty="0" smtClean="0"/>
          </a:p>
          <a:p>
            <a:endParaRPr lang="en-GB" sz="1400" dirty="0" smtClean="0"/>
          </a:p>
          <a:p>
            <a:r>
              <a:rPr lang="en-GB" sz="1400" dirty="0" smtClean="0"/>
              <a:t>Collaborative </a:t>
            </a:r>
            <a:r>
              <a:rPr lang="en-GB" sz="1400" dirty="0" smtClean="0"/>
              <a:t>project CERFACS, ECMWF, INRIA and the Met Office.</a:t>
            </a:r>
          </a:p>
          <a:p>
            <a:r>
              <a:rPr lang="en-GB" sz="1400" dirty="0" smtClean="0"/>
              <a:t>NEMOVAR </a:t>
            </a:r>
            <a:r>
              <a:rPr lang="en-GB" sz="1400" dirty="0"/>
              <a:t>s</a:t>
            </a:r>
            <a:r>
              <a:rPr lang="en-GB" sz="1400" dirty="0" smtClean="0"/>
              <a:t>olves a linearized version of the full non-linear cost function.</a:t>
            </a:r>
          </a:p>
          <a:p>
            <a:r>
              <a:rPr lang="en-GB" sz="1400" dirty="0" smtClean="0"/>
              <a:t>Incremental 3D-Var FGAT running operationally at ECMWF and </a:t>
            </a:r>
            <a:r>
              <a:rPr lang="en-GB" sz="1400" dirty="0" err="1" smtClean="0"/>
              <a:t>Metoffice</a:t>
            </a:r>
            <a:r>
              <a:rPr lang="en-GB" sz="1400" dirty="0" smtClean="0"/>
              <a:t>.</a:t>
            </a:r>
            <a:endParaRPr lang="en-GB" sz="1400" dirty="0"/>
          </a:p>
          <a:p>
            <a:r>
              <a:rPr lang="en-GB" sz="1400" dirty="0" smtClean="0"/>
              <a:t>4D-Var working on research model</a:t>
            </a:r>
          </a:p>
          <a:p>
            <a:pPr>
              <a:spcAft>
                <a:spcPts val="1417"/>
              </a:spcAft>
            </a:pPr>
            <a:r>
              <a:rPr lang="en-GB" sz="1400" dirty="0"/>
              <a:t>D</a:t>
            </a:r>
            <a:r>
              <a:rPr lang="en-GB" sz="1400" dirty="0" smtClean="0"/>
              <a:t>iffusion operators  are used for background correlation model (not discussed here, quite expensive).</a:t>
            </a:r>
          </a:p>
          <a:p>
            <a:pPr>
              <a:spcAft>
                <a:spcPts val="1417"/>
              </a:spcAft>
            </a:pPr>
            <a:r>
              <a:rPr lang="en-GB" sz="1400" dirty="0"/>
              <a:t>P</a:t>
            </a:r>
            <a:r>
              <a:rPr lang="en-GB" sz="1400" dirty="0" smtClean="0"/>
              <a:t>artition into balance and unbalance components is adopted for the formulation of B. </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2806" y="1916832"/>
            <a:ext cx="8848725" cy="3888438"/>
          </a:xfrm>
        </p:spPr>
        <p:txBody>
          <a:bodyPr>
            <a:normAutofit lnSpcReduction="10000"/>
          </a:bodyPr>
          <a:lstStyle/>
          <a:p>
            <a:pPr lvl="1">
              <a:lnSpc>
                <a:spcPct val="80000"/>
              </a:lnSpc>
            </a:pPr>
            <a:endParaRPr lang="en-GB" sz="1600" dirty="0"/>
          </a:p>
          <a:p>
            <a:pPr>
              <a:lnSpc>
                <a:spcPct val="80000"/>
              </a:lnSpc>
            </a:pPr>
            <a:r>
              <a:rPr lang="en-GB" sz="2000" dirty="0" smtClean="0"/>
              <a:t>General remarks</a:t>
            </a:r>
          </a:p>
          <a:p>
            <a:pPr lvl="1">
              <a:lnSpc>
                <a:spcPct val="80000"/>
              </a:lnSpc>
            </a:pPr>
            <a:r>
              <a:rPr lang="en-GB" sz="1600" dirty="0" smtClean="0"/>
              <a:t>Applications </a:t>
            </a:r>
            <a:r>
              <a:rPr lang="en-GB" sz="1600" dirty="0"/>
              <a:t>of ocean </a:t>
            </a:r>
            <a:r>
              <a:rPr lang="en-GB" sz="1600" dirty="0" smtClean="0"/>
              <a:t>data assimilation</a:t>
            </a:r>
            <a:endParaRPr lang="en-GB" sz="1400" dirty="0"/>
          </a:p>
          <a:p>
            <a:pPr lvl="1">
              <a:lnSpc>
                <a:spcPct val="80000"/>
              </a:lnSpc>
            </a:pPr>
            <a:r>
              <a:rPr lang="en-GB" sz="1600" dirty="0" smtClean="0">
                <a:solidFill>
                  <a:srgbClr val="000000"/>
                </a:solidFill>
              </a:rPr>
              <a:t>Ocean versus </a:t>
            </a:r>
            <a:r>
              <a:rPr lang="en-GB" sz="1600" dirty="0">
                <a:solidFill>
                  <a:srgbClr val="000000"/>
                </a:solidFill>
              </a:rPr>
              <a:t>Atmosphere </a:t>
            </a:r>
            <a:r>
              <a:rPr lang="en-GB" sz="1600" dirty="0" smtClean="0">
                <a:solidFill>
                  <a:srgbClr val="000000"/>
                </a:solidFill>
              </a:rPr>
              <a:t>DA </a:t>
            </a:r>
          </a:p>
          <a:p>
            <a:pPr lvl="1">
              <a:lnSpc>
                <a:spcPct val="80000"/>
              </a:lnSpc>
            </a:pPr>
            <a:r>
              <a:rPr lang="en-GB" sz="1600" dirty="0" smtClean="0">
                <a:solidFill>
                  <a:srgbClr val="000000"/>
                </a:solidFill>
              </a:rPr>
              <a:t>The Ocean Observing System</a:t>
            </a:r>
          </a:p>
          <a:p>
            <a:pPr lvl="1">
              <a:lnSpc>
                <a:spcPct val="80000"/>
              </a:lnSpc>
            </a:pPr>
            <a:endParaRPr lang="en-GB" sz="1200" dirty="0"/>
          </a:p>
          <a:p>
            <a:pPr>
              <a:lnSpc>
                <a:spcPct val="80000"/>
              </a:lnSpc>
            </a:pPr>
            <a:r>
              <a:rPr lang="en-GB" sz="2000" dirty="0" smtClean="0"/>
              <a:t>An example of Ocean DA: NEMOVAR </a:t>
            </a:r>
          </a:p>
          <a:p>
            <a:pPr lvl="1">
              <a:lnSpc>
                <a:spcPct val="80000"/>
              </a:lnSpc>
            </a:pPr>
            <a:r>
              <a:rPr lang="en-GB" sz="1600" dirty="0" smtClean="0"/>
              <a:t>Background </a:t>
            </a:r>
            <a:r>
              <a:rPr lang="en-GB" sz="1600" dirty="0"/>
              <a:t>co-variances</a:t>
            </a:r>
          </a:p>
          <a:p>
            <a:pPr lvl="1">
              <a:lnSpc>
                <a:spcPct val="80000"/>
              </a:lnSpc>
            </a:pPr>
            <a:r>
              <a:rPr lang="en-GB" sz="1600" dirty="0"/>
              <a:t>Balance </a:t>
            </a:r>
            <a:r>
              <a:rPr lang="en-GB" sz="1600" dirty="0" smtClean="0"/>
              <a:t>relationships: temperature, salinity, sea level </a:t>
            </a:r>
            <a:r>
              <a:rPr lang="en-GB" sz="1600" dirty="0"/>
              <a:t>and velocity</a:t>
            </a:r>
          </a:p>
          <a:p>
            <a:pPr lvl="1">
              <a:lnSpc>
                <a:spcPct val="80000"/>
              </a:lnSpc>
            </a:pPr>
            <a:r>
              <a:rPr lang="en-GB" sz="1600" dirty="0"/>
              <a:t>Altimeter assimilation</a:t>
            </a:r>
          </a:p>
          <a:p>
            <a:pPr lvl="1">
              <a:lnSpc>
                <a:spcPct val="80000"/>
              </a:lnSpc>
            </a:pPr>
            <a:r>
              <a:rPr lang="en-GB" sz="1600" dirty="0"/>
              <a:t>Bias correction</a:t>
            </a:r>
          </a:p>
          <a:p>
            <a:pPr marL="566738" lvl="1" indent="0">
              <a:lnSpc>
                <a:spcPct val="80000"/>
              </a:lnSpc>
              <a:buNone/>
            </a:pPr>
            <a:r>
              <a:rPr lang="en-GB" sz="700" dirty="0" smtClean="0"/>
              <a:t> </a:t>
            </a:r>
          </a:p>
          <a:p>
            <a:pPr marL="0" indent="0">
              <a:lnSpc>
                <a:spcPct val="80000"/>
              </a:lnSpc>
              <a:buNone/>
            </a:pPr>
            <a:endParaRPr lang="en-GB" sz="1100" dirty="0"/>
          </a:p>
          <a:p>
            <a:pPr>
              <a:lnSpc>
                <a:spcPct val="80000"/>
              </a:lnSpc>
            </a:pPr>
            <a:r>
              <a:rPr lang="en-GB" sz="2000" dirty="0" smtClean="0"/>
              <a:t>Outlook</a:t>
            </a:r>
          </a:p>
          <a:p>
            <a:pPr lvl="1">
              <a:lnSpc>
                <a:spcPct val="80000"/>
              </a:lnSpc>
            </a:pPr>
            <a:r>
              <a:rPr lang="en-GB" sz="1600" dirty="0" smtClean="0"/>
              <a:t>Strengths and weakness  of current approaches</a:t>
            </a:r>
          </a:p>
          <a:p>
            <a:pPr lvl="1">
              <a:lnSpc>
                <a:spcPct val="80000"/>
              </a:lnSpc>
            </a:pPr>
            <a:r>
              <a:rPr lang="en-GB" sz="1600" dirty="0" smtClean="0"/>
              <a:t>Coupled Data Assimilation</a:t>
            </a:r>
          </a:p>
          <a:p>
            <a:pPr>
              <a:lnSpc>
                <a:spcPct val="80000"/>
              </a:lnSpc>
            </a:pPr>
            <a:endParaRPr lang="en-GB" sz="2000" dirty="0"/>
          </a:p>
        </p:txBody>
      </p:sp>
      <p:sp>
        <p:nvSpPr>
          <p:cNvPr id="3" name="Title 2"/>
          <p:cNvSpPr>
            <a:spLocks noGrp="1"/>
          </p:cNvSpPr>
          <p:nvPr>
            <p:ph type="title"/>
          </p:nvPr>
        </p:nvSpPr>
        <p:spPr/>
        <p:txBody>
          <a:bodyPr/>
          <a:lstStyle/>
          <a:p>
            <a:r>
              <a:rPr lang="en-GB" b="1" dirty="0"/>
              <a:t>Outline of lecture</a:t>
            </a:r>
          </a:p>
        </p:txBody>
      </p:sp>
    </p:spTree>
    <p:extLst>
      <p:ext uri="{BB962C8B-B14F-4D97-AF65-F5344CB8AC3E}">
        <p14:creationId xmlns:p14="http://schemas.microsoft.com/office/powerpoint/2010/main" val="18988459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NEMOVAR algorithm</a:t>
            </a:r>
            <a:endParaRPr lang="en-GB"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803" y="1979103"/>
            <a:ext cx="2804077"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870" y="1086569"/>
            <a:ext cx="5619285" cy="998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2879" y="2517601"/>
            <a:ext cx="1200150" cy="26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1007" y="2930168"/>
            <a:ext cx="1428750" cy="29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rotWithShape="1">
          <a:blip r:embed="rId6">
            <a:extLst>
              <a:ext uri="{28A0092B-C50C-407E-A947-70E740481C1C}">
                <a14:useLocalDpi xmlns:a14="http://schemas.microsoft.com/office/drawing/2010/main" val="0"/>
              </a:ext>
            </a:extLst>
          </a:blip>
          <a:srcRect t="15212" b="11014"/>
          <a:stretch/>
        </p:blipFill>
        <p:spPr bwMode="auto">
          <a:xfrm>
            <a:off x="828579" y="3284988"/>
            <a:ext cx="3733800" cy="1018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7"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66788" y="2287616"/>
            <a:ext cx="1419225" cy="304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8"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89188" y="2790497"/>
            <a:ext cx="1114425"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9"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84168" y="2813793"/>
            <a:ext cx="1562100" cy="26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0"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06888" y="5029714"/>
            <a:ext cx="3657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1"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65047" y="4597477"/>
            <a:ext cx="272415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2" name="Picture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365047" y="5529777"/>
            <a:ext cx="3181350"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707904" y="2085556"/>
            <a:ext cx="2376264" cy="276999"/>
          </a:xfrm>
          <a:prstGeom prst="rect">
            <a:avLst/>
          </a:prstGeom>
          <a:noFill/>
        </p:spPr>
        <p:txBody>
          <a:bodyPr wrap="square" rtlCol="0">
            <a:spAutoFit/>
          </a:bodyPr>
          <a:lstStyle/>
          <a:p>
            <a:r>
              <a:rPr lang="en-GB" sz="1200" b="0" dirty="0" smtClean="0"/>
              <a:t>4D observation array</a:t>
            </a:r>
            <a:endParaRPr lang="en-GB" sz="1200" b="0" dirty="0"/>
          </a:p>
        </p:txBody>
      </p:sp>
      <p:cxnSp>
        <p:nvCxnSpPr>
          <p:cNvPr id="7" name="Straight Arrow Connector 6"/>
          <p:cNvCxnSpPr/>
          <p:nvPr/>
        </p:nvCxnSpPr>
        <p:spPr bwMode="auto">
          <a:xfrm>
            <a:off x="3405557" y="2224214"/>
            <a:ext cx="349424"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20" name="Straight Arrow Connector 19"/>
          <p:cNvCxnSpPr/>
          <p:nvPr/>
        </p:nvCxnSpPr>
        <p:spPr bwMode="auto">
          <a:xfrm>
            <a:off x="3383246" y="2689314"/>
            <a:ext cx="349424"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21" name="TextBox 20"/>
          <p:cNvSpPr txBox="1"/>
          <p:nvPr/>
        </p:nvSpPr>
        <p:spPr>
          <a:xfrm>
            <a:off x="3707904" y="2536804"/>
            <a:ext cx="2376264" cy="276999"/>
          </a:xfrm>
          <a:prstGeom prst="rect">
            <a:avLst/>
          </a:prstGeom>
          <a:noFill/>
        </p:spPr>
        <p:txBody>
          <a:bodyPr wrap="square" rtlCol="0">
            <a:spAutoFit/>
          </a:bodyPr>
          <a:lstStyle/>
          <a:p>
            <a:r>
              <a:rPr lang="en-GB" sz="1200" dirty="0"/>
              <a:t>w</a:t>
            </a:r>
            <a:r>
              <a:rPr lang="en-GB" sz="1200" b="0" baseline="30000" dirty="0" smtClean="0"/>
              <a:t>  </a:t>
            </a:r>
            <a:r>
              <a:rPr lang="en-GB" sz="1200" b="0" dirty="0" smtClean="0"/>
              <a:t>is the control vector  </a:t>
            </a:r>
            <a:endParaRPr lang="en-GB" sz="1200" b="0" dirty="0"/>
          </a:p>
        </p:txBody>
      </p:sp>
      <p:sp>
        <p:nvSpPr>
          <p:cNvPr id="22" name="TextBox 21"/>
          <p:cNvSpPr txBox="1"/>
          <p:nvPr/>
        </p:nvSpPr>
        <p:spPr>
          <a:xfrm>
            <a:off x="3517671" y="2908120"/>
            <a:ext cx="2376264" cy="276999"/>
          </a:xfrm>
          <a:prstGeom prst="rect">
            <a:avLst/>
          </a:prstGeom>
          <a:noFill/>
        </p:spPr>
        <p:txBody>
          <a:bodyPr wrap="square" rtlCol="0">
            <a:spAutoFit/>
          </a:bodyPr>
          <a:lstStyle/>
          <a:p>
            <a:r>
              <a:rPr lang="en-GB" sz="1200" b="0" dirty="0" smtClean="0"/>
              <a:t>Departure vector  </a:t>
            </a:r>
            <a:endParaRPr lang="en-GB" sz="1200" b="0" dirty="0"/>
          </a:p>
        </p:txBody>
      </p:sp>
      <p:cxnSp>
        <p:nvCxnSpPr>
          <p:cNvPr id="23" name="Straight Arrow Connector 22"/>
          <p:cNvCxnSpPr/>
          <p:nvPr/>
        </p:nvCxnSpPr>
        <p:spPr bwMode="auto">
          <a:xfrm>
            <a:off x="3405557" y="3077795"/>
            <a:ext cx="349424"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10" name="Straight Arrow Connector 9"/>
          <p:cNvCxnSpPr/>
          <p:nvPr/>
        </p:nvCxnSpPr>
        <p:spPr bwMode="auto">
          <a:xfrm flipH="1">
            <a:off x="7553559" y="2947143"/>
            <a:ext cx="435629"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12" name="TextBox 11"/>
          <p:cNvSpPr txBox="1"/>
          <p:nvPr/>
        </p:nvSpPr>
        <p:spPr>
          <a:xfrm>
            <a:off x="440025" y="4922970"/>
            <a:ext cx="3877224" cy="1277273"/>
          </a:xfrm>
          <a:prstGeom prst="rect">
            <a:avLst/>
          </a:prstGeom>
          <a:noFill/>
        </p:spPr>
        <p:txBody>
          <a:bodyPr wrap="square" rtlCol="0">
            <a:spAutoFit/>
          </a:bodyPr>
          <a:lstStyle/>
          <a:p>
            <a:r>
              <a:rPr lang="en-GB" sz="1100" b="0" dirty="0" smtClean="0"/>
              <a:t>In </a:t>
            </a:r>
            <a:r>
              <a:rPr lang="en-GB" sz="1100" dirty="0" smtClean="0"/>
              <a:t>w</a:t>
            </a:r>
            <a:r>
              <a:rPr lang="en-GB" sz="1100" b="0" dirty="0" smtClean="0"/>
              <a:t> space, </a:t>
            </a:r>
            <a:r>
              <a:rPr lang="en-GB" sz="1100" dirty="0" smtClean="0"/>
              <a:t>B</a:t>
            </a:r>
            <a:r>
              <a:rPr lang="en-GB" sz="1100" b="0" dirty="0" smtClean="0"/>
              <a:t> is block diagonal, representing  the spatial covariance model. The variables are linearly independent.</a:t>
            </a:r>
          </a:p>
          <a:p>
            <a:endParaRPr lang="en-GB" sz="1100" b="0" dirty="0" smtClean="0"/>
          </a:p>
          <a:p>
            <a:pPr algn="l"/>
            <a:r>
              <a:rPr lang="en-GB" sz="1100" dirty="0" smtClean="0"/>
              <a:t>Question</a:t>
            </a:r>
            <a:r>
              <a:rPr lang="en-GB" sz="1100" b="0" dirty="0" smtClean="0"/>
              <a:t>: how to specify the spatial </a:t>
            </a:r>
            <a:r>
              <a:rPr lang="en-GB" sz="1100" b="0" dirty="0" err="1" smtClean="0"/>
              <a:t>covariances</a:t>
            </a:r>
            <a:r>
              <a:rPr lang="en-GB" sz="1100" b="0" dirty="0" smtClean="0"/>
              <a:t>?. In the current version of NEMOVAR, this is done by  diffusion operator (Weaver and Courtier 2001)</a:t>
            </a:r>
            <a:endParaRPr lang="en-GB" sz="1100" b="0" dirty="0"/>
          </a:p>
        </p:txBody>
      </p:sp>
      <p:cxnSp>
        <p:nvCxnSpPr>
          <p:cNvPr id="14" name="Straight Arrow Connector 13"/>
          <p:cNvCxnSpPr>
            <a:stCxn id="10247" idx="1"/>
            <a:endCxn id="10249" idx="0"/>
          </p:cNvCxnSpPr>
          <p:nvPr/>
        </p:nvCxnSpPr>
        <p:spPr bwMode="auto">
          <a:xfrm flipH="1">
            <a:off x="6865223" y="2440086"/>
            <a:ext cx="101567" cy="373717"/>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24" name="Straight Arrow Connector 23"/>
          <p:cNvCxnSpPr/>
          <p:nvPr/>
        </p:nvCxnSpPr>
        <p:spPr bwMode="auto">
          <a:xfrm>
            <a:off x="8116800" y="2536804"/>
            <a:ext cx="127613" cy="310611"/>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28" name="TextBox 27"/>
          <p:cNvSpPr txBox="1"/>
          <p:nvPr/>
        </p:nvSpPr>
        <p:spPr>
          <a:xfrm>
            <a:off x="7096159" y="116632"/>
            <a:ext cx="1868333" cy="707886"/>
          </a:xfrm>
          <a:prstGeom prst="rect">
            <a:avLst/>
          </a:prstGeom>
          <a:noFill/>
        </p:spPr>
        <p:txBody>
          <a:bodyPr wrap="square" rtlCol="0">
            <a:spAutoFit/>
          </a:bodyPr>
          <a:lstStyle/>
          <a:p>
            <a:pPr algn="l"/>
            <a:r>
              <a:rPr lang="en-GB" sz="1000" b="0" dirty="0" smtClean="0"/>
              <a:t>Weaver et al 2003,2005</a:t>
            </a:r>
          </a:p>
          <a:p>
            <a:pPr algn="l"/>
            <a:r>
              <a:rPr lang="en-GB" sz="1000" b="0" dirty="0" err="1" smtClean="0"/>
              <a:t>Daget</a:t>
            </a:r>
            <a:r>
              <a:rPr lang="en-GB" sz="1000" b="0" dirty="0" smtClean="0"/>
              <a:t> et al 2009</a:t>
            </a:r>
          </a:p>
          <a:p>
            <a:pPr algn="l"/>
            <a:r>
              <a:rPr lang="en-GB" sz="1000" b="0" dirty="0" err="1" smtClean="0"/>
              <a:t>Mogensen</a:t>
            </a:r>
            <a:r>
              <a:rPr lang="en-GB" sz="1000" b="0" dirty="0" smtClean="0"/>
              <a:t> et al 2012</a:t>
            </a:r>
          </a:p>
          <a:p>
            <a:pPr algn="l"/>
            <a:r>
              <a:rPr lang="en-GB" sz="1000" b="0" dirty="0" err="1" smtClean="0"/>
              <a:t>Balmaseda</a:t>
            </a:r>
            <a:r>
              <a:rPr lang="en-GB" sz="1000" b="0" dirty="0" smtClean="0"/>
              <a:t> et al 2013</a:t>
            </a:r>
            <a:endParaRPr lang="en-GB" sz="1000" b="0" dirty="0"/>
          </a:p>
        </p:txBody>
      </p:sp>
      <p:sp>
        <p:nvSpPr>
          <p:cNvPr id="29" name="TextBox 28"/>
          <p:cNvSpPr txBox="1"/>
          <p:nvPr/>
        </p:nvSpPr>
        <p:spPr>
          <a:xfrm>
            <a:off x="5545018" y="4221088"/>
            <a:ext cx="3181349" cy="276999"/>
          </a:xfrm>
          <a:prstGeom prst="rect">
            <a:avLst/>
          </a:prstGeom>
          <a:noFill/>
        </p:spPr>
        <p:txBody>
          <a:bodyPr wrap="square" rtlCol="0">
            <a:spAutoFit/>
          </a:bodyPr>
          <a:lstStyle/>
          <a:p>
            <a:r>
              <a:rPr lang="en-GB" sz="1200" dirty="0" smtClean="0"/>
              <a:t>Solution</a:t>
            </a:r>
            <a:endParaRPr lang="en-GB" sz="1200" dirty="0"/>
          </a:p>
        </p:txBody>
      </p:sp>
      <p:sp>
        <p:nvSpPr>
          <p:cNvPr id="30" name="TextBox 29"/>
          <p:cNvSpPr txBox="1"/>
          <p:nvPr/>
        </p:nvSpPr>
        <p:spPr>
          <a:xfrm>
            <a:off x="7296156" y="5972119"/>
            <a:ext cx="1668336" cy="246221"/>
          </a:xfrm>
          <a:prstGeom prst="rect">
            <a:avLst/>
          </a:prstGeom>
          <a:solidFill>
            <a:schemeClr val="bg1"/>
          </a:solidFill>
        </p:spPr>
        <p:txBody>
          <a:bodyPr wrap="square" rtlCol="0">
            <a:spAutoFit/>
          </a:bodyPr>
          <a:lstStyle/>
          <a:p>
            <a:r>
              <a:rPr lang="en-GB" sz="1000" b="0" dirty="0" err="1" smtClean="0"/>
              <a:t>IAU,Bloom</a:t>
            </a:r>
            <a:r>
              <a:rPr lang="en-GB" sz="1000" b="0" dirty="0" smtClean="0"/>
              <a:t> et al 1996</a:t>
            </a:r>
            <a:endParaRPr lang="en-GB" sz="1000" b="0" dirty="0"/>
          </a:p>
        </p:txBody>
      </p:sp>
      <p:cxnSp>
        <p:nvCxnSpPr>
          <p:cNvPr id="10240" name="Straight Arrow Connector 10239"/>
          <p:cNvCxnSpPr/>
          <p:nvPr/>
        </p:nvCxnSpPr>
        <p:spPr bwMode="auto">
          <a:xfrm>
            <a:off x="8244408" y="6165304"/>
            <a:ext cx="0" cy="144016"/>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3260907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7"/>
                                        </p:tgtEl>
                                        <p:attrNameLst>
                                          <p:attrName>style.visibility</p:attrName>
                                        </p:attrNameLst>
                                      </p:cBhvr>
                                      <p:to>
                                        <p:strVal val="visible"/>
                                      </p:to>
                                    </p:set>
                                    <p:animEffect transition="in" filter="fade">
                                      <p:cBhvr>
                                        <p:cTn id="7" dur="500"/>
                                        <p:tgtEl>
                                          <p:spTgt spid="10247"/>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nodeType="withEffect">
                                  <p:stCondLst>
                                    <p:cond delay="0"/>
                                  </p:stCondLst>
                                  <p:childTnLst>
                                    <p:set>
                                      <p:cBhvr>
                                        <p:cTn id="15" dur="1" fill="hold">
                                          <p:stCondLst>
                                            <p:cond delay="0"/>
                                          </p:stCondLst>
                                        </p:cTn>
                                        <p:tgtEl>
                                          <p:spTgt spid="10249"/>
                                        </p:tgtEl>
                                        <p:attrNameLst>
                                          <p:attrName>style.visibility</p:attrName>
                                        </p:attrNameLst>
                                      </p:cBhvr>
                                      <p:to>
                                        <p:strVal val="visible"/>
                                      </p:to>
                                    </p:set>
                                    <p:animEffect transition="in" filter="fade">
                                      <p:cBhvr>
                                        <p:cTn id="16" dur="500"/>
                                        <p:tgtEl>
                                          <p:spTgt spid="10249"/>
                                        </p:tgtEl>
                                      </p:cBhvr>
                                    </p:animEffect>
                                  </p:childTnLst>
                                </p:cTn>
                              </p:par>
                              <p:par>
                                <p:cTn id="17" presetID="10" presetClass="entr" presetSubtype="0" fill="hold" nodeType="withEffect">
                                  <p:stCondLst>
                                    <p:cond delay="0"/>
                                  </p:stCondLst>
                                  <p:childTnLst>
                                    <p:set>
                                      <p:cBhvr>
                                        <p:cTn id="18" dur="1" fill="hold">
                                          <p:stCondLst>
                                            <p:cond delay="0"/>
                                          </p:stCondLst>
                                        </p:cTn>
                                        <p:tgtEl>
                                          <p:spTgt spid="10248"/>
                                        </p:tgtEl>
                                        <p:attrNameLst>
                                          <p:attrName>style.visibility</p:attrName>
                                        </p:attrNameLst>
                                      </p:cBhvr>
                                      <p:to>
                                        <p:strVal val="visible"/>
                                      </p:to>
                                    </p:set>
                                    <p:animEffect transition="in" filter="fade">
                                      <p:cBhvr>
                                        <p:cTn id="19" dur="500"/>
                                        <p:tgtEl>
                                          <p:spTgt spid="1024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par>
                                <p:cTn id="25" presetID="10" presetClass="entr" presetSubtype="0" fill="hold" nodeType="withEffect">
                                  <p:stCondLst>
                                    <p:cond delay="0"/>
                                  </p:stCondLst>
                                  <p:childTnLst>
                                    <p:set>
                                      <p:cBhvr>
                                        <p:cTn id="26" dur="1" fill="hold">
                                          <p:stCondLst>
                                            <p:cond delay="0"/>
                                          </p:stCondLst>
                                        </p:cTn>
                                        <p:tgtEl>
                                          <p:spTgt spid="10251"/>
                                        </p:tgtEl>
                                        <p:attrNameLst>
                                          <p:attrName>style.visibility</p:attrName>
                                        </p:attrNameLst>
                                      </p:cBhvr>
                                      <p:to>
                                        <p:strVal val="visible"/>
                                      </p:to>
                                    </p:set>
                                    <p:animEffect transition="in" filter="fade">
                                      <p:cBhvr>
                                        <p:cTn id="27" dur="500"/>
                                        <p:tgtEl>
                                          <p:spTgt spid="10251"/>
                                        </p:tgtEl>
                                      </p:cBhvr>
                                    </p:animEffect>
                                  </p:childTnLst>
                                </p:cTn>
                              </p:par>
                              <p:par>
                                <p:cTn id="28" presetID="10" presetClass="entr" presetSubtype="0" fill="hold" nodeType="withEffect">
                                  <p:stCondLst>
                                    <p:cond delay="0"/>
                                  </p:stCondLst>
                                  <p:childTnLst>
                                    <p:set>
                                      <p:cBhvr>
                                        <p:cTn id="29" dur="1" fill="hold">
                                          <p:stCondLst>
                                            <p:cond delay="0"/>
                                          </p:stCondLst>
                                        </p:cTn>
                                        <p:tgtEl>
                                          <p:spTgt spid="10250"/>
                                        </p:tgtEl>
                                        <p:attrNameLst>
                                          <p:attrName>style.visibility</p:attrName>
                                        </p:attrNameLst>
                                      </p:cBhvr>
                                      <p:to>
                                        <p:strVal val="visible"/>
                                      </p:to>
                                    </p:set>
                                    <p:animEffect transition="in" filter="fade">
                                      <p:cBhvr>
                                        <p:cTn id="30" dur="500"/>
                                        <p:tgtEl>
                                          <p:spTgt spid="10250"/>
                                        </p:tgtEl>
                                      </p:cBhvr>
                                    </p:animEffect>
                                  </p:childTnLst>
                                </p:cTn>
                              </p:par>
                              <p:par>
                                <p:cTn id="31" presetID="10" presetClass="entr" presetSubtype="0" fill="hold" nodeType="withEffect">
                                  <p:stCondLst>
                                    <p:cond delay="0"/>
                                  </p:stCondLst>
                                  <p:childTnLst>
                                    <p:set>
                                      <p:cBhvr>
                                        <p:cTn id="32" dur="1" fill="hold">
                                          <p:stCondLst>
                                            <p:cond delay="0"/>
                                          </p:stCondLst>
                                        </p:cTn>
                                        <p:tgtEl>
                                          <p:spTgt spid="10252"/>
                                        </p:tgtEl>
                                        <p:attrNameLst>
                                          <p:attrName>style.visibility</p:attrName>
                                        </p:attrNameLst>
                                      </p:cBhvr>
                                      <p:to>
                                        <p:strVal val="visible"/>
                                      </p:to>
                                    </p:set>
                                    <p:animEffect transition="in" filter="fade">
                                      <p:cBhvr>
                                        <p:cTn id="33" dur="500"/>
                                        <p:tgtEl>
                                          <p:spTgt spid="1025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500"/>
                                        <p:tgtEl>
                                          <p:spTgt spid="30"/>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2">
                                            <p:txEl>
                                              <p:pRg st="2" end="2"/>
                                            </p:txEl>
                                          </p:spTgt>
                                        </p:tgtEl>
                                        <p:attrNameLst>
                                          <p:attrName>style.visibility</p:attrName>
                                        </p:attrNameLst>
                                      </p:cBhvr>
                                      <p:to>
                                        <p:strVal val="visible"/>
                                      </p:to>
                                    </p:set>
                                    <p:animEffect transition="in" filter="fade">
                                      <p:cBhvr>
                                        <p:cTn id="41" dur="500"/>
                                        <p:tgtEl>
                                          <p:spTgt spid="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49288" y="155575"/>
            <a:ext cx="8375650" cy="609600"/>
          </a:xfrm>
        </p:spPr>
        <p:txBody>
          <a:bodyPr/>
          <a:lstStyle/>
          <a:p>
            <a:r>
              <a:rPr lang="en-GB" dirty="0" smtClean="0"/>
              <a:t>Background errors for ocean </a:t>
            </a:r>
            <a:r>
              <a:rPr lang="en-GB" dirty="0" err="1" smtClean="0"/>
              <a:t>assim</a:t>
            </a:r>
            <a:r>
              <a:rPr lang="en-GB" dirty="0" smtClean="0"/>
              <a:t> B.</a:t>
            </a:r>
            <a:endParaRPr lang="en-GB" dirty="0"/>
          </a:p>
        </p:txBody>
      </p:sp>
      <p:sp>
        <p:nvSpPr>
          <p:cNvPr id="5" name="Content Placeholder 4"/>
          <p:cNvSpPr>
            <a:spLocks noGrp="1"/>
          </p:cNvSpPr>
          <p:nvPr>
            <p:ph idx="1"/>
          </p:nvPr>
        </p:nvSpPr>
        <p:spPr>
          <a:xfrm>
            <a:off x="168277" y="1268759"/>
            <a:ext cx="8848725" cy="5086003"/>
          </a:xfrm>
        </p:spPr>
        <p:txBody>
          <a:bodyPr>
            <a:normAutofit/>
          </a:bodyPr>
          <a:lstStyle/>
          <a:p>
            <a:pPr eaLnBrk="1" hangingPunct="1">
              <a:spcBef>
                <a:spcPct val="50000"/>
              </a:spcBef>
              <a:spcAft>
                <a:spcPts val="0"/>
              </a:spcAft>
            </a:pPr>
            <a:r>
              <a:rPr lang="en-GB" sz="1600" dirty="0" smtClean="0">
                <a:solidFill>
                  <a:schemeClr val="tx2"/>
                </a:solidFill>
                <a:latin typeface="Times New Roman" pitchFamily="18" charset="0"/>
              </a:rPr>
              <a:t>Typical length scales for the applications at ECMWF :</a:t>
            </a:r>
          </a:p>
          <a:p>
            <a:pPr lvl="1" eaLnBrk="1" hangingPunct="1">
              <a:spcBef>
                <a:spcPct val="50000"/>
              </a:spcBef>
            </a:pPr>
            <a:r>
              <a:rPr lang="en-GB" sz="1600" dirty="0" smtClean="0">
                <a:solidFill>
                  <a:schemeClr val="tx2"/>
                </a:solidFill>
                <a:latin typeface="Times New Roman" pitchFamily="18" charset="0"/>
              </a:rPr>
              <a:t>~1-2 degree at mid latitudes</a:t>
            </a:r>
          </a:p>
          <a:p>
            <a:pPr lvl="1" eaLnBrk="1" hangingPunct="1">
              <a:spcBef>
                <a:spcPct val="50000"/>
              </a:spcBef>
            </a:pPr>
            <a:r>
              <a:rPr lang="en-GB" sz="1600" dirty="0" smtClean="0">
                <a:solidFill>
                  <a:schemeClr val="tx2"/>
                </a:solidFill>
                <a:latin typeface="Times New Roman" pitchFamily="18" charset="0"/>
              </a:rPr>
              <a:t>~15-20 degrees along the eq. </a:t>
            </a:r>
          </a:p>
          <a:p>
            <a:pPr eaLnBrk="1" hangingPunct="1">
              <a:spcBef>
                <a:spcPct val="50000"/>
              </a:spcBef>
              <a:spcAft>
                <a:spcPts val="0"/>
              </a:spcAft>
            </a:pPr>
            <a:r>
              <a:rPr lang="en-GB" sz="1600" dirty="0" smtClean="0">
                <a:solidFill>
                  <a:schemeClr val="tx2"/>
                </a:solidFill>
                <a:latin typeface="Times New Roman" pitchFamily="18" charset="0"/>
              </a:rPr>
              <a:t>The background error correlation scales are  highly non isotropic to reflect the nature of equatorial waves- Equatorial Kelvin waves which travel rapidly along the equator ~2m/s but have only a limited </a:t>
            </a:r>
            <a:r>
              <a:rPr lang="en-GB" sz="1600" dirty="0" err="1" smtClean="0">
                <a:solidFill>
                  <a:schemeClr val="tx2"/>
                </a:solidFill>
                <a:latin typeface="Times New Roman" pitchFamily="18" charset="0"/>
              </a:rPr>
              <a:t>meridional</a:t>
            </a:r>
            <a:r>
              <a:rPr lang="en-GB" sz="1600" dirty="0" smtClean="0">
                <a:solidFill>
                  <a:schemeClr val="tx2"/>
                </a:solidFill>
                <a:latin typeface="Times New Roman" pitchFamily="18" charset="0"/>
              </a:rPr>
              <a:t> scale as they are trapped to the equator.</a:t>
            </a:r>
          </a:p>
          <a:p>
            <a:pPr eaLnBrk="1" hangingPunct="1">
              <a:spcBef>
                <a:spcPct val="50000"/>
              </a:spcBef>
            </a:pPr>
            <a:r>
              <a:rPr lang="en-GB" sz="1600" dirty="0" smtClean="0">
                <a:latin typeface="Times New Roman" pitchFamily="18" charset="0"/>
              </a:rPr>
              <a:t>Complex structures and smaller length scales near coastlines are usually ignored.</a:t>
            </a:r>
          </a:p>
          <a:p>
            <a:pPr eaLnBrk="1" hangingPunct="1">
              <a:spcBef>
                <a:spcPct val="50000"/>
              </a:spcBef>
            </a:pPr>
            <a:r>
              <a:rPr lang="en-GB" sz="1600" dirty="0" smtClean="0">
                <a:latin typeface="Times New Roman" pitchFamily="18" charset="0"/>
              </a:rPr>
              <a:t>Background errors are correlated between different variables (multivariate formulation) through balance relations (next slides).</a:t>
            </a:r>
          </a:p>
          <a:p>
            <a:pPr lvl="1" eaLnBrk="1" hangingPunct="1">
              <a:spcBef>
                <a:spcPct val="50000"/>
              </a:spcBef>
            </a:pPr>
            <a:r>
              <a:rPr lang="en-GB" sz="1600" i="1" dirty="0" smtClean="0">
                <a:latin typeface="Times New Roman" pitchFamily="18" charset="0"/>
              </a:rPr>
              <a:t>E.g. </a:t>
            </a:r>
            <a:r>
              <a:rPr lang="en-GB" sz="1600" dirty="0" smtClean="0">
                <a:latin typeface="Times New Roman" pitchFamily="18" charset="0"/>
              </a:rPr>
              <a:t>an temperature observation gives rise to an increment in salinity.</a:t>
            </a:r>
          </a:p>
          <a:p>
            <a:pPr eaLnBrk="1" hangingPunct="1">
              <a:spcBef>
                <a:spcPct val="50000"/>
              </a:spcBef>
            </a:pPr>
            <a:r>
              <a:rPr lang="en-GB" sz="1600" dirty="0" smtClean="0">
                <a:latin typeface="Times New Roman" pitchFamily="18" charset="0"/>
              </a:rPr>
              <a:t>The background errors include some (but not all) flow dependent aspects.</a:t>
            </a:r>
            <a:endParaRPr lang="en-GB" sz="1600" dirty="0">
              <a:latin typeface="Times New Roman" pitchFamily="18"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Grp="1" noChangeArrowheads="1"/>
          </p:cNvSpPr>
          <p:nvPr>
            <p:ph type="ctrTitle" idx="4294967295"/>
          </p:nvPr>
        </p:nvSpPr>
        <p:spPr>
          <a:xfrm>
            <a:off x="467544" y="328023"/>
            <a:ext cx="7850188" cy="719138"/>
          </a:xfrm>
        </p:spPr>
        <p:txBody>
          <a:bodyPr/>
          <a:lstStyle/>
          <a:p>
            <a:pPr eaLnBrk="1" hangingPunct="1"/>
            <a:r>
              <a:rPr lang="en-US" sz="2000" b="1" dirty="0"/>
              <a:t>L</a:t>
            </a:r>
            <a:r>
              <a:rPr lang="en-US" sz="2000" b="1" dirty="0" smtClean="0"/>
              <a:t>inearized balance operator </a:t>
            </a:r>
            <a:endParaRPr lang="fr-FR" sz="2000" b="1" dirty="0" smtClean="0">
              <a:solidFill>
                <a:schemeClr val="accent2"/>
              </a:solidFill>
            </a:endParaRPr>
          </a:p>
        </p:txBody>
      </p:sp>
      <p:sp>
        <p:nvSpPr>
          <p:cNvPr id="3077" name="Rectangle 3"/>
          <p:cNvSpPr>
            <a:spLocks noGrp="1" noChangeArrowheads="1"/>
          </p:cNvSpPr>
          <p:nvPr>
            <p:ph type="subTitle" idx="4294967295"/>
          </p:nvPr>
        </p:nvSpPr>
        <p:spPr>
          <a:xfrm>
            <a:off x="179388" y="1268415"/>
            <a:ext cx="8856662" cy="5400675"/>
          </a:xfrm>
        </p:spPr>
        <p:txBody>
          <a:bodyPr lIns="91440" tIns="45720" rIns="91440" bIns="45720"/>
          <a:lstStyle/>
          <a:p>
            <a:pPr marL="609600" indent="-609600" eaLnBrk="1" hangingPunct="1">
              <a:buSzPct val="150000"/>
            </a:pPr>
            <a:endParaRPr lang="en-US" sz="1800" dirty="0" smtClean="0"/>
          </a:p>
          <a:p>
            <a:pPr marL="609600" indent="-609600" eaLnBrk="1" hangingPunct="1">
              <a:buSzPct val="150000"/>
            </a:pPr>
            <a:endParaRPr lang="en-US" sz="600" dirty="0" smtClean="0"/>
          </a:p>
        </p:txBody>
      </p:sp>
      <p:sp>
        <p:nvSpPr>
          <p:cNvPr id="3078" name="Rectangle 4"/>
          <p:cNvSpPr>
            <a:spLocks noChangeArrowheads="1"/>
          </p:cNvSpPr>
          <p:nvPr/>
        </p:nvSpPr>
        <p:spPr bwMode="auto">
          <a:xfrm>
            <a:off x="73025" y="6453188"/>
            <a:ext cx="9036050" cy="360362"/>
          </a:xfrm>
          <a:prstGeom prst="rect">
            <a:avLst/>
          </a:prstGeom>
          <a:noFill/>
          <a:ln w="9525">
            <a:noFill/>
            <a:miter lim="800000"/>
            <a:headEnd/>
            <a:tailEnd/>
          </a:ln>
        </p:spPr>
        <p:txBody>
          <a:bodyPr/>
          <a:lstStyle/>
          <a:p>
            <a:pPr marL="609600" indent="-609600" eaLnBrk="1" hangingPunct="1">
              <a:spcBef>
                <a:spcPct val="20000"/>
              </a:spcBef>
            </a:pPr>
            <a:endParaRPr lang="en-US" sz="1600" b="0">
              <a:solidFill>
                <a:schemeClr val="accent2"/>
              </a:solidFill>
              <a:latin typeface="Arial" charset="0"/>
            </a:endParaRPr>
          </a:p>
        </p:txBody>
      </p:sp>
      <p:sp>
        <p:nvSpPr>
          <p:cNvPr id="44038" name="Rectangle 6"/>
          <p:cNvSpPr>
            <a:spLocks noChangeArrowheads="1"/>
          </p:cNvSpPr>
          <p:nvPr/>
        </p:nvSpPr>
        <p:spPr bwMode="auto">
          <a:xfrm>
            <a:off x="144468" y="1125538"/>
            <a:ext cx="8964612" cy="5616575"/>
          </a:xfrm>
          <a:prstGeom prst="rect">
            <a:avLst/>
          </a:prstGeom>
          <a:noFill/>
          <a:ln w="9525">
            <a:noFill/>
            <a:miter lim="800000"/>
            <a:headEnd/>
            <a:tailEnd/>
          </a:ln>
        </p:spPr>
        <p:txBody>
          <a:bodyPr/>
          <a:lstStyle/>
          <a:p>
            <a:pPr marL="609600" indent="-609600" algn="l" eaLnBrk="1" hangingPunct="1">
              <a:spcBef>
                <a:spcPct val="20000"/>
              </a:spcBef>
              <a:buSzPct val="150000"/>
              <a:buFontTx/>
              <a:buChar char="•"/>
            </a:pPr>
            <a:r>
              <a:rPr lang="en-US" sz="2000" b="0">
                <a:latin typeface="Arial" charset="0"/>
              </a:rPr>
              <a:t>Define the balance operator symbolically by the sequence of equations</a:t>
            </a: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pPr>
            <a:endParaRPr lang="en-US" sz="1400" b="0">
              <a:latin typeface="Arial" charset="0"/>
            </a:endParaRPr>
          </a:p>
          <a:p>
            <a:pPr marL="609600" indent="-609600" algn="l" eaLnBrk="1" hangingPunct="1">
              <a:spcBef>
                <a:spcPct val="20000"/>
              </a:spcBef>
              <a:buSzPct val="150000"/>
            </a:pPr>
            <a:r>
              <a:rPr lang="en-US" sz="2000" b="0">
                <a:latin typeface="Arial" charset="0"/>
              </a:rPr>
              <a:t>	</a:t>
            </a: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pPr>
            <a:endParaRPr lang="en-US" sz="800" b="0">
              <a:latin typeface="Arial" charset="0"/>
            </a:endParaRPr>
          </a:p>
        </p:txBody>
      </p:sp>
      <p:sp>
        <p:nvSpPr>
          <p:cNvPr id="3080" name="Text Box 7"/>
          <p:cNvSpPr txBox="1">
            <a:spLocks noChangeArrowheads="1"/>
          </p:cNvSpPr>
          <p:nvPr/>
        </p:nvSpPr>
        <p:spPr bwMode="auto">
          <a:xfrm>
            <a:off x="2339977" y="3956050"/>
            <a:ext cx="1963738" cy="336550"/>
          </a:xfrm>
          <a:prstGeom prst="rect">
            <a:avLst/>
          </a:prstGeom>
          <a:noFill/>
          <a:ln w="9525">
            <a:noFill/>
            <a:miter lim="800000"/>
            <a:headEnd/>
            <a:tailEnd/>
          </a:ln>
        </p:spPr>
        <p:txBody>
          <a:bodyPr>
            <a:spAutoFit/>
          </a:bodyPr>
          <a:lstStyle/>
          <a:p>
            <a:pPr algn="l" eaLnBrk="1" hangingPunct="1"/>
            <a:endParaRPr lang="en-US" sz="1600" b="0">
              <a:latin typeface="Arial" charset="0"/>
            </a:endParaRPr>
          </a:p>
        </p:txBody>
      </p:sp>
      <p:grpSp>
        <p:nvGrpSpPr>
          <p:cNvPr id="2" name="Group 32"/>
          <p:cNvGrpSpPr>
            <a:grpSpLocks/>
          </p:cNvGrpSpPr>
          <p:nvPr/>
        </p:nvGrpSpPr>
        <p:grpSpPr bwMode="auto">
          <a:xfrm>
            <a:off x="2052643" y="1730375"/>
            <a:ext cx="4967287" cy="4578350"/>
            <a:chOff x="1081" y="1090"/>
            <a:chExt cx="3129" cy="2884"/>
          </a:xfrm>
        </p:grpSpPr>
        <p:graphicFrame>
          <p:nvGraphicFramePr>
            <p:cNvPr id="3074" name="Object 13"/>
            <p:cNvGraphicFramePr>
              <a:graphicFrameLocks noChangeAspect="1"/>
            </p:cNvGraphicFramePr>
            <p:nvPr/>
          </p:nvGraphicFramePr>
          <p:xfrm>
            <a:off x="1081" y="1090"/>
            <a:ext cx="3129" cy="1796"/>
          </p:xfrm>
          <a:graphic>
            <a:graphicData uri="http://schemas.openxmlformats.org/presentationml/2006/ole">
              <mc:AlternateContent xmlns:mc="http://schemas.openxmlformats.org/markup-compatibility/2006">
                <mc:Choice xmlns:v="urn:schemas-microsoft-com:vml" Requires="v">
                  <p:oleObj spid="_x0000_s3280" name="Equation" r:id="rId4" imgW="2209680" imgH="1295280" progId="Equation.3">
                    <p:embed/>
                  </p:oleObj>
                </mc:Choice>
                <mc:Fallback>
                  <p:oleObj name="Equation" r:id="rId4" imgW="2209680" imgH="1295280" progId="Equation.3">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1" y="1090"/>
                          <a:ext cx="3129" cy="17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5" name="Object 14"/>
            <p:cNvGraphicFramePr>
              <a:graphicFrameLocks noChangeAspect="1"/>
            </p:cNvGraphicFramePr>
            <p:nvPr/>
          </p:nvGraphicFramePr>
          <p:xfrm>
            <a:off x="1086" y="3235"/>
            <a:ext cx="2338" cy="739"/>
          </p:xfrm>
          <a:graphic>
            <a:graphicData uri="http://schemas.openxmlformats.org/presentationml/2006/ole">
              <mc:AlternateContent xmlns:mc="http://schemas.openxmlformats.org/markup-compatibility/2006">
                <mc:Choice xmlns:v="urn:schemas-microsoft-com:vml" Requires="v">
                  <p:oleObj spid="_x0000_s3281" name="Equation" r:id="rId6" imgW="1650960" imgH="533160" progId="Equation.3">
                    <p:embed/>
                  </p:oleObj>
                </mc:Choice>
                <mc:Fallback>
                  <p:oleObj name="Equation" r:id="rId6" imgW="1650960" imgH="533160" progId="Equation.3">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86" y="3235"/>
                          <a:ext cx="2338" cy="73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3" name="Group 33"/>
          <p:cNvGrpSpPr>
            <a:grpSpLocks/>
          </p:cNvGrpSpPr>
          <p:nvPr/>
        </p:nvGrpSpPr>
        <p:grpSpPr bwMode="auto">
          <a:xfrm>
            <a:off x="6234113" y="1557338"/>
            <a:ext cx="2730500" cy="3167062"/>
            <a:chOff x="3742" y="981"/>
            <a:chExt cx="1720" cy="1995"/>
          </a:xfrm>
        </p:grpSpPr>
        <p:sp>
          <p:nvSpPr>
            <p:cNvPr id="3092" name="Oval 21"/>
            <p:cNvSpPr>
              <a:spLocks noChangeArrowheads="1"/>
            </p:cNvSpPr>
            <p:nvPr/>
          </p:nvSpPr>
          <p:spPr bwMode="auto">
            <a:xfrm>
              <a:off x="3742" y="981"/>
              <a:ext cx="544" cy="1995"/>
            </a:xfrm>
            <a:prstGeom prst="ellipse">
              <a:avLst/>
            </a:prstGeom>
            <a:noFill/>
            <a:ln w="19050">
              <a:solidFill>
                <a:srgbClr val="FF3300"/>
              </a:solidFill>
              <a:round/>
              <a:headEnd/>
              <a:tailEnd/>
            </a:ln>
          </p:spPr>
          <p:txBody>
            <a:bodyPr wrap="none" anchor="ctr"/>
            <a:lstStyle/>
            <a:p>
              <a:pPr algn="l" eaLnBrk="1" hangingPunct="1"/>
              <a:endParaRPr lang="en-US" sz="1600" b="0">
                <a:latin typeface="Arial" charset="0"/>
              </a:endParaRPr>
            </a:p>
          </p:txBody>
        </p:sp>
        <p:sp>
          <p:nvSpPr>
            <p:cNvPr id="3093" name="Text Box 22"/>
            <p:cNvSpPr txBox="1">
              <a:spLocks noChangeArrowheads="1"/>
            </p:cNvSpPr>
            <p:nvPr/>
          </p:nvSpPr>
          <p:spPr bwMode="auto">
            <a:xfrm>
              <a:off x="4500" y="1752"/>
              <a:ext cx="962" cy="989"/>
            </a:xfrm>
            <a:prstGeom prst="rect">
              <a:avLst/>
            </a:prstGeom>
            <a:noFill/>
            <a:ln w="9525">
              <a:noFill/>
              <a:miter lim="800000"/>
              <a:headEnd/>
              <a:tailEnd/>
            </a:ln>
          </p:spPr>
          <p:txBody>
            <a:bodyPr>
              <a:spAutoFit/>
            </a:bodyPr>
            <a:lstStyle/>
            <a:p>
              <a:pPr algn="l" eaLnBrk="1" hangingPunct="1"/>
              <a:r>
                <a:rPr lang="en-US" sz="1600" b="0" dirty="0" smtClean="0">
                  <a:solidFill>
                    <a:srgbClr val="FF3300"/>
                  </a:solidFill>
                  <a:latin typeface="Arial" charset="0"/>
                </a:rPr>
                <a:t>Treated </a:t>
              </a:r>
              <a:r>
                <a:rPr lang="en-US" sz="1600" b="0" dirty="0">
                  <a:solidFill>
                    <a:srgbClr val="FF3300"/>
                  </a:solidFill>
                  <a:latin typeface="Arial" charset="0"/>
                </a:rPr>
                <a:t>as approximately </a:t>
              </a:r>
            </a:p>
            <a:p>
              <a:pPr algn="l" eaLnBrk="1" hangingPunct="1"/>
              <a:r>
                <a:rPr lang="en-US" sz="1600" b="0" dirty="0">
                  <a:solidFill>
                    <a:srgbClr val="FF3300"/>
                  </a:solidFill>
                  <a:latin typeface="Arial" charset="0"/>
                </a:rPr>
                <a:t>mutually </a:t>
              </a:r>
              <a:r>
                <a:rPr lang="en-US" sz="1600" b="0" dirty="0" smtClean="0">
                  <a:solidFill>
                    <a:srgbClr val="FF3300"/>
                  </a:solidFill>
                  <a:latin typeface="Arial" charset="0"/>
                </a:rPr>
                <a:t>independent without cross correlations</a:t>
              </a:r>
              <a:endParaRPr lang="en-US" sz="1600" b="0" dirty="0">
                <a:solidFill>
                  <a:srgbClr val="FF3300"/>
                </a:solidFill>
                <a:latin typeface="Arial" charset="0"/>
              </a:endParaRPr>
            </a:p>
          </p:txBody>
        </p:sp>
        <p:sp>
          <p:nvSpPr>
            <p:cNvPr id="3094" name="Line 23"/>
            <p:cNvSpPr>
              <a:spLocks noChangeShapeType="1"/>
            </p:cNvSpPr>
            <p:nvPr/>
          </p:nvSpPr>
          <p:spPr bwMode="auto">
            <a:xfrm flipH="1" flipV="1">
              <a:off x="4286" y="1979"/>
              <a:ext cx="182" cy="45"/>
            </a:xfrm>
            <a:prstGeom prst="line">
              <a:avLst/>
            </a:prstGeom>
            <a:noFill/>
            <a:ln w="19050">
              <a:solidFill>
                <a:srgbClr val="FF3300"/>
              </a:solidFill>
              <a:round/>
              <a:headEnd/>
              <a:tailEnd/>
            </a:ln>
          </p:spPr>
          <p:txBody>
            <a:bodyPr/>
            <a:lstStyle/>
            <a:p>
              <a:endParaRPr lang="en-GB"/>
            </a:p>
          </p:txBody>
        </p:sp>
      </p:grpSp>
      <p:grpSp>
        <p:nvGrpSpPr>
          <p:cNvPr id="4" name="Group 31"/>
          <p:cNvGrpSpPr>
            <a:grpSpLocks/>
          </p:cNvGrpSpPr>
          <p:nvPr/>
        </p:nvGrpSpPr>
        <p:grpSpPr bwMode="auto">
          <a:xfrm>
            <a:off x="323851" y="1797050"/>
            <a:ext cx="1357314" cy="4346576"/>
            <a:chOff x="113" y="1132"/>
            <a:chExt cx="855" cy="2738"/>
          </a:xfrm>
        </p:grpSpPr>
        <p:sp>
          <p:nvSpPr>
            <p:cNvPr id="3085" name="Text Box 24"/>
            <p:cNvSpPr txBox="1">
              <a:spLocks noChangeArrowheads="1"/>
            </p:cNvSpPr>
            <p:nvPr/>
          </p:nvSpPr>
          <p:spPr bwMode="auto">
            <a:xfrm>
              <a:off x="126" y="1132"/>
              <a:ext cx="842" cy="213"/>
            </a:xfrm>
            <a:prstGeom prst="rect">
              <a:avLst/>
            </a:prstGeom>
            <a:noFill/>
            <a:ln w="9525">
              <a:noFill/>
              <a:miter lim="800000"/>
              <a:headEnd/>
              <a:tailEnd/>
            </a:ln>
          </p:spPr>
          <p:txBody>
            <a:bodyPr wrap="none">
              <a:spAutoFit/>
            </a:bodyPr>
            <a:lstStyle/>
            <a:p>
              <a:pPr algn="l" eaLnBrk="1" hangingPunct="1"/>
              <a:r>
                <a:rPr lang="en-US" sz="1600" b="0">
                  <a:solidFill>
                    <a:srgbClr val="3366CC"/>
                  </a:solidFill>
                  <a:latin typeface="Arial" charset="0"/>
                </a:rPr>
                <a:t>Temperature</a:t>
              </a:r>
              <a:endParaRPr lang="fr-FR" sz="1600" b="0">
                <a:solidFill>
                  <a:srgbClr val="3366CC"/>
                </a:solidFill>
                <a:latin typeface="Arial" charset="0"/>
              </a:endParaRPr>
            </a:p>
          </p:txBody>
        </p:sp>
        <p:sp>
          <p:nvSpPr>
            <p:cNvPr id="3086" name="Text Box 25"/>
            <p:cNvSpPr txBox="1">
              <a:spLocks noChangeArrowheads="1"/>
            </p:cNvSpPr>
            <p:nvPr/>
          </p:nvSpPr>
          <p:spPr bwMode="auto">
            <a:xfrm>
              <a:off x="126" y="1494"/>
              <a:ext cx="531" cy="213"/>
            </a:xfrm>
            <a:prstGeom prst="rect">
              <a:avLst/>
            </a:prstGeom>
            <a:noFill/>
            <a:ln w="9525">
              <a:noFill/>
              <a:miter lim="800000"/>
              <a:headEnd/>
              <a:tailEnd/>
            </a:ln>
          </p:spPr>
          <p:txBody>
            <a:bodyPr wrap="none">
              <a:spAutoFit/>
            </a:bodyPr>
            <a:lstStyle/>
            <a:p>
              <a:pPr algn="l" eaLnBrk="1" hangingPunct="1"/>
              <a:r>
                <a:rPr lang="en-US" sz="1600" b="0">
                  <a:solidFill>
                    <a:srgbClr val="3366CC"/>
                  </a:solidFill>
                  <a:latin typeface="Arial" charset="0"/>
                </a:rPr>
                <a:t>Salinity</a:t>
              </a:r>
              <a:endParaRPr lang="fr-FR" sz="1600" b="0">
                <a:solidFill>
                  <a:srgbClr val="3366CC"/>
                </a:solidFill>
                <a:latin typeface="Arial" charset="0"/>
              </a:endParaRPr>
            </a:p>
          </p:txBody>
        </p:sp>
        <p:sp>
          <p:nvSpPr>
            <p:cNvPr id="3087" name="Text Box 26"/>
            <p:cNvSpPr txBox="1">
              <a:spLocks noChangeArrowheads="1"/>
            </p:cNvSpPr>
            <p:nvPr/>
          </p:nvSpPr>
          <p:spPr bwMode="auto">
            <a:xfrm>
              <a:off x="113" y="1857"/>
              <a:ext cx="381" cy="213"/>
            </a:xfrm>
            <a:prstGeom prst="rect">
              <a:avLst/>
            </a:prstGeom>
            <a:noFill/>
            <a:ln w="9525">
              <a:noFill/>
              <a:miter lim="800000"/>
              <a:headEnd/>
              <a:tailEnd/>
            </a:ln>
          </p:spPr>
          <p:txBody>
            <a:bodyPr wrap="none">
              <a:spAutoFit/>
            </a:bodyPr>
            <a:lstStyle/>
            <a:p>
              <a:pPr algn="l" eaLnBrk="1" hangingPunct="1"/>
              <a:r>
                <a:rPr lang="en-US" sz="1600" b="0">
                  <a:solidFill>
                    <a:srgbClr val="3366CC"/>
                  </a:solidFill>
                  <a:latin typeface="Arial" charset="0"/>
                </a:rPr>
                <a:t>SSH</a:t>
              </a:r>
              <a:endParaRPr lang="fr-FR" sz="1600" b="0">
                <a:solidFill>
                  <a:srgbClr val="3366CC"/>
                </a:solidFill>
                <a:latin typeface="Arial" charset="0"/>
              </a:endParaRPr>
            </a:p>
          </p:txBody>
        </p:sp>
        <p:sp>
          <p:nvSpPr>
            <p:cNvPr id="3088" name="Text Box 27"/>
            <p:cNvSpPr txBox="1">
              <a:spLocks noChangeArrowheads="1"/>
            </p:cNvSpPr>
            <p:nvPr/>
          </p:nvSpPr>
          <p:spPr bwMode="auto">
            <a:xfrm>
              <a:off x="113" y="2220"/>
              <a:ext cx="662" cy="213"/>
            </a:xfrm>
            <a:prstGeom prst="rect">
              <a:avLst/>
            </a:prstGeom>
            <a:noFill/>
            <a:ln w="9525">
              <a:noFill/>
              <a:miter lim="800000"/>
              <a:headEnd/>
              <a:tailEnd/>
            </a:ln>
          </p:spPr>
          <p:txBody>
            <a:bodyPr wrap="none">
              <a:spAutoFit/>
            </a:bodyPr>
            <a:lstStyle/>
            <a:p>
              <a:pPr algn="l" eaLnBrk="1" hangingPunct="1"/>
              <a:r>
                <a:rPr lang="en-US" sz="1600" b="0">
                  <a:solidFill>
                    <a:srgbClr val="3366CC"/>
                  </a:solidFill>
                  <a:latin typeface="Arial" charset="0"/>
                </a:rPr>
                <a:t>u-velocity</a:t>
              </a:r>
              <a:endParaRPr lang="fr-FR" sz="1600" b="0">
                <a:solidFill>
                  <a:srgbClr val="3366CC"/>
                </a:solidFill>
                <a:latin typeface="Arial" charset="0"/>
              </a:endParaRPr>
            </a:p>
          </p:txBody>
        </p:sp>
        <p:sp>
          <p:nvSpPr>
            <p:cNvPr id="3089" name="Text Box 28"/>
            <p:cNvSpPr txBox="1">
              <a:spLocks noChangeArrowheads="1"/>
            </p:cNvSpPr>
            <p:nvPr/>
          </p:nvSpPr>
          <p:spPr bwMode="auto">
            <a:xfrm>
              <a:off x="113" y="2583"/>
              <a:ext cx="655" cy="213"/>
            </a:xfrm>
            <a:prstGeom prst="rect">
              <a:avLst/>
            </a:prstGeom>
            <a:noFill/>
            <a:ln w="9525">
              <a:noFill/>
              <a:miter lim="800000"/>
              <a:headEnd/>
              <a:tailEnd/>
            </a:ln>
          </p:spPr>
          <p:txBody>
            <a:bodyPr wrap="none">
              <a:spAutoFit/>
            </a:bodyPr>
            <a:lstStyle/>
            <a:p>
              <a:pPr algn="l" eaLnBrk="1" hangingPunct="1"/>
              <a:r>
                <a:rPr lang="en-US" sz="1600" b="0">
                  <a:solidFill>
                    <a:srgbClr val="3366CC"/>
                  </a:solidFill>
                  <a:latin typeface="Arial" charset="0"/>
                </a:rPr>
                <a:t>v-velocity</a:t>
              </a:r>
              <a:endParaRPr lang="fr-FR" sz="1600" b="0">
                <a:solidFill>
                  <a:srgbClr val="3366CC"/>
                </a:solidFill>
                <a:latin typeface="Arial" charset="0"/>
              </a:endParaRPr>
            </a:p>
          </p:txBody>
        </p:sp>
        <p:sp>
          <p:nvSpPr>
            <p:cNvPr id="3090" name="Text Box 29"/>
            <p:cNvSpPr txBox="1">
              <a:spLocks noChangeArrowheads="1"/>
            </p:cNvSpPr>
            <p:nvPr/>
          </p:nvSpPr>
          <p:spPr bwMode="auto">
            <a:xfrm>
              <a:off x="113" y="3309"/>
              <a:ext cx="546" cy="213"/>
            </a:xfrm>
            <a:prstGeom prst="rect">
              <a:avLst/>
            </a:prstGeom>
            <a:noFill/>
            <a:ln w="9525">
              <a:noFill/>
              <a:miter lim="800000"/>
              <a:headEnd/>
              <a:tailEnd/>
            </a:ln>
          </p:spPr>
          <p:txBody>
            <a:bodyPr wrap="none">
              <a:spAutoFit/>
            </a:bodyPr>
            <a:lstStyle/>
            <a:p>
              <a:pPr algn="l" eaLnBrk="1" hangingPunct="1"/>
              <a:r>
                <a:rPr lang="en-US" sz="1600" b="0">
                  <a:solidFill>
                    <a:srgbClr val="3366CC"/>
                  </a:solidFill>
                  <a:latin typeface="Arial" charset="0"/>
                </a:rPr>
                <a:t>Density</a:t>
              </a:r>
              <a:endParaRPr lang="fr-FR" sz="1600" b="0">
                <a:solidFill>
                  <a:srgbClr val="3366CC"/>
                </a:solidFill>
                <a:latin typeface="Arial" charset="0"/>
              </a:endParaRPr>
            </a:p>
          </p:txBody>
        </p:sp>
        <p:sp>
          <p:nvSpPr>
            <p:cNvPr id="3091" name="Text Box 30"/>
            <p:cNvSpPr txBox="1">
              <a:spLocks noChangeArrowheads="1"/>
            </p:cNvSpPr>
            <p:nvPr/>
          </p:nvSpPr>
          <p:spPr bwMode="auto">
            <a:xfrm>
              <a:off x="113" y="3657"/>
              <a:ext cx="633" cy="213"/>
            </a:xfrm>
            <a:prstGeom prst="rect">
              <a:avLst/>
            </a:prstGeom>
            <a:noFill/>
            <a:ln w="9525">
              <a:noFill/>
              <a:miter lim="800000"/>
              <a:headEnd/>
              <a:tailEnd/>
            </a:ln>
          </p:spPr>
          <p:txBody>
            <a:bodyPr wrap="none">
              <a:spAutoFit/>
            </a:bodyPr>
            <a:lstStyle/>
            <a:p>
              <a:pPr algn="l" eaLnBrk="1" hangingPunct="1"/>
              <a:r>
                <a:rPr lang="en-US" sz="1600" b="0">
                  <a:solidFill>
                    <a:srgbClr val="3366CC"/>
                  </a:solidFill>
                  <a:latin typeface="Arial" charset="0"/>
                </a:rPr>
                <a:t>Pressure</a:t>
              </a:r>
              <a:endParaRPr lang="fr-FR" sz="1600" b="0">
                <a:solidFill>
                  <a:srgbClr val="3366CC"/>
                </a:solidFill>
                <a:latin typeface="Arial" charset="0"/>
              </a:endParaRPr>
            </a:p>
          </p:txBody>
        </p:sp>
      </p:grpSp>
      <p:sp>
        <p:nvSpPr>
          <p:cNvPr id="3084" name="Text Box 22"/>
          <p:cNvSpPr txBox="1">
            <a:spLocks noChangeArrowheads="1"/>
          </p:cNvSpPr>
          <p:nvPr/>
        </p:nvSpPr>
        <p:spPr bwMode="auto">
          <a:xfrm>
            <a:off x="5832480" y="6021388"/>
            <a:ext cx="3311525" cy="336550"/>
          </a:xfrm>
          <a:prstGeom prst="rect">
            <a:avLst/>
          </a:prstGeom>
          <a:noFill/>
          <a:ln w="12700">
            <a:noFill/>
            <a:miter lim="800000"/>
            <a:headEnd/>
            <a:tailEnd/>
          </a:ln>
        </p:spPr>
        <p:txBody>
          <a:bodyPr>
            <a:spAutoFit/>
          </a:bodyPr>
          <a:lstStyle/>
          <a:p>
            <a:pPr>
              <a:spcBef>
                <a:spcPct val="50000"/>
              </a:spcBef>
            </a:pPr>
            <a:r>
              <a:rPr lang="en-US" sz="1600" b="0" i="1">
                <a:solidFill>
                  <a:schemeClr val="accent2"/>
                </a:solidFill>
              </a:rPr>
              <a:t>(Weaver et al., 2005, QJRMS)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03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4038">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2"/>
          <p:cNvSpPr>
            <a:spLocks noGrp="1" noChangeArrowheads="1"/>
          </p:cNvSpPr>
          <p:nvPr>
            <p:ph type="ctrTitle" idx="4294967295"/>
          </p:nvPr>
        </p:nvSpPr>
        <p:spPr>
          <a:xfrm>
            <a:off x="538168" y="44450"/>
            <a:ext cx="7850187" cy="719138"/>
          </a:xfrm>
        </p:spPr>
        <p:txBody>
          <a:bodyPr/>
          <a:lstStyle/>
          <a:p>
            <a:pPr eaLnBrk="1" hangingPunct="1"/>
            <a:r>
              <a:rPr lang="en-US" sz="1800" b="1" dirty="0" smtClean="0"/>
              <a:t>Components of the balance operator</a:t>
            </a:r>
            <a:endParaRPr lang="fr-FR" sz="1800" b="1" dirty="0" smtClean="0">
              <a:solidFill>
                <a:schemeClr val="accent2"/>
              </a:solidFill>
            </a:endParaRPr>
          </a:p>
        </p:txBody>
      </p:sp>
      <p:sp>
        <p:nvSpPr>
          <p:cNvPr id="4102" name="Rectangle 3"/>
          <p:cNvSpPr>
            <a:spLocks noGrp="1" noChangeArrowheads="1"/>
          </p:cNvSpPr>
          <p:nvPr>
            <p:ph type="subTitle" idx="4294967295"/>
          </p:nvPr>
        </p:nvSpPr>
        <p:spPr>
          <a:xfrm>
            <a:off x="179388" y="1268415"/>
            <a:ext cx="8856662" cy="5400675"/>
          </a:xfrm>
        </p:spPr>
        <p:txBody>
          <a:bodyPr lIns="91440" tIns="45720" rIns="91440" bIns="45720"/>
          <a:lstStyle/>
          <a:p>
            <a:pPr marL="609600" indent="-609600" eaLnBrk="1" hangingPunct="1">
              <a:buSzPct val="150000"/>
            </a:pPr>
            <a:endParaRPr lang="en-US" sz="1800" smtClean="0"/>
          </a:p>
          <a:p>
            <a:pPr marL="609600" indent="-609600" eaLnBrk="1" hangingPunct="1">
              <a:buSzPct val="150000"/>
            </a:pPr>
            <a:endParaRPr lang="en-US" sz="600" smtClean="0"/>
          </a:p>
        </p:txBody>
      </p:sp>
      <p:sp>
        <p:nvSpPr>
          <p:cNvPr id="4103" name="Rectangle 4"/>
          <p:cNvSpPr>
            <a:spLocks noChangeArrowheads="1"/>
          </p:cNvSpPr>
          <p:nvPr/>
        </p:nvSpPr>
        <p:spPr bwMode="auto">
          <a:xfrm>
            <a:off x="73025" y="6453188"/>
            <a:ext cx="9036050" cy="360362"/>
          </a:xfrm>
          <a:prstGeom prst="rect">
            <a:avLst/>
          </a:prstGeom>
          <a:noFill/>
          <a:ln w="9525">
            <a:noFill/>
            <a:miter lim="800000"/>
            <a:headEnd/>
            <a:tailEnd/>
          </a:ln>
        </p:spPr>
        <p:txBody>
          <a:bodyPr/>
          <a:lstStyle/>
          <a:p>
            <a:pPr marL="609600" indent="-609600" eaLnBrk="1" hangingPunct="1">
              <a:spcBef>
                <a:spcPct val="20000"/>
              </a:spcBef>
            </a:pPr>
            <a:endParaRPr lang="en-US" sz="1600" b="0">
              <a:solidFill>
                <a:schemeClr val="accent2"/>
              </a:solidFill>
              <a:latin typeface="Arial" charset="0"/>
            </a:endParaRPr>
          </a:p>
        </p:txBody>
      </p:sp>
      <p:sp>
        <p:nvSpPr>
          <p:cNvPr id="4105" name="Rectangle 6"/>
          <p:cNvSpPr>
            <a:spLocks noChangeArrowheads="1"/>
          </p:cNvSpPr>
          <p:nvPr/>
        </p:nvSpPr>
        <p:spPr bwMode="auto">
          <a:xfrm>
            <a:off x="144468" y="1125538"/>
            <a:ext cx="8964612" cy="5616575"/>
          </a:xfrm>
          <a:prstGeom prst="rect">
            <a:avLst/>
          </a:prstGeom>
          <a:noFill/>
          <a:ln w="9525">
            <a:noFill/>
            <a:miter lim="800000"/>
            <a:headEnd/>
            <a:tailEnd/>
          </a:ln>
        </p:spPr>
        <p:txBody>
          <a:bodyPr/>
          <a:lstStyle/>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pPr>
            <a:endParaRPr lang="en-US" sz="1400" b="0">
              <a:latin typeface="Arial" charset="0"/>
            </a:endParaRPr>
          </a:p>
          <a:p>
            <a:pPr marL="609600" indent="-609600" algn="l" eaLnBrk="1" hangingPunct="1">
              <a:spcBef>
                <a:spcPct val="20000"/>
              </a:spcBef>
              <a:buSzPct val="150000"/>
            </a:pPr>
            <a:endParaRPr lang="en-US" sz="2000" b="0">
              <a:latin typeface="Arial" charset="0"/>
            </a:endParaRPr>
          </a:p>
          <a:p>
            <a:pPr marL="609600" indent="-609600" algn="l" eaLnBrk="1" hangingPunct="1">
              <a:spcBef>
                <a:spcPct val="20000"/>
              </a:spcBef>
              <a:buSzPct val="150000"/>
              <a:buFontTx/>
              <a:buChar char="•"/>
            </a:pPr>
            <a:endParaRPr lang="en-US" sz="2000" b="0">
              <a:latin typeface="Arial" charset="0"/>
            </a:endParaRPr>
          </a:p>
          <a:p>
            <a:pPr marL="609600" indent="-609600" algn="l" eaLnBrk="1" hangingPunct="1">
              <a:spcBef>
                <a:spcPct val="20000"/>
              </a:spcBef>
              <a:buSzPct val="150000"/>
            </a:pPr>
            <a:endParaRPr lang="en-US" sz="800" b="0">
              <a:latin typeface="Arial" charset="0"/>
            </a:endParaRPr>
          </a:p>
        </p:txBody>
      </p:sp>
      <p:sp>
        <p:nvSpPr>
          <p:cNvPr id="4106" name="Text Box 7"/>
          <p:cNvSpPr txBox="1">
            <a:spLocks noChangeArrowheads="1"/>
          </p:cNvSpPr>
          <p:nvPr/>
        </p:nvSpPr>
        <p:spPr bwMode="auto">
          <a:xfrm>
            <a:off x="2339977" y="3956050"/>
            <a:ext cx="1963738" cy="336550"/>
          </a:xfrm>
          <a:prstGeom prst="rect">
            <a:avLst/>
          </a:prstGeom>
          <a:noFill/>
          <a:ln w="9525">
            <a:noFill/>
            <a:miter lim="800000"/>
            <a:headEnd/>
            <a:tailEnd/>
          </a:ln>
        </p:spPr>
        <p:txBody>
          <a:bodyPr>
            <a:spAutoFit/>
          </a:bodyPr>
          <a:lstStyle/>
          <a:p>
            <a:pPr algn="l" eaLnBrk="1" hangingPunct="1"/>
            <a:endParaRPr lang="en-US" sz="1600" b="0">
              <a:latin typeface="Arial" charset="0"/>
            </a:endParaRPr>
          </a:p>
        </p:txBody>
      </p:sp>
      <p:graphicFrame>
        <p:nvGraphicFramePr>
          <p:cNvPr id="4098" name="Object 9"/>
          <p:cNvGraphicFramePr>
            <a:graphicFrameLocks noChangeAspect="1"/>
          </p:cNvGraphicFramePr>
          <p:nvPr/>
        </p:nvGraphicFramePr>
        <p:xfrm>
          <a:off x="2828926" y="981075"/>
          <a:ext cx="6135688" cy="3684588"/>
        </p:xfrm>
        <a:graphic>
          <a:graphicData uri="http://schemas.openxmlformats.org/presentationml/2006/ole">
            <mc:AlternateContent xmlns:mc="http://schemas.openxmlformats.org/markup-compatibility/2006">
              <mc:Choice xmlns:v="urn:schemas-microsoft-com:vml" Requires="v">
                <p:oleObj spid="_x0000_s4343" name="Equation" r:id="rId4" imgW="2857320" imgH="1752480" progId="Equation.3">
                  <p:embed/>
                </p:oleObj>
              </mc:Choice>
              <mc:Fallback>
                <p:oleObj name="Equation" r:id="rId4" imgW="2857320" imgH="1752480" progId="Equation.3">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8926" y="981075"/>
                        <a:ext cx="6135688" cy="3684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107" name="Group 35"/>
          <p:cNvGrpSpPr>
            <a:grpSpLocks/>
          </p:cNvGrpSpPr>
          <p:nvPr/>
        </p:nvGrpSpPr>
        <p:grpSpPr bwMode="auto">
          <a:xfrm>
            <a:off x="179388" y="1052513"/>
            <a:ext cx="2617787" cy="5332412"/>
            <a:chOff x="249" y="663"/>
            <a:chExt cx="1649" cy="3359"/>
          </a:xfrm>
        </p:grpSpPr>
        <p:sp>
          <p:nvSpPr>
            <p:cNvPr id="4108" name="Text Box 25"/>
            <p:cNvSpPr txBox="1">
              <a:spLocks noChangeArrowheads="1"/>
            </p:cNvSpPr>
            <p:nvPr/>
          </p:nvSpPr>
          <p:spPr bwMode="auto">
            <a:xfrm>
              <a:off x="260" y="663"/>
              <a:ext cx="1638" cy="368"/>
            </a:xfrm>
            <a:prstGeom prst="rect">
              <a:avLst/>
            </a:prstGeom>
            <a:noFill/>
            <a:ln w="9525">
              <a:noFill/>
              <a:miter lim="800000"/>
              <a:headEnd/>
              <a:tailEnd/>
            </a:ln>
          </p:spPr>
          <p:txBody>
            <a:bodyPr wrap="none">
              <a:spAutoFit/>
            </a:bodyPr>
            <a:lstStyle/>
            <a:p>
              <a:pPr algn="l" eaLnBrk="1" hangingPunct="1"/>
              <a:r>
                <a:rPr lang="en-US" sz="1600" b="0">
                  <a:solidFill>
                    <a:srgbClr val="3366CC"/>
                  </a:solidFill>
                  <a:latin typeface="Arial" charset="0"/>
                </a:rPr>
                <a:t>Salinity balance</a:t>
              </a:r>
            </a:p>
            <a:p>
              <a:pPr algn="l" eaLnBrk="1" hangingPunct="1"/>
              <a:r>
                <a:rPr lang="en-US" sz="1600" b="0">
                  <a:solidFill>
                    <a:srgbClr val="3366CC"/>
                  </a:solidFill>
                  <a:latin typeface="Arial" charset="0"/>
                </a:rPr>
                <a:t>(approx. T-S conservation)</a:t>
              </a:r>
              <a:endParaRPr lang="fr-FR" sz="1600" b="0">
                <a:solidFill>
                  <a:srgbClr val="3366CC"/>
                </a:solidFill>
                <a:latin typeface="Arial" charset="0"/>
              </a:endParaRPr>
            </a:p>
          </p:txBody>
        </p:sp>
        <p:sp>
          <p:nvSpPr>
            <p:cNvPr id="4109" name="Text Box 26"/>
            <p:cNvSpPr txBox="1">
              <a:spLocks noChangeArrowheads="1"/>
            </p:cNvSpPr>
            <p:nvPr/>
          </p:nvSpPr>
          <p:spPr bwMode="auto">
            <a:xfrm>
              <a:off x="249" y="1207"/>
              <a:ext cx="869" cy="368"/>
            </a:xfrm>
            <a:prstGeom prst="rect">
              <a:avLst/>
            </a:prstGeom>
            <a:noFill/>
            <a:ln w="9525">
              <a:noFill/>
              <a:miter lim="800000"/>
              <a:headEnd/>
              <a:tailEnd/>
            </a:ln>
          </p:spPr>
          <p:txBody>
            <a:bodyPr wrap="none">
              <a:spAutoFit/>
            </a:bodyPr>
            <a:lstStyle/>
            <a:p>
              <a:pPr algn="l" eaLnBrk="1" hangingPunct="1"/>
              <a:r>
                <a:rPr lang="en-US" sz="1600" b="0">
                  <a:solidFill>
                    <a:srgbClr val="3366CC"/>
                  </a:solidFill>
                  <a:latin typeface="Arial" charset="0"/>
                </a:rPr>
                <a:t>SSH balance</a:t>
              </a:r>
            </a:p>
            <a:p>
              <a:pPr algn="l" eaLnBrk="1" hangingPunct="1"/>
              <a:r>
                <a:rPr lang="en-US" sz="1600" b="0">
                  <a:solidFill>
                    <a:srgbClr val="3366CC"/>
                  </a:solidFill>
                  <a:latin typeface="Arial" charset="0"/>
                </a:rPr>
                <a:t>(baroclinic)</a:t>
              </a:r>
              <a:endParaRPr lang="fr-FR" sz="1600" b="0">
                <a:solidFill>
                  <a:srgbClr val="3366CC"/>
                </a:solidFill>
                <a:latin typeface="Arial" charset="0"/>
              </a:endParaRPr>
            </a:p>
          </p:txBody>
        </p:sp>
        <p:sp>
          <p:nvSpPr>
            <p:cNvPr id="4110" name="Text Box 28"/>
            <p:cNvSpPr txBox="1">
              <a:spLocks noChangeArrowheads="1"/>
            </p:cNvSpPr>
            <p:nvPr/>
          </p:nvSpPr>
          <p:spPr bwMode="auto">
            <a:xfrm>
              <a:off x="249" y="1842"/>
              <a:ext cx="1571" cy="523"/>
            </a:xfrm>
            <a:prstGeom prst="rect">
              <a:avLst/>
            </a:prstGeom>
            <a:noFill/>
            <a:ln w="9525">
              <a:noFill/>
              <a:miter lim="800000"/>
              <a:headEnd/>
              <a:tailEnd/>
            </a:ln>
          </p:spPr>
          <p:txBody>
            <a:bodyPr wrap="none">
              <a:spAutoFit/>
            </a:bodyPr>
            <a:lstStyle/>
            <a:p>
              <a:pPr algn="l" eaLnBrk="1" hangingPunct="1"/>
              <a:r>
                <a:rPr lang="en-US" sz="1600" b="0">
                  <a:solidFill>
                    <a:srgbClr val="3366CC"/>
                  </a:solidFill>
                  <a:latin typeface="Arial" charset="0"/>
                </a:rPr>
                <a:t>u-velocity balance</a:t>
              </a:r>
            </a:p>
            <a:p>
              <a:pPr algn="l" eaLnBrk="1" hangingPunct="1"/>
              <a:r>
                <a:rPr lang="en-US" sz="1600" b="0">
                  <a:solidFill>
                    <a:srgbClr val="3366CC"/>
                  </a:solidFill>
                  <a:latin typeface="Arial" charset="0"/>
                </a:rPr>
                <a:t>(geostrophy with </a:t>
              </a:r>
            </a:p>
            <a:p>
              <a:pPr algn="l" eaLnBrk="1" hangingPunct="1"/>
              <a:r>
                <a:rPr lang="el-GR" sz="1600" b="0">
                  <a:solidFill>
                    <a:srgbClr val="3366CC"/>
                  </a:solidFill>
                  <a:latin typeface="Arial" charset="0"/>
                  <a:cs typeface="Arial" charset="0"/>
                </a:rPr>
                <a:t>β</a:t>
              </a:r>
              <a:r>
                <a:rPr lang="en-US" sz="1600" b="0">
                  <a:solidFill>
                    <a:srgbClr val="3366CC"/>
                  </a:solidFill>
                  <a:latin typeface="Arial" charset="0"/>
                  <a:cs typeface="Arial" charset="0"/>
                </a:rPr>
                <a:t>-plane approx. near eq.)</a:t>
              </a:r>
              <a:endParaRPr lang="el-GR" sz="1600" b="0">
                <a:solidFill>
                  <a:srgbClr val="3366CC"/>
                </a:solidFill>
                <a:latin typeface="Arial" charset="0"/>
                <a:cs typeface="Arial" charset="0"/>
              </a:endParaRPr>
            </a:p>
          </p:txBody>
        </p:sp>
        <p:sp>
          <p:nvSpPr>
            <p:cNvPr id="4111" name="Text Box 29"/>
            <p:cNvSpPr txBox="1">
              <a:spLocks noChangeArrowheads="1"/>
            </p:cNvSpPr>
            <p:nvPr/>
          </p:nvSpPr>
          <p:spPr bwMode="auto">
            <a:xfrm>
              <a:off x="249" y="2523"/>
              <a:ext cx="1517" cy="368"/>
            </a:xfrm>
            <a:prstGeom prst="rect">
              <a:avLst/>
            </a:prstGeom>
            <a:noFill/>
            <a:ln w="9525">
              <a:noFill/>
              <a:miter lim="800000"/>
              <a:headEnd/>
              <a:tailEnd/>
            </a:ln>
          </p:spPr>
          <p:txBody>
            <a:bodyPr wrap="none">
              <a:spAutoFit/>
            </a:bodyPr>
            <a:lstStyle/>
            <a:p>
              <a:pPr algn="l" eaLnBrk="1" hangingPunct="1"/>
              <a:r>
                <a:rPr lang="en-US" sz="1600" b="0">
                  <a:solidFill>
                    <a:srgbClr val="3366CC"/>
                  </a:solidFill>
                  <a:latin typeface="Arial" charset="0"/>
                </a:rPr>
                <a:t>v-velocity</a:t>
              </a:r>
            </a:p>
            <a:p>
              <a:pPr algn="l" eaLnBrk="1" hangingPunct="1"/>
              <a:r>
                <a:rPr lang="en-US" sz="1600" b="0">
                  <a:solidFill>
                    <a:srgbClr val="3366CC"/>
                  </a:solidFill>
                  <a:latin typeface="Arial" charset="0"/>
                </a:rPr>
                <a:t>(geostrophy, zero at eq.)</a:t>
              </a:r>
              <a:endParaRPr lang="fr-FR" sz="1600" b="0">
                <a:solidFill>
                  <a:srgbClr val="3366CC"/>
                </a:solidFill>
                <a:latin typeface="Arial" charset="0"/>
              </a:endParaRPr>
            </a:p>
          </p:txBody>
        </p:sp>
        <p:sp>
          <p:nvSpPr>
            <p:cNvPr id="4112" name="Text Box 30"/>
            <p:cNvSpPr txBox="1">
              <a:spLocks noChangeArrowheads="1"/>
            </p:cNvSpPr>
            <p:nvPr/>
          </p:nvSpPr>
          <p:spPr bwMode="auto">
            <a:xfrm>
              <a:off x="249" y="3113"/>
              <a:ext cx="1432" cy="368"/>
            </a:xfrm>
            <a:prstGeom prst="rect">
              <a:avLst/>
            </a:prstGeom>
            <a:noFill/>
            <a:ln w="9525">
              <a:noFill/>
              <a:miter lim="800000"/>
              <a:headEnd/>
              <a:tailEnd/>
            </a:ln>
          </p:spPr>
          <p:txBody>
            <a:bodyPr wrap="none">
              <a:spAutoFit/>
            </a:bodyPr>
            <a:lstStyle/>
            <a:p>
              <a:pPr algn="l" eaLnBrk="1" hangingPunct="1"/>
              <a:r>
                <a:rPr lang="en-US" sz="1600" b="0" dirty="0">
                  <a:solidFill>
                    <a:srgbClr val="3366CC"/>
                  </a:solidFill>
                  <a:latin typeface="Arial" charset="0"/>
                </a:rPr>
                <a:t>Density</a:t>
              </a:r>
            </a:p>
            <a:p>
              <a:pPr algn="l" eaLnBrk="1" hangingPunct="1"/>
              <a:r>
                <a:rPr lang="en-US" sz="1600" b="0" dirty="0">
                  <a:solidFill>
                    <a:srgbClr val="3366CC"/>
                  </a:solidFill>
                  <a:latin typeface="Arial" charset="0"/>
                </a:rPr>
                <a:t>(</a:t>
              </a:r>
              <a:r>
                <a:rPr lang="en-US" sz="1600" b="0" dirty="0" err="1">
                  <a:solidFill>
                    <a:srgbClr val="3366CC"/>
                  </a:solidFill>
                  <a:latin typeface="Arial" charset="0"/>
                </a:rPr>
                <a:t>linearized</a:t>
              </a:r>
              <a:r>
                <a:rPr lang="en-US" sz="1600" b="0" dirty="0">
                  <a:solidFill>
                    <a:srgbClr val="3366CC"/>
                  </a:solidFill>
                  <a:latin typeface="Arial" charset="0"/>
                </a:rPr>
                <a:t> eq. of state)</a:t>
              </a:r>
              <a:endParaRPr lang="fr-FR" sz="1600" b="0" dirty="0">
                <a:solidFill>
                  <a:srgbClr val="3366CC"/>
                </a:solidFill>
                <a:latin typeface="Arial" charset="0"/>
              </a:endParaRPr>
            </a:p>
          </p:txBody>
        </p:sp>
        <p:sp>
          <p:nvSpPr>
            <p:cNvPr id="4113" name="Text Box 31"/>
            <p:cNvSpPr txBox="1">
              <a:spLocks noChangeArrowheads="1"/>
            </p:cNvSpPr>
            <p:nvPr/>
          </p:nvSpPr>
          <p:spPr bwMode="auto">
            <a:xfrm>
              <a:off x="249" y="3654"/>
              <a:ext cx="1296" cy="368"/>
            </a:xfrm>
            <a:prstGeom prst="rect">
              <a:avLst/>
            </a:prstGeom>
            <a:noFill/>
            <a:ln w="9525">
              <a:noFill/>
              <a:miter lim="800000"/>
              <a:headEnd/>
              <a:tailEnd/>
            </a:ln>
          </p:spPr>
          <p:txBody>
            <a:bodyPr wrap="none">
              <a:spAutoFit/>
            </a:bodyPr>
            <a:lstStyle/>
            <a:p>
              <a:pPr algn="l" eaLnBrk="1" hangingPunct="1"/>
              <a:r>
                <a:rPr lang="en-US" sz="1600" b="0">
                  <a:solidFill>
                    <a:srgbClr val="3366CC"/>
                  </a:solidFill>
                  <a:latin typeface="Arial" charset="0"/>
                </a:rPr>
                <a:t>Pressure</a:t>
              </a:r>
            </a:p>
            <a:p>
              <a:pPr algn="l" eaLnBrk="1" hangingPunct="1"/>
              <a:r>
                <a:rPr lang="en-US" sz="1600" b="0">
                  <a:solidFill>
                    <a:srgbClr val="3366CC"/>
                  </a:solidFill>
                  <a:latin typeface="Arial" charset="0"/>
                </a:rPr>
                <a:t>(hydrostatic approx.)</a:t>
              </a:r>
              <a:endParaRPr lang="fr-FR" sz="1600" b="0">
                <a:solidFill>
                  <a:srgbClr val="3366CC"/>
                </a:solidFill>
                <a:latin typeface="Arial" charset="0"/>
              </a:endParaRPr>
            </a:p>
          </p:txBody>
        </p:sp>
      </p:grpSp>
      <p:graphicFrame>
        <p:nvGraphicFramePr>
          <p:cNvPr id="4099" name="Object 33"/>
          <p:cNvGraphicFramePr>
            <a:graphicFrameLocks noChangeAspect="1"/>
          </p:cNvGraphicFramePr>
          <p:nvPr>
            <p:extLst>
              <p:ext uri="{D42A27DB-BD31-4B8C-83A1-F6EECF244321}">
                <p14:modId xmlns:p14="http://schemas.microsoft.com/office/powerpoint/2010/main" val="2481824179"/>
              </p:ext>
            </p:extLst>
          </p:nvPr>
        </p:nvGraphicFramePr>
        <p:xfrm>
          <a:off x="3022600" y="4994285"/>
          <a:ext cx="5848350" cy="1501775"/>
        </p:xfrm>
        <a:graphic>
          <a:graphicData uri="http://schemas.openxmlformats.org/presentationml/2006/ole">
            <mc:AlternateContent xmlns:mc="http://schemas.openxmlformats.org/markup-compatibility/2006">
              <mc:Choice xmlns:v="urn:schemas-microsoft-com:vml" Requires="v">
                <p:oleObj spid="_x0000_s4344" name="Equation" r:id="rId6" imgW="2717640" imgH="711000" progId="Equation.DSMT4">
                  <p:embed/>
                </p:oleObj>
              </mc:Choice>
              <mc:Fallback>
                <p:oleObj name="Equation" r:id="rId6" imgW="2717640" imgH="711000" progId="Equation.DSMT4">
                  <p:embed/>
                  <p:pic>
                    <p:nvPicPr>
                      <p:cNvPr id="0" name="Object 3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22600" y="4994285"/>
                        <a:ext cx="5848350" cy="1501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4" name="Picture 2" descr="SofT_explanation_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5325" y="1295400"/>
            <a:ext cx="4572000" cy="5445125"/>
          </a:xfrm>
          <a:prstGeom prst="rect">
            <a:avLst/>
          </a:prstGeom>
          <a:solidFill>
            <a:schemeClr val="bg1"/>
          </a:solidFill>
          <a:ln>
            <a:noFill/>
          </a:ln>
          <a:extLst>
            <a:ext uri="{91240B29-F687-4F45-9708-019B960494DF}">
              <a14:hiddenLine xmlns:a14="http://schemas.microsoft.com/office/drawing/2010/main" w="9525">
                <a:solidFill>
                  <a:srgbClr val="0000CC"/>
                </a:solidFill>
                <a:miter lim="800000"/>
                <a:headEnd/>
                <a:tailEnd/>
              </a14:hiddenLine>
            </a:ext>
          </a:extLst>
        </p:spPr>
      </p:pic>
      <p:sp>
        <p:nvSpPr>
          <p:cNvPr id="136195" name="Rectangle 3"/>
          <p:cNvSpPr>
            <a:spLocks noGrp="1" noChangeArrowheads="1"/>
          </p:cNvSpPr>
          <p:nvPr>
            <p:ph type="title"/>
          </p:nvPr>
        </p:nvSpPr>
        <p:spPr>
          <a:xfrm>
            <a:off x="280988" y="133350"/>
            <a:ext cx="8610600" cy="762000"/>
          </a:xfrm>
          <a:solidFill>
            <a:srgbClr val="99CCFF"/>
          </a:solidFill>
          <a:ln/>
        </p:spPr>
        <p:txBody>
          <a:bodyPr/>
          <a:lstStyle/>
          <a:p>
            <a:r>
              <a:rPr lang="en-US" sz="2400" dirty="0" smtClean="0"/>
              <a:t>T/S/SSH balance: </a:t>
            </a:r>
            <a:r>
              <a:rPr lang="en-US" sz="2000" dirty="0" smtClean="0"/>
              <a:t>vertical displacement of the profile.</a:t>
            </a:r>
            <a:endParaRPr lang="en-US" sz="2000" dirty="0"/>
          </a:p>
        </p:txBody>
      </p:sp>
      <p:sp>
        <p:nvSpPr>
          <p:cNvPr id="136196" name="Text Box 4"/>
          <p:cNvSpPr txBox="1">
            <a:spLocks noChangeArrowheads="1"/>
          </p:cNvSpPr>
          <p:nvPr/>
        </p:nvSpPr>
        <p:spPr bwMode="auto">
          <a:xfrm>
            <a:off x="8583613" y="1600201"/>
            <a:ext cx="360362"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spcBef>
                <a:spcPct val="50000"/>
              </a:spcBef>
            </a:pPr>
            <a:r>
              <a:rPr lang="en-US" sz="2000" b="0">
                <a:latin typeface="Times New Roman" pitchFamily="18" charset="0"/>
              </a:rPr>
              <a:t>S</a:t>
            </a:r>
            <a:endParaRPr lang="en-US" b="0">
              <a:latin typeface="Times New Roman" pitchFamily="18" charset="0"/>
            </a:endParaRPr>
          </a:p>
        </p:txBody>
      </p:sp>
      <p:sp>
        <p:nvSpPr>
          <p:cNvPr id="136197" name="Rectangle 5"/>
          <p:cNvSpPr>
            <a:spLocks noChangeArrowheads="1"/>
          </p:cNvSpPr>
          <p:nvPr/>
        </p:nvSpPr>
        <p:spPr bwMode="auto">
          <a:xfrm>
            <a:off x="4995868" y="1905000"/>
            <a:ext cx="3756025" cy="41910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36198" name="Group 6"/>
          <p:cNvGrpSpPr>
            <a:grpSpLocks/>
          </p:cNvGrpSpPr>
          <p:nvPr/>
        </p:nvGrpSpPr>
        <p:grpSpPr bwMode="auto">
          <a:xfrm>
            <a:off x="1" y="1295400"/>
            <a:ext cx="8821738" cy="5445125"/>
            <a:chOff x="0" y="816"/>
            <a:chExt cx="6018" cy="3430"/>
          </a:xfrm>
        </p:grpSpPr>
        <p:sp>
          <p:nvSpPr>
            <p:cNvPr id="136199" name="Rectangle 7"/>
            <p:cNvSpPr>
              <a:spLocks noChangeArrowheads="1"/>
            </p:cNvSpPr>
            <p:nvPr/>
          </p:nvSpPr>
          <p:spPr bwMode="auto">
            <a:xfrm>
              <a:off x="3360" y="1200"/>
              <a:ext cx="2658" cy="287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36200" name="Group 8"/>
            <p:cNvGrpSpPr>
              <a:grpSpLocks/>
            </p:cNvGrpSpPr>
            <p:nvPr/>
          </p:nvGrpSpPr>
          <p:grpSpPr bwMode="auto">
            <a:xfrm>
              <a:off x="0" y="816"/>
              <a:ext cx="3312" cy="3430"/>
              <a:chOff x="192" y="816"/>
              <a:chExt cx="3312" cy="3430"/>
            </a:xfrm>
          </p:grpSpPr>
          <p:grpSp>
            <p:nvGrpSpPr>
              <p:cNvPr id="136201" name="Group 9"/>
              <p:cNvGrpSpPr>
                <a:grpSpLocks/>
              </p:cNvGrpSpPr>
              <p:nvPr/>
            </p:nvGrpSpPr>
            <p:grpSpPr bwMode="auto">
              <a:xfrm>
                <a:off x="192" y="816"/>
                <a:ext cx="3312" cy="3430"/>
                <a:chOff x="0" y="816"/>
                <a:chExt cx="3312" cy="3430"/>
              </a:xfrm>
            </p:grpSpPr>
            <p:grpSp>
              <p:nvGrpSpPr>
                <p:cNvPr id="136202" name="Group 10"/>
                <p:cNvGrpSpPr>
                  <a:grpSpLocks/>
                </p:cNvGrpSpPr>
                <p:nvPr/>
              </p:nvGrpSpPr>
              <p:grpSpPr bwMode="auto">
                <a:xfrm>
                  <a:off x="0" y="816"/>
                  <a:ext cx="3312" cy="3430"/>
                  <a:chOff x="208" y="816"/>
                  <a:chExt cx="3632" cy="3430"/>
                </a:xfrm>
              </p:grpSpPr>
              <p:pic>
                <p:nvPicPr>
                  <p:cNvPr id="136203" name="Picture 11" descr="SofT_explanation_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 y="816"/>
                    <a:ext cx="3632" cy="3430"/>
                  </a:xfrm>
                  <a:prstGeom prst="rect">
                    <a:avLst/>
                  </a:prstGeom>
                  <a:noFill/>
                  <a:extLst>
                    <a:ext uri="{909E8E84-426E-40DD-AFC4-6F175D3DCCD1}">
                      <a14:hiddenFill xmlns:a14="http://schemas.microsoft.com/office/drawing/2010/main">
                        <a:solidFill>
                          <a:srgbClr val="FFFFFF"/>
                        </a:solidFill>
                      </a14:hiddenFill>
                    </a:ext>
                  </a:extLst>
                </p:spPr>
              </p:pic>
              <p:sp>
                <p:nvSpPr>
                  <p:cNvPr id="136204" name="Line 12"/>
                  <p:cNvSpPr>
                    <a:spLocks noChangeShapeType="1"/>
                  </p:cNvSpPr>
                  <p:nvPr/>
                </p:nvSpPr>
                <p:spPr bwMode="auto">
                  <a:xfrm flipV="1">
                    <a:off x="1824" y="1920"/>
                    <a:ext cx="0" cy="288"/>
                  </a:xfrm>
                  <a:prstGeom prst="line">
                    <a:avLst/>
                  </a:prstGeom>
                  <a:noFill/>
                  <a:ln w="2857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6205" name="Line 13"/>
                  <p:cNvSpPr>
                    <a:spLocks noChangeShapeType="1"/>
                  </p:cNvSpPr>
                  <p:nvPr/>
                </p:nvSpPr>
                <p:spPr bwMode="auto">
                  <a:xfrm flipV="1">
                    <a:off x="1968" y="1824"/>
                    <a:ext cx="0" cy="336"/>
                  </a:xfrm>
                  <a:prstGeom prst="line">
                    <a:avLst/>
                  </a:prstGeom>
                  <a:noFill/>
                  <a:ln w="2857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6206" name="Line 14"/>
                <p:cNvSpPr>
                  <a:spLocks noChangeShapeType="1"/>
                </p:cNvSpPr>
                <p:nvPr/>
              </p:nvSpPr>
              <p:spPr bwMode="auto">
                <a:xfrm>
                  <a:off x="0" y="2208"/>
                  <a:ext cx="316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6207" name="Text Box 15"/>
                <p:cNvSpPr txBox="1">
                  <a:spLocks noChangeArrowheads="1"/>
                </p:cNvSpPr>
                <p:nvPr/>
              </p:nvSpPr>
              <p:spPr bwMode="auto">
                <a:xfrm>
                  <a:off x="1536" y="2736"/>
                  <a:ext cx="1152" cy="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spcBef>
                      <a:spcPct val="50000"/>
                    </a:spcBef>
                  </a:pPr>
                  <a:r>
                    <a:rPr lang="en-US" sz="1800" b="0" dirty="0">
                      <a:latin typeface="Times New Roman" pitchFamily="18" charset="0"/>
                    </a:rPr>
                    <a:t>A) Lifting of the profile</a:t>
                  </a:r>
                </a:p>
              </p:txBody>
            </p:sp>
          </p:grpSp>
          <p:sp>
            <p:nvSpPr>
              <p:cNvPr id="136208" name="Text Box 16"/>
              <p:cNvSpPr txBox="1">
                <a:spLocks noChangeArrowheads="1"/>
              </p:cNvSpPr>
              <p:nvPr/>
            </p:nvSpPr>
            <p:spPr bwMode="auto">
              <a:xfrm>
                <a:off x="1419" y="1440"/>
                <a:ext cx="645"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spcBef>
                    <a:spcPct val="50000"/>
                  </a:spcBef>
                </a:pPr>
                <a:r>
                  <a:rPr lang="en-US" b="0">
                    <a:latin typeface="Times New Roman" pitchFamily="18" charset="0"/>
                  </a:rPr>
                  <a:t>Tanal</a:t>
                </a:r>
              </a:p>
            </p:txBody>
          </p:sp>
          <p:sp>
            <p:nvSpPr>
              <p:cNvPr id="136209" name="Text Box 17"/>
              <p:cNvSpPr txBox="1">
                <a:spLocks noChangeArrowheads="1"/>
              </p:cNvSpPr>
              <p:nvPr/>
            </p:nvSpPr>
            <p:spPr bwMode="auto">
              <a:xfrm>
                <a:off x="1831" y="2200"/>
                <a:ext cx="1035"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spcBef>
                    <a:spcPct val="50000"/>
                  </a:spcBef>
                </a:pPr>
                <a:r>
                  <a:rPr lang="en-US" b="0" dirty="0" err="1">
                    <a:latin typeface="Times New Roman" pitchFamily="18" charset="0"/>
                  </a:rPr>
                  <a:t>Tmodel</a:t>
                </a:r>
                <a:endParaRPr lang="en-US" b="0" dirty="0">
                  <a:latin typeface="Times New Roman" pitchFamily="18" charset="0"/>
                </a:endParaRPr>
              </a:p>
            </p:txBody>
          </p:sp>
        </p:grpSp>
        <p:grpSp>
          <p:nvGrpSpPr>
            <p:cNvPr id="136210" name="Group 18"/>
            <p:cNvGrpSpPr>
              <a:grpSpLocks/>
            </p:cNvGrpSpPr>
            <p:nvPr/>
          </p:nvGrpSpPr>
          <p:grpSpPr bwMode="auto">
            <a:xfrm>
              <a:off x="4848" y="2016"/>
              <a:ext cx="192" cy="336"/>
              <a:chOff x="4800" y="2016"/>
              <a:chExt cx="192" cy="336"/>
            </a:xfrm>
          </p:grpSpPr>
          <p:sp>
            <p:nvSpPr>
              <p:cNvPr id="136211" name="Line 19"/>
              <p:cNvSpPr>
                <a:spLocks noChangeShapeType="1"/>
              </p:cNvSpPr>
              <p:nvPr/>
            </p:nvSpPr>
            <p:spPr bwMode="auto">
              <a:xfrm flipH="1" flipV="1">
                <a:off x="4992" y="2016"/>
                <a:ext cx="0" cy="288"/>
              </a:xfrm>
              <a:prstGeom prst="line">
                <a:avLst/>
              </a:prstGeom>
              <a:noFill/>
              <a:ln w="2857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6212" name="Line 20"/>
              <p:cNvSpPr>
                <a:spLocks noChangeShapeType="1"/>
              </p:cNvSpPr>
              <p:nvPr/>
            </p:nvSpPr>
            <p:spPr bwMode="auto">
              <a:xfrm flipH="1" flipV="1">
                <a:off x="4800" y="2016"/>
                <a:ext cx="0" cy="336"/>
              </a:xfrm>
              <a:prstGeom prst="line">
                <a:avLst/>
              </a:prstGeom>
              <a:noFill/>
              <a:ln w="28575">
                <a:solidFill>
                  <a:srgbClr val="0000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6213" name="Text Box 21"/>
            <p:cNvSpPr txBox="1">
              <a:spLocks noChangeArrowheads="1"/>
            </p:cNvSpPr>
            <p:nvPr/>
          </p:nvSpPr>
          <p:spPr bwMode="auto">
            <a:xfrm>
              <a:off x="4561" y="3096"/>
              <a:ext cx="1409" cy="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1" hangingPunct="1">
                <a:spcBef>
                  <a:spcPct val="50000"/>
                </a:spcBef>
              </a:pPr>
              <a:r>
                <a:rPr lang="en-US" sz="1800" b="0" dirty="0">
                  <a:latin typeface="Times New Roman" pitchFamily="18" charset="0"/>
                </a:rPr>
                <a:t>B) Applying salinity Increments</a:t>
              </a:r>
            </a:p>
          </p:txBody>
        </p:sp>
        <p:sp>
          <p:nvSpPr>
            <p:cNvPr id="136214" name="Text Box 22"/>
            <p:cNvSpPr txBox="1">
              <a:spLocks noChangeArrowheads="1"/>
            </p:cNvSpPr>
            <p:nvPr/>
          </p:nvSpPr>
          <p:spPr bwMode="auto">
            <a:xfrm>
              <a:off x="3954" y="1824"/>
              <a:ext cx="607"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spcBef>
                  <a:spcPct val="50000"/>
                </a:spcBef>
              </a:pPr>
              <a:r>
                <a:rPr lang="en-US" b="0">
                  <a:latin typeface="Times New Roman" pitchFamily="18" charset="0"/>
                </a:rPr>
                <a:t>Sanal</a:t>
              </a:r>
            </a:p>
          </p:txBody>
        </p:sp>
        <p:sp>
          <p:nvSpPr>
            <p:cNvPr id="136215" name="Text Box 23"/>
            <p:cNvSpPr txBox="1">
              <a:spLocks noChangeArrowheads="1"/>
            </p:cNvSpPr>
            <p:nvPr/>
          </p:nvSpPr>
          <p:spPr bwMode="auto">
            <a:xfrm>
              <a:off x="4671" y="2544"/>
              <a:ext cx="975"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spcBef>
                  <a:spcPct val="50000"/>
                </a:spcBef>
              </a:pPr>
              <a:r>
                <a:rPr lang="en-US" b="0">
                  <a:latin typeface="Times New Roman" pitchFamily="18" charset="0"/>
                </a:rPr>
                <a:t>Smodel</a:t>
              </a:r>
            </a:p>
          </p:txBody>
        </p:sp>
        <p:sp>
          <p:nvSpPr>
            <p:cNvPr id="136216" name="Freeform 24"/>
            <p:cNvSpPr>
              <a:spLocks/>
            </p:cNvSpPr>
            <p:nvPr/>
          </p:nvSpPr>
          <p:spPr bwMode="auto">
            <a:xfrm>
              <a:off x="4224" y="1200"/>
              <a:ext cx="1422" cy="2494"/>
            </a:xfrm>
            <a:custGeom>
              <a:avLst/>
              <a:gdLst>
                <a:gd name="T0" fmla="*/ 544 w 1422"/>
                <a:gd name="T1" fmla="*/ 0 h 2494"/>
                <a:gd name="T2" fmla="*/ 664 w 1422"/>
                <a:gd name="T3" fmla="*/ 208 h 2494"/>
                <a:gd name="T4" fmla="*/ 1231 w 1422"/>
                <a:gd name="T5" fmla="*/ 360 h 2494"/>
                <a:gd name="T6" fmla="*/ 1415 w 1422"/>
                <a:gd name="T7" fmla="*/ 536 h 2494"/>
                <a:gd name="T8" fmla="*/ 1192 w 1422"/>
                <a:gd name="T9" fmla="*/ 784 h 2494"/>
                <a:gd name="T10" fmla="*/ 264 w 1422"/>
                <a:gd name="T11" fmla="*/ 1032 h 2494"/>
                <a:gd name="T12" fmla="*/ 40 w 1422"/>
                <a:gd name="T13" fmla="*/ 2272 h 2494"/>
                <a:gd name="T14" fmla="*/ 40 w 1422"/>
                <a:gd name="T15" fmla="*/ 2368 h 24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2" h="2494">
                  <a:moveTo>
                    <a:pt x="544" y="0"/>
                  </a:moveTo>
                  <a:cubicBezTo>
                    <a:pt x="563" y="35"/>
                    <a:pt x="550" y="148"/>
                    <a:pt x="664" y="208"/>
                  </a:cubicBezTo>
                  <a:cubicBezTo>
                    <a:pt x="778" y="268"/>
                    <a:pt x="1106" y="305"/>
                    <a:pt x="1231" y="360"/>
                  </a:cubicBezTo>
                  <a:cubicBezTo>
                    <a:pt x="1356" y="415"/>
                    <a:pt x="1422" y="465"/>
                    <a:pt x="1415" y="536"/>
                  </a:cubicBezTo>
                  <a:cubicBezTo>
                    <a:pt x="1408" y="607"/>
                    <a:pt x="1384" y="701"/>
                    <a:pt x="1192" y="784"/>
                  </a:cubicBezTo>
                  <a:cubicBezTo>
                    <a:pt x="1000" y="867"/>
                    <a:pt x="456" y="784"/>
                    <a:pt x="264" y="1032"/>
                  </a:cubicBezTo>
                  <a:cubicBezTo>
                    <a:pt x="72" y="1280"/>
                    <a:pt x="77" y="2050"/>
                    <a:pt x="40" y="2272"/>
                  </a:cubicBezTo>
                  <a:cubicBezTo>
                    <a:pt x="3" y="2494"/>
                    <a:pt x="0" y="2312"/>
                    <a:pt x="40" y="236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6217" name="Freeform 25"/>
            <p:cNvSpPr>
              <a:spLocks/>
            </p:cNvSpPr>
            <p:nvPr/>
          </p:nvSpPr>
          <p:spPr bwMode="auto">
            <a:xfrm>
              <a:off x="4224" y="1200"/>
              <a:ext cx="1422" cy="2644"/>
            </a:xfrm>
            <a:custGeom>
              <a:avLst/>
              <a:gdLst>
                <a:gd name="T0" fmla="*/ 543 w 1422"/>
                <a:gd name="T1" fmla="*/ 0 h 2644"/>
                <a:gd name="T2" fmla="*/ 664 w 1422"/>
                <a:gd name="T3" fmla="*/ 376 h 2644"/>
                <a:gd name="T4" fmla="*/ 1231 w 1422"/>
                <a:gd name="T5" fmla="*/ 528 h 2644"/>
                <a:gd name="T6" fmla="*/ 1415 w 1422"/>
                <a:gd name="T7" fmla="*/ 704 h 2644"/>
                <a:gd name="T8" fmla="*/ 1192 w 1422"/>
                <a:gd name="T9" fmla="*/ 952 h 2644"/>
                <a:gd name="T10" fmla="*/ 264 w 1422"/>
                <a:gd name="T11" fmla="*/ 1312 h 2644"/>
                <a:gd name="T12" fmla="*/ 40 w 1422"/>
                <a:gd name="T13" fmla="*/ 2440 h 2644"/>
                <a:gd name="T14" fmla="*/ 40 w 1422"/>
                <a:gd name="T15" fmla="*/ 2536 h 26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2" h="2644">
                  <a:moveTo>
                    <a:pt x="543" y="0"/>
                  </a:moveTo>
                  <a:cubicBezTo>
                    <a:pt x="562" y="61"/>
                    <a:pt x="549" y="288"/>
                    <a:pt x="664" y="376"/>
                  </a:cubicBezTo>
                  <a:cubicBezTo>
                    <a:pt x="779" y="464"/>
                    <a:pt x="1106" y="473"/>
                    <a:pt x="1231" y="528"/>
                  </a:cubicBezTo>
                  <a:cubicBezTo>
                    <a:pt x="1356" y="583"/>
                    <a:pt x="1422" y="633"/>
                    <a:pt x="1415" y="704"/>
                  </a:cubicBezTo>
                  <a:cubicBezTo>
                    <a:pt x="1408" y="775"/>
                    <a:pt x="1384" y="851"/>
                    <a:pt x="1192" y="952"/>
                  </a:cubicBezTo>
                  <a:cubicBezTo>
                    <a:pt x="1000" y="1053"/>
                    <a:pt x="456" y="1064"/>
                    <a:pt x="264" y="1312"/>
                  </a:cubicBezTo>
                  <a:cubicBezTo>
                    <a:pt x="72" y="1560"/>
                    <a:pt x="77" y="2236"/>
                    <a:pt x="40" y="2440"/>
                  </a:cubicBezTo>
                  <a:cubicBezTo>
                    <a:pt x="3" y="2644"/>
                    <a:pt x="0" y="2480"/>
                    <a:pt x="40" y="2536"/>
                  </a:cubicBez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6218" name="Line 26"/>
          <p:cNvSpPr>
            <a:spLocks noChangeShapeType="1"/>
          </p:cNvSpPr>
          <p:nvPr/>
        </p:nvSpPr>
        <p:spPr bwMode="auto">
          <a:xfrm>
            <a:off x="4573591" y="3505200"/>
            <a:ext cx="43703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Tree>
    <p:extLst>
      <p:ext uri="{BB962C8B-B14F-4D97-AF65-F5344CB8AC3E}">
        <p14:creationId xmlns:p14="http://schemas.microsoft.com/office/powerpoint/2010/main" val="129218164"/>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49288" y="155575"/>
            <a:ext cx="8375650" cy="609600"/>
          </a:xfrm>
        </p:spPr>
        <p:txBody>
          <a:bodyPr/>
          <a:lstStyle/>
          <a:p>
            <a:r>
              <a:rPr lang="en-GB" dirty="0" smtClean="0"/>
              <a:t>Horizontal correlation of T at 100m</a:t>
            </a:r>
            <a:endParaRPr lang="en-GB" dirty="0"/>
          </a:p>
        </p:txBody>
      </p:sp>
      <p:pic>
        <p:nvPicPr>
          <p:cNvPr id="10" name="Content Placeholder 3" descr="SO8_T1_P0_L200_Z100_V1_H_bckint.png"/>
          <p:cNvPicPr>
            <a:picLocks noChangeAspect="1"/>
          </p:cNvPicPr>
          <p:nvPr/>
        </p:nvPicPr>
        <p:blipFill>
          <a:blip r:embed="rId3" cstate="print"/>
          <a:srcRect t="38669" b="43685"/>
          <a:stretch>
            <a:fillRect/>
          </a:stretch>
        </p:blipFill>
        <p:spPr bwMode="auto">
          <a:xfrm>
            <a:off x="348336" y="5066221"/>
            <a:ext cx="3960000" cy="989328"/>
          </a:xfrm>
          <a:prstGeom prst="rect">
            <a:avLst/>
          </a:prstGeom>
          <a:noFill/>
          <a:ln w="12700">
            <a:noFill/>
            <a:miter lim="800000"/>
            <a:headEnd/>
            <a:tailEnd/>
          </a:ln>
        </p:spPr>
      </p:pic>
      <p:pic>
        <p:nvPicPr>
          <p:cNvPr id="11" name="Content Placeholder 3" descr="SO8_T1_P0_L200_Z100_V1_H_bckint.png"/>
          <p:cNvPicPr>
            <a:picLocks noChangeAspect="1"/>
          </p:cNvPicPr>
          <p:nvPr/>
        </p:nvPicPr>
        <p:blipFill>
          <a:blip r:embed="rId4" cstate="print"/>
          <a:srcRect t="38669" b="43685"/>
          <a:stretch>
            <a:fillRect/>
          </a:stretch>
        </p:blipFill>
        <p:spPr bwMode="auto">
          <a:xfrm>
            <a:off x="348336" y="3737618"/>
            <a:ext cx="3960000" cy="989328"/>
          </a:xfrm>
          <a:prstGeom prst="rect">
            <a:avLst/>
          </a:prstGeom>
          <a:noFill/>
          <a:ln w="12700">
            <a:noFill/>
            <a:miter lim="800000"/>
            <a:headEnd/>
            <a:tailEnd/>
          </a:ln>
        </p:spPr>
      </p:pic>
      <p:sp>
        <p:nvSpPr>
          <p:cNvPr id="13" name="Content Placeholder 12"/>
          <p:cNvSpPr>
            <a:spLocks noGrp="1"/>
          </p:cNvSpPr>
          <p:nvPr>
            <p:ph idx="1"/>
          </p:nvPr>
        </p:nvSpPr>
        <p:spPr>
          <a:xfrm>
            <a:off x="4320000" y="1583890"/>
            <a:ext cx="4572480" cy="3717321"/>
          </a:xfrm>
        </p:spPr>
        <p:txBody>
          <a:bodyPr/>
          <a:lstStyle/>
          <a:p>
            <a:r>
              <a:rPr lang="en-GB" sz="1800" dirty="0" smtClean="0"/>
              <a:t>From single observation of temperature experiment.</a:t>
            </a:r>
          </a:p>
          <a:p>
            <a:r>
              <a:rPr lang="en-GB" sz="1800" dirty="0" smtClean="0"/>
              <a:t>Wider longitudinal length scales at equator.</a:t>
            </a:r>
          </a:p>
          <a:p>
            <a:r>
              <a:rPr lang="en-GB" sz="1800" dirty="0" smtClean="0"/>
              <a:t>At 50 N the coast line comes into play.</a:t>
            </a:r>
          </a:p>
        </p:txBody>
      </p:sp>
      <p:pic>
        <p:nvPicPr>
          <p:cNvPr id="14" name="Content Placeholder 3" descr="SO8_T1_P0_L200_Z100_V1_H_bckint.png"/>
          <p:cNvPicPr>
            <a:picLocks noChangeAspect="1"/>
          </p:cNvPicPr>
          <p:nvPr/>
        </p:nvPicPr>
        <p:blipFill>
          <a:blip r:embed="rId5" cstate="print"/>
          <a:srcRect t="38669" b="43685"/>
          <a:stretch>
            <a:fillRect/>
          </a:stretch>
        </p:blipFill>
        <p:spPr bwMode="auto">
          <a:xfrm>
            <a:off x="348336" y="2409017"/>
            <a:ext cx="3960000" cy="989326"/>
          </a:xfrm>
          <a:prstGeom prst="rect">
            <a:avLst/>
          </a:prstGeom>
          <a:noFill/>
          <a:ln w="12700">
            <a:noFill/>
            <a:miter lim="800000"/>
            <a:headEnd/>
            <a:tailEnd/>
          </a:ln>
        </p:spPr>
      </p:pic>
      <p:pic>
        <p:nvPicPr>
          <p:cNvPr id="15" name="Content Placeholder 3" descr="SO8_T1_P0_L200_Z100_V1_H_bckint.png"/>
          <p:cNvPicPr>
            <a:picLocks noChangeAspect="1"/>
          </p:cNvPicPr>
          <p:nvPr/>
        </p:nvPicPr>
        <p:blipFill>
          <a:blip r:embed="rId6" cstate="print"/>
          <a:srcRect t="38669" b="43685"/>
          <a:stretch>
            <a:fillRect/>
          </a:stretch>
        </p:blipFill>
        <p:spPr bwMode="auto">
          <a:xfrm>
            <a:off x="348336" y="1080624"/>
            <a:ext cx="3960000" cy="989118"/>
          </a:xfrm>
          <a:prstGeom prst="rect">
            <a:avLst/>
          </a:prstGeom>
          <a:noFill/>
          <a:ln w="12700">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288" y="155575"/>
            <a:ext cx="8375650" cy="609600"/>
          </a:xfrm>
        </p:spPr>
        <p:txBody>
          <a:bodyPr/>
          <a:lstStyle/>
          <a:p>
            <a:r>
              <a:rPr lang="en-GB" dirty="0" err="1" smtClean="0"/>
              <a:t>Horiz</a:t>
            </a:r>
            <a:r>
              <a:rPr lang="en-GB" dirty="0" smtClean="0"/>
              <a:t>. cross correlation of T at 100m</a:t>
            </a:r>
            <a:endParaRPr lang="en-GB" dirty="0"/>
          </a:p>
        </p:txBody>
      </p:sp>
      <p:sp>
        <p:nvSpPr>
          <p:cNvPr id="13" name="Content Placeholder 12"/>
          <p:cNvSpPr>
            <a:spLocks noGrp="1"/>
          </p:cNvSpPr>
          <p:nvPr>
            <p:ph idx="1"/>
          </p:nvPr>
        </p:nvSpPr>
        <p:spPr>
          <a:xfrm>
            <a:off x="179517" y="4589329"/>
            <a:ext cx="8848725" cy="1989658"/>
          </a:xfrm>
        </p:spPr>
        <p:txBody>
          <a:bodyPr>
            <a:normAutofit/>
          </a:bodyPr>
          <a:lstStyle/>
          <a:p>
            <a:r>
              <a:rPr lang="en-GB" sz="1800" dirty="0" smtClean="0"/>
              <a:t>From single observation of temperature experiment.</a:t>
            </a:r>
          </a:p>
          <a:p>
            <a:r>
              <a:rPr lang="en-GB" sz="1800" dirty="0" smtClean="0"/>
              <a:t>The specific background determines the shape due to the balance relations.</a:t>
            </a:r>
          </a:p>
          <a:p>
            <a:r>
              <a:rPr lang="en-GB" sz="1800" dirty="0" smtClean="0"/>
              <a:t>S, U, V, SSH increments are from balance with T only.</a:t>
            </a:r>
          </a:p>
        </p:txBody>
      </p:sp>
      <p:grpSp>
        <p:nvGrpSpPr>
          <p:cNvPr id="18" name="Group 17"/>
          <p:cNvGrpSpPr/>
          <p:nvPr/>
        </p:nvGrpSpPr>
        <p:grpSpPr>
          <a:xfrm>
            <a:off x="357158" y="928670"/>
            <a:ext cx="3962842" cy="1141073"/>
            <a:chOff x="357158" y="928669"/>
            <a:chExt cx="3962842" cy="1141073"/>
          </a:xfrm>
        </p:grpSpPr>
        <p:pic>
          <p:nvPicPr>
            <p:cNvPr id="15" name="Content Placeholder 3" descr="SO8_T1_P0_L200_Z100_V1_H_bckint.png"/>
            <p:cNvPicPr>
              <a:picLocks noChangeAspect="1"/>
            </p:cNvPicPr>
            <p:nvPr/>
          </p:nvPicPr>
          <p:blipFill>
            <a:blip r:embed="rId3" cstate="print"/>
            <a:srcRect t="38669" b="43685"/>
            <a:stretch>
              <a:fillRect/>
            </a:stretch>
          </p:blipFill>
          <p:spPr bwMode="auto">
            <a:xfrm>
              <a:off x="360000" y="1080624"/>
              <a:ext cx="3960000" cy="989118"/>
            </a:xfrm>
            <a:prstGeom prst="rect">
              <a:avLst/>
            </a:prstGeom>
            <a:noFill/>
            <a:ln w="12700">
              <a:noFill/>
              <a:miter lim="800000"/>
              <a:headEnd/>
              <a:tailEnd/>
            </a:ln>
          </p:spPr>
        </p:pic>
        <p:sp>
          <p:nvSpPr>
            <p:cNvPr id="17" name="TextBox 16"/>
            <p:cNvSpPr txBox="1"/>
            <p:nvPr/>
          </p:nvSpPr>
          <p:spPr>
            <a:xfrm>
              <a:off x="357158" y="928669"/>
              <a:ext cx="428628" cy="461665"/>
            </a:xfrm>
            <a:prstGeom prst="rect">
              <a:avLst/>
            </a:prstGeom>
            <a:noFill/>
          </p:spPr>
          <p:txBody>
            <a:bodyPr wrap="square" rtlCol="0">
              <a:spAutoFit/>
            </a:bodyPr>
            <a:lstStyle/>
            <a:p>
              <a:r>
                <a:rPr lang="en-GB" dirty="0" smtClean="0"/>
                <a:t>T</a:t>
              </a:r>
              <a:endParaRPr lang="en-GB" dirty="0"/>
            </a:p>
          </p:txBody>
        </p:sp>
      </p:grpSp>
      <p:grpSp>
        <p:nvGrpSpPr>
          <p:cNvPr id="21" name="Group 20"/>
          <p:cNvGrpSpPr/>
          <p:nvPr/>
        </p:nvGrpSpPr>
        <p:grpSpPr>
          <a:xfrm>
            <a:off x="4680000" y="928674"/>
            <a:ext cx="4035404" cy="1140657"/>
            <a:chOff x="4680000" y="928671"/>
            <a:chExt cx="4035404" cy="1140657"/>
          </a:xfrm>
        </p:grpSpPr>
        <p:pic>
          <p:nvPicPr>
            <p:cNvPr id="14" name="Content Placeholder 3" descr="SO8_T1_P0_L200_Z100_V1_H_bckint.png"/>
            <p:cNvPicPr>
              <a:picLocks noChangeAspect="1"/>
            </p:cNvPicPr>
            <p:nvPr/>
          </p:nvPicPr>
          <p:blipFill>
            <a:blip r:embed="rId4" cstate="print"/>
            <a:srcRect t="38669" b="43685"/>
            <a:stretch>
              <a:fillRect/>
            </a:stretch>
          </p:blipFill>
          <p:spPr bwMode="auto">
            <a:xfrm>
              <a:off x="4680000" y="1080000"/>
              <a:ext cx="3960000" cy="989328"/>
            </a:xfrm>
            <a:prstGeom prst="rect">
              <a:avLst/>
            </a:prstGeom>
            <a:noFill/>
            <a:ln w="12700">
              <a:noFill/>
              <a:miter lim="800000"/>
              <a:headEnd/>
              <a:tailEnd/>
            </a:ln>
          </p:spPr>
        </p:pic>
        <p:sp>
          <p:nvSpPr>
            <p:cNvPr id="20" name="TextBox 19"/>
            <p:cNvSpPr txBox="1"/>
            <p:nvPr/>
          </p:nvSpPr>
          <p:spPr>
            <a:xfrm>
              <a:off x="8358214" y="928671"/>
              <a:ext cx="357190" cy="461665"/>
            </a:xfrm>
            <a:prstGeom prst="rect">
              <a:avLst/>
            </a:prstGeom>
            <a:noFill/>
          </p:spPr>
          <p:txBody>
            <a:bodyPr wrap="square" rtlCol="0">
              <a:spAutoFit/>
            </a:bodyPr>
            <a:lstStyle/>
            <a:p>
              <a:r>
                <a:rPr lang="en-GB" dirty="0" smtClean="0"/>
                <a:t>S</a:t>
              </a:r>
              <a:endParaRPr lang="en-GB" dirty="0"/>
            </a:p>
          </p:txBody>
        </p:sp>
      </p:grpSp>
      <p:grpSp>
        <p:nvGrpSpPr>
          <p:cNvPr id="24" name="Group 23"/>
          <p:cNvGrpSpPr/>
          <p:nvPr/>
        </p:nvGrpSpPr>
        <p:grpSpPr>
          <a:xfrm>
            <a:off x="285720" y="2071680"/>
            <a:ext cx="4034280" cy="1257651"/>
            <a:chOff x="285720" y="2071678"/>
            <a:chExt cx="4034280" cy="1257651"/>
          </a:xfrm>
        </p:grpSpPr>
        <p:pic>
          <p:nvPicPr>
            <p:cNvPr id="12" name="Content Placeholder 3" descr="SO8_T1_P0_L200_Z100_V1_H_bckint.png"/>
            <p:cNvPicPr>
              <a:picLocks noChangeAspect="1"/>
            </p:cNvPicPr>
            <p:nvPr/>
          </p:nvPicPr>
          <p:blipFill>
            <a:blip r:embed="rId5" cstate="print"/>
            <a:srcRect t="38669" b="43685"/>
            <a:stretch>
              <a:fillRect/>
            </a:stretch>
          </p:blipFill>
          <p:spPr bwMode="auto">
            <a:xfrm>
              <a:off x="360000" y="2340000"/>
              <a:ext cx="3960000" cy="989329"/>
            </a:xfrm>
            <a:prstGeom prst="rect">
              <a:avLst/>
            </a:prstGeom>
            <a:noFill/>
            <a:ln w="12700">
              <a:noFill/>
              <a:miter lim="800000"/>
              <a:headEnd/>
              <a:tailEnd/>
            </a:ln>
          </p:spPr>
        </p:pic>
        <p:sp>
          <p:nvSpPr>
            <p:cNvPr id="22" name="TextBox 21"/>
            <p:cNvSpPr txBox="1"/>
            <p:nvPr/>
          </p:nvSpPr>
          <p:spPr>
            <a:xfrm>
              <a:off x="285720" y="2071678"/>
              <a:ext cx="571504" cy="461665"/>
            </a:xfrm>
            <a:prstGeom prst="rect">
              <a:avLst/>
            </a:prstGeom>
            <a:noFill/>
          </p:spPr>
          <p:txBody>
            <a:bodyPr wrap="square" rtlCol="0">
              <a:spAutoFit/>
            </a:bodyPr>
            <a:lstStyle/>
            <a:p>
              <a:r>
                <a:rPr lang="en-GB" dirty="0" smtClean="0"/>
                <a:t>U</a:t>
              </a:r>
              <a:endParaRPr lang="en-GB" dirty="0"/>
            </a:p>
          </p:txBody>
        </p:sp>
      </p:grpSp>
      <p:grpSp>
        <p:nvGrpSpPr>
          <p:cNvPr id="27" name="Group 26"/>
          <p:cNvGrpSpPr/>
          <p:nvPr/>
        </p:nvGrpSpPr>
        <p:grpSpPr>
          <a:xfrm>
            <a:off x="4680000" y="2071679"/>
            <a:ext cx="4035404" cy="1257650"/>
            <a:chOff x="4680000" y="2071679"/>
            <a:chExt cx="4035404" cy="1257650"/>
          </a:xfrm>
        </p:grpSpPr>
        <p:pic>
          <p:nvPicPr>
            <p:cNvPr id="11" name="Content Placeholder 3" descr="SO8_T1_P0_L200_Z100_V1_H_bckint.png"/>
            <p:cNvPicPr>
              <a:picLocks noChangeAspect="1"/>
            </p:cNvPicPr>
            <p:nvPr/>
          </p:nvPicPr>
          <p:blipFill>
            <a:blip r:embed="rId6" cstate="print"/>
            <a:srcRect t="38669" b="43685"/>
            <a:stretch>
              <a:fillRect/>
            </a:stretch>
          </p:blipFill>
          <p:spPr bwMode="auto">
            <a:xfrm>
              <a:off x="4680000" y="2340000"/>
              <a:ext cx="3960000" cy="989329"/>
            </a:xfrm>
            <a:prstGeom prst="rect">
              <a:avLst/>
            </a:prstGeom>
            <a:noFill/>
            <a:ln w="12700">
              <a:noFill/>
              <a:miter lim="800000"/>
              <a:headEnd/>
              <a:tailEnd/>
            </a:ln>
          </p:spPr>
        </p:pic>
        <p:sp>
          <p:nvSpPr>
            <p:cNvPr id="23" name="TextBox 22"/>
            <p:cNvSpPr txBox="1"/>
            <p:nvPr/>
          </p:nvSpPr>
          <p:spPr>
            <a:xfrm>
              <a:off x="8429652" y="2071679"/>
              <a:ext cx="285752" cy="461665"/>
            </a:xfrm>
            <a:prstGeom prst="rect">
              <a:avLst/>
            </a:prstGeom>
            <a:noFill/>
          </p:spPr>
          <p:txBody>
            <a:bodyPr wrap="square" rtlCol="0">
              <a:spAutoFit/>
            </a:bodyPr>
            <a:lstStyle/>
            <a:p>
              <a:r>
                <a:rPr lang="en-GB" dirty="0" smtClean="0"/>
                <a:t>V</a:t>
              </a:r>
              <a:endParaRPr lang="en-GB" dirty="0"/>
            </a:p>
          </p:txBody>
        </p:sp>
      </p:grpSp>
      <p:grpSp>
        <p:nvGrpSpPr>
          <p:cNvPr id="29" name="Group 28"/>
          <p:cNvGrpSpPr/>
          <p:nvPr/>
        </p:nvGrpSpPr>
        <p:grpSpPr>
          <a:xfrm>
            <a:off x="0" y="3357563"/>
            <a:ext cx="4320000" cy="1231766"/>
            <a:chOff x="0" y="3357563"/>
            <a:chExt cx="4320000" cy="1231766"/>
          </a:xfrm>
        </p:grpSpPr>
        <p:pic>
          <p:nvPicPr>
            <p:cNvPr id="9" name="Content Placeholder 3" descr="SO8_T1_P0_L200_Z100_V1_H_bckint.png"/>
            <p:cNvPicPr>
              <a:picLocks noChangeAspect="1"/>
            </p:cNvPicPr>
            <p:nvPr/>
          </p:nvPicPr>
          <p:blipFill>
            <a:blip r:embed="rId7" cstate="print"/>
            <a:srcRect t="38669" b="43685"/>
            <a:stretch>
              <a:fillRect/>
            </a:stretch>
          </p:blipFill>
          <p:spPr bwMode="auto">
            <a:xfrm>
              <a:off x="360000" y="3600000"/>
              <a:ext cx="3960000" cy="989329"/>
            </a:xfrm>
            <a:prstGeom prst="rect">
              <a:avLst/>
            </a:prstGeom>
            <a:noFill/>
            <a:ln w="12700">
              <a:noFill/>
              <a:miter lim="800000"/>
              <a:headEnd/>
              <a:tailEnd/>
            </a:ln>
          </p:spPr>
        </p:pic>
        <p:sp>
          <p:nvSpPr>
            <p:cNvPr id="26" name="TextBox 25"/>
            <p:cNvSpPr txBox="1"/>
            <p:nvPr/>
          </p:nvSpPr>
          <p:spPr>
            <a:xfrm>
              <a:off x="0" y="3357563"/>
              <a:ext cx="1142976" cy="461665"/>
            </a:xfrm>
            <a:prstGeom prst="rect">
              <a:avLst/>
            </a:prstGeom>
            <a:noFill/>
          </p:spPr>
          <p:txBody>
            <a:bodyPr wrap="square" rtlCol="0">
              <a:spAutoFit/>
            </a:bodyPr>
            <a:lstStyle/>
            <a:p>
              <a:r>
                <a:rPr lang="en-GB" dirty="0" smtClean="0"/>
                <a:t>SSH</a:t>
              </a:r>
              <a:endParaRPr lang="en-GB" dirty="0"/>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5" name="Rectangle 2"/>
          <p:cNvSpPr>
            <a:spLocks noGrp="1" noChangeArrowheads="1"/>
          </p:cNvSpPr>
          <p:nvPr>
            <p:ph type="title"/>
          </p:nvPr>
        </p:nvSpPr>
        <p:spPr>
          <a:xfrm>
            <a:off x="684218" y="188913"/>
            <a:ext cx="7704137" cy="576262"/>
          </a:xfrm>
        </p:spPr>
        <p:txBody>
          <a:bodyPr/>
          <a:lstStyle/>
          <a:p>
            <a:r>
              <a:rPr lang="en-GB" dirty="0" smtClean="0"/>
              <a:t>Assimilation of altimeter data</a:t>
            </a:r>
          </a:p>
        </p:txBody>
      </p:sp>
      <p:sp>
        <p:nvSpPr>
          <p:cNvPr id="5126" name="Rectangle 3"/>
          <p:cNvSpPr>
            <a:spLocks noGrp="1" noChangeArrowheads="1"/>
          </p:cNvSpPr>
          <p:nvPr>
            <p:ph type="body" idx="1"/>
          </p:nvPr>
        </p:nvSpPr>
        <p:spPr>
          <a:xfrm>
            <a:off x="395288" y="1052513"/>
            <a:ext cx="8305800" cy="5449887"/>
          </a:xfrm>
        </p:spPr>
        <p:txBody>
          <a:bodyPr/>
          <a:lstStyle/>
          <a:p>
            <a:pPr>
              <a:buFontTx/>
              <a:buNone/>
            </a:pPr>
            <a:r>
              <a:rPr lang="en-GB" sz="1600" b="1" u="sng" dirty="0" smtClean="0"/>
              <a:t>Ingredients</a:t>
            </a:r>
            <a:r>
              <a:rPr lang="en-GB" sz="1600" dirty="0" smtClean="0"/>
              <a:t>:</a:t>
            </a:r>
          </a:p>
          <a:p>
            <a:pPr>
              <a:buFontTx/>
              <a:buNone/>
            </a:pPr>
            <a:endParaRPr lang="en-GB" sz="1600" dirty="0" smtClean="0"/>
          </a:p>
          <a:p>
            <a:pPr>
              <a:buFontTx/>
              <a:buNone/>
            </a:pPr>
            <a:endParaRPr lang="en-GB" sz="1600" dirty="0" smtClean="0"/>
          </a:p>
          <a:p>
            <a:pPr>
              <a:buFontTx/>
              <a:buNone/>
            </a:pPr>
            <a:endParaRPr lang="en-GB" sz="1600" dirty="0" smtClean="0"/>
          </a:p>
          <a:p>
            <a:pPr marL="0" indent="0">
              <a:lnSpc>
                <a:spcPct val="100000"/>
              </a:lnSpc>
              <a:buNone/>
            </a:pPr>
            <a:endParaRPr lang="en-GB" sz="1600" dirty="0" smtClean="0"/>
          </a:p>
          <a:p>
            <a:pPr marL="566738" lvl="1" indent="0">
              <a:buNone/>
            </a:pPr>
            <a:r>
              <a:rPr lang="en-GB" sz="1400" dirty="0" smtClean="0">
                <a:solidFill>
                  <a:srgbClr val="0033CC"/>
                </a:solidFill>
              </a:rPr>
              <a:t>The choice of MDT for  of the reference global mean is not trivial and the system can be quite sensitive to this choice. Active area of research.</a:t>
            </a:r>
          </a:p>
          <a:p>
            <a:pPr marL="566738" lvl="1" indent="0">
              <a:buNone/>
            </a:pPr>
            <a:endParaRPr lang="en-GB" sz="1400" dirty="0" smtClean="0">
              <a:solidFill>
                <a:srgbClr val="0033CC"/>
              </a:solidFill>
            </a:endParaRPr>
          </a:p>
          <a:p>
            <a:pPr>
              <a:lnSpc>
                <a:spcPts val="2400"/>
              </a:lnSpc>
            </a:pPr>
            <a:r>
              <a:rPr lang="en-GB" sz="1600" b="1" dirty="0" smtClean="0"/>
              <a:t>The GLOBAL mean sea level (GMSL) needs to be removed prior to Assimilation</a:t>
            </a:r>
          </a:p>
          <a:p>
            <a:pPr lvl="1"/>
            <a:r>
              <a:rPr lang="en-GB" sz="1400" dirty="0" smtClean="0"/>
              <a:t>Ocean models are volume preserving, and can not represent changes in GLOBAL sea level due to density changes (thermal expansion, ….).</a:t>
            </a:r>
          </a:p>
          <a:p>
            <a:r>
              <a:rPr lang="en-GB" sz="1800" b="1" dirty="0" smtClean="0"/>
              <a:t>GMSL can be assimilated separately: </a:t>
            </a:r>
            <a:r>
              <a:rPr lang="en-GB" sz="1400" dirty="0" smtClean="0"/>
              <a:t>The difference between Altimeter GMSL and Model Steric Height is added to the model as a fresh water flux.</a:t>
            </a:r>
          </a:p>
          <a:p>
            <a:pPr>
              <a:lnSpc>
                <a:spcPct val="100000"/>
              </a:lnSpc>
              <a:buFontTx/>
              <a:buNone/>
            </a:pPr>
            <a:r>
              <a:rPr lang="en-GB" sz="1600" dirty="0" smtClean="0"/>
              <a:t>     </a:t>
            </a:r>
          </a:p>
        </p:txBody>
      </p:sp>
      <p:graphicFrame>
        <p:nvGraphicFramePr>
          <p:cNvPr id="5122" name="Object 4"/>
          <p:cNvGraphicFramePr>
            <a:graphicFrameLocks noChangeAspect="1"/>
          </p:cNvGraphicFramePr>
          <p:nvPr>
            <p:extLst>
              <p:ext uri="{D42A27DB-BD31-4B8C-83A1-F6EECF244321}">
                <p14:modId xmlns:p14="http://schemas.microsoft.com/office/powerpoint/2010/main" val="1980597047"/>
              </p:ext>
            </p:extLst>
          </p:nvPr>
        </p:nvGraphicFramePr>
        <p:xfrm>
          <a:off x="1979715" y="908720"/>
          <a:ext cx="971550" cy="838200"/>
        </p:xfrm>
        <a:graphic>
          <a:graphicData uri="http://schemas.openxmlformats.org/presentationml/2006/ole">
            <mc:AlternateContent xmlns:mc="http://schemas.openxmlformats.org/markup-compatibility/2006">
              <mc:Choice xmlns:v="urn:schemas-microsoft-com:vml" Requires="v">
                <p:oleObj spid="_x0000_s5440" name="Equation" r:id="rId4" imgW="279360" imgH="241200" progId="Equation.3">
                  <p:embed/>
                </p:oleObj>
              </mc:Choice>
              <mc:Fallback>
                <p:oleObj name="Equation" r:id="rId4" imgW="279360" imgH="2412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715" y="908720"/>
                        <a:ext cx="971550"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3" name="Object 5"/>
          <p:cNvGraphicFramePr>
            <a:graphicFrameLocks noChangeAspect="1"/>
          </p:cNvGraphicFramePr>
          <p:nvPr>
            <p:extLst>
              <p:ext uri="{D42A27DB-BD31-4B8C-83A1-F6EECF244321}">
                <p14:modId xmlns:p14="http://schemas.microsoft.com/office/powerpoint/2010/main" val="333525528"/>
              </p:ext>
            </p:extLst>
          </p:nvPr>
        </p:nvGraphicFramePr>
        <p:xfrm>
          <a:off x="2051720" y="2565400"/>
          <a:ext cx="530225" cy="661988"/>
        </p:xfrm>
        <a:graphic>
          <a:graphicData uri="http://schemas.openxmlformats.org/presentationml/2006/ole">
            <mc:AlternateContent xmlns:mc="http://schemas.openxmlformats.org/markup-compatibility/2006">
              <mc:Choice xmlns:v="urn:schemas-microsoft-com:vml" Requires="v">
                <p:oleObj spid="_x0000_s5441" name="Equation" r:id="rId6" imgW="152280" imgH="190440" progId="Equation.3">
                  <p:embed/>
                </p:oleObj>
              </mc:Choice>
              <mc:Fallback>
                <p:oleObj name="Equation" r:id="rId6" imgW="152280" imgH="19044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1720" y="2565400"/>
                        <a:ext cx="530225" cy="661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7" name="Text Box 7"/>
          <p:cNvSpPr txBox="1">
            <a:spLocks noChangeArrowheads="1"/>
          </p:cNvSpPr>
          <p:nvPr/>
        </p:nvSpPr>
        <p:spPr bwMode="auto">
          <a:xfrm>
            <a:off x="3419877" y="1011354"/>
            <a:ext cx="4747133" cy="584775"/>
          </a:xfrm>
          <a:prstGeom prst="rect">
            <a:avLst/>
          </a:prstGeom>
          <a:noFill/>
          <a:ln w="9525">
            <a:noFill/>
            <a:miter lim="800000"/>
            <a:headEnd/>
            <a:tailEnd/>
          </a:ln>
        </p:spPr>
        <p:txBody>
          <a:bodyPr wrap="none">
            <a:spAutoFit/>
          </a:bodyPr>
          <a:lstStyle/>
          <a:p>
            <a:pPr algn="l"/>
            <a:r>
              <a:rPr lang="en-GB" sz="1600" dirty="0" smtClean="0">
                <a:solidFill>
                  <a:srgbClr val="0000C6"/>
                </a:solidFill>
                <a:latin typeface="Times New Roman" pitchFamily="18" charset="0"/>
              </a:rPr>
              <a:t>Observed </a:t>
            </a:r>
            <a:r>
              <a:rPr lang="en-GB" sz="1600" dirty="0">
                <a:solidFill>
                  <a:srgbClr val="0000C6"/>
                </a:solidFill>
                <a:latin typeface="Times New Roman" pitchFamily="18" charset="0"/>
              </a:rPr>
              <a:t>SLA </a:t>
            </a:r>
            <a:r>
              <a:rPr lang="en-GB" sz="1600" dirty="0" smtClean="0">
                <a:solidFill>
                  <a:srgbClr val="0000C6"/>
                </a:solidFill>
                <a:latin typeface="Times New Roman" pitchFamily="18" charset="0"/>
              </a:rPr>
              <a:t> (Sea Level Anomaly) from altimeter</a:t>
            </a:r>
            <a:endParaRPr lang="en-GB" sz="1600" dirty="0">
              <a:solidFill>
                <a:srgbClr val="0000C6"/>
              </a:solidFill>
              <a:latin typeface="Times New Roman" pitchFamily="18" charset="0"/>
            </a:endParaRPr>
          </a:p>
          <a:p>
            <a:pPr algn="l"/>
            <a:r>
              <a:rPr lang="en-GB" sz="1600" dirty="0">
                <a:solidFill>
                  <a:srgbClr val="0000C6"/>
                </a:solidFill>
                <a:latin typeface="Times New Roman" pitchFamily="18" charset="0"/>
              </a:rPr>
              <a:t>Respect to 7 year mean of </a:t>
            </a:r>
            <a:r>
              <a:rPr lang="en-GB" sz="1600" dirty="0" smtClean="0">
                <a:solidFill>
                  <a:srgbClr val="0000C6"/>
                </a:solidFill>
                <a:latin typeface="Times New Roman" pitchFamily="18" charset="0"/>
              </a:rPr>
              <a:t>measurements. Provided</a:t>
            </a:r>
            <a:endParaRPr lang="en-GB" sz="1600" dirty="0">
              <a:solidFill>
                <a:srgbClr val="0000C6"/>
              </a:solidFill>
              <a:latin typeface="Times New Roman" pitchFamily="18" charset="0"/>
            </a:endParaRPr>
          </a:p>
        </p:txBody>
      </p:sp>
      <p:sp>
        <p:nvSpPr>
          <p:cNvPr id="5128" name="Text Box 8"/>
          <p:cNvSpPr txBox="1">
            <a:spLocks noChangeArrowheads="1"/>
          </p:cNvSpPr>
          <p:nvPr/>
        </p:nvSpPr>
        <p:spPr bwMode="auto">
          <a:xfrm>
            <a:off x="3275856" y="2733675"/>
            <a:ext cx="4648452" cy="338554"/>
          </a:xfrm>
          <a:prstGeom prst="rect">
            <a:avLst/>
          </a:prstGeom>
          <a:noFill/>
          <a:ln w="9525">
            <a:noFill/>
            <a:miter lim="800000"/>
            <a:headEnd/>
            <a:tailEnd/>
          </a:ln>
        </p:spPr>
        <p:txBody>
          <a:bodyPr wrap="none">
            <a:spAutoFit/>
          </a:bodyPr>
          <a:lstStyle/>
          <a:p>
            <a:pPr algn="l"/>
            <a:r>
              <a:rPr lang="en-GB" sz="1600" dirty="0">
                <a:solidFill>
                  <a:srgbClr val="0000C6"/>
                </a:solidFill>
                <a:latin typeface="Times New Roman" pitchFamily="18" charset="0"/>
              </a:rPr>
              <a:t>A Mean Sea </a:t>
            </a:r>
            <a:r>
              <a:rPr lang="en-GB" sz="1600" dirty="0" smtClean="0">
                <a:solidFill>
                  <a:srgbClr val="0000C6"/>
                </a:solidFill>
                <a:latin typeface="Times New Roman" pitchFamily="18" charset="0"/>
              </a:rPr>
              <a:t>Level or MDT respect a similar period</a:t>
            </a:r>
            <a:endParaRPr lang="en-GB" sz="1600" dirty="0">
              <a:solidFill>
                <a:srgbClr val="0000C6"/>
              </a:solidFill>
              <a:latin typeface="Times New Roman"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047046908"/>
              </p:ext>
            </p:extLst>
          </p:nvPr>
        </p:nvGraphicFramePr>
        <p:xfrm>
          <a:off x="1979712" y="1662910"/>
          <a:ext cx="2870200" cy="795337"/>
        </p:xfrm>
        <a:graphic>
          <a:graphicData uri="http://schemas.openxmlformats.org/presentationml/2006/ole">
            <mc:AlternateContent xmlns:mc="http://schemas.openxmlformats.org/markup-compatibility/2006">
              <mc:Choice xmlns:v="urn:schemas-microsoft-com:vml" Requires="v">
                <p:oleObj spid="_x0000_s5442" name="Equation" r:id="rId8" imgW="825480" imgH="228600" progId="Equation.DSMT4">
                  <p:embed/>
                </p:oleObj>
              </mc:Choice>
              <mc:Fallback>
                <p:oleObj name="Equation" r:id="rId8" imgW="825480" imgH="228600" progId="Equation.DSMT4">
                  <p:embed/>
                  <p:pic>
                    <p:nvPicPr>
                      <p:cNvPr id="0" name="Object 4"/>
                      <p:cNvPicPr>
                        <a:picLocks noChangeAspect="1" noChangeArrowheads="1"/>
                      </p:cNvPicPr>
                      <p:nvPr/>
                    </p:nvPicPr>
                    <p:blipFill>
                      <a:blip r:embed="rId9"/>
                      <a:srcRect/>
                      <a:stretch>
                        <a:fillRect/>
                      </a:stretch>
                    </p:blipFill>
                    <p:spPr bwMode="auto">
                      <a:xfrm>
                        <a:off x="1979712" y="1662910"/>
                        <a:ext cx="2870200"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6">
                                            <p:txEl>
                                              <p:pRg st="7" end="7"/>
                                            </p:txEl>
                                          </p:spTgt>
                                        </p:tgtEl>
                                        <p:attrNameLst>
                                          <p:attrName>style.visibility</p:attrName>
                                        </p:attrNameLst>
                                      </p:cBhvr>
                                      <p:to>
                                        <p:strVal val="visible"/>
                                      </p:to>
                                    </p:set>
                                    <p:animEffect transition="in" filter="fade">
                                      <p:cBhvr>
                                        <p:cTn id="7" dur="500"/>
                                        <p:tgtEl>
                                          <p:spTgt spid="5126">
                                            <p:txEl>
                                              <p:pRg st="7" end="7"/>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126">
                                            <p:txEl>
                                              <p:pRg st="8" end="8"/>
                                            </p:txEl>
                                          </p:spTgt>
                                        </p:tgtEl>
                                        <p:attrNameLst>
                                          <p:attrName>style.visibility</p:attrName>
                                        </p:attrNameLst>
                                      </p:cBhvr>
                                      <p:to>
                                        <p:strVal val="visible"/>
                                      </p:to>
                                    </p:set>
                                    <p:animEffect transition="in" filter="fade">
                                      <p:cBhvr>
                                        <p:cTn id="10" dur="500"/>
                                        <p:tgtEl>
                                          <p:spTgt spid="5126">
                                            <p:txEl>
                                              <p:pRg st="8" end="8"/>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126">
                                            <p:txEl>
                                              <p:pRg st="9" end="9"/>
                                            </p:txEl>
                                          </p:spTgt>
                                        </p:tgtEl>
                                        <p:attrNameLst>
                                          <p:attrName>style.visibility</p:attrName>
                                        </p:attrNameLst>
                                      </p:cBhvr>
                                      <p:to>
                                        <p:strVal val="visible"/>
                                      </p:to>
                                    </p:set>
                                    <p:animEffect transition="in" filter="fade">
                                      <p:cBhvr>
                                        <p:cTn id="15" dur="500"/>
                                        <p:tgtEl>
                                          <p:spTgt spid="512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8792" name="Picture 8" descr="sla_obs"/>
          <p:cNvPicPr>
            <a:picLocks noGrp="1" noChangeAspect="1" noChangeArrowheads="1"/>
          </p:cNvPicPr>
          <p:nvPr>
            <p:ph idx="1"/>
          </p:nvPr>
        </p:nvPicPr>
        <p:blipFill>
          <a:blip r:embed="rId3" cstate="print"/>
          <a:srcRect t="17528"/>
          <a:stretch>
            <a:fillRect/>
          </a:stretch>
        </p:blipFill>
        <p:spPr>
          <a:xfrm>
            <a:off x="30274" y="3645028"/>
            <a:ext cx="4845624" cy="2828479"/>
          </a:xfrm>
          <a:noFill/>
          <a:ln/>
        </p:spPr>
      </p:pic>
      <p:sp>
        <p:nvSpPr>
          <p:cNvPr id="118788" name="Rectangle 4"/>
          <p:cNvSpPr>
            <a:spLocks noGrp="1" noChangeArrowheads="1"/>
          </p:cNvSpPr>
          <p:nvPr>
            <p:ph type="title"/>
          </p:nvPr>
        </p:nvSpPr>
        <p:spPr>
          <a:xfrm>
            <a:off x="899592" y="3340224"/>
            <a:ext cx="2952328" cy="609600"/>
          </a:xfrm>
        </p:spPr>
        <p:txBody>
          <a:bodyPr/>
          <a:lstStyle/>
          <a:p>
            <a:r>
              <a:rPr lang="en-GB" sz="2000" dirty="0" err="1" smtClean="0"/>
              <a:t>Obs</a:t>
            </a:r>
            <a:r>
              <a:rPr lang="en-GB" sz="2000" dirty="0" smtClean="0"/>
              <a:t> SLA 10 days</a:t>
            </a:r>
            <a:endParaRPr lang="en-GB" sz="2000" dirty="0"/>
          </a:p>
        </p:txBody>
      </p:sp>
      <p:pic>
        <p:nvPicPr>
          <p:cNvPr id="4" name="Picture 5" descr="sla_mod"/>
          <p:cNvPicPr>
            <a:picLocks noChangeAspect="1" noChangeArrowheads="1"/>
          </p:cNvPicPr>
          <p:nvPr/>
        </p:nvPicPr>
        <p:blipFill>
          <a:blip r:embed="rId4" cstate="print"/>
          <a:srcRect t="15195"/>
          <a:stretch>
            <a:fillRect/>
          </a:stretch>
        </p:blipFill>
        <p:spPr bwMode="auto">
          <a:xfrm>
            <a:off x="4499297" y="3645025"/>
            <a:ext cx="4681215" cy="2809083"/>
          </a:xfrm>
          <a:prstGeom prst="rect">
            <a:avLst/>
          </a:prstGeom>
          <a:noFill/>
          <a:ln w="12700">
            <a:noFill/>
            <a:miter lim="800000"/>
            <a:headEnd/>
            <a:tailEnd/>
          </a:ln>
        </p:spPr>
      </p:pic>
      <p:sp>
        <p:nvSpPr>
          <p:cNvPr id="5" name="Rectangle 4"/>
          <p:cNvSpPr txBox="1">
            <a:spLocks noChangeArrowheads="1"/>
          </p:cNvSpPr>
          <p:nvPr/>
        </p:nvSpPr>
        <p:spPr bwMode="auto">
          <a:xfrm>
            <a:off x="4644013" y="3340224"/>
            <a:ext cx="4176464" cy="6096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a:lstStyle>
          <a:p>
            <a:r>
              <a:rPr lang="en-GB" sz="2000" b="0" dirty="0" smtClean="0"/>
              <a:t>Model (1 </a:t>
            </a:r>
            <a:r>
              <a:rPr lang="en-GB" sz="2000" b="0" dirty="0" err="1" smtClean="0"/>
              <a:t>deg</a:t>
            </a:r>
            <a:r>
              <a:rPr lang="en-GB" sz="2000" b="0" dirty="0" smtClean="0"/>
              <a:t>)  SLA in 10 days</a:t>
            </a:r>
            <a:endParaRPr lang="en-GB" sz="2000" b="0" dirty="0"/>
          </a:p>
        </p:txBody>
      </p:sp>
      <p:sp>
        <p:nvSpPr>
          <p:cNvPr id="6" name="Title 1"/>
          <p:cNvSpPr txBox="1">
            <a:spLocks/>
          </p:cNvSpPr>
          <p:nvPr/>
        </p:nvSpPr>
        <p:spPr bwMode="auto">
          <a:xfrm>
            <a:off x="649288" y="155575"/>
            <a:ext cx="8375650" cy="6096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a:lstStyle>
          <a:p>
            <a:r>
              <a:rPr lang="en-GB" smtClean="0"/>
              <a:t>Other SLA issues: </a:t>
            </a:r>
            <a:endParaRPr lang="en-GB" dirty="0"/>
          </a:p>
        </p:txBody>
      </p:sp>
      <p:sp>
        <p:nvSpPr>
          <p:cNvPr id="7" name="Content Placeholder 2"/>
          <p:cNvSpPr txBox="1">
            <a:spLocks/>
          </p:cNvSpPr>
          <p:nvPr/>
        </p:nvSpPr>
        <p:spPr bwMode="auto">
          <a:xfrm>
            <a:off x="168277" y="981075"/>
            <a:ext cx="8848725" cy="2591941"/>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tx1"/>
              </a:buClr>
              <a:buChar char="•"/>
              <a:defRPr sz="2400">
                <a:solidFill>
                  <a:schemeClr val="tx1"/>
                </a:solidFill>
                <a:latin typeface="+mn-lt"/>
                <a:ea typeface="+mn-ea"/>
                <a:cs typeface="+mn-cs"/>
              </a:defRPr>
            </a:lvl1pPr>
            <a:lvl2pPr marL="852488" indent="-285750" algn="l" rtl="0" eaLnBrk="0" fontAlgn="base" hangingPunct="0">
              <a:spcBef>
                <a:spcPct val="20000"/>
              </a:spcBef>
              <a:spcAft>
                <a:spcPct val="0"/>
              </a:spcAft>
              <a:buFont typeface="Wingdings" pitchFamily="2" charset="2"/>
              <a:buChar char="Ø"/>
              <a:defRPr sz="2000">
                <a:solidFill>
                  <a:schemeClr val="tx1"/>
                </a:solidFill>
                <a:latin typeface="+mn-lt"/>
              </a:defRPr>
            </a:lvl2pPr>
            <a:lvl3pPr marL="1271588" indent="-228600" algn="l" rtl="0" eaLnBrk="0" fontAlgn="base" hangingPunct="0">
              <a:spcBef>
                <a:spcPct val="20000"/>
              </a:spcBef>
              <a:spcAft>
                <a:spcPct val="0"/>
              </a:spcAft>
              <a:buChar char="o"/>
              <a:defRPr>
                <a:solidFill>
                  <a:schemeClr val="tx1"/>
                </a:solidFill>
                <a:latin typeface="+mn-lt"/>
              </a:defRPr>
            </a:lvl3pPr>
            <a:lvl4pPr marL="1690688" indent="-228600" algn="l" rtl="0" eaLnBrk="0" fontAlgn="base" hangingPunct="0">
              <a:spcBef>
                <a:spcPct val="20000"/>
              </a:spcBef>
              <a:spcAft>
                <a:spcPct val="0"/>
              </a:spcAft>
              <a:buChar char="–"/>
              <a:defRPr sz="16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a:lnSpc>
                <a:spcPct val="100000"/>
              </a:lnSpc>
              <a:spcAft>
                <a:spcPts val="0"/>
              </a:spcAft>
            </a:pPr>
            <a:r>
              <a:rPr lang="en-GB" sz="1400" dirty="0" smtClean="0"/>
              <a:t>The SLA along track data has very high spatial resolution for the 1 degree “class” of ocean assimilation systems.</a:t>
            </a:r>
          </a:p>
          <a:p>
            <a:pPr lvl="1"/>
            <a:r>
              <a:rPr lang="en-GB" sz="1400" b="0" dirty="0" smtClean="0"/>
              <a:t>Features in the data which the model can not represent.</a:t>
            </a:r>
          </a:p>
          <a:p>
            <a:r>
              <a:rPr lang="en-GB" sz="1400" dirty="0" smtClean="0"/>
              <a:t>This can be dealt with in different ways:</a:t>
            </a:r>
          </a:p>
          <a:p>
            <a:pPr lvl="1"/>
            <a:r>
              <a:rPr lang="en-GB" sz="1400" b="0" dirty="0" smtClean="0"/>
              <a:t>Inflate the observation error to account for non representativeness of the “real” world in the assimilation system.</a:t>
            </a:r>
          </a:p>
          <a:p>
            <a:pPr lvl="1">
              <a:spcAft>
                <a:spcPts val="1200"/>
              </a:spcAft>
            </a:pPr>
            <a:r>
              <a:rPr lang="en-GB" sz="1400" b="0" dirty="0" smtClean="0"/>
              <a:t>Construction of “</a:t>
            </a:r>
            <a:r>
              <a:rPr lang="en-GB" sz="1400" b="0" dirty="0" err="1" smtClean="0"/>
              <a:t>superobs</a:t>
            </a:r>
            <a:r>
              <a:rPr lang="en-GB" sz="1400" b="0" dirty="0" smtClean="0"/>
              <a:t>” by averaging.</a:t>
            </a:r>
          </a:p>
          <a:p>
            <a:pPr lvl="1">
              <a:spcAft>
                <a:spcPts val="1200"/>
              </a:spcAft>
            </a:pPr>
            <a:r>
              <a:rPr lang="en-GB" sz="1400" b="0" dirty="0" smtClean="0"/>
              <a:t>Thinning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79388" y="1268238"/>
            <a:ext cx="7848600" cy="720725"/>
          </a:xfrm>
        </p:spPr>
        <p:txBody>
          <a:bodyPr/>
          <a:lstStyle/>
          <a:p>
            <a:r>
              <a:rPr lang="en-GB" sz="1800" dirty="0" smtClean="0">
                <a:solidFill>
                  <a:srgbClr val="0000CC"/>
                </a:solidFill>
              </a:rPr>
              <a:t>Why a bias correction scheme?</a:t>
            </a:r>
          </a:p>
        </p:txBody>
      </p:sp>
      <p:sp>
        <p:nvSpPr>
          <p:cNvPr id="44035" name="Rectangle 3"/>
          <p:cNvSpPr>
            <a:spLocks noGrp="1" noChangeArrowheads="1"/>
          </p:cNvSpPr>
          <p:nvPr>
            <p:ph type="body" idx="1"/>
          </p:nvPr>
        </p:nvSpPr>
        <p:spPr>
          <a:xfrm>
            <a:off x="250825" y="1916408"/>
            <a:ext cx="8496300" cy="1872779"/>
          </a:xfrm>
        </p:spPr>
        <p:txBody>
          <a:bodyPr/>
          <a:lstStyle/>
          <a:p>
            <a:pPr>
              <a:lnSpc>
                <a:spcPts val="2600"/>
              </a:lnSpc>
            </a:pPr>
            <a:r>
              <a:rPr lang="en-GB" sz="1800" dirty="0" smtClean="0"/>
              <a:t>Models/forcing have systematic  error (correlated in time)</a:t>
            </a:r>
          </a:p>
          <a:p>
            <a:pPr>
              <a:lnSpc>
                <a:spcPts val="2600"/>
              </a:lnSpc>
            </a:pPr>
            <a:r>
              <a:rPr lang="en-GB" sz="1800" dirty="0" smtClean="0"/>
              <a:t>Changes in the observing system can be damaging for the representation of the inter-annual variability.</a:t>
            </a:r>
          </a:p>
          <a:p>
            <a:pPr>
              <a:lnSpc>
                <a:spcPts val="2600"/>
              </a:lnSpc>
            </a:pPr>
            <a:r>
              <a:rPr lang="en-GB" sz="1800" dirty="0" smtClean="0"/>
              <a:t>Part of the error may be induced by the assimilation process.</a:t>
            </a:r>
          </a:p>
        </p:txBody>
      </p:sp>
      <p:sp>
        <p:nvSpPr>
          <p:cNvPr id="44036" name="Rectangle 4"/>
          <p:cNvSpPr>
            <a:spLocks noChangeArrowheads="1"/>
          </p:cNvSpPr>
          <p:nvPr/>
        </p:nvSpPr>
        <p:spPr bwMode="auto">
          <a:xfrm>
            <a:off x="250828" y="3644724"/>
            <a:ext cx="8562975" cy="647700"/>
          </a:xfrm>
          <a:prstGeom prst="rect">
            <a:avLst/>
          </a:prstGeom>
          <a:solidFill>
            <a:schemeClr val="bg1"/>
          </a:solidFill>
          <a:ln w="12700">
            <a:noFill/>
            <a:miter lim="800000"/>
            <a:headEnd/>
            <a:tailEnd/>
          </a:ln>
        </p:spPr>
        <p:txBody>
          <a:bodyPr lIns="90487" tIns="44450" rIns="90487" bIns="44450" anchor="ctr"/>
          <a:lstStyle/>
          <a:p>
            <a:pPr algn="l">
              <a:lnSpc>
                <a:spcPts val="3200"/>
              </a:lnSpc>
            </a:pPr>
            <a:r>
              <a:rPr lang="en-GB" sz="1800" b="0">
                <a:solidFill>
                  <a:srgbClr val="0000CC"/>
                </a:solidFill>
              </a:rPr>
              <a:t>What kind of bias correction scheme?</a:t>
            </a:r>
          </a:p>
        </p:txBody>
      </p:sp>
      <p:sp>
        <p:nvSpPr>
          <p:cNvPr id="44037" name="Rectangle 5"/>
          <p:cNvSpPr>
            <a:spLocks noChangeArrowheads="1"/>
          </p:cNvSpPr>
          <p:nvPr/>
        </p:nvSpPr>
        <p:spPr bwMode="auto">
          <a:xfrm>
            <a:off x="250830" y="4220990"/>
            <a:ext cx="8893175" cy="1727196"/>
          </a:xfrm>
          <a:prstGeom prst="rect">
            <a:avLst/>
          </a:prstGeom>
          <a:solidFill>
            <a:schemeClr val="bg1"/>
          </a:solidFill>
          <a:ln w="12700">
            <a:noFill/>
            <a:miter lim="800000"/>
            <a:headEnd/>
            <a:tailEnd/>
          </a:ln>
        </p:spPr>
        <p:txBody>
          <a:bodyPr lIns="90487" tIns="44450" rIns="90487" bIns="44450"/>
          <a:lstStyle/>
          <a:p>
            <a:pPr marL="376238" indent="-376238" algn="l">
              <a:lnSpc>
                <a:spcPts val="2600"/>
              </a:lnSpc>
              <a:spcAft>
                <a:spcPts val="600"/>
              </a:spcAft>
              <a:buClr>
                <a:schemeClr val="tx1"/>
              </a:buClr>
              <a:buFontTx/>
              <a:buChar char="•"/>
            </a:pPr>
            <a:r>
              <a:rPr lang="en-GB" sz="1800" b="0" dirty="0"/>
              <a:t>Multivariate, so it  allows to make adiabatic corrections  </a:t>
            </a:r>
            <a:r>
              <a:rPr lang="en-GB" sz="1400" i="1" dirty="0"/>
              <a:t>(Bell et al 2004)</a:t>
            </a:r>
          </a:p>
          <a:p>
            <a:pPr marL="376238" indent="-376238" algn="l">
              <a:lnSpc>
                <a:spcPts val="2600"/>
              </a:lnSpc>
              <a:spcAft>
                <a:spcPts val="600"/>
              </a:spcAft>
              <a:buClr>
                <a:schemeClr val="tx1"/>
              </a:buClr>
              <a:buFontTx/>
              <a:buChar char="•"/>
            </a:pPr>
            <a:r>
              <a:rPr lang="en-GB" sz="1800" b="0" dirty="0" smtClean="0"/>
              <a:t>First guess + adaptive component. </a:t>
            </a:r>
          </a:p>
          <a:p>
            <a:pPr marL="376238" indent="-376238" algn="l">
              <a:lnSpc>
                <a:spcPts val="2600"/>
              </a:lnSpc>
              <a:spcAft>
                <a:spcPts val="600"/>
              </a:spcAft>
              <a:buClr>
                <a:schemeClr val="tx1"/>
              </a:buClr>
              <a:buFontTx/>
              <a:buChar char="•"/>
            </a:pPr>
            <a:r>
              <a:rPr lang="en-GB" sz="1600" b="0" dirty="0" smtClean="0"/>
              <a:t>Generalized </a:t>
            </a:r>
            <a:r>
              <a:rPr lang="en-GB" sz="1600" b="0" dirty="0"/>
              <a:t>Dee and Da Silva bias correction scheme</a:t>
            </a:r>
          </a:p>
          <a:p>
            <a:pPr marL="376238" indent="-376238" algn="r">
              <a:lnSpc>
                <a:spcPts val="3200"/>
              </a:lnSpc>
              <a:spcAft>
                <a:spcPts val="600"/>
              </a:spcAft>
              <a:buClr>
                <a:schemeClr val="tx1"/>
              </a:buClr>
            </a:pPr>
            <a:r>
              <a:rPr lang="en-GB" sz="1600" b="0" dirty="0" err="1"/>
              <a:t>Balmaseda</a:t>
            </a:r>
            <a:r>
              <a:rPr lang="en-GB" sz="1600" b="0" dirty="0"/>
              <a:t> et al 2007</a:t>
            </a:r>
          </a:p>
          <a:p>
            <a:pPr marL="376238" indent="-376238" algn="r">
              <a:lnSpc>
                <a:spcPts val="3200"/>
              </a:lnSpc>
              <a:spcAft>
                <a:spcPts val="600"/>
              </a:spcAft>
              <a:buClr>
                <a:schemeClr val="tx1"/>
              </a:buClr>
            </a:pPr>
            <a:endParaRPr lang="en-GB" sz="1600" b="0" dirty="0">
              <a:solidFill>
                <a:srgbClr val="0000CC"/>
              </a:solidFill>
            </a:endParaRPr>
          </a:p>
          <a:p>
            <a:pPr marL="376238" indent="-376238" algn="r">
              <a:lnSpc>
                <a:spcPts val="3200"/>
              </a:lnSpc>
              <a:spcAft>
                <a:spcPts val="600"/>
              </a:spcAft>
              <a:buClr>
                <a:schemeClr val="tx1"/>
              </a:buClr>
            </a:pPr>
            <a:endParaRPr lang="en-GB" sz="1600" b="0" dirty="0">
              <a:solidFill>
                <a:srgbClr val="0000CC"/>
              </a:solidFill>
            </a:endParaRPr>
          </a:p>
        </p:txBody>
      </p:sp>
      <p:sp>
        <p:nvSpPr>
          <p:cNvPr id="44038" name="Text Box 6"/>
          <p:cNvSpPr txBox="1">
            <a:spLocks noChangeArrowheads="1"/>
          </p:cNvSpPr>
          <p:nvPr/>
        </p:nvSpPr>
        <p:spPr bwMode="auto">
          <a:xfrm>
            <a:off x="1042988" y="260350"/>
            <a:ext cx="5545137" cy="457200"/>
          </a:xfrm>
          <a:prstGeom prst="rect">
            <a:avLst/>
          </a:prstGeom>
          <a:noFill/>
          <a:ln w="12700">
            <a:noFill/>
            <a:miter lim="800000"/>
            <a:headEnd/>
            <a:tailEnd/>
          </a:ln>
        </p:spPr>
        <p:txBody>
          <a:bodyPr>
            <a:spAutoFit/>
          </a:bodyPr>
          <a:lstStyle/>
          <a:p>
            <a:pPr algn="l">
              <a:spcBef>
                <a:spcPct val="50000"/>
              </a:spcBef>
            </a:pPr>
            <a:r>
              <a:rPr lang="en-GB"/>
              <a:t>Bias Correction Scheme</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1560" y="1916832"/>
            <a:ext cx="7848873" cy="4168168"/>
          </a:xfrm>
        </p:spPr>
        <p:txBody>
          <a:bodyPr>
            <a:normAutofit/>
          </a:bodyPr>
          <a:lstStyle/>
          <a:p>
            <a:pPr marL="457200" indent="-457200">
              <a:buFont typeface="+mj-lt"/>
              <a:buAutoNum type="arabicPeriod"/>
            </a:pPr>
            <a:r>
              <a:rPr lang="en-GB" sz="2000" b="1" dirty="0" smtClean="0">
                <a:solidFill>
                  <a:schemeClr val="accent5">
                    <a:lumMod val="50000"/>
                  </a:schemeClr>
                </a:solidFill>
              </a:rPr>
              <a:t>The </a:t>
            </a:r>
            <a:r>
              <a:rPr lang="en-GB" sz="2000" b="1" i="1" dirty="0" smtClean="0">
                <a:solidFill>
                  <a:schemeClr val="accent5">
                    <a:lumMod val="50000"/>
                  </a:schemeClr>
                </a:solidFill>
              </a:rPr>
              <a:t>blue</a:t>
            </a:r>
            <a:r>
              <a:rPr lang="en-GB" sz="2000" b="1" dirty="0" smtClean="0">
                <a:solidFill>
                  <a:schemeClr val="accent5">
                    <a:lumMod val="50000"/>
                  </a:schemeClr>
                </a:solidFill>
              </a:rPr>
              <a:t> ocean</a:t>
            </a:r>
            <a:r>
              <a:rPr lang="en-GB" sz="2000" dirty="0" smtClean="0">
                <a:solidFill>
                  <a:schemeClr val="accent5">
                    <a:lumMod val="50000"/>
                  </a:schemeClr>
                </a:solidFill>
              </a:rPr>
              <a:t>: ocean dynamics.</a:t>
            </a:r>
          </a:p>
          <a:p>
            <a:pPr lvl="1"/>
            <a:r>
              <a:rPr lang="en-GB" sz="1600" dirty="0" smtClean="0">
                <a:solidFill>
                  <a:schemeClr val="accent5">
                    <a:lumMod val="50000"/>
                  </a:schemeClr>
                </a:solidFill>
              </a:rPr>
              <a:t>Primary variables: potential temperature (T), salinity (S) current (U,V) and sea surface height (SSH).</a:t>
            </a:r>
          </a:p>
          <a:p>
            <a:pPr lvl="1"/>
            <a:r>
              <a:rPr lang="en-GB" sz="1600" dirty="0" smtClean="0">
                <a:solidFill>
                  <a:schemeClr val="accent5">
                    <a:lumMod val="50000"/>
                  </a:schemeClr>
                </a:solidFill>
              </a:rPr>
              <a:t>Density is a function of T and S though the equation of state.</a:t>
            </a:r>
          </a:p>
          <a:p>
            <a:pPr marL="566738" lvl="1" indent="0">
              <a:buNone/>
            </a:pPr>
            <a:endParaRPr lang="en-GB" dirty="0" smtClean="0"/>
          </a:p>
          <a:p>
            <a:pPr marL="457200" indent="-457200">
              <a:buFont typeface="+mj-lt"/>
              <a:buAutoNum type="arabicPeriod"/>
            </a:pPr>
            <a:r>
              <a:rPr lang="en-GB" sz="2000" b="1" dirty="0" smtClean="0"/>
              <a:t>The </a:t>
            </a:r>
            <a:r>
              <a:rPr lang="en-GB" sz="2000" b="1" i="1" dirty="0" smtClean="0"/>
              <a:t>white</a:t>
            </a:r>
            <a:r>
              <a:rPr lang="en-GB" sz="2000" b="1" dirty="0" smtClean="0"/>
              <a:t> ocean</a:t>
            </a:r>
            <a:r>
              <a:rPr lang="en-GB" sz="2000" dirty="0" smtClean="0"/>
              <a:t>: sea-ice. Not covered here</a:t>
            </a:r>
          </a:p>
          <a:p>
            <a:pPr marL="933450" lvl="1" indent="-457200"/>
            <a:r>
              <a:rPr lang="en-GB" sz="1600" dirty="0" smtClean="0"/>
              <a:t>Sea ice concentration and thickness. Very few thickness </a:t>
            </a:r>
            <a:r>
              <a:rPr lang="en-GB" sz="1600" dirty="0" err="1" smtClean="0"/>
              <a:t>obs</a:t>
            </a:r>
            <a:endParaRPr lang="en-GB" sz="1600" dirty="0" smtClean="0"/>
          </a:p>
          <a:p>
            <a:pPr marL="933450" lvl="1" indent="-457200"/>
            <a:r>
              <a:rPr lang="en-GB" sz="1600" dirty="0"/>
              <a:t>N</a:t>
            </a:r>
            <a:r>
              <a:rPr lang="en-GB" sz="1600" dirty="0" smtClean="0"/>
              <a:t>on </a:t>
            </a:r>
            <a:r>
              <a:rPr lang="en-GB" sz="1600" dirty="0" err="1" smtClean="0"/>
              <a:t>gaussian</a:t>
            </a:r>
            <a:r>
              <a:rPr lang="en-GB" sz="1600" dirty="0" smtClean="0"/>
              <a:t> errors. Unknown balance relationships</a:t>
            </a:r>
            <a:endParaRPr lang="en-GB" sz="1600" dirty="0"/>
          </a:p>
          <a:p>
            <a:pPr marL="0" indent="0">
              <a:buNone/>
            </a:pPr>
            <a:endParaRPr lang="en-GB" dirty="0" smtClean="0"/>
          </a:p>
          <a:p>
            <a:pPr marL="457200" indent="-457200">
              <a:buFont typeface="+mj-lt"/>
              <a:buAutoNum type="arabicPeriod"/>
            </a:pPr>
            <a:r>
              <a:rPr lang="en-GB" sz="2000" b="1" dirty="0" smtClean="0">
                <a:solidFill>
                  <a:schemeClr val="accent2">
                    <a:lumMod val="50000"/>
                  </a:schemeClr>
                </a:solidFill>
              </a:rPr>
              <a:t>The </a:t>
            </a:r>
            <a:r>
              <a:rPr lang="en-GB" sz="2000" b="1" i="1" dirty="0" smtClean="0">
                <a:solidFill>
                  <a:schemeClr val="accent2">
                    <a:lumMod val="50000"/>
                  </a:schemeClr>
                </a:solidFill>
              </a:rPr>
              <a:t>green</a:t>
            </a:r>
            <a:r>
              <a:rPr lang="en-GB" sz="2000" b="1" dirty="0" smtClean="0">
                <a:solidFill>
                  <a:schemeClr val="accent2">
                    <a:lumMod val="50000"/>
                  </a:schemeClr>
                </a:solidFill>
              </a:rPr>
              <a:t> ocean</a:t>
            </a:r>
            <a:r>
              <a:rPr lang="en-GB" sz="2000" dirty="0" smtClean="0">
                <a:solidFill>
                  <a:schemeClr val="accent2">
                    <a:lumMod val="50000"/>
                  </a:schemeClr>
                </a:solidFill>
              </a:rPr>
              <a:t>: biogeochemistry. Not covered</a:t>
            </a:r>
          </a:p>
          <a:p>
            <a:pPr marL="457200" indent="-457200">
              <a:buFont typeface="+mj-lt"/>
              <a:buAutoNum type="arabicPeriod"/>
            </a:pPr>
            <a:endParaRPr lang="en-GB" dirty="0" smtClean="0"/>
          </a:p>
          <a:p>
            <a:pPr marL="0" indent="0">
              <a:buNone/>
            </a:pPr>
            <a:endParaRPr lang="en-GB" dirty="0"/>
          </a:p>
        </p:txBody>
      </p:sp>
      <p:sp>
        <p:nvSpPr>
          <p:cNvPr id="3" name="Title 2"/>
          <p:cNvSpPr>
            <a:spLocks noGrp="1"/>
          </p:cNvSpPr>
          <p:nvPr>
            <p:ph type="title"/>
          </p:nvPr>
        </p:nvSpPr>
        <p:spPr/>
        <p:txBody>
          <a:bodyPr/>
          <a:lstStyle/>
          <a:p>
            <a:r>
              <a:rPr lang="en-GB" b="1" dirty="0" smtClean="0"/>
              <a:t>OCEAN DA: components</a:t>
            </a:r>
            <a:endParaRPr lang="en-GB" b="1" dirty="0"/>
          </a:p>
        </p:txBody>
      </p:sp>
    </p:spTree>
    <p:extLst>
      <p:ext uri="{BB962C8B-B14F-4D97-AF65-F5344CB8AC3E}">
        <p14:creationId xmlns:p14="http://schemas.microsoft.com/office/powerpoint/2010/main" val="15135109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2971800" y="2628909"/>
            <a:ext cx="9144000" cy="461665"/>
          </a:xfrm>
          <a:prstGeom prst="rect">
            <a:avLst/>
          </a:prstGeom>
          <a:noFill/>
          <a:ln w="9525">
            <a:noFill/>
            <a:miter lim="800000"/>
            <a:headEnd/>
            <a:tailEnd/>
          </a:ln>
        </p:spPr>
        <p:txBody>
          <a:bodyPr>
            <a:spAutoFit/>
          </a:bodyPr>
          <a:lstStyle/>
          <a:p>
            <a:endParaRPr lang="en-US"/>
          </a:p>
        </p:txBody>
      </p:sp>
      <p:sp>
        <p:nvSpPr>
          <p:cNvPr id="45059" name="Text Box 3"/>
          <p:cNvSpPr txBox="1">
            <a:spLocks noChangeArrowheads="1"/>
          </p:cNvSpPr>
          <p:nvPr/>
        </p:nvSpPr>
        <p:spPr bwMode="auto">
          <a:xfrm>
            <a:off x="633418" y="228600"/>
            <a:ext cx="8018462" cy="579438"/>
          </a:xfrm>
          <a:prstGeom prst="rect">
            <a:avLst/>
          </a:prstGeom>
          <a:noFill/>
          <a:ln w="9525">
            <a:noFill/>
            <a:miter lim="800000"/>
            <a:headEnd/>
            <a:tailEnd/>
          </a:ln>
        </p:spPr>
        <p:txBody>
          <a:bodyPr>
            <a:spAutoFit/>
          </a:bodyPr>
          <a:lstStyle/>
          <a:p>
            <a:pPr>
              <a:spcBef>
                <a:spcPct val="50000"/>
              </a:spcBef>
            </a:pPr>
            <a:r>
              <a:rPr lang="en-GB" sz="3200">
                <a:solidFill>
                  <a:schemeClr val="tx2"/>
                </a:solidFill>
                <a:latin typeface="Helvetica" pitchFamily="34" charset="0"/>
              </a:rPr>
              <a:t>Impact of data assimilation on the mean</a:t>
            </a:r>
            <a:endParaRPr lang="en-GB" sz="2800">
              <a:solidFill>
                <a:schemeClr val="tx2"/>
              </a:solidFill>
              <a:latin typeface="Helvetica" pitchFamily="34" charset="0"/>
            </a:endParaRPr>
          </a:p>
        </p:txBody>
      </p:sp>
      <p:sp>
        <p:nvSpPr>
          <p:cNvPr id="45061" name="Text Box 5"/>
          <p:cNvSpPr txBox="1">
            <a:spLocks noChangeArrowheads="1"/>
          </p:cNvSpPr>
          <p:nvPr/>
        </p:nvSpPr>
        <p:spPr bwMode="auto">
          <a:xfrm>
            <a:off x="86816" y="6406976"/>
            <a:ext cx="8229600" cy="406400"/>
          </a:xfrm>
          <a:prstGeom prst="rect">
            <a:avLst/>
          </a:prstGeom>
          <a:solidFill>
            <a:srgbClr val="FFFF99"/>
          </a:solidFill>
          <a:ln w="9525">
            <a:solidFill>
              <a:schemeClr val="bg2"/>
            </a:solidFill>
            <a:miter lim="800000"/>
            <a:headEnd/>
            <a:tailEnd/>
          </a:ln>
        </p:spPr>
        <p:txBody>
          <a:bodyPr>
            <a:spAutoFit/>
          </a:bodyPr>
          <a:lstStyle/>
          <a:p>
            <a:pPr marL="457200" indent="-457200">
              <a:spcBef>
                <a:spcPct val="50000"/>
              </a:spcBef>
            </a:pPr>
            <a:r>
              <a:rPr lang="en-GB" sz="2000" b="0">
                <a:latin typeface="Helvetica" pitchFamily="34" charset="0"/>
              </a:rPr>
              <a:t>Large impact of data in the mean state: Shallower thermocline</a:t>
            </a:r>
          </a:p>
        </p:txBody>
      </p:sp>
      <p:grpSp>
        <p:nvGrpSpPr>
          <p:cNvPr id="45062" name="Group 6"/>
          <p:cNvGrpSpPr>
            <a:grpSpLocks/>
          </p:cNvGrpSpPr>
          <p:nvPr/>
        </p:nvGrpSpPr>
        <p:grpSpPr bwMode="auto">
          <a:xfrm>
            <a:off x="5275263" y="5562600"/>
            <a:ext cx="1617662" cy="635000"/>
            <a:chOff x="3024" y="3504"/>
            <a:chExt cx="1104" cy="400"/>
          </a:xfrm>
        </p:grpSpPr>
        <p:sp>
          <p:nvSpPr>
            <p:cNvPr id="45064" name="Line 7"/>
            <p:cNvSpPr>
              <a:spLocks noChangeShapeType="1"/>
            </p:cNvSpPr>
            <p:nvPr/>
          </p:nvSpPr>
          <p:spPr bwMode="auto">
            <a:xfrm flipH="1" flipV="1">
              <a:off x="3024" y="3504"/>
              <a:ext cx="240" cy="192"/>
            </a:xfrm>
            <a:prstGeom prst="line">
              <a:avLst/>
            </a:prstGeom>
            <a:noFill/>
            <a:ln w="38100">
              <a:solidFill>
                <a:schemeClr val="tx1"/>
              </a:solidFill>
              <a:round/>
              <a:headEnd/>
              <a:tailEnd type="triangle" w="med" len="med"/>
            </a:ln>
          </p:spPr>
          <p:txBody>
            <a:bodyPr/>
            <a:lstStyle/>
            <a:p>
              <a:endParaRPr lang="en-GB"/>
            </a:p>
          </p:txBody>
        </p:sp>
        <p:sp>
          <p:nvSpPr>
            <p:cNvPr id="45065" name="Text Box 8"/>
            <p:cNvSpPr txBox="1">
              <a:spLocks noChangeArrowheads="1"/>
            </p:cNvSpPr>
            <p:nvPr/>
          </p:nvSpPr>
          <p:spPr bwMode="auto">
            <a:xfrm>
              <a:off x="3312" y="3648"/>
              <a:ext cx="816" cy="256"/>
            </a:xfrm>
            <a:prstGeom prst="rect">
              <a:avLst/>
            </a:prstGeom>
            <a:solidFill>
              <a:schemeClr val="bg1"/>
            </a:solidFill>
            <a:ln w="9525">
              <a:solidFill>
                <a:schemeClr val="tx1"/>
              </a:solidFill>
              <a:miter lim="800000"/>
              <a:headEnd/>
              <a:tailEnd/>
            </a:ln>
          </p:spPr>
          <p:txBody>
            <a:bodyPr>
              <a:spAutoFit/>
            </a:bodyPr>
            <a:lstStyle/>
            <a:p>
              <a:pPr>
                <a:spcBef>
                  <a:spcPct val="50000"/>
                </a:spcBef>
              </a:pPr>
              <a:r>
                <a:rPr lang="en-GB" sz="2000" b="0">
                  <a:latin typeface="Helvetica" pitchFamily="34" charset="0"/>
                </a:rPr>
                <a:t>PIRATA</a:t>
              </a:r>
            </a:p>
          </p:txBody>
        </p:sp>
      </p:grpSp>
      <p:pic>
        <p:nvPicPr>
          <p:cNvPr id="45063" name="Picture 9" descr="eqatl"/>
          <p:cNvPicPr>
            <a:picLocks noChangeAspect="1" noChangeArrowheads="1"/>
          </p:cNvPicPr>
          <p:nvPr/>
        </p:nvPicPr>
        <p:blipFill>
          <a:blip r:embed="rId3" cstate="print"/>
          <a:srcRect/>
          <a:stretch>
            <a:fillRect/>
          </a:stretch>
        </p:blipFill>
        <p:spPr bwMode="auto">
          <a:xfrm>
            <a:off x="1898655" y="914400"/>
            <a:ext cx="5978525" cy="4878388"/>
          </a:xfrm>
          <a:prstGeom prst="rect">
            <a:avLst/>
          </a:prstGeom>
          <a:noFill/>
          <a:ln w="9525">
            <a:noFill/>
            <a:miter lim="800000"/>
            <a:headEnd/>
            <a:tailEnd/>
          </a:ln>
        </p:spPr>
      </p:pic>
      <p:sp>
        <p:nvSpPr>
          <p:cNvPr id="45060" name="Text Box 4"/>
          <p:cNvSpPr txBox="1">
            <a:spLocks noChangeArrowheads="1"/>
          </p:cNvSpPr>
          <p:nvPr/>
        </p:nvSpPr>
        <p:spPr bwMode="auto">
          <a:xfrm>
            <a:off x="2195736" y="1268760"/>
            <a:ext cx="2743200" cy="861774"/>
          </a:xfrm>
          <a:prstGeom prst="rect">
            <a:avLst/>
          </a:prstGeom>
          <a:solidFill>
            <a:schemeClr val="bg1"/>
          </a:solidFill>
          <a:ln w="9525">
            <a:noFill/>
            <a:miter lim="800000"/>
            <a:headEnd/>
            <a:tailEnd/>
          </a:ln>
        </p:spPr>
        <p:txBody>
          <a:bodyPr>
            <a:spAutoFit/>
          </a:bodyPr>
          <a:lstStyle/>
          <a:p>
            <a:pPr algn="l">
              <a:spcBef>
                <a:spcPct val="50000"/>
              </a:spcBef>
            </a:pPr>
            <a:r>
              <a:rPr lang="en-GB" sz="2000" b="0" dirty="0" err="1" smtClean="0">
                <a:solidFill>
                  <a:srgbClr val="FF0000"/>
                </a:solidFill>
                <a:latin typeface="Helvetica" pitchFamily="34" charset="0"/>
              </a:rPr>
              <a:t>Assim</a:t>
            </a:r>
            <a:r>
              <a:rPr lang="en-GB" sz="2000" b="0" dirty="0" smtClean="0">
                <a:solidFill>
                  <a:srgbClr val="FF0000"/>
                </a:solidFill>
                <a:latin typeface="Helvetica" pitchFamily="34" charset="0"/>
              </a:rPr>
              <a:t> </a:t>
            </a:r>
            <a:r>
              <a:rPr lang="en-GB" sz="2000" b="0" dirty="0">
                <a:solidFill>
                  <a:srgbClr val="FF0000"/>
                </a:solidFill>
                <a:latin typeface="Helvetica" pitchFamily="34" charset="0"/>
              </a:rPr>
              <a:t>of mooring data</a:t>
            </a:r>
            <a:endParaRPr lang="en-GB" sz="2000" b="0" dirty="0">
              <a:solidFill>
                <a:schemeClr val="folHlink"/>
              </a:solidFill>
              <a:latin typeface="Helvetica" pitchFamily="34" charset="0"/>
            </a:endParaRPr>
          </a:p>
          <a:p>
            <a:pPr algn="l">
              <a:spcBef>
                <a:spcPct val="50000"/>
              </a:spcBef>
            </a:pPr>
            <a:r>
              <a:rPr lang="en-GB" sz="2000" b="0" dirty="0" err="1" smtClean="0">
                <a:latin typeface="Helvetica" pitchFamily="34" charset="0"/>
              </a:rPr>
              <a:t>NoAssim</a:t>
            </a:r>
            <a:endParaRPr lang="en-GB" sz="2000" b="0" dirty="0">
              <a:latin typeface="Helvetica"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9746" name="Text Box 2"/>
          <p:cNvSpPr txBox="1">
            <a:spLocks noChangeArrowheads="1"/>
          </p:cNvSpPr>
          <p:nvPr/>
        </p:nvSpPr>
        <p:spPr bwMode="auto">
          <a:xfrm>
            <a:off x="1022351" y="5429252"/>
            <a:ext cx="36986" cy="110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282" tIns="9141" rIns="18282" bIns="9141">
            <a:spAutoFit/>
          </a:bodyPr>
          <a:lstStyle>
            <a:lvl1pPr algn="l" defTabSz="182563">
              <a:defRPr sz="2400">
                <a:solidFill>
                  <a:schemeClr val="tx1"/>
                </a:solidFill>
                <a:latin typeface="Times New Roman" pitchFamily="18" charset="0"/>
              </a:defRPr>
            </a:lvl1pPr>
            <a:lvl2pPr marL="90488" algn="l" defTabSz="182563">
              <a:defRPr sz="2400">
                <a:solidFill>
                  <a:schemeClr val="tx1"/>
                </a:solidFill>
                <a:latin typeface="Times New Roman" pitchFamily="18" charset="0"/>
              </a:defRPr>
            </a:lvl2pPr>
            <a:lvl3pPr marL="182563" algn="l" defTabSz="182563">
              <a:defRPr sz="2400">
                <a:solidFill>
                  <a:schemeClr val="tx1"/>
                </a:solidFill>
                <a:latin typeface="Times New Roman" pitchFamily="18" charset="0"/>
              </a:defRPr>
            </a:lvl3pPr>
            <a:lvl4pPr marL="274638" algn="l" defTabSz="182563">
              <a:defRPr sz="2400">
                <a:solidFill>
                  <a:schemeClr val="tx1"/>
                </a:solidFill>
                <a:latin typeface="Times New Roman" pitchFamily="18" charset="0"/>
              </a:defRPr>
            </a:lvl4pPr>
            <a:lvl5pPr marL="366713" algn="l" defTabSz="182563">
              <a:defRPr sz="2400">
                <a:solidFill>
                  <a:schemeClr val="tx1"/>
                </a:solidFill>
                <a:latin typeface="Times New Roman" pitchFamily="18" charset="0"/>
              </a:defRPr>
            </a:lvl5pPr>
            <a:lvl6pPr marL="823913" defTabSz="182563" fontAlgn="base">
              <a:spcBef>
                <a:spcPct val="0"/>
              </a:spcBef>
              <a:spcAft>
                <a:spcPct val="0"/>
              </a:spcAft>
              <a:defRPr sz="2400">
                <a:solidFill>
                  <a:schemeClr val="tx1"/>
                </a:solidFill>
                <a:latin typeface="Times New Roman" pitchFamily="18" charset="0"/>
              </a:defRPr>
            </a:lvl6pPr>
            <a:lvl7pPr marL="1281113" defTabSz="182563" fontAlgn="base">
              <a:spcBef>
                <a:spcPct val="0"/>
              </a:spcBef>
              <a:spcAft>
                <a:spcPct val="0"/>
              </a:spcAft>
              <a:defRPr sz="2400">
                <a:solidFill>
                  <a:schemeClr val="tx1"/>
                </a:solidFill>
                <a:latin typeface="Times New Roman" pitchFamily="18" charset="0"/>
              </a:defRPr>
            </a:lvl7pPr>
            <a:lvl8pPr marL="1738313" defTabSz="182563" fontAlgn="base">
              <a:spcBef>
                <a:spcPct val="0"/>
              </a:spcBef>
              <a:spcAft>
                <a:spcPct val="0"/>
              </a:spcAft>
              <a:defRPr sz="2400">
                <a:solidFill>
                  <a:schemeClr val="tx1"/>
                </a:solidFill>
                <a:latin typeface="Times New Roman" pitchFamily="18" charset="0"/>
              </a:defRPr>
            </a:lvl8pPr>
            <a:lvl9pPr marL="2195513" defTabSz="182563" fontAlgn="base">
              <a:spcBef>
                <a:spcPct val="0"/>
              </a:spcBef>
              <a:spcAft>
                <a:spcPct val="0"/>
              </a:spcAft>
              <a:defRPr sz="2400">
                <a:solidFill>
                  <a:schemeClr val="tx1"/>
                </a:solidFill>
                <a:latin typeface="Times New Roman" pitchFamily="18" charset="0"/>
              </a:defRPr>
            </a:lvl9pPr>
          </a:lstStyle>
          <a:p>
            <a:pPr eaLnBrk="1" hangingPunct="1">
              <a:spcBef>
                <a:spcPct val="50000"/>
              </a:spcBef>
              <a:buClr>
                <a:schemeClr val="accent1"/>
              </a:buClr>
            </a:pPr>
            <a:endParaRPr lang="en-US" sz="600" b="0">
              <a:latin typeface="AvantGarde Md BT" pitchFamily="34" charset="0"/>
            </a:endParaRPr>
          </a:p>
        </p:txBody>
      </p:sp>
      <p:sp>
        <p:nvSpPr>
          <p:cNvPr id="159747" name="Rectangle 3"/>
          <p:cNvSpPr>
            <a:spLocks noChangeArrowheads="1"/>
          </p:cNvSpPr>
          <p:nvPr/>
        </p:nvSpPr>
        <p:spPr bwMode="auto">
          <a:xfrm>
            <a:off x="352425" y="1219200"/>
            <a:ext cx="8791575" cy="5486400"/>
          </a:xfrm>
          <a:prstGeom prst="rect">
            <a:avLst/>
          </a:prstGeom>
          <a:noFill/>
          <a:ln>
            <a:noFill/>
          </a:ln>
          <a:effectLst/>
          <a:extLst>
            <a:ext uri="{909E8E84-426E-40DD-AFC4-6F175D3DCCD1}">
              <a14:hiddenFill xmlns:a14="http://schemas.microsoft.com/office/drawing/2010/main">
                <a:gradFill rotWithShape="0">
                  <a:gsLst>
                    <a:gs pos="0">
                      <a:schemeClr val="bg1"/>
                    </a:gs>
                    <a:gs pos="100000">
                      <a:schemeClr val="accent1"/>
                    </a:gs>
                  </a:gsLst>
                  <a:lin ang="5400000" scaled="1"/>
                </a:gradFill>
              </a14:hiddenFill>
            </a:ext>
            <a:ext uri="{91240B29-F687-4F45-9708-019B960494DF}">
              <a14:hiddenLine xmlns:a14="http://schemas.microsoft.com/office/drawing/2010/main" w="381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282" tIns="9141" rIns="18282" bIns="9141" anchor="ctr"/>
          <a:lstStyle/>
          <a:p>
            <a:pPr marL="92075" indent="-92075" defTabSz="182563" eaLnBrk="1" hangingPunct="1">
              <a:buFontTx/>
              <a:buAutoNum type="arabicPeriod"/>
            </a:pPr>
            <a:endParaRPr lang="en-US" sz="500" b="0">
              <a:latin typeface="Times New Roman" pitchFamily="18" charset="0"/>
            </a:endParaRPr>
          </a:p>
        </p:txBody>
      </p:sp>
      <p:sp>
        <p:nvSpPr>
          <p:cNvPr id="159748" name="Text Box 4"/>
          <p:cNvSpPr txBox="1">
            <a:spLocks noChangeArrowheads="1"/>
          </p:cNvSpPr>
          <p:nvPr/>
        </p:nvSpPr>
        <p:spPr bwMode="auto">
          <a:xfrm>
            <a:off x="323850" y="188915"/>
            <a:ext cx="8626475" cy="449348"/>
          </a:xfrm>
          <a:prstGeom prst="rect">
            <a:avLst/>
          </a:prstGeom>
          <a:noFill/>
          <a:ln>
            <a:noFill/>
          </a:ln>
          <a:effectLst/>
          <a:extLst>
            <a:ext uri="{909E8E84-426E-40DD-AFC4-6F175D3DCCD1}">
              <a14:hiddenFill xmlns:a14="http://schemas.microsoft.com/office/drawing/2010/main">
                <a:gradFill rotWithShape="0">
                  <a:gsLst>
                    <a:gs pos="0">
                      <a:schemeClr val="bg1"/>
                    </a:gs>
                    <a:gs pos="100000">
                      <a:schemeClr val="accent1"/>
                    </a:gs>
                  </a:gsLst>
                  <a:lin ang="5400000" scaled="1"/>
                </a:gradFill>
              </a14:hiddenFill>
            </a:ex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282" tIns="9141" rIns="18282" bIns="9141">
            <a:spAutoFit/>
          </a:bodyPr>
          <a:lstStyle>
            <a:lvl1pPr marL="92075" indent="-92075" algn="l" defTabSz="182563">
              <a:defRPr sz="2400">
                <a:solidFill>
                  <a:schemeClr val="tx1"/>
                </a:solidFill>
                <a:latin typeface="Times New Roman" pitchFamily="18" charset="0"/>
              </a:defRPr>
            </a:lvl1pPr>
            <a:lvl2pPr marL="182563" indent="-90488" algn="l" defTabSz="182563">
              <a:defRPr sz="2400">
                <a:solidFill>
                  <a:schemeClr val="tx1"/>
                </a:solidFill>
                <a:latin typeface="Times New Roman" pitchFamily="18" charset="0"/>
              </a:defRPr>
            </a:lvl2pPr>
            <a:lvl3pPr marL="274638" indent="-92075" algn="l" defTabSz="182563">
              <a:defRPr sz="2400">
                <a:solidFill>
                  <a:schemeClr val="tx1"/>
                </a:solidFill>
                <a:latin typeface="Times New Roman" pitchFamily="18" charset="0"/>
              </a:defRPr>
            </a:lvl3pPr>
            <a:lvl4pPr marL="365125" indent="-90488" algn="l" defTabSz="182563">
              <a:defRPr sz="2400">
                <a:solidFill>
                  <a:schemeClr val="tx1"/>
                </a:solidFill>
                <a:latin typeface="Times New Roman" pitchFamily="18" charset="0"/>
              </a:defRPr>
            </a:lvl4pPr>
            <a:lvl5pPr marL="457200" indent="-92075" algn="l" defTabSz="182563">
              <a:defRPr sz="2400">
                <a:solidFill>
                  <a:schemeClr val="tx1"/>
                </a:solidFill>
                <a:latin typeface="Times New Roman" pitchFamily="18" charset="0"/>
              </a:defRPr>
            </a:lvl5pPr>
            <a:lvl6pPr marL="914400" indent="-92075" defTabSz="182563" fontAlgn="base">
              <a:spcBef>
                <a:spcPct val="0"/>
              </a:spcBef>
              <a:spcAft>
                <a:spcPct val="0"/>
              </a:spcAft>
              <a:defRPr sz="2400">
                <a:solidFill>
                  <a:schemeClr val="tx1"/>
                </a:solidFill>
                <a:latin typeface="Times New Roman" pitchFamily="18" charset="0"/>
              </a:defRPr>
            </a:lvl6pPr>
            <a:lvl7pPr marL="1371600" indent="-92075" defTabSz="182563" fontAlgn="base">
              <a:spcBef>
                <a:spcPct val="0"/>
              </a:spcBef>
              <a:spcAft>
                <a:spcPct val="0"/>
              </a:spcAft>
              <a:defRPr sz="2400">
                <a:solidFill>
                  <a:schemeClr val="tx1"/>
                </a:solidFill>
                <a:latin typeface="Times New Roman" pitchFamily="18" charset="0"/>
              </a:defRPr>
            </a:lvl7pPr>
            <a:lvl8pPr marL="1828800" indent="-92075" defTabSz="182563" fontAlgn="base">
              <a:spcBef>
                <a:spcPct val="0"/>
              </a:spcBef>
              <a:spcAft>
                <a:spcPct val="0"/>
              </a:spcAft>
              <a:defRPr sz="2400">
                <a:solidFill>
                  <a:schemeClr val="tx1"/>
                </a:solidFill>
                <a:latin typeface="Times New Roman" pitchFamily="18" charset="0"/>
              </a:defRPr>
            </a:lvl8pPr>
            <a:lvl9pPr marL="2286000" indent="-92075" defTabSz="182563" fontAlgn="base">
              <a:spcBef>
                <a:spcPct val="0"/>
              </a:spcBef>
              <a:spcAft>
                <a:spcPct val="0"/>
              </a:spcAft>
              <a:defRPr sz="2400">
                <a:solidFill>
                  <a:schemeClr val="tx1"/>
                </a:solidFill>
                <a:latin typeface="Times New Roman" pitchFamily="18" charset="0"/>
              </a:defRPr>
            </a:lvl9pPr>
          </a:lstStyle>
          <a:p>
            <a:pPr eaLnBrk="1" hangingPunct="1">
              <a:spcBef>
                <a:spcPct val="50000"/>
              </a:spcBef>
            </a:pPr>
            <a:r>
              <a:rPr lang="en-GB" sz="2800" dirty="0"/>
              <a:t>     </a:t>
            </a:r>
            <a:r>
              <a:rPr lang="en-GB" dirty="0"/>
              <a:t>The systematic error may be the result of the assimilation </a:t>
            </a:r>
          </a:p>
        </p:txBody>
      </p:sp>
      <p:grpSp>
        <p:nvGrpSpPr>
          <p:cNvPr id="159749" name="Group 5"/>
          <p:cNvGrpSpPr>
            <a:grpSpLocks/>
          </p:cNvGrpSpPr>
          <p:nvPr/>
        </p:nvGrpSpPr>
        <p:grpSpPr bwMode="auto">
          <a:xfrm>
            <a:off x="4502155" y="990600"/>
            <a:ext cx="4887913" cy="5867400"/>
            <a:chOff x="96" y="528"/>
            <a:chExt cx="3336" cy="3696"/>
          </a:xfrm>
        </p:grpSpPr>
        <p:sp>
          <p:nvSpPr>
            <p:cNvPr id="159750" name="Text Box 6"/>
            <p:cNvSpPr txBox="1">
              <a:spLocks noChangeArrowheads="1"/>
            </p:cNvSpPr>
            <p:nvPr/>
          </p:nvSpPr>
          <p:spPr bwMode="auto">
            <a:xfrm>
              <a:off x="96" y="528"/>
              <a:ext cx="3006" cy="250"/>
            </a:xfrm>
            <a:prstGeom prst="rect">
              <a:avLst/>
            </a:prstGeom>
            <a:noFill/>
            <a:ln>
              <a:noFill/>
            </a:ln>
            <a:effectLst/>
            <a:extLst>
              <a:ext uri="{909E8E84-426E-40DD-AFC4-6F175D3DCCD1}">
                <a14:hiddenFill xmlns:a14="http://schemas.microsoft.com/office/drawing/2010/main">
                  <a:gradFill rotWithShape="0">
                    <a:gsLst>
                      <a:gs pos="0">
                        <a:schemeClr val="bg1"/>
                      </a:gs>
                      <a:gs pos="100000">
                        <a:schemeClr val="accent1"/>
                      </a:gs>
                    </a:gsLst>
                    <a:lin ang="5400000" scaled="1"/>
                  </a:gradFill>
                </a14:hiddenFill>
              </a:ex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1" tIns="45705" rIns="91411" bIns="45705">
              <a:spAutoFit/>
            </a:bodyPr>
            <a:lstStyle/>
            <a:p>
              <a:pPr eaLnBrk="1" hangingPunct="1">
                <a:spcBef>
                  <a:spcPct val="50000"/>
                </a:spcBef>
              </a:pPr>
              <a:r>
                <a:rPr lang="en-GB" sz="2000">
                  <a:solidFill>
                    <a:srgbClr val="0066FF"/>
                  </a:solidFill>
                  <a:latin typeface="Times New Roman" pitchFamily="18" charset="0"/>
                </a:rPr>
                <a:t>T-Assim incr (C.I=0.05 C/10 days</a:t>
              </a:r>
              <a:r>
                <a:rPr lang="en-GB" sz="2000" b="0">
                  <a:solidFill>
                    <a:srgbClr val="0066FF"/>
                  </a:solidFill>
                  <a:latin typeface="Times New Roman" pitchFamily="18" charset="0"/>
                </a:rPr>
                <a:t>)</a:t>
              </a:r>
            </a:p>
          </p:txBody>
        </p:sp>
        <p:grpSp>
          <p:nvGrpSpPr>
            <p:cNvPr id="159751" name="Group 7"/>
            <p:cNvGrpSpPr>
              <a:grpSpLocks/>
            </p:cNvGrpSpPr>
            <p:nvPr/>
          </p:nvGrpSpPr>
          <p:grpSpPr bwMode="auto">
            <a:xfrm>
              <a:off x="96" y="912"/>
              <a:ext cx="3336" cy="3312"/>
              <a:chOff x="96" y="912"/>
              <a:chExt cx="3336" cy="3312"/>
            </a:xfrm>
          </p:grpSpPr>
          <p:grpSp>
            <p:nvGrpSpPr>
              <p:cNvPr id="159752" name="Group 8"/>
              <p:cNvGrpSpPr>
                <a:grpSpLocks/>
              </p:cNvGrpSpPr>
              <p:nvPr/>
            </p:nvGrpSpPr>
            <p:grpSpPr bwMode="auto">
              <a:xfrm>
                <a:off x="96" y="912"/>
                <a:ext cx="3078" cy="3312"/>
                <a:chOff x="96" y="912"/>
                <a:chExt cx="3078" cy="3312"/>
              </a:xfrm>
            </p:grpSpPr>
            <p:pic>
              <p:nvPicPr>
                <p:cNvPr id="159753" name="Picture 9" descr="ei60_inc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 y="912"/>
                  <a:ext cx="2999" cy="1364"/>
                </a:xfrm>
                <a:prstGeom prst="rect">
                  <a:avLst/>
                </a:prstGeom>
                <a:noFill/>
                <a:extLst>
                  <a:ext uri="{909E8E84-426E-40DD-AFC4-6F175D3DCCD1}">
                    <a14:hiddenFill xmlns:a14="http://schemas.microsoft.com/office/drawing/2010/main">
                      <a:solidFill>
                        <a:srgbClr val="FFFFFF"/>
                      </a:solidFill>
                    </a14:hiddenFill>
                  </a:ext>
                </a:extLst>
              </p:spPr>
            </p:pic>
            <p:pic>
              <p:nvPicPr>
                <p:cNvPr id="159754" name="Picture 10" descr="ei60_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 y="2674"/>
                  <a:ext cx="3078" cy="1550"/>
                </a:xfrm>
                <a:prstGeom prst="rect">
                  <a:avLst/>
                </a:prstGeom>
                <a:noFill/>
                <a:extLst>
                  <a:ext uri="{909E8E84-426E-40DD-AFC4-6F175D3DCCD1}">
                    <a14:hiddenFill xmlns:a14="http://schemas.microsoft.com/office/drawing/2010/main">
                      <a:solidFill>
                        <a:srgbClr val="FFFFFF"/>
                      </a:solidFill>
                    </a14:hiddenFill>
                  </a:ext>
                </a:extLst>
              </p:spPr>
            </p:pic>
          </p:grpSp>
          <p:sp>
            <p:nvSpPr>
              <p:cNvPr id="159755" name="Text Box 11"/>
              <p:cNvSpPr txBox="1">
                <a:spLocks noChangeArrowheads="1"/>
              </p:cNvSpPr>
              <p:nvPr/>
            </p:nvSpPr>
            <p:spPr bwMode="auto">
              <a:xfrm>
                <a:off x="144" y="2400"/>
                <a:ext cx="3288" cy="250"/>
              </a:xfrm>
              <a:prstGeom prst="rect">
                <a:avLst/>
              </a:prstGeom>
              <a:noFill/>
              <a:ln>
                <a:noFill/>
              </a:ln>
              <a:effectLst/>
              <a:extLst>
                <a:ext uri="{909E8E84-426E-40DD-AFC4-6F175D3DCCD1}">
                  <a14:hiddenFill xmlns:a14="http://schemas.microsoft.com/office/drawing/2010/main">
                    <a:gradFill rotWithShape="0">
                      <a:gsLst>
                        <a:gs pos="0">
                          <a:schemeClr val="bg1"/>
                        </a:gs>
                        <a:gs pos="100000">
                          <a:schemeClr val="accent1"/>
                        </a:gs>
                      </a:gsLst>
                      <a:lin ang="5400000" scaled="1"/>
                    </a:gradFill>
                  </a14:hiddenFill>
                </a:ex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1" tIns="45705" rIns="91411" bIns="45705">
                <a:spAutoFit/>
              </a:bodyPr>
              <a:lstStyle/>
              <a:p>
                <a:pPr eaLnBrk="1" hangingPunct="1">
                  <a:spcBef>
                    <a:spcPct val="50000"/>
                  </a:spcBef>
                </a:pPr>
                <a:r>
                  <a:rPr lang="en-GB" sz="2000">
                    <a:solidFill>
                      <a:srgbClr val="0066FF"/>
                    </a:solidFill>
                    <a:latin typeface="Times New Roman" pitchFamily="18" charset="0"/>
                  </a:rPr>
                  <a:t>Vertical velocity  (C.I=0.5m/day)</a:t>
                </a:r>
              </a:p>
            </p:txBody>
          </p:sp>
        </p:grpSp>
      </p:grpSp>
      <p:grpSp>
        <p:nvGrpSpPr>
          <p:cNvPr id="159756" name="Group 12"/>
          <p:cNvGrpSpPr>
            <a:grpSpLocks/>
          </p:cNvGrpSpPr>
          <p:nvPr/>
        </p:nvGrpSpPr>
        <p:grpSpPr bwMode="auto">
          <a:xfrm>
            <a:off x="5" y="1143000"/>
            <a:ext cx="3376613" cy="5257800"/>
            <a:chOff x="0" y="720"/>
            <a:chExt cx="2304" cy="3312"/>
          </a:xfrm>
        </p:grpSpPr>
        <p:sp>
          <p:nvSpPr>
            <p:cNvPr id="159757" name="Text Box 13"/>
            <p:cNvSpPr txBox="1">
              <a:spLocks noChangeArrowheads="1"/>
            </p:cNvSpPr>
            <p:nvPr/>
          </p:nvSpPr>
          <p:spPr bwMode="auto">
            <a:xfrm>
              <a:off x="0" y="960"/>
              <a:ext cx="958" cy="459"/>
            </a:xfrm>
            <a:prstGeom prst="rect">
              <a:avLst/>
            </a:prstGeom>
            <a:noFill/>
            <a:ln>
              <a:noFill/>
            </a:ln>
            <a:effectLst/>
            <a:extLst>
              <a:ext uri="{909E8E84-426E-40DD-AFC4-6F175D3DCCD1}">
                <a14:hiddenFill xmlns:a14="http://schemas.microsoft.com/office/drawing/2010/main">
                  <a:gradFill rotWithShape="0">
                    <a:gsLst>
                      <a:gs pos="0">
                        <a:schemeClr val="bg1"/>
                      </a:gs>
                      <a:gs pos="100000">
                        <a:schemeClr val="accent1"/>
                      </a:gs>
                    </a:gsLst>
                    <a:lin ang="5400000" scaled="1"/>
                  </a:gradFill>
                </a14:hiddenFill>
              </a:ex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1" tIns="45705" rIns="91411" bIns="45705">
              <a:spAutoFit/>
            </a:bodyPr>
            <a:lstStyle/>
            <a:p>
              <a:pPr eaLnBrk="1" hangingPunct="1">
                <a:lnSpc>
                  <a:spcPct val="75000"/>
                </a:lnSpc>
                <a:spcBef>
                  <a:spcPct val="30000"/>
                </a:spcBef>
              </a:pPr>
              <a:r>
                <a:rPr lang="en-GB" sz="2300" dirty="0" smtClean="0">
                  <a:latin typeface="Times New Roman" pitchFamily="18" charset="0"/>
                </a:rPr>
                <a:t>No </a:t>
              </a:r>
              <a:r>
                <a:rPr lang="en-GB" sz="2300" dirty="0" err="1" smtClean="0">
                  <a:latin typeface="Times New Roman" pitchFamily="18" charset="0"/>
                </a:rPr>
                <a:t>assim</a:t>
              </a:r>
              <a:r>
                <a:rPr lang="en-GB" sz="2300" dirty="0" smtClean="0">
                  <a:latin typeface="Times New Roman" pitchFamily="18" charset="0"/>
                </a:rPr>
                <a:t>  </a:t>
              </a:r>
              <a:endParaRPr lang="en-GB" sz="2300" dirty="0">
                <a:latin typeface="Times New Roman" pitchFamily="18" charset="0"/>
              </a:endParaRPr>
            </a:p>
            <a:p>
              <a:pPr eaLnBrk="1" hangingPunct="1">
                <a:lnSpc>
                  <a:spcPct val="75000"/>
                </a:lnSpc>
                <a:spcBef>
                  <a:spcPct val="30000"/>
                </a:spcBef>
              </a:pPr>
              <a:r>
                <a:rPr lang="en-GB" sz="2300" dirty="0" err="1">
                  <a:solidFill>
                    <a:srgbClr val="FF3300"/>
                  </a:solidFill>
                  <a:latin typeface="Times New Roman" pitchFamily="18" charset="0"/>
                </a:rPr>
                <a:t>assim</a:t>
              </a:r>
              <a:endParaRPr lang="en-GB" sz="2300" dirty="0">
                <a:solidFill>
                  <a:srgbClr val="FF3300"/>
                </a:solidFill>
                <a:latin typeface="Times New Roman" pitchFamily="18" charset="0"/>
              </a:endParaRPr>
            </a:p>
          </p:txBody>
        </p:sp>
        <p:grpSp>
          <p:nvGrpSpPr>
            <p:cNvPr id="159758" name="Group 14"/>
            <p:cNvGrpSpPr>
              <a:grpSpLocks/>
            </p:cNvGrpSpPr>
            <p:nvPr/>
          </p:nvGrpSpPr>
          <p:grpSpPr bwMode="auto">
            <a:xfrm>
              <a:off x="240" y="720"/>
              <a:ext cx="2064" cy="3312"/>
              <a:chOff x="240" y="720"/>
              <a:chExt cx="2064" cy="3312"/>
            </a:xfrm>
          </p:grpSpPr>
          <p:grpSp>
            <p:nvGrpSpPr>
              <p:cNvPr id="159759" name="Group 15"/>
              <p:cNvGrpSpPr>
                <a:grpSpLocks/>
              </p:cNvGrpSpPr>
              <p:nvPr/>
            </p:nvGrpSpPr>
            <p:grpSpPr bwMode="auto">
              <a:xfrm>
                <a:off x="720" y="720"/>
                <a:ext cx="1584" cy="3312"/>
                <a:chOff x="1440" y="768"/>
                <a:chExt cx="1584" cy="3312"/>
              </a:xfrm>
            </p:grpSpPr>
            <p:pic>
              <p:nvPicPr>
                <p:cNvPr id="159760" name="Picture 16" descr="profile_s2_av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0" y="816"/>
                  <a:ext cx="1536" cy="3264"/>
                </a:xfrm>
                <a:prstGeom prst="rect">
                  <a:avLst/>
                </a:prstGeom>
                <a:noFill/>
                <a:extLst>
                  <a:ext uri="{909E8E84-426E-40DD-AFC4-6F175D3DCCD1}">
                    <a14:hiddenFill xmlns:a14="http://schemas.microsoft.com/office/drawing/2010/main">
                      <a:solidFill>
                        <a:srgbClr val="FFFFFF"/>
                      </a:solidFill>
                    </a14:hiddenFill>
                  </a:ext>
                </a:extLst>
              </p:spPr>
            </p:pic>
            <p:sp>
              <p:nvSpPr>
                <p:cNvPr id="159761" name="Text Box 17"/>
                <p:cNvSpPr txBox="1">
                  <a:spLocks noChangeArrowheads="1"/>
                </p:cNvSpPr>
                <p:nvPr/>
              </p:nvSpPr>
              <p:spPr bwMode="auto">
                <a:xfrm>
                  <a:off x="1584" y="768"/>
                  <a:ext cx="1440" cy="275"/>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11" tIns="45705" rIns="91411" bIns="45705">
                  <a:spAutoFit/>
                </a:bodyPr>
                <a:lstStyle/>
                <a:p>
                  <a:pPr eaLnBrk="1" hangingPunct="1">
                    <a:lnSpc>
                      <a:spcPct val="70000"/>
                    </a:lnSpc>
                    <a:spcBef>
                      <a:spcPct val="5000"/>
                    </a:spcBef>
                  </a:pPr>
                  <a:r>
                    <a:rPr lang="en-GB" sz="1600" dirty="0">
                      <a:latin typeface="Times New Roman" pitchFamily="18" charset="0"/>
                    </a:rPr>
                    <a:t>Mean </a:t>
                  </a:r>
                  <a:r>
                    <a:rPr lang="en-GB" sz="1600" dirty="0" smtClean="0">
                      <a:latin typeface="Times New Roman" pitchFamily="18" charset="0"/>
                    </a:rPr>
                    <a:t>A-O (T)</a:t>
                  </a:r>
                  <a:endParaRPr lang="en-GB" sz="1600" dirty="0">
                    <a:latin typeface="Times New Roman" pitchFamily="18" charset="0"/>
                  </a:endParaRPr>
                </a:p>
                <a:p>
                  <a:pPr eaLnBrk="1" hangingPunct="1">
                    <a:lnSpc>
                      <a:spcPct val="70000"/>
                    </a:lnSpc>
                    <a:spcBef>
                      <a:spcPct val="5000"/>
                    </a:spcBef>
                  </a:pPr>
                  <a:r>
                    <a:rPr lang="en-GB" sz="1400" dirty="0">
                      <a:latin typeface="Times New Roman" pitchFamily="18" charset="0"/>
                    </a:rPr>
                    <a:t>NINO 3</a:t>
                  </a:r>
                </a:p>
              </p:txBody>
            </p:sp>
          </p:grpSp>
          <p:sp>
            <p:nvSpPr>
              <p:cNvPr id="159762" name="Text Box 18"/>
              <p:cNvSpPr txBox="1">
                <a:spLocks noChangeArrowheads="1"/>
              </p:cNvSpPr>
              <p:nvPr/>
            </p:nvSpPr>
            <p:spPr bwMode="auto">
              <a:xfrm>
                <a:off x="240" y="1872"/>
                <a:ext cx="624" cy="173"/>
              </a:xfrm>
              <a:prstGeom prst="rect">
                <a:avLst/>
              </a:prstGeom>
              <a:solidFill>
                <a:schemeClr val="bg1"/>
              </a:solidFill>
              <a:ln>
                <a:noFill/>
              </a:ln>
              <a:effectLst/>
              <a:extLs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1" tIns="45705" rIns="91411" bIns="45705">
                <a:spAutoFit/>
              </a:bodyPr>
              <a:lstStyle/>
              <a:p>
                <a:pPr algn="r" eaLnBrk="1" hangingPunct="1">
                  <a:spcBef>
                    <a:spcPct val="50000"/>
                  </a:spcBef>
                </a:pPr>
                <a:r>
                  <a:rPr lang="en-GB" sz="1200">
                    <a:latin typeface="Times New Roman" pitchFamily="18" charset="0"/>
                  </a:rPr>
                  <a:t>100m</a:t>
                </a:r>
              </a:p>
            </p:txBody>
          </p:sp>
          <p:sp>
            <p:nvSpPr>
              <p:cNvPr id="159763" name="Text Box 19"/>
              <p:cNvSpPr txBox="1">
                <a:spLocks noChangeArrowheads="1"/>
              </p:cNvSpPr>
              <p:nvPr/>
            </p:nvSpPr>
            <p:spPr bwMode="auto">
              <a:xfrm>
                <a:off x="240" y="2880"/>
                <a:ext cx="624" cy="173"/>
              </a:xfrm>
              <a:prstGeom prst="rect">
                <a:avLst/>
              </a:prstGeom>
              <a:solidFill>
                <a:schemeClr val="bg1"/>
              </a:solidFill>
              <a:ln>
                <a:noFill/>
              </a:ln>
              <a:effectLst/>
              <a:extLs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1" tIns="45705" rIns="91411" bIns="45705">
                <a:spAutoFit/>
              </a:bodyPr>
              <a:lstStyle/>
              <a:p>
                <a:pPr algn="r" eaLnBrk="1" hangingPunct="1">
                  <a:spcBef>
                    <a:spcPct val="50000"/>
                  </a:spcBef>
                </a:pPr>
                <a:r>
                  <a:rPr lang="en-GB" sz="1200">
                    <a:latin typeface="Times New Roman" pitchFamily="18" charset="0"/>
                  </a:rPr>
                  <a:t>200m</a:t>
                </a:r>
              </a:p>
            </p:txBody>
          </p:sp>
        </p:grpSp>
      </p:grpSp>
    </p:spTree>
    <p:extLst>
      <p:ext uri="{BB962C8B-B14F-4D97-AF65-F5344CB8AC3E}">
        <p14:creationId xmlns:p14="http://schemas.microsoft.com/office/powerpoint/2010/main" val="418093223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ext Box 7"/>
          <p:cNvSpPr>
            <a:spLocks noGrp="1" noChangeArrowheads="1"/>
          </p:cNvSpPr>
          <p:nvPr>
            <p:ph type="title" sz="quarter"/>
          </p:nvPr>
        </p:nvSpPr>
        <p:spPr>
          <a:xfrm>
            <a:off x="518746" y="155104"/>
            <a:ext cx="4917831" cy="609600"/>
          </a:xfrm>
          <a:extLst>
            <a:ext uri="{91240B29-F687-4F45-9708-019B960494DF}">
              <a14:hiddenLine xmlns:a14="http://schemas.microsoft.com/office/drawing/2010/main" w="19050">
                <a:solidFill>
                  <a:srgbClr val="000000"/>
                </a:solidFill>
                <a:miter lim="800000"/>
                <a:headEnd/>
                <a:tailEnd/>
              </a14:hiddenLine>
            </a:ext>
          </a:extLst>
        </p:spPr>
        <p:txBody>
          <a:bodyPr/>
          <a:lstStyle/>
          <a:p>
            <a:pPr defTabSz="915988">
              <a:spcBef>
                <a:spcPct val="50000"/>
              </a:spcBef>
            </a:pPr>
            <a:r>
              <a:rPr lang="en-GB" altLang="en-US" sz="2400" dirty="0" smtClean="0"/>
              <a:t>Bias Correction Algorithm</a:t>
            </a:r>
          </a:p>
        </p:txBody>
      </p:sp>
      <p:graphicFrame>
        <p:nvGraphicFramePr>
          <p:cNvPr id="1026" name="Object 2"/>
          <p:cNvGraphicFramePr>
            <a:graphicFrameLocks noGrp="1" noChangeAspect="1"/>
          </p:cNvGraphicFramePr>
          <p:nvPr>
            <p:ph sz="quarter" idx="1"/>
          </p:nvPr>
        </p:nvGraphicFramePr>
        <p:xfrm>
          <a:off x="5169877" y="44450"/>
          <a:ext cx="3323492" cy="762000"/>
        </p:xfrm>
        <a:graphic>
          <a:graphicData uri="http://schemas.openxmlformats.org/presentationml/2006/ole">
            <mc:AlternateContent xmlns:mc="http://schemas.openxmlformats.org/markup-compatibility/2006">
              <mc:Choice xmlns:v="urn:schemas-microsoft-com:vml" Requires="v">
                <p:oleObj spid="_x0000_s21616" name="Equation" r:id="rId3" imgW="888840" imgH="241200" progId="Equation.DSMT4">
                  <p:embed/>
                </p:oleObj>
              </mc:Choice>
              <mc:Fallback>
                <p:oleObj name="Equation" r:id="rId3" imgW="888840" imgH="2412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9877" y="44450"/>
                        <a:ext cx="3323492" cy="762000"/>
                      </a:xfrm>
                      <a:prstGeom prst="rect">
                        <a:avLst/>
                      </a:prstGeom>
                      <a:ln>
                        <a:noFill/>
                      </a:ln>
                      <a:extLst>
                        <a:ext uri="{91240B29-F687-4F45-9708-019B960494DF}">
                          <a14:hiddenLine xmlns:a14="http://schemas.microsoft.com/office/drawing/2010/main" w="12700">
                            <a:solidFill>
                              <a:schemeClr val="tx1"/>
                            </a:solidFill>
                            <a:miter lim="800000"/>
                            <a:headEnd/>
                            <a:tailEnd/>
                          </a14:hiddenLine>
                        </a:ext>
                      </a:extLst>
                    </p:spPr>
                  </p:pic>
                </p:oleObj>
              </mc:Fallback>
            </mc:AlternateContent>
          </a:graphicData>
        </a:graphic>
      </p:graphicFrame>
      <p:graphicFrame>
        <p:nvGraphicFramePr>
          <p:cNvPr id="1027" name="Object 3"/>
          <p:cNvGraphicFramePr>
            <a:graphicFrameLocks noGrp="1" noChangeAspect="1"/>
          </p:cNvGraphicFramePr>
          <p:nvPr>
            <p:ph sz="quarter" idx="2"/>
          </p:nvPr>
        </p:nvGraphicFramePr>
        <p:xfrm>
          <a:off x="5502520" y="2663834"/>
          <a:ext cx="3190142" cy="601663"/>
        </p:xfrm>
        <a:graphic>
          <a:graphicData uri="http://schemas.openxmlformats.org/presentationml/2006/ole">
            <mc:AlternateContent xmlns:mc="http://schemas.openxmlformats.org/markup-compatibility/2006">
              <mc:Choice xmlns:v="urn:schemas-microsoft-com:vml" Requires="v">
                <p:oleObj spid="_x0000_s21617" name="Equation" r:id="rId5" imgW="1384200" imgH="241200" progId="Equation.DSMT4">
                  <p:embed/>
                </p:oleObj>
              </mc:Choice>
              <mc:Fallback>
                <p:oleObj name="Equation" r:id="rId5" imgW="1384200" imgH="2412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2520" y="2663834"/>
                        <a:ext cx="3190142" cy="601663"/>
                      </a:xfrm>
                      <a:prstGeom prst="rect">
                        <a:avLst/>
                      </a:prstGeom>
                      <a:noFill/>
                      <a:ln>
                        <a:noFill/>
                      </a:ln>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12700">
                            <a:solidFill>
                              <a:schemeClr val="tx1"/>
                            </a:solidFill>
                            <a:miter lim="800000"/>
                            <a:headEnd/>
                            <a:tailEnd/>
                          </a14:hiddenLine>
                        </a:ext>
                      </a:extLst>
                    </p:spPr>
                  </p:pic>
                </p:oleObj>
              </mc:Fallback>
            </mc:AlternateContent>
          </a:graphicData>
        </a:graphic>
      </p:graphicFrame>
      <p:sp>
        <p:nvSpPr>
          <p:cNvPr id="1029" name="Text Box 19"/>
          <p:cNvSpPr txBox="1">
            <a:spLocks noChangeArrowheads="1"/>
          </p:cNvSpPr>
          <p:nvPr/>
        </p:nvSpPr>
        <p:spPr bwMode="auto">
          <a:xfrm>
            <a:off x="5303227" y="2276484"/>
            <a:ext cx="345684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spcBef>
                <a:spcPct val="50000"/>
              </a:spcBef>
              <a:defRPr sz="2000" b="1">
                <a:solidFill>
                  <a:schemeClr val="tx1"/>
                </a:solidFill>
                <a:latin typeface="Verdana" pitchFamily="34" charset="0"/>
              </a:defRPr>
            </a:lvl1pPr>
            <a:lvl2pPr marL="742950" indent="-285750" eaLnBrk="0" hangingPunct="0">
              <a:spcBef>
                <a:spcPct val="50000"/>
              </a:spcBef>
              <a:defRPr sz="2000" b="1">
                <a:solidFill>
                  <a:schemeClr val="tx1"/>
                </a:solidFill>
                <a:latin typeface="Verdana" pitchFamily="34" charset="0"/>
              </a:defRPr>
            </a:lvl2pPr>
            <a:lvl3pPr marL="1143000" indent="-228600" eaLnBrk="0" hangingPunct="0">
              <a:spcBef>
                <a:spcPct val="50000"/>
              </a:spcBef>
              <a:defRPr sz="2000" b="1">
                <a:solidFill>
                  <a:schemeClr val="tx1"/>
                </a:solidFill>
                <a:latin typeface="Verdana" pitchFamily="34" charset="0"/>
              </a:defRPr>
            </a:lvl3pPr>
            <a:lvl4pPr marL="1600200" indent="-228600" eaLnBrk="0" hangingPunct="0">
              <a:spcBef>
                <a:spcPct val="50000"/>
              </a:spcBef>
              <a:defRPr sz="2000" b="1">
                <a:solidFill>
                  <a:schemeClr val="tx1"/>
                </a:solidFill>
                <a:latin typeface="Verdana" pitchFamily="34" charset="0"/>
              </a:defRPr>
            </a:lvl4pPr>
            <a:lvl5pPr marL="2057400" indent="-228600" eaLnBrk="0" hangingPunct="0">
              <a:spcBef>
                <a:spcPct val="50000"/>
              </a:spcBef>
              <a:defRPr sz="2000" b="1">
                <a:solidFill>
                  <a:schemeClr val="tx1"/>
                </a:solidFill>
                <a:latin typeface="Verdana" pitchFamily="34" charset="0"/>
              </a:defRPr>
            </a:lvl5pPr>
            <a:lvl6pPr marL="2514600" indent="-228600" eaLnBrk="0" fontAlgn="base" hangingPunct="0">
              <a:spcBef>
                <a:spcPct val="50000"/>
              </a:spcBef>
              <a:spcAft>
                <a:spcPct val="0"/>
              </a:spcAft>
              <a:defRPr sz="2000" b="1">
                <a:solidFill>
                  <a:schemeClr val="tx1"/>
                </a:solidFill>
                <a:latin typeface="Verdana" pitchFamily="34" charset="0"/>
              </a:defRPr>
            </a:lvl6pPr>
            <a:lvl7pPr marL="2971800" indent="-228600" eaLnBrk="0" fontAlgn="base" hangingPunct="0">
              <a:spcBef>
                <a:spcPct val="50000"/>
              </a:spcBef>
              <a:spcAft>
                <a:spcPct val="0"/>
              </a:spcAft>
              <a:defRPr sz="2000" b="1">
                <a:solidFill>
                  <a:schemeClr val="tx1"/>
                </a:solidFill>
                <a:latin typeface="Verdana" pitchFamily="34" charset="0"/>
              </a:defRPr>
            </a:lvl7pPr>
            <a:lvl8pPr marL="3429000" indent="-228600" eaLnBrk="0" fontAlgn="base" hangingPunct="0">
              <a:spcBef>
                <a:spcPct val="50000"/>
              </a:spcBef>
              <a:spcAft>
                <a:spcPct val="0"/>
              </a:spcAft>
              <a:defRPr sz="2000" b="1">
                <a:solidFill>
                  <a:schemeClr val="tx1"/>
                </a:solidFill>
                <a:latin typeface="Verdana" pitchFamily="34" charset="0"/>
              </a:defRPr>
            </a:lvl8pPr>
            <a:lvl9pPr marL="3886200" indent="-228600" eaLnBrk="0" fontAlgn="base" hangingPunct="0">
              <a:spcBef>
                <a:spcPct val="50000"/>
              </a:spcBef>
              <a:spcAft>
                <a:spcPct val="0"/>
              </a:spcAft>
              <a:defRPr sz="2000" b="1">
                <a:solidFill>
                  <a:schemeClr val="tx1"/>
                </a:solidFill>
                <a:latin typeface="Verdana" pitchFamily="34" charset="0"/>
              </a:defRPr>
            </a:lvl9pPr>
          </a:lstStyle>
          <a:p>
            <a:pPr algn="ctr"/>
            <a:r>
              <a:rPr lang="en-GB" altLang="en-US" sz="1600" b="0" dirty="0"/>
              <a:t>Bias online: Time evolution  </a:t>
            </a:r>
          </a:p>
        </p:txBody>
      </p:sp>
      <p:sp>
        <p:nvSpPr>
          <p:cNvPr id="1030" name="Text Box 25"/>
          <p:cNvSpPr txBox="1">
            <a:spLocks noChangeArrowheads="1"/>
          </p:cNvSpPr>
          <p:nvPr/>
        </p:nvSpPr>
        <p:spPr bwMode="auto">
          <a:xfrm>
            <a:off x="5303227" y="3357566"/>
            <a:ext cx="3722077" cy="3138487"/>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50000"/>
              </a:spcBef>
              <a:defRPr sz="2000" b="1">
                <a:solidFill>
                  <a:schemeClr val="tx1"/>
                </a:solidFill>
                <a:latin typeface="Verdana" pitchFamily="34" charset="0"/>
              </a:defRPr>
            </a:lvl1pPr>
            <a:lvl2pPr eaLnBrk="0" hangingPunct="0">
              <a:spcBef>
                <a:spcPct val="50000"/>
              </a:spcBef>
              <a:defRPr sz="2000" b="1">
                <a:solidFill>
                  <a:schemeClr val="tx1"/>
                </a:solidFill>
                <a:latin typeface="Verdana" pitchFamily="34" charset="0"/>
              </a:defRPr>
            </a:lvl2pPr>
            <a:lvl3pPr marL="1143000" indent="-228600" eaLnBrk="0" hangingPunct="0">
              <a:spcBef>
                <a:spcPct val="50000"/>
              </a:spcBef>
              <a:defRPr sz="2000" b="1">
                <a:solidFill>
                  <a:schemeClr val="tx1"/>
                </a:solidFill>
                <a:latin typeface="Verdana" pitchFamily="34" charset="0"/>
              </a:defRPr>
            </a:lvl3pPr>
            <a:lvl4pPr marL="1600200" indent="-228600" eaLnBrk="0" hangingPunct="0">
              <a:spcBef>
                <a:spcPct val="50000"/>
              </a:spcBef>
              <a:defRPr sz="2000" b="1">
                <a:solidFill>
                  <a:schemeClr val="tx1"/>
                </a:solidFill>
                <a:latin typeface="Verdana" pitchFamily="34" charset="0"/>
              </a:defRPr>
            </a:lvl4pPr>
            <a:lvl5pPr marL="2057400" indent="-228600" eaLnBrk="0" hangingPunct="0">
              <a:spcBef>
                <a:spcPct val="50000"/>
              </a:spcBef>
              <a:defRPr sz="2000" b="1">
                <a:solidFill>
                  <a:schemeClr val="tx1"/>
                </a:solidFill>
                <a:latin typeface="Verdana" pitchFamily="34" charset="0"/>
              </a:defRPr>
            </a:lvl5pPr>
            <a:lvl6pPr marL="2514600" indent="-228600" eaLnBrk="0" fontAlgn="base" hangingPunct="0">
              <a:spcBef>
                <a:spcPct val="50000"/>
              </a:spcBef>
              <a:spcAft>
                <a:spcPct val="0"/>
              </a:spcAft>
              <a:defRPr sz="2000" b="1">
                <a:solidFill>
                  <a:schemeClr val="tx1"/>
                </a:solidFill>
                <a:latin typeface="Verdana" pitchFamily="34" charset="0"/>
              </a:defRPr>
            </a:lvl6pPr>
            <a:lvl7pPr marL="2971800" indent="-228600" eaLnBrk="0" fontAlgn="base" hangingPunct="0">
              <a:spcBef>
                <a:spcPct val="50000"/>
              </a:spcBef>
              <a:spcAft>
                <a:spcPct val="0"/>
              </a:spcAft>
              <a:defRPr sz="2000" b="1">
                <a:solidFill>
                  <a:schemeClr val="tx1"/>
                </a:solidFill>
                <a:latin typeface="Verdana" pitchFamily="34" charset="0"/>
              </a:defRPr>
            </a:lvl7pPr>
            <a:lvl8pPr marL="3429000" indent="-228600" eaLnBrk="0" fontAlgn="base" hangingPunct="0">
              <a:spcBef>
                <a:spcPct val="50000"/>
              </a:spcBef>
              <a:spcAft>
                <a:spcPct val="0"/>
              </a:spcAft>
              <a:defRPr sz="2000" b="1">
                <a:solidFill>
                  <a:schemeClr val="tx1"/>
                </a:solidFill>
                <a:latin typeface="Verdana" pitchFamily="34" charset="0"/>
              </a:defRPr>
            </a:lvl8pPr>
            <a:lvl9pPr marL="3886200" indent="-228600" eaLnBrk="0" fontAlgn="base" hangingPunct="0">
              <a:spcBef>
                <a:spcPct val="50000"/>
              </a:spcBef>
              <a:spcAft>
                <a:spcPct val="0"/>
              </a:spcAft>
              <a:defRPr sz="2000" b="1">
                <a:solidFill>
                  <a:schemeClr val="tx1"/>
                </a:solidFill>
                <a:latin typeface="Verdana" pitchFamily="34" charset="0"/>
              </a:defRPr>
            </a:lvl9pPr>
          </a:lstStyle>
          <a:p>
            <a:r>
              <a:rPr lang="en-GB" altLang="en-US" sz="1400" dirty="0"/>
              <a:t>Need to determine</a:t>
            </a:r>
            <a:r>
              <a:rPr lang="en-GB" altLang="en-US" sz="1400" b="0" dirty="0"/>
              <a:t>:</a:t>
            </a:r>
          </a:p>
          <a:p>
            <a:pPr algn="l">
              <a:buFontTx/>
              <a:buChar char="•"/>
            </a:pPr>
            <a:r>
              <a:rPr lang="en-GB" altLang="en-US" sz="1400" b="0" dirty="0"/>
              <a:t>Offline bias correction</a:t>
            </a:r>
          </a:p>
          <a:p>
            <a:pPr algn="l">
              <a:buFontTx/>
              <a:buChar char="•"/>
            </a:pPr>
            <a:r>
              <a:rPr lang="en-GB" altLang="en-US" sz="1400" b="0" dirty="0"/>
              <a:t>Time evolution of on-line bias: </a:t>
            </a:r>
            <a:r>
              <a:rPr lang="en-GB" altLang="en-US" sz="1400" dirty="0">
                <a:latin typeface="Symbol" pitchFamily="18" charset="2"/>
              </a:rPr>
              <a:t>a</a:t>
            </a:r>
            <a:r>
              <a:rPr lang="en-GB" altLang="en-US" sz="1400" b="0" dirty="0">
                <a:latin typeface="Symbol" pitchFamily="18" charset="2"/>
              </a:rPr>
              <a:t> </a:t>
            </a:r>
            <a:r>
              <a:rPr lang="en-GB" altLang="en-US" sz="1400" b="0" dirty="0"/>
              <a:t>(memory) and</a:t>
            </a:r>
            <a:r>
              <a:rPr lang="en-GB" altLang="en-US" sz="1400" b="0" dirty="0">
                <a:latin typeface="Symbol" pitchFamily="18" charset="2"/>
              </a:rPr>
              <a:t> </a:t>
            </a:r>
            <a:r>
              <a:rPr lang="en-GB" altLang="en-US" sz="1400" dirty="0">
                <a:latin typeface="Symbol" pitchFamily="18" charset="2"/>
              </a:rPr>
              <a:t>b</a:t>
            </a:r>
            <a:r>
              <a:rPr lang="en-GB" altLang="en-US" sz="1400" b="0" dirty="0">
                <a:latin typeface="Symbol" pitchFamily="18" charset="2"/>
              </a:rPr>
              <a:t> </a:t>
            </a:r>
            <a:r>
              <a:rPr lang="en-GB" altLang="en-US" sz="1400" b="0" dirty="0"/>
              <a:t>(updating factor)</a:t>
            </a:r>
          </a:p>
          <a:p>
            <a:pPr algn="l">
              <a:buFontTx/>
              <a:buChar char="•"/>
            </a:pPr>
            <a:r>
              <a:rPr lang="en-GB" altLang="en-US" sz="1400" dirty="0"/>
              <a:t>A(</a:t>
            </a:r>
            <a:r>
              <a:rPr lang="en-GB" altLang="en-US" sz="1400" b="0" dirty="0"/>
              <a:t>y</a:t>
            </a:r>
            <a:r>
              <a:rPr lang="en-GB" altLang="en-US" sz="1400" dirty="0"/>
              <a:t>)</a:t>
            </a:r>
            <a:r>
              <a:rPr lang="en-GB" altLang="en-US" sz="1400" b="0" dirty="0"/>
              <a:t>: Partition of bias into T/S  and pressure gradient.  </a:t>
            </a:r>
          </a:p>
          <a:p>
            <a:pPr lvl="1"/>
            <a:r>
              <a:rPr lang="en-GB" altLang="en-US" sz="1200" b="0" dirty="0"/>
              <a:t>Function of latitude.  At the equator the bias correction is mainly adiabatic (pressure gradient)</a:t>
            </a:r>
          </a:p>
          <a:p>
            <a:pPr lvl="1"/>
            <a:endParaRPr lang="en-GB" altLang="en-US" sz="1200" b="0" dirty="0"/>
          </a:p>
          <a:p>
            <a:r>
              <a:rPr lang="en-GB" altLang="en-US" sz="800" b="0" dirty="0"/>
              <a:t>Refinement of  Balmaseda et al 2007, Dee 2005, Bell et al </a:t>
            </a:r>
            <a:r>
              <a:rPr lang="en-GB" altLang="en-US" sz="800" b="0" dirty="0" smtClean="0"/>
              <a:t>2004</a:t>
            </a:r>
            <a:endParaRPr lang="en-GB" altLang="en-US" sz="800" b="0" dirty="0"/>
          </a:p>
          <a:p>
            <a:pPr>
              <a:buFontTx/>
              <a:buChar char="•"/>
            </a:pPr>
            <a:endParaRPr lang="en-GB" altLang="en-US" sz="1400" b="0" dirty="0">
              <a:latin typeface="Symbol" pitchFamily="18" charset="2"/>
            </a:endParaRPr>
          </a:p>
        </p:txBody>
      </p:sp>
      <p:grpSp>
        <p:nvGrpSpPr>
          <p:cNvPr id="1031" name="Group 14"/>
          <p:cNvGrpSpPr>
            <a:grpSpLocks/>
          </p:cNvGrpSpPr>
          <p:nvPr/>
        </p:nvGrpSpPr>
        <p:grpSpPr bwMode="auto">
          <a:xfrm>
            <a:off x="4904647" y="1125538"/>
            <a:ext cx="2060331" cy="863600"/>
            <a:chOff x="5673080" y="1196752"/>
            <a:chExt cx="2232248" cy="864096"/>
          </a:xfrm>
        </p:grpSpPr>
        <p:sp>
          <p:nvSpPr>
            <p:cNvPr id="1043" name="TextBox 9"/>
            <p:cNvSpPr txBox="1">
              <a:spLocks noChangeArrowheads="1"/>
            </p:cNvSpPr>
            <p:nvPr/>
          </p:nvSpPr>
          <p:spPr bwMode="auto">
            <a:xfrm>
              <a:off x="6177136" y="1268760"/>
              <a:ext cx="1584176" cy="769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50000"/>
                </a:spcBef>
                <a:defRPr sz="2000" b="1">
                  <a:solidFill>
                    <a:schemeClr val="tx1"/>
                  </a:solidFill>
                  <a:latin typeface="Verdana" pitchFamily="34" charset="0"/>
                </a:defRPr>
              </a:lvl1pPr>
              <a:lvl2pPr marL="742950" indent="-285750" eaLnBrk="0" hangingPunct="0">
                <a:spcBef>
                  <a:spcPct val="50000"/>
                </a:spcBef>
                <a:defRPr sz="2000" b="1">
                  <a:solidFill>
                    <a:schemeClr val="tx1"/>
                  </a:solidFill>
                  <a:latin typeface="Verdana" pitchFamily="34" charset="0"/>
                </a:defRPr>
              </a:lvl2pPr>
              <a:lvl3pPr marL="1143000" indent="-228600" eaLnBrk="0" hangingPunct="0">
                <a:spcBef>
                  <a:spcPct val="50000"/>
                </a:spcBef>
                <a:defRPr sz="2000" b="1">
                  <a:solidFill>
                    <a:schemeClr val="tx1"/>
                  </a:solidFill>
                  <a:latin typeface="Verdana" pitchFamily="34" charset="0"/>
                </a:defRPr>
              </a:lvl3pPr>
              <a:lvl4pPr marL="1600200" indent="-228600" eaLnBrk="0" hangingPunct="0">
                <a:spcBef>
                  <a:spcPct val="50000"/>
                </a:spcBef>
                <a:defRPr sz="2000" b="1">
                  <a:solidFill>
                    <a:schemeClr val="tx1"/>
                  </a:solidFill>
                  <a:latin typeface="Verdana" pitchFamily="34" charset="0"/>
                </a:defRPr>
              </a:lvl4pPr>
              <a:lvl5pPr marL="2057400" indent="-228600" eaLnBrk="0" hangingPunct="0">
                <a:spcBef>
                  <a:spcPct val="50000"/>
                </a:spcBef>
                <a:defRPr sz="2000" b="1">
                  <a:solidFill>
                    <a:schemeClr val="tx1"/>
                  </a:solidFill>
                  <a:latin typeface="Verdana" pitchFamily="34" charset="0"/>
                </a:defRPr>
              </a:lvl5pPr>
              <a:lvl6pPr marL="2514600" indent="-228600" eaLnBrk="0" fontAlgn="base" hangingPunct="0">
                <a:spcBef>
                  <a:spcPct val="50000"/>
                </a:spcBef>
                <a:spcAft>
                  <a:spcPct val="0"/>
                </a:spcAft>
                <a:defRPr sz="2000" b="1">
                  <a:solidFill>
                    <a:schemeClr val="tx1"/>
                  </a:solidFill>
                  <a:latin typeface="Verdana" pitchFamily="34" charset="0"/>
                </a:defRPr>
              </a:lvl6pPr>
              <a:lvl7pPr marL="2971800" indent="-228600" eaLnBrk="0" fontAlgn="base" hangingPunct="0">
                <a:spcBef>
                  <a:spcPct val="50000"/>
                </a:spcBef>
                <a:spcAft>
                  <a:spcPct val="0"/>
                </a:spcAft>
                <a:defRPr sz="2000" b="1">
                  <a:solidFill>
                    <a:schemeClr val="tx1"/>
                  </a:solidFill>
                  <a:latin typeface="Verdana" pitchFamily="34" charset="0"/>
                </a:defRPr>
              </a:lvl7pPr>
              <a:lvl8pPr marL="3429000" indent="-228600" eaLnBrk="0" fontAlgn="base" hangingPunct="0">
                <a:spcBef>
                  <a:spcPct val="50000"/>
                </a:spcBef>
                <a:spcAft>
                  <a:spcPct val="0"/>
                </a:spcAft>
                <a:defRPr sz="2000" b="1">
                  <a:solidFill>
                    <a:schemeClr val="tx1"/>
                  </a:solidFill>
                  <a:latin typeface="Verdana" pitchFamily="34" charset="0"/>
                </a:defRPr>
              </a:lvl8pPr>
              <a:lvl9pPr marL="3886200" indent="-228600" eaLnBrk="0" fontAlgn="base" hangingPunct="0">
                <a:spcBef>
                  <a:spcPct val="50000"/>
                </a:spcBef>
                <a:spcAft>
                  <a:spcPct val="0"/>
                </a:spcAft>
                <a:defRPr sz="2000" b="1">
                  <a:solidFill>
                    <a:schemeClr val="tx1"/>
                  </a:solidFill>
                  <a:latin typeface="Verdana" pitchFamily="34" charset="0"/>
                </a:defRPr>
              </a:lvl9pPr>
            </a:lstStyle>
            <a:p>
              <a:r>
                <a:rPr lang="en-GB" altLang="en-US" sz="1100" b="0" dirty="0"/>
                <a:t>Seasonal term, estimated offline from </a:t>
              </a:r>
              <a:r>
                <a:rPr lang="en-GB" altLang="en-US" sz="1100" b="0" dirty="0" smtClean="0"/>
                <a:t>rich-data (Argo) </a:t>
              </a:r>
              <a:r>
                <a:rPr lang="en-GB" altLang="en-US" sz="1100" b="0" dirty="0"/>
                <a:t>Period</a:t>
              </a:r>
            </a:p>
          </p:txBody>
        </p:sp>
        <p:sp>
          <p:nvSpPr>
            <p:cNvPr id="1044" name="Oval 12"/>
            <p:cNvSpPr>
              <a:spLocks noChangeArrowheads="1"/>
            </p:cNvSpPr>
            <p:nvPr/>
          </p:nvSpPr>
          <p:spPr bwMode="auto">
            <a:xfrm>
              <a:off x="5673080" y="1196752"/>
              <a:ext cx="2232248" cy="864096"/>
            </a:xfrm>
            <a:prstGeom prst="ellipse">
              <a:avLst/>
            </a:prstGeom>
            <a:noFill/>
            <a:ln w="12700" algn="ctr">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50000"/>
                </a:spcBef>
                <a:defRPr sz="2000" b="1">
                  <a:solidFill>
                    <a:schemeClr val="tx1"/>
                  </a:solidFill>
                  <a:latin typeface="Verdana" pitchFamily="34" charset="0"/>
                </a:defRPr>
              </a:lvl1pPr>
              <a:lvl2pPr marL="742950" indent="-285750" eaLnBrk="0" hangingPunct="0">
                <a:spcBef>
                  <a:spcPct val="50000"/>
                </a:spcBef>
                <a:defRPr sz="2000" b="1">
                  <a:solidFill>
                    <a:schemeClr val="tx1"/>
                  </a:solidFill>
                  <a:latin typeface="Verdana" pitchFamily="34" charset="0"/>
                </a:defRPr>
              </a:lvl2pPr>
              <a:lvl3pPr marL="1143000" indent="-228600" eaLnBrk="0" hangingPunct="0">
                <a:spcBef>
                  <a:spcPct val="50000"/>
                </a:spcBef>
                <a:defRPr sz="2000" b="1">
                  <a:solidFill>
                    <a:schemeClr val="tx1"/>
                  </a:solidFill>
                  <a:latin typeface="Verdana" pitchFamily="34" charset="0"/>
                </a:defRPr>
              </a:lvl3pPr>
              <a:lvl4pPr marL="1600200" indent="-228600" eaLnBrk="0" hangingPunct="0">
                <a:spcBef>
                  <a:spcPct val="50000"/>
                </a:spcBef>
                <a:defRPr sz="2000" b="1">
                  <a:solidFill>
                    <a:schemeClr val="tx1"/>
                  </a:solidFill>
                  <a:latin typeface="Verdana" pitchFamily="34" charset="0"/>
                </a:defRPr>
              </a:lvl4pPr>
              <a:lvl5pPr marL="2057400" indent="-228600" eaLnBrk="0" hangingPunct="0">
                <a:spcBef>
                  <a:spcPct val="50000"/>
                </a:spcBef>
                <a:defRPr sz="2000" b="1">
                  <a:solidFill>
                    <a:schemeClr val="tx1"/>
                  </a:solidFill>
                  <a:latin typeface="Verdana" pitchFamily="34" charset="0"/>
                </a:defRPr>
              </a:lvl5pPr>
              <a:lvl6pPr marL="2514600" indent="-228600" eaLnBrk="0" fontAlgn="base" hangingPunct="0">
                <a:spcBef>
                  <a:spcPct val="50000"/>
                </a:spcBef>
                <a:spcAft>
                  <a:spcPct val="0"/>
                </a:spcAft>
                <a:defRPr sz="2000" b="1">
                  <a:solidFill>
                    <a:schemeClr val="tx1"/>
                  </a:solidFill>
                  <a:latin typeface="Verdana" pitchFamily="34" charset="0"/>
                </a:defRPr>
              </a:lvl6pPr>
              <a:lvl7pPr marL="2971800" indent="-228600" eaLnBrk="0" fontAlgn="base" hangingPunct="0">
                <a:spcBef>
                  <a:spcPct val="50000"/>
                </a:spcBef>
                <a:spcAft>
                  <a:spcPct val="0"/>
                </a:spcAft>
                <a:defRPr sz="2000" b="1">
                  <a:solidFill>
                    <a:schemeClr val="tx1"/>
                  </a:solidFill>
                  <a:latin typeface="Verdana" pitchFamily="34" charset="0"/>
                </a:defRPr>
              </a:lvl7pPr>
              <a:lvl8pPr marL="3429000" indent="-228600" eaLnBrk="0" fontAlgn="base" hangingPunct="0">
                <a:spcBef>
                  <a:spcPct val="50000"/>
                </a:spcBef>
                <a:spcAft>
                  <a:spcPct val="0"/>
                </a:spcAft>
                <a:defRPr sz="2000" b="1">
                  <a:solidFill>
                    <a:schemeClr val="tx1"/>
                  </a:solidFill>
                  <a:latin typeface="Verdana" pitchFamily="34" charset="0"/>
                </a:defRPr>
              </a:lvl8pPr>
              <a:lvl9pPr marL="3886200" indent="-228600" eaLnBrk="0" fontAlgn="base" hangingPunct="0">
                <a:spcBef>
                  <a:spcPct val="50000"/>
                </a:spcBef>
                <a:spcAft>
                  <a:spcPct val="0"/>
                </a:spcAft>
                <a:defRPr sz="2000" b="1">
                  <a:solidFill>
                    <a:schemeClr val="tx1"/>
                  </a:solidFill>
                  <a:latin typeface="Verdana" pitchFamily="34" charset="0"/>
                </a:defRPr>
              </a:lvl9pPr>
            </a:lstStyle>
            <a:p>
              <a:endParaRPr lang="en-US" altLang="en-US"/>
            </a:p>
          </p:txBody>
        </p:sp>
      </p:grpSp>
      <p:grpSp>
        <p:nvGrpSpPr>
          <p:cNvPr id="1032" name="Group 16"/>
          <p:cNvGrpSpPr>
            <a:grpSpLocks/>
          </p:cNvGrpSpPr>
          <p:nvPr/>
        </p:nvGrpSpPr>
        <p:grpSpPr bwMode="auto">
          <a:xfrm>
            <a:off x="7083669" y="1052522"/>
            <a:ext cx="1875692" cy="936625"/>
            <a:chOff x="7673752" y="1052736"/>
            <a:chExt cx="2031776" cy="936104"/>
          </a:xfrm>
        </p:grpSpPr>
        <p:sp>
          <p:nvSpPr>
            <p:cNvPr id="1041" name="TextBox 11"/>
            <p:cNvSpPr txBox="1">
              <a:spLocks noChangeArrowheads="1"/>
            </p:cNvSpPr>
            <p:nvPr/>
          </p:nvSpPr>
          <p:spPr bwMode="auto">
            <a:xfrm>
              <a:off x="7689304" y="1196752"/>
              <a:ext cx="201622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50000"/>
                </a:spcBef>
                <a:defRPr sz="2000" b="1">
                  <a:solidFill>
                    <a:schemeClr val="tx1"/>
                  </a:solidFill>
                  <a:latin typeface="Verdana" pitchFamily="34" charset="0"/>
                </a:defRPr>
              </a:lvl1pPr>
              <a:lvl2pPr marL="742950" indent="-285750" eaLnBrk="0" hangingPunct="0">
                <a:spcBef>
                  <a:spcPct val="50000"/>
                </a:spcBef>
                <a:defRPr sz="2000" b="1">
                  <a:solidFill>
                    <a:schemeClr val="tx1"/>
                  </a:solidFill>
                  <a:latin typeface="Verdana" pitchFamily="34" charset="0"/>
                </a:defRPr>
              </a:lvl2pPr>
              <a:lvl3pPr marL="1143000" indent="-228600" eaLnBrk="0" hangingPunct="0">
                <a:spcBef>
                  <a:spcPct val="50000"/>
                </a:spcBef>
                <a:defRPr sz="2000" b="1">
                  <a:solidFill>
                    <a:schemeClr val="tx1"/>
                  </a:solidFill>
                  <a:latin typeface="Verdana" pitchFamily="34" charset="0"/>
                </a:defRPr>
              </a:lvl3pPr>
              <a:lvl4pPr marL="1600200" indent="-228600" eaLnBrk="0" hangingPunct="0">
                <a:spcBef>
                  <a:spcPct val="50000"/>
                </a:spcBef>
                <a:defRPr sz="2000" b="1">
                  <a:solidFill>
                    <a:schemeClr val="tx1"/>
                  </a:solidFill>
                  <a:latin typeface="Verdana" pitchFamily="34" charset="0"/>
                </a:defRPr>
              </a:lvl4pPr>
              <a:lvl5pPr marL="2057400" indent="-228600" eaLnBrk="0" hangingPunct="0">
                <a:spcBef>
                  <a:spcPct val="50000"/>
                </a:spcBef>
                <a:defRPr sz="2000" b="1">
                  <a:solidFill>
                    <a:schemeClr val="tx1"/>
                  </a:solidFill>
                  <a:latin typeface="Verdana" pitchFamily="34" charset="0"/>
                </a:defRPr>
              </a:lvl5pPr>
              <a:lvl6pPr marL="2514600" indent="-228600" eaLnBrk="0" fontAlgn="base" hangingPunct="0">
                <a:spcBef>
                  <a:spcPct val="50000"/>
                </a:spcBef>
                <a:spcAft>
                  <a:spcPct val="0"/>
                </a:spcAft>
                <a:defRPr sz="2000" b="1">
                  <a:solidFill>
                    <a:schemeClr val="tx1"/>
                  </a:solidFill>
                  <a:latin typeface="Verdana" pitchFamily="34" charset="0"/>
                </a:defRPr>
              </a:lvl6pPr>
              <a:lvl7pPr marL="2971800" indent="-228600" eaLnBrk="0" fontAlgn="base" hangingPunct="0">
                <a:spcBef>
                  <a:spcPct val="50000"/>
                </a:spcBef>
                <a:spcAft>
                  <a:spcPct val="0"/>
                </a:spcAft>
                <a:defRPr sz="2000" b="1">
                  <a:solidFill>
                    <a:schemeClr val="tx1"/>
                  </a:solidFill>
                  <a:latin typeface="Verdana" pitchFamily="34" charset="0"/>
                </a:defRPr>
              </a:lvl7pPr>
              <a:lvl8pPr marL="3429000" indent="-228600" eaLnBrk="0" fontAlgn="base" hangingPunct="0">
                <a:spcBef>
                  <a:spcPct val="50000"/>
                </a:spcBef>
                <a:spcAft>
                  <a:spcPct val="0"/>
                </a:spcAft>
                <a:defRPr sz="2000" b="1">
                  <a:solidFill>
                    <a:schemeClr val="tx1"/>
                  </a:solidFill>
                  <a:latin typeface="Verdana" pitchFamily="34" charset="0"/>
                </a:defRPr>
              </a:lvl8pPr>
              <a:lvl9pPr marL="3886200" indent="-228600" eaLnBrk="0" fontAlgn="base" hangingPunct="0">
                <a:spcBef>
                  <a:spcPct val="50000"/>
                </a:spcBef>
                <a:spcAft>
                  <a:spcPct val="0"/>
                </a:spcAft>
                <a:defRPr sz="2000" b="1">
                  <a:solidFill>
                    <a:schemeClr val="tx1"/>
                  </a:solidFill>
                  <a:latin typeface="Verdana" pitchFamily="34" charset="0"/>
                </a:defRPr>
              </a:lvl9pPr>
            </a:lstStyle>
            <a:p>
              <a:pPr algn="ctr"/>
              <a:r>
                <a:rPr lang="en-GB" altLang="en-US" sz="1100" b="0"/>
                <a:t>Slow varying term, estimated online from assimilation increments   </a:t>
              </a:r>
              <a:r>
                <a:rPr lang="en-GB" altLang="en-US" sz="1100"/>
                <a:t>d</a:t>
              </a:r>
              <a:r>
                <a:rPr lang="en-GB" altLang="en-US" sz="600"/>
                <a:t>k</a:t>
              </a:r>
              <a:endParaRPr lang="en-GB" altLang="en-US" sz="1100"/>
            </a:p>
          </p:txBody>
        </p:sp>
        <p:sp>
          <p:nvSpPr>
            <p:cNvPr id="1042" name="Oval 13"/>
            <p:cNvSpPr>
              <a:spLocks noChangeArrowheads="1"/>
            </p:cNvSpPr>
            <p:nvPr/>
          </p:nvSpPr>
          <p:spPr bwMode="auto">
            <a:xfrm>
              <a:off x="7673752" y="1052736"/>
              <a:ext cx="2031776" cy="936104"/>
            </a:xfrm>
            <a:prstGeom prst="ellipse">
              <a:avLst/>
            </a:prstGeom>
            <a:noFill/>
            <a:ln w="12700" algn="ctr">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50000"/>
                </a:spcBef>
                <a:defRPr sz="2000" b="1">
                  <a:solidFill>
                    <a:schemeClr val="tx1"/>
                  </a:solidFill>
                  <a:latin typeface="Verdana" pitchFamily="34" charset="0"/>
                </a:defRPr>
              </a:lvl1pPr>
              <a:lvl2pPr marL="742950" indent="-285750" eaLnBrk="0" hangingPunct="0">
                <a:spcBef>
                  <a:spcPct val="50000"/>
                </a:spcBef>
                <a:defRPr sz="2000" b="1">
                  <a:solidFill>
                    <a:schemeClr val="tx1"/>
                  </a:solidFill>
                  <a:latin typeface="Verdana" pitchFamily="34" charset="0"/>
                </a:defRPr>
              </a:lvl2pPr>
              <a:lvl3pPr marL="1143000" indent="-228600" eaLnBrk="0" hangingPunct="0">
                <a:spcBef>
                  <a:spcPct val="50000"/>
                </a:spcBef>
                <a:defRPr sz="2000" b="1">
                  <a:solidFill>
                    <a:schemeClr val="tx1"/>
                  </a:solidFill>
                  <a:latin typeface="Verdana" pitchFamily="34" charset="0"/>
                </a:defRPr>
              </a:lvl3pPr>
              <a:lvl4pPr marL="1600200" indent="-228600" eaLnBrk="0" hangingPunct="0">
                <a:spcBef>
                  <a:spcPct val="50000"/>
                </a:spcBef>
                <a:defRPr sz="2000" b="1">
                  <a:solidFill>
                    <a:schemeClr val="tx1"/>
                  </a:solidFill>
                  <a:latin typeface="Verdana" pitchFamily="34" charset="0"/>
                </a:defRPr>
              </a:lvl4pPr>
              <a:lvl5pPr marL="2057400" indent="-228600" eaLnBrk="0" hangingPunct="0">
                <a:spcBef>
                  <a:spcPct val="50000"/>
                </a:spcBef>
                <a:defRPr sz="2000" b="1">
                  <a:solidFill>
                    <a:schemeClr val="tx1"/>
                  </a:solidFill>
                  <a:latin typeface="Verdana" pitchFamily="34" charset="0"/>
                </a:defRPr>
              </a:lvl5pPr>
              <a:lvl6pPr marL="2514600" indent="-228600" eaLnBrk="0" fontAlgn="base" hangingPunct="0">
                <a:spcBef>
                  <a:spcPct val="50000"/>
                </a:spcBef>
                <a:spcAft>
                  <a:spcPct val="0"/>
                </a:spcAft>
                <a:defRPr sz="2000" b="1">
                  <a:solidFill>
                    <a:schemeClr val="tx1"/>
                  </a:solidFill>
                  <a:latin typeface="Verdana" pitchFamily="34" charset="0"/>
                </a:defRPr>
              </a:lvl6pPr>
              <a:lvl7pPr marL="2971800" indent="-228600" eaLnBrk="0" fontAlgn="base" hangingPunct="0">
                <a:spcBef>
                  <a:spcPct val="50000"/>
                </a:spcBef>
                <a:spcAft>
                  <a:spcPct val="0"/>
                </a:spcAft>
                <a:defRPr sz="2000" b="1">
                  <a:solidFill>
                    <a:schemeClr val="tx1"/>
                  </a:solidFill>
                  <a:latin typeface="Verdana" pitchFamily="34" charset="0"/>
                </a:defRPr>
              </a:lvl7pPr>
              <a:lvl8pPr marL="3429000" indent="-228600" eaLnBrk="0" fontAlgn="base" hangingPunct="0">
                <a:spcBef>
                  <a:spcPct val="50000"/>
                </a:spcBef>
                <a:spcAft>
                  <a:spcPct val="0"/>
                </a:spcAft>
                <a:defRPr sz="2000" b="1">
                  <a:solidFill>
                    <a:schemeClr val="tx1"/>
                  </a:solidFill>
                  <a:latin typeface="Verdana" pitchFamily="34" charset="0"/>
                </a:defRPr>
              </a:lvl8pPr>
              <a:lvl9pPr marL="3886200" indent="-228600" eaLnBrk="0" fontAlgn="base" hangingPunct="0">
                <a:spcBef>
                  <a:spcPct val="50000"/>
                </a:spcBef>
                <a:spcAft>
                  <a:spcPct val="0"/>
                </a:spcAft>
                <a:defRPr sz="2000" b="1">
                  <a:solidFill>
                    <a:schemeClr val="tx1"/>
                  </a:solidFill>
                  <a:latin typeface="Verdana" pitchFamily="34" charset="0"/>
                </a:defRPr>
              </a:lvl9pPr>
            </a:lstStyle>
            <a:p>
              <a:endParaRPr lang="en-US" altLang="en-US"/>
            </a:p>
          </p:txBody>
        </p:sp>
      </p:grpSp>
      <p:cxnSp>
        <p:nvCxnSpPr>
          <p:cNvPr id="1033" name="Straight Arrow Connector 18"/>
          <p:cNvCxnSpPr>
            <a:cxnSpLocks noChangeShapeType="1"/>
          </p:cNvCxnSpPr>
          <p:nvPr/>
        </p:nvCxnSpPr>
        <p:spPr bwMode="auto">
          <a:xfrm flipV="1">
            <a:off x="6100397" y="692150"/>
            <a:ext cx="465992" cy="433388"/>
          </a:xfrm>
          <a:prstGeom prst="straightConnector1">
            <a:avLst/>
          </a:prstGeom>
          <a:noFill/>
          <a:ln w="22225" algn="ctr">
            <a:solidFill>
              <a:schemeClr val="tx1"/>
            </a:solidFill>
            <a:round/>
            <a:headEnd/>
            <a:tailEnd type="arrow" w="med" len="med"/>
          </a:ln>
        </p:spPr>
      </p:cxnSp>
      <p:cxnSp>
        <p:nvCxnSpPr>
          <p:cNvPr id="1034" name="Straight Arrow Connector 22"/>
          <p:cNvCxnSpPr>
            <a:cxnSpLocks noChangeShapeType="1"/>
          </p:cNvCxnSpPr>
          <p:nvPr/>
        </p:nvCxnSpPr>
        <p:spPr bwMode="auto">
          <a:xfrm rot="16200000" flipV="1">
            <a:off x="7808547" y="574313"/>
            <a:ext cx="431800" cy="524608"/>
          </a:xfrm>
          <a:prstGeom prst="straightConnector1">
            <a:avLst/>
          </a:prstGeom>
          <a:noFill/>
          <a:ln w="22225" algn="ctr">
            <a:solidFill>
              <a:schemeClr val="tx1"/>
            </a:solidFill>
            <a:round/>
            <a:headEnd/>
            <a:tailEnd type="arrow" w="med" len="med"/>
          </a:ln>
        </p:spPr>
      </p:cxnSp>
      <p:grpSp>
        <p:nvGrpSpPr>
          <p:cNvPr id="4" name="Group 33"/>
          <p:cNvGrpSpPr>
            <a:grpSpLocks/>
          </p:cNvGrpSpPr>
          <p:nvPr/>
        </p:nvGrpSpPr>
        <p:grpSpPr bwMode="auto">
          <a:xfrm>
            <a:off x="317989" y="1989143"/>
            <a:ext cx="5118588" cy="4287837"/>
            <a:chOff x="344488" y="1988840"/>
            <a:chExt cx="5544616" cy="4287381"/>
          </a:xfrm>
          <a:solidFill>
            <a:schemeClr val="bg1"/>
          </a:solidFill>
        </p:grpSpPr>
        <p:cxnSp>
          <p:nvCxnSpPr>
            <p:cNvPr id="1037" name="Straight Arrow Connector 28"/>
            <p:cNvCxnSpPr>
              <a:cxnSpLocks noChangeShapeType="1"/>
            </p:cNvCxnSpPr>
            <p:nvPr/>
          </p:nvCxnSpPr>
          <p:spPr bwMode="auto">
            <a:xfrm rot="10800000" flipV="1">
              <a:off x="5025008" y="1988840"/>
              <a:ext cx="864096" cy="576064"/>
            </a:xfrm>
            <a:prstGeom prst="straightConnector1">
              <a:avLst/>
            </a:prstGeom>
            <a:grpFill/>
            <a:ln w="28575" algn="ctr">
              <a:solidFill>
                <a:schemeClr val="tx1"/>
              </a:solidFill>
              <a:round/>
              <a:headEnd/>
              <a:tailEnd type="arrow" w="med" len="med"/>
            </a:ln>
          </p:spPr>
        </p:cxnSp>
        <p:grpSp>
          <p:nvGrpSpPr>
            <p:cNvPr id="1038" name="Group 32"/>
            <p:cNvGrpSpPr>
              <a:grpSpLocks/>
            </p:cNvGrpSpPr>
            <p:nvPr/>
          </p:nvGrpSpPr>
          <p:grpSpPr bwMode="auto">
            <a:xfrm>
              <a:off x="344488" y="2996952"/>
              <a:ext cx="5400600" cy="3279269"/>
              <a:chOff x="344488" y="2996952"/>
              <a:chExt cx="5400600" cy="3279269"/>
            </a:xfrm>
            <a:grpFill/>
          </p:grpSpPr>
          <p:pic>
            <p:nvPicPr>
              <p:cNvPr id="1039" name="Picture 2" descr="tbias_300_700m.ps"/>
              <p:cNvPicPr>
                <a:picLocks noChangeAspect="1"/>
              </p:cNvPicPr>
              <p:nvPr/>
            </p:nvPicPr>
            <p:blipFill>
              <a:blip r:embed="rId7">
                <a:extLst>
                  <a:ext uri="{28A0092B-C50C-407E-A947-70E740481C1C}">
                    <a14:useLocalDpi xmlns:a14="http://schemas.microsoft.com/office/drawing/2010/main" val="0"/>
                  </a:ext>
                </a:extLst>
              </a:blip>
              <a:srcRect b="52864"/>
              <a:stretch>
                <a:fillRect/>
              </a:stretch>
            </p:blipFill>
            <p:spPr bwMode="auto">
              <a:xfrm>
                <a:off x="776536" y="2996952"/>
                <a:ext cx="4304928" cy="25202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40" name="Rectangle 30"/>
              <p:cNvSpPr>
                <a:spLocks noChangeArrowheads="1"/>
              </p:cNvSpPr>
              <p:nvPr/>
            </p:nvSpPr>
            <p:spPr bwMode="auto">
              <a:xfrm>
                <a:off x="344488" y="5445224"/>
                <a:ext cx="5400600" cy="8309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50000"/>
                  </a:spcBef>
                  <a:defRPr sz="2000" b="1">
                    <a:solidFill>
                      <a:schemeClr val="tx1"/>
                    </a:solidFill>
                    <a:latin typeface="Verdana" pitchFamily="34" charset="0"/>
                  </a:defRPr>
                </a:lvl1pPr>
                <a:lvl2pPr marL="742950" indent="-285750" eaLnBrk="0" hangingPunct="0">
                  <a:spcBef>
                    <a:spcPct val="50000"/>
                  </a:spcBef>
                  <a:defRPr sz="2000" b="1">
                    <a:solidFill>
                      <a:schemeClr val="tx1"/>
                    </a:solidFill>
                    <a:latin typeface="Verdana" pitchFamily="34" charset="0"/>
                  </a:defRPr>
                </a:lvl2pPr>
                <a:lvl3pPr marL="1143000" indent="-228600" eaLnBrk="0" hangingPunct="0">
                  <a:spcBef>
                    <a:spcPct val="50000"/>
                  </a:spcBef>
                  <a:defRPr sz="2000" b="1">
                    <a:solidFill>
                      <a:schemeClr val="tx1"/>
                    </a:solidFill>
                    <a:latin typeface="Verdana" pitchFamily="34" charset="0"/>
                  </a:defRPr>
                </a:lvl3pPr>
                <a:lvl4pPr marL="1600200" indent="-228600" eaLnBrk="0" hangingPunct="0">
                  <a:spcBef>
                    <a:spcPct val="50000"/>
                  </a:spcBef>
                  <a:defRPr sz="2000" b="1">
                    <a:solidFill>
                      <a:schemeClr val="tx1"/>
                    </a:solidFill>
                    <a:latin typeface="Verdana" pitchFamily="34" charset="0"/>
                  </a:defRPr>
                </a:lvl4pPr>
                <a:lvl5pPr marL="2057400" indent="-228600" eaLnBrk="0" hangingPunct="0">
                  <a:spcBef>
                    <a:spcPct val="50000"/>
                  </a:spcBef>
                  <a:defRPr sz="2000" b="1">
                    <a:solidFill>
                      <a:schemeClr val="tx1"/>
                    </a:solidFill>
                    <a:latin typeface="Verdana" pitchFamily="34" charset="0"/>
                  </a:defRPr>
                </a:lvl5pPr>
                <a:lvl6pPr marL="2514600" indent="-228600" eaLnBrk="0" fontAlgn="base" hangingPunct="0">
                  <a:spcBef>
                    <a:spcPct val="50000"/>
                  </a:spcBef>
                  <a:spcAft>
                    <a:spcPct val="0"/>
                  </a:spcAft>
                  <a:defRPr sz="2000" b="1">
                    <a:solidFill>
                      <a:schemeClr val="tx1"/>
                    </a:solidFill>
                    <a:latin typeface="Verdana" pitchFamily="34" charset="0"/>
                  </a:defRPr>
                </a:lvl6pPr>
                <a:lvl7pPr marL="2971800" indent="-228600" eaLnBrk="0" fontAlgn="base" hangingPunct="0">
                  <a:spcBef>
                    <a:spcPct val="50000"/>
                  </a:spcBef>
                  <a:spcAft>
                    <a:spcPct val="0"/>
                  </a:spcAft>
                  <a:defRPr sz="2000" b="1">
                    <a:solidFill>
                      <a:schemeClr val="tx1"/>
                    </a:solidFill>
                    <a:latin typeface="Verdana" pitchFamily="34" charset="0"/>
                  </a:defRPr>
                </a:lvl7pPr>
                <a:lvl8pPr marL="3429000" indent="-228600" eaLnBrk="0" fontAlgn="base" hangingPunct="0">
                  <a:spcBef>
                    <a:spcPct val="50000"/>
                  </a:spcBef>
                  <a:spcAft>
                    <a:spcPct val="0"/>
                  </a:spcAft>
                  <a:defRPr sz="2000" b="1">
                    <a:solidFill>
                      <a:schemeClr val="tx1"/>
                    </a:solidFill>
                    <a:latin typeface="Verdana" pitchFamily="34" charset="0"/>
                  </a:defRPr>
                </a:lvl8pPr>
                <a:lvl9pPr marL="3886200" indent="-228600" eaLnBrk="0" fontAlgn="base" hangingPunct="0">
                  <a:spcBef>
                    <a:spcPct val="50000"/>
                  </a:spcBef>
                  <a:spcAft>
                    <a:spcPct val="0"/>
                  </a:spcAft>
                  <a:defRPr sz="2000" b="1">
                    <a:solidFill>
                      <a:schemeClr val="tx1"/>
                    </a:solidFill>
                    <a:latin typeface="Verdana" pitchFamily="34" charset="0"/>
                  </a:defRPr>
                </a:lvl9pPr>
              </a:lstStyle>
              <a:p>
                <a:r>
                  <a:rPr lang="en-GB" altLang="en-US" sz="1200" b="0">
                    <a:solidFill>
                      <a:srgbClr val="000000"/>
                    </a:solidFill>
                  </a:rPr>
                  <a:t>The offline bias correction is estimated from Argo period.</a:t>
                </a:r>
              </a:p>
              <a:p>
                <a:r>
                  <a:rPr lang="en-GB" altLang="en-US" sz="1200" b="0">
                    <a:solidFill>
                      <a:srgbClr val="000000"/>
                    </a:solidFill>
                  </a:rPr>
                  <a:t> The correction is applied  since 1957-00-01 to present. </a:t>
                </a:r>
              </a:p>
              <a:p>
                <a:r>
                  <a:rPr lang="en-GB" altLang="en-US" sz="1200" b="0">
                    <a:solidFill>
                      <a:srgbClr val="000000"/>
                    </a:solidFill>
                  </a:rPr>
                  <a:t>  It is a way of extrapolating Argo information into the past.</a:t>
                </a:r>
                <a:endParaRPr lang="en-GB" altLang="en-US"/>
              </a:p>
            </p:txBody>
          </p:sp>
        </p:grpSp>
      </p:grpSp>
      <p:pic>
        <p:nvPicPr>
          <p:cNvPr id="1036" name="Content Placeholder 3" descr="No_T_obs.ps"/>
          <p:cNvPicPr>
            <a:picLocks noGrp="1" noChangeAspect="1"/>
          </p:cNvPicPr>
          <p:nvPr>
            <p:ph idx="1"/>
          </p:nvPr>
        </p:nvPicPr>
        <p:blipFill>
          <a:blip r:embed="rId8" cstate="print">
            <a:extLst>
              <a:ext uri="{28A0092B-C50C-407E-A947-70E740481C1C}">
                <a14:useLocalDpi xmlns:a14="http://schemas.microsoft.com/office/drawing/2010/main" val="0"/>
              </a:ext>
            </a:extLst>
          </a:blip>
          <a:srcRect/>
          <a:stretch>
            <a:fillRect/>
          </a:stretch>
        </p:blipFill>
        <p:spPr>
          <a:xfrm rot="16200000">
            <a:off x="1407323" y="489625"/>
            <a:ext cx="1757363" cy="2740269"/>
          </a:xfrm>
          <a:solidFill>
            <a:schemeClr val="bg1"/>
          </a:solidFill>
        </p:spPr>
      </p:pic>
    </p:spTree>
    <p:extLst>
      <p:ext uri="{BB962C8B-B14F-4D97-AF65-F5344CB8AC3E}">
        <p14:creationId xmlns:p14="http://schemas.microsoft.com/office/powerpoint/2010/main" val="7850017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1036"/>
                                        </p:tgtEl>
                                        <p:attrNameLst>
                                          <p:attrName>style.visibility</p:attrName>
                                        </p:attrNameLst>
                                      </p:cBhvr>
                                      <p:to>
                                        <p:strVal val="visible"/>
                                      </p:to>
                                    </p:set>
                                    <p:animEffect transition="in" filter="fade">
                                      <p:cBhvr>
                                        <p:cTn id="10" dur="500"/>
                                        <p:tgtEl>
                                          <p:spTgt spid="103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29"/>
                                        </p:tgtEl>
                                        <p:attrNameLst>
                                          <p:attrName>style.visibility</p:attrName>
                                        </p:attrNameLst>
                                      </p:cBhvr>
                                      <p:to>
                                        <p:strVal val="visible"/>
                                      </p:to>
                                    </p:set>
                                    <p:animEffect transition="in" filter="fade">
                                      <p:cBhvr>
                                        <p:cTn id="15" dur="500"/>
                                        <p:tgtEl>
                                          <p:spTgt spid="1029"/>
                                        </p:tgtEl>
                                      </p:cBhvr>
                                    </p:animEffect>
                                  </p:childTnLst>
                                </p:cTn>
                              </p:par>
                              <p:par>
                                <p:cTn id="16" presetID="10" presetClass="entr" presetSubtype="0" fill="hold" nodeType="withEffect">
                                  <p:stCondLst>
                                    <p:cond delay="0"/>
                                  </p:stCondLst>
                                  <p:childTnLst>
                                    <p:set>
                                      <p:cBhvr>
                                        <p:cTn id="17" dur="1" fill="hold">
                                          <p:stCondLst>
                                            <p:cond delay="0"/>
                                          </p:stCondLst>
                                        </p:cTn>
                                        <p:tgtEl>
                                          <p:spTgt spid="1027"/>
                                        </p:tgtEl>
                                        <p:attrNameLst>
                                          <p:attrName>style.visibility</p:attrName>
                                        </p:attrNameLst>
                                      </p:cBhvr>
                                      <p:to>
                                        <p:strVal val="visible"/>
                                      </p:to>
                                    </p:set>
                                    <p:animEffect transition="in" filter="fade">
                                      <p:cBhvr>
                                        <p:cTn id="18" dur="500"/>
                                        <p:tgtEl>
                                          <p:spTgt spid="102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30"/>
                                        </p:tgtEl>
                                        <p:attrNameLst>
                                          <p:attrName>style.visibility</p:attrName>
                                        </p:attrNameLst>
                                      </p:cBhvr>
                                      <p:to>
                                        <p:strVal val="visible"/>
                                      </p:to>
                                    </p:set>
                                    <p:animEffect transition="in" filter="fade">
                                      <p:cBhvr>
                                        <p:cTn id="23"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 grpId="0"/>
      <p:bldP spid="103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4"/>
          <p:cNvSpPr>
            <a:spLocks noGrp="1" noChangeArrowheads="1"/>
          </p:cNvSpPr>
          <p:nvPr>
            <p:ph type="title"/>
          </p:nvPr>
        </p:nvSpPr>
        <p:spPr>
          <a:xfrm>
            <a:off x="649288" y="155575"/>
            <a:ext cx="8375650" cy="609600"/>
          </a:xfrm>
        </p:spPr>
        <p:txBody>
          <a:bodyPr/>
          <a:lstStyle/>
          <a:p>
            <a:r>
              <a:rPr lang="en-GB" sz="2400" dirty="0" smtClean="0"/>
              <a:t>Effect of bias correction on the time-evolution</a:t>
            </a:r>
          </a:p>
        </p:txBody>
      </p:sp>
      <p:sp>
        <p:nvSpPr>
          <p:cNvPr id="49155" name="Text Box 8"/>
          <p:cNvSpPr txBox="1">
            <a:spLocks noChangeArrowheads="1"/>
          </p:cNvSpPr>
          <p:nvPr/>
        </p:nvSpPr>
        <p:spPr bwMode="auto">
          <a:xfrm>
            <a:off x="179388" y="5157798"/>
            <a:ext cx="2743200" cy="1311275"/>
          </a:xfrm>
          <a:prstGeom prst="rect">
            <a:avLst/>
          </a:prstGeom>
          <a:noFill/>
          <a:ln w="9525">
            <a:noFill/>
            <a:miter lim="800000"/>
            <a:headEnd/>
            <a:tailEnd/>
          </a:ln>
        </p:spPr>
        <p:txBody>
          <a:bodyPr>
            <a:spAutoFit/>
          </a:bodyPr>
          <a:lstStyle/>
          <a:p>
            <a:endParaRPr lang="en-GB" sz="2000" b="0" dirty="0">
              <a:latin typeface="Helvetica" pitchFamily="34" charset="0"/>
            </a:endParaRPr>
          </a:p>
          <a:p>
            <a:r>
              <a:rPr lang="en-GB" sz="2000" b="0" dirty="0" err="1">
                <a:solidFill>
                  <a:srgbClr val="FF0000"/>
                </a:solidFill>
                <a:latin typeface="Helvetica" pitchFamily="34" charset="0"/>
              </a:rPr>
              <a:t>Assim</a:t>
            </a:r>
            <a:r>
              <a:rPr lang="en-GB" sz="2000" b="0" dirty="0">
                <a:solidFill>
                  <a:srgbClr val="FF0000"/>
                </a:solidFill>
                <a:latin typeface="Helvetica" pitchFamily="34" charset="0"/>
              </a:rPr>
              <a:t> of mooring data</a:t>
            </a:r>
            <a:endParaRPr lang="en-GB" sz="2000" b="0" dirty="0">
              <a:solidFill>
                <a:schemeClr val="folHlink"/>
              </a:solidFill>
              <a:latin typeface="Helvetica" pitchFamily="34" charset="0"/>
            </a:endParaRPr>
          </a:p>
          <a:p>
            <a:pPr algn="l"/>
            <a:r>
              <a:rPr lang="en-GB" sz="2000" b="0" dirty="0" smtClean="0">
                <a:latin typeface="Helvetica" pitchFamily="34" charset="0"/>
              </a:rPr>
              <a:t>No </a:t>
            </a:r>
            <a:r>
              <a:rPr lang="en-GB" sz="2000" b="0" dirty="0" err="1" smtClean="0">
                <a:latin typeface="Helvetica" pitchFamily="34" charset="0"/>
              </a:rPr>
              <a:t>Assim</a:t>
            </a:r>
            <a:endParaRPr lang="en-GB" sz="2000" b="0" dirty="0">
              <a:latin typeface="Helvetica" pitchFamily="34" charset="0"/>
            </a:endParaRPr>
          </a:p>
          <a:p>
            <a:pPr algn="l"/>
            <a:r>
              <a:rPr lang="en-GB" sz="2000" b="0" dirty="0">
                <a:solidFill>
                  <a:srgbClr val="0033CC"/>
                </a:solidFill>
                <a:latin typeface="Helvetica" pitchFamily="34" charset="0"/>
              </a:rPr>
              <a:t>Bias corrected </a:t>
            </a:r>
            <a:r>
              <a:rPr lang="en-GB" sz="2000" b="0" dirty="0" err="1">
                <a:solidFill>
                  <a:srgbClr val="0033CC"/>
                </a:solidFill>
                <a:latin typeface="Helvetica" pitchFamily="34" charset="0"/>
              </a:rPr>
              <a:t>Assim</a:t>
            </a:r>
            <a:endParaRPr lang="en-GB" dirty="0">
              <a:solidFill>
                <a:srgbClr val="0033CC"/>
              </a:solidFill>
            </a:endParaRPr>
          </a:p>
        </p:txBody>
      </p:sp>
      <p:grpSp>
        <p:nvGrpSpPr>
          <p:cNvPr id="49156" name="Group 10"/>
          <p:cNvGrpSpPr>
            <a:grpSpLocks/>
          </p:cNvGrpSpPr>
          <p:nvPr/>
        </p:nvGrpSpPr>
        <p:grpSpPr bwMode="auto">
          <a:xfrm>
            <a:off x="1905000" y="1636713"/>
            <a:ext cx="5373688" cy="4062412"/>
            <a:chOff x="1200" y="1031"/>
            <a:chExt cx="3385" cy="2559"/>
          </a:xfrm>
        </p:grpSpPr>
        <p:pic>
          <p:nvPicPr>
            <p:cNvPr id="49157" name="Picture 6" descr="eqatl_s3"/>
            <p:cNvPicPr>
              <a:picLocks noChangeAspect="1" noChangeArrowheads="1"/>
            </p:cNvPicPr>
            <p:nvPr/>
          </p:nvPicPr>
          <p:blipFill>
            <a:blip r:embed="rId3" cstate="print"/>
            <a:srcRect/>
            <a:stretch>
              <a:fillRect/>
            </a:stretch>
          </p:blipFill>
          <p:spPr bwMode="auto">
            <a:xfrm rot="-5400000">
              <a:off x="1613" y="618"/>
              <a:ext cx="2559" cy="3385"/>
            </a:xfrm>
            <a:prstGeom prst="rect">
              <a:avLst/>
            </a:prstGeom>
            <a:noFill/>
            <a:ln w="9525">
              <a:noFill/>
              <a:miter lim="800000"/>
              <a:headEnd/>
              <a:tailEnd/>
            </a:ln>
          </p:spPr>
        </p:pic>
        <p:sp>
          <p:nvSpPr>
            <p:cNvPr id="49158" name="Rectangle 9"/>
            <p:cNvSpPr>
              <a:spLocks noChangeArrowheads="1"/>
            </p:cNvSpPr>
            <p:nvPr/>
          </p:nvSpPr>
          <p:spPr bwMode="auto">
            <a:xfrm>
              <a:off x="1383" y="1207"/>
              <a:ext cx="1678" cy="363"/>
            </a:xfrm>
            <a:prstGeom prst="rect">
              <a:avLst/>
            </a:prstGeom>
            <a:solidFill>
              <a:schemeClr val="bg1"/>
            </a:solidFill>
            <a:ln w="12700">
              <a:noFill/>
              <a:miter lim="800000"/>
              <a:headEnd/>
              <a:tailEnd/>
            </a:ln>
          </p:spPr>
          <p:txBody>
            <a:bodyPr wrap="none" anchor="ctr"/>
            <a:lstStyle/>
            <a:p>
              <a:endParaRPr lang="en-US">
                <a:solidFill>
                  <a:schemeClr val="bg1"/>
                </a:solidFill>
              </a:endParaRPr>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20867" name="Object 3"/>
          <p:cNvGraphicFramePr>
            <a:graphicFrameLocks noChangeAspect="1"/>
          </p:cNvGraphicFramePr>
          <p:nvPr/>
        </p:nvGraphicFramePr>
        <p:xfrm>
          <a:off x="1336431" y="3268674"/>
          <a:ext cx="457200" cy="268287"/>
        </p:xfrm>
        <a:graphic>
          <a:graphicData uri="http://schemas.openxmlformats.org/presentationml/2006/ole">
            <mc:AlternateContent xmlns:mc="http://schemas.openxmlformats.org/markup-compatibility/2006">
              <mc:Choice xmlns:v="urn:schemas-microsoft-com:vml" Requires="v">
                <p:oleObj spid="_x0000_s22584" name="Equation" r:id="rId3" imgW="444240" imgH="215640" progId="Equation.3">
                  <p:embed/>
                </p:oleObj>
              </mc:Choice>
              <mc:Fallback>
                <p:oleObj name="Equation" r:id="rId3" imgW="444240" imgH="215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6431" y="3268674"/>
                        <a:ext cx="457200" cy="268287"/>
                      </a:xfrm>
                      <a:prstGeom prst="rect">
                        <a:avLst/>
                      </a:pr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420868" name="Group 4"/>
          <p:cNvGrpSpPr>
            <a:grpSpLocks/>
          </p:cNvGrpSpPr>
          <p:nvPr/>
        </p:nvGrpSpPr>
        <p:grpSpPr bwMode="auto">
          <a:xfrm>
            <a:off x="3798282" y="1416050"/>
            <a:ext cx="4394689" cy="4948238"/>
            <a:chOff x="2592" y="892"/>
            <a:chExt cx="2999" cy="3117"/>
          </a:xfrm>
        </p:grpSpPr>
        <p:pic>
          <p:nvPicPr>
            <p:cNvPr id="420869" name="Picture 5" descr="H:\DATA\ei60_incr.bm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2" y="892"/>
              <a:ext cx="2999" cy="1061"/>
            </a:xfrm>
            <a:prstGeom prst="rect">
              <a:avLst/>
            </a:prstGeom>
            <a:noFill/>
            <a:extLst>
              <a:ext uri="{909E8E84-426E-40DD-AFC4-6F175D3DCCD1}">
                <a14:hiddenFill xmlns:a14="http://schemas.microsoft.com/office/drawing/2010/main">
                  <a:solidFill>
                    <a:srgbClr val="FFFFFF"/>
                  </a:solidFill>
                </a14:hiddenFill>
              </a:ext>
            </a:extLst>
          </p:spPr>
        </p:pic>
        <p:pic>
          <p:nvPicPr>
            <p:cNvPr id="420870" name="Picture 6" descr="H:\DATA\eif8_incr.bm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8" y="1888"/>
              <a:ext cx="2986" cy="1098"/>
            </a:xfrm>
            <a:prstGeom prst="rect">
              <a:avLst/>
            </a:prstGeom>
            <a:noFill/>
            <a:extLst>
              <a:ext uri="{909E8E84-426E-40DD-AFC4-6F175D3DCCD1}">
                <a14:hiddenFill xmlns:a14="http://schemas.microsoft.com/office/drawing/2010/main">
                  <a:solidFill>
                    <a:srgbClr val="FFFFFF"/>
                  </a:solidFill>
                </a14:hiddenFill>
              </a:ext>
            </a:extLst>
          </p:spPr>
        </p:pic>
        <p:pic>
          <p:nvPicPr>
            <p:cNvPr id="420871" name="Picture 7" descr="H:\DATA\eihl_incr.bmp"/>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8" y="2972"/>
              <a:ext cx="2986" cy="1037"/>
            </a:xfrm>
            <a:prstGeom prst="rect">
              <a:avLst/>
            </a:prstGeom>
            <a:noFill/>
            <a:extLst>
              <a:ext uri="{909E8E84-426E-40DD-AFC4-6F175D3DCCD1}">
                <a14:hiddenFill xmlns:a14="http://schemas.microsoft.com/office/drawing/2010/main">
                  <a:solidFill>
                    <a:srgbClr val="FFFFFF"/>
                  </a:solidFill>
                </a14:hiddenFill>
              </a:ext>
            </a:extLst>
          </p:spPr>
        </p:pic>
      </p:grpSp>
      <p:sp>
        <p:nvSpPr>
          <p:cNvPr id="420872" name="Text Box 8"/>
          <p:cNvSpPr txBox="1">
            <a:spLocks noChangeArrowheads="1"/>
          </p:cNvSpPr>
          <p:nvPr/>
        </p:nvSpPr>
        <p:spPr bwMode="auto">
          <a:xfrm>
            <a:off x="4106008" y="762000"/>
            <a:ext cx="4404946" cy="457200"/>
          </a:xfrm>
          <a:prstGeom prst="rect">
            <a:avLst/>
          </a:prstGeom>
          <a:noFill/>
          <a:ln>
            <a:noFill/>
          </a:ln>
          <a:effectLst/>
          <a:extLst>
            <a:ext uri="{909E8E84-426E-40DD-AFC4-6F175D3DCCD1}">
              <a14:hiddenFill xmlns:a14="http://schemas.microsoft.com/office/drawing/2010/main">
                <a:gradFill rotWithShape="0">
                  <a:gsLst>
                    <a:gs pos="0">
                      <a:schemeClr val="bg1"/>
                    </a:gs>
                    <a:gs pos="100000">
                      <a:schemeClr val="accent1"/>
                    </a:gs>
                  </a:gsLst>
                  <a:lin ang="5400000" scaled="1"/>
                </a:gradFill>
              </a14:hiddenFill>
            </a:ex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1" tIns="45705" rIns="91411" bIns="45705">
            <a:spAutoFit/>
          </a:bodyPr>
          <a:lstStyle/>
          <a:p>
            <a:pPr eaLnBrk="1" hangingPunct="1">
              <a:spcBef>
                <a:spcPct val="50000"/>
              </a:spcBef>
            </a:pPr>
            <a:r>
              <a:rPr lang="en-GB" smtClean="0">
                <a:solidFill>
                  <a:srgbClr val="000000"/>
                </a:solidFill>
                <a:latin typeface="Times New Roman" pitchFamily="18" charset="0"/>
              </a:rPr>
              <a:t>Assim incr (C.I=0.05 C/10 days</a:t>
            </a:r>
            <a:r>
              <a:rPr lang="en-GB" b="0" smtClean="0">
                <a:solidFill>
                  <a:srgbClr val="000000"/>
                </a:solidFill>
                <a:latin typeface="Times New Roman" pitchFamily="18" charset="0"/>
              </a:rPr>
              <a:t>)</a:t>
            </a:r>
          </a:p>
        </p:txBody>
      </p:sp>
      <p:grpSp>
        <p:nvGrpSpPr>
          <p:cNvPr id="420873" name="Group 9"/>
          <p:cNvGrpSpPr>
            <a:grpSpLocks/>
          </p:cNvGrpSpPr>
          <p:nvPr/>
        </p:nvGrpSpPr>
        <p:grpSpPr bwMode="auto">
          <a:xfrm>
            <a:off x="140677" y="1447800"/>
            <a:ext cx="2461846" cy="4724400"/>
            <a:chOff x="96" y="912"/>
            <a:chExt cx="1680" cy="2976"/>
          </a:xfrm>
        </p:grpSpPr>
        <p:sp>
          <p:nvSpPr>
            <p:cNvPr id="420874" name="Rectangle 10"/>
            <p:cNvSpPr>
              <a:spLocks noChangeArrowheads="1"/>
            </p:cNvSpPr>
            <p:nvPr/>
          </p:nvSpPr>
          <p:spPr bwMode="auto">
            <a:xfrm>
              <a:off x="144" y="1968"/>
              <a:ext cx="1632" cy="861"/>
            </a:xfrm>
            <a:prstGeom prst="rect">
              <a:avLst/>
            </a:prstGeom>
            <a:solidFill>
              <a:srgbClr val="FFFFCC"/>
            </a:solidFill>
            <a:ln w="381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1" tIns="45705" rIns="91411" bIns="45705" anchor="ctr"/>
            <a:lstStyle/>
            <a:p>
              <a:pPr algn="l">
                <a:spcBef>
                  <a:spcPct val="50000"/>
                </a:spcBef>
              </a:pPr>
              <a:endParaRPr lang="en-GB" sz="2000" smtClean="0">
                <a:solidFill>
                  <a:srgbClr val="000000"/>
                </a:solidFill>
                <a:latin typeface="Helvetica" pitchFamily="34" charset="0"/>
              </a:endParaRPr>
            </a:p>
          </p:txBody>
        </p:sp>
        <p:sp>
          <p:nvSpPr>
            <p:cNvPr id="420875" name="Text Box 11"/>
            <p:cNvSpPr txBox="1">
              <a:spLocks noChangeArrowheads="1"/>
            </p:cNvSpPr>
            <p:nvPr/>
          </p:nvSpPr>
          <p:spPr bwMode="auto">
            <a:xfrm>
              <a:off x="144" y="1968"/>
              <a:ext cx="1494" cy="737"/>
            </a:xfrm>
            <a:prstGeom prst="rect">
              <a:avLst/>
            </a:prstGeom>
            <a:solidFill>
              <a:srgbClr val="FFFFCC"/>
            </a:solidFill>
            <a:ln>
              <a:noFill/>
            </a:ln>
            <a:effectLst/>
            <a:extLs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1" tIns="45705" rIns="91411" bIns="45705">
              <a:spAutoFit/>
            </a:bodyPr>
            <a:lstStyle/>
            <a:p>
              <a:pPr eaLnBrk="1" hangingPunct="1">
                <a:spcBef>
                  <a:spcPct val="50000"/>
                </a:spcBef>
              </a:pPr>
              <a:r>
                <a:rPr lang="en-GB" sz="2000" b="0" dirty="0" smtClean="0">
                  <a:solidFill>
                    <a:srgbClr val="3365FB"/>
                  </a:solidFill>
                  <a:latin typeface="Times New Roman" pitchFamily="18" charset="0"/>
                </a:rPr>
                <a:t>Experiment EP</a:t>
              </a:r>
            </a:p>
            <a:p>
              <a:pPr eaLnBrk="1" hangingPunct="1">
                <a:spcBef>
                  <a:spcPct val="50000"/>
                </a:spcBef>
              </a:pPr>
              <a:r>
                <a:rPr lang="en-GB" sz="2000" b="0" dirty="0" smtClean="0">
                  <a:solidFill>
                    <a:srgbClr val="3365FB"/>
                  </a:solidFill>
                  <a:latin typeface="Times New Roman" pitchFamily="18" charset="0"/>
                </a:rPr>
                <a:t>Correcting bias in pressure gradient</a:t>
              </a:r>
            </a:p>
          </p:txBody>
        </p:sp>
        <p:sp>
          <p:nvSpPr>
            <p:cNvPr id="420876" name="Rectangle 12"/>
            <p:cNvSpPr>
              <a:spLocks noChangeArrowheads="1"/>
            </p:cNvSpPr>
            <p:nvPr/>
          </p:nvSpPr>
          <p:spPr bwMode="auto">
            <a:xfrm>
              <a:off x="96" y="912"/>
              <a:ext cx="1680" cy="816"/>
            </a:xfrm>
            <a:prstGeom prst="rect">
              <a:avLst/>
            </a:prstGeom>
            <a:solidFill>
              <a:srgbClr val="FFFFCC"/>
            </a:solidFill>
            <a:ln w="381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1" tIns="45705" rIns="91411" bIns="45705" anchor="ctr"/>
            <a:lstStyle/>
            <a:p>
              <a:pPr algn="l">
                <a:spcBef>
                  <a:spcPct val="50000"/>
                </a:spcBef>
              </a:pPr>
              <a:endParaRPr lang="en-GB" sz="2000" smtClean="0">
                <a:solidFill>
                  <a:srgbClr val="000000"/>
                </a:solidFill>
                <a:latin typeface="Helvetica" pitchFamily="34" charset="0"/>
              </a:endParaRPr>
            </a:p>
          </p:txBody>
        </p:sp>
        <p:sp>
          <p:nvSpPr>
            <p:cNvPr id="420877" name="Text Box 13"/>
            <p:cNvSpPr txBox="1">
              <a:spLocks noChangeArrowheads="1"/>
            </p:cNvSpPr>
            <p:nvPr/>
          </p:nvSpPr>
          <p:spPr bwMode="auto">
            <a:xfrm>
              <a:off x="267" y="1043"/>
              <a:ext cx="1367" cy="250"/>
            </a:xfrm>
            <a:prstGeom prst="rect">
              <a:avLst/>
            </a:prstGeom>
            <a:solidFill>
              <a:srgbClr val="FFFFCC"/>
            </a:solidFill>
            <a:ln>
              <a:noFill/>
            </a:ln>
            <a:effectLst/>
            <a:extLs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1" tIns="45705" rIns="91411" bIns="45705">
              <a:spAutoFit/>
            </a:bodyPr>
            <a:lstStyle/>
            <a:p>
              <a:pPr eaLnBrk="1" hangingPunct="1">
                <a:spcBef>
                  <a:spcPct val="50000"/>
                </a:spcBef>
              </a:pPr>
              <a:r>
                <a:rPr lang="en-GB" sz="2000" b="0" smtClean="0">
                  <a:solidFill>
                    <a:srgbClr val="000000"/>
                  </a:solidFill>
                  <a:latin typeface="Times New Roman" pitchFamily="18" charset="0"/>
                </a:rPr>
                <a:t>Experiment E0</a:t>
              </a:r>
            </a:p>
          </p:txBody>
        </p:sp>
        <p:sp>
          <p:nvSpPr>
            <p:cNvPr id="420878" name="Text Box 14"/>
            <p:cNvSpPr txBox="1">
              <a:spLocks noChangeArrowheads="1"/>
            </p:cNvSpPr>
            <p:nvPr/>
          </p:nvSpPr>
          <p:spPr bwMode="auto">
            <a:xfrm>
              <a:off x="240" y="1289"/>
              <a:ext cx="1440" cy="250"/>
            </a:xfrm>
            <a:prstGeom prst="rect">
              <a:avLst/>
            </a:prstGeom>
            <a:noFill/>
            <a:ln>
              <a:noFill/>
            </a:ln>
            <a:effectLst/>
            <a:extLst>
              <a:ext uri="{909E8E84-426E-40DD-AFC4-6F175D3DCCD1}">
                <a14:hiddenFill xmlns:a14="http://schemas.microsoft.com/office/drawing/2010/main">
                  <a:gradFill rotWithShape="0">
                    <a:gsLst>
                      <a:gs pos="0">
                        <a:schemeClr val="bg1"/>
                      </a:gs>
                      <a:gs pos="100000">
                        <a:schemeClr val="accent1"/>
                      </a:gs>
                    </a:gsLst>
                    <a:lin ang="5400000" scaled="1"/>
                  </a:gradFill>
                </a14:hiddenFill>
              </a:ex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1" tIns="45705" rIns="91411" bIns="45705">
              <a:spAutoFit/>
            </a:bodyPr>
            <a:lstStyle/>
            <a:p>
              <a:pPr algn="l" eaLnBrk="1" hangingPunct="1">
                <a:spcBef>
                  <a:spcPct val="50000"/>
                </a:spcBef>
              </a:pPr>
              <a:r>
                <a:rPr lang="en-GB" sz="2000" b="0" smtClean="0">
                  <a:solidFill>
                    <a:srgbClr val="000000"/>
                  </a:solidFill>
                  <a:latin typeface="Times New Roman" pitchFamily="18" charset="0"/>
                </a:rPr>
                <a:t>No bias correction</a:t>
              </a:r>
            </a:p>
          </p:txBody>
        </p:sp>
        <p:sp>
          <p:nvSpPr>
            <p:cNvPr id="420879" name="Rectangle 15"/>
            <p:cNvSpPr>
              <a:spLocks noChangeArrowheads="1"/>
            </p:cNvSpPr>
            <p:nvPr/>
          </p:nvSpPr>
          <p:spPr bwMode="auto">
            <a:xfrm>
              <a:off x="96" y="3024"/>
              <a:ext cx="1680" cy="864"/>
            </a:xfrm>
            <a:prstGeom prst="rect">
              <a:avLst/>
            </a:prstGeom>
            <a:solidFill>
              <a:srgbClr val="FFFFCC"/>
            </a:solidFill>
            <a:ln w="381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1" tIns="45705" rIns="91411" bIns="45705" anchor="ctr"/>
            <a:lstStyle/>
            <a:p>
              <a:pPr algn="l">
                <a:spcBef>
                  <a:spcPct val="50000"/>
                </a:spcBef>
              </a:pPr>
              <a:endParaRPr lang="en-GB" sz="2000" smtClean="0">
                <a:solidFill>
                  <a:srgbClr val="000000"/>
                </a:solidFill>
                <a:latin typeface="Helvetica" pitchFamily="34" charset="0"/>
              </a:endParaRPr>
            </a:p>
          </p:txBody>
        </p:sp>
        <p:sp>
          <p:nvSpPr>
            <p:cNvPr id="420880" name="Text Box 16"/>
            <p:cNvSpPr txBox="1">
              <a:spLocks noChangeArrowheads="1"/>
            </p:cNvSpPr>
            <p:nvPr/>
          </p:nvSpPr>
          <p:spPr bwMode="auto">
            <a:xfrm>
              <a:off x="275" y="3014"/>
              <a:ext cx="1367" cy="730"/>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1" tIns="45705" rIns="91411" bIns="45705">
              <a:spAutoFit/>
            </a:bodyPr>
            <a:lstStyle/>
            <a:p>
              <a:pPr eaLnBrk="1" hangingPunct="1">
                <a:spcBef>
                  <a:spcPct val="50000"/>
                </a:spcBef>
              </a:pPr>
              <a:r>
                <a:rPr lang="en-GB" sz="2000" b="0" smtClean="0">
                  <a:solidFill>
                    <a:srgbClr val="FF3300"/>
                  </a:solidFill>
                  <a:latin typeface="Times New Roman" pitchFamily="18" charset="0"/>
                </a:rPr>
                <a:t>Experiment ET</a:t>
              </a:r>
            </a:p>
            <a:p>
              <a:pPr eaLnBrk="1" hangingPunct="1">
                <a:spcBef>
                  <a:spcPct val="50000"/>
                </a:spcBef>
              </a:pPr>
              <a:r>
                <a:rPr lang="en-GB" sz="2000" b="0" smtClean="0">
                  <a:solidFill>
                    <a:srgbClr val="FF3300"/>
                  </a:solidFill>
                  <a:latin typeface="Times New Roman" pitchFamily="18" charset="0"/>
                </a:rPr>
                <a:t>Correcting bias in Temperature</a:t>
              </a:r>
            </a:p>
          </p:txBody>
        </p:sp>
      </p:grpSp>
      <p:sp>
        <p:nvSpPr>
          <p:cNvPr id="420881" name="Text Box 17"/>
          <p:cNvSpPr txBox="1">
            <a:spLocks noChangeArrowheads="1"/>
          </p:cNvSpPr>
          <p:nvPr/>
        </p:nvSpPr>
        <p:spPr bwMode="auto">
          <a:xfrm>
            <a:off x="659428" y="0"/>
            <a:ext cx="8481646" cy="584745"/>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1" tIns="45705" rIns="91411" bIns="45705">
            <a:spAutoFit/>
          </a:bodyPr>
          <a:lstStyle>
            <a:lvl1pPr defTabSz="915988">
              <a:spcBef>
                <a:spcPct val="0"/>
              </a:spcBef>
              <a:defRPr sz="2400">
                <a:solidFill>
                  <a:schemeClr val="tx1"/>
                </a:solidFill>
                <a:latin typeface="Times" pitchFamily="18" charset="0"/>
              </a:defRPr>
            </a:lvl1pPr>
            <a:lvl2pPr marL="454025" defTabSz="915988">
              <a:spcBef>
                <a:spcPct val="0"/>
              </a:spcBef>
              <a:defRPr sz="2400">
                <a:solidFill>
                  <a:schemeClr val="tx1"/>
                </a:solidFill>
                <a:latin typeface="Times" pitchFamily="18" charset="0"/>
              </a:defRPr>
            </a:lvl2pPr>
            <a:lvl3pPr marL="915988" defTabSz="915988">
              <a:spcBef>
                <a:spcPct val="0"/>
              </a:spcBef>
              <a:defRPr sz="2400">
                <a:solidFill>
                  <a:schemeClr val="tx1"/>
                </a:solidFill>
                <a:latin typeface="Times" pitchFamily="18" charset="0"/>
              </a:defRPr>
            </a:lvl3pPr>
            <a:lvl4pPr marL="1370013" defTabSz="915988">
              <a:spcBef>
                <a:spcPct val="0"/>
              </a:spcBef>
              <a:defRPr sz="2400">
                <a:solidFill>
                  <a:schemeClr val="tx1"/>
                </a:solidFill>
                <a:latin typeface="Times" pitchFamily="18" charset="0"/>
              </a:defRPr>
            </a:lvl4pPr>
            <a:lvl5pPr marL="1830388" defTabSz="915988">
              <a:spcBef>
                <a:spcPct val="0"/>
              </a:spcBef>
              <a:defRPr sz="2400">
                <a:solidFill>
                  <a:schemeClr val="tx1"/>
                </a:solidFill>
                <a:latin typeface="Times" pitchFamily="18" charset="0"/>
              </a:defRPr>
            </a:lvl5pPr>
            <a:lvl6pPr marL="2287588" defTabSz="915988" eaLnBrk="0" fontAlgn="base" hangingPunct="0">
              <a:spcBef>
                <a:spcPct val="0"/>
              </a:spcBef>
              <a:spcAft>
                <a:spcPct val="0"/>
              </a:spcAft>
              <a:defRPr sz="2400">
                <a:solidFill>
                  <a:schemeClr val="tx1"/>
                </a:solidFill>
                <a:latin typeface="Times" pitchFamily="18" charset="0"/>
              </a:defRPr>
            </a:lvl6pPr>
            <a:lvl7pPr marL="2744788" defTabSz="915988" eaLnBrk="0" fontAlgn="base" hangingPunct="0">
              <a:spcBef>
                <a:spcPct val="0"/>
              </a:spcBef>
              <a:spcAft>
                <a:spcPct val="0"/>
              </a:spcAft>
              <a:defRPr sz="2400">
                <a:solidFill>
                  <a:schemeClr val="tx1"/>
                </a:solidFill>
                <a:latin typeface="Times" pitchFamily="18" charset="0"/>
              </a:defRPr>
            </a:lvl7pPr>
            <a:lvl8pPr marL="3201988" defTabSz="915988" eaLnBrk="0" fontAlgn="base" hangingPunct="0">
              <a:spcBef>
                <a:spcPct val="0"/>
              </a:spcBef>
              <a:spcAft>
                <a:spcPct val="0"/>
              </a:spcAft>
              <a:defRPr sz="2400">
                <a:solidFill>
                  <a:schemeClr val="tx1"/>
                </a:solidFill>
                <a:latin typeface="Times" pitchFamily="18" charset="0"/>
              </a:defRPr>
            </a:lvl8pPr>
            <a:lvl9pPr marL="3659188" defTabSz="915988" eaLnBrk="0" fontAlgn="base" hangingPunct="0">
              <a:spcBef>
                <a:spcPct val="0"/>
              </a:spcBef>
              <a:spcAft>
                <a:spcPct val="0"/>
              </a:spcAft>
              <a:defRPr sz="2400">
                <a:solidFill>
                  <a:schemeClr val="tx1"/>
                </a:solidFill>
                <a:latin typeface="Times" pitchFamily="18" charset="0"/>
              </a:defRPr>
            </a:lvl9pPr>
          </a:lstStyle>
          <a:p>
            <a:pPr algn="l" eaLnBrk="1" hangingPunct="1">
              <a:spcBef>
                <a:spcPct val="50000"/>
              </a:spcBef>
            </a:pPr>
            <a:r>
              <a:rPr lang="en-GB" sz="3200" b="0" dirty="0" smtClean="0">
                <a:solidFill>
                  <a:srgbClr val="B50069"/>
                </a:solidFill>
                <a:latin typeface="Helvetica" pitchFamily="34" charset="0"/>
              </a:rPr>
              <a:t>a)Impact of Balance in Bias </a:t>
            </a:r>
          </a:p>
        </p:txBody>
      </p:sp>
      <p:sp>
        <p:nvSpPr>
          <p:cNvPr id="420882" name="Line 18"/>
          <p:cNvSpPr>
            <a:spLocks noChangeShapeType="1"/>
          </p:cNvSpPr>
          <p:nvPr/>
        </p:nvSpPr>
        <p:spPr bwMode="auto">
          <a:xfrm>
            <a:off x="3" y="2971800"/>
            <a:ext cx="8932985" cy="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1" tIns="45705" rIns="91411" bIns="45705" anchor="ctr"/>
          <a:lstStyle/>
          <a:p>
            <a:pPr algn="l">
              <a:spcBef>
                <a:spcPct val="50000"/>
              </a:spcBef>
            </a:pPr>
            <a:endParaRPr lang="en-GB" sz="2000" smtClean="0">
              <a:solidFill>
                <a:srgbClr val="000000"/>
              </a:solidFill>
              <a:latin typeface="Helvetica" pitchFamily="34" charset="0"/>
            </a:endParaRPr>
          </a:p>
        </p:txBody>
      </p:sp>
      <p:sp>
        <p:nvSpPr>
          <p:cNvPr id="420883" name="Line 19"/>
          <p:cNvSpPr>
            <a:spLocks noChangeShapeType="1"/>
          </p:cNvSpPr>
          <p:nvPr/>
        </p:nvSpPr>
        <p:spPr bwMode="auto">
          <a:xfrm>
            <a:off x="3" y="4724400"/>
            <a:ext cx="8932985" cy="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1" tIns="45705" rIns="91411" bIns="45705" anchor="ctr"/>
          <a:lstStyle/>
          <a:p>
            <a:pPr algn="l">
              <a:spcBef>
                <a:spcPct val="50000"/>
              </a:spcBef>
            </a:pPr>
            <a:endParaRPr lang="en-GB" sz="2000" smtClean="0">
              <a:solidFill>
                <a:srgbClr val="000000"/>
              </a:solidFill>
              <a:latin typeface="Helvetica" pitchFamily="34" charset="0"/>
            </a:endParaRPr>
          </a:p>
        </p:txBody>
      </p:sp>
    </p:spTree>
    <p:extLst>
      <p:ext uri="{BB962C8B-B14F-4D97-AF65-F5344CB8AC3E}">
        <p14:creationId xmlns:p14="http://schemas.microsoft.com/office/powerpoint/2010/main" val="10408455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421891" name="Group 3"/>
          <p:cNvGrpSpPr>
            <a:grpSpLocks/>
          </p:cNvGrpSpPr>
          <p:nvPr/>
        </p:nvGrpSpPr>
        <p:grpSpPr bwMode="auto">
          <a:xfrm>
            <a:off x="3094897" y="1501775"/>
            <a:ext cx="4785946" cy="5022850"/>
            <a:chOff x="2112" y="946"/>
            <a:chExt cx="3266" cy="3164"/>
          </a:xfrm>
        </p:grpSpPr>
        <p:pic>
          <p:nvPicPr>
            <p:cNvPr id="421892" name="Picture 4" descr="H:\DATA\ei60_w.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5" y="946"/>
              <a:ext cx="3222" cy="1070"/>
            </a:xfrm>
            <a:prstGeom prst="rect">
              <a:avLst/>
            </a:prstGeom>
            <a:noFill/>
            <a:extLst>
              <a:ext uri="{909E8E84-426E-40DD-AFC4-6F175D3DCCD1}">
                <a14:hiddenFill xmlns:a14="http://schemas.microsoft.com/office/drawing/2010/main">
                  <a:solidFill>
                    <a:srgbClr val="FFFFFF"/>
                  </a:solidFill>
                </a14:hiddenFill>
              </a:ext>
            </a:extLst>
          </p:spPr>
        </p:pic>
        <p:pic>
          <p:nvPicPr>
            <p:cNvPr id="421893" name="Picture 5" descr="H:\DATA\eif8_w.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2" y="1942"/>
              <a:ext cx="3266" cy="1079"/>
            </a:xfrm>
            <a:prstGeom prst="rect">
              <a:avLst/>
            </a:prstGeom>
            <a:noFill/>
            <a:extLst>
              <a:ext uri="{909E8E84-426E-40DD-AFC4-6F175D3DCCD1}">
                <a14:hiddenFill xmlns:a14="http://schemas.microsoft.com/office/drawing/2010/main">
                  <a:solidFill>
                    <a:srgbClr val="FFFFFF"/>
                  </a:solidFill>
                </a14:hiddenFill>
              </a:ext>
            </a:extLst>
          </p:spPr>
        </p:pic>
        <p:pic>
          <p:nvPicPr>
            <p:cNvPr id="421894" name="Picture 6" descr="H:\DATA\eihl_w.b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 y="3026"/>
              <a:ext cx="3245" cy="1084"/>
            </a:xfrm>
            <a:prstGeom prst="rect">
              <a:avLst/>
            </a:prstGeom>
            <a:noFill/>
            <a:extLst>
              <a:ext uri="{909E8E84-426E-40DD-AFC4-6F175D3DCCD1}">
                <a14:hiddenFill xmlns:a14="http://schemas.microsoft.com/office/drawing/2010/main">
                  <a:solidFill>
                    <a:srgbClr val="FFFFFF"/>
                  </a:solidFill>
                </a14:hiddenFill>
              </a:ext>
            </a:extLst>
          </p:spPr>
        </p:pic>
      </p:grpSp>
      <p:sp>
        <p:nvSpPr>
          <p:cNvPr id="421895" name="Text Box 7"/>
          <p:cNvSpPr txBox="1">
            <a:spLocks noChangeArrowheads="1"/>
          </p:cNvSpPr>
          <p:nvPr/>
        </p:nvSpPr>
        <p:spPr bwMode="auto">
          <a:xfrm>
            <a:off x="3200404" y="914402"/>
            <a:ext cx="4818185" cy="396875"/>
          </a:xfrm>
          <a:prstGeom prst="rect">
            <a:avLst/>
          </a:prstGeom>
          <a:noFill/>
          <a:ln>
            <a:noFill/>
          </a:ln>
          <a:effectLst/>
          <a:extLst>
            <a:ext uri="{909E8E84-426E-40DD-AFC4-6F175D3DCCD1}">
              <a14:hiddenFill xmlns:a14="http://schemas.microsoft.com/office/drawing/2010/main">
                <a:gradFill rotWithShape="0">
                  <a:gsLst>
                    <a:gs pos="0">
                      <a:schemeClr val="bg1"/>
                    </a:gs>
                    <a:gs pos="100000">
                      <a:schemeClr val="accent1"/>
                    </a:gs>
                  </a:gsLst>
                  <a:lin ang="5400000" scaled="1"/>
                </a:gradFill>
              </a14:hiddenFill>
            </a:ex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1" tIns="45705" rIns="91411" bIns="45705">
            <a:spAutoFit/>
          </a:bodyPr>
          <a:lstStyle/>
          <a:p>
            <a:pPr eaLnBrk="1" hangingPunct="1">
              <a:spcBef>
                <a:spcPct val="50000"/>
              </a:spcBef>
            </a:pPr>
            <a:r>
              <a:rPr lang="en-GB" sz="2000" smtClean="0">
                <a:solidFill>
                  <a:srgbClr val="000000"/>
                </a:solidFill>
                <a:latin typeface="Times New Roman" pitchFamily="18" charset="0"/>
              </a:rPr>
              <a:t>Vertical velocity  (C.I=0.5m/day)</a:t>
            </a:r>
          </a:p>
        </p:txBody>
      </p:sp>
      <p:sp>
        <p:nvSpPr>
          <p:cNvPr id="421896" name="Text Box 8"/>
          <p:cNvSpPr txBox="1">
            <a:spLocks noChangeArrowheads="1"/>
          </p:cNvSpPr>
          <p:nvPr/>
        </p:nvSpPr>
        <p:spPr bwMode="auto">
          <a:xfrm>
            <a:off x="633046" y="76201"/>
            <a:ext cx="8481646" cy="584745"/>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1" tIns="45705" rIns="91411" bIns="45705">
            <a:spAutoFit/>
          </a:bodyPr>
          <a:lstStyle>
            <a:lvl1pPr defTabSz="915988">
              <a:spcBef>
                <a:spcPct val="0"/>
              </a:spcBef>
              <a:defRPr sz="2400">
                <a:solidFill>
                  <a:schemeClr val="tx1"/>
                </a:solidFill>
                <a:latin typeface="Times" pitchFamily="18" charset="0"/>
              </a:defRPr>
            </a:lvl1pPr>
            <a:lvl2pPr marL="454025" defTabSz="915988">
              <a:spcBef>
                <a:spcPct val="0"/>
              </a:spcBef>
              <a:defRPr sz="2400">
                <a:solidFill>
                  <a:schemeClr val="tx1"/>
                </a:solidFill>
                <a:latin typeface="Times" pitchFamily="18" charset="0"/>
              </a:defRPr>
            </a:lvl2pPr>
            <a:lvl3pPr marL="915988" defTabSz="915988">
              <a:spcBef>
                <a:spcPct val="0"/>
              </a:spcBef>
              <a:defRPr sz="2400">
                <a:solidFill>
                  <a:schemeClr val="tx1"/>
                </a:solidFill>
                <a:latin typeface="Times" pitchFamily="18" charset="0"/>
              </a:defRPr>
            </a:lvl3pPr>
            <a:lvl4pPr marL="1370013" defTabSz="915988">
              <a:spcBef>
                <a:spcPct val="0"/>
              </a:spcBef>
              <a:defRPr sz="2400">
                <a:solidFill>
                  <a:schemeClr val="tx1"/>
                </a:solidFill>
                <a:latin typeface="Times" pitchFamily="18" charset="0"/>
              </a:defRPr>
            </a:lvl4pPr>
            <a:lvl5pPr marL="1830388" defTabSz="915988">
              <a:spcBef>
                <a:spcPct val="0"/>
              </a:spcBef>
              <a:defRPr sz="2400">
                <a:solidFill>
                  <a:schemeClr val="tx1"/>
                </a:solidFill>
                <a:latin typeface="Times" pitchFamily="18" charset="0"/>
              </a:defRPr>
            </a:lvl5pPr>
            <a:lvl6pPr marL="2287588" defTabSz="915988" eaLnBrk="0" fontAlgn="base" hangingPunct="0">
              <a:spcBef>
                <a:spcPct val="0"/>
              </a:spcBef>
              <a:spcAft>
                <a:spcPct val="0"/>
              </a:spcAft>
              <a:defRPr sz="2400">
                <a:solidFill>
                  <a:schemeClr val="tx1"/>
                </a:solidFill>
                <a:latin typeface="Times" pitchFamily="18" charset="0"/>
              </a:defRPr>
            </a:lvl6pPr>
            <a:lvl7pPr marL="2744788" defTabSz="915988" eaLnBrk="0" fontAlgn="base" hangingPunct="0">
              <a:spcBef>
                <a:spcPct val="0"/>
              </a:spcBef>
              <a:spcAft>
                <a:spcPct val="0"/>
              </a:spcAft>
              <a:defRPr sz="2400">
                <a:solidFill>
                  <a:schemeClr val="tx1"/>
                </a:solidFill>
                <a:latin typeface="Times" pitchFamily="18" charset="0"/>
              </a:defRPr>
            </a:lvl7pPr>
            <a:lvl8pPr marL="3201988" defTabSz="915988" eaLnBrk="0" fontAlgn="base" hangingPunct="0">
              <a:spcBef>
                <a:spcPct val="0"/>
              </a:spcBef>
              <a:spcAft>
                <a:spcPct val="0"/>
              </a:spcAft>
              <a:defRPr sz="2400">
                <a:solidFill>
                  <a:schemeClr val="tx1"/>
                </a:solidFill>
                <a:latin typeface="Times" pitchFamily="18" charset="0"/>
              </a:defRPr>
            </a:lvl8pPr>
            <a:lvl9pPr marL="3659188" defTabSz="915988" eaLnBrk="0" fontAlgn="base" hangingPunct="0">
              <a:spcBef>
                <a:spcPct val="0"/>
              </a:spcBef>
              <a:spcAft>
                <a:spcPct val="0"/>
              </a:spcAft>
              <a:defRPr sz="2400">
                <a:solidFill>
                  <a:schemeClr val="tx1"/>
                </a:solidFill>
                <a:latin typeface="Times" pitchFamily="18" charset="0"/>
              </a:defRPr>
            </a:lvl9pPr>
          </a:lstStyle>
          <a:p>
            <a:pPr algn="l" eaLnBrk="1" hangingPunct="1">
              <a:spcBef>
                <a:spcPct val="50000"/>
              </a:spcBef>
            </a:pPr>
            <a:r>
              <a:rPr lang="en-GB" sz="3200" b="0" dirty="0" smtClean="0">
                <a:solidFill>
                  <a:srgbClr val="B50069"/>
                </a:solidFill>
                <a:latin typeface="Helvetica" pitchFamily="34" charset="0"/>
              </a:rPr>
              <a:t>b)Impact of Balance in Bias</a:t>
            </a:r>
          </a:p>
        </p:txBody>
      </p:sp>
      <p:sp>
        <p:nvSpPr>
          <p:cNvPr id="421897" name="Line 9"/>
          <p:cNvSpPr>
            <a:spLocks noChangeShapeType="1"/>
          </p:cNvSpPr>
          <p:nvPr/>
        </p:nvSpPr>
        <p:spPr bwMode="auto">
          <a:xfrm>
            <a:off x="3" y="3048000"/>
            <a:ext cx="8932985" cy="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1" tIns="45705" rIns="91411" bIns="45705" anchor="ctr"/>
          <a:lstStyle/>
          <a:p>
            <a:pPr algn="l">
              <a:spcBef>
                <a:spcPct val="50000"/>
              </a:spcBef>
            </a:pPr>
            <a:endParaRPr lang="en-GB" sz="2000" smtClean="0">
              <a:solidFill>
                <a:srgbClr val="000000"/>
              </a:solidFill>
              <a:latin typeface="Helvetica" pitchFamily="34" charset="0"/>
            </a:endParaRPr>
          </a:p>
        </p:txBody>
      </p:sp>
      <p:sp>
        <p:nvSpPr>
          <p:cNvPr id="421898" name="Line 10"/>
          <p:cNvSpPr>
            <a:spLocks noChangeShapeType="1"/>
          </p:cNvSpPr>
          <p:nvPr/>
        </p:nvSpPr>
        <p:spPr bwMode="auto">
          <a:xfrm>
            <a:off x="3" y="4800600"/>
            <a:ext cx="8932985" cy="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1" tIns="45705" rIns="91411" bIns="45705" anchor="ctr"/>
          <a:lstStyle/>
          <a:p>
            <a:pPr algn="l">
              <a:spcBef>
                <a:spcPct val="50000"/>
              </a:spcBef>
            </a:pPr>
            <a:endParaRPr lang="en-GB" sz="2000" smtClean="0">
              <a:solidFill>
                <a:srgbClr val="000000"/>
              </a:solidFill>
              <a:latin typeface="Helvetica" pitchFamily="34" charset="0"/>
            </a:endParaRPr>
          </a:p>
        </p:txBody>
      </p:sp>
      <p:grpSp>
        <p:nvGrpSpPr>
          <p:cNvPr id="421899" name="Group 11"/>
          <p:cNvGrpSpPr>
            <a:grpSpLocks/>
          </p:cNvGrpSpPr>
          <p:nvPr/>
        </p:nvGrpSpPr>
        <p:grpSpPr bwMode="auto">
          <a:xfrm>
            <a:off x="422031" y="1600200"/>
            <a:ext cx="2461846" cy="4724400"/>
            <a:chOff x="288" y="1008"/>
            <a:chExt cx="1680" cy="2976"/>
          </a:xfrm>
        </p:grpSpPr>
        <p:sp>
          <p:nvSpPr>
            <p:cNvPr id="421900" name="Rectangle 12"/>
            <p:cNvSpPr>
              <a:spLocks noChangeArrowheads="1"/>
            </p:cNvSpPr>
            <p:nvPr/>
          </p:nvSpPr>
          <p:spPr bwMode="auto">
            <a:xfrm>
              <a:off x="336" y="2064"/>
              <a:ext cx="1632" cy="861"/>
            </a:xfrm>
            <a:prstGeom prst="rect">
              <a:avLst/>
            </a:prstGeom>
            <a:solidFill>
              <a:srgbClr val="FFFFCC"/>
            </a:solidFill>
            <a:ln w="381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1" tIns="45705" rIns="91411" bIns="45705" anchor="ctr"/>
            <a:lstStyle/>
            <a:p>
              <a:pPr algn="l">
                <a:spcBef>
                  <a:spcPct val="50000"/>
                </a:spcBef>
              </a:pPr>
              <a:endParaRPr lang="en-GB" sz="2000" smtClean="0">
                <a:solidFill>
                  <a:srgbClr val="000000"/>
                </a:solidFill>
                <a:latin typeface="Helvetica" pitchFamily="34" charset="0"/>
              </a:endParaRPr>
            </a:p>
          </p:txBody>
        </p:sp>
        <p:sp>
          <p:nvSpPr>
            <p:cNvPr id="421901" name="Text Box 13"/>
            <p:cNvSpPr txBox="1">
              <a:spLocks noChangeArrowheads="1"/>
            </p:cNvSpPr>
            <p:nvPr/>
          </p:nvSpPr>
          <p:spPr bwMode="auto">
            <a:xfrm>
              <a:off x="336" y="2064"/>
              <a:ext cx="1494" cy="737"/>
            </a:xfrm>
            <a:prstGeom prst="rect">
              <a:avLst/>
            </a:prstGeom>
            <a:solidFill>
              <a:srgbClr val="FFFFCC"/>
            </a:solidFill>
            <a:ln>
              <a:noFill/>
            </a:ln>
            <a:effectLst/>
            <a:extLs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1" tIns="45705" rIns="91411" bIns="45705">
              <a:spAutoFit/>
            </a:bodyPr>
            <a:lstStyle/>
            <a:p>
              <a:pPr eaLnBrk="1" hangingPunct="1">
                <a:spcBef>
                  <a:spcPct val="50000"/>
                </a:spcBef>
              </a:pPr>
              <a:r>
                <a:rPr lang="en-GB" sz="2000" b="0" dirty="0" smtClean="0">
                  <a:solidFill>
                    <a:srgbClr val="3365FB"/>
                  </a:solidFill>
                  <a:latin typeface="Times New Roman" pitchFamily="18" charset="0"/>
                </a:rPr>
                <a:t>Experiment EP</a:t>
              </a:r>
            </a:p>
            <a:p>
              <a:pPr eaLnBrk="1" hangingPunct="1">
                <a:spcBef>
                  <a:spcPct val="50000"/>
                </a:spcBef>
              </a:pPr>
              <a:r>
                <a:rPr lang="en-GB" sz="2000" b="0" dirty="0" smtClean="0">
                  <a:solidFill>
                    <a:srgbClr val="3365FB"/>
                  </a:solidFill>
                  <a:latin typeface="Times New Roman" pitchFamily="18" charset="0"/>
                </a:rPr>
                <a:t>Correcting bias in pressure gradient</a:t>
              </a:r>
            </a:p>
          </p:txBody>
        </p:sp>
        <p:sp>
          <p:nvSpPr>
            <p:cNvPr id="421902" name="Rectangle 14"/>
            <p:cNvSpPr>
              <a:spLocks noChangeArrowheads="1"/>
            </p:cNvSpPr>
            <p:nvPr/>
          </p:nvSpPr>
          <p:spPr bwMode="auto">
            <a:xfrm>
              <a:off x="288" y="1008"/>
              <a:ext cx="1680" cy="816"/>
            </a:xfrm>
            <a:prstGeom prst="rect">
              <a:avLst/>
            </a:prstGeom>
            <a:solidFill>
              <a:srgbClr val="FFFFCC"/>
            </a:solidFill>
            <a:ln w="381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1" tIns="45705" rIns="91411" bIns="45705" anchor="ctr"/>
            <a:lstStyle/>
            <a:p>
              <a:pPr algn="l">
                <a:spcBef>
                  <a:spcPct val="50000"/>
                </a:spcBef>
              </a:pPr>
              <a:endParaRPr lang="en-GB" sz="2000" smtClean="0">
                <a:solidFill>
                  <a:srgbClr val="000000"/>
                </a:solidFill>
                <a:latin typeface="Helvetica" pitchFamily="34" charset="0"/>
              </a:endParaRPr>
            </a:p>
          </p:txBody>
        </p:sp>
        <p:sp>
          <p:nvSpPr>
            <p:cNvPr id="421903" name="Text Box 15"/>
            <p:cNvSpPr txBox="1">
              <a:spLocks noChangeArrowheads="1"/>
            </p:cNvSpPr>
            <p:nvPr/>
          </p:nvSpPr>
          <p:spPr bwMode="auto">
            <a:xfrm>
              <a:off x="459" y="1139"/>
              <a:ext cx="1367" cy="250"/>
            </a:xfrm>
            <a:prstGeom prst="rect">
              <a:avLst/>
            </a:prstGeom>
            <a:solidFill>
              <a:srgbClr val="FFFFCC"/>
            </a:solidFill>
            <a:ln>
              <a:noFill/>
            </a:ln>
            <a:effectLst/>
            <a:extLs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1" tIns="45705" rIns="91411" bIns="45705">
              <a:spAutoFit/>
            </a:bodyPr>
            <a:lstStyle/>
            <a:p>
              <a:pPr eaLnBrk="1" hangingPunct="1">
                <a:spcBef>
                  <a:spcPct val="50000"/>
                </a:spcBef>
              </a:pPr>
              <a:r>
                <a:rPr lang="en-GB" sz="2000" b="0" smtClean="0">
                  <a:solidFill>
                    <a:srgbClr val="000000"/>
                  </a:solidFill>
                  <a:latin typeface="Times New Roman" pitchFamily="18" charset="0"/>
                </a:rPr>
                <a:t>Experiment E0</a:t>
              </a:r>
            </a:p>
          </p:txBody>
        </p:sp>
        <p:sp>
          <p:nvSpPr>
            <p:cNvPr id="421904" name="Text Box 16"/>
            <p:cNvSpPr txBox="1">
              <a:spLocks noChangeArrowheads="1"/>
            </p:cNvSpPr>
            <p:nvPr/>
          </p:nvSpPr>
          <p:spPr bwMode="auto">
            <a:xfrm>
              <a:off x="432" y="1385"/>
              <a:ext cx="1440" cy="250"/>
            </a:xfrm>
            <a:prstGeom prst="rect">
              <a:avLst/>
            </a:prstGeom>
            <a:noFill/>
            <a:ln>
              <a:noFill/>
            </a:ln>
            <a:effectLst/>
            <a:extLst>
              <a:ext uri="{909E8E84-426E-40DD-AFC4-6F175D3DCCD1}">
                <a14:hiddenFill xmlns:a14="http://schemas.microsoft.com/office/drawing/2010/main">
                  <a:gradFill rotWithShape="0">
                    <a:gsLst>
                      <a:gs pos="0">
                        <a:schemeClr val="bg1"/>
                      </a:gs>
                      <a:gs pos="100000">
                        <a:schemeClr val="accent1"/>
                      </a:gs>
                    </a:gsLst>
                    <a:lin ang="5400000" scaled="1"/>
                  </a:gradFill>
                </a14:hiddenFill>
              </a:ex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1" tIns="45705" rIns="91411" bIns="45705">
              <a:spAutoFit/>
            </a:bodyPr>
            <a:lstStyle/>
            <a:p>
              <a:pPr algn="l" eaLnBrk="1" hangingPunct="1">
                <a:spcBef>
                  <a:spcPct val="50000"/>
                </a:spcBef>
              </a:pPr>
              <a:r>
                <a:rPr lang="en-GB" sz="2000" b="0" smtClean="0">
                  <a:solidFill>
                    <a:srgbClr val="000000"/>
                  </a:solidFill>
                  <a:latin typeface="Times New Roman" pitchFamily="18" charset="0"/>
                </a:rPr>
                <a:t>No bias correction</a:t>
              </a:r>
            </a:p>
          </p:txBody>
        </p:sp>
        <p:sp>
          <p:nvSpPr>
            <p:cNvPr id="421905" name="Rectangle 17"/>
            <p:cNvSpPr>
              <a:spLocks noChangeArrowheads="1"/>
            </p:cNvSpPr>
            <p:nvPr/>
          </p:nvSpPr>
          <p:spPr bwMode="auto">
            <a:xfrm>
              <a:off x="288" y="3120"/>
              <a:ext cx="1680" cy="864"/>
            </a:xfrm>
            <a:prstGeom prst="rect">
              <a:avLst/>
            </a:prstGeom>
            <a:solidFill>
              <a:srgbClr val="FFFFCC"/>
            </a:solidFill>
            <a:ln w="381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11" tIns="45705" rIns="91411" bIns="45705" anchor="ctr"/>
            <a:lstStyle/>
            <a:p>
              <a:pPr algn="l">
                <a:spcBef>
                  <a:spcPct val="50000"/>
                </a:spcBef>
              </a:pPr>
              <a:endParaRPr lang="en-GB" sz="2000" smtClean="0">
                <a:solidFill>
                  <a:srgbClr val="000000"/>
                </a:solidFill>
                <a:latin typeface="Helvetica" pitchFamily="34" charset="0"/>
              </a:endParaRPr>
            </a:p>
          </p:txBody>
        </p:sp>
        <p:sp>
          <p:nvSpPr>
            <p:cNvPr id="421906" name="Text Box 18"/>
            <p:cNvSpPr txBox="1">
              <a:spLocks noChangeArrowheads="1"/>
            </p:cNvSpPr>
            <p:nvPr/>
          </p:nvSpPr>
          <p:spPr bwMode="auto">
            <a:xfrm>
              <a:off x="467" y="3110"/>
              <a:ext cx="1367" cy="730"/>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1" tIns="45705" rIns="91411" bIns="45705">
              <a:spAutoFit/>
            </a:bodyPr>
            <a:lstStyle/>
            <a:p>
              <a:pPr eaLnBrk="1" hangingPunct="1">
                <a:spcBef>
                  <a:spcPct val="50000"/>
                </a:spcBef>
              </a:pPr>
              <a:r>
                <a:rPr lang="en-GB" sz="2000" b="0" smtClean="0">
                  <a:solidFill>
                    <a:srgbClr val="FF3300"/>
                  </a:solidFill>
                  <a:latin typeface="Times New Roman" pitchFamily="18" charset="0"/>
                </a:rPr>
                <a:t>Experiment ET</a:t>
              </a:r>
            </a:p>
            <a:p>
              <a:pPr eaLnBrk="1" hangingPunct="1">
                <a:spcBef>
                  <a:spcPct val="50000"/>
                </a:spcBef>
              </a:pPr>
              <a:r>
                <a:rPr lang="en-GB" sz="2000" b="0" smtClean="0">
                  <a:solidFill>
                    <a:srgbClr val="FF3300"/>
                  </a:solidFill>
                  <a:latin typeface="Times New Roman" pitchFamily="18" charset="0"/>
                </a:rPr>
                <a:t>Correcting bias in Temperature</a:t>
              </a:r>
            </a:p>
          </p:txBody>
        </p:sp>
      </p:grpSp>
    </p:spTree>
    <p:extLst>
      <p:ext uri="{BB962C8B-B14F-4D97-AF65-F5344CB8AC3E}">
        <p14:creationId xmlns:p14="http://schemas.microsoft.com/office/powerpoint/2010/main" val="7155853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704288" y="0"/>
            <a:ext cx="8424936" cy="1080120"/>
          </a:xfrm>
        </p:spPr>
        <p:txBody>
          <a:bodyPr/>
          <a:lstStyle/>
          <a:p>
            <a:r>
              <a:rPr lang="en-GB" b="1" dirty="0" smtClean="0"/>
              <a:t>Room for improvements</a:t>
            </a:r>
            <a:endParaRPr lang="en-GB" b="1" dirty="0"/>
          </a:p>
        </p:txBody>
      </p:sp>
      <p:sp>
        <p:nvSpPr>
          <p:cNvPr id="2" name="TextBox 1"/>
          <p:cNvSpPr txBox="1"/>
          <p:nvPr/>
        </p:nvSpPr>
        <p:spPr>
          <a:xfrm>
            <a:off x="467544" y="2060848"/>
            <a:ext cx="8290744" cy="3816429"/>
          </a:xfrm>
          <a:prstGeom prst="rect">
            <a:avLst/>
          </a:prstGeom>
          <a:noFill/>
        </p:spPr>
        <p:txBody>
          <a:bodyPr wrap="square" rtlCol="0">
            <a:spAutoFit/>
          </a:bodyPr>
          <a:lstStyle/>
          <a:p>
            <a:pPr marL="342900" indent="-342900" algn="l">
              <a:buFont typeface="Arial" pitchFamily="34" charset="0"/>
              <a:buChar char="•"/>
            </a:pPr>
            <a:r>
              <a:rPr lang="en-GB" sz="1600" dirty="0" smtClean="0"/>
              <a:t>Choice of control variable</a:t>
            </a:r>
          </a:p>
          <a:p>
            <a:pPr lvl="1" algn="l"/>
            <a:r>
              <a:rPr lang="en-GB" sz="1400" b="0" dirty="0" smtClean="0"/>
              <a:t>Separate assimilation of T and S can be problematic.</a:t>
            </a:r>
          </a:p>
          <a:p>
            <a:pPr lvl="1" algn="l"/>
            <a:r>
              <a:rPr lang="en-GB" sz="1400" b="0" dirty="0" smtClean="0"/>
              <a:t>Use density instead?</a:t>
            </a:r>
          </a:p>
          <a:p>
            <a:pPr marL="342900" indent="-342900" algn="l">
              <a:buFont typeface="Arial" pitchFamily="34" charset="0"/>
              <a:buChar char="•"/>
            </a:pPr>
            <a:endParaRPr lang="en-GB" sz="1400" dirty="0"/>
          </a:p>
          <a:p>
            <a:pPr marL="342900" indent="-342900" algn="l">
              <a:buFont typeface="Arial" pitchFamily="34" charset="0"/>
              <a:buChar char="•"/>
            </a:pPr>
            <a:r>
              <a:rPr lang="en-GB" sz="1600" dirty="0" smtClean="0"/>
              <a:t>Difficult to parameterize covariance structure. Flow dependence</a:t>
            </a:r>
          </a:p>
          <a:p>
            <a:pPr lvl="1" algn="l"/>
            <a:r>
              <a:rPr lang="en-GB" sz="1400" b="0" dirty="0" smtClean="0"/>
              <a:t>Coordinate transformation (</a:t>
            </a:r>
            <a:r>
              <a:rPr lang="en-GB" sz="1400" b="0" dirty="0" err="1" smtClean="0"/>
              <a:t>isopycnal</a:t>
            </a:r>
            <a:r>
              <a:rPr lang="en-GB" sz="1400" b="0" dirty="0" smtClean="0"/>
              <a:t> diffusion)</a:t>
            </a:r>
          </a:p>
          <a:p>
            <a:pPr lvl="1" algn="l"/>
            <a:r>
              <a:rPr lang="en-GB" sz="1400" b="0" dirty="0" smtClean="0"/>
              <a:t>Hybrid methods (</a:t>
            </a:r>
            <a:r>
              <a:rPr lang="en-GB" sz="1400" b="0" dirty="0" err="1" smtClean="0"/>
              <a:t>ens</a:t>
            </a:r>
            <a:r>
              <a:rPr lang="en-GB" sz="1400" b="0" dirty="0" smtClean="0"/>
              <a:t> + </a:t>
            </a:r>
            <a:r>
              <a:rPr lang="en-GB" sz="1400" b="0" dirty="0" err="1" smtClean="0"/>
              <a:t>var</a:t>
            </a:r>
            <a:r>
              <a:rPr lang="en-GB" sz="1400" b="0" dirty="0" smtClean="0"/>
              <a:t>)</a:t>
            </a:r>
          </a:p>
          <a:p>
            <a:pPr marL="342900" indent="-342900" algn="l">
              <a:buFont typeface="Arial" pitchFamily="34" charset="0"/>
              <a:buChar char="•"/>
            </a:pPr>
            <a:endParaRPr lang="en-GB" sz="1600" dirty="0"/>
          </a:p>
          <a:p>
            <a:pPr marL="342900" indent="-342900" algn="l">
              <a:buFont typeface="Arial" pitchFamily="34" charset="0"/>
              <a:buChar char="•"/>
            </a:pPr>
            <a:r>
              <a:rPr lang="en-GB" sz="1600" dirty="0" smtClean="0"/>
              <a:t>Different spatial/time scales</a:t>
            </a:r>
          </a:p>
          <a:p>
            <a:pPr lvl="1" algn="l"/>
            <a:r>
              <a:rPr lang="en-GB" sz="1400" b="0" dirty="0" smtClean="0"/>
              <a:t>Include bias as control vector (weak constrain)</a:t>
            </a:r>
          </a:p>
          <a:p>
            <a:pPr lvl="1" algn="l"/>
            <a:endParaRPr lang="en-GB" sz="1600" b="0" dirty="0"/>
          </a:p>
          <a:p>
            <a:pPr marL="285750" indent="-285750" algn="l">
              <a:buFont typeface="Arial" panose="020B0604020202020204" pitchFamily="34" charset="0"/>
              <a:buChar char="•"/>
            </a:pPr>
            <a:r>
              <a:rPr lang="en-GB" sz="1600" dirty="0"/>
              <a:t>More scalable algorithms</a:t>
            </a:r>
            <a:r>
              <a:rPr lang="en-GB" sz="1600" b="0" dirty="0"/>
              <a:t>: diffusion operator is expensive</a:t>
            </a:r>
          </a:p>
          <a:p>
            <a:pPr lvl="1" algn="l"/>
            <a:endParaRPr lang="en-GB" sz="1600" b="0" dirty="0" smtClean="0"/>
          </a:p>
          <a:p>
            <a:pPr lvl="1" algn="l"/>
            <a:endParaRPr lang="en-GB" sz="1600" dirty="0"/>
          </a:p>
          <a:p>
            <a:pPr marL="342900" indent="-342900" algn="l">
              <a:buFont typeface="Arial" pitchFamily="34" charset="0"/>
              <a:buChar char="•"/>
            </a:pPr>
            <a:r>
              <a:rPr lang="en-GB" sz="1600" dirty="0" smtClean="0"/>
              <a:t>What if error is in the forcing fields?</a:t>
            </a:r>
          </a:p>
          <a:p>
            <a:pPr lvl="1" algn="l"/>
            <a:r>
              <a:rPr lang="en-GB" sz="1400" b="0" dirty="0" smtClean="0"/>
              <a:t>Coupled data assimilation?</a:t>
            </a:r>
          </a:p>
        </p:txBody>
      </p:sp>
    </p:spTree>
    <p:extLst>
      <p:ext uri="{BB962C8B-B14F-4D97-AF65-F5344CB8AC3E}">
        <p14:creationId xmlns:p14="http://schemas.microsoft.com/office/powerpoint/2010/main" val="33201961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1163" y="1052736"/>
            <a:ext cx="8848725" cy="4032448"/>
          </a:xfrm>
        </p:spPr>
        <p:txBody>
          <a:bodyPr/>
          <a:lstStyle/>
          <a:p>
            <a:r>
              <a:rPr lang="en-GB" dirty="0" smtClean="0">
                <a:solidFill>
                  <a:schemeClr val="accent1">
                    <a:lumMod val="50000"/>
                  </a:schemeClr>
                </a:solidFill>
              </a:rPr>
              <a:t>Main drivers:</a:t>
            </a:r>
            <a:endParaRPr lang="en-GB" b="1" dirty="0">
              <a:solidFill>
                <a:schemeClr val="accent1">
                  <a:lumMod val="50000"/>
                </a:schemeClr>
              </a:solidFill>
            </a:endParaRPr>
          </a:p>
          <a:p>
            <a:pPr lvl="1"/>
            <a:r>
              <a:rPr lang="en-GB" sz="1400" b="1" dirty="0" smtClean="0">
                <a:solidFill>
                  <a:schemeClr val="accent1">
                    <a:lumMod val="50000"/>
                  </a:schemeClr>
                </a:solidFill>
              </a:rPr>
              <a:t>Need for improved representation of boundary layer and surface fields: </a:t>
            </a:r>
            <a:endParaRPr lang="en-GB" sz="1400" dirty="0" smtClean="0">
              <a:solidFill>
                <a:schemeClr val="accent1">
                  <a:lumMod val="50000"/>
                </a:schemeClr>
              </a:solidFill>
            </a:endParaRPr>
          </a:p>
          <a:p>
            <a:pPr lvl="2"/>
            <a:r>
              <a:rPr lang="en-GB" sz="1200" dirty="0" smtClean="0">
                <a:solidFill>
                  <a:schemeClr val="accent1">
                    <a:lumMod val="50000"/>
                  </a:schemeClr>
                </a:solidFill>
              </a:rPr>
              <a:t>Ocean needs </a:t>
            </a:r>
            <a:r>
              <a:rPr lang="en-GB" sz="1200" dirty="0">
                <a:solidFill>
                  <a:schemeClr val="accent1">
                    <a:lumMod val="50000"/>
                  </a:schemeClr>
                </a:solidFill>
              </a:rPr>
              <a:t>improved surface </a:t>
            </a:r>
            <a:r>
              <a:rPr lang="en-GB" sz="1200" dirty="0" smtClean="0">
                <a:solidFill>
                  <a:schemeClr val="accent1">
                    <a:lumMod val="50000"/>
                  </a:schemeClr>
                </a:solidFill>
              </a:rPr>
              <a:t>fluxes. Atmosphere needs </a:t>
            </a:r>
            <a:r>
              <a:rPr lang="en-GB" sz="1200" dirty="0">
                <a:solidFill>
                  <a:schemeClr val="accent1">
                    <a:lumMod val="50000"/>
                  </a:schemeClr>
                </a:solidFill>
              </a:rPr>
              <a:t>improved </a:t>
            </a:r>
            <a:r>
              <a:rPr lang="en-GB" sz="1200" dirty="0" smtClean="0">
                <a:solidFill>
                  <a:schemeClr val="accent1">
                    <a:lumMod val="50000"/>
                  </a:schemeClr>
                </a:solidFill>
              </a:rPr>
              <a:t>SST and  sea-ice.</a:t>
            </a:r>
          </a:p>
          <a:p>
            <a:pPr lvl="2"/>
            <a:r>
              <a:rPr lang="en-GB" sz="1200" dirty="0" smtClean="0">
                <a:solidFill>
                  <a:schemeClr val="accent1">
                    <a:lumMod val="50000"/>
                  </a:schemeClr>
                </a:solidFill>
              </a:rPr>
              <a:t>Coupling should improve the frequency and timing of coupling. Diurnal cycle</a:t>
            </a:r>
          </a:p>
          <a:p>
            <a:pPr lvl="1"/>
            <a:r>
              <a:rPr lang="en-GB" sz="1400" b="1" dirty="0" smtClean="0">
                <a:solidFill>
                  <a:schemeClr val="accent1">
                    <a:lumMod val="50000"/>
                  </a:schemeClr>
                </a:solidFill>
              </a:rPr>
              <a:t>Potential for better use of surface observations</a:t>
            </a:r>
            <a:r>
              <a:rPr lang="en-GB" sz="1400" dirty="0" smtClean="0">
                <a:solidFill>
                  <a:schemeClr val="accent1">
                    <a:lumMod val="50000"/>
                  </a:schemeClr>
                </a:solidFill>
              </a:rPr>
              <a:t>.</a:t>
            </a:r>
          </a:p>
          <a:p>
            <a:pPr lvl="2"/>
            <a:r>
              <a:rPr lang="en-GB" sz="1200" dirty="0" smtClean="0">
                <a:solidFill>
                  <a:schemeClr val="accent1">
                    <a:lumMod val="50000"/>
                  </a:schemeClr>
                </a:solidFill>
              </a:rPr>
              <a:t>Observations of in one media can influence both media.</a:t>
            </a:r>
          </a:p>
          <a:p>
            <a:pPr lvl="1"/>
            <a:r>
              <a:rPr lang="en-GB" sz="1400" b="1" dirty="0" smtClean="0">
                <a:solidFill>
                  <a:schemeClr val="accent1">
                    <a:lumMod val="50000"/>
                  </a:schemeClr>
                </a:solidFill>
              </a:rPr>
              <a:t>Coupling should </a:t>
            </a:r>
            <a:r>
              <a:rPr lang="en-GB" sz="1400" b="1" dirty="0" smtClean="0">
                <a:solidFill>
                  <a:schemeClr val="accent1">
                    <a:lumMod val="50000"/>
                  </a:schemeClr>
                </a:solidFill>
              </a:rPr>
              <a:t>reduce </a:t>
            </a:r>
            <a:r>
              <a:rPr lang="en-GB" sz="1400" b="1" dirty="0" smtClean="0">
                <a:solidFill>
                  <a:schemeClr val="accent1">
                    <a:lumMod val="50000"/>
                  </a:schemeClr>
                </a:solidFill>
              </a:rPr>
              <a:t>initialization shocks</a:t>
            </a:r>
          </a:p>
          <a:p>
            <a:pPr lvl="2"/>
            <a:r>
              <a:rPr lang="en-GB" sz="1200" dirty="0" smtClean="0">
                <a:solidFill>
                  <a:schemeClr val="accent1">
                    <a:lumMod val="50000"/>
                  </a:schemeClr>
                </a:solidFill>
              </a:rPr>
              <a:t>Consistency between ocean and atmosphere surface boundary conditions during initialization</a:t>
            </a:r>
          </a:p>
          <a:p>
            <a:pPr lvl="2"/>
            <a:r>
              <a:rPr lang="en-GB" sz="1200" dirty="0" smtClean="0">
                <a:solidFill>
                  <a:schemeClr val="accent1">
                    <a:lumMod val="50000"/>
                  </a:schemeClr>
                </a:solidFill>
              </a:rPr>
              <a:t>Same model used for </a:t>
            </a:r>
            <a:r>
              <a:rPr lang="en-GB" sz="1200" dirty="0">
                <a:solidFill>
                  <a:schemeClr val="accent1">
                    <a:lumMod val="50000"/>
                  </a:schemeClr>
                </a:solidFill>
              </a:rPr>
              <a:t>a</a:t>
            </a:r>
            <a:r>
              <a:rPr lang="en-GB" sz="1200" dirty="0" smtClean="0">
                <a:solidFill>
                  <a:schemeClr val="accent1">
                    <a:lumMod val="50000"/>
                  </a:schemeClr>
                </a:solidFill>
              </a:rPr>
              <a:t>ssimilation and forecast </a:t>
            </a:r>
            <a:endParaRPr lang="en-GB" sz="1400" dirty="0" smtClean="0">
              <a:solidFill>
                <a:schemeClr val="accent1">
                  <a:lumMod val="50000"/>
                </a:schemeClr>
              </a:solidFill>
            </a:endParaRPr>
          </a:p>
          <a:p>
            <a:pPr marL="566738" lvl="1" indent="0">
              <a:buNone/>
            </a:pPr>
            <a:endParaRPr lang="en-GB" sz="1400" dirty="0"/>
          </a:p>
          <a:p>
            <a:r>
              <a:rPr lang="en-GB" dirty="0" smtClean="0">
                <a:solidFill>
                  <a:srgbClr val="C00000"/>
                </a:solidFill>
              </a:rPr>
              <a:t>Perceived challenges:</a:t>
            </a:r>
          </a:p>
          <a:p>
            <a:pPr lvl="1"/>
            <a:r>
              <a:rPr lang="en-GB" sz="1400" b="1" dirty="0" smtClean="0">
                <a:solidFill>
                  <a:srgbClr val="C00000"/>
                </a:solidFill>
              </a:rPr>
              <a:t>Complexity of the system </a:t>
            </a:r>
            <a:r>
              <a:rPr lang="en-GB" sz="1400" dirty="0" smtClean="0">
                <a:solidFill>
                  <a:srgbClr val="C00000"/>
                </a:solidFill>
              </a:rPr>
              <a:t>(technical and scientific)</a:t>
            </a:r>
          </a:p>
          <a:p>
            <a:pPr lvl="1"/>
            <a:r>
              <a:rPr lang="en-GB" sz="1400" b="1" dirty="0" smtClean="0">
                <a:solidFill>
                  <a:srgbClr val="C00000"/>
                </a:solidFill>
              </a:rPr>
              <a:t>Dealing with different time scales</a:t>
            </a:r>
          </a:p>
          <a:p>
            <a:pPr lvl="2"/>
            <a:r>
              <a:rPr lang="en-GB" sz="1200" dirty="0" smtClean="0">
                <a:solidFill>
                  <a:srgbClr val="C00000"/>
                </a:solidFill>
              </a:rPr>
              <a:t>Can we have different assimilation windows in ocean and atmosphere?</a:t>
            </a:r>
          </a:p>
          <a:p>
            <a:pPr lvl="1"/>
            <a:r>
              <a:rPr lang="en-GB" sz="1400" b="1" dirty="0" smtClean="0">
                <a:solidFill>
                  <a:srgbClr val="C00000"/>
                </a:solidFill>
              </a:rPr>
              <a:t>Difficulty specifying the cross-covariance of errors.</a:t>
            </a:r>
          </a:p>
          <a:p>
            <a:pPr lvl="1"/>
            <a:r>
              <a:rPr lang="en-GB" sz="1400" b="1" dirty="0" smtClean="0">
                <a:solidFill>
                  <a:srgbClr val="C00000"/>
                </a:solidFill>
              </a:rPr>
              <a:t>More degrees of freedom, more difficult to constrain</a:t>
            </a:r>
          </a:p>
          <a:p>
            <a:pPr lvl="2"/>
            <a:r>
              <a:rPr lang="en-GB" sz="1200" dirty="0" smtClean="0">
                <a:solidFill>
                  <a:srgbClr val="C00000"/>
                </a:solidFill>
              </a:rPr>
              <a:t>Model systematic error can be larger in coupled model</a:t>
            </a:r>
            <a:endParaRPr lang="en-GB" sz="1200" dirty="0">
              <a:solidFill>
                <a:srgbClr val="C00000"/>
              </a:solidFill>
            </a:endParaRPr>
          </a:p>
          <a:p>
            <a:pPr marL="0" indent="0">
              <a:buNone/>
            </a:pPr>
            <a:endParaRPr lang="en-GB" dirty="0"/>
          </a:p>
        </p:txBody>
      </p:sp>
      <p:sp>
        <p:nvSpPr>
          <p:cNvPr id="3" name="Title 2"/>
          <p:cNvSpPr>
            <a:spLocks noGrp="1"/>
          </p:cNvSpPr>
          <p:nvPr>
            <p:ph type="title"/>
          </p:nvPr>
        </p:nvSpPr>
        <p:spPr/>
        <p:txBody>
          <a:bodyPr>
            <a:normAutofit fontScale="90000"/>
          </a:bodyPr>
          <a:lstStyle/>
          <a:p>
            <a:r>
              <a:rPr lang="en-GB" dirty="0" smtClean="0"/>
              <a:t>Motivations </a:t>
            </a:r>
            <a:r>
              <a:rPr lang="en-GB" dirty="0"/>
              <a:t>for coupled data assimilation</a:t>
            </a:r>
          </a:p>
        </p:txBody>
      </p:sp>
    </p:spTree>
    <p:extLst>
      <p:ext uri="{BB962C8B-B14F-4D97-AF65-F5344CB8AC3E}">
        <p14:creationId xmlns:p14="http://schemas.microsoft.com/office/powerpoint/2010/main" val="1566245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1000"/>
                                        <p:tgtEl>
                                          <p:spTgt spid="2">
                                            <p:txEl>
                                              <p:pRg st="1" end="1"/>
                                            </p:txEl>
                                          </p:spTgt>
                                        </p:tgtEl>
                                      </p:cBhvr>
                                    </p:animEffect>
                                    <p:anim calcmode="lin" valueType="num">
                                      <p:cBhvr>
                                        <p:cTn id="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1000"/>
                                        <p:tgtEl>
                                          <p:spTgt spid="2">
                                            <p:txEl>
                                              <p:pRg st="2" end="2"/>
                                            </p:txEl>
                                          </p:spTgt>
                                        </p:tgtEl>
                                      </p:cBhvr>
                                    </p:animEffect>
                                    <p:anim calcmode="lin" valueType="num">
                                      <p:cBhvr>
                                        <p:cTn id="13"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1000"/>
                                        <p:tgtEl>
                                          <p:spTgt spid="2">
                                            <p:txEl>
                                              <p:pRg st="3" end="3"/>
                                            </p:txEl>
                                          </p:spTgt>
                                        </p:tgtEl>
                                      </p:cBhvr>
                                    </p:animEffect>
                                    <p:anim calcmode="lin" valueType="num">
                                      <p:cBhvr>
                                        <p:cTn id="18"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1000"/>
                                        <p:tgtEl>
                                          <p:spTgt spid="2">
                                            <p:txEl>
                                              <p:pRg st="4" end="4"/>
                                            </p:txEl>
                                          </p:spTgt>
                                        </p:tgtEl>
                                      </p:cBhvr>
                                    </p:animEffect>
                                    <p:anim calcmode="lin" valueType="num">
                                      <p:cBhvr>
                                        <p:cTn id="25"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Effect transition="in" filter="fade">
                                      <p:cBhvr>
                                        <p:cTn id="31" dur="1000"/>
                                        <p:tgtEl>
                                          <p:spTgt spid="2">
                                            <p:txEl>
                                              <p:pRg st="5" end="5"/>
                                            </p:txEl>
                                          </p:spTgt>
                                        </p:tgtEl>
                                      </p:cBhvr>
                                    </p:animEffect>
                                    <p:anim calcmode="lin" valueType="num">
                                      <p:cBhvr>
                                        <p:cTn id="32"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2">
                                            <p:txEl>
                                              <p:pRg st="6" end="6"/>
                                            </p:txEl>
                                          </p:spTgt>
                                        </p:tgtEl>
                                        <p:attrNameLst>
                                          <p:attrName>style.visibility</p:attrName>
                                        </p:attrNameLst>
                                      </p:cBhvr>
                                      <p:to>
                                        <p:strVal val="visible"/>
                                      </p:to>
                                    </p:set>
                                    <p:animEffect transition="in" filter="fade">
                                      <p:cBhvr>
                                        <p:cTn id="38" dur="1000"/>
                                        <p:tgtEl>
                                          <p:spTgt spid="2">
                                            <p:txEl>
                                              <p:pRg st="6" end="6"/>
                                            </p:txEl>
                                          </p:spTgt>
                                        </p:tgtEl>
                                      </p:cBhvr>
                                    </p:animEffect>
                                    <p:anim calcmode="lin" valueType="num">
                                      <p:cBhvr>
                                        <p:cTn id="39"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2">
                                            <p:txEl>
                                              <p:pRg st="6" end="6"/>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animEffect transition="in" filter="fade">
                                      <p:cBhvr>
                                        <p:cTn id="43" dur="1000"/>
                                        <p:tgtEl>
                                          <p:spTgt spid="2">
                                            <p:txEl>
                                              <p:pRg st="7" end="7"/>
                                            </p:txEl>
                                          </p:spTgt>
                                        </p:tgtEl>
                                      </p:cBhvr>
                                    </p:animEffect>
                                    <p:anim calcmode="lin" valueType="num">
                                      <p:cBhvr>
                                        <p:cTn id="44"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2">
                                            <p:txEl>
                                              <p:pRg st="7" end="7"/>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2">
                                            <p:txEl>
                                              <p:pRg st="8" end="8"/>
                                            </p:txEl>
                                          </p:spTgt>
                                        </p:tgtEl>
                                        <p:attrNameLst>
                                          <p:attrName>style.visibility</p:attrName>
                                        </p:attrNameLst>
                                      </p:cBhvr>
                                      <p:to>
                                        <p:strVal val="visible"/>
                                      </p:to>
                                    </p:set>
                                    <p:animEffect transition="in" filter="fade">
                                      <p:cBhvr>
                                        <p:cTn id="48" dur="1000"/>
                                        <p:tgtEl>
                                          <p:spTgt spid="2">
                                            <p:txEl>
                                              <p:pRg st="8" end="8"/>
                                            </p:txEl>
                                          </p:spTgt>
                                        </p:tgtEl>
                                      </p:cBhvr>
                                    </p:animEffect>
                                    <p:anim calcmode="lin" valueType="num">
                                      <p:cBhvr>
                                        <p:cTn id="49"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0"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2">
                                            <p:txEl>
                                              <p:pRg st="11" end="11"/>
                                            </p:txEl>
                                          </p:spTgt>
                                        </p:tgtEl>
                                        <p:attrNameLst>
                                          <p:attrName>style.visibility</p:attrName>
                                        </p:attrNameLst>
                                      </p:cBhvr>
                                      <p:to>
                                        <p:strVal val="visible"/>
                                      </p:to>
                                    </p:set>
                                    <p:animEffect transition="in" filter="fade">
                                      <p:cBhvr>
                                        <p:cTn id="55" dur="1000"/>
                                        <p:tgtEl>
                                          <p:spTgt spid="2">
                                            <p:txEl>
                                              <p:pRg st="11" end="11"/>
                                            </p:txEl>
                                          </p:spTgt>
                                        </p:tgtEl>
                                      </p:cBhvr>
                                    </p:animEffect>
                                    <p:anim calcmode="lin" valueType="num">
                                      <p:cBhvr>
                                        <p:cTn id="56"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57" dur="1000" fill="hold"/>
                                        <p:tgtEl>
                                          <p:spTgt spid="2">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2">
                                            <p:txEl>
                                              <p:pRg st="12" end="12"/>
                                            </p:txEl>
                                          </p:spTgt>
                                        </p:tgtEl>
                                        <p:attrNameLst>
                                          <p:attrName>style.visibility</p:attrName>
                                        </p:attrNameLst>
                                      </p:cBhvr>
                                      <p:to>
                                        <p:strVal val="visible"/>
                                      </p:to>
                                    </p:set>
                                    <p:animEffect transition="in" filter="fade">
                                      <p:cBhvr>
                                        <p:cTn id="62" dur="1000"/>
                                        <p:tgtEl>
                                          <p:spTgt spid="2">
                                            <p:txEl>
                                              <p:pRg st="12" end="12"/>
                                            </p:txEl>
                                          </p:spTgt>
                                        </p:tgtEl>
                                      </p:cBhvr>
                                    </p:animEffect>
                                    <p:anim calcmode="lin" valueType="num">
                                      <p:cBhvr>
                                        <p:cTn id="63"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64" dur="1000" fill="hold"/>
                                        <p:tgtEl>
                                          <p:spTgt spid="2">
                                            <p:txEl>
                                              <p:pRg st="12" end="12"/>
                                            </p:txEl>
                                          </p:spTgt>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2">
                                            <p:txEl>
                                              <p:pRg st="13" end="13"/>
                                            </p:txEl>
                                          </p:spTgt>
                                        </p:tgtEl>
                                        <p:attrNameLst>
                                          <p:attrName>style.visibility</p:attrName>
                                        </p:attrNameLst>
                                      </p:cBhvr>
                                      <p:to>
                                        <p:strVal val="visible"/>
                                      </p:to>
                                    </p:set>
                                    <p:animEffect transition="in" filter="fade">
                                      <p:cBhvr>
                                        <p:cTn id="67" dur="1000"/>
                                        <p:tgtEl>
                                          <p:spTgt spid="2">
                                            <p:txEl>
                                              <p:pRg st="13" end="13"/>
                                            </p:txEl>
                                          </p:spTgt>
                                        </p:tgtEl>
                                      </p:cBhvr>
                                    </p:animEffect>
                                    <p:anim calcmode="lin" valueType="num">
                                      <p:cBhvr>
                                        <p:cTn id="68"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69" dur="1000" fill="hold"/>
                                        <p:tgtEl>
                                          <p:spTgt spid="2">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2">
                                            <p:txEl>
                                              <p:pRg st="14" end="14"/>
                                            </p:txEl>
                                          </p:spTgt>
                                        </p:tgtEl>
                                        <p:attrNameLst>
                                          <p:attrName>style.visibility</p:attrName>
                                        </p:attrNameLst>
                                      </p:cBhvr>
                                      <p:to>
                                        <p:strVal val="visible"/>
                                      </p:to>
                                    </p:set>
                                    <p:anim calcmode="lin" valueType="num">
                                      <p:cBhvr additive="base">
                                        <p:cTn id="74" dur="500" fill="hold"/>
                                        <p:tgtEl>
                                          <p:spTgt spid="2">
                                            <p:txEl>
                                              <p:pRg st="14" end="14"/>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2">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nodeType="clickEffect">
                                  <p:stCondLst>
                                    <p:cond delay="0"/>
                                  </p:stCondLst>
                                  <p:childTnLst>
                                    <p:set>
                                      <p:cBhvr>
                                        <p:cTn id="79" dur="1" fill="hold">
                                          <p:stCondLst>
                                            <p:cond delay="0"/>
                                          </p:stCondLst>
                                        </p:cTn>
                                        <p:tgtEl>
                                          <p:spTgt spid="2">
                                            <p:txEl>
                                              <p:pRg st="15" end="15"/>
                                            </p:txEl>
                                          </p:spTgt>
                                        </p:tgtEl>
                                        <p:attrNameLst>
                                          <p:attrName>style.visibility</p:attrName>
                                        </p:attrNameLst>
                                      </p:cBhvr>
                                      <p:to>
                                        <p:strVal val="visible"/>
                                      </p:to>
                                    </p:set>
                                    <p:anim calcmode="lin" valueType="num">
                                      <p:cBhvr additive="base">
                                        <p:cTn id="80" dur="500" fill="hold"/>
                                        <p:tgtEl>
                                          <p:spTgt spid="2">
                                            <p:txEl>
                                              <p:pRg st="15" end="15"/>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2">
                                            <p:txEl>
                                              <p:pRg st="15" end="15"/>
                                            </p:txEl>
                                          </p:spTgt>
                                        </p:tgtEl>
                                        <p:attrNameLst>
                                          <p:attrName>ppt_y</p:attrName>
                                        </p:attrNameLst>
                                      </p:cBhvr>
                                      <p:tavLst>
                                        <p:tav tm="0">
                                          <p:val>
                                            <p:strVal val="1+#ppt_h/2"/>
                                          </p:val>
                                        </p:tav>
                                        <p:tav tm="100000">
                                          <p:val>
                                            <p:strVal val="#ppt_y"/>
                                          </p:val>
                                        </p:tav>
                                      </p:tavLst>
                                    </p:anim>
                                  </p:childTnLst>
                                </p:cTn>
                              </p:par>
                              <p:par>
                                <p:cTn id="82" presetID="2" presetClass="entr" presetSubtype="4" fill="hold" nodeType="withEffect">
                                  <p:stCondLst>
                                    <p:cond delay="0"/>
                                  </p:stCondLst>
                                  <p:childTnLst>
                                    <p:set>
                                      <p:cBhvr>
                                        <p:cTn id="83" dur="1" fill="hold">
                                          <p:stCondLst>
                                            <p:cond delay="0"/>
                                          </p:stCondLst>
                                        </p:cTn>
                                        <p:tgtEl>
                                          <p:spTgt spid="2">
                                            <p:txEl>
                                              <p:pRg st="16" end="16"/>
                                            </p:txEl>
                                          </p:spTgt>
                                        </p:tgtEl>
                                        <p:attrNameLst>
                                          <p:attrName>style.visibility</p:attrName>
                                        </p:attrNameLst>
                                      </p:cBhvr>
                                      <p:to>
                                        <p:strVal val="visible"/>
                                      </p:to>
                                    </p:set>
                                    <p:anim calcmode="lin" valueType="num">
                                      <p:cBhvr additive="base">
                                        <p:cTn id="84" dur="500" fill="hold"/>
                                        <p:tgtEl>
                                          <p:spTgt spid="2">
                                            <p:txEl>
                                              <p:pRg st="16" end="16"/>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2">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7917" y="1700808"/>
            <a:ext cx="8848725" cy="4392141"/>
          </a:xfrm>
        </p:spPr>
        <p:txBody>
          <a:bodyPr/>
          <a:lstStyle/>
          <a:p>
            <a:r>
              <a:rPr lang="en-GB" sz="1400" b="1" dirty="0" smtClean="0">
                <a:latin typeface="+mj-lt"/>
              </a:rPr>
              <a:t>Strongly Coupled</a:t>
            </a:r>
            <a:r>
              <a:rPr lang="en-GB" sz="1400" dirty="0" smtClean="0">
                <a:latin typeface="+mj-lt"/>
              </a:rPr>
              <a:t>: Assimilation </a:t>
            </a:r>
            <a:r>
              <a:rPr lang="en-GB" sz="1400" dirty="0">
                <a:latin typeface="+mj-lt"/>
              </a:rPr>
              <a:t>into a coupled model where observations in one medium are used to generate analysis increments in the other [minimization of a joint cost function with controls in both media</a:t>
            </a:r>
            <a:r>
              <a:rPr lang="en-GB" sz="1400" dirty="0" smtClean="0">
                <a:latin typeface="+mj-lt"/>
              </a:rPr>
              <a:t>]. </a:t>
            </a:r>
          </a:p>
          <a:p>
            <a:pPr marL="0" indent="0" algn="ctr">
              <a:buNone/>
            </a:pPr>
            <a:r>
              <a:rPr lang="en-GB" sz="1800" dirty="0" smtClean="0">
                <a:latin typeface="Comic Sans MS" panose="030F0702030302020204" pitchFamily="66" charset="0"/>
              </a:rPr>
              <a:t>or</a:t>
            </a:r>
          </a:p>
          <a:p>
            <a:r>
              <a:rPr lang="en-GB" sz="1400" b="1" dirty="0" smtClean="0">
                <a:latin typeface="+mj-lt"/>
              </a:rPr>
              <a:t>Weakly </a:t>
            </a:r>
            <a:r>
              <a:rPr lang="en-GB" sz="1400" b="1" dirty="0">
                <a:latin typeface="+mj-lt"/>
              </a:rPr>
              <a:t>coupled</a:t>
            </a:r>
            <a:r>
              <a:rPr lang="en-GB" sz="1400" dirty="0">
                <a:latin typeface="+mj-lt"/>
              </a:rPr>
              <a:t>: the first guess (background) for each medium </a:t>
            </a:r>
            <a:r>
              <a:rPr lang="en-GB" sz="1400" dirty="0" smtClean="0">
                <a:latin typeface="+mj-lt"/>
              </a:rPr>
              <a:t>is generated </a:t>
            </a:r>
            <a:r>
              <a:rPr lang="en-GB" sz="1400" dirty="0">
                <a:latin typeface="+mj-lt"/>
              </a:rPr>
              <a:t>by a coupled integration</a:t>
            </a:r>
            <a:r>
              <a:rPr lang="en-GB" sz="1400" dirty="0" smtClean="0">
                <a:latin typeface="+mj-lt"/>
              </a:rPr>
              <a:t>. The minimization is done separately in each media.</a:t>
            </a:r>
            <a:endParaRPr lang="en-GB" sz="1400" dirty="0">
              <a:latin typeface="+mj-lt"/>
            </a:endParaRPr>
          </a:p>
          <a:p>
            <a:pPr marL="0" indent="0" algn="ctr">
              <a:buNone/>
            </a:pPr>
            <a:r>
              <a:rPr lang="en-GB" sz="1800" dirty="0"/>
              <a:t>or</a:t>
            </a:r>
          </a:p>
          <a:p>
            <a:r>
              <a:rPr lang="en-GB" sz="1400" b="1" dirty="0" smtClean="0">
                <a:latin typeface="+mj-lt"/>
              </a:rPr>
              <a:t>Reduced </a:t>
            </a:r>
            <a:r>
              <a:rPr lang="en-GB" sz="1400" b="1" dirty="0">
                <a:latin typeface="+mj-lt"/>
              </a:rPr>
              <a:t>systems</a:t>
            </a:r>
            <a:r>
              <a:rPr lang="en-GB" sz="1400" dirty="0">
                <a:latin typeface="+mj-lt"/>
              </a:rPr>
              <a:t>: atmosphere with corrections in ocean mixed </a:t>
            </a:r>
            <a:r>
              <a:rPr lang="en-GB" sz="1400" dirty="0" smtClean="0">
                <a:latin typeface="+mj-lt"/>
              </a:rPr>
              <a:t>layer model</a:t>
            </a:r>
            <a:r>
              <a:rPr lang="en-GB" sz="1400" dirty="0">
                <a:latin typeface="+mj-lt"/>
              </a:rPr>
              <a:t>; ocean with correction of surface </a:t>
            </a:r>
            <a:r>
              <a:rPr lang="en-GB" sz="1400" dirty="0" smtClean="0">
                <a:latin typeface="+mj-lt"/>
              </a:rPr>
              <a:t>fluxes.</a:t>
            </a:r>
            <a:endParaRPr lang="en-GB" sz="1400" dirty="0">
              <a:latin typeface="+mj-lt"/>
            </a:endParaRPr>
          </a:p>
        </p:txBody>
      </p:sp>
      <p:sp>
        <p:nvSpPr>
          <p:cNvPr id="3" name="Title 2"/>
          <p:cNvSpPr>
            <a:spLocks noGrp="1"/>
          </p:cNvSpPr>
          <p:nvPr>
            <p:ph type="title"/>
          </p:nvPr>
        </p:nvSpPr>
        <p:spPr>
          <a:xfrm>
            <a:off x="434454" y="620688"/>
            <a:ext cx="8375650" cy="609600"/>
          </a:xfrm>
        </p:spPr>
        <p:txBody>
          <a:bodyPr/>
          <a:lstStyle/>
          <a:p>
            <a:pPr marL="376238" lvl="0" indent="-376238" algn="ctr">
              <a:spcAft>
                <a:spcPts val="600"/>
              </a:spcAft>
            </a:pPr>
            <a:r>
              <a:rPr lang="en-GB" sz="2400" b="1" dirty="0">
                <a:solidFill>
                  <a:srgbClr val="000000"/>
                </a:solidFill>
              </a:rPr>
              <a:t>What do we mean by “coupled data assimilation”?</a:t>
            </a:r>
            <a:br>
              <a:rPr lang="en-GB" sz="2400" b="1" dirty="0">
                <a:solidFill>
                  <a:srgbClr val="000000"/>
                </a:solidFill>
              </a:rPr>
            </a:br>
            <a:endParaRPr lang="en-GB" b="1" dirty="0"/>
          </a:p>
        </p:txBody>
      </p:sp>
    </p:spTree>
    <p:extLst>
      <p:ext uri="{BB962C8B-B14F-4D97-AF65-F5344CB8AC3E}">
        <p14:creationId xmlns:p14="http://schemas.microsoft.com/office/powerpoint/2010/main" val="157070544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Some existing efforts</a:t>
            </a:r>
            <a:endParaRPr lang="en-GB" dirty="0"/>
          </a:p>
        </p:txBody>
      </p:sp>
      <p:sp>
        <p:nvSpPr>
          <p:cNvPr id="6" name="Content Placeholder 1"/>
          <p:cNvSpPr txBox="1">
            <a:spLocks/>
          </p:cNvSpPr>
          <p:nvPr/>
        </p:nvSpPr>
        <p:spPr>
          <a:xfrm>
            <a:off x="168277" y="981075"/>
            <a:ext cx="8848725" cy="5373688"/>
          </a:xfrm>
          <a:prstGeom prst="rect">
            <a:avLst/>
          </a:prstGeom>
        </p:spPr>
        <p:txBody>
          <a:bodyPr/>
          <a:lstStyle>
            <a:lvl1pPr marL="376238" indent="-376238" algn="l" rtl="0" eaLnBrk="0" fontAlgn="base" hangingPunct="0">
              <a:lnSpc>
                <a:spcPts val="3200"/>
              </a:lnSpc>
              <a:spcBef>
                <a:spcPct val="0"/>
              </a:spcBef>
              <a:spcAft>
                <a:spcPts val="600"/>
              </a:spcAft>
              <a:buClr>
                <a:schemeClr val="tx1"/>
              </a:buClr>
              <a:buChar char="•"/>
              <a:defRPr sz="2400">
                <a:solidFill>
                  <a:schemeClr val="tx1"/>
                </a:solidFill>
                <a:latin typeface="+mn-lt"/>
                <a:ea typeface="+mn-ea"/>
                <a:cs typeface="+mn-cs"/>
              </a:defRPr>
            </a:lvl1pPr>
            <a:lvl2pPr marL="852488" indent="-285750" algn="l" rtl="0" eaLnBrk="0" fontAlgn="base" hangingPunct="0">
              <a:spcBef>
                <a:spcPct val="20000"/>
              </a:spcBef>
              <a:spcAft>
                <a:spcPct val="0"/>
              </a:spcAft>
              <a:buFont typeface="Wingdings" pitchFamily="2" charset="2"/>
              <a:buChar char="Ø"/>
              <a:defRPr sz="2000">
                <a:solidFill>
                  <a:schemeClr val="tx1"/>
                </a:solidFill>
                <a:latin typeface="+mn-lt"/>
              </a:defRPr>
            </a:lvl2pPr>
            <a:lvl3pPr marL="1271588" indent="-228600" algn="l" rtl="0" eaLnBrk="0" fontAlgn="base" hangingPunct="0">
              <a:spcBef>
                <a:spcPct val="20000"/>
              </a:spcBef>
              <a:spcAft>
                <a:spcPct val="0"/>
              </a:spcAft>
              <a:buChar char="o"/>
              <a:defRPr>
                <a:solidFill>
                  <a:schemeClr val="tx1"/>
                </a:solidFill>
                <a:latin typeface="+mn-lt"/>
              </a:defRPr>
            </a:lvl3pPr>
            <a:lvl4pPr marL="1690688" indent="-228600" algn="l" rtl="0" eaLnBrk="0" fontAlgn="base" hangingPunct="0">
              <a:spcBef>
                <a:spcPct val="20000"/>
              </a:spcBef>
              <a:spcAft>
                <a:spcPct val="0"/>
              </a:spcAft>
              <a:buChar char="–"/>
              <a:defRPr sz="16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r>
              <a:rPr lang="en-GB" sz="1200" kern="0" dirty="0" smtClean="0"/>
              <a:t>Assimilation of ocean observations with surface fluxes as control variable</a:t>
            </a:r>
            <a:r>
              <a:rPr lang="en-GB" sz="1200" b="0" kern="0" dirty="0" smtClean="0"/>
              <a:t>: uncoupled systems – ECCO groups, Yuan &amp; </a:t>
            </a:r>
            <a:r>
              <a:rPr lang="en-GB" sz="1200" b="0" kern="0" dirty="0" err="1" smtClean="0"/>
              <a:t>Rienecker</a:t>
            </a:r>
            <a:r>
              <a:rPr lang="en-GB" sz="1200" b="0" kern="0" dirty="0" smtClean="0"/>
              <a:t>, …</a:t>
            </a:r>
          </a:p>
          <a:p>
            <a:r>
              <a:rPr lang="en-GB" sz="1200" kern="0" dirty="0" smtClean="0"/>
              <a:t>Ocean assimilation into a coupled model  </a:t>
            </a:r>
            <a:r>
              <a:rPr lang="en-GB" sz="1200" b="0" kern="0" dirty="0" smtClean="0"/>
              <a:t>(no atmospheric estimation)– GFDL (Zhang et al., 2005)-</a:t>
            </a:r>
            <a:r>
              <a:rPr lang="da-DK" sz="1200" b="0" kern="0" dirty="0" smtClean="0"/>
              <a:t>MRI (Fujii et al. 2009)</a:t>
            </a:r>
          </a:p>
          <a:p>
            <a:r>
              <a:rPr lang="en-GB" sz="1200" kern="0" dirty="0" smtClean="0"/>
              <a:t>Corrections to flux drag coefficients in coupled model - 4DVar system on </a:t>
            </a:r>
            <a:r>
              <a:rPr lang="da-DK" sz="1200" kern="0" dirty="0" smtClean="0"/>
              <a:t>slow manifold </a:t>
            </a:r>
            <a:r>
              <a:rPr lang="da-DK" sz="1200" b="0" kern="0" dirty="0" smtClean="0"/>
              <a:t>– FRCGC (Sugiura et al., 2008)</a:t>
            </a:r>
          </a:p>
          <a:p>
            <a:r>
              <a:rPr lang="en-GB" sz="1200" kern="0" dirty="0" err="1" smtClean="0"/>
              <a:t>EnKF</a:t>
            </a:r>
            <a:r>
              <a:rPr lang="en-GB" sz="1200" kern="0" dirty="0" smtClean="0"/>
              <a:t> and </a:t>
            </a:r>
            <a:r>
              <a:rPr lang="en-GB" sz="1200" kern="0" dirty="0" err="1" smtClean="0"/>
              <a:t>EnsOI</a:t>
            </a:r>
            <a:r>
              <a:rPr lang="en-GB" sz="1200" kern="0" dirty="0" smtClean="0"/>
              <a:t> in coupled AOGCM </a:t>
            </a:r>
            <a:r>
              <a:rPr lang="en-GB" sz="1200" b="0" kern="0" dirty="0" smtClean="0"/>
              <a:t>– </a:t>
            </a:r>
            <a:r>
              <a:rPr lang="en-GB" sz="1200" kern="0" dirty="0" smtClean="0"/>
              <a:t>constraining with prior atmospheric </a:t>
            </a:r>
            <a:r>
              <a:rPr lang="pt-BR" sz="1200" kern="0" dirty="0" smtClean="0"/>
              <a:t>assimilated states </a:t>
            </a:r>
            <a:r>
              <a:rPr lang="pt-BR" sz="1200" b="0" kern="0" dirty="0" smtClean="0"/>
              <a:t>– GMAO, BOM (POAMA3),  GFDL (Zhang et al 2007)</a:t>
            </a:r>
          </a:p>
          <a:p>
            <a:r>
              <a:rPr lang="en-GB" sz="1200" kern="0" dirty="0" smtClean="0"/>
              <a:t> Weakly Coupled: </a:t>
            </a:r>
            <a:r>
              <a:rPr lang="en-GB" sz="1200" b="0" kern="0" dirty="0" smtClean="0"/>
              <a:t>First guess for atmosphere and ocean from AOGCM integration  (or weakly coupled DA)- NCEP (</a:t>
            </a:r>
            <a:r>
              <a:rPr lang="en-GB" sz="1200" b="0" kern="0" dirty="0" err="1" smtClean="0"/>
              <a:t>Saha</a:t>
            </a:r>
            <a:r>
              <a:rPr lang="en-GB" sz="1200" b="0" kern="0" dirty="0" smtClean="0"/>
              <a:t> et al., 2010)-CERA at ECMWF (</a:t>
            </a:r>
            <a:r>
              <a:rPr lang="en-GB" sz="1200" b="0" kern="0" dirty="0" err="1" smtClean="0"/>
              <a:t>Laloyaux</a:t>
            </a:r>
            <a:r>
              <a:rPr lang="en-GB" sz="1200" b="0" kern="0" dirty="0" smtClean="0"/>
              <a:t> et al 2015), </a:t>
            </a:r>
            <a:r>
              <a:rPr lang="en-GB" sz="1200" b="0" kern="0" dirty="0" err="1" smtClean="0"/>
              <a:t>MetOffice</a:t>
            </a:r>
            <a:r>
              <a:rPr lang="en-GB" sz="1200" b="0" kern="0" dirty="0" smtClean="0"/>
              <a:t> (Lea et al 2015)</a:t>
            </a:r>
          </a:p>
          <a:p>
            <a:r>
              <a:rPr lang="en-GB" sz="1200" kern="0" dirty="0" smtClean="0"/>
              <a:t>Coupled DA in simplified models </a:t>
            </a:r>
            <a:r>
              <a:rPr lang="en-GB" sz="1200" b="0" kern="0" dirty="0" smtClean="0"/>
              <a:t>(Tardif et al 2014, Smith et al 2014, Bennett et al).</a:t>
            </a:r>
          </a:p>
          <a:p>
            <a:r>
              <a:rPr lang="en-GB" sz="1200" kern="0" dirty="0" smtClean="0"/>
              <a:t>Assimilation of coupled anomalies </a:t>
            </a:r>
            <a:r>
              <a:rPr lang="en-GB" sz="1200" b="0" kern="0" dirty="0" smtClean="0"/>
              <a:t>into a coupled OAGCM, with coupled </a:t>
            </a:r>
            <a:r>
              <a:rPr lang="en-GB" sz="1200" b="0" kern="0" dirty="0" err="1" smtClean="0"/>
              <a:t>covariances</a:t>
            </a:r>
            <a:r>
              <a:rPr lang="en-GB" sz="1200" b="0" kern="0" dirty="0" smtClean="0"/>
              <a:t>. Slow manifold</a:t>
            </a:r>
            <a:endParaRPr lang="en-GB" sz="1200" b="0" kern="0" dirty="0"/>
          </a:p>
        </p:txBody>
      </p:sp>
    </p:spTree>
    <p:extLst>
      <p:ext uri="{BB962C8B-B14F-4D97-AF65-F5344CB8AC3E}">
        <p14:creationId xmlns:p14="http://schemas.microsoft.com/office/powerpoint/2010/main" val="3784809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68350" y="260648"/>
            <a:ext cx="8375650" cy="609600"/>
          </a:xfrm>
        </p:spPr>
        <p:txBody>
          <a:bodyPr/>
          <a:lstStyle/>
          <a:p>
            <a:r>
              <a:rPr lang="en-GB" b="1" dirty="0" smtClean="0"/>
              <a:t>Why do we do ocean DA?</a:t>
            </a:r>
          </a:p>
        </p:txBody>
      </p:sp>
      <p:sp>
        <p:nvSpPr>
          <p:cNvPr id="10243" name="Rectangle 3"/>
          <p:cNvSpPr>
            <a:spLocks noGrp="1" noChangeArrowheads="1"/>
          </p:cNvSpPr>
          <p:nvPr>
            <p:ph type="body" idx="1"/>
          </p:nvPr>
        </p:nvSpPr>
        <p:spPr>
          <a:xfrm>
            <a:off x="251520" y="1916832"/>
            <a:ext cx="8748464" cy="3960812"/>
          </a:xfrm>
        </p:spPr>
        <p:txBody>
          <a:bodyPr/>
          <a:lstStyle/>
          <a:p>
            <a:r>
              <a:rPr lang="en-GB" sz="2000" b="1" dirty="0" smtClean="0">
                <a:solidFill>
                  <a:schemeClr val="accent6">
                    <a:lumMod val="50000"/>
                  </a:schemeClr>
                </a:solidFill>
              </a:rPr>
              <a:t>Forecasting: initialization of coupled models </a:t>
            </a:r>
          </a:p>
          <a:p>
            <a:pPr lvl="1"/>
            <a:r>
              <a:rPr lang="en-GB" sz="1600" dirty="0" smtClean="0">
                <a:solidFill>
                  <a:schemeClr val="accent6">
                    <a:lumMod val="50000"/>
                  </a:schemeClr>
                </a:solidFill>
              </a:rPr>
              <a:t>NWP, monthly, seasonal, decadal. </a:t>
            </a:r>
          </a:p>
          <a:p>
            <a:pPr lvl="1"/>
            <a:r>
              <a:rPr lang="en-GB" sz="1600" dirty="0" smtClean="0">
                <a:solidFill>
                  <a:schemeClr val="accent6">
                    <a:lumMod val="50000"/>
                  </a:schemeClr>
                </a:solidFill>
              </a:rPr>
              <a:t>Different depths of the ocean are involved at different time scales</a:t>
            </a:r>
          </a:p>
          <a:p>
            <a:pPr lvl="1"/>
            <a:r>
              <a:rPr lang="en-GB" sz="1600" dirty="0" smtClean="0">
                <a:solidFill>
                  <a:schemeClr val="accent6">
                    <a:lumMod val="50000"/>
                  </a:schemeClr>
                </a:solidFill>
              </a:rPr>
              <a:t>Climate resolution </a:t>
            </a:r>
            <a:r>
              <a:rPr lang="en-GB" sz="2000" dirty="0" smtClean="0">
                <a:solidFill>
                  <a:schemeClr val="accent6">
                    <a:lumMod val="50000"/>
                  </a:schemeClr>
                </a:solidFill>
              </a:rPr>
              <a:t>(global ~1, 1/4 degrees, …1/12)</a:t>
            </a:r>
          </a:p>
          <a:p>
            <a:endParaRPr lang="en-GB" sz="2200" dirty="0" smtClean="0">
              <a:solidFill>
                <a:schemeClr val="accent6">
                  <a:lumMod val="50000"/>
                </a:schemeClr>
              </a:solidFill>
            </a:endParaRPr>
          </a:p>
          <a:p>
            <a:r>
              <a:rPr lang="en-GB" sz="2000" b="1" dirty="0" smtClean="0">
                <a:solidFill>
                  <a:srgbClr val="0000CC"/>
                </a:solidFill>
              </a:rPr>
              <a:t>Reconstruct &amp; monitor the ocean </a:t>
            </a:r>
            <a:r>
              <a:rPr lang="en-GB" sz="2000" i="1" dirty="0" smtClean="0">
                <a:solidFill>
                  <a:srgbClr val="0000CC"/>
                </a:solidFill>
              </a:rPr>
              <a:t>(re-analysis)</a:t>
            </a:r>
          </a:p>
          <a:p>
            <a:pPr lvl="1">
              <a:buFont typeface="Wingdings" pitchFamily="2" charset="2"/>
              <a:buNone/>
            </a:pPr>
            <a:endParaRPr lang="en-GB" sz="1800" dirty="0" smtClean="0">
              <a:solidFill>
                <a:srgbClr val="0000CC"/>
              </a:solidFill>
            </a:endParaRPr>
          </a:p>
          <a:p>
            <a:r>
              <a:rPr lang="en-GB" sz="2000" b="1" dirty="0"/>
              <a:t>M</a:t>
            </a:r>
            <a:r>
              <a:rPr lang="en-GB" sz="2000" b="1" dirty="0" smtClean="0"/>
              <a:t>onitor/forecast the ocean </a:t>
            </a:r>
            <a:r>
              <a:rPr lang="en-GB" sz="2000" b="1" dirty="0" err="1" smtClean="0"/>
              <a:t>mesoscale</a:t>
            </a:r>
            <a:r>
              <a:rPr lang="en-GB" sz="2000" b="1" dirty="0" smtClean="0"/>
              <a:t> and </a:t>
            </a:r>
            <a:r>
              <a:rPr lang="en-GB" sz="2000" b="1" dirty="0" err="1" smtClean="0"/>
              <a:t>biochemestry</a:t>
            </a:r>
            <a:endParaRPr lang="en-GB" sz="2000" b="1" dirty="0" smtClean="0"/>
          </a:p>
          <a:p>
            <a:pPr lvl="1"/>
            <a:r>
              <a:rPr lang="en-GB" sz="1600" dirty="0" smtClean="0"/>
              <a:t>High resolution ocean analysis (regional, ~1/3-1/9-1/12 degrees)</a:t>
            </a:r>
          </a:p>
          <a:p>
            <a:pPr lvl="1"/>
            <a:r>
              <a:rPr lang="en-GB" sz="1600" dirty="0" smtClean="0"/>
              <a:t>Defence, commercial applications (oil rigs …), safety and rescue, environmental (</a:t>
            </a:r>
            <a:r>
              <a:rPr lang="en-GB" sz="1600" dirty="0" err="1" smtClean="0"/>
              <a:t>algii</a:t>
            </a:r>
            <a:r>
              <a:rPr lang="en-GB" sz="1600" dirty="0" smtClean="0"/>
              <a:t> blooms, spills)</a:t>
            </a:r>
          </a:p>
          <a:p>
            <a:pPr lvl="1">
              <a:buFont typeface="Wingdings" pitchFamily="2" charset="2"/>
              <a:buNone/>
            </a:pPr>
            <a:endParaRPr lang="en-GB" sz="1800" dirty="0" smtClean="0"/>
          </a:p>
          <a:p>
            <a:pPr>
              <a:buNone/>
            </a:pPr>
            <a:endParaRPr lang="en-GB" sz="2000" dirty="0" smtClean="0">
              <a:solidFill>
                <a:srgbClr val="0000CC"/>
              </a:solidFill>
            </a:endParaRPr>
          </a:p>
        </p:txBody>
      </p:sp>
    </p:spTree>
    <p:extLst>
      <p:ext uri="{BB962C8B-B14F-4D97-AF65-F5344CB8AC3E}">
        <p14:creationId xmlns:p14="http://schemas.microsoft.com/office/powerpoint/2010/main" val="163285578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a:p>
        </p:txBody>
      </p:sp>
      <p:pic>
        <p:nvPicPr>
          <p:cNvPr id="2457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9482"/>
            <a:ext cx="9180512" cy="6820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2511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The CERA</a:t>
            </a:r>
            <a:r>
              <a:rPr lang="en-GB" dirty="0"/>
              <a:t> </a:t>
            </a:r>
            <a:r>
              <a:rPr lang="en-GB" dirty="0" smtClean="0"/>
              <a:t>system</a:t>
            </a:r>
            <a:endParaRPr lang="en-GB" dirty="0"/>
          </a:p>
        </p:txBody>
      </p:sp>
      <p:sp>
        <p:nvSpPr>
          <p:cNvPr id="7" name="Content Placeholder 6"/>
          <p:cNvSpPr>
            <a:spLocks noGrp="1"/>
          </p:cNvSpPr>
          <p:nvPr>
            <p:ph sz="half" idx="1"/>
          </p:nvPr>
        </p:nvSpPr>
        <p:spPr>
          <a:xfrm>
            <a:off x="107504" y="1124744"/>
            <a:ext cx="3672408" cy="4896544"/>
          </a:xfrm>
        </p:spPr>
        <p:txBody>
          <a:bodyPr>
            <a:normAutofit/>
          </a:bodyPr>
          <a:lstStyle/>
          <a:p>
            <a:pPr>
              <a:lnSpc>
                <a:spcPct val="150000"/>
              </a:lnSpc>
            </a:pPr>
            <a:r>
              <a:rPr lang="en-GB" sz="1600" dirty="0" smtClean="0"/>
              <a:t>Weakly coupled data assimilation system initially intended for the reanalysis.</a:t>
            </a:r>
          </a:p>
          <a:p>
            <a:pPr>
              <a:lnSpc>
                <a:spcPct val="150000"/>
              </a:lnSpc>
            </a:pPr>
            <a:r>
              <a:rPr lang="en-GB" sz="1600" dirty="0" smtClean="0"/>
              <a:t>The atmosphere (IFS) runs coupled to the ocean (NEMO) in the “outer” loops (</a:t>
            </a:r>
            <a:r>
              <a:rPr lang="en-GB" sz="1600" dirty="0" err="1" smtClean="0"/>
              <a:t>trajX</a:t>
            </a:r>
            <a:r>
              <a:rPr lang="en-GB" sz="1600" dirty="0" smtClean="0"/>
              <a:t>).</a:t>
            </a:r>
          </a:p>
          <a:p>
            <a:pPr>
              <a:lnSpc>
                <a:spcPct val="150000"/>
              </a:lnSpc>
            </a:pPr>
            <a:r>
              <a:rPr lang="en-GB" sz="1600" dirty="0" smtClean="0"/>
              <a:t>The minimization of the cost function is done separately for the ocean and the atmosphere.</a:t>
            </a:r>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2810" y="1340768"/>
            <a:ext cx="4583111" cy="5112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8510" b="14076"/>
          <a:stretch/>
        </p:blipFill>
        <p:spPr>
          <a:xfrm>
            <a:off x="4011366" y="1419267"/>
            <a:ext cx="4881114" cy="4890053"/>
          </a:xfrm>
          <a:prstGeom prst="rect">
            <a:avLst/>
          </a:prstGeom>
        </p:spPr>
      </p:pic>
      <p:sp>
        <p:nvSpPr>
          <p:cNvPr id="4" name="TextBox 3"/>
          <p:cNvSpPr txBox="1"/>
          <p:nvPr/>
        </p:nvSpPr>
        <p:spPr>
          <a:xfrm>
            <a:off x="5457598" y="6176337"/>
            <a:ext cx="3456384" cy="276999"/>
          </a:xfrm>
          <a:prstGeom prst="rect">
            <a:avLst/>
          </a:prstGeom>
          <a:noFill/>
        </p:spPr>
        <p:txBody>
          <a:bodyPr wrap="square" rtlCol="0">
            <a:spAutoFit/>
          </a:bodyPr>
          <a:lstStyle/>
          <a:p>
            <a:r>
              <a:rPr lang="en-GB" sz="1200" b="0" i="1" dirty="0" err="1" smtClean="0"/>
              <a:t>Laloyaux</a:t>
            </a:r>
            <a:r>
              <a:rPr lang="en-GB" sz="1200" b="0" i="1" dirty="0" smtClean="0"/>
              <a:t> et al QJMS, submitted</a:t>
            </a:r>
            <a:endParaRPr lang="en-GB" sz="1200" b="0" i="1" dirty="0"/>
          </a:p>
        </p:txBody>
      </p:sp>
    </p:spTree>
    <p:extLst>
      <p:ext uri="{BB962C8B-B14F-4D97-AF65-F5344CB8AC3E}">
        <p14:creationId xmlns:p14="http://schemas.microsoft.com/office/powerpoint/2010/main" val="29269387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5" y="907604"/>
            <a:ext cx="8567489" cy="5566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899592" y="260648"/>
            <a:ext cx="7128792" cy="461665"/>
          </a:xfrm>
          <a:prstGeom prst="rect">
            <a:avLst/>
          </a:prstGeom>
          <a:noFill/>
        </p:spPr>
        <p:txBody>
          <a:bodyPr wrap="square" rtlCol="0">
            <a:spAutoFit/>
          </a:bodyPr>
          <a:lstStyle/>
          <a:p>
            <a:r>
              <a:rPr lang="en-GB" dirty="0" smtClean="0"/>
              <a:t>Slower Error growth in tropics</a:t>
            </a:r>
            <a:endParaRPr lang="en-GB" dirty="0"/>
          </a:p>
        </p:txBody>
      </p:sp>
      <p:sp>
        <p:nvSpPr>
          <p:cNvPr id="7" name="TextBox 6"/>
          <p:cNvSpPr txBox="1"/>
          <p:nvPr/>
        </p:nvSpPr>
        <p:spPr>
          <a:xfrm>
            <a:off x="5724127" y="6178896"/>
            <a:ext cx="3238897" cy="307777"/>
          </a:xfrm>
          <a:prstGeom prst="rect">
            <a:avLst/>
          </a:prstGeom>
          <a:solidFill>
            <a:schemeClr val="bg1"/>
          </a:solidFill>
        </p:spPr>
        <p:txBody>
          <a:bodyPr wrap="square" rtlCol="0">
            <a:spAutoFit/>
          </a:bodyPr>
          <a:lstStyle/>
          <a:p>
            <a:r>
              <a:rPr lang="en-GB" sz="1400" dirty="0" smtClean="0"/>
              <a:t>Courtesy of Patrick </a:t>
            </a:r>
            <a:r>
              <a:rPr lang="en-GB" sz="1400" dirty="0" err="1" smtClean="0"/>
              <a:t>Laloyaux</a:t>
            </a:r>
            <a:endParaRPr lang="en-GB" sz="1400" dirty="0"/>
          </a:p>
        </p:txBody>
      </p:sp>
    </p:spTree>
    <p:extLst>
      <p:ext uri="{BB962C8B-B14F-4D97-AF65-F5344CB8AC3E}">
        <p14:creationId xmlns:p14="http://schemas.microsoft.com/office/powerpoint/2010/main" val="25806218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GB" dirty="0"/>
              <a:t>Fully coupled assimilation</a:t>
            </a:r>
          </a:p>
          <a:p>
            <a:pPr lvl="1"/>
            <a:r>
              <a:rPr lang="en-GB" dirty="0" smtClean="0"/>
              <a:t>coupled </a:t>
            </a:r>
            <a:r>
              <a:rPr lang="en-GB" dirty="0"/>
              <a:t>model for the nonlinear </a:t>
            </a:r>
            <a:r>
              <a:rPr lang="en-GB" dirty="0" smtClean="0"/>
              <a:t>trajectories</a:t>
            </a:r>
          </a:p>
          <a:p>
            <a:pPr lvl="2"/>
            <a:r>
              <a:rPr lang="en-GB" dirty="0" smtClean="0">
                <a:solidFill>
                  <a:schemeClr val="accent2"/>
                </a:solidFill>
              </a:rPr>
              <a:t>balanced fields</a:t>
            </a:r>
            <a:endParaRPr lang="en-GB" dirty="0">
              <a:solidFill>
                <a:schemeClr val="accent2"/>
              </a:solidFill>
            </a:endParaRPr>
          </a:p>
          <a:p>
            <a:pPr lvl="1"/>
            <a:r>
              <a:rPr lang="en-GB" dirty="0" smtClean="0"/>
              <a:t>one </a:t>
            </a:r>
            <a:r>
              <a:rPr lang="en-GB" dirty="0"/>
              <a:t>analysis calculated by one minimization process</a:t>
            </a:r>
          </a:p>
          <a:p>
            <a:pPr lvl="2"/>
            <a:r>
              <a:rPr lang="en-GB" dirty="0" smtClean="0">
                <a:solidFill>
                  <a:schemeClr val="accent2"/>
                </a:solidFill>
              </a:rPr>
              <a:t>balanced </a:t>
            </a:r>
            <a:r>
              <a:rPr lang="en-GB" dirty="0">
                <a:solidFill>
                  <a:schemeClr val="accent2"/>
                </a:solidFill>
              </a:rPr>
              <a:t>analysis</a:t>
            </a:r>
          </a:p>
          <a:p>
            <a:pPr lvl="2"/>
            <a:r>
              <a:rPr lang="en-GB" dirty="0" smtClean="0">
                <a:solidFill>
                  <a:srgbClr val="FF0000"/>
                </a:solidFill>
              </a:rPr>
              <a:t>coupled </a:t>
            </a:r>
            <a:r>
              <a:rPr lang="en-GB" dirty="0" err="1">
                <a:solidFill>
                  <a:srgbClr val="FF0000"/>
                </a:solidFill>
              </a:rPr>
              <a:t>adjoint</a:t>
            </a:r>
            <a:r>
              <a:rPr lang="en-GB" dirty="0">
                <a:solidFill>
                  <a:srgbClr val="FF0000"/>
                </a:solidFill>
              </a:rPr>
              <a:t> for a 4D-VAR approach</a:t>
            </a:r>
          </a:p>
          <a:p>
            <a:pPr lvl="2"/>
            <a:r>
              <a:rPr lang="en-GB" dirty="0" err="1" smtClean="0">
                <a:solidFill>
                  <a:srgbClr val="FF0000"/>
                </a:solidFill>
              </a:rPr>
              <a:t>modelisation</a:t>
            </a:r>
            <a:r>
              <a:rPr lang="en-GB" dirty="0" smtClean="0">
                <a:solidFill>
                  <a:srgbClr val="FF0000"/>
                </a:solidFill>
              </a:rPr>
              <a:t> </a:t>
            </a:r>
            <a:r>
              <a:rPr lang="en-GB" dirty="0">
                <a:solidFill>
                  <a:srgbClr val="FF0000"/>
                </a:solidFill>
              </a:rPr>
              <a:t>of </a:t>
            </a:r>
            <a:r>
              <a:rPr lang="en-GB" dirty="0" err="1">
                <a:solidFill>
                  <a:srgbClr val="FF0000"/>
                </a:solidFill>
              </a:rPr>
              <a:t>covariances</a:t>
            </a:r>
            <a:r>
              <a:rPr lang="en-GB" dirty="0">
                <a:solidFill>
                  <a:srgbClr val="FF0000"/>
                </a:solidFill>
              </a:rPr>
              <a:t> between atmosphere and </a:t>
            </a:r>
            <a:r>
              <a:rPr lang="en-GB" dirty="0" smtClean="0">
                <a:solidFill>
                  <a:srgbClr val="FF0000"/>
                </a:solidFill>
              </a:rPr>
              <a:t>ocean</a:t>
            </a:r>
          </a:p>
          <a:p>
            <a:pPr lvl="2"/>
            <a:endParaRPr lang="en-GB" dirty="0"/>
          </a:p>
          <a:p>
            <a:r>
              <a:rPr lang="en-GB" dirty="0"/>
              <a:t>Weakly coupled assimilation</a:t>
            </a:r>
          </a:p>
          <a:p>
            <a:pPr lvl="1"/>
            <a:r>
              <a:rPr lang="en-GB" dirty="0" smtClean="0"/>
              <a:t>coupled </a:t>
            </a:r>
            <a:r>
              <a:rPr lang="en-GB" dirty="0"/>
              <a:t>model for the nonlinear trajectories</a:t>
            </a:r>
          </a:p>
          <a:p>
            <a:pPr lvl="2"/>
            <a:r>
              <a:rPr lang="en-GB" dirty="0" smtClean="0">
                <a:solidFill>
                  <a:schemeClr val="accent2"/>
                </a:solidFill>
              </a:rPr>
              <a:t>balanced fields	</a:t>
            </a:r>
            <a:endParaRPr lang="en-GB" dirty="0">
              <a:solidFill>
                <a:schemeClr val="accent2"/>
              </a:solidFill>
            </a:endParaRPr>
          </a:p>
          <a:p>
            <a:pPr lvl="1"/>
            <a:r>
              <a:rPr lang="en-GB" dirty="0" smtClean="0"/>
              <a:t>two </a:t>
            </a:r>
            <a:r>
              <a:rPr lang="en-GB" dirty="0"/>
              <a:t>analysis computed in parallel by two minimization </a:t>
            </a:r>
            <a:r>
              <a:rPr lang="en-GB" dirty="0" smtClean="0"/>
              <a:t>processes</a:t>
            </a:r>
            <a:endParaRPr lang="en-GB" dirty="0"/>
          </a:p>
          <a:p>
            <a:pPr lvl="2"/>
            <a:r>
              <a:rPr lang="en-GB" dirty="0" smtClean="0">
                <a:solidFill>
                  <a:schemeClr val="accent2"/>
                </a:solidFill>
              </a:rPr>
              <a:t>avoid </a:t>
            </a:r>
            <a:r>
              <a:rPr lang="en-GB" dirty="0">
                <a:solidFill>
                  <a:schemeClr val="accent2"/>
                </a:solidFill>
              </a:rPr>
              <a:t>the development of new </a:t>
            </a:r>
            <a:r>
              <a:rPr lang="en-GB" dirty="0" err="1">
                <a:solidFill>
                  <a:schemeClr val="accent2"/>
                </a:solidFill>
              </a:rPr>
              <a:t>adjoint</a:t>
            </a:r>
            <a:r>
              <a:rPr lang="en-GB" dirty="0">
                <a:solidFill>
                  <a:schemeClr val="accent2"/>
                </a:solidFill>
              </a:rPr>
              <a:t> codes</a:t>
            </a:r>
          </a:p>
          <a:p>
            <a:pPr lvl="2"/>
            <a:r>
              <a:rPr lang="en-GB" dirty="0" err="1" smtClean="0">
                <a:solidFill>
                  <a:schemeClr val="accent2"/>
                </a:solidFill>
              </a:rPr>
              <a:t>covariances</a:t>
            </a:r>
            <a:r>
              <a:rPr lang="en-GB" dirty="0" smtClean="0">
                <a:solidFill>
                  <a:schemeClr val="accent2"/>
                </a:solidFill>
              </a:rPr>
              <a:t> </a:t>
            </a:r>
            <a:r>
              <a:rPr lang="en-GB" dirty="0">
                <a:solidFill>
                  <a:schemeClr val="accent2"/>
                </a:solidFill>
              </a:rPr>
              <a:t>between atmosphere and ocean are not required</a:t>
            </a:r>
          </a:p>
          <a:p>
            <a:pPr lvl="2"/>
            <a:r>
              <a:rPr lang="en-GB" b="1" dirty="0" smtClean="0"/>
              <a:t>possible </a:t>
            </a:r>
            <a:r>
              <a:rPr lang="en-GB" b="1" dirty="0"/>
              <a:t>information exchange during the </a:t>
            </a:r>
            <a:r>
              <a:rPr lang="en-GB" b="1" dirty="0" smtClean="0"/>
              <a:t>minimizations</a:t>
            </a:r>
          </a:p>
          <a:p>
            <a:pPr lvl="2"/>
            <a:r>
              <a:rPr lang="en-GB" dirty="0" smtClean="0">
                <a:solidFill>
                  <a:srgbClr val="FF0000"/>
                </a:solidFill>
              </a:rPr>
              <a:t>Balance between ocean-</a:t>
            </a:r>
            <a:r>
              <a:rPr lang="en-GB" dirty="0" err="1" smtClean="0">
                <a:solidFill>
                  <a:srgbClr val="FF0000"/>
                </a:solidFill>
              </a:rPr>
              <a:t>atmos</a:t>
            </a:r>
            <a:r>
              <a:rPr lang="en-GB" dirty="0" smtClean="0">
                <a:solidFill>
                  <a:srgbClr val="FF0000"/>
                </a:solidFill>
              </a:rPr>
              <a:t> analyses is not guaranteed</a:t>
            </a:r>
            <a:endParaRPr lang="en-GB" dirty="0"/>
          </a:p>
        </p:txBody>
      </p:sp>
      <p:sp>
        <p:nvSpPr>
          <p:cNvPr id="3" name="Title 2"/>
          <p:cNvSpPr>
            <a:spLocks noGrp="1"/>
          </p:cNvSpPr>
          <p:nvPr>
            <p:ph type="title"/>
          </p:nvPr>
        </p:nvSpPr>
        <p:spPr/>
        <p:txBody>
          <a:bodyPr/>
          <a:lstStyle/>
          <a:p>
            <a:r>
              <a:rPr lang="en-GB" dirty="0" smtClean="0"/>
              <a:t>Coupled assimilation </a:t>
            </a:r>
            <a:r>
              <a:rPr lang="en-GB" dirty="0"/>
              <a:t>schemes</a:t>
            </a:r>
          </a:p>
        </p:txBody>
      </p:sp>
    </p:spTree>
    <p:extLst>
      <p:ext uri="{BB962C8B-B14F-4D97-AF65-F5344CB8AC3E}">
        <p14:creationId xmlns:p14="http://schemas.microsoft.com/office/powerpoint/2010/main" val="16218421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2800" b="1" dirty="0" smtClean="0"/>
              <a:t>Considerations on </a:t>
            </a:r>
            <a:r>
              <a:rPr lang="en-GB" sz="2800" b="1" dirty="0"/>
              <a:t>coupled assimilation</a:t>
            </a:r>
            <a:endParaRPr lang="en-GB" sz="2800" dirty="0"/>
          </a:p>
        </p:txBody>
      </p:sp>
      <p:sp>
        <p:nvSpPr>
          <p:cNvPr id="4" name="TextBox 3"/>
          <p:cNvSpPr txBox="1"/>
          <p:nvPr/>
        </p:nvSpPr>
        <p:spPr>
          <a:xfrm>
            <a:off x="395536" y="1052736"/>
            <a:ext cx="8629402" cy="5416868"/>
          </a:xfrm>
          <a:prstGeom prst="rect">
            <a:avLst/>
          </a:prstGeom>
          <a:noFill/>
        </p:spPr>
        <p:txBody>
          <a:bodyPr wrap="square" rtlCol="0">
            <a:spAutoFit/>
          </a:bodyPr>
          <a:lstStyle/>
          <a:p>
            <a:pPr marL="171450" indent="-171450" algn="l">
              <a:buFont typeface="Arial" panose="020B0604020202020204" pitchFamily="34" charset="0"/>
              <a:buChar char="•"/>
            </a:pPr>
            <a:r>
              <a:rPr lang="en-GB" sz="1600" dirty="0" smtClean="0"/>
              <a:t>The motivation for coupled DA comes also from other fields:</a:t>
            </a:r>
          </a:p>
          <a:p>
            <a:r>
              <a:rPr lang="en-GB" sz="1200" b="0" dirty="0" smtClean="0"/>
              <a:t>Ocean-</a:t>
            </a:r>
            <a:r>
              <a:rPr lang="en-GB" sz="1200" b="0" dirty="0" err="1" smtClean="0"/>
              <a:t>SeaIce</a:t>
            </a:r>
            <a:r>
              <a:rPr lang="en-GB" sz="1200" b="0" dirty="0"/>
              <a:t> </a:t>
            </a:r>
            <a:r>
              <a:rPr lang="en-GB" sz="1200" b="0" dirty="0" smtClean="0"/>
              <a:t>                Atmosphere-Chemistry            Ocean-Biochemistry</a:t>
            </a:r>
          </a:p>
          <a:p>
            <a:pPr algn="l"/>
            <a:endParaRPr lang="en-GB" sz="1200" b="0" dirty="0"/>
          </a:p>
          <a:p>
            <a:pPr marL="171450" indent="-171450" algn="l">
              <a:buFont typeface="Arial" panose="020B0604020202020204" pitchFamily="34" charset="0"/>
              <a:buChar char="•"/>
            </a:pPr>
            <a:r>
              <a:rPr lang="en-GB" sz="1600" dirty="0" smtClean="0"/>
              <a:t>Coupled DA is not a panacea, and can become a cliché</a:t>
            </a:r>
          </a:p>
          <a:p>
            <a:pPr marL="628650" lvl="1" indent="-171450" algn="l">
              <a:buFont typeface="Arial" panose="020B0604020202020204" pitchFamily="34" charset="0"/>
              <a:buChar char="•"/>
            </a:pPr>
            <a:r>
              <a:rPr lang="en-GB" sz="1200" b="0" dirty="0" smtClean="0"/>
              <a:t>Model error is an issue: some aspects may be improved by coupling (diurnal cycle, momentum flux, heat exchange); others can get worse, especially if observing system is poor.</a:t>
            </a:r>
          </a:p>
          <a:p>
            <a:pPr marL="628650" lvl="1" indent="-171450" algn="l">
              <a:buFont typeface="Arial" panose="020B0604020202020204" pitchFamily="34" charset="0"/>
              <a:buChar char="•"/>
            </a:pPr>
            <a:r>
              <a:rPr lang="en-GB" sz="1200" b="0" dirty="0" smtClean="0"/>
              <a:t>CDA itself may not reduce initialization shock. </a:t>
            </a:r>
          </a:p>
          <a:p>
            <a:pPr marL="628650" lvl="1" indent="-171450" algn="l">
              <a:buFont typeface="Arial" panose="020B0604020202020204" pitchFamily="34" charset="0"/>
              <a:buChar char="•"/>
            </a:pPr>
            <a:r>
              <a:rPr lang="en-GB" sz="1200" b="0" dirty="0" smtClean="0"/>
              <a:t>CDA does not guarantee better heat/energy budgets, but at least more traceable.</a:t>
            </a:r>
          </a:p>
          <a:p>
            <a:pPr marL="628650" lvl="1" indent="-171450" algn="l">
              <a:buFont typeface="Arial" panose="020B0604020202020204" pitchFamily="34" charset="0"/>
              <a:buChar char="•"/>
            </a:pPr>
            <a:endParaRPr lang="en-GB" sz="1200" b="0" dirty="0" smtClean="0"/>
          </a:p>
          <a:p>
            <a:pPr marL="171450" indent="-171450" algn="l">
              <a:buFont typeface="Arial" panose="020B0604020202020204" pitchFamily="34" charset="0"/>
              <a:buChar char="•"/>
            </a:pPr>
            <a:r>
              <a:rPr lang="en-GB" sz="1600" dirty="0" smtClean="0"/>
              <a:t>Coupled DA should go hand in hand with model developments</a:t>
            </a:r>
          </a:p>
          <a:p>
            <a:pPr marL="628650" lvl="1" indent="-171450" algn="l">
              <a:buFont typeface="Arial" panose="020B0604020202020204" pitchFamily="34" charset="0"/>
              <a:buChar char="•"/>
            </a:pPr>
            <a:r>
              <a:rPr lang="en-GB" sz="1200" b="0" dirty="0" smtClean="0"/>
              <a:t>Modelling of the diurnal cycle.</a:t>
            </a:r>
          </a:p>
          <a:p>
            <a:pPr marL="628650" lvl="1" indent="-171450" algn="l">
              <a:buFont typeface="Arial" panose="020B0604020202020204" pitchFamily="34" charset="0"/>
              <a:buChar char="•"/>
            </a:pPr>
            <a:r>
              <a:rPr lang="en-GB" sz="1200" b="0" dirty="0" smtClean="0"/>
              <a:t>Modelling of boundary layer processes.</a:t>
            </a:r>
          </a:p>
          <a:p>
            <a:pPr lvl="1" algn="l"/>
            <a:endParaRPr lang="en-GB" sz="1400" b="0" dirty="0" smtClean="0"/>
          </a:p>
          <a:p>
            <a:pPr marL="171450" indent="-171450" algn="l">
              <a:buFont typeface="Arial" panose="020B0604020202020204" pitchFamily="34" charset="0"/>
              <a:buChar char="•"/>
            </a:pPr>
            <a:r>
              <a:rPr lang="en-GB" sz="1400" dirty="0" smtClean="0"/>
              <a:t>Coupled DA addresses different time scales: </a:t>
            </a:r>
          </a:p>
          <a:p>
            <a:pPr marL="628650" lvl="1" indent="-171450" algn="l">
              <a:buFont typeface="Arial" panose="020B0604020202020204" pitchFamily="34" charset="0"/>
              <a:buChar char="•"/>
            </a:pPr>
            <a:r>
              <a:rPr lang="en-GB" sz="1200" b="0" dirty="0" smtClean="0"/>
              <a:t>Fast time scales for weather forecasting</a:t>
            </a:r>
          </a:p>
          <a:p>
            <a:pPr marL="628650" lvl="1" indent="-171450" algn="l">
              <a:buFont typeface="Arial" panose="020B0604020202020204" pitchFamily="34" charset="0"/>
              <a:buChar char="•"/>
            </a:pPr>
            <a:r>
              <a:rPr lang="en-GB" sz="1200" b="0" dirty="0" smtClean="0"/>
              <a:t>Slow time scales for climate reanalysis.</a:t>
            </a:r>
          </a:p>
          <a:p>
            <a:pPr lvl="1"/>
            <a:r>
              <a:rPr lang="en-GB" sz="1400" b="0" i="1" dirty="0" smtClean="0"/>
              <a:t>Coupling </a:t>
            </a:r>
            <a:r>
              <a:rPr lang="en-GB" sz="1400" b="0" i="1" dirty="0"/>
              <a:t>the components but </a:t>
            </a:r>
            <a:r>
              <a:rPr lang="en-GB" sz="1400" b="0" i="1" dirty="0" smtClean="0"/>
              <a:t>decoupling </a:t>
            </a:r>
            <a:r>
              <a:rPr lang="en-GB" sz="1400" b="0" i="1" dirty="0"/>
              <a:t>the time </a:t>
            </a:r>
            <a:r>
              <a:rPr lang="en-GB" sz="1400" b="0" i="1" dirty="0" smtClean="0"/>
              <a:t>scales</a:t>
            </a:r>
          </a:p>
          <a:p>
            <a:pPr lvl="1"/>
            <a:endParaRPr lang="en-GB" sz="1400" b="0" i="1" dirty="0" smtClean="0"/>
          </a:p>
          <a:p>
            <a:pPr marL="285750" indent="-285750" algn="l">
              <a:buFont typeface="Arial" panose="020B0604020202020204" pitchFamily="34" charset="0"/>
              <a:buChar char="•"/>
            </a:pPr>
            <a:r>
              <a:rPr lang="en-GB" sz="1400" dirty="0" smtClean="0"/>
              <a:t>The increasing interest in coupled DA is a good opportunity to </a:t>
            </a:r>
          </a:p>
          <a:p>
            <a:pPr marL="742950" lvl="1" indent="-285750" algn="l">
              <a:buFont typeface="Arial" panose="020B0604020202020204" pitchFamily="34" charset="0"/>
              <a:buChar char="•"/>
            </a:pPr>
            <a:r>
              <a:rPr lang="en-GB" sz="1400" dirty="0" smtClean="0"/>
              <a:t>reflect</a:t>
            </a:r>
            <a:r>
              <a:rPr lang="en-GB" sz="1400" b="0" dirty="0" smtClean="0"/>
              <a:t>: why do we want to do it? Are we ready?</a:t>
            </a:r>
          </a:p>
          <a:p>
            <a:pPr marL="742950" lvl="1" indent="-285750" algn="l">
              <a:buFont typeface="Arial" panose="020B0604020202020204" pitchFamily="34" charset="0"/>
              <a:buChar char="•"/>
            </a:pPr>
            <a:r>
              <a:rPr lang="en-GB" sz="1400" dirty="0" smtClean="0"/>
              <a:t>revise</a:t>
            </a:r>
            <a:r>
              <a:rPr lang="en-GB" sz="1400" b="0" dirty="0" smtClean="0"/>
              <a:t> existing practices:</a:t>
            </a:r>
          </a:p>
          <a:p>
            <a:pPr marL="1200150" lvl="2" indent="-285750" algn="l">
              <a:buFont typeface="Arial" panose="020B0604020202020204" pitchFamily="34" charset="0"/>
              <a:buChar char="•"/>
            </a:pPr>
            <a:r>
              <a:rPr lang="en-GB" sz="1400" b="0" dirty="0" smtClean="0"/>
              <a:t>is the software adequate?</a:t>
            </a:r>
          </a:p>
          <a:p>
            <a:pPr marL="1200150" lvl="2" indent="-285750" algn="l">
              <a:buFont typeface="Arial" panose="020B0604020202020204" pitchFamily="34" charset="0"/>
              <a:buChar char="•"/>
            </a:pPr>
            <a:r>
              <a:rPr lang="en-GB" sz="1400" b="0" dirty="0" smtClean="0"/>
              <a:t>are the methods sound? Different strengths and weakness?</a:t>
            </a:r>
          </a:p>
          <a:p>
            <a:pPr marL="1200150" lvl="2" indent="-285750" algn="l">
              <a:buFont typeface="Arial" panose="020B0604020202020204" pitchFamily="34" charset="0"/>
              <a:buChar char="•"/>
            </a:pPr>
            <a:r>
              <a:rPr lang="en-GB" sz="1400" b="0" dirty="0"/>
              <a:t>i</a:t>
            </a:r>
            <a:r>
              <a:rPr lang="en-GB" sz="1400" b="0" dirty="0" smtClean="0"/>
              <a:t>s the observing system adequate?</a:t>
            </a:r>
          </a:p>
          <a:p>
            <a:pPr marL="742950" lvl="1" indent="-285750" algn="l">
              <a:buFont typeface="Arial" panose="020B0604020202020204" pitchFamily="34" charset="0"/>
              <a:buChar char="•"/>
            </a:pPr>
            <a:r>
              <a:rPr lang="en-GB" sz="1400" dirty="0" smtClean="0"/>
              <a:t>look for an elegant and sustainable solution</a:t>
            </a:r>
            <a:endParaRPr lang="en-GB" sz="1400" dirty="0"/>
          </a:p>
        </p:txBody>
      </p:sp>
    </p:spTree>
    <p:extLst>
      <p:ext uri="{BB962C8B-B14F-4D97-AF65-F5344CB8AC3E}">
        <p14:creationId xmlns:p14="http://schemas.microsoft.com/office/powerpoint/2010/main" val="2946227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500"/>
                                        <p:tgtEl>
                                          <p:spTgt spid="4">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4" end="4"/>
                                            </p:txEl>
                                          </p:spTgt>
                                        </p:tgtEl>
                                        <p:attrNameLst>
                                          <p:attrName>style.visibility</p:attrName>
                                        </p:attrNameLst>
                                      </p:cBhvr>
                                      <p:to>
                                        <p:strVal val="visible"/>
                                      </p:to>
                                    </p:set>
                                    <p:animEffect transition="in" filter="fade">
                                      <p:cBhvr>
                                        <p:cTn id="10" dur="500"/>
                                        <p:tgtEl>
                                          <p:spTgt spid="4">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animEffect transition="in" filter="fade">
                                      <p:cBhvr>
                                        <p:cTn id="13" dur="500"/>
                                        <p:tgtEl>
                                          <p:spTgt spid="4">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6" end="6"/>
                                            </p:txEl>
                                          </p:spTgt>
                                        </p:tgtEl>
                                        <p:attrNameLst>
                                          <p:attrName>style.visibility</p:attrName>
                                        </p:attrNameLst>
                                      </p:cBhvr>
                                      <p:to>
                                        <p:strVal val="visible"/>
                                      </p:to>
                                    </p:set>
                                    <p:animEffect transition="in" filter="fade">
                                      <p:cBhvr>
                                        <p:cTn id="16" dur="500"/>
                                        <p:tgtEl>
                                          <p:spTgt spid="4">
                                            <p:txEl>
                                              <p:pRg st="6" end="6"/>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animEffect transition="in" filter="fade">
                                      <p:cBhvr>
                                        <p:cTn id="21" dur="500"/>
                                        <p:tgtEl>
                                          <p:spTgt spid="4">
                                            <p:txEl>
                                              <p:pRg st="8" end="8"/>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
                                            <p:txEl>
                                              <p:pRg st="9" end="9"/>
                                            </p:txEl>
                                          </p:spTgt>
                                        </p:tgtEl>
                                        <p:attrNameLst>
                                          <p:attrName>style.visibility</p:attrName>
                                        </p:attrNameLst>
                                      </p:cBhvr>
                                      <p:to>
                                        <p:strVal val="visible"/>
                                      </p:to>
                                    </p:set>
                                    <p:animEffect transition="in" filter="fade">
                                      <p:cBhvr>
                                        <p:cTn id="24" dur="500"/>
                                        <p:tgtEl>
                                          <p:spTgt spid="4">
                                            <p:txEl>
                                              <p:pRg st="9" end="9"/>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animEffect transition="in" filter="fade">
                                      <p:cBhvr>
                                        <p:cTn id="27" dur="500"/>
                                        <p:tgtEl>
                                          <p:spTgt spid="4">
                                            <p:txEl>
                                              <p:pRg st="10" end="1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12" end="12"/>
                                            </p:txEl>
                                          </p:spTgt>
                                        </p:tgtEl>
                                        <p:attrNameLst>
                                          <p:attrName>style.visibility</p:attrName>
                                        </p:attrNameLst>
                                      </p:cBhvr>
                                      <p:to>
                                        <p:strVal val="visible"/>
                                      </p:to>
                                    </p:set>
                                    <p:animEffect transition="in" filter="fade">
                                      <p:cBhvr>
                                        <p:cTn id="32" dur="500"/>
                                        <p:tgtEl>
                                          <p:spTgt spid="4">
                                            <p:txEl>
                                              <p:pRg st="12" end="12"/>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4">
                                            <p:txEl>
                                              <p:pRg st="13" end="13"/>
                                            </p:txEl>
                                          </p:spTgt>
                                        </p:tgtEl>
                                        <p:attrNameLst>
                                          <p:attrName>style.visibility</p:attrName>
                                        </p:attrNameLst>
                                      </p:cBhvr>
                                      <p:to>
                                        <p:strVal val="visible"/>
                                      </p:to>
                                    </p:set>
                                    <p:animEffect transition="in" filter="fade">
                                      <p:cBhvr>
                                        <p:cTn id="35" dur="500"/>
                                        <p:tgtEl>
                                          <p:spTgt spid="4">
                                            <p:txEl>
                                              <p:pRg st="13" end="13"/>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4">
                                            <p:txEl>
                                              <p:pRg st="14" end="14"/>
                                            </p:txEl>
                                          </p:spTgt>
                                        </p:tgtEl>
                                        <p:attrNameLst>
                                          <p:attrName>style.visibility</p:attrName>
                                        </p:attrNameLst>
                                      </p:cBhvr>
                                      <p:to>
                                        <p:strVal val="visible"/>
                                      </p:to>
                                    </p:set>
                                    <p:animEffect transition="in" filter="fade">
                                      <p:cBhvr>
                                        <p:cTn id="38" dur="500"/>
                                        <p:tgtEl>
                                          <p:spTgt spid="4">
                                            <p:txEl>
                                              <p:pRg st="14" end="14"/>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4">
                                            <p:txEl>
                                              <p:pRg st="15" end="15"/>
                                            </p:txEl>
                                          </p:spTgt>
                                        </p:tgtEl>
                                        <p:attrNameLst>
                                          <p:attrName>style.visibility</p:attrName>
                                        </p:attrNameLst>
                                      </p:cBhvr>
                                      <p:to>
                                        <p:strVal val="visible"/>
                                      </p:to>
                                    </p:set>
                                    <p:animEffect transition="in" filter="fade">
                                      <p:cBhvr>
                                        <p:cTn id="41" dur="500"/>
                                        <p:tgtEl>
                                          <p:spTgt spid="4">
                                            <p:txEl>
                                              <p:pRg st="15" end="1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4">
                                            <p:txEl>
                                              <p:pRg st="17" end="17"/>
                                            </p:txEl>
                                          </p:spTgt>
                                        </p:tgtEl>
                                        <p:attrNameLst>
                                          <p:attrName>style.visibility</p:attrName>
                                        </p:attrNameLst>
                                      </p:cBhvr>
                                      <p:to>
                                        <p:strVal val="visible"/>
                                      </p:to>
                                    </p:set>
                                    <p:animEffect transition="in" filter="fade">
                                      <p:cBhvr>
                                        <p:cTn id="46" dur="500"/>
                                        <p:tgtEl>
                                          <p:spTgt spid="4">
                                            <p:txEl>
                                              <p:pRg st="17" end="17"/>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4">
                                            <p:txEl>
                                              <p:pRg st="18" end="18"/>
                                            </p:txEl>
                                          </p:spTgt>
                                        </p:tgtEl>
                                        <p:attrNameLst>
                                          <p:attrName>style.visibility</p:attrName>
                                        </p:attrNameLst>
                                      </p:cBhvr>
                                      <p:to>
                                        <p:strVal val="visible"/>
                                      </p:to>
                                    </p:set>
                                    <p:animEffect transition="in" filter="fade">
                                      <p:cBhvr>
                                        <p:cTn id="49" dur="500"/>
                                        <p:tgtEl>
                                          <p:spTgt spid="4">
                                            <p:txEl>
                                              <p:pRg st="18" end="18"/>
                                            </p:txEl>
                                          </p:spTgt>
                                        </p:tgtEl>
                                      </p:cBhvr>
                                    </p:animEffect>
                                  </p:childTnLst>
                                </p:cTn>
                              </p:par>
                              <p:par>
                                <p:cTn id="50" presetID="10" presetClass="entr" presetSubtype="0" fill="hold" nodeType="withEffect">
                                  <p:stCondLst>
                                    <p:cond delay="0"/>
                                  </p:stCondLst>
                                  <p:childTnLst>
                                    <p:set>
                                      <p:cBhvr>
                                        <p:cTn id="51" dur="1" fill="hold">
                                          <p:stCondLst>
                                            <p:cond delay="0"/>
                                          </p:stCondLst>
                                        </p:cTn>
                                        <p:tgtEl>
                                          <p:spTgt spid="4">
                                            <p:txEl>
                                              <p:pRg st="19" end="19"/>
                                            </p:txEl>
                                          </p:spTgt>
                                        </p:tgtEl>
                                        <p:attrNameLst>
                                          <p:attrName>style.visibility</p:attrName>
                                        </p:attrNameLst>
                                      </p:cBhvr>
                                      <p:to>
                                        <p:strVal val="visible"/>
                                      </p:to>
                                    </p:set>
                                    <p:animEffect transition="in" filter="fade">
                                      <p:cBhvr>
                                        <p:cTn id="52" dur="500"/>
                                        <p:tgtEl>
                                          <p:spTgt spid="4">
                                            <p:txEl>
                                              <p:pRg st="19" end="19"/>
                                            </p:txEl>
                                          </p:spTgt>
                                        </p:tgtEl>
                                      </p:cBhvr>
                                    </p:animEffect>
                                  </p:childTnLst>
                                </p:cTn>
                              </p:par>
                              <p:par>
                                <p:cTn id="53" presetID="10" presetClass="entr" presetSubtype="0" fill="hold" nodeType="withEffect">
                                  <p:stCondLst>
                                    <p:cond delay="0"/>
                                  </p:stCondLst>
                                  <p:childTnLst>
                                    <p:set>
                                      <p:cBhvr>
                                        <p:cTn id="54" dur="1" fill="hold">
                                          <p:stCondLst>
                                            <p:cond delay="0"/>
                                          </p:stCondLst>
                                        </p:cTn>
                                        <p:tgtEl>
                                          <p:spTgt spid="4">
                                            <p:txEl>
                                              <p:pRg st="20" end="20"/>
                                            </p:txEl>
                                          </p:spTgt>
                                        </p:tgtEl>
                                        <p:attrNameLst>
                                          <p:attrName>style.visibility</p:attrName>
                                        </p:attrNameLst>
                                      </p:cBhvr>
                                      <p:to>
                                        <p:strVal val="visible"/>
                                      </p:to>
                                    </p:set>
                                    <p:animEffect transition="in" filter="fade">
                                      <p:cBhvr>
                                        <p:cTn id="55" dur="500"/>
                                        <p:tgtEl>
                                          <p:spTgt spid="4">
                                            <p:txEl>
                                              <p:pRg st="20" end="20"/>
                                            </p:txEl>
                                          </p:spTgt>
                                        </p:tgtEl>
                                      </p:cBhvr>
                                    </p:animEffect>
                                  </p:childTnLst>
                                </p:cTn>
                              </p:par>
                              <p:par>
                                <p:cTn id="56" presetID="10" presetClass="entr" presetSubtype="0" fill="hold" nodeType="withEffect">
                                  <p:stCondLst>
                                    <p:cond delay="0"/>
                                  </p:stCondLst>
                                  <p:childTnLst>
                                    <p:set>
                                      <p:cBhvr>
                                        <p:cTn id="57" dur="1" fill="hold">
                                          <p:stCondLst>
                                            <p:cond delay="0"/>
                                          </p:stCondLst>
                                        </p:cTn>
                                        <p:tgtEl>
                                          <p:spTgt spid="4">
                                            <p:txEl>
                                              <p:pRg st="21" end="21"/>
                                            </p:txEl>
                                          </p:spTgt>
                                        </p:tgtEl>
                                        <p:attrNameLst>
                                          <p:attrName>style.visibility</p:attrName>
                                        </p:attrNameLst>
                                      </p:cBhvr>
                                      <p:to>
                                        <p:strVal val="visible"/>
                                      </p:to>
                                    </p:set>
                                    <p:animEffect transition="in" filter="fade">
                                      <p:cBhvr>
                                        <p:cTn id="58" dur="500"/>
                                        <p:tgtEl>
                                          <p:spTgt spid="4">
                                            <p:txEl>
                                              <p:pRg st="21" end="21"/>
                                            </p:txEl>
                                          </p:spTgt>
                                        </p:tgtEl>
                                      </p:cBhvr>
                                    </p:animEffect>
                                  </p:childTnLst>
                                </p:cTn>
                              </p:par>
                              <p:par>
                                <p:cTn id="59" presetID="10" presetClass="entr" presetSubtype="0" fill="hold" nodeType="withEffect">
                                  <p:stCondLst>
                                    <p:cond delay="0"/>
                                  </p:stCondLst>
                                  <p:childTnLst>
                                    <p:set>
                                      <p:cBhvr>
                                        <p:cTn id="60" dur="1" fill="hold">
                                          <p:stCondLst>
                                            <p:cond delay="0"/>
                                          </p:stCondLst>
                                        </p:cTn>
                                        <p:tgtEl>
                                          <p:spTgt spid="4">
                                            <p:txEl>
                                              <p:pRg st="22" end="22"/>
                                            </p:txEl>
                                          </p:spTgt>
                                        </p:tgtEl>
                                        <p:attrNameLst>
                                          <p:attrName>style.visibility</p:attrName>
                                        </p:attrNameLst>
                                      </p:cBhvr>
                                      <p:to>
                                        <p:strVal val="visible"/>
                                      </p:to>
                                    </p:set>
                                    <p:animEffect transition="in" filter="fade">
                                      <p:cBhvr>
                                        <p:cTn id="61" dur="500"/>
                                        <p:tgtEl>
                                          <p:spTgt spid="4">
                                            <p:txEl>
                                              <p:pRg st="22" end="22"/>
                                            </p:txEl>
                                          </p:spTgt>
                                        </p:tgtEl>
                                      </p:cBhvr>
                                    </p:animEffect>
                                  </p:childTnLst>
                                </p:cTn>
                              </p:par>
                              <p:par>
                                <p:cTn id="62" presetID="10" presetClass="entr" presetSubtype="0" fill="hold" nodeType="withEffect">
                                  <p:stCondLst>
                                    <p:cond delay="0"/>
                                  </p:stCondLst>
                                  <p:childTnLst>
                                    <p:set>
                                      <p:cBhvr>
                                        <p:cTn id="63" dur="1" fill="hold">
                                          <p:stCondLst>
                                            <p:cond delay="0"/>
                                          </p:stCondLst>
                                        </p:cTn>
                                        <p:tgtEl>
                                          <p:spTgt spid="4">
                                            <p:txEl>
                                              <p:pRg st="23" end="23"/>
                                            </p:txEl>
                                          </p:spTgt>
                                        </p:tgtEl>
                                        <p:attrNameLst>
                                          <p:attrName>style.visibility</p:attrName>
                                        </p:attrNameLst>
                                      </p:cBhvr>
                                      <p:to>
                                        <p:strVal val="visible"/>
                                      </p:to>
                                    </p:set>
                                    <p:animEffect transition="in" filter="fade">
                                      <p:cBhvr>
                                        <p:cTn id="64" dur="500"/>
                                        <p:tgtEl>
                                          <p:spTgt spid="4">
                                            <p:txEl>
                                              <p:pRg st="23" end="2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49288" y="155575"/>
            <a:ext cx="8375650" cy="609600"/>
          </a:xfrm>
        </p:spPr>
        <p:txBody>
          <a:bodyPr/>
          <a:lstStyle/>
          <a:p>
            <a:r>
              <a:rPr lang="en-GB" dirty="0" smtClean="0"/>
              <a:t>Summary</a:t>
            </a:r>
          </a:p>
        </p:txBody>
      </p:sp>
      <p:sp>
        <p:nvSpPr>
          <p:cNvPr id="55299" name="Rectangle 3"/>
          <p:cNvSpPr>
            <a:spLocks noGrp="1" noChangeArrowheads="1"/>
          </p:cNvSpPr>
          <p:nvPr>
            <p:ph type="body" idx="1"/>
          </p:nvPr>
        </p:nvSpPr>
        <p:spPr>
          <a:xfrm>
            <a:off x="168277" y="980728"/>
            <a:ext cx="8848725" cy="5544615"/>
          </a:xfrm>
        </p:spPr>
        <p:txBody>
          <a:bodyPr>
            <a:normAutofit/>
          </a:bodyPr>
          <a:lstStyle/>
          <a:p>
            <a:pPr>
              <a:lnSpc>
                <a:spcPts val="2100"/>
              </a:lnSpc>
            </a:pPr>
            <a:r>
              <a:rPr lang="en-GB" sz="1300" b="1" dirty="0" smtClean="0"/>
              <a:t>Data assimilation in the ocean serves a variety of purposes</a:t>
            </a:r>
            <a:r>
              <a:rPr lang="en-GB" sz="1300" dirty="0" smtClean="0"/>
              <a:t>, from climate monitoring to initialization of coupled model forecasts</a:t>
            </a:r>
            <a:r>
              <a:rPr lang="en-GB" sz="1300" dirty="0"/>
              <a:t> </a:t>
            </a:r>
            <a:r>
              <a:rPr lang="en-GB" sz="1300" dirty="0" smtClean="0"/>
              <a:t>and ocean </a:t>
            </a:r>
            <a:r>
              <a:rPr lang="en-GB" sz="1300" dirty="0" err="1" smtClean="0"/>
              <a:t>mesoscale</a:t>
            </a:r>
            <a:r>
              <a:rPr lang="en-GB" sz="1300" dirty="0" smtClean="0"/>
              <a:t> prediction. </a:t>
            </a:r>
            <a:endParaRPr lang="en-GB" sz="1300" dirty="0"/>
          </a:p>
          <a:p>
            <a:pPr>
              <a:lnSpc>
                <a:spcPts val="2100"/>
              </a:lnSpc>
            </a:pPr>
            <a:r>
              <a:rPr lang="en-GB" sz="1300" dirty="0" smtClean="0">
                <a:solidFill>
                  <a:schemeClr val="accent1">
                    <a:lumMod val="50000"/>
                  </a:schemeClr>
                </a:solidFill>
              </a:rPr>
              <a:t>This lecture dealt  mainly with ocean DA for initialization of coupled forecasts and reanalyses. Global Climate resolution. NEMOVAR as an example.</a:t>
            </a:r>
          </a:p>
          <a:p>
            <a:pPr>
              <a:lnSpc>
                <a:spcPts val="2400"/>
              </a:lnSpc>
            </a:pPr>
            <a:r>
              <a:rPr lang="en-GB" sz="1300" dirty="0" smtClean="0">
                <a:solidFill>
                  <a:srgbClr val="7030A0"/>
                </a:solidFill>
              </a:rPr>
              <a:t>Compared to the atmosphere, </a:t>
            </a:r>
            <a:r>
              <a:rPr lang="en-GB" sz="1300" b="1" dirty="0" smtClean="0">
                <a:solidFill>
                  <a:srgbClr val="7030A0"/>
                </a:solidFill>
              </a:rPr>
              <a:t>ocean observations are scarce</a:t>
            </a:r>
            <a:r>
              <a:rPr lang="en-GB" sz="1300" dirty="0" smtClean="0">
                <a:solidFill>
                  <a:srgbClr val="7030A0"/>
                </a:solidFill>
              </a:rPr>
              <a:t>. The main source of information are temperature and salinity profiles (ARGO/moorings/XBTs), sea level from altimeter, SST from satellite/ships and </a:t>
            </a:r>
            <a:r>
              <a:rPr lang="en-GB" sz="1300" dirty="0">
                <a:solidFill>
                  <a:srgbClr val="7030A0"/>
                </a:solidFill>
              </a:rPr>
              <a:t>g</a:t>
            </a:r>
            <a:r>
              <a:rPr lang="en-GB" sz="1300" dirty="0" smtClean="0">
                <a:solidFill>
                  <a:srgbClr val="7030A0"/>
                </a:solidFill>
              </a:rPr>
              <a:t>eoid from gravity missions.</a:t>
            </a:r>
          </a:p>
          <a:p>
            <a:pPr>
              <a:lnSpc>
                <a:spcPts val="2400"/>
              </a:lnSpc>
            </a:pPr>
            <a:r>
              <a:rPr lang="en-GB" sz="1300" b="1" dirty="0" smtClean="0">
                <a:solidFill>
                  <a:schemeClr val="accent2">
                    <a:lumMod val="50000"/>
                  </a:schemeClr>
                </a:solidFill>
              </a:rPr>
              <a:t>Assimilation of ocean observations reduces the large uncertainty(error) due to the forcing fluxes</a:t>
            </a:r>
            <a:r>
              <a:rPr lang="en-GB" sz="1300" dirty="0" smtClean="0">
                <a:solidFill>
                  <a:schemeClr val="accent2">
                    <a:lumMod val="50000"/>
                  </a:schemeClr>
                </a:solidFill>
              </a:rPr>
              <a:t>. It also improves the initialization of seasonal forecasts and decadal forecasts and it can provide useful reconstructions of the ocean climate.</a:t>
            </a:r>
          </a:p>
          <a:p>
            <a:pPr>
              <a:lnSpc>
                <a:spcPts val="2400"/>
              </a:lnSpc>
            </a:pPr>
            <a:r>
              <a:rPr lang="en-GB" sz="1300" b="1" dirty="0" smtClean="0">
                <a:solidFill>
                  <a:srgbClr val="663300"/>
                </a:solidFill>
              </a:rPr>
              <a:t>Data assimilation changes the ocean mean state</a:t>
            </a:r>
            <a:r>
              <a:rPr lang="en-GB" sz="1300" dirty="0" smtClean="0">
                <a:solidFill>
                  <a:srgbClr val="663300"/>
                </a:solidFill>
              </a:rPr>
              <a:t>. Therefore, consistent ocean reanalysis requires an explicit treatment of the bias. More generally, we need a methodology that allows the assimilation of different time scales</a:t>
            </a:r>
            <a:r>
              <a:rPr lang="en-GB" sz="1300" dirty="0">
                <a:solidFill>
                  <a:srgbClr val="663300"/>
                </a:solidFill>
              </a:rPr>
              <a:t>. </a:t>
            </a:r>
            <a:endParaRPr lang="en-GB" sz="1300" dirty="0" smtClean="0">
              <a:solidFill>
                <a:srgbClr val="663300"/>
              </a:solidFill>
            </a:endParaRPr>
          </a:p>
          <a:p>
            <a:pPr>
              <a:lnSpc>
                <a:spcPts val="2400"/>
              </a:lnSpc>
            </a:pPr>
            <a:r>
              <a:rPr lang="en-GB" sz="1300" dirty="0" smtClean="0">
                <a:solidFill>
                  <a:schemeClr val="bg2">
                    <a:lumMod val="50000"/>
                  </a:schemeClr>
                </a:solidFill>
              </a:rPr>
              <a:t>The </a:t>
            </a:r>
            <a:r>
              <a:rPr lang="en-GB" sz="1300" dirty="0">
                <a:solidFill>
                  <a:schemeClr val="bg2">
                    <a:lumMod val="50000"/>
                  </a:schemeClr>
                </a:solidFill>
              </a:rPr>
              <a:t>separate initialization of the ocean and atmosphere systems can lead to initialization shock during the forecasts. A </a:t>
            </a:r>
            <a:r>
              <a:rPr lang="en-GB" sz="1300" b="1" dirty="0">
                <a:solidFill>
                  <a:schemeClr val="bg2">
                    <a:lumMod val="50000"/>
                  </a:schemeClr>
                </a:solidFill>
              </a:rPr>
              <a:t>more balance “coupled” initialization </a:t>
            </a:r>
            <a:r>
              <a:rPr lang="en-GB" sz="1300" dirty="0">
                <a:solidFill>
                  <a:schemeClr val="bg2">
                    <a:lumMod val="50000"/>
                  </a:schemeClr>
                </a:solidFill>
              </a:rPr>
              <a:t>is desirable, but it remains challenging</a:t>
            </a:r>
            <a:r>
              <a:rPr lang="en-GB" sz="1300" dirty="0" smtClean="0">
                <a:solidFill>
                  <a:schemeClr val="bg2">
                    <a:lumMod val="50000"/>
                  </a:schemeClr>
                </a:solidFill>
              </a:rPr>
              <a:t>. Considerable momentum is gathering in this direction</a:t>
            </a:r>
            <a:r>
              <a:rPr lang="en-GB" sz="1800" dirty="0" smtClean="0">
                <a:solidFill>
                  <a:schemeClr val="bg2">
                    <a:lumMod val="50000"/>
                  </a:schemeClr>
                </a:solidFill>
              </a:rPr>
              <a:t>.</a:t>
            </a:r>
            <a:endParaRPr lang="en-GB" sz="1800" dirty="0">
              <a:solidFill>
                <a:schemeClr val="bg2">
                  <a:lumMod val="50000"/>
                </a:schemeClr>
              </a:solidFill>
            </a:endParaRPr>
          </a:p>
          <a:p>
            <a:pPr>
              <a:buFontTx/>
              <a:buNone/>
            </a:pPr>
            <a:endParaRPr lang="en-GB" sz="1800" dirty="0"/>
          </a:p>
          <a:p>
            <a:pPr>
              <a:lnSpc>
                <a:spcPts val="2400"/>
              </a:lnSpc>
            </a:pPr>
            <a:endParaRPr lang="en-GB" sz="1800" dirty="0" smtClean="0"/>
          </a:p>
        </p:txBody>
      </p:sp>
    </p:spTree>
    <p:extLst>
      <p:ext uri="{BB962C8B-B14F-4D97-AF65-F5344CB8AC3E}">
        <p14:creationId xmlns:p14="http://schemas.microsoft.com/office/powerpoint/2010/main" val="18351928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Rectangle 2"/>
          <p:cNvSpPr>
            <a:spLocks noChangeArrowheads="1"/>
          </p:cNvSpPr>
          <p:nvPr/>
        </p:nvSpPr>
        <p:spPr bwMode="auto">
          <a:xfrm>
            <a:off x="0" y="930275"/>
            <a:ext cx="9144000" cy="5603875"/>
          </a:xfrm>
          <a:prstGeom prst="rect">
            <a:avLst/>
          </a:prstGeom>
          <a:solidFill>
            <a:srgbClr val="D5D5D5"/>
          </a:solidFill>
          <a:ln w="38100">
            <a:solidFill>
              <a:srgbClr val="808080"/>
            </a:solidFill>
            <a:miter lim="800000"/>
            <a:headEnd/>
            <a:tailEnd/>
          </a:ln>
        </p:spPr>
        <p:txBody>
          <a:bodyPr wrap="none" anchor="ctr"/>
          <a:lstStyle/>
          <a:p>
            <a:pPr eaLnBrk="0" hangingPunct="0"/>
            <a:endParaRPr lang="en-US"/>
          </a:p>
        </p:txBody>
      </p:sp>
      <p:sp>
        <p:nvSpPr>
          <p:cNvPr id="175106" name="Rectangle 3"/>
          <p:cNvSpPr>
            <a:spLocks noGrp="1" noChangeArrowheads="1"/>
          </p:cNvSpPr>
          <p:nvPr>
            <p:ph type="title"/>
          </p:nvPr>
        </p:nvSpPr>
        <p:spPr>
          <a:xfrm>
            <a:off x="515938" y="222253"/>
            <a:ext cx="8585200" cy="708025"/>
          </a:xfrm>
        </p:spPr>
        <p:txBody>
          <a:bodyPr/>
          <a:lstStyle/>
          <a:p>
            <a:r>
              <a:rPr lang="en-GB" dirty="0" smtClean="0"/>
              <a:t>End-To-End Coupled Forecasting System</a:t>
            </a:r>
          </a:p>
        </p:txBody>
      </p:sp>
      <p:grpSp>
        <p:nvGrpSpPr>
          <p:cNvPr id="175107" name="Group 4"/>
          <p:cNvGrpSpPr>
            <a:grpSpLocks/>
          </p:cNvGrpSpPr>
          <p:nvPr/>
        </p:nvGrpSpPr>
        <p:grpSpPr bwMode="auto">
          <a:xfrm>
            <a:off x="417518" y="1314452"/>
            <a:ext cx="2949575" cy="5053013"/>
            <a:chOff x="200" y="772"/>
            <a:chExt cx="2892" cy="3240"/>
          </a:xfrm>
        </p:grpSpPr>
        <p:grpSp>
          <p:nvGrpSpPr>
            <p:cNvPr id="175177" name="Group 5"/>
            <p:cNvGrpSpPr>
              <a:grpSpLocks/>
            </p:cNvGrpSpPr>
            <p:nvPr/>
          </p:nvGrpSpPr>
          <p:grpSpPr bwMode="auto">
            <a:xfrm>
              <a:off x="200" y="772"/>
              <a:ext cx="2892" cy="3240"/>
              <a:chOff x="200" y="772"/>
              <a:chExt cx="2892" cy="3240"/>
            </a:xfrm>
          </p:grpSpPr>
          <p:pic>
            <p:nvPicPr>
              <p:cNvPr id="175181" name="Picture 6" descr="seasonal_predictions"/>
              <p:cNvPicPr>
                <a:picLocks noChangeAspect="1" noChangeArrowheads="1"/>
              </p:cNvPicPr>
              <p:nvPr/>
            </p:nvPicPr>
            <p:blipFill>
              <a:blip r:embed="rId2">
                <a:extLst>
                  <a:ext uri="{28A0092B-C50C-407E-A947-70E740481C1C}">
                    <a14:useLocalDpi xmlns:a14="http://schemas.microsoft.com/office/drawing/2010/main" val="0"/>
                  </a:ext>
                </a:extLst>
              </a:blip>
              <a:srcRect t="6517" r="48218"/>
              <a:stretch>
                <a:fillRect/>
              </a:stretch>
            </p:blipFill>
            <p:spPr bwMode="auto">
              <a:xfrm>
                <a:off x="200" y="772"/>
                <a:ext cx="2892" cy="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5182" name="Group 7"/>
              <p:cNvGrpSpPr>
                <a:grpSpLocks/>
              </p:cNvGrpSpPr>
              <p:nvPr/>
            </p:nvGrpSpPr>
            <p:grpSpPr bwMode="auto">
              <a:xfrm>
                <a:off x="228" y="2529"/>
                <a:ext cx="1446" cy="1418"/>
                <a:chOff x="1277" y="2358"/>
                <a:chExt cx="1446" cy="1418"/>
              </a:xfrm>
            </p:grpSpPr>
            <p:grpSp>
              <p:nvGrpSpPr>
                <p:cNvPr id="175183" name="Group 8"/>
                <p:cNvGrpSpPr>
                  <a:grpSpLocks/>
                </p:cNvGrpSpPr>
                <p:nvPr/>
              </p:nvGrpSpPr>
              <p:grpSpPr bwMode="auto">
                <a:xfrm>
                  <a:off x="1277" y="2358"/>
                  <a:ext cx="1446" cy="1418"/>
                  <a:chOff x="200" y="2443"/>
                  <a:chExt cx="1446" cy="1418"/>
                </a:xfrm>
              </p:grpSpPr>
              <p:pic>
                <p:nvPicPr>
                  <p:cNvPr id="175185" name="Picture 9" descr="splash-bar-sm"/>
                  <p:cNvPicPr>
                    <a:picLocks noChangeAspect="1" noChangeArrowheads="1"/>
                  </p:cNvPicPr>
                  <p:nvPr/>
                </p:nvPicPr>
                <p:blipFill>
                  <a:blip r:embed="rId3">
                    <a:extLst>
                      <a:ext uri="{28A0092B-C50C-407E-A947-70E740481C1C}">
                        <a14:useLocalDpi xmlns:a14="http://schemas.microsoft.com/office/drawing/2010/main" val="0"/>
                      </a:ext>
                    </a:extLst>
                  </a:blip>
                  <a:srcRect l="54202" r="27202"/>
                  <a:stretch>
                    <a:fillRect/>
                  </a:stretch>
                </p:blipFill>
                <p:spPr bwMode="auto">
                  <a:xfrm>
                    <a:off x="200" y="2449"/>
                    <a:ext cx="1077" cy="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5186" name="Picture 10" descr="10Nov9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4" y="2443"/>
                    <a:ext cx="652" cy="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5187" name="Group 11"/>
                  <p:cNvGrpSpPr>
                    <a:grpSpLocks/>
                  </p:cNvGrpSpPr>
                  <p:nvPr/>
                </p:nvGrpSpPr>
                <p:grpSpPr bwMode="auto">
                  <a:xfrm>
                    <a:off x="200" y="2840"/>
                    <a:ext cx="794" cy="993"/>
                    <a:chOff x="228" y="2840"/>
                    <a:chExt cx="766" cy="993"/>
                  </a:xfrm>
                </p:grpSpPr>
                <p:pic>
                  <p:nvPicPr>
                    <p:cNvPr id="175192"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 y="2840"/>
                      <a:ext cx="766" cy="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pic>
                  <p:nvPicPr>
                    <p:cNvPr id="175193" name="Picture 1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8" y="3237"/>
                      <a:ext cx="396" cy="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grpSp>
              <p:pic>
                <p:nvPicPr>
                  <p:cNvPr id="175188"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4" y="3379"/>
                    <a:ext cx="652" cy="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pic>
                <p:nvPicPr>
                  <p:cNvPr id="175189" name="Picture 15"/>
                  <p:cNvPicPr>
                    <a:picLocks noChangeAspect="1" noChangeArrowheads="1"/>
                  </p:cNvPicPr>
                  <p:nvPr/>
                </p:nvPicPr>
                <p:blipFill>
                  <a:blip r:embed="rId8" cstate="print">
                    <a:extLst>
                      <a:ext uri="{28A0092B-C50C-407E-A947-70E740481C1C}">
                        <a14:useLocalDpi xmlns:a14="http://schemas.microsoft.com/office/drawing/2010/main" val="0"/>
                      </a:ext>
                    </a:extLst>
                  </a:blip>
                  <a:srcRect t="3549" b="27419"/>
                  <a:stretch>
                    <a:fillRect/>
                  </a:stretch>
                </p:blipFill>
                <p:spPr bwMode="auto">
                  <a:xfrm>
                    <a:off x="937" y="3067"/>
                    <a:ext cx="709"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pic>
                <p:nvPicPr>
                  <p:cNvPr id="175190" name="Picture 16" descr="splash-bar-sm"/>
                  <p:cNvPicPr>
                    <a:picLocks noChangeAspect="1" noChangeArrowheads="1"/>
                  </p:cNvPicPr>
                  <p:nvPr/>
                </p:nvPicPr>
                <p:blipFill>
                  <a:blip r:embed="rId3">
                    <a:extLst>
                      <a:ext uri="{28A0092B-C50C-407E-A947-70E740481C1C}">
                        <a14:useLocalDpi xmlns:a14="http://schemas.microsoft.com/office/drawing/2010/main" val="0"/>
                      </a:ext>
                    </a:extLst>
                  </a:blip>
                  <a:srcRect l="37175" r="45782"/>
                  <a:stretch>
                    <a:fillRect/>
                  </a:stretch>
                </p:blipFill>
                <p:spPr bwMode="auto">
                  <a:xfrm>
                    <a:off x="200" y="3482"/>
                    <a:ext cx="425" cy="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5191" name="Text Box 17"/>
                  <p:cNvSpPr txBox="1">
                    <a:spLocks noChangeArrowheads="1"/>
                  </p:cNvSpPr>
                  <p:nvPr/>
                </p:nvSpPr>
                <p:spPr bwMode="auto">
                  <a:xfrm>
                    <a:off x="1079" y="3663"/>
                    <a:ext cx="566"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spcBef>
                        <a:spcPct val="50000"/>
                      </a:spcBef>
                    </a:pPr>
                    <a:endParaRPr lang="en-US" sz="1000" b="1">
                      <a:solidFill>
                        <a:srgbClr val="FFFFFF"/>
                      </a:solidFill>
                      <a:latin typeface="Times New Roman" pitchFamily="18" charset="0"/>
                    </a:endParaRPr>
                  </a:p>
                </p:txBody>
              </p:sp>
            </p:grpSp>
            <p:sp>
              <p:nvSpPr>
                <p:cNvPr id="175184" name="Rectangle 18"/>
                <p:cNvSpPr>
                  <a:spLocks noChangeArrowheads="1"/>
                </p:cNvSpPr>
                <p:nvPr/>
              </p:nvSpPr>
              <p:spPr bwMode="auto">
                <a:xfrm>
                  <a:off x="1277" y="2358"/>
                  <a:ext cx="1446" cy="1418"/>
                </a:xfrm>
                <a:prstGeom prst="rect">
                  <a:avLst/>
                </a:prstGeom>
                <a:noFill/>
                <a:ln w="2857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a:p>
              </p:txBody>
            </p:sp>
          </p:grpSp>
        </p:grpSp>
        <p:grpSp>
          <p:nvGrpSpPr>
            <p:cNvPr id="175178" name="Group 19"/>
            <p:cNvGrpSpPr>
              <a:grpSpLocks/>
            </p:cNvGrpSpPr>
            <p:nvPr/>
          </p:nvGrpSpPr>
          <p:grpSpPr bwMode="auto">
            <a:xfrm>
              <a:off x="200" y="2472"/>
              <a:ext cx="1446" cy="28"/>
              <a:chOff x="200" y="2472"/>
              <a:chExt cx="1446" cy="28"/>
            </a:xfrm>
          </p:grpSpPr>
          <p:sp>
            <p:nvSpPr>
              <p:cNvPr id="175179" name="Line 20"/>
              <p:cNvSpPr>
                <a:spLocks noChangeShapeType="1"/>
              </p:cNvSpPr>
              <p:nvPr/>
            </p:nvSpPr>
            <p:spPr bwMode="auto">
              <a:xfrm>
                <a:off x="200" y="2500"/>
                <a:ext cx="1446" cy="0"/>
              </a:xfrm>
              <a:prstGeom prst="line">
                <a:avLst/>
              </a:prstGeom>
              <a:noFill/>
              <a:ln w="762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5180" name="Line 21"/>
              <p:cNvSpPr>
                <a:spLocks noChangeShapeType="1"/>
              </p:cNvSpPr>
              <p:nvPr/>
            </p:nvSpPr>
            <p:spPr bwMode="auto">
              <a:xfrm>
                <a:off x="200" y="2472"/>
                <a:ext cx="1446" cy="0"/>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p>
            </p:txBody>
          </p:sp>
        </p:grpSp>
      </p:grpSp>
      <p:grpSp>
        <p:nvGrpSpPr>
          <p:cNvPr id="175108" name="Group 22"/>
          <p:cNvGrpSpPr>
            <a:grpSpLocks/>
          </p:cNvGrpSpPr>
          <p:nvPr/>
        </p:nvGrpSpPr>
        <p:grpSpPr bwMode="auto">
          <a:xfrm>
            <a:off x="3990980" y="1763717"/>
            <a:ext cx="2200275" cy="719137"/>
            <a:chOff x="2808" y="884"/>
            <a:chExt cx="1502" cy="453"/>
          </a:xfrm>
        </p:grpSpPr>
        <p:sp>
          <p:nvSpPr>
            <p:cNvPr id="175169" name="AutoShape 23"/>
            <p:cNvSpPr>
              <a:spLocks noChangeArrowheads="1"/>
            </p:cNvSpPr>
            <p:nvPr/>
          </p:nvSpPr>
          <p:spPr bwMode="auto">
            <a:xfrm>
              <a:off x="2892" y="905"/>
              <a:ext cx="1418" cy="166"/>
            </a:xfrm>
            <a:prstGeom prst="parallelogram">
              <a:avLst>
                <a:gd name="adj" fmla="val 213554"/>
              </a:avLst>
            </a:prstGeom>
            <a:solidFill>
              <a:srgbClr val="9EC9FC"/>
            </a:solidFill>
            <a:ln w="12700">
              <a:solidFill>
                <a:schemeClr val="bg1"/>
              </a:solidFill>
              <a:miter lim="800000"/>
              <a:headEnd/>
              <a:tailEnd/>
            </a:ln>
          </p:spPr>
          <p:txBody>
            <a:bodyPr wrap="none" anchor="ctr"/>
            <a:lstStyle/>
            <a:p>
              <a:pPr eaLnBrk="0" hangingPunct="0"/>
              <a:endParaRPr lang="en-US"/>
            </a:p>
          </p:txBody>
        </p:sp>
        <p:sp>
          <p:nvSpPr>
            <p:cNvPr id="175170" name="WordArt 24"/>
            <p:cNvSpPr>
              <a:spLocks noChangeArrowheads="1" noChangeShapeType="1" noTextEdit="1"/>
            </p:cNvSpPr>
            <p:nvPr/>
          </p:nvSpPr>
          <p:spPr bwMode="auto">
            <a:xfrm rot="488133">
              <a:off x="3148" y="884"/>
              <a:ext cx="907" cy="208"/>
            </a:xfrm>
            <a:prstGeom prst="rect">
              <a:avLst/>
            </a:prstGeom>
          </p:spPr>
          <p:txBody>
            <a:bodyPr wrap="none" fromWordArt="1">
              <a:prstTxWarp prst="textSlantUp">
                <a:avLst>
                  <a:gd name="adj" fmla="val 47903"/>
                </a:avLst>
              </a:prstTxWarp>
            </a:bodyPr>
            <a:lstStyle/>
            <a:p>
              <a:r>
                <a:rPr lang="en-GB" sz="3600" kern="10" dirty="0">
                  <a:ln w="9525">
                    <a:solidFill>
                      <a:schemeClr val="tx1"/>
                    </a:solidFill>
                    <a:round/>
                    <a:headEnd/>
                    <a:tailEnd/>
                  </a:ln>
                  <a:solidFill>
                    <a:schemeClr val="bg1"/>
                  </a:solidFill>
                  <a:latin typeface="Arial Black"/>
                </a:rPr>
                <a:t>Atmosphere model</a:t>
              </a:r>
            </a:p>
          </p:txBody>
        </p:sp>
        <p:sp>
          <p:nvSpPr>
            <p:cNvPr id="175171" name="AutoShape 25"/>
            <p:cNvSpPr>
              <a:spLocks noChangeArrowheads="1"/>
            </p:cNvSpPr>
            <p:nvPr/>
          </p:nvSpPr>
          <p:spPr bwMode="auto">
            <a:xfrm>
              <a:off x="2808" y="1160"/>
              <a:ext cx="1418" cy="167"/>
            </a:xfrm>
            <a:prstGeom prst="parallelogram">
              <a:avLst>
                <a:gd name="adj" fmla="val 212275"/>
              </a:avLst>
            </a:prstGeom>
            <a:solidFill>
              <a:srgbClr val="A2BBBC"/>
            </a:solidFill>
            <a:ln w="12700">
              <a:solidFill>
                <a:schemeClr val="bg1"/>
              </a:solidFill>
              <a:miter lim="800000"/>
              <a:headEnd/>
              <a:tailEnd/>
            </a:ln>
          </p:spPr>
          <p:txBody>
            <a:bodyPr wrap="none" anchor="ctr"/>
            <a:lstStyle/>
            <a:p>
              <a:pPr eaLnBrk="0" hangingPunct="0"/>
              <a:endParaRPr lang="en-US"/>
            </a:p>
          </p:txBody>
        </p:sp>
        <p:sp>
          <p:nvSpPr>
            <p:cNvPr id="175172" name="WordArt 26"/>
            <p:cNvSpPr>
              <a:spLocks noChangeArrowheads="1" noChangeShapeType="1" noTextEdit="1"/>
            </p:cNvSpPr>
            <p:nvPr/>
          </p:nvSpPr>
          <p:spPr bwMode="auto">
            <a:xfrm rot="448262">
              <a:off x="3086" y="1170"/>
              <a:ext cx="737" cy="167"/>
            </a:xfrm>
            <a:prstGeom prst="rect">
              <a:avLst/>
            </a:prstGeom>
          </p:spPr>
          <p:txBody>
            <a:bodyPr wrap="none" fromWordArt="1">
              <a:prstTxWarp prst="textSlantUp">
                <a:avLst>
                  <a:gd name="adj" fmla="val 47903"/>
                </a:avLst>
              </a:prstTxWarp>
            </a:bodyPr>
            <a:lstStyle/>
            <a:p>
              <a:r>
                <a:rPr lang="en-GB" sz="3600" kern="10">
                  <a:ln w="9525">
                    <a:solidFill>
                      <a:schemeClr val="tx1"/>
                    </a:solidFill>
                    <a:round/>
                    <a:headEnd/>
                    <a:tailEnd/>
                  </a:ln>
                  <a:solidFill>
                    <a:schemeClr val="bg1"/>
                  </a:solidFill>
                  <a:latin typeface="Arial Black"/>
                </a:rPr>
                <a:t>Ocean+WAM model</a:t>
              </a:r>
            </a:p>
          </p:txBody>
        </p:sp>
        <p:grpSp>
          <p:nvGrpSpPr>
            <p:cNvPr id="175173" name="Group 27"/>
            <p:cNvGrpSpPr>
              <a:grpSpLocks/>
            </p:cNvGrpSpPr>
            <p:nvPr/>
          </p:nvGrpSpPr>
          <p:grpSpPr bwMode="auto">
            <a:xfrm>
              <a:off x="3289" y="1071"/>
              <a:ext cx="540" cy="125"/>
              <a:chOff x="2694" y="2773"/>
              <a:chExt cx="540" cy="125"/>
            </a:xfrm>
          </p:grpSpPr>
          <p:sp>
            <p:nvSpPr>
              <p:cNvPr id="175174" name="AutoShape 28"/>
              <p:cNvSpPr>
                <a:spLocks noChangeArrowheads="1"/>
              </p:cNvSpPr>
              <p:nvPr/>
            </p:nvSpPr>
            <p:spPr bwMode="auto">
              <a:xfrm flipV="1">
                <a:off x="2694" y="2773"/>
                <a:ext cx="114" cy="125"/>
              </a:xfrm>
              <a:prstGeom prst="upDownArrow">
                <a:avLst>
                  <a:gd name="adj1" fmla="val 50000"/>
                  <a:gd name="adj2" fmla="val 21930"/>
                </a:avLst>
              </a:prstGeom>
              <a:solidFill>
                <a:srgbClr val="990033"/>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0" hangingPunct="0"/>
                <a:endParaRPr lang="en-US"/>
              </a:p>
            </p:txBody>
          </p:sp>
          <p:sp>
            <p:nvSpPr>
              <p:cNvPr id="175175" name="AutoShape 29"/>
              <p:cNvSpPr>
                <a:spLocks noChangeArrowheads="1"/>
              </p:cNvSpPr>
              <p:nvPr/>
            </p:nvSpPr>
            <p:spPr bwMode="auto">
              <a:xfrm flipV="1">
                <a:off x="3120" y="2773"/>
                <a:ext cx="114" cy="125"/>
              </a:xfrm>
              <a:prstGeom prst="upDownArrow">
                <a:avLst>
                  <a:gd name="adj1" fmla="val 50000"/>
                  <a:gd name="adj2" fmla="val 21930"/>
                </a:avLst>
              </a:prstGeom>
              <a:solidFill>
                <a:srgbClr val="CC33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0" hangingPunct="0"/>
                <a:endParaRPr lang="en-US"/>
              </a:p>
            </p:txBody>
          </p:sp>
          <p:sp>
            <p:nvSpPr>
              <p:cNvPr id="175176" name="AutoShape 30"/>
              <p:cNvSpPr>
                <a:spLocks noChangeArrowheads="1"/>
              </p:cNvSpPr>
              <p:nvPr/>
            </p:nvSpPr>
            <p:spPr bwMode="auto">
              <a:xfrm flipV="1">
                <a:off x="2907" y="2773"/>
                <a:ext cx="114" cy="125"/>
              </a:xfrm>
              <a:prstGeom prst="upDownArrow">
                <a:avLst>
                  <a:gd name="adj1" fmla="val 50000"/>
                  <a:gd name="adj2" fmla="val 21930"/>
                </a:avLst>
              </a:prstGeom>
              <a:solidFill>
                <a:srgbClr val="CC99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0" hangingPunct="0"/>
                <a:endParaRPr lang="en-US"/>
              </a:p>
            </p:txBody>
          </p:sp>
        </p:grpSp>
      </p:grpSp>
      <p:grpSp>
        <p:nvGrpSpPr>
          <p:cNvPr id="175109" name="Group 31"/>
          <p:cNvGrpSpPr>
            <a:grpSpLocks/>
          </p:cNvGrpSpPr>
          <p:nvPr/>
        </p:nvGrpSpPr>
        <p:grpSpPr bwMode="auto">
          <a:xfrm>
            <a:off x="3441690" y="1447800"/>
            <a:ext cx="673098" cy="4724400"/>
            <a:chOff x="2490" y="967"/>
            <a:chExt cx="459" cy="2976"/>
          </a:xfrm>
        </p:grpSpPr>
        <p:sp>
          <p:nvSpPr>
            <p:cNvPr id="175162" name="Text Box 32"/>
            <p:cNvSpPr txBox="1">
              <a:spLocks noChangeArrowheads="1"/>
            </p:cNvSpPr>
            <p:nvPr/>
          </p:nvSpPr>
          <p:spPr bwMode="auto">
            <a:xfrm rot="16200000">
              <a:off x="1128" y="2329"/>
              <a:ext cx="2976" cy="252"/>
            </a:xfrm>
            <a:prstGeom prst="rect">
              <a:avLst/>
            </a:prstGeom>
            <a:solidFill>
              <a:schemeClr val="accent1"/>
            </a:solidFill>
            <a:ln w="12700">
              <a:solidFill>
                <a:schemeClr val="bg1"/>
              </a:solidFill>
              <a:miter lim="800000"/>
              <a:headEnd/>
              <a:tailEnd/>
            </a:ln>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spcBef>
                  <a:spcPct val="50000"/>
                </a:spcBef>
              </a:pPr>
              <a:r>
                <a:rPr lang="en-GB" sz="1800" b="1">
                  <a:solidFill>
                    <a:schemeClr val="bg1"/>
                  </a:solidFill>
                  <a:latin typeface="Times New Roman" pitchFamily="18" charset="0"/>
                </a:rPr>
                <a:t>ENSEMBLE GENERATION</a:t>
              </a:r>
            </a:p>
          </p:txBody>
        </p:sp>
        <p:sp>
          <p:nvSpPr>
            <p:cNvPr id="175163" name="AutoShape 33"/>
            <p:cNvSpPr>
              <a:spLocks noChangeArrowheads="1"/>
            </p:cNvSpPr>
            <p:nvPr/>
          </p:nvSpPr>
          <p:spPr bwMode="auto">
            <a:xfrm>
              <a:off x="2751" y="1111"/>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endParaRPr lang="en-US"/>
            </a:p>
          </p:txBody>
        </p:sp>
        <p:sp>
          <p:nvSpPr>
            <p:cNvPr id="175164" name="AutoShape 34"/>
            <p:cNvSpPr>
              <a:spLocks noChangeArrowheads="1"/>
            </p:cNvSpPr>
            <p:nvPr/>
          </p:nvSpPr>
          <p:spPr bwMode="auto">
            <a:xfrm>
              <a:off x="2751" y="1628"/>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endParaRPr lang="en-US"/>
            </a:p>
          </p:txBody>
        </p:sp>
        <p:sp>
          <p:nvSpPr>
            <p:cNvPr id="175165" name="AutoShape 35"/>
            <p:cNvSpPr>
              <a:spLocks noChangeArrowheads="1"/>
            </p:cNvSpPr>
            <p:nvPr/>
          </p:nvSpPr>
          <p:spPr bwMode="auto">
            <a:xfrm>
              <a:off x="2751" y="2152"/>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endParaRPr lang="en-US"/>
            </a:p>
          </p:txBody>
        </p:sp>
        <p:sp>
          <p:nvSpPr>
            <p:cNvPr id="175166" name="AutoShape 36"/>
            <p:cNvSpPr>
              <a:spLocks noChangeArrowheads="1"/>
            </p:cNvSpPr>
            <p:nvPr/>
          </p:nvSpPr>
          <p:spPr bwMode="auto">
            <a:xfrm>
              <a:off x="2751" y="2677"/>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endParaRPr lang="en-US"/>
            </a:p>
          </p:txBody>
        </p:sp>
        <p:sp>
          <p:nvSpPr>
            <p:cNvPr id="175167" name="AutoShape 37"/>
            <p:cNvSpPr>
              <a:spLocks noChangeArrowheads="1"/>
            </p:cNvSpPr>
            <p:nvPr/>
          </p:nvSpPr>
          <p:spPr bwMode="auto">
            <a:xfrm>
              <a:off x="2751" y="3201"/>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endParaRPr lang="en-US"/>
            </a:p>
          </p:txBody>
        </p:sp>
        <p:sp>
          <p:nvSpPr>
            <p:cNvPr id="175168" name="AutoShape 38"/>
            <p:cNvSpPr>
              <a:spLocks noChangeArrowheads="1"/>
            </p:cNvSpPr>
            <p:nvPr/>
          </p:nvSpPr>
          <p:spPr bwMode="auto">
            <a:xfrm>
              <a:off x="2751" y="3464"/>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endParaRPr lang="en-US"/>
            </a:p>
          </p:txBody>
        </p:sp>
      </p:grpSp>
      <p:sp>
        <p:nvSpPr>
          <p:cNvPr id="175110" name="Line 39"/>
          <p:cNvSpPr>
            <a:spLocks noChangeShapeType="1"/>
          </p:cNvSpPr>
          <p:nvPr/>
        </p:nvSpPr>
        <p:spPr bwMode="auto">
          <a:xfrm>
            <a:off x="5070475" y="4419600"/>
            <a:ext cx="0" cy="674688"/>
          </a:xfrm>
          <a:prstGeom prst="line">
            <a:avLst/>
          </a:prstGeom>
          <a:noFill/>
          <a:ln w="38100">
            <a:solidFill>
              <a:schemeClr val="bg1"/>
            </a:solidFill>
            <a:prstDash val="lgDash"/>
            <a:round/>
            <a:headEnd/>
            <a:tailEnd/>
          </a:ln>
          <a:extLst>
            <a:ext uri="{909E8E84-426E-40DD-AFC4-6F175D3DCCD1}">
              <a14:hiddenFill xmlns:a14="http://schemas.microsoft.com/office/drawing/2010/main">
                <a:noFill/>
              </a14:hiddenFill>
            </a:ext>
          </a:extLst>
        </p:spPr>
        <p:txBody>
          <a:bodyPr/>
          <a:lstStyle/>
          <a:p>
            <a:endParaRPr lang="en-GB"/>
          </a:p>
        </p:txBody>
      </p:sp>
      <p:grpSp>
        <p:nvGrpSpPr>
          <p:cNvPr id="175111" name="Group 40"/>
          <p:cNvGrpSpPr>
            <a:grpSpLocks/>
          </p:cNvGrpSpPr>
          <p:nvPr/>
        </p:nvGrpSpPr>
        <p:grpSpPr bwMode="auto">
          <a:xfrm>
            <a:off x="4030663" y="3519490"/>
            <a:ext cx="2201862" cy="719137"/>
            <a:chOff x="2808" y="884"/>
            <a:chExt cx="1502" cy="453"/>
          </a:xfrm>
        </p:grpSpPr>
        <p:sp>
          <p:nvSpPr>
            <p:cNvPr id="175154" name="AutoShape 41"/>
            <p:cNvSpPr>
              <a:spLocks noChangeArrowheads="1"/>
            </p:cNvSpPr>
            <p:nvPr/>
          </p:nvSpPr>
          <p:spPr bwMode="auto">
            <a:xfrm>
              <a:off x="2892" y="905"/>
              <a:ext cx="1418" cy="166"/>
            </a:xfrm>
            <a:prstGeom prst="parallelogram">
              <a:avLst>
                <a:gd name="adj" fmla="val 213554"/>
              </a:avLst>
            </a:prstGeom>
            <a:solidFill>
              <a:srgbClr val="9EC9FC"/>
            </a:solidFill>
            <a:ln w="12700">
              <a:solidFill>
                <a:schemeClr val="bg1"/>
              </a:solidFill>
              <a:miter lim="800000"/>
              <a:headEnd/>
              <a:tailEnd/>
            </a:ln>
          </p:spPr>
          <p:txBody>
            <a:bodyPr wrap="none" anchor="ctr"/>
            <a:lstStyle/>
            <a:p>
              <a:pPr eaLnBrk="0" hangingPunct="0"/>
              <a:endParaRPr lang="en-US"/>
            </a:p>
          </p:txBody>
        </p:sp>
        <p:sp>
          <p:nvSpPr>
            <p:cNvPr id="175155" name="WordArt 42"/>
            <p:cNvSpPr>
              <a:spLocks noChangeArrowheads="1" noChangeShapeType="1" noTextEdit="1"/>
            </p:cNvSpPr>
            <p:nvPr/>
          </p:nvSpPr>
          <p:spPr bwMode="auto">
            <a:xfrm rot="488133">
              <a:off x="3148" y="884"/>
              <a:ext cx="907" cy="208"/>
            </a:xfrm>
            <a:prstGeom prst="rect">
              <a:avLst/>
            </a:prstGeom>
          </p:spPr>
          <p:txBody>
            <a:bodyPr wrap="none" fromWordArt="1">
              <a:prstTxWarp prst="textSlantUp">
                <a:avLst>
                  <a:gd name="adj" fmla="val 47903"/>
                </a:avLst>
              </a:prstTxWarp>
            </a:bodyPr>
            <a:lstStyle/>
            <a:p>
              <a:r>
                <a:rPr lang="en-GB" sz="3600" kern="10">
                  <a:ln w="9525">
                    <a:solidFill>
                      <a:schemeClr val="tx1"/>
                    </a:solidFill>
                    <a:round/>
                    <a:headEnd/>
                    <a:tailEnd/>
                  </a:ln>
                  <a:solidFill>
                    <a:schemeClr val="bg1"/>
                  </a:solidFill>
                  <a:latin typeface="Arial Black"/>
                </a:rPr>
                <a:t>Atmosphere model</a:t>
              </a:r>
            </a:p>
          </p:txBody>
        </p:sp>
        <p:sp>
          <p:nvSpPr>
            <p:cNvPr id="175156" name="AutoShape 43"/>
            <p:cNvSpPr>
              <a:spLocks noChangeArrowheads="1"/>
            </p:cNvSpPr>
            <p:nvPr/>
          </p:nvSpPr>
          <p:spPr bwMode="auto">
            <a:xfrm>
              <a:off x="2808" y="1160"/>
              <a:ext cx="1418" cy="167"/>
            </a:xfrm>
            <a:prstGeom prst="parallelogram">
              <a:avLst>
                <a:gd name="adj" fmla="val 212275"/>
              </a:avLst>
            </a:prstGeom>
            <a:solidFill>
              <a:srgbClr val="A2BBBC"/>
            </a:solidFill>
            <a:ln w="12700">
              <a:solidFill>
                <a:schemeClr val="bg1"/>
              </a:solidFill>
              <a:miter lim="800000"/>
              <a:headEnd/>
              <a:tailEnd/>
            </a:ln>
          </p:spPr>
          <p:txBody>
            <a:bodyPr wrap="none" anchor="ctr"/>
            <a:lstStyle/>
            <a:p>
              <a:pPr eaLnBrk="0" hangingPunct="0"/>
              <a:endParaRPr lang="en-US"/>
            </a:p>
          </p:txBody>
        </p:sp>
        <p:sp>
          <p:nvSpPr>
            <p:cNvPr id="175157" name="WordArt 44"/>
            <p:cNvSpPr>
              <a:spLocks noChangeArrowheads="1" noChangeShapeType="1" noTextEdit="1"/>
            </p:cNvSpPr>
            <p:nvPr/>
          </p:nvSpPr>
          <p:spPr bwMode="auto">
            <a:xfrm rot="448262">
              <a:off x="3086" y="1170"/>
              <a:ext cx="737" cy="167"/>
            </a:xfrm>
            <a:prstGeom prst="rect">
              <a:avLst/>
            </a:prstGeom>
          </p:spPr>
          <p:txBody>
            <a:bodyPr wrap="none" fromWordArt="1">
              <a:prstTxWarp prst="textSlantUp">
                <a:avLst>
                  <a:gd name="adj" fmla="val 47903"/>
                </a:avLst>
              </a:prstTxWarp>
            </a:bodyPr>
            <a:lstStyle/>
            <a:p>
              <a:r>
                <a:rPr lang="en-GB" sz="3600" kern="10">
                  <a:ln w="9525">
                    <a:solidFill>
                      <a:schemeClr val="tx1"/>
                    </a:solidFill>
                    <a:round/>
                    <a:headEnd/>
                    <a:tailEnd/>
                  </a:ln>
                  <a:solidFill>
                    <a:schemeClr val="bg1"/>
                  </a:solidFill>
                  <a:latin typeface="Arial Black"/>
                </a:rPr>
                <a:t>Ocean+WAM model</a:t>
              </a:r>
            </a:p>
          </p:txBody>
        </p:sp>
        <p:grpSp>
          <p:nvGrpSpPr>
            <p:cNvPr id="175158" name="Group 45"/>
            <p:cNvGrpSpPr>
              <a:grpSpLocks/>
            </p:cNvGrpSpPr>
            <p:nvPr/>
          </p:nvGrpSpPr>
          <p:grpSpPr bwMode="auto">
            <a:xfrm>
              <a:off x="3289" y="1071"/>
              <a:ext cx="540" cy="125"/>
              <a:chOff x="2694" y="2773"/>
              <a:chExt cx="540" cy="125"/>
            </a:xfrm>
          </p:grpSpPr>
          <p:sp>
            <p:nvSpPr>
              <p:cNvPr id="175159" name="AutoShape 46"/>
              <p:cNvSpPr>
                <a:spLocks noChangeArrowheads="1"/>
              </p:cNvSpPr>
              <p:nvPr/>
            </p:nvSpPr>
            <p:spPr bwMode="auto">
              <a:xfrm flipV="1">
                <a:off x="2694" y="2773"/>
                <a:ext cx="114" cy="125"/>
              </a:xfrm>
              <a:prstGeom prst="upDownArrow">
                <a:avLst>
                  <a:gd name="adj1" fmla="val 50000"/>
                  <a:gd name="adj2" fmla="val 21930"/>
                </a:avLst>
              </a:prstGeom>
              <a:solidFill>
                <a:srgbClr val="990033"/>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0" hangingPunct="0"/>
                <a:endParaRPr lang="en-US"/>
              </a:p>
            </p:txBody>
          </p:sp>
          <p:sp>
            <p:nvSpPr>
              <p:cNvPr id="175160" name="AutoShape 47"/>
              <p:cNvSpPr>
                <a:spLocks noChangeArrowheads="1"/>
              </p:cNvSpPr>
              <p:nvPr/>
            </p:nvSpPr>
            <p:spPr bwMode="auto">
              <a:xfrm flipV="1">
                <a:off x="3120" y="2773"/>
                <a:ext cx="114" cy="125"/>
              </a:xfrm>
              <a:prstGeom prst="upDownArrow">
                <a:avLst>
                  <a:gd name="adj1" fmla="val 50000"/>
                  <a:gd name="adj2" fmla="val 21930"/>
                </a:avLst>
              </a:prstGeom>
              <a:solidFill>
                <a:srgbClr val="CC33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0" hangingPunct="0"/>
                <a:endParaRPr lang="en-US"/>
              </a:p>
            </p:txBody>
          </p:sp>
          <p:sp>
            <p:nvSpPr>
              <p:cNvPr id="175161" name="AutoShape 48"/>
              <p:cNvSpPr>
                <a:spLocks noChangeArrowheads="1"/>
              </p:cNvSpPr>
              <p:nvPr/>
            </p:nvSpPr>
            <p:spPr bwMode="auto">
              <a:xfrm flipV="1">
                <a:off x="2907" y="2773"/>
                <a:ext cx="114" cy="125"/>
              </a:xfrm>
              <a:prstGeom prst="upDownArrow">
                <a:avLst>
                  <a:gd name="adj1" fmla="val 50000"/>
                  <a:gd name="adj2" fmla="val 21930"/>
                </a:avLst>
              </a:prstGeom>
              <a:solidFill>
                <a:srgbClr val="CC99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0" hangingPunct="0"/>
                <a:endParaRPr lang="en-US"/>
              </a:p>
            </p:txBody>
          </p:sp>
        </p:grpSp>
      </p:grpSp>
      <p:grpSp>
        <p:nvGrpSpPr>
          <p:cNvPr id="175112" name="Group 49"/>
          <p:cNvGrpSpPr>
            <a:grpSpLocks/>
          </p:cNvGrpSpPr>
          <p:nvPr/>
        </p:nvGrpSpPr>
        <p:grpSpPr bwMode="auto">
          <a:xfrm>
            <a:off x="4073529" y="5184775"/>
            <a:ext cx="2201863" cy="719138"/>
            <a:chOff x="2808" y="884"/>
            <a:chExt cx="1502" cy="453"/>
          </a:xfrm>
        </p:grpSpPr>
        <p:sp>
          <p:nvSpPr>
            <p:cNvPr id="175146" name="AutoShape 50"/>
            <p:cNvSpPr>
              <a:spLocks noChangeArrowheads="1"/>
            </p:cNvSpPr>
            <p:nvPr/>
          </p:nvSpPr>
          <p:spPr bwMode="auto">
            <a:xfrm>
              <a:off x="2892" y="905"/>
              <a:ext cx="1418" cy="166"/>
            </a:xfrm>
            <a:prstGeom prst="parallelogram">
              <a:avLst>
                <a:gd name="adj" fmla="val 213554"/>
              </a:avLst>
            </a:prstGeom>
            <a:solidFill>
              <a:srgbClr val="9EC9FC"/>
            </a:solidFill>
            <a:ln w="12700">
              <a:solidFill>
                <a:schemeClr val="bg1"/>
              </a:solidFill>
              <a:miter lim="800000"/>
              <a:headEnd/>
              <a:tailEnd/>
            </a:ln>
          </p:spPr>
          <p:txBody>
            <a:bodyPr wrap="none" anchor="ctr"/>
            <a:lstStyle/>
            <a:p>
              <a:pPr eaLnBrk="0" hangingPunct="0"/>
              <a:endParaRPr lang="en-US"/>
            </a:p>
          </p:txBody>
        </p:sp>
        <p:sp>
          <p:nvSpPr>
            <p:cNvPr id="175147" name="WordArt 51"/>
            <p:cNvSpPr>
              <a:spLocks noChangeArrowheads="1" noChangeShapeType="1" noTextEdit="1"/>
            </p:cNvSpPr>
            <p:nvPr/>
          </p:nvSpPr>
          <p:spPr bwMode="auto">
            <a:xfrm rot="488133">
              <a:off x="3148" y="884"/>
              <a:ext cx="907" cy="208"/>
            </a:xfrm>
            <a:prstGeom prst="rect">
              <a:avLst/>
            </a:prstGeom>
          </p:spPr>
          <p:txBody>
            <a:bodyPr wrap="none" fromWordArt="1">
              <a:prstTxWarp prst="textSlantUp">
                <a:avLst>
                  <a:gd name="adj" fmla="val 47903"/>
                </a:avLst>
              </a:prstTxWarp>
            </a:bodyPr>
            <a:lstStyle/>
            <a:p>
              <a:r>
                <a:rPr lang="en-GB" sz="3600" kern="10">
                  <a:ln w="9525">
                    <a:solidFill>
                      <a:schemeClr val="tx1"/>
                    </a:solidFill>
                    <a:round/>
                    <a:headEnd/>
                    <a:tailEnd/>
                  </a:ln>
                  <a:solidFill>
                    <a:schemeClr val="bg1"/>
                  </a:solidFill>
                  <a:latin typeface="Arial Black"/>
                </a:rPr>
                <a:t>Atmosphere model</a:t>
              </a:r>
            </a:p>
          </p:txBody>
        </p:sp>
        <p:sp>
          <p:nvSpPr>
            <p:cNvPr id="175148" name="AutoShape 52"/>
            <p:cNvSpPr>
              <a:spLocks noChangeArrowheads="1"/>
            </p:cNvSpPr>
            <p:nvPr/>
          </p:nvSpPr>
          <p:spPr bwMode="auto">
            <a:xfrm>
              <a:off x="2808" y="1160"/>
              <a:ext cx="1418" cy="167"/>
            </a:xfrm>
            <a:prstGeom prst="parallelogram">
              <a:avLst>
                <a:gd name="adj" fmla="val 212275"/>
              </a:avLst>
            </a:prstGeom>
            <a:solidFill>
              <a:srgbClr val="A2BBBC"/>
            </a:solidFill>
            <a:ln w="12700">
              <a:solidFill>
                <a:schemeClr val="bg1"/>
              </a:solidFill>
              <a:miter lim="800000"/>
              <a:headEnd/>
              <a:tailEnd/>
            </a:ln>
          </p:spPr>
          <p:txBody>
            <a:bodyPr wrap="none" anchor="ctr"/>
            <a:lstStyle/>
            <a:p>
              <a:pPr eaLnBrk="0" hangingPunct="0"/>
              <a:endParaRPr lang="en-US"/>
            </a:p>
          </p:txBody>
        </p:sp>
        <p:sp>
          <p:nvSpPr>
            <p:cNvPr id="175149" name="WordArt 53"/>
            <p:cNvSpPr>
              <a:spLocks noChangeArrowheads="1" noChangeShapeType="1" noTextEdit="1"/>
            </p:cNvSpPr>
            <p:nvPr/>
          </p:nvSpPr>
          <p:spPr bwMode="auto">
            <a:xfrm rot="448262">
              <a:off x="3086" y="1170"/>
              <a:ext cx="737" cy="167"/>
            </a:xfrm>
            <a:prstGeom prst="rect">
              <a:avLst/>
            </a:prstGeom>
          </p:spPr>
          <p:txBody>
            <a:bodyPr wrap="none" fromWordArt="1">
              <a:prstTxWarp prst="textSlantUp">
                <a:avLst>
                  <a:gd name="adj" fmla="val 47903"/>
                </a:avLst>
              </a:prstTxWarp>
            </a:bodyPr>
            <a:lstStyle/>
            <a:p>
              <a:r>
                <a:rPr lang="en-GB" sz="3600" kern="10">
                  <a:ln w="9525">
                    <a:solidFill>
                      <a:schemeClr val="tx1"/>
                    </a:solidFill>
                    <a:round/>
                    <a:headEnd/>
                    <a:tailEnd/>
                  </a:ln>
                  <a:solidFill>
                    <a:schemeClr val="bg1"/>
                  </a:solidFill>
                  <a:latin typeface="Arial Black"/>
                </a:rPr>
                <a:t>Ocean+WAM model</a:t>
              </a:r>
            </a:p>
          </p:txBody>
        </p:sp>
        <p:grpSp>
          <p:nvGrpSpPr>
            <p:cNvPr id="175150" name="Group 54"/>
            <p:cNvGrpSpPr>
              <a:grpSpLocks/>
            </p:cNvGrpSpPr>
            <p:nvPr/>
          </p:nvGrpSpPr>
          <p:grpSpPr bwMode="auto">
            <a:xfrm>
              <a:off x="3289" y="1071"/>
              <a:ext cx="540" cy="125"/>
              <a:chOff x="2694" y="2773"/>
              <a:chExt cx="540" cy="125"/>
            </a:xfrm>
          </p:grpSpPr>
          <p:sp>
            <p:nvSpPr>
              <p:cNvPr id="175151" name="AutoShape 55"/>
              <p:cNvSpPr>
                <a:spLocks noChangeArrowheads="1"/>
              </p:cNvSpPr>
              <p:nvPr/>
            </p:nvSpPr>
            <p:spPr bwMode="auto">
              <a:xfrm flipV="1">
                <a:off x="2694" y="2773"/>
                <a:ext cx="114" cy="125"/>
              </a:xfrm>
              <a:prstGeom prst="upDownArrow">
                <a:avLst>
                  <a:gd name="adj1" fmla="val 50000"/>
                  <a:gd name="adj2" fmla="val 21930"/>
                </a:avLst>
              </a:prstGeom>
              <a:solidFill>
                <a:srgbClr val="990033"/>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0" hangingPunct="0"/>
                <a:endParaRPr lang="en-US"/>
              </a:p>
            </p:txBody>
          </p:sp>
          <p:sp>
            <p:nvSpPr>
              <p:cNvPr id="175152" name="AutoShape 56"/>
              <p:cNvSpPr>
                <a:spLocks noChangeArrowheads="1"/>
              </p:cNvSpPr>
              <p:nvPr/>
            </p:nvSpPr>
            <p:spPr bwMode="auto">
              <a:xfrm flipV="1">
                <a:off x="3120" y="2773"/>
                <a:ext cx="114" cy="125"/>
              </a:xfrm>
              <a:prstGeom prst="upDownArrow">
                <a:avLst>
                  <a:gd name="adj1" fmla="val 50000"/>
                  <a:gd name="adj2" fmla="val 21930"/>
                </a:avLst>
              </a:prstGeom>
              <a:solidFill>
                <a:srgbClr val="CC33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0" hangingPunct="0"/>
                <a:endParaRPr lang="en-US"/>
              </a:p>
            </p:txBody>
          </p:sp>
          <p:sp>
            <p:nvSpPr>
              <p:cNvPr id="175153" name="AutoShape 57"/>
              <p:cNvSpPr>
                <a:spLocks noChangeArrowheads="1"/>
              </p:cNvSpPr>
              <p:nvPr/>
            </p:nvSpPr>
            <p:spPr bwMode="auto">
              <a:xfrm flipV="1">
                <a:off x="2907" y="2773"/>
                <a:ext cx="114" cy="125"/>
              </a:xfrm>
              <a:prstGeom prst="upDownArrow">
                <a:avLst>
                  <a:gd name="adj1" fmla="val 50000"/>
                  <a:gd name="adj2" fmla="val 21930"/>
                </a:avLst>
              </a:prstGeom>
              <a:solidFill>
                <a:srgbClr val="CC99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0" hangingPunct="0"/>
                <a:endParaRPr lang="en-US"/>
              </a:p>
            </p:txBody>
          </p:sp>
        </p:grpSp>
      </p:grpSp>
      <p:grpSp>
        <p:nvGrpSpPr>
          <p:cNvPr id="175113" name="Group 58"/>
          <p:cNvGrpSpPr>
            <a:grpSpLocks/>
          </p:cNvGrpSpPr>
          <p:nvPr/>
        </p:nvGrpSpPr>
        <p:grpSpPr bwMode="auto">
          <a:xfrm>
            <a:off x="6149980" y="1722443"/>
            <a:ext cx="290513" cy="3959225"/>
            <a:chOff x="4367" y="1085"/>
            <a:chExt cx="198" cy="2494"/>
          </a:xfrm>
        </p:grpSpPr>
        <p:sp>
          <p:nvSpPr>
            <p:cNvPr id="175140" name="AutoShape 59"/>
            <p:cNvSpPr>
              <a:spLocks noChangeArrowheads="1"/>
            </p:cNvSpPr>
            <p:nvPr/>
          </p:nvSpPr>
          <p:spPr bwMode="auto">
            <a:xfrm>
              <a:off x="4367" y="1085"/>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endParaRPr lang="en-US"/>
            </a:p>
          </p:txBody>
        </p:sp>
        <p:sp>
          <p:nvSpPr>
            <p:cNvPr id="175141" name="AutoShape 60"/>
            <p:cNvSpPr>
              <a:spLocks noChangeArrowheads="1"/>
            </p:cNvSpPr>
            <p:nvPr/>
          </p:nvSpPr>
          <p:spPr bwMode="auto">
            <a:xfrm>
              <a:off x="4367" y="1602"/>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endParaRPr lang="en-US"/>
            </a:p>
          </p:txBody>
        </p:sp>
        <p:sp>
          <p:nvSpPr>
            <p:cNvPr id="175142" name="AutoShape 61"/>
            <p:cNvSpPr>
              <a:spLocks noChangeArrowheads="1"/>
            </p:cNvSpPr>
            <p:nvPr/>
          </p:nvSpPr>
          <p:spPr bwMode="auto">
            <a:xfrm>
              <a:off x="4367" y="2126"/>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endParaRPr lang="en-US"/>
            </a:p>
          </p:txBody>
        </p:sp>
        <p:sp>
          <p:nvSpPr>
            <p:cNvPr id="175143" name="AutoShape 62"/>
            <p:cNvSpPr>
              <a:spLocks noChangeArrowheads="1"/>
            </p:cNvSpPr>
            <p:nvPr/>
          </p:nvSpPr>
          <p:spPr bwMode="auto">
            <a:xfrm>
              <a:off x="4367" y="2651"/>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endParaRPr lang="en-US"/>
            </a:p>
          </p:txBody>
        </p:sp>
        <p:sp>
          <p:nvSpPr>
            <p:cNvPr id="175144" name="AutoShape 63"/>
            <p:cNvSpPr>
              <a:spLocks noChangeArrowheads="1"/>
            </p:cNvSpPr>
            <p:nvPr/>
          </p:nvSpPr>
          <p:spPr bwMode="auto">
            <a:xfrm>
              <a:off x="4367" y="3175"/>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endParaRPr lang="en-US"/>
            </a:p>
          </p:txBody>
        </p:sp>
        <p:sp>
          <p:nvSpPr>
            <p:cNvPr id="175145" name="AutoShape 64"/>
            <p:cNvSpPr>
              <a:spLocks noChangeArrowheads="1"/>
            </p:cNvSpPr>
            <p:nvPr/>
          </p:nvSpPr>
          <p:spPr bwMode="auto">
            <a:xfrm>
              <a:off x="4367" y="3438"/>
              <a:ext cx="198" cy="141"/>
            </a:xfrm>
            <a:prstGeom prst="rightArrow">
              <a:avLst>
                <a:gd name="adj1" fmla="val 50000"/>
                <a:gd name="adj2" fmla="val 35106"/>
              </a:avLst>
            </a:prstGeom>
            <a:solidFill>
              <a:schemeClr val="accent1"/>
            </a:solidFill>
            <a:ln w="12700">
              <a:solidFill>
                <a:schemeClr val="bg1"/>
              </a:solidFill>
              <a:miter lim="800000"/>
              <a:headEnd/>
              <a:tailEnd/>
            </a:ln>
          </p:spPr>
          <p:txBody>
            <a:bodyPr wrap="none" anchor="ctr"/>
            <a:lstStyle/>
            <a:p>
              <a:pPr eaLnBrk="0" hangingPunct="0"/>
              <a:endParaRPr lang="en-US"/>
            </a:p>
          </p:txBody>
        </p:sp>
      </p:grpSp>
      <p:grpSp>
        <p:nvGrpSpPr>
          <p:cNvPr id="175114" name="Group 65"/>
          <p:cNvGrpSpPr>
            <a:grpSpLocks/>
          </p:cNvGrpSpPr>
          <p:nvPr/>
        </p:nvGrpSpPr>
        <p:grpSpPr bwMode="auto">
          <a:xfrm>
            <a:off x="4114804" y="1222375"/>
            <a:ext cx="2119313" cy="450850"/>
            <a:chOff x="2780" y="799"/>
            <a:chExt cx="1559" cy="284"/>
          </a:xfrm>
        </p:grpSpPr>
        <p:sp>
          <p:nvSpPr>
            <p:cNvPr id="175138" name="Text Box 66"/>
            <p:cNvSpPr txBox="1">
              <a:spLocks noChangeArrowheads="1"/>
            </p:cNvSpPr>
            <p:nvPr/>
          </p:nvSpPr>
          <p:spPr bwMode="auto">
            <a:xfrm>
              <a:off x="2864" y="828"/>
              <a:ext cx="147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spcBef>
                  <a:spcPct val="50000"/>
                </a:spcBef>
              </a:pPr>
              <a:r>
                <a:rPr lang="en-GB" sz="1400">
                  <a:latin typeface="Arial Black" pitchFamily="34" charset="0"/>
                </a:rPr>
                <a:t>COUPLED MODEL</a:t>
              </a:r>
            </a:p>
          </p:txBody>
        </p:sp>
        <p:sp>
          <p:nvSpPr>
            <p:cNvPr id="175139" name="Rectangle 67"/>
            <p:cNvSpPr>
              <a:spLocks noChangeArrowheads="1"/>
            </p:cNvSpPr>
            <p:nvPr/>
          </p:nvSpPr>
          <p:spPr bwMode="auto">
            <a:xfrm>
              <a:off x="2780" y="799"/>
              <a:ext cx="1502" cy="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0" hangingPunct="0"/>
              <a:endParaRPr lang="en-US"/>
            </a:p>
          </p:txBody>
        </p:sp>
      </p:grpSp>
      <p:sp>
        <p:nvSpPr>
          <p:cNvPr id="175115" name="Line 68"/>
          <p:cNvSpPr>
            <a:spLocks noChangeShapeType="1"/>
          </p:cNvSpPr>
          <p:nvPr/>
        </p:nvSpPr>
        <p:spPr bwMode="auto">
          <a:xfrm>
            <a:off x="5070475" y="2663825"/>
            <a:ext cx="0" cy="674688"/>
          </a:xfrm>
          <a:prstGeom prst="line">
            <a:avLst/>
          </a:prstGeom>
          <a:noFill/>
          <a:ln w="38100">
            <a:solidFill>
              <a:schemeClr val="bg1"/>
            </a:solidFill>
            <a:prstDash val="lgDash"/>
            <a:round/>
            <a:headEnd/>
            <a:tailEnd/>
          </a:ln>
          <a:extLst>
            <a:ext uri="{909E8E84-426E-40DD-AFC4-6F175D3DCCD1}">
              <a14:hiddenFill xmlns:a14="http://schemas.microsoft.com/office/drawing/2010/main">
                <a:noFill/>
              </a14:hiddenFill>
            </a:ext>
          </a:extLst>
        </p:spPr>
        <p:txBody>
          <a:bodyPr/>
          <a:lstStyle/>
          <a:p>
            <a:endParaRPr lang="en-GB"/>
          </a:p>
        </p:txBody>
      </p:sp>
      <p:sp>
        <p:nvSpPr>
          <p:cNvPr id="175116" name="Text Box 70"/>
          <p:cNvSpPr txBox="1">
            <a:spLocks noChangeArrowheads="1"/>
          </p:cNvSpPr>
          <p:nvPr/>
        </p:nvSpPr>
        <p:spPr bwMode="auto">
          <a:xfrm>
            <a:off x="6978650" y="1212865"/>
            <a:ext cx="1952625" cy="84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spcBef>
                <a:spcPct val="50000"/>
              </a:spcBef>
            </a:pPr>
            <a:r>
              <a:rPr lang="en-GB" sz="1400" b="1" dirty="0">
                <a:latin typeface="Arial Black" pitchFamily="34" charset="0"/>
              </a:rPr>
              <a:t>Tailored Forecast  PRODUCTS</a:t>
            </a:r>
          </a:p>
          <a:p>
            <a:pPr>
              <a:spcBef>
                <a:spcPct val="50000"/>
              </a:spcBef>
            </a:pPr>
            <a:endParaRPr lang="en-GB" sz="1400" b="1" dirty="0">
              <a:latin typeface="Arial Black" pitchFamily="34" charset="0"/>
            </a:endParaRPr>
          </a:p>
        </p:txBody>
      </p:sp>
      <p:sp>
        <p:nvSpPr>
          <p:cNvPr id="175117" name="AutoShape 71"/>
          <p:cNvSpPr>
            <a:spLocks noChangeArrowheads="1"/>
          </p:cNvSpPr>
          <p:nvPr/>
        </p:nvSpPr>
        <p:spPr bwMode="auto">
          <a:xfrm>
            <a:off x="6399218" y="6354773"/>
            <a:ext cx="2701925" cy="414337"/>
          </a:xfrm>
          <a:prstGeom prst="hexagon">
            <a:avLst>
              <a:gd name="adj" fmla="val 21556"/>
              <a:gd name="vf" fmla="val 115470"/>
            </a:avLst>
          </a:prstGeom>
          <a:solidFill>
            <a:schemeClr val="bg2"/>
          </a:solidFill>
          <a:ln w="12700">
            <a:solidFill>
              <a:schemeClr val="tx1"/>
            </a:solidFill>
            <a:miter lim="800000"/>
            <a:headEnd/>
            <a:tailEnd/>
          </a:ln>
        </p:spPr>
        <p:txBody>
          <a:bodyPr wrap="none" anchor="ctr"/>
          <a:lstStyle/>
          <a:p>
            <a:pPr eaLnBrk="0" hangingPunct="0"/>
            <a:endParaRPr lang="en-US"/>
          </a:p>
        </p:txBody>
      </p:sp>
      <p:grpSp>
        <p:nvGrpSpPr>
          <p:cNvPr id="175118" name="Group 72"/>
          <p:cNvGrpSpPr>
            <a:grpSpLocks/>
          </p:cNvGrpSpPr>
          <p:nvPr/>
        </p:nvGrpSpPr>
        <p:grpSpPr bwMode="auto">
          <a:xfrm>
            <a:off x="168275" y="6354773"/>
            <a:ext cx="8975725" cy="414337"/>
            <a:chOff x="115" y="4059"/>
            <a:chExt cx="6125" cy="261"/>
          </a:xfrm>
        </p:grpSpPr>
        <p:sp>
          <p:nvSpPr>
            <p:cNvPr id="175133" name="AutoShape 73"/>
            <p:cNvSpPr>
              <a:spLocks noChangeArrowheads="1"/>
            </p:cNvSpPr>
            <p:nvPr/>
          </p:nvSpPr>
          <p:spPr bwMode="auto">
            <a:xfrm>
              <a:off x="115" y="4059"/>
              <a:ext cx="2325" cy="261"/>
            </a:xfrm>
            <a:prstGeom prst="hexagon">
              <a:avLst>
                <a:gd name="adj" fmla="val 27178"/>
                <a:gd name="vf" fmla="val 115470"/>
              </a:avLst>
            </a:prstGeom>
            <a:solidFill>
              <a:schemeClr val="bg2"/>
            </a:solidFill>
            <a:ln w="12700">
              <a:solidFill>
                <a:schemeClr val="tx1"/>
              </a:solidFill>
              <a:miter lim="800000"/>
              <a:headEnd/>
              <a:tailEnd/>
            </a:ln>
          </p:spPr>
          <p:txBody>
            <a:bodyPr wrap="none" anchor="ctr"/>
            <a:lstStyle/>
            <a:p>
              <a:pPr eaLnBrk="0" hangingPunct="0"/>
              <a:endParaRPr lang="en-US"/>
            </a:p>
          </p:txBody>
        </p:sp>
        <p:sp>
          <p:nvSpPr>
            <p:cNvPr id="175134" name="AutoShape 74"/>
            <p:cNvSpPr>
              <a:spLocks noChangeArrowheads="1"/>
            </p:cNvSpPr>
            <p:nvPr/>
          </p:nvSpPr>
          <p:spPr bwMode="auto">
            <a:xfrm>
              <a:off x="2440" y="4059"/>
              <a:ext cx="1956" cy="261"/>
            </a:xfrm>
            <a:prstGeom prst="hexagon">
              <a:avLst>
                <a:gd name="adj" fmla="val 22864"/>
                <a:gd name="vf" fmla="val 115470"/>
              </a:avLst>
            </a:prstGeom>
            <a:solidFill>
              <a:schemeClr val="bg2"/>
            </a:solidFill>
            <a:ln w="12700">
              <a:solidFill>
                <a:schemeClr val="tx1"/>
              </a:solidFill>
              <a:miter lim="800000"/>
              <a:headEnd/>
              <a:tailEnd/>
            </a:ln>
          </p:spPr>
          <p:txBody>
            <a:bodyPr wrap="none" anchor="ctr"/>
            <a:lstStyle/>
            <a:p>
              <a:pPr eaLnBrk="0" hangingPunct="0"/>
              <a:endParaRPr lang="en-US"/>
            </a:p>
          </p:txBody>
        </p:sp>
        <p:sp>
          <p:nvSpPr>
            <p:cNvPr id="175135" name="Text Box 75"/>
            <p:cNvSpPr txBox="1">
              <a:spLocks noChangeArrowheads="1"/>
            </p:cNvSpPr>
            <p:nvPr/>
          </p:nvSpPr>
          <p:spPr bwMode="auto">
            <a:xfrm>
              <a:off x="427" y="4070"/>
              <a:ext cx="155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spcBef>
                  <a:spcPct val="50000"/>
                </a:spcBef>
              </a:pPr>
              <a:r>
                <a:rPr lang="en-GB" sz="1400" b="1"/>
                <a:t>Initialization</a:t>
              </a:r>
            </a:p>
          </p:txBody>
        </p:sp>
        <p:sp>
          <p:nvSpPr>
            <p:cNvPr id="175136" name="Text Box 76"/>
            <p:cNvSpPr txBox="1">
              <a:spLocks noChangeArrowheads="1"/>
            </p:cNvSpPr>
            <p:nvPr/>
          </p:nvSpPr>
          <p:spPr bwMode="auto">
            <a:xfrm>
              <a:off x="2553" y="4059"/>
              <a:ext cx="1814"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a:spcBef>
                  <a:spcPct val="50000"/>
                </a:spcBef>
              </a:pPr>
              <a:r>
                <a:rPr lang="en-GB" sz="1400" b="1"/>
                <a:t>Forward Integration</a:t>
              </a:r>
            </a:p>
          </p:txBody>
        </p:sp>
        <p:sp>
          <p:nvSpPr>
            <p:cNvPr id="175137" name="Text Box 77"/>
            <p:cNvSpPr txBox="1">
              <a:spLocks noChangeArrowheads="1"/>
            </p:cNvSpPr>
            <p:nvPr/>
          </p:nvSpPr>
          <p:spPr bwMode="auto">
            <a:xfrm>
              <a:off x="4426" y="4059"/>
              <a:ext cx="1814"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a:spcBef>
                  <a:spcPct val="50000"/>
                </a:spcBef>
              </a:pPr>
              <a:r>
                <a:rPr lang="en-GB" sz="1400" b="1"/>
                <a:t>Forecast Calibration</a:t>
              </a:r>
            </a:p>
          </p:txBody>
        </p:sp>
      </p:grpSp>
      <p:sp>
        <p:nvSpPr>
          <p:cNvPr id="175119" name="Text Box 78"/>
          <p:cNvSpPr txBox="1">
            <a:spLocks noChangeArrowheads="1"/>
          </p:cNvSpPr>
          <p:nvPr/>
        </p:nvSpPr>
        <p:spPr bwMode="auto">
          <a:xfrm>
            <a:off x="1289054" y="4059238"/>
            <a:ext cx="6238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spcBef>
                <a:spcPct val="50000"/>
              </a:spcBef>
            </a:pPr>
            <a:r>
              <a:rPr lang="en-GB" sz="1000" b="1">
                <a:solidFill>
                  <a:schemeClr val="bg1"/>
                </a:solidFill>
                <a:latin typeface="Times New Roman" pitchFamily="18" charset="0"/>
              </a:rPr>
              <a:t>OCEAN</a:t>
            </a:r>
          </a:p>
        </p:txBody>
      </p:sp>
      <p:grpSp>
        <p:nvGrpSpPr>
          <p:cNvPr id="175120" name="Group 82"/>
          <p:cNvGrpSpPr>
            <a:grpSpLocks/>
          </p:cNvGrpSpPr>
          <p:nvPr/>
        </p:nvGrpSpPr>
        <p:grpSpPr bwMode="auto">
          <a:xfrm>
            <a:off x="6448443" y="1493838"/>
            <a:ext cx="700091" cy="4724400"/>
            <a:chOff x="4400" y="941"/>
            <a:chExt cx="478" cy="2976"/>
          </a:xfrm>
        </p:grpSpPr>
        <p:sp>
          <p:nvSpPr>
            <p:cNvPr id="175131" name="Text Box 83"/>
            <p:cNvSpPr txBox="1">
              <a:spLocks noChangeArrowheads="1"/>
            </p:cNvSpPr>
            <p:nvPr/>
          </p:nvSpPr>
          <p:spPr bwMode="auto">
            <a:xfrm rot="16200000">
              <a:off x="3017" y="2324"/>
              <a:ext cx="2976" cy="210"/>
            </a:xfrm>
            <a:prstGeom prst="rect">
              <a:avLst/>
            </a:prstGeom>
            <a:solidFill>
              <a:schemeClr val="accent1"/>
            </a:solidFill>
            <a:ln w="12700">
              <a:solidFill>
                <a:schemeClr val="bg1"/>
              </a:solidFill>
              <a:miter lim="800000"/>
              <a:headEnd/>
              <a:tailEnd/>
            </a:ln>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spcBef>
                  <a:spcPct val="50000"/>
                </a:spcBef>
              </a:pPr>
              <a:r>
                <a:rPr lang="en-GB" sz="1400" b="1" dirty="0">
                  <a:solidFill>
                    <a:schemeClr val="bg1"/>
                  </a:solidFill>
                  <a:latin typeface="Times New Roman" pitchFamily="18" charset="0"/>
                </a:rPr>
                <a:t>PROBABILISTIC CALIBRATED FORECAST</a:t>
              </a:r>
            </a:p>
          </p:txBody>
        </p:sp>
        <p:sp>
          <p:nvSpPr>
            <p:cNvPr id="175132" name="AutoShape 84"/>
            <p:cNvSpPr>
              <a:spLocks noChangeArrowheads="1"/>
            </p:cNvSpPr>
            <p:nvPr/>
          </p:nvSpPr>
          <p:spPr bwMode="auto">
            <a:xfrm>
              <a:off x="4594" y="2245"/>
              <a:ext cx="284" cy="255"/>
            </a:xfrm>
            <a:prstGeom prst="rightArrow">
              <a:avLst>
                <a:gd name="adj1" fmla="val 50000"/>
                <a:gd name="adj2" fmla="val 27843"/>
              </a:avLst>
            </a:prstGeom>
            <a:solidFill>
              <a:schemeClr val="accent1"/>
            </a:solidFill>
            <a:ln w="12700">
              <a:solidFill>
                <a:schemeClr val="bg1"/>
              </a:solidFill>
              <a:miter lim="800000"/>
              <a:headEnd/>
              <a:tailEnd/>
            </a:ln>
          </p:spPr>
          <p:txBody>
            <a:bodyPr wrap="none" anchor="ctr"/>
            <a:lstStyle/>
            <a:p>
              <a:pPr eaLnBrk="0" hangingPunct="0"/>
              <a:endParaRPr lang="en-US"/>
            </a:p>
          </p:txBody>
        </p:sp>
      </p:grpSp>
      <p:pic>
        <p:nvPicPr>
          <p:cNvPr id="175121" name="Picture 85" descr="NINO34_Jan200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5400000">
            <a:off x="7082704" y="4995075"/>
            <a:ext cx="1395413" cy="1485900"/>
          </a:xfrm>
          <a:prstGeom prst="rect">
            <a:avLst/>
          </a:prstGeom>
          <a:solidFill>
            <a:schemeClr val="bg1"/>
          </a:solidFill>
          <a:ln w="28575">
            <a:solidFill>
              <a:srgbClr val="9EC9FC"/>
            </a:solidFill>
            <a:miter lim="800000"/>
            <a:headEnd/>
            <a:tailEnd/>
          </a:ln>
        </p:spPr>
      </p:pic>
      <p:pic>
        <p:nvPicPr>
          <p:cNvPr id="175122" name="Picture 86" descr="ecmwf"/>
          <p:cNvPicPr>
            <a:picLocks noChangeAspect="1" noChangeArrowheads="1"/>
          </p:cNvPicPr>
          <p:nvPr/>
        </p:nvPicPr>
        <p:blipFill>
          <a:blip r:embed="rId10" cstate="print">
            <a:extLst>
              <a:ext uri="{28A0092B-C50C-407E-A947-70E740481C1C}">
                <a14:useLocalDpi xmlns:a14="http://schemas.microsoft.com/office/drawing/2010/main" val="0"/>
              </a:ext>
            </a:extLst>
          </a:blip>
          <a:srcRect t="20796"/>
          <a:stretch>
            <a:fillRect/>
          </a:stretch>
        </p:blipFill>
        <p:spPr bwMode="auto">
          <a:xfrm>
            <a:off x="6715919" y="3766344"/>
            <a:ext cx="1952729" cy="1339850"/>
          </a:xfrm>
          <a:prstGeom prst="rect">
            <a:avLst/>
          </a:prstGeom>
          <a:solidFill>
            <a:schemeClr val="bg1"/>
          </a:solidFill>
          <a:ln w="38100">
            <a:solidFill>
              <a:srgbClr val="9EC9FC"/>
            </a:solidFill>
            <a:miter lim="800000"/>
            <a:headEnd/>
            <a:tailEnd/>
          </a:ln>
        </p:spPr>
      </p:pic>
      <p:sp>
        <p:nvSpPr>
          <p:cNvPr id="27" name="U-Turn Arrow 26"/>
          <p:cNvSpPr/>
          <p:nvPr/>
        </p:nvSpPr>
        <p:spPr bwMode="auto">
          <a:xfrm>
            <a:off x="1631209" y="962027"/>
            <a:ext cx="6135687" cy="304800"/>
          </a:xfrm>
          <a:prstGeom prst="uturnArrow">
            <a:avLst/>
          </a:prstGeom>
          <a:solidFill>
            <a:srgbClr val="7030A0"/>
          </a:solidFill>
          <a:ln w="12700" cap="flat" cmpd="sng" algn="ctr">
            <a:solidFill>
              <a:schemeClr val="tx1"/>
            </a:solidFill>
            <a:prstDash val="solid"/>
            <a:round/>
            <a:headEnd type="none" w="med" len="med"/>
            <a:tailEnd type="none" w="med" len="med"/>
          </a:ln>
          <a:effectLst/>
        </p:spPr>
        <p:txBody>
          <a:bodyPr/>
          <a:lstStyle/>
          <a:p>
            <a:pPr eaLnBrk="0" hangingPunct="0">
              <a:defRPr/>
            </a:pPr>
            <a:endParaRPr lang="en-GB"/>
          </a:p>
        </p:txBody>
      </p:sp>
      <p:sp>
        <p:nvSpPr>
          <p:cNvPr id="175124" name="TextBox 27"/>
          <p:cNvSpPr txBox="1">
            <a:spLocks noChangeArrowheads="1"/>
          </p:cNvSpPr>
          <p:nvPr/>
        </p:nvSpPr>
        <p:spPr bwMode="auto">
          <a:xfrm>
            <a:off x="7572375" y="4754573"/>
            <a:ext cx="1358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GB" sz="800"/>
              <a:t>Seasonal forecasts of Tropical  cyclones</a:t>
            </a:r>
          </a:p>
        </p:txBody>
      </p:sp>
      <p:sp>
        <p:nvSpPr>
          <p:cNvPr id="175125" name="TextBox 28"/>
          <p:cNvSpPr txBox="1">
            <a:spLocks noChangeArrowheads="1"/>
          </p:cNvSpPr>
          <p:nvPr/>
        </p:nvSpPr>
        <p:spPr bwMode="auto">
          <a:xfrm>
            <a:off x="7148513" y="5973763"/>
            <a:ext cx="110331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GB" sz="1000"/>
              <a:t>ENSO outlook</a:t>
            </a:r>
          </a:p>
        </p:txBody>
      </p:sp>
      <p:pic>
        <p:nvPicPr>
          <p:cNvPr id="175126"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067941" y="1676400"/>
            <a:ext cx="1493838" cy="944562"/>
          </a:xfrm>
          <a:prstGeom prst="rect">
            <a:avLst/>
          </a:prstGeom>
          <a:noFill/>
          <a:ln w="38100">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grpSp>
        <p:nvGrpSpPr>
          <p:cNvPr id="175127" name="Group 30"/>
          <p:cNvGrpSpPr>
            <a:grpSpLocks/>
          </p:cNvGrpSpPr>
          <p:nvPr/>
        </p:nvGrpSpPr>
        <p:grpSpPr bwMode="auto">
          <a:xfrm>
            <a:off x="7088664" y="2720976"/>
            <a:ext cx="1200150" cy="914400"/>
            <a:chOff x="7331803" y="2941635"/>
            <a:chExt cx="1200767" cy="914402"/>
          </a:xfrm>
        </p:grpSpPr>
        <p:pic>
          <p:nvPicPr>
            <p:cNvPr id="175129" name="Picture 3"/>
            <p:cNvPicPr>
              <a:picLocks noChangeAspect="1" noChangeArrowheads="1"/>
            </p:cNvPicPr>
            <p:nvPr/>
          </p:nvPicPr>
          <p:blipFill>
            <a:blip r:embed="rId12">
              <a:extLst>
                <a:ext uri="{28A0092B-C50C-407E-A947-70E740481C1C}">
                  <a14:useLocalDpi xmlns:a14="http://schemas.microsoft.com/office/drawing/2010/main" val="0"/>
                </a:ext>
              </a:extLst>
            </a:blip>
            <a:srcRect t="12555" b="8168"/>
            <a:stretch>
              <a:fillRect/>
            </a:stretch>
          </p:blipFill>
          <p:spPr bwMode="auto">
            <a:xfrm>
              <a:off x="7331803" y="2941635"/>
              <a:ext cx="1200767" cy="914402"/>
            </a:xfrm>
            <a:prstGeom prst="rect">
              <a:avLst/>
            </a:prstGeom>
            <a:noFill/>
            <a:ln w="38100">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30" name="TextBox 29"/>
            <p:cNvSpPr txBox="1"/>
            <p:nvPr/>
          </p:nvSpPr>
          <p:spPr>
            <a:xfrm>
              <a:off x="7338156" y="2959097"/>
              <a:ext cx="1194414" cy="338555"/>
            </a:xfrm>
            <a:prstGeom prst="rect">
              <a:avLst/>
            </a:prstGeom>
            <a:solidFill>
              <a:schemeClr val="bg1"/>
            </a:solidFill>
            <a:ln w="38100">
              <a:solidFill>
                <a:schemeClr val="accent1">
                  <a:lumMod val="20000"/>
                  <a:lumOff val="80000"/>
                </a:schemeClr>
              </a:solidFill>
            </a:ln>
          </p:spPr>
          <p:txBody>
            <a:bodyPr>
              <a:spAutoFit/>
            </a:bodyPr>
            <a:lstStyle/>
            <a:p>
              <a:pPr eaLnBrk="0" hangingPunct="0">
                <a:defRPr/>
              </a:pPr>
              <a:r>
                <a:rPr lang="en-GB" sz="800" dirty="0"/>
                <a:t>Extreme Forecast Index</a:t>
              </a:r>
            </a:p>
          </p:txBody>
        </p:sp>
      </p:grpSp>
      <p:sp>
        <p:nvSpPr>
          <p:cNvPr id="90" name="U-Turn Arrow 89"/>
          <p:cNvSpPr/>
          <p:nvPr/>
        </p:nvSpPr>
        <p:spPr bwMode="auto">
          <a:xfrm flipV="1">
            <a:off x="1752600" y="6053148"/>
            <a:ext cx="6134100" cy="306387"/>
          </a:xfrm>
          <a:prstGeom prst="uturnArrow">
            <a:avLst/>
          </a:prstGeom>
          <a:solidFill>
            <a:srgbClr val="7030A0"/>
          </a:solidFill>
          <a:ln w="12700" cap="flat" cmpd="sng" algn="ctr">
            <a:solidFill>
              <a:schemeClr val="tx1"/>
            </a:solidFill>
            <a:prstDash val="solid"/>
            <a:round/>
            <a:headEnd type="none" w="med" len="med"/>
            <a:tailEnd type="none" w="med" len="med"/>
          </a:ln>
          <a:effectLst/>
        </p:spPr>
        <p:txBody>
          <a:bodyPr/>
          <a:lstStyle/>
          <a:p>
            <a:pPr eaLnBrk="0" hangingPunct="0">
              <a:defRPr/>
            </a:pPr>
            <a:endParaRPr lang="en-GB"/>
          </a:p>
        </p:txBody>
      </p:sp>
    </p:spTree>
    <p:extLst>
      <p:ext uri="{BB962C8B-B14F-4D97-AF65-F5344CB8AC3E}">
        <p14:creationId xmlns:p14="http://schemas.microsoft.com/office/powerpoint/2010/main" val="310171607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90"/>
                                        </p:tgtEl>
                                        <p:attrNameLst>
                                          <p:attrName>style.visibility</p:attrName>
                                        </p:attrNameLst>
                                      </p:cBhvr>
                                      <p:to>
                                        <p:strVal val="visible"/>
                                      </p:to>
                                    </p:set>
                                    <p:anim calcmode="lin" valueType="num">
                                      <p:cBhvr additive="base">
                                        <p:cTn id="13" dur="500" fill="hold"/>
                                        <p:tgtEl>
                                          <p:spTgt spid="90"/>
                                        </p:tgtEl>
                                        <p:attrNameLst>
                                          <p:attrName>ppt_x</p:attrName>
                                        </p:attrNameLst>
                                      </p:cBhvr>
                                      <p:tavLst>
                                        <p:tav tm="0">
                                          <p:val>
                                            <p:strVal val="#ppt_x"/>
                                          </p:val>
                                        </p:tav>
                                        <p:tav tm="100000">
                                          <p:val>
                                            <p:strVal val="#ppt_x"/>
                                          </p:val>
                                        </p:tav>
                                      </p:tavLst>
                                    </p:anim>
                                    <p:anim calcmode="lin" valueType="num">
                                      <p:cBhvr additive="base">
                                        <p:cTn id="14"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2690" name="Rectangle 2"/>
          <p:cNvSpPr>
            <a:spLocks noGrp="1" noChangeArrowheads="1"/>
          </p:cNvSpPr>
          <p:nvPr>
            <p:ph type="title" idx="4294967295"/>
          </p:nvPr>
        </p:nvSpPr>
        <p:spPr>
          <a:xfrm>
            <a:off x="625475" y="630240"/>
            <a:ext cx="8518525" cy="612775"/>
          </a:xfrm>
        </p:spPr>
        <p:txBody>
          <a:bodyPr lIns="0" tIns="0" rIns="0" bIns="0"/>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400" dirty="0" smtClean="0"/>
              <a:t>Calibration and Reforecasts:</a:t>
            </a:r>
            <a:br>
              <a:rPr lang="en-GB" sz="2400" dirty="0" smtClean="0"/>
            </a:br>
            <a:r>
              <a:rPr lang="en-GB" sz="2400" dirty="0" smtClean="0"/>
              <a:t>					-</a:t>
            </a:r>
            <a:r>
              <a:rPr lang="en-GB" sz="1600" dirty="0" smtClean="0"/>
              <a:t>Correcting</a:t>
            </a:r>
            <a:r>
              <a:rPr lang="en-GB" sz="1600" dirty="0"/>
              <a:t> </a:t>
            </a:r>
            <a:r>
              <a:rPr lang="en-GB" sz="1600" dirty="0" smtClean="0"/>
              <a:t>model error</a:t>
            </a:r>
            <a:br>
              <a:rPr lang="en-GB" sz="1600" dirty="0" smtClean="0"/>
            </a:br>
            <a:r>
              <a:rPr lang="en-GB" sz="1600" dirty="0" smtClean="0"/>
              <a:t>					-Extreme Events</a:t>
            </a:r>
            <a:br>
              <a:rPr lang="en-GB" sz="1600" dirty="0" smtClean="0"/>
            </a:br>
            <a:r>
              <a:rPr lang="en-GB" sz="1600" dirty="0" smtClean="0"/>
              <a:t>					-Tailored products </a:t>
            </a:r>
            <a:r>
              <a:rPr lang="en-GB" sz="1100" b="1" dirty="0" smtClean="0">
                <a:latin typeface="+mn-lt"/>
              </a:rPr>
              <a:t>(health, energy, agriculture)</a:t>
            </a:r>
          </a:p>
        </p:txBody>
      </p:sp>
      <p:grpSp>
        <p:nvGrpSpPr>
          <p:cNvPr id="176130" name="Group 3"/>
          <p:cNvGrpSpPr>
            <a:grpSpLocks/>
          </p:cNvGrpSpPr>
          <p:nvPr/>
        </p:nvGrpSpPr>
        <p:grpSpPr bwMode="auto">
          <a:xfrm>
            <a:off x="614368" y="1970434"/>
            <a:ext cx="4494213" cy="4243388"/>
            <a:chOff x="361" y="1071"/>
            <a:chExt cx="2831" cy="2673"/>
          </a:xfrm>
        </p:grpSpPr>
        <p:grpSp>
          <p:nvGrpSpPr>
            <p:cNvPr id="176155" name="Group 4"/>
            <p:cNvGrpSpPr>
              <a:grpSpLocks/>
            </p:cNvGrpSpPr>
            <p:nvPr/>
          </p:nvGrpSpPr>
          <p:grpSpPr bwMode="auto">
            <a:xfrm>
              <a:off x="516" y="1071"/>
              <a:ext cx="2676" cy="1525"/>
              <a:chOff x="516" y="1071"/>
              <a:chExt cx="2676" cy="1525"/>
            </a:xfrm>
          </p:grpSpPr>
          <p:sp>
            <p:nvSpPr>
              <p:cNvPr id="176157" name="Text Box 5"/>
              <p:cNvSpPr txBox="1">
                <a:spLocks noChangeArrowheads="1"/>
              </p:cNvSpPr>
              <p:nvPr/>
            </p:nvSpPr>
            <p:spPr bwMode="auto">
              <a:xfrm>
                <a:off x="516" y="1071"/>
                <a:ext cx="1432" cy="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9pPr>
              </a:lstStyle>
              <a:p>
                <a:pPr eaLnBrk="1" hangingPunct="1">
                  <a:spcBef>
                    <a:spcPts val="1500"/>
                  </a:spcBef>
                  <a:buClr>
                    <a:srgbClr val="00AE00"/>
                  </a:buClr>
                  <a:buSzPct val="100000"/>
                  <a:buFont typeface="Times New Roman" pitchFamily="18" charset="0"/>
                  <a:buNone/>
                </a:pPr>
                <a:r>
                  <a:rPr lang="en-GB" sz="1800" b="1">
                    <a:solidFill>
                      <a:srgbClr val="355E00"/>
                    </a:solidFill>
                    <a:latin typeface="Times New Roman" pitchFamily="18" charset="0"/>
                    <a:cs typeface="Lucida Sans Unicode" pitchFamily="34" charset="0"/>
                  </a:rPr>
                  <a:t>Ocean/Atmosphere reanalyses</a:t>
                </a:r>
              </a:p>
            </p:txBody>
          </p:sp>
          <p:grpSp>
            <p:nvGrpSpPr>
              <p:cNvPr id="176158" name="Group 6"/>
              <p:cNvGrpSpPr>
                <a:grpSpLocks/>
              </p:cNvGrpSpPr>
              <p:nvPr/>
            </p:nvGrpSpPr>
            <p:grpSpPr bwMode="auto">
              <a:xfrm>
                <a:off x="884" y="1693"/>
                <a:ext cx="2308" cy="903"/>
                <a:chOff x="884" y="1693"/>
                <a:chExt cx="2308" cy="903"/>
              </a:xfrm>
            </p:grpSpPr>
            <p:sp>
              <p:nvSpPr>
                <p:cNvPr id="176159" name="Freeform 7"/>
                <p:cNvSpPr>
                  <a:spLocks noChangeArrowheads="1"/>
                </p:cNvSpPr>
                <p:nvPr/>
              </p:nvSpPr>
              <p:spPr bwMode="auto">
                <a:xfrm>
                  <a:off x="2812" y="1829"/>
                  <a:ext cx="381" cy="768"/>
                </a:xfrm>
                <a:custGeom>
                  <a:avLst/>
                  <a:gdLst>
                    <a:gd name="T0" fmla="*/ 101 w 381"/>
                    <a:gd name="T1" fmla="*/ 0 h 432"/>
                    <a:gd name="T2" fmla="*/ 373 w 381"/>
                    <a:gd name="T3" fmla="*/ 356 h 432"/>
                    <a:gd name="T4" fmla="*/ 53 w 381"/>
                    <a:gd name="T5" fmla="*/ 683 h 432"/>
                    <a:gd name="T6" fmla="*/ 53 w 381"/>
                    <a:gd name="T7" fmla="*/ 768 h 432"/>
                    <a:gd name="T8" fmla="*/ 0 60000 65536"/>
                    <a:gd name="T9" fmla="*/ 0 60000 65536"/>
                    <a:gd name="T10" fmla="*/ 0 60000 65536"/>
                    <a:gd name="T11" fmla="*/ 0 60000 65536"/>
                    <a:gd name="T12" fmla="*/ 0 w 381"/>
                    <a:gd name="T13" fmla="*/ 0 h 432"/>
                    <a:gd name="T14" fmla="*/ 381 w 381"/>
                    <a:gd name="T15" fmla="*/ 432 h 432"/>
                  </a:gdLst>
                  <a:ahLst/>
                  <a:cxnLst>
                    <a:cxn ang="T8">
                      <a:pos x="T0" y="T1"/>
                    </a:cxn>
                    <a:cxn ang="T9">
                      <a:pos x="T2" y="T3"/>
                    </a:cxn>
                    <a:cxn ang="T10">
                      <a:pos x="T4" y="T5"/>
                    </a:cxn>
                    <a:cxn ang="T11">
                      <a:pos x="T6" y="T7"/>
                    </a:cxn>
                  </a:cxnLst>
                  <a:rect l="T12" t="T13" r="T14" b="T15"/>
                  <a:pathLst>
                    <a:path w="381" h="432">
                      <a:moveTo>
                        <a:pt x="101" y="0"/>
                      </a:moveTo>
                      <a:cubicBezTo>
                        <a:pt x="146" y="33"/>
                        <a:pt x="381" y="136"/>
                        <a:pt x="373" y="200"/>
                      </a:cubicBezTo>
                      <a:cubicBezTo>
                        <a:pt x="365" y="264"/>
                        <a:pt x="106" y="345"/>
                        <a:pt x="53" y="384"/>
                      </a:cubicBezTo>
                      <a:cubicBezTo>
                        <a:pt x="0" y="423"/>
                        <a:pt x="61" y="424"/>
                        <a:pt x="53" y="432"/>
                      </a:cubicBezTo>
                    </a:path>
                  </a:pathLst>
                </a:custGeom>
                <a:noFill/>
                <a:ln w="57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nvGrpSpPr>
                <p:cNvPr id="176160" name="Group 8"/>
                <p:cNvGrpSpPr>
                  <a:grpSpLocks/>
                </p:cNvGrpSpPr>
                <p:nvPr/>
              </p:nvGrpSpPr>
              <p:grpSpPr bwMode="auto">
                <a:xfrm>
                  <a:off x="1835" y="1701"/>
                  <a:ext cx="850" cy="775"/>
                  <a:chOff x="1835" y="1701"/>
                  <a:chExt cx="850" cy="775"/>
                </a:xfrm>
              </p:grpSpPr>
              <p:sp>
                <p:nvSpPr>
                  <p:cNvPr id="176174" name="Line 9"/>
                  <p:cNvSpPr>
                    <a:spLocks noChangeShapeType="1"/>
                  </p:cNvSpPr>
                  <p:nvPr/>
                </p:nvSpPr>
                <p:spPr bwMode="auto">
                  <a:xfrm>
                    <a:off x="1835" y="1701"/>
                    <a:ext cx="1" cy="776"/>
                  </a:xfrm>
                  <a:prstGeom prst="line">
                    <a:avLst/>
                  </a:prstGeom>
                  <a:noFill/>
                  <a:ln w="381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GB"/>
                  </a:p>
                </p:txBody>
              </p:sp>
              <p:sp>
                <p:nvSpPr>
                  <p:cNvPr id="176175" name="Line 10"/>
                  <p:cNvSpPr>
                    <a:spLocks noChangeShapeType="1"/>
                  </p:cNvSpPr>
                  <p:nvPr/>
                </p:nvSpPr>
                <p:spPr bwMode="auto">
                  <a:xfrm>
                    <a:off x="1835" y="1999"/>
                    <a:ext cx="395" cy="1"/>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76" name="Line 11"/>
                  <p:cNvSpPr>
                    <a:spLocks noChangeShapeType="1"/>
                  </p:cNvSpPr>
                  <p:nvPr/>
                </p:nvSpPr>
                <p:spPr bwMode="auto">
                  <a:xfrm>
                    <a:off x="1835" y="2118"/>
                    <a:ext cx="395" cy="1"/>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77" name="Line 12"/>
                  <p:cNvSpPr>
                    <a:spLocks noChangeShapeType="1"/>
                  </p:cNvSpPr>
                  <p:nvPr/>
                </p:nvSpPr>
                <p:spPr bwMode="auto">
                  <a:xfrm>
                    <a:off x="1835" y="2239"/>
                    <a:ext cx="395" cy="1"/>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78" name="Line 13"/>
                  <p:cNvSpPr>
                    <a:spLocks noChangeShapeType="1"/>
                  </p:cNvSpPr>
                  <p:nvPr/>
                </p:nvSpPr>
                <p:spPr bwMode="auto">
                  <a:xfrm>
                    <a:off x="1835" y="2477"/>
                    <a:ext cx="395" cy="1"/>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79" name="Line 14"/>
                  <p:cNvSpPr>
                    <a:spLocks noChangeShapeType="1"/>
                  </p:cNvSpPr>
                  <p:nvPr/>
                </p:nvSpPr>
                <p:spPr bwMode="auto">
                  <a:xfrm>
                    <a:off x="1835" y="2358"/>
                    <a:ext cx="395" cy="1"/>
                  </a:xfrm>
                  <a:prstGeom prst="line">
                    <a:avLst/>
                  </a:prstGeom>
                  <a:noFill/>
                  <a:ln w="38160" cap="rnd">
                    <a:solidFill>
                      <a:srgbClr val="000000"/>
                    </a:solidFill>
                    <a:prstDash val="sysDot"/>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80" name="Line 15"/>
                  <p:cNvSpPr>
                    <a:spLocks noChangeShapeType="1"/>
                  </p:cNvSpPr>
                  <p:nvPr/>
                </p:nvSpPr>
                <p:spPr bwMode="auto">
                  <a:xfrm>
                    <a:off x="2262" y="1701"/>
                    <a:ext cx="1" cy="776"/>
                  </a:xfrm>
                  <a:prstGeom prst="line">
                    <a:avLst/>
                  </a:prstGeom>
                  <a:noFill/>
                  <a:ln w="381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GB"/>
                  </a:p>
                </p:txBody>
              </p:sp>
              <p:sp>
                <p:nvSpPr>
                  <p:cNvPr id="176181" name="Line 16"/>
                  <p:cNvSpPr>
                    <a:spLocks noChangeShapeType="1"/>
                  </p:cNvSpPr>
                  <p:nvPr/>
                </p:nvSpPr>
                <p:spPr bwMode="auto">
                  <a:xfrm>
                    <a:off x="2262" y="1999"/>
                    <a:ext cx="425" cy="1"/>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82" name="Line 17"/>
                  <p:cNvSpPr>
                    <a:spLocks noChangeShapeType="1"/>
                  </p:cNvSpPr>
                  <p:nvPr/>
                </p:nvSpPr>
                <p:spPr bwMode="auto">
                  <a:xfrm>
                    <a:off x="2262" y="2118"/>
                    <a:ext cx="425" cy="1"/>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83" name="Line 18"/>
                  <p:cNvSpPr>
                    <a:spLocks noChangeShapeType="1"/>
                  </p:cNvSpPr>
                  <p:nvPr/>
                </p:nvSpPr>
                <p:spPr bwMode="auto">
                  <a:xfrm>
                    <a:off x="2262" y="2239"/>
                    <a:ext cx="425" cy="1"/>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84" name="Line 19"/>
                  <p:cNvSpPr>
                    <a:spLocks noChangeShapeType="1"/>
                  </p:cNvSpPr>
                  <p:nvPr/>
                </p:nvSpPr>
                <p:spPr bwMode="auto">
                  <a:xfrm>
                    <a:off x="2262" y="2477"/>
                    <a:ext cx="425" cy="1"/>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85" name="Line 20"/>
                  <p:cNvSpPr>
                    <a:spLocks noChangeShapeType="1"/>
                  </p:cNvSpPr>
                  <p:nvPr/>
                </p:nvSpPr>
                <p:spPr bwMode="auto">
                  <a:xfrm>
                    <a:off x="2262" y="2358"/>
                    <a:ext cx="425" cy="1"/>
                  </a:xfrm>
                  <a:prstGeom prst="line">
                    <a:avLst/>
                  </a:prstGeom>
                  <a:noFill/>
                  <a:ln w="38160" cap="rnd">
                    <a:solidFill>
                      <a:srgbClr val="000000"/>
                    </a:solidFill>
                    <a:prstDash val="sysDot"/>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grpSp>
            <p:grpSp>
              <p:nvGrpSpPr>
                <p:cNvPr id="176161" name="Group 21"/>
                <p:cNvGrpSpPr>
                  <a:grpSpLocks/>
                </p:cNvGrpSpPr>
                <p:nvPr/>
              </p:nvGrpSpPr>
              <p:grpSpPr bwMode="auto">
                <a:xfrm>
                  <a:off x="884" y="1693"/>
                  <a:ext cx="850" cy="775"/>
                  <a:chOff x="884" y="1693"/>
                  <a:chExt cx="850" cy="775"/>
                </a:xfrm>
              </p:grpSpPr>
              <p:sp>
                <p:nvSpPr>
                  <p:cNvPr id="176162" name="Line 22"/>
                  <p:cNvSpPr>
                    <a:spLocks noChangeShapeType="1"/>
                  </p:cNvSpPr>
                  <p:nvPr/>
                </p:nvSpPr>
                <p:spPr bwMode="auto">
                  <a:xfrm>
                    <a:off x="884" y="1693"/>
                    <a:ext cx="1" cy="776"/>
                  </a:xfrm>
                  <a:prstGeom prst="line">
                    <a:avLst/>
                  </a:prstGeom>
                  <a:noFill/>
                  <a:ln w="381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GB"/>
                  </a:p>
                </p:txBody>
              </p:sp>
              <p:sp>
                <p:nvSpPr>
                  <p:cNvPr id="176163" name="Line 23"/>
                  <p:cNvSpPr>
                    <a:spLocks noChangeShapeType="1"/>
                  </p:cNvSpPr>
                  <p:nvPr/>
                </p:nvSpPr>
                <p:spPr bwMode="auto">
                  <a:xfrm>
                    <a:off x="884" y="1991"/>
                    <a:ext cx="395" cy="1"/>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64" name="Line 24"/>
                  <p:cNvSpPr>
                    <a:spLocks noChangeShapeType="1"/>
                  </p:cNvSpPr>
                  <p:nvPr/>
                </p:nvSpPr>
                <p:spPr bwMode="auto">
                  <a:xfrm>
                    <a:off x="884" y="2110"/>
                    <a:ext cx="395" cy="1"/>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65" name="Line 25"/>
                  <p:cNvSpPr>
                    <a:spLocks noChangeShapeType="1"/>
                  </p:cNvSpPr>
                  <p:nvPr/>
                </p:nvSpPr>
                <p:spPr bwMode="auto">
                  <a:xfrm>
                    <a:off x="884" y="2231"/>
                    <a:ext cx="395" cy="1"/>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66" name="Line 26"/>
                  <p:cNvSpPr>
                    <a:spLocks noChangeShapeType="1"/>
                  </p:cNvSpPr>
                  <p:nvPr/>
                </p:nvSpPr>
                <p:spPr bwMode="auto">
                  <a:xfrm>
                    <a:off x="884" y="2469"/>
                    <a:ext cx="395" cy="1"/>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67" name="Line 27"/>
                  <p:cNvSpPr>
                    <a:spLocks noChangeShapeType="1"/>
                  </p:cNvSpPr>
                  <p:nvPr/>
                </p:nvSpPr>
                <p:spPr bwMode="auto">
                  <a:xfrm>
                    <a:off x="884" y="2350"/>
                    <a:ext cx="395" cy="1"/>
                  </a:xfrm>
                  <a:prstGeom prst="line">
                    <a:avLst/>
                  </a:prstGeom>
                  <a:noFill/>
                  <a:ln w="38160" cap="rnd">
                    <a:solidFill>
                      <a:srgbClr val="000000"/>
                    </a:solidFill>
                    <a:prstDash val="sysDot"/>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68" name="Line 28"/>
                  <p:cNvSpPr>
                    <a:spLocks noChangeShapeType="1"/>
                  </p:cNvSpPr>
                  <p:nvPr/>
                </p:nvSpPr>
                <p:spPr bwMode="auto">
                  <a:xfrm>
                    <a:off x="1310" y="1693"/>
                    <a:ext cx="1" cy="776"/>
                  </a:xfrm>
                  <a:prstGeom prst="line">
                    <a:avLst/>
                  </a:prstGeom>
                  <a:noFill/>
                  <a:ln w="381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GB"/>
                  </a:p>
                </p:txBody>
              </p:sp>
              <p:sp>
                <p:nvSpPr>
                  <p:cNvPr id="176169" name="Line 29"/>
                  <p:cNvSpPr>
                    <a:spLocks noChangeShapeType="1"/>
                  </p:cNvSpPr>
                  <p:nvPr/>
                </p:nvSpPr>
                <p:spPr bwMode="auto">
                  <a:xfrm>
                    <a:off x="1310" y="1991"/>
                    <a:ext cx="425" cy="1"/>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70" name="Line 30"/>
                  <p:cNvSpPr>
                    <a:spLocks noChangeShapeType="1"/>
                  </p:cNvSpPr>
                  <p:nvPr/>
                </p:nvSpPr>
                <p:spPr bwMode="auto">
                  <a:xfrm>
                    <a:off x="1310" y="2110"/>
                    <a:ext cx="425" cy="1"/>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71" name="Line 31"/>
                  <p:cNvSpPr>
                    <a:spLocks noChangeShapeType="1"/>
                  </p:cNvSpPr>
                  <p:nvPr/>
                </p:nvSpPr>
                <p:spPr bwMode="auto">
                  <a:xfrm>
                    <a:off x="1310" y="2469"/>
                    <a:ext cx="425" cy="1"/>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72" name="Line 32"/>
                  <p:cNvSpPr>
                    <a:spLocks noChangeShapeType="1"/>
                  </p:cNvSpPr>
                  <p:nvPr/>
                </p:nvSpPr>
                <p:spPr bwMode="auto">
                  <a:xfrm>
                    <a:off x="1310" y="2350"/>
                    <a:ext cx="425" cy="1"/>
                  </a:xfrm>
                  <a:prstGeom prst="line">
                    <a:avLst/>
                  </a:prstGeom>
                  <a:noFill/>
                  <a:ln w="38160" cap="rnd">
                    <a:solidFill>
                      <a:srgbClr val="000000"/>
                    </a:solidFill>
                    <a:prstDash val="sysDot"/>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73" name="Line 33"/>
                  <p:cNvSpPr>
                    <a:spLocks noChangeShapeType="1"/>
                  </p:cNvSpPr>
                  <p:nvPr/>
                </p:nvSpPr>
                <p:spPr bwMode="auto">
                  <a:xfrm>
                    <a:off x="1307" y="2233"/>
                    <a:ext cx="425" cy="1"/>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grpSp>
          </p:grpSp>
        </p:grpSp>
        <p:sp>
          <p:nvSpPr>
            <p:cNvPr id="176156" name="Text Box 34"/>
            <p:cNvSpPr txBox="1">
              <a:spLocks noChangeArrowheads="1"/>
            </p:cNvSpPr>
            <p:nvPr/>
          </p:nvSpPr>
          <p:spPr bwMode="auto">
            <a:xfrm>
              <a:off x="361" y="2987"/>
              <a:ext cx="2104" cy="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9pPr>
            </a:lstStyle>
            <a:p>
              <a:pPr eaLnBrk="1" hangingPunct="1">
                <a:spcBef>
                  <a:spcPts val="1125"/>
                </a:spcBef>
                <a:buClr>
                  <a:srgbClr val="000000"/>
                </a:buClr>
                <a:buSzPct val="100000"/>
                <a:buFont typeface="Times New Roman" pitchFamily="18" charset="0"/>
                <a:buNone/>
              </a:pPr>
              <a:r>
                <a:rPr lang="en-GB" sz="1800" b="1" u="sng" dirty="0" err="1">
                  <a:solidFill>
                    <a:srgbClr val="003366"/>
                  </a:solidFill>
                  <a:latin typeface="Times New Roman" pitchFamily="18" charset="0"/>
                  <a:cs typeface="Lucida Sans Unicode" pitchFamily="34" charset="0"/>
                </a:rPr>
                <a:t>Hindcasts</a:t>
              </a:r>
              <a:r>
                <a:rPr lang="en-GB" sz="1800" b="1" u="sng" dirty="0">
                  <a:solidFill>
                    <a:srgbClr val="003366"/>
                  </a:solidFill>
                  <a:latin typeface="Times New Roman" pitchFamily="18" charset="0"/>
                  <a:cs typeface="Lucida Sans Unicode" pitchFamily="34" charset="0"/>
                </a:rPr>
                <a:t>, needed to estimate climatological PDF, require a </a:t>
              </a:r>
              <a:r>
                <a:rPr lang="en-GB" sz="1800" b="1" u="sng" dirty="0">
                  <a:solidFill>
                    <a:srgbClr val="990033"/>
                  </a:solidFill>
                  <a:latin typeface="Times New Roman" pitchFamily="18" charset="0"/>
                  <a:cs typeface="Lucida Sans Unicode" pitchFamily="34" charset="0"/>
                </a:rPr>
                <a:t>historical ocean and atmospheric reanalyses</a:t>
              </a:r>
            </a:p>
          </p:txBody>
        </p:sp>
      </p:grpSp>
      <p:grpSp>
        <p:nvGrpSpPr>
          <p:cNvPr id="176131" name="Group 35"/>
          <p:cNvGrpSpPr>
            <a:grpSpLocks/>
          </p:cNvGrpSpPr>
          <p:nvPr/>
        </p:nvGrpSpPr>
        <p:grpSpPr bwMode="auto">
          <a:xfrm>
            <a:off x="458792" y="1979961"/>
            <a:ext cx="8472487" cy="2274887"/>
            <a:chOff x="295" y="1134"/>
            <a:chExt cx="5338" cy="1433"/>
          </a:xfrm>
        </p:grpSpPr>
        <p:grpSp>
          <p:nvGrpSpPr>
            <p:cNvPr id="176137" name="Group 36"/>
            <p:cNvGrpSpPr>
              <a:grpSpLocks/>
            </p:cNvGrpSpPr>
            <p:nvPr/>
          </p:nvGrpSpPr>
          <p:grpSpPr bwMode="auto">
            <a:xfrm>
              <a:off x="3929" y="1134"/>
              <a:ext cx="1704" cy="1433"/>
              <a:chOff x="3929" y="1134"/>
              <a:chExt cx="1704" cy="1433"/>
            </a:xfrm>
          </p:grpSpPr>
          <p:sp>
            <p:nvSpPr>
              <p:cNvPr id="176146" name="Freeform 37"/>
              <p:cNvSpPr>
                <a:spLocks noChangeArrowheads="1"/>
              </p:cNvSpPr>
              <p:nvPr/>
            </p:nvSpPr>
            <p:spPr bwMode="auto">
              <a:xfrm>
                <a:off x="4386" y="1855"/>
                <a:ext cx="504" cy="712"/>
              </a:xfrm>
              <a:custGeom>
                <a:avLst/>
                <a:gdLst>
                  <a:gd name="T0" fmla="*/ 141 w 344"/>
                  <a:gd name="T1" fmla="*/ 0 h 440"/>
                  <a:gd name="T2" fmla="*/ 492 w 344"/>
                  <a:gd name="T3" fmla="*/ 155 h 440"/>
                  <a:gd name="T4" fmla="*/ 70 w 344"/>
                  <a:gd name="T5" fmla="*/ 621 h 440"/>
                  <a:gd name="T6" fmla="*/ 70 w 344"/>
                  <a:gd name="T7" fmla="*/ 699 h 440"/>
                  <a:gd name="T8" fmla="*/ 0 60000 65536"/>
                  <a:gd name="T9" fmla="*/ 0 60000 65536"/>
                  <a:gd name="T10" fmla="*/ 0 60000 65536"/>
                  <a:gd name="T11" fmla="*/ 0 60000 65536"/>
                  <a:gd name="T12" fmla="*/ 0 w 344"/>
                  <a:gd name="T13" fmla="*/ 0 h 440"/>
                  <a:gd name="T14" fmla="*/ 344 w 344"/>
                  <a:gd name="T15" fmla="*/ 440 h 440"/>
                </a:gdLst>
                <a:ahLst/>
                <a:cxnLst>
                  <a:cxn ang="T8">
                    <a:pos x="T0" y="T1"/>
                  </a:cxn>
                  <a:cxn ang="T9">
                    <a:pos x="T2" y="T3"/>
                  </a:cxn>
                  <a:cxn ang="T10">
                    <a:pos x="T4" y="T5"/>
                  </a:cxn>
                  <a:cxn ang="T11">
                    <a:pos x="T6" y="T7"/>
                  </a:cxn>
                </a:cxnLst>
                <a:rect l="T12" t="T13" r="T14" b="T15"/>
                <a:pathLst>
                  <a:path w="344" h="440">
                    <a:moveTo>
                      <a:pt x="96" y="0"/>
                    </a:moveTo>
                    <a:cubicBezTo>
                      <a:pt x="220" y="16"/>
                      <a:pt x="344" y="32"/>
                      <a:pt x="336" y="96"/>
                    </a:cubicBezTo>
                    <a:cubicBezTo>
                      <a:pt x="328" y="160"/>
                      <a:pt x="96" y="328"/>
                      <a:pt x="48" y="384"/>
                    </a:cubicBezTo>
                    <a:cubicBezTo>
                      <a:pt x="0" y="440"/>
                      <a:pt x="56" y="424"/>
                      <a:pt x="48" y="432"/>
                    </a:cubicBezTo>
                  </a:path>
                </a:pathLst>
              </a:custGeom>
              <a:noFill/>
              <a:ln w="57240">
                <a:solidFill>
                  <a:srgbClr val="B50069"/>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nvGrpSpPr>
              <p:cNvPr id="176147" name="Group 38"/>
              <p:cNvGrpSpPr>
                <a:grpSpLocks/>
              </p:cNvGrpSpPr>
              <p:nvPr/>
            </p:nvGrpSpPr>
            <p:grpSpPr bwMode="auto">
              <a:xfrm>
                <a:off x="3929" y="1761"/>
                <a:ext cx="409" cy="766"/>
                <a:chOff x="3929" y="1761"/>
                <a:chExt cx="409" cy="766"/>
              </a:xfrm>
            </p:grpSpPr>
            <p:sp>
              <p:nvSpPr>
                <p:cNvPr id="176149" name="Line 39"/>
                <p:cNvSpPr>
                  <a:spLocks noChangeShapeType="1"/>
                </p:cNvSpPr>
                <p:nvPr/>
              </p:nvSpPr>
              <p:spPr bwMode="auto">
                <a:xfrm>
                  <a:off x="3929" y="1761"/>
                  <a:ext cx="1" cy="767"/>
                </a:xfrm>
                <a:prstGeom prst="line">
                  <a:avLst/>
                </a:prstGeom>
                <a:noFill/>
                <a:ln w="38160">
                  <a:solidFill>
                    <a:srgbClr val="B50069"/>
                  </a:solidFill>
                  <a:miter lim="800000"/>
                  <a:headEnd/>
                  <a:tailEnd/>
                </a:ln>
                <a:extLst>
                  <a:ext uri="{909E8E84-426E-40DD-AFC4-6F175D3DCCD1}">
                    <a14:hiddenFill xmlns:a14="http://schemas.microsoft.com/office/drawing/2010/main">
                      <a:noFill/>
                    </a14:hiddenFill>
                  </a:ext>
                </a:extLst>
              </p:spPr>
              <p:txBody>
                <a:bodyPr/>
                <a:lstStyle/>
                <a:p>
                  <a:endParaRPr lang="en-GB"/>
                </a:p>
              </p:txBody>
            </p:sp>
            <p:sp>
              <p:nvSpPr>
                <p:cNvPr id="176150" name="Line 40"/>
                <p:cNvSpPr>
                  <a:spLocks noChangeShapeType="1"/>
                </p:cNvSpPr>
                <p:nvPr/>
              </p:nvSpPr>
              <p:spPr bwMode="auto">
                <a:xfrm>
                  <a:off x="3929" y="2055"/>
                  <a:ext cx="405" cy="1"/>
                </a:xfrm>
                <a:prstGeom prst="line">
                  <a:avLst/>
                </a:prstGeom>
                <a:noFill/>
                <a:ln w="38160">
                  <a:solidFill>
                    <a:srgbClr val="B50069"/>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51" name="Line 41"/>
                <p:cNvSpPr>
                  <a:spLocks noChangeShapeType="1"/>
                </p:cNvSpPr>
                <p:nvPr/>
              </p:nvSpPr>
              <p:spPr bwMode="auto">
                <a:xfrm>
                  <a:off x="3929" y="2173"/>
                  <a:ext cx="405" cy="1"/>
                </a:xfrm>
                <a:prstGeom prst="line">
                  <a:avLst/>
                </a:prstGeom>
                <a:noFill/>
                <a:ln w="38160">
                  <a:solidFill>
                    <a:srgbClr val="B50069"/>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52" name="Line 42"/>
                <p:cNvSpPr>
                  <a:spLocks noChangeShapeType="1"/>
                </p:cNvSpPr>
                <p:nvPr/>
              </p:nvSpPr>
              <p:spPr bwMode="auto">
                <a:xfrm>
                  <a:off x="3929" y="2527"/>
                  <a:ext cx="405" cy="1"/>
                </a:xfrm>
                <a:prstGeom prst="line">
                  <a:avLst/>
                </a:prstGeom>
                <a:noFill/>
                <a:ln w="38160">
                  <a:solidFill>
                    <a:srgbClr val="B50069"/>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53" name="Line 43"/>
                <p:cNvSpPr>
                  <a:spLocks noChangeShapeType="1"/>
                </p:cNvSpPr>
                <p:nvPr/>
              </p:nvSpPr>
              <p:spPr bwMode="auto">
                <a:xfrm>
                  <a:off x="3929" y="2409"/>
                  <a:ext cx="405" cy="1"/>
                </a:xfrm>
                <a:prstGeom prst="line">
                  <a:avLst/>
                </a:prstGeom>
                <a:noFill/>
                <a:ln w="38160" cap="rnd">
                  <a:solidFill>
                    <a:srgbClr val="B50069"/>
                  </a:solidFill>
                  <a:prstDash val="sysDot"/>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54" name="Line 44"/>
                <p:cNvSpPr>
                  <a:spLocks noChangeShapeType="1"/>
                </p:cNvSpPr>
                <p:nvPr/>
              </p:nvSpPr>
              <p:spPr bwMode="auto">
                <a:xfrm>
                  <a:off x="3934" y="2309"/>
                  <a:ext cx="405" cy="1"/>
                </a:xfrm>
                <a:prstGeom prst="line">
                  <a:avLst/>
                </a:prstGeom>
                <a:noFill/>
                <a:ln w="38160">
                  <a:solidFill>
                    <a:srgbClr val="B50069"/>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grpSp>
          <p:sp>
            <p:nvSpPr>
              <p:cNvPr id="176148" name="Text Box 45"/>
              <p:cNvSpPr txBox="1">
                <a:spLocks noChangeArrowheads="1"/>
              </p:cNvSpPr>
              <p:nvPr/>
            </p:nvSpPr>
            <p:spPr bwMode="auto">
              <a:xfrm>
                <a:off x="4088" y="1134"/>
                <a:ext cx="1545" cy="410"/>
              </a:xfrm>
              <a:prstGeom prst="rect">
                <a:avLst/>
              </a:prstGeom>
              <a:noFill/>
              <a:ln w="9360">
                <a:solidFill>
                  <a:srgbClr val="B50069"/>
                </a:solidFill>
                <a:miter lim="800000"/>
                <a:headEnd/>
                <a:tailEnd/>
              </a:ln>
              <a:extLst>
                <a:ext uri="{909E8E84-426E-40DD-AFC4-6F175D3DCCD1}">
                  <a14:hiddenFill xmlns:a14="http://schemas.microsoft.com/office/drawing/2010/main">
                    <a:solidFill>
                      <a:srgbClr val="FFFFFF"/>
                    </a:solidFill>
                  </a14:hiddenFill>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9pPr>
              </a:lstStyle>
              <a:p>
                <a:pPr eaLnBrk="1" hangingPunct="1">
                  <a:spcBef>
                    <a:spcPts val="1125"/>
                  </a:spcBef>
                  <a:buClr>
                    <a:srgbClr val="B50069"/>
                  </a:buClr>
                  <a:buSzPct val="100000"/>
                  <a:buFont typeface="Times New Roman" pitchFamily="18" charset="0"/>
                  <a:buNone/>
                </a:pPr>
                <a:r>
                  <a:rPr lang="en-GB" sz="1800" b="1" dirty="0">
                    <a:solidFill>
                      <a:srgbClr val="B50069"/>
                    </a:solidFill>
                    <a:latin typeface="Times New Roman" pitchFamily="18" charset="0"/>
                    <a:cs typeface="Lucida Sans Unicode" pitchFamily="34" charset="0"/>
                  </a:rPr>
                  <a:t>Real time Probabilistic Coupled Forecast</a:t>
                </a:r>
              </a:p>
            </p:txBody>
          </p:sp>
        </p:grpSp>
        <p:grpSp>
          <p:nvGrpSpPr>
            <p:cNvPr id="176138" name="Group 46"/>
            <p:cNvGrpSpPr>
              <a:grpSpLocks/>
            </p:cNvGrpSpPr>
            <p:nvPr/>
          </p:nvGrpSpPr>
          <p:grpSpPr bwMode="auto">
            <a:xfrm>
              <a:off x="295" y="1549"/>
              <a:ext cx="594" cy="312"/>
              <a:chOff x="295" y="1549"/>
              <a:chExt cx="594" cy="312"/>
            </a:xfrm>
          </p:grpSpPr>
          <p:sp>
            <p:nvSpPr>
              <p:cNvPr id="176144" name="Line 47"/>
              <p:cNvSpPr>
                <a:spLocks noChangeShapeType="1"/>
              </p:cNvSpPr>
              <p:nvPr/>
            </p:nvSpPr>
            <p:spPr bwMode="auto">
              <a:xfrm>
                <a:off x="295" y="1862"/>
                <a:ext cx="595" cy="1"/>
              </a:xfrm>
              <a:prstGeom prst="line">
                <a:avLst/>
              </a:prstGeom>
              <a:noFill/>
              <a:ln w="2844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45" name="Text Box 48"/>
              <p:cNvSpPr txBox="1">
                <a:spLocks noChangeArrowheads="1"/>
              </p:cNvSpPr>
              <p:nvPr/>
            </p:nvSpPr>
            <p:spPr bwMode="auto">
              <a:xfrm>
                <a:off x="295" y="1549"/>
                <a:ext cx="45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itchFamily="18" charset="0"/>
                  </a:defRPr>
                </a:lvl9pPr>
              </a:lstStyle>
              <a:p>
                <a:pPr eaLnBrk="1" hangingPunct="1">
                  <a:spcBef>
                    <a:spcPts val="1125"/>
                  </a:spcBef>
                  <a:buClr>
                    <a:srgbClr val="000000"/>
                  </a:buClr>
                  <a:buSzPct val="100000"/>
                  <a:buFont typeface="Times New Roman" pitchFamily="18" charset="0"/>
                  <a:buNone/>
                </a:pPr>
                <a:r>
                  <a:rPr lang="en-GB" sz="1800" b="1">
                    <a:solidFill>
                      <a:srgbClr val="003366"/>
                    </a:solidFill>
                    <a:latin typeface="Times New Roman" pitchFamily="18" charset="0"/>
                    <a:cs typeface="Lucida Sans Unicode" pitchFamily="34" charset="0"/>
                  </a:rPr>
                  <a:t>time</a:t>
                </a:r>
              </a:p>
            </p:txBody>
          </p:sp>
        </p:grpSp>
        <p:grpSp>
          <p:nvGrpSpPr>
            <p:cNvPr id="176139" name="Group 49"/>
            <p:cNvGrpSpPr>
              <a:grpSpLocks/>
            </p:cNvGrpSpPr>
            <p:nvPr/>
          </p:nvGrpSpPr>
          <p:grpSpPr bwMode="auto">
            <a:xfrm>
              <a:off x="769" y="1726"/>
              <a:ext cx="3249" cy="0"/>
              <a:chOff x="769" y="1726"/>
              <a:chExt cx="3249" cy="0"/>
            </a:xfrm>
          </p:grpSpPr>
          <p:sp>
            <p:nvSpPr>
              <p:cNvPr id="176140" name="Line 50"/>
              <p:cNvSpPr>
                <a:spLocks noChangeShapeType="1"/>
              </p:cNvSpPr>
              <p:nvPr/>
            </p:nvSpPr>
            <p:spPr bwMode="auto">
              <a:xfrm>
                <a:off x="1781" y="1726"/>
                <a:ext cx="869" cy="1"/>
              </a:xfrm>
              <a:prstGeom prst="line">
                <a:avLst/>
              </a:prstGeom>
              <a:noFill/>
              <a:ln w="38160">
                <a:solidFill>
                  <a:srgbClr val="3333CC"/>
                </a:solidFill>
                <a:miter lim="800000"/>
                <a:headEnd/>
                <a:tailEnd/>
              </a:ln>
              <a:extLst>
                <a:ext uri="{909E8E84-426E-40DD-AFC4-6F175D3DCCD1}">
                  <a14:hiddenFill xmlns:a14="http://schemas.microsoft.com/office/drawing/2010/main">
                    <a:noFill/>
                  </a14:hiddenFill>
                </a:ext>
              </a:extLst>
            </p:spPr>
            <p:txBody>
              <a:bodyPr/>
              <a:lstStyle/>
              <a:p>
                <a:endParaRPr lang="en-GB"/>
              </a:p>
            </p:txBody>
          </p:sp>
          <p:sp>
            <p:nvSpPr>
              <p:cNvPr id="176141" name="Line 51"/>
              <p:cNvSpPr>
                <a:spLocks noChangeShapeType="1"/>
              </p:cNvSpPr>
              <p:nvPr/>
            </p:nvSpPr>
            <p:spPr bwMode="auto">
              <a:xfrm>
                <a:off x="769" y="1726"/>
                <a:ext cx="1053" cy="1"/>
              </a:xfrm>
              <a:prstGeom prst="line">
                <a:avLst/>
              </a:prstGeom>
              <a:noFill/>
              <a:ln w="38160">
                <a:solidFill>
                  <a:srgbClr val="3333CC"/>
                </a:solidFill>
                <a:miter lim="800000"/>
                <a:headEnd/>
                <a:tailEnd/>
              </a:ln>
              <a:extLst>
                <a:ext uri="{909E8E84-426E-40DD-AFC4-6F175D3DCCD1}">
                  <a14:hiddenFill xmlns:a14="http://schemas.microsoft.com/office/drawing/2010/main">
                    <a:noFill/>
                  </a14:hiddenFill>
                </a:ext>
              </a:extLst>
            </p:spPr>
            <p:txBody>
              <a:bodyPr/>
              <a:lstStyle/>
              <a:p>
                <a:endParaRPr lang="en-GB"/>
              </a:p>
            </p:txBody>
          </p:sp>
          <p:sp>
            <p:nvSpPr>
              <p:cNvPr id="176142" name="Line 52"/>
              <p:cNvSpPr>
                <a:spLocks noChangeShapeType="1"/>
              </p:cNvSpPr>
              <p:nvPr/>
            </p:nvSpPr>
            <p:spPr bwMode="auto">
              <a:xfrm>
                <a:off x="3467" y="1726"/>
                <a:ext cx="551" cy="1"/>
              </a:xfrm>
              <a:prstGeom prst="line">
                <a:avLst/>
              </a:prstGeom>
              <a:noFill/>
              <a:ln w="38160">
                <a:solidFill>
                  <a:srgbClr val="3333CC"/>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143" name="Line 53"/>
              <p:cNvSpPr>
                <a:spLocks noChangeShapeType="1"/>
              </p:cNvSpPr>
              <p:nvPr/>
            </p:nvSpPr>
            <p:spPr bwMode="auto">
              <a:xfrm>
                <a:off x="2651" y="1726"/>
                <a:ext cx="816" cy="1"/>
              </a:xfrm>
              <a:prstGeom prst="line">
                <a:avLst/>
              </a:prstGeom>
              <a:noFill/>
              <a:ln w="38160">
                <a:solidFill>
                  <a:srgbClr val="00AE00"/>
                </a:solidFill>
                <a:prstDash val="sysDot"/>
                <a:miter lim="800000"/>
                <a:headEnd/>
                <a:tailEnd/>
              </a:ln>
              <a:extLst>
                <a:ext uri="{909E8E84-426E-40DD-AFC4-6F175D3DCCD1}">
                  <a14:hiddenFill xmlns:a14="http://schemas.microsoft.com/office/drawing/2010/main">
                    <a:noFill/>
                  </a14:hiddenFill>
                </a:ext>
              </a:extLst>
            </p:spPr>
            <p:txBody>
              <a:bodyPr/>
              <a:lstStyle/>
              <a:p>
                <a:endParaRPr lang="en-GB"/>
              </a:p>
            </p:txBody>
          </p:sp>
        </p:grpSp>
      </p:grpSp>
      <p:grpSp>
        <p:nvGrpSpPr>
          <p:cNvPr id="176132" name="Group 54"/>
          <p:cNvGrpSpPr>
            <a:grpSpLocks/>
          </p:cNvGrpSpPr>
          <p:nvPr/>
        </p:nvGrpSpPr>
        <p:grpSpPr bwMode="auto">
          <a:xfrm>
            <a:off x="8143880" y="3075484"/>
            <a:ext cx="836613" cy="1217612"/>
            <a:chOff x="5142" y="1840"/>
            <a:chExt cx="527" cy="767"/>
          </a:xfrm>
        </p:grpSpPr>
        <p:sp>
          <p:nvSpPr>
            <p:cNvPr id="176135" name="Freeform 55"/>
            <p:cNvSpPr>
              <a:spLocks noChangeArrowheads="1"/>
            </p:cNvSpPr>
            <p:nvPr/>
          </p:nvSpPr>
          <p:spPr bwMode="auto">
            <a:xfrm>
              <a:off x="5142" y="1840"/>
              <a:ext cx="384" cy="768"/>
            </a:xfrm>
            <a:custGeom>
              <a:avLst/>
              <a:gdLst>
                <a:gd name="T0" fmla="*/ 102 w 381"/>
                <a:gd name="T1" fmla="*/ 0 h 432"/>
                <a:gd name="T2" fmla="*/ 376 w 381"/>
                <a:gd name="T3" fmla="*/ 356 h 432"/>
                <a:gd name="T4" fmla="*/ 53 w 381"/>
                <a:gd name="T5" fmla="*/ 683 h 432"/>
                <a:gd name="T6" fmla="*/ 53 w 381"/>
                <a:gd name="T7" fmla="*/ 768 h 432"/>
                <a:gd name="T8" fmla="*/ 0 60000 65536"/>
                <a:gd name="T9" fmla="*/ 0 60000 65536"/>
                <a:gd name="T10" fmla="*/ 0 60000 65536"/>
                <a:gd name="T11" fmla="*/ 0 60000 65536"/>
                <a:gd name="T12" fmla="*/ 0 w 381"/>
                <a:gd name="T13" fmla="*/ 0 h 432"/>
                <a:gd name="T14" fmla="*/ 381 w 381"/>
                <a:gd name="T15" fmla="*/ 432 h 432"/>
              </a:gdLst>
              <a:ahLst/>
              <a:cxnLst>
                <a:cxn ang="T8">
                  <a:pos x="T0" y="T1"/>
                </a:cxn>
                <a:cxn ang="T9">
                  <a:pos x="T2" y="T3"/>
                </a:cxn>
                <a:cxn ang="T10">
                  <a:pos x="T4" y="T5"/>
                </a:cxn>
                <a:cxn ang="T11">
                  <a:pos x="T6" y="T7"/>
                </a:cxn>
              </a:cxnLst>
              <a:rect l="T12" t="T13" r="T14" b="T15"/>
              <a:pathLst>
                <a:path w="381" h="432">
                  <a:moveTo>
                    <a:pt x="101" y="0"/>
                  </a:moveTo>
                  <a:cubicBezTo>
                    <a:pt x="146" y="33"/>
                    <a:pt x="381" y="136"/>
                    <a:pt x="373" y="200"/>
                  </a:cubicBezTo>
                  <a:cubicBezTo>
                    <a:pt x="365" y="264"/>
                    <a:pt x="106" y="345"/>
                    <a:pt x="53" y="384"/>
                  </a:cubicBezTo>
                  <a:cubicBezTo>
                    <a:pt x="0" y="423"/>
                    <a:pt x="61" y="424"/>
                    <a:pt x="53" y="432"/>
                  </a:cubicBezTo>
                </a:path>
              </a:pathLst>
            </a:custGeom>
            <a:noFill/>
            <a:ln w="5724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176136" name="Freeform 56"/>
            <p:cNvSpPr>
              <a:spLocks noChangeArrowheads="1"/>
            </p:cNvSpPr>
            <p:nvPr/>
          </p:nvSpPr>
          <p:spPr bwMode="auto">
            <a:xfrm>
              <a:off x="5142" y="1840"/>
              <a:ext cx="528" cy="768"/>
            </a:xfrm>
            <a:custGeom>
              <a:avLst/>
              <a:gdLst>
                <a:gd name="T0" fmla="*/ 147 w 344"/>
                <a:gd name="T1" fmla="*/ 0 h 440"/>
                <a:gd name="T2" fmla="*/ 516 w 344"/>
                <a:gd name="T3" fmla="*/ 168 h 440"/>
                <a:gd name="T4" fmla="*/ 74 w 344"/>
                <a:gd name="T5" fmla="*/ 670 h 440"/>
                <a:gd name="T6" fmla="*/ 74 w 344"/>
                <a:gd name="T7" fmla="*/ 754 h 440"/>
                <a:gd name="T8" fmla="*/ 0 60000 65536"/>
                <a:gd name="T9" fmla="*/ 0 60000 65536"/>
                <a:gd name="T10" fmla="*/ 0 60000 65536"/>
                <a:gd name="T11" fmla="*/ 0 60000 65536"/>
                <a:gd name="T12" fmla="*/ 0 w 344"/>
                <a:gd name="T13" fmla="*/ 0 h 440"/>
                <a:gd name="T14" fmla="*/ 344 w 344"/>
                <a:gd name="T15" fmla="*/ 440 h 440"/>
              </a:gdLst>
              <a:ahLst/>
              <a:cxnLst>
                <a:cxn ang="T8">
                  <a:pos x="T0" y="T1"/>
                </a:cxn>
                <a:cxn ang="T9">
                  <a:pos x="T2" y="T3"/>
                </a:cxn>
                <a:cxn ang="T10">
                  <a:pos x="T4" y="T5"/>
                </a:cxn>
                <a:cxn ang="T11">
                  <a:pos x="T6" y="T7"/>
                </a:cxn>
              </a:cxnLst>
              <a:rect l="T12" t="T13" r="T14" b="T15"/>
              <a:pathLst>
                <a:path w="344" h="440">
                  <a:moveTo>
                    <a:pt x="96" y="0"/>
                  </a:moveTo>
                  <a:cubicBezTo>
                    <a:pt x="220" y="16"/>
                    <a:pt x="344" y="32"/>
                    <a:pt x="336" y="96"/>
                  </a:cubicBezTo>
                  <a:cubicBezTo>
                    <a:pt x="328" y="160"/>
                    <a:pt x="96" y="328"/>
                    <a:pt x="48" y="384"/>
                  </a:cubicBezTo>
                  <a:cubicBezTo>
                    <a:pt x="0" y="440"/>
                    <a:pt x="56" y="424"/>
                    <a:pt x="48" y="432"/>
                  </a:cubicBezTo>
                </a:path>
              </a:pathLst>
            </a:custGeom>
            <a:noFill/>
            <a:ln w="57240">
              <a:solidFill>
                <a:srgbClr val="B50069"/>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176133" name="TextBox 56"/>
          <p:cNvSpPr txBox="1">
            <a:spLocks noChangeArrowheads="1"/>
          </p:cNvSpPr>
          <p:nvPr/>
        </p:nvSpPr>
        <p:spPr bwMode="auto">
          <a:xfrm>
            <a:off x="5285059" y="5454709"/>
            <a:ext cx="346842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spcBef>
                <a:spcPct val="50000"/>
              </a:spcBef>
            </a:pPr>
            <a:r>
              <a:rPr lang="en-GB" sz="1600" dirty="0">
                <a:solidFill>
                  <a:srgbClr val="000000"/>
                </a:solidFill>
                <a:latin typeface="Verdana" pitchFamily="34" charset="0"/>
                <a:cs typeface="Arial" pitchFamily="34" charset="0"/>
              </a:rPr>
              <a:t>Consistency between historical and real-time initial conditions is required.</a:t>
            </a:r>
          </a:p>
        </p:txBody>
      </p:sp>
    </p:spTree>
    <p:extLst>
      <p:ext uri="{BB962C8B-B14F-4D97-AF65-F5344CB8AC3E}">
        <p14:creationId xmlns:p14="http://schemas.microsoft.com/office/powerpoint/2010/main" val="3994261457"/>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7" name="Rectangle 2"/>
          <p:cNvSpPr>
            <a:spLocks noGrp="1" noChangeArrowheads="1"/>
          </p:cNvSpPr>
          <p:nvPr>
            <p:ph type="title"/>
          </p:nvPr>
        </p:nvSpPr>
        <p:spPr>
          <a:xfrm>
            <a:off x="755655" y="188913"/>
            <a:ext cx="8064822" cy="608012"/>
          </a:xfrm>
        </p:spPr>
        <p:txBody>
          <a:bodyPr/>
          <a:lstStyle/>
          <a:p>
            <a:r>
              <a:rPr lang="en-GB" sz="2800" b="1" dirty="0" smtClean="0"/>
              <a:t>Ocean versus Atmosphere: some facts</a:t>
            </a:r>
          </a:p>
        </p:txBody>
      </p:sp>
      <p:sp>
        <p:nvSpPr>
          <p:cNvPr id="331778" name="Rectangle 3"/>
          <p:cNvSpPr>
            <a:spLocks noGrp="1" noChangeArrowheads="1"/>
          </p:cNvSpPr>
          <p:nvPr>
            <p:ph type="body" idx="1"/>
          </p:nvPr>
        </p:nvSpPr>
        <p:spPr>
          <a:xfrm>
            <a:off x="323855" y="908054"/>
            <a:ext cx="8640763" cy="5472113"/>
          </a:xfrm>
        </p:spPr>
        <p:txBody>
          <a:bodyPr/>
          <a:lstStyle/>
          <a:p>
            <a:pPr>
              <a:lnSpc>
                <a:spcPct val="100000"/>
              </a:lnSpc>
            </a:pPr>
            <a:r>
              <a:rPr lang="en-GB" sz="1600" b="1" u="sng" dirty="0" smtClean="0"/>
              <a:t>Spatial/time scales </a:t>
            </a:r>
            <a:r>
              <a:rPr lang="en-GB" sz="1600" dirty="0" smtClean="0"/>
              <a:t>The radius of deformation in the ocean is small (~30km) compared to the atmosphere (~3000km). </a:t>
            </a:r>
          </a:p>
          <a:p>
            <a:pPr lvl="1">
              <a:buFont typeface="Wingdings" pitchFamily="2" charset="2"/>
              <a:buNone/>
            </a:pPr>
            <a:r>
              <a:rPr lang="en-GB" sz="1400" dirty="0" smtClean="0">
                <a:solidFill>
                  <a:srgbClr val="0000CC"/>
                </a:solidFill>
              </a:rPr>
              <a:t>Radius of deformation =c/f where c= speed of gravity waves.  </a:t>
            </a:r>
          </a:p>
          <a:p>
            <a:pPr lvl="1">
              <a:buFont typeface="Wingdings" pitchFamily="2" charset="2"/>
              <a:buNone/>
            </a:pPr>
            <a:r>
              <a:rPr lang="en-GB" sz="1400" dirty="0" smtClean="0">
                <a:solidFill>
                  <a:srgbClr val="0000CC"/>
                </a:solidFill>
              </a:rPr>
              <a:t>In the ocean c~&lt;3m/s for </a:t>
            </a:r>
            <a:r>
              <a:rPr lang="en-GB" sz="1400" dirty="0" err="1" smtClean="0">
                <a:solidFill>
                  <a:srgbClr val="0000CC"/>
                </a:solidFill>
              </a:rPr>
              <a:t>baroclinic</a:t>
            </a:r>
            <a:r>
              <a:rPr lang="en-GB" sz="1400" dirty="0" smtClean="0">
                <a:solidFill>
                  <a:srgbClr val="0000CC"/>
                </a:solidFill>
              </a:rPr>
              <a:t> processes. </a:t>
            </a:r>
          </a:p>
          <a:p>
            <a:pPr lvl="1">
              <a:buFont typeface="Wingdings" pitchFamily="2" charset="2"/>
              <a:buNone/>
            </a:pPr>
            <a:r>
              <a:rPr lang="en-GB" sz="1400" dirty="0" smtClean="0">
                <a:solidFill>
                  <a:srgbClr val="0000CC"/>
                </a:solidFill>
              </a:rPr>
              <a:t>Smaller spatial scales and Longer time scales</a:t>
            </a:r>
          </a:p>
          <a:p>
            <a:pPr marL="0" indent="0">
              <a:lnSpc>
                <a:spcPct val="100000"/>
              </a:lnSpc>
              <a:spcAft>
                <a:spcPct val="0"/>
              </a:spcAft>
              <a:buNone/>
            </a:pPr>
            <a:endParaRPr lang="en-GB" sz="1600" dirty="0" smtClean="0"/>
          </a:p>
          <a:p>
            <a:pPr>
              <a:lnSpc>
                <a:spcPct val="100000"/>
              </a:lnSpc>
            </a:pPr>
            <a:r>
              <a:rPr lang="en-GB" sz="1600" b="1" u="sng" dirty="0" smtClean="0"/>
              <a:t>The ocean is strongly stratified in the vertical, </a:t>
            </a:r>
            <a:r>
              <a:rPr lang="en-GB" sz="1600" dirty="0" smtClean="0"/>
              <a:t>although deep convection also occurs</a:t>
            </a:r>
          </a:p>
          <a:p>
            <a:pPr lvl="1">
              <a:buFont typeface="Wingdings" pitchFamily="2" charset="2"/>
              <a:buNone/>
            </a:pPr>
            <a:r>
              <a:rPr lang="en-GB" sz="1400" dirty="0" smtClean="0">
                <a:solidFill>
                  <a:srgbClr val="0000CC"/>
                </a:solidFill>
              </a:rPr>
              <a:t>Density is determined by Temperature and Salinity</a:t>
            </a:r>
          </a:p>
          <a:p>
            <a:pPr lvl="1"/>
            <a:endParaRPr lang="en-GB" sz="1400" dirty="0" smtClean="0">
              <a:solidFill>
                <a:srgbClr val="0000CC"/>
              </a:solidFill>
            </a:endParaRPr>
          </a:p>
          <a:p>
            <a:pPr>
              <a:lnSpc>
                <a:spcPct val="90000"/>
              </a:lnSpc>
            </a:pPr>
            <a:r>
              <a:rPr lang="en-GB" sz="1600" b="1" u="sng" dirty="0" smtClean="0">
                <a:solidFill>
                  <a:srgbClr val="0D0D0D"/>
                </a:solidFill>
              </a:rPr>
              <a:t>The ocean is forced at the surface</a:t>
            </a:r>
            <a:r>
              <a:rPr lang="en-GB" sz="1600" dirty="0" smtClean="0">
                <a:solidFill>
                  <a:srgbClr val="0D0D0D"/>
                </a:solidFill>
              </a:rPr>
              <a:t> by the wind/waves, by heating/cooling, and by fresh-water fluxes. </a:t>
            </a:r>
          </a:p>
          <a:p>
            <a:pPr marL="566738" lvl="1" indent="0">
              <a:lnSpc>
                <a:spcPct val="90000"/>
              </a:lnSpc>
              <a:buNone/>
            </a:pPr>
            <a:r>
              <a:rPr lang="en-GB" sz="1400" dirty="0">
                <a:solidFill>
                  <a:srgbClr val="0000CC"/>
                </a:solidFill>
              </a:rPr>
              <a:t>U</a:t>
            </a:r>
            <a:r>
              <a:rPr lang="en-GB" sz="1400" dirty="0" smtClean="0">
                <a:solidFill>
                  <a:srgbClr val="0000CC"/>
                </a:solidFill>
              </a:rPr>
              <a:t>ncertainty </a:t>
            </a:r>
            <a:r>
              <a:rPr lang="en-GB" sz="1400" dirty="0">
                <a:solidFill>
                  <a:srgbClr val="0000CC"/>
                </a:solidFill>
              </a:rPr>
              <a:t>in forcing fluxes contributes to uncertainty in model </a:t>
            </a:r>
            <a:r>
              <a:rPr lang="en-GB" sz="1400" dirty="0" smtClean="0">
                <a:solidFill>
                  <a:srgbClr val="0000CC"/>
                </a:solidFill>
              </a:rPr>
              <a:t>results.</a:t>
            </a:r>
          </a:p>
          <a:p>
            <a:pPr marL="566738" lvl="1" indent="0">
              <a:lnSpc>
                <a:spcPct val="90000"/>
              </a:lnSpc>
              <a:buNone/>
            </a:pPr>
            <a:r>
              <a:rPr lang="en-GB" sz="1400" dirty="0" smtClean="0">
                <a:solidFill>
                  <a:srgbClr val="0000CC"/>
                </a:solidFill>
              </a:rPr>
              <a:t> </a:t>
            </a:r>
          </a:p>
          <a:p>
            <a:pPr>
              <a:lnSpc>
                <a:spcPct val="90000"/>
              </a:lnSpc>
            </a:pPr>
            <a:r>
              <a:rPr lang="en-GB" sz="1600" b="1" u="sng" dirty="0"/>
              <a:t>The electromagnetic radiation does not penetrate into the ocean</a:t>
            </a:r>
            <a:r>
              <a:rPr lang="en-GB" sz="1600" dirty="0"/>
              <a:t>, which makes the deep ocean difficult to observe from satellites</a:t>
            </a:r>
            <a:r>
              <a:rPr lang="en-GB" sz="2000" dirty="0"/>
              <a:t>.</a:t>
            </a:r>
          </a:p>
          <a:p>
            <a:pPr marL="566738" lvl="1" indent="0">
              <a:lnSpc>
                <a:spcPct val="90000"/>
              </a:lnSpc>
              <a:buNone/>
            </a:pPr>
            <a:r>
              <a:rPr lang="en-GB" sz="1400" dirty="0">
                <a:solidFill>
                  <a:srgbClr val="0000CC"/>
                </a:solidFill>
              </a:rPr>
              <a:t>The surface of the ocean can however be observed from </a:t>
            </a:r>
            <a:r>
              <a:rPr lang="en-GB" sz="1400" dirty="0" smtClean="0">
                <a:solidFill>
                  <a:srgbClr val="0000CC"/>
                </a:solidFill>
              </a:rPr>
              <a:t>space</a:t>
            </a:r>
          </a:p>
          <a:p>
            <a:pPr marL="90488" indent="0">
              <a:lnSpc>
                <a:spcPct val="90000"/>
              </a:lnSpc>
              <a:buNone/>
            </a:pPr>
            <a:endParaRPr lang="en-GB" sz="1400" dirty="0">
              <a:solidFill>
                <a:srgbClr val="0000CC"/>
              </a:solidFill>
            </a:endParaRPr>
          </a:p>
          <a:p>
            <a:pPr indent="-285750">
              <a:lnSpc>
                <a:spcPct val="90000"/>
              </a:lnSpc>
            </a:pPr>
            <a:r>
              <a:rPr lang="en-GB" sz="1600" b="1" u="sng" dirty="0" smtClean="0"/>
              <a:t>The ocean has continental boundaries; </a:t>
            </a:r>
            <a:r>
              <a:rPr lang="en-GB" sz="1600" dirty="0" smtClean="0"/>
              <a:t>dealing with them is not trivial in data assimilation</a:t>
            </a:r>
          </a:p>
        </p:txBody>
      </p:sp>
    </p:spTree>
    <p:extLst>
      <p:ext uri="{BB962C8B-B14F-4D97-AF65-F5344CB8AC3E}">
        <p14:creationId xmlns:p14="http://schemas.microsoft.com/office/powerpoint/2010/main" val="1987008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1778">
                                            <p:txEl>
                                              <p:pRg st="5" end="5"/>
                                            </p:txEl>
                                          </p:spTgt>
                                        </p:tgtEl>
                                        <p:attrNameLst>
                                          <p:attrName>style.visibility</p:attrName>
                                        </p:attrNameLst>
                                      </p:cBhvr>
                                      <p:to>
                                        <p:strVal val="visible"/>
                                      </p:to>
                                    </p:set>
                                    <p:animEffect transition="in" filter="fade">
                                      <p:cBhvr>
                                        <p:cTn id="7" dur="500"/>
                                        <p:tgtEl>
                                          <p:spTgt spid="331778">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31778">
                                            <p:txEl>
                                              <p:pRg st="6" end="6"/>
                                            </p:txEl>
                                          </p:spTgt>
                                        </p:tgtEl>
                                        <p:attrNameLst>
                                          <p:attrName>style.visibility</p:attrName>
                                        </p:attrNameLst>
                                      </p:cBhvr>
                                      <p:to>
                                        <p:strVal val="visible"/>
                                      </p:to>
                                    </p:set>
                                    <p:animEffect transition="in" filter="fade">
                                      <p:cBhvr>
                                        <p:cTn id="10" dur="500"/>
                                        <p:tgtEl>
                                          <p:spTgt spid="331778">
                                            <p:txEl>
                                              <p:pRg st="6" end="6"/>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31778">
                                            <p:txEl>
                                              <p:pRg st="8" end="8"/>
                                            </p:txEl>
                                          </p:spTgt>
                                        </p:tgtEl>
                                        <p:attrNameLst>
                                          <p:attrName>style.visibility</p:attrName>
                                        </p:attrNameLst>
                                      </p:cBhvr>
                                      <p:to>
                                        <p:strVal val="visible"/>
                                      </p:to>
                                    </p:set>
                                    <p:animEffect transition="in" filter="fade">
                                      <p:cBhvr>
                                        <p:cTn id="15" dur="500"/>
                                        <p:tgtEl>
                                          <p:spTgt spid="331778">
                                            <p:txEl>
                                              <p:pRg st="8" end="8"/>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31778">
                                            <p:txEl>
                                              <p:pRg st="9" end="9"/>
                                            </p:txEl>
                                          </p:spTgt>
                                        </p:tgtEl>
                                        <p:attrNameLst>
                                          <p:attrName>style.visibility</p:attrName>
                                        </p:attrNameLst>
                                      </p:cBhvr>
                                      <p:to>
                                        <p:strVal val="visible"/>
                                      </p:to>
                                    </p:set>
                                    <p:animEffect transition="in" filter="fade">
                                      <p:cBhvr>
                                        <p:cTn id="18" dur="500"/>
                                        <p:tgtEl>
                                          <p:spTgt spid="331778">
                                            <p:txEl>
                                              <p:pRg st="9" end="9"/>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31778">
                                            <p:txEl>
                                              <p:pRg st="10" end="10"/>
                                            </p:txEl>
                                          </p:spTgt>
                                        </p:tgtEl>
                                        <p:attrNameLst>
                                          <p:attrName>style.visibility</p:attrName>
                                        </p:attrNameLst>
                                      </p:cBhvr>
                                      <p:to>
                                        <p:strVal val="visible"/>
                                      </p:to>
                                    </p:set>
                                    <p:animEffect transition="in" filter="fade">
                                      <p:cBhvr>
                                        <p:cTn id="21" dur="500"/>
                                        <p:tgtEl>
                                          <p:spTgt spid="331778">
                                            <p:txEl>
                                              <p:pRg st="10" end="1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31778">
                                            <p:txEl>
                                              <p:pRg st="11" end="11"/>
                                            </p:txEl>
                                          </p:spTgt>
                                        </p:tgtEl>
                                        <p:attrNameLst>
                                          <p:attrName>style.visibility</p:attrName>
                                        </p:attrNameLst>
                                      </p:cBhvr>
                                      <p:to>
                                        <p:strVal val="visible"/>
                                      </p:to>
                                    </p:set>
                                    <p:animEffect transition="in" filter="fade">
                                      <p:cBhvr>
                                        <p:cTn id="26" dur="500"/>
                                        <p:tgtEl>
                                          <p:spTgt spid="331778">
                                            <p:txEl>
                                              <p:pRg st="11" end="11"/>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31778">
                                            <p:txEl>
                                              <p:pRg st="12" end="12"/>
                                            </p:txEl>
                                          </p:spTgt>
                                        </p:tgtEl>
                                        <p:attrNameLst>
                                          <p:attrName>style.visibility</p:attrName>
                                        </p:attrNameLst>
                                      </p:cBhvr>
                                      <p:to>
                                        <p:strVal val="visible"/>
                                      </p:to>
                                    </p:set>
                                    <p:animEffect transition="in" filter="fade">
                                      <p:cBhvr>
                                        <p:cTn id="29" dur="500"/>
                                        <p:tgtEl>
                                          <p:spTgt spid="331778">
                                            <p:txEl>
                                              <p:pRg st="12" end="1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31778">
                                            <p:txEl>
                                              <p:pRg st="14" end="14"/>
                                            </p:txEl>
                                          </p:spTgt>
                                        </p:tgtEl>
                                        <p:attrNameLst>
                                          <p:attrName>style.visibility</p:attrName>
                                        </p:attrNameLst>
                                      </p:cBhvr>
                                      <p:to>
                                        <p:strVal val="visible"/>
                                      </p:to>
                                    </p:set>
                                    <p:animEffect transition="in" filter="fade">
                                      <p:cBhvr>
                                        <p:cTn id="34" dur="500"/>
                                        <p:tgtEl>
                                          <p:spTgt spid="331778">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1" name="Rectangle 47"/>
          <p:cNvSpPr>
            <a:spLocks noChangeArrowheads="1"/>
          </p:cNvSpPr>
          <p:nvPr/>
        </p:nvSpPr>
        <p:spPr bwMode="auto">
          <a:xfrm>
            <a:off x="0" y="587375"/>
            <a:ext cx="9144000" cy="3970338"/>
          </a:xfrm>
          <a:prstGeom prst="rect">
            <a:avLst/>
          </a:prstGeom>
          <a:solidFill>
            <a:schemeClr val="bg1"/>
          </a:solidFill>
          <a:ln w="9525">
            <a:noFill/>
            <a:miter lim="800000"/>
            <a:headEnd/>
            <a:tailEnd/>
          </a:ln>
        </p:spPr>
        <p:txBody>
          <a:bodyPr wrap="none" anchor="ctr"/>
          <a:lstStyle/>
          <a:p>
            <a:endParaRPr lang="en-AU" sz="1800" b="0">
              <a:latin typeface="Calibri" pitchFamily="34" charset="0"/>
            </a:endParaRPr>
          </a:p>
        </p:txBody>
      </p:sp>
      <p:pic>
        <p:nvPicPr>
          <p:cNvPr id="332802" name="Image 8" descr="Seawinds.png"/>
          <p:cNvPicPr>
            <a:picLocks noChangeAspect="1"/>
          </p:cNvPicPr>
          <p:nvPr/>
        </p:nvPicPr>
        <p:blipFill>
          <a:blip r:embed="rId3" cstate="print"/>
          <a:srcRect/>
          <a:stretch>
            <a:fillRect/>
          </a:stretch>
        </p:blipFill>
        <p:spPr bwMode="auto">
          <a:xfrm>
            <a:off x="2" y="1125538"/>
            <a:ext cx="4662488" cy="2519362"/>
          </a:xfrm>
          <a:prstGeom prst="rect">
            <a:avLst/>
          </a:prstGeom>
          <a:noFill/>
          <a:ln w="9525">
            <a:noFill/>
            <a:miter lim="800000"/>
            <a:headEnd/>
            <a:tailEnd/>
          </a:ln>
        </p:spPr>
      </p:pic>
      <p:sp>
        <p:nvSpPr>
          <p:cNvPr id="332803" name="Text Box 42"/>
          <p:cNvSpPr txBox="1">
            <a:spLocks noChangeArrowheads="1"/>
          </p:cNvSpPr>
          <p:nvPr/>
        </p:nvSpPr>
        <p:spPr bwMode="auto">
          <a:xfrm>
            <a:off x="4827593" y="4144967"/>
            <a:ext cx="4268787" cy="369887"/>
          </a:xfrm>
          <a:prstGeom prst="rect">
            <a:avLst/>
          </a:prstGeom>
          <a:noFill/>
          <a:ln w="9525">
            <a:noFill/>
            <a:miter lim="800000"/>
            <a:headEnd/>
            <a:tailEnd/>
          </a:ln>
        </p:spPr>
        <p:txBody>
          <a:bodyPr>
            <a:spAutoFit/>
          </a:bodyPr>
          <a:lstStyle/>
          <a:p>
            <a:pPr>
              <a:spcBef>
                <a:spcPct val="50000"/>
              </a:spcBef>
            </a:pPr>
            <a:r>
              <a:rPr lang="en-GB" sz="1800">
                <a:solidFill>
                  <a:srgbClr val="3333FF"/>
                </a:solidFill>
                <a:latin typeface="Calibri" pitchFamily="34" charset="0"/>
              </a:rPr>
              <a:t>Ocean current speed </a:t>
            </a:r>
            <a:r>
              <a:rPr lang="en-GB" sz="1200">
                <a:solidFill>
                  <a:srgbClr val="3333FF"/>
                </a:solidFill>
                <a:latin typeface="Calibri" pitchFamily="34" charset="0"/>
              </a:rPr>
              <a:t>(model simulation, 5 day mean) </a:t>
            </a:r>
          </a:p>
        </p:txBody>
      </p:sp>
      <p:sp>
        <p:nvSpPr>
          <p:cNvPr id="332804" name="Text Box 42"/>
          <p:cNvSpPr txBox="1">
            <a:spLocks noChangeArrowheads="1"/>
          </p:cNvSpPr>
          <p:nvPr/>
        </p:nvSpPr>
        <p:spPr bwMode="auto">
          <a:xfrm>
            <a:off x="266705" y="4144967"/>
            <a:ext cx="3997325" cy="369887"/>
          </a:xfrm>
          <a:prstGeom prst="rect">
            <a:avLst/>
          </a:prstGeom>
          <a:noFill/>
          <a:ln w="9525">
            <a:noFill/>
            <a:miter lim="800000"/>
            <a:headEnd/>
            <a:tailEnd/>
          </a:ln>
        </p:spPr>
        <p:txBody>
          <a:bodyPr>
            <a:spAutoFit/>
          </a:bodyPr>
          <a:lstStyle/>
          <a:p>
            <a:pPr>
              <a:spcBef>
                <a:spcPct val="50000"/>
              </a:spcBef>
            </a:pPr>
            <a:r>
              <a:rPr lang="en-GB" sz="1800">
                <a:solidFill>
                  <a:srgbClr val="3333FF"/>
                </a:solidFill>
                <a:latin typeface="Calibri" pitchFamily="34" charset="0"/>
              </a:rPr>
              <a:t>Atmospheric wind speed  (12h) </a:t>
            </a:r>
          </a:p>
        </p:txBody>
      </p:sp>
      <p:pic>
        <p:nvPicPr>
          <p:cNvPr id="332805" name="Picture 2" descr="D:\BARNIER\Mes documents\LEGI\Doc-2012\DRAKKAR\ORCA12\IMAGES\Courants_ORCA12_Markus.png"/>
          <p:cNvPicPr>
            <a:picLocks noChangeAspect="1" noChangeArrowheads="1"/>
          </p:cNvPicPr>
          <p:nvPr/>
        </p:nvPicPr>
        <p:blipFill>
          <a:blip r:embed="rId4" cstate="print"/>
          <a:srcRect/>
          <a:stretch>
            <a:fillRect/>
          </a:stretch>
        </p:blipFill>
        <p:spPr bwMode="auto">
          <a:xfrm>
            <a:off x="4787905" y="836613"/>
            <a:ext cx="4189413" cy="3168650"/>
          </a:xfrm>
          <a:prstGeom prst="rect">
            <a:avLst/>
          </a:prstGeom>
          <a:noFill/>
          <a:ln w="9525">
            <a:noFill/>
            <a:miter lim="800000"/>
            <a:headEnd/>
            <a:tailEnd/>
          </a:ln>
        </p:spPr>
      </p:pic>
      <p:sp>
        <p:nvSpPr>
          <p:cNvPr id="332806" name="ZoneTexte 10"/>
          <p:cNvSpPr txBox="1">
            <a:spLocks noChangeArrowheads="1"/>
          </p:cNvSpPr>
          <p:nvPr/>
        </p:nvSpPr>
        <p:spPr bwMode="auto">
          <a:xfrm>
            <a:off x="3" y="847727"/>
            <a:ext cx="1341438" cy="276225"/>
          </a:xfrm>
          <a:prstGeom prst="rect">
            <a:avLst/>
          </a:prstGeom>
          <a:noFill/>
          <a:ln w="9525">
            <a:noFill/>
            <a:miter lim="800000"/>
            <a:headEnd/>
            <a:tailEnd/>
          </a:ln>
        </p:spPr>
        <p:txBody>
          <a:bodyPr>
            <a:spAutoFit/>
          </a:bodyPr>
          <a:lstStyle/>
          <a:p>
            <a:r>
              <a:rPr lang="en-GB" sz="1200" b="0">
                <a:latin typeface="Calibri" pitchFamily="34" charset="0"/>
              </a:rPr>
              <a:t>(Zhang et al., )</a:t>
            </a:r>
          </a:p>
        </p:txBody>
      </p:sp>
      <p:pic>
        <p:nvPicPr>
          <p:cNvPr id="332807" name="Picture 1"/>
          <p:cNvPicPr>
            <a:picLocks noChangeAspect="1" noChangeArrowheads="1"/>
          </p:cNvPicPr>
          <p:nvPr/>
        </p:nvPicPr>
        <p:blipFill>
          <a:blip r:embed="rId5" cstate="print"/>
          <a:srcRect/>
          <a:stretch>
            <a:fillRect/>
          </a:stretch>
        </p:blipFill>
        <p:spPr bwMode="auto">
          <a:xfrm>
            <a:off x="4797428" y="855663"/>
            <a:ext cx="504825" cy="122237"/>
          </a:xfrm>
          <a:prstGeom prst="rect">
            <a:avLst/>
          </a:prstGeom>
          <a:noFill/>
          <a:ln w="9525">
            <a:noFill/>
            <a:miter lim="800000"/>
            <a:headEnd/>
            <a:tailEnd/>
          </a:ln>
        </p:spPr>
      </p:pic>
      <p:sp>
        <p:nvSpPr>
          <p:cNvPr id="332808" name="Text Box 5"/>
          <p:cNvSpPr txBox="1">
            <a:spLocks noChangeArrowheads="1"/>
          </p:cNvSpPr>
          <p:nvPr/>
        </p:nvSpPr>
        <p:spPr bwMode="auto">
          <a:xfrm>
            <a:off x="7481890" y="2"/>
            <a:ext cx="1662112" cy="309563"/>
          </a:xfrm>
          <a:prstGeom prst="rect">
            <a:avLst/>
          </a:prstGeom>
          <a:noFill/>
          <a:ln w="9525">
            <a:solidFill>
              <a:schemeClr val="bg1"/>
            </a:solidFill>
            <a:miter lim="800000"/>
            <a:headEnd/>
            <a:tailEnd/>
          </a:ln>
        </p:spPr>
        <p:txBody>
          <a:bodyPr>
            <a:spAutoFit/>
          </a:bodyPr>
          <a:lstStyle/>
          <a:p>
            <a:pPr>
              <a:spcBef>
                <a:spcPct val="50000"/>
              </a:spcBef>
            </a:pPr>
            <a:r>
              <a:rPr lang="en-GB" sz="1400" b="0">
                <a:solidFill>
                  <a:schemeClr val="bg1"/>
                </a:solidFill>
                <a:latin typeface="Calibri" pitchFamily="34" charset="0"/>
              </a:rPr>
              <a:t>2 - Ocean Weather </a:t>
            </a:r>
            <a:endParaRPr lang="fr-FR" sz="1400" b="0">
              <a:solidFill>
                <a:schemeClr val="bg1"/>
              </a:solidFill>
              <a:latin typeface="Calibri" pitchFamily="34" charset="0"/>
            </a:endParaRPr>
          </a:p>
        </p:txBody>
      </p:sp>
    </p:spTree>
    <p:extLst>
      <p:ext uri="{BB962C8B-B14F-4D97-AF65-F5344CB8AC3E}">
        <p14:creationId xmlns:p14="http://schemas.microsoft.com/office/powerpoint/2010/main" val="1333178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49" name="Rectangle 2"/>
          <p:cNvSpPr>
            <a:spLocks noGrp="1" noChangeArrowheads="1"/>
          </p:cNvSpPr>
          <p:nvPr>
            <p:ph type="title"/>
          </p:nvPr>
        </p:nvSpPr>
        <p:spPr/>
        <p:txBody>
          <a:bodyPr/>
          <a:lstStyle/>
          <a:p>
            <a:r>
              <a:rPr lang="en-GB" sz="2400" b="1" dirty="0" smtClean="0"/>
              <a:t>Ocean time scales: from hours to centuries </a:t>
            </a:r>
            <a:endParaRPr lang="en-US" sz="2400" b="1" dirty="0" smtClean="0"/>
          </a:p>
        </p:txBody>
      </p:sp>
      <p:sp>
        <p:nvSpPr>
          <p:cNvPr id="334850" name="Rectangle 3"/>
          <p:cNvSpPr>
            <a:spLocks noGrp="1" noChangeArrowheads="1"/>
          </p:cNvSpPr>
          <p:nvPr>
            <p:ph type="body" idx="1"/>
          </p:nvPr>
        </p:nvSpPr>
        <p:spPr>
          <a:xfrm>
            <a:off x="4423594" y="2885548"/>
            <a:ext cx="3168352" cy="862481"/>
          </a:xfrm>
        </p:spPr>
        <p:txBody>
          <a:bodyPr/>
          <a:lstStyle/>
          <a:p>
            <a:pPr marL="0" indent="0">
              <a:buNone/>
            </a:pPr>
            <a:r>
              <a:rPr lang="en-GB" sz="1600" b="1" dirty="0" smtClean="0"/>
              <a:t>Density Driven: </a:t>
            </a:r>
            <a:r>
              <a:rPr lang="en-GB" sz="1600" b="1" dirty="0" err="1" smtClean="0"/>
              <a:t>Thermohaline</a:t>
            </a:r>
            <a:r>
              <a:rPr lang="en-GB" sz="1600" b="1" dirty="0" smtClean="0"/>
              <a:t> Circulation</a:t>
            </a:r>
          </a:p>
          <a:p>
            <a:pPr marL="0" indent="0">
              <a:buNone/>
            </a:pPr>
            <a:endParaRPr lang="en-GB" dirty="0" smtClean="0"/>
          </a:p>
        </p:txBody>
      </p:sp>
      <p:pic>
        <p:nvPicPr>
          <p:cNvPr id="4" name="Picture 3" descr="conveyer_new"/>
          <p:cNvPicPr>
            <a:picLocks noChangeAspect="1" noChangeArrowheads="1"/>
          </p:cNvPicPr>
          <p:nvPr/>
        </p:nvPicPr>
        <p:blipFill rotWithShape="1">
          <a:blip r:embed="rId3" cstate="print"/>
          <a:srcRect b="14558"/>
          <a:stretch/>
        </p:blipFill>
        <p:spPr bwMode="auto">
          <a:xfrm>
            <a:off x="240200" y="2492896"/>
            <a:ext cx="3358903" cy="2184890"/>
          </a:xfrm>
          <a:prstGeom prst="rect">
            <a:avLst/>
          </a:prstGeom>
          <a:noFill/>
          <a:ln w="9525">
            <a:noFill/>
            <a:miter lim="800000"/>
            <a:headEnd/>
            <a:tailEnd/>
          </a:ln>
        </p:spPr>
      </p:pic>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908720"/>
            <a:ext cx="3527048" cy="1964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55578" y="1107902"/>
            <a:ext cx="3384376" cy="1384995"/>
          </a:xfrm>
          <a:prstGeom prst="rect">
            <a:avLst/>
          </a:prstGeom>
          <a:noFill/>
        </p:spPr>
        <p:txBody>
          <a:bodyPr wrap="square" rtlCol="0">
            <a:spAutoFit/>
          </a:bodyPr>
          <a:lstStyle/>
          <a:p>
            <a:pPr lvl="0" algn="l">
              <a:lnSpc>
                <a:spcPts val="1800"/>
              </a:lnSpc>
              <a:spcAft>
                <a:spcPts val="0"/>
              </a:spcAft>
              <a:buClr>
                <a:srgbClr val="000000"/>
              </a:buClr>
            </a:pPr>
            <a:r>
              <a:rPr lang="en-GB" sz="1400" kern="0" dirty="0">
                <a:solidFill>
                  <a:srgbClr val="000000"/>
                </a:solidFill>
                <a:latin typeface="Verdana"/>
              </a:rPr>
              <a:t>Wind </a:t>
            </a:r>
            <a:r>
              <a:rPr lang="en-GB" sz="1400" kern="0" dirty="0" smtClean="0">
                <a:solidFill>
                  <a:srgbClr val="000000"/>
                </a:solidFill>
                <a:latin typeface="Verdana"/>
              </a:rPr>
              <a:t>Driven</a:t>
            </a:r>
            <a:r>
              <a:rPr lang="en-GB" sz="1400" b="0" kern="0" dirty="0" smtClean="0">
                <a:solidFill>
                  <a:srgbClr val="000000"/>
                </a:solidFill>
                <a:latin typeface="Verdana"/>
              </a:rPr>
              <a:t>: Gyres, Western </a:t>
            </a:r>
            <a:r>
              <a:rPr lang="en-GB" sz="1400" b="0" kern="0" dirty="0">
                <a:solidFill>
                  <a:srgbClr val="000000"/>
                </a:solidFill>
                <a:latin typeface="Verdana"/>
              </a:rPr>
              <a:t>Boundary </a:t>
            </a:r>
            <a:r>
              <a:rPr lang="en-GB" sz="1400" b="0" kern="0" dirty="0" smtClean="0">
                <a:solidFill>
                  <a:srgbClr val="000000"/>
                </a:solidFill>
                <a:latin typeface="Verdana"/>
              </a:rPr>
              <a:t>Currents, Upwelling </a:t>
            </a:r>
            <a:r>
              <a:rPr lang="en-GB" sz="1400" b="0" kern="0" dirty="0">
                <a:solidFill>
                  <a:srgbClr val="000000"/>
                </a:solidFill>
                <a:latin typeface="Verdana"/>
              </a:rPr>
              <a:t>regions (coastal, equatorial</a:t>
            </a:r>
            <a:r>
              <a:rPr lang="en-GB" sz="1400" b="0" kern="0" dirty="0" smtClean="0">
                <a:solidFill>
                  <a:srgbClr val="000000"/>
                </a:solidFill>
                <a:latin typeface="Verdana"/>
              </a:rPr>
              <a:t>), Ekman pumping  </a:t>
            </a:r>
            <a:r>
              <a:rPr lang="en-GB" sz="1400" b="0" kern="0" dirty="0">
                <a:solidFill>
                  <a:srgbClr val="000000"/>
                </a:solidFill>
                <a:latin typeface="Verdana"/>
              </a:rPr>
              <a:t>and </a:t>
            </a:r>
            <a:r>
              <a:rPr lang="en-GB" sz="1400" b="0" kern="0" dirty="0" err="1">
                <a:solidFill>
                  <a:srgbClr val="000000"/>
                </a:solidFill>
                <a:latin typeface="Verdana"/>
              </a:rPr>
              <a:t>subduction</a:t>
            </a:r>
            <a:endParaRPr lang="en-GB" sz="1400" b="0" kern="0" dirty="0">
              <a:solidFill>
                <a:srgbClr val="000000"/>
              </a:solidFill>
              <a:latin typeface="Verdana"/>
            </a:endParaRPr>
          </a:p>
          <a:p>
            <a:pPr marL="852488" lvl="1" indent="-285750" algn="l">
              <a:spcBef>
                <a:spcPct val="20000"/>
              </a:spcBef>
            </a:pPr>
            <a:endParaRPr lang="en-GB" sz="2000" b="0" kern="0" dirty="0">
              <a:solidFill>
                <a:srgbClr val="000000"/>
              </a:solidFill>
              <a:latin typeface="Verdana"/>
            </a:endParaRPr>
          </a:p>
        </p:txBody>
      </p:sp>
      <p:sp>
        <p:nvSpPr>
          <p:cNvPr id="3" name="TextBox 2"/>
          <p:cNvSpPr txBox="1"/>
          <p:nvPr/>
        </p:nvSpPr>
        <p:spPr>
          <a:xfrm>
            <a:off x="35715" y="4941173"/>
            <a:ext cx="3960222" cy="1508105"/>
          </a:xfrm>
          <a:prstGeom prst="rect">
            <a:avLst/>
          </a:prstGeom>
          <a:noFill/>
        </p:spPr>
        <p:txBody>
          <a:bodyPr wrap="square" rtlCol="0">
            <a:spAutoFit/>
          </a:bodyPr>
          <a:lstStyle/>
          <a:p>
            <a:pPr algn="l"/>
            <a:r>
              <a:rPr lang="en-GB" sz="1800" dirty="0" err="1" smtClean="0"/>
              <a:t>Interannual</a:t>
            </a:r>
            <a:r>
              <a:rPr lang="en-GB" sz="1800" dirty="0" smtClean="0"/>
              <a:t> and Decadal</a:t>
            </a:r>
            <a:r>
              <a:rPr lang="en-GB" sz="1800" b="0" dirty="0" smtClean="0"/>
              <a:t> </a:t>
            </a:r>
            <a:r>
              <a:rPr lang="en-GB" sz="1800" dirty="0" smtClean="0"/>
              <a:t>variability</a:t>
            </a:r>
            <a:r>
              <a:rPr lang="en-GB" sz="1800" b="0" dirty="0" smtClean="0"/>
              <a:t>:</a:t>
            </a:r>
            <a:r>
              <a:rPr lang="en-GB" sz="1800" dirty="0"/>
              <a:t> </a:t>
            </a:r>
            <a:r>
              <a:rPr lang="en-GB" sz="1400" dirty="0" smtClean="0"/>
              <a:t>Adjustment </a:t>
            </a:r>
            <a:r>
              <a:rPr lang="en-GB" sz="1400" dirty="0"/>
              <a:t>processes </a:t>
            </a:r>
          </a:p>
          <a:p>
            <a:pPr algn="l"/>
            <a:r>
              <a:rPr lang="en-GB" sz="1400" b="0" dirty="0"/>
              <a:t>Equatorial Kelvin waves (c ~2-3m/s)  (months</a:t>
            </a:r>
            <a:r>
              <a:rPr lang="en-GB" sz="1400" b="0" dirty="0" smtClean="0"/>
              <a:t>). </a:t>
            </a:r>
            <a:r>
              <a:rPr lang="en-GB" sz="1400" dirty="0" smtClean="0"/>
              <a:t>ENSO</a:t>
            </a:r>
            <a:endParaRPr lang="en-GB" sz="1400" dirty="0"/>
          </a:p>
          <a:p>
            <a:pPr algn="l"/>
            <a:r>
              <a:rPr lang="en-GB" sz="1400" b="0" dirty="0"/>
              <a:t>Planetary </a:t>
            </a:r>
            <a:r>
              <a:rPr lang="en-GB" sz="1400" b="0" dirty="0" err="1"/>
              <a:t>Rossby</a:t>
            </a:r>
            <a:r>
              <a:rPr lang="en-GB" sz="1400" b="0" dirty="0"/>
              <a:t> waves (months to </a:t>
            </a:r>
            <a:r>
              <a:rPr lang="en-GB" sz="1400" b="0" dirty="0" smtClean="0"/>
              <a:t>decades)</a:t>
            </a:r>
            <a:endParaRPr lang="en-GB" sz="1400" dirty="0"/>
          </a:p>
        </p:txBody>
      </p:sp>
      <p:pic>
        <p:nvPicPr>
          <p:cNvPr id="8" name="Picture 2" descr="enso003.png"/>
          <p:cNvPicPr>
            <a:picLocks noChangeAspect="1"/>
          </p:cNvPicPr>
          <p:nvPr/>
        </p:nvPicPr>
        <p:blipFill>
          <a:blip r:embed="rId5" cstate="print"/>
          <a:srcRect/>
          <a:stretch>
            <a:fillRect/>
          </a:stretch>
        </p:blipFill>
        <p:spPr bwMode="auto">
          <a:xfrm>
            <a:off x="3923928" y="4513193"/>
            <a:ext cx="5142140" cy="2300193"/>
          </a:xfrm>
          <a:prstGeom prst="rect">
            <a:avLst/>
          </a:prstGeom>
          <a:noFill/>
          <a:ln w="9525">
            <a:noFill/>
            <a:miter lim="800000"/>
            <a:headEnd/>
            <a:tailEnd/>
          </a:ln>
        </p:spPr>
      </p:pic>
      <p:cxnSp>
        <p:nvCxnSpPr>
          <p:cNvPr id="6" name="Straight Arrow Connector 5"/>
          <p:cNvCxnSpPr>
            <a:endCxn id="4" idx="3"/>
          </p:cNvCxnSpPr>
          <p:nvPr/>
        </p:nvCxnSpPr>
        <p:spPr bwMode="auto">
          <a:xfrm>
            <a:off x="3599098" y="3585341"/>
            <a:ext cx="0"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9" name="Straight Arrow Connector 8"/>
          <p:cNvCxnSpPr/>
          <p:nvPr/>
        </p:nvCxnSpPr>
        <p:spPr bwMode="auto">
          <a:xfrm flipH="1">
            <a:off x="3599099" y="3284984"/>
            <a:ext cx="756878"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14" name="TextBox 3"/>
          <p:cNvSpPr txBox="1">
            <a:spLocks noChangeArrowheads="1"/>
          </p:cNvSpPr>
          <p:nvPr/>
        </p:nvSpPr>
        <p:spPr bwMode="auto">
          <a:xfrm>
            <a:off x="3923928" y="4376147"/>
            <a:ext cx="2169900" cy="276999"/>
          </a:xfrm>
          <a:prstGeom prst="rect">
            <a:avLst/>
          </a:prstGeom>
          <a:noFill/>
          <a:ln w="9525">
            <a:noFill/>
            <a:miter lim="800000"/>
            <a:headEnd/>
            <a:tailEnd/>
          </a:ln>
        </p:spPr>
        <p:txBody>
          <a:bodyPr wrap="square">
            <a:spAutoFit/>
          </a:bodyPr>
          <a:lstStyle/>
          <a:p>
            <a:pPr algn="ctr" eaLnBrk="0" hangingPunct="0"/>
            <a:r>
              <a:rPr lang="en-GB" sz="1200" dirty="0" err="1"/>
              <a:t>Zonal</a:t>
            </a:r>
            <a:r>
              <a:rPr lang="en-GB" sz="1200" dirty="0"/>
              <a:t> wind</a:t>
            </a:r>
          </a:p>
        </p:txBody>
      </p:sp>
      <p:sp>
        <p:nvSpPr>
          <p:cNvPr id="15" name="TextBox 4"/>
          <p:cNvSpPr txBox="1">
            <a:spLocks noChangeArrowheads="1"/>
          </p:cNvSpPr>
          <p:nvPr/>
        </p:nvSpPr>
        <p:spPr bwMode="auto">
          <a:xfrm>
            <a:off x="5241364" y="4376147"/>
            <a:ext cx="2350577" cy="276999"/>
          </a:xfrm>
          <a:prstGeom prst="rect">
            <a:avLst/>
          </a:prstGeom>
          <a:noFill/>
          <a:ln w="9525">
            <a:noFill/>
            <a:miter lim="800000"/>
            <a:headEnd/>
            <a:tailEnd/>
          </a:ln>
        </p:spPr>
        <p:txBody>
          <a:bodyPr wrap="square">
            <a:spAutoFit/>
          </a:bodyPr>
          <a:lstStyle/>
          <a:p>
            <a:pPr algn="ctr" eaLnBrk="0" hangingPunct="0"/>
            <a:r>
              <a:rPr lang="en-GB" sz="1200" dirty="0"/>
              <a:t>Thermocline Depth</a:t>
            </a:r>
          </a:p>
        </p:txBody>
      </p:sp>
      <p:sp>
        <p:nvSpPr>
          <p:cNvPr id="16" name="TextBox 5"/>
          <p:cNvSpPr txBox="1">
            <a:spLocks noChangeArrowheads="1"/>
          </p:cNvSpPr>
          <p:nvPr/>
        </p:nvSpPr>
        <p:spPr bwMode="auto">
          <a:xfrm>
            <a:off x="7360771" y="4376147"/>
            <a:ext cx="1531710" cy="276999"/>
          </a:xfrm>
          <a:prstGeom prst="rect">
            <a:avLst/>
          </a:prstGeom>
          <a:noFill/>
          <a:ln w="9525">
            <a:noFill/>
            <a:miter lim="800000"/>
            <a:headEnd/>
            <a:tailEnd/>
          </a:ln>
        </p:spPr>
        <p:txBody>
          <a:bodyPr wrap="square">
            <a:spAutoFit/>
          </a:bodyPr>
          <a:lstStyle/>
          <a:p>
            <a:pPr algn="ctr" eaLnBrk="0" hangingPunct="0"/>
            <a:r>
              <a:rPr lang="en-GB" sz="1200" dirty="0"/>
              <a:t>SST</a:t>
            </a:r>
          </a:p>
        </p:txBody>
      </p:sp>
      <p:cxnSp>
        <p:nvCxnSpPr>
          <p:cNvPr id="12" name="Straight Arrow Connector 11"/>
          <p:cNvCxnSpPr/>
          <p:nvPr/>
        </p:nvCxnSpPr>
        <p:spPr bwMode="auto">
          <a:xfrm>
            <a:off x="3923928" y="1700808"/>
            <a:ext cx="576064"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1658828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Microsoft Office 98">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Microsoft Office 98">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2400" b="1"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2400" b="1" i="0" u="none" strike="noStrike" cap="none" normalizeH="0" baseline="0" smtClean="0">
            <a:ln>
              <a:noFill/>
            </a:ln>
            <a:solidFill>
              <a:schemeClr val="tx1"/>
            </a:solidFill>
            <a:effectLst/>
            <a:latin typeface="Verdana" pitchFamily="34" charset="0"/>
          </a:defRPr>
        </a:defPPr>
      </a:lstStyle>
    </a:lnDef>
  </a:objectDefaults>
  <a:extraClrSchemeLst>
    <a:extraClrScheme>
      <a:clrScheme name="Microsoft Office 98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crosoft Office 98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crosoft Office 98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crosoft Office 98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crosoft Office 98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crosoft Office 98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crosoft Office 98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TCPR_template</Template>
  <TotalTime>40961</TotalTime>
  <Words>3600</Words>
  <Application>Microsoft Office PowerPoint</Application>
  <PresentationFormat>On-screen Show (4:3)</PresentationFormat>
  <Paragraphs>510</Paragraphs>
  <Slides>45</Slides>
  <Notes>23</Notes>
  <HiddenSlides>12</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59" baseType="lpstr">
      <vt:lpstr>Arial</vt:lpstr>
      <vt:lpstr>Arial Black</vt:lpstr>
      <vt:lpstr>AvantGarde Md BT</vt:lpstr>
      <vt:lpstr>Calibri</vt:lpstr>
      <vt:lpstr>Comic Sans MS</vt:lpstr>
      <vt:lpstr>Helvetica</vt:lpstr>
      <vt:lpstr>Lucida Sans Unicode</vt:lpstr>
      <vt:lpstr>Symbol</vt:lpstr>
      <vt:lpstr>Times</vt:lpstr>
      <vt:lpstr>Times New Roman</vt:lpstr>
      <vt:lpstr>Verdana</vt:lpstr>
      <vt:lpstr>Wingdings</vt:lpstr>
      <vt:lpstr>Microsoft Office 98</vt:lpstr>
      <vt:lpstr>Equation</vt:lpstr>
      <vt:lpstr>PowerPoint Presentation</vt:lpstr>
      <vt:lpstr>Outline of lecture</vt:lpstr>
      <vt:lpstr>OCEAN DA: components</vt:lpstr>
      <vt:lpstr>Why do we do ocean DA?</vt:lpstr>
      <vt:lpstr>End-To-End Coupled Forecasting System</vt:lpstr>
      <vt:lpstr>Calibration and Reforecasts:      -Correcting model error      -Extreme Events      -Tailored products (health, energy, agriculture)</vt:lpstr>
      <vt:lpstr>Ocean versus Atmosphere: some facts</vt:lpstr>
      <vt:lpstr>PowerPoint Presentation</vt:lpstr>
      <vt:lpstr>Ocean time scales: from hours to centuries </vt:lpstr>
      <vt:lpstr>The Ocean Observing system</vt:lpstr>
      <vt:lpstr>Time evolution of the Ocean Observing System</vt:lpstr>
      <vt:lpstr>Changes to the T/S obs. network </vt:lpstr>
      <vt:lpstr>No. of T obs. as function of time</vt:lpstr>
      <vt:lpstr>SSH observational coverage 20060101</vt:lpstr>
      <vt:lpstr>What about altimetry? Vertical Stratification and Satellite altimetry</vt:lpstr>
      <vt:lpstr>PowerPoint Presentation</vt:lpstr>
      <vt:lpstr>PowerPoint Presentation</vt:lpstr>
      <vt:lpstr>Ocean assimilation systems</vt:lpstr>
      <vt:lpstr>Example of ocean DA:NEMOVAR</vt:lpstr>
      <vt:lpstr>NEMOVAR algorithm</vt:lpstr>
      <vt:lpstr>Background errors for ocean assim B.</vt:lpstr>
      <vt:lpstr>Linearized balance operator </vt:lpstr>
      <vt:lpstr>Components of the balance operator</vt:lpstr>
      <vt:lpstr>T/S/SSH balance: vertical displacement of the profile.</vt:lpstr>
      <vt:lpstr>Horizontal correlation of T at 100m</vt:lpstr>
      <vt:lpstr>Horiz. cross correlation of T at 100m</vt:lpstr>
      <vt:lpstr>Assimilation of altimeter data</vt:lpstr>
      <vt:lpstr>Obs SLA 10 days</vt:lpstr>
      <vt:lpstr>Why a bias correction scheme?</vt:lpstr>
      <vt:lpstr>PowerPoint Presentation</vt:lpstr>
      <vt:lpstr>PowerPoint Presentation</vt:lpstr>
      <vt:lpstr>Bias Correction Algorithm</vt:lpstr>
      <vt:lpstr>Effect of bias correction on the time-evolution</vt:lpstr>
      <vt:lpstr>PowerPoint Presentation</vt:lpstr>
      <vt:lpstr>PowerPoint Presentation</vt:lpstr>
      <vt:lpstr>Room for improvements</vt:lpstr>
      <vt:lpstr>Motivations for coupled data assimilation</vt:lpstr>
      <vt:lpstr>What do we mean by “coupled data assimilation”? </vt:lpstr>
      <vt:lpstr>Some existing efforts</vt:lpstr>
      <vt:lpstr>PowerPoint Presentation</vt:lpstr>
      <vt:lpstr>The CERA system</vt:lpstr>
      <vt:lpstr>PowerPoint Presentation</vt:lpstr>
      <vt:lpstr>Coupled assimilation schemes</vt:lpstr>
      <vt:lpstr>Considerations on coupled assimilation</vt:lpstr>
      <vt:lpstr>Summary</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Ocean data assimilation  David Anderson</dc:title>
  <dc:creator>David Anderson</dc:creator>
  <cp:lastModifiedBy>Magdalena Alonso Balmaseda</cp:lastModifiedBy>
  <cp:revision>401</cp:revision>
  <cp:lastPrinted>2009-04-17T18:48:15Z</cp:lastPrinted>
  <dcterms:created xsi:type="dcterms:W3CDTF">2002-05-09T15:45:44Z</dcterms:created>
  <dcterms:modified xsi:type="dcterms:W3CDTF">2016-03-11T10:23:34Z</dcterms:modified>
</cp:coreProperties>
</file>