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49" r:id="rId2"/>
    <p:sldMasterId id="2147483654" r:id="rId3"/>
  </p:sldMasterIdLst>
  <p:notesMasterIdLst>
    <p:notesMasterId r:id="rId45"/>
  </p:notesMasterIdLst>
  <p:handoutMasterIdLst>
    <p:handoutMasterId r:id="rId46"/>
  </p:handoutMasterIdLst>
  <p:sldIdLst>
    <p:sldId id="430" r:id="rId4"/>
    <p:sldId id="676" r:id="rId5"/>
    <p:sldId id="710" r:id="rId6"/>
    <p:sldId id="856" r:id="rId7"/>
    <p:sldId id="857" r:id="rId8"/>
    <p:sldId id="744" r:id="rId9"/>
    <p:sldId id="858" r:id="rId10"/>
    <p:sldId id="720" r:id="rId11"/>
    <p:sldId id="859" r:id="rId12"/>
    <p:sldId id="760" r:id="rId13"/>
    <p:sldId id="860" r:id="rId14"/>
    <p:sldId id="761" r:id="rId15"/>
    <p:sldId id="826" r:id="rId16"/>
    <p:sldId id="763" r:id="rId17"/>
    <p:sldId id="764" r:id="rId18"/>
    <p:sldId id="828" r:id="rId19"/>
    <p:sldId id="861" r:id="rId20"/>
    <p:sldId id="779" r:id="rId21"/>
    <p:sldId id="862" r:id="rId22"/>
    <p:sldId id="777" r:id="rId23"/>
    <p:sldId id="778" r:id="rId24"/>
    <p:sldId id="770" r:id="rId25"/>
    <p:sldId id="823" r:id="rId26"/>
    <p:sldId id="854" r:id="rId27"/>
    <p:sldId id="863" r:id="rId28"/>
    <p:sldId id="824" r:id="rId29"/>
    <p:sldId id="820" r:id="rId30"/>
    <p:sldId id="839" r:id="rId31"/>
    <p:sldId id="852" r:id="rId32"/>
    <p:sldId id="837" r:id="rId33"/>
    <p:sldId id="838" r:id="rId34"/>
    <p:sldId id="739" r:id="rId35"/>
    <p:sldId id="783" r:id="rId36"/>
    <p:sldId id="786" r:id="rId37"/>
    <p:sldId id="814" r:id="rId38"/>
    <p:sldId id="738" r:id="rId39"/>
    <p:sldId id="815" r:id="rId40"/>
    <p:sldId id="841" r:id="rId41"/>
    <p:sldId id="865" r:id="rId42"/>
    <p:sldId id="864" r:id="rId43"/>
    <p:sldId id="541" r:id="rId44"/>
  </p:sldIdLst>
  <p:sldSz cx="9906000" cy="6858000" type="A4"/>
  <p:notesSz cx="6734175" cy="9853613"/>
  <p:kinsoku lang="ja-JP" invalStChars="、。，．・：；？！゛゜ヽヾゝゞ々ー’”）〕］｝〉》」』】°‰′″℃￠％ぁぃぅぇぉっゃゅょゎァィゥェォッャュョヮヵヶ!%),.:;?]}｡｣､･ｧｨｩｪｫｬｭｮｯｰﾞﾟ" invalEndChars="‘“（〔［｛〈《「『【￥＄$([\{｢￡"/>
  <p:defaultTextStyle>
    <a:defPPr>
      <a:defRPr lang="en-GB"/>
    </a:defPPr>
    <a:lvl1pPr algn="l" rtl="0" fontAlgn="base">
      <a:spcBef>
        <a:spcPct val="0"/>
      </a:spcBef>
      <a:spcAft>
        <a:spcPct val="0"/>
      </a:spcAft>
      <a:defRPr sz="2000" b="1" kern="1200">
        <a:solidFill>
          <a:schemeClr val="tx1"/>
        </a:solidFill>
        <a:latin typeface="Verdana" pitchFamily="34" charset="0"/>
        <a:ea typeface="+mn-ea"/>
        <a:cs typeface="Arial" charset="0"/>
      </a:defRPr>
    </a:lvl1pPr>
    <a:lvl2pPr marL="457200" algn="l" rtl="0" fontAlgn="base">
      <a:spcBef>
        <a:spcPct val="0"/>
      </a:spcBef>
      <a:spcAft>
        <a:spcPct val="0"/>
      </a:spcAft>
      <a:defRPr sz="2000" b="1" kern="1200">
        <a:solidFill>
          <a:schemeClr val="tx1"/>
        </a:solidFill>
        <a:latin typeface="Verdana" pitchFamily="34" charset="0"/>
        <a:ea typeface="+mn-ea"/>
        <a:cs typeface="Arial" charset="0"/>
      </a:defRPr>
    </a:lvl2pPr>
    <a:lvl3pPr marL="914400" algn="l" rtl="0" fontAlgn="base">
      <a:spcBef>
        <a:spcPct val="0"/>
      </a:spcBef>
      <a:spcAft>
        <a:spcPct val="0"/>
      </a:spcAft>
      <a:defRPr sz="2000" b="1" kern="1200">
        <a:solidFill>
          <a:schemeClr val="tx1"/>
        </a:solidFill>
        <a:latin typeface="Verdana" pitchFamily="34" charset="0"/>
        <a:ea typeface="+mn-ea"/>
        <a:cs typeface="Arial" charset="0"/>
      </a:defRPr>
    </a:lvl3pPr>
    <a:lvl4pPr marL="1371600" algn="l" rtl="0" fontAlgn="base">
      <a:spcBef>
        <a:spcPct val="0"/>
      </a:spcBef>
      <a:spcAft>
        <a:spcPct val="0"/>
      </a:spcAft>
      <a:defRPr sz="2000" b="1" kern="1200">
        <a:solidFill>
          <a:schemeClr val="tx1"/>
        </a:solidFill>
        <a:latin typeface="Verdana" pitchFamily="34" charset="0"/>
        <a:ea typeface="+mn-ea"/>
        <a:cs typeface="Arial" charset="0"/>
      </a:defRPr>
    </a:lvl4pPr>
    <a:lvl5pPr marL="1828800" algn="l" rtl="0" fontAlgn="base">
      <a:spcBef>
        <a:spcPct val="0"/>
      </a:spcBef>
      <a:spcAft>
        <a:spcPct val="0"/>
      </a:spcAft>
      <a:defRPr sz="2000" b="1" kern="1200">
        <a:solidFill>
          <a:schemeClr val="tx1"/>
        </a:solidFill>
        <a:latin typeface="Verdana" pitchFamily="34" charset="0"/>
        <a:ea typeface="+mn-ea"/>
        <a:cs typeface="Arial" charset="0"/>
      </a:defRPr>
    </a:lvl5pPr>
    <a:lvl6pPr marL="2286000" algn="l" defTabSz="914400" rtl="0" eaLnBrk="1" latinLnBrk="0" hangingPunct="1">
      <a:defRPr sz="2000" b="1" kern="1200">
        <a:solidFill>
          <a:schemeClr val="tx1"/>
        </a:solidFill>
        <a:latin typeface="Verdana" pitchFamily="34" charset="0"/>
        <a:ea typeface="+mn-ea"/>
        <a:cs typeface="Arial" charset="0"/>
      </a:defRPr>
    </a:lvl6pPr>
    <a:lvl7pPr marL="2743200" algn="l" defTabSz="914400" rtl="0" eaLnBrk="1" latinLnBrk="0" hangingPunct="1">
      <a:defRPr sz="2000" b="1" kern="1200">
        <a:solidFill>
          <a:schemeClr val="tx1"/>
        </a:solidFill>
        <a:latin typeface="Verdana" pitchFamily="34" charset="0"/>
        <a:ea typeface="+mn-ea"/>
        <a:cs typeface="Arial" charset="0"/>
      </a:defRPr>
    </a:lvl7pPr>
    <a:lvl8pPr marL="3200400" algn="l" defTabSz="914400" rtl="0" eaLnBrk="1" latinLnBrk="0" hangingPunct="1">
      <a:defRPr sz="2000" b="1" kern="1200">
        <a:solidFill>
          <a:schemeClr val="tx1"/>
        </a:solidFill>
        <a:latin typeface="Verdana" pitchFamily="34" charset="0"/>
        <a:ea typeface="+mn-ea"/>
        <a:cs typeface="Arial" charset="0"/>
      </a:defRPr>
    </a:lvl8pPr>
    <a:lvl9pPr marL="3657600" algn="l" defTabSz="914400" rtl="0" eaLnBrk="1" latinLnBrk="0" hangingPunct="1">
      <a:defRPr sz="2000" b="1"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04">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9900CC"/>
    <a:srgbClr val="3333CC"/>
    <a:srgbClr val="0000FF"/>
    <a:srgbClr val="00279F"/>
    <a:srgbClr val="C8FEC8"/>
    <a:srgbClr val="DBFFB8"/>
    <a:srgbClr val="FF33CC"/>
    <a:srgbClr val="FFFFCC"/>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6" autoAdjust="0"/>
    <p:restoredTop sz="70458" autoAdjust="0"/>
  </p:normalViewPr>
  <p:slideViewPr>
    <p:cSldViewPr>
      <p:cViewPr varScale="1">
        <p:scale>
          <a:sx n="65" d="100"/>
          <a:sy n="65" d="100"/>
        </p:scale>
        <p:origin x="1344" y="66"/>
      </p:cViewPr>
      <p:guideLst>
        <p:guide orient="horz" pos="2160"/>
        <p:guide pos="312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2" d="100"/>
          <a:sy n="62" d="100"/>
        </p:scale>
        <p:origin x="-2142" y="-84"/>
      </p:cViewPr>
      <p:guideLst>
        <p:guide orient="horz" pos="3104"/>
        <p:guide pos="2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969275" y="9389150"/>
            <a:ext cx="795626" cy="261558"/>
          </a:xfrm>
          <a:prstGeom prst="rect">
            <a:avLst/>
          </a:prstGeom>
          <a:noFill/>
          <a:ln w="12700">
            <a:noFill/>
            <a:miter lim="800000"/>
            <a:headEnd/>
            <a:tailEnd/>
          </a:ln>
          <a:effectLst/>
        </p:spPr>
        <p:txBody>
          <a:bodyPr wrap="none" lIns="87684" tIns="44639" rIns="87684" bIns="44639">
            <a:spAutoFit/>
          </a:bodyPr>
          <a:lstStyle/>
          <a:p>
            <a:pPr algn="ctr" defTabSz="873125" eaLnBrk="0" hangingPunct="0">
              <a:lnSpc>
                <a:spcPct val="90000"/>
              </a:lnSpc>
              <a:defRPr/>
            </a:pPr>
            <a:r>
              <a:rPr lang="en-GB" sz="1200" b="0">
                <a:latin typeface="Helvetica" pitchFamily="34" charset="0"/>
                <a:cs typeface="+mn-cs"/>
              </a:rPr>
              <a:t>Page </a:t>
            </a:r>
            <a:fld id="{6D5EF40F-EDEC-463B-8F29-D5F25AEB1EB1}" type="slidenum">
              <a:rPr lang="en-GB" sz="1200" b="0">
                <a:latin typeface="Helvetica" pitchFamily="34" charset="0"/>
                <a:cs typeface="+mn-cs"/>
              </a:rPr>
              <a:pPr algn="ctr" defTabSz="873125" eaLnBrk="0" hangingPunct="0">
                <a:lnSpc>
                  <a:spcPct val="90000"/>
                </a:lnSpc>
                <a:defRPr/>
              </a:pPr>
              <a:t>‹#›</a:t>
            </a:fld>
            <a:endParaRPr lang="en-GB" sz="1200" b="0">
              <a:latin typeface="Helvetica" pitchFamily="34" charset="0"/>
              <a:cs typeface="+mn-cs"/>
            </a:endParaRPr>
          </a:p>
        </p:txBody>
      </p:sp>
    </p:spTree>
    <p:extLst>
      <p:ext uri="{BB962C8B-B14F-4D97-AF65-F5344CB8AC3E}">
        <p14:creationId xmlns:p14="http://schemas.microsoft.com/office/powerpoint/2010/main" val="33266866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985187" y="9389150"/>
            <a:ext cx="759027" cy="255217"/>
          </a:xfrm>
          <a:prstGeom prst="rect">
            <a:avLst/>
          </a:prstGeom>
          <a:noFill/>
          <a:ln w="12700">
            <a:noFill/>
            <a:miter lim="800000"/>
            <a:headEnd/>
            <a:tailEnd/>
          </a:ln>
          <a:effectLst/>
        </p:spPr>
        <p:txBody>
          <a:bodyPr wrap="none" lIns="87684" tIns="44639" rIns="87684" bIns="44639">
            <a:spAutoFit/>
          </a:bodyPr>
          <a:lstStyle/>
          <a:p>
            <a:pPr algn="ctr" defTabSz="873125" eaLnBrk="0" hangingPunct="0">
              <a:lnSpc>
                <a:spcPct val="90000"/>
              </a:lnSpc>
              <a:defRPr/>
            </a:pPr>
            <a:r>
              <a:rPr lang="en-GB" sz="1200" b="0">
                <a:latin typeface="Helvetica" pitchFamily="34" charset="0"/>
                <a:cs typeface="+mn-cs"/>
              </a:rPr>
              <a:t>Page </a:t>
            </a:r>
            <a:fld id="{FAD58E09-FB39-4FB3-B43D-5AB816D179C8}" type="slidenum">
              <a:rPr lang="en-GB" sz="1200" b="0">
                <a:latin typeface="Helvetica" pitchFamily="34" charset="0"/>
                <a:cs typeface="+mn-cs"/>
              </a:rPr>
              <a:pPr algn="ctr" defTabSz="873125" eaLnBrk="0" hangingPunct="0">
                <a:lnSpc>
                  <a:spcPct val="90000"/>
                </a:lnSpc>
                <a:defRPr/>
              </a:pPr>
              <a:t>‹#›</a:t>
            </a:fld>
            <a:endParaRPr lang="en-GB" sz="1200" b="0">
              <a:latin typeface="Helvetica" pitchFamily="34" charset="0"/>
              <a:cs typeface="+mn-cs"/>
            </a:endParaRPr>
          </a:p>
        </p:txBody>
      </p:sp>
      <p:sp>
        <p:nvSpPr>
          <p:cNvPr id="44035" name="Rectangle 3"/>
          <p:cNvSpPr>
            <a:spLocks noGrp="1" noRot="1" noChangeAspect="1" noChangeArrowheads="1" noTextEdit="1"/>
          </p:cNvSpPr>
          <p:nvPr>
            <p:ph type="sldImg" idx="2"/>
          </p:nvPr>
        </p:nvSpPr>
        <p:spPr bwMode="auto">
          <a:xfrm>
            <a:off x="876300" y="858838"/>
            <a:ext cx="4987925" cy="3452812"/>
          </a:xfrm>
          <a:prstGeom prst="rect">
            <a:avLst/>
          </a:prstGeom>
          <a:noFill/>
          <a:ln w="12700">
            <a:solidFill>
              <a:schemeClr val="tx1"/>
            </a:solidFill>
            <a:miter lim="800000"/>
            <a:headEnd/>
            <a:tailEnd/>
          </a:ln>
        </p:spPr>
      </p:sp>
      <p:sp>
        <p:nvSpPr>
          <p:cNvPr id="2052" name="Rectangle 4"/>
          <p:cNvSpPr>
            <a:spLocks noGrp="1" noChangeArrowheads="1"/>
          </p:cNvSpPr>
          <p:nvPr>
            <p:ph type="body" sz="quarter" idx="3"/>
          </p:nvPr>
        </p:nvSpPr>
        <p:spPr bwMode="auto">
          <a:xfrm>
            <a:off x="817903" y="4684272"/>
            <a:ext cx="5098369" cy="4143717"/>
          </a:xfrm>
          <a:prstGeom prst="rect">
            <a:avLst/>
          </a:prstGeom>
          <a:noFill/>
          <a:ln w="12700">
            <a:noFill/>
            <a:miter lim="800000"/>
            <a:headEnd/>
            <a:tailEnd/>
          </a:ln>
          <a:effectLst/>
        </p:spPr>
        <p:txBody>
          <a:bodyPr vert="horz" wrap="square" lIns="90871" tIns="44639" rIns="90871" bIns="44639" numCol="1" anchor="t" anchorCtr="0" compatLnSpc="1">
            <a:prstTxWarp prst="textNoShape">
              <a:avLst/>
            </a:prstTxWarp>
          </a:bodyPr>
          <a:lstStyle/>
          <a:p>
            <a:pPr lvl="0"/>
            <a:r>
              <a:rPr lang="en-GB" noProof="0" smtClean="0"/>
              <a:t>Body Text</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3253012277"/>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Helvetica" pitchFamily="34" charset="0"/>
        <a:ea typeface="+mn-ea"/>
        <a:cs typeface="Arial" charset="0"/>
      </a:defRPr>
    </a:lvl1pPr>
    <a:lvl2pPr marL="457200" algn="l" rtl="0" eaLnBrk="0" fontAlgn="base" hangingPunct="0">
      <a:lnSpc>
        <a:spcPct val="90000"/>
      </a:lnSpc>
      <a:spcBef>
        <a:spcPct val="40000"/>
      </a:spcBef>
      <a:spcAft>
        <a:spcPct val="0"/>
      </a:spcAft>
      <a:defRPr sz="1200" kern="1200">
        <a:solidFill>
          <a:schemeClr val="tx1"/>
        </a:solidFill>
        <a:latin typeface="Helvetica" pitchFamily="34" charset="0"/>
        <a:ea typeface="+mn-ea"/>
        <a:cs typeface="Arial" charset="0"/>
      </a:defRPr>
    </a:lvl2pPr>
    <a:lvl3pPr marL="914400" algn="l" rtl="0" eaLnBrk="0" fontAlgn="base" hangingPunct="0">
      <a:lnSpc>
        <a:spcPct val="90000"/>
      </a:lnSpc>
      <a:spcBef>
        <a:spcPct val="40000"/>
      </a:spcBef>
      <a:spcAft>
        <a:spcPct val="0"/>
      </a:spcAft>
      <a:defRPr sz="1200" kern="1200">
        <a:solidFill>
          <a:schemeClr val="tx1"/>
        </a:solidFill>
        <a:latin typeface="Helvetica" pitchFamily="34" charset="0"/>
        <a:ea typeface="+mn-ea"/>
        <a:cs typeface="Arial" charset="0"/>
      </a:defRPr>
    </a:lvl3pPr>
    <a:lvl4pPr marL="1371600" algn="l" rtl="0" eaLnBrk="0" fontAlgn="base" hangingPunct="0">
      <a:lnSpc>
        <a:spcPct val="90000"/>
      </a:lnSpc>
      <a:spcBef>
        <a:spcPct val="40000"/>
      </a:spcBef>
      <a:spcAft>
        <a:spcPct val="0"/>
      </a:spcAft>
      <a:defRPr sz="1200" kern="1200">
        <a:solidFill>
          <a:schemeClr val="tx1"/>
        </a:solidFill>
        <a:latin typeface="Helvetica" pitchFamily="34" charset="0"/>
        <a:ea typeface="+mn-ea"/>
        <a:cs typeface="Arial" charset="0"/>
      </a:defRPr>
    </a:lvl4pPr>
    <a:lvl5pPr marL="1828800" algn="l" rtl="0" eaLnBrk="0" fontAlgn="base" hangingPunct="0">
      <a:lnSpc>
        <a:spcPct val="90000"/>
      </a:lnSpc>
      <a:spcBef>
        <a:spcPct val="40000"/>
      </a:spcBef>
      <a:spcAft>
        <a:spcPct val="0"/>
      </a:spcAft>
      <a:defRPr sz="1200" kern="1200">
        <a:solidFill>
          <a:schemeClr val="tx1"/>
        </a:solidFill>
        <a:latin typeface="Helvetica"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xfrm>
            <a:off x="722313" y="760413"/>
            <a:ext cx="5287962" cy="3660775"/>
          </a:xfrm>
          <a:ln/>
        </p:spPr>
      </p:sp>
      <p:sp>
        <p:nvSpPr>
          <p:cNvPr id="47106" name="Rectangle 3"/>
          <p:cNvSpPr>
            <a:spLocks noGrp="1" noChangeArrowheads="1"/>
          </p:cNvSpPr>
          <p:nvPr>
            <p:ph type="body" idx="1"/>
          </p:nvPr>
        </p:nvSpPr>
        <p:spPr>
          <a:xfrm>
            <a:off x="916561" y="4652567"/>
            <a:ext cx="4886733" cy="4490876"/>
          </a:xfrm>
          <a:noFill/>
          <a:ln w="9525"/>
        </p:spPr>
        <p:txBody>
          <a:bodyPr lIns="92807" tIns="46403" rIns="92807" bIns="46403"/>
          <a:lstStyle/>
          <a:p>
            <a:pPr eaLnBrk="1" hangingPunct="1"/>
            <a:endParaRPr lang="en-GB" dirty="0" smtClean="0">
              <a:latin typeface="Helvetica"/>
            </a:endParaRPr>
          </a:p>
        </p:txBody>
      </p:sp>
    </p:spTree>
    <p:extLst>
      <p:ext uri="{BB962C8B-B14F-4D97-AF65-F5344CB8AC3E}">
        <p14:creationId xmlns:p14="http://schemas.microsoft.com/office/powerpoint/2010/main" val="1186653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a:t>
            </a:r>
            <a:r>
              <a:rPr lang="en-GB" baseline="0" dirty="0" smtClean="0"/>
              <a:t> CNTL is an ocean model simulation similar to ORAS4 but without assimilating subsurface T/S or altimeter. The SST are constrained.</a:t>
            </a:r>
          </a:p>
          <a:p>
            <a:r>
              <a:rPr lang="en-GB" baseline="0" dirty="0" smtClean="0"/>
              <a:t>Assimilating ocean observations improves the forecast skill, especially in the Equatorial Pacific.</a:t>
            </a:r>
            <a:endParaRPr lang="en-GB" dirty="0" smtClean="0"/>
          </a:p>
          <a:p>
            <a:r>
              <a:rPr lang="en-GB" dirty="0" smtClean="0"/>
              <a:t>With</a:t>
            </a:r>
            <a:r>
              <a:rPr lang="en-GB" baseline="0" dirty="0" smtClean="0"/>
              <a:t> ORAS4 is the first time that forecasts in the Equatorial Atlantic are improved with data assimilation in the ocean.</a:t>
            </a:r>
            <a:endParaRPr lang="en-GB" dirty="0"/>
          </a:p>
        </p:txBody>
      </p:sp>
    </p:spTree>
    <p:extLst>
      <p:ext uri="{BB962C8B-B14F-4D97-AF65-F5344CB8AC3E}">
        <p14:creationId xmlns:p14="http://schemas.microsoft.com/office/powerpoint/2010/main" val="783385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7202" name="Rectangle 2"/>
          <p:cNvSpPr>
            <a:spLocks noGrp="1" noRot="1" noChangeAspect="1" noChangeArrowheads="1" noTextEdit="1"/>
          </p:cNvSpPr>
          <p:nvPr>
            <p:ph type="sldImg"/>
          </p:nvPr>
        </p:nvSpPr>
        <p:spPr>
          <a:xfrm>
            <a:off x="1588" y="0"/>
            <a:ext cx="1587" cy="1588"/>
          </a:xfrm>
          <a:ln/>
        </p:spPr>
      </p:sp>
      <p:sp>
        <p:nvSpPr>
          <p:cNvPr id="947203" name="Rectangle 3"/>
          <p:cNvSpPr>
            <a:spLocks noGrp="1" noChangeArrowheads="1"/>
          </p:cNvSpPr>
          <p:nvPr>
            <p:ph type="body" idx="1"/>
          </p:nvPr>
        </p:nvSpPr>
        <p:spPr>
          <a:xfrm>
            <a:off x="673100" y="4681538"/>
            <a:ext cx="5387975" cy="4335462"/>
          </a:xfrm>
          <a:noFill/>
          <a:ln w="9525"/>
        </p:spPr>
        <p:txBody>
          <a:bodyPr wrap="none" anchor="ctr"/>
          <a:lstStyle/>
          <a:p>
            <a:pPr eaLnBrk="1" hangingPunct="1"/>
            <a:endParaRPr lang="en-US" smtClean="0">
              <a:latin typeface="Helvetica"/>
            </a:endParaRPr>
          </a:p>
        </p:txBody>
      </p:sp>
    </p:spTree>
    <p:extLst>
      <p:ext uri="{BB962C8B-B14F-4D97-AF65-F5344CB8AC3E}">
        <p14:creationId xmlns:p14="http://schemas.microsoft.com/office/powerpoint/2010/main" val="3874875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9250" name="Rectangle 2"/>
          <p:cNvSpPr>
            <a:spLocks noGrp="1" noRot="1" noChangeAspect="1" noChangeArrowheads="1" noTextEdit="1"/>
          </p:cNvSpPr>
          <p:nvPr>
            <p:ph type="sldImg"/>
          </p:nvPr>
        </p:nvSpPr>
        <p:spPr>
          <a:xfrm>
            <a:off x="1588" y="0"/>
            <a:ext cx="1587" cy="1588"/>
          </a:xfrm>
          <a:ln/>
        </p:spPr>
      </p:sp>
      <p:sp>
        <p:nvSpPr>
          <p:cNvPr id="949251" name="Rectangle 3"/>
          <p:cNvSpPr>
            <a:spLocks noGrp="1" noChangeArrowheads="1"/>
          </p:cNvSpPr>
          <p:nvPr>
            <p:ph type="body" idx="1"/>
          </p:nvPr>
        </p:nvSpPr>
        <p:spPr>
          <a:xfrm>
            <a:off x="673100" y="4681538"/>
            <a:ext cx="5387975" cy="4335462"/>
          </a:xfrm>
          <a:noFill/>
          <a:ln w="9525"/>
        </p:spPr>
        <p:txBody>
          <a:bodyPr wrap="none" anchor="ctr"/>
          <a:lstStyle/>
          <a:p>
            <a:pPr eaLnBrk="1" hangingPunct="1"/>
            <a:endParaRPr lang="en-US" smtClean="0">
              <a:latin typeface="Helvetica"/>
            </a:endParaRPr>
          </a:p>
        </p:txBody>
      </p:sp>
    </p:spTree>
    <p:extLst>
      <p:ext uri="{BB962C8B-B14F-4D97-AF65-F5344CB8AC3E}">
        <p14:creationId xmlns:p14="http://schemas.microsoft.com/office/powerpoint/2010/main" val="2244177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7" name="Rectangle 2"/>
          <p:cNvSpPr>
            <a:spLocks noGrp="1" noRot="1" noChangeAspect="1" noChangeArrowheads="1" noTextEdit="1"/>
          </p:cNvSpPr>
          <p:nvPr>
            <p:ph type="sldImg"/>
          </p:nvPr>
        </p:nvSpPr>
        <p:spPr>
          <a:ln/>
        </p:spPr>
      </p:sp>
      <p:sp>
        <p:nvSpPr>
          <p:cNvPr id="951298" name="Rectangle 3"/>
          <p:cNvSpPr>
            <a:spLocks noGrp="1" noChangeArrowheads="1"/>
          </p:cNvSpPr>
          <p:nvPr>
            <p:ph type="body" idx="1"/>
          </p:nvPr>
        </p:nvSpPr>
        <p:spPr>
          <a:noFill/>
          <a:ln w="9525"/>
        </p:spPr>
        <p:txBody>
          <a:bodyPr/>
          <a:lstStyle/>
          <a:p>
            <a:pPr eaLnBrk="1" hangingPunct="1"/>
            <a:r>
              <a:rPr lang="en-GB" dirty="0" smtClean="0">
                <a:latin typeface="Helvetica"/>
              </a:rPr>
              <a:t>In the case of imperfect models, the model and the real world attractor will be different. </a:t>
            </a:r>
          </a:p>
          <a:p>
            <a:pPr eaLnBrk="1" hangingPunct="1"/>
            <a:r>
              <a:rPr lang="en-GB" dirty="0" smtClean="0">
                <a:latin typeface="Helvetica"/>
              </a:rPr>
              <a:t>The behaviour of the forecast will depend on the initial conditions. If the initial conditions are in the model attractor (purple line), the forecast will not experience any adjustment processes. If the initial conditions are close to the real world, there are at least 3 cases:</a:t>
            </a:r>
          </a:p>
          <a:p>
            <a:pPr eaLnBrk="1" hangingPunct="1"/>
            <a:endParaRPr lang="en-GB" dirty="0" smtClean="0">
              <a:latin typeface="Helvetica"/>
            </a:endParaRPr>
          </a:p>
          <a:p>
            <a:pPr eaLnBrk="1" hangingPunct="1"/>
            <a:r>
              <a:rPr lang="en-GB" dirty="0" smtClean="0">
                <a:latin typeface="Helvetica"/>
              </a:rPr>
              <a:t>Case a)There is adjustment but not initialization shock: the adjustment occurs </a:t>
            </a:r>
            <a:r>
              <a:rPr lang="en-GB" dirty="0" err="1" smtClean="0">
                <a:latin typeface="Helvetica"/>
              </a:rPr>
              <a:t>assimptotically</a:t>
            </a:r>
            <a:r>
              <a:rPr lang="en-GB" dirty="0" smtClean="0">
                <a:latin typeface="Helvetica"/>
              </a:rPr>
              <a:t>. Being close to the real world is advantageous, and the forecasts are better than if in the model attractor.</a:t>
            </a:r>
          </a:p>
          <a:p>
            <a:pPr eaLnBrk="1" hangingPunct="1"/>
            <a:endParaRPr lang="en-GB" dirty="0" smtClean="0">
              <a:latin typeface="Helvetica"/>
            </a:endParaRPr>
          </a:p>
          <a:p>
            <a:pPr eaLnBrk="1" hangingPunct="1"/>
            <a:r>
              <a:rPr lang="en-GB" dirty="0" smtClean="0">
                <a:latin typeface="Helvetica"/>
              </a:rPr>
              <a:t>Case b) There is initialization shock in the adjustment process, in such a way that in the earlier stage of the forecast the results are worse than if the </a:t>
            </a:r>
            <a:r>
              <a:rPr lang="en-GB" dirty="0" err="1" smtClean="0">
                <a:latin typeface="Helvetica"/>
              </a:rPr>
              <a:t>i.c</a:t>
            </a:r>
            <a:r>
              <a:rPr lang="en-GB" dirty="0" smtClean="0">
                <a:latin typeface="Helvetica"/>
              </a:rPr>
              <a:t> were in the model attractor. After the initialization shock the model converge to the model attractor solution. This occurs because the amplitude of the initialization shock does not go beyond the limit of non linearity</a:t>
            </a:r>
          </a:p>
          <a:p>
            <a:pPr eaLnBrk="1" hangingPunct="1"/>
            <a:endParaRPr lang="en-GB" dirty="0" smtClean="0">
              <a:latin typeface="Helvetica"/>
            </a:endParaRPr>
          </a:p>
          <a:p>
            <a:pPr eaLnBrk="1" hangingPunct="1"/>
            <a:r>
              <a:rPr lang="en-GB" dirty="0" smtClean="0">
                <a:latin typeface="Helvetica"/>
              </a:rPr>
              <a:t>Case c) The initialization shock goes beyond the limit of non linearity. There is not guarantee that the solution would converge to the model attractor.</a:t>
            </a:r>
          </a:p>
          <a:p>
            <a:pPr eaLnBrk="1" hangingPunct="1"/>
            <a:endParaRPr lang="en-GB" dirty="0" smtClean="0">
              <a:latin typeface="Helvetica"/>
            </a:endParaRPr>
          </a:p>
        </p:txBody>
      </p:sp>
    </p:spTree>
    <p:extLst>
      <p:ext uri="{BB962C8B-B14F-4D97-AF65-F5344CB8AC3E}">
        <p14:creationId xmlns:p14="http://schemas.microsoft.com/office/powerpoint/2010/main" val="3459595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345" name="Rectangle 2"/>
          <p:cNvSpPr>
            <a:spLocks noGrp="1" noRot="1" noChangeAspect="1" noChangeArrowheads="1" noTextEdit="1"/>
          </p:cNvSpPr>
          <p:nvPr>
            <p:ph type="sldImg"/>
          </p:nvPr>
        </p:nvSpPr>
        <p:spPr>
          <a:ln/>
        </p:spPr>
      </p:sp>
      <p:sp>
        <p:nvSpPr>
          <p:cNvPr id="953346" name="Rectangle 3"/>
          <p:cNvSpPr>
            <a:spLocks noGrp="1" noChangeArrowheads="1"/>
          </p:cNvSpPr>
          <p:nvPr>
            <p:ph type="body" idx="1"/>
          </p:nvPr>
        </p:nvSpPr>
        <p:spPr>
          <a:noFill/>
          <a:ln w="9525"/>
        </p:spPr>
        <p:txBody>
          <a:bodyPr/>
          <a:lstStyle/>
          <a:p>
            <a:pPr eaLnBrk="1" hangingPunct="1"/>
            <a:r>
              <a:rPr lang="en-GB" dirty="0" smtClean="0">
                <a:latin typeface="Helvetica"/>
              </a:rPr>
              <a:t>Flux</a:t>
            </a:r>
            <a:r>
              <a:rPr lang="en-GB" baseline="0" dirty="0" smtClean="0">
                <a:latin typeface="Helvetica"/>
              </a:rPr>
              <a:t> correction may be a good alternative to keep the model errors small enough so the non-linear interaction can be neglected.</a:t>
            </a:r>
            <a:endParaRPr lang="en-GB" dirty="0" smtClean="0">
              <a:latin typeface="Helvetica"/>
            </a:endParaRPr>
          </a:p>
        </p:txBody>
      </p:sp>
    </p:spTree>
    <p:extLst>
      <p:ext uri="{BB962C8B-B14F-4D97-AF65-F5344CB8AC3E}">
        <p14:creationId xmlns:p14="http://schemas.microsoft.com/office/powerpoint/2010/main" val="290014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1300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xfrm>
            <a:off x="733425" y="765175"/>
            <a:ext cx="5295900" cy="3667125"/>
          </a:xfrm>
          <a:ln/>
        </p:spPr>
      </p:sp>
      <p:sp>
        <p:nvSpPr>
          <p:cNvPr id="49154" name="Rectangle 3"/>
          <p:cNvSpPr>
            <a:spLocks noGrp="1" noChangeArrowheads="1"/>
          </p:cNvSpPr>
          <p:nvPr>
            <p:ph type="body" idx="1"/>
          </p:nvPr>
        </p:nvSpPr>
        <p:spPr>
          <a:xfrm>
            <a:off x="921335" y="4663663"/>
            <a:ext cx="4918557" cy="4438564"/>
          </a:xfrm>
          <a:noFill/>
          <a:ln w="9525"/>
        </p:spPr>
        <p:txBody>
          <a:bodyPr/>
          <a:lstStyle/>
          <a:p>
            <a:pPr eaLnBrk="1" hangingPunct="1"/>
            <a:endParaRPr lang="en-US" smtClean="0">
              <a:latin typeface="Helvetica"/>
            </a:endParaRPr>
          </a:p>
        </p:txBody>
      </p:sp>
    </p:spTree>
    <p:extLst>
      <p:ext uri="{BB962C8B-B14F-4D97-AF65-F5344CB8AC3E}">
        <p14:creationId xmlns:p14="http://schemas.microsoft.com/office/powerpoint/2010/main" val="3405499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talk</a:t>
            </a:r>
            <a:r>
              <a:rPr lang="en-GB" baseline="0" dirty="0" smtClean="0"/>
              <a:t> will deal only with the initialization of the ocean, with emphasis on the prediction of  tropical SST.</a:t>
            </a:r>
          </a:p>
        </p:txBody>
      </p:sp>
    </p:spTree>
    <p:extLst>
      <p:ext uri="{BB962C8B-B14F-4D97-AF65-F5344CB8AC3E}">
        <p14:creationId xmlns:p14="http://schemas.microsoft.com/office/powerpoint/2010/main" val="2265953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3714" name="Rectangle 2"/>
          <p:cNvSpPr>
            <a:spLocks noGrp="1" noRot="1" noChangeAspect="1" noChangeArrowheads="1" noTextEdit="1"/>
          </p:cNvSpPr>
          <p:nvPr>
            <p:ph type="sldImg"/>
          </p:nvPr>
        </p:nvSpPr>
        <p:spPr>
          <a:xfrm>
            <a:off x="1588" y="0"/>
            <a:ext cx="1587" cy="1588"/>
          </a:xfrm>
          <a:ln/>
        </p:spPr>
      </p:sp>
      <p:sp>
        <p:nvSpPr>
          <p:cNvPr id="883715" name="Rectangle 3"/>
          <p:cNvSpPr>
            <a:spLocks noGrp="1" noChangeArrowheads="1"/>
          </p:cNvSpPr>
          <p:nvPr>
            <p:ph type="body" idx="1"/>
          </p:nvPr>
        </p:nvSpPr>
        <p:spPr>
          <a:xfrm>
            <a:off x="673100" y="4681101"/>
            <a:ext cx="5387977" cy="4335526"/>
          </a:xfrm>
          <a:noFill/>
          <a:ln w="9525"/>
        </p:spPr>
        <p:txBody>
          <a:bodyPr wrap="none" anchor="ctr"/>
          <a:lstStyle/>
          <a:p>
            <a:pPr eaLnBrk="1" hangingPunct="1"/>
            <a:endParaRPr lang="en-US" smtClean="0">
              <a:latin typeface="Helvetica"/>
            </a:endParaRPr>
          </a:p>
        </p:txBody>
      </p:sp>
    </p:spTree>
    <p:extLst>
      <p:ext uri="{BB962C8B-B14F-4D97-AF65-F5344CB8AC3E}">
        <p14:creationId xmlns:p14="http://schemas.microsoft.com/office/powerpoint/2010/main" val="2572256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GB" dirty="0" smtClean="0"/>
              <a:t>Traditionally, </a:t>
            </a:r>
            <a:r>
              <a:rPr lang="en-GB" baseline="0" dirty="0" smtClean="0"/>
              <a:t> ocean measurements (in-situ T and sometimes S) were only available form scientific cruises (CTDs) and Ships of Opportunity (XBT’s, T only). </a:t>
            </a:r>
            <a:endParaRPr lang="en-GB" dirty="0" smtClean="0"/>
          </a:p>
          <a:p>
            <a:pPr marL="171450" indent="-171450">
              <a:buFont typeface="Arial" pitchFamily="34" charset="0"/>
              <a:buChar char="•"/>
            </a:pPr>
            <a:r>
              <a:rPr lang="en-GB" dirty="0" smtClean="0"/>
              <a:t>Satellite</a:t>
            </a:r>
            <a:r>
              <a:rPr lang="en-GB" baseline="0" dirty="0" smtClean="0"/>
              <a:t> and Ocean observations: </a:t>
            </a:r>
            <a:r>
              <a:rPr lang="en-GB" dirty="0" smtClean="0"/>
              <a:t>The</a:t>
            </a:r>
            <a:r>
              <a:rPr lang="en-GB" baseline="0" dirty="0" smtClean="0"/>
              <a:t> electromagnetic radiation does not penetrate into the ocean, so satellites can not be used to measure the ocean vertical thermal structure. They are essential for SST though.</a:t>
            </a:r>
          </a:p>
          <a:p>
            <a:pPr marL="171450" indent="-171450">
              <a:buFont typeface="Arial" pitchFamily="34" charset="0"/>
              <a:buChar char="•"/>
            </a:pPr>
            <a:r>
              <a:rPr lang="en-GB" baseline="0" dirty="0" smtClean="0"/>
              <a:t>Altimeter derived sea-level variations as a proxy for thermocline variations in well stratified regions. </a:t>
            </a:r>
          </a:p>
          <a:p>
            <a:pPr marL="171450" indent="-171450">
              <a:buFont typeface="Arial" pitchFamily="34" charset="0"/>
              <a:buChar char="•"/>
            </a:pPr>
            <a:r>
              <a:rPr lang="en-GB" baseline="0" dirty="0" smtClean="0"/>
              <a:t>The equatorial mooring arrays  (TAO/TRITON in the Pacific, PIRATA in the Atlantic and RAMA in the Indian ocean) provide </a:t>
            </a:r>
            <a:r>
              <a:rPr lang="en-GB" baseline="0" dirty="0" err="1" smtClean="0"/>
              <a:t>continous</a:t>
            </a:r>
            <a:r>
              <a:rPr lang="en-GB" baseline="0" dirty="0" smtClean="0"/>
              <a:t> </a:t>
            </a:r>
            <a:r>
              <a:rPr lang="en-GB" baseline="0" dirty="0" err="1" smtClean="0"/>
              <a:t>timeseries</a:t>
            </a:r>
            <a:r>
              <a:rPr lang="en-GB" baseline="0" dirty="0" smtClean="0"/>
              <a:t> of temperature, salinity and currents (among others). The TAO moorings starting around 1993.</a:t>
            </a:r>
          </a:p>
          <a:p>
            <a:pPr marL="171450" indent="-171450">
              <a:buFont typeface="Arial" pitchFamily="34" charset="0"/>
              <a:buChar char="•"/>
            </a:pPr>
            <a:r>
              <a:rPr lang="en-GB" baseline="0" dirty="0" smtClean="0"/>
              <a:t>Argo has been a real revolution in the ocean observing system: for the first time, measurements of temperature and salinity of the upper 2000m of the ocean, uniformly distributed around the globe, are available in real time. The Argo program started around 2000, and was mature by 2005.</a:t>
            </a:r>
            <a:endParaRPr lang="en-GB" dirty="0"/>
          </a:p>
        </p:txBody>
      </p:sp>
    </p:spTree>
    <p:extLst>
      <p:ext uri="{BB962C8B-B14F-4D97-AF65-F5344CB8AC3E}">
        <p14:creationId xmlns:p14="http://schemas.microsoft.com/office/powerpoint/2010/main" val="1779392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p:cNvSpPr>
            <a:spLocks noGrp="1" noRot="1" noChangeAspect="1" noChangeArrowheads="1" noTextEdit="1"/>
          </p:cNvSpPr>
          <p:nvPr>
            <p:ph type="sldImg"/>
          </p:nvPr>
        </p:nvSpPr>
        <p:spPr>
          <a:ln/>
        </p:spPr>
      </p:sp>
      <p:sp>
        <p:nvSpPr>
          <p:cNvPr id="873475" name="Rectangle 3"/>
          <p:cNvSpPr>
            <a:spLocks noGrp="1" noChangeArrowheads="1"/>
          </p:cNvSpPr>
          <p:nvPr>
            <p:ph type="body" idx="1"/>
          </p:nvPr>
        </p:nvSpPr>
        <p:spPr>
          <a:noFill/>
          <a:ln w="9525"/>
        </p:spPr>
        <p:txBody>
          <a:bodyPr/>
          <a:lstStyle/>
          <a:p>
            <a:pPr eaLnBrk="1" hangingPunct="1"/>
            <a:r>
              <a:rPr lang="en-GB" dirty="0" smtClean="0">
                <a:latin typeface="Helvetica"/>
              </a:rPr>
              <a:t>Which means that the observation coverage is not homogeneous in time.</a:t>
            </a:r>
          </a:p>
          <a:p>
            <a:pPr eaLnBrk="1" hangingPunct="1"/>
            <a:r>
              <a:rPr lang="en-GB" dirty="0" smtClean="0">
                <a:latin typeface="Helvetica"/>
              </a:rPr>
              <a:t>Changes in the changing system can create spurious variability, if not treated with care</a:t>
            </a:r>
          </a:p>
          <a:p>
            <a:pPr eaLnBrk="1" hangingPunct="1"/>
            <a:r>
              <a:rPr lang="en-GB" dirty="0" smtClean="0">
                <a:latin typeface="Helvetica"/>
              </a:rPr>
              <a:t>Notice the different spatial</a:t>
            </a:r>
            <a:r>
              <a:rPr lang="en-GB" baseline="0" dirty="0" smtClean="0">
                <a:latin typeface="Helvetica"/>
              </a:rPr>
              <a:t> sampling of the ocean before and after Argo.</a:t>
            </a:r>
            <a:endParaRPr lang="en-GB" dirty="0" smtClean="0">
              <a:latin typeface="Helvetica"/>
            </a:endParaRPr>
          </a:p>
        </p:txBody>
      </p:sp>
    </p:spTree>
    <p:extLst>
      <p:ext uri="{BB962C8B-B14F-4D97-AF65-F5344CB8AC3E}">
        <p14:creationId xmlns:p14="http://schemas.microsoft.com/office/powerpoint/2010/main" val="3389538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p:cNvSpPr>
            <a:spLocks noGrp="1" noRot="1" noChangeAspect="1" noChangeArrowheads="1" noTextEdit="1"/>
          </p:cNvSpPr>
          <p:nvPr>
            <p:ph type="sldImg"/>
          </p:nvPr>
        </p:nvSpPr>
        <p:spPr>
          <a:ln/>
        </p:spPr>
      </p:sp>
      <p:sp>
        <p:nvSpPr>
          <p:cNvPr id="875523" name="Rectangle 3"/>
          <p:cNvSpPr>
            <a:spLocks noGrp="1" noChangeArrowheads="1"/>
          </p:cNvSpPr>
          <p:nvPr>
            <p:ph type="body" idx="1"/>
          </p:nvPr>
        </p:nvSpPr>
        <p:spPr>
          <a:noFill/>
          <a:ln w="9525"/>
        </p:spPr>
        <p:txBody>
          <a:bodyPr/>
          <a:lstStyle/>
          <a:p>
            <a:pPr eaLnBrk="1" hangingPunct="1">
              <a:lnSpc>
                <a:spcPct val="80000"/>
              </a:lnSpc>
            </a:pPr>
            <a:r>
              <a:rPr lang="en-GB" sz="1000" dirty="0" smtClean="0">
                <a:latin typeface="Helvetica"/>
              </a:rPr>
              <a:t>This figure shows the time evolution of the depth of the  equatorial thermocline in the Atlantic for 2 experiments:</a:t>
            </a:r>
          </a:p>
          <a:p>
            <a:pPr eaLnBrk="1" hangingPunct="1">
              <a:lnSpc>
                <a:spcPct val="80000"/>
              </a:lnSpc>
            </a:pPr>
            <a:r>
              <a:rPr lang="en-GB" sz="1000" dirty="0" smtClean="0">
                <a:latin typeface="Helvetica"/>
              </a:rPr>
              <a:t>CTL, (ocean forced by wind, in black), and </a:t>
            </a:r>
            <a:r>
              <a:rPr lang="en-GB" sz="1000" dirty="0" err="1" smtClean="0">
                <a:latin typeface="Helvetica"/>
              </a:rPr>
              <a:t>Assim</a:t>
            </a:r>
            <a:r>
              <a:rPr lang="en-GB" sz="1000" dirty="0" smtClean="0">
                <a:latin typeface="Helvetica"/>
              </a:rPr>
              <a:t> (in red, where the subsurface data have been assimilated) </a:t>
            </a:r>
          </a:p>
          <a:p>
            <a:pPr eaLnBrk="1" hangingPunct="1">
              <a:lnSpc>
                <a:spcPct val="80000"/>
              </a:lnSpc>
            </a:pPr>
            <a:r>
              <a:rPr lang="en-GB" sz="1000" dirty="0" smtClean="0">
                <a:latin typeface="Helvetica"/>
              </a:rPr>
              <a:t>The advent of the temperature data for the PIRATA moorings in 1998/1999 can be appreciated in the ASSIM experiment by the sudden </a:t>
            </a:r>
            <a:r>
              <a:rPr lang="en-GB" sz="1000" dirty="0" err="1" smtClean="0">
                <a:latin typeface="Helvetica"/>
              </a:rPr>
              <a:t>shallowing</a:t>
            </a:r>
            <a:r>
              <a:rPr lang="en-GB" sz="1000" dirty="0" smtClean="0">
                <a:latin typeface="Helvetica"/>
              </a:rPr>
              <a:t> of the thermocline:</a:t>
            </a:r>
          </a:p>
          <a:p>
            <a:pPr eaLnBrk="1" hangingPunct="1">
              <a:lnSpc>
                <a:spcPct val="80000"/>
              </a:lnSpc>
            </a:pPr>
            <a:r>
              <a:rPr lang="en-GB" sz="1000" dirty="0" smtClean="0">
                <a:latin typeface="Helvetica"/>
              </a:rPr>
              <a:t>The PIRATA data corrects for a systematic error of the background (which has too depth thermocline). The net effect is an spurious jump that induces spurious </a:t>
            </a:r>
            <a:r>
              <a:rPr lang="en-GB" sz="1000" dirty="0" err="1" smtClean="0">
                <a:latin typeface="Helvetica"/>
              </a:rPr>
              <a:t>interannual</a:t>
            </a:r>
            <a:r>
              <a:rPr lang="en-GB" sz="1000" dirty="0" smtClean="0">
                <a:latin typeface="Helvetica"/>
              </a:rPr>
              <a:t> variability.</a:t>
            </a:r>
          </a:p>
          <a:p>
            <a:pPr eaLnBrk="1" hangingPunct="1">
              <a:lnSpc>
                <a:spcPct val="80000"/>
              </a:lnSpc>
            </a:pPr>
            <a:endParaRPr lang="en-GB" sz="1000" dirty="0" smtClean="0">
              <a:latin typeface="Helvetica"/>
            </a:endParaRPr>
          </a:p>
          <a:p>
            <a:pPr eaLnBrk="1" hangingPunct="1">
              <a:lnSpc>
                <a:spcPct val="80000"/>
              </a:lnSpc>
            </a:pPr>
            <a:r>
              <a:rPr lang="en-GB" sz="1000" b="1" dirty="0" smtClean="0">
                <a:latin typeface="Helvetica"/>
              </a:rPr>
              <a:t>To prevent this sort of behaviour, an adequate and explicit treatment of background bias is required</a:t>
            </a:r>
          </a:p>
          <a:p>
            <a:pPr eaLnBrk="1" hangingPunct="1">
              <a:lnSpc>
                <a:spcPct val="80000"/>
              </a:lnSpc>
            </a:pPr>
            <a:r>
              <a:rPr lang="en-GB" sz="1000" b="1" dirty="0" smtClean="0">
                <a:latin typeface="Helvetica"/>
              </a:rPr>
              <a:t>Reasons for a bias correction scheme:</a:t>
            </a:r>
          </a:p>
          <a:p>
            <a:pPr eaLnBrk="1" hangingPunct="1">
              <a:lnSpc>
                <a:spcPct val="80000"/>
              </a:lnSpc>
              <a:buFontTx/>
              <a:buChar char="•"/>
            </a:pPr>
            <a:r>
              <a:rPr lang="en-GB" sz="1000" dirty="0" smtClean="0">
                <a:latin typeface="Helvetica"/>
              </a:rPr>
              <a:t>A substantial part of the analysis error is correlated in time.</a:t>
            </a:r>
          </a:p>
          <a:p>
            <a:pPr eaLnBrk="1" hangingPunct="1">
              <a:lnSpc>
                <a:spcPct val="80000"/>
              </a:lnSpc>
              <a:buFontTx/>
              <a:buChar char="•"/>
            </a:pPr>
            <a:r>
              <a:rPr lang="en-GB" sz="1000" dirty="0" smtClean="0">
                <a:latin typeface="Helvetica"/>
              </a:rPr>
              <a:t>Changes in the observing system can be damaging for the representation of the inter-annual variability.</a:t>
            </a:r>
          </a:p>
          <a:p>
            <a:pPr eaLnBrk="1" hangingPunct="1">
              <a:lnSpc>
                <a:spcPct val="80000"/>
              </a:lnSpc>
              <a:buFontTx/>
              <a:buChar char="•"/>
            </a:pPr>
            <a:r>
              <a:rPr lang="en-GB" sz="1000" dirty="0" smtClean="0">
                <a:latin typeface="Helvetica"/>
              </a:rPr>
              <a:t>Part of the error may be induced by the assimilation process.</a:t>
            </a:r>
            <a:endParaRPr lang="en-GB" sz="1000" b="1" dirty="0" smtClean="0">
              <a:latin typeface="Helvetica"/>
            </a:endParaRPr>
          </a:p>
          <a:p>
            <a:pPr eaLnBrk="1" hangingPunct="1">
              <a:lnSpc>
                <a:spcPct val="80000"/>
              </a:lnSpc>
            </a:pPr>
            <a:endParaRPr lang="en-GB" sz="1000" b="1" dirty="0" smtClean="0">
              <a:latin typeface="Helvetica"/>
            </a:endParaRPr>
          </a:p>
          <a:p>
            <a:pPr eaLnBrk="1" hangingPunct="1">
              <a:lnSpc>
                <a:spcPct val="80000"/>
              </a:lnSpc>
            </a:pPr>
            <a:r>
              <a:rPr lang="en-GB" sz="1000" b="1" dirty="0" smtClean="0">
                <a:latin typeface="Helvetica"/>
              </a:rPr>
              <a:t>A bias correction</a:t>
            </a:r>
            <a:r>
              <a:rPr lang="en-GB" sz="1000" b="1" baseline="0" dirty="0" smtClean="0">
                <a:latin typeface="Helvetica"/>
              </a:rPr>
              <a:t> scheme was first introduced i</a:t>
            </a:r>
            <a:r>
              <a:rPr lang="en-GB" sz="1000" b="1" dirty="0" smtClean="0">
                <a:latin typeface="Helvetica"/>
              </a:rPr>
              <a:t>n the ECMWF Ocean </a:t>
            </a:r>
            <a:r>
              <a:rPr lang="en-GB" sz="1000" b="1" dirty="0" err="1" smtClean="0">
                <a:latin typeface="Helvetica"/>
              </a:rPr>
              <a:t>ReAnalysis</a:t>
            </a:r>
            <a:r>
              <a:rPr lang="en-GB" sz="1000" b="1" dirty="0" smtClean="0">
                <a:latin typeface="Helvetica"/>
              </a:rPr>
              <a:t> System 3</a:t>
            </a:r>
            <a:r>
              <a:rPr lang="en-GB" sz="1000" b="1" baseline="0" dirty="0" smtClean="0">
                <a:latin typeface="Helvetica"/>
              </a:rPr>
              <a:t> </a:t>
            </a:r>
            <a:r>
              <a:rPr lang="en-GB" sz="1000" b="1" dirty="0" smtClean="0">
                <a:latin typeface="Helvetica"/>
              </a:rPr>
              <a:t>(ORA-S3)</a:t>
            </a:r>
            <a:r>
              <a:rPr lang="en-GB" sz="1000" b="1" baseline="0" dirty="0" smtClean="0">
                <a:latin typeface="Helvetica"/>
              </a:rPr>
              <a:t> </a:t>
            </a:r>
            <a:r>
              <a:rPr lang="en-GB" sz="1000" b="0" baseline="0" dirty="0" smtClean="0">
                <a:latin typeface="Helvetica"/>
              </a:rPr>
              <a:t>(</a:t>
            </a:r>
            <a:r>
              <a:rPr lang="en-GB" sz="1000" b="0" baseline="0" dirty="0" err="1" smtClean="0">
                <a:latin typeface="Helvetica"/>
              </a:rPr>
              <a:t>Balmaseda</a:t>
            </a:r>
            <a:r>
              <a:rPr lang="en-GB" sz="1000" b="0" baseline="0" dirty="0" smtClean="0">
                <a:latin typeface="Helvetica"/>
              </a:rPr>
              <a:t> et al 2008)</a:t>
            </a:r>
            <a:endParaRPr lang="en-GB" sz="1000" b="0" dirty="0" smtClean="0">
              <a:latin typeface="Helvetica"/>
            </a:endParaRPr>
          </a:p>
          <a:p>
            <a:pPr eaLnBrk="1" hangingPunct="1">
              <a:lnSpc>
                <a:spcPct val="80000"/>
              </a:lnSpc>
              <a:buFontTx/>
              <a:buChar char="•"/>
            </a:pPr>
            <a:r>
              <a:rPr lang="en-GB" sz="800" dirty="0" smtClean="0">
                <a:latin typeface="Helvetica"/>
              </a:rPr>
              <a:t>Multivariate, so it  allows to make adiabatic corrections  </a:t>
            </a:r>
            <a:r>
              <a:rPr lang="en-GB" sz="700" i="1" dirty="0" smtClean="0">
                <a:latin typeface="Helvetica"/>
              </a:rPr>
              <a:t>(Bell et al 2004)</a:t>
            </a:r>
          </a:p>
          <a:p>
            <a:pPr eaLnBrk="1" hangingPunct="1">
              <a:lnSpc>
                <a:spcPct val="80000"/>
              </a:lnSpc>
              <a:buFontTx/>
              <a:buChar char="•"/>
            </a:pPr>
            <a:r>
              <a:rPr lang="en-GB" sz="800" dirty="0" smtClean="0">
                <a:latin typeface="Helvetica"/>
              </a:rPr>
              <a:t>It allows time dependent error  (as opposed to constant bias).</a:t>
            </a:r>
          </a:p>
          <a:p>
            <a:pPr eaLnBrk="1" hangingPunct="1">
              <a:lnSpc>
                <a:spcPct val="80000"/>
              </a:lnSpc>
              <a:buFontTx/>
              <a:buChar char="•"/>
            </a:pPr>
            <a:r>
              <a:rPr lang="en-GB" sz="800" dirty="0" smtClean="0">
                <a:latin typeface="Helvetica"/>
              </a:rPr>
              <a:t>First guess of the bias non zero would be useful in early days </a:t>
            </a:r>
            <a:r>
              <a:rPr lang="en-GB" sz="800" b="1" dirty="0" smtClean="0">
                <a:latin typeface="Helvetica"/>
              </a:rPr>
              <a:t>(additive correction rather than the relaxation to climatology in S2)</a:t>
            </a:r>
          </a:p>
          <a:p>
            <a:pPr eaLnBrk="1" hangingPunct="1">
              <a:lnSpc>
                <a:spcPct val="80000"/>
              </a:lnSpc>
              <a:buFontTx/>
              <a:buChar char="•"/>
            </a:pPr>
            <a:r>
              <a:rPr lang="en-GB" sz="800" dirty="0" smtClean="0">
                <a:solidFill>
                  <a:srgbClr val="0000CC"/>
                </a:solidFill>
                <a:latin typeface="Helvetica"/>
              </a:rPr>
              <a:t>Generalized </a:t>
            </a:r>
            <a:r>
              <a:rPr lang="en-GB" sz="800" i="1" dirty="0" smtClean="0">
                <a:solidFill>
                  <a:srgbClr val="0000CC"/>
                </a:solidFill>
                <a:latin typeface="Helvetica"/>
              </a:rPr>
              <a:t>Dee and Da Silva</a:t>
            </a:r>
            <a:r>
              <a:rPr lang="en-GB" sz="800" dirty="0" smtClean="0">
                <a:solidFill>
                  <a:srgbClr val="0000CC"/>
                </a:solidFill>
                <a:latin typeface="Helvetica"/>
              </a:rPr>
              <a:t> bias correction scheme, by </a:t>
            </a:r>
            <a:r>
              <a:rPr lang="en-GB" sz="800" i="1" dirty="0" err="1" smtClean="0">
                <a:solidFill>
                  <a:srgbClr val="0000CC"/>
                </a:solidFill>
                <a:latin typeface="Helvetica"/>
              </a:rPr>
              <a:t>Balmaseda</a:t>
            </a:r>
            <a:r>
              <a:rPr lang="en-GB" sz="800" i="1" dirty="0" smtClean="0">
                <a:solidFill>
                  <a:srgbClr val="0000CC"/>
                </a:solidFill>
                <a:latin typeface="Helvetica"/>
              </a:rPr>
              <a:t> et al (2007)</a:t>
            </a:r>
          </a:p>
          <a:p>
            <a:pPr eaLnBrk="1" hangingPunct="1">
              <a:lnSpc>
                <a:spcPct val="80000"/>
              </a:lnSpc>
            </a:pPr>
            <a:endParaRPr lang="en-GB" sz="1000" b="1" i="1" dirty="0" smtClean="0">
              <a:latin typeface="Helvetica"/>
            </a:endParaRPr>
          </a:p>
          <a:p>
            <a:pPr eaLnBrk="1" hangingPunct="1">
              <a:lnSpc>
                <a:spcPct val="80000"/>
              </a:lnSpc>
            </a:pPr>
            <a:endParaRPr lang="en-GB" sz="1000" b="1" dirty="0" smtClean="0">
              <a:latin typeface="Helvetica"/>
            </a:endParaRPr>
          </a:p>
          <a:p>
            <a:pPr eaLnBrk="1" hangingPunct="1">
              <a:lnSpc>
                <a:spcPct val="80000"/>
              </a:lnSpc>
            </a:pPr>
            <a:endParaRPr lang="en-GB" sz="1000" b="1" dirty="0" smtClean="0">
              <a:latin typeface="Helvetica"/>
            </a:endParaRPr>
          </a:p>
        </p:txBody>
      </p:sp>
    </p:spTree>
    <p:extLst>
      <p:ext uri="{BB962C8B-B14F-4D97-AF65-F5344CB8AC3E}">
        <p14:creationId xmlns:p14="http://schemas.microsoft.com/office/powerpoint/2010/main" val="3113068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Bias Correction</a:t>
            </a:r>
            <a:r>
              <a:rPr lang="en-GB" b="1" baseline="0" dirty="0" smtClean="0"/>
              <a:t> scheme has been further improved in the ECMWF ORAS4 </a:t>
            </a:r>
            <a:r>
              <a:rPr lang="en-GB" b="0" baseline="0" dirty="0" smtClean="0"/>
              <a:t>(</a:t>
            </a:r>
            <a:r>
              <a:rPr lang="en-GB" b="0" baseline="0" dirty="0" err="1" smtClean="0"/>
              <a:t>Balmaseda</a:t>
            </a:r>
            <a:r>
              <a:rPr lang="en-GB" b="0" baseline="0" dirty="0" smtClean="0"/>
              <a:t> et al 2013)</a:t>
            </a:r>
          </a:p>
          <a:p>
            <a:r>
              <a:rPr lang="en-GB" b="0" baseline="0" dirty="0" smtClean="0"/>
              <a:t>A seasonal cycle of the model bias in T/S and pressure gradient is estimated from the Argo period, and applied to the reanalysis since the beginning of the record.</a:t>
            </a:r>
            <a:endParaRPr lang="en-GB" b="1" dirty="0" smtClean="0"/>
          </a:p>
          <a:p>
            <a:r>
              <a:rPr lang="en-GB" dirty="0" smtClean="0"/>
              <a:t>This is a way of extrapolating the Argo information into</a:t>
            </a:r>
            <a:r>
              <a:rPr lang="en-GB" baseline="0" dirty="0" smtClean="0"/>
              <a:t> the past. It assumes that model errors are stationary (except for the seasonal cycle)</a:t>
            </a:r>
            <a:endParaRPr lang="en-GB" dirty="0" smtClean="0"/>
          </a:p>
          <a:p>
            <a:endParaRPr lang="en-GB" dirty="0" smtClean="0"/>
          </a:p>
          <a:p>
            <a:r>
              <a:rPr lang="en-GB" b="1" dirty="0" smtClean="0"/>
              <a:t>Some</a:t>
            </a:r>
            <a:r>
              <a:rPr lang="en-GB" b="1" baseline="0" dirty="0" smtClean="0"/>
              <a:t> naming convention and background information</a:t>
            </a:r>
            <a:endParaRPr lang="en-GB" b="1" dirty="0" smtClean="0"/>
          </a:p>
          <a:p>
            <a:r>
              <a:rPr lang="en-GB" dirty="0" smtClean="0"/>
              <a:t>FG=First</a:t>
            </a:r>
            <a:r>
              <a:rPr lang="en-GB" baseline="0" dirty="0" smtClean="0"/>
              <a:t> Guess.</a:t>
            </a:r>
          </a:p>
          <a:p>
            <a:r>
              <a:rPr lang="en-GB" baseline="0" dirty="0" smtClean="0"/>
              <a:t>In the case of the ECMWF ORAS4, the first guess is given by a 10-day ocean simulation, starting from the last </a:t>
            </a:r>
            <a:r>
              <a:rPr lang="en-GB" baseline="0" dirty="0" err="1" smtClean="0"/>
              <a:t>analyzed</a:t>
            </a:r>
            <a:r>
              <a:rPr lang="en-GB" baseline="0" dirty="0" smtClean="0"/>
              <a:t> state, using atmospheric reanalysis fluxes.</a:t>
            </a:r>
          </a:p>
          <a:p>
            <a:endParaRPr lang="en-GB" baseline="0" dirty="0" smtClean="0"/>
          </a:p>
          <a:p>
            <a:r>
              <a:rPr lang="en-GB" baseline="0" dirty="0" smtClean="0"/>
              <a:t>FC=</a:t>
            </a:r>
            <a:r>
              <a:rPr lang="en-GB" baseline="0" dirty="0" err="1" smtClean="0"/>
              <a:t>ForeCast</a:t>
            </a:r>
            <a:r>
              <a:rPr lang="en-GB" baseline="0" dirty="0" smtClean="0"/>
              <a:t>, which is produced by a coupled model. Even if the initial conditions and ocean model are the same as the FG, the atmospheric forcing is given by the coupled model instead.</a:t>
            </a:r>
            <a:endParaRPr lang="en-GB" dirty="0"/>
          </a:p>
        </p:txBody>
      </p:sp>
    </p:spTree>
    <p:extLst>
      <p:ext uri="{BB962C8B-B14F-4D97-AF65-F5344CB8AC3E}">
        <p14:creationId xmlns:p14="http://schemas.microsoft.com/office/powerpoint/2010/main" val="1007396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xfrm>
            <a:off x="3814973" y="9359981"/>
            <a:ext cx="2917614" cy="492046"/>
          </a:xfrm>
          <a:prstGeom prst="rect">
            <a:avLst/>
          </a:prstGeom>
          <a:noFill/>
        </p:spPr>
        <p:txBody>
          <a:bodyPr/>
          <a:lstStyle/>
          <a:p>
            <a:fld id="{F23D4CAD-261D-4EF3-ABE6-037C8149213B}" type="slidenum">
              <a:rPr lang="en-GB"/>
              <a:pPr/>
              <a:t>17</a:t>
            </a:fld>
            <a:endParaRPr lang="en-GB"/>
          </a:p>
        </p:txBody>
      </p:sp>
      <p:sp>
        <p:nvSpPr>
          <p:cNvPr id="97283" name="Rectangle 2"/>
          <p:cNvSpPr>
            <a:spLocks noGrp="1" noRot="1" noChangeAspect="1" noChangeArrowheads="1" noTextEdit="1"/>
          </p:cNvSpPr>
          <p:nvPr>
            <p:ph type="sldImg"/>
          </p:nvPr>
        </p:nvSpPr>
        <p:spPr>
          <a:xfrm>
            <a:off x="698500" y="738188"/>
            <a:ext cx="5337175" cy="3695700"/>
          </a:xfrm>
          <a:ln/>
        </p:spPr>
      </p:sp>
      <p:sp>
        <p:nvSpPr>
          <p:cNvPr id="97284" name="Rectangle 3"/>
          <p:cNvSpPr>
            <a:spLocks noGrp="1" noChangeArrowheads="1"/>
          </p:cNvSpPr>
          <p:nvPr>
            <p:ph type="body" idx="1"/>
          </p:nvPr>
        </p:nvSpPr>
        <p:spPr>
          <a:noFill/>
          <a:ln/>
        </p:spPr>
        <p:txBody>
          <a:bodyPr/>
          <a:lstStyle/>
          <a:p>
            <a:pPr eaLnBrk="1" hangingPunct="1"/>
            <a:r>
              <a:rPr lang="en-GB" smtClean="0"/>
              <a:t>The a-priori (iterative) estimation of the bias corrects the solution before the PIRATA moorings appear, hence preventing the shock.</a:t>
            </a:r>
          </a:p>
          <a:p>
            <a:pPr eaLnBrk="1" hangingPunct="1"/>
            <a:endParaRPr lang="en-GB" smtClean="0"/>
          </a:p>
        </p:txBody>
      </p:sp>
    </p:spTree>
    <p:extLst>
      <p:ext uri="{BB962C8B-B14F-4D97-AF65-F5344CB8AC3E}">
        <p14:creationId xmlns:p14="http://schemas.microsoft.com/office/powerpoint/2010/main" val="2282933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C60D5B-382C-4D4C-8018-7E9211B7E5BE}"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1A3520-DBD8-4483-8BD1-2396E8B8051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D2B3A5-6E38-4D52-B550-2F75F408AF6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4B45CD3-913D-4FB3-BA68-F2FEB02FD89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1F3325-3864-4833-86BC-8C7A77BAB68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F0DF9F-741C-434E-A6BF-6FFFCDEA4DF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9FDA4FA-2ACA-4E36-B51F-852992A74E0C}"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3E4BB6F-7541-4B76-877E-F8FD7FEF2C2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DC8A211-A3C2-44C6-B6AD-B1D9555F127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969C0AD-CC1D-47F2-BAF8-4396C888F04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EA18B4-B77E-4EFC-82CA-D272ED3AD31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E80308-375D-449F-B51F-3967E54D443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E1EC274-0C54-4952-B20C-9B82726E2ED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4B914B9-E99A-479B-9FCB-B83761612E88}"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40879C-57D7-425A-80A6-F8A8B381558A}"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82563" y="981075"/>
            <a:ext cx="47164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1598B1-33DA-45A3-8245-73CF825202ED}"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8700" y="155575"/>
            <a:ext cx="2398713"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82563" y="155575"/>
            <a:ext cx="7043737"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Text and Clip Ar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051425" y="981075"/>
            <a:ext cx="4716463" cy="5373688"/>
          </a:xfrm>
        </p:spPr>
        <p:txBody>
          <a:bodyPr/>
          <a:lstStyle/>
          <a:p>
            <a:pPr lvl="0"/>
            <a:endParaRPr lang="en-GB" noProof="0"/>
          </a:p>
        </p:txBody>
      </p:sp>
      <p:sp>
        <p:nvSpPr>
          <p:cNvPr id="5" name="Title 4"/>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82563" y="155575"/>
            <a:ext cx="9594850" cy="6199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82563" y="981075"/>
            <a:ext cx="47164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182563" y="3743325"/>
            <a:ext cx="47164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half" idx="3"/>
          </p:nvPr>
        </p:nvSpPr>
        <p:spPr>
          <a:xfrm>
            <a:off x="5051425" y="981075"/>
            <a:ext cx="47164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051425" y="981075"/>
            <a:ext cx="47164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051425" y="3743325"/>
            <a:ext cx="47164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03263" y="155575"/>
            <a:ext cx="90741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82563" y="981075"/>
            <a:ext cx="47164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051425" y="981075"/>
            <a:ext cx="47164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82563" y="3743325"/>
            <a:ext cx="47164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5051425" y="3743325"/>
            <a:ext cx="47164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0600FE0-0CB0-4D0D-9162-A2F58C8B7C2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9B634D4-802F-4C8A-AE13-0038864D7CE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05CBA5-5DE9-4195-8615-BF5700EF925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3F5456A-1081-4D0D-84F4-D4E4F85952D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D12CBE-3E58-4120-A72C-1CDDAD6CF8F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4D59EA-53D2-4A96-8106-1EA85C49542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1.emf"/><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3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sz="1400" b="0">
                <a:latin typeface="Times" pitchFamily="18" charset="0"/>
                <a:cs typeface="+mn-cs"/>
              </a:defRPr>
            </a:lvl1pPr>
          </a:lstStyle>
          <a:p>
            <a:pPr>
              <a:defRPr/>
            </a:pPr>
            <a:endParaRPr lang="en-US"/>
          </a:p>
        </p:txBody>
      </p:sp>
      <p:sp>
        <p:nvSpPr>
          <p:cNvPr id="513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1400" b="0">
                <a:latin typeface="Times" pitchFamily="18" charset="0"/>
                <a:cs typeface="+mn-cs"/>
              </a:defRPr>
            </a:lvl1pPr>
          </a:lstStyle>
          <a:p>
            <a:pPr>
              <a:defRPr/>
            </a:pPr>
            <a:endParaRPr lang="en-US"/>
          </a:p>
        </p:txBody>
      </p:sp>
      <p:sp>
        <p:nvSpPr>
          <p:cNvPr id="513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1400" b="0">
                <a:latin typeface="Times" pitchFamily="18" charset="0"/>
                <a:cs typeface="+mn-cs"/>
              </a:defRPr>
            </a:lvl1pPr>
          </a:lstStyle>
          <a:p>
            <a:pPr>
              <a:defRPr/>
            </a:pPr>
            <a:fld id="{2DE67880-7BE7-499B-B9CD-9ACE478B8FD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004"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sz="1400" b="0">
                <a:latin typeface="Times" pitchFamily="18" charset="0"/>
                <a:cs typeface="+mn-cs"/>
              </a:defRPr>
            </a:lvl1pPr>
          </a:lstStyle>
          <a:p>
            <a:pPr>
              <a:defRPr/>
            </a:pPr>
            <a:endParaRPr lang="en-US"/>
          </a:p>
        </p:txBody>
      </p:sp>
      <p:sp>
        <p:nvSpPr>
          <p:cNvPr id="512005"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1400" b="0">
                <a:latin typeface="Times" pitchFamily="18" charset="0"/>
                <a:cs typeface="+mn-cs"/>
              </a:defRPr>
            </a:lvl1pPr>
          </a:lstStyle>
          <a:p>
            <a:pPr>
              <a:defRPr/>
            </a:pPr>
            <a:endParaRPr lang="en-US"/>
          </a:p>
        </p:txBody>
      </p:sp>
      <p:sp>
        <p:nvSpPr>
          <p:cNvPr id="512006"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1400" b="0">
                <a:latin typeface="Times" pitchFamily="18" charset="0"/>
                <a:cs typeface="+mn-cs"/>
              </a:defRPr>
            </a:lvl1pPr>
          </a:lstStyle>
          <a:p>
            <a:pPr>
              <a:defRPr/>
            </a:pPr>
            <a:fld id="{C4EF6C15-0F0D-476C-88AC-DF0E7B1E9D1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bwMode="auto">
          <a:xfrm>
            <a:off x="182563" y="981075"/>
            <a:ext cx="9585325" cy="5373688"/>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25603" name="Rectangle 3"/>
          <p:cNvSpPr>
            <a:spLocks noGrp="1" noChangeArrowheads="1"/>
          </p:cNvSpPr>
          <p:nvPr>
            <p:ph type="title"/>
          </p:nvPr>
        </p:nvSpPr>
        <p:spPr bwMode="auto">
          <a:xfrm>
            <a:off x="703263" y="155575"/>
            <a:ext cx="90741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560136" name="Rectangle 8"/>
          <p:cNvSpPr>
            <a:spLocks noChangeArrowheads="1"/>
          </p:cNvSpPr>
          <p:nvPr/>
        </p:nvSpPr>
        <p:spPr bwMode="auto">
          <a:xfrm>
            <a:off x="1666875" y="6562724"/>
            <a:ext cx="8239125" cy="243656"/>
          </a:xfrm>
          <a:prstGeom prst="rect">
            <a:avLst/>
          </a:prstGeom>
          <a:noFill/>
          <a:ln w="12700">
            <a:noFill/>
            <a:miter lim="800000"/>
            <a:headEnd/>
            <a:tailEnd/>
          </a:ln>
          <a:effectLst/>
        </p:spPr>
        <p:txBody>
          <a:bodyPr wrap="square" lIns="90487" tIns="44450" rIns="90487" bIns="44450">
            <a:spAutoFit/>
          </a:bodyPr>
          <a:lstStyle/>
          <a:p>
            <a:pPr algn="just" eaLnBrk="0" hangingPunct="0"/>
            <a:r>
              <a:rPr lang="en-US" sz="1000" b="0" dirty="0" smtClean="0"/>
              <a:t>Predictability</a:t>
            </a:r>
            <a:r>
              <a:rPr lang="en-US" sz="1000" b="0" baseline="0" dirty="0" smtClean="0"/>
              <a:t> Training </a:t>
            </a:r>
            <a:r>
              <a:rPr lang="en-US" sz="1000" b="0" baseline="0" smtClean="0"/>
              <a:t>Course 2016 </a:t>
            </a:r>
            <a:r>
              <a:rPr lang="en-US" sz="1000" b="0" dirty="0" smtClean="0"/>
              <a:t>–</a:t>
            </a:r>
            <a:r>
              <a:rPr lang="en-US" sz="1000" b="0" i="1" dirty="0" smtClean="0"/>
              <a:t>Initialization </a:t>
            </a:r>
            <a:r>
              <a:rPr lang="en-US" sz="1000" b="0" i="1" dirty="0"/>
              <a:t>Strategies in Seasonal Forecasting                                </a:t>
            </a:r>
            <a:r>
              <a:rPr lang="en-US" sz="1000" b="0" i="1" dirty="0" smtClean="0"/>
              <a:t>                     </a:t>
            </a:r>
            <a:fld id="{0DBDD0DB-0381-47EB-A13C-3534ECAC7620}" type="slidenum">
              <a:rPr lang="en-GB" sz="1000" b="0"/>
              <a:pPr algn="just" eaLnBrk="0" hangingPunct="0"/>
              <a:t>‹#›</a:t>
            </a:fld>
            <a:endParaRPr lang="en-GB" sz="1000" b="0" dirty="0"/>
          </a:p>
        </p:txBody>
      </p:sp>
      <p:grpSp>
        <p:nvGrpSpPr>
          <p:cNvPr id="25607" name="Group 9"/>
          <p:cNvGrpSpPr>
            <a:grpSpLocks/>
          </p:cNvGrpSpPr>
          <p:nvPr/>
        </p:nvGrpSpPr>
        <p:grpSpPr bwMode="auto">
          <a:xfrm>
            <a:off x="200025" y="6534150"/>
            <a:ext cx="9523413" cy="323850"/>
            <a:chOff x="115" y="4080"/>
            <a:chExt cx="5999" cy="204"/>
          </a:xfrm>
        </p:grpSpPr>
        <p:sp>
          <p:nvSpPr>
            <p:cNvPr id="560138" name="Rectangle 10"/>
            <p:cNvSpPr>
              <a:spLocks noChangeArrowheads="1"/>
            </p:cNvSpPr>
            <p:nvPr userDrawn="1"/>
          </p:nvSpPr>
          <p:spPr bwMode="auto">
            <a:xfrm>
              <a:off x="115" y="4080"/>
              <a:ext cx="944" cy="204"/>
            </a:xfrm>
            <a:prstGeom prst="rect">
              <a:avLst/>
            </a:prstGeom>
            <a:solidFill>
              <a:srgbClr val="0000FF">
                <a:alpha val="50000"/>
              </a:srgbClr>
            </a:solidFill>
            <a:ln w="12700">
              <a:solidFill>
                <a:schemeClr val="tx1"/>
              </a:solidFill>
              <a:miter lim="800000"/>
              <a:headEnd/>
              <a:tailEnd/>
            </a:ln>
            <a:effectLst/>
          </p:spPr>
          <p:txBody>
            <a:bodyPr wrap="none" anchor="ctr"/>
            <a:lstStyle/>
            <a:p>
              <a:pPr eaLnBrk="0" hangingPunct="0">
                <a:spcBef>
                  <a:spcPct val="50000"/>
                </a:spcBef>
                <a:defRPr/>
              </a:pPr>
              <a:endParaRPr lang="en-GB">
                <a:cs typeface="+mn-cs"/>
              </a:endParaRPr>
            </a:p>
          </p:txBody>
        </p:sp>
        <p:pic>
          <p:nvPicPr>
            <p:cNvPr id="25609" name="Picture 11" descr="ECMWF_new_logo"/>
            <p:cNvPicPr>
              <a:picLocks noChangeAspect="1" noChangeArrowheads="1"/>
            </p:cNvPicPr>
            <p:nvPr userDrawn="1"/>
          </p:nvPicPr>
          <p:blipFill>
            <a:blip r:embed="rId19" cstate="print"/>
            <a:srcRect/>
            <a:stretch>
              <a:fillRect/>
            </a:stretch>
          </p:blipFill>
          <p:spPr bwMode="auto">
            <a:xfrm>
              <a:off x="152" y="4099"/>
              <a:ext cx="866" cy="159"/>
            </a:xfrm>
            <a:prstGeom prst="rect">
              <a:avLst/>
            </a:prstGeom>
            <a:noFill/>
            <a:ln w="9525">
              <a:noFill/>
              <a:miter lim="800000"/>
              <a:headEnd/>
              <a:tailEnd/>
            </a:ln>
          </p:spPr>
        </p:pic>
        <p:sp>
          <p:nvSpPr>
            <p:cNvPr id="560140" name="Rectangle 12"/>
            <p:cNvSpPr>
              <a:spLocks noChangeArrowheads="1"/>
            </p:cNvSpPr>
            <p:nvPr userDrawn="1"/>
          </p:nvSpPr>
          <p:spPr bwMode="auto">
            <a:xfrm>
              <a:off x="1059" y="4080"/>
              <a:ext cx="5055" cy="34"/>
            </a:xfrm>
            <a:prstGeom prst="rect">
              <a:avLst/>
            </a:prstGeom>
            <a:solidFill>
              <a:srgbClr val="0000FF">
                <a:alpha val="50000"/>
              </a:srgbClr>
            </a:solidFill>
            <a:ln w="12700">
              <a:solidFill>
                <a:schemeClr val="tx1"/>
              </a:solidFill>
              <a:miter lim="800000"/>
              <a:headEnd/>
              <a:tailEnd/>
            </a:ln>
            <a:effectLst/>
          </p:spPr>
          <p:txBody>
            <a:bodyPr wrap="none" anchor="ctr"/>
            <a:lstStyle/>
            <a:p>
              <a:pPr eaLnBrk="0" hangingPunct="0">
                <a:spcBef>
                  <a:spcPct val="50000"/>
                </a:spcBef>
                <a:defRPr/>
              </a:pPr>
              <a:endParaRPr lang="en-GB">
                <a:cs typeface="+mn-cs"/>
              </a:endParaRPr>
            </a:p>
          </p:txBody>
        </p:sp>
      </p:grpSp>
    </p:spTree>
  </p:cSld>
  <p:clrMap bg1="lt1" tx1="dk1" bg2="lt2" tx2="dk2" accent1="accent1" accent2="accent2" accent3="accent3" accent4="accent4" accent5="accent5" accent6="accent6" hlink="hlink" folHlink="folHlink"/>
  <p:sldLayoutIdLst>
    <p:sldLayoutId id="2147483693" r:id="rId1"/>
    <p:sldLayoutId id="2147483692" r:id="rId2"/>
    <p:sldLayoutId id="2147483691" r:id="rId3"/>
    <p:sldLayoutId id="2147483690" r:id="rId4"/>
    <p:sldLayoutId id="2147483689" r:id="rId5"/>
    <p:sldLayoutId id="2147483688" r:id="rId6"/>
    <p:sldLayoutId id="2147483687" r:id="rId7"/>
    <p:sldLayoutId id="2147483686" r:id="rId8"/>
    <p:sldLayoutId id="2147483685" r:id="rId9"/>
    <p:sldLayoutId id="2147483684" r:id="rId10"/>
    <p:sldLayoutId id="2147483683" r:id="rId11"/>
    <p:sldLayoutId id="2147483682" r:id="rId12"/>
    <p:sldLayoutId id="2147483681" r:id="rId13"/>
    <p:sldLayoutId id="2147483680" r:id="rId14"/>
    <p:sldLayoutId id="2147483679" r:id="rId15"/>
    <p:sldLayoutId id="2147483678" r:id="rId16"/>
    <p:sldLayoutId id="2147483677" r:id="rId17"/>
  </p:sldLayoutIdLst>
  <p:timing>
    <p:tnLst>
      <p:par>
        <p:cTn id="1" dur="indefinite" restart="never" nodeType="tmRoot"/>
      </p:par>
    </p:tnLst>
  </p:timing>
  <p:txStyles>
    <p:title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22.emf"/></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8.xml"/><Relationship Id="rId7" Type="http://schemas.openxmlformats.org/officeDocument/2006/relationships/image" Target="../media/image24.wmf"/><Relationship Id="rId2" Type="http://schemas.openxmlformats.org/officeDocument/2006/relationships/slideLayout" Target="../slideLayouts/slideLayout29.xml"/><Relationship Id="rId1" Type="http://schemas.openxmlformats.org/officeDocument/2006/relationships/vmlDrawing" Target="../drawings/vmlDrawing2.vml"/><Relationship Id="rId6" Type="http://schemas.openxmlformats.org/officeDocument/2006/relationships/oleObject" Target="../embeddings/oleObject1.bin"/><Relationship Id="rId5" Type="http://schemas.openxmlformats.org/officeDocument/2006/relationships/image" Target="../media/image27.emf"/><Relationship Id="rId4" Type="http://schemas.openxmlformats.org/officeDocument/2006/relationships/image" Target="../media/image26.emf"/><Relationship Id="rId9" Type="http://schemas.openxmlformats.org/officeDocument/2006/relationships/image" Target="../media/image25.wmf"/></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9.xml"/><Relationship Id="rId5" Type="http://schemas.openxmlformats.org/officeDocument/2006/relationships/image" Target="../media/image33.emf"/><Relationship Id="rId4" Type="http://schemas.openxmlformats.org/officeDocument/2006/relationships/image" Target="../media/image32.emf"/></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4.wmf"/><Relationship Id="rId2" Type="http://schemas.openxmlformats.org/officeDocument/2006/relationships/slideLayout" Target="../slideLayouts/slideLayout29.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0.wmf"/><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4.xml"/><Relationship Id="rId5" Type="http://schemas.openxmlformats.org/officeDocument/2006/relationships/image" Target="../media/image46.wmf"/><Relationship Id="rId4" Type="http://schemas.openxmlformats.org/officeDocument/2006/relationships/image" Target="../media/image45.wmf"/></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8.xml"/><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emf"/><Relationship Id="rId2" Type="http://schemas.openxmlformats.org/officeDocument/2006/relationships/image" Target="../media/image4.png"/><Relationship Id="rId1" Type="http://schemas.openxmlformats.org/officeDocument/2006/relationships/slideLayout" Target="../slideLayouts/slideLayout29.xml"/><Relationship Id="rId6" Type="http://schemas.openxmlformats.org/officeDocument/2006/relationships/image" Target="../media/image8.png"/><Relationship Id="rId11" Type="http://schemas.openxmlformats.org/officeDocument/2006/relationships/image" Target="../media/image13.emf"/><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slideLayout" Target="../slideLayouts/slideLayout29.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oleObject" Target="../embeddings/Microsoft_Excel_97-2003_Worksheet1.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ctrTitle"/>
          </p:nvPr>
        </p:nvSpPr>
        <p:spPr>
          <a:xfrm>
            <a:off x="185517" y="619408"/>
            <a:ext cx="4818227" cy="4969832"/>
          </a:xfrm>
        </p:spPr>
        <p:txBody>
          <a:bodyPr/>
          <a:lstStyle/>
          <a:p>
            <a:pPr algn="ctr"/>
            <a:r>
              <a:rPr lang="en-GB" sz="2400" dirty="0" smtClean="0"/>
              <a:t>Initialization Techniques in Seasonal Forecasting</a:t>
            </a:r>
          </a:p>
        </p:txBody>
      </p:sp>
      <p:sp>
        <p:nvSpPr>
          <p:cNvPr id="46082" name="Rectangle 3"/>
          <p:cNvSpPr>
            <a:spLocks noGrp="1" noChangeArrowheads="1"/>
          </p:cNvSpPr>
          <p:nvPr>
            <p:ph type="subTitle" idx="1"/>
          </p:nvPr>
        </p:nvSpPr>
        <p:spPr>
          <a:xfrm>
            <a:off x="3368824" y="5157191"/>
            <a:ext cx="6336704" cy="576063"/>
          </a:xfrm>
        </p:spPr>
        <p:txBody>
          <a:bodyPr/>
          <a:lstStyle/>
          <a:p>
            <a:pPr algn="r">
              <a:buFontTx/>
              <a:buChar char="•"/>
              <a:tabLst>
                <a:tab pos="3203575" algn="l"/>
              </a:tabLst>
            </a:pPr>
            <a:endParaRPr lang="en-GB" sz="3600" i="1" dirty="0" smtClean="0"/>
          </a:p>
          <a:p>
            <a:pPr lvl="1" indent="109538">
              <a:tabLst>
                <a:tab pos="3203575" algn="l"/>
              </a:tabLst>
            </a:pPr>
            <a:r>
              <a:rPr lang="en-GB" dirty="0" smtClean="0"/>
              <a:t>Magdalena A. </a:t>
            </a:r>
            <a:r>
              <a:rPr lang="en-GB" dirty="0" err="1" smtClean="0"/>
              <a:t>Balmaseda</a:t>
            </a:r>
            <a:endParaRPr lang="en-GB" dirty="0" smtClean="0"/>
          </a:p>
          <a:p>
            <a:pPr algn="l">
              <a:buFontTx/>
              <a:buChar char="•"/>
              <a:tabLst>
                <a:tab pos="3203575" algn="l"/>
              </a:tabLst>
            </a:pPr>
            <a:endParaRPr lang="en-GB" i="1" dirty="0" smtClean="0"/>
          </a:p>
        </p:txBody>
      </p:sp>
      <p:grpSp>
        <p:nvGrpSpPr>
          <p:cNvPr id="4" name="Group 3"/>
          <p:cNvGrpSpPr/>
          <p:nvPr/>
        </p:nvGrpSpPr>
        <p:grpSpPr>
          <a:xfrm>
            <a:off x="5385048" y="476672"/>
            <a:ext cx="4176464" cy="2531776"/>
            <a:chOff x="2486025" y="1890713"/>
            <a:chExt cx="4816475" cy="2928937"/>
          </a:xfrm>
        </p:grpSpPr>
        <p:grpSp>
          <p:nvGrpSpPr>
            <p:cNvPr id="5" name="Group 4"/>
            <p:cNvGrpSpPr/>
            <p:nvPr/>
          </p:nvGrpSpPr>
          <p:grpSpPr>
            <a:xfrm>
              <a:off x="2486025" y="1890713"/>
              <a:ext cx="4816475" cy="2928937"/>
              <a:chOff x="2486025" y="1890713"/>
              <a:chExt cx="4816475" cy="2928937"/>
            </a:xfrm>
          </p:grpSpPr>
          <p:sp>
            <p:nvSpPr>
              <p:cNvPr id="7" name="Rectangle 6"/>
              <p:cNvSpPr/>
              <p:nvPr/>
            </p:nvSpPr>
            <p:spPr>
              <a:xfrm>
                <a:off x="2500313" y="2390775"/>
                <a:ext cx="4719637" cy="500063"/>
              </a:xfrm>
              <a:prstGeom prst="rect">
                <a:avLst/>
              </a:prstGeom>
              <a:gradFill>
                <a:gsLst>
                  <a:gs pos="9000">
                    <a:srgbClr val="FFC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r>
                  <a:rPr lang="en-GB" sz="1800" dirty="0">
                    <a:effectLst>
                      <a:outerShdw blurRad="50800" dist="38100" dir="2700000" algn="tl" rotWithShape="0">
                        <a:prstClr val="black">
                          <a:alpha val="40000"/>
                        </a:prstClr>
                      </a:outerShdw>
                    </a:effectLst>
                  </a:rPr>
                  <a:t>Nature climate</a:t>
                </a:r>
              </a:p>
            </p:txBody>
          </p:sp>
          <p:sp>
            <p:nvSpPr>
              <p:cNvPr id="8" name="Rectangle 7"/>
              <p:cNvSpPr/>
              <p:nvPr/>
            </p:nvSpPr>
            <p:spPr>
              <a:xfrm rot="10800000">
                <a:off x="2500313" y="1890713"/>
                <a:ext cx="4719637" cy="500062"/>
              </a:xfrm>
              <a:prstGeom prst="rect">
                <a:avLst/>
              </a:prstGeom>
              <a:gradFill>
                <a:gsLst>
                  <a:gs pos="9000">
                    <a:srgbClr val="FFC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endParaRPr lang="en-GB" dirty="0"/>
              </a:p>
            </p:txBody>
          </p:sp>
          <p:sp>
            <p:nvSpPr>
              <p:cNvPr id="9" name="Rectangle 8"/>
              <p:cNvSpPr/>
              <p:nvPr/>
            </p:nvSpPr>
            <p:spPr>
              <a:xfrm>
                <a:off x="2500313" y="4319588"/>
                <a:ext cx="4719637" cy="500062"/>
              </a:xfrm>
              <a:prstGeom prst="rect">
                <a:avLst/>
              </a:prstGeom>
              <a:gradFill>
                <a:gsLst>
                  <a:gs pos="9000">
                    <a:srgbClr val="92D05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r>
                  <a:rPr lang="en-GB" sz="1800" dirty="0">
                    <a:effectLst>
                      <a:outerShdw blurRad="50800" dist="38100" dir="2700000" algn="tl" rotWithShape="0">
                        <a:prstClr val="black">
                          <a:alpha val="40000"/>
                        </a:prstClr>
                      </a:outerShdw>
                    </a:effectLst>
                  </a:rPr>
                  <a:t>Model climate</a:t>
                </a:r>
              </a:p>
            </p:txBody>
          </p:sp>
          <p:sp>
            <p:nvSpPr>
              <p:cNvPr id="10" name="Rectangle 9"/>
              <p:cNvSpPr/>
              <p:nvPr/>
            </p:nvSpPr>
            <p:spPr>
              <a:xfrm rot="10800000">
                <a:off x="2500313" y="3819525"/>
                <a:ext cx="4719637" cy="500063"/>
              </a:xfrm>
              <a:prstGeom prst="rect">
                <a:avLst/>
              </a:prstGeom>
              <a:gradFill>
                <a:gsLst>
                  <a:gs pos="9000">
                    <a:srgbClr val="92D05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endParaRPr lang="en-GB"/>
              </a:p>
            </p:txBody>
          </p:sp>
          <p:sp>
            <p:nvSpPr>
              <p:cNvPr id="11" name="Freeform 10"/>
              <p:cNvSpPr/>
              <p:nvPr/>
            </p:nvSpPr>
            <p:spPr>
              <a:xfrm>
                <a:off x="2498725" y="4022725"/>
                <a:ext cx="4803775" cy="492125"/>
              </a:xfrm>
              <a:custGeom>
                <a:avLst/>
                <a:gdLst>
                  <a:gd name="connsiteX0" fmla="*/ 0 w 4433277"/>
                  <a:gd name="connsiteY0" fmla="*/ 273539 h 492369"/>
                  <a:gd name="connsiteX1" fmla="*/ 164123 w 4433277"/>
                  <a:gd name="connsiteY1" fmla="*/ 179754 h 492369"/>
                  <a:gd name="connsiteX2" fmla="*/ 621323 w 4433277"/>
                  <a:gd name="connsiteY2" fmla="*/ 97693 h 492369"/>
                  <a:gd name="connsiteX3" fmla="*/ 1066800 w 4433277"/>
                  <a:gd name="connsiteY3" fmla="*/ 179754 h 492369"/>
                  <a:gd name="connsiteX4" fmla="*/ 1359877 w 4433277"/>
                  <a:gd name="connsiteY4" fmla="*/ 461108 h 492369"/>
                  <a:gd name="connsiteX5" fmla="*/ 1641231 w 4433277"/>
                  <a:gd name="connsiteY5" fmla="*/ 355600 h 492369"/>
                  <a:gd name="connsiteX6" fmla="*/ 1887416 w 4433277"/>
                  <a:gd name="connsiteY6" fmla="*/ 461108 h 492369"/>
                  <a:gd name="connsiteX7" fmla="*/ 2262554 w 4433277"/>
                  <a:gd name="connsiteY7" fmla="*/ 168031 h 492369"/>
                  <a:gd name="connsiteX8" fmla="*/ 2637692 w 4433277"/>
                  <a:gd name="connsiteY8" fmla="*/ 39077 h 492369"/>
                  <a:gd name="connsiteX9" fmla="*/ 3106616 w 4433277"/>
                  <a:gd name="connsiteY9" fmla="*/ 402493 h 492369"/>
                  <a:gd name="connsiteX10" fmla="*/ 3341077 w 4433277"/>
                  <a:gd name="connsiteY10" fmla="*/ 402493 h 492369"/>
                  <a:gd name="connsiteX11" fmla="*/ 3739662 w 4433277"/>
                  <a:gd name="connsiteY11" fmla="*/ 343877 h 492369"/>
                  <a:gd name="connsiteX12" fmla="*/ 4173416 w 4433277"/>
                  <a:gd name="connsiteY12" fmla="*/ 97693 h 492369"/>
                  <a:gd name="connsiteX13" fmla="*/ 4325816 w 4433277"/>
                  <a:gd name="connsiteY13" fmla="*/ 39077 h 492369"/>
                  <a:gd name="connsiteX14" fmla="*/ 4360985 w 4433277"/>
                  <a:gd name="connsiteY14" fmla="*/ 50800 h 49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3277" h="492369">
                    <a:moveTo>
                      <a:pt x="0" y="273539"/>
                    </a:moveTo>
                    <a:cubicBezTo>
                      <a:pt x="30284" y="241300"/>
                      <a:pt x="60569" y="209062"/>
                      <a:pt x="164123" y="179754"/>
                    </a:cubicBezTo>
                    <a:cubicBezTo>
                      <a:pt x="267677" y="150446"/>
                      <a:pt x="470877" y="97693"/>
                      <a:pt x="621323" y="97693"/>
                    </a:cubicBezTo>
                    <a:cubicBezTo>
                      <a:pt x="771769" y="97693"/>
                      <a:pt x="943708" y="119185"/>
                      <a:pt x="1066800" y="179754"/>
                    </a:cubicBezTo>
                    <a:cubicBezTo>
                      <a:pt x="1189892" y="240323"/>
                      <a:pt x="1264139" y="431800"/>
                      <a:pt x="1359877" y="461108"/>
                    </a:cubicBezTo>
                    <a:cubicBezTo>
                      <a:pt x="1455615" y="490416"/>
                      <a:pt x="1553308" y="355600"/>
                      <a:pt x="1641231" y="355600"/>
                    </a:cubicBezTo>
                    <a:cubicBezTo>
                      <a:pt x="1729154" y="355600"/>
                      <a:pt x="1783862" y="492369"/>
                      <a:pt x="1887416" y="461108"/>
                    </a:cubicBezTo>
                    <a:cubicBezTo>
                      <a:pt x="1990970" y="429847"/>
                      <a:pt x="2137508" y="238370"/>
                      <a:pt x="2262554" y="168031"/>
                    </a:cubicBezTo>
                    <a:cubicBezTo>
                      <a:pt x="2387600" y="97693"/>
                      <a:pt x="2497015" y="0"/>
                      <a:pt x="2637692" y="39077"/>
                    </a:cubicBezTo>
                    <a:cubicBezTo>
                      <a:pt x="2778369" y="78154"/>
                      <a:pt x="2989385" y="341924"/>
                      <a:pt x="3106616" y="402493"/>
                    </a:cubicBezTo>
                    <a:cubicBezTo>
                      <a:pt x="3223847" y="463062"/>
                      <a:pt x="3235569" y="412262"/>
                      <a:pt x="3341077" y="402493"/>
                    </a:cubicBezTo>
                    <a:cubicBezTo>
                      <a:pt x="3446585" y="392724"/>
                      <a:pt x="3600939" y="394677"/>
                      <a:pt x="3739662" y="343877"/>
                    </a:cubicBezTo>
                    <a:cubicBezTo>
                      <a:pt x="3878385" y="293077"/>
                      <a:pt x="4075724" y="148493"/>
                      <a:pt x="4173416" y="97693"/>
                    </a:cubicBezTo>
                    <a:cubicBezTo>
                      <a:pt x="4271108" y="46893"/>
                      <a:pt x="4294555" y="46892"/>
                      <a:pt x="4325816" y="39077"/>
                    </a:cubicBezTo>
                    <a:cubicBezTo>
                      <a:pt x="4357077" y="31262"/>
                      <a:pt x="4433277" y="19538"/>
                      <a:pt x="4360985" y="50800"/>
                    </a:cubicBezTo>
                  </a:path>
                </a:pathLst>
              </a:custGeom>
              <a:ln w="3810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dirty="0"/>
              </a:p>
            </p:txBody>
          </p:sp>
          <p:sp>
            <p:nvSpPr>
              <p:cNvPr id="12" name="Freeform 11"/>
              <p:cNvSpPr/>
              <p:nvPr/>
            </p:nvSpPr>
            <p:spPr>
              <a:xfrm>
                <a:off x="2486025" y="2073275"/>
                <a:ext cx="4749800" cy="387350"/>
              </a:xfrm>
              <a:custGeom>
                <a:avLst/>
                <a:gdLst>
                  <a:gd name="connsiteX0" fmla="*/ 0 w 4384431"/>
                  <a:gd name="connsiteY0" fmla="*/ 171938 h 386862"/>
                  <a:gd name="connsiteX1" fmla="*/ 480646 w 4384431"/>
                  <a:gd name="connsiteY1" fmla="*/ 42985 h 386862"/>
                  <a:gd name="connsiteX2" fmla="*/ 855785 w 4384431"/>
                  <a:gd name="connsiteY2" fmla="*/ 218831 h 386862"/>
                  <a:gd name="connsiteX3" fmla="*/ 1594339 w 4384431"/>
                  <a:gd name="connsiteY3" fmla="*/ 230554 h 386862"/>
                  <a:gd name="connsiteX4" fmla="*/ 1828800 w 4384431"/>
                  <a:gd name="connsiteY4" fmla="*/ 89877 h 386862"/>
                  <a:gd name="connsiteX5" fmla="*/ 2028092 w 4384431"/>
                  <a:gd name="connsiteY5" fmla="*/ 289169 h 386862"/>
                  <a:gd name="connsiteX6" fmla="*/ 2379785 w 4384431"/>
                  <a:gd name="connsiteY6" fmla="*/ 195385 h 386862"/>
                  <a:gd name="connsiteX7" fmla="*/ 2766646 w 4384431"/>
                  <a:gd name="connsiteY7" fmla="*/ 254000 h 386862"/>
                  <a:gd name="connsiteX8" fmla="*/ 3200400 w 4384431"/>
                  <a:gd name="connsiteY8" fmla="*/ 7815 h 386862"/>
                  <a:gd name="connsiteX9" fmla="*/ 3645877 w 4384431"/>
                  <a:gd name="connsiteY9" fmla="*/ 300892 h 386862"/>
                  <a:gd name="connsiteX10" fmla="*/ 4149969 w 4384431"/>
                  <a:gd name="connsiteY10" fmla="*/ 347785 h 386862"/>
                  <a:gd name="connsiteX11" fmla="*/ 4384431 w 4384431"/>
                  <a:gd name="connsiteY11" fmla="*/ 66431 h 38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4431" h="386862">
                    <a:moveTo>
                      <a:pt x="0" y="171938"/>
                    </a:moveTo>
                    <a:cubicBezTo>
                      <a:pt x="169007" y="103554"/>
                      <a:pt x="338015" y="35170"/>
                      <a:pt x="480646" y="42985"/>
                    </a:cubicBezTo>
                    <a:cubicBezTo>
                      <a:pt x="623277" y="50801"/>
                      <a:pt x="670170" y="187570"/>
                      <a:pt x="855785" y="218831"/>
                    </a:cubicBezTo>
                    <a:cubicBezTo>
                      <a:pt x="1041400" y="250092"/>
                      <a:pt x="1432170" y="252046"/>
                      <a:pt x="1594339" y="230554"/>
                    </a:cubicBezTo>
                    <a:cubicBezTo>
                      <a:pt x="1756508" y="209062"/>
                      <a:pt x="1756508" y="80108"/>
                      <a:pt x="1828800" y="89877"/>
                    </a:cubicBezTo>
                    <a:cubicBezTo>
                      <a:pt x="1901092" y="99646"/>
                      <a:pt x="1936261" y="271584"/>
                      <a:pt x="2028092" y="289169"/>
                    </a:cubicBezTo>
                    <a:cubicBezTo>
                      <a:pt x="2119923" y="306754"/>
                      <a:pt x="2256693" y="201246"/>
                      <a:pt x="2379785" y="195385"/>
                    </a:cubicBezTo>
                    <a:cubicBezTo>
                      <a:pt x="2502877" y="189524"/>
                      <a:pt x="2629877" y="285262"/>
                      <a:pt x="2766646" y="254000"/>
                    </a:cubicBezTo>
                    <a:cubicBezTo>
                      <a:pt x="2903415" y="222738"/>
                      <a:pt x="3053862" y="0"/>
                      <a:pt x="3200400" y="7815"/>
                    </a:cubicBezTo>
                    <a:cubicBezTo>
                      <a:pt x="3346939" y="15630"/>
                      <a:pt x="3487616" y="244230"/>
                      <a:pt x="3645877" y="300892"/>
                    </a:cubicBezTo>
                    <a:cubicBezTo>
                      <a:pt x="3804138" y="357554"/>
                      <a:pt x="4026877" y="386862"/>
                      <a:pt x="4149969" y="347785"/>
                    </a:cubicBezTo>
                    <a:cubicBezTo>
                      <a:pt x="4273061" y="308708"/>
                      <a:pt x="4328746" y="187569"/>
                      <a:pt x="4384431" y="66431"/>
                    </a:cubicBezTo>
                  </a:path>
                </a:pathLst>
              </a:cu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a:p>
            </p:txBody>
          </p:sp>
          <p:sp>
            <p:nvSpPr>
              <p:cNvPr id="13" name="Freeform 12"/>
              <p:cNvSpPr/>
              <p:nvPr/>
            </p:nvSpPr>
            <p:spPr>
              <a:xfrm>
                <a:off x="2486025" y="2244725"/>
                <a:ext cx="4724400" cy="2284413"/>
              </a:xfrm>
              <a:custGeom>
                <a:avLst/>
                <a:gdLst>
                  <a:gd name="connsiteX0" fmla="*/ 0 w 4360985"/>
                  <a:gd name="connsiteY0" fmla="*/ 0 h 2284046"/>
                  <a:gd name="connsiteX1" fmla="*/ 211015 w 4360985"/>
                  <a:gd name="connsiteY1" fmla="*/ 410308 h 2284046"/>
                  <a:gd name="connsiteX2" fmla="*/ 515815 w 4360985"/>
                  <a:gd name="connsiteY2" fmla="*/ 410308 h 2284046"/>
                  <a:gd name="connsiteX3" fmla="*/ 609600 w 4360985"/>
                  <a:gd name="connsiteY3" fmla="*/ 750277 h 2284046"/>
                  <a:gd name="connsiteX4" fmla="*/ 1008185 w 4360985"/>
                  <a:gd name="connsiteY4" fmla="*/ 1066800 h 2284046"/>
                  <a:gd name="connsiteX5" fmla="*/ 1254369 w 4360985"/>
                  <a:gd name="connsiteY5" fmla="*/ 984739 h 2284046"/>
                  <a:gd name="connsiteX6" fmla="*/ 1488831 w 4360985"/>
                  <a:gd name="connsiteY6" fmla="*/ 1277816 h 2284046"/>
                  <a:gd name="connsiteX7" fmla="*/ 1535723 w 4360985"/>
                  <a:gd name="connsiteY7" fmla="*/ 1559170 h 2284046"/>
                  <a:gd name="connsiteX8" fmla="*/ 1758462 w 4360985"/>
                  <a:gd name="connsiteY8" fmla="*/ 1547447 h 2284046"/>
                  <a:gd name="connsiteX9" fmla="*/ 2074985 w 4360985"/>
                  <a:gd name="connsiteY9" fmla="*/ 1711570 h 2284046"/>
                  <a:gd name="connsiteX10" fmla="*/ 2098431 w 4360985"/>
                  <a:gd name="connsiteY10" fmla="*/ 1946031 h 2284046"/>
                  <a:gd name="connsiteX11" fmla="*/ 2356339 w 4360985"/>
                  <a:gd name="connsiteY11" fmla="*/ 2121877 h 2284046"/>
                  <a:gd name="connsiteX12" fmla="*/ 2590800 w 4360985"/>
                  <a:gd name="connsiteY12" fmla="*/ 2133600 h 2284046"/>
                  <a:gd name="connsiteX13" fmla="*/ 2860431 w 4360985"/>
                  <a:gd name="connsiteY13" fmla="*/ 1992923 h 2284046"/>
                  <a:gd name="connsiteX14" fmla="*/ 3247292 w 4360985"/>
                  <a:gd name="connsiteY14" fmla="*/ 2086708 h 2284046"/>
                  <a:gd name="connsiteX15" fmla="*/ 3540369 w 4360985"/>
                  <a:gd name="connsiteY15" fmla="*/ 2262554 h 2284046"/>
                  <a:gd name="connsiteX16" fmla="*/ 3974123 w 4360985"/>
                  <a:gd name="connsiteY16" fmla="*/ 2215662 h 2284046"/>
                  <a:gd name="connsiteX17" fmla="*/ 4208585 w 4360985"/>
                  <a:gd name="connsiteY17" fmla="*/ 2004647 h 2284046"/>
                  <a:gd name="connsiteX18" fmla="*/ 4360985 w 4360985"/>
                  <a:gd name="connsiteY18" fmla="*/ 2016370 h 228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0985" h="2284046">
                    <a:moveTo>
                      <a:pt x="0" y="0"/>
                    </a:moveTo>
                    <a:cubicBezTo>
                      <a:pt x="62523" y="170961"/>
                      <a:pt x="125046" y="341923"/>
                      <a:pt x="211015" y="410308"/>
                    </a:cubicBezTo>
                    <a:cubicBezTo>
                      <a:pt x="296984" y="478693"/>
                      <a:pt x="449384" y="353647"/>
                      <a:pt x="515815" y="410308"/>
                    </a:cubicBezTo>
                    <a:cubicBezTo>
                      <a:pt x="582246" y="466969"/>
                      <a:pt x="527538" y="640862"/>
                      <a:pt x="609600" y="750277"/>
                    </a:cubicBezTo>
                    <a:cubicBezTo>
                      <a:pt x="691662" y="859692"/>
                      <a:pt x="900724" y="1027723"/>
                      <a:pt x="1008185" y="1066800"/>
                    </a:cubicBezTo>
                    <a:cubicBezTo>
                      <a:pt x="1115647" y="1105877"/>
                      <a:pt x="1174261" y="949570"/>
                      <a:pt x="1254369" y="984739"/>
                    </a:cubicBezTo>
                    <a:cubicBezTo>
                      <a:pt x="1334477" y="1019908"/>
                      <a:pt x="1441939" y="1182078"/>
                      <a:pt x="1488831" y="1277816"/>
                    </a:cubicBezTo>
                    <a:cubicBezTo>
                      <a:pt x="1535723" y="1373554"/>
                      <a:pt x="1490785" y="1514232"/>
                      <a:pt x="1535723" y="1559170"/>
                    </a:cubicBezTo>
                    <a:cubicBezTo>
                      <a:pt x="1580661" y="1604108"/>
                      <a:pt x="1668585" y="1522047"/>
                      <a:pt x="1758462" y="1547447"/>
                    </a:cubicBezTo>
                    <a:cubicBezTo>
                      <a:pt x="1848339" y="1572847"/>
                      <a:pt x="2018324" y="1645140"/>
                      <a:pt x="2074985" y="1711570"/>
                    </a:cubicBezTo>
                    <a:cubicBezTo>
                      <a:pt x="2131646" y="1778000"/>
                      <a:pt x="2051539" y="1877646"/>
                      <a:pt x="2098431" y="1946031"/>
                    </a:cubicBezTo>
                    <a:cubicBezTo>
                      <a:pt x="2145323" y="2014416"/>
                      <a:pt x="2274278" y="2090616"/>
                      <a:pt x="2356339" y="2121877"/>
                    </a:cubicBezTo>
                    <a:cubicBezTo>
                      <a:pt x="2438401" y="2153139"/>
                      <a:pt x="2506785" y="2155092"/>
                      <a:pt x="2590800" y="2133600"/>
                    </a:cubicBezTo>
                    <a:cubicBezTo>
                      <a:pt x="2674815" y="2112108"/>
                      <a:pt x="2751016" y="2000738"/>
                      <a:pt x="2860431" y="1992923"/>
                    </a:cubicBezTo>
                    <a:cubicBezTo>
                      <a:pt x="2969846" y="1985108"/>
                      <a:pt x="3133969" y="2041770"/>
                      <a:pt x="3247292" y="2086708"/>
                    </a:cubicBezTo>
                    <a:cubicBezTo>
                      <a:pt x="3360615" y="2131647"/>
                      <a:pt x="3419231" y="2241062"/>
                      <a:pt x="3540369" y="2262554"/>
                    </a:cubicBezTo>
                    <a:cubicBezTo>
                      <a:pt x="3661507" y="2284046"/>
                      <a:pt x="3862754" y="2258646"/>
                      <a:pt x="3974123" y="2215662"/>
                    </a:cubicBezTo>
                    <a:cubicBezTo>
                      <a:pt x="4085492" y="2172678"/>
                      <a:pt x="4144108" y="2037862"/>
                      <a:pt x="4208585" y="2004647"/>
                    </a:cubicBezTo>
                    <a:cubicBezTo>
                      <a:pt x="4273062" y="1971432"/>
                      <a:pt x="4317023" y="1993901"/>
                      <a:pt x="4360985" y="2016370"/>
                    </a:cubicBezTo>
                  </a:path>
                </a:pathLst>
              </a:cu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a:p>
            </p:txBody>
          </p:sp>
          <p:sp>
            <p:nvSpPr>
              <p:cNvPr id="14" name="TextBox 38"/>
              <p:cNvSpPr txBox="1">
                <a:spLocks noChangeArrowheads="1"/>
              </p:cNvSpPr>
              <p:nvPr/>
            </p:nvSpPr>
            <p:spPr bwMode="auto">
              <a:xfrm>
                <a:off x="4357688" y="2819400"/>
                <a:ext cx="1914525" cy="339725"/>
              </a:xfrm>
              <a:prstGeom prst="rect">
                <a:avLst/>
              </a:prstGeom>
              <a:noFill/>
              <a:ln w="9525">
                <a:noFill/>
                <a:miter lim="800000"/>
                <a:headEnd/>
                <a:tailEnd/>
              </a:ln>
            </p:spPr>
            <p:txBody>
              <a:bodyPr wrap="none">
                <a:spAutoFit/>
              </a:bodyPr>
              <a:lstStyle/>
              <a:p>
                <a:pPr eaLnBrk="0" hangingPunct="0">
                  <a:spcBef>
                    <a:spcPct val="50000"/>
                  </a:spcBef>
                </a:pPr>
                <a:r>
                  <a:rPr lang="en-GB" sz="1600" dirty="0">
                    <a:solidFill>
                      <a:srgbClr val="0070C0"/>
                    </a:solidFill>
                  </a:rPr>
                  <a:t>Flux correction</a:t>
                </a:r>
              </a:p>
            </p:txBody>
          </p:sp>
          <p:sp>
            <p:nvSpPr>
              <p:cNvPr id="15" name="TextBox 39"/>
              <p:cNvSpPr txBox="1">
                <a:spLocks noChangeArrowheads="1"/>
              </p:cNvSpPr>
              <p:nvPr/>
            </p:nvSpPr>
            <p:spPr bwMode="auto">
              <a:xfrm>
                <a:off x="4359275" y="3390900"/>
                <a:ext cx="2698750" cy="339725"/>
              </a:xfrm>
              <a:prstGeom prst="rect">
                <a:avLst/>
              </a:prstGeom>
              <a:noFill/>
              <a:ln w="9525">
                <a:noFill/>
                <a:miter lim="800000"/>
                <a:headEnd/>
                <a:tailEnd/>
              </a:ln>
            </p:spPr>
            <p:txBody>
              <a:bodyPr wrap="none">
                <a:spAutoFit/>
              </a:bodyPr>
              <a:lstStyle/>
              <a:p>
                <a:pPr eaLnBrk="0" hangingPunct="0">
                  <a:spcBef>
                    <a:spcPct val="50000"/>
                  </a:spcBef>
                </a:pPr>
                <a:r>
                  <a:rPr lang="en-GB" sz="1600">
                    <a:solidFill>
                      <a:srgbClr val="7030A0"/>
                    </a:solidFill>
                  </a:rPr>
                  <a:t>Anomaly initialisation</a:t>
                </a:r>
              </a:p>
            </p:txBody>
          </p:sp>
          <p:sp>
            <p:nvSpPr>
              <p:cNvPr id="16" name="TextBox 40"/>
              <p:cNvSpPr txBox="1">
                <a:spLocks noChangeArrowheads="1"/>
              </p:cNvSpPr>
              <p:nvPr/>
            </p:nvSpPr>
            <p:spPr bwMode="auto">
              <a:xfrm>
                <a:off x="4357688" y="3105150"/>
                <a:ext cx="2535237" cy="339725"/>
              </a:xfrm>
              <a:prstGeom prst="rect">
                <a:avLst/>
              </a:prstGeom>
              <a:noFill/>
              <a:ln w="9525">
                <a:noFill/>
                <a:miter lim="800000"/>
                <a:headEnd/>
                <a:tailEnd/>
              </a:ln>
            </p:spPr>
            <p:txBody>
              <a:bodyPr wrap="none">
                <a:spAutoFit/>
              </a:bodyPr>
              <a:lstStyle/>
              <a:p>
                <a:pPr eaLnBrk="0" hangingPunct="0">
                  <a:spcBef>
                    <a:spcPct val="50000"/>
                  </a:spcBef>
                </a:pPr>
                <a:r>
                  <a:rPr lang="en-GB" sz="1600" dirty="0">
                    <a:solidFill>
                      <a:srgbClr val="FF0000"/>
                    </a:solidFill>
                  </a:rPr>
                  <a:t>Normal initialisation</a:t>
                </a:r>
              </a:p>
            </p:txBody>
          </p:sp>
          <p:cxnSp>
            <p:nvCxnSpPr>
              <p:cNvPr id="17" name="Straight Arrow Connector 16"/>
              <p:cNvCxnSpPr/>
              <p:nvPr/>
            </p:nvCxnSpPr>
            <p:spPr>
              <a:xfrm rot="5400000" flipH="1" flipV="1">
                <a:off x="5547519" y="2534444"/>
                <a:ext cx="714375" cy="1587"/>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5142707" y="3891756"/>
                <a:ext cx="285750" cy="1587"/>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cxnSp>
          <p:nvCxnSpPr>
            <p:cNvPr id="6" name="Straight Arrow Connector 5"/>
            <p:cNvCxnSpPr/>
            <p:nvPr/>
          </p:nvCxnSpPr>
          <p:spPr>
            <a:xfrm rot="10800000">
              <a:off x="3970338" y="3248025"/>
              <a:ext cx="387350" cy="158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rrowheads="1"/>
          </p:cNvSpPr>
          <p:nvPr>
            <p:ph type="title" idx="4294967295"/>
          </p:nvPr>
        </p:nvSpPr>
        <p:spPr>
          <a:xfrm>
            <a:off x="577850" y="115888"/>
            <a:ext cx="9328150" cy="762000"/>
          </a:xfrm>
        </p:spPr>
        <p:txBody>
          <a:bodyPr/>
          <a:lstStyle/>
          <a:p>
            <a:r>
              <a:rPr lang="en-GB" smtClean="0"/>
              <a:t>How do we initialize the ocean?</a:t>
            </a:r>
          </a:p>
        </p:txBody>
      </p:sp>
      <p:sp>
        <p:nvSpPr>
          <p:cNvPr id="869379" name="Rectangle 3"/>
          <p:cNvSpPr>
            <a:spLocks noGrp="1" noChangeArrowheads="1"/>
          </p:cNvSpPr>
          <p:nvPr>
            <p:ph type="body" idx="4294967295"/>
          </p:nvPr>
        </p:nvSpPr>
        <p:spPr>
          <a:xfrm>
            <a:off x="416496" y="1052736"/>
            <a:ext cx="9170988" cy="4968875"/>
          </a:xfrm>
        </p:spPr>
        <p:txBody>
          <a:bodyPr/>
          <a:lstStyle/>
          <a:p>
            <a:pPr marL="381000" indent="-381000">
              <a:buNone/>
            </a:pPr>
            <a:r>
              <a:rPr lang="en-GB" sz="2000" dirty="0" smtClean="0">
                <a:solidFill>
                  <a:srgbClr val="3333CC"/>
                </a:solidFill>
              </a:rPr>
              <a:t>To a large extent, the large scale ocean variability is forced by the atmospheric surface fluxes. </a:t>
            </a:r>
          </a:p>
          <a:p>
            <a:pPr marL="800100" lvl="1" indent="-233363">
              <a:buFont typeface="Wingdings" pitchFamily="2" charset="2"/>
              <a:buNone/>
            </a:pPr>
            <a:r>
              <a:rPr lang="en-GB" sz="1200" dirty="0" smtClean="0"/>
              <a:t>Different ocean models forced by the same surface fluxes will produce similar tropical variability.</a:t>
            </a:r>
          </a:p>
          <a:p>
            <a:pPr marL="800100" lvl="1" indent="-233363">
              <a:buFont typeface="Wingdings" pitchFamily="2" charset="2"/>
              <a:buNone/>
            </a:pPr>
            <a:r>
              <a:rPr lang="en-GB" sz="1200" dirty="0" smtClean="0"/>
              <a:t>Daily fluxes of heat (short and long wave, latent, sensible heat), momentum and fresh water fluxes. </a:t>
            </a:r>
            <a:r>
              <a:rPr lang="en-GB" sz="1200" b="1" dirty="0" smtClean="0"/>
              <a:t>Wind stress is essential for the </a:t>
            </a:r>
            <a:r>
              <a:rPr lang="en-GB" sz="1200" b="1" dirty="0" err="1" smtClean="0"/>
              <a:t>interannual</a:t>
            </a:r>
            <a:r>
              <a:rPr lang="en-GB" sz="1200" b="1" dirty="0" smtClean="0"/>
              <a:t> variability</a:t>
            </a:r>
            <a:r>
              <a:rPr lang="en-GB" sz="1200" dirty="0" smtClean="0"/>
              <a:t>.</a:t>
            </a:r>
            <a:r>
              <a:rPr lang="en-GB" dirty="0" smtClean="0"/>
              <a:t> </a:t>
            </a:r>
          </a:p>
          <a:p>
            <a:pPr marL="800100" lvl="1" indent="-233363">
              <a:buFont typeface="Wingdings" pitchFamily="2" charset="2"/>
              <a:buNone/>
            </a:pPr>
            <a:endParaRPr lang="en-GB" dirty="0"/>
          </a:p>
          <a:p>
            <a:pPr marL="800100" lvl="1" indent="-233363">
              <a:buFont typeface="Wingdings" pitchFamily="2" charset="2"/>
              <a:buNone/>
            </a:pPr>
            <a:r>
              <a:rPr lang="en-GB" dirty="0" smtClean="0">
                <a:solidFill>
                  <a:srgbClr val="9900CC"/>
                </a:solidFill>
              </a:rPr>
              <a:t>                            OCEAN MODEL </a:t>
            </a:r>
            <a:r>
              <a:rPr lang="en-GB" b="1" dirty="0" smtClean="0">
                <a:solidFill>
                  <a:srgbClr val="9900CC"/>
                </a:solidFill>
              </a:rPr>
              <a:t>+</a:t>
            </a:r>
            <a:endParaRPr lang="en-GB" b="1" dirty="0" smtClean="0"/>
          </a:p>
          <a:p>
            <a:pPr marL="457200" indent="-457200">
              <a:buFont typeface="+mj-lt"/>
              <a:buAutoNum type="arabicPeriod"/>
            </a:pPr>
            <a:r>
              <a:rPr lang="en-GB" sz="1800" dirty="0" smtClean="0">
                <a:solidFill>
                  <a:srgbClr val="9900CC"/>
                </a:solidFill>
              </a:rPr>
              <a:t>Fluxes from atmospheric </a:t>
            </a:r>
            <a:r>
              <a:rPr lang="en-GB" sz="1800" dirty="0">
                <a:solidFill>
                  <a:srgbClr val="9900CC"/>
                </a:solidFill>
              </a:rPr>
              <a:t>models: Constrained by </a:t>
            </a:r>
            <a:r>
              <a:rPr lang="en-GB" sz="1800" dirty="0" smtClean="0">
                <a:solidFill>
                  <a:srgbClr val="9900CC"/>
                </a:solidFill>
              </a:rPr>
              <a:t>SST</a:t>
            </a:r>
          </a:p>
          <a:p>
            <a:pPr marL="909637" lvl="1" indent="-342900">
              <a:lnSpc>
                <a:spcPct val="80000"/>
              </a:lnSpc>
              <a:buNone/>
            </a:pPr>
            <a:r>
              <a:rPr lang="en-GB" sz="1400" dirty="0" smtClean="0">
                <a:solidFill>
                  <a:srgbClr val="3333CC"/>
                </a:solidFill>
              </a:rPr>
              <a:t> </a:t>
            </a:r>
            <a:r>
              <a:rPr lang="en-GB" sz="1400" dirty="0" smtClean="0"/>
              <a:t>have large </a:t>
            </a:r>
            <a:r>
              <a:rPr lang="en-GB" sz="1400" b="1" dirty="0" smtClean="0"/>
              <a:t>systematic errors</a:t>
            </a:r>
            <a:r>
              <a:rPr lang="en-GB" sz="1400" dirty="0" smtClean="0"/>
              <a:t> and a </a:t>
            </a:r>
            <a:r>
              <a:rPr lang="en-GB" sz="1400" b="1" dirty="0" smtClean="0"/>
              <a:t>large  unconstrained chaotic component</a:t>
            </a:r>
            <a:r>
              <a:rPr lang="en-GB" dirty="0" smtClean="0"/>
              <a:t> </a:t>
            </a:r>
          </a:p>
          <a:p>
            <a:pPr marL="457200" indent="-457200">
              <a:buFont typeface="+mj-lt"/>
              <a:buAutoNum type="arabicPeriod"/>
            </a:pPr>
            <a:r>
              <a:rPr lang="en-GB" sz="1800" dirty="0">
                <a:solidFill>
                  <a:srgbClr val="9900CC"/>
                </a:solidFill>
              </a:rPr>
              <a:t>F</a:t>
            </a:r>
            <a:r>
              <a:rPr lang="en-GB" sz="1800" dirty="0" smtClean="0">
                <a:solidFill>
                  <a:srgbClr val="9900CC"/>
                </a:solidFill>
              </a:rPr>
              <a:t>luxes </a:t>
            </a:r>
            <a:r>
              <a:rPr lang="en-GB" sz="1800" dirty="0">
                <a:solidFill>
                  <a:srgbClr val="9900CC"/>
                </a:solidFill>
              </a:rPr>
              <a:t>from atmospheric </a:t>
            </a:r>
            <a:r>
              <a:rPr lang="en-GB" sz="1800" dirty="0" smtClean="0">
                <a:solidFill>
                  <a:srgbClr val="9900CC"/>
                </a:solidFill>
              </a:rPr>
              <a:t>reanalysis: Constrained by SST+ </a:t>
            </a:r>
            <a:r>
              <a:rPr lang="en-GB" sz="1800" dirty="0" err="1" smtClean="0">
                <a:solidFill>
                  <a:srgbClr val="9900CC"/>
                </a:solidFill>
              </a:rPr>
              <a:t>Atmos</a:t>
            </a:r>
            <a:r>
              <a:rPr lang="en-GB" sz="1800" dirty="0" smtClean="0">
                <a:solidFill>
                  <a:srgbClr val="9900CC"/>
                </a:solidFill>
              </a:rPr>
              <a:t> Obs. </a:t>
            </a:r>
          </a:p>
          <a:p>
            <a:pPr marL="800100" lvl="1" indent="-233363">
              <a:lnSpc>
                <a:spcPct val="80000"/>
              </a:lnSpc>
              <a:buNone/>
            </a:pPr>
            <a:r>
              <a:rPr lang="en-GB" sz="1400" dirty="0" smtClean="0"/>
              <a:t>Reduced chaotic component and systematic error. But still large errors/uncertainty</a:t>
            </a:r>
          </a:p>
          <a:p>
            <a:pPr marL="800100" lvl="1" indent="-233363">
              <a:lnSpc>
                <a:spcPct val="80000"/>
              </a:lnSpc>
              <a:buNone/>
            </a:pPr>
            <a:endParaRPr lang="en-GB" sz="1400" dirty="0" smtClean="0"/>
          </a:p>
          <a:p>
            <a:pPr marL="381000" indent="-381000">
              <a:buFont typeface="+mj-lt"/>
              <a:buAutoNum type="arabicPeriod"/>
            </a:pPr>
            <a:r>
              <a:rPr lang="en-GB" sz="1800" dirty="0" smtClean="0">
                <a:solidFill>
                  <a:srgbClr val="9900CC"/>
                </a:solidFill>
              </a:rPr>
              <a:t>Fluxes from </a:t>
            </a:r>
            <a:r>
              <a:rPr lang="en-GB" sz="1800" dirty="0" err="1" smtClean="0">
                <a:solidFill>
                  <a:srgbClr val="9900CC"/>
                </a:solidFill>
              </a:rPr>
              <a:t>atmos</a:t>
            </a:r>
            <a:r>
              <a:rPr lang="en-GB" sz="1800" dirty="0" smtClean="0">
                <a:solidFill>
                  <a:srgbClr val="9900CC"/>
                </a:solidFill>
              </a:rPr>
              <a:t> </a:t>
            </a:r>
            <a:r>
              <a:rPr lang="en-GB" sz="1800" dirty="0" err="1" smtClean="0">
                <a:solidFill>
                  <a:srgbClr val="9900CC"/>
                </a:solidFill>
              </a:rPr>
              <a:t>reanalysis+Ocean</a:t>
            </a:r>
            <a:r>
              <a:rPr lang="en-GB" sz="1800" dirty="0" smtClean="0">
                <a:solidFill>
                  <a:srgbClr val="9900CC"/>
                </a:solidFill>
              </a:rPr>
              <a:t> </a:t>
            </a:r>
            <a:r>
              <a:rPr lang="en-GB" sz="1800" dirty="0" err="1" smtClean="0">
                <a:solidFill>
                  <a:srgbClr val="9900CC"/>
                </a:solidFill>
              </a:rPr>
              <a:t>Obs</a:t>
            </a:r>
            <a:r>
              <a:rPr lang="en-GB" sz="1800" dirty="0">
                <a:solidFill>
                  <a:srgbClr val="9900CC"/>
                </a:solidFill>
              </a:rPr>
              <a:t> </a:t>
            </a:r>
            <a:r>
              <a:rPr lang="en-GB" sz="1800" dirty="0" smtClean="0">
                <a:solidFill>
                  <a:srgbClr val="9900CC"/>
                </a:solidFill>
              </a:rPr>
              <a:t>( </a:t>
            </a:r>
            <a:r>
              <a:rPr lang="en-GB" sz="1800" dirty="0" err="1" smtClean="0">
                <a:solidFill>
                  <a:srgbClr val="9900CC"/>
                </a:solidFill>
              </a:rPr>
              <a:t>SST+Atmos</a:t>
            </a:r>
            <a:r>
              <a:rPr lang="en-GB" sz="1800" dirty="0" smtClean="0">
                <a:solidFill>
                  <a:srgbClr val="9900CC"/>
                </a:solidFill>
              </a:rPr>
              <a:t> </a:t>
            </a:r>
            <a:r>
              <a:rPr lang="en-GB" sz="1800" dirty="0" err="1" smtClean="0">
                <a:solidFill>
                  <a:srgbClr val="9900CC"/>
                </a:solidFill>
              </a:rPr>
              <a:t>Obs+Ocean</a:t>
            </a:r>
            <a:r>
              <a:rPr lang="en-GB" sz="1800" dirty="0" smtClean="0">
                <a:solidFill>
                  <a:srgbClr val="9900CC"/>
                </a:solidFill>
              </a:rPr>
              <a:t> </a:t>
            </a:r>
            <a:r>
              <a:rPr lang="en-GB" sz="1800" dirty="0" err="1" smtClean="0">
                <a:solidFill>
                  <a:srgbClr val="9900CC"/>
                </a:solidFill>
              </a:rPr>
              <a:t>Obs</a:t>
            </a:r>
            <a:r>
              <a:rPr lang="en-GB" sz="1800" dirty="0" smtClean="0">
                <a:solidFill>
                  <a:srgbClr val="9900CC"/>
                </a:solidFill>
              </a:rPr>
              <a:t>):</a:t>
            </a:r>
            <a:r>
              <a:rPr lang="en-GB" sz="1800" dirty="0" smtClean="0">
                <a:solidFill>
                  <a:srgbClr val="3333CC"/>
                </a:solidFill>
              </a:rPr>
              <a:t> </a:t>
            </a:r>
            <a:r>
              <a:rPr lang="en-GB" sz="1800" b="1" dirty="0">
                <a:solidFill>
                  <a:srgbClr val="9900CC"/>
                </a:solidFill>
              </a:rPr>
              <a:t>Ocean </a:t>
            </a:r>
            <a:r>
              <a:rPr lang="en-GB" sz="1800" b="1" dirty="0" smtClean="0">
                <a:solidFill>
                  <a:srgbClr val="9900CC"/>
                </a:solidFill>
              </a:rPr>
              <a:t>re-analysis</a:t>
            </a:r>
            <a:r>
              <a:rPr lang="en-GB" sz="1800" dirty="0" smtClean="0">
                <a:solidFill>
                  <a:srgbClr val="3333CC"/>
                </a:solidFill>
              </a:rPr>
              <a:t>. </a:t>
            </a:r>
            <a:r>
              <a:rPr lang="en-GB" sz="1800" dirty="0" smtClean="0"/>
              <a:t>Difficulties: </a:t>
            </a:r>
            <a:r>
              <a:rPr lang="en-GB" sz="1400" dirty="0" smtClean="0"/>
              <a:t>Changing observing system and model error</a:t>
            </a:r>
          </a:p>
          <a:p>
            <a:pPr marL="381000" indent="-381000">
              <a:buNone/>
            </a:pPr>
            <a:endParaRPr lang="en-GB"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69379">
                                            <p:txEl>
                                              <p:pRg st="5" end="5"/>
                                            </p:txEl>
                                          </p:spTgt>
                                        </p:tgtEl>
                                        <p:attrNameLst>
                                          <p:attrName>style.visibility</p:attrName>
                                        </p:attrNameLst>
                                      </p:cBhvr>
                                      <p:to>
                                        <p:strVal val="visible"/>
                                      </p:to>
                                    </p:set>
                                    <p:anim calcmode="lin" valueType="num">
                                      <p:cBhvr additive="base">
                                        <p:cTn id="7" dur="500" fill="hold"/>
                                        <p:tgtEl>
                                          <p:spTgt spid="869379">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69379">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69379">
                                            <p:txEl>
                                              <p:pRg st="6" end="6"/>
                                            </p:txEl>
                                          </p:spTgt>
                                        </p:tgtEl>
                                        <p:attrNameLst>
                                          <p:attrName>style.visibility</p:attrName>
                                        </p:attrNameLst>
                                      </p:cBhvr>
                                      <p:to>
                                        <p:strVal val="visible"/>
                                      </p:to>
                                    </p:set>
                                    <p:anim calcmode="lin" valueType="num">
                                      <p:cBhvr additive="base">
                                        <p:cTn id="11" dur="500" fill="hold"/>
                                        <p:tgtEl>
                                          <p:spTgt spid="869379">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693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69379">
                                            <p:txEl>
                                              <p:pRg st="7" end="7"/>
                                            </p:txEl>
                                          </p:spTgt>
                                        </p:tgtEl>
                                        <p:attrNameLst>
                                          <p:attrName>style.visibility</p:attrName>
                                        </p:attrNameLst>
                                      </p:cBhvr>
                                      <p:to>
                                        <p:strVal val="visible"/>
                                      </p:to>
                                    </p:set>
                                    <p:anim calcmode="lin" valueType="num">
                                      <p:cBhvr additive="base">
                                        <p:cTn id="17" dur="500" fill="hold"/>
                                        <p:tgtEl>
                                          <p:spTgt spid="869379">
                                            <p:txEl>
                                              <p:pRg st="7" end="7"/>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69379">
                                            <p:txEl>
                                              <p:pRg st="7" end="7"/>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69379">
                                            <p:txEl>
                                              <p:pRg st="8" end="8"/>
                                            </p:txEl>
                                          </p:spTgt>
                                        </p:tgtEl>
                                        <p:attrNameLst>
                                          <p:attrName>style.visibility</p:attrName>
                                        </p:attrNameLst>
                                      </p:cBhvr>
                                      <p:to>
                                        <p:strVal val="visible"/>
                                      </p:to>
                                    </p:set>
                                    <p:anim calcmode="lin" valueType="num">
                                      <p:cBhvr additive="base">
                                        <p:cTn id="21" dur="500" fill="hold"/>
                                        <p:tgtEl>
                                          <p:spTgt spid="869379">
                                            <p:txEl>
                                              <p:pRg st="8" end="8"/>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6937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69379">
                                            <p:txEl>
                                              <p:pRg st="10" end="10"/>
                                            </p:txEl>
                                          </p:spTgt>
                                        </p:tgtEl>
                                        <p:attrNameLst>
                                          <p:attrName>style.visibility</p:attrName>
                                        </p:attrNameLst>
                                      </p:cBhvr>
                                      <p:to>
                                        <p:strVal val="visible"/>
                                      </p:to>
                                    </p:set>
                                    <p:anim calcmode="lin" valueType="num">
                                      <p:cBhvr additive="base">
                                        <p:cTn id="27" dur="500" fill="hold"/>
                                        <p:tgtEl>
                                          <p:spTgt spid="869379">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6937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2"/>
          <p:cNvSpPr>
            <a:spLocks noGrp="1" noChangeArrowheads="1"/>
          </p:cNvSpPr>
          <p:nvPr>
            <p:ph type="title"/>
          </p:nvPr>
        </p:nvSpPr>
        <p:spPr/>
        <p:txBody>
          <a:bodyPr/>
          <a:lstStyle/>
          <a:p>
            <a:r>
              <a:rPr lang="en-GB" smtClean="0"/>
              <a:t>Information to initialize the ocean</a:t>
            </a:r>
            <a:endParaRPr lang="en-US" smtClean="0"/>
          </a:p>
        </p:txBody>
      </p:sp>
      <p:sp>
        <p:nvSpPr>
          <p:cNvPr id="867331" name="Rectangle 3"/>
          <p:cNvSpPr>
            <a:spLocks noGrp="1" noChangeArrowheads="1"/>
          </p:cNvSpPr>
          <p:nvPr>
            <p:ph type="body" idx="1"/>
          </p:nvPr>
        </p:nvSpPr>
        <p:spPr/>
        <p:txBody>
          <a:bodyPr/>
          <a:lstStyle/>
          <a:p>
            <a:r>
              <a:rPr lang="en-GB" smtClean="0"/>
              <a:t>Ocean model  Plus:</a:t>
            </a:r>
          </a:p>
          <a:p>
            <a:pPr lvl="1">
              <a:buFont typeface="Wingdings" pitchFamily="2" charset="2"/>
              <a:buNone/>
            </a:pPr>
            <a:r>
              <a:rPr lang="en-GB" smtClean="0"/>
              <a:t>SST</a:t>
            </a:r>
            <a:endParaRPr lang="en-GB" sz="1600" smtClean="0"/>
          </a:p>
          <a:p>
            <a:pPr lvl="1">
              <a:buFont typeface="Wingdings" pitchFamily="2" charset="2"/>
              <a:buNone/>
            </a:pPr>
            <a:r>
              <a:rPr lang="en-GB" smtClean="0"/>
              <a:t>Atmospheric fluxes from atmospheric reanalysis</a:t>
            </a:r>
          </a:p>
          <a:p>
            <a:pPr lvl="1">
              <a:buFont typeface="Wingdings" pitchFamily="2" charset="2"/>
              <a:buNone/>
            </a:pPr>
            <a:r>
              <a:rPr lang="en-GB" smtClean="0"/>
              <a:t>Subsurface ocean information</a:t>
            </a:r>
            <a:endParaRPr lang="en-US" smtClean="0"/>
          </a:p>
        </p:txBody>
      </p:sp>
      <p:grpSp>
        <p:nvGrpSpPr>
          <p:cNvPr id="867332" name="Group 3"/>
          <p:cNvGrpSpPr>
            <a:grpSpLocks/>
          </p:cNvGrpSpPr>
          <p:nvPr/>
        </p:nvGrpSpPr>
        <p:grpSpPr bwMode="auto">
          <a:xfrm>
            <a:off x="704850" y="3398838"/>
            <a:ext cx="8208963" cy="2909887"/>
            <a:chOff x="444" y="482"/>
            <a:chExt cx="5171" cy="1833"/>
          </a:xfrm>
        </p:grpSpPr>
        <p:grpSp>
          <p:nvGrpSpPr>
            <p:cNvPr id="867333" name="Group 4"/>
            <p:cNvGrpSpPr>
              <a:grpSpLocks/>
            </p:cNvGrpSpPr>
            <p:nvPr/>
          </p:nvGrpSpPr>
          <p:grpSpPr bwMode="auto">
            <a:xfrm>
              <a:off x="535" y="1097"/>
              <a:ext cx="3221" cy="609"/>
              <a:chOff x="2757" y="436"/>
              <a:chExt cx="3221" cy="609"/>
            </a:xfrm>
          </p:grpSpPr>
          <p:pic>
            <p:nvPicPr>
              <p:cNvPr id="867334" name="Picture 5" descr="splash-bar-sm"/>
              <p:cNvPicPr>
                <a:picLocks noChangeAspect="1" noChangeArrowheads="1"/>
              </p:cNvPicPr>
              <p:nvPr/>
            </p:nvPicPr>
            <p:blipFill>
              <a:blip r:embed="rId3" cstate="print"/>
              <a:srcRect l="37944" r="45782"/>
              <a:stretch>
                <a:fillRect/>
              </a:stretch>
            </p:blipFill>
            <p:spPr bwMode="auto">
              <a:xfrm>
                <a:off x="2757" y="436"/>
                <a:ext cx="953" cy="609"/>
              </a:xfrm>
              <a:prstGeom prst="rect">
                <a:avLst/>
              </a:prstGeom>
              <a:noFill/>
              <a:ln w="9525">
                <a:noFill/>
                <a:miter lim="800000"/>
                <a:headEnd/>
                <a:tailEnd/>
              </a:ln>
            </p:spPr>
          </p:pic>
          <p:pic>
            <p:nvPicPr>
              <p:cNvPr id="867335" name="Picture 6" descr="splash-bar-sm"/>
              <p:cNvPicPr>
                <a:picLocks noChangeAspect="1" noChangeArrowheads="1"/>
              </p:cNvPicPr>
              <p:nvPr/>
            </p:nvPicPr>
            <p:blipFill>
              <a:blip r:embed="rId3" cstate="print"/>
              <a:srcRect l="54013" r="26418"/>
              <a:stretch>
                <a:fillRect/>
              </a:stretch>
            </p:blipFill>
            <p:spPr bwMode="auto">
              <a:xfrm>
                <a:off x="3710" y="436"/>
                <a:ext cx="1134" cy="609"/>
              </a:xfrm>
              <a:prstGeom prst="rect">
                <a:avLst/>
              </a:prstGeom>
              <a:noFill/>
              <a:ln w="9525">
                <a:noFill/>
                <a:miter lim="800000"/>
                <a:headEnd/>
                <a:tailEnd/>
              </a:ln>
            </p:spPr>
          </p:pic>
          <p:pic>
            <p:nvPicPr>
              <p:cNvPr id="867336" name="Picture 7" descr="splash-bar-sm"/>
              <p:cNvPicPr>
                <a:picLocks noChangeAspect="1" noChangeArrowheads="1"/>
              </p:cNvPicPr>
              <p:nvPr/>
            </p:nvPicPr>
            <p:blipFill>
              <a:blip r:embed="rId3" cstate="print"/>
              <a:srcRect l="14720" r="64362"/>
              <a:stretch>
                <a:fillRect/>
              </a:stretch>
            </p:blipFill>
            <p:spPr bwMode="auto">
              <a:xfrm>
                <a:off x="4753" y="436"/>
                <a:ext cx="1225" cy="609"/>
              </a:xfrm>
              <a:prstGeom prst="rect">
                <a:avLst/>
              </a:prstGeom>
              <a:noFill/>
              <a:ln w="9525">
                <a:noFill/>
                <a:miter lim="800000"/>
                <a:headEnd/>
                <a:tailEnd/>
              </a:ln>
            </p:spPr>
          </p:pic>
        </p:grpSp>
        <p:pic>
          <p:nvPicPr>
            <p:cNvPr id="867337" name="Picture 8" descr="splash-bar-sm"/>
            <p:cNvPicPr>
              <a:picLocks noChangeAspect="1" noChangeArrowheads="1"/>
            </p:cNvPicPr>
            <p:nvPr/>
          </p:nvPicPr>
          <p:blipFill>
            <a:blip r:embed="rId3" cstate="print"/>
            <a:srcRect r="85281"/>
            <a:stretch>
              <a:fillRect/>
            </a:stretch>
          </p:blipFill>
          <p:spPr bwMode="auto">
            <a:xfrm>
              <a:off x="2530" y="1706"/>
              <a:ext cx="862" cy="609"/>
            </a:xfrm>
            <a:prstGeom prst="rect">
              <a:avLst/>
            </a:prstGeom>
            <a:noFill/>
            <a:ln w="9525">
              <a:noFill/>
              <a:miter lim="800000"/>
              <a:headEnd/>
              <a:tailEnd/>
            </a:ln>
          </p:spPr>
        </p:pic>
        <p:pic>
          <p:nvPicPr>
            <p:cNvPr id="867338" name="Picture 9"/>
            <p:cNvPicPr>
              <a:picLocks noChangeAspect="1" noChangeArrowheads="1"/>
            </p:cNvPicPr>
            <p:nvPr/>
          </p:nvPicPr>
          <p:blipFill>
            <a:blip r:embed="rId4" cstate="print"/>
            <a:srcRect t="43330"/>
            <a:stretch>
              <a:fillRect/>
            </a:stretch>
          </p:blipFill>
          <p:spPr bwMode="auto">
            <a:xfrm>
              <a:off x="3755" y="1117"/>
              <a:ext cx="1179" cy="604"/>
            </a:xfrm>
            <a:prstGeom prst="rect">
              <a:avLst/>
            </a:prstGeom>
            <a:noFill/>
            <a:ln w="50800">
              <a:noFill/>
              <a:miter lim="800000"/>
              <a:headEnd/>
              <a:tailEnd/>
            </a:ln>
          </p:spPr>
        </p:pic>
        <p:sp>
          <p:nvSpPr>
            <p:cNvPr id="867339" name="Line 10"/>
            <p:cNvSpPr>
              <a:spLocks noChangeShapeType="1"/>
            </p:cNvSpPr>
            <p:nvPr/>
          </p:nvSpPr>
          <p:spPr bwMode="auto">
            <a:xfrm>
              <a:off x="535" y="799"/>
              <a:ext cx="5080" cy="0"/>
            </a:xfrm>
            <a:prstGeom prst="line">
              <a:avLst/>
            </a:prstGeom>
            <a:noFill/>
            <a:ln w="50800">
              <a:solidFill>
                <a:schemeClr val="tx1"/>
              </a:solidFill>
              <a:round/>
              <a:headEnd/>
              <a:tailEnd type="triangle" w="med" len="med"/>
            </a:ln>
          </p:spPr>
          <p:txBody>
            <a:bodyPr/>
            <a:lstStyle/>
            <a:p>
              <a:endParaRPr lang="en-US"/>
            </a:p>
          </p:txBody>
        </p:sp>
        <p:sp>
          <p:nvSpPr>
            <p:cNvPr id="867340" name="Text Box 11"/>
            <p:cNvSpPr txBox="1">
              <a:spLocks noChangeArrowheads="1"/>
            </p:cNvSpPr>
            <p:nvPr/>
          </p:nvSpPr>
          <p:spPr bwMode="auto">
            <a:xfrm>
              <a:off x="444" y="890"/>
              <a:ext cx="5171" cy="250"/>
            </a:xfrm>
            <a:prstGeom prst="rect">
              <a:avLst/>
            </a:prstGeom>
            <a:noFill/>
            <a:ln w="50800">
              <a:noFill/>
              <a:miter lim="800000"/>
              <a:headEnd/>
              <a:tailEnd/>
            </a:ln>
          </p:spPr>
          <p:txBody>
            <a:bodyPr>
              <a:spAutoFit/>
            </a:bodyPr>
            <a:lstStyle/>
            <a:p>
              <a:pPr eaLnBrk="0" hangingPunct="0">
                <a:spcBef>
                  <a:spcPct val="50000"/>
                </a:spcBef>
              </a:pPr>
              <a:r>
                <a:rPr lang="en-GB">
                  <a:latin typeface="Helvetica"/>
                </a:rPr>
                <a:t>XBT’s 60’s      Satellite SST  Moorings/Altimeter ARGO </a:t>
              </a:r>
              <a:endParaRPr lang="en-US">
                <a:latin typeface="Helvetica"/>
              </a:endParaRPr>
            </a:p>
          </p:txBody>
        </p:sp>
        <p:grpSp>
          <p:nvGrpSpPr>
            <p:cNvPr id="867341" name="Group 12"/>
            <p:cNvGrpSpPr>
              <a:grpSpLocks/>
            </p:cNvGrpSpPr>
            <p:nvPr/>
          </p:nvGrpSpPr>
          <p:grpSpPr bwMode="auto">
            <a:xfrm>
              <a:off x="1260" y="482"/>
              <a:ext cx="499" cy="408"/>
              <a:chOff x="1260" y="482"/>
              <a:chExt cx="499" cy="408"/>
            </a:xfrm>
          </p:grpSpPr>
          <p:sp>
            <p:nvSpPr>
              <p:cNvPr id="867342" name="Line 13"/>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US"/>
              </a:p>
            </p:txBody>
          </p:sp>
          <p:sp>
            <p:nvSpPr>
              <p:cNvPr id="867343" name="Text Box 14"/>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eaLnBrk="0" hangingPunct="0">
                  <a:spcBef>
                    <a:spcPct val="50000"/>
                  </a:spcBef>
                </a:pPr>
                <a:r>
                  <a:rPr lang="en-GB">
                    <a:latin typeface="Helvetica"/>
                  </a:rPr>
                  <a:t>1982</a:t>
                </a:r>
                <a:endParaRPr lang="en-US">
                  <a:latin typeface="Helvetica"/>
                </a:endParaRPr>
              </a:p>
            </p:txBody>
          </p:sp>
        </p:grpSp>
        <p:grpSp>
          <p:nvGrpSpPr>
            <p:cNvPr id="867344" name="Group 15"/>
            <p:cNvGrpSpPr>
              <a:grpSpLocks/>
            </p:cNvGrpSpPr>
            <p:nvPr/>
          </p:nvGrpSpPr>
          <p:grpSpPr bwMode="auto">
            <a:xfrm>
              <a:off x="2303" y="482"/>
              <a:ext cx="499" cy="408"/>
              <a:chOff x="1260" y="482"/>
              <a:chExt cx="499" cy="408"/>
            </a:xfrm>
          </p:grpSpPr>
          <p:sp>
            <p:nvSpPr>
              <p:cNvPr id="867345" name="Line 16"/>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US"/>
              </a:p>
            </p:txBody>
          </p:sp>
          <p:sp>
            <p:nvSpPr>
              <p:cNvPr id="867346" name="Text Box 17"/>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eaLnBrk="0" hangingPunct="0">
                  <a:spcBef>
                    <a:spcPct val="50000"/>
                  </a:spcBef>
                </a:pPr>
                <a:r>
                  <a:rPr lang="en-GB">
                    <a:latin typeface="Helvetica"/>
                  </a:rPr>
                  <a:t>1993</a:t>
                </a:r>
                <a:endParaRPr lang="en-US">
                  <a:latin typeface="Helvetica"/>
                </a:endParaRPr>
              </a:p>
            </p:txBody>
          </p:sp>
        </p:grpSp>
        <p:grpSp>
          <p:nvGrpSpPr>
            <p:cNvPr id="867347" name="Group 18"/>
            <p:cNvGrpSpPr>
              <a:grpSpLocks/>
            </p:cNvGrpSpPr>
            <p:nvPr/>
          </p:nvGrpSpPr>
          <p:grpSpPr bwMode="auto">
            <a:xfrm>
              <a:off x="3574" y="527"/>
              <a:ext cx="499" cy="408"/>
              <a:chOff x="1260" y="482"/>
              <a:chExt cx="499" cy="408"/>
            </a:xfrm>
          </p:grpSpPr>
          <p:sp>
            <p:nvSpPr>
              <p:cNvPr id="867348" name="Line 19"/>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US"/>
              </a:p>
            </p:txBody>
          </p:sp>
          <p:sp>
            <p:nvSpPr>
              <p:cNvPr id="867349" name="Text Box 20"/>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eaLnBrk="0" hangingPunct="0">
                  <a:spcBef>
                    <a:spcPct val="50000"/>
                  </a:spcBef>
                </a:pPr>
                <a:r>
                  <a:rPr lang="en-GB">
                    <a:latin typeface="Helvetica"/>
                  </a:rPr>
                  <a:t>2001</a:t>
                </a:r>
                <a:endParaRPr lang="en-US">
                  <a:latin typeface="Helvetica"/>
                </a:endParaRPr>
              </a:p>
            </p:txBody>
          </p:sp>
        </p:grpSp>
      </p:grpSp>
      <p:sp>
        <p:nvSpPr>
          <p:cNvPr id="867350" name="Rectangle 2"/>
          <p:cNvSpPr>
            <a:spLocks noChangeArrowheads="1"/>
          </p:cNvSpPr>
          <p:nvPr/>
        </p:nvSpPr>
        <p:spPr bwMode="auto">
          <a:xfrm>
            <a:off x="415925" y="2819400"/>
            <a:ext cx="9074150" cy="609600"/>
          </a:xfrm>
          <a:prstGeom prst="rect">
            <a:avLst/>
          </a:prstGeom>
          <a:noFill/>
          <a:ln w="12700">
            <a:noFill/>
            <a:miter lim="800000"/>
            <a:headEnd/>
            <a:tailEnd/>
          </a:ln>
        </p:spPr>
        <p:txBody>
          <a:bodyPr anchor="ctr"/>
          <a:lstStyle/>
          <a:p>
            <a:pPr algn="ctr" eaLnBrk="0" hangingPunct="0">
              <a:lnSpc>
                <a:spcPts val="3200"/>
              </a:lnSpc>
            </a:pPr>
            <a:r>
              <a:rPr lang="en-GB" sz="1800" b="0"/>
              <a:t>Time evolution of the Ocean Observing System</a:t>
            </a:r>
            <a:endParaRPr lang="en-US" sz="1800" b="0"/>
          </a:p>
        </p:txBody>
      </p:sp>
    </p:spTree>
    <p:extLst>
      <p:ext uri="{BB962C8B-B14F-4D97-AF65-F5344CB8AC3E}">
        <p14:creationId xmlns:p14="http://schemas.microsoft.com/office/powerpoint/2010/main" val="2227492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02" name="Group 15"/>
          <p:cNvGrpSpPr>
            <a:grpSpLocks/>
          </p:cNvGrpSpPr>
          <p:nvPr/>
        </p:nvGrpSpPr>
        <p:grpSpPr bwMode="auto">
          <a:xfrm>
            <a:off x="3389313" y="100013"/>
            <a:ext cx="6604000" cy="5081587"/>
            <a:chOff x="2080" y="63"/>
            <a:chExt cx="4160" cy="3201"/>
          </a:xfrm>
        </p:grpSpPr>
        <p:pic>
          <p:nvPicPr>
            <p:cNvPr id="870403" name="Picture 3" descr="uncertainty"/>
            <p:cNvPicPr>
              <a:picLocks noChangeAspect="1" noChangeArrowheads="1"/>
            </p:cNvPicPr>
            <p:nvPr/>
          </p:nvPicPr>
          <p:blipFill>
            <a:blip r:embed="rId2" cstate="print"/>
            <a:srcRect/>
            <a:stretch>
              <a:fillRect/>
            </a:stretch>
          </p:blipFill>
          <p:spPr bwMode="auto">
            <a:xfrm>
              <a:off x="2080" y="157"/>
              <a:ext cx="4160" cy="3107"/>
            </a:xfrm>
            <a:prstGeom prst="rect">
              <a:avLst/>
            </a:prstGeom>
            <a:noFill/>
            <a:ln w="9525">
              <a:noFill/>
              <a:miter lim="800000"/>
              <a:headEnd/>
              <a:tailEnd/>
            </a:ln>
          </p:spPr>
        </p:pic>
        <p:sp>
          <p:nvSpPr>
            <p:cNvPr id="870404" name="Text Box 5"/>
            <p:cNvSpPr txBox="1">
              <a:spLocks noChangeArrowheads="1"/>
            </p:cNvSpPr>
            <p:nvPr/>
          </p:nvSpPr>
          <p:spPr bwMode="auto">
            <a:xfrm>
              <a:off x="3029" y="63"/>
              <a:ext cx="2352" cy="192"/>
            </a:xfrm>
            <a:prstGeom prst="rect">
              <a:avLst/>
            </a:prstGeom>
            <a:solidFill>
              <a:schemeClr val="bg1"/>
            </a:solidFill>
            <a:ln w="50800">
              <a:noFill/>
              <a:miter lim="800000"/>
              <a:headEnd/>
              <a:tailEnd/>
            </a:ln>
          </p:spPr>
          <p:txBody>
            <a:bodyPr>
              <a:spAutoFit/>
            </a:bodyPr>
            <a:lstStyle/>
            <a:p>
              <a:pPr algn="ctr" eaLnBrk="0" hangingPunct="0">
                <a:spcBef>
                  <a:spcPct val="50000"/>
                </a:spcBef>
              </a:pPr>
              <a:r>
                <a:rPr lang="en-GB" sz="1400">
                  <a:latin typeface="Helvetica"/>
                </a:rPr>
                <a:t>Equatorial Atlantic: Taux anomalies</a:t>
              </a:r>
            </a:p>
          </p:txBody>
        </p:sp>
        <p:sp>
          <p:nvSpPr>
            <p:cNvPr id="870405" name="Text Box 6"/>
            <p:cNvSpPr txBox="1">
              <a:spLocks noChangeArrowheads="1"/>
            </p:cNvSpPr>
            <p:nvPr/>
          </p:nvSpPr>
          <p:spPr bwMode="auto">
            <a:xfrm>
              <a:off x="2394" y="1616"/>
              <a:ext cx="3696" cy="192"/>
            </a:xfrm>
            <a:prstGeom prst="rect">
              <a:avLst/>
            </a:prstGeom>
            <a:solidFill>
              <a:schemeClr val="bg1"/>
            </a:solidFill>
            <a:ln w="50800">
              <a:noFill/>
              <a:miter lim="800000"/>
              <a:headEnd/>
              <a:tailEnd/>
            </a:ln>
          </p:spPr>
          <p:txBody>
            <a:bodyPr>
              <a:spAutoFit/>
            </a:bodyPr>
            <a:lstStyle/>
            <a:p>
              <a:pPr algn="ctr" eaLnBrk="0" hangingPunct="0">
                <a:spcBef>
                  <a:spcPct val="50000"/>
                </a:spcBef>
              </a:pPr>
              <a:r>
                <a:rPr lang="en-GB" sz="1400">
                  <a:latin typeface="Helvetica"/>
                </a:rPr>
                <a:t>Equatorial Atlantic upper heat content  anomalies. No assimilation</a:t>
              </a:r>
            </a:p>
          </p:txBody>
        </p:sp>
      </p:grpSp>
      <p:sp>
        <p:nvSpPr>
          <p:cNvPr id="870406" name="Text Box 11"/>
          <p:cNvSpPr txBox="1">
            <a:spLocks noChangeArrowheads="1"/>
          </p:cNvSpPr>
          <p:nvPr/>
        </p:nvSpPr>
        <p:spPr bwMode="auto">
          <a:xfrm>
            <a:off x="4251325" y="620713"/>
            <a:ext cx="184150" cy="396875"/>
          </a:xfrm>
          <a:prstGeom prst="rect">
            <a:avLst/>
          </a:prstGeom>
          <a:noFill/>
          <a:ln w="9525">
            <a:noFill/>
            <a:miter lim="800000"/>
            <a:headEnd/>
            <a:tailEnd/>
          </a:ln>
        </p:spPr>
        <p:txBody>
          <a:bodyPr wrap="none">
            <a:spAutoFit/>
          </a:bodyPr>
          <a:lstStyle/>
          <a:p>
            <a:pPr algn="ctr" eaLnBrk="0" hangingPunct="0">
              <a:spcBef>
                <a:spcPct val="50000"/>
              </a:spcBef>
            </a:pPr>
            <a:endParaRPr lang="en-US" b="0">
              <a:latin typeface="Helvetica"/>
            </a:endParaRPr>
          </a:p>
        </p:txBody>
      </p:sp>
      <p:grpSp>
        <p:nvGrpSpPr>
          <p:cNvPr id="497680" name="Group 16"/>
          <p:cNvGrpSpPr>
            <a:grpSpLocks/>
          </p:cNvGrpSpPr>
          <p:nvPr/>
        </p:nvGrpSpPr>
        <p:grpSpPr bwMode="auto">
          <a:xfrm>
            <a:off x="3641725" y="4581525"/>
            <a:ext cx="6264275" cy="2449513"/>
            <a:chOff x="2213" y="2976"/>
            <a:chExt cx="3946" cy="1543"/>
          </a:xfrm>
        </p:grpSpPr>
        <p:pic>
          <p:nvPicPr>
            <p:cNvPr id="870408" name="Picture 9" descr="uncertainty_assim"/>
            <p:cNvPicPr>
              <a:picLocks noChangeAspect="1" noChangeArrowheads="1"/>
            </p:cNvPicPr>
            <p:nvPr/>
          </p:nvPicPr>
          <p:blipFill>
            <a:blip r:embed="rId3" cstate="print"/>
            <a:srcRect l="5237" t="5922" r="3268" b="10216"/>
            <a:stretch>
              <a:fillRect/>
            </a:stretch>
          </p:blipFill>
          <p:spPr bwMode="auto">
            <a:xfrm>
              <a:off x="2213" y="3113"/>
              <a:ext cx="3946" cy="1406"/>
            </a:xfrm>
            <a:prstGeom prst="rect">
              <a:avLst/>
            </a:prstGeom>
            <a:noFill/>
            <a:ln w="9525">
              <a:noFill/>
              <a:miter lim="800000"/>
              <a:headEnd/>
              <a:tailEnd/>
            </a:ln>
          </p:spPr>
        </p:pic>
        <p:sp>
          <p:nvSpPr>
            <p:cNvPr id="870409" name="Text Box 10"/>
            <p:cNvSpPr txBox="1">
              <a:spLocks noChangeArrowheads="1"/>
            </p:cNvSpPr>
            <p:nvPr/>
          </p:nvSpPr>
          <p:spPr bwMode="auto">
            <a:xfrm>
              <a:off x="2576" y="2976"/>
              <a:ext cx="3317" cy="231"/>
            </a:xfrm>
            <a:prstGeom prst="rect">
              <a:avLst/>
            </a:prstGeom>
            <a:solidFill>
              <a:schemeClr val="bg1"/>
            </a:solidFill>
            <a:ln w="9525">
              <a:noFill/>
              <a:miter lim="800000"/>
              <a:headEnd/>
              <a:tailEnd/>
            </a:ln>
          </p:spPr>
          <p:txBody>
            <a:bodyPr>
              <a:spAutoFit/>
            </a:bodyPr>
            <a:lstStyle/>
            <a:p>
              <a:pPr algn="ctr">
                <a:spcBef>
                  <a:spcPct val="50000"/>
                </a:spcBef>
              </a:pPr>
              <a:r>
                <a:rPr lang="en-GB" sz="1400">
                  <a:latin typeface="Times New Roman" pitchFamily="18" charset="0"/>
                </a:rPr>
                <a:t>Equatorial  Atlantic upper heat content anomalies.  Assimilation</a:t>
              </a:r>
              <a:r>
                <a:rPr lang="en-GB" sz="1800">
                  <a:latin typeface="Times New Roman" pitchFamily="18" charset="0"/>
                </a:rPr>
                <a:t> </a:t>
              </a:r>
            </a:p>
          </p:txBody>
        </p:sp>
      </p:grpSp>
      <p:sp>
        <p:nvSpPr>
          <p:cNvPr id="870410" name="Text Box 7"/>
          <p:cNvSpPr txBox="1">
            <a:spLocks noChangeArrowheads="1"/>
          </p:cNvSpPr>
          <p:nvPr/>
        </p:nvSpPr>
        <p:spPr bwMode="auto">
          <a:xfrm>
            <a:off x="8266113" y="476250"/>
            <a:ext cx="1295400" cy="661988"/>
          </a:xfrm>
          <a:prstGeom prst="rect">
            <a:avLst/>
          </a:prstGeom>
          <a:solidFill>
            <a:schemeClr val="bg1"/>
          </a:solidFill>
          <a:ln w="38100" cmpd="dbl">
            <a:solidFill>
              <a:schemeClr val="tx1"/>
            </a:solidFill>
            <a:miter lim="800000"/>
            <a:headEnd/>
            <a:tailEnd/>
          </a:ln>
        </p:spPr>
        <p:txBody>
          <a:bodyPr>
            <a:spAutoFit/>
          </a:bodyPr>
          <a:lstStyle/>
          <a:p>
            <a:pPr algn="r" eaLnBrk="0" hangingPunct="0">
              <a:spcBef>
                <a:spcPct val="50000"/>
              </a:spcBef>
            </a:pPr>
            <a:r>
              <a:rPr lang="en-GB" sz="1400">
                <a:solidFill>
                  <a:srgbClr val="FF0000"/>
                </a:solidFill>
                <a:latin typeface="Helvetica"/>
              </a:rPr>
              <a:t>ERA15/OPS</a:t>
            </a:r>
          </a:p>
          <a:p>
            <a:pPr algn="r" eaLnBrk="0" hangingPunct="0">
              <a:spcBef>
                <a:spcPct val="50000"/>
              </a:spcBef>
            </a:pPr>
            <a:r>
              <a:rPr lang="en-GB" sz="1400">
                <a:solidFill>
                  <a:srgbClr val="00279F"/>
                </a:solidFill>
                <a:latin typeface="Helvetica"/>
              </a:rPr>
              <a:t>ERA40</a:t>
            </a:r>
          </a:p>
        </p:txBody>
      </p:sp>
      <p:sp>
        <p:nvSpPr>
          <p:cNvPr id="870411" name="Rectangle 2"/>
          <p:cNvSpPr>
            <a:spLocks noGrp="1" noChangeArrowheads="1"/>
          </p:cNvSpPr>
          <p:nvPr>
            <p:ph type="title" idx="4294967295"/>
          </p:nvPr>
        </p:nvSpPr>
        <p:spPr>
          <a:xfrm>
            <a:off x="0" y="188913"/>
            <a:ext cx="4592638" cy="647700"/>
          </a:xfrm>
        </p:spPr>
        <p:txBody>
          <a:bodyPr/>
          <a:lstStyle/>
          <a:p>
            <a:r>
              <a:rPr lang="en-GB" sz="2000" smtClean="0"/>
              <a:t>Uncertainty in Surface Fluxes:</a:t>
            </a:r>
            <a:br>
              <a:rPr lang="en-GB" sz="2000" smtClean="0"/>
            </a:br>
            <a:r>
              <a:rPr lang="en-GB" sz="2000" smtClean="0"/>
              <a:t>Need for Data Assimilation</a:t>
            </a:r>
          </a:p>
        </p:txBody>
      </p:sp>
      <p:sp>
        <p:nvSpPr>
          <p:cNvPr id="870412" name="Rectangle 4"/>
          <p:cNvSpPr>
            <a:spLocks noChangeArrowheads="1"/>
          </p:cNvSpPr>
          <p:nvPr/>
        </p:nvSpPr>
        <p:spPr bwMode="auto">
          <a:xfrm>
            <a:off x="-15875" y="1041400"/>
            <a:ext cx="3729038" cy="2674938"/>
          </a:xfrm>
          <a:prstGeom prst="rect">
            <a:avLst/>
          </a:prstGeom>
          <a:noFill/>
          <a:ln w="12700">
            <a:noFill/>
            <a:miter lim="800000"/>
            <a:headEnd/>
            <a:tailEnd/>
          </a:ln>
        </p:spPr>
        <p:txBody>
          <a:bodyPr lIns="90487" tIns="44450" rIns="90487" bIns="44450"/>
          <a:lstStyle/>
          <a:p>
            <a:pPr marL="381000" indent="-381000" eaLnBrk="0" hangingPunct="0">
              <a:lnSpc>
                <a:spcPts val="3200"/>
              </a:lnSpc>
              <a:spcAft>
                <a:spcPts val="600"/>
              </a:spcAft>
              <a:buClr>
                <a:schemeClr val="tx1"/>
              </a:buClr>
              <a:buFontTx/>
              <a:buChar char="•"/>
            </a:pPr>
            <a:r>
              <a:rPr lang="en-GB" sz="1400" b="0">
                <a:solidFill>
                  <a:srgbClr val="3333CC"/>
                </a:solidFill>
              </a:rPr>
              <a:t>Large uncertainty in wind products lead to large uncertainty in the ocean subsurface</a:t>
            </a:r>
            <a:endParaRPr lang="en-GB" sz="1400" b="0"/>
          </a:p>
          <a:p>
            <a:pPr marL="381000" indent="-381000" eaLnBrk="0" hangingPunct="0">
              <a:lnSpc>
                <a:spcPts val="3200"/>
              </a:lnSpc>
              <a:spcAft>
                <a:spcPts val="600"/>
              </a:spcAft>
              <a:buClr>
                <a:schemeClr val="tx1"/>
              </a:buClr>
              <a:buFontTx/>
              <a:buChar char="•"/>
            </a:pPr>
            <a:r>
              <a:rPr lang="en-GB" sz="1400" b="0">
                <a:solidFill>
                  <a:srgbClr val="3333CC"/>
                </a:solidFill>
              </a:rPr>
              <a:t>The possibility is to use  additional information from ocean data (temperature, others…)</a:t>
            </a:r>
          </a:p>
        </p:txBody>
      </p:sp>
      <p:sp>
        <p:nvSpPr>
          <p:cNvPr id="870413" name="Text Box 13"/>
          <p:cNvSpPr txBox="1">
            <a:spLocks noChangeArrowheads="1"/>
          </p:cNvSpPr>
          <p:nvPr/>
        </p:nvSpPr>
        <p:spPr bwMode="auto">
          <a:xfrm>
            <a:off x="0" y="3783013"/>
            <a:ext cx="3584575" cy="3074987"/>
          </a:xfrm>
          <a:prstGeom prst="rect">
            <a:avLst/>
          </a:prstGeom>
          <a:noFill/>
          <a:ln w="9525">
            <a:noFill/>
            <a:miter lim="800000"/>
            <a:headEnd/>
            <a:tailEnd/>
          </a:ln>
          <a:effectLst/>
        </p:spPr>
        <p:txBody>
          <a:bodyPr>
            <a:spAutoFit/>
          </a:bodyPr>
          <a:lstStyle/>
          <a:p>
            <a:pPr eaLnBrk="0" hangingPunct="0">
              <a:lnSpc>
                <a:spcPts val="3200"/>
              </a:lnSpc>
              <a:spcAft>
                <a:spcPts val="600"/>
              </a:spcAft>
              <a:buClr>
                <a:schemeClr val="tx1"/>
              </a:buClr>
              <a:buFontTx/>
              <a:buChar char="•"/>
            </a:pPr>
            <a:r>
              <a:rPr lang="en-GB" sz="1400" b="0">
                <a:solidFill>
                  <a:srgbClr val="3333CC"/>
                </a:solidFill>
              </a:rPr>
              <a:t>Questions:</a:t>
            </a:r>
          </a:p>
          <a:p>
            <a:pPr lvl="1" eaLnBrk="0" hangingPunct="0">
              <a:spcBef>
                <a:spcPct val="20000"/>
              </a:spcBef>
              <a:buFont typeface="Wingdings" pitchFamily="2" charset="2"/>
              <a:buAutoNum type="arabicPeriod"/>
            </a:pPr>
            <a:r>
              <a:rPr lang="en-GB" sz="1400" b="0"/>
              <a:t>Does assimilation of ocean data constrain the ocean state? </a:t>
            </a:r>
            <a:r>
              <a:rPr lang="en-GB" sz="1400">
                <a:solidFill>
                  <a:srgbClr val="00279F"/>
                </a:solidFill>
              </a:rPr>
              <a:t>YES</a:t>
            </a:r>
          </a:p>
          <a:p>
            <a:pPr lvl="1" eaLnBrk="0" hangingPunct="0">
              <a:spcBef>
                <a:spcPct val="20000"/>
              </a:spcBef>
              <a:buFont typeface="Wingdings" pitchFamily="2" charset="2"/>
              <a:buAutoNum type="arabicPeriod"/>
            </a:pPr>
            <a:r>
              <a:rPr lang="en-GB" sz="1400" b="0"/>
              <a:t>Does the assimilation of ocean data improve the ocean estimate? </a:t>
            </a:r>
            <a:r>
              <a:rPr lang="en-GB" sz="1400">
                <a:solidFill>
                  <a:srgbClr val="00279F"/>
                </a:solidFill>
              </a:rPr>
              <a:t>YES</a:t>
            </a:r>
          </a:p>
          <a:p>
            <a:pPr lvl="1" eaLnBrk="0" hangingPunct="0">
              <a:spcBef>
                <a:spcPct val="20000"/>
              </a:spcBef>
              <a:buFont typeface="Wingdings" pitchFamily="2" charset="2"/>
              <a:buAutoNum type="arabicPeriod"/>
            </a:pPr>
            <a:r>
              <a:rPr lang="en-GB" sz="1400" b="0"/>
              <a:t>Does the assimilation of ocean data  improve the seasonal forecasts. </a:t>
            </a:r>
            <a:r>
              <a:rPr lang="en-GB" sz="1400">
                <a:solidFill>
                  <a:srgbClr val="00279F"/>
                </a:solidFill>
              </a:rPr>
              <a:t>YES</a:t>
            </a:r>
            <a:endParaRPr lang="en-GB" sz="1400" b="0" u="sng">
              <a:solidFill>
                <a:srgbClr val="00279F"/>
              </a:solidFill>
            </a:endParaRPr>
          </a:p>
          <a:p>
            <a:pPr>
              <a:spcBef>
                <a:spcPct val="50000"/>
              </a:spcBef>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70413">
                                            <p:txEl>
                                              <p:pRg st="0" end="0"/>
                                            </p:txEl>
                                          </p:spTgt>
                                        </p:tgtEl>
                                        <p:attrNameLst>
                                          <p:attrName>style.visibility</p:attrName>
                                        </p:attrNameLst>
                                      </p:cBhvr>
                                      <p:to>
                                        <p:strVal val="visible"/>
                                      </p:to>
                                    </p:set>
                                    <p:animEffect transition="in" filter="blinds(horizontal)">
                                      <p:cBhvr>
                                        <p:cTn id="7" dur="500"/>
                                        <p:tgtEl>
                                          <p:spTgt spid="87041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70413">
                                            <p:txEl>
                                              <p:pRg st="1" end="1"/>
                                            </p:txEl>
                                          </p:spTgt>
                                        </p:tgtEl>
                                        <p:attrNameLst>
                                          <p:attrName>style.visibility</p:attrName>
                                        </p:attrNameLst>
                                      </p:cBhvr>
                                      <p:to>
                                        <p:strVal val="visible"/>
                                      </p:to>
                                    </p:set>
                                    <p:animEffect transition="in" filter="blinds(horizontal)">
                                      <p:cBhvr>
                                        <p:cTn id="10" dur="500"/>
                                        <p:tgtEl>
                                          <p:spTgt spid="87041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97680"/>
                                        </p:tgtEl>
                                        <p:attrNameLst>
                                          <p:attrName>style.visibility</p:attrName>
                                        </p:attrNameLst>
                                      </p:cBhvr>
                                      <p:to>
                                        <p:strVal val="visible"/>
                                      </p:to>
                                    </p:set>
                                    <p:animEffect transition="in" filter="blinds(horizontal)">
                                      <p:cBhvr>
                                        <p:cTn id="15" dur="500"/>
                                        <p:tgtEl>
                                          <p:spTgt spid="49768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870413">
                                            <p:txEl>
                                              <p:pRg st="2" end="2"/>
                                            </p:txEl>
                                          </p:spTgt>
                                        </p:tgtEl>
                                        <p:attrNameLst>
                                          <p:attrName>style.visibility</p:attrName>
                                        </p:attrNameLst>
                                      </p:cBhvr>
                                      <p:to>
                                        <p:strVal val="visible"/>
                                      </p:to>
                                    </p:set>
                                    <p:animEffect transition="in" filter="blinds(horizontal)">
                                      <p:cBhvr>
                                        <p:cTn id="20" dur="500"/>
                                        <p:tgtEl>
                                          <p:spTgt spid="87041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870413">
                                            <p:txEl>
                                              <p:pRg st="3" end="3"/>
                                            </p:txEl>
                                          </p:spTgt>
                                        </p:tgtEl>
                                        <p:attrNameLst>
                                          <p:attrName>style.visibility</p:attrName>
                                        </p:attrNameLst>
                                      </p:cBhvr>
                                      <p:to>
                                        <p:strVal val="visible"/>
                                      </p:to>
                                    </p:set>
                                    <p:animEffect transition="in" filter="blinds(horizontal)">
                                      <p:cBhvr>
                                        <p:cTn id="25" dur="500"/>
                                        <p:tgtEl>
                                          <p:spTgt spid="8704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ChangeArrowheads="1"/>
          </p:cNvSpPr>
          <p:nvPr>
            <p:ph type="title" idx="4294967295"/>
          </p:nvPr>
        </p:nvSpPr>
        <p:spPr/>
        <p:txBody>
          <a:bodyPr/>
          <a:lstStyle/>
          <a:p>
            <a:r>
              <a:rPr lang="en-GB" sz="2800" smtClean="0"/>
              <a:t>The Assimilation corrects the ocean mean state</a:t>
            </a:r>
          </a:p>
        </p:txBody>
      </p:sp>
      <p:grpSp>
        <p:nvGrpSpPr>
          <p:cNvPr id="876547" name="Group 3"/>
          <p:cNvGrpSpPr>
            <a:grpSpLocks/>
          </p:cNvGrpSpPr>
          <p:nvPr/>
        </p:nvGrpSpPr>
        <p:grpSpPr bwMode="auto">
          <a:xfrm>
            <a:off x="488950" y="981075"/>
            <a:ext cx="4535488" cy="2878138"/>
            <a:chOff x="2167" y="2115"/>
            <a:chExt cx="3221" cy="1859"/>
          </a:xfrm>
        </p:grpSpPr>
        <p:pic>
          <p:nvPicPr>
            <p:cNvPr id="876548" name="Picture 4" descr="S2_178"/>
            <p:cNvPicPr>
              <a:picLocks noChangeAspect="1" noChangeArrowheads="1"/>
            </p:cNvPicPr>
            <p:nvPr/>
          </p:nvPicPr>
          <p:blipFill>
            <a:blip r:embed="rId2" cstate="print"/>
            <a:srcRect l="22237" t="827" r="4991" b="4018"/>
            <a:stretch>
              <a:fillRect/>
            </a:stretch>
          </p:blipFill>
          <p:spPr bwMode="auto">
            <a:xfrm rot="5400000">
              <a:off x="2961" y="1547"/>
              <a:ext cx="1633" cy="3221"/>
            </a:xfrm>
            <a:prstGeom prst="rect">
              <a:avLst/>
            </a:prstGeom>
            <a:noFill/>
            <a:ln w="9525">
              <a:noFill/>
              <a:miter lim="800000"/>
              <a:headEnd/>
              <a:tailEnd/>
            </a:ln>
          </p:spPr>
        </p:pic>
        <p:sp>
          <p:nvSpPr>
            <p:cNvPr id="876549" name="Text Box 5"/>
            <p:cNvSpPr txBox="1">
              <a:spLocks noChangeArrowheads="1"/>
            </p:cNvSpPr>
            <p:nvPr/>
          </p:nvSpPr>
          <p:spPr bwMode="auto">
            <a:xfrm>
              <a:off x="2349" y="2115"/>
              <a:ext cx="3039" cy="197"/>
            </a:xfrm>
            <a:prstGeom prst="rect">
              <a:avLst/>
            </a:prstGeom>
            <a:solidFill>
              <a:schemeClr val="bg1"/>
            </a:solidFill>
            <a:ln w="50800">
              <a:noFill/>
              <a:miter lim="800000"/>
              <a:headEnd/>
              <a:tailEnd/>
            </a:ln>
          </p:spPr>
          <p:txBody>
            <a:bodyPr>
              <a:spAutoFit/>
            </a:bodyPr>
            <a:lstStyle/>
            <a:p>
              <a:pPr eaLnBrk="0" hangingPunct="0">
                <a:spcBef>
                  <a:spcPct val="50000"/>
                </a:spcBef>
              </a:pPr>
              <a:r>
                <a:rPr lang="en-GB" sz="1400" b="0"/>
                <a:t>Mean Assimation Temperature Increment</a:t>
              </a:r>
              <a:r>
                <a:rPr lang="en-GB" sz="1400"/>
                <a:t> </a:t>
              </a:r>
            </a:p>
          </p:txBody>
        </p:sp>
      </p:grpSp>
      <p:cxnSp>
        <p:nvCxnSpPr>
          <p:cNvPr id="876550" name="AutoShape 6"/>
          <p:cNvCxnSpPr>
            <a:cxnSpLocks noChangeShapeType="1"/>
          </p:cNvCxnSpPr>
          <p:nvPr/>
        </p:nvCxnSpPr>
        <p:spPr bwMode="auto">
          <a:xfrm>
            <a:off x="695325" y="5192713"/>
            <a:ext cx="0" cy="0"/>
          </a:xfrm>
          <a:prstGeom prst="straightConnector1">
            <a:avLst/>
          </a:prstGeom>
          <a:noFill/>
          <a:ln w="50800">
            <a:solidFill>
              <a:schemeClr val="tx1"/>
            </a:solidFill>
            <a:round/>
            <a:headEnd/>
            <a:tailEnd/>
          </a:ln>
        </p:spPr>
      </p:cxnSp>
      <p:sp>
        <p:nvSpPr>
          <p:cNvPr id="876551" name="Rectangle 7"/>
          <p:cNvSpPr>
            <a:spLocks noGrp="1" noChangeArrowheads="1"/>
          </p:cNvSpPr>
          <p:nvPr>
            <p:ph sz="quarter" idx="4294967295"/>
          </p:nvPr>
        </p:nvSpPr>
        <p:spPr>
          <a:xfrm>
            <a:off x="182563" y="981075"/>
            <a:ext cx="4716462" cy="2609850"/>
          </a:xfrm>
        </p:spPr>
        <p:txBody>
          <a:bodyPr/>
          <a:lstStyle/>
          <a:p>
            <a:pPr marL="0" indent="0"/>
            <a:endParaRPr lang="en-US" sz="1800" smtClean="0"/>
          </a:p>
        </p:txBody>
      </p:sp>
      <p:grpSp>
        <p:nvGrpSpPr>
          <p:cNvPr id="692232" name="Group 8"/>
          <p:cNvGrpSpPr>
            <a:grpSpLocks/>
          </p:cNvGrpSpPr>
          <p:nvPr/>
        </p:nvGrpSpPr>
        <p:grpSpPr bwMode="auto">
          <a:xfrm>
            <a:off x="5673725" y="3573463"/>
            <a:ext cx="3600450" cy="1943100"/>
            <a:chOff x="3574" y="2251"/>
            <a:chExt cx="2268" cy="1224"/>
          </a:xfrm>
        </p:grpSpPr>
        <p:sp>
          <p:nvSpPr>
            <p:cNvPr id="876553" name="Line 9"/>
            <p:cNvSpPr>
              <a:spLocks noChangeShapeType="1"/>
            </p:cNvSpPr>
            <p:nvPr/>
          </p:nvSpPr>
          <p:spPr bwMode="auto">
            <a:xfrm flipV="1">
              <a:off x="3574" y="2931"/>
              <a:ext cx="2268" cy="45"/>
            </a:xfrm>
            <a:prstGeom prst="line">
              <a:avLst/>
            </a:prstGeom>
            <a:noFill/>
            <a:ln w="19050">
              <a:solidFill>
                <a:schemeClr val="hlink"/>
              </a:solidFill>
              <a:prstDash val="lgDash"/>
              <a:round/>
              <a:headEnd/>
              <a:tailEnd/>
            </a:ln>
          </p:spPr>
          <p:txBody>
            <a:bodyPr/>
            <a:lstStyle/>
            <a:p>
              <a:endParaRPr lang="en-US"/>
            </a:p>
          </p:txBody>
        </p:sp>
        <p:sp>
          <p:nvSpPr>
            <p:cNvPr id="876554" name="Line 10"/>
            <p:cNvSpPr>
              <a:spLocks noChangeShapeType="1"/>
            </p:cNvSpPr>
            <p:nvPr/>
          </p:nvSpPr>
          <p:spPr bwMode="auto">
            <a:xfrm flipV="1">
              <a:off x="3619" y="2251"/>
              <a:ext cx="2223" cy="1224"/>
            </a:xfrm>
            <a:prstGeom prst="line">
              <a:avLst/>
            </a:prstGeom>
            <a:noFill/>
            <a:ln w="50800">
              <a:solidFill>
                <a:schemeClr val="hlink"/>
              </a:solidFill>
              <a:round/>
              <a:headEnd/>
              <a:tailEnd/>
            </a:ln>
          </p:spPr>
          <p:txBody>
            <a:bodyPr/>
            <a:lstStyle/>
            <a:p>
              <a:endParaRPr lang="en-US"/>
            </a:p>
          </p:txBody>
        </p:sp>
      </p:grpSp>
      <p:grpSp>
        <p:nvGrpSpPr>
          <p:cNvPr id="876555" name="Group 11"/>
          <p:cNvGrpSpPr>
            <a:grpSpLocks/>
          </p:cNvGrpSpPr>
          <p:nvPr/>
        </p:nvGrpSpPr>
        <p:grpSpPr bwMode="auto">
          <a:xfrm>
            <a:off x="5673725" y="3933825"/>
            <a:ext cx="3600450" cy="1079500"/>
            <a:chOff x="3574" y="2478"/>
            <a:chExt cx="2268" cy="680"/>
          </a:xfrm>
        </p:grpSpPr>
        <p:sp>
          <p:nvSpPr>
            <p:cNvPr id="876556" name="Line 12"/>
            <p:cNvSpPr>
              <a:spLocks noChangeShapeType="1"/>
            </p:cNvSpPr>
            <p:nvPr/>
          </p:nvSpPr>
          <p:spPr bwMode="auto">
            <a:xfrm flipV="1">
              <a:off x="3574" y="2478"/>
              <a:ext cx="2268" cy="680"/>
            </a:xfrm>
            <a:prstGeom prst="line">
              <a:avLst/>
            </a:prstGeom>
            <a:noFill/>
            <a:ln w="50800">
              <a:solidFill>
                <a:srgbClr val="00279F"/>
              </a:solidFill>
              <a:round/>
              <a:headEnd/>
              <a:tailEnd/>
            </a:ln>
          </p:spPr>
          <p:txBody>
            <a:bodyPr/>
            <a:lstStyle/>
            <a:p>
              <a:endParaRPr lang="en-US"/>
            </a:p>
          </p:txBody>
        </p:sp>
        <p:sp>
          <p:nvSpPr>
            <p:cNvPr id="876557" name="Line 13"/>
            <p:cNvSpPr>
              <a:spLocks noChangeShapeType="1"/>
            </p:cNvSpPr>
            <p:nvPr/>
          </p:nvSpPr>
          <p:spPr bwMode="auto">
            <a:xfrm flipV="1">
              <a:off x="3574" y="2795"/>
              <a:ext cx="2268" cy="45"/>
            </a:xfrm>
            <a:prstGeom prst="line">
              <a:avLst/>
            </a:prstGeom>
            <a:noFill/>
            <a:ln w="19050">
              <a:solidFill>
                <a:srgbClr val="00279F"/>
              </a:solidFill>
              <a:prstDash val="lgDash"/>
              <a:round/>
              <a:headEnd/>
              <a:tailEnd/>
            </a:ln>
          </p:spPr>
          <p:txBody>
            <a:bodyPr/>
            <a:lstStyle/>
            <a:p>
              <a:endParaRPr lang="en-US"/>
            </a:p>
          </p:txBody>
        </p:sp>
      </p:grpSp>
      <p:sp>
        <p:nvSpPr>
          <p:cNvPr id="876558" name="Text Box 14"/>
          <p:cNvSpPr txBox="1">
            <a:spLocks noChangeArrowheads="1"/>
          </p:cNvSpPr>
          <p:nvPr/>
        </p:nvSpPr>
        <p:spPr bwMode="auto">
          <a:xfrm>
            <a:off x="6897688" y="5516563"/>
            <a:ext cx="2736850" cy="854075"/>
          </a:xfrm>
          <a:prstGeom prst="rect">
            <a:avLst/>
          </a:prstGeom>
          <a:noFill/>
          <a:ln w="50800">
            <a:noFill/>
            <a:miter lim="800000"/>
            <a:headEnd/>
            <a:tailEnd/>
          </a:ln>
        </p:spPr>
        <p:txBody>
          <a:bodyPr>
            <a:spAutoFit/>
          </a:bodyPr>
          <a:lstStyle/>
          <a:p>
            <a:pPr eaLnBrk="0" hangingPunct="0">
              <a:spcBef>
                <a:spcPct val="50000"/>
              </a:spcBef>
            </a:pPr>
            <a:r>
              <a:rPr lang="en-GB">
                <a:solidFill>
                  <a:srgbClr val="00279F"/>
                </a:solidFill>
              </a:rPr>
              <a:t>Free model</a:t>
            </a:r>
          </a:p>
          <a:p>
            <a:pPr eaLnBrk="0" hangingPunct="0">
              <a:spcBef>
                <a:spcPct val="50000"/>
              </a:spcBef>
            </a:pPr>
            <a:r>
              <a:rPr lang="en-GB">
                <a:solidFill>
                  <a:schemeClr val="hlink"/>
                </a:solidFill>
              </a:rPr>
              <a:t>Data Assimilation</a:t>
            </a:r>
            <a:endParaRPr lang="en-US">
              <a:solidFill>
                <a:schemeClr val="hlink"/>
              </a:solidFill>
            </a:endParaRPr>
          </a:p>
        </p:txBody>
      </p:sp>
      <p:grpSp>
        <p:nvGrpSpPr>
          <p:cNvPr id="876559" name="Group 15"/>
          <p:cNvGrpSpPr>
            <a:grpSpLocks/>
          </p:cNvGrpSpPr>
          <p:nvPr/>
        </p:nvGrpSpPr>
        <p:grpSpPr bwMode="auto">
          <a:xfrm>
            <a:off x="5097463" y="2924175"/>
            <a:ext cx="4518025" cy="3384550"/>
            <a:chOff x="3211" y="1842"/>
            <a:chExt cx="2846" cy="2132"/>
          </a:xfrm>
        </p:grpSpPr>
        <p:sp>
          <p:nvSpPr>
            <p:cNvPr id="876560" name="Line 16"/>
            <p:cNvSpPr>
              <a:spLocks noChangeShapeType="1"/>
            </p:cNvSpPr>
            <p:nvPr/>
          </p:nvSpPr>
          <p:spPr bwMode="auto">
            <a:xfrm>
              <a:off x="3574" y="2160"/>
              <a:ext cx="2358" cy="0"/>
            </a:xfrm>
            <a:prstGeom prst="line">
              <a:avLst/>
            </a:prstGeom>
            <a:noFill/>
            <a:ln w="50800">
              <a:solidFill>
                <a:schemeClr val="tx1"/>
              </a:solidFill>
              <a:round/>
              <a:headEnd/>
              <a:tailEnd type="triangle" w="med" len="med"/>
            </a:ln>
          </p:spPr>
          <p:txBody>
            <a:bodyPr/>
            <a:lstStyle/>
            <a:p>
              <a:endParaRPr lang="en-US"/>
            </a:p>
          </p:txBody>
        </p:sp>
        <p:sp>
          <p:nvSpPr>
            <p:cNvPr id="876561" name="Line 17"/>
            <p:cNvSpPr>
              <a:spLocks noChangeShapeType="1"/>
            </p:cNvSpPr>
            <p:nvPr/>
          </p:nvSpPr>
          <p:spPr bwMode="auto">
            <a:xfrm>
              <a:off x="3574" y="2160"/>
              <a:ext cx="0" cy="1814"/>
            </a:xfrm>
            <a:prstGeom prst="line">
              <a:avLst/>
            </a:prstGeom>
            <a:noFill/>
            <a:ln w="50800">
              <a:solidFill>
                <a:schemeClr val="tx1"/>
              </a:solidFill>
              <a:round/>
              <a:headEnd/>
              <a:tailEnd type="triangle" w="med" len="med"/>
            </a:ln>
          </p:spPr>
          <p:txBody>
            <a:bodyPr/>
            <a:lstStyle/>
            <a:p>
              <a:endParaRPr lang="en-US"/>
            </a:p>
          </p:txBody>
        </p:sp>
        <p:sp>
          <p:nvSpPr>
            <p:cNvPr id="876562" name="Text Box 18"/>
            <p:cNvSpPr txBox="1">
              <a:spLocks noChangeArrowheads="1"/>
            </p:cNvSpPr>
            <p:nvPr/>
          </p:nvSpPr>
          <p:spPr bwMode="auto">
            <a:xfrm>
              <a:off x="3211" y="2840"/>
              <a:ext cx="211" cy="250"/>
            </a:xfrm>
            <a:prstGeom prst="rect">
              <a:avLst/>
            </a:prstGeom>
            <a:noFill/>
            <a:ln w="50800">
              <a:noFill/>
              <a:miter lim="800000"/>
              <a:headEnd/>
              <a:tailEnd/>
            </a:ln>
          </p:spPr>
          <p:txBody>
            <a:bodyPr wrap="none">
              <a:spAutoFit/>
            </a:bodyPr>
            <a:lstStyle/>
            <a:p>
              <a:pPr eaLnBrk="0" hangingPunct="0">
                <a:spcBef>
                  <a:spcPct val="50000"/>
                </a:spcBef>
              </a:pPr>
              <a:r>
                <a:rPr lang="en-GB"/>
                <a:t>z</a:t>
              </a:r>
              <a:endParaRPr lang="en-US"/>
            </a:p>
          </p:txBody>
        </p:sp>
        <p:sp>
          <p:nvSpPr>
            <p:cNvPr id="876563" name="Text Box 19"/>
            <p:cNvSpPr txBox="1">
              <a:spLocks noChangeArrowheads="1"/>
            </p:cNvSpPr>
            <p:nvPr/>
          </p:nvSpPr>
          <p:spPr bwMode="auto">
            <a:xfrm>
              <a:off x="5660" y="1842"/>
              <a:ext cx="397" cy="250"/>
            </a:xfrm>
            <a:prstGeom prst="rect">
              <a:avLst/>
            </a:prstGeom>
            <a:noFill/>
            <a:ln w="50800">
              <a:noFill/>
              <a:miter lim="800000"/>
              <a:headEnd/>
              <a:tailEnd/>
            </a:ln>
          </p:spPr>
          <p:txBody>
            <a:bodyPr wrap="none">
              <a:spAutoFit/>
            </a:bodyPr>
            <a:lstStyle/>
            <a:p>
              <a:pPr eaLnBrk="0" hangingPunct="0">
                <a:spcBef>
                  <a:spcPct val="50000"/>
                </a:spcBef>
              </a:pPr>
              <a:r>
                <a:rPr lang="en-GB"/>
                <a:t>(x)</a:t>
              </a:r>
              <a:endParaRPr lang="en-US"/>
            </a:p>
          </p:txBody>
        </p:sp>
        <p:sp>
          <p:nvSpPr>
            <p:cNvPr id="876564" name="Text Box 20"/>
            <p:cNvSpPr txBox="1">
              <a:spLocks noChangeArrowheads="1"/>
            </p:cNvSpPr>
            <p:nvPr/>
          </p:nvSpPr>
          <p:spPr bwMode="auto">
            <a:xfrm>
              <a:off x="3664" y="1842"/>
              <a:ext cx="1905" cy="250"/>
            </a:xfrm>
            <a:prstGeom prst="rect">
              <a:avLst/>
            </a:prstGeom>
            <a:noFill/>
            <a:ln w="50800">
              <a:noFill/>
              <a:miter lim="800000"/>
              <a:headEnd/>
              <a:tailEnd/>
            </a:ln>
          </p:spPr>
          <p:txBody>
            <a:bodyPr>
              <a:spAutoFit/>
            </a:bodyPr>
            <a:lstStyle/>
            <a:p>
              <a:pPr algn="ctr" eaLnBrk="0" hangingPunct="0">
                <a:spcBef>
                  <a:spcPct val="50000"/>
                </a:spcBef>
              </a:pPr>
              <a:r>
                <a:rPr lang="en-GB"/>
                <a:t>Equatorial Pacific</a:t>
              </a:r>
              <a:endParaRPr lang="en-US"/>
            </a:p>
          </p:txBody>
        </p:sp>
      </p:grpSp>
      <p:sp>
        <p:nvSpPr>
          <p:cNvPr id="876565" name="Text Box 21"/>
          <p:cNvSpPr txBox="1">
            <a:spLocks noChangeArrowheads="1"/>
          </p:cNvSpPr>
          <p:nvPr/>
        </p:nvSpPr>
        <p:spPr bwMode="auto">
          <a:xfrm>
            <a:off x="200025" y="4581525"/>
            <a:ext cx="4895850" cy="1006475"/>
          </a:xfrm>
          <a:prstGeom prst="rect">
            <a:avLst/>
          </a:prstGeom>
          <a:noFill/>
          <a:ln w="50800">
            <a:noFill/>
            <a:miter lim="800000"/>
            <a:headEnd/>
            <a:tailEnd/>
          </a:ln>
        </p:spPr>
        <p:txBody>
          <a:bodyPr>
            <a:spAutoFit/>
          </a:bodyPr>
          <a:lstStyle/>
          <a:p>
            <a:pPr eaLnBrk="0" hangingPunct="0">
              <a:spcBef>
                <a:spcPct val="50000"/>
              </a:spcBef>
            </a:pPr>
            <a:r>
              <a:rPr lang="en-GB" b="0"/>
              <a:t>Data assimilation corrects the slope and mean depth of the equatorial thermocline</a:t>
            </a:r>
            <a:endParaRPr lang="en-US" b="0"/>
          </a:p>
        </p:txBody>
      </p:sp>
    </p:spTree>
    <p:extLst>
      <p:ext uri="{BB962C8B-B14F-4D97-AF65-F5344CB8AC3E}">
        <p14:creationId xmlns:p14="http://schemas.microsoft.com/office/powerpoint/2010/main" val="18936946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92232"/>
                                        </p:tgtEl>
                                        <p:attrNameLst>
                                          <p:attrName>style.visibility</p:attrName>
                                        </p:attrNameLst>
                                      </p:cBhvr>
                                      <p:to>
                                        <p:strVal val="visible"/>
                                      </p:to>
                                    </p:set>
                                    <p:anim calcmode="lin" valueType="num">
                                      <p:cBhvr additive="base">
                                        <p:cTn id="7" dur="500" fill="hold"/>
                                        <p:tgtEl>
                                          <p:spTgt spid="692232"/>
                                        </p:tgtEl>
                                        <p:attrNameLst>
                                          <p:attrName>ppt_x</p:attrName>
                                        </p:attrNameLst>
                                      </p:cBhvr>
                                      <p:tavLst>
                                        <p:tav tm="0">
                                          <p:val>
                                            <p:strVal val="1+#ppt_w/2"/>
                                          </p:val>
                                        </p:tav>
                                        <p:tav tm="100000">
                                          <p:val>
                                            <p:strVal val="#ppt_x"/>
                                          </p:val>
                                        </p:tav>
                                      </p:tavLst>
                                    </p:anim>
                                    <p:anim calcmode="lin" valueType="num">
                                      <p:cBhvr additive="base">
                                        <p:cTn id="8" dur="500" fill="hold"/>
                                        <p:tgtEl>
                                          <p:spTgt spid="6922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Grp="1" noChangeArrowheads="1"/>
          </p:cNvSpPr>
          <p:nvPr>
            <p:ph type="title" idx="4294967295"/>
          </p:nvPr>
        </p:nvSpPr>
        <p:spPr>
          <a:xfrm>
            <a:off x="5240338" y="2949575"/>
            <a:ext cx="4120405" cy="711200"/>
          </a:xfrm>
        </p:spPr>
        <p:txBody>
          <a:bodyPr/>
          <a:lstStyle/>
          <a:p>
            <a:r>
              <a:rPr lang="en-GB" sz="2000" dirty="0" smtClean="0">
                <a:solidFill>
                  <a:srgbClr val="00279F"/>
                </a:solidFill>
              </a:rPr>
              <a:t>Data coverage for Nov 2005</a:t>
            </a:r>
          </a:p>
        </p:txBody>
      </p:sp>
      <p:pic>
        <p:nvPicPr>
          <p:cNvPr id="872451" name="Picture 3" descr="obsmonitor"/>
          <p:cNvPicPr>
            <a:picLocks noChangeAspect="1" noChangeArrowheads="1"/>
          </p:cNvPicPr>
          <p:nvPr/>
        </p:nvPicPr>
        <p:blipFill>
          <a:blip r:embed="rId3" cstate="print"/>
          <a:srcRect/>
          <a:stretch>
            <a:fillRect/>
          </a:stretch>
        </p:blipFill>
        <p:spPr bwMode="auto">
          <a:xfrm>
            <a:off x="4763" y="1157288"/>
            <a:ext cx="5454650" cy="2503487"/>
          </a:xfrm>
          <a:prstGeom prst="rect">
            <a:avLst/>
          </a:prstGeom>
          <a:noFill/>
          <a:ln w="9525">
            <a:noFill/>
            <a:miter lim="800000"/>
            <a:headEnd/>
            <a:tailEnd/>
          </a:ln>
        </p:spPr>
      </p:pic>
      <p:sp>
        <p:nvSpPr>
          <p:cNvPr id="872452" name="Text Box 4"/>
          <p:cNvSpPr txBox="1">
            <a:spLocks noChangeArrowheads="1"/>
          </p:cNvSpPr>
          <p:nvPr/>
        </p:nvSpPr>
        <p:spPr bwMode="auto">
          <a:xfrm>
            <a:off x="5889625" y="1052513"/>
            <a:ext cx="3197225" cy="1006475"/>
          </a:xfrm>
          <a:prstGeom prst="rect">
            <a:avLst/>
          </a:prstGeom>
          <a:noFill/>
          <a:ln w="9525">
            <a:noFill/>
            <a:miter lim="800000"/>
            <a:headEnd/>
            <a:tailEnd/>
          </a:ln>
        </p:spPr>
        <p:txBody>
          <a:bodyPr>
            <a:spAutoFit/>
          </a:bodyPr>
          <a:lstStyle/>
          <a:p>
            <a:pPr algn="ctr" eaLnBrk="0" hangingPunct="0">
              <a:spcBef>
                <a:spcPct val="50000"/>
              </a:spcBef>
            </a:pPr>
            <a:r>
              <a:rPr lang="en-GB" b="0">
                <a:latin typeface="Helvetica"/>
              </a:rPr>
              <a:t>Changing observing system is a challenge for consistent reanalysis</a:t>
            </a:r>
            <a:endParaRPr lang="en-US" b="0">
              <a:latin typeface="Helvetica"/>
            </a:endParaRPr>
          </a:p>
        </p:txBody>
      </p:sp>
      <p:sp>
        <p:nvSpPr>
          <p:cNvPr id="872453" name="Text Box 5"/>
          <p:cNvSpPr txBox="1">
            <a:spLocks noChangeArrowheads="1"/>
          </p:cNvSpPr>
          <p:nvPr/>
        </p:nvSpPr>
        <p:spPr bwMode="auto">
          <a:xfrm>
            <a:off x="631825" y="4149725"/>
            <a:ext cx="2952750" cy="1006475"/>
          </a:xfrm>
          <a:prstGeom prst="rect">
            <a:avLst/>
          </a:prstGeom>
          <a:noFill/>
          <a:ln w="9525">
            <a:noFill/>
            <a:miter lim="800000"/>
            <a:headEnd/>
            <a:tailEnd/>
          </a:ln>
        </p:spPr>
        <p:txBody>
          <a:bodyPr>
            <a:spAutoFit/>
          </a:bodyPr>
          <a:lstStyle/>
          <a:p>
            <a:pPr algn="ctr" eaLnBrk="0" hangingPunct="0">
              <a:spcBef>
                <a:spcPct val="50000"/>
              </a:spcBef>
            </a:pPr>
            <a:r>
              <a:rPr lang="en-GB" b="0">
                <a:latin typeface="Helvetica"/>
              </a:rPr>
              <a:t>Today’s Observations will be used in years to come</a:t>
            </a:r>
            <a:endParaRPr lang="en-US" b="0">
              <a:latin typeface="Helvetica"/>
            </a:endParaRPr>
          </a:p>
        </p:txBody>
      </p:sp>
      <p:pic>
        <p:nvPicPr>
          <p:cNvPr id="872454" name="Picture 6" descr="obsmap"/>
          <p:cNvPicPr>
            <a:picLocks noChangeAspect="1" noChangeArrowheads="1"/>
          </p:cNvPicPr>
          <p:nvPr/>
        </p:nvPicPr>
        <p:blipFill>
          <a:blip r:embed="rId4" cstate="print"/>
          <a:srcRect/>
          <a:stretch>
            <a:fillRect/>
          </a:stretch>
        </p:blipFill>
        <p:spPr bwMode="auto">
          <a:xfrm>
            <a:off x="4232275" y="3644900"/>
            <a:ext cx="5457825" cy="2400300"/>
          </a:xfrm>
          <a:prstGeom prst="rect">
            <a:avLst/>
          </a:prstGeom>
          <a:noFill/>
          <a:ln w="9525">
            <a:noFill/>
            <a:miter lim="800000"/>
            <a:headEnd/>
            <a:tailEnd/>
          </a:ln>
        </p:spPr>
      </p:pic>
      <p:sp>
        <p:nvSpPr>
          <p:cNvPr id="872455" name="Text Box 7"/>
          <p:cNvSpPr txBox="1">
            <a:spLocks noChangeArrowheads="1"/>
          </p:cNvSpPr>
          <p:nvPr/>
        </p:nvSpPr>
        <p:spPr bwMode="auto">
          <a:xfrm>
            <a:off x="0" y="5915025"/>
            <a:ext cx="6392863" cy="942975"/>
          </a:xfrm>
          <a:prstGeom prst="rect">
            <a:avLst/>
          </a:prstGeom>
          <a:solidFill>
            <a:schemeClr val="bg1"/>
          </a:solidFill>
          <a:ln w="9525">
            <a:noFill/>
            <a:miter lim="800000"/>
            <a:headEnd/>
            <a:tailEnd/>
          </a:ln>
        </p:spPr>
        <p:txBody>
          <a:bodyPr>
            <a:spAutoFit/>
          </a:bodyPr>
          <a:lstStyle/>
          <a:p>
            <a:pPr lvl="1" eaLnBrk="0" hangingPunct="0">
              <a:spcBef>
                <a:spcPct val="50000"/>
              </a:spcBef>
            </a:pPr>
            <a:r>
              <a:rPr lang="en-GB" sz="1400" b="0">
                <a:solidFill>
                  <a:srgbClr val="FF0000"/>
                </a:solidFill>
                <a:latin typeface="Helvetica"/>
              </a:rPr>
              <a:t>▲</a:t>
            </a:r>
            <a:r>
              <a:rPr lang="en-GB" sz="1400">
                <a:solidFill>
                  <a:srgbClr val="FF0000"/>
                </a:solidFill>
                <a:latin typeface="Helvetica"/>
              </a:rPr>
              <a:t>Moorings: SubsurfaceTemperature</a:t>
            </a:r>
          </a:p>
          <a:p>
            <a:pPr lvl="1" eaLnBrk="0" hangingPunct="0">
              <a:spcBef>
                <a:spcPct val="50000"/>
              </a:spcBef>
            </a:pPr>
            <a:r>
              <a:rPr lang="en-GB" sz="1400">
                <a:solidFill>
                  <a:srgbClr val="0000CC"/>
                </a:solidFill>
                <a:latin typeface="Helvetica"/>
              </a:rPr>
              <a:t>◊ ARGO floats: Subsurface Temperature and  Salinity</a:t>
            </a:r>
          </a:p>
          <a:p>
            <a:pPr lvl="1" eaLnBrk="0" hangingPunct="0">
              <a:spcBef>
                <a:spcPct val="50000"/>
              </a:spcBef>
            </a:pPr>
            <a:r>
              <a:rPr lang="en-GB" sz="1400">
                <a:latin typeface="Helvetica"/>
              </a:rPr>
              <a:t>+ XBT : Subsurface Temperature</a:t>
            </a:r>
          </a:p>
        </p:txBody>
      </p:sp>
      <p:sp>
        <p:nvSpPr>
          <p:cNvPr id="872456" name="Rectangle 8"/>
          <p:cNvSpPr>
            <a:spLocks noChangeArrowheads="1"/>
          </p:cNvSpPr>
          <p:nvPr/>
        </p:nvSpPr>
        <p:spPr bwMode="auto">
          <a:xfrm>
            <a:off x="344488" y="846138"/>
            <a:ext cx="4895850" cy="566737"/>
          </a:xfrm>
          <a:prstGeom prst="rect">
            <a:avLst/>
          </a:prstGeom>
          <a:solidFill>
            <a:schemeClr val="bg1"/>
          </a:solidFill>
          <a:ln w="12700">
            <a:noFill/>
            <a:miter lim="800000"/>
            <a:headEnd/>
            <a:tailEnd/>
          </a:ln>
        </p:spPr>
        <p:txBody>
          <a:bodyPr lIns="90487" tIns="44450" rIns="90487" bIns="44450" anchor="ctr"/>
          <a:lstStyle/>
          <a:p>
            <a:pPr eaLnBrk="0" hangingPunct="0">
              <a:lnSpc>
                <a:spcPts val="3200"/>
              </a:lnSpc>
            </a:pPr>
            <a:r>
              <a:rPr lang="en-GB" sz="2400" b="0">
                <a:solidFill>
                  <a:srgbClr val="00279F"/>
                </a:solidFill>
              </a:rPr>
              <a:t>Data coverage for June 1982</a:t>
            </a:r>
          </a:p>
        </p:txBody>
      </p:sp>
      <p:sp>
        <p:nvSpPr>
          <p:cNvPr id="872457" name="Rectangle 9"/>
          <p:cNvSpPr>
            <a:spLocks noChangeArrowheads="1"/>
          </p:cNvSpPr>
          <p:nvPr/>
        </p:nvSpPr>
        <p:spPr bwMode="auto">
          <a:xfrm>
            <a:off x="344488" y="260350"/>
            <a:ext cx="9277350" cy="647700"/>
          </a:xfrm>
          <a:prstGeom prst="rect">
            <a:avLst/>
          </a:prstGeom>
          <a:solidFill>
            <a:schemeClr val="bg1"/>
          </a:solidFill>
          <a:ln w="12700">
            <a:noFill/>
            <a:miter lim="800000"/>
            <a:headEnd/>
            <a:tailEnd/>
          </a:ln>
        </p:spPr>
        <p:txBody>
          <a:bodyPr lIns="90487" tIns="44450" rIns="90487" bIns="44450" anchor="ctr"/>
          <a:lstStyle/>
          <a:p>
            <a:pPr eaLnBrk="0" hangingPunct="0">
              <a:lnSpc>
                <a:spcPts val="3200"/>
              </a:lnSpc>
            </a:pPr>
            <a:r>
              <a:rPr lang="en-GB" sz="3200" b="0"/>
              <a:t>Ocean Observing System</a:t>
            </a:r>
            <a:endParaRPr lang="en-US" sz="3200" b="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4505" name="Picture 9" descr="eqatl"/>
          <p:cNvPicPr>
            <a:picLocks noChangeAspect="1" noChangeArrowheads="1"/>
          </p:cNvPicPr>
          <p:nvPr/>
        </p:nvPicPr>
        <p:blipFill>
          <a:blip r:embed="rId3" cstate="print"/>
          <a:srcRect/>
          <a:stretch>
            <a:fillRect/>
          </a:stretch>
        </p:blipFill>
        <p:spPr bwMode="auto">
          <a:xfrm>
            <a:off x="2144713" y="989013"/>
            <a:ext cx="6477000" cy="4878387"/>
          </a:xfrm>
          <a:prstGeom prst="rect">
            <a:avLst/>
          </a:prstGeom>
          <a:noFill/>
          <a:ln w="9525">
            <a:noFill/>
            <a:miter lim="800000"/>
            <a:headEnd/>
            <a:tailEnd/>
          </a:ln>
        </p:spPr>
      </p:pic>
      <p:sp>
        <p:nvSpPr>
          <p:cNvPr id="874498" name="Rectangle 2"/>
          <p:cNvSpPr>
            <a:spLocks noChangeArrowheads="1"/>
          </p:cNvSpPr>
          <p:nvPr/>
        </p:nvSpPr>
        <p:spPr bwMode="auto">
          <a:xfrm>
            <a:off x="3219450" y="2628900"/>
            <a:ext cx="9906000" cy="0"/>
          </a:xfrm>
          <a:prstGeom prst="rect">
            <a:avLst/>
          </a:prstGeom>
          <a:noFill/>
          <a:ln w="9525">
            <a:noFill/>
            <a:miter lim="800000"/>
            <a:headEnd/>
            <a:tailEnd/>
          </a:ln>
        </p:spPr>
        <p:txBody>
          <a:bodyPr>
            <a:spAutoFit/>
          </a:bodyPr>
          <a:lstStyle/>
          <a:p>
            <a:pPr eaLnBrk="0" hangingPunct="0">
              <a:spcBef>
                <a:spcPct val="50000"/>
              </a:spcBef>
            </a:pPr>
            <a:endParaRPr lang="en-US"/>
          </a:p>
        </p:txBody>
      </p:sp>
      <p:sp>
        <p:nvSpPr>
          <p:cNvPr id="874499" name="Text Box 3"/>
          <p:cNvSpPr txBox="1">
            <a:spLocks noChangeArrowheads="1"/>
          </p:cNvSpPr>
          <p:nvPr/>
        </p:nvSpPr>
        <p:spPr bwMode="auto">
          <a:xfrm>
            <a:off x="685800" y="228600"/>
            <a:ext cx="8686800" cy="579438"/>
          </a:xfrm>
          <a:prstGeom prst="rect">
            <a:avLst/>
          </a:prstGeom>
          <a:noFill/>
          <a:ln w="9525">
            <a:noFill/>
            <a:miter lim="800000"/>
            <a:headEnd/>
            <a:tailEnd/>
          </a:ln>
        </p:spPr>
        <p:txBody>
          <a:bodyPr>
            <a:spAutoFit/>
          </a:bodyPr>
          <a:lstStyle/>
          <a:p>
            <a:pPr algn="ctr" eaLnBrk="0" hangingPunct="0">
              <a:spcBef>
                <a:spcPct val="50000"/>
              </a:spcBef>
            </a:pPr>
            <a:r>
              <a:rPr lang="en-GB" sz="3200">
                <a:solidFill>
                  <a:schemeClr val="tx2"/>
                </a:solidFill>
                <a:latin typeface="Helvetica"/>
              </a:rPr>
              <a:t>Impact of data assimilation on the mean</a:t>
            </a:r>
            <a:endParaRPr lang="en-GB" sz="2800">
              <a:solidFill>
                <a:schemeClr val="tx2"/>
              </a:solidFill>
              <a:latin typeface="Helvetica"/>
            </a:endParaRPr>
          </a:p>
        </p:txBody>
      </p:sp>
      <p:sp>
        <p:nvSpPr>
          <p:cNvPr id="874500" name="Text Box 4"/>
          <p:cNvSpPr txBox="1">
            <a:spLocks noChangeArrowheads="1"/>
          </p:cNvSpPr>
          <p:nvPr/>
        </p:nvSpPr>
        <p:spPr bwMode="auto">
          <a:xfrm>
            <a:off x="2505075" y="1341438"/>
            <a:ext cx="2971800" cy="854075"/>
          </a:xfrm>
          <a:prstGeom prst="rect">
            <a:avLst/>
          </a:prstGeom>
          <a:solidFill>
            <a:schemeClr val="bg1"/>
          </a:solidFill>
          <a:ln w="9525">
            <a:noFill/>
            <a:miter lim="800000"/>
            <a:headEnd/>
            <a:tailEnd/>
          </a:ln>
        </p:spPr>
        <p:txBody>
          <a:bodyPr>
            <a:spAutoFit/>
          </a:bodyPr>
          <a:lstStyle/>
          <a:p>
            <a:pPr eaLnBrk="0" hangingPunct="0">
              <a:spcBef>
                <a:spcPct val="50000"/>
              </a:spcBef>
            </a:pPr>
            <a:r>
              <a:rPr lang="en-GB" b="0">
                <a:solidFill>
                  <a:srgbClr val="FF0000"/>
                </a:solidFill>
                <a:latin typeface="Helvetica"/>
              </a:rPr>
              <a:t>Assim of mooring data</a:t>
            </a:r>
            <a:endParaRPr lang="en-GB" b="0">
              <a:solidFill>
                <a:schemeClr val="folHlink"/>
              </a:solidFill>
              <a:latin typeface="Helvetica"/>
            </a:endParaRPr>
          </a:p>
          <a:p>
            <a:pPr eaLnBrk="0" hangingPunct="0">
              <a:spcBef>
                <a:spcPct val="50000"/>
              </a:spcBef>
            </a:pPr>
            <a:r>
              <a:rPr lang="en-GB" b="0">
                <a:latin typeface="Helvetica"/>
              </a:rPr>
              <a:t>CTL=No data</a:t>
            </a:r>
          </a:p>
        </p:txBody>
      </p:sp>
      <p:sp>
        <p:nvSpPr>
          <p:cNvPr id="874501" name="Text Box 5"/>
          <p:cNvSpPr txBox="1">
            <a:spLocks noChangeArrowheads="1"/>
          </p:cNvSpPr>
          <p:nvPr/>
        </p:nvSpPr>
        <p:spPr bwMode="auto">
          <a:xfrm>
            <a:off x="200025" y="5949950"/>
            <a:ext cx="9505950" cy="863600"/>
          </a:xfrm>
          <a:prstGeom prst="rect">
            <a:avLst/>
          </a:prstGeom>
          <a:solidFill>
            <a:srgbClr val="FFFF99"/>
          </a:solidFill>
          <a:ln w="9525">
            <a:solidFill>
              <a:schemeClr val="bg2"/>
            </a:solidFill>
            <a:miter lim="800000"/>
            <a:headEnd/>
            <a:tailEnd/>
          </a:ln>
        </p:spPr>
        <p:txBody>
          <a:bodyPr>
            <a:spAutoFit/>
          </a:bodyPr>
          <a:lstStyle/>
          <a:p>
            <a:pPr marL="457200" indent="-457200" algn="ctr" eaLnBrk="0" hangingPunct="0">
              <a:spcBef>
                <a:spcPct val="50000"/>
              </a:spcBef>
            </a:pPr>
            <a:r>
              <a:rPr lang="en-GB" b="0">
                <a:latin typeface="Helvetica"/>
              </a:rPr>
              <a:t>Large impact of data in the mean state leading to spurious variability           </a:t>
            </a:r>
          </a:p>
          <a:p>
            <a:pPr marL="457200" indent="-457200" algn="ctr" eaLnBrk="0" hangingPunct="0">
              <a:spcBef>
                <a:spcPct val="50000"/>
              </a:spcBef>
            </a:pPr>
            <a:r>
              <a:rPr lang="en-GB" b="0">
                <a:latin typeface="Helvetica"/>
              </a:rPr>
              <a:t>This is largely solved by the introduction of bias correction</a:t>
            </a:r>
          </a:p>
        </p:txBody>
      </p:sp>
      <p:grpSp>
        <p:nvGrpSpPr>
          <p:cNvPr id="874502" name="Group 6"/>
          <p:cNvGrpSpPr>
            <a:grpSpLocks/>
          </p:cNvGrpSpPr>
          <p:nvPr/>
        </p:nvGrpSpPr>
        <p:grpSpPr bwMode="auto">
          <a:xfrm>
            <a:off x="5715000" y="5373688"/>
            <a:ext cx="1752600" cy="625475"/>
            <a:chOff x="3024" y="3504"/>
            <a:chExt cx="1104" cy="394"/>
          </a:xfrm>
        </p:grpSpPr>
        <p:sp>
          <p:nvSpPr>
            <p:cNvPr id="874503" name="Line 7"/>
            <p:cNvSpPr>
              <a:spLocks noChangeShapeType="1"/>
            </p:cNvSpPr>
            <p:nvPr/>
          </p:nvSpPr>
          <p:spPr bwMode="auto">
            <a:xfrm flipH="1" flipV="1">
              <a:off x="3024" y="3504"/>
              <a:ext cx="240" cy="192"/>
            </a:xfrm>
            <a:prstGeom prst="line">
              <a:avLst/>
            </a:prstGeom>
            <a:noFill/>
            <a:ln w="38100">
              <a:solidFill>
                <a:schemeClr val="tx1"/>
              </a:solidFill>
              <a:round/>
              <a:headEnd/>
              <a:tailEnd type="triangle" w="med" len="med"/>
            </a:ln>
          </p:spPr>
          <p:txBody>
            <a:bodyPr/>
            <a:lstStyle/>
            <a:p>
              <a:endParaRPr lang="en-US"/>
            </a:p>
          </p:txBody>
        </p:sp>
        <p:sp>
          <p:nvSpPr>
            <p:cNvPr id="874504" name="Text Box 8"/>
            <p:cNvSpPr txBox="1">
              <a:spLocks noChangeArrowheads="1"/>
            </p:cNvSpPr>
            <p:nvPr/>
          </p:nvSpPr>
          <p:spPr bwMode="auto">
            <a:xfrm>
              <a:off x="3312" y="3648"/>
              <a:ext cx="816" cy="250"/>
            </a:xfrm>
            <a:prstGeom prst="rect">
              <a:avLst/>
            </a:prstGeom>
            <a:noFill/>
            <a:ln w="9525">
              <a:noFill/>
              <a:miter lim="800000"/>
              <a:headEnd/>
              <a:tailEnd/>
            </a:ln>
          </p:spPr>
          <p:txBody>
            <a:bodyPr>
              <a:spAutoFit/>
            </a:bodyPr>
            <a:lstStyle/>
            <a:p>
              <a:pPr algn="ctr" eaLnBrk="0" hangingPunct="0">
                <a:spcBef>
                  <a:spcPct val="50000"/>
                </a:spcBef>
              </a:pPr>
              <a:r>
                <a:rPr lang="en-GB" b="0">
                  <a:latin typeface="Helvetica"/>
                </a:rPr>
                <a:t>PIRATA</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7" name="Text Box 7"/>
          <p:cNvSpPr>
            <a:spLocks noGrp="1" noChangeArrowheads="1"/>
          </p:cNvSpPr>
          <p:nvPr>
            <p:ph type="title" sz="quarter" idx="4294967295"/>
          </p:nvPr>
        </p:nvSpPr>
        <p:spPr>
          <a:xfrm>
            <a:off x="200472" y="620688"/>
            <a:ext cx="5327650" cy="609600"/>
          </a:xfrm>
        </p:spPr>
        <p:txBody>
          <a:bodyPr/>
          <a:lstStyle/>
          <a:p>
            <a:pPr defTabSz="915988">
              <a:spcBef>
                <a:spcPct val="50000"/>
              </a:spcBef>
            </a:pPr>
            <a:r>
              <a:rPr lang="en-GB" dirty="0" smtClean="0"/>
              <a:t>Need to correct model  bias during assimilation</a:t>
            </a:r>
          </a:p>
        </p:txBody>
      </p:sp>
      <p:sp>
        <p:nvSpPr>
          <p:cNvPr id="911398" name="Text Box 25"/>
          <p:cNvSpPr txBox="1">
            <a:spLocks noChangeArrowheads="1"/>
          </p:cNvSpPr>
          <p:nvPr/>
        </p:nvSpPr>
        <p:spPr bwMode="auto">
          <a:xfrm>
            <a:off x="200472" y="4221088"/>
            <a:ext cx="5327650" cy="2139047"/>
          </a:xfrm>
          <a:prstGeom prst="rect">
            <a:avLst/>
          </a:prstGeom>
          <a:noFill/>
          <a:ln w="3175">
            <a:solidFill>
              <a:schemeClr val="tx1"/>
            </a:solidFill>
            <a:miter lim="800000"/>
            <a:headEnd/>
            <a:tailEnd/>
          </a:ln>
        </p:spPr>
        <p:txBody>
          <a:bodyPr>
            <a:spAutoFit/>
          </a:bodyPr>
          <a:lstStyle/>
          <a:p>
            <a:pPr eaLnBrk="0" hangingPunct="0">
              <a:spcBef>
                <a:spcPct val="50000"/>
              </a:spcBef>
            </a:pPr>
            <a:r>
              <a:rPr lang="en-GB" sz="1600" b="0" dirty="0"/>
              <a:t>Without explicit bias correction changes in the observing system can induce </a:t>
            </a:r>
          </a:p>
          <a:p>
            <a:pPr marL="742950" lvl="1" indent="-285750" eaLnBrk="0" hangingPunct="0">
              <a:spcBef>
                <a:spcPct val="50000"/>
              </a:spcBef>
            </a:pPr>
            <a:r>
              <a:rPr lang="en-GB" sz="1200" b="0" dirty="0"/>
              <a:t>Spurious signals in the ocean reanalysis</a:t>
            </a:r>
          </a:p>
          <a:p>
            <a:pPr marL="742950" lvl="1" indent="-285750" eaLnBrk="0" hangingPunct="0">
              <a:spcBef>
                <a:spcPct val="50000"/>
              </a:spcBef>
            </a:pPr>
            <a:r>
              <a:rPr lang="en-GB" sz="1200" b="0" dirty="0"/>
              <a:t>Non-</a:t>
            </a:r>
            <a:r>
              <a:rPr lang="en-GB" sz="1200" b="0" dirty="0" err="1"/>
              <a:t>stationarity</a:t>
            </a:r>
            <a:r>
              <a:rPr lang="en-GB" sz="1200" b="0" dirty="0"/>
              <a:t> of the forecast bias, leading to forecast errors</a:t>
            </a:r>
            <a:r>
              <a:rPr lang="en-GB" sz="1600" b="0" dirty="0"/>
              <a:t>.</a:t>
            </a:r>
          </a:p>
          <a:p>
            <a:pPr eaLnBrk="0" hangingPunct="0">
              <a:spcBef>
                <a:spcPct val="50000"/>
              </a:spcBef>
            </a:pPr>
            <a:r>
              <a:rPr lang="en-GB" sz="1400" b="0" dirty="0"/>
              <a:t>Ideally, </a:t>
            </a:r>
            <a:r>
              <a:rPr lang="en-GB" sz="1400" b="0" dirty="0" smtClean="0"/>
              <a:t>the bias  </a:t>
            </a:r>
            <a:r>
              <a:rPr lang="en-GB" sz="1400" b="0" dirty="0"/>
              <a:t>information should be propagated during the forecast (for this the FG model and FC model should be the same, </a:t>
            </a:r>
            <a:r>
              <a:rPr lang="en-GB" sz="1400" b="0" dirty="0" err="1"/>
              <a:t>e.i.</a:t>
            </a:r>
            <a:r>
              <a:rPr lang="en-GB" sz="1400" b="0" dirty="0"/>
              <a:t> coupled model)</a:t>
            </a:r>
            <a:endParaRPr lang="en-GB" sz="1400" b="0" dirty="0">
              <a:latin typeface="Symbol" pitchFamily="18" charset="2"/>
            </a:endParaRPr>
          </a:p>
        </p:txBody>
      </p:sp>
      <p:pic>
        <p:nvPicPr>
          <p:cNvPr id="911399" name="Picture 2" descr="tbias_300_700m.ps"/>
          <p:cNvPicPr>
            <a:picLocks noChangeAspect="1"/>
          </p:cNvPicPr>
          <p:nvPr/>
        </p:nvPicPr>
        <p:blipFill>
          <a:blip r:embed="rId4" cstate="print"/>
          <a:srcRect b="52864"/>
          <a:stretch>
            <a:fillRect/>
          </a:stretch>
        </p:blipFill>
        <p:spPr bwMode="auto">
          <a:xfrm>
            <a:off x="5457056" y="3717032"/>
            <a:ext cx="4305300" cy="2520950"/>
          </a:xfrm>
          <a:prstGeom prst="rect">
            <a:avLst/>
          </a:prstGeom>
          <a:noFill/>
          <a:ln w="9525">
            <a:noFill/>
            <a:miter lim="800000"/>
            <a:headEnd/>
            <a:tailEnd/>
          </a:ln>
        </p:spPr>
      </p:pic>
      <p:pic>
        <p:nvPicPr>
          <p:cNvPr id="911400" name="Content Placeholder 3" descr="No_T_obs.ps"/>
          <p:cNvPicPr>
            <a:picLocks noGrp="1" noChangeAspect="1"/>
          </p:cNvPicPr>
          <p:nvPr>
            <p:ph idx="4294967295"/>
          </p:nvPr>
        </p:nvPicPr>
        <p:blipFill>
          <a:blip r:embed="rId5" cstate="print"/>
          <a:srcRect/>
          <a:stretch>
            <a:fillRect/>
          </a:stretch>
        </p:blipFill>
        <p:spPr>
          <a:xfrm rot="16200000">
            <a:off x="1211263" y="690017"/>
            <a:ext cx="2514600" cy="4248150"/>
          </a:xfrm>
          <a:solidFill>
            <a:schemeClr val="bg1"/>
          </a:solidFill>
        </p:spPr>
      </p:pic>
      <p:sp>
        <p:nvSpPr>
          <p:cNvPr id="911401" name="Text Box 34"/>
          <p:cNvSpPr txBox="1">
            <a:spLocks noChangeArrowheads="1"/>
          </p:cNvSpPr>
          <p:nvPr/>
        </p:nvSpPr>
        <p:spPr bwMode="auto">
          <a:xfrm>
            <a:off x="5241032" y="1844824"/>
            <a:ext cx="4448175" cy="523220"/>
          </a:xfrm>
          <a:prstGeom prst="rect">
            <a:avLst/>
          </a:prstGeom>
          <a:noFill/>
          <a:ln w="9525">
            <a:noFill/>
            <a:miter lim="800000"/>
            <a:headEnd/>
            <a:tailEnd/>
          </a:ln>
        </p:spPr>
        <p:txBody>
          <a:bodyPr>
            <a:spAutoFit/>
          </a:bodyPr>
          <a:lstStyle/>
          <a:p>
            <a:pPr>
              <a:spcBef>
                <a:spcPct val="50000"/>
              </a:spcBef>
            </a:pPr>
            <a:r>
              <a:rPr lang="en-GB" sz="1400" dirty="0" smtClean="0"/>
              <a:t>There is  </a:t>
            </a:r>
            <a:r>
              <a:rPr lang="en-GB" sz="1400" dirty="0"/>
              <a:t>a model for the time evolution of the bias</a:t>
            </a:r>
            <a:endParaRPr lang="en-US" sz="1400" dirty="0"/>
          </a:p>
        </p:txBody>
      </p:sp>
      <p:graphicFrame>
        <p:nvGraphicFramePr>
          <p:cNvPr id="911403" name="Object 43"/>
          <p:cNvGraphicFramePr>
            <a:graphicFrameLocks noChangeAspect="1"/>
          </p:cNvGraphicFramePr>
          <p:nvPr/>
        </p:nvGraphicFramePr>
        <p:xfrm>
          <a:off x="5529064" y="620688"/>
          <a:ext cx="3937000" cy="1006475"/>
        </p:xfrm>
        <a:graphic>
          <a:graphicData uri="http://schemas.openxmlformats.org/presentationml/2006/ole">
            <mc:AlternateContent xmlns:mc="http://schemas.openxmlformats.org/markup-compatibility/2006">
              <mc:Choice xmlns:v="urn:schemas-microsoft-com:vml" Requires="v">
                <p:oleObj spid="_x0000_s926826" name="Equation" r:id="rId6" imgW="2082600" imgH="533160" progId="Equation.3">
                  <p:embed/>
                </p:oleObj>
              </mc:Choice>
              <mc:Fallback>
                <p:oleObj name="Equation" r:id="rId6" imgW="2082600" imgH="5331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9064" y="620688"/>
                        <a:ext cx="3937000" cy="1006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4880992" y="2780928"/>
            <a:ext cx="4824536" cy="738664"/>
          </a:xfrm>
          <a:prstGeom prst="rect">
            <a:avLst/>
          </a:prstGeom>
          <a:noFill/>
        </p:spPr>
        <p:txBody>
          <a:bodyPr wrap="square" rtlCol="0">
            <a:spAutoFit/>
          </a:bodyPr>
          <a:lstStyle/>
          <a:p>
            <a:pPr algn="ctr"/>
            <a:r>
              <a:rPr lang="en-GB" sz="1400" b="0" dirty="0" smtClean="0">
                <a:solidFill>
                  <a:schemeClr val="accent1">
                    <a:lumMod val="50000"/>
                  </a:schemeClr>
                </a:solidFill>
              </a:rPr>
              <a:t>This is an important  difference with respect to  the  </a:t>
            </a:r>
            <a:r>
              <a:rPr lang="en-GB" sz="1400" b="0" dirty="0" err="1" smtClean="0">
                <a:solidFill>
                  <a:schemeClr val="accent1">
                    <a:lumMod val="50000"/>
                  </a:schemeClr>
                </a:solidFill>
              </a:rPr>
              <a:t>atmos</a:t>
            </a:r>
            <a:r>
              <a:rPr lang="en-GB" sz="1400" b="0" dirty="0" smtClean="0">
                <a:solidFill>
                  <a:schemeClr val="accent1">
                    <a:lumMod val="50000"/>
                  </a:schemeClr>
                </a:solidFill>
              </a:rPr>
              <a:t> data assimilation, where FG is assumed unbiased</a:t>
            </a:r>
            <a:endParaRPr lang="en-GB" sz="1400" b="0" dirty="0">
              <a:solidFill>
                <a:schemeClr val="accent1">
                  <a:lumMod val="50000"/>
                </a:schemeClr>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3467751207"/>
              </p:ext>
            </p:extLst>
          </p:nvPr>
        </p:nvGraphicFramePr>
        <p:xfrm>
          <a:off x="6457578" y="2177034"/>
          <a:ext cx="2304256" cy="487673"/>
        </p:xfrm>
        <a:graphic>
          <a:graphicData uri="http://schemas.openxmlformats.org/presentationml/2006/ole">
            <mc:AlternateContent xmlns:mc="http://schemas.openxmlformats.org/markup-compatibility/2006">
              <mc:Choice xmlns:v="urn:schemas-microsoft-com:vml" Requires="v">
                <p:oleObj spid="_x0000_s926827" name="Equation" r:id="rId8" imgW="888614" imgH="241195" progId="Equation.DSMT4">
                  <p:embed/>
                </p:oleObj>
              </mc:Choice>
              <mc:Fallback>
                <p:oleObj name="Equation" r:id="rId8" imgW="888614" imgH="241195" progId="Equation.DSMT4">
                  <p:embed/>
                  <p:pic>
                    <p:nvPicPr>
                      <p:cNvPr id="0" name="Object 2"/>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578" y="2177034"/>
                        <a:ext cx="2304256" cy="487673"/>
                      </a:xfrm>
                      <a:prstGeom prst="rect">
                        <a:avLst/>
                      </a:prstGeom>
                      <a:noFill/>
                      <a:ln>
                        <a:noFill/>
                      </a:ln>
                    </p:spPr>
                  </p:pic>
                </p:oleObj>
              </mc:Fallback>
            </mc:AlternateContent>
          </a:graphicData>
        </a:graphic>
      </p:graphicFrame>
      <p:sp>
        <p:nvSpPr>
          <p:cNvPr id="4" name="Oval 3"/>
          <p:cNvSpPr/>
          <p:nvPr/>
        </p:nvSpPr>
        <p:spPr bwMode="auto">
          <a:xfrm>
            <a:off x="8841432" y="476672"/>
            <a:ext cx="504056" cy="648072"/>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1" i="0" u="none" strike="noStrike" cap="none" normalizeH="0" baseline="0" smtClean="0">
              <a:ln>
                <a:noFill/>
              </a:ln>
              <a:solidFill>
                <a:schemeClr val="tx1"/>
              </a:solidFill>
              <a:effectLst/>
              <a:latin typeface="Verdana" pitchFamily="34" charset="0"/>
            </a:endParaRPr>
          </a:p>
        </p:txBody>
      </p:sp>
      <p:sp>
        <p:nvSpPr>
          <p:cNvPr id="13" name="Oval 12"/>
          <p:cNvSpPr/>
          <p:nvPr/>
        </p:nvSpPr>
        <p:spPr bwMode="auto">
          <a:xfrm>
            <a:off x="6537176" y="477107"/>
            <a:ext cx="504056" cy="648072"/>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29668902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1398">
                                            <p:txEl>
                                              <p:pRg st="0" end="0"/>
                                            </p:txEl>
                                          </p:spTgt>
                                        </p:tgtEl>
                                        <p:attrNameLst>
                                          <p:attrName>style.visibility</p:attrName>
                                        </p:attrNameLst>
                                      </p:cBhvr>
                                      <p:to>
                                        <p:strVal val="visible"/>
                                      </p:to>
                                    </p:set>
                                    <p:animEffect transition="in" filter="fade">
                                      <p:cBhvr>
                                        <p:cTn id="7" dur="500"/>
                                        <p:tgtEl>
                                          <p:spTgt spid="91139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11398">
                                            <p:txEl>
                                              <p:pRg st="1" end="1"/>
                                            </p:txEl>
                                          </p:spTgt>
                                        </p:tgtEl>
                                        <p:attrNameLst>
                                          <p:attrName>style.visibility</p:attrName>
                                        </p:attrNameLst>
                                      </p:cBhvr>
                                      <p:to>
                                        <p:strVal val="visible"/>
                                      </p:to>
                                    </p:set>
                                    <p:animEffect transition="in" filter="fade">
                                      <p:cBhvr>
                                        <p:cTn id="10" dur="500"/>
                                        <p:tgtEl>
                                          <p:spTgt spid="911398">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11398">
                                            <p:txEl>
                                              <p:pRg st="2" end="2"/>
                                            </p:txEl>
                                          </p:spTgt>
                                        </p:tgtEl>
                                        <p:attrNameLst>
                                          <p:attrName>style.visibility</p:attrName>
                                        </p:attrNameLst>
                                      </p:cBhvr>
                                      <p:to>
                                        <p:strVal val="visible"/>
                                      </p:to>
                                    </p:set>
                                    <p:animEffect transition="in" filter="fade">
                                      <p:cBhvr>
                                        <p:cTn id="13" dur="500"/>
                                        <p:tgtEl>
                                          <p:spTgt spid="911398">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11403"/>
                                        </p:tgtEl>
                                        <p:attrNameLst>
                                          <p:attrName>style.visibility</p:attrName>
                                        </p:attrNameLst>
                                      </p:cBhvr>
                                      <p:to>
                                        <p:strVal val="visible"/>
                                      </p:to>
                                    </p:set>
                                    <p:animEffect transition="in" filter="fade">
                                      <p:cBhvr>
                                        <p:cTn id="18" dur="500"/>
                                        <p:tgtEl>
                                          <p:spTgt spid="91140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11401"/>
                                        </p:tgtEl>
                                        <p:attrNameLst>
                                          <p:attrName>style.visibility</p:attrName>
                                        </p:attrNameLst>
                                      </p:cBhvr>
                                      <p:to>
                                        <p:strVal val="visible"/>
                                      </p:to>
                                    </p:set>
                                    <p:animEffect transition="in" filter="fade">
                                      <p:cBhvr>
                                        <p:cTn id="33" dur="500"/>
                                        <p:tgtEl>
                                          <p:spTgt spid="911401"/>
                                        </p:tgtEl>
                                      </p:cBhvr>
                                    </p:animEffect>
                                  </p:childTnLst>
                                </p:cTn>
                              </p:par>
                              <p:par>
                                <p:cTn id="34" presetID="10"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nodeType="withEffect">
                                  <p:stCondLst>
                                    <p:cond delay="0"/>
                                  </p:stCondLst>
                                  <p:childTnLst>
                                    <p:set>
                                      <p:cBhvr>
                                        <p:cTn id="43" dur="1" fill="hold">
                                          <p:stCondLst>
                                            <p:cond delay="0"/>
                                          </p:stCondLst>
                                        </p:cTn>
                                        <p:tgtEl>
                                          <p:spTgt spid="911399"/>
                                        </p:tgtEl>
                                        <p:attrNameLst>
                                          <p:attrName>style.visibility</p:attrName>
                                        </p:attrNameLst>
                                      </p:cBhvr>
                                      <p:to>
                                        <p:strVal val="visible"/>
                                      </p:to>
                                    </p:set>
                                    <p:animEffect transition="in" filter="fade">
                                      <p:cBhvr>
                                        <p:cTn id="44" dur="500"/>
                                        <p:tgtEl>
                                          <p:spTgt spid="91139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911398">
                                            <p:txEl>
                                              <p:pRg st="3" end="3"/>
                                            </p:txEl>
                                          </p:spTgt>
                                        </p:tgtEl>
                                        <p:attrNameLst>
                                          <p:attrName>style.visibility</p:attrName>
                                        </p:attrNameLst>
                                      </p:cBhvr>
                                      <p:to>
                                        <p:strVal val="visible"/>
                                      </p:to>
                                    </p:set>
                                    <p:animEffect transition="in" filter="fade">
                                      <p:cBhvr>
                                        <p:cTn id="49" dur="500"/>
                                        <p:tgtEl>
                                          <p:spTgt spid="91139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01" grpId="0"/>
      <p:bldP spid="9" grpId="0"/>
      <p:bldP spid="4"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703395" y="155575"/>
            <a:ext cx="9073621" cy="609600"/>
          </a:xfrm>
        </p:spPr>
        <p:txBody>
          <a:bodyPr/>
          <a:lstStyle/>
          <a:p>
            <a:r>
              <a:rPr lang="en-GB" sz="2400" dirty="0" smtClean="0"/>
              <a:t>Effect of bias correction on the time-evolution</a:t>
            </a:r>
          </a:p>
        </p:txBody>
      </p:sp>
      <p:sp>
        <p:nvSpPr>
          <p:cNvPr id="49155" name="Text Box 8"/>
          <p:cNvSpPr txBox="1">
            <a:spLocks noChangeArrowheads="1"/>
          </p:cNvSpPr>
          <p:nvPr/>
        </p:nvSpPr>
        <p:spPr bwMode="auto">
          <a:xfrm>
            <a:off x="194337" y="5157799"/>
            <a:ext cx="2971800" cy="1311275"/>
          </a:xfrm>
          <a:prstGeom prst="rect">
            <a:avLst/>
          </a:prstGeom>
          <a:noFill/>
          <a:ln w="9525">
            <a:noFill/>
            <a:miter lim="800000"/>
            <a:headEnd/>
            <a:tailEnd/>
          </a:ln>
        </p:spPr>
        <p:txBody>
          <a:bodyPr>
            <a:spAutoFit/>
          </a:bodyPr>
          <a:lstStyle/>
          <a:p>
            <a:endParaRPr lang="en-GB" sz="2000" b="0">
              <a:latin typeface="Helvetica" pitchFamily="34" charset="0"/>
            </a:endParaRPr>
          </a:p>
          <a:p>
            <a:r>
              <a:rPr lang="en-GB" sz="2000" b="0">
                <a:solidFill>
                  <a:srgbClr val="FF0000"/>
                </a:solidFill>
                <a:latin typeface="Helvetica" pitchFamily="34" charset="0"/>
              </a:rPr>
              <a:t>Assim of mooring data</a:t>
            </a:r>
            <a:endParaRPr lang="en-GB" sz="2000" b="0">
              <a:solidFill>
                <a:schemeClr val="folHlink"/>
              </a:solidFill>
              <a:latin typeface="Helvetica" pitchFamily="34" charset="0"/>
            </a:endParaRPr>
          </a:p>
          <a:p>
            <a:pPr algn="l"/>
            <a:r>
              <a:rPr lang="en-GB" sz="2000" b="0">
                <a:latin typeface="Helvetica" pitchFamily="34" charset="0"/>
              </a:rPr>
              <a:t>CTL=No data</a:t>
            </a:r>
          </a:p>
          <a:p>
            <a:pPr algn="l"/>
            <a:r>
              <a:rPr lang="en-GB" sz="2000" b="0">
                <a:solidFill>
                  <a:srgbClr val="0033CC"/>
                </a:solidFill>
                <a:latin typeface="Helvetica" pitchFamily="34" charset="0"/>
              </a:rPr>
              <a:t>Bias corrected Assim</a:t>
            </a:r>
            <a:endParaRPr lang="en-GB">
              <a:solidFill>
                <a:srgbClr val="0033CC"/>
              </a:solidFill>
            </a:endParaRPr>
          </a:p>
        </p:txBody>
      </p:sp>
      <p:grpSp>
        <p:nvGrpSpPr>
          <p:cNvPr id="49156" name="Group 10"/>
          <p:cNvGrpSpPr>
            <a:grpSpLocks/>
          </p:cNvGrpSpPr>
          <p:nvPr/>
        </p:nvGrpSpPr>
        <p:grpSpPr bwMode="auto">
          <a:xfrm>
            <a:off x="2063750" y="1636713"/>
            <a:ext cx="5821495" cy="4062412"/>
            <a:chOff x="1200" y="1031"/>
            <a:chExt cx="3385" cy="2559"/>
          </a:xfrm>
        </p:grpSpPr>
        <p:pic>
          <p:nvPicPr>
            <p:cNvPr id="49157" name="Picture 6" descr="eqatl_s3"/>
            <p:cNvPicPr>
              <a:picLocks noChangeAspect="1" noChangeArrowheads="1"/>
            </p:cNvPicPr>
            <p:nvPr/>
          </p:nvPicPr>
          <p:blipFill>
            <a:blip r:embed="rId3" cstate="print"/>
            <a:srcRect/>
            <a:stretch>
              <a:fillRect/>
            </a:stretch>
          </p:blipFill>
          <p:spPr bwMode="auto">
            <a:xfrm rot="-5400000">
              <a:off x="1613" y="618"/>
              <a:ext cx="2559" cy="3385"/>
            </a:xfrm>
            <a:prstGeom prst="rect">
              <a:avLst/>
            </a:prstGeom>
            <a:noFill/>
            <a:ln w="9525">
              <a:noFill/>
              <a:miter lim="800000"/>
              <a:headEnd/>
              <a:tailEnd/>
            </a:ln>
          </p:spPr>
        </p:pic>
        <p:sp>
          <p:nvSpPr>
            <p:cNvPr id="49158" name="Rectangle 9"/>
            <p:cNvSpPr>
              <a:spLocks noChangeArrowheads="1"/>
            </p:cNvSpPr>
            <p:nvPr/>
          </p:nvSpPr>
          <p:spPr bwMode="auto">
            <a:xfrm>
              <a:off x="1383" y="1207"/>
              <a:ext cx="1678" cy="363"/>
            </a:xfrm>
            <a:prstGeom prst="rect">
              <a:avLst/>
            </a:prstGeom>
            <a:solidFill>
              <a:schemeClr val="bg1"/>
            </a:solidFill>
            <a:ln w="12700">
              <a:noFill/>
              <a:miter lim="800000"/>
              <a:headEnd/>
              <a:tailEnd/>
            </a:ln>
          </p:spPr>
          <p:txBody>
            <a:bodyPr wrap="none" anchor="ctr"/>
            <a:lstStyle/>
            <a:p>
              <a:endParaRPr lang="en-US">
                <a:solidFill>
                  <a:schemeClr val="bg1"/>
                </a:solidFill>
              </a:endParaRPr>
            </a:p>
          </p:txBody>
        </p:sp>
      </p:grpSp>
    </p:spTree>
    <p:extLst>
      <p:ext uri="{BB962C8B-B14F-4D97-AF65-F5344CB8AC3E}">
        <p14:creationId xmlns:p14="http://schemas.microsoft.com/office/powerpoint/2010/main" val="2700084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8050" name="Rectangle 2"/>
          <p:cNvSpPr>
            <a:spLocks noGrp="1" noChangeArrowheads="1"/>
          </p:cNvSpPr>
          <p:nvPr>
            <p:ph type="title" idx="4294967295"/>
          </p:nvPr>
        </p:nvSpPr>
        <p:spPr>
          <a:xfrm>
            <a:off x="849313" y="188913"/>
            <a:ext cx="8291512" cy="708025"/>
          </a:xfrm>
        </p:spPr>
        <p:txBody>
          <a:bodyPr/>
          <a:lstStyle/>
          <a:p>
            <a:r>
              <a:rPr lang="en-GB" dirty="0" smtClean="0"/>
              <a:t>Ocean Initialization at the ECMWF</a:t>
            </a:r>
          </a:p>
        </p:txBody>
      </p:sp>
      <p:sp>
        <p:nvSpPr>
          <p:cNvPr id="898051" name="Rectangle 3"/>
          <p:cNvSpPr>
            <a:spLocks noGrp="1" noChangeArrowheads="1"/>
          </p:cNvSpPr>
          <p:nvPr>
            <p:ph type="body" idx="4294967295"/>
          </p:nvPr>
        </p:nvSpPr>
        <p:spPr>
          <a:xfrm>
            <a:off x="508000" y="836613"/>
            <a:ext cx="8786813" cy="1512887"/>
          </a:xfrm>
        </p:spPr>
        <p:txBody>
          <a:bodyPr/>
          <a:lstStyle/>
          <a:p>
            <a:pPr>
              <a:spcAft>
                <a:spcPct val="0"/>
              </a:spcAft>
              <a:buFontTx/>
              <a:buNone/>
            </a:pPr>
            <a:r>
              <a:rPr lang="en-GB" sz="1800" b="1" dirty="0" smtClean="0"/>
              <a:t>Ocean Reanalysis System 4 (ORAS4</a:t>
            </a:r>
            <a:r>
              <a:rPr lang="en-GB" sz="1800" dirty="0" smtClean="0"/>
              <a:t>): 1958 to present. 5 </a:t>
            </a:r>
            <a:r>
              <a:rPr lang="en-GB" sz="1800" dirty="0" err="1" smtClean="0"/>
              <a:t>ens</a:t>
            </a:r>
            <a:r>
              <a:rPr lang="en-GB" sz="1800" dirty="0" smtClean="0"/>
              <a:t> members</a:t>
            </a:r>
          </a:p>
          <a:p>
            <a:pPr>
              <a:spcAft>
                <a:spcPct val="0"/>
              </a:spcAft>
              <a:buFontTx/>
              <a:buNone/>
            </a:pPr>
            <a:r>
              <a:rPr lang="en-GB" sz="1800" dirty="0" smtClean="0"/>
              <a:t>Main Objective: Initialization of seasonal forecasts</a:t>
            </a:r>
          </a:p>
          <a:p>
            <a:pPr lvl="1">
              <a:buFont typeface="Wingdings" pitchFamily="2" charset="2"/>
              <a:buNone/>
            </a:pPr>
            <a:r>
              <a:rPr lang="en-GB" sz="1200" dirty="0" smtClean="0"/>
              <a:t>Historical reanalysis brought up-to-date =&gt; Useful to study and monitor  climate variability</a:t>
            </a:r>
          </a:p>
          <a:p>
            <a:pPr lvl="1"/>
            <a:endParaRPr lang="en-GB" sz="1200" dirty="0" smtClean="0"/>
          </a:p>
          <a:p>
            <a:pPr lvl="1">
              <a:buFont typeface="Wingdings" pitchFamily="2" charset="2"/>
              <a:buNone/>
            </a:pPr>
            <a:endParaRPr lang="en-GB" sz="1800" dirty="0" smtClean="0"/>
          </a:p>
        </p:txBody>
      </p:sp>
      <p:sp>
        <p:nvSpPr>
          <p:cNvPr id="898053" name="Rectangle 4"/>
          <p:cNvSpPr>
            <a:spLocks noChangeArrowheads="1"/>
          </p:cNvSpPr>
          <p:nvPr/>
        </p:nvSpPr>
        <p:spPr bwMode="auto">
          <a:xfrm>
            <a:off x="444557" y="2132856"/>
            <a:ext cx="9063037" cy="4254950"/>
          </a:xfrm>
          <a:prstGeom prst="rect">
            <a:avLst/>
          </a:prstGeom>
          <a:solidFill>
            <a:schemeClr val="bg1"/>
          </a:solidFill>
          <a:ln w="9525">
            <a:solidFill>
              <a:srgbClr val="0F3692"/>
            </a:solidFill>
            <a:miter lim="800000"/>
            <a:headEnd/>
            <a:tailEnd/>
          </a:ln>
        </p:spPr>
        <p:txBody>
          <a:bodyPr tIns="152352" bIns="38088" anchor="ctr">
            <a:spAutoFit/>
          </a:bodyPr>
          <a:lstStyle/>
          <a:p>
            <a:r>
              <a:rPr lang="en-GB" sz="2400" u="sng" dirty="0">
                <a:solidFill>
                  <a:srgbClr val="B50069"/>
                </a:solidFill>
                <a:latin typeface="Arial" charset="0"/>
              </a:rPr>
              <a:t>Operational ORA-S4 NEMO-NEMOVAR</a:t>
            </a:r>
          </a:p>
          <a:p>
            <a:pPr lvl="1" eaLnBrk="0" hangingPunct="0">
              <a:spcBef>
                <a:spcPct val="50000"/>
              </a:spcBef>
              <a:buFontTx/>
              <a:buChar char="•"/>
            </a:pPr>
            <a:r>
              <a:rPr lang="en-GB" b="0" dirty="0">
                <a:solidFill>
                  <a:srgbClr val="0000CC"/>
                </a:solidFill>
                <a:latin typeface="Helvetica"/>
              </a:rPr>
              <a:t>ERA-40 daily fluxes (1958-1989) and </a:t>
            </a:r>
            <a:r>
              <a:rPr lang="en-GB" b="0" dirty="0">
                <a:solidFill>
                  <a:srgbClr val="C00000"/>
                </a:solidFill>
                <a:latin typeface="Helvetica"/>
              </a:rPr>
              <a:t>ERA-Interim thereafter</a:t>
            </a:r>
          </a:p>
          <a:p>
            <a:pPr lvl="1" eaLnBrk="0" hangingPunct="0">
              <a:spcBef>
                <a:spcPct val="50000"/>
              </a:spcBef>
              <a:buFontTx/>
              <a:buChar char="•"/>
            </a:pPr>
            <a:r>
              <a:rPr lang="en-GB" b="0" dirty="0">
                <a:solidFill>
                  <a:srgbClr val="0000CC"/>
                </a:solidFill>
                <a:latin typeface="Helvetica"/>
              </a:rPr>
              <a:t>Retrospective Ocean Reanalysis back to 1958, 5 ensemble members</a:t>
            </a:r>
            <a:endParaRPr lang="en-GB" b="0" dirty="0">
              <a:latin typeface="Helvetica"/>
            </a:endParaRPr>
          </a:p>
          <a:p>
            <a:pPr lvl="1" eaLnBrk="0" hangingPunct="0">
              <a:spcBef>
                <a:spcPct val="50000"/>
              </a:spcBef>
              <a:buFontTx/>
              <a:buChar char="•"/>
            </a:pPr>
            <a:r>
              <a:rPr lang="en-GB" b="0" dirty="0">
                <a:solidFill>
                  <a:srgbClr val="0000CC"/>
                </a:solidFill>
                <a:latin typeface="Helvetica"/>
              </a:rPr>
              <a:t>Multivariate </a:t>
            </a:r>
            <a:r>
              <a:rPr lang="en-GB" b="0" dirty="0" err="1">
                <a:solidFill>
                  <a:srgbClr val="0000CC"/>
                </a:solidFill>
                <a:latin typeface="Helvetica"/>
              </a:rPr>
              <a:t>offline+on-line</a:t>
            </a:r>
            <a:r>
              <a:rPr lang="en-GB" b="0" dirty="0">
                <a:solidFill>
                  <a:srgbClr val="0000CC"/>
                </a:solidFill>
                <a:latin typeface="Helvetica"/>
              </a:rPr>
              <a:t> Bias Correction (pressure gradient, </a:t>
            </a:r>
            <a:r>
              <a:rPr lang="en-GB" b="0" dirty="0" err="1">
                <a:solidFill>
                  <a:srgbClr val="C00000"/>
                </a:solidFill>
                <a:latin typeface="Helvetica"/>
              </a:rPr>
              <a:t>Temp,Sal</a:t>
            </a:r>
            <a:r>
              <a:rPr lang="en-GB" b="0" dirty="0">
                <a:solidFill>
                  <a:srgbClr val="C00000"/>
                </a:solidFill>
                <a:latin typeface="Helvetica"/>
              </a:rPr>
              <a:t>, offline from recent period</a:t>
            </a:r>
            <a:r>
              <a:rPr lang="en-GB" b="0" dirty="0">
                <a:solidFill>
                  <a:srgbClr val="0000CC"/>
                </a:solidFill>
                <a:latin typeface="Helvetica"/>
              </a:rPr>
              <a:t> )</a:t>
            </a:r>
          </a:p>
          <a:p>
            <a:pPr lvl="1" eaLnBrk="0" hangingPunct="0">
              <a:spcBef>
                <a:spcPct val="50000"/>
              </a:spcBef>
              <a:buFontTx/>
              <a:buChar char="•"/>
            </a:pPr>
            <a:r>
              <a:rPr lang="en-GB" b="0" dirty="0">
                <a:solidFill>
                  <a:srgbClr val="0000CC"/>
                </a:solidFill>
                <a:latin typeface="Helvetica"/>
              </a:rPr>
              <a:t>Assimilation of SST, temperature and salinity profiles, altimeter sea level anomalies an global sea level trends</a:t>
            </a:r>
            <a:endParaRPr lang="en-GB" b="0" dirty="0">
              <a:solidFill>
                <a:srgbClr val="C00000"/>
              </a:solidFill>
              <a:latin typeface="Helvetica"/>
            </a:endParaRPr>
          </a:p>
          <a:p>
            <a:pPr lvl="1" eaLnBrk="0" hangingPunct="0">
              <a:spcBef>
                <a:spcPct val="50000"/>
              </a:spcBef>
              <a:buFontTx/>
              <a:buChar char="•"/>
            </a:pPr>
            <a:r>
              <a:rPr lang="en-GB" b="0" dirty="0">
                <a:solidFill>
                  <a:srgbClr val="0000CC"/>
                </a:solidFill>
                <a:latin typeface="Helvetica"/>
              </a:rPr>
              <a:t>Balance constrains (T/S and </a:t>
            </a:r>
            <a:r>
              <a:rPr lang="en-GB" b="0" dirty="0" err="1">
                <a:solidFill>
                  <a:srgbClr val="0000CC"/>
                </a:solidFill>
                <a:latin typeface="Helvetica"/>
              </a:rPr>
              <a:t>geostrophy</a:t>
            </a:r>
            <a:r>
              <a:rPr lang="en-GB" b="0" dirty="0">
                <a:solidFill>
                  <a:srgbClr val="0000CC"/>
                </a:solidFill>
                <a:latin typeface="Helvetica"/>
              </a:rPr>
              <a:t>)</a:t>
            </a:r>
          </a:p>
          <a:p>
            <a:pPr lvl="1" eaLnBrk="0" hangingPunct="0">
              <a:spcBef>
                <a:spcPct val="50000"/>
              </a:spcBef>
              <a:buFontTx/>
              <a:buChar char="•"/>
            </a:pPr>
            <a:r>
              <a:rPr lang="en-GB" b="0" dirty="0">
                <a:solidFill>
                  <a:srgbClr val="0000CC"/>
                </a:solidFill>
                <a:latin typeface="Helvetica"/>
              </a:rPr>
              <a:t>Sequential, 10 days analysis cycle, </a:t>
            </a:r>
            <a:r>
              <a:rPr lang="en-GB" b="0" dirty="0" smtClean="0">
                <a:solidFill>
                  <a:srgbClr val="0000CC"/>
                </a:solidFill>
                <a:latin typeface="Helvetica"/>
              </a:rPr>
              <a:t>3D-Var FGAT. Incremental </a:t>
            </a:r>
            <a:r>
              <a:rPr lang="en-GB" b="0" dirty="0">
                <a:solidFill>
                  <a:srgbClr val="0000CC"/>
                </a:solidFill>
                <a:latin typeface="Helvetica"/>
              </a:rPr>
              <a:t>Analysis Update</a:t>
            </a:r>
            <a:endParaRPr lang="en-GB" sz="2400" b="0" dirty="0">
              <a:solidFill>
                <a:srgbClr val="CC3399"/>
              </a:solidFill>
              <a:latin typeface="Arial" charset="0"/>
            </a:endParaRPr>
          </a:p>
        </p:txBody>
      </p:sp>
      <p:sp>
        <p:nvSpPr>
          <p:cNvPr id="2" name="TextBox 1"/>
          <p:cNvSpPr txBox="1"/>
          <p:nvPr/>
        </p:nvSpPr>
        <p:spPr>
          <a:xfrm>
            <a:off x="1337048" y="6580802"/>
            <a:ext cx="8568952" cy="276999"/>
          </a:xfrm>
          <a:prstGeom prst="rect">
            <a:avLst/>
          </a:prstGeom>
          <a:solidFill>
            <a:schemeClr val="bg1"/>
          </a:solidFill>
        </p:spPr>
        <p:txBody>
          <a:bodyPr wrap="square" rtlCol="0">
            <a:spAutoFit/>
          </a:bodyPr>
          <a:lstStyle/>
          <a:p>
            <a:pPr algn="r"/>
            <a:r>
              <a:rPr lang="en-GB" sz="1200" b="0" dirty="0" err="1" smtClean="0"/>
              <a:t>Mogensen</a:t>
            </a:r>
            <a:r>
              <a:rPr lang="en-GB" sz="1200" b="0" dirty="0" smtClean="0"/>
              <a:t> et al  2012,   </a:t>
            </a:r>
            <a:r>
              <a:rPr lang="en-GB" sz="1200" b="0" dirty="0" err="1" smtClean="0"/>
              <a:t>Balmaseda</a:t>
            </a:r>
            <a:r>
              <a:rPr lang="en-GB" sz="1200" b="0" dirty="0" smtClean="0"/>
              <a:t> et al 2012</a:t>
            </a:r>
            <a:endParaRPr lang="en-GB" sz="12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2"/>
          <p:cNvSpPr>
            <a:spLocks noGrp="1"/>
          </p:cNvSpPr>
          <p:nvPr>
            <p:ph type="title" idx="4294967295"/>
          </p:nvPr>
        </p:nvSpPr>
        <p:spPr>
          <a:xfrm>
            <a:off x="629444" y="211138"/>
            <a:ext cx="9276556" cy="647700"/>
          </a:xfrm>
        </p:spPr>
        <p:txBody>
          <a:bodyPr/>
          <a:lstStyle/>
          <a:p>
            <a:r>
              <a:rPr lang="en-GB" smtClean="0"/>
              <a:t>ORAS4: 5 ens members 195709 to present</a:t>
            </a:r>
          </a:p>
        </p:txBody>
      </p:sp>
      <p:pic>
        <p:nvPicPr>
          <p:cNvPr id="4099" name="Content Placeholder 6" descr="reanalysis_timeline.eps"/>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842698" y="1268413"/>
            <a:ext cx="9063302" cy="2384425"/>
          </a:xfrm>
        </p:spPr>
      </p:pic>
      <p:sp>
        <p:nvSpPr>
          <p:cNvPr id="9" name="TextBox 8"/>
          <p:cNvSpPr txBox="1"/>
          <p:nvPr/>
        </p:nvSpPr>
        <p:spPr>
          <a:xfrm>
            <a:off x="344488" y="4259264"/>
            <a:ext cx="6480175" cy="1938992"/>
          </a:xfrm>
          <a:prstGeom prst="rect">
            <a:avLst/>
          </a:prstGeom>
          <a:solidFill>
            <a:schemeClr val="accent1">
              <a:lumMod val="20000"/>
              <a:lumOff val="80000"/>
            </a:schemeClr>
          </a:solidFill>
          <a:ln>
            <a:solidFill>
              <a:schemeClr val="accent6">
                <a:lumMod val="50000"/>
              </a:schemeClr>
            </a:solidFill>
          </a:ln>
        </p:spPr>
        <p:txBody>
          <a:bodyPr>
            <a:spAutoFit/>
          </a:bodyPr>
          <a:lstStyle/>
          <a:p>
            <a:pPr algn="l" eaLnBrk="0" hangingPunct="0">
              <a:spcBef>
                <a:spcPct val="50000"/>
              </a:spcBef>
              <a:defRPr/>
            </a:pPr>
            <a:r>
              <a:rPr lang="en-GB" sz="1200" dirty="0">
                <a:solidFill>
                  <a:schemeClr val="accent6">
                    <a:lumMod val="50000"/>
                  </a:schemeClr>
                </a:solidFill>
              </a:rPr>
              <a:t>Ocean Model</a:t>
            </a:r>
            <a:r>
              <a:rPr lang="en-GB" sz="1200" b="0" dirty="0">
                <a:solidFill>
                  <a:schemeClr val="accent6">
                    <a:lumMod val="50000"/>
                  </a:schemeClr>
                </a:solidFill>
              </a:rPr>
              <a:t>: NEMO. </a:t>
            </a:r>
            <a:r>
              <a:rPr lang="en-GB" sz="1200" b="0" dirty="0"/>
              <a:t>Approx resolution 1x1 </a:t>
            </a:r>
            <a:r>
              <a:rPr lang="en-GB" sz="1200" b="0" dirty="0" err="1" smtClean="0"/>
              <a:t>deg</a:t>
            </a:r>
            <a:r>
              <a:rPr lang="en-GB" sz="1200" b="0" dirty="0" smtClean="0"/>
              <a:t>, 42 levels</a:t>
            </a:r>
            <a:endParaRPr lang="en-GB" sz="1200" b="0" dirty="0"/>
          </a:p>
          <a:p>
            <a:pPr algn="l" eaLnBrk="0" hangingPunct="0">
              <a:spcBef>
                <a:spcPct val="50000"/>
              </a:spcBef>
              <a:defRPr/>
            </a:pPr>
            <a:r>
              <a:rPr lang="en-GB" sz="1200" dirty="0" smtClean="0">
                <a:solidFill>
                  <a:schemeClr val="accent6">
                    <a:lumMod val="50000"/>
                  </a:schemeClr>
                </a:solidFill>
              </a:rPr>
              <a:t>Multivariate Data </a:t>
            </a:r>
            <a:r>
              <a:rPr lang="en-GB" sz="1200" dirty="0">
                <a:solidFill>
                  <a:schemeClr val="accent6">
                    <a:lumMod val="50000"/>
                  </a:schemeClr>
                </a:solidFill>
              </a:rPr>
              <a:t>Assimilation:</a:t>
            </a:r>
            <a:r>
              <a:rPr lang="en-GB" sz="1200" b="0" dirty="0">
                <a:solidFill>
                  <a:schemeClr val="accent6">
                    <a:lumMod val="50000"/>
                  </a:schemeClr>
                </a:solidFill>
              </a:rPr>
              <a:t> </a:t>
            </a:r>
            <a:r>
              <a:rPr lang="en-GB" sz="1200" b="0" dirty="0" smtClean="0">
                <a:solidFill>
                  <a:schemeClr val="accent6">
                    <a:lumMod val="50000"/>
                  </a:schemeClr>
                </a:solidFill>
              </a:rPr>
              <a:t>NEMOVAR (3Dvar FGAT). Balance constrains</a:t>
            </a:r>
            <a:endParaRPr lang="en-GB" sz="1200" b="0" dirty="0"/>
          </a:p>
          <a:p>
            <a:pPr algn="l" eaLnBrk="0" hangingPunct="0">
              <a:spcBef>
                <a:spcPct val="50000"/>
              </a:spcBef>
              <a:defRPr/>
            </a:pPr>
            <a:r>
              <a:rPr lang="en-GB" sz="1200" dirty="0">
                <a:solidFill>
                  <a:schemeClr val="accent6">
                    <a:lumMod val="50000"/>
                  </a:schemeClr>
                </a:solidFill>
              </a:rPr>
              <a:t>Data:</a:t>
            </a:r>
            <a:r>
              <a:rPr lang="en-GB" sz="1200" b="0" dirty="0">
                <a:solidFill>
                  <a:schemeClr val="accent6">
                    <a:lumMod val="50000"/>
                  </a:schemeClr>
                </a:solidFill>
              </a:rPr>
              <a:t>  EN3-XBT </a:t>
            </a:r>
            <a:r>
              <a:rPr lang="en-GB" sz="1200" b="0" dirty="0" smtClean="0">
                <a:solidFill>
                  <a:schemeClr val="accent6">
                    <a:lumMod val="50000"/>
                  </a:schemeClr>
                </a:solidFill>
              </a:rPr>
              <a:t>corrected (T/S)</a:t>
            </a:r>
            <a:r>
              <a:rPr lang="en-GB" sz="1200" b="0" dirty="0" smtClean="0"/>
              <a:t>.  </a:t>
            </a:r>
            <a:r>
              <a:rPr lang="en-GB" sz="1200" b="0" dirty="0"/>
              <a:t>Altimeter, SST as in </a:t>
            </a:r>
            <a:r>
              <a:rPr lang="en-GB" sz="1200" b="0" dirty="0" smtClean="0"/>
              <a:t>figure. GTS after 2010</a:t>
            </a:r>
            <a:endParaRPr lang="en-GB" sz="1200" b="0" dirty="0"/>
          </a:p>
          <a:p>
            <a:pPr algn="l" eaLnBrk="0" hangingPunct="0">
              <a:spcBef>
                <a:spcPct val="50000"/>
              </a:spcBef>
              <a:defRPr/>
            </a:pPr>
            <a:r>
              <a:rPr lang="en-GB" sz="1200" dirty="0">
                <a:solidFill>
                  <a:schemeClr val="accent6">
                    <a:lumMod val="50000"/>
                  </a:schemeClr>
                </a:solidFill>
              </a:rPr>
              <a:t>Bias Correction: </a:t>
            </a:r>
            <a:r>
              <a:rPr lang="en-GB" sz="1200" b="0" dirty="0">
                <a:solidFill>
                  <a:schemeClr val="accent6">
                    <a:lumMod val="50000"/>
                  </a:schemeClr>
                </a:solidFill>
              </a:rPr>
              <a:t>estimated from Argo period</a:t>
            </a:r>
          </a:p>
          <a:p>
            <a:pPr algn="l" eaLnBrk="0" hangingPunct="0">
              <a:spcBef>
                <a:spcPct val="50000"/>
              </a:spcBef>
              <a:defRPr/>
            </a:pPr>
            <a:r>
              <a:rPr lang="en-GB" sz="1200" dirty="0">
                <a:solidFill>
                  <a:schemeClr val="accent6">
                    <a:lumMod val="50000"/>
                  </a:schemeClr>
                </a:solidFill>
              </a:rPr>
              <a:t>Forcing:</a:t>
            </a:r>
            <a:r>
              <a:rPr lang="en-GB" sz="1200" b="0" dirty="0"/>
              <a:t> ERA40/</a:t>
            </a:r>
            <a:r>
              <a:rPr lang="en-GB" sz="1200" b="0" dirty="0">
                <a:solidFill>
                  <a:schemeClr val="accent6">
                    <a:lumMod val="50000"/>
                  </a:schemeClr>
                </a:solidFill>
              </a:rPr>
              <a:t>ERA-INTERIM</a:t>
            </a:r>
            <a:r>
              <a:rPr lang="en-GB" sz="1200" b="0" dirty="0"/>
              <a:t>/OPS</a:t>
            </a:r>
          </a:p>
          <a:p>
            <a:pPr algn="l" eaLnBrk="0" hangingPunct="0">
              <a:spcBef>
                <a:spcPct val="50000"/>
              </a:spcBef>
              <a:defRPr/>
            </a:pPr>
            <a:r>
              <a:rPr lang="en-GB" sz="1200" dirty="0">
                <a:solidFill>
                  <a:schemeClr val="accent6">
                    <a:lumMod val="50000"/>
                  </a:schemeClr>
                </a:solidFill>
              </a:rPr>
              <a:t>Ensemble Generation:</a:t>
            </a:r>
            <a:r>
              <a:rPr lang="en-GB" sz="1200" b="0" dirty="0">
                <a:solidFill>
                  <a:schemeClr val="accent6">
                    <a:lumMod val="50000"/>
                  </a:schemeClr>
                </a:solidFill>
              </a:rPr>
              <a:t> </a:t>
            </a:r>
            <a:r>
              <a:rPr lang="en-GB" sz="1200" b="0" dirty="0"/>
              <a:t>wind perturbations, </a:t>
            </a:r>
            <a:r>
              <a:rPr lang="en-GB" sz="1200" b="0" dirty="0">
                <a:solidFill>
                  <a:schemeClr val="accent6">
                    <a:lumMod val="50000"/>
                  </a:schemeClr>
                </a:solidFill>
              </a:rPr>
              <a:t>observation coverage, deep </a:t>
            </a:r>
            <a:r>
              <a:rPr lang="en-GB" sz="1200" b="0" dirty="0" smtClean="0">
                <a:solidFill>
                  <a:schemeClr val="accent6">
                    <a:lumMod val="50000"/>
                  </a:schemeClr>
                </a:solidFill>
              </a:rPr>
              <a:t>ocean</a:t>
            </a:r>
          </a:p>
          <a:p>
            <a:pPr algn="l" eaLnBrk="0" hangingPunct="0">
              <a:spcBef>
                <a:spcPct val="50000"/>
              </a:spcBef>
              <a:defRPr/>
            </a:pPr>
            <a:r>
              <a:rPr lang="en-GB" sz="1200" dirty="0" smtClean="0">
                <a:solidFill>
                  <a:schemeClr val="accent6">
                    <a:lumMod val="50000"/>
                  </a:schemeClr>
                </a:solidFill>
              </a:rPr>
              <a:t>Assimilation cycle</a:t>
            </a:r>
            <a:r>
              <a:rPr lang="en-GB" sz="1200" b="0" dirty="0" smtClean="0">
                <a:solidFill>
                  <a:schemeClr val="accent6">
                    <a:lumMod val="50000"/>
                  </a:schemeClr>
                </a:solidFill>
              </a:rPr>
              <a:t>: 10 days, IAU</a:t>
            </a:r>
            <a:endParaRPr lang="en-GB" sz="1400" dirty="0">
              <a:solidFill>
                <a:srgbClr val="7030A0"/>
              </a:solidFill>
            </a:endParaRPr>
          </a:p>
        </p:txBody>
      </p:sp>
      <p:sp>
        <p:nvSpPr>
          <p:cNvPr id="10" name="TextBox 9"/>
          <p:cNvSpPr txBox="1"/>
          <p:nvPr/>
        </p:nvSpPr>
        <p:spPr>
          <a:xfrm>
            <a:off x="866086" y="3914781"/>
            <a:ext cx="4967287" cy="339725"/>
          </a:xfrm>
          <a:prstGeom prst="rect">
            <a:avLst/>
          </a:prstGeom>
          <a:noFill/>
        </p:spPr>
        <p:txBody>
          <a:bodyPr>
            <a:spAutoFit/>
          </a:bodyPr>
          <a:lstStyle/>
          <a:p>
            <a:pPr algn="ctr" eaLnBrk="0" hangingPunct="0">
              <a:spcBef>
                <a:spcPct val="50000"/>
              </a:spcBef>
              <a:defRPr/>
            </a:pPr>
            <a:r>
              <a:rPr lang="en-GB" sz="1600" dirty="0"/>
              <a:t>Main </a:t>
            </a:r>
            <a:r>
              <a:rPr lang="en-GB" sz="1600" dirty="0" smtClean="0"/>
              <a:t>Ingredients</a:t>
            </a:r>
            <a:endParaRPr lang="en-GB" sz="1000" dirty="0">
              <a:solidFill>
                <a:schemeClr val="accent6">
                  <a:lumMod val="50000"/>
                </a:schemeClr>
              </a:solidFill>
            </a:endParaRPr>
          </a:p>
        </p:txBody>
      </p:sp>
      <p:sp>
        <p:nvSpPr>
          <p:cNvPr id="6" name="Rectangle 3"/>
          <p:cNvSpPr txBox="1">
            <a:spLocks noChangeArrowheads="1"/>
          </p:cNvSpPr>
          <p:nvPr/>
        </p:nvSpPr>
        <p:spPr bwMode="auto">
          <a:xfrm>
            <a:off x="6843551" y="4797161"/>
            <a:ext cx="2789969" cy="1440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7" tIns="44450" rIns="90487" bIns="44450" numCol="1" anchor="t" anchorCtr="0" compatLnSpc="1">
            <a:prstTxWarp prst="textNoShape">
              <a:avLst/>
            </a:prstTxWarp>
          </a:bodyPr>
          <a:lstStyle>
            <a:lvl1pPr marL="292100" indent="-292100" algn="l" rtl="0" eaLnBrk="0" fontAlgn="base" hangingPunct="0">
              <a:lnSpc>
                <a:spcPts val="2600"/>
              </a:lnSpc>
              <a:spcBef>
                <a:spcPct val="0"/>
              </a:spcBef>
              <a:spcAft>
                <a:spcPts val="2000"/>
              </a:spcAft>
              <a:buClr>
                <a:srgbClr val="3365FB"/>
              </a:buClr>
              <a:buSzPct val="90000"/>
              <a:buFont typeface="Wingdings" pitchFamily="2" charset="2"/>
              <a:buChar char=""/>
              <a:defRPr sz="2800" b="1">
                <a:solidFill>
                  <a:schemeClr val="tx1"/>
                </a:solidFill>
                <a:latin typeface="+mn-lt"/>
                <a:ea typeface="+mn-ea"/>
                <a:cs typeface="+mn-cs"/>
              </a:defRPr>
            </a:lvl1pPr>
            <a:lvl2pPr marL="762000" indent="-279400" algn="l" rtl="0" eaLnBrk="0" fontAlgn="base" hangingPunct="0">
              <a:lnSpc>
                <a:spcPts val="2600"/>
              </a:lnSpc>
              <a:spcBef>
                <a:spcPct val="0"/>
              </a:spcBef>
              <a:spcAft>
                <a:spcPts val="2000"/>
              </a:spcAft>
              <a:buClr>
                <a:srgbClr val="919191"/>
              </a:buClr>
              <a:buSzPct val="90000"/>
              <a:buFont typeface="Wingdings" pitchFamily="2" charset="2"/>
              <a:buChar char=""/>
              <a:defRPr sz="2200" b="1">
                <a:solidFill>
                  <a:schemeClr val="tx1"/>
                </a:solidFill>
                <a:latin typeface="+mn-lt"/>
              </a:defRPr>
            </a:lvl2pPr>
            <a:lvl3pPr marL="1219200" indent="-228600" algn="l" rtl="0" eaLnBrk="0" fontAlgn="base" hangingPunct="0">
              <a:spcBef>
                <a:spcPct val="20000"/>
              </a:spcBef>
              <a:spcAft>
                <a:spcPct val="0"/>
              </a:spcAft>
              <a:buChar char="•"/>
              <a:defRPr sz="2400">
                <a:solidFill>
                  <a:schemeClr val="tx1"/>
                </a:solidFill>
                <a:latin typeface="Times" pitchFamily="18" charset="0"/>
              </a:defRPr>
            </a:lvl3pPr>
            <a:lvl4pPr marL="1581150" indent="-171450" algn="l" rtl="0" eaLnBrk="0" fontAlgn="base" hangingPunct="0">
              <a:spcBef>
                <a:spcPct val="20000"/>
              </a:spcBef>
              <a:spcAft>
                <a:spcPct val="0"/>
              </a:spcAft>
              <a:buChar char="–"/>
              <a:defRPr sz="2000">
                <a:solidFill>
                  <a:schemeClr val="tx1"/>
                </a:solidFill>
                <a:latin typeface="Times" pitchFamily="18" charset="0"/>
              </a:defRPr>
            </a:lvl4pPr>
            <a:lvl5pPr marL="2000250" indent="-171450" algn="l" rtl="0" eaLnBrk="0" fontAlgn="base" hangingPunct="0">
              <a:spcBef>
                <a:spcPct val="20000"/>
              </a:spcBef>
              <a:spcAft>
                <a:spcPct val="0"/>
              </a:spcAft>
              <a:buChar char="»"/>
              <a:defRPr sz="2000">
                <a:solidFill>
                  <a:schemeClr val="tx1"/>
                </a:solidFill>
                <a:latin typeface="Times" pitchFamily="18" charset="0"/>
              </a:defRPr>
            </a:lvl5pPr>
            <a:lvl6pPr marL="2457450" indent="-171450" algn="l" rtl="0" eaLnBrk="0" fontAlgn="base" hangingPunct="0">
              <a:spcBef>
                <a:spcPct val="20000"/>
              </a:spcBef>
              <a:spcAft>
                <a:spcPct val="0"/>
              </a:spcAft>
              <a:buChar char="»"/>
              <a:defRPr sz="2000">
                <a:solidFill>
                  <a:schemeClr val="tx1"/>
                </a:solidFill>
                <a:latin typeface="Times" pitchFamily="18" charset="0"/>
              </a:defRPr>
            </a:lvl6pPr>
            <a:lvl7pPr marL="2914650" indent="-171450" algn="l" rtl="0" eaLnBrk="0" fontAlgn="base" hangingPunct="0">
              <a:spcBef>
                <a:spcPct val="20000"/>
              </a:spcBef>
              <a:spcAft>
                <a:spcPct val="0"/>
              </a:spcAft>
              <a:buChar char="»"/>
              <a:defRPr sz="2000">
                <a:solidFill>
                  <a:schemeClr val="tx1"/>
                </a:solidFill>
                <a:latin typeface="Times" pitchFamily="18" charset="0"/>
              </a:defRPr>
            </a:lvl7pPr>
            <a:lvl8pPr marL="3371850" indent="-171450" algn="l" rtl="0" eaLnBrk="0" fontAlgn="base" hangingPunct="0">
              <a:spcBef>
                <a:spcPct val="20000"/>
              </a:spcBef>
              <a:spcAft>
                <a:spcPct val="0"/>
              </a:spcAft>
              <a:buChar char="»"/>
              <a:defRPr sz="2000">
                <a:solidFill>
                  <a:schemeClr val="tx1"/>
                </a:solidFill>
                <a:latin typeface="Times" pitchFamily="18" charset="0"/>
              </a:defRPr>
            </a:lvl8pPr>
            <a:lvl9pPr marL="3829050" indent="-171450" algn="l" rtl="0" eaLnBrk="0" fontAlgn="base" hangingPunct="0">
              <a:spcBef>
                <a:spcPct val="20000"/>
              </a:spcBef>
              <a:spcAft>
                <a:spcPct val="0"/>
              </a:spcAft>
              <a:buChar char="»"/>
              <a:defRPr sz="2000">
                <a:solidFill>
                  <a:schemeClr val="tx1"/>
                </a:solidFill>
                <a:latin typeface="Times" pitchFamily="18" charset="0"/>
              </a:defRPr>
            </a:lvl9pPr>
          </a:lstStyle>
          <a:p>
            <a:pPr marL="0" indent="0">
              <a:buNone/>
            </a:pPr>
            <a:r>
              <a:rPr lang="en-GB" sz="1200" dirty="0" smtClean="0"/>
              <a:t>Initialization of coupled forecasts</a:t>
            </a:r>
          </a:p>
          <a:p>
            <a:pPr marL="0" indent="0">
              <a:buNone/>
            </a:pPr>
            <a:r>
              <a:rPr lang="en-GB" sz="1200" dirty="0" smtClean="0"/>
              <a:t>Historical reanalysis brought up-to-date</a:t>
            </a:r>
          </a:p>
          <a:p>
            <a:pPr marL="482600" lvl="1" indent="0">
              <a:buNone/>
            </a:pPr>
            <a:endParaRPr lang="en-GB" sz="1800" dirty="0" smtClean="0"/>
          </a:p>
          <a:p>
            <a:pPr lvl="1">
              <a:buFont typeface="Wingdings" pitchFamily="2" charset="2"/>
              <a:buNone/>
            </a:pPr>
            <a:endParaRPr lang="en-GB" sz="1800" dirty="0"/>
          </a:p>
        </p:txBody>
      </p:sp>
    </p:spTree>
    <p:extLst>
      <p:ext uri="{BB962C8B-B14F-4D97-AF65-F5344CB8AC3E}">
        <p14:creationId xmlns:p14="http://schemas.microsoft.com/office/powerpoint/2010/main" val="2011316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body" idx="1"/>
          </p:nvPr>
        </p:nvSpPr>
        <p:spPr>
          <a:xfrm>
            <a:off x="273050" y="1125538"/>
            <a:ext cx="9217025" cy="5138737"/>
          </a:xfrm>
        </p:spPr>
        <p:txBody>
          <a:bodyPr/>
          <a:lstStyle/>
          <a:p>
            <a:pPr>
              <a:lnSpc>
                <a:spcPct val="95000"/>
              </a:lnSpc>
              <a:buFontTx/>
              <a:buNone/>
            </a:pPr>
            <a:r>
              <a:rPr lang="en-GB" dirty="0" smtClean="0">
                <a:solidFill>
                  <a:srgbClr val="00279F"/>
                </a:solidFill>
              </a:rPr>
              <a:t>The importance of the ocean initial conditions in SF </a:t>
            </a:r>
          </a:p>
          <a:p>
            <a:pPr lvl="1">
              <a:lnSpc>
                <a:spcPct val="80000"/>
              </a:lnSpc>
              <a:spcAft>
                <a:spcPts val="1500"/>
              </a:spcAft>
              <a:buClr>
                <a:srgbClr val="00279F"/>
              </a:buClr>
              <a:buFont typeface="Wingdings" pitchFamily="2" charset="2"/>
              <a:buNone/>
            </a:pPr>
            <a:endParaRPr lang="en-GB" sz="1600" dirty="0"/>
          </a:p>
          <a:p>
            <a:pPr lvl="1">
              <a:lnSpc>
                <a:spcPct val="80000"/>
              </a:lnSpc>
              <a:spcAft>
                <a:spcPts val="1500"/>
              </a:spcAft>
              <a:buClr>
                <a:srgbClr val="00279F"/>
              </a:buClr>
              <a:buFont typeface="Wingdings" pitchFamily="2" charset="2"/>
              <a:buNone/>
            </a:pPr>
            <a:endParaRPr lang="en-US" sz="1600" dirty="0" smtClean="0"/>
          </a:p>
          <a:p>
            <a:pPr>
              <a:lnSpc>
                <a:spcPct val="95000"/>
              </a:lnSpc>
              <a:buFontTx/>
              <a:buNone/>
            </a:pPr>
            <a:r>
              <a:rPr lang="en-US" dirty="0" smtClean="0">
                <a:solidFill>
                  <a:srgbClr val="00279F"/>
                </a:solidFill>
              </a:rPr>
              <a:t>Ocean Model initialization</a:t>
            </a:r>
            <a:r>
              <a:rPr lang="en-US" sz="2800" dirty="0" smtClean="0">
                <a:solidFill>
                  <a:srgbClr val="00279F"/>
                </a:solidFill>
              </a:rPr>
              <a:t> </a:t>
            </a:r>
          </a:p>
          <a:p>
            <a:pPr lvl="1">
              <a:lnSpc>
                <a:spcPct val="90000"/>
              </a:lnSpc>
              <a:spcAft>
                <a:spcPts val="1000"/>
              </a:spcAft>
              <a:buClr>
                <a:srgbClr val="00279F"/>
              </a:buClr>
              <a:buFont typeface="Wingdings" pitchFamily="2" charset="2"/>
              <a:buNone/>
            </a:pPr>
            <a:r>
              <a:rPr lang="en-GB" sz="1600" dirty="0" smtClean="0"/>
              <a:t>The value of observational information: fluxes, SST, ocean observations</a:t>
            </a:r>
          </a:p>
          <a:p>
            <a:pPr lvl="1">
              <a:lnSpc>
                <a:spcPct val="90000"/>
              </a:lnSpc>
              <a:spcAft>
                <a:spcPts val="1000"/>
              </a:spcAft>
              <a:buClr>
                <a:srgbClr val="00279F"/>
              </a:buClr>
              <a:buFont typeface="Wingdings" pitchFamily="2" charset="2"/>
              <a:buNone/>
            </a:pPr>
            <a:r>
              <a:rPr lang="en-GB" sz="1600" dirty="0" smtClean="0"/>
              <a:t>The difficulties</a:t>
            </a:r>
          </a:p>
          <a:p>
            <a:pPr lvl="1">
              <a:lnSpc>
                <a:spcPct val="90000"/>
              </a:lnSpc>
              <a:spcAft>
                <a:spcPts val="1000"/>
              </a:spcAft>
              <a:buClr>
                <a:srgbClr val="00279F"/>
              </a:buClr>
              <a:buFont typeface="Wingdings" pitchFamily="2" charset="2"/>
              <a:buNone/>
            </a:pPr>
            <a:r>
              <a:rPr lang="en-GB" sz="1600" dirty="0" smtClean="0"/>
              <a:t>The traditional Full Initialization approach: pros and cons.</a:t>
            </a:r>
          </a:p>
          <a:p>
            <a:pPr>
              <a:lnSpc>
                <a:spcPct val="95000"/>
              </a:lnSpc>
              <a:buFontTx/>
              <a:buNone/>
            </a:pPr>
            <a:endParaRPr lang="en-US" dirty="0" smtClean="0">
              <a:solidFill>
                <a:srgbClr val="00279F"/>
              </a:solidFill>
            </a:endParaRPr>
          </a:p>
          <a:p>
            <a:pPr>
              <a:lnSpc>
                <a:spcPct val="95000"/>
              </a:lnSpc>
              <a:buFontTx/>
              <a:buNone/>
            </a:pPr>
            <a:r>
              <a:rPr lang="en-US" dirty="0" smtClean="0">
                <a:solidFill>
                  <a:srgbClr val="00279F"/>
                </a:solidFill>
              </a:rPr>
              <a:t>Other approaches. Assessment</a:t>
            </a:r>
            <a:endParaRPr lang="en-US" sz="2800" dirty="0" smtClean="0">
              <a:solidFill>
                <a:srgbClr val="00279F"/>
              </a:solidFill>
            </a:endParaRPr>
          </a:p>
          <a:p>
            <a:pPr lvl="1">
              <a:lnSpc>
                <a:spcPct val="95000"/>
              </a:lnSpc>
              <a:buFont typeface="Wingdings" pitchFamily="2" charset="2"/>
              <a:buNone/>
            </a:pPr>
            <a:r>
              <a:rPr lang="en-GB" sz="1600" dirty="0" smtClean="0"/>
              <a:t>Full Initialization, Anomaly Initialization</a:t>
            </a:r>
          </a:p>
          <a:p>
            <a:pPr lvl="1">
              <a:lnSpc>
                <a:spcPct val="95000"/>
              </a:lnSpc>
              <a:buFont typeface="Wingdings" pitchFamily="2" charset="2"/>
              <a:buNone/>
            </a:pPr>
            <a:r>
              <a:rPr lang="en-GB" sz="1600" dirty="0" smtClean="0"/>
              <a:t>Coupled Initialization</a:t>
            </a:r>
          </a:p>
          <a:p>
            <a:pPr lvl="1">
              <a:lnSpc>
                <a:spcPct val="95000"/>
              </a:lnSpc>
              <a:buFont typeface="Wingdings" pitchFamily="2" charset="2"/>
              <a:buNone/>
            </a:pPr>
            <a:endParaRPr lang="en-GB" sz="1600" dirty="0" smtClean="0"/>
          </a:p>
        </p:txBody>
      </p:sp>
      <p:sp>
        <p:nvSpPr>
          <p:cNvPr id="48130" name="Rectangle 3"/>
          <p:cNvSpPr>
            <a:spLocks noGrp="1" noChangeArrowheads="1"/>
          </p:cNvSpPr>
          <p:nvPr>
            <p:ph type="title"/>
          </p:nvPr>
        </p:nvSpPr>
        <p:spPr/>
        <p:txBody>
          <a:bodyPr/>
          <a:lstStyle/>
          <a:p>
            <a:r>
              <a:rPr lang="en-GB" smtClean="0"/>
              <a:t>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Title 1"/>
          <p:cNvSpPr>
            <a:spLocks noGrp="1"/>
          </p:cNvSpPr>
          <p:nvPr>
            <p:ph type="title" idx="4294967295"/>
          </p:nvPr>
        </p:nvSpPr>
        <p:spPr/>
        <p:txBody>
          <a:bodyPr/>
          <a:lstStyle/>
          <a:p>
            <a:r>
              <a:rPr lang="en-GB" sz="2400" b="1" smtClean="0"/>
              <a:t>Time correlation with altimeter SL product</a:t>
            </a:r>
          </a:p>
        </p:txBody>
      </p:sp>
      <p:pic>
        <p:nvPicPr>
          <p:cNvPr id="896003" name="Picture 6" descr="control_alti.jpg"/>
          <p:cNvPicPr>
            <a:picLocks noChangeAspect="1" noChangeArrowheads="1"/>
          </p:cNvPicPr>
          <p:nvPr/>
        </p:nvPicPr>
        <p:blipFill>
          <a:blip r:embed="rId2" cstate="print"/>
          <a:srcRect/>
          <a:stretch>
            <a:fillRect/>
          </a:stretch>
        </p:blipFill>
        <p:spPr bwMode="auto">
          <a:xfrm>
            <a:off x="0" y="692150"/>
            <a:ext cx="5062538" cy="2889250"/>
          </a:xfrm>
          <a:prstGeom prst="rect">
            <a:avLst/>
          </a:prstGeom>
          <a:noFill/>
          <a:ln w="9525">
            <a:noFill/>
            <a:miter lim="800000"/>
            <a:headEnd/>
            <a:tailEnd/>
          </a:ln>
        </p:spPr>
      </p:pic>
      <p:pic>
        <p:nvPicPr>
          <p:cNvPr id="896004" name="Picture 7" descr="assim_alti.jpg"/>
          <p:cNvPicPr>
            <a:picLocks noChangeAspect="1" noChangeArrowheads="1"/>
          </p:cNvPicPr>
          <p:nvPr/>
        </p:nvPicPr>
        <p:blipFill>
          <a:blip r:embed="rId3" cstate="print"/>
          <a:srcRect/>
          <a:stretch>
            <a:fillRect/>
          </a:stretch>
        </p:blipFill>
        <p:spPr bwMode="auto">
          <a:xfrm>
            <a:off x="4953000" y="782638"/>
            <a:ext cx="5080000" cy="2717800"/>
          </a:xfrm>
          <a:prstGeom prst="rect">
            <a:avLst/>
          </a:prstGeom>
          <a:noFill/>
          <a:ln w="9525">
            <a:noFill/>
            <a:miter lim="800000"/>
            <a:headEnd/>
            <a:tailEnd/>
          </a:ln>
        </p:spPr>
      </p:pic>
      <p:pic>
        <p:nvPicPr>
          <p:cNvPr id="896005" name="Content Placeholder 6" descr="assim_ssh_stats.ps"/>
          <p:cNvPicPr>
            <a:picLocks noGrp="1"/>
          </p:cNvPicPr>
          <p:nvPr>
            <p:ph sz="half" idx="4294967295"/>
          </p:nvPr>
        </p:nvPicPr>
        <p:blipFill>
          <a:blip r:embed="rId4" cstate="print"/>
          <a:srcRect r="53383" b="62267"/>
          <a:stretch>
            <a:fillRect/>
          </a:stretch>
        </p:blipFill>
        <p:spPr>
          <a:xfrm>
            <a:off x="4881563" y="3806825"/>
            <a:ext cx="5024437" cy="2935288"/>
          </a:xfrm>
        </p:spPr>
      </p:pic>
      <p:sp>
        <p:nvSpPr>
          <p:cNvPr id="896006" name="TextBox 9"/>
          <p:cNvSpPr txBox="1">
            <a:spLocks noChangeArrowheads="1"/>
          </p:cNvSpPr>
          <p:nvPr/>
        </p:nvSpPr>
        <p:spPr bwMode="auto">
          <a:xfrm>
            <a:off x="6105525" y="692150"/>
            <a:ext cx="3286125" cy="400050"/>
          </a:xfrm>
          <a:prstGeom prst="rect">
            <a:avLst/>
          </a:prstGeom>
          <a:solidFill>
            <a:schemeClr val="bg1"/>
          </a:solidFill>
          <a:ln w="9525">
            <a:noFill/>
            <a:miter lim="800000"/>
            <a:headEnd/>
            <a:tailEnd/>
          </a:ln>
        </p:spPr>
        <p:txBody>
          <a:bodyPr>
            <a:spAutoFit/>
          </a:bodyPr>
          <a:lstStyle/>
          <a:p>
            <a:pPr eaLnBrk="0" hangingPunct="0">
              <a:spcBef>
                <a:spcPct val="50000"/>
              </a:spcBef>
            </a:pPr>
            <a:r>
              <a:rPr lang="en-GB"/>
              <a:t>NEMOVAR T+S</a:t>
            </a:r>
          </a:p>
        </p:txBody>
      </p:sp>
      <p:sp>
        <p:nvSpPr>
          <p:cNvPr id="896007" name="TextBox 10"/>
          <p:cNvSpPr txBox="1">
            <a:spLocks noChangeArrowheads="1"/>
          </p:cNvSpPr>
          <p:nvPr/>
        </p:nvSpPr>
        <p:spPr bwMode="auto">
          <a:xfrm>
            <a:off x="5816600" y="3573463"/>
            <a:ext cx="3889375" cy="400050"/>
          </a:xfrm>
          <a:prstGeom prst="rect">
            <a:avLst/>
          </a:prstGeom>
          <a:solidFill>
            <a:schemeClr val="bg1"/>
          </a:solidFill>
          <a:ln w="9525">
            <a:noFill/>
            <a:miter lim="800000"/>
            <a:headEnd/>
            <a:tailEnd/>
          </a:ln>
        </p:spPr>
        <p:txBody>
          <a:bodyPr>
            <a:spAutoFit/>
          </a:bodyPr>
          <a:lstStyle/>
          <a:p>
            <a:pPr eaLnBrk="0" hangingPunct="0">
              <a:spcBef>
                <a:spcPct val="50000"/>
              </a:spcBef>
            </a:pPr>
            <a:r>
              <a:rPr lang="en-GB"/>
              <a:t>ORAS4 T+S+Alti</a:t>
            </a:r>
          </a:p>
        </p:txBody>
      </p:sp>
      <p:sp>
        <p:nvSpPr>
          <p:cNvPr id="896008" name="TextBox 9"/>
          <p:cNvSpPr txBox="1">
            <a:spLocks noChangeArrowheads="1"/>
          </p:cNvSpPr>
          <p:nvPr/>
        </p:nvSpPr>
        <p:spPr bwMode="auto">
          <a:xfrm>
            <a:off x="1281113" y="692150"/>
            <a:ext cx="3286125" cy="400050"/>
          </a:xfrm>
          <a:prstGeom prst="rect">
            <a:avLst/>
          </a:prstGeom>
          <a:solidFill>
            <a:schemeClr val="bg1"/>
          </a:solidFill>
          <a:ln w="9525">
            <a:noFill/>
            <a:miter lim="800000"/>
            <a:headEnd/>
            <a:tailEnd/>
          </a:ln>
        </p:spPr>
        <p:txBody>
          <a:bodyPr>
            <a:spAutoFit/>
          </a:bodyPr>
          <a:lstStyle/>
          <a:p>
            <a:pPr eaLnBrk="0" hangingPunct="0">
              <a:spcBef>
                <a:spcPct val="50000"/>
              </a:spcBef>
            </a:pPr>
            <a:r>
              <a:rPr lang="en-GB"/>
              <a:t>CNTL: NoObs</a:t>
            </a:r>
          </a:p>
        </p:txBody>
      </p:sp>
      <p:grpSp>
        <p:nvGrpSpPr>
          <p:cNvPr id="3" name="Group 13"/>
          <p:cNvGrpSpPr>
            <a:grpSpLocks/>
          </p:cNvGrpSpPr>
          <p:nvPr/>
        </p:nvGrpSpPr>
        <p:grpSpPr bwMode="auto">
          <a:xfrm>
            <a:off x="560388" y="3140968"/>
            <a:ext cx="3567113" cy="3456384"/>
            <a:chOff x="560512" y="3429000"/>
            <a:chExt cx="4032448" cy="3007934"/>
          </a:xfrm>
        </p:grpSpPr>
        <p:pic>
          <p:nvPicPr>
            <p:cNvPr id="896010" name="Content Placeholder 11" descr="rms_fdbk_alti_T.ps"/>
            <p:cNvPicPr>
              <a:picLocks noChangeAspect="1"/>
            </p:cNvPicPr>
            <p:nvPr/>
          </p:nvPicPr>
          <p:blipFill>
            <a:blip r:embed="rId5" cstate="print"/>
            <a:srcRect t="48466" r="49681"/>
            <a:stretch>
              <a:fillRect/>
            </a:stretch>
          </p:blipFill>
          <p:spPr bwMode="auto">
            <a:xfrm>
              <a:off x="560512" y="3429000"/>
              <a:ext cx="4032448" cy="3007934"/>
            </a:xfrm>
            <a:prstGeom prst="rect">
              <a:avLst/>
            </a:prstGeom>
            <a:noFill/>
            <a:ln w="9525">
              <a:noFill/>
              <a:miter lim="800000"/>
              <a:headEnd/>
              <a:tailEnd/>
            </a:ln>
          </p:spPr>
        </p:pic>
        <p:sp>
          <p:nvSpPr>
            <p:cNvPr id="896011" name="TextBox 12"/>
            <p:cNvSpPr txBox="1">
              <a:spLocks noChangeArrowheads="1"/>
            </p:cNvSpPr>
            <p:nvPr/>
          </p:nvSpPr>
          <p:spPr bwMode="auto">
            <a:xfrm>
              <a:off x="2936776" y="5157192"/>
              <a:ext cx="1656184" cy="707886"/>
            </a:xfrm>
            <a:prstGeom prst="rect">
              <a:avLst/>
            </a:prstGeom>
            <a:noFill/>
            <a:ln w="9525">
              <a:noFill/>
              <a:miter lim="800000"/>
              <a:headEnd/>
              <a:tailEnd/>
            </a:ln>
          </p:spPr>
          <p:txBody>
            <a:bodyPr>
              <a:spAutoFit/>
            </a:bodyPr>
            <a:lstStyle/>
            <a:p>
              <a:pPr eaLnBrk="0" hangingPunct="0">
                <a:spcBef>
                  <a:spcPct val="50000"/>
                </a:spcBef>
              </a:pPr>
              <a:r>
                <a:rPr lang="en-GB" sz="1000" dirty="0">
                  <a:solidFill>
                    <a:srgbClr val="00279F"/>
                  </a:solidFill>
                </a:rPr>
                <a:t>CNTL</a:t>
              </a:r>
            </a:p>
            <a:p>
              <a:pPr eaLnBrk="0" hangingPunct="0">
                <a:spcBef>
                  <a:spcPct val="50000"/>
                </a:spcBef>
              </a:pPr>
              <a:r>
                <a:rPr lang="en-GB" sz="1000" dirty="0"/>
                <a:t>NEMOVAR TS</a:t>
              </a:r>
            </a:p>
            <a:p>
              <a:pPr eaLnBrk="0" hangingPunct="0">
                <a:spcBef>
                  <a:spcPct val="50000"/>
                </a:spcBef>
              </a:pPr>
              <a:r>
                <a:rPr lang="en-GB" sz="1000" dirty="0">
                  <a:solidFill>
                    <a:srgbClr val="FF0000"/>
                  </a:solidFill>
                </a:rPr>
                <a:t>ORAS4 (</a:t>
              </a:r>
              <a:r>
                <a:rPr lang="en-GB" sz="1000" dirty="0" err="1">
                  <a:solidFill>
                    <a:srgbClr val="FF0000"/>
                  </a:solidFill>
                </a:rPr>
                <a:t>TS+Alti</a:t>
              </a:r>
              <a:r>
                <a:rPr lang="en-GB" sz="1000" dirty="0">
                  <a:solidFill>
                    <a:srgbClr val="FF0000"/>
                  </a:solidFill>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6" name="Title 1"/>
          <p:cNvSpPr>
            <a:spLocks noGrp="1"/>
          </p:cNvSpPr>
          <p:nvPr>
            <p:ph type="title" idx="4294967295"/>
          </p:nvPr>
        </p:nvSpPr>
        <p:spPr>
          <a:xfrm>
            <a:off x="415925" y="188913"/>
            <a:ext cx="9074150" cy="609600"/>
          </a:xfrm>
        </p:spPr>
        <p:txBody>
          <a:bodyPr/>
          <a:lstStyle/>
          <a:p>
            <a:pPr algn="ctr"/>
            <a:r>
              <a:rPr lang="en-GB" smtClean="0"/>
              <a:t>Impact on Seasonal Forecast Skill</a:t>
            </a:r>
          </a:p>
        </p:txBody>
      </p:sp>
      <p:pic>
        <p:nvPicPr>
          <p:cNvPr id="897027" name="Content Placeholder 3" descr="NEMOVAR_seasfc.png"/>
          <p:cNvPicPr>
            <a:picLocks noGrp="1" noChangeAspect="1"/>
          </p:cNvPicPr>
          <p:nvPr>
            <p:ph idx="4294967295"/>
          </p:nvPr>
        </p:nvPicPr>
        <p:blipFill>
          <a:blip r:embed="rId3" cstate="print"/>
          <a:srcRect/>
          <a:stretch>
            <a:fillRect/>
          </a:stretch>
        </p:blipFill>
        <p:spPr>
          <a:xfrm>
            <a:off x="182563" y="1484313"/>
            <a:ext cx="9585325" cy="4968875"/>
          </a:xfrm>
        </p:spPr>
      </p:pic>
      <p:sp>
        <p:nvSpPr>
          <p:cNvPr id="897028" name="TextBox 4"/>
          <p:cNvSpPr txBox="1">
            <a:spLocks noChangeArrowheads="1"/>
          </p:cNvSpPr>
          <p:nvPr/>
        </p:nvSpPr>
        <p:spPr bwMode="auto">
          <a:xfrm>
            <a:off x="704850" y="2938463"/>
            <a:ext cx="1871663" cy="476250"/>
          </a:xfrm>
          <a:prstGeom prst="rect">
            <a:avLst/>
          </a:prstGeom>
          <a:solidFill>
            <a:schemeClr val="bg1"/>
          </a:solidFill>
          <a:ln w="9525">
            <a:noFill/>
            <a:miter lim="800000"/>
            <a:headEnd/>
            <a:tailEnd/>
          </a:ln>
        </p:spPr>
        <p:txBody>
          <a:bodyPr>
            <a:spAutoFit/>
          </a:bodyPr>
          <a:lstStyle/>
          <a:p>
            <a:pPr eaLnBrk="0" hangingPunct="0">
              <a:spcBef>
                <a:spcPct val="50000"/>
              </a:spcBef>
            </a:pPr>
            <a:r>
              <a:rPr lang="en-GB" sz="1000">
                <a:solidFill>
                  <a:srgbClr val="C00000"/>
                </a:solidFill>
              </a:rPr>
              <a:t>ORAS4</a:t>
            </a:r>
          </a:p>
          <a:p>
            <a:pPr eaLnBrk="0" hangingPunct="0">
              <a:spcBef>
                <a:spcPct val="50000"/>
              </a:spcBef>
            </a:pPr>
            <a:r>
              <a:rPr lang="en-GB" sz="1000">
                <a:solidFill>
                  <a:srgbClr val="3366CC"/>
                </a:solidFill>
              </a:rPr>
              <a:t>CNTL</a:t>
            </a:r>
          </a:p>
        </p:txBody>
      </p:sp>
      <p:sp>
        <p:nvSpPr>
          <p:cNvPr id="6" name="TextBox 5"/>
          <p:cNvSpPr txBox="1"/>
          <p:nvPr/>
        </p:nvSpPr>
        <p:spPr>
          <a:xfrm>
            <a:off x="849313" y="908050"/>
            <a:ext cx="8640762" cy="274638"/>
          </a:xfrm>
          <a:prstGeom prst="rect">
            <a:avLst/>
          </a:prstGeom>
          <a:noFill/>
        </p:spPr>
        <p:txBody>
          <a:bodyPr>
            <a:spAutoFit/>
          </a:bodyPr>
          <a:lstStyle/>
          <a:p>
            <a:pPr eaLnBrk="0" hangingPunct="0">
              <a:spcBef>
                <a:spcPct val="50000"/>
              </a:spcBef>
            </a:pPr>
            <a:r>
              <a:rPr lang="en-GB" sz="1200">
                <a:solidFill>
                  <a:srgbClr val="0330D8"/>
                </a:solidFill>
              </a:rPr>
              <a:t>Consistent Improvement everywhere. Even in the Atlantic, traditionally challenging area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Grp="1" noChangeArrowheads="1"/>
          </p:cNvSpPr>
          <p:nvPr>
            <p:ph type="title"/>
          </p:nvPr>
        </p:nvSpPr>
        <p:spPr>
          <a:xfrm>
            <a:off x="200025" y="476672"/>
            <a:ext cx="9705975" cy="681038"/>
          </a:xfrm>
          <a:solidFill>
            <a:schemeClr val="bg1"/>
          </a:solidFill>
        </p:spPr>
        <p:txBody>
          <a:bodyPr/>
          <a:lstStyle/>
          <a:p>
            <a:pPr algn="ctr"/>
            <a:r>
              <a:rPr lang="en-GB" sz="2000" b="1" dirty="0" smtClean="0"/>
              <a:t>Quantifying the value of observational  information</a:t>
            </a:r>
            <a:endParaRPr lang="en-US" sz="2000" dirty="0" smtClean="0"/>
          </a:p>
        </p:txBody>
      </p:sp>
      <p:sp>
        <p:nvSpPr>
          <p:cNvPr id="881667" name="Rectangle 3"/>
          <p:cNvSpPr>
            <a:spLocks noGrp="1" noChangeArrowheads="1"/>
          </p:cNvSpPr>
          <p:nvPr>
            <p:ph type="body" idx="1"/>
          </p:nvPr>
        </p:nvSpPr>
        <p:spPr>
          <a:xfrm>
            <a:off x="704529" y="1772816"/>
            <a:ext cx="8784976" cy="4248125"/>
          </a:xfrm>
        </p:spPr>
        <p:txBody>
          <a:bodyPr/>
          <a:lstStyle/>
          <a:p>
            <a:r>
              <a:rPr lang="en-GB" sz="1800" dirty="0" smtClean="0"/>
              <a:t>The outcome may depend on the coupled system</a:t>
            </a:r>
          </a:p>
          <a:p>
            <a:r>
              <a:rPr lang="en-GB" sz="1800" dirty="0" smtClean="0"/>
              <a:t>In a good system information may be redundant, but not detrimental. </a:t>
            </a:r>
          </a:p>
          <a:p>
            <a:pPr lvl="1">
              <a:buFont typeface="Wingdings" pitchFamily="2" charset="2"/>
              <a:buNone/>
            </a:pPr>
            <a:r>
              <a:rPr lang="en-GB" sz="1400" dirty="0" smtClean="0"/>
              <a:t>If adding more information degrades the results, there is something wrong with the methodology (coupled/</a:t>
            </a:r>
            <a:r>
              <a:rPr lang="en-GB" sz="1400" dirty="0" err="1" smtClean="0"/>
              <a:t>assim</a:t>
            </a:r>
            <a:r>
              <a:rPr lang="en-GB" sz="1400" dirty="0" smtClean="0"/>
              <a:t> system)</a:t>
            </a:r>
          </a:p>
          <a:p>
            <a:endParaRPr lang="en-GB" sz="1400" dirty="0" smtClean="0"/>
          </a:p>
          <a:p>
            <a:r>
              <a:rPr lang="en-GB" sz="1800" dirty="0" smtClean="0"/>
              <a:t>Experiments conducted with the ECMWF S3 </a:t>
            </a:r>
          </a:p>
          <a:p>
            <a:pPr lvl="1" algn="r">
              <a:buFont typeface="Wingdings" pitchFamily="2" charset="2"/>
              <a:buNone/>
            </a:pPr>
            <a:r>
              <a:rPr lang="en-GB" sz="1000" dirty="0" err="1" smtClean="0"/>
              <a:t>Balmaseda</a:t>
            </a:r>
            <a:r>
              <a:rPr lang="en-GB" sz="1000" dirty="0" smtClean="0"/>
              <a:t> and Anderson 2009, GRL</a:t>
            </a:r>
          </a:p>
          <a:p>
            <a:pPr lvl="1">
              <a:buFont typeface="Wingdings" pitchFamily="2" charset="2"/>
              <a:buNone/>
            </a:pPr>
            <a:endParaRPr lang="en-GB" sz="1000" dirty="0" smtClean="0"/>
          </a:p>
          <a:p>
            <a:pPr lvl="1">
              <a:buFont typeface="Wingdings" pitchFamily="2" charset="2"/>
              <a:buNone/>
            </a:pPr>
            <a:r>
              <a:rPr lang="en-GB" dirty="0" smtClean="0">
                <a:solidFill>
                  <a:srgbClr val="006600"/>
                </a:solidFill>
              </a:rPr>
              <a:t>SST  </a:t>
            </a:r>
            <a:r>
              <a:rPr lang="en-GB" sz="1200" dirty="0" smtClean="0">
                <a:solidFill>
                  <a:srgbClr val="006600"/>
                </a:solidFill>
              </a:rPr>
              <a:t>(SYNTEX System </a:t>
            </a:r>
            <a:r>
              <a:rPr lang="en-GB" sz="1200" dirty="0" err="1" smtClean="0">
                <a:solidFill>
                  <a:srgbClr val="006600"/>
                </a:solidFill>
              </a:rPr>
              <a:t>Luo</a:t>
            </a:r>
            <a:r>
              <a:rPr lang="en-GB" sz="1200" dirty="0" smtClean="0">
                <a:solidFill>
                  <a:srgbClr val="006600"/>
                </a:solidFill>
              </a:rPr>
              <a:t> et al 2005, Decadal Forecasting </a:t>
            </a:r>
            <a:r>
              <a:rPr lang="en-GB" sz="1200" dirty="0" err="1" smtClean="0">
                <a:solidFill>
                  <a:srgbClr val="006600"/>
                </a:solidFill>
              </a:rPr>
              <a:t>Keenlyside</a:t>
            </a:r>
            <a:r>
              <a:rPr lang="en-GB" sz="1200" dirty="0" smtClean="0">
                <a:solidFill>
                  <a:srgbClr val="006600"/>
                </a:solidFill>
              </a:rPr>
              <a:t> et al, 2008)</a:t>
            </a:r>
          </a:p>
          <a:p>
            <a:pPr lvl="1">
              <a:buFont typeface="Wingdings" pitchFamily="2" charset="2"/>
              <a:buNone/>
            </a:pPr>
            <a:r>
              <a:rPr lang="en-GB" dirty="0" smtClean="0">
                <a:solidFill>
                  <a:srgbClr val="00279F"/>
                </a:solidFill>
              </a:rPr>
              <a:t>SST+ </a:t>
            </a:r>
            <a:r>
              <a:rPr lang="en-GB" dirty="0" err="1" smtClean="0">
                <a:solidFill>
                  <a:srgbClr val="00279F"/>
                </a:solidFill>
              </a:rPr>
              <a:t>Atmos</a:t>
            </a:r>
            <a:r>
              <a:rPr lang="en-GB" dirty="0" smtClean="0">
                <a:solidFill>
                  <a:srgbClr val="00279F"/>
                </a:solidFill>
              </a:rPr>
              <a:t> observations (fluxes from </a:t>
            </a:r>
            <a:r>
              <a:rPr lang="en-GB" dirty="0" err="1" smtClean="0">
                <a:solidFill>
                  <a:srgbClr val="00279F"/>
                </a:solidFill>
              </a:rPr>
              <a:t>atmos</a:t>
            </a:r>
            <a:r>
              <a:rPr lang="en-GB" dirty="0" smtClean="0">
                <a:solidFill>
                  <a:srgbClr val="00279F"/>
                </a:solidFill>
              </a:rPr>
              <a:t> reanalysis)</a:t>
            </a:r>
          </a:p>
          <a:p>
            <a:pPr lvl="1">
              <a:buFont typeface="Wingdings" pitchFamily="2" charset="2"/>
              <a:buNone/>
            </a:pPr>
            <a:r>
              <a:rPr lang="en-GB" dirty="0" smtClean="0">
                <a:solidFill>
                  <a:schemeClr val="hlink"/>
                </a:solidFill>
              </a:rPr>
              <a:t>SST+ </a:t>
            </a:r>
            <a:r>
              <a:rPr lang="en-GB" dirty="0" err="1" smtClean="0">
                <a:solidFill>
                  <a:schemeClr val="hlink"/>
                </a:solidFill>
              </a:rPr>
              <a:t>Atmos</a:t>
            </a:r>
            <a:r>
              <a:rPr lang="en-GB" dirty="0" smtClean="0">
                <a:solidFill>
                  <a:schemeClr val="hlink"/>
                </a:solidFill>
              </a:rPr>
              <a:t> observations+ Ocean Observations (ocean reanalysis)</a:t>
            </a:r>
            <a:endParaRPr lang="en-US" dirty="0" smtClean="0">
              <a:solidFill>
                <a:schemeClr val="hlink"/>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5" name="Rectangle 2"/>
          <p:cNvSpPr>
            <a:spLocks noGrp="1" noChangeArrowheads="1"/>
          </p:cNvSpPr>
          <p:nvPr>
            <p:ph type="title" idx="4294967295"/>
          </p:nvPr>
        </p:nvSpPr>
        <p:spPr/>
        <p:txBody>
          <a:bodyPr/>
          <a:lstStyle/>
          <a:p>
            <a:r>
              <a:rPr lang="en-GB" smtClean="0"/>
              <a:t>Impact of “real world” information on skill:</a:t>
            </a:r>
            <a:endParaRPr lang="en-US" smtClean="0"/>
          </a:p>
        </p:txBody>
      </p:sp>
      <p:sp>
        <p:nvSpPr>
          <p:cNvPr id="943106" name="Text Box 6"/>
          <p:cNvSpPr txBox="1">
            <a:spLocks noChangeArrowheads="1"/>
          </p:cNvSpPr>
          <p:nvPr/>
        </p:nvSpPr>
        <p:spPr bwMode="auto">
          <a:xfrm>
            <a:off x="344773" y="5373216"/>
            <a:ext cx="9216454" cy="938719"/>
          </a:xfrm>
          <a:prstGeom prst="rect">
            <a:avLst/>
          </a:prstGeom>
          <a:noFill/>
          <a:ln w="50800">
            <a:noFill/>
            <a:miter lim="800000"/>
            <a:headEnd/>
            <a:tailEnd/>
          </a:ln>
        </p:spPr>
        <p:txBody>
          <a:bodyPr wrap="square">
            <a:spAutoFit/>
          </a:bodyPr>
          <a:lstStyle/>
          <a:p>
            <a:pPr eaLnBrk="0" hangingPunct="0">
              <a:spcBef>
                <a:spcPct val="50000"/>
              </a:spcBef>
            </a:pPr>
            <a:endParaRPr lang="en-GB" dirty="0"/>
          </a:p>
          <a:p>
            <a:pPr eaLnBrk="0" hangingPunct="0">
              <a:spcBef>
                <a:spcPct val="50000"/>
              </a:spcBef>
            </a:pPr>
            <a:r>
              <a:rPr lang="en-GB" sz="1400" b="0" dirty="0"/>
              <a:t>Optimal use of the observations needs more sophisticated assimilation techniques and better models, to reduced initialization shock</a:t>
            </a:r>
          </a:p>
        </p:txBody>
      </p:sp>
      <p:pic>
        <p:nvPicPr>
          <p:cNvPr id="943107" name="Picture 3"/>
          <p:cNvPicPr>
            <a:picLocks noChangeAspect="1" noChangeArrowheads="1"/>
          </p:cNvPicPr>
          <p:nvPr/>
        </p:nvPicPr>
        <p:blipFill>
          <a:blip r:embed="rId2" cstate="print"/>
          <a:srcRect t="21272"/>
          <a:stretch>
            <a:fillRect/>
          </a:stretch>
        </p:blipFill>
        <p:spPr bwMode="auto">
          <a:xfrm>
            <a:off x="2432720" y="1498600"/>
            <a:ext cx="5543550" cy="3730625"/>
          </a:xfrm>
          <a:prstGeom prst="rect">
            <a:avLst/>
          </a:prstGeom>
          <a:noFill/>
          <a:ln w="50800">
            <a:noFill/>
            <a:miter lim="800000"/>
            <a:headEnd/>
            <a:tailEnd/>
          </a:ln>
        </p:spPr>
      </p:pic>
      <p:sp>
        <p:nvSpPr>
          <p:cNvPr id="943109" name="Text Box 7"/>
          <p:cNvSpPr txBox="1">
            <a:spLocks noChangeArrowheads="1"/>
          </p:cNvSpPr>
          <p:nvPr/>
        </p:nvSpPr>
        <p:spPr bwMode="auto">
          <a:xfrm>
            <a:off x="488504" y="4936837"/>
            <a:ext cx="9181120" cy="584775"/>
          </a:xfrm>
          <a:prstGeom prst="rect">
            <a:avLst/>
          </a:prstGeom>
          <a:noFill/>
          <a:ln w="50800">
            <a:noFill/>
            <a:miter lim="800000"/>
            <a:headEnd/>
            <a:tailEnd/>
          </a:ln>
        </p:spPr>
        <p:txBody>
          <a:bodyPr wrap="square">
            <a:spAutoFit/>
          </a:bodyPr>
          <a:lstStyle/>
          <a:p>
            <a:pPr eaLnBrk="0" hangingPunct="0">
              <a:spcBef>
                <a:spcPct val="50000"/>
              </a:spcBef>
            </a:pPr>
            <a:r>
              <a:rPr lang="en-GB" sz="1600" dirty="0"/>
              <a:t>The additional information about the real world improved the forecast skill, except in the Equatorial Atlantic</a:t>
            </a:r>
          </a:p>
        </p:txBody>
      </p:sp>
      <p:sp>
        <p:nvSpPr>
          <p:cNvPr id="943110" name="Text Box 11"/>
          <p:cNvSpPr txBox="1">
            <a:spLocks noChangeArrowheads="1"/>
          </p:cNvSpPr>
          <p:nvPr/>
        </p:nvSpPr>
        <p:spPr bwMode="auto">
          <a:xfrm>
            <a:off x="2620417" y="1009650"/>
            <a:ext cx="4032250" cy="457200"/>
          </a:xfrm>
          <a:prstGeom prst="rect">
            <a:avLst/>
          </a:prstGeom>
          <a:noFill/>
          <a:ln w="9525">
            <a:noFill/>
            <a:miter lim="800000"/>
            <a:headEnd/>
            <a:tailEnd/>
          </a:ln>
        </p:spPr>
        <p:txBody>
          <a:bodyPr>
            <a:spAutoFit/>
          </a:bodyPr>
          <a:lstStyle/>
          <a:p>
            <a:pPr algn="ctr">
              <a:spcBef>
                <a:spcPct val="50000"/>
              </a:spcBef>
            </a:pPr>
            <a:r>
              <a:rPr lang="en-GB" sz="1200" dirty="0"/>
              <a:t>Reduction in Error (MAE) in SST SF by adding observational information</a:t>
            </a:r>
            <a:endParaRPr lang="en-US" sz="1200" dirty="0"/>
          </a:p>
        </p:txBody>
      </p:sp>
    </p:spTree>
    <p:extLst>
      <p:ext uri="{BB962C8B-B14F-4D97-AF65-F5344CB8AC3E}">
        <p14:creationId xmlns:p14="http://schemas.microsoft.com/office/powerpoint/2010/main" val="2728609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86852" name="Rectangle 4"/>
          <p:cNvSpPr>
            <a:spLocks noGrp="1" noChangeArrowheads="1"/>
          </p:cNvSpPr>
          <p:nvPr>
            <p:ph type="title"/>
          </p:nvPr>
        </p:nvSpPr>
        <p:spPr>
          <a:xfrm>
            <a:off x="200472" y="155575"/>
            <a:ext cx="9576941" cy="609600"/>
          </a:xfrm>
        </p:spPr>
        <p:txBody>
          <a:bodyPr/>
          <a:lstStyle/>
          <a:p>
            <a:r>
              <a:rPr lang="en-GB" dirty="0"/>
              <a:t>Assessing the Ocean Observing </a:t>
            </a:r>
            <a:r>
              <a:rPr lang="en-GB" dirty="0" smtClean="0"/>
              <a:t>System (S3)</a:t>
            </a:r>
            <a:endParaRPr lang="en-GB" dirty="0"/>
          </a:p>
        </p:txBody>
      </p:sp>
      <p:sp>
        <p:nvSpPr>
          <p:cNvPr id="1486853" name="Rectangle 5"/>
          <p:cNvSpPr>
            <a:spLocks noGrp="1" noChangeArrowheads="1"/>
          </p:cNvSpPr>
          <p:nvPr>
            <p:ph type="body" sz="half" idx="1"/>
          </p:nvPr>
        </p:nvSpPr>
        <p:spPr>
          <a:xfrm>
            <a:off x="302080" y="4731709"/>
            <a:ext cx="9595466" cy="1800225"/>
          </a:xfrm>
        </p:spPr>
        <p:txBody>
          <a:bodyPr/>
          <a:lstStyle/>
          <a:p>
            <a:pPr marL="381000" indent="-381000" algn="ctr" eaLnBrk="1" hangingPunct="1">
              <a:lnSpc>
                <a:spcPct val="130000"/>
              </a:lnSpc>
              <a:spcBef>
                <a:spcPct val="20000"/>
              </a:spcBef>
              <a:spcAft>
                <a:spcPct val="0"/>
              </a:spcAft>
              <a:buClr>
                <a:srgbClr val="000000"/>
              </a:buClr>
              <a:buFont typeface="Times New Roman" pitchFamily="18" charset="0"/>
              <a:buNone/>
            </a:pPr>
            <a:r>
              <a:rPr lang="en-GB" sz="1600" b="1" u="sng" dirty="0" smtClean="0">
                <a:solidFill>
                  <a:srgbClr val="990033"/>
                </a:solidFill>
                <a:cs typeface="Lucida Sans Unicode" pitchFamily="34" charset="0"/>
              </a:rPr>
              <a:t>Important </a:t>
            </a:r>
            <a:r>
              <a:rPr lang="en-GB" sz="1600" b="1" u="sng" dirty="0">
                <a:solidFill>
                  <a:srgbClr val="990033"/>
                </a:solidFill>
                <a:cs typeface="Lucida Sans Unicode" pitchFamily="34" charset="0"/>
              </a:rPr>
              <a:t>to bear in </a:t>
            </a:r>
            <a:r>
              <a:rPr lang="en-GB" sz="1600" b="1" u="sng" dirty="0" smtClean="0">
                <a:solidFill>
                  <a:srgbClr val="990033"/>
                </a:solidFill>
                <a:cs typeface="Lucida Sans Unicode" pitchFamily="34" charset="0"/>
              </a:rPr>
              <a:t>mind</a:t>
            </a:r>
            <a:endParaRPr lang="en-GB" sz="1600" b="1" u="sng" dirty="0">
              <a:solidFill>
                <a:srgbClr val="990033"/>
              </a:solidFill>
              <a:cs typeface="Lucida Sans Unicode" pitchFamily="34" charset="0"/>
            </a:endParaRPr>
          </a:p>
          <a:p>
            <a:pPr marL="381000" indent="-381000" eaLnBrk="1" hangingPunct="1">
              <a:lnSpc>
                <a:spcPct val="130000"/>
              </a:lnSpc>
              <a:spcBef>
                <a:spcPct val="20000"/>
              </a:spcBef>
              <a:spcAft>
                <a:spcPct val="0"/>
              </a:spcAft>
              <a:buClr>
                <a:srgbClr val="000000"/>
              </a:buClr>
              <a:buFont typeface="Times New Roman" pitchFamily="18" charset="0"/>
              <a:buAutoNum type="arabicPeriod"/>
            </a:pPr>
            <a:r>
              <a:rPr lang="en-GB" sz="1400" dirty="0">
                <a:solidFill>
                  <a:srgbClr val="990033"/>
                </a:solidFill>
                <a:cs typeface="Lucida Sans Unicode" pitchFamily="34" charset="0"/>
              </a:rPr>
              <a:t>The assessment depends on the quality of the coupled model</a:t>
            </a:r>
          </a:p>
          <a:p>
            <a:pPr marL="381000" indent="-381000" eaLnBrk="1" hangingPunct="1">
              <a:lnSpc>
                <a:spcPct val="130000"/>
              </a:lnSpc>
              <a:spcBef>
                <a:spcPct val="20000"/>
              </a:spcBef>
              <a:spcAft>
                <a:spcPct val="0"/>
              </a:spcAft>
              <a:buClr>
                <a:srgbClr val="000000"/>
              </a:buClr>
              <a:buFont typeface="Times New Roman" pitchFamily="18" charset="0"/>
              <a:buAutoNum type="arabicPeriod"/>
            </a:pPr>
            <a:r>
              <a:rPr lang="en-GB" sz="1400" dirty="0">
                <a:solidFill>
                  <a:srgbClr val="990033"/>
                </a:solidFill>
                <a:cs typeface="Lucida Sans Unicode" pitchFamily="34" charset="0"/>
              </a:rPr>
              <a:t>Need records long enough for results to be significant =&gt; any observing system needs to stay in place for a long time before any assessment is possible</a:t>
            </a:r>
            <a:r>
              <a:rPr lang="en-GB" sz="1200" dirty="0" smtClean="0">
                <a:solidFill>
                  <a:srgbClr val="990033"/>
                </a:solidFill>
                <a:cs typeface="Lucida Sans Unicode" pitchFamily="34" charset="0"/>
              </a:rPr>
              <a:t>.</a:t>
            </a:r>
            <a:endParaRPr lang="en-GB" sz="1200" dirty="0">
              <a:solidFill>
                <a:srgbClr val="990033"/>
              </a:solidFill>
              <a:cs typeface="Lucida Sans Unicode" pitchFamily="34" charset="0"/>
            </a:endParaRPr>
          </a:p>
        </p:txBody>
      </p:sp>
      <p:sp>
        <p:nvSpPr>
          <p:cNvPr id="1486880" name="Rectangle 32"/>
          <p:cNvSpPr>
            <a:spLocks noChangeArrowheads="1"/>
          </p:cNvSpPr>
          <p:nvPr/>
        </p:nvSpPr>
        <p:spPr bwMode="auto">
          <a:xfrm>
            <a:off x="302079" y="908050"/>
            <a:ext cx="4951412" cy="3540100"/>
          </a:xfrm>
          <a:prstGeom prst="rect">
            <a:avLst/>
          </a:prstGeom>
          <a:solidFill>
            <a:srgbClr val="DCDADA"/>
          </a:solidFill>
          <a:ln w="38100" cmpd="dbl">
            <a:solidFill>
              <a:srgbClr val="990033"/>
            </a:solidFill>
            <a:miter lim="800000"/>
            <a:headEnd/>
            <a:tailEnd/>
          </a:ln>
          <a:effectLst/>
        </p:spPr>
        <p:txBody>
          <a:bodyPr wrap="none" anchor="ctr"/>
          <a:lstStyle/>
          <a:p>
            <a:endParaRPr lang="en-GB"/>
          </a:p>
        </p:txBody>
      </p:sp>
      <p:pic>
        <p:nvPicPr>
          <p:cNvPr id="1486855" name="Picture 7" descr="fig3c"/>
          <p:cNvPicPr>
            <a:picLocks noChangeAspect="1" noChangeArrowheads="1"/>
          </p:cNvPicPr>
          <p:nvPr/>
        </p:nvPicPr>
        <p:blipFill>
          <a:blip r:embed="rId2" cstate="print"/>
          <a:srcRect l="19640" t="60660" r="22905" b="19849"/>
          <a:stretch>
            <a:fillRect/>
          </a:stretch>
        </p:blipFill>
        <p:spPr bwMode="auto">
          <a:xfrm>
            <a:off x="483054" y="1048739"/>
            <a:ext cx="4589462" cy="2968625"/>
          </a:xfrm>
          <a:prstGeom prst="rect">
            <a:avLst/>
          </a:prstGeom>
          <a:solidFill>
            <a:srgbClr val="DCDADA"/>
          </a:solidFill>
          <a:ln w="12700" cmpd="sng">
            <a:solidFill>
              <a:schemeClr val="tx1"/>
            </a:solidFill>
            <a:miter lim="800000"/>
            <a:headEnd/>
            <a:tailEnd/>
          </a:ln>
          <a:effectLst/>
        </p:spPr>
      </p:pic>
      <p:sp>
        <p:nvSpPr>
          <p:cNvPr id="1486877" name="Text Box 29"/>
          <p:cNvSpPr txBox="1">
            <a:spLocks noChangeArrowheads="1"/>
          </p:cNvSpPr>
          <p:nvPr/>
        </p:nvSpPr>
        <p:spPr bwMode="auto">
          <a:xfrm>
            <a:off x="1968954" y="4027907"/>
            <a:ext cx="3284537" cy="473075"/>
          </a:xfrm>
          <a:prstGeom prst="rect">
            <a:avLst/>
          </a:prstGeom>
          <a:noFill/>
          <a:ln w="12700">
            <a:noFill/>
            <a:miter lim="800000"/>
            <a:headEnd/>
            <a:tailEnd/>
          </a:ln>
          <a:effectLst/>
        </p:spPr>
        <p:txBody>
          <a:bodyPr>
            <a:spAutoFit/>
          </a:bodyPr>
          <a:lstStyle/>
          <a:p>
            <a:pPr algn="r">
              <a:spcBef>
                <a:spcPct val="50000"/>
              </a:spcBef>
            </a:pPr>
            <a:r>
              <a:rPr lang="en-GB" sz="1000" b="0" dirty="0"/>
              <a:t>From </a:t>
            </a:r>
            <a:r>
              <a:rPr lang="en-GB" sz="1000" b="0" dirty="0" err="1"/>
              <a:t>Balmaseda</a:t>
            </a:r>
            <a:r>
              <a:rPr lang="en-GB" sz="1000" b="0" dirty="0"/>
              <a:t> and Anderson 2009</a:t>
            </a:r>
          </a:p>
          <a:p>
            <a:pPr algn="r">
              <a:spcBef>
                <a:spcPct val="50000"/>
              </a:spcBef>
            </a:pPr>
            <a:r>
              <a:rPr lang="en-GB" sz="1000" b="0" dirty="0"/>
              <a:t>See also </a:t>
            </a:r>
            <a:r>
              <a:rPr lang="en-GB" sz="1000" b="0" dirty="0" err="1"/>
              <a:t>Fujii</a:t>
            </a:r>
            <a:r>
              <a:rPr lang="en-GB" sz="1000" b="0" dirty="0"/>
              <a:t> et al 2008</a:t>
            </a:r>
          </a:p>
        </p:txBody>
      </p:sp>
      <p:sp>
        <p:nvSpPr>
          <p:cNvPr id="1486878" name="Text Box 30"/>
          <p:cNvSpPr txBox="1">
            <a:spLocks noChangeArrowheads="1"/>
          </p:cNvSpPr>
          <p:nvPr/>
        </p:nvSpPr>
        <p:spPr bwMode="auto">
          <a:xfrm>
            <a:off x="5275730" y="908720"/>
            <a:ext cx="4630270" cy="3539430"/>
          </a:xfrm>
          <a:prstGeom prst="rect">
            <a:avLst/>
          </a:prstGeom>
          <a:noFill/>
          <a:ln w="38100" cmpd="dbl">
            <a:solidFill>
              <a:srgbClr val="990033"/>
            </a:solidFill>
            <a:miter lim="800000"/>
            <a:headEnd/>
            <a:tailEnd/>
          </a:ln>
          <a:effectLst/>
        </p:spPr>
        <p:txBody>
          <a:bodyPr wrap="square">
            <a:spAutoFit/>
          </a:bodyPr>
          <a:lstStyle/>
          <a:p>
            <a:pPr marL="457200" indent="-457200" algn="l">
              <a:spcBef>
                <a:spcPct val="50000"/>
              </a:spcBef>
              <a:buFontTx/>
              <a:buAutoNum type="arabicPeriod"/>
            </a:pPr>
            <a:endParaRPr lang="en-GB" sz="1600" dirty="0" smtClean="0"/>
          </a:p>
          <a:p>
            <a:pPr marL="457200" indent="-457200" algn="l">
              <a:spcBef>
                <a:spcPct val="50000"/>
              </a:spcBef>
              <a:buFontTx/>
              <a:buAutoNum type="arabicPeriod"/>
            </a:pPr>
            <a:r>
              <a:rPr lang="en-GB" sz="1600" dirty="0" smtClean="0"/>
              <a:t>No </a:t>
            </a:r>
            <a:r>
              <a:rPr lang="en-GB" sz="1600" dirty="0"/>
              <a:t>observation system is redundant</a:t>
            </a:r>
          </a:p>
          <a:p>
            <a:pPr lvl="1">
              <a:spcBef>
                <a:spcPct val="50000"/>
              </a:spcBef>
            </a:pPr>
            <a:r>
              <a:rPr lang="en-GB" sz="1200" b="0" dirty="0"/>
              <a:t>Not even in the Pacific, where Argo, moorings and altimeter still complement. Lessons for other basins</a:t>
            </a:r>
            <a:r>
              <a:rPr lang="en-GB" sz="1200" b="0" dirty="0" smtClean="0"/>
              <a:t>?</a:t>
            </a:r>
          </a:p>
          <a:p>
            <a:pPr lvl="1">
              <a:spcBef>
                <a:spcPct val="50000"/>
              </a:spcBef>
            </a:pPr>
            <a:endParaRPr lang="en-GB" sz="1200" b="0" dirty="0"/>
          </a:p>
          <a:p>
            <a:pPr lvl="1">
              <a:spcBef>
                <a:spcPct val="50000"/>
              </a:spcBef>
            </a:pPr>
            <a:endParaRPr lang="en-GB" sz="1200" b="0" dirty="0" smtClean="0"/>
          </a:p>
          <a:p>
            <a:pPr lvl="1">
              <a:spcBef>
                <a:spcPct val="50000"/>
              </a:spcBef>
            </a:pPr>
            <a:endParaRPr lang="en-GB" sz="1200" b="0" dirty="0"/>
          </a:p>
          <a:p>
            <a:pPr marL="457200" indent="-457200" algn="l">
              <a:spcBef>
                <a:spcPct val="50000"/>
              </a:spcBef>
              <a:buFontTx/>
              <a:buAutoNum type="arabicPeriod"/>
            </a:pPr>
            <a:r>
              <a:rPr lang="en-GB" sz="1600" dirty="0"/>
              <a:t>There </a:t>
            </a:r>
            <a:r>
              <a:rPr lang="en-GB" sz="1600" dirty="0" smtClean="0"/>
              <a:t>were </a:t>
            </a:r>
            <a:r>
              <a:rPr lang="en-GB" sz="1600" dirty="0"/>
              <a:t>obvious problems in the </a:t>
            </a:r>
            <a:r>
              <a:rPr lang="en-GB" sz="1600" dirty="0" err="1"/>
              <a:t>Eq</a:t>
            </a:r>
            <a:r>
              <a:rPr lang="en-GB" sz="1600" dirty="0"/>
              <a:t> Atlantic: model error, assimilation, and possibly insufficient observing </a:t>
            </a:r>
            <a:r>
              <a:rPr lang="en-GB" sz="1600" dirty="0" smtClean="0"/>
              <a:t>system</a:t>
            </a:r>
          </a:p>
        </p:txBody>
      </p:sp>
    </p:spTree>
    <p:extLst>
      <p:ext uri="{BB962C8B-B14F-4D97-AF65-F5344CB8AC3E}">
        <p14:creationId xmlns:p14="http://schemas.microsoft.com/office/powerpoint/2010/main" val="384097355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81" name="Rectangle 5"/>
          <p:cNvSpPr>
            <a:spLocks noGrp="1" noChangeArrowheads="1"/>
          </p:cNvSpPr>
          <p:nvPr>
            <p:ph type="title" sz="quarter" idx="4294967295"/>
          </p:nvPr>
        </p:nvSpPr>
        <p:spPr/>
        <p:txBody>
          <a:bodyPr/>
          <a:lstStyle/>
          <a:p>
            <a:r>
              <a:rPr lang="en-GB" dirty="0" smtClean="0"/>
              <a:t>Initialization and forecast drift</a:t>
            </a:r>
          </a:p>
        </p:txBody>
      </p:sp>
      <p:sp>
        <p:nvSpPr>
          <p:cNvPr id="683015" name="Text Box 7"/>
          <p:cNvSpPr txBox="1">
            <a:spLocks noChangeArrowheads="1"/>
          </p:cNvSpPr>
          <p:nvPr/>
        </p:nvSpPr>
        <p:spPr bwMode="auto">
          <a:xfrm>
            <a:off x="704528" y="3070394"/>
            <a:ext cx="3600450" cy="304800"/>
          </a:xfrm>
          <a:prstGeom prst="rect">
            <a:avLst/>
          </a:prstGeom>
          <a:noFill/>
          <a:ln w="50800">
            <a:noFill/>
            <a:miter lim="800000"/>
            <a:headEnd/>
            <a:tailEnd/>
          </a:ln>
          <a:effectLst/>
        </p:spPr>
        <p:txBody>
          <a:bodyPr>
            <a:spAutoFit/>
          </a:bodyPr>
          <a:lstStyle/>
          <a:p>
            <a:pPr eaLnBrk="0" hangingPunct="0">
              <a:spcBef>
                <a:spcPct val="50000"/>
              </a:spcBef>
              <a:defRPr/>
            </a:pPr>
            <a:r>
              <a:rPr lang="en-GB" sz="1400" dirty="0">
                <a:solidFill>
                  <a:schemeClr val="hlink"/>
                </a:solidFill>
                <a:cs typeface="+mn-cs"/>
              </a:rPr>
              <a:t>ALL  </a:t>
            </a:r>
            <a:r>
              <a:rPr lang="en-GB" sz="1400" dirty="0">
                <a:solidFill>
                  <a:schemeClr val="accent5">
                    <a:lumMod val="50000"/>
                  </a:schemeClr>
                </a:solidFill>
                <a:cs typeface="+mn-cs"/>
              </a:rPr>
              <a:t>ATMOS+SST   </a:t>
            </a:r>
            <a:r>
              <a:rPr lang="en-GB" sz="1400" dirty="0">
                <a:solidFill>
                  <a:schemeClr val="accent2">
                    <a:lumMod val="75000"/>
                  </a:schemeClr>
                </a:solidFill>
                <a:cs typeface="+mn-cs"/>
              </a:rPr>
              <a:t>SST only</a:t>
            </a:r>
          </a:p>
        </p:txBody>
      </p:sp>
      <p:sp>
        <p:nvSpPr>
          <p:cNvPr id="683016" name="Text Box 8"/>
          <p:cNvSpPr txBox="1">
            <a:spLocks noChangeArrowheads="1"/>
          </p:cNvSpPr>
          <p:nvPr/>
        </p:nvSpPr>
        <p:spPr bwMode="auto">
          <a:xfrm>
            <a:off x="4737100" y="981075"/>
            <a:ext cx="5040436" cy="2508379"/>
          </a:xfrm>
          <a:prstGeom prst="rect">
            <a:avLst/>
          </a:prstGeom>
          <a:noFill/>
          <a:ln w="50800">
            <a:noFill/>
            <a:miter lim="800000"/>
            <a:headEnd/>
            <a:tailEnd/>
          </a:ln>
        </p:spPr>
        <p:txBody>
          <a:bodyPr wrap="square">
            <a:spAutoFit/>
          </a:bodyPr>
          <a:lstStyle/>
          <a:p>
            <a:pPr eaLnBrk="0" hangingPunct="0">
              <a:spcBef>
                <a:spcPct val="50000"/>
              </a:spcBef>
            </a:pPr>
            <a:r>
              <a:rPr lang="en-GB" sz="1400" dirty="0"/>
              <a:t>Different initializations produce different drift in the same coupled model.</a:t>
            </a:r>
            <a:r>
              <a:rPr lang="en-GB" sz="1400" dirty="0">
                <a:solidFill>
                  <a:srgbClr val="0000FF"/>
                </a:solidFill>
              </a:rPr>
              <a:t> </a:t>
            </a:r>
          </a:p>
          <a:p>
            <a:pPr marL="285750" eaLnBrk="0" hangingPunct="0">
              <a:spcBef>
                <a:spcPct val="50000"/>
              </a:spcBef>
            </a:pPr>
            <a:r>
              <a:rPr lang="en-GB" sz="1200" b="0" dirty="0" smtClean="0">
                <a:solidFill>
                  <a:schemeClr val="hlink"/>
                </a:solidFill>
              </a:rPr>
              <a:t>Warm drift in </a:t>
            </a:r>
            <a:r>
              <a:rPr lang="en-GB" sz="1200" dirty="0" smtClean="0">
                <a:solidFill>
                  <a:schemeClr val="hlink"/>
                </a:solidFill>
              </a:rPr>
              <a:t>ALL</a:t>
            </a:r>
            <a:r>
              <a:rPr lang="en-GB" sz="1200" b="0" dirty="0" smtClean="0">
                <a:solidFill>
                  <a:schemeClr val="hlink"/>
                </a:solidFill>
              </a:rPr>
              <a:t> caused by Kelvin Wave, triggered by the slackening of coupled model equatorial winds</a:t>
            </a:r>
            <a:endParaRPr lang="en-GB" sz="1200" b="0" dirty="0" smtClean="0">
              <a:solidFill>
                <a:srgbClr val="0000FF"/>
              </a:solidFill>
            </a:endParaRPr>
          </a:p>
          <a:p>
            <a:pPr marL="285750" eaLnBrk="0" hangingPunct="0">
              <a:spcBef>
                <a:spcPct val="50000"/>
              </a:spcBef>
            </a:pPr>
            <a:endParaRPr lang="en-GB" sz="1200" dirty="0" smtClean="0">
              <a:solidFill>
                <a:schemeClr val="accent6">
                  <a:lumMod val="50000"/>
                </a:schemeClr>
              </a:solidFill>
            </a:endParaRPr>
          </a:p>
          <a:p>
            <a:pPr marL="285750" eaLnBrk="0" hangingPunct="0">
              <a:spcBef>
                <a:spcPct val="50000"/>
              </a:spcBef>
            </a:pPr>
            <a:r>
              <a:rPr lang="en-GB" sz="1200" dirty="0" smtClean="0">
                <a:solidFill>
                  <a:schemeClr val="accent6">
                    <a:lumMod val="50000"/>
                  </a:schemeClr>
                </a:solidFill>
              </a:rPr>
              <a:t>SST </a:t>
            </a:r>
            <a:r>
              <a:rPr lang="en-GB" sz="1200" dirty="0">
                <a:solidFill>
                  <a:schemeClr val="accent6">
                    <a:lumMod val="50000"/>
                  </a:schemeClr>
                </a:solidFill>
              </a:rPr>
              <a:t>only  </a:t>
            </a:r>
            <a:r>
              <a:rPr lang="en-GB" sz="1200" b="0" dirty="0">
                <a:solidFill>
                  <a:schemeClr val="accent6">
                    <a:lumMod val="50000"/>
                  </a:schemeClr>
                </a:solidFill>
              </a:rPr>
              <a:t>has very little equatorial heat content, and the SST cool </a:t>
            </a:r>
            <a:r>
              <a:rPr lang="en-GB" sz="1200" b="0" dirty="0" smtClean="0">
                <a:solidFill>
                  <a:schemeClr val="accent6">
                    <a:lumMod val="50000"/>
                  </a:schemeClr>
                </a:solidFill>
              </a:rPr>
              <a:t>s down </a:t>
            </a:r>
            <a:r>
              <a:rPr lang="en-GB" sz="1200" b="0" dirty="0">
                <a:solidFill>
                  <a:schemeClr val="accent6">
                    <a:lumMod val="50000"/>
                  </a:schemeClr>
                </a:solidFill>
              </a:rPr>
              <a:t>very quickly.</a:t>
            </a:r>
          </a:p>
          <a:p>
            <a:pPr marL="285750" eaLnBrk="0" hangingPunct="0">
              <a:spcBef>
                <a:spcPct val="50000"/>
              </a:spcBef>
            </a:pPr>
            <a:endParaRPr lang="en-GB" sz="1200" dirty="0" smtClean="0">
              <a:solidFill>
                <a:srgbClr val="3333CC"/>
              </a:solidFill>
            </a:endParaRPr>
          </a:p>
          <a:p>
            <a:pPr marL="285750" eaLnBrk="0" hangingPunct="0">
              <a:spcBef>
                <a:spcPct val="50000"/>
              </a:spcBef>
            </a:pPr>
            <a:r>
              <a:rPr lang="en-GB" sz="1200" dirty="0" smtClean="0">
                <a:solidFill>
                  <a:srgbClr val="3333CC"/>
                </a:solidFill>
              </a:rPr>
              <a:t>SST+ATMOS</a:t>
            </a:r>
            <a:r>
              <a:rPr lang="en-GB" sz="1200" b="0" dirty="0" smtClean="0">
                <a:solidFill>
                  <a:srgbClr val="3333CC"/>
                </a:solidFill>
              </a:rPr>
              <a:t> seems balanced in this region. Not in others</a:t>
            </a:r>
            <a:endParaRPr lang="en-GB" sz="1200" dirty="0">
              <a:solidFill>
                <a:schemeClr val="accent2"/>
              </a:solidFill>
            </a:endParaRPr>
          </a:p>
          <a:p>
            <a:pPr marL="742950" lvl="1" indent="-285750" eaLnBrk="0" hangingPunct="0">
              <a:spcBef>
                <a:spcPct val="50000"/>
              </a:spcBef>
              <a:buFontTx/>
              <a:buChar char="•"/>
            </a:pPr>
            <a:endParaRPr lang="en-GB" sz="1000" dirty="0">
              <a:solidFill>
                <a:srgbClr val="008200"/>
              </a:solidFill>
            </a:endParaRPr>
          </a:p>
        </p:txBody>
      </p:sp>
      <p:grpSp>
        <p:nvGrpSpPr>
          <p:cNvPr id="942084" name="Group 9"/>
          <p:cNvGrpSpPr>
            <a:grpSpLocks/>
          </p:cNvGrpSpPr>
          <p:nvPr/>
        </p:nvGrpSpPr>
        <p:grpSpPr bwMode="auto">
          <a:xfrm>
            <a:off x="128588" y="981075"/>
            <a:ext cx="4464050" cy="2932502"/>
            <a:chOff x="353" y="618"/>
            <a:chExt cx="2181" cy="1483"/>
          </a:xfrm>
        </p:grpSpPr>
        <p:pic>
          <p:nvPicPr>
            <p:cNvPr id="942087" name="Picture 11" descr="s3coup_nino3_drift"/>
            <p:cNvPicPr>
              <a:picLocks noChangeAspect="1" noChangeArrowheads="1"/>
            </p:cNvPicPr>
            <p:nvPr/>
          </p:nvPicPr>
          <p:blipFill>
            <a:blip r:embed="rId2" cstate="print"/>
            <a:srcRect l="1199" t="5550" r="1199" b="47574"/>
            <a:stretch>
              <a:fillRect/>
            </a:stretch>
          </p:blipFill>
          <p:spPr bwMode="auto">
            <a:xfrm>
              <a:off x="353" y="618"/>
              <a:ext cx="2181" cy="1483"/>
            </a:xfrm>
            <a:prstGeom prst="rect">
              <a:avLst/>
            </a:prstGeom>
            <a:noFill/>
            <a:ln w="9525">
              <a:noFill/>
              <a:miter lim="800000"/>
              <a:headEnd/>
              <a:tailEnd/>
            </a:ln>
          </p:spPr>
        </p:pic>
        <p:sp>
          <p:nvSpPr>
            <p:cNvPr id="942086" name="Rectangle 13"/>
            <p:cNvSpPr>
              <a:spLocks noChangeArrowheads="1"/>
            </p:cNvSpPr>
            <p:nvPr/>
          </p:nvSpPr>
          <p:spPr bwMode="auto">
            <a:xfrm>
              <a:off x="489" y="754"/>
              <a:ext cx="1542" cy="136"/>
            </a:xfrm>
            <a:prstGeom prst="rect">
              <a:avLst/>
            </a:prstGeom>
            <a:solidFill>
              <a:schemeClr val="bg1"/>
            </a:solidFill>
            <a:ln w="50800">
              <a:solidFill>
                <a:schemeClr val="bg1"/>
              </a:solidFill>
              <a:miter lim="800000"/>
              <a:headEnd/>
              <a:tailEnd/>
            </a:ln>
          </p:spPr>
          <p:txBody>
            <a:bodyPr wrap="none" anchor="ctr"/>
            <a:lstStyle/>
            <a:p>
              <a:pPr eaLnBrk="0" hangingPunct="0">
                <a:spcBef>
                  <a:spcPct val="50000"/>
                </a:spcBef>
              </a:pPr>
              <a:endParaRPr lang="en-US"/>
            </a:p>
          </p:txBody>
        </p:sp>
      </p:grpSp>
      <p:sp>
        <p:nvSpPr>
          <p:cNvPr id="10" name="Text Box 8"/>
          <p:cNvSpPr txBox="1">
            <a:spLocks noChangeArrowheads="1"/>
          </p:cNvSpPr>
          <p:nvPr/>
        </p:nvSpPr>
        <p:spPr bwMode="auto">
          <a:xfrm>
            <a:off x="147279" y="4807968"/>
            <a:ext cx="5464869" cy="630942"/>
          </a:xfrm>
          <a:prstGeom prst="rect">
            <a:avLst/>
          </a:prstGeom>
          <a:noFill/>
          <a:ln w="50800">
            <a:noFill/>
            <a:miter lim="800000"/>
            <a:headEnd/>
            <a:tailEnd/>
          </a:ln>
        </p:spPr>
        <p:txBody>
          <a:bodyPr wrap="square">
            <a:spAutoFit/>
          </a:bodyPr>
          <a:lstStyle/>
          <a:p>
            <a:pPr eaLnBrk="0" hangingPunct="0">
              <a:spcBef>
                <a:spcPct val="50000"/>
              </a:spcBef>
            </a:pPr>
            <a:r>
              <a:rPr lang="en-GB" sz="1400" dirty="0" smtClean="0"/>
              <a:t>Sign of non linearity:</a:t>
            </a:r>
          </a:p>
          <a:p>
            <a:pPr eaLnBrk="0" hangingPunct="0">
              <a:spcBef>
                <a:spcPct val="50000"/>
              </a:spcBef>
            </a:pPr>
            <a:r>
              <a:rPr lang="en-GB" sz="1400" dirty="0" smtClean="0"/>
              <a:t>The </a:t>
            </a:r>
            <a:r>
              <a:rPr lang="en-GB" sz="1400" dirty="0"/>
              <a:t>drift in the mean affects the </a:t>
            </a:r>
            <a:r>
              <a:rPr lang="en-GB" sz="1400" dirty="0" smtClean="0"/>
              <a:t> variability</a:t>
            </a:r>
            <a:endParaRPr lang="en-GB" sz="1200" dirty="0" smtClean="0">
              <a:solidFill>
                <a:srgbClr val="3333CC"/>
              </a:solidFill>
            </a:endParaRPr>
          </a:p>
        </p:txBody>
      </p:sp>
      <p:pic>
        <p:nvPicPr>
          <p:cNvPr id="11" name="Picture 12" descr="s3coup_nino3_var"/>
          <p:cNvPicPr>
            <a:picLocks noChangeAspect="1" noChangeArrowheads="1"/>
          </p:cNvPicPr>
          <p:nvPr/>
        </p:nvPicPr>
        <p:blipFill>
          <a:blip r:embed="rId3" cstate="print"/>
          <a:srcRect l="1199" t="54184" r="1199" b="4489"/>
          <a:stretch>
            <a:fillRect/>
          </a:stretch>
        </p:blipFill>
        <p:spPr bwMode="auto">
          <a:xfrm>
            <a:off x="5441950" y="3669618"/>
            <a:ext cx="4464050" cy="2584478"/>
          </a:xfrm>
          <a:prstGeom prst="rect">
            <a:avLst/>
          </a:prstGeom>
          <a:noFill/>
          <a:ln w="9525">
            <a:noFill/>
            <a:miter lim="800000"/>
            <a:headEnd/>
            <a:tailEnd/>
          </a:ln>
        </p:spPr>
      </p:pic>
    </p:spTree>
    <p:extLst>
      <p:ext uri="{BB962C8B-B14F-4D97-AF65-F5344CB8AC3E}">
        <p14:creationId xmlns:p14="http://schemas.microsoft.com/office/powerpoint/2010/main" val="368934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177" name="Rectangle 2"/>
          <p:cNvSpPr>
            <a:spLocks noGrp="1" noChangeArrowheads="1"/>
          </p:cNvSpPr>
          <p:nvPr>
            <p:ph type="title" idx="4294967295"/>
          </p:nvPr>
        </p:nvSpPr>
        <p:spPr>
          <a:xfrm>
            <a:off x="488504" y="30975"/>
            <a:ext cx="4824536" cy="1041177"/>
          </a:xfrm>
        </p:spPr>
        <p:txBody>
          <a:bodyPr lIns="0" tIns="0" rIns="0" bIns="0"/>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Seasonal Forecasts Approach </a:t>
            </a:r>
            <a:r>
              <a:rPr lang="en-GB" sz="2400" dirty="0" smtClean="0">
                <a:solidFill>
                  <a:schemeClr val="tx1">
                    <a:lumMod val="95000"/>
                    <a:lumOff val="5000"/>
                  </a:schemeClr>
                </a:solidFill>
              </a:rPr>
              <a:t>Some caveats</a:t>
            </a:r>
          </a:p>
        </p:txBody>
      </p:sp>
      <p:grpSp>
        <p:nvGrpSpPr>
          <p:cNvPr id="50" name="Group 49"/>
          <p:cNvGrpSpPr/>
          <p:nvPr/>
        </p:nvGrpSpPr>
        <p:grpSpPr>
          <a:xfrm>
            <a:off x="6393160" y="310518"/>
            <a:ext cx="3312367" cy="497260"/>
            <a:chOff x="1311275" y="1844675"/>
            <a:chExt cx="8362950" cy="1433513"/>
          </a:xfrm>
        </p:grpSpPr>
        <p:grpSp>
          <p:nvGrpSpPr>
            <p:cNvPr id="946179" name="Group 6"/>
            <p:cNvGrpSpPr>
              <a:grpSpLocks/>
            </p:cNvGrpSpPr>
            <p:nvPr/>
          </p:nvGrpSpPr>
          <p:grpSpPr bwMode="auto">
            <a:xfrm>
              <a:off x="1376363" y="1844675"/>
              <a:ext cx="3968750" cy="1433513"/>
              <a:chOff x="884" y="1693"/>
              <a:chExt cx="2308" cy="903"/>
            </a:xfrm>
          </p:grpSpPr>
          <p:sp>
            <p:nvSpPr>
              <p:cNvPr id="946197" name="Freeform 7"/>
              <p:cNvSpPr>
                <a:spLocks noChangeArrowheads="1"/>
              </p:cNvSpPr>
              <p:nvPr/>
            </p:nvSpPr>
            <p:spPr bwMode="auto">
              <a:xfrm>
                <a:off x="2812" y="1829"/>
                <a:ext cx="381" cy="768"/>
              </a:xfrm>
              <a:custGeom>
                <a:avLst/>
                <a:gdLst>
                  <a:gd name="T0" fmla="*/ 101 w 381"/>
                  <a:gd name="T1" fmla="*/ 0 h 432"/>
                  <a:gd name="T2" fmla="*/ 373 w 381"/>
                  <a:gd name="T3" fmla="*/ 11239 h 432"/>
                  <a:gd name="T4" fmla="*/ 53 w 381"/>
                  <a:gd name="T5" fmla="*/ 21554 h 432"/>
                  <a:gd name="T6" fmla="*/ 53 w 381"/>
                  <a:gd name="T7" fmla="*/ 24244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grpSp>
            <p:nvGrpSpPr>
              <p:cNvPr id="946198" name="Group 8"/>
              <p:cNvGrpSpPr>
                <a:grpSpLocks/>
              </p:cNvGrpSpPr>
              <p:nvPr/>
            </p:nvGrpSpPr>
            <p:grpSpPr bwMode="auto">
              <a:xfrm>
                <a:off x="1835" y="1701"/>
                <a:ext cx="850" cy="775"/>
                <a:chOff x="1835" y="1701"/>
                <a:chExt cx="850" cy="775"/>
              </a:xfrm>
            </p:grpSpPr>
            <p:sp>
              <p:nvSpPr>
                <p:cNvPr id="946212" name="Line 9"/>
                <p:cNvSpPr>
                  <a:spLocks noChangeShapeType="1"/>
                </p:cNvSpPr>
                <p:nvPr/>
              </p:nvSpPr>
              <p:spPr bwMode="auto">
                <a:xfrm>
                  <a:off x="1835" y="1701"/>
                  <a:ext cx="1" cy="776"/>
                </a:xfrm>
                <a:prstGeom prst="line">
                  <a:avLst/>
                </a:prstGeom>
                <a:noFill/>
                <a:ln w="38160">
                  <a:solidFill>
                    <a:srgbClr val="000000"/>
                  </a:solidFill>
                  <a:miter lim="800000"/>
                  <a:headEnd/>
                  <a:tailEnd/>
                </a:ln>
              </p:spPr>
              <p:txBody>
                <a:bodyPr/>
                <a:lstStyle/>
                <a:p>
                  <a:endParaRPr lang="en-US"/>
                </a:p>
              </p:txBody>
            </p:sp>
            <p:sp>
              <p:nvSpPr>
                <p:cNvPr id="946213" name="Line 10"/>
                <p:cNvSpPr>
                  <a:spLocks noChangeShapeType="1"/>
                </p:cNvSpPr>
                <p:nvPr/>
              </p:nvSpPr>
              <p:spPr bwMode="auto">
                <a:xfrm>
                  <a:off x="1835" y="1999"/>
                  <a:ext cx="395" cy="1"/>
                </a:xfrm>
                <a:prstGeom prst="line">
                  <a:avLst/>
                </a:prstGeom>
                <a:noFill/>
                <a:ln w="38160">
                  <a:solidFill>
                    <a:srgbClr val="000000"/>
                  </a:solidFill>
                  <a:miter lim="800000"/>
                  <a:headEnd/>
                  <a:tailEnd type="triangle" w="med" len="med"/>
                </a:ln>
              </p:spPr>
              <p:txBody>
                <a:bodyPr/>
                <a:lstStyle/>
                <a:p>
                  <a:endParaRPr lang="en-US"/>
                </a:p>
              </p:txBody>
            </p:sp>
            <p:sp>
              <p:nvSpPr>
                <p:cNvPr id="946214" name="Line 11"/>
                <p:cNvSpPr>
                  <a:spLocks noChangeShapeType="1"/>
                </p:cNvSpPr>
                <p:nvPr/>
              </p:nvSpPr>
              <p:spPr bwMode="auto">
                <a:xfrm>
                  <a:off x="1835" y="2118"/>
                  <a:ext cx="395" cy="1"/>
                </a:xfrm>
                <a:prstGeom prst="line">
                  <a:avLst/>
                </a:prstGeom>
                <a:noFill/>
                <a:ln w="38160">
                  <a:solidFill>
                    <a:srgbClr val="000000"/>
                  </a:solidFill>
                  <a:miter lim="800000"/>
                  <a:headEnd/>
                  <a:tailEnd type="triangle" w="med" len="med"/>
                </a:ln>
              </p:spPr>
              <p:txBody>
                <a:bodyPr/>
                <a:lstStyle/>
                <a:p>
                  <a:endParaRPr lang="en-US"/>
                </a:p>
              </p:txBody>
            </p:sp>
            <p:sp>
              <p:nvSpPr>
                <p:cNvPr id="946215" name="Line 12"/>
                <p:cNvSpPr>
                  <a:spLocks noChangeShapeType="1"/>
                </p:cNvSpPr>
                <p:nvPr/>
              </p:nvSpPr>
              <p:spPr bwMode="auto">
                <a:xfrm>
                  <a:off x="1835" y="2239"/>
                  <a:ext cx="395" cy="1"/>
                </a:xfrm>
                <a:prstGeom prst="line">
                  <a:avLst/>
                </a:prstGeom>
                <a:noFill/>
                <a:ln w="38160">
                  <a:solidFill>
                    <a:srgbClr val="000000"/>
                  </a:solidFill>
                  <a:miter lim="800000"/>
                  <a:headEnd/>
                  <a:tailEnd type="triangle" w="med" len="med"/>
                </a:ln>
              </p:spPr>
              <p:txBody>
                <a:bodyPr/>
                <a:lstStyle/>
                <a:p>
                  <a:endParaRPr lang="en-US"/>
                </a:p>
              </p:txBody>
            </p:sp>
            <p:sp>
              <p:nvSpPr>
                <p:cNvPr id="946216" name="Line 13"/>
                <p:cNvSpPr>
                  <a:spLocks noChangeShapeType="1"/>
                </p:cNvSpPr>
                <p:nvPr/>
              </p:nvSpPr>
              <p:spPr bwMode="auto">
                <a:xfrm>
                  <a:off x="1835" y="2477"/>
                  <a:ext cx="395" cy="1"/>
                </a:xfrm>
                <a:prstGeom prst="line">
                  <a:avLst/>
                </a:prstGeom>
                <a:noFill/>
                <a:ln w="38160">
                  <a:solidFill>
                    <a:srgbClr val="000000"/>
                  </a:solidFill>
                  <a:miter lim="800000"/>
                  <a:headEnd/>
                  <a:tailEnd type="triangle" w="med" len="med"/>
                </a:ln>
              </p:spPr>
              <p:txBody>
                <a:bodyPr/>
                <a:lstStyle/>
                <a:p>
                  <a:endParaRPr lang="en-US"/>
                </a:p>
              </p:txBody>
            </p:sp>
            <p:sp>
              <p:nvSpPr>
                <p:cNvPr id="946217" name="Line 14"/>
                <p:cNvSpPr>
                  <a:spLocks noChangeShapeType="1"/>
                </p:cNvSpPr>
                <p:nvPr/>
              </p:nvSpPr>
              <p:spPr bwMode="auto">
                <a:xfrm>
                  <a:off x="1835" y="2358"/>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946218" name="Line 15"/>
                <p:cNvSpPr>
                  <a:spLocks noChangeShapeType="1"/>
                </p:cNvSpPr>
                <p:nvPr/>
              </p:nvSpPr>
              <p:spPr bwMode="auto">
                <a:xfrm>
                  <a:off x="2262" y="1701"/>
                  <a:ext cx="1" cy="776"/>
                </a:xfrm>
                <a:prstGeom prst="line">
                  <a:avLst/>
                </a:prstGeom>
                <a:noFill/>
                <a:ln w="38160">
                  <a:solidFill>
                    <a:srgbClr val="000000"/>
                  </a:solidFill>
                  <a:miter lim="800000"/>
                  <a:headEnd/>
                  <a:tailEnd/>
                </a:ln>
              </p:spPr>
              <p:txBody>
                <a:bodyPr/>
                <a:lstStyle/>
                <a:p>
                  <a:endParaRPr lang="en-US"/>
                </a:p>
              </p:txBody>
            </p:sp>
            <p:sp>
              <p:nvSpPr>
                <p:cNvPr id="946219" name="Line 16"/>
                <p:cNvSpPr>
                  <a:spLocks noChangeShapeType="1"/>
                </p:cNvSpPr>
                <p:nvPr/>
              </p:nvSpPr>
              <p:spPr bwMode="auto">
                <a:xfrm>
                  <a:off x="2262" y="1999"/>
                  <a:ext cx="425" cy="1"/>
                </a:xfrm>
                <a:prstGeom prst="line">
                  <a:avLst/>
                </a:prstGeom>
                <a:noFill/>
                <a:ln w="38160">
                  <a:solidFill>
                    <a:srgbClr val="000000"/>
                  </a:solidFill>
                  <a:miter lim="800000"/>
                  <a:headEnd/>
                  <a:tailEnd type="triangle" w="med" len="med"/>
                </a:ln>
              </p:spPr>
              <p:txBody>
                <a:bodyPr/>
                <a:lstStyle/>
                <a:p>
                  <a:endParaRPr lang="en-US"/>
                </a:p>
              </p:txBody>
            </p:sp>
            <p:sp>
              <p:nvSpPr>
                <p:cNvPr id="946220" name="Line 17"/>
                <p:cNvSpPr>
                  <a:spLocks noChangeShapeType="1"/>
                </p:cNvSpPr>
                <p:nvPr/>
              </p:nvSpPr>
              <p:spPr bwMode="auto">
                <a:xfrm>
                  <a:off x="2262" y="2118"/>
                  <a:ext cx="425" cy="1"/>
                </a:xfrm>
                <a:prstGeom prst="line">
                  <a:avLst/>
                </a:prstGeom>
                <a:noFill/>
                <a:ln w="38160">
                  <a:solidFill>
                    <a:srgbClr val="000000"/>
                  </a:solidFill>
                  <a:miter lim="800000"/>
                  <a:headEnd/>
                  <a:tailEnd type="triangle" w="med" len="med"/>
                </a:ln>
              </p:spPr>
              <p:txBody>
                <a:bodyPr/>
                <a:lstStyle/>
                <a:p>
                  <a:endParaRPr lang="en-US"/>
                </a:p>
              </p:txBody>
            </p:sp>
            <p:sp>
              <p:nvSpPr>
                <p:cNvPr id="946221" name="Line 18"/>
                <p:cNvSpPr>
                  <a:spLocks noChangeShapeType="1"/>
                </p:cNvSpPr>
                <p:nvPr/>
              </p:nvSpPr>
              <p:spPr bwMode="auto">
                <a:xfrm>
                  <a:off x="2262" y="2239"/>
                  <a:ext cx="425" cy="1"/>
                </a:xfrm>
                <a:prstGeom prst="line">
                  <a:avLst/>
                </a:prstGeom>
                <a:noFill/>
                <a:ln w="38160">
                  <a:solidFill>
                    <a:srgbClr val="000000"/>
                  </a:solidFill>
                  <a:miter lim="800000"/>
                  <a:headEnd/>
                  <a:tailEnd type="triangle" w="med" len="med"/>
                </a:ln>
              </p:spPr>
              <p:txBody>
                <a:bodyPr/>
                <a:lstStyle/>
                <a:p>
                  <a:endParaRPr lang="en-US"/>
                </a:p>
              </p:txBody>
            </p:sp>
            <p:sp>
              <p:nvSpPr>
                <p:cNvPr id="946222" name="Line 19"/>
                <p:cNvSpPr>
                  <a:spLocks noChangeShapeType="1"/>
                </p:cNvSpPr>
                <p:nvPr/>
              </p:nvSpPr>
              <p:spPr bwMode="auto">
                <a:xfrm>
                  <a:off x="2262" y="2477"/>
                  <a:ext cx="425" cy="1"/>
                </a:xfrm>
                <a:prstGeom prst="line">
                  <a:avLst/>
                </a:prstGeom>
                <a:noFill/>
                <a:ln w="38160">
                  <a:solidFill>
                    <a:srgbClr val="000000"/>
                  </a:solidFill>
                  <a:miter lim="800000"/>
                  <a:headEnd/>
                  <a:tailEnd type="triangle" w="med" len="med"/>
                </a:ln>
              </p:spPr>
              <p:txBody>
                <a:bodyPr/>
                <a:lstStyle/>
                <a:p>
                  <a:endParaRPr lang="en-US"/>
                </a:p>
              </p:txBody>
            </p:sp>
            <p:sp>
              <p:nvSpPr>
                <p:cNvPr id="946223" name="Line 20"/>
                <p:cNvSpPr>
                  <a:spLocks noChangeShapeType="1"/>
                </p:cNvSpPr>
                <p:nvPr/>
              </p:nvSpPr>
              <p:spPr bwMode="auto">
                <a:xfrm>
                  <a:off x="2262" y="2358"/>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grpSp>
          <p:grpSp>
            <p:nvGrpSpPr>
              <p:cNvPr id="946199" name="Group 21"/>
              <p:cNvGrpSpPr>
                <a:grpSpLocks/>
              </p:cNvGrpSpPr>
              <p:nvPr/>
            </p:nvGrpSpPr>
            <p:grpSpPr bwMode="auto">
              <a:xfrm>
                <a:off x="884" y="1693"/>
                <a:ext cx="850" cy="775"/>
                <a:chOff x="884" y="1693"/>
                <a:chExt cx="850" cy="775"/>
              </a:xfrm>
            </p:grpSpPr>
            <p:sp>
              <p:nvSpPr>
                <p:cNvPr id="946200" name="Line 22"/>
                <p:cNvSpPr>
                  <a:spLocks noChangeShapeType="1"/>
                </p:cNvSpPr>
                <p:nvPr/>
              </p:nvSpPr>
              <p:spPr bwMode="auto">
                <a:xfrm>
                  <a:off x="884" y="1693"/>
                  <a:ext cx="1" cy="776"/>
                </a:xfrm>
                <a:prstGeom prst="line">
                  <a:avLst/>
                </a:prstGeom>
                <a:noFill/>
                <a:ln w="38160">
                  <a:solidFill>
                    <a:srgbClr val="000000"/>
                  </a:solidFill>
                  <a:miter lim="800000"/>
                  <a:headEnd/>
                  <a:tailEnd/>
                </a:ln>
              </p:spPr>
              <p:txBody>
                <a:bodyPr/>
                <a:lstStyle/>
                <a:p>
                  <a:endParaRPr lang="en-US"/>
                </a:p>
              </p:txBody>
            </p:sp>
            <p:sp>
              <p:nvSpPr>
                <p:cNvPr id="946201" name="Line 23"/>
                <p:cNvSpPr>
                  <a:spLocks noChangeShapeType="1"/>
                </p:cNvSpPr>
                <p:nvPr/>
              </p:nvSpPr>
              <p:spPr bwMode="auto">
                <a:xfrm>
                  <a:off x="884" y="1991"/>
                  <a:ext cx="395" cy="1"/>
                </a:xfrm>
                <a:prstGeom prst="line">
                  <a:avLst/>
                </a:prstGeom>
                <a:noFill/>
                <a:ln w="38160">
                  <a:solidFill>
                    <a:srgbClr val="000000"/>
                  </a:solidFill>
                  <a:miter lim="800000"/>
                  <a:headEnd/>
                  <a:tailEnd type="triangle" w="med" len="med"/>
                </a:ln>
              </p:spPr>
              <p:txBody>
                <a:bodyPr/>
                <a:lstStyle/>
                <a:p>
                  <a:endParaRPr lang="en-US"/>
                </a:p>
              </p:txBody>
            </p:sp>
            <p:sp>
              <p:nvSpPr>
                <p:cNvPr id="946202" name="Line 24"/>
                <p:cNvSpPr>
                  <a:spLocks noChangeShapeType="1"/>
                </p:cNvSpPr>
                <p:nvPr/>
              </p:nvSpPr>
              <p:spPr bwMode="auto">
                <a:xfrm>
                  <a:off x="884" y="2110"/>
                  <a:ext cx="395" cy="1"/>
                </a:xfrm>
                <a:prstGeom prst="line">
                  <a:avLst/>
                </a:prstGeom>
                <a:noFill/>
                <a:ln w="38160">
                  <a:solidFill>
                    <a:srgbClr val="000000"/>
                  </a:solidFill>
                  <a:miter lim="800000"/>
                  <a:headEnd/>
                  <a:tailEnd type="triangle" w="med" len="med"/>
                </a:ln>
              </p:spPr>
              <p:txBody>
                <a:bodyPr/>
                <a:lstStyle/>
                <a:p>
                  <a:endParaRPr lang="en-US"/>
                </a:p>
              </p:txBody>
            </p:sp>
            <p:sp>
              <p:nvSpPr>
                <p:cNvPr id="946203" name="Line 25"/>
                <p:cNvSpPr>
                  <a:spLocks noChangeShapeType="1"/>
                </p:cNvSpPr>
                <p:nvPr/>
              </p:nvSpPr>
              <p:spPr bwMode="auto">
                <a:xfrm>
                  <a:off x="884" y="2231"/>
                  <a:ext cx="395" cy="1"/>
                </a:xfrm>
                <a:prstGeom prst="line">
                  <a:avLst/>
                </a:prstGeom>
                <a:noFill/>
                <a:ln w="38160">
                  <a:solidFill>
                    <a:srgbClr val="000000"/>
                  </a:solidFill>
                  <a:miter lim="800000"/>
                  <a:headEnd/>
                  <a:tailEnd type="triangle" w="med" len="med"/>
                </a:ln>
              </p:spPr>
              <p:txBody>
                <a:bodyPr/>
                <a:lstStyle/>
                <a:p>
                  <a:endParaRPr lang="en-US"/>
                </a:p>
              </p:txBody>
            </p:sp>
            <p:sp>
              <p:nvSpPr>
                <p:cNvPr id="946204" name="Line 26"/>
                <p:cNvSpPr>
                  <a:spLocks noChangeShapeType="1"/>
                </p:cNvSpPr>
                <p:nvPr/>
              </p:nvSpPr>
              <p:spPr bwMode="auto">
                <a:xfrm>
                  <a:off x="884" y="2469"/>
                  <a:ext cx="395" cy="1"/>
                </a:xfrm>
                <a:prstGeom prst="line">
                  <a:avLst/>
                </a:prstGeom>
                <a:noFill/>
                <a:ln w="38160">
                  <a:solidFill>
                    <a:srgbClr val="000000"/>
                  </a:solidFill>
                  <a:miter lim="800000"/>
                  <a:headEnd/>
                  <a:tailEnd type="triangle" w="med" len="med"/>
                </a:ln>
              </p:spPr>
              <p:txBody>
                <a:bodyPr/>
                <a:lstStyle/>
                <a:p>
                  <a:endParaRPr lang="en-US"/>
                </a:p>
              </p:txBody>
            </p:sp>
            <p:sp>
              <p:nvSpPr>
                <p:cNvPr id="946205" name="Line 27"/>
                <p:cNvSpPr>
                  <a:spLocks noChangeShapeType="1"/>
                </p:cNvSpPr>
                <p:nvPr/>
              </p:nvSpPr>
              <p:spPr bwMode="auto">
                <a:xfrm>
                  <a:off x="884" y="2350"/>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946206" name="Line 28"/>
                <p:cNvSpPr>
                  <a:spLocks noChangeShapeType="1"/>
                </p:cNvSpPr>
                <p:nvPr/>
              </p:nvSpPr>
              <p:spPr bwMode="auto">
                <a:xfrm>
                  <a:off x="1310" y="1693"/>
                  <a:ext cx="1" cy="776"/>
                </a:xfrm>
                <a:prstGeom prst="line">
                  <a:avLst/>
                </a:prstGeom>
                <a:noFill/>
                <a:ln w="38160">
                  <a:solidFill>
                    <a:srgbClr val="000000"/>
                  </a:solidFill>
                  <a:miter lim="800000"/>
                  <a:headEnd/>
                  <a:tailEnd/>
                </a:ln>
              </p:spPr>
              <p:txBody>
                <a:bodyPr/>
                <a:lstStyle/>
                <a:p>
                  <a:endParaRPr lang="en-US"/>
                </a:p>
              </p:txBody>
            </p:sp>
            <p:sp>
              <p:nvSpPr>
                <p:cNvPr id="946207" name="Line 29"/>
                <p:cNvSpPr>
                  <a:spLocks noChangeShapeType="1"/>
                </p:cNvSpPr>
                <p:nvPr/>
              </p:nvSpPr>
              <p:spPr bwMode="auto">
                <a:xfrm>
                  <a:off x="1310" y="1991"/>
                  <a:ext cx="425" cy="1"/>
                </a:xfrm>
                <a:prstGeom prst="line">
                  <a:avLst/>
                </a:prstGeom>
                <a:noFill/>
                <a:ln w="38160">
                  <a:solidFill>
                    <a:srgbClr val="000000"/>
                  </a:solidFill>
                  <a:miter lim="800000"/>
                  <a:headEnd/>
                  <a:tailEnd type="triangle" w="med" len="med"/>
                </a:ln>
              </p:spPr>
              <p:txBody>
                <a:bodyPr/>
                <a:lstStyle/>
                <a:p>
                  <a:endParaRPr lang="en-US"/>
                </a:p>
              </p:txBody>
            </p:sp>
            <p:sp>
              <p:nvSpPr>
                <p:cNvPr id="946208" name="Line 30"/>
                <p:cNvSpPr>
                  <a:spLocks noChangeShapeType="1"/>
                </p:cNvSpPr>
                <p:nvPr/>
              </p:nvSpPr>
              <p:spPr bwMode="auto">
                <a:xfrm>
                  <a:off x="1310" y="2110"/>
                  <a:ext cx="425" cy="1"/>
                </a:xfrm>
                <a:prstGeom prst="line">
                  <a:avLst/>
                </a:prstGeom>
                <a:noFill/>
                <a:ln w="38160">
                  <a:solidFill>
                    <a:srgbClr val="000000"/>
                  </a:solidFill>
                  <a:miter lim="800000"/>
                  <a:headEnd/>
                  <a:tailEnd type="triangle" w="med" len="med"/>
                </a:ln>
              </p:spPr>
              <p:txBody>
                <a:bodyPr/>
                <a:lstStyle/>
                <a:p>
                  <a:endParaRPr lang="en-US"/>
                </a:p>
              </p:txBody>
            </p:sp>
            <p:sp>
              <p:nvSpPr>
                <p:cNvPr id="946209" name="Line 31"/>
                <p:cNvSpPr>
                  <a:spLocks noChangeShapeType="1"/>
                </p:cNvSpPr>
                <p:nvPr/>
              </p:nvSpPr>
              <p:spPr bwMode="auto">
                <a:xfrm>
                  <a:off x="1310" y="2469"/>
                  <a:ext cx="425" cy="1"/>
                </a:xfrm>
                <a:prstGeom prst="line">
                  <a:avLst/>
                </a:prstGeom>
                <a:noFill/>
                <a:ln w="38160">
                  <a:solidFill>
                    <a:srgbClr val="000000"/>
                  </a:solidFill>
                  <a:miter lim="800000"/>
                  <a:headEnd/>
                  <a:tailEnd type="triangle" w="med" len="med"/>
                </a:ln>
              </p:spPr>
              <p:txBody>
                <a:bodyPr/>
                <a:lstStyle/>
                <a:p>
                  <a:endParaRPr lang="en-US"/>
                </a:p>
              </p:txBody>
            </p:sp>
            <p:sp>
              <p:nvSpPr>
                <p:cNvPr id="946210" name="Line 32"/>
                <p:cNvSpPr>
                  <a:spLocks noChangeShapeType="1"/>
                </p:cNvSpPr>
                <p:nvPr/>
              </p:nvSpPr>
              <p:spPr bwMode="auto">
                <a:xfrm>
                  <a:off x="1310" y="2350"/>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946211" name="Line 33"/>
                <p:cNvSpPr>
                  <a:spLocks noChangeShapeType="1"/>
                </p:cNvSpPr>
                <p:nvPr/>
              </p:nvSpPr>
              <p:spPr bwMode="auto">
                <a:xfrm>
                  <a:off x="1307" y="2233"/>
                  <a:ext cx="425" cy="1"/>
                </a:xfrm>
                <a:prstGeom prst="line">
                  <a:avLst/>
                </a:prstGeom>
                <a:noFill/>
                <a:ln w="38160">
                  <a:solidFill>
                    <a:srgbClr val="000000"/>
                  </a:solidFill>
                  <a:miter lim="800000"/>
                  <a:headEnd/>
                  <a:tailEnd type="triangle" w="med" len="med"/>
                </a:ln>
              </p:spPr>
              <p:txBody>
                <a:bodyPr/>
                <a:lstStyle/>
                <a:p>
                  <a:endParaRPr lang="en-US"/>
                </a:p>
              </p:txBody>
            </p:sp>
          </p:grpSp>
        </p:grpSp>
        <p:sp>
          <p:nvSpPr>
            <p:cNvPr id="946180" name="Freeform 37"/>
            <p:cNvSpPr>
              <a:spLocks noChangeArrowheads="1"/>
            </p:cNvSpPr>
            <p:nvPr/>
          </p:nvSpPr>
          <p:spPr bwMode="auto">
            <a:xfrm>
              <a:off x="7531100" y="2011363"/>
              <a:ext cx="866775" cy="1130300"/>
            </a:xfrm>
            <a:custGeom>
              <a:avLst/>
              <a:gdLst>
                <a:gd name="T0" fmla="*/ 2147483647 w 344"/>
                <a:gd name="T1" fmla="*/ 0 h 440"/>
                <a:gd name="T2" fmla="*/ 2147483647 w 344"/>
                <a:gd name="T3" fmla="*/ 2147483647 h 440"/>
                <a:gd name="T4" fmla="*/ 2147483647 w 344"/>
                <a:gd name="T5" fmla="*/ 2147483647 h 440"/>
                <a:gd name="T6" fmla="*/ 2147483647 w 344"/>
                <a:gd name="T7" fmla="*/ 2147483647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nvGrpSpPr>
            <p:cNvPr id="946181" name="Group 38"/>
            <p:cNvGrpSpPr>
              <a:grpSpLocks/>
            </p:cNvGrpSpPr>
            <p:nvPr/>
          </p:nvGrpSpPr>
          <p:grpSpPr bwMode="auto">
            <a:xfrm>
              <a:off x="6745288" y="1852613"/>
              <a:ext cx="703262" cy="1216025"/>
              <a:chOff x="3929" y="1761"/>
              <a:chExt cx="409" cy="766"/>
            </a:xfrm>
          </p:grpSpPr>
          <p:sp>
            <p:nvSpPr>
              <p:cNvPr id="946191" name="Line 39"/>
              <p:cNvSpPr>
                <a:spLocks noChangeShapeType="1"/>
              </p:cNvSpPr>
              <p:nvPr/>
            </p:nvSpPr>
            <p:spPr bwMode="auto">
              <a:xfrm>
                <a:off x="3929" y="1761"/>
                <a:ext cx="1" cy="767"/>
              </a:xfrm>
              <a:prstGeom prst="line">
                <a:avLst/>
              </a:prstGeom>
              <a:noFill/>
              <a:ln w="38160">
                <a:solidFill>
                  <a:srgbClr val="B50069"/>
                </a:solidFill>
                <a:miter lim="800000"/>
                <a:headEnd/>
                <a:tailEnd/>
              </a:ln>
            </p:spPr>
            <p:txBody>
              <a:bodyPr/>
              <a:lstStyle/>
              <a:p>
                <a:endParaRPr lang="en-US"/>
              </a:p>
            </p:txBody>
          </p:sp>
          <p:sp>
            <p:nvSpPr>
              <p:cNvPr id="946192" name="Line 40"/>
              <p:cNvSpPr>
                <a:spLocks noChangeShapeType="1"/>
              </p:cNvSpPr>
              <p:nvPr/>
            </p:nvSpPr>
            <p:spPr bwMode="auto">
              <a:xfrm>
                <a:off x="3929" y="2055"/>
                <a:ext cx="405" cy="1"/>
              </a:xfrm>
              <a:prstGeom prst="line">
                <a:avLst/>
              </a:prstGeom>
              <a:noFill/>
              <a:ln w="38160">
                <a:solidFill>
                  <a:srgbClr val="B50069"/>
                </a:solidFill>
                <a:miter lim="800000"/>
                <a:headEnd/>
                <a:tailEnd type="triangle" w="med" len="med"/>
              </a:ln>
            </p:spPr>
            <p:txBody>
              <a:bodyPr/>
              <a:lstStyle/>
              <a:p>
                <a:endParaRPr lang="en-US"/>
              </a:p>
            </p:txBody>
          </p:sp>
          <p:sp>
            <p:nvSpPr>
              <p:cNvPr id="946193" name="Line 41"/>
              <p:cNvSpPr>
                <a:spLocks noChangeShapeType="1"/>
              </p:cNvSpPr>
              <p:nvPr/>
            </p:nvSpPr>
            <p:spPr bwMode="auto">
              <a:xfrm>
                <a:off x="3929" y="2173"/>
                <a:ext cx="405" cy="1"/>
              </a:xfrm>
              <a:prstGeom prst="line">
                <a:avLst/>
              </a:prstGeom>
              <a:noFill/>
              <a:ln w="38160">
                <a:solidFill>
                  <a:srgbClr val="B50069"/>
                </a:solidFill>
                <a:miter lim="800000"/>
                <a:headEnd/>
                <a:tailEnd type="triangle" w="med" len="med"/>
              </a:ln>
            </p:spPr>
            <p:txBody>
              <a:bodyPr/>
              <a:lstStyle/>
              <a:p>
                <a:endParaRPr lang="en-US"/>
              </a:p>
            </p:txBody>
          </p:sp>
          <p:sp>
            <p:nvSpPr>
              <p:cNvPr id="946194" name="Line 42"/>
              <p:cNvSpPr>
                <a:spLocks noChangeShapeType="1"/>
              </p:cNvSpPr>
              <p:nvPr/>
            </p:nvSpPr>
            <p:spPr bwMode="auto">
              <a:xfrm>
                <a:off x="3929" y="2527"/>
                <a:ext cx="405" cy="1"/>
              </a:xfrm>
              <a:prstGeom prst="line">
                <a:avLst/>
              </a:prstGeom>
              <a:noFill/>
              <a:ln w="38160">
                <a:solidFill>
                  <a:srgbClr val="B50069"/>
                </a:solidFill>
                <a:miter lim="800000"/>
                <a:headEnd/>
                <a:tailEnd type="triangle" w="med" len="med"/>
              </a:ln>
            </p:spPr>
            <p:txBody>
              <a:bodyPr/>
              <a:lstStyle/>
              <a:p>
                <a:endParaRPr lang="en-US"/>
              </a:p>
            </p:txBody>
          </p:sp>
          <p:sp>
            <p:nvSpPr>
              <p:cNvPr id="946195" name="Line 43"/>
              <p:cNvSpPr>
                <a:spLocks noChangeShapeType="1"/>
              </p:cNvSpPr>
              <p:nvPr/>
            </p:nvSpPr>
            <p:spPr bwMode="auto">
              <a:xfrm>
                <a:off x="3929" y="2409"/>
                <a:ext cx="405" cy="1"/>
              </a:xfrm>
              <a:prstGeom prst="line">
                <a:avLst/>
              </a:prstGeom>
              <a:noFill/>
              <a:ln w="38160" cap="rnd">
                <a:solidFill>
                  <a:srgbClr val="B50069"/>
                </a:solidFill>
                <a:prstDash val="sysDot"/>
                <a:miter lim="800000"/>
                <a:headEnd/>
                <a:tailEnd type="triangle" w="med" len="med"/>
              </a:ln>
            </p:spPr>
            <p:txBody>
              <a:bodyPr/>
              <a:lstStyle/>
              <a:p>
                <a:endParaRPr lang="en-US"/>
              </a:p>
            </p:txBody>
          </p:sp>
          <p:sp>
            <p:nvSpPr>
              <p:cNvPr id="946196" name="Line 44"/>
              <p:cNvSpPr>
                <a:spLocks noChangeShapeType="1"/>
              </p:cNvSpPr>
              <p:nvPr/>
            </p:nvSpPr>
            <p:spPr bwMode="auto">
              <a:xfrm>
                <a:off x="3934" y="2309"/>
                <a:ext cx="405" cy="1"/>
              </a:xfrm>
              <a:prstGeom prst="line">
                <a:avLst/>
              </a:prstGeom>
              <a:noFill/>
              <a:ln w="38160">
                <a:solidFill>
                  <a:srgbClr val="B50069"/>
                </a:solidFill>
                <a:miter lim="800000"/>
                <a:headEnd/>
                <a:tailEnd type="triangle" w="med" len="med"/>
              </a:ln>
            </p:spPr>
            <p:txBody>
              <a:bodyPr/>
              <a:lstStyle/>
              <a:p>
                <a:endParaRPr lang="en-US"/>
              </a:p>
            </p:txBody>
          </p:sp>
        </p:grpSp>
        <p:grpSp>
          <p:nvGrpSpPr>
            <p:cNvPr id="946182" name="Group 49"/>
            <p:cNvGrpSpPr>
              <a:grpSpLocks/>
            </p:cNvGrpSpPr>
            <p:nvPr/>
          </p:nvGrpSpPr>
          <p:grpSpPr bwMode="auto">
            <a:xfrm>
              <a:off x="1311275" y="1844675"/>
              <a:ext cx="5588000" cy="0"/>
              <a:chOff x="769" y="1726"/>
              <a:chExt cx="3249" cy="0"/>
            </a:xfrm>
          </p:grpSpPr>
          <p:sp>
            <p:nvSpPr>
              <p:cNvPr id="946187" name="Line 50"/>
              <p:cNvSpPr>
                <a:spLocks noChangeShapeType="1"/>
              </p:cNvSpPr>
              <p:nvPr/>
            </p:nvSpPr>
            <p:spPr bwMode="auto">
              <a:xfrm>
                <a:off x="1781" y="1726"/>
                <a:ext cx="869" cy="1"/>
              </a:xfrm>
              <a:prstGeom prst="line">
                <a:avLst/>
              </a:prstGeom>
              <a:noFill/>
              <a:ln w="38160">
                <a:solidFill>
                  <a:srgbClr val="3333CC"/>
                </a:solidFill>
                <a:miter lim="800000"/>
                <a:headEnd/>
                <a:tailEnd/>
              </a:ln>
            </p:spPr>
            <p:txBody>
              <a:bodyPr/>
              <a:lstStyle/>
              <a:p>
                <a:endParaRPr lang="en-US"/>
              </a:p>
            </p:txBody>
          </p:sp>
          <p:sp>
            <p:nvSpPr>
              <p:cNvPr id="946188" name="Line 51"/>
              <p:cNvSpPr>
                <a:spLocks noChangeShapeType="1"/>
              </p:cNvSpPr>
              <p:nvPr/>
            </p:nvSpPr>
            <p:spPr bwMode="auto">
              <a:xfrm>
                <a:off x="769" y="1726"/>
                <a:ext cx="1053" cy="1"/>
              </a:xfrm>
              <a:prstGeom prst="line">
                <a:avLst/>
              </a:prstGeom>
              <a:noFill/>
              <a:ln w="38160">
                <a:solidFill>
                  <a:srgbClr val="3333CC"/>
                </a:solidFill>
                <a:miter lim="800000"/>
                <a:headEnd/>
                <a:tailEnd/>
              </a:ln>
            </p:spPr>
            <p:txBody>
              <a:bodyPr/>
              <a:lstStyle/>
              <a:p>
                <a:endParaRPr lang="en-US"/>
              </a:p>
            </p:txBody>
          </p:sp>
          <p:sp>
            <p:nvSpPr>
              <p:cNvPr id="946189" name="Line 52"/>
              <p:cNvSpPr>
                <a:spLocks noChangeShapeType="1"/>
              </p:cNvSpPr>
              <p:nvPr/>
            </p:nvSpPr>
            <p:spPr bwMode="auto">
              <a:xfrm>
                <a:off x="3467" y="1726"/>
                <a:ext cx="551" cy="1"/>
              </a:xfrm>
              <a:prstGeom prst="line">
                <a:avLst/>
              </a:prstGeom>
              <a:noFill/>
              <a:ln w="38160">
                <a:solidFill>
                  <a:srgbClr val="3333CC"/>
                </a:solidFill>
                <a:miter lim="800000"/>
                <a:headEnd/>
                <a:tailEnd type="triangle" w="med" len="med"/>
              </a:ln>
            </p:spPr>
            <p:txBody>
              <a:bodyPr/>
              <a:lstStyle/>
              <a:p>
                <a:endParaRPr lang="en-US"/>
              </a:p>
            </p:txBody>
          </p:sp>
          <p:sp>
            <p:nvSpPr>
              <p:cNvPr id="946190" name="Line 53"/>
              <p:cNvSpPr>
                <a:spLocks noChangeShapeType="1"/>
              </p:cNvSpPr>
              <p:nvPr/>
            </p:nvSpPr>
            <p:spPr bwMode="auto">
              <a:xfrm>
                <a:off x="2651" y="1726"/>
                <a:ext cx="816" cy="1"/>
              </a:xfrm>
              <a:prstGeom prst="line">
                <a:avLst/>
              </a:prstGeom>
              <a:noFill/>
              <a:ln w="38160">
                <a:solidFill>
                  <a:srgbClr val="00AE00"/>
                </a:solidFill>
                <a:prstDash val="sysDot"/>
                <a:miter lim="800000"/>
                <a:headEnd/>
                <a:tailEnd/>
              </a:ln>
            </p:spPr>
            <p:txBody>
              <a:bodyPr/>
              <a:lstStyle/>
              <a:p>
                <a:endParaRPr lang="en-US"/>
              </a:p>
            </p:txBody>
          </p:sp>
        </p:grpSp>
        <p:grpSp>
          <p:nvGrpSpPr>
            <p:cNvPr id="946183" name="Group 54"/>
            <p:cNvGrpSpPr>
              <a:grpSpLocks/>
            </p:cNvGrpSpPr>
            <p:nvPr/>
          </p:nvGrpSpPr>
          <p:grpSpPr bwMode="auto">
            <a:xfrm>
              <a:off x="8769350" y="1989138"/>
              <a:ext cx="904875" cy="1217612"/>
              <a:chOff x="5142" y="1840"/>
              <a:chExt cx="527" cy="767"/>
            </a:xfrm>
          </p:grpSpPr>
          <p:sp>
            <p:nvSpPr>
              <p:cNvPr id="946185" name="Freeform 55"/>
              <p:cNvSpPr>
                <a:spLocks noChangeArrowheads="1"/>
              </p:cNvSpPr>
              <p:nvPr/>
            </p:nvSpPr>
            <p:spPr bwMode="auto">
              <a:xfrm>
                <a:off x="5142" y="1840"/>
                <a:ext cx="384" cy="768"/>
              </a:xfrm>
              <a:custGeom>
                <a:avLst/>
                <a:gdLst>
                  <a:gd name="T0" fmla="*/ 108 w 381"/>
                  <a:gd name="T1" fmla="*/ 0 h 432"/>
                  <a:gd name="T2" fmla="*/ 394 w 381"/>
                  <a:gd name="T3" fmla="*/ 11239 h 432"/>
                  <a:gd name="T4" fmla="*/ 53 w 381"/>
                  <a:gd name="T5" fmla="*/ 21554 h 432"/>
                  <a:gd name="T6" fmla="*/ 53 w 381"/>
                  <a:gd name="T7" fmla="*/ 24244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sp>
            <p:nvSpPr>
              <p:cNvPr id="946186" name="Freeform 56"/>
              <p:cNvSpPr>
                <a:spLocks noChangeArrowheads="1"/>
              </p:cNvSpPr>
              <p:nvPr/>
            </p:nvSpPr>
            <p:spPr bwMode="auto">
              <a:xfrm>
                <a:off x="5142" y="1840"/>
                <a:ext cx="528" cy="768"/>
              </a:xfrm>
              <a:custGeom>
                <a:avLst/>
                <a:gdLst>
                  <a:gd name="T0" fmla="*/ 1928 w 344"/>
                  <a:gd name="T1" fmla="*/ 0 h 440"/>
                  <a:gd name="T2" fmla="*/ 6747 w 344"/>
                  <a:gd name="T3" fmla="*/ 4744 h 440"/>
                  <a:gd name="T4" fmla="*/ 973 w 344"/>
                  <a:gd name="T5" fmla="*/ 18938 h 440"/>
                  <a:gd name="T6" fmla="*/ 973 w 344"/>
                  <a:gd name="T7" fmla="*/ 21321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grpSp>
      <p:sp>
        <p:nvSpPr>
          <p:cNvPr id="946184" name="TextBox 56"/>
          <p:cNvSpPr txBox="1">
            <a:spLocks noChangeArrowheads="1"/>
          </p:cNvSpPr>
          <p:nvPr/>
        </p:nvSpPr>
        <p:spPr bwMode="auto">
          <a:xfrm>
            <a:off x="488504" y="4143271"/>
            <a:ext cx="9001000" cy="1600438"/>
          </a:xfrm>
          <a:prstGeom prst="rect">
            <a:avLst/>
          </a:prstGeom>
          <a:noFill/>
          <a:ln w="9525">
            <a:noFill/>
            <a:miter lim="800000"/>
            <a:headEnd/>
            <a:tailEnd/>
          </a:ln>
        </p:spPr>
        <p:txBody>
          <a:bodyPr wrap="square">
            <a:spAutoFit/>
          </a:bodyPr>
          <a:lstStyle/>
          <a:p>
            <a:pPr marL="285750" indent="-285750">
              <a:buFont typeface="Arial" pitchFamily="34" charset="0"/>
              <a:buChar char="•"/>
            </a:pPr>
            <a:r>
              <a:rPr lang="en-GB" sz="1400" dirty="0" smtClean="0"/>
              <a:t>Non-stationary </a:t>
            </a:r>
            <a:r>
              <a:rPr lang="en-GB" sz="1400" dirty="0"/>
              <a:t>model error</a:t>
            </a:r>
            <a:r>
              <a:rPr lang="en-GB" sz="1400" dirty="0" smtClean="0"/>
              <a:t>.</a:t>
            </a:r>
          </a:p>
          <a:p>
            <a:pPr marL="742950" lvl="1" indent="-285750">
              <a:buFont typeface="Arial" pitchFamily="34" charset="0"/>
              <a:buChar char="•"/>
            </a:pPr>
            <a:r>
              <a:rPr lang="en-GB" sz="1400" dirty="0" smtClean="0"/>
              <a:t> </a:t>
            </a:r>
            <a:r>
              <a:rPr lang="en-GB" sz="1400" b="0" dirty="0"/>
              <a:t>S</a:t>
            </a:r>
            <a:r>
              <a:rPr lang="en-GB" sz="1400" b="0" dirty="0" smtClean="0"/>
              <a:t>easonal </a:t>
            </a:r>
            <a:r>
              <a:rPr lang="en-GB" sz="1400" b="0" dirty="0"/>
              <a:t>cycle dependence, which is </a:t>
            </a:r>
            <a:r>
              <a:rPr lang="en-GB" sz="1400" b="0" dirty="0" smtClean="0"/>
              <a:t>known</a:t>
            </a:r>
            <a:r>
              <a:rPr lang="en-GB" sz="1400" b="0" dirty="0"/>
              <a:t> </a:t>
            </a:r>
            <a:r>
              <a:rPr lang="en-GB" sz="1400" b="0" dirty="0" smtClean="0"/>
              <a:t>and catered for.</a:t>
            </a:r>
          </a:p>
          <a:p>
            <a:pPr marL="742950" lvl="1" indent="-285750">
              <a:buFont typeface="Arial" pitchFamily="34" charset="0"/>
              <a:buChar char="•"/>
            </a:pPr>
            <a:r>
              <a:rPr lang="en-GB" sz="1400" b="0" dirty="0"/>
              <a:t>Other unknown dependences not </a:t>
            </a:r>
            <a:r>
              <a:rPr lang="en-GB" sz="1400" b="0" dirty="0" smtClean="0"/>
              <a:t>considered: </a:t>
            </a:r>
            <a:r>
              <a:rPr lang="en-GB" sz="1400" b="0" dirty="0"/>
              <a:t>trends, changes in observing </a:t>
            </a:r>
            <a:r>
              <a:rPr lang="en-GB" sz="1400" b="0" dirty="0" smtClean="0"/>
              <a:t>system</a:t>
            </a:r>
            <a:endParaRPr lang="en-GB" sz="1400" b="0" dirty="0"/>
          </a:p>
          <a:p>
            <a:pPr marL="742950" lvl="1" indent="-285750">
              <a:buFont typeface="Arial" pitchFamily="34" charset="0"/>
              <a:buChar char="•"/>
            </a:pPr>
            <a:r>
              <a:rPr lang="en-GB" sz="1400" b="0" dirty="0" smtClean="0"/>
              <a:t>Drift </a:t>
            </a:r>
            <a:r>
              <a:rPr lang="en-GB" sz="1400" b="0" dirty="0"/>
              <a:t>depends of lead time.  A large number of </a:t>
            </a:r>
            <a:r>
              <a:rPr lang="en-GB" sz="1400" b="0" dirty="0" err="1"/>
              <a:t>hindcasts</a:t>
            </a:r>
            <a:r>
              <a:rPr lang="en-GB" sz="1400" b="0" dirty="0"/>
              <a:t> is needed. This is even more costly in decadal forecasts. </a:t>
            </a:r>
            <a:endParaRPr lang="en-GB" sz="1400" b="0" dirty="0" smtClean="0"/>
          </a:p>
          <a:p>
            <a:pPr marL="742950" lvl="1" indent="-285750">
              <a:buFont typeface="Arial" pitchFamily="34" charset="0"/>
              <a:buChar char="•"/>
            </a:pPr>
            <a:endParaRPr lang="en-GB" sz="1400" b="0" dirty="0" smtClean="0"/>
          </a:p>
          <a:p>
            <a:pPr marL="285750" indent="-285750">
              <a:buFont typeface="Arial" pitchFamily="34" charset="0"/>
              <a:buChar char="•"/>
            </a:pPr>
            <a:r>
              <a:rPr lang="en-US" sz="1400" dirty="0" smtClean="0"/>
              <a:t>Initialization </a:t>
            </a:r>
            <a:r>
              <a:rPr lang="en-US" sz="1400" dirty="0"/>
              <a:t>shock </a:t>
            </a:r>
            <a:r>
              <a:rPr lang="en-US" sz="1400" b="0" dirty="0"/>
              <a:t>can be larger than model bias</a:t>
            </a:r>
            <a:endParaRPr lang="en-GB" sz="1400" b="0" dirty="0"/>
          </a:p>
        </p:txBody>
      </p:sp>
      <p:pic>
        <p:nvPicPr>
          <p:cNvPr id="1028097" name="Picture 1"/>
          <p:cNvPicPr>
            <a:picLocks noChangeAspect="1" noChangeArrowheads="1"/>
          </p:cNvPicPr>
          <p:nvPr/>
        </p:nvPicPr>
        <p:blipFill>
          <a:blip r:embed="rId3" cstate="print"/>
          <a:srcRect l="1802" t="2805" r="4473" b="7436"/>
          <a:stretch>
            <a:fillRect/>
          </a:stretch>
        </p:blipFill>
        <p:spPr bwMode="auto">
          <a:xfrm>
            <a:off x="848543" y="1340768"/>
            <a:ext cx="7610346" cy="2736304"/>
          </a:xfrm>
          <a:prstGeom prst="rect">
            <a:avLst/>
          </a:prstGeom>
          <a:noFill/>
          <a:ln w="9525">
            <a:noFill/>
            <a:miter lim="800000"/>
            <a:headEnd/>
            <a:tailEnd/>
          </a:ln>
        </p:spPr>
      </p:pic>
      <p:sp>
        <p:nvSpPr>
          <p:cNvPr id="51" name="TextBox 50"/>
          <p:cNvSpPr txBox="1"/>
          <p:nvPr/>
        </p:nvSpPr>
        <p:spPr>
          <a:xfrm>
            <a:off x="8199659" y="3047474"/>
            <a:ext cx="2000672" cy="677108"/>
          </a:xfrm>
          <a:prstGeom prst="rect">
            <a:avLst/>
          </a:prstGeom>
          <a:noFill/>
        </p:spPr>
        <p:txBody>
          <a:bodyPr wrap="square" rtlCol="0">
            <a:spAutoFit/>
          </a:bodyPr>
          <a:lstStyle/>
          <a:p>
            <a:r>
              <a:rPr lang="en-GB" sz="1400" dirty="0" smtClean="0"/>
              <a:t>SST FC bias CFS.v2</a:t>
            </a:r>
          </a:p>
          <a:p>
            <a:r>
              <a:rPr lang="en-GB" sz="1000" b="0" dirty="0" smtClean="0"/>
              <a:t>Kumar et al 2011 MWR</a:t>
            </a:r>
            <a:endParaRPr lang="en-GB" sz="1000" b="0" dirty="0"/>
          </a:p>
        </p:txBody>
      </p:sp>
      <p:sp>
        <p:nvSpPr>
          <p:cNvPr id="52" name="Rectangle 51"/>
          <p:cNvSpPr/>
          <p:nvPr/>
        </p:nvSpPr>
        <p:spPr>
          <a:xfrm>
            <a:off x="539696" y="6101396"/>
            <a:ext cx="8568952" cy="307777"/>
          </a:xfrm>
          <a:prstGeom prst="rect">
            <a:avLst/>
          </a:prstGeom>
        </p:spPr>
        <p:txBody>
          <a:bodyPr wrap="square">
            <a:spAutoFit/>
          </a:bodyPr>
          <a:lstStyle/>
          <a:p>
            <a:pPr algn="ctr"/>
            <a:r>
              <a:rPr lang="en-GB" sz="1400" b="0" dirty="0" smtClean="0">
                <a:solidFill>
                  <a:schemeClr val="accent6">
                    <a:lumMod val="50000"/>
                  </a:schemeClr>
                </a:solidFill>
              </a:rPr>
              <a:t>Non-</a:t>
            </a:r>
            <a:r>
              <a:rPr lang="en-GB" sz="1400" b="0" dirty="0" err="1" smtClean="0">
                <a:solidFill>
                  <a:schemeClr val="accent6">
                    <a:lumMod val="50000"/>
                  </a:schemeClr>
                </a:solidFill>
              </a:rPr>
              <a:t>linearities</a:t>
            </a:r>
            <a:r>
              <a:rPr lang="en-GB" sz="1400" b="0" dirty="0" smtClean="0">
                <a:solidFill>
                  <a:schemeClr val="accent6">
                    <a:lumMod val="50000"/>
                  </a:schemeClr>
                </a:solidFill>
              </a:rPr>
              <a:t>  and non-</a:t>
            </a:r>
            <a:r>
              <a:rPr lang="en-GB" sz="1400" b="0" dirty="0" err="1" smtClean="0">
                <a:solidFill>
                  <a:schemeClr val="accent6">
                    <a:lumMod val="50000"/>
                  </a:schemeClr>
                </a:solidFill>
              </a:rPr>
              <a:t>stationarity</a:t>
            </a:r>
            <a:r>
              <a:rPr lang="en-GB" sz="1400" b="0" dirty="0" smtClean="0">
                <a:solidFill>
                  <a:schemeClr val="accent6">
                    <a:lumMod val="50000"/>
                  </a:schemeClr>
                </a:solidFill>
              </a:rPr>
              <a:t> can sometimes render the </a:t>
            </a:r>
            <a:r>
              <a:rPr lang="en-GB" sz="1400" b="0" dirty="0" err="1" smtClean="0">
                <a:solidFill>
                  <a:schemeClr val="accent6">
                    <a:lumMod val="50000"/>
                  </a:schemeClr>
                </a:solidFill>
              </a:rPr>
              <a:t>aposteriori</a:t>
            </a:r>
            <a:r>
              <a:rPr lang="en-GB" sz="1400" b="0" dirty="0" smtClean="0">
                <a:solidFill>
                  <a:schemeClr val="accent6">
                    <a:lumMod val="50000"/>
                  </a:schemeClr>
                </a:solidFill>
              </a:rPr>
              <a:t> calibration invalid</a:t>
            </a:r>
            <a:endParaRPr lang="en-GB" sz="1400" b="0" dirty="0">
              <a:solidFill>
                <a:schemeClr val="accent6">
                  <a:lumMod val="50000"/>
                </a:schemeClr>
              </a:solidFill>
            </a:endParaRPr>
          </a:p>
        </p:txBody>
      </p:sp>
    </p:spTree>
    <p:extLst>
      <p:ext uri="{BB962C8B-B14F-4D97-AF65-F5344CB8AC3E}">
        <p14:creationId xmlns:p14="http://schemas.microsoft.com/office/powerpoint/2010/main" val="984518549"/>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3889" name="Rectangle 2"/>
          <p:cNvSpPr>
            <a:spLocks noGrp="1" noChangeArrowheads="1"/>
          </p:cNvSpPr>
          <p:nvPr>
            <p:ph type="title" idx="4294967295"/>
          </p:nvPr>
        </p:nvSpPr>
        <p:spPr/>
        <p:txBody>
          <a:bodyPr/>
          <a:lstStyle/>
          <a:p>
            <a:r>
              <a:rPr lang="en-GB" sz="2000" smtClean="0"/>
              <a:t>Perceived Paradigm for initialization of coupled forecasts</a:t>
            </a:r>
            <a:endParaRPr lang="en-US" sz="2000" smtClean="0"/>
          </a:p>
        </p:txBody>
      </p:sp>
      <p:sp>
        <p:nvSpPr>
          <p:cNvPr id="933890" name="Text Box 3"/>
          <p:cNvSpPr txBox="1">
            <a:spLocks noChangeArrowheads="1"/>
          </p:cNvSpPr>
          <p:nvPr/>
        </p:nvSpPr>
        <p:spPr bwMode="auto">
          <a:xfrm>
            <a:off x="560388" y="981075"/>
            <a:ext cx="1711325" cy="396875"/>
          </a:xfrm>
          <a:prstGeom prst="rect">
            <a:avLst/>
          </a:prstGeom>
          <a:noFill/>
          <a:ln w="50800">
            <a:noFill/>
            <a:miter lim="800000"/>
            <a:headEnd/>
            <a:tailEnd/>
          </a:ln>
        </p:spPr>
        <p:txBody>
          <a:bodyPr wrap="none">
            <a:spAutoFit/>
          </a:bodyPr>
          <a:lstStyle/>
          <a:p>
            <a:pPr eaLnBrk="0" hangingPunct="0">
              <a:spcBef>
                <a:spcPct val="50000"/>
              </a:spcBef>
            </a:pPr>
            <a:r>
              <a:rPr lang="en-GB"/>
              <a:t>Real world</a:t>
            </a:r>
            <a:endParaRPr lang="en-US"/>
          </a:p>
        </p:txBody>
      </p:sp>
      <p:sp>
        <p:nvSpPr>
          <p:cNvPr id="933891" name="Text Box 4"/>
          <p:cNvSpPr txBox="1">
            <a:spLocks noChangeArrowheads="1"/>
          </p:cNvSpPr>
          <p:nvPr/>
        </p:nvSpPr>
        <p:spPr bwMode="auto">
          <a:xfrm>
            <a:off x="7519988" y="981075"/>
            <a:ext cx="1936750" cy="396875"/>
          </a:xfrm>
          <a:prstGeom prst="rect">
            <a:avLst/>
          </a:prstGeom>
          <a:noFill/>
          <a:ln w="50800">
            <a:noFill/>
            <a:miter lim="800000"/>
            <a:headEnd/>
            <a:tailEnd/>
          </a:ln>
        </p:spPr>
        <p:txBody>
          <a:bodyPr wrap="none">
            <a:spAutoFit/>
          </a:bodyPr>
          <a:lstStyle/>
          <a:p>
            <a:pPr eaLnBrk="0" hangingPunct="0">
              <a:spcBef>
                <a:spcPct val="50000"/>
              </a:spcBef>
            </a:pPr>
            <a:r>
              <a:rPr lang="en-GB"/>
              <a:t>Model world</a:t>
            </a:r>
            <a:endParaRPr lang="en-US"/>
          </a:p>
        </p:txBody>
      </p:sp>
      <p:sp>
        <p:nvSpPr>
          <p:cNvPr id="933892" name="Line 5"/>
          <p:cNvSpPr>
            <a:spLocks noChangeShapeType="1"/>
          </p:cNvSpPr>
          <p:nvPr/>
        </p:nvSpPr>
        <p:spPr bwMode="auto">
          <a:xfrm>
            <a:off x="1065213" y="1700213"/>
            <a:ext cx="7921625" cy="0"/>
          </a:xfrm>
          <a:prstGeom prst="line">
            <a:avLst/>
          </a:prstGeom>
          <a:noFill/>
          <a:ln w="50800">
            <a:solidFill>
              <a:schemeClr val="tx1"/>
            </a:solidFill>
            <a:round/>
            <a:headEnd type="triangle" w="med" len="med"/>
            <a:tailEnd type="triangle" w="med" len="med"/>
          </a:ln>
        </p:spPr>
        <p:txBody>
          <a:bodyPr/>
          <a:lstStyle/>
          <a:p>
            <a:endParaRPr lang="en-US"/>
          </a:p>
        </p:txBody>
      </p:sp>
      <p:sp>
        <p:nvSpPr>
          <p:cNvPr id="681990" name="AutoShape 6"/>
          <p:cNvSpPr>
            <a:spLocks noChangeArrowheads="1"/>
          </p:cNvSpPr>
          <p:nvPr/>
        </p:nvSpPr>
        <p:spPr bwMode="auto">
          <a:xfrm>
            <a:off x="920750" y="1844675"/>
            <a:ext cx="431800" cy="360363"/>
          </a:xfrm>
          <a:prstGeom prst="triangle">
            <a:avLst>
              <a:gd name="adj" fmla="val 50000"/>
            </a:avLst>
          </a:prstGeom>
          <a:solidFill>
            <a:srgbClr val="CAEF6F"/>
          </a:solidFill>
          <a:ln w="50800">
            <a:solidFill>
              <a:schemeClr val="tx1"/>
            </a:solidFill>
            <a:miter lim="800000"/>
            <a:headEnd/>
            <a:tailEnd/>
          </a:ln>
        </p:spPr>
        <p:txBody>
          <a:bodyPr wrap="none" anchor="ctr"/>
          <a:lstStyle/>
          <a:p>
            <a:pPr eaLnBrk="0" hangingPunct="0">
              <a:spcBef>
                <a:spcPct val="50000"/>
              </a:spcBef>
            </a:pPr>
            <a:endParaRPr lang="en-US"/>
          </a:p>
        </p:txBody>
      </p:sp>
      <p:sp>
        <p:nvSpPr>
          <p:cNvPr id="933894" name="Text Box 7"/>
          <p:cNvSpPr txBox="1">
            <a:spLocks noChangeArrowheads="1"/>
          </p:cNvSpPr>
          <p:nvPr/>
        </p:nvSpPr>
        <p:spPr bwMode="auto">
          <a:xfrm>
            <a:off x="704850" y="3284538"/>
            <a:ext cx="2447925" cy="396875"/>
          </a:xfrm>
          <a:prstGeom prst="rect">
            <a:avLst/>
          </a:prstGeom>
          <a:noFill/>
          <a:ln w="50800">
            <a:noFill/>
            <a:miter lim="800000"/>
            <a:headEnd/>
            <a:tailEnd/>
          </a:ln>
        </p:spPr>
        <p:txBody>
          <a:bodyPr>
            <a:spAutoFit/>
          </a:bodyPr>
          <a:lstStyle/>
          <a:p>
            <a:pPr eaLnBrk="0" hangingPunct="0">
              <a:spcBef>
                <a:spcPct val="50000"/>
              </a:spcBef>
            </a:pPr>
            <a:endParaRPr lang="en-US"/>
          </a:p>
        </p:txBody>
      </p:sp>
      <p:sp>
        <p:nvSpPr>
          <p:cNvPr id="681992" name="Text Box 8"/>
          <p:cNvSpPr txBox="1">
            <a:spLocks noChangeArrowheads="1"/>
          </p:cNvSpPr>
          <p:nvPr/>
        </p:nvSpPr>
        <p:spPr bwMode="auto">
          <a:xfrm>
            <a:off x="128588" y="2276475"/>
            <a:ext cx="3529012" cy="1311275"/>
          </a:xfrm>
          <a:prstGeom prst="rect">
            <a:avLst/>
          </a:prstGeom>
          <a:noFill/>
          <a:ln w="50800">
            <a:noFill/>
            <a:miter lim="800000"/>
            <a:headEnd/>
            <a:tailEnd/>
          </a:ln>
        </p:spPr>
        <p:txBody>
          <a:bodyPr>
            <a:spAutoFit/>
          </a:bodyPr>
          <a:lstStyle/>
          <a:p>
            <a:pPr algn="ctr" eaLnBrk="0" hangingPunct="0">
              <a:spcBef>
                <a:spcPct val="50000"/>
              </a:spcBef>
            </a:pPr>
            <a:r>
              <a:rPr lang="en-GB" u="sng"/>
              <a:t>Medium range</a:t>
            </a:r>
          </a:p>
          <a:p>
            <a:pPr eaLnBrk="0" hangingPunct="0">
              <a:spcBef>
                <a:spcPct val="50000"/>
              </a:spcBef>
            </a:pPr>
            <a:r>
              <a:rPr lang="en-GB" sz="1200" b="0"/>
              <a:t>Being close to the real world is perceived as advantageous.  Model  retains information for these time scales. </a:t>
            </a:r>
          </a:p>
          <a:p>
            <a:pPr eaLnBrk="0" hangingPunct="0">
              <a:spcBef>
                <a:spcPct val="50000"/>
              </a:spcBef>
            </a:pPr>
            <a:r>
              <a:rPr lang="en-GB" sz="1200" b="0"/>
              <a:t>Model attractor and real world are close?</a:t>
            </a:r>
            <a:endParaRPr lang="en-US" sz="1200" b="0"/>
          </a:p>
        </p:txBody>
      </p:sp>
      <p:sp>
        <p:nvSpPr>
          <p:cNvPr id="681993" name="Text Box 9"/>
          <p:cNvSpPr txBox="1">
            <a:spLocks noChangeArrowheads="1"/>
          </p:cNvSpPr>
          <p:nvPr/>
        </p:nvSpPr>
        <p:spPr bwMode="auto">
          <a:xfrm>
            <a:off x="6681788" y="2276475"/>
            <a:ext cx="3224212" cy="1311275"/>
          </a:xfrm>
          <a:prstGeom prst="rect">
            <a:avLst/>
          </a:prstGeom>
          <a:noFill/>
          <a:ln w="50800">
            <a:noFill/>
            <a:miter lim="800000"/>
            <a:headEnd/>
            <a:tailEnd/>
          </a:ln>
        </p:spPr>
        <p:txBody>
          <a:bodyPr>
            <a:spAutoFit/>
          </a:bodyPr>
          <a:lstStyle/>
          <a:p>
            <a:pPr algn="ctr" eaLnBrk="0" hangingPunct="0">
              <a:spcBef>
                <a:spcPct val="50000"/>
              </a:spcBef>
            </a:pPr>
            <a:r>
              <a:rPr lang="en-GB" u="sng"/>
              <a:t>Decadal or longer</a:t>
            </a:r>
          </a:p>
          <a:p>
            <a:pPr eaLnBrk="0" hangingPunct="0">
              <a:spcBef>
                <a:spcPct val="50000"/>
              </a:spcBef>
            </a:pPr>
            <a:r>
              <a:rPr lang="en-GB" sz="1200" b="0"/>
              <a:t>Need to initialize the model attractor on the relevant time and spatial scales.  </a:t>
            </a:r>
          </a:p>
          <a:p>
            <a:pPr eaLnBrk="0" hangingPunct="0">
              <a:spcBef>
                <a:spcPct val="50000"/>
              </a:spcBef>
            </a:pPr>
            <a:r>
              <a:rPr lang="en-GB" sz="1200" b="0"/>
              <a:t>Model attractor different from real world.</a:t>
            </a:r>
            <a:endParaRPr lang="en-US" sz="1200" b="0"/>
          </a:p>
        </p:txBody>
      </p:sp>
      <p:sp>
        <p:nvSpPr>
          <p:cNvPr id="681994" name="Text Box 10"/>
          <p:cNvSpPr txBox="1">
            <a:spLocks noChangeArrowheads="1"/>
          </p:cNvSpPr>
          <p:nvPr/>
        </p:nvSpPr>
        <p:spPr bwMode="auto">
          <a:xfrm>
            <a:off x="460375" y="4292600"/>
            <a:ext cx="8985250" cy="2369880"/>
          </a:xfrm>
          <a:prstGeom prst="rect">
            <a:avLst/>
          </a:prstGeom>
          <a:noFill/>
          <a:ln w="50800">
            <a:noFill/>
            <a:miter lim="800000"/>
            <a:headEnd/>
            <a:tailEnd/>
          </a:ln>
        </p:spPr>
        <p:txBody>
          <a:bodyPr>
            <a:spAutoFit/>
          </a:bodyPr>
          <a:lstStyle/>
          <a:p>
            <a:pPr>
              <a:buFontTx/>
              <a:buChar char="•"/>
            </a:pPr>
            <a:r>
              <a:rPr lang="en-GB" sz="1800" dirty="0" smtClean="0"/>
              <a:t>Seasonal traditional approach</a:t>
            </a:r>
            <a:r>
              <a:rPr lang="en-GB" dirty="0" smtClean="0"/>
              <a:t> </a:t>
            </a:r>
            <a:r>
              <a:rPr lang="en-GB" sz="1800" dirty="0" smtClean="0"/>
              <a:t>as in Medium range  BUT (see next slide)</a:t>
            </a:r>
          </a:p>
          <a:p>
            <a:pPr>
              <a:buFontTx/>
              <a:buChar char="•"/>
            </a:pPr>
            <a:endParaRPr lang="en-GB" sz="1800" dirty="0" smtClean="0"/>
          </a:p>
          <a:p>
            <a:pPr>
              <a:buFontTx/>
              <a:buChar char="•"/>
            </a:pPr>
            <a:endParaRPr lang="en-GB" sz="1800" dirty="0"/>
          </a:p>
          <a:p>
            <a:pPr>
              <a:buFontTx/>
              <a:buChar char="•"/>
            </a:pPr>
            <a:r>
              <a:rPr lang="en-GB" sz="1800" dirty="0" smtClean="0"/>
              <a:t>Not </a:t>
            </a:r>
            <a:r>
              <a:rPr lang="en-GB" sz="1800" dirty="0"/>
              <a:t>clear how to achieve  initialization in model attractor</a:t>
            </a:r>
          </a:p>
          <a:p>
            <a:pPr marL="742950" lvl="1" indent="-285750"/>
            <a:r>
              <a:rPr lang="en-GB" sz="1400" b="0" dirty="0"/>
              <a:t>Anomaly Initialization (decadal forecasts, Smith et al 2007)</a:t>
            </a:r>
          </a:p>
          <a:p>
            <a:pPr marL="742950" lvl="1" indent="-285750"/>
            <a:r>
              <a:rPr lang="en-GB" sz="1400" b="0" dirty="0"/>
              <a:t>Full initialization with coupled models of the slow component </a:t>
            </a:r>
            <a:r>
              <a:rPr lang="en-GB" sz="1400" b="0" dirty="0" smtClean="0"/>
              <a:t>only</a:t>
            </a:r>
          </a:p>
          <a:p>
            <a:pPr marL="742950" lvl="1" indent="-285750"/>
            <a:r>
              <a:rPr lang="en-GB" sz="1400" b="0" dirty="0"/>
              <a:t>Other more sophisticated (</a:t>
            </a:r>
            <a:r>
              <a:rPr lang="en-GB" sz="1400" b="0" dirty="0" err="1"/>
              <a:t>EnKF</a:t>
            </a:r>
            <a:r>
              <a:rPr lang="en-GB" sz="1400" b="0" dirty="0"/>
              <a:t>, coupled DA, weakly coupled DA)</a:t>
            </a:r>
          </a:p>
          <a:p>
            <a:r>
              <a:rPr lang="en-GB" sz="1400" b="0" dirty="0"/>
              <a:t> </a:t>
            </a:r>
          </a:p>
        </p:txBody>
      </p:sp>
      <p:sp>
        <p:nvSpPr>
          <p:cNvPr id="681995" name="Text Box 11"/>
          <p:cNvSpPr txBox="1">
            <a:spLocks noChangeArrowheads="1"/>
          </p:cNvSpPr>
          <p:nvPr/>
        </p:nvSpPr>
        <p:spPr bwMode="auto">
          <a:xfrm>
            <a:off x="3224213" y="2492375"/>
            <a:ext cx="3440112" cy="715963"/>
          </a:xfrm>
          <a:prstGeom prst="rect">
            <a:avLst/>
          </a:prstGeom>
          <a:noFill/>
          <a:ln w="50800">
            <a:noFill/>
            <a:miter lim="800000"/>
            <a:headEnd/>
            <a:tailEnd/>
          </a:ln>
        </p:spPr>
        <p:txBody>
          <a:bodyPr>
            <a:spAutoFit/>
          </a:bodyPr>
          <a:lstStyle/>
          <a:p>
            <a:pPr algn="ctr" eaLnBrk="0" hangingPunct="0">
              <a:spcBef>
                <a:spcPct val="50000"/>
              </a:spcBef>
            </a:pPr>
            <a:r>
              <a:rPr lang="en-GB" u="sng"/>
              <a:t>Seasonal?</a:t>
            </a:r>
          </a:p>
          <a:p>
            <a:pPr algn="ctr" eaLnBrk="0" hangingPunct="0">
              <a:spcBef>
                <a:spcPct val="50000"/>
              </a:spcBef>
            </a:pPr>
            <a:endParaRPr lang="en-GB" sz="1400" u="sng"/>
          </a:p>
        </p:txBody>
      </p:sp>
      <p:sp>
        <p:nvSpPr>
          <p:cNvPr id="681996" name="Text Box 12"/>
          <p:cNvSpPr txBox="1">
            <a:spLocks noChangeArrowheads="1"/>
          </p:cNvSpPr>
          <p:nvPr/>
        </p:nvSpPr>
        <p:spPr bwMode="auto">
          <a:xfrm>
            <a:off x="344488" y="3644900"/>
            <a:ext cx="8842375" cy="336550"/>
          </a:xfrm>
          <a:prstGeom prst="rect">
            <a:avLst/>
          </a:prstGeom>
          <a:noFill/>
          <a:ln w="50800">
            <a:noFill/>
            <a:miter lim="800000"/>
            <a:headEnd/>
            <a:tailEnd/>
          </a:ln>
        </p:spPr>
        <p:txBody>
          <a:bodyPr>
            <a:spAutoFit/>
          </a:bodyPr>
          <a:lstStyle/>
          <a:p>
            <a:pPr eaLnBrk="0" hangingPunct="0">
              <a:spcBef>
                <a:spcPct val="50000"/>
              </a:spcBef>
            </a:pPr>
            <a:r>
              <a:rPr lang="en-GB" sz="1600" i="1" u="sng">
                <a:solidFill>
                  <a:srgbClr val="00279F"/>
                </a:solidFill>
              </a:rPr>
              <a:t>At first sight, this paradigm would not allow a seamless prediction system. </a:t>
            </a:r>
          </a:p>
        </p:txBody>
      </p:sp>
    </p:spTree>
    <p:extLst>
      <p:ext uri="{BB962C8B-B14F-4D97-AF65-F5344CB8AC3E}">
        <p14:creationId xmlns:p14="http://schemas.microsoft.com/office/powerpoint/2010/main" val="68817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81992"/>
                                        </p:tgtEl>
                                        <p:attrNameLst>
                                          <p:attrName>style.visibility</p:attrName>
                                        </p:attrNameLst>
                                      </p:cBhvr>
                                      <p:to>
                                        <p:strVal val="visible"/>
                                      </p:to>
                                    </p:set>
                                    <p:animEffect transition="in" filter="dissolve">
                                      <p:cBhvr>
                                        <p:cTn id="7" dur="500"/>
                                        <p:tgtEl>
                                          <p:spTgt spid="681992"/>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grpId="0" nodeType="clickEffect">
                                  <p:stCondLst>
                                    <p:cond delay="0"/>
                                  </p:stCondLst>
                                  <p:childTnLst>
                                    <p:animMotion origin="layout" path="M -3.58974E-6 1.11111E-6 L 0.75593 -0.00509 " pathEditMode="relative" rAng="0" ptsTypes="AA">
                                      <p:cBhvr>
                                        <p:cTn id="11" dur="1000" fill="hold"/>
                                        <p:tgtEl>
                                          <p:spTgt spid="681990"/>
                                        </p:tgtEl>
                                        <p:attrNameLst>
                                          <p:attrName>ppt_x</p:attrName>
                                          <p:attrName>ppt_y</p:attrName>
                                        </p:attrNameLst>
                                      </p:cBhvr>
                                      <p:rCtr x="378" y="-3"/>
                                    </p:animMotion>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681993"/>
                                        </p:tgtEl>
                                        <p:attrNameLst>
                                          <p:attrName>style.visibility</p:attrName>
                                        </p:attrNameLst>
                                      </p:cBhvr>
                                      <p:to>
                                        <p:strVal val="visible"/>
                                      </p:to>
                                    </p:set>
                                    <p:animEffect transition="in" filter="dissolve">
                                      <p:cBhvr>
                                        <p:cTn id="16" dur="500"/>
                                        <p:tgtEl>
                                          <p:spTgt spid="68199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8199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5" presetClass="path" presetSubtype="0" accel="50000" decel="50000" fill="hold" grpId="1" nodeType="clickEffect">
                                  <p:stCondLst>
                                    <p:cond delay="0"/>
                                  </p:stCondLst>
                                  <p:childTnLst>
                                    <p:animMotion origin="layout" path="M 0.75593 -0.00509 L 0.38526 -0.00509 " pathEditMode="relative" rAng="0" ptsTypes="AA">
                                      <p:cBhvr>
                                        <p:cTn id="24" dur="1000" fill="hold"/>
                                        <p:tgtEl>
                                          <p:spTgt spid="681990"/>
                                        </p:tgtEl>
                                        <p:attrNameLst>
                                          <p:attrName>ppt_x</p:attrName>
                                          <p:attrName>ppt_y</p:attrName>
                                        </p:attrNameLst>
                                      </p:cBhvr>
                                      <p:rCtr x="-185" y="0"/>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81996"/>
                                        </p:tgtEl>
                                        <p:attrNameLst>
                                          <p:attrName>style.visibility</p:attrName>
                                        </p:attrNameLst>
                                      </p:cBhvr>
                                      <p:to>
                                        <p:strVal val="visible"/>
                                      </p:to>
                                    </p:set>
                                  </p:childTnLst>
                                </p:cTn>
                              </p:par>
                              <p:par>
                                <p:cTn id="29" presetID="9" presetClass="entr" presetSubtype="0" fill="hold" grpId="0" nodeType="withEffect">
                                  <p:stCondLst>
                                    <p:cond delay="0"/>
                                  </p:stCondLst>
                                  <p:childTnLst>
                                    <p:set>
                                      <p:cBhvr>
                                        <p:cTn id="30" dur="1" fill="hold">
                                          <p:stCondLst>
                                            <p:cond delay="0"/>
                                          </p:stCondLst>
                                        </p:cTn>
                                        <p:tgtEl>
                                          <p:spTgt spid="681994"/>
                                        </p:tgtEl>
                                        <p:attrNameLst>
                                          <p:attrName>style.visibility</p:attrName>
                                        </p:attrNameLst>
                                      </p:cBhvr>
                                      <p:to>
                                        <p:strVal val="visible"/>
                                      </p:to>
                                    </p:set>
                                    <p:animEffect transition="in" filter="dissolve">
                                      <p:cBhvr>
                                        <p:cTn id="31" dur="500"/>
                                        <p:tgtEl>
                                          <p:spTgt spid="681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990" grpId="0" animBg="1"/>
      <p:bldP spid="681990" grpId="1" animBg="1"/>
      <p:bldP spid="681992" grpId="0"/>
      <p:bldP spid="681993" grpId="0"/>
      <p:bldP spid="681994" grpId="0"/>
      <p:bldP spid="681995" grpId="0"/>
      <p:bldP spid="68199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53" name="Rectangle 2"/>
          <p:cNvSpPr>
            <a:spLocks noGrp="1" noChangeArrowheads="1"/>
          </p:cNvSpPr>
          <p:nvPr>
            <p:ph type="title" idx="4294967295"/>
          </p:nvPr>
        </p:nvSpPr>
        <p:spPr>
          <a:xfrm>
            <a:off x="5385047" y="404813"/>
            <a:ext cx="4322515" cy="647923"/>
          </a:xfrm>
        </p:spPr>
        <p:txBody>
          <a:bodyPr lIns="0" tIns="0" rIns="0" bIns="0"/>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t>Anomaly Initialization </a:t>
            </a:r>
            <a:br>
              <a:rPr lang="en-GB" sz="2800" dirty="0" smtClean="0"/>
            </a:br>
            <a:endParaRPr lang="en-GB" dirty="0" smtClean="0"/>
          </a:p>
        </p:txBody>
      </p:sp>
      <p:sp>
        <p:nvSpPr>
          <p:cNvPr id="58" name="TextBox 57"/>
          <p:cNvSpPr txBox="1">
            <a:spLocks noChangeArrowheads="1"/>
          </p:cNvSpPr>
          <p:nvPr/>
        </p:nvSpPr>
        <p:spPr bwMode="auto">
          <a:xfrm>
            <a:off x="5241033" y="2996952"/>
            <a:ext cx="4664968" cy="1446550"/>
          </a:xfrm>
          <a:prstGeom prst="rect">
            <a:avLst/>
          </a:prstGeom>
          <a:noFill/>
          <a:ln w="9525">
            <a:noFill/>
            <a:miter lim="800000"/>
            <a:headEnd/>
            <a:tailEnd/>
          </a:ln>
        </p:spPr>
        <p:txBody>
          <a:bodyPr wrap="square">
            <a:spAutoFit/>
          </a:bodyPr>
          <a:lstStyle/>
          <a:p>
            <a:pPr eaLnBrk="0" hangingPunct="0">
              <a:spcBef>
                <a:spcPct val="50000"/>
              </a:spcBef>
            </a:pPr>
            <a:r>
              <a:rPr lang="en-GB" sz="1600" b="0" dirty="0">
                <a:solidFill>
                  <a:schemeClr val="tx2"/>
                </a:solidFill>
              </a:rPr>
              <a:t>The model climatology does not depend of forecast lead time. Cheaper in </a:t>
            </a:r>
            <a:r>
              <a:rPr lang="en-GB" sz="1600" b="0" dirty="0" smtClean="0">
                <a:solidFill>
                  <a:schemeClr val="tx2"/>
                </a:solidFill>
              </a:rPr>
              <a:t>principle than </a:t>
            </a:r>
            <a:r>
              <a:rPr lang="en-GB" sz="1600" b="0" dirty="0" err="1" smtClean="0">
                <a:solidFill>
                  <a:schemeClr val="tx2"/>
                </a:solidFill>
              </a:rPr>
              <a:t>hindcasts</a:t>
            </a:r>
            <a:r>
              <a:rPr lang="en-GB" sz="1600" b="0" dirty="0" smtClean="0">
                <a:solidFill>
                  <a:schemeClr val="tx2"/>
                </a:solidFill>
              </a:rPr>
              <a:t>.</a:t>
            </a:r>
            <a:endParaRPr lang="en-GB" sz="1600" b="0" dirty="0">
              <a:solidFill>
                <a:schemeClr val="tx2"/>
              </a:solidFill>
            </a:endParaRPr>
          </a:p>
          <a:p>
            <a:pPr eaLnBrk="0" hangingPunct="0">
              <a:spcBef>
                <a:spcPct val="50000"/>
              </a:spcBef>
            </a:pPr>
            <a:r>
              <a:rPr lang="en-GB" sz="1600" b="0" dirty="0" smtClean="0">
                <a:solidFill>
                  <a:schemeClr val="tx2"/>
                </a:solidFill>
              </a:rPr>
              <a:t>But </a:t>
            </a:r>
            <a:r>
              <a:rPr lang="en-GB" sz="1600" b="0" dirty="0" err="1">
                <a:solidFill>
                  <a:schemeClr val="tx2"/>
                </a:solidFill>
              </a:rPr>
              <a:t>h</a:t>
            </a:r>
            <a:r>
              <a:rPr lang="en-GB" sz="1600" b="0" dirty="0" err="1" smtClean="0">
                <a:solidFill>
                  <a:schemeClr val="tx2"/>
                </a:solidFill>
              </a:rPr>
              <a:t>indcasts</a:t>
            </a:r>
            <a:r>
              <a:rPr lang="en-GB" sz="1600" b="0" dirty="0" smtClean="0">
                <a:solidFill>
                  <a:schemeClr val="tx2"/>
                </a:solidFill>
              </a:rPr>
              <a:t> </a:t>
            </a:r>
            <a:r>
              <a:rPr lang="en-GB" sz="1600" b="0" dirty="0">
                <a:solidFill>
                  <a:schemeClr val="tx2"/>
                </a:solidFill>
              </a:rPr>
              <a:t>are still needed for skill estimation</a:t>
            </a:r>
          </a:p>
        </p:txBody>
      </p:sp>
      <p:grpSp>
        <p:nvGrpSpPr>
          <p:cNvPr id="6" name="Group 5"/>
          <p:cNvGrpSpPr/>
          <p:nvPr/>
        </p:nvGrpSpPr>
        <p:grpSpPr>
          <a:xfrm>
            <a:off x="5241032" y="1252995"/>
            <a:ext cx="3914249" cy="1325106"/>
            <a:chOff x="5241032" y="1252995"/>
            <a:chExt cx="3914249" cy="1325106"/>
          </a:xfrm>
        </p:grpSpPr>
        <p:grpSp>
          <p:nvGrpSpPr>
            <p:cNvPr id="2" name="Group 1"/>
            <p:cNvGrpSpPr/>
            <p:nvPr/>
          </p:nvGrpSpPr>
          <p:grpSpPr>
            <a:xfrm>
              <a:off x="5241032" y="1468439"/>
              <a:ext cx="3678397" cy="1109662"/>
              <a:chOff x="273050" y="1468438"/>
              <a:chExt cx="7848600" cy="2320925"/>
            </a:xfrm>
          </p:grpSpPr>
          <p:grpSp>
            <p:nvGrpSpPr>
              <p:cNvPr id="913477" name="Group 69"/>
              <p:cNvGrpSpPr>
                <a:grpSpLocks/>
              </p:cNvGrpSpPr>
              <p:nvPr/>
            </p:nvGrpSpPr>
            <p:grpSpPr bwMode="auto">
              <a:xfrm>
                <a:off x="7400925" y="2368550"/>
                <a:ext cx="720725" cy="773113"/>
                <a:chOff x="4708" y="1525"/>
                <a:chExt cx="454" cy="487"/>
              </a:xfrm>
            </p:grpSpPr>
            <p:sp>
              <p:nvSpPr>
                <p:cNvPr id="914464" name="Line 39"/>
                <p:cNvSpPr>
                  <a:spLocks noChangeShapeType="1"/>
                </p:cNvSpPr>
                <p:nvPr/>
              </p:nvSpPr>
              <p:spPr bwMode="auto">
                <a:xfrm>
                  <a:off x="4708" y="1525"/>
                  <a:ext cx="11" cy="487"/>
                </a:xfrm>
                <a:prstGeom prst="line">
                  <a:avLst/>
                </a:prstGeom>
                <a:noFill/>
                <a:ln w="38227">
                  <a:solidFill>
                    <a:schemeClr val="tx1"/>
                  </a:solidFill>
                  <a:miter lim="800000"/>
                  <a:headEnd/>
                  <a:tailEnd/>
                </a:ln>
              </p:spPr>
              <p:txBody>
                <a:bodyPr/>
                <a:lstStyle/>
                <a:p>
                  <a:endParaRPr lang="en-US"/>
                </a:p>
              </p:txBody>
            </p:sp>
            <p:sp>
              <p:nvSpPr>
                <p:cNvPr id="914465" name="Line 40"/>
                <p:cNvSpPr>
                  <a:spLocks noChangeShapeType="1"/>
                </p:cNvSpPr>
                <p:nvPr/>
              </p:nvSpPr>
              <p:spPr bwMode="auto">
                <a:xfrm>
                  <a:off x="4718" y="1539"/>
                  <a:ext cx="439" cy="1"/>
                </a:xfrm>
                <a:prstGeom prst="line">
                  <a:avLst/>
                </a:prstGeom>
                <a:noFill/>
                <a:ln w="38227">
                  <a:solidFill>
                    <a:schemeClr val="tx1"/>
                  </a:solidFill>
                  <a:miter lim="800000"/>
                  <a:headEnd/>
                  <a:tailEnd type="triangle" w="med" len="med"/>
                </a:ln>
              </p:spPr>
              <p:txBody>
                <a:bodyPr/>
                <a:lstStyle/>
                <a:p>
                  <a:endParaRPr lang="en-US"/>
                </a:p>
              </p:txBody>
            </p:sp>
            <p:sp>
              <p:nvSpPr>
                <p:cNvPr id="914466" name="Line 41"/>
                <p:cNvSpPr>
                  <a:spLocks noChangeShapeType="1"/>
                </p:cNvSpPr>
                <p:nvPr/>
              </p:nvSpPr>
              <p:spPr bwMode="auto">
                <a:xfrm>
                  <a:off x="4718" y="1657"/>
                  <a:ext cx="439" cy="1"/>
                </a:xfrm>
                <a:prstGeom prst="line">
                  <a:avLst/>
                </a:prstGeom>
                <a:noFill/>
                <a:ln w="38227">
                  <a:solidFill>
                    <a:schemeClr val="tx1"/>
                  </a:solidFill>
                  <a:miter lim="800000"/>
                  <a:headEnd/>
                  <a:tailEnd type="triangle" w="med" len="med"/>
                </a:ln>
              </p:spPr>
              <p:txBody>
                <a:bodyPr/>
                <a:lstStyle/>
                <a:p>
                  <a:endParaRPr lang="en-US"/>
                </a:p>
              </p:txBody>
            </p:sp>
            <p:sp>
              <p:nvSpPr>
                <p:cNvPr id="914467" name="Line 42"/>
                <p:cNvSpPr>
                  <a:spLocks noChangeShapeType="1"/>
                </p:cNvSpPr>
                <p:nvPr/>
              </p:nvSpPr>
              <p:spPr bwMode="auto">
                <a:xfrm>
                  <a:off x="4718" y="2011"/>
                  <a:ext cx="439" cy="1"/>
                </a:xfrm>
                <a:prstGeom prst="line">
                  <a:avLst/>
                </a:prstGeom>
                <a:noFill/>
                <a:ln w="38227">
                  <a:solidFill>
                    <a:schemeClr val="tx1"/>
                  </a:solidFill>
                  <a:miter lim="800000"/>
                  <a:headEnd/>
                  <a:tailEnd type="triangle" w="med" len="med"/>
                </a:ln>
              </p:spPr>
              <p:txBody>
                <a:bodyPr/>
                <a:lstStyle/>
                <a:p>
                  <a:endParaRPr lang="en-US"/>
                </a:p>
              </p:txBody>
            </p:sp>
            <p:sp>
              <p:nvSpPr>
                <p:cNvPr id="914468" name="Line 43"/>
                <p:cNvSpPr>
                  <a:spLocks noChangeShapeType="1"/>
                </p:cNvSpPr>
                <p:nvPr/>
              </p:nvSpPr>
              <p:spPr bwMode="auto">
                <a:xfrm>
                  <a:off x="4718" y="1893"/>
                  <a:ext cx="439" cy="1"/>
                </a:xfrm>
                <a:prstGeom prst="line">
                  <a:avLst/>
                </a:prstGeom>
                <a:noFill/>
                <a:ln w="38227" cap="rnd">
                  <a:solidFill>
                    <a:schemeClr val="tx1"/>
                  </a:solidFill>
                  <a:prstDash val="sysDot"/>
                  <a:miter lim="800000"/>
                  <a:headEnd/>
                  <a:tailEnd type="triangle" w="med" len="med"/>
                </a:ln>
              </p:spPr>
              <p:txBody>
                <a:bodyPr/>
                <a:lstStyle/>
                <a:p>
                  <a:endParaRPr lang="en-US"/>
                </a:p>
              </p:txBody>
            </p:sp>
            <p:sp>
              <p:nvSpPr>
                <p:cNvPr id="914469" name="Line 44"/>
                <p:cNvSpPr>
                  <a:spLocks noChangeShapeType="1"/>
                </p:cNvSpPr>
                <p:nvPr/>
              </p:nvSpPr>
              <p:spPr bwMode="auto">
                <a:xfrm>
                  <a:off x="4723" y="1793"/>
                  <a:ext cx="439" cy="1"/>
                </a:xfrm>
                <a:prstGeom prst="line">
                  <a:avLst/>
                </a:prstGeom>
                <a:noFill/>
                <a:ln w="38227">
                  <a:solidFill>
                    <a:schemeClr val="tx1"/>
                  </a:solidFill>
                  <a:miter lim="800000"/>
                  <a:headEnd/>
                  <a:tailEnd type="triangle" w="med" len="med"/>
                </a:ln>
              </p:spPr>
              <p:txBody>
                <a:bodyPr/>
                <a:lstStyle/>
                <a:p>
                  <a:endParaRPr lang="en-US"/>
                </a:p>
              </p:txBody>
            </p:sp>
          </p:grpSp>
          <p:grpSp>
            <p:nvGrpSpPr>
              <p:cNvPr id="914458" name="Group 64"/>
              <p:cNvGrpSpPr>
                <a:grpSpLocks/>
              </p:cNvGrpSpPr>
              <p:nvPr/>
            </p:nvGrpSpPr>
            <p:grpSpPr bwMode="auto">
              <a:xfrm>
                <a:off x="273050" y="1468438"/>
                <a:ext cx="6624638" cy="2320925"/>
                <a:chOff x="398" y="845"/>
                <a:chExt cx="4017" cy="1462"/>
              </a:xfrm>
            </p:grpSpPr>
            <p:sp>
              <p:nvSpPr>
                <p:cNvPr id="914462" name="Text Box 5"/>
                <p:cNvSpPr txBox="1">
                  <a:spLocks noChangeArrowheads="1"/>
                </p:cNvSpPr>
                <p:nvPr/>
              </p:nvSpPr>
              <p:spPr bwMode="auto">
                <a:xfrm>
                  <a:off x="398" y="1071"/>
                  <a:ext cx="1138" cy="733"/>
                </a:xfrm>
                <a:prstGeom prst="rect">
                  <a:avLst/>
                </a:prstGeom>
                <a:solidFill>
                  <a:schemeClr val="bg1"/>
                </a:solidFill>
                <a:ln w="9525">
                  <a:noFill/>
                  <a:round/>
                  <a:headEnd/>
                  <a:tailEnd/>
                </a:ln>
              </p:spPr>
              <p:txBody>
                <a:bodyPr lIns="90000" tIns="46800" rIns="90000" bIns="46800">
                  <a:spAutoFit/>
                </a:bodyPr>
                <a:lstStyle/>
                <a:p>
                  <a:pPr defTabSz="449263">
                    <a:spcBef>
                      <a:spcPts val="1500"/>
                    </a:spcBef>
                    <a:buClr>
                      <a:srgbClr val="00AE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dirty="0">
                      <a:solidFill>
                        <a:srgbClr val="CC3300"/>
                      </a:solidFill>
                      <a:latin typeface="Times New Roman" pitchFamily="18" charset="0"/>
                      <a:cs typeface="Lucida Sans Unicode" pitchFamily="34" charset="0"/>
                    </a:rPr>
                    <a:t>Long coupled integration</a:t>
                  </a:r>
                </a:p>
              </p:txBody>
            </p:sp>
            <p:sp>
              <p:nvSpPr>
                <p:cNvPr id="914463" name="Freeform 61"/>
                <p:cNvSpPr>
                  <a:spLocks/>
                </p:cNvSpPr>
                <p:nvPr/>
              </p:nvSpPr>
              <p:spPr bwMode="auto">
                <a:xfrm>
                  <a:off x="1215" y="845"/>
                  <a:ext cx="3200" cy="1462"/>
                </a:xfrm>
                <a:custGeom>
                  <a:avLst/>
                  <a:gdLst>
                    <a:gd name="T0" fmla="*/ 0 w 3200"/>
                    <a:gd name="T1" fmla="*/ 939 h 1462"/>
                    <a:gd name="T2" fmla="*/ 240 w 3200"/>
                    <a:gd name="T3" fmla="*/ 651 h 1462"/>
                    <a:gd name="T4" fmla="*/ 352 w 3200"/>
                    <a:gd name="T5" fmla="*/ 387 h 1462"/>
                    <a:gd name="T6" fmla="*/ 568 w 3200"/>
                    <a:gd name="T7" fmla="*/ 875 h 1462"/>
                    <a:gd name="T8" fmla="*/ 640 w 3200"/>
                    <a:gd name="T9" fmla="*/ 299 h 1462"/>
                    <a:gd name="T10" fmla="*/ 744 w 3200"/>
                    <a:gd name="T11" fmla="*/ 475 h 1462"/>
                    <a:gd name="T12" fmla="*/ 800 w 3200"/>
                    <a:gd name="T13" fmla="*/ 643 h 1462"/>
                    <a:gd name="T14" fmla="*/ 874 w 3200"/>
                    <a:gd name="T15" fmla="*/ 774 h 1462"/>
                    <a:gd name="T16" fmla="*/ 928 w 3200"/>
                    <a:gd name="T17" fmla="*/ 955 h 1462"/>
                    <a:gd name="T18" fmla="*/ 1008 w 3200"/>
                    <a:gd name="T19" fmla="*/ 1211 h 1462"/>
                    <a:gd name="T20" fmla="*/ 1096 w 3200"/>
                    <a:gd name="T21" fmla="*/ 939 h 1462"/>
                    <a:gd name="T22" fmla="*/ 1168 w 3200"/>
                    <a:gd name="T23" fmla="*/ 779 h 1462"/>
                    <a:gd name="T24" fmla="*/ 1216 w 3200"/>
                    <a:gd name="T25" fmla="*/ 619 h 1462"/>
                    <a:gd name="T26" fmla="*/ 1264 w 3200"/>
                    <a:gd name="T27" fmla="*/ 579 h 1462"/>
                    <a:gd name="T28" fmla="*/ 1328 w 3200"/>
                    <a:gd name="T29" fmla="*/ 19 h 1462"/>
                    <a:gd name="T30" fmla="*/ 1432 w 3200"/>
                    <a:gd name="T31" fmla="*/ 467 h 1462"/>
                    <a:gd name="T32" fmla="*/ 1472 w 3200"/>
                    <a:gd name="T33" fmla="*/ 659 h 1462"/>
                    <a:gd name="T34" fmla="*/ 1600 w 3200"/>
                    <a:gd name="T35" fmla="*/ 275 h 1462"/>
                    <a:gd name="T36" fmla="*/ 1776 w 3200"/>
                    <a:gd name="T37" fmla="*/ 707 h 1462"/>
                    <a:gd name="T38" fmla="*/ 1888 w 3200"/>
                    <a:gd name="T39" fmla="*/ 923 h 1462"/>
                    <a:gd name="T40" fmla="*/ 1952 w 3200"/>
                    <a:gd name="T41" fmla="*/ 1027 h 1462"/>
                    <a:gd name="T42" fmla="*/ 2000 w 3200"/>
                    <a:gd name="T43" fmla="*/ 1243 h 1462"/>
                    <a:gd name="T44" fmla="*/ 2112 w 3200"/>
                    <a:gd name="T45" fmla="*/ 1427 h 1462"/>
                    <a:gd name="T46" fmla="*/ 2168 w 3200"/>
                    <a:gd name="T47" fmla="*/ 1035 h 1462"/>
                    <a:gd name="T48" fmla="*/ 2288 w 3200"/>
                    <a:gd name="T49" fmla="*/ 611 h 1462"/>
                    <a:gd name="T50" fmla="*/ 2440 w 3200"/>
                    <a:gd name="T51" fmla="*/ 811 h 1462"/>
                    <a:gd name="T52" fmla="*/ 2624 w 3200"/>
                    <a:gd name="T53" fmla="*/ 1035 h 1462"/>
                    <a:gd name="T54" fmla="*/ 2960 w 3200"/>
                    <a:gd name="T55" fmla="*/ 859 h 1462"/>
                    <a:gd name="T56" fmla="*/ 3200 w 3200"/>
                    <a:gd name="T57" fmla="*/ 683 h 146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200"/>
                    <a:gd name="T88" fmla="*/ 0 h 1462"/>
                    <a:gd name="T89" fmla="*/ 3200 w 3200"/>
                    <a:gd name="T90" fmla="*/ 1462 h 146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200" h="1462">
                      <a:moveTo>
                        <a:pt x="0" y="939"/>
                      </a:moveTo>
                      <a:cubicBezTo>
                        <a:pt x="40" y="891"/>
                        <a:pt x="181" y="743"/>
                        <a:pt x="240" y="651"/>
                      </a:cubicBezTo>
                      <a:cubicBezTo>
                        <a:pt x="299" y="559"/>
                        <a:pt x="297" y="350"/>
                        <a:pt x="352" y="387"/>
                      </a:cubicBezTo>
                      <a:cubicBezTo>
                        <a:pt x="407" y="424"/>
                        <a:pt x="520" y="890"/>
                        <a:pt x="568" y="875"/>
                      </a:cubicBezTo>
                      <a:cubicBezTo>
                        <a:pt x="616" y="860"/>
                        <a:pt x="611" y="366"/>
                        <a:pt x="640" y="299"/>
                      </a:cubicBezTo>
                      <a:cubicBezTo>
                        <a:pt x="669" y="232"/>
                        <a:pt x="717" y="418"/>
                        <a:pt x="744" y="475"/>
                      </a:cubicBezTo>
                      <a:cubicBezTo>
                        <a:pt x="771" y="532"/>
                        <a:pt x="778" y="593"/>
                        <a:pt x="800" y="643"/>
                      </a:cubicBezTo>
                      <a:cubicBezTo>
                        <a:pt x="822" y="693"/>
                        <a:pt x="853" y="722"/>
                        <a:pt x="874" y="774"/>
                      </a:cubicBezTo>
                      <a:cubicBezTo>
                        <a:pt x="895" y="826"/>
                        <a:pt x="906" y="882"/>
                        <a:pt x="928" y="955"/>
                      </a:cubicBezTo>
                      <a:cubicBezTo>
                        <a:pt x="950" y="1028"/>
                        <a:pt x="980" y="1214"/>
                        <a:pt x="1008" y="1211"/>
                      </a:cubicBezTo>
                      <a:cubicBezTo>
                        <a:pt x="1036" y="1208"/>
                        <a:pt x="1069" y="1011"/>
                        <a:pt x="1096" y="939"/>
                      </a:cubicBezTo>
                      <a:cubicBezTo>
                        <a:pt x="1123" y="867"/>
                        <a:pt x="1148" y="832"/>
                        <a:pt x="1168" y="779"/>
                      </a:cubicBezTo>
                      <a:cubicBezTo>
                        <a:pt x="1188" y="726"/>
                        <a:pt x="1200" y="652"/>
                        <a:pt x="1216" y="619"/>
                      </a:cubicBezTo>
                      <a:cubicBezTo>
                        <a:pt x="1232" y="586"/>
                        <a:pt x="1245" y="679"/>
                        <a:pt x="1264" y="579"/>
                      </a:cubicBezTo>
                      <a:cubicBezTo>
                        <a:pt x="1283" y="479"/>
                        <a:pt x="1300" y="38"/>
                        <a:pt x="1328" y="19"/>
                      </a:cubicBezTo>
                      <a:cubicBezTo>
                        <a:pt x="1356" y="0"/>
                        <a:pt x="1408" y="360"/>
                        <a:pt x="1432" y="467"/>
                      </a:cubicBezTo>
                      <a:cubicBezTo>
                        <a:pt x="1456" y="574"/>
                        <a:pt x="1444" y="691"/>
                        <a:pt x="1472" y="659"/>
                      </a:cubicBezTo>
                      <a:cubicBezTo>
                        <a:pt x="1500" y="627"/>
                        <a:pt x="1549" y="267"/>
                        <a:pt x="1600" y="275"/>
                      </a:cubicBezTo>
                      <a:cubicBezTo>
                        <a:pt x="1651" y="283"/>
                        <a:pt x="1728" y="599"/>
                        <a:pt x="1776" y="707"/>
                      </a:cubicBezTo>
                      <a:cubicBezTo>
                        <a:pt x="1824" y="815"/>
                        <a:pt x="1859" y="870"/>
                        <a:pt x="1888" y="923"/>
                      </a:cubicBezTo>
                      <a:cubicBezTo>
                        <a:pt x="1917" y="976"/>
                        <a:pt x="1933" y="974"/>
                        <a:pt x="1952" y="1027"/>
                      </a:cubicBezTo>
                      <a:cubicBezTo>
                        <a:pt x="1971" y="1080"/>
                        <a:pt x="1973" y="1176"/>
                        <a:pt x="2000" y="1243"/>
                      </a:cubicBezTo>
                      <a:cubicBezTo>
                        <a:pt x="2027" y="1310"/>
                        <a:pt x="2084" y="1462"/>
                        <a:pt x="2112" y="1427"/>
                      </a:cubicBezTo>
                      <a:cubicBezTo>
                        <a:pt x="2140" y="1392"/>
                        <a:pt x="2139" y="1171"/>
                        <a:pt x="2168" y="1035"/>
                      </a:cubicBezTo>
                      <a:cubicBezTo>
                        <a:pt x="2197" y="899"/>
                        <a:pt x="2243" y="648"/>
                        <a:pt x="2288" y="611"/>
                      </a:cubicBezTo>
                      <a:cubicBezTo>
                        <a:pt x="2333" y="574"/>
                        <a:pt x="2384" y="740"/>
                        <a:pt x="2440" y="811"/>
                      </a:cubicBezTo>
                      <a:cubicBezTo>
                        <a:pt x="2496" y="882"/>
                        <a:pt x="2537" y="1027"/>
                        <a:pt x="2624" y="1035"/>
                      </a:cubicBezTo>
                      <a:cubicBezTo>
                        <a:pt x="2711" y="1043"/>
                        <a:pt x="2864" y="918"/>
                        <a:pt x="2960" y="859"/>
                      </a:cubicBezTo>
                      <a:cubicBezTo>
                        <a:pt x="3056" y="800"/>
                        <a:pt x="3150" y="720"/>
                        <a:pt x="3200" y="683"/>
                      </a:cubicBezTo>
                    </a:path>
                  </a:pathLst>
                </a:custGeom>
                <a:noFill/>
                <a:ln w="9525">
                  <a:solidFill>
                    <a:schemeClr val="tx1"/>
                  </a:solidFill>
                  <a:round/>
                  <a:headEnd/>
                  <a:tailEnd/>
                </a:ln>
              </p:spPr>
              <p:txBody>
                <a:bodyPr/>
                <a:lstStyle/>
                <a:p>
                  <a:endParaRPr lang="en-US"/>
                </a:p>
              </p:txBody>
            </p:sp>
          </p:grpSp>
          <p:sp>
            <p:nvSpPr>
              <p:cNvPr id="913475" name="Freeform 7"/>
              <p:cNvSpPr>
                <a:spLocks noChangeArrowheads="1"/>
              </p:cNvSpPr>
              <p:nvPr/>
            </p:nvSpPr>
            <p:spPr bwMode="auto">
              <a:xfrm>
                <a:off x="6105525" y="2205038"/>
                <a:ext cx="1079500" cy="1152525"/>
              </a:xfrm>
              <a:custGeom>
                <a:avLst/>
                <a:gdLst>
                  <a:gd name="T0" fmla="*/ 2147483647 w 381"/>
                  <a:gd name="T1" fmla="*/ 0 h 432"/>
                  <a:gd name="T2" fmla="*/ 2147483647 w 381"/>
                  <a:gd name="T3" fmla="*/ 2147483647 h 432"/>
                  <a:gd name="T4" fmla="*/ 2147483647 w 381"/>
                  <a:gd name="T5" fmla="*/ 2147483647 h 432"/>
                  <a:gd name="T6" fmla="*/ 2147483647 w 381"/>
                  <a:gd name="T7" fmla="*/ 2147483647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77">
                <a:solidFill>
                  <a:srgbClr val="006699"/>
                </a:solidFill>
                <a:round/>
                <a:headEnd/>
                <a:tailEnd/>
              </a:ln>
            </p:spPr>
            <p:txBody>
              <a:bodyPr wrap="none" anchor="ctr"/>
              <a:lstStyle/>
              <a:p>
                <a:pPr eaLnBrk="0" hangingPunct="0">
                  <a:spcBef>
                    <a:spcPct val="50000"/>
                  </a:spcBef>
                </a:pPr>
                <a:endParaRPr lang="en-US">
                  <a:solidFill>
                    <a:srgbClr val="CC3300"/>
                  </a:solidFill>
                </a:endParaRPr>
              </a:p>
            </p:txBody>
          </p:sp>
          <p:sp>
            <p:nvSpPr>
              <p:cNvPr id="913476" name="Freeform 7"/>
              <p:cNvSpPr>
                <a:spLocks noChangeArrowheads="1"/>
              </p:cNvSpPr>
              <p:nvPr/>
            </p:nvSpPr>
            <p:spPr bwMode="auto">
              <a:xfrm>
                <a:off x="6176963" y="2138363"/>
                <a:ext cx="655637" cy="1219200"/>
              </a:xfrm>
              <a:custGeom>
                <a:avLst/>
                <a:gdLst>
                  <a:gd name="T0" fmla="*/ 2147483647 w 381"/>
                  <a:gd name="T1" fmla="*/ 0 h 432"/>
                  <a:gd name="T2" fmla="*/ 2147483647 w 381"/>
                  <a:gd name="T3" fmla="*/ 2147483647 h 432"/>
                  <a:gd name="T4" fmla="*/ 2147483647 w 381"/>
                  <a:gd name="T5" fmla="*/ 2147483647 h 432"/>
                  <a:gd name="T6" fmla="*/ 2147483647 w 381"/>
                  <a:gd name="T7" fmla="*/ 2147483647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grpSp>
        <p:sp>
          <p:nvSpPr>
            <p:cNvPr id="913479" name="Text Box 71"/>
            <p:cNvSpPr txBox="1">
              <a:spLocks noChangeArrowheads="1"/>
            </p:cNvSpPr>
            <p:nvPr/>
          </p:nvSpPr>
          <p:spPr bwMode="auto">
            <a:xfrm>
              <a:off x="7344703" y="1252995"/>
              <a:ext cx="1810578" cy="430887"/>
            </a:xfrm>
            <a:prstGeom prst="rect">
              <a:avLst/>
            </a:prstGeom>
            <a:noFill/>
            <a:ln w="9525">
              <a:noFill/>
              <a:miter lim="800000"/>
              <a:headEnd/>
              <a:tailEnd/>
            </a:ln>
          </p:spPr>
          <p:txBody>
            <a:bodyPr wrap="square">
              <a:spAutoFit/>
            </a:bodyPr>
            <a:lstStyle/>
            <a:p>
              <a:pPr>
                <a:spcBef>
                  <a:spcPct val="50000"/>
                </a:spcBef>
              </a:pPr>
              <a:r>
                <a:rPr lang="en-GB" sz="1100" b="0" dirty="0"/>
                <a:t>Model climatology +</a:t>
              </a:r>
              <a:r>
                <a:rPr lang="en-GB" sz="1100" b="0" dirty="0">
                  <a:solidFill>
                    <a:srgbClr val="006699"/>
                  </a:solidFill>
                </a:rPr>
                <a:t>observed anomaly</a:t>
              </a:r>
              <a:r>
                <a:rPr lang="en-GB" sz="1100" b="0" dirty="0"/>
                <a:t>  </a:t>
              </a:r>
              <a:endParaRPr lang="en-US" sz="1100" b="0" dirty="0"/>
            </a:p>
          </p:txBody>
        </p:sp>
      </p:grpSp>
      <p:graphicFrame>
        <p:nvGraphicFramePr>
          <p:cNvPr id="914451" name="Object 19"/>
          <p:cNvGraphicFramePr>
            <a:graphicFrameLocks noChangeAspect="1"/>
          </p:cNvGraphicFramePr>
          <p:nvPr>
            <p:extLst>
              <p:ext uri="{D42A27DB-BD31-4B8C-83A1-F6EECF244321}">
                <p14:modId xmlns:p14="http://schemas.microsoft.com/office/powerpoint/2010/main" val="1480339595"/>
              </p:ext>
            </p:extLst>
          </p:nvPr>
        </p:nvGraphicFramePr>
        <p:xfrm>
          <a:off x="5719955" y="5844380"/>
          <a:ext cx="3792538" cy="479425"/>
        </p:xfrm>
        <a:graphic>
          <a:graphicData uri="http://schemas.openxmlformats.org/presentationml/2006/ole">
            <mc:AlternateContent xmlns:mc="http://schemas.openxmlformats.org/markup-compatibility/2006">
              <mc:Choice xmlns:v="urn:schemas-microsoft-com:vml" Requires="v">
                <p:oleObj spid="_x0000_s928870" name="Equation" r:id="rId4" imgW="2006280" imgH="253800" progId="Equation.3">
                  <p:embed/>
                </p:oleObj>
              </mc:Choice>
              <mc:Fallback>
                <p:oleObj name="Equation" r:id="rId4" imgW="200628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9955" y="5844380"/>
                        <a:ext cx="3792538" cy="47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4471" name="Text Box 39"/>
          <p:cNvSpPr txBox="1">
            <a:spLocks noChangeArrowheads="1"/>
          </p:cNvSpPr>
          <p:nvPr/>
        </p:nvSpPr>
        <p:spPr bwMode="auto">
          <a:xfrm>
            <a:off x="5335249" y="4466898"/>
            <a:ext cx="4226263" cy="1200329"/>
          </a:xfrm>
          <a:prstGeom prst="rect">
            <a:avLst/>
          </a:prstGeom>
          <a:noFill/>
          <a:ln w="9525">
            <a:noFill/>
            <a:miter lim="800000"/>
            <a:headEnd/>
            <a:tailEnd/>
          </a:ln>
          <a:effectLst/>
        </p:spPr>
        <p:txBody>
          <a:bodyPr wrap="square">
            <a:spAutoFit/>
          </a:bodyPr>
          <a:lstStyle/>
          <a:p>
            <a:pPr>
              <a:spcBef>
                <a:spcPct val="50000"/>
              </a:spcBef>
            </a:pPr>
            <a:r>
              <a:rPr lang="en-GB" sz="1600" b="0" dirty="0">
                <a:solidFill>
                  <a:schemeClr val="tx2"/>
                </a:solidFill>
              </a:rPr>
              <a:t>Acknowledgment of existence of model error during initialization.</a:t>
            </a:r>
          </a:p>
          <a:p>
            <a:pPr>
              <a:spcBef>
                <a:spcPct val="50000"/>
              </a:spcBef>
            </a:pPr>
            <a:r>
              <a:rPr lang="en-GB" sz="1600" b="0" dirty="0">
                <a:solidFill>
                  <a:schemeClr val="tx2"/>
                </a:solidFill>
              </a:rPr>
              <a:t>Model error is not corrected (“bias blind algorithm”):</a:t>
            </a:r>
            <a:endParaRPr lang="en-US" sz="1600" b="0" dirty="0">
              <a:solidFill>
                <a:schemeClr val="tx2"/>
              </a:solidFill>
            </a:endParaRPr>
          </a:p>
        </p:txBody>
      </p:sp>
      <p:sp>
        <p:nvSpPr>
          <p:cNvPr id="23" name="Text Box 10"/>
          <p:cNvSpPr txBox="1">
            <a:spLocks noChangeArrowheads="1"/>
          </p:cNvSpPr>
          <p:nvPr/>
        </p:nvSpPr>
        <p:spPr bwMode="auto">
          <a:xfrm>
            <a:off x="200472" y="295482"/>
            <a:ext cx="5040561" cy="738664"/>
          </a:xfrm>
          <a:prstGeom prst="rect">
            <a:avLst/>
          </a:prstGeom>
          <a:noFill/>
          <a:ln w="50800">
            <a:noFill/>
            <a:miter lim="800000"/>
            <a:headEnd/>
            <a:tailEnd/>
          </a:ln>
        </p:spPr>
        <p:txBody>
          <a:bodyPr wrap="square">
            <a:spAutoFit/>
          </a:bodyPr>
          <a:lstStyle/>
          <a:p>
            <a:r>
              <a:rPr lang="en-GB" sz="2800" b="0" kern="0" dirty="0" smtClean="0">
                <a:solidFill>
                  <a:srgbClr val="000000"/>
                </a:solidFill>
                <a:latin typeface="Verdana"/>
                <a:ea typeface="+mj-ea"/>
                <a:cs typeface="+mj-cs"/>
              </a:rPr>
              <a:t>Full Initialization</a:t>
            </a:r>
            <a:endParaRPr lang="en-GB" sz="1400" b="0" dirty="0"/>
          </a:p>
          <a:p>
            <a:r>
              <a:rPr lang="en-GB" sz="1400" b="0" dirty="0" smtClean="0"/>
              <a:t> </a:t>
            </a:r>
            <a:endParaRPr lang="en-GB" sz="1400" b="0" dirty="0"/>
          </a:p>
        </p:txBody>
      </p:sp>
      <p:sp>
        <p:nvSpPr>
          <p:cNvPr id="4" name="TextBox 3"/>
          <p:cNvSpPr txBox="1"/>
          <p:nvPr/>
        </p:nvSpPr>
        <p:spPr>
          <a:xfrm>
            <a:off x="16252" y="2878402"/>
            <a:ext cx="5008756" cy="2662267"/>
          </a:xfrm>
          <a:prstGeom prst="rect">
            <a:avLst/>
          </a:prstGeom>
          <a:noFill/>
        </p:spPr>
        <p:txBody>
          <a:bodyPr wrap="square" rtlCol="0">
            <a:spAutoFit/>
          </a:bodyPr>
          <a:lstStyle/>
          <a:p>
            <a:r>
              <a:rPr lang="en-GB" sz="1800" dirty="0" smtClean="0"/>
              <a:t>As Medium range but:</a:t>
            </a:r>
          </a:p>
          <a:p>
            <a:r>
              <a:rPr lang="en-GB" sz="1600" b="0" u="sng" dirty="0" smtClean="0"/>
              <a:t>Model </a:t>
            </a:r>
            <a:r>
              <a:rPr lang="en-GB" sz="1600" b="0" u="sng" dirty="0"/>
              <a:t>bias taken into account during </a:t>
            </a:r>
            <a:r>
              <a:rPr lang="en-GB" sz="1600" b="0" u="sng" dirty="0" smtClean="0"/>
              <a:t>DA.</a:t>
            </a:r>
          </a:p>
          <a:p>
            <a:endParaRPr lang="en-GB" sz="1800" b="0" u="sng" dirty="0"/>
          </a:p>
          <a:p>
            <a:r>
              <a:rPr lang="en-GB" sz="1600" b="0" dirty="0"/>
              <a:t>A posteriori calibration of forecast is </a:t>
            </a:r>
            <a:r>
              <a:rPr lang="en-GB" sz="1600" b="0" dirty="0" smtClean="0"/>
              <a:t>needed</a:t>
            </a:r>
            <a:r>
              <a:rPr lang="en-GB" sz="1800" b="0" dirty="0" smtClean="0"/>
              <a:t>. </a:t>
            </a:r>
            <a:r>
              <a:rPr lang="en-GB" sz="1100" b="0" dirty="0" smtClean="0"/>
              <a:t>Calibration depends on lead time.</a:t>
            </a:r>
          </a:p>
          <a:p>
            <a:endParaRPr lang="en-GB" sz="1800" b="0" dirty="0"/>
          </a:p>
          <a:p>
            <a:r>
              <a:rPr lang="en-GB" sz="1600" b="0" dirty="0"/>
              <a:t>The model </a:t>
            </a:r>
            <a:r>
              <a:rPr lang="en-GB" sz="1600" b="0" dirty="0" smtClean="0"/>
              <a:t>during </a:t>
            </a:r>
            <a:r>
              <a:rPr lang="en-GB" sz="1600" b="0" dirty="0"/>
              <a:t>the initialization is different from the forecast </a:t>
            </a:r>
            <a:r>
              <a:rPr lang="en-GB" sz="1800" b="0" dirty="0"/>
              <a:t>model</a:t>
            </a:r>
            <a:r>
              <a:rPr lang="en-GB" sz="1800" b="0" dirty="0" smtClean="0"/>
              <a:t>. </a:t>
            </a:r>
            <a:r>
              <a:rPr lang="en-GB" sz="1400" b="0" dirty="0" smtClean="0"/>
              <a:t>Bias correction estimated during initialization can not be applied during the forecasts</a:t>
            </a:r>
            <a:endParaRPr lang="en-GB" sz="1400" b="0" dirty="0"/>
          </a:p>
        </p:txBody>
      </p:sp>
      <p:grpSp>
        <p:nvGrpSpPr>
          <p:cNvPr id="25" name="Group 24"/>
          <p:cNvGrpSpPr/>
          <p:nvPr/>
        </p:nvGrpSpPr>
        <p:grpSpPr>
          <a:xfrm>
            <a:off x="200472" y="1477560"/>
            <a:ext cx="4536504" cy="943328"/>
            <a:chOff x="1311275" y="1844675"/>
            <a:chExt cx="8362950" cy="1433513"/>
          </a:xfrm>
        </p:grpSpPr>
        <p:grpSp>
          <p:nvGrpSpPr>
            <p:cNvPr id="26" name="Group 6"/>
            <p:cNvGrpSpPr>
              <a:grpSpLocks/>
            </p:cNvGrpSpPr>
            <p:nvPr/>
          </p:nvGrpSpPr>
          <p:grpSpPr bwMode="auto">
            <a:xfrm>
              <a:off x="1376363" y="1844675"/>
              <a:ext cx="3968750" cy="1433513"/>
              <a:chOff x="884" y="1693"/>
              <a:chExt cx="2308" cy="903"/>
            </a:xfrm>
          </p:grpSpPr>
          <p:sp>
            <p:nvSpPr>
              <p:cNvPr id="43" name="Freeform 7"/>
              <p:cNvSpPr>
                <a:spLocks noChangeArrowheads="1"/>
              </p:cNvSpPr>
              <p:nvPr/>
            </p:nvSpPr>
            <p:spPr bwMode="auto">
              <a:xfrm>
                <a:off x="2812" y="1829"/>
                <a:ext cx="381" cy="768"/>
              </a:xfrm>
              <a:custGeom>
                <a:avLst/>
                <a:gdLst>
                  <a:gd name="T0" fmla="*/ 101 w 381"/>
                  <a:gd name="T1" fmla="*/ 0 h 432"/>
                  <a:gd name="T2" fmla="*/ 373 w 381"/>
                  <a:gd name="T3" fmla="*/ 11239 h 432"/>
                  <a:gd name="T4" fmla="*/ 53 w 381"/>
                  <a:gd name="T5" fmla="*/ 21554 h 432"/>
                  <a:gd name="T6" fmla="*/ 53 w 381"/>
                  <a:gd name="T7" fmla="*/ 24244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grpSp>
            <p:nvGrpSpPr>
              <p:cNvPr id="44" name="Group 8"/>
              <p:cNvGrpSpPr>
                <a:grpSpLocks/>
              </p:cNvGrpSpPr>
              <p:nvPr/>
            </p:nvGrpSpPr>
            <p:grpSpPr bwMode="auto">
              <a:xfrm>
                <a:off x="1835" y="1701"/>
                <a:ext cx="850" cy="775"/>
                <a:chOff x="1835" y="1701"/>
                <a:chExt cx="850" cy="775"/>
              </a:xfrm>
            </p:grpSpPr>
            <p:sp>
              <p:nvSpPr>
                <p:cNvPr id="59" name="Line 9"/>
                <p:cNvSpPr>
                  <a:spLocks noChangeShapeType="1"/>
                </p:cNvSpPr>
                <p:nvPr/>
              </p:nvSpPr>
              <p:spPr bwMode="auto">
                <a:xfrm>
                  <a:off x="1835" y="1701"/>
                  <a:ext cx="1" cy="776"/>
                </a:xfrm>
                <a:prstGeom prst="line">
                  <a:avLst/>
                </a:prstGeom>
                <a:noFill/>
                <a:ln w="38160">
                  <a:solidFill>
                    <a:srgbClr val="000000"/>
                  </a:solidFill>
                  <a:miter lim="800000"/>
                  <a:headEnd/>
                  <a:tailEnd/>
                </a:ln>
              </p:spPr>
              <p:txBody>
                <a:bodyPr/>
                <a:lstStyle/>
                <a:p>
                  <a:endParaRPr lang="en-US"/>
                </a:p>
              </p:txBody>
            </p:sp>
            <p:sp>
              <p:nvSpPr>
                <p:cNvPr id="60" name="Line 10"/>
                <p:cNvSpPr>
                  <a:spLocks noChangeShapeType="1"/>
                </p:cNvSpPr>
                <p:nvPr/>
              </p:nvSpPr>
              <p:spPr bwMode="auto">
                <a:xfrm>
                  <a:off x="1835" y="1999"/>
                  <a:ext cx="395" cy="1"/>
                </a:xfrm>
                <a:prstGeom prst="line">
                  <a:avLst/>
                </a:prstGeom>
                <a:noFill/>
                <a:ln w="38160">
                  <a:solidFill>
                    <a:srgbClr val="000000"/>
                  </a:solidFill>
                  <a:miter lim="800000"/>
                  <a:headEnd/>
                  <a:tailEnd type="triangle" w="med" len="med"/>
                </a:ln>
              </p:spPr>
              <p:txBody>
                <a:bodyPr/>
                <a:lstStyle/>
                <a:p>
                  <a:endParaRPr lang="en-US"/>
                </a:p>
              </p:txBody>
            </p:sp>
            <p:sp>
              <p:nvSpPr>
                <p:cNvPr id="61" name="Line 11"/>
                <p:cNvSpPr>
                  <a:spLocks noChangeShapeType="1"/>
                </p:cNvSpPr>
                <p:nvPr/>
              </p:nvSpPr>
              <p:spPr bwMode="auto">
                <a:xfrm>
                  <a:off x="1835" y="2118"/>
                  <a:ext cx="395" cy="1"/>
                </a:xfrm>
                <a:prstGeom prst="line">
                  <a:avLst/>
                </a:prstGeom>
                <a:noFill/>
                <a:ln w="38160">
                  <a:solidFill>
                    <a:srgbClr val="000000"/>
                  </a:solidFill>
                  <a:miter lim="800000"/>
                  <a:headEnd/>
                  <a:tailEnd type="triangle" w="med" len="med"/>
                </a:ln>
              </p:spPr>
              <p:txBody>
                <a:bodyPr/>
                <a:lstStyle/>
                <a:p>
                  <a:endParaRPr lang="en-US"/>
                </a:p>
              </p:txBody>
            </p:sp>
            <p:sp>
              <p:nvSpPr>
                <p:cNvPr id="62" name="Line 12"/>
                <p:cNvSpPr>
                  <a:spLocks noChangeShapeType="1"/>
                </p:cNvSpPr>
                <p:nvPr/>
              </p:nvSpPr>
              <p:spPr bwMode="auto">
                <a:xfrm>
                  <a:off x="1835" y="2239"/>
                  <a:ext cx="395" cy="1"/>
                </a:xfrm>
                <a:prstGeom prst="line">
                  <a:avLst/>
                </a:prstGeom>
                <a:noFill/>
                <a:ln w="38160">
                  <a:solidFill>
                    <a:srgbClr val="000000"/>
                  </a:solidFill>
                  <a:miter lim="800000"/>
                  <a:headEnd/>
                  <a:tailEnd type="triangle" w="med" len="med"/>
                </a:ln>
              </p:spPr>
              <p:txBody>
                <a:bodyPr/>
                <a:lstStyle/>
                <a:p>
                  <a:endParaRPr lang="en-US"/>
                </a:p>
              </p:txBody>
            </p:sp>
            <p:sp>
              <p:nvSpPr>
                <p:cNvPr id="63" name="Line 13"/>
                <p:cNvSpPr>
                  <a:spLocks noChangeShapeType="1"/>
                </p:cNvSpPr>
                <p:nvPr/>
              </p:nvSpPr>
              <p:spPr bwMode="auto">
                <a:xfrm>
                  <a:off x="1835" y="2477"/>
                  <a:ext cx="395" cy="1"/>
                </a:xfrm>
                <a:prstGeom prst="line">
                  <a:avLst/>
                </a:prstGeom>
                <a:noFill/>
                <a:ln w="38160">
                  <a:solidFill>
                    <a:srgbClr val="000000"/>
                  </a:solidFill>
                  <a:miter lim="800000"/>
                  <a:headEnd/>
                  <a:tailEnd type="triangle" w="med" len="med"/>
                </a:ln>
              </p:spPr>
              <p:txBody>
                <a:bodyPr/>
                <a:lstStyle/>
                <a:p>
                  <a:endParaRPr lang="en-US"/>
                </a:p>
              </p:txBody>
            </p:sp>
            <p:sp>
              <p:nvSpPr>
                <p:cNvPr id="64" name="Line 14"/>
                <p:cNvSpPr>
                  <a:spLocks noChangeShapeType="1"/>
                </p:cNvSpPr>
                <p:nvPr/>
              </p:nvSpPr>
              <p:spPr bwMode="auto">
                <a:xfrm>
                  <a:off x="1835" y="2358"/>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65" name="Line 15"/>
                <p:cNvSpPr>
                  <a:spLocks noChangeShapeType="1"/>
                </p:cNvSpPr>
                <p:nvPr/>
              </p:nvSpPr>
              <p:spPr bwMode="auto">
                <a:xfrm>
                  <a:off x="2262" y="1701"/>
                  <a:ext cx="1" cy="776"/>
                </a:xfrm>
                <a:prstGeom prst="line">
                  <a:avLst/>
                </a:prstGeom>
                <a:noFill/>
                <a:ln w="38160">
                  <a:solidFill>
                    <a:srgbClr val="000000"/>
                  </a:solidFill>
                  <a:miter lim="800000"/>
                  <a:headEnd/>
                  <a:tailEnd/>
                </a:ln>
              </p:spPr>
              <p:txBody>
                <a:bodyPr/>
                <a:lstStyle/>
                <a:p>
                  <a:endParaRPr lang="en-US"/>
                </a:p>
              </p:txBody>
            </p:sp>
            <p:sp>
              <p:nvSpPr>
                <p:cNvPr id="66" name="Line 16"/>
                <p:cNvSpPr>
                  <a:spLocks noChangeShapeType="1"/>
                </p:cNvSpPr>
                <p:nvPr/>
              </p:nvSpPr>
              <p:spPr bwMode="auto">
                <a:xfrm>
                  <a:off x="2262" y="1999"/>
                  <a:ext cx="425" cy="1"/>
                </a:xfrm>
                <a:prstGeom prst="line">
                  <a:avLst/>
                </a:prstGeom>
                <a:noFill/>
                <a:ln w="38160">
                  <a:solidFill>
                    <a:srgbClr val="000000"/>
                  </a:solidFill>
                  <a:miter lim="800000"/>
                  <a:headEnd/>
                  <a:tailEnd type="triangle" w="med" len="med"/>
                </a:ln>
              </p:spPr>
              <p:txBody>
                <a:bodyPr/>
                <a:lstStyle/>
                <a:p>
                  <a:endParaRPr lang="en-US"/>
                </a:p>
              </p:txBody>
            </p:sp>
            <p:sp>
              <p:nvSpPr>
                <p:cNvPr id="67" name="Line 17"/>
                <p:cNvSpPr>
                  <a:spLocks noChangeShapeType="1"/>
                </p:cNvSpPr>
                <p:nvPr/>
              </p:nvSpPr>
              <p:spPr bwMode="auto">
                <a:xfrm>
                  <a:off x="2262" y="2118"/>
                  <a:ext cx="425" cy="1"/>
                </a:xfrm>
                <a:prstGeom prst="line">
                  <a:avLst/>
                </a:prstGeom>
                <a:noFill/>
                <a:ln w="38160">
                  <a:solidFill>
                    <a:srgbClr val="000000"/>
                  </a:solidFill>
                  <a:miter lim="800000"/>
                  <a:headEnd/>
                  <a:tailEnd type="triangle" w="med" len="med"/>
                </a:ln>
              </p:spPr>
              <p:txBody>
                <a:bodyPr/>
                <a:lstStyle/>
                <a:p>
                  <a:endParaRPr lang="en-US"/>
                </a:p>
              </p:txBody>
            </p:sp>
            <p:sp>
              <p:nvSpPr>
                <p:cNvPr id="68" name="Line 18"/>
                <p:cNvSpPr>
                  <a:spLocks noChangeShapeType="1"/>
                </p:cNvSpPr>
                <p:nvPr/>
              </p:nvSpPr>
              <p:spPr bwMode="auto">
                <a:xfrm>
                  <a:off x="2262" y="2239"/>
                  <a:ext cx="425" cy="1"/>
                </a:xfrm>
                <a:prstGeom prst="line">
                  <a:avLst/>
                </a:prstGeom>
                <a:noFill/>
                <a:ln w="38160">
                  <a:solidFill>
                    <a:srgbClr val="000000"/>
                  </a:solidFill>
                  <a:miter lim="800000"/>
                  <a:headEnd/>
                  <a:tailEnd type="triangle" w="med" len="med"/>
                </a:ln>
              </p:spPr>
              <p:txBody>
                <a:bodyPr/>
                <a:lstStyle/>
                <a:p>
                  <a:endParaRPr lang="en-US"/>
                </a:p>
              </p:txBody>
            </p:sp>
            <p:sp>
              <p:nvSpPr>
                <p:cNvPr id="69" name="Line 19"/>
                <p:cNvSpPr>
                  <a:spLocks noChangeShapeType="1"/>
                </p:cNvSpPr>
                <p:nvPr/>
              </p:nvSpPr>
              <p:spPr bwMode="auto">
                <a:xfrm>
                  <a:off x="2262" y="2477"/>
                  <a:ext cx="425" cy="1"/>
                </a:xfrm>
                <a:prstGeom prst="line">
                  <a:avLst/>
                </a:prstGeom>
                <a:noFill/>
                <a:ln w="38160">
                  <a:solidFill>
                    <a:srgbClr val="000000"/>
                  </a:solidFill>
                  <a:miter lim="800000"/>
                  <a:headEnd/>
                  <a:tailEnd type="triangle" w="med" len="med"/>
                </a:ln>
              </p:spPr>
              <p:txBody>
                <a:bodyPr/>
                <a:lstStyle/>
                <a:p>
                  <a:endParaRPr lang="en-US"/>
                </a:p>
              </p:txBody>
            </p:sp>
            <p:sp>
              <p:nvSpPr>
                <p:cNvPr id="70" name="Line 20"/>
                <p:cNvSpPr>
                  <a:spLocks noChangeShapeType="1"/>
                </p:cNvSpPr>
                <p:nvPr/>
              </p:nvSpPr>
              <p:spPr bwMode="auto">
                <a:xfrm>
                  <a:off x="2262" y="2358"/>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grpSp>
          <p:grpSp>
            <p:nvGrpSpPr>
              <p:cNvPr id="45" name="Group 21"/>
              <p:cNvGrpSpPr>
                <a:grpSpLocks/>
              </p:cNvGrpSpPr>
              <p:nvPr/>
            </p:nvGrpSpPr>
            <p:grpSpPr bwMode="auto">
              <a:xfrm>
                <a:off x="884" y="1693"/>
                <a:ext cx="850" cy="775"/>
                <a:chOff x="884" y="1693"/>
                <a:chExt cx="850" cy="775"/>
              </a:xfrm>
            </p:grpSpPr>
            <p:sp>
              <p:nvSpPr>
                <p:cNvPr id="46" name="Line 22"/>
                <p:cNvSpPr>
                  <a:spLocks noChangeShapeType="1"/>
                </p:cNvSpPr>
                <p:nvPr/>
              </p:nvSpPr>
              <p:spPr bwMode="auto">
                <a:xfrm>
                  <a:off x="884" y="1693"/>
                  <a:ext cx="1" cy="776"/>
                </a:xfrm>
                <a:prstGeom prst="line">
                  <a:avLst/>
                </a:prstGeom>
                <a:noFill/>
                <a:ln w="38160">
                  <a:solidFill>
                    <a:srgbClr val="000000"/>
                  </a:solidFill>
                  <a:miter lim="800000"/>
                  <a:headEnd/>
                  <a:tailEnd/>
                </a:ln>
              </p:spPr>
              <p:txBody>
                <a:bodyPr/>
                <a:lstStyle/>
                <a:p>
                  <a:endParaRPr lang="en-US"/>
                </a:p>
              </p:txBody>
            </p:sp>
            <p:sp>
              <p:nvSpPr>
                <p:cNvPr id="47" name="Line 23"/>
                <p:cNvSpPr>
                  <a:spLocks noChangeShapeType="1"/>
                </p:cNvSpPr>
                <p:nvPr/>
              </p:nvSpPr>
              <p:spPr bwMode="auto">
                <a:xfrm>
                  <a:off x="884" y="1991"/>
                  <a:ext cx="395" cy="1"/>
                </a:xfrm>
                <a:prstGeom prst="line">
                  <a:avLst/>
                </a:prstGeom>
                <a:noFill/>
                <a:ln w="38160">
                  <a:solidFill>
                    <a:srgbClr val="000000"/>
                  </a:solidFill>
                  <a:miter lim="800000"/>
                  <a:headEnd/>
                  <a:tailEnd type="triangle" w="med" len="med"/>
                </a:ln>
              </p:spPr>
              <p:txBody>
                <a:bodyPr/>
                <a:lstStyle/>
                <a:p>
                  <a:endParaRPr lang="en-US"/>
                </a:p>
              </p:txBody>
            </p:sp>
            <p:sp>
              <p:nvSpPr>
                <p:cNvPr id="48" name="Line 24"/>
                <p:cNvSpPr>
                  <a:spLocks noChangeShapeType="1"/>
                </p:cNvSpPr>
                <p:nvPr/>
              </p:nvSpPr>
              <p:spPr bwMode="auto">
                <a:xfrm>
                  <a:off x="884" y="2110"/>
                  <a:ext cx="395" cy="1"/>
                </a:xfrm>
                <a:prstGeom prst="line">
                  <a:avLst/>
                </a:prstGeom>
                <a:noFill/>
                <a:ln w="38160">
                  <a:solidFill>
                    <a:srgbClr val="000000"/>
                  </a:solidFill>
                  <a:miter lim="800000"/>
                  <a:headEnd/>
                  <a:tailEnd type="triangle" w="med" len="med"/>
                </a:ln>
              </p:spPr>
              <p:txBody>
                <a:bodyPr/>
                <a:lstStyle/>
                <a:p>
                  <a:endParaRPr lang="en-US"/>
                </a:p>
              </p:txBody>
            </p:sp>
            <p:sp>
              <p:nvSpPr>
                <p:cNvPr id="49" name="Line 25"/>
                <p:cNvSpPr>
                  <a:spLocks noChangeShapeType="1"/>
                </p:cNvSpPr>
                <p:nvPr/>
              </p:nvSpPr>
              <p:spPr bwMode="auto">
                <a:xfrm>
                  <a:off x="884" y="2231"/>
                  <a:ext cx="395" cy="1"/>
                </a:xfrm>
                <a:prstGeom prst="line">
                  <a:avLst/>
                </a:prstGeom>
                <a:noFill/>
                <a:ln w="38160">
                  <a:solidFill>
                    <a:srgbClr val="000000"/>
                  </a:solidFill>
                  <a:miter lim="800000"/>
                  <a:headEnd/>
                  <a:tailEnd type="triangle" w="med" len="med"/>
                </a:ln>
              </p:spPr>
              <p:txBody>
                <a:bodyPr/>
                <a:lstStyle/>
                <a:p>
                  <a:endParaRPr lang="en-US"/>
                </a:p>
              </p:txBody>
            </p:sp>
            <p:sp>
              <p:nvSpPr>
                <p:cNvPr id="50" name="Line 26"/>
                <p:cNvSpPr>
                  <a:spLocks noChangeShapeType="1"/>
                </p:cNvSpPr>
                <p:nvPr/>
              </p:nvSpPr>
              <p:spPr bwMode="auto">
                <a:xfrm>
                  <a:off x="884" y="2469"/>
                  <a:ext cx="395" cy="1"/>
                </a:xfrm>
                <a:prstGeom prst="line">
                  <a:avLst/>
                </a:prstGeom>
                <a:noFill/>
                <a:ln w="38160">
                  <a:solidFill>
                    <a:srgbClr val="000000"/>
                  </a:solidFill>
                  <a:miter lim="800000"/>
                  <a:headEnd/>
                  <a:tailEnd type="triangle" w="med" len="med"/>
                </a:ln>
              </p:spPr>
              <p:txBody>
                <a:bodyPr/>
                <a:lstStyle/>
                <a:p>
                  <a:endParaRPr lang="en-US"/>
                </a:p>
              </p:txBody>
            </p:sp>
            <p:sp>
              <p:nvSpPr>
                <p:cNvPr id="51" name="Line 27"/>
                <p:cNvSpPr>
                  <a:spLocks noChangeShapeType="1"/>
                </p:cNvSpPr>
                <p:nvPr/>
              </p:nvSpPr>
              <p:spPr bwMode="auto">
                <a:xfrm>
                  <a:off x="884" y="2350"/>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52" name="Line 28"/>
                <p:cNvSpPr>
                  <a:spLocks noChangeShapeType="1"/>
                </p:cNvSpPr>
                <p:nvPr/>
              </p:nvSpPr>
              <p:spPr bwMode="auto">
                <a:xfrm>
                  <a:off x="1310" y="1693"/>
                  <a:ext cx="1" cy="776"/>
                </a:xfrm>
                <a:prstGeom prst="line">
                  <a:avLst/>
                </a:prstGeom>
                <a:noFill/>
                <a:ln w="38160">
                  <a:solidFill>
                    <a:srgbClr val="000000"/>
                  </a:solidFill>
                  <a:miter lim="800000"/>
                  <a:headEnd/>
                  <a:tailEnd/>
                </a:ln>
              </p:spPr>
              <p:txBody>
                <a:bodyPr/>
                <a:lstStyle/>
                <a:p>
                  <a:endParaRPr lang="en-US"/>
                </a:p>
              </p:txBody>
            </p:sp>
            <p:sp>
              <p:nvSpPr>
                <p:cNvPr id="53" name="Line 29"/>
                <p:cNvSpPr>
                  <a:spLocks noChangeShapeType="1"/>
                </p:cNvSpPr>
                <p:nvPr/>
              </p:nvSpPr>
              <p:spPr bwMode="auto">
                <a:xfrm>
                  <a:off x="1310" y="1991"/>
                  <a:ext cx="425" cy="1"/>
                </a:xfrm>
                <a:prstGeom prst="line">
                  <a:avLst/>
                </a:prstGeom>
                <a:noFill/>
                <a:ln w="38160">
                  <a:solidFill>
                    <a:srgbClr val="000000"/>
                  </a:solidFill>
                  <a:miter lim="800000"/>
                  <a:headEnd/>
                  <a:tailEnd type="triangle" w="med" len="med"/>
                </a:ln>
              </p:spPr>
              <p:txBody>
                <a:bodyPr/>
                <a:lstStyle/>
                <a:p>
                  <a:endParaRPr lang="en-US"/>
                </a:p>
              </p:txBody>
            </p:sp>
            <p:sp>
              <p:nvSpPr>
                <p:cNvPr id="54" name="Line 30"/>
                <p:cNvSpPr>
                  <a:spLocks noChangeShapeType="1"/>
                </p:cNvSpPr>
                <p:nvPr/>
              </p:nvSpPr>
              <p:spPr bwMode="auto">
                <a:xfrm>
                  <a:off x="1310" y="2110"/>
                  <a:ext cx="425" cy="1"/>
                </a:xfrm>
                <a:prstGeom prst="line">
                  <a:avLst/>
                </a:prstGeom>
                <a:noFill/>
                <a:ln w="38160">
                  <a:solidFill>
                    <a:srgbClr val="000000"/>
                  </a:solidFill>
                  <a:miter lim="800000"/>
                  <a:headEnd/>
                  <a:tailEnd type="triangle" w="med" len="med"/>
                </a:ln>
              </p:spPr>
              <p:txBody>
                <a:bodyPr/>
                <a:lstStyle/>
                <a:p>
                  <a:endParaRPr lang="en-US"/>
                </a:p>
              </p:txBody>
            </p:sp>
            <p:sp>
              <p:nvSpPr>
                <p:cNvPr id="55" name="Line 31"/>
                <p:cNvSpPr>
                  <a:spLocks noChangeShapeType="1"/>
                </p:cNvSpPr>
                <p:nvPr/>
              </p:nvSpPr>
              <p:spPr bwMode="auto">
                <a:xfrm>
                  <a:off x="1310" y="2469"/>
                  <a:ext cx="425" cy="1"/>
                </a:xfrm>
                <a:prstGeom prst="line">
                  <a:avLst/>
                </a:prstGeom>
                <a:noFill/>
                <a:ln w="38160">
                  <a:solidFill>
                    <a:srgbClr val="000000"/>
                  </a:solidFill>
                  <a:miter lim="800000"/>
                  <a:headEnd/>
                  <a:tailEnd type="triangle" w="med" len="med"/>
                </a:ln>
              </p:spPr>
              <p:txBody>
                <a:bodyPr/>
                <a:lstStyle/>
                <a:p>
                  <a:endParaRPr lang="en-US"/>
                </a:p>
              </p:txBody>
            </p:sp>
            <p:sp>
              <p:nvSpPr>
                <p:cNvPr id="56" name="Line 32"/>
                <p:cNvSpPr>
                  <a:spLocks noChangeShapeType="1"/>
                </p:cNvSpPr>
                <p:nvPr/>
              </p:nvSpPr>
              <p:spPr bwMode="auto">
                <a:xfrm>
                  <a:off x="1310" y="2350"/>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57" name="Line 33"/>
                <p:cNvSpPr>
                  <a:spLocks noChangeShapeType="1"/>
                </p:cNvSpPr>
                <p:nvPr/>
              </p:nvSpPr>
              <p:spPr bwMode="auto">
                <a:xfrm>
                  <a:off x="1307" y="2233"/>
                  <a:ext cx="425" cy="1"/>
                </a:xfrm>
                <a:prstGeom prst="line">
                  <a:avLst/>
                </a:prstGeom>
                <a:noFill/>
                <a:ln w="38160">
                  <a:solidFill>
                    <a:srgbClr val="000000"/>
                  </a:solidFill>
                  <a:miter lim="800000"/>
                  <a:headEnd/>
                  <a:tailEnd type="triangle" w="med" len="med"/>
                </a:ln>
              </p:spPr>
              <p:txBody>
                <a:bodyPr/>
                <a:lstStyle/>
                <a:p>
                  <a:endParaRPr lang="en-US"/>
                </a:p>
              </p:txBody>
            </p:sp>
          </p:grpSp>
        </p:grpSp>
        <p:sp>
          <p:nvSpPr>
            <p:cNvPr id="27" name="Freeform 37"/>
            <p:cNvSpPr>
              <a:spLocks noChangeArrowheads="1"/>
            </p:cNvSpPr>
            <p:nvPr/>
          </p:nvSpPr>
          <p:spPr bwMode="auto">
            <a:xfrm>
              <a:off x="7531100" y="2011363"/>
              <a:ext cx="866775" cy="1130300"/>
            </a:xfrm>
            <a:custGeom>
              <a:avLst/>
              <a:gdLst>
                <a:gd name="T0" fmla="*/ 2147483647 w 344"/>
                <a:gd name="T1" fmla="*/ 0 h 440"/>
                <a:gd name="T2" fmla="*/ 2147483647 w 344"/>
                <a:gd name="T3" fmla="*/ 2147483647 h 440"/>
                <a:gd name="T4" fmla="*/ 2147483647 w 344"/>
                <a:gd name="T5" fmla="*/ 2147483647 h 440"/>
                <a:gd name="T6" fmla="*/ 2147483647 w 344"/>
                <a:gd name="T7" fmla="*/ 2147483647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nvGrpSpPr>
            <p:cNvPr id="28" name="Group 38"/>
            <p:cNvGrpSpPr>
              <a:grpSpLocks/>
            </p:cNvGrpSpPr>
            <p:nvPr/>
          </p:nvGrpSpPr>
          <p:grpSpPr bwMode="auto">
            <a:xfrm>
              <a:off x="6745288" y="1852613"/>
              <a:ext cx="703262" cy="1216025"/>
              <a:chOff x="3929" y="1761"/>
              <a:chExt cx="409" cy="766"/>
            </a:xfrm>
          </p:grpSpPr>
          <p:sp>
            <p:nvSpPr>
              <p:cNvPr id="37" name="Line 39"/>
              <p:cNvSpPr>
                <a:spLocks noChangeShapeType="1"/>
              </p:cNvSpPr>
              <p:nvPr/>
            </p:nvSpPr>
            <p:spPr bwMode="auto">
              <a:xfrm>
                <a:off x="3929" y="1761"/>
                <a:ext cx="1" cy="767"/>
              </a:xfrm>
              <a:prstGeom prst="line">
                <a:avLst/>
              </a:prstGeom>
              <a:noFill/>
              <a:ln w="38160">
                <a:solidFill>
                  <a:srgbClr val="B50069"/>
                </a:solidFill>
                <a:miter lim="800000"/>
                <a:headEnd/>
                <a:tailEnd/>
              </a:ln>
            </p:spPr>
            <p:txBody>
              <a:bodyPr/>
              <a:lstStyle/>
              <a:p>
                <a:endParaRPr lang="en-US"/>
              </a:p>
            </p:txBody>
          </p:sp>
          <p:sp>
            <p:nvSpPr>
              <p:cNvPr id="38" name="Line 40"/>
              <p:cNvSpPr>
                <a:spLocks noChangeShapeType="1"/>
              </p:cNvSpPr>
              <p:nvPr/>
            </p:nvSpPr>
            <p:spPr bwMode="auto">
              <a:xfrm>
                <a:off x="3929" y="2055"/>
                <a:ext cx="405" cy="1"/>
              </a:xfrm>
              <a:prstGeom prst="line">
                <a:avLst/>
              </a:prstGeom>
              <a:noFill/>
              <a:ln w="38160">
                <a:solidFill>
                  <a:srgbClr val="B50069"/>
                </a:solidFill>
                <a:miter lim="800000"/>
                <a:headEnd/>
                <a:tailEnd type="triangle" w="med" len="med"/>
              </a:ln>
            </p:spPr>
            <p:txBody>
              <a:bodyPr/>
              <a:lstStyle/>
              <a:p>
                <a:endParaRPr lang="en-US"/>
              </a:p>
            </p:txBody>
          </p:sp>
          <p:sp>
            <p:nvSpPr>
              <p:cNvPr id="39" name="Line 41"/>
              <p:cNvSpPr>
                <a:spLocks noChangeShapeType="1"/>
              </p:cNvSpPr>
              <p:nvPr/>
            </p:nvSpPr>
            <p:spPr bwMode="auto">
              <a:xfrm>
                <a:off x="3929" y="2173"/>
                <a:ext cx="405" cy="1"/>
              </a:xfrm>
              <a:prstGeom prst="line">
                <a:avLst/>
              </a:prstGeom>
              <a:noFill/>
              <a:ln w="38160">
                <a:solidFill>
                  <a:srgbClr val="B50069"/>
                </a:solidFill>
                <a:miter lim="800000"/>
                <a:headEnd/>
                <a:tailEnd type="triangle" w="med" len="med"/>
              </a:ln>
            </p:spPr>
            <p:txBody>
              <a:bodyPr/>
              <a:lstStyle/>
              <a:p>
                <a:endParaRPr lang="en-US"/>
              </a:p>
            </p:txBody>
          </p:sp>
          <p:sp>
            <p:nvSpPr>
              <p:cNvPr id="40" name="Line 42"/>
              <p:cNvSpPr>
                <a:spLocks noChangeShapeType="1"/>
              </p:cNvSpPr>
              <p:nvPr/>
            </p:nvSpPr>
            <p:spPr bwMode="auto">
              <a:xfrm>
                <a:off x="3929" y="2527"/>
                <a:ext cx="405" cy="1"/>
              </a:xfrm>
              <a:prstGeom prst="line">
                <a:avLst/>
              </a:prstGeom>
              <a:noFill/>
              <a:ln w="38160">
                <a:solidFill>
                  <a:srgbClr val="B50069"/>
                </a:solidFill>
                <a:miter lim="800000"/>
                <a:headEnd/>
                <a:tailEnd type="triangle" w="med" len="med"/>
              </a:ln>
            </p:spPr>
            <p:txBody>
              <a:bodyPr/>
              <a:lstStyle/>
              <a:p>
                <a:endParaRPr lang="en-US"/>
              </a:p>
            </p:txBody>
          </p:sp>
          <p:sp>
            <p:nvSpPr>
              <p:cNvPr id="41" name="Line 43"/>
              <p:cNvSpPr>
                <a:spLocks noChangeShapeType="1"/>
              </p:cNvSpPr>
              <p:nvPr/>
            </p:nvSpPr>
            <p:spPr bwMode="auto">
              <a:xfrm>
                <a:off x="3929" y="2409"/>
                <a:ext cx="405" cy="1"/>
              </a:xfrm>
              <a:prstGeom prst="line">
                <a:avLst/>
              </a:prstGeom>
              <a:noFill/>
              <a:ln w="38160" cap="rnd">
                <a:solidFill>
                  <a:srgbClr val="B50069"/>
                </a:solidFill>
                <a:prstDash val="sysDot"/>
                <a:miter lim="800000"/>
                <a:headEnd/>
                <a:tailEnd type="triangle" w="med" len="med"/>
              </a:ln>
            </p:spPr>
            <p:txBody>
              <a:bodyPr/>
              <a:lstStyle/>
              <a:p>
                <a:endParaRPr lang="en-US"/>
              </a:p>
            </p:txBody>
          </p:sp>
          <p:sp>
            <p:nvSpPr>
              <p:cNvPr id="42" name="Line 44"/>
              <p:cNvSpPr>
                <a:spLocks noChangeShapeType="1"/>
              </p:cNvSpPr>
              <p:nvPr/>
            </p:nvSpPr>
            <p:spPr bwMode="auto">
              <a:xfrm>
                <a:off x="3934" y="2309"/>
                <a:ext cx="405" cy="1"/>
              </a:xfrm>
              <a:prstGeom prst="line">
                <a:avLst/>
              </a:prstGeom>
              <a:noFill/>
              <a:ln w="38160">
                <a:solidFill>
                  <a:srgbClr val="B50069"/>
                </a:solidFill>
                <a:miter lim="800000"/>
                <a:headEnd/>
                <a:tailEnd type="triangle" w="med" len="med"/>
              </a:ln>
            </p:spPr>
            <p:txBody>
              <a:bodyPr/>
              <a:lstStyle/>
              <a:p>
                <a:endParaRPr lang="en-US"/>
              </a:p>
            </p:txBody>
          </p:sp>
        </p:grpSp>
        <p:grpSp>
          <p:nvGrpSpPr>
            <p:cNvPr id="29" name="Group 49"/>
            <p:cNvGrpSpPr>
              <a:grpSpLocks/>
            </p:cNvGrpSpPr>
            <p:nvPr/>
          </p:nvGrpSpPr>
          <p:grpSpPr bwMode="auto">
            <a:xfrm>
              <a:off x="1311275" y="1844675"/>
              <a:ext cx="5588000" cy="0"/>
              <a:chOff x="769" y="1726"/>
              <a:chExt cx="3249" cy="0"/>
            </a:xfrm>
          </p:grpSpPr>
          <p:sp>
            <p:nvSpPr>
              <p:cNvPr id="33" name="Line 50"/>
              <p:cNvSpPr>
                <a:spLocks noChangeShapeType="1"/>
              </p:cNvSpPr>
              <p:nvPr/>
            </p:nvSpPr>
            <p:spPr bwMode="auto">
              <a:xfrm>
                <a:off x="1781" y="1726"/>
                <a:ext cx="869" cy="1"/>
              </a:xfrm>
              <a:prstGeom prst="line">
                <a:avLst/>
              </a:prstGeom>
              <a:noFill/>
              <a:ln w="38160">
                <a:solidFill>
                  <a:srgbClr val="3333CC"/>
                </a:solidFill>
                <a:miter lim="800000"/>
                <a:headEnd/>
                <a:tailEnd/>
              </a:ln>
            </p:spPr>
            <p:txBody>
              <a:bodyPr/>
              <a:lstStyle/>
              <a:p>
                <a:endParaRPr lang="en-US"/>
              </a:p>
            </p:txBody>
          </p:sp>
          <p:sp>
            <p:nvSpPr>
              <p:cNvPr id="34" name="Line 51"/>
              <p:cNvSpPr>
                <a:spLocks noChangeShapeType="1"/>
              </p:cNvSpPr>
              <p:nvPr/>
            </p:nvSpPr>
            <p:spPr bwMode="auto">
              <a:xfrm>
                <a:off x="769" y="1726"/>
                <a:ext cx="1053" cy="1"/>
              </a:xfrm>
              <a:prstGeom prst="line">
                <a:avLst/>
              </a:prstGeom>
              <a:noFill/>
              <a:ln w="38160">
                <a:solidFill>
                  <a:srgbClr val="3333CC"/>
                </a:solidFill>
                <a:miter lim="800000"/>
                <a:headEnd/>
                <a:tailEnd/>
              </a:ln>
            </p:spPr>
            <p:txBody>
              <a:bodyPr/>
              <a:lstStyle/>
              <a:p>
                <a:endParaRPr lang="en-US"/>
              </a:p>
            </p:txBody>
          </p:sp>
          <p:sp>
            <p:nvSpPr>
              <p:cNvPr id="35" name="Line 52"/>
              <p:cNvSpPr>
                <a:spLocks noChangeShapeType="1"/>
              </p:cNvSpPr>
              <p:nvPr/>
            </p:nvSpPr>
            <p:spPr bwMode="auto">
              <a:xfrm>
                <a:off x="3467" y="1726"/>
                <a:ext cx="551" cy="1"/>
              </a:xfrm>
              <a:prstGeom prst="line">
                <a:avLst/>
              </a:prstGeom>
              <a:noFill/>
              <a:ln w="38160">
                <a:solidFill>
                  <a:srgbClr val="3333CC"/>
                </a:solidFill>
                <a:miter lim="800000"/>
                <a:headEnd/>
                <a:tailEnd type="triangle" w="med" len="med"/>
              </a:ln>
            </p:spPr>
            <p:txBody>
              <a:bodyPr/>
              <a:lstStyle/>
              <a:p>
                <a:endParaRPr lang="en-US"/>
              </a:p>
            </p:txBody>
          </p:sp>
          <p:sp>
            <p:nvSpPr>
              <p:cNvPr id="36" name="Line 53"/>
              <p:cNvSpPr>
                <a:spLocks noChangeShapeType="1"/>
              </p:cNvSpPr>
              <p:nvPr/>
            </p:nvSpPr>
            <p:spPr bwMode="auto">
              <a:xfrm>
                <a:off x="2651" y="1726"/>
                <a:ext cx="816" cy="1"/>
              </a:xfrm>
              <a:prstGeom prst="line">
                <a:avLst/>
              </a:prstGeom>
              <a:noFill/>
              <a:ln w="38160">
                <a:solidFill>
                  <a:srgbClr val="00AE00"/>
                </a:solidFill>
                <a:prstDash val="sysDot"/>
                <a:miter lim="800000"/>
                <a:headEnd/>
                <a:tailEnd/>
              </a:ln>
            </p:spPr>
            <p:txBody>
              <a:bodyPr/>
              <a:lstStyle/>
              <a:p>
                <a:endParaRPr lang="en-US"/>
              </a:p>
            </p:txBody>
          </p:sp>
        </p:grpSp>
        <p:grpSp>
          <p:nvGrpSpPr>
            <p:cNvPr id="30" name="Group 54"/>
            <p:cNvGrpSpPr>
              <a:grpSpLocks/>
            </p:cNvGrpSpPr>
            <p:nvPr/>
          </p:nvGrpSpPr>
          <p:grpSpPr bwMode="auto">
            <a:xfrm>
              <a:off x="8769350" y="1989138"/>
              <a:ext cx="904875" cy="1217612"/>
              <a:chOff x="5142" y="1840"/>
              <a:chExt cx="527" cy="767"/>
            </a:xfrm>
          </p:grpSpPr>
          <p:sp>
            <p:nvSpPr>
              <p:cNvPr id="31" name="Freeform 55"/>
              <p:cNvSpPr>
                <a:spLocks noChangeArrowheads="1"/>
              </p:cNvSpPr>
              <p:nvPr/>
            </p:nvSpPr>
            <p:spPr bwMode="auto">
              <a:xfrm>
                <a:off x="5142" y="1840"/>
                <a:ext cx="384" cy="768"/>
              </a:xfrm>
              <a:custGeom>
                <a:avLst/>
                <a:gdLst>
                  <a:gd name="T0" fmla="*/ 108 w 381"/>
                  <a:gd name="T1" fmla="*/ 0 h 432"/>
                  <a:gd name="T2" fmla="*/ 394 w 381"/>
                  <a:gd name="T3" fmla="*/ 11239 h 432"/>
                  <a:gd name="T4" fmla="*/ 53 w 381"/>
                  <a:gd name="T5" fmla="*/ 21554 h 432"/>
                  <a:gd name="T6" fmla="*/ 53 w 381"/>
                  <a:gd name="T7" fmla="*/ 24244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sp>
            <p:nvSpPr>
              <p:cNvPr id="32" name="Freeform 56"/>
              <p:cNvSpPr>
                <a:spLocks noChangeArrowheads="1"/>
              </p:cNvSpPr>
              <p:nvPr/>
            </p:nvSpPr>
            <p:spPr bwMode="auto">
              <a:xfrm>
                <a:off x="5142" y="1840"/>
                <a:ext cx="528" cy="768"/>
              </a:xfrm>
              <a:custGeom>
                <a:avLst/>
                <a:gdLst>
                  <a:gd name="T0" fmla="*/ 1928 w 344"/>
                  <a:gd name="T1" fmla="*/ 0 h 440"/>
                  <a:gd name="T2" fmla="*/ 6747 w 344"/>
                  <a:gd name="T3" fmla="*/ 4744 h 440"/>
                  <a:gd name="T4" fmla="*/ 973 w 344"/>
                  <a:gd name="T5" fmla="*/ 18938 h 440"/>
                  <a:gd name="T6" fmla="*/ 973 w 344"/>
                  <a:gd name="T7" fmla="*/ 21321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grpSp>
      <p:graphicFrame>
        <p:nvGraphicFramePr>
          <p:cNvPr id="5" name="Object 4"/>
          <p:cNvGraphicFramePr>
            <a:graphicFrameLocks noChangeAspect="1"/>
          </p:cNvGraphicFramePr>
          <p:nvPr>
            <p:extLst>
              <p:ext uri="{D42A27DB-BD31-4B8C-83A1-F6EECF244321}">
                <p14:modId xmlns:p14="http://schemas.microsoft.com/office/powerpoint/2010/main" val="3223275891"/>
              </p:ext>
            </p:extLst>
          </p:nvPr>
        </p:nvGraphicFramePr>
        <p:xfrm>
          <a:off x="182108" y="5702071"/>
          <a:ext cx="4789228" cy="1048903"/>
        </p:xfrm>
        <a:graphic>
          <a:graphicData uri="http://schemas.openxmlformats.org/presentationml/2006/ole">
            <mc:AlternateContent xmlns:mc="http://schemas.openxmlformats.org/markup-compatibility/2006">
              <mc:Choice xmlns:v="urn:schemas-microsoft-com:vml" Requires="v">
                <p:oleObj spid="_x0000_s928871" name="Equation" r:id="rId6" imgW="2082800" imgH="533400" progId="Equation.3">
                  <p:embed/>
                </p:oleObj>
              </mc:Choice>
              <mc:Fallback>
                <p:oleObj name="Equation" r:id="rId6" imgW="2082800" imgH="533400" progId="Equation.3">
                  <p:embed/>
                  <p:pic>
                    <p:nvPicPr>
                      <p:cNvPr id="0" name="Object 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108" y="5702071"/>
                        <a:ext cx="4789228" cy="1048903"/>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2618507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1445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1447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14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4453" grpId="0"/>
      <p:bldP spid="58" grpId="0"/>
      <p:bldP spid="914471" grpId="0"/>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272480" y="342542"/>
            <a:ext cx="6480720" cy="647923"/>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t>Anomaly Initialization (</a:t>
            </a:r>
            <a:r>
              <a:rPr lang="en-GB" sz="2800" dirty="0" err="1" smtClean="0"/>
              <a:t>Cont</a:t>
            </a:r>
            <a:r>
              <a:rPr lang="en-GB" sz="2800" dirty="0" smtClean="0"/>
              <a:t>) </a:t>
            </a:r>
            <a:br>
              <a:rPr lang="en-GB" sz="2800" dirty="0" smtClean="0"/>
            </a:br>
            <a:endParaRPr lang="en-GB" dirty="0" smtClean="0"/>
          </a:p>
        </p:txBody>
      </p:sp>
      <p:sp>
        <p:nvSpPr>
          <p:cNvPr id="4" name="Rectangle 5"/>
          <p:cNvSpPr txBox="1">
            <a:spLocks noChangeArrowheads="1"/>
          </p:cNvSpPr>
          <p:nvPr/>
        </p:nvSpPr>
        <p:spPr bwMode="auto">
          <a:xfrm>
            <a:off x="272480" y="990465"/>
            <a:ext cx="9553600" cy="2581473"/>
          </a:xfrm>
          <a:prstGeom prst="rect">
            <a:avLst/>
          </a:prstGeom>
          <a:solidFill>
            <a:schemeClr val="bg1"/>
          </a:solid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381000" indent="-381000" algn="ctr">
              <a:buFontTx/>
              <a:buNone/>
            </a:pPr>
            <a:r>
              <a:rPr lang="en-GB" sz="2800" dirty="0" smtClean="0"/>
              <a:t>Two flavours</a:t>
            </a:r>
          </a:p>
          <a:p>
            <a:pPr marL="381000" indent="-381000">
              <a:buFontTx/>
              <a:buAutoNum type="arabicPeriod"/>
            </a:pPr>
            <a:r>
              <a:rPr lang="en-GB" sz="1400" b="1" dirty="0" smtClean="0">
                <a:solidFill>
                  <a:srgbClr val="0000FF"/>
                </a:solidFill>
                <a:latin typeface="Verdana" pitchFamily="34" charset="0"/>
                <a:ea typeface="Verdana" pitchFamily="34" charset="0"/>
                <a:cs typeface="Verdana" pitchFamily="34" charset="0"/>
              </a:rPr>
              <a:t>One-Tier anomaly initialization (Smith et al 2007). </a:t>
            </a:r>
            <a:r>
              <a:rPr lang="en-GB" sz="1400" dirty="0" smtClean="0">
                <a:latin typeface="Verdana" pitchFamily="34" charset="0"/>
                <a:ea typeface="Verdana" pitchFamily="34" charset="0"/>
                <a:cs typeface="Verdana" pitchFamily="34" charset="0"/>
              </a:rPr>
              <a:t>Ocean observations are assimilated directly. Background error covariance formulation derived from coupled model (EOFs, </a:t>
            </a:r>
            <a:r>
              <a:rPr lang="en-GB" sz="1400" dirty="0" err="1" smtClean="0">
                <a:latin typeface="Verdana" pitchFamily="34" charset="0"/>
                <a:ea typeface="Verdana" pitchFamily="34" charset="0"/>
                <a:cs typeface="Verdana" pitchFamily="34" charset="0"/>
              </a:rPr>
              <a:t>EnOI</a:t>
            </a:r>
            <a:r>
              <a:rPr lang="en-GB" sz="1400" dirty="0" smtClean="0">
                <a:latin typeface="Verdana" pitchFamily="34" charset="0"/>
                <a:ea typeface="Verdana" pitchFamily="34" charset="0"/>
                <a:cs typeface="Verdana" pitchFamily="34" charset="0"/>
              </a:rPr>
              <a:t>, </a:t>
            </a:r>
            <a:r>
              <a:rPr lang="en-GB" sz="1400" dirty="0" err="1" smtClean="0">
                <a:latin typeface="Verdana" pitchFamily="34" charset="0"/>
                <a:ea typeface="Verdana" pitchFamily="34" charset="0"/>
                <a:cs typeface="Verdana" pitchFamily="34" charset="0"/>
              </a:rPr>
              <a:t>EnKF</a:t>
            </a:r>
            <a:r>
              <a:rPr lang="en-GB" sz="1400" dirty="0" smtClean="0">
                <a:latin typeface="Verdana" pitchFamily="34" charset="0"/>
                <a:ea typeface="Verdana" pitchFamily="34" charset="0"/>
                <a:cs typeface="Verdana" pitchFamily="34" charset="0"/>
              </a:rPr>
              <a:t>). Emphasis on large spatial scales</a:t>
            </a:r>
          </a:p>
          <a:p>
            <a:pPr marL="381000" indent="-381000">
              <a:buFontTx/>
              <a:buAutoNum type="arabicPeriod"/>
            </a:pPr>
            <a:r>
              <a:rPr lang="en-GB" sz="1400" b="1" dirty="0" smtClean="0">
                <a:solidFill>
                  <a:srgbClr val="0000FF"/>
                </a:solidFill>
                <a:latin typeface="Verdana" pitchFamily="34" charset="0"/>
                <a:ea typeface="Verdana" pitchFamily="34" charset="0"/>
                <a:cs typeface="Verdana" pitchFamily="34" charset="0"/>
              </a:rPr>
              <a:t>Two-Tier anomaly initialization (</a:t>
            </a:r>
            <a:r>
              <a:rPr lang="en-GB" sz="1400" b="1" dirty="0" err="1" smtClean="0">
                <a:solidFill>
                  <a:srgbClr val="0000FF"/>
                </a:solidFill>
                <a:latin typeface="Verdana" pitchFamily="34" charset="0"/>
                <a:ea typeface="Verdana" pitchFamily="34" charset="0"/>
                <a:cs typeface="Verdana" pitchFamily="34" charset="0"/>
              </a:rPr>
              <a:t>Pohlmann</a:t>
            </a:r>
            <a:r>
              <a:rPr lang="en-GB" sz="1400" b="1" dirty="0" smtClean="0">
                <a:solidFill>
                  <a:srgbClr val="0000FF"/>
                </a:solidFill>
                <a:latin typeface="Verdana" pitchFamily="34" charset="0"/>
                <a:ea typeface="Verdana" pitchFamily="34" charset="0"/>
                <a:cs typeface="Verdana" pitchFamily="34" charset="0"/>
              </a:rPr>
              <a:t> et al 2009). </a:t>
            </a:r>
            <a:r>
              <a:rPr lang="en-GB" sz="1400" dirty="0" smtClean="0">
                <a:latin typeface="Verdana" pitchFamily="34" charset="0"/>
                <a:ea typeface="Verdana" pitchFamily="34" charset="0"/>
                <a:cs typeface="Verdana" pitchFamily="34" charset="0"/>
              </a:rPr>
              <a:t>Nudging of anomalies from existing ocean re-analysis. The spatial structures are those provided by the source  re-analysis.</a:t>
            </a:r>
          </a:p>
        </p:txBody>
      </p:sp>
      <p:sp>
        <p:nvSpPr>
          <p:cNvPr id="5" name="Rectangle 4"/>
          <p:cNvSpPr txBox="1">
            <a:spLocks noChangeArrowheads="1"/>
          </p:cNvSpPr>
          <p:nvPr/>
        </p:nvSpPr>
        <p:spPr bwMode="auto">
          <a:xfrm>
            <a:off x="329928" y="4437112"/>
            <a:ext cx="9468990" cy="1872208"/>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gn="ctr">
              <a:buFontTx/>
              <a:buNone/>
            </a:pPr>
            <a:r>
              <a:rPr lang="en-GB" sz="2800" dirty="0" smtClean="0">
                <a:latin typeface="Verdana" pitchFamily="34" charset="0"/>
                <a:ea typeface="Verdana" pitchFamily="34" charset="0"/>
                <a:cs typeface="Verdana" pitchFamily="34" charset="0"/>
              </a:rPr>
              <a:t>Limitations</a:t>
            </a:r>
          </a:p>
          <a:p>
            <a:r>
              <a:rPr lang="en-GB" sz="1600" b="0" dirty="0" smtClean="0">
                <a:latin typeface="Verdana" pitchFamily="34" charset="0"/>
                <a:ea typeface="Verdana" pitchFamily="34" charset="0"/>
                <a:cs typeface="Verdana" pitchFamily="34" charset="0"/>
              </a:rPr>
              <a:t>It assumes quasi-linear regime.</a:t>
            </a:r>
          </a:p>
          <a:p>
            <a:r>
              <a:rPr lang="en-GB" sz="1600" b="0" dirty="0" smtClean="0">
                <a:solidFill>
                  <a:srgbClr val="C00000"/>
                </a:solidFill>
                <a:latin typeface="Verdana" pitchFamily="34" charset="0"/>
                <a:ea typeface="Verdana" pitchFamily="34" charset="0"/>
                <a:cs typeface="Verdana" pitchFamily="34" charset="0"/>
              </a:rPr>
              <a:t>Sampling: how to obtain an observed climatology  equivalent to the model climate? </a:t>
            </a:r>
          </a:p>
          <a:p>
            <a:endParaRPr lang="en-GB" sz="1600" b="0" dirty="0">
              <a:latin typeface="Verdana" pitchFamily="34" charset="0"/>
              <a:ea typeface="Verdana" pitchFamily="34" charset="0"/>
              <a:cs typeface="Verdana" pitchFamily="34" charset="0"/>
            </a:endParaRPr>
          </a:p>
          <a:p>
            <a:pPr marL="0" indent="0">
              <a:buFontTx/>
              <a:buNone/>
            </a:pPr>
            <a:endParaRPr lang="en-GB" sz="1600" b="0" dirty="0" smtClean="0">
              <a:latin typeface="Verdana" pitchFamily="34" charset="0"/>
              <a:ea typeface="Verdana" pitchFamily="34" charset="0"/>
              <a:cs typeface="Verdana" pitchFamily="34" charset="0"/>
            </a:endParaRPr>
          </a:p>
          <a:p>
            <a:pPr marL="476250" lvl="1" indent="0">
              <a:buFontTx/>
              <a:buNone/>
            </a:pPr>
            <a:endParaRPr lang="en-GB" sz="1400" dirty="0" smtClean="0">
              <a:latin typeface="Times New Roman" pitchFamily="18" charset="0"/>
            </a:endParaRPr>
          </a:p>
          <a:p>
            <a:pPr marL="476250" lvl="1" indent="0">
              <a:buFontTx/>
              <a:buNone/>
            </a:pPr>
            <a:endParaRPr lang="en-GB" sz="1400" dirty="0" smtClean="0">
              <a:latin typeface="Times New Roman" pitchFamily="18" charset="0"/>
            </a:endParaRPr>
          </a:p>
          <a:p>
            <a:pPr marL="0" indent="0">
              <a:buFontTx/>
              <a:buNone/>
            </a:pPr>
            <a:endParaRPr lang="en-US" sz="1800" dirty="0" smtClean="0">
              <a:solidFill>
                <a:srgbClr val="800080"/>
              </a:solidFill>
              <a:latin typeface="Times New Roman" pitchFamily="18" charset="0"/>
            </a:endParaRPr>
          </a:p>
        </p:txBody>
      </p:sp>
    </p:spTree>
    <p:extLst>
      <p:ext uri="{BB962C8B-B14F-4D97-AF65-F5344CB8AC3E}">
        <p14:creationId xmlns:p14="http://schemas.microsoft.com/office/powerpoint/2010/main" val="1630024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GB" sz="2800" b="1" smtClean="0"/>
              <a:t>The basis for extended range forecasts</a:t>
            </a:r>
          </a:p>
        </p:txBody>
      </p:sp>
      <p:sp>
        <p:nvSpPr>
          <p:cNvPr id="50178" name="Rectangle 3"/>
          <p:cNvSpPr>
            <a:spLocks noGrp="1" noChangeArrowheads="1"/>
          </p:cNvSpPr>
          <p:nvPr>
            <p:ph type="body" sz="half" idx="1"/>
          </p:nvPr>
        </p:nvSpPr>
        <p:spPr>
          <a:xfrm>
            <a:off x="182563" y="981075"/>
            <a:ext cx="9496425" cy="5373688"/>
          </a:xfrm>
        </p:spPr>
        <p:txBody>
          <a:bodyPr/>
          <a:lstStyle/>
          <a:p>
            <a:pPr marL="0" indent="0">
              <a:lnSpc>
                <a:spcPct val="100000"/>
              </a:lnSpc>
              <a:spcAft>
                <a:spcPts val="500"/>
              </a:spcAft>
            </a:pPr>
            <a:r>
              <a:rPr lang="en-GB" sz="2000" dirty="0" smtClean="0"/>
              <a:t>Forcing by boundary conditions changes the atmospheric circulation, modifying the large scale patterns of temperature and rainfall, so that the probability of occurrence of certain events deviates significantly from climatology.</a:t>
            </a:r>
          </a:p>
          <a:p>
            <a:pPr lvl="1">
              <a:spcAft>
                <a:spcPts val="500"/>
              </a:spcAft>
            </a:pPr>
            <a:r>
              <a:rPr lang="en-GB" sz="1800" dirty="0" smtClean="0">
                <a:solidFill>
                  <a:srgbClr val="0000CC"/>
                </a:solidFill>
              </a:rPr>
              <a:t>Important to bear in mind the probabilistic nature of SF</a:t>
            </a:r>
          </a:p>
          <a:p>
            <a:pPr marL="0" indent="0">
              <a:lnSpc>
                <a:spcPct val="100000"/>
              </a:lnSpc>
              <a:spcAft>
                <a:spcPts val="500"/>
              </a:spcAft>
              <a:buFontTx/>
              <a:buNone/>
            </a:pPr>
            <a:endParaRPr lang="en-GB" sz="2000" dirty="0" smtClean="0">
              <a:solidFill>
                <a:srgbClr val="0000CC"/>
              </a:solidFill>
            </a:endParaRPr>
          </a:p>
          <a:p>
            <a:pPr marL="0" indent="0">
              <a:lnSpc>
                <a:spcPct val="100000"/>
              </a:lnSpc>
              <a:spcAft>
                <a:spcPts val="500"/>
              </a:spcAft>
            </a:pPr>
            <a:r>
              <a:rPr lang="en-GB" sz="2000" dirty="0" smtClean="0"/>
              <a:t>The boundary conditions have longer memory, thus contributing to the predictability. Important boundary forcing:</a:t>
            </a:r>
            <a:endParaRPr lang="en-GB" sz="2800" i="1" dirty="0" smtClean="0">
              <a:solidFill>
                <a:srgbClr val="3333CC"/>
              </a:solidFill>
            </a:endParaRPr>
          </a:p>
          <a:p>
            <a:pPr lvl="1">
              <a:spcBef>
                <a:spcPct val="0"/>
              </a:spcBef>
              <a:spcAft>
                <a:spcPts val="500"/>
              </a:spcAft>
            </a:pPr>
            <a:r>
              <a:rPr lang="en-GB" sz="1800" b="1" u="sng" dirty="0" smtClean="0">
                <a:solidFill>
                  <a:srgbClr val="3333CC"/>
                </a:solidFill>
              </a:rPr>
              <a:t>Tropical SST:</a:t>
            </a:r>
            <a:r>
              <a:rPr lang="en-GB" sz="1600" b="1" u="sng" dirty="0" smtClean="0">
                <a:solidFill>
                  <a:srgbClr val="3333CC"/>
                </a:solidFill>
              </a:rPr>
              <a:t> ENSO, Indian Ocean Dipole, Atlantic SST</a:t>
            </a:r>
            <a:endParaRPr lang="en-GB" b="1" u="sng" dirty="0" smtClean="0">
              <a:solidFill>
                <a:srgbClr val="3333CC"/>
              </a:solidFill>
            </a:endParaRPr>
          </a:p>
          <a:p>
            <a:pPr lvl="1">
              <a:spcBef>
                <a:spcPct val="0"/>
              </a:spcBef>
              <a:spcAft>
                <a:spcPts val="500"/>
              </a:spcAft>
            </a:pPr>
            <a:r>
              <a:rPr lang="en-GB" sz="1800" dirty="0" smtClean="0">
                <a:solidFill>
                  <a:srgbClr val="3333CC"/>
                </a:solidFill>
              </a:rPr>
              <a:t>Land: snow depth, soil moisture</a:t>
            </a:r>
          </a:p>
          <a:p>
            <a:pPr lvl="1">
              <a:spcBef>
                <a:spcPct val="0"/>
              </a:spcBef>
              <a:spcAft>
                <a:spcPts val="500"/>
              </a:spcAft>
            </a:pPr>
            <a:r>
              <a:rPr lang="en-GB" sz="1800" dirty="0" smtClean="0">
                <a:solidFill>
                  <a:srgbClr val="3333CC"/>
                </a:solidFill>
              </a:rPr>
              <a:t>Sea-Ice</a:t>
            </a:r>
          </a:p>
          <a:p>
            <a:pPr lvl="1">
              <a:spcBef>
                <a:spcPct val="0"/>
              </a:spcBef>
              <a:spcAft>
                <a:spcPts val="500"/>
              </a:spcAft>
            </a:pPr>
            <a:r>
              <a:rPr lang="en-GB" sz="1800" dirty="0" smtClean="0">
                <a:solidFill>
                  <a:srgbClr val="3333CC"/>
                </a:solidFill>
              </a:rPr>
              <a:t>Mid-Latitude SST</a:t>
            </a:r>
          </a:p>
          <a:p>
            <a:pPr lvl="1">
              <a:spcBef>
                <a:spcPct val="0"/>
              </a:spcBef>
              <a:spcAft>
                <a:spcPts val="500"/>
              </a:spcAft>
            </a:pPr>
            <a:r>
              <a:rPr lang="en-GB" sz="1800" dirty="0">
                <a:solidFill>
                  <a:srgbClr val="3333CC"/>
                </a:solidFill>
              </a:rPr>
              <a:t>Atmospheric composition: green house gases, aerosols</a:t>
            </a:r>
            <a:r>
              <a:rPr lang="en-GB" sz="1800" dirty="0" smtClean="0">
                <a:solidFill>
                  <a:srgbClr val="3333CC"/>
                </a:solidFill>
              </a:rPr>
              <a:t>,…</a:t>
            </a:r>
          </a:p>
          <a:p>
            <a:pPr lvl="1">
              <a:spcBef>
                <a:spcPct val="0"/>
              </a:spcBef>
              <a:spcAft>
                <a:spcPts val="500"/>
              </a:spcAft>
            </a:pPr>
            <a:r>
              <a:rPr lang="en-GB" sz="1800" dirty="0" smtClean="0">
                <a:solidFill>
                  <a:srgbClr val="3333CC"/>
                </a:solidFill>
              </a:rPr>
              <a:t>Stratosphere</a:t>
            </a:r>
            <a:endParaRPr lang="en-GB" sz="1800" dirty="0">
              <a:solidFill>
                <a:srgbClr val="3333CC"/>
              </a:solidFill>
            </a:endParaRPr>
          </a:p>
          <a:p>
            <a:pPr lvl="1">
              <a:spcBef>
                <a:spcPct val="0"/>
              </a:spcBef>
              <a:spcAft>
                <a:spcPts val="500"/>
              </a:spcAft>
              <a:buFont typeface="Wingdings" pitchFamily="2" charset="2"/>
              <a:buNone/>
            </a:pPr>
            <a:endParaRPr lang="en-GB" sz="1800" dirty="0" smtClean="0"/>
          </a:p>
          <a:p>
            <a:pPr lvl="2">
              <a:lnSpc>
                <a:spcPct val="80000"/>
              </a:lnSpc>
            </a:pPr>
            <a:endParaRPr lang="en-GB" i="1" dirty="0" smtClean="0">
              <a:solidFill>
                <a:srgbClr val="3333CC"/>
              </a:solidFill>
            </a:endParaRPr>
          </a:p>
          <a:p>
            <a:pPr lvl="2">
              <a:lnSpc>
                <a:spcPct val="80000"/>
              </a:lnSpc>
            </a:pPr>
            <a:endParaRPr lang="en-GB" sz="900" i="1" dirty="0" smtClean="0">
              <a:solidFill>
                <a:srgbClr val="FF0066"/>
              </a:solidFill>
            </a:endParaRPr>
          </a:p>
          <a:p>
            <a:pPr marL="0" indent="0">
              <a:buFontTx/>
              <a:buNone/>
            </a:pPr>
            <a:endParaRPr lang="en-GB" i="1"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3" name="Rectangle 31"/>
          <p:cNvSpPr>
            <a:spLocks noChangeArrowheads="1"/>
          </p:cNvSpPr>
          <p:nvPr/>
        </p:nvSpPr>
        <p:spPr bwMode="auto">
          <a:xfrm>
            <a:off x="0" y="0"/>
            <a:ext cx="9906000" cy="6858000"/>
          </a:xfrm>
          <a:prstGeom prst="rect">
            <a:avLst/>
          </a:prstGeom>
          <a:solidFill>
            <a:srgbClr val="DFDFD7"/>
          </a:solidFill>
          <a:ln w="12700">
            <a:solidFill>
              <a:schemeClr val="tx1"/>
            </a:solidFill>
            <a:miter lim="800000"/>
            <a:headEnd/>
            <a:tailEnd/>
          </a:ln>
        </p:spPr>
        <p:txBody>
          <a:bodyPr wrap="none" anchor="ctr"/>
          <a:lstStyle/>
          <a:p>
            <a:pPr eaLnBrk="0" hangingPunct="0">
              <a:spcBef>
                <a:spcPct val="50000"/>
              </a:spcBef>
            </a:pPr>
            <a:endParaRPr lang="en-US"/>
          </a:p>
        </p:txBody>
      </p:sp>
      <p:sp>
        <p:nvSpPr>
          <p:cNvPr id="950274" name="Rectangle 2"/>
          <p:cNvSpPr>
            <a:spLocks noGrp="1" noChangeArrowheads="1"/>
          </p:cNvSpPr>
          <p:nvPr>
            <p:ph type="title" idx="4294967295"/>
          </p:nvPr>
        </p:nvSpPr>
        <p:spPr>
          <a:xfrm>
            <a:off x="361950" y="155575"/>
            <a:ext cx="9415463" cy="609600"/>
          </a:xfrm>
        </p:spPr>
        <p:txBody>
          <a:bodyPr/>
          <a:lstStyle/>
          <a:p>
            <a:r>
              <a:rPr lang="en-GB" smtClean="0"/>
              <a:t>Initialization Shock and  Skill</a:t>
            </a:r>
            <a:endParaRPr lang="en-US" smtClean="0"/>
          </a:p>
        </p:txBody>
      </p:sp>
      <p:grpSp>
        <p:nvGrpSpPr>
          <p:cNvPr id="950275" name="Group 3"/>
          <p:cNvGrpSpPr>
            <a:grpSpLocks/>
          </p:cNvGrpSpPr>
          <p:nvPr/>
        </p:nvGrpSpPr>
        <p:grpSpPr bwMode="auto">
          <a:xfrm>
            <a:off x="468313" y="1042988"/>
            <a:ext cx="7896225" cy="5229225"/>
            <a:chOff x="272" y="657"/>
            <a:chExt cx="4592" cy="3294"/>
          </a:xfrm>
        </p:grpSpPr>
        <p:sp>
          <p:nvSpPr>
            <p:cNvPr id="950302" name="Line 4"/>
            <p:cNvSpPr>
              <a:spLocks noChangeShapeType="1"/>
            </p:cNvSpPr>
            <p:nvPr/>
          </p:nvSpPr>
          <p:spPr bwMode="auto">
            <a:xfrm flipH="1">
              <a:off x="697" y="657"/>
              <a:ext cx="1" cy="3289"/>
            </a:xfrm>
            <a:prstGeom prst="line">
              <a:avLst/>
            </a:prstGeom>
            <a:noFill/>
            <a:ln w="28575">
              <a:solidFill>
                <a:schemeClr val="tx1"/>
              </a:solidFill>
              <a:round/>
              <a:headEnd type="none" w="sm" len="sm"/>
              <a:tailEnd type="none" w="sm" len="sm"/>
            </a:ln>
          </p:spPr>
          <p:txBody>
            <a:bodyPr wrap="none"/>
            <a:lstStyle/>
            <a:p>
              <a:endParaRPr lang="en-US"/>
            </a:p>
          </p:txBody>
        </p:sp>
        <p:sp>
          <p:nvSpPr>
            <p:cNvPr id="950303" name="Line 5"/>
            <p:cNvSpPr>
              <a:spLocks noChangeShapeType="1"/>
            </p:cNvSpPr>
            <p:nvPr/>
          </p:nvSpPr>
          <p:spPr bwMode="auto">
            <a:xfrm>
              <a:off x="697" y="3691"/>
              <a:ext cx="4167" cy="0"/>
            </a:xfrm>
            <a:prstGeom prst="line">
              <a:avLst/>
            </a:prstGeom>
            <a:noFill/>
            <a:ln w="28575">
              <a:solidFill>
                <a:schemeClr val="tx1"/>
              </a:solidFill>
              <a:round/>
              <a:headEnd type="none" w="sm" len="sm"/>
              <a:tailEnd type="triangle" w="med" len="med"/>
            </a:ln>
          </p:spPr>
          <p:txBody>
            <a:bodyPr wrap="none"/>
            <a:lstStyle/>
            <a:p>
              <a:endParaRPr lang="en-US"/>
            </a:p>
          </p:txBody>
        </p:sp>
        <p:sp>
          <p:nvSpPr>
            <p:cNvPr id="950304" name="Text Box 6"/>
            <p:cNvSpPr txBox="1">
              <a:spLocks noChangeArrowheads="1"/>
            </p:cNvSpPr>
            <p:nvPr/>
          </p:nvSpPr>
          <p:spPr bwMode="auto">
            <a:xfrm>
              <a:off x="1803" y="3663"/>
              <a:ext cx="1871" cy="288"/>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2400">
                  <a:latin typeface="Times"/>
                </a:rPr>
                <a:t>Forecast lead time</a:t>
              </a:r>
              <a:endParaRPr lang="en-US" sz="2400">
                <a:latin typeface="Times"/>
              </a:endParaRPr>
            </a:p>
          </p:txBody>
        </p:sp>
        <p:sp>
          <p:nvSpPr>
            <p:cNvPr id="950305" name="Text Box 7"/>
            <p:cNvSpPr txBox="1">
              <a:spLocks noChangeArrowheads="1"/>
            </p:cNvSpPr>
            <p:nvPr/>
          </p:nvSpPr>
          <p:spPr bwMode="auto">
            <a:xfrm rot="-5400000">
              <a:off x="-190" y="2395"/>
              <a:ext cx="1190" cy="266"/>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2400">
                  <a:latin typeface="Times"/>
                </a:rPr>
                <a:t> phase space</a:t>
              </a:r>
              <a:endParaRPr lang="en-US" sz="2400">
                <a:latin typeface="Times"/>
              </a:endParaRPr>
            </a:p>
          </p:txBody>
        </p:sp>
      </p:grpSp>
      <p:grpSp>
        <p:nvGrpSpPr>
          <p:cNvPr id="3" name="Group 13"/>
          <p:cNvGrpSpPr>
            <a:grpSpLocks/>
          </p:cNvGrpSpPr>
          <p:nvPr/>
        </p:nvGrpSpPr>
        <p:grpSpPr bwMode="auto">
          <a:xfrm>
            <a:off x="1228725" y="1584325"/>
            <a:ext cx="8551863" cy="768350"/>
            <a:chOff x="612" y="1962"/>
            <a:chExt cx="4973" cy="484"/>
          </a:xfrm>
        </p:grpSpPr>
        <p:sp>
          <p:nvSpPr>
            <p:cNvPr id="950300" name="Line 14"/>
            <p:cNvSpPr>
              <a:spLocks noChangeShapeType="1"/>
            </p:cNvSpPr>
            <p:nvPr/>
          </p:nvSpPr>
          <p:spPr bwMode="auto">
            <a:xfrm>
              <a:off x="612" y="2245"/>
              <a:ext cx="4082" cy="0"/>
            </a:xfrm>
            <a:prstGeom prst="line">
              <a:avLst/>
            </a:prstGeom>
            <a:noFill/>
            <a:ln w="12700">
              <a:solidFill>
                <a:srgbClr val="CC3300"/>
              </a:solidFill>
              <a:round/>
              <a:headEnd type="none" w="sm" len="sm"/>
              <a:tailEnd type="none" w="sm" len="sm"/>
            </a:ln>
          </p:spPr>
          <p:txBody>
            <a:bodyPr wrap="none"/>
            <a:lstStyle/>
            <a:p>
              <a:endParaRPr lang="en-US"/>
            </a:p>
          </p:txBody>
        </p:sp>
        <p:sp>
          <p:nvSpPr>
            <p:cNvPr id="950301" name="Text Box 15"/>
            <p:cNvSpPr txBox="1">
              <a:spLocks noChangeArrowheads="1"/>
            </p:cNvSpPr>
            <p:nvPr/>
          </p:nvSpPr>
          <p:spPr bwMode="auto">
            <a:xfrm>
              <a:off x="4723" y="1962"/>
              <a:ext cx="862" cy="484"/>
            </a:xfrm>
            <a:prstGeom prst="rect">
              <a:avLst/>
            </a:prstGeom>
            <a:noFill/>
            <a:ln w="38100" cmpd="dbl">
              <a:solidFill>
                <a:srgbClr val="CC3300"/>
              </a:solidFill>
              <a:miter lim="800000"/>
              <a:headEnd type="none" w="sm" len="sm"/>
              <a:tailEnd type="none" w="sm" len="sm"/>
            </a:ln>
          </p:spPr>
          <p:txBody>
            <a:bodyPr>
              <a:spAutoFit/>
            </a:bodyPr>
            <a:lstStyle/>
            <a:p>
              <a:pPr eaLnBrk="0" hangingPunct="0">
                <a:spcBef>
                  <a:spcPct val="50000"/>
                </a:spcBef>
              </a:pPr>
              <a:r>
                <a:rPr lang="en-GB" sz="1400">
                  <a:solidFill>
                    <a:srgbClr val="CC3300"/>
                  </a:solidFill>
                  <a:latin typeface="Times"/>
                </a:rPr>
                <a:t>non-linear interactions important</a:t>
              </a:r>
              <a:endParaRPr lang="en-US" sz="1400">
                <a:solidFill>
                  <a:srgbClr val="CC3300"/>
                </a:solidFill>
                <a:latin typeface="Times"/>
              </a:endParaRPr>
            </a:p>
          </p:txBody>
        </p:sp>
      </p:grpSp>
      <p:grpSp>
        <p:nvGrpSpPr>
          <p:cNvPr id="950277" name="Group 16"/>
          <p:cNvGrpSpPr>
            <a:grpSpLocks/>
          </p:cNvGrpSpPr>
          <p:nvPr/>
        </p:nvGrpSpPr>
        <p:grpSpPr bwMode="auto">
          <a:xfrm>
            <a:off x="196850" y="5013333"/>
            <a:ext cx="1246188" cy="360363"/>
            <a:chOff x="57" y="3322"/>
            <a:chExt cx="725" cy="227"/>
          </a:xfrm>
        </p:grpSpPr>
        <p:sp>
          <p:nvSpPr>
            <p:cNvPr id="950298" name="Oval 17"/>
            <p:cNvSpPr>
              <a:spLocks noChangeArrowheads="1"/>
            </p:cNvSpPr>
            <p:nvPr/>
          </p:nvSpPr>
          <p:spPr bwMode="auto">
            <a:xfrm>
              <a:off x="555" y="3436"/>
              <a:ext cx="142" cy="113"/>
            </a:xfrm>
            <a:prstGeom prst="ellipse">
              <a:avLst/>
            </a:prstGeom>
            <a:solidFill>
              <a:srgbClr val="0000C6"/>
            </a:solidFill>
            <a:ln w="28575">
              <a:solidFill>
                <a:schemeClr val="tx1"/>
              </a:solidFill>
              <a:round/>
              <a:headEnd type="none" w="sm" len="sm"/>
              <a:tailEnd type="none" w="sm" len="sm"/>
            </a:ln>
          </p:spPr>
          <p:txBody>
            <a:bodyPr wrap="none" anchor="ctr"/>
            <a:lstStyle/>
            <a:p>
              <a:pPr eaLnBrk="0" hangingPunct="0">
                <a:spcBef>
                  <a:spcPct val="50000"/>
                </a:spcBef>
              </a:pPr>
              <a:endParaRPr lang="en-US"/>
            </a:p>
          </p:txBody>
        </p:sp>
        <p:sp>
          <p:nvSpPr>
            <p:cNvPr id="950299" name="Text Box 18"/>
            <p:cNvSpPr txBox="1">
              <a:spLocks noChangeArrowheads="1"/>
            </p:cNvSpPr>
            <p:nvPr/>
          </p:nvSpPr>
          <p:spPr bwMode="auto">
            <a:xfrm>
              <a:off x="57" y="3322"/>
              <a:ext cx="725" cy="174"/>
            </a:xfrm>
            <a:prstGeom prst="rect">
              <a:avLst/>
            </a:prstGeom>
            <a:noFill/>
            <a:ln w="28575">
              <a:solidFill>
                <a:srgbClr val="0000C6"/>
              </a:solidFill>
              <a:miter lim="800000"/>
              <a:headEnd type="none" w="sm" len="sm"/>
              <a:tailEnd type="none" w="sm" len="sm"/>
            </a:ln>
          </p:spPr>
          <p:txBody>
            <a:bodyPr>
              <a:spAutoFit/>
            </a:bodyPr>
            <a:lstStyle/>
            <a:p>
              <a:pPr eaLnBrk="0" hangingPunct="0">
                <a:spcBef>
                  <a:spcPct val="50000"/>
                </a:spcBef>
              </a:pPr>
              <a:r>
                <a:rPr lang="en-GB" sz="1200" dirty="0">
                  <a:solidFill>
                    <a:srgbClr val="0000C6"/>
                  </a:solidFill>
                  <a:latin typeface="Times"/>
                </a:rPr>
                <a:t>Real </a:t>
              </a:r>
              <a:r>
                <a:rPr lang="en-GB" sz="1200" dirty="0">
                  <a:solidFill>
                    <a:srgbClr val="3333CC"/>
                  </a:solidFill>
                  <a:latin typeface="Times"/>
                </a:rPr>
                <a:t>World</a:t>
              </a:r>
              <a:r>
                <a:rPr lang="en-GB" sz="1200" dirty="0">
                  <a:solidFill>
                    <a:srgbClr val="0000C6"/>
                  </a:solidFill>
                  <a:latin typeface="Times"/>
                </a:rPr>
                <a:t> </a:t>
              </a:r>
              <a:endParaRPr lang="en-US" sz="1200" dirty="0">
                <a:solidFill>
                  <a:srgbClr val="0000C6"/>
                </a:solidFill>
                <a:latin typeface="Times"/>
              </a:endParaRPr>
            </a:p>
          </p:txBody>
        </p:sp>
      </p:grpSp>
      <p:sp>
        <p:nvSpPr>
          <p:cNvPr id="1603603" name="Text Box 19"/>
          <p:cNvSpPr txBox="1">
            <a:spLocks noChangeArrowheads="1"/>
          </p:cNvSpPr>
          <p:nvPr/>
        </p:nvSpPr>
        <p:spPr bwMode="auto">
          <a:xfrm>
            <a:off x="2216150" y="2060575"/>
            <a:ext cx="1481138" cy="530225"/>
          </a:xfrm>
          <a:prstGeom prst="rect">
            <a:avLst/>
          </a:prstGeom>
          <a:noFill/>
          <a:ln w="12700">
            <a:solidFill>
              <a:schemeClr val="tx2"/>
            </a:solidFill>
            <a:miter lim="800000"/>
            <a:headEnd type="none" w="sm" len="sm"/>
            <a:tailEnd type="none" w="sm" len="sm"/>
          </a:ln>
        </p:spPr>
        <p:txBody>
          <a:bodyPr>
            <a:spAutoFit/>
          </a:bodyPr>
          <a:lstStyle/>
          <a:p>
            <a:pPr eaLnBrk="0" hangingPunct="0">
              <a:spcBef>
                <a:spcPct val="50000"/>
              </a:spcBef>
            </a:pPr>
            <a:r>
              <a:rPr lang="en-GB" sz="1400">
                <a:latin typeface="Times"/>
              </a:rPr>
              <a:t>Initialization shock</a:t>
            </a:r>
            <a:endParaRPr lang="en-US" sz="1400">
              <a:latin typeface="Times"/>
            </a:endParaRPr>
          </a:p>
        </p:txBody>
      </p:sp>
      <p:grpSp>
        <p:nvGrpSpPr>
          <p:cNvPr id="5" name="Group 20"/>
          <p:cNvGrpSpPr>
            <a:grpSpLocks/>
          </p:cNvGrpSpPr>
          <p:nvPr/>
        </p:nvGrpSpPr>
        <p:grpSpPr bwMode="auto">
          <a:xfrm>
            <a:off x="1198563" y="2619375"/>
            <a:ext cx="7019925" cy="2654300"/>
            <a:chOff x="755" y="1650"/>
            <a:chExt cx="4422" cy="1672"/>
          </a:xfrm>
        </p:grpSpPr>
        <p:sp>
          <p:nvSpPr>
            <p:cNvPr id="950296" name="Freeform 21"/>
            <p:cNvSpPr>
              <a:spLocks/>
            </p:cNvSpPr>
            <p:nvPr/>
          </p:nvSpPr>
          <p:spPr bwMode="auto">
            <a:xfrm>
              <a:off x="755" y="1650"/>
              <a:ext cx="4422" cy="1672"/>
            </a:xfrm>
            <a:custGeom>
              <a:avLst/>
              <a:gdLst>
                <a:gd name="T0" fmla="*/ 0 w 4082"/>
                <a:gd name="T1" fmla="*/ 152 h 2494"/>
                <a:gd name="T2" fmla="*/ 1589 w 4082"/>
                <a:gd name="T3" fmla="*/ 42 h 2494"/>
                <a:gd name="T4" fmla="*/ 7145 w 4082"/>
                <a:gd name="T5" fmla="*/ 0 h 2494"/>
                <a:gd name="T6" fmla="*/ 0 60000 65536"/>
                <a:gd name="T7" fmla="*/ 0 60000 65536"/>
                <a:gd name="T8" fmla="*/ 0 60000 65536"/>
                <a:gd name="T9" fmla="*/ 0 w 4082"/>
                <a:gd name="T10" fmla="*/ 0 h 2494"/>
                <a:gd name="T11" fmla="*/ 4082 w 4082"/>
                <a:gd name="T12" fmla="*/ 2494 h 2494"/>
              </a:gdLst>
              <a:ahLst/>
              <a:cxnLst>
                <a:cxn ang="T6">
                  <a:pos x="T0" y="T1"/>
                </a:cxn>
                <a:cxn ang="T7">
                  <a:pos x="T2" y="T3"/>
                </a:cxn>
                <a:cxn ang="T8">
                  <a:pos x="T4" y="T5"/>
                </a:cxn>
              </a:cxnLst>
              <a:rect l="T9" t="T10" r="T11" b="T12"/>
              <a:pathLst>
                <a:path w="4082" h="2494">
                  <a:moveTo>
                    <a:pt x="0" y="2494"/>
                  </a:moveTo>
                  <a:cubicBezTo>
                    <a:pt x="113" y="1795"/>
                    <a:pt x="227" y="1096"/>
                    <a:pt x="907" y="680"/>
                  </a:cubicBezTo>
                  <a:cubicBezTo>
                    <a:pt x="1587" y="264"/>
                    <a:pt x="2834" y="132"/>
                    <a:pt x="4082" y="0"/>
                  </a:cubicBezTo>
                </a:path>
              </a:pathLst>
            </a:custGeom>
            <a:noFill/>
            <a:ln w="28575">
              <a:solidFill>
                <a:srgbClr val="800080"/>
              </a:solidFill>
              <a:round/>
              <a:headEnd type="none" w="sm" len="sm"/>
              <a:tailEnd type="triangle" w="lg" len="lg"/>
            </a:ln>
          </p:spPr>
          <p:txBody>
            <a:bodyPr wrap="none"/>
            <a:lstStyle/>
            <a:p>
              <a:pPr eaLnBrk="0" hangingPunct="0">
                <a:spcBef>
                  <a:spcPct val="50000"/>
                </a:spcBef>
              </a:pPr>
              <a:endParaRPr lang="en-US"/>
            </a:p>
          </p:txBody>
        </p:sp>
        <p:sp>
          <p:nvSpPr>
            <p:cNvPr id="950297" name="Text Box 22"/>
            <p:cNvSpPr txBox="1">
              <a:spLocks noChangeArrowheads="1"/>
            </p:cNvSpPr>
            <p:nvPr/>
          </p:nvSpPr>
          <p:spPr bwMode="auto">
            <a:xfrm>
              <a:off x="1351" y="2160"/>
              <a:ext cx="181" cy="250"/>
            </a:xfrm>
            <a:prstGeom prst="rect">
              <a:avLst/>
            </a:prstGeom>
            <a:noFill/>
            <a:ln w="50800">
              <a:noFill/>
              <a:miter lim="800000"/>
              <a:headEnd/>
              <a:tailEnd/>
            </a:ln>
          </p:spPr>
          <p:txBody>
            <a:bodyPr>
              <a:spAutoFit/>
            </a:bodyPr>
            <a:lstStyle/>
            <a:p>
              <a:pPr eaLnBrk="0" hangingPunct="0">
                <a:spcBef>
                  <a:spcPct val="50000"/>
                </a:spcBef>
              </a:pPr>
              <a:r>
                <a:rPr lang="en-GB" dirty="0">
                  <a:solidFill>
                    <a:srgbClr val="800080"/>
                  </a:solidFill>
                </a:rPr>
                <a:t>a</a:t>
              </a:r>
              <a:endParaRPr lang="en-US" dirty="0">
                <a:solidFill>
                  <a:srgbClr val="800080"/>
                </a:solidFill>
              </a:endParaRPr>
            </a:p>
          </p:txBody>
        </p:sp>
      </p:grpSp>
      <p:grpSp>
        <p:nvGrpSpPr>
          <p:cNvPr id="6" name="Group 23"/>
          <p:cNvGrpSpPr>
            <a:grpSpLocks/>
          </p:cNvGrpSpPr>
          <p:nvPr/>
        </p:nvGrpSpPr>
        <p:grpSpPr bwMode="auto">
          <a:xfrm>
            <a:off x="1208088" y="1844675"/>
            <a:ext cx="6840537" cy="3313113"/>
            <a:chOff x="761" y="1162"/>
            <a:chExt cx="4309" cy="2087"/>
          </a:xfrm>
        </p:grpSpPr>
        <p:sp>
          <p:nvSpPr>
            <p:cNvPr id="950294" name="Freeform 24"/>
            <p:cNvSpPr>
              <a:spLocks/>
            </p:cNvSpPr>
            <p:nvPr/>
          </p:nvSpPr>
          <p:spPr bwMode="auto">
            <a:xfrm>
              <a:off x="761" y="1162"/>
              <a:ext cx="4309" cy="2087"/>
            </a:xfrm>
            <a:custGeom>
              <a:avLst/>
              <a:gdLst>
                <a:gd name="T0" fmla="*/ 0 w 4309"/>
                <a:gd name="T1" fmla="*/ 1795 h 2140"/>
                <a:gd name="T2" fmla="*/ 681 w 4309"/>
                <a:gd name="T3" fmla="*/ 235 h 2140"/>
                <a:gd name="T4" fmla="*/ 1361 w 4309"/>
                <a:gd name="T5" fmla="*/ 387 h 2140"/>
                <a:gd name="T6" fmla="*/ 4309 w 4309"/>
                <a:gd name="T7" fmla="*/ 425 h 2140"/>
                <a:gd name="T8" fmla="*/ 0 60000 65536"/>
                <a:gd name="T9" fmla="*/ 0 60000 65536"/>
                <a:gd name="T10" fmla="*/ 0 60000 65536"/>
                <a:gd name="T11" fmla="*/ 0 60000 65536"/>
                <a:gd name="T12" fmla="*/ 0 w 4309"/>
                <a:gd name="T13" fmla="*/ 0 h 2140"/>
                <a:gd name="T14" fmla="*/ 4309 w 4309"/>
                <a:gd name="T15" fmla="*/ 2140 h 2140"/>
              </a:gdLst>
              <a:ahLst/>
              <a:cxnLst>
                <a:cxn ang="T8">
                  <a:pos x="T0" y="T1"/>
                </a:cxn>
                <a:cxn ang="T9">
                  <a:pos x="T2" y="T3"/>
                </a:cxn>
                <a:cxn ang="T10">
                  <a:pos x="T4" y="T5"/>
                </a:cxn>
                <a:cxn ang="T11">
                  <a:pos x="T6" y="T7"/>
                </a:cxn>
              </a:cxnLst>
              <a:rect l="T12" t="T13" r="T14" b="T15"/>
              <a:pathLst>
                <a:path w="4309" h="2140">
                  <a:moveTo>
                    <a:pt x="0" y="2140"/>
                  </a:moveTo>
                  <a:cubicBezTo>
                    <a:pt x="227" y="1350"/>
                    <a:pt x="454" y="560"/>
                    <a:pt x="681" y="280"/>
                  </a:cubicBezTo>
                  <a:cubicBezTo>
                    <a:pt x="908" y="0"/>
                    <a:pt x="756" y="423"/>
                    <a:pt x="1361" y="461"/>
                  </a:cubicBezTo>
                  <a:cubicBezTo>
                    <a:pt x="1966" y="499"/>
                    <a:pt x="3825" y="499"/>
                    <a:pt x="4309" y="507"/>
                  </a:cubicBezTo>
                </a:path>
              </a:pathLst>
            </a:custGeom>
            <a:noFill/>
            <a:ln w="28575">
              <a:solidFill>
                <a:srgbClr val="336600"/>
              </a:solidFill>
              <a:round/>
              <a:headEnd/>
              <a:tailEnd type="triangle" w="lg" len="lg"/>
            </a:ln>
          </p:spPr>
          <p:txBody>
            <a:bodyPr/>
            <a:lstStyle/>
            <a:p>
              <a:pPr eaLnBrk="0" hangingPunct="0">
                <a:spcBef>
                  <a:spcPct val="50000"/>
                </a:spcBef>
              </a:pPr>
              <a:endParaRPr lang="en-US"/>
            </a:p>
          </p:txBody>
        </p:sp>
        <p:sp>
          <p:nvSpPr>
            <p:cNvPr id="950295" name="Text Box 25"/>
            <p:cNvSpPr txBox="1">
              <a:spLocks noChangeArrowheads="1"/>
            </p:cNvSpPr>
            <p:nvPr/>
          </p:nvSpPr>
          <p:spPr bwMode="auto">
            <a:xfrm>
              <a:off x="1124" y="1842"/>
              <a:ext cx="182" cy="250"/>
            </a:xfrm>
            <a:prstGeom prst="rect">
              <a:avLst/>
            </a:prstGeom>
            <a:noFill/>
            <a:ln w="50800">
              <a:noFill/>
              <a:miter lim="800000"/>
              <a:headEnd/>
              <a:tailEnd/>
            </a:ln>
          </p:spPr>
          <p:txBody>
            <a:bodyPr>
              <a:spAutoFit/>
            </a:bodyPr>
            <a:lstStyle/>
            <a:p>
              <a:pPr eaLnBrk="0" hangingPunct="0">
                <a:spcBef>
                  <a:spcPct val="50000"/>
                </a:spcBef>
              </a:pPr>
              <a:r>
                <a:rPr lang="en-GB" dirty="0">
                  <a:solidFill>
                    <a:srgbClr val="336600"/>
                  </a:solidFill>
                </a:rPr>
                <a:t>b</a:t>
              </a:r>
              <a:endParaRPr lang="en-US" dirty="0">
                <a:solidFill>
                  <a:srgbClr val="336600"/>
                </a:solidFill>
              </a:endParaRPr>
            </a:p>
          </p:txBody>
        </p:sp>
      </p:grpSp>
      <p:grpSp>
        <p:nvGrpSpPr>
          <p:cNvPr id="950281" name="Group 9"/>
          <p:cNvGrpSpPr>
            <a:grpSpLocks/>
          </p:cNvGrpSpPr>
          <p:nvPr/>
        </p:nvGrpSpPr>
        <p:grpSpPr bwMode="auto">
          <a:xfrm>
            <a:off x="273050" y="2439988"/>
            <a:ext cx="1246188" cy="276225"/>
            <a:chOff x="57" y="872"/>
            <a:chExt cx="725" cy="174"/>
          </a:xfrm>
        </p:grpSpPr>
        <p:sp>
          <p:nvSpPr>
            <p:cNvPr id="950292" name="Text Box 10"/>
            <p:cNvSpPr txBox="1">
              <a:spLocks noChangeArrowheads="1"/>
            </p:cNvSpPr>
            <p:nvPr/>
          </p:nvSpPr>
          <p:spPr bwMode="auto">
            <a:xfrm>
              <a:off x="57" y="872"/>
              <a:ext cx="725" cy="174"/>
            </a:xfrm>
            <a:prstGeom prst="rect">
              <a:avLst/>
            </a:prstGeom>
            <a:noFill/>
            <a:ln w="28575">
              <a:solidFill>
                <a:srgbClr val="990000"/>
              </a:solidFill>
              <a:miter lim="800000"/>
              <a:headEnd type="none" w="sm" len="sm"/>
              <a:tailEnd type="none" w="sm" len="sm"/>
            </a:ln>
          </p:spPr>
          <p:txBody>
            <a:bodyPr>
              <a:spAutoFit/>
            </a:bodyPr>
            <a:lstStyle/>
            <a:p>
              <a:pPr eaLnBrk="0" hangingPunct="0">
                <a:spcBef>
                  <a:spcPct val="50000"/>
                </a:spcBef>
              </a:pPr>
              <a:r>
                <a:rPr lang="en-GB" sz="1200" dirty="0">
                  <a:solidFill>
                    <a:srgbClr val="990000"/>
                  </a:solidFill>
                  <a:latin typeface="Times"/>
                </a:rPr>
                <a:t>Model </a:t>
              </a:r>
              <a:r>
                <a:rPr lang="en-GB" sz="1200" dirty="0" smtClean="0">
                  <a:solidFill>
                    <a:srgbClr val="990000"/>
                  </a:solidFill>
                  <a:latin typeface="Times"/>
                </a:rPr>
                <a:t>Climate </a:t>
              </a:r>
              <a:endParaRPr lang="en-US" sz="1200" dirty="0">
                <a:solidFill>
                  <a:srgbClr val="990000"/>
                </a:solidFill>
                <a:latin typeface="Times"/>
              </a:endParaRPr>
            </a:p>
          </p:txBody>
        </p:sp>
        <p:sp>
          <p:nvSpPr>
            <p:cNvPr id="950293" name="Oval 11"/>
            <p:cNvSpPr>
              <a:spLocks noChangeArrowheads="1"/>
            </p:cNvSpPr>
            <p:nvPr/>
          </p:nvSpPr>
          <p:spPr bwMode="auto">
            <a:xfrm>
              <a:off x="527" y="913"/>
              <a:ext cx="142" cy="113"/>
            </a:xfrm>
            <a:prstGeom prst="ellipse">
              <a:avLst/>
            </a:prstGeom>
            <a:solidFill>
              <a:srgbClr val="CC0099"/>
            </a:solidFill>
            <a:ln w="28575">
              <a:solidFill>
                <a:srgbClr val="990000"/>
              </a:solidFill>
              <a:round/>
              <a:headEnd type="none" w="sm" len="sm"/>
              <a:tailEnd type="none" w="sm" len="sm"/>
            </a:ln>
          </p:spPr>
          <p:txBody>
            <a:bodyPr wrap="none" anchor="ctr"/>
            <a:lstStyle/>
            <a:p>
              <a:pPr eaLnBrk="0" hangingPunct="0">
                <a:spcBef>
                  <a:spcPct val="50000"/>
                </a:spcBef>
              </a:pPr>
              <a:endParaRPr lang="en-US"/>
            </a:p>
          </p:txBody>
        </p:sp>
      </p:grpSp>
      <p:sp>
        <p:nvSpPr>
          <p:cNvPr id="950282" name="Line 12"/>
          <p:cNvSpPr>
            <a:spLocks noChangeShapeType="1"/>
          </p:cNvSpPr>
          <p:nvPr/>
        </p:nvSpPr>
        <p:spPr bwMode="auto">
          <a:xfrm>
            <a:off x="992188" y="2619375"/>
            <a:ext cx="7165975" cy="0"/>
          </a:xfrm>
          <a:prstGeom prst="line">
            <a:avLst/>
          </a:prstGeom>
          <a:noFill/>
          <a:ln w="28575">
            <a:solidFill>
              <a:srgbClr val="990000"/>
            </a:solidFill>
            <a:prstDash val="lgDash"/>
            <a:round/>
            <a:headEnd type="none" w="sm" len="sm"/>
            <a:tailEnd type="triangle" w="lg" len="lg"/>
          </a:ln>
        </p:spPr>
        <p:txBody>
          <a:bodyPr wrap="none"/>
          <a:lstStyle/>
          <a:p>
            <a:endParaRPr lang="en-US"/>
          </a:p>
        </p:txBody>
      </p:sp>
      <p:grpSp>
        <p:nvGrpSpPr>
          <p:cNvPr id="8" name="Group 26"/>
          <p:cNvGrpSpPr>
            <a:grpSpLocks/>
          </p:cNvGrpSpPr>
          <p:nvPr/>
        </p:nvGrpSpPr>
        <p:grpSpPr bwMode="auto">
          <a:xfrm>
            <a:off x="1166813" y="593725"/>
            <a:ext cx="7116762" cy="4679950"/>
            <a:chOff x="716" y="346"/>
            <a:chExt cx="4483" cy="2948"/>
          </a:xfrm>
        </p:grpSpPr>
        <p:sp>
          <p:nvSpPr>
            <p:cNvPr id="950290" name="Freeform 27"/>
            <p:cNvSpPr>
              <a:spLocks/>
            </p:cNvSpPr>
            <p:nvPr/>
          </p:nvSpPr>
          <p:spPr bwMode="auto">
            <a:xfrm>
              <a:off x="716" y="346"/>
              <a:ext cx="4483" cy="2948"/>
            </a:xfrm>
            <a:custGeom>
              <a:avLst/>
              <a:gdLst>
                <a:gd name="T0" fmla="*/ 0 w 4483"/>
                <a:gd name="T1" fmla="*/ 2948 h 2948"/>
                <a:gd name="T2" fmla="*/ 590 w 4483"/>
                <a:gd name="T3" fmla="*/ 363 h 2948"/>
                <a:gd name="T4" fmla="*/ 1678 w 4483"/>
                <a:gd name="T5" fmla="*/ 771 h 2948"/>
                <a:gd name="T6" fmla="*/ 4037 w 4483"/>
                <a:gd name="T7" fmla="*/ 771 h 2948"/>
                <a:gd name="T8" fmla="*/ 4354 w 4483"/>
                <a:gd name="T9" fmla="*/ 725 h 2948"/>
                <a:gd name="T10" fmla="*/ 0 60000 65536"/>
                <a:gd name="T11" fmla="*/ 0 60000 65536"/>
                <a:gd name="T12" fmla="*/ 0 60000 65536"/>
                <a:gd name="T13" fmla="*/ 0 60000 65536"/>
                <a:gd name="T14" fmla="*/ 0 60000 65536"/>
                <a:gd name="T15" fmla="*/ 0 w 4483"/>
                <a:gd name="T16" fmla="*/ 0 h 2948"/>
                <a:gd name="T17" fmla="*/ 4483 w 4483"/>
                <a:gd name="T18" fmla="*/ 2948 h 2948"/>
              </a:gdLst>
              <a:ahLst/>
              <a:cxnLst>
                <a:cxn ang="T10">
                  <a:pos x="T0" y="T1"/>
                </a:cxn>
                <a:cxn ang="T11">
                  <a:pos x="T2" y="T3"/>
                </a:cxn>
                <a:cxn ang="T12">
                  <a:pos x="T4" y="T5"/>
                </a:cxn>
                <a:cxn ang="T13">
                  <a:pos x="T6" y="T7"/>
                </a:cxn>
                <a:cxn ang="T14">
                  <a:pos x="T8" y="T9"/>
                </a:cxn>
              </a:cxnLst>
              <a:rect l="T15" t="T16" r="T17" b="T18"/>
              <a:pathLst>
                <a:path w="4483" h="2948">
                  <a:moveTo>
                    <a:pt x="0" y="2948"/>
                  </a:moveTo>
                  <a:cubicBezTo>
                    <a:pt x="155" y="1837"/>
                    <a:pt x="310" y="726"/>
                    <a:pt x="590" y="363"/>
                  </a:cubicBezTo>
                  <a:cubicBezTo>
                    <a:pt x="870" y="0"/>
                    <a:pt x="1104" y="703"/>
                    <a:pt x="1678" y="771"/>
                  </a:cubicBezTo>
                  <a:cubicBezTo>
                    <a:pt x="2252" y="839"/>
                    <a:pt x="3591" y="779"/>
                    <a:pt x="4037" y="771"/>
                  </a:cubicBezTo>
                  <a:cubicBezTo>
                    <a:pt x="4483" y="763"/>
                    <a:pt x="4418" y="744"/>
                    <a:pt x="4354" y="725"/>
                  </a:cubicBezTo>
                </a:path>
              </a:pathLst>
            </a:custGeom>
            <a:noFill/>
            <a:ln w="28575">
              <a:solidFill>
                <a:schemeClr val="tx1"/>
              </a:solidFill>
              <a:round/>
              <a:headEnd/>
              <a:tailEnd type="triangle" w="lg" len="lg"/>
            </a:ln>
          </p:spPr>
          <p:txBody>
            <a:bodyPr/>
            <a:lstStyle/>
            <a:p>
              <a:pPr eaLnBrk="0" hangingPunct="0">
                <a:spcBef>
                  <a:spcPct val="50000"/>
                </a:spcBef>
              </a:pPr>
              <a:endParaRPr lang="en-US"/>
            </a:p>
          </p:txBody>
        </p:sp>
        <p:sp>
          <p:nvSpPr>
            <p:cNvPr id="950291" name="Text Box 28"/>
            <p:cNvSpPr txBox="1">
              <a:spLocks noChangeArrowheads="1"/>
            </p:cNvSpPr>
            <p:nvPr/>
          </p:nvSpPr>
          <p:spPr bwMode="auto">
            <a:xfrm>
              <a:off x="1260" y="754"/>
              <a:ext cx="182" cy="250"/>
            </a:xfrm>
            <a:prstGeom prst="rect">
              <a:avLst/>
            </a:prstGeom>
            <a:noFill/>
            <a:ln w="50800">
              <a:noFill/>
              <a:miter lim="800000"/>
              <a:headEnd/>
              <a:tailEnd/>
            </a:ln>
          </p:spPr>
          <p:txBody>
            <a:bodyPr>
              <a:spAutoFit/>
            </a:bodyPr>
            <a:lstStyle/>
            <a:p>
              <a:pPr eaLnBrk="0" hangingPunct="0">
                <a:spcBef>
                  <a:spcPct val="50000"/>
                </a:spcBef>
              </a:pPr>
              <a:r>
                <a:rPr lang="en-GB" dirty="0"/>
                <a:t>c</a:t>
              </a:r>
              <a:endParaRPr lang="en-US" dirty="0"/>
            </a:p>
          </p:txBody>
        </p:sp>
      </p:grpSp>
      <p:sp>
        <p:nvSpPr>
          <p:cNvPr id="950284" name="Line 29"/>
          <p:cNvSpPr>
            <a:spLocks noChangeShapeType="1"/>
          </p:cNvSpPr>
          <p:nvPr/>
        </p:nvSpPr>
        <p:spPr bwMode="auto">
          <a:xfrm>
            <a:off x="1136650" y="5300663"/>
            <a:ext cx="6769100" cy="0"/>
          </a:xfrm>
          <a:prstGeom prst="line">
            <a:avLst/>
          </a:prstGeom>
          <a:noFill/>
          <a:ln w="28575">
            <a:solidFill>
              <a:srgbClr val="00279F"/>
            </a:solidFill>
            <a:prstDash val="lgDash"/>
            <a:round/>
            <a:headEnd/>
            <a:tailEnd type="triangle" w="lg" len="lg"/>
          </a:ln>
        </p:spPr>
        <p:txBody>
          <a:bodyPr/>
          <a:lstStyle/>
          <a:p>
            <a:endParaRPr lang="en-US"/>
          </a:p>
        </p:txBody>
      </p:sp>
      <p:sp>
        <p:nvSpPr>
          <p:cNvPr id="950286" name="Text Box 33"/>
          <p:cNvSpPr txBox="1">
            <a:spLocks noChangeArrowheads="1"/>
          </p:cNvSpPr>
          <p:nvPr/>
        </p:nvSpPr>
        <p:spPr bwMode="auto">
          <a:xfrm>
            <a:off x="7948612" y="5075237"/>
            <a:ext cx="1324867" cy="707886"/>
          </a:xfrm>
          <a:prstGeom prst="rect">
            <a:avLst/>
          </a:prstGeom>
          <a:noFill/>
          <a:ln w="12700">
            <a:noFill/>
            <a:miter lim="800000"/>
            <a:headEnd/>
            <a:tailEnd/>
          </a:ln>
        </p:spPr>
        <p:txBody>
          <a:bodyPr wrap="square">
            <a:spAutoFit/>
          </a:bodyPr>
          <a:lstStyle/>
          <a:p>
            <a:pPr eaLnBrk="0" hangingPunct="0">
              <a:spcBef>
                <a:spcPct val="50000"/>
              </a:spcBef>
            </a:pPr>
            <a:r>
              <a:rPr lang="en-GB" dirty="0" smtClean="0">
                <a:solidFill>
                  <a:srgbClr val="0000FF"/>
                </a:solidFill>
              </a:rPr>
              <a:t>Full </a:t>
            </a:r>
            <a:r>
              <a:rPr lang="en-GB" dirty="0" err="1" smtClean="0">
                <a:solidFill>
                  <a:srgbClr val="0000FF"/>
                </a:solidFill>
              </a:rPr>
              <a:t>Ini</a:t>
            </a:r>
            <a:r>
              <a:rPr lang="en-GB" dirty="0" smtClean="0">
                <a:solidFill>
                  <a:srgbClr val="0000FF"/>
                </a:solidFill>
              </a:rPr>
              <a:t> Perfect</a:t>
            </a:r>
            <a:endParaRPr lang="en-US" dirty="0">
              <a:solidFill>
                <a:srgbClr val="0000FF"/>
              </a:solidFill>
            </a:endParaRPr>
          </a:p>
        </p:txBody>
      </p:sp>
      <p:sp>
        <p:nvSpPr>
          <p:cNvPr id="950287" name="Text Box 34"/>
          <p:cNvSpPr txBox="1">
            <a:spLocks noChangeArrowheads="1"/>
          </p:cNvSpPr>
          <p:nvPr/>
        </p:nvSpPr>
        <p:spPr bwMode="auto">
          <a:xfrm>
            <a:off x="8158163" y="2388395"/>
            <a:ext cx="1622425" cy="707886"/>
          </a:xfrm>
          <a:prstGeom prst="rect">
            <a:avLst/>
          </a:prstGeom>
          <a:noFill/>
          <a:ln w="12700">
            <a:noFill/>
            <a:miter lim="800000"/>
            <a:headEnd/>
            <a:tailEnd/>
          </a:ln>
        </p:spPr>
        <p:txBody>
          <a:bodyPr wrap="square">
            <a:spAutoFit/>
          </a:bodyPr>
          <a:lstStyle/>
          <a:p>
            <a:pPr eaLnBrk="0" hangingPunct="0">
              <a:spcBef>
                <a:spcPct val="50000"/>
              </a:spcBef>
            </a:pPr>
            <a:r>
              <a:rPr lang="en-GB" dirty="0" smtClean="0">
                <a:solidFill>
                  <a:srgbClr val="990000"/>
                </a:solidFill>
              </a:rPr>
              <a:t>Anomaly </a:t>
            </a:r>
            <a:r>
              <a:rPr lang="en-GB" dirty="0" err="1" smtClean="0">
                <a:solidFill>
                  <a:srgbClr val="990000"/>
                </a:solidFill>
              </a:rPr>
              <a:t>Ini</a:t>
            </a:r>
            <a:endParaRPr lang="en-US" dirty="0">
              <a:solidFill>
                <a:srgbClr val="990000"/>
              </a:solidFill>
            </a:endParaRPr>
          </a:p>
        </p:txBody>
      </p:sp>
      <p:sp>
        <p:nvSpPr>
          <p:cNvPr id="950288" name="Line 36"/>
          <p:cNvSpPr>
            <a:spLocks noChangeShapeType="1"/>
          </p:cNvSpPr>
          <p:nvPr/>
        </p:nvSpPr>
        <p:spPr bwMode="auto">
          <a:xfrm>
            <a:off x="2073275" y="2663825"/>
            <a:ext cx="0" cy="3151188"/>
          </a:xfrm>
          <a:prstGeom prst="line">
            <a:avLst/>
          </a:prstGeom>
          <a:noFill/>
          <a:ln w="12700">
            <a:solidFill>
              <a:schemeClr val="tx1"/>
            </a:solidFill>
            <a:prstDash val="sysDot"/>
            <a:round/>
            <a:headEnd/>
            <a:tailEnd/>
          </a:ln>
        </p:spPr>
        <p:txBody>
          <a:bodyPr/>
          <a:lstStyle/>
          <a:p>
            <a:endParaRPr lang="en-US"/>
          </a:p>
        </p:txBody>
      </p:sp>
      <p:sp>
        <p:nvSpPr>
          <p:cNvPr id="950289" name="Text Box 37"/>
          <p:cNvSpPr txBox="1">
            <a:spLocks noChangeArrowheads="1"/>
          </p:cNvSpPr>
          <p:nvPr/>
        </p:nvSpPr>
        <p:spPr bwMode="auto">
          <a:xfrm>
            <a:off x="1892300" y="5815013"/>
            <a:ext cx="404813" cy="396875"/>
          </a:xfrm>
          <a:prstGeom prst="rect">
            <a:avLst/>
          </a:prstGeom>
          <a:noFill/>
          <a:ln w="12700">
            <a:noFill/>
            <a:miter lim="800000"/>
            <a:headEnd/>
            <a:tailEnd/>
          </a:ln>
        </p:spPr>
        <p:txBody>
          <a:bodyPr>
            <a:spAutoFit/>
          </a:bodyPr>
          <a:lstStyle/>
          <a:p>
            <a:pPr eaLnBrk="0" hangingPunct="0">
              <a:spcBef>
                <a:spcPct val="50000"/>
              </a:spcBef>
            </a:pPr>
            <a:r>
              <a:rPr lang="en-GB"/>
              <a:t>L</a:t>
            </a:r>
            <a:endParaRPr lang="en-US"/>
          </a:p>
        </p:txBody>
      </p:sp>
    </p:spTree>
    <p:extLst>
      <p:ext uri="{BB962C8B-B14F-4D97-AF65-F5344CB8AC3E}">
        <p14:creationId xmlns:p14="http://schemas.microsoft.com/office/powerpoint/2010/main" val="13250843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603603"/>
                                        </p:tgtEl>
                                        <p:attrNameLst>
                                          <p:attrName>style.visibility</p:attrName>
                                        </p:attrNameLst>
                                      </p:cBhvr>
                                      <p:to>
                                        <p:strVal val="visible"/>
                                      </p:to>
                                    </p:set>
                                    <p:animEffect transition="in" filter="blinds(horizontal)">
                                      <p:cBhvr>
                                        <p:cTn id="19" dur="500"/>
                                        <p:tgtEl>
                                          <p:spTgt spid="1603603"/>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linds(horizontal)">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linds(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360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21" name="Rectangle 2"/>
          <p:cNvSpPr>
            <a:spLocks noChangeArrowheads="1"/>
          </p:cNvSpPr>
          <p:nvPr/>
        </p:nvSpPr>
        <p:spPr bwMode="auto">
          <a:xfrm>
            <a:off x="0" y="0"/>
            <a:ext cx="9906000" cy="6858000"/>
          </a:xfrm>
          <a:prstGeom prst="rect">
            <a:avLst/>
          </a:prstGeom>
          <a:solidFill>
            <a:srgbClr val="DFDFD7"/>
          </a:solidFill>
          <a:ln w="12700">
            <a:solidFill>
              <a:schemeClr val="tx1"/>
            </a:solidFill>
            <a:miter lim="800000"/>
            <a:headEnd/>
            <a:tailEnd/>
          </a:ln>
        </p:spPr>
        <p:txBody>
          <a:bodyPr wrap="none" anchor="ctr"/>
          <a:lstStyle/>
          <a:p>
            <a:pPr eaLnBrk="0" hangingPunct="0">
              <a:spcBef>
                <a:spcPct val="50000"/>
              </a:spcBef>
            </a:pPr>
            <a:endParaRPr lang="en-US"/>
          </a:p>
        </p:txBody>
      </p:sp>
      <p:sp>
        <p:nvSpPr>
          <p:cNvPr id="952322" name="Rectangle 3"/>
          <p:cNvSpPr>
            <a:spLocks noGrp="1" noChangeArrowheads="1"/>
          </p:cNvSpPr>
          <p:nvPr>
            <p:ph type="title" idx="4294967295"/>
          </p:nvPr>
        </p:nvSpPr>
        <p:spPr>
          <a:xfrm>
            <a:off x="361950" y="155575"/>
            <a:ext cx="9415463" cy="609600"/>
          </a:xfrm>
        </p:spPr>
        <p:txBody>
          <a:bodyPr/>
          <a:lstStyle/>
          <a:p>
            <a:r>
              <a:rPr lang="en-GB" smtClean="0"/>
              <a:t>Initialization Shock and non linearities</a:t>
            </a:r>
            <a:endParaRPr lang="en-US" smtClean="0"/>
          </a:p>
        </p:txBody>
      </p:sp>
      <p:grpSp>
        <p:nvGrpSpPr>
          <p:cNvPr id="952323" name="Group 4"/>
          <p:cNvGrpSpPr>
            <a:grpSpLocks/>
          </p:cNvGrpSpPr>
          <p:nvPr/>
        </p:nvGrpSpPr>
        <p:grpSpPr bwMode="auto">
          <a:xfrm>
            <a:off x="468313" y="1042988"/>
            <a:ext cx="7896225" cy="5229225"/>
            <a:chOff x="272" y="657"/>
            <a:chExt cx="4592" cy="3294"/>
          </a:xfrm>
        </p:grpSpPr>
        <p:sp>
          <p:nvSpPr>
            <p:cNvPr id="952364" name="Line 5"/>
            <p:cNvSpPr>
              <a:spLocks noChangeShapeType="1"/>
            </p:cNvSpPr>
            <p:nvPr/>
          </p:nvSpPr>
          <p:spPr bwMode="auto">
            <a:xfrm flipH="1">
              <a:off x="697" y="657"/>
              <a:ext cx="1" cy="3289"/>
            </a:xfrm>
            <a:prstGeom prst="line">
              <a:avLst/>
            </a:prstGeom>
            <a:noFill/>
            <a:ln w="28575">
              <a:solidFill>
                <a:schemeClr val="tx1"/>
              </a:solidFill>
              <a:round/>
              <a:headEnd type="none" w="sm" len="sm"/>
              <a:tailEnd type="none" w="sm" len="sm"/>
            </a:ln>
          </p:spPr>
          <p:txBody>
            <a:bodyPr wrap="none"/>
            <a:lstStyle/>
            <a:p>
              <a:endParaRPr lang="en-US"/>
            </a:p>
          </p:txBody>
        </p:sp>
        <p:sp>
          <p:nvSpPr>
            <p:cNvPr id="952365" name="Line 6"/>
            <p:cNvSpPr>
              <a:spLocks noChangeShapeType="1"/>
            </p:cNvSpPr>
            <p:nvPr/>
          </p:nvSpPr>
          <p:spPr bwMode="auto">
            <a:xfrm>
              <a:off x="697" y="3691"/>
              <a:ext cx="4167" cy="0"/>
            </a:xfrm>
            <a:prstGeom prst="line">
              <a:avLst/>
            </a:prstGeom>
            <a:noFill/>
            <a:ln w="28575">
              <a:solidFill>
                <a:schemeClr val="tx1"/>
              </a:solidFill>
              <a:round/>
              <a:headEnd type="none" w="sm" len="sm"/>
              <a:tailEnd type="triangle" w="med" len="med"/>
            </a:ln>
          </p:spPr>
          <p:txBody>
            <a:bodyPr wrap="none"/>
            <a:lstStyle/>
            <a:p>
              <a:endParaRPr lang="en-US"/>
            </a:p>
          </p:txBody>
        </p:sp>
        <p:sp>
          <p:nvSpPr>
            <p:cNvPr id="952366" name="Text Box 7"/>
            <p:cNvSpPr txBox="1">
              <a:spLocks noChangeArrowheads="1"/>
            </p:cNvSpPr>
            <p:nvPr/>
          </p:nvSpPr>
          <p:spPr bwMode="auto">
            <a:xfrm>
              <a:off x="1803" y="3663"/>
              <a:ext cx="1871" cy="288"/>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2400">
                  <a:latin typeface="Times"/>
                </a:rPr>
                <a:t>Forecast lead time</a:t>
              </a:r>
              <a:endParaRPr lang="en-US" sz="2400">
                <a:latin typeface="Times"/>
              </a:endParaRPr>
            </a:p>
          </p:txBody>
        </p:sp>
        <p:sp>
          <p:nvSpPr>
            <p:cNvPr id="952367" name="Text Box 8"/>
            <p:cNvSpPr txBox="1">
              <a:spLocks noChangeArrowheads="1"/>
            </p:cNvSpPr>
            <p:nvPr/>
          </p:nvSpPr>
          <p:spPr bwMode="auto">
            <a:xfrm rot="-5400000">
              <a:off x="-190" y="2395"/>
              <a:ext cx="1190" cy="266"/>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2400">
                  <a:latin typeface="Times"/>
                </a:rPr>
                <a:t> phase space</a:t>
              </a:r>
              <a:endParaRPr lang="en-US" sz="2400">
                <a:latin typeface="Times"/>
              </a:endParaRPr>
            </a:p>
          </p:txBody>
        </p:sp>
      </p:grpSp>
      <p:grpSp>
        <p:nvGrpSpPr>
          <p:cNvPr id="952324" name="Group 12"/>
          <p:cNvGrpSpPr>
            <a:grpSpLocks/>
          </p:cNvGrpSpPr>
          <p:nvPr/>
        </p:nvGrpSpPr>
        <p:grpSpPr bwMode="auto">
          <a:xfrm>
            <a:off x="196850" y="5013333"/>
            <a:ext cx="1246188" cy="360363"/>
            <a:chOff x="57" y="3322"/>
            <a:chExt cx="725" cy="227"/>
          </a:xfrm>
        </p:grpSpPr>
        <p:sp>
          <p:nvSpPr>
            <p:cNvPr id="952362" name="Oval 13"/>
            <p:cNvSpPr>
              <a:spLocks noChangeArrowheads="1"/>
            </p:cNvSpPr>
            <p:nvPr/>
          </p:nvSpPr>
          <p:spPr bwMode="auto">
            <a:xfrm>
              <a:off x="555" y="3436"/>
              <a:ext cx="142" cy="113"/>
            </a:xfrm>
            <a:prstGeom prst="ellipse">
              <a:avLst/>
            </a:prstGeom>
            <a:solidFill>
              <a:srgbClr val="0000C6"/>
            </a:solidFill>
            <a:ln w="28575">
              <a:solidFill>
                <a:schemeClr val="tx1"/>
              </a:solidFill>
              <a:round/>
              <a:headEnd type="none" w="sm" len="sm"/>
              <a:tailEnd type="none" w="sm" len="sm"/>
            </a:ln>
          </p:spPr>
          <p:txBody>
            <a:bodyPr wrap="none" anchor="ctr"/>
            <a:lstStyle/>
            <a:p>
              <a:pPr eaLnBrk="0" hangingPunct="0">
                <a:spcBef>
                  <a:spcPct val="50000"/>
                </a:spcBef>
              </a:pPr>
              <a:endParaRPr lang="en-US"/>
            </a:p>
          </p:txBody>
        </p:sp>
        <p:sp>
          <p:nvSpPr>
            <p:cNvPr id="952363" name="Text Box 14"/>
            <p:cNvSpPr txBox="1">
              <a:spLocks noChangeArrowheads="1"/>
            </p:cNvSpPr>
            <p:nvPr/>
          </p:nvSpPr>
          <p:spPr bwMode="auto">
            <a:xfrm>
              <a:off x="57" y="3322"/>
              <a:ext cx="725" cy="174"/>
            </a:xfrm>
            <a:prstGeom prst="rect">
              <a:avLst/>
            </a:prstGeom>
            <a:noFill/>
            <a:ln w="28575">
              <a:solidFill>
                <a:srgbClr val="0000C6"/>
              </a:solidFill>
              <a:miter lim="800000"/>
              <a:headEnd type="none" w="sm" len="sm"/>
              <a:tailEnd type="none" w="sm" len="sm"/>
            </a:ln>
          </p:spPr>
          <p:txBody>
            <a:bodyPr>
              <a:spAutoFit/>
            </a:bodyPr>
            <a:lstStyle/>
            <a:p>
              <a:pPr eaLnBrk="0" hangingPunct="0">
                <a:spcBef>
                  <a:spcPct val="50000"/>
                </a:spcBef>
              </a:pPr>
              <a:r>
                <a:rPr lang="en-GB" sz="1200" dirty="0">
                  <a:solidFill>
                    <a:srgbClr val="0000C6"/>
                  </a:solidFill>
                  <a:latin typeface="Times"/>
                </a:rPr>
                <a:t>Real </a:t>
              </a:r>
              <a:r>
                <a:rPr lang="en-GB" sz="1200" dirty="0">
                  <a:solidFill>
                    <a:srgbClr val="3333CC"/>
                  </a:solidFill>
                  <a:latin typeface="Times"/>
                </a:rPr>
                <a:t>World</a:t>
              </a:r>
              <a:r>
                <a:rPr lang="en-GB" sz="1200" dirty="0">
                  <a:solidFill>
                    <a:srgbClr val="0000C6"/>
                  </a:solidFill>
                  <a:latin typeface="Times"/>
                </a:rPr>
                <a:t> </a:t>
              </a:r>
              <a:endParaRPr lang="en-US" sz="1200" dirty="0">
                <a:solidFill>
                  <a:srgbClr val="0000C6"/>
                </a:solidFill>
                <a:latin typeface="Times"/>
              </a:endParaRPr>
            </a:p>
          </p:txBody>
        </p:sp>
      </p:grpSp>
      <p:grpSp>
        <p:nvGrpSpPr>
          <p:cNvPr id="952325" name="Group 22"/>
          <p:cNvGrpSpPr>
            <a:grpSpLocks/>
          </p:cNvGrpSpPr>
          <p:nvPr/>
        </p:nvGrpSpPr>
        <p:grpSpPr bwMode="auto">
          <a:xfrm>
            <a:off x="273050" y="2439988"/>
            <a:ext cx="1246188" cy="276225"/>
            <a:chOff x="57" y="872"/>
            <a:chExt cx="725" cy="174"/>
          </a:xfrm>
        </p:grpSpPr>
        <p:sp>
          <p:nvSpPr>
            <p:cNvPr id="952360" name="Text Box 23"/>
            <p:cNvSpPr txBox="1">
              <a:spLocks noChangeArrowheads="1"/>
            </p:cNvSpPr>
            <p:nvPr/>
          </p:nvSpPr>
          <p:spPr bwMode="auto">
            <a:xfrm>
              <a:off x="57" y="872"/>
              <a:ext cx="725" cy="174"/>
            </a:xfrm>
            <a:prstGeom prst="rect">
              <a:avLst/>
            </a:prstGeom>
            <a:noFill/>
            <a:ln w="28575">
              <a:solidFill>
                <a:srgbClr val="990000"/>
              </a:solidFill>
              <a:miter lim="800000"/>
              <a:headEnd type="none" w="sm" len="sm"/>
              <a:tailEnd type="none" w="sm" len="sm"/>
            </a:ln>
          </p:spPr>
          <p:txBody>
            <a:bodyPr>
              <a:spAutoFit/>
            </a:bodyPr>
            <a:lstStyle/>
            <a:p>
              <a:pPr eaLnBrk="0" hangingPunct="0">
                <a:spcBef>
                  <a:spcPct val="50000"/>
                </a:spcBef>
              </a:pPr>
              <a:r>
                <a:rPr lang="en-GB" sz="1200" dirty="0">
                  <a:solidFill>
                    <a:srgbClr val="990000"/>
                  </a:solidFill>
                  <a:latin typeface="Times"/>
                </a:rPr>
                <a:t>Model </a:t>
              </a:r>
              <a:r>
                <a:rPr lang="en-GB" sz="1200" dirty="0" smtClean="0">
                  <a:solidFill>
                    <a:srgbClr val="990000"/>
                  </a:solidFill>
                  <a:latin typeface="Times"/>
                </a:rPr>
                <a:t>Climate</a:t>
              </a:r>
              <a:endParaRPr lang="en-US" sz="1200" dirty="0">
                <a:solidFill>
                  <a:srgbClr val="990000"/>
                </a:solidFill>
                <a:latin typeface="Times"/>
              </a:endParaRPr>
            </a:p>
          </p:txBody>
        </p:sp>
        <p:sp>
          <p:nvSpPr>
            <p:cNvPr id="952361" name="Oval 24"/>
            <p:cNvSpPr>
              <a:spLocks noChangeArrowheads="1"/>
            </p:cNvSpPr>
            <p:nvPr/>
          </p:nvSpPr>
          <p:spPr bwMode="auto">
            <a:xfrm>
              <a:off x="527" y="913"/>
              <a:ext cx="142" cy="113"/>
            </a:xfrm>
            <a:prstGeom prst="ellipse">
              <a:avLst/>
            </a:prstGeom>
            <a:solidFill>
              <a:srgbClr val="CC0099"/>
            </a:solidFill>
            <a:ln w="28575">
              <a:solidFill>
                <a:srgbClr val="990000"/>
              </a:solidFill>
              <a:round/>
              <a:headEnd type="none" w="sm" len="sm"/>
              <a:tailEnd type="none" w="sm" len="sm"/>
            </a:ln>
          </p:spPr>
          <p:txBody>
            <a:bodyPr wrap="none" anchor="ctr"/>
            <a:lstStyle/>
            <a:p>
              <a:pPr eaLnBrk="0" hangingPunct="0">
                <a:spcBef>
                  <a:spcPct val="50000"/>
                </a:spcBef>
              </a:pPr>
              <a:endParaRPr lang="en-US"/>
            </a:p>
          </p:txBody>
        </p:sp>
      </p:grpSp>
      <p:sp>
        <p:nvSpPr>
          <p:cNvPr id="952326" name="Line 25"/>
          <p:cNvSpPr>
            <a:spLocks noChangeShapeType="1"/>
          </p:cNvSpPr>
          <p:nvPr/>
        </p:nvSpPr>
        <p:spPr bwMode="auto">
          <a:xfrm>
            <a:off x="992188" y="2619375"/>
            <a:ext cx="7165975" cy="0"/>
          </a:xfrm>
          <a:prstGeom prst="line">
            <a:avLst/>
          </a:prstGeom>
          <a:noFill/>
          <a:ln w="28575">
            <a:solidFill>
              <a:srgbClr val="990000"/>
            </a:solidFill>
            <a:prstDash val="lgDash"/>
            <a:round/>
            <a:headEnd type="none" w="sm" len="sm"/>
            <a:tailEnd type="triangle" w="lg" len="lg"/>
          </a:ln>
        </p:spPr>
        <p:txBody>
          <a:bodyPr wrap="none"/>
          <a:lstStyle/>
          <a:p>
            <a:endParaRPr lang="en-US"/>
          </a:p>
        </p:txBody>
      </p:sp>
      <p:sp>
        <p:nvSpPr>
          <p:cNvPr id="952327" name="Line 29"/>
          <p:cNvSpPr>
            <a:spLocks noChangeShapeType="1"/>
          </p:cNvSpPr>
          <p:nvPr/>
        </p:nvSpPr>
        <p:spPr bwMode="auto">
          <a:xfrm>
            <a:off x="1136650" y="5300663"/>
            <a:ext cx="6769100" cy="0"/>
          </a:xfrm>
          <a:prstGeom prst="line">
            <a:avLst/>
          </a:prstGeom>
          <a:noFill/>
          <a:ln w="28575">
            <a:solidFill>
              <a:srgbClr val="00279F"/>
            </a:solidFill>
            <a:prstDash val="lgDash"/>
            <a:round/>
            <a:headEnd/>
            <a:tailEnd type="triangle" w="lg" len="lg"/>
          </a:ln>
        </p:spPr>
        <p:txBody>
          <a:bodyPr/>
          <a:lstStyle/>
          <a:p>
            <a:endParaRPr lang="en-US"/>
          </a:p>
        </p:txBody>
      </p:sp>
      <p:grpSp>
        <p:nvGrpSpPr>
          <p:cNvPr id="5" name="Group 35"/>
          <p:cNvGrpSpPr>
            <a:grpSpLocks/>
          </p:cNvGrpSpPr>
          <p:nvPr/>
        </p:nvGrpSpPr>
        <p:grpSpPr bwMode="auto">
          <a:xfrm>
            <a:off x="1171575" y="1538288"/>
            <a:ext cx="8551863" cy="768350"/>
            <a:chOff x="612" y="1962"/>
            <a:chExt cx="4973" cy="484"/>
          </a:xfrm>
        </p:grpSpPr>
        <p:sp>
          <p:nvSpPr>
            <p:cNvPr id="952358" name="Line 36"/>
            <p:cNvSpPr>
              <a:spLocks noChangeShapeType="1"/>
            </p:cNvSpPr>
            <p:nvPr/>
          </p:nvSpPr>
          <p:spPr bwMode="auto">
            <a:xfrm>
              <a:off x="612" y="2245"/>
              <a:ext cx="4082" cy="0"/>
            </a:xfrm>
            <a:prstGeom prst="line">
              <a:avLst/>
            </a:prstGeom>
            <a:noFill/>
            <a:ln w="12700">
              <a:solidFill>
                <a:srgbClr val="CC3300"/>
              </a:solidFill>
              <a:round/>
              <a:headEnd type="none" w="sm" len="sm"/>
              <a:tailEnd type="none" w="sm" len="sm"/>
            </a:ln>
          </p:spPr>
          <p:txBody>
            <a:bodyPr wrap="none"/>
            <a:lstStyle/>
            <a:p>
              <a:endParaRPr lang="en-US"/>
            </a:p>
          </p:txBody>
        </p:sp>
        <p:sp>
          <p:nvSpPr>
            <p:cNvPr id="952359" name="Text Box 37"/>
            <p:cNvSpPr txBox="1">
              <a:spLocks noChangeArrowheads="1"/>
            </p:cNvSpPr>
            <p:nvPr/>
          </p:nvSpPr>
          <p:spPr bwMode="auto">
            <a:xfrm>
              <a:off x="4723" y="1962"/>
              <a:ext cx="862" cy="484"/>
            </a:xfrm>
            <a:prstGeom prst="rect">
              <a:avLst/>
            </a:prstGeom>
            <a:noFill/>
            <a:ln w="38100" cmpd="dbl">
              <a:solidFill>
                <a:srgbClr val="CC3300"/>
              </a:solidFill>
              <a:miter lim="800000"/>
              <a:headEnd type="none" w="sm" len="sm"/>
              <a:tailEnd type="none" w="sm" len="sm"/>
            </a:ln>
          </p:spPr>
          <p:txBody>
            <a:bodyPr>
              <a:spAutoFit/>
            </a:bodyPr>
            <a:lstStyle/>
            <a:p>
              <a:pPr eaLnBrk="0" hangingPunct="0">
                <a:spcBef>
                  <a:spcPct val="50000"/>
                </a:spcBef>
              </a:pPr>
              <a:r>
                <a:rPr lang="en-GB" sz="1400">
                  <a:solidFill>
                    <a:srgbClr val="CC3300"/>
                  </a:solidFill>
                  <a:latin typeface="Times"/>
                </a:rPr>
                <a:t>non-linear interactions important</a:t>
              </a:r>
              <a:endParaRPr lang="en-US" sz="1400">
                <a:solidFill>
                  <a:srgbClr val="CC3300"/>
                </a:solidFill>
                <a:latin typeface="Times"/>
              </a:endParaRPr>
            </a:p>
          </p:txBody>
        </p:sp>
      </p:grpSp>
      <p:grpSp>
        <p:nvGrpSpPr>
          <p:cNvPr id="6" name="Group 38"/>
          <p:cNvGrpSpPr>
            <a:grpSpLocks/>
          </p:cNvGrpSpPr>
          <p:nvPr/>
        </p:nvGrpSpPr>
        <p:grpSpPr bwMode="auto">
          <a:xfrm>
            <a:off x="1208088" y="4076700"/>
            <a:ext cx="6877050" cy="1160463"/>
            <a:chOff x="725" y="2591"/>
            <a:chExt cx="3998" cy="731"/>
          </a:xfrm>
        </p:grpSpPr>
        <p:grpSp>
          <p:nvGrpSpPr>
            <p:cNvPr id="952332" name="Group 39"/>
            <p:cNvGrpSpPr>
              <a:grpSpLocks/>
            </p:cNvGrpSpPr>
            <p:nvPr/>
          </p:nvGrpSpPr>
          <p:grpSpPr bwMode="auto">
            <a:xfrm>
              <a:off x="1377" y="2591"/>
              <a:ext cx="3118" cy="334"/>
              <a:chOff x="1519" y="3096"/>
              <a:chExt cx="3118" cy="334"/>
            </a:xfrm>
          </p:grpSpPr>
          <p:grpSp>
            <p:nvGrpSpPr>
              <p:cNvPr id="952334" name="Group 40"/>
              <p:cNvGrpSpPr>
                <a:grpSpLocks/>
              </p:cNvGrpSpPr>
              <p:nvPr/>
            </p:nvGrpSpPr>
            <p:grpSpPr bwMode="auto">
              <a:xfrm>
                <a:off x="1519" y="3152"/>
                <a:ext cx="2098" cy="227"/>
                <a:chOff x="1519" y="3152"/>
                <a:chExt cx="2098" cy="227"/>
              </a:xfrm>
            </p:grpSpPr>
            <p:grpSp>
              <p:nvGrpSpPr>
                <p:cNvPr id="952336" name="Group 41"/>
                <p:cNvGrpSpPr>
                  <a:grpSpLocks/>
                </p:cNvGrpSpPr>
                <p:nvPr/>
              </p:nvGrpSpPr>
              <p:grpSpPr bwMode="auto">
                <a:xfrm>
                  <a:off x="1519" y="3152"/>
                  <a:ext cx="992" cy="227"/>
                  <a:chOff x="1519" y="3152"/>
                  <a:chExt cx="992" cy="227"/>
                </a:xfrm>
              </p:grpSpPr>
              <p:grpSp>
                <p:nvGrpSpPr>
                  <p:cNvPr id="952348" name="Group 42"/>
                  <p:cNvGrpSpPr>
                    <a:grpSpLocks/>
                  </p:cNvGrpSpPr>
                  <p:nvPr/>
                </p:nvGrpSpPr>
                <p:grpSpPr bwMode="auto">
                  <a:xfrm>
                    <a:off x="1519" y="3152"/>
                    <a:ext cx="425" cy="227"/>
                    <a:chOff x="1519" y="3152"/>
                    <a:chExt cx="425" cy="227"/>
                  </a:xfrm>
                </p:grpSpPr>
                <p:sp>
                  <p:nvSpPr>
                    <p:cNvPr id="952354" name="Line 43"/>
                    <p:cNvSpPr>
                      <a:spLocks noChangeShapeType="1"/>
                    </p:cNvSpPr>
                    <p:nvPr/>
                  </p:nvSpPr>
                  <p:spPr bwMode="auto">
                    <a:xfrm>
                      <a:off x="1519"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5" name="Line 44"/>
                    <p:cNvSpPr>
                      <a:spLocks noChangeShapeType="1"/>
                    </p:cNvSpPr>
                    <p:nvPr/>
                  </p:nvSpPr>
                  <p:spPr bwMode="auto">
                    <a:xfrm>
                      <a:off x="1661"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6" name="Line 45"/>
                    <p:cNvSpPr>
                      <a:spLocks noChangeShapeType="1"/>
                    </p:cNvSpPr>
                    <p:nvPr/>
                  </p:nvSpPr>
                  <p:spPr bwMode="auto">
                    <a:xfrm>
                      <a:off x="1803"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7" name="Line 46"/>
                    <p:cNvSpPr>
                      <a:spLocks noChangeShapeType="1"/>
                    </p:cNvSpPr>
                    <p:nvPr/>
                  </p:nvSpPr>
                  <p:spPr bwMode="auto">
                    <a:xfrm>
                      <a:off x="1944" y="3152"/>
                      <a:ext cx="0" cy="227"/>
                    </a:xfrm>
                    <a:prstGeom prst="line">
                      <a:avLst/>
                    </a:prstGeom>
                    <a:noFill/>
                    <a:ln w="12700">
                      <a:solidFill>
                        <a:srgbClr val="008000"/>
                      </a:solidFill>
                      <a:round/>
                      <a:headEnd type="none" w="sm" len="sm"/>
                      <a:tailEnd type="triangle" w="med" len="med"/>
                    </a:ln>
                  </p:spPr>
                  <p:txBody>
                    <a:bodyPr wrap="none"/>
                    <a:lstStyle/>
                    <a:p>
                      <a:endParaRPr lang="en-US"/>
                    </a:p>
                  </p:txBody>
                </p:sp>
              </p:grpSp>
              <p:grpSp>
                <p:nvGrpSpPr>
                  <p:cNvPr id="952349" name="Group 47"/>
                  <p:cNvGrpSpPr>
                    <a:grpSpLocks/>
                  </p:cNvGrpSpPr>
                  <p:nvPr/>
                </p:nvGrpSpPr>
                <p:grpSpPr bwMode="auto">
                  <a:xfrm>
                    <a:off x="2086" y="3152"/>
                    <a:ext cx="425" cy="227"/>
                    <a:chOff x="1519" y="3152"/>
                    <a:chExt cx="425" cy="227"/>
                  </a:xfrm>
                </p:grpSpPr>
                <p:sp>
                  <p:nvSpPr>
                    <p:cNvPr id="952350" name="Line 48"/>
                    <p:cNvSpPr>
                      <a:spLocks noChangeShapeType="1"/>
                    </p:cNvSpPr>
                    <p:nvPr/>
                  </p:nvSpPr>
                  <p:spPr bwMode="auto">
                    <a:xfrm>
                      <a:off x="1519"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1" name="Line 49"/>
                    <p:cNvSpPr>
                      <a:spLocks noChangeShapeType="1"/>
                    </p:cNvSpPr>
                    <p:nvPr/>
                  </p:nvSpPr>
                  <p:spPr bwMode="auto">
                    <a:xfrm>
                      <a:off x="1661"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2" name="Line 50"/>
                    <p:cNvSpPr>
                      <a:spLocks noChangeShapeType="1"/>
                    </p:cNvSpPr>
                    <p:nvPr/>
                  </p:nvSpPr>
                  <p:spPr bwMode="auto">
                    <a:xfrm>
                      <a:off x="1803"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53" name="Line 51"/>
                    <p:cNvSpPr>
                      <a:spLocks noChangeShapeType="1"/>
                    </p:cNvSpPr>
                    <p:nvPr/>
                  </p:nvSpPr>
                  <p:spPr bwMode="auto">
                    <a:xfrm>
                      <a:off x="1944" y="3152"/>
                      <a:ext cx="0" cy="227"/>
                    </a:xfrm>
                    <a:prstGeom prst="line">
                      <a:avLst/>
                    </a:prstGeom>
                    <a:noFill/>
                    <a:ln w="12700">
                      <a:solidFill>
                        <a:srgbClr val="008000"/>
                      </a:solidFill>
                      <a:round/>
                      <a:headEnd type="none" w="sm" len="sm"/>
                      <a:tailEnd type="triangle" w="med" len="med"/>
                    </a:ln>
                  </p:spPr>
                  <p:txBody>
                    <a:bodyPr wrap="none"/>
                    <a:lstStyle/>
                    <a:p>
                      <a:endParaRPr lang="en-US"/>
                    </a:p>
                  </p:txBody>
                </p:sp>
              </p:grpSp>
            </p:grpSp>
            <p:grpSp>
              <p:nvGrpSpPr>
                <p:cNvPr id="952337" name="Group 52"/>
                <p:cNvGrpSpPr>
                  <a:grpSpLocks/>
                </p:cNvGrpSpPr>
                <p:nvPr/>
              </p:nvGrpSpPr>
              <p:grpSpPr bwMode="auto">
                <a:xfrm>
                  <a:off x="2625" y="3152"/>
                  <a:ext cx="992" cy="227"/>
                  <a:chOff x="1519" y="3152"/>
                  <a:chExt cx="992" cy="227"/>
                </a:xfrm>
              </p:grpSpPr>
              <p:grpSp>
                <p:nvGrpSpPr>
                  <p:cNvPr id="952338" name="Group 53"/>
                  <p:cNvGrpSpPr>
                    <a:grpSpLocks/>
                  </p:cNvGrpSpPr>
                  <p:nvPr/>
                </p:nvGrpSpPr>
                <p:grpSpPr bwMode="auto">
                  <a:xfrm>
                    <a:off x="1519" y="3152"/>
                    <a:ext cx="425" cy="227"/>
                    <a:chOff x="1519" y="3152"/>
                    <a:chExt cx="425" cy="227"/>
                  </a:xfrm>
                </p:grpSpPr>
                <p:sp>
                  <p:nvSpPr>
                    <p:cNvPr id="952344" name="Line 54"/>
                    <p:cNvSpPr>
                      <a:spLocks noChangeShapeType="1"/>
                    </p:cNvSpPr>
                    <p:nvPr/>
                  </p:nvSpPr>
                  <p:spPr bwMode="auto">
                    <a:xfrm>
                      <a:off x="1519"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5" name="Line 55"/>
                    <p:cNvSpPr>
                      <a:spLocks noChangeShapeType="1"/>
                    </p:cNvSpPr>
                    <p:nvPr/>
                  </p:nvSpPr>
                  <p:spPr bwMode="auto">
                    <a:xfrm>
                      <a:off x="1661"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6" name="Line 56"/>
                    <p:cNvSpPr>
                      <a:spLocks noChangeShapeType="1"/>
                    </p:cNvSpPr>
                    <p:nvPr/>
                  </p:nvSpPr>
                  <p:spPr bwMode="auto">
                    <a:xfrm>
                      <a:off x="1803"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7" name="Line 57"/>
                    <p:cNvSpPr>
                      <a:spLocks noChangeShapeType="1"/>
                    </p:cNvSpPr>
                    <p:nvPr/>
                  </p:nvSpPr>
                  <p:spPr bwMode="auto">
                    <a:xfrm>
                      <a:off x="1944" y="3152"/>
                      <a:ext cx="0" cy="227"/>
                    </a:xfrm>
                    <a:prstGeom prst="line">
                      <a:avLst/>
                    </a:prstGeom>
                    <a:noFill/>
                    <a:ln w="12700">
                      <a:solidFill>
                        <a:srgbClr val="008000"/>
                      </a:solidFill>
                      <a:round/>
                      <a:headEnd type="none" w="sm" len="sm"/>
                      <a:tailEnd type="triangle" w="med" len="med"/>
                    </a:ln>
                  </p:spPr>
                  <p:txBody>
                    <a:bodyPr wrap="none"/>
                    <a:lstStyle/>
                    <a:p>
                      <a:endParaRPr lang="en-US"/>
                    </a:p>
                  </p:txBody>
                </p:sp>
              </p:grpSp>
              <p:grpSp>
                <p:nvGrpSpPr>
                  <p:cNvPr id="952339" name="Group 58"/>
                  <p:cNvGrpSpPr>
                    <a:grpSpLocks/>
                  </p:cNvGrpSpPr>
                  <p:nvPr/>
                </p:nvGrpSpPr>
                <p:grpSpPr bwMode="auto">
                  <a:xfrm>
                    <a:off x="2086" y="3152"/>
                    <a:ext cx="425" cy="227"/>
                    <a:chOff x="1519" y="3152"/>
                    <a:chExt cx="425" cy="227"/>
                  </a:xfrm>
                </p:grpSpPr>
                <p:sp>
                  <p:nvSpPr>
                    <p:cNvPr id="952340" name="Line 59"/>
                    <p:cNvSpPr>
                      <a:spLocks noChangeShapeType="1"/>
                    </p:cNvSpPr>
                    <p:nvPr/>
                  </p:nvSpPr>
                  <p:spPr bwMode="auto">
                    <a:xfrm>
                      <a:off x="1519"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1" name="Line 60"/>
                    <p:cNvSpPr>
                      <a:spLocks noChangeShapeType="1"/>
                    </p:cNvSpPr>
                    <p:nvPr/>
                  </p:nvSpPr>
                  <p:spPr bwMode="auto">
                    <a:xfrm>
                      <a:off x="1661"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2" name="Line 61"/>
                    <p:cNvSpPr>
                      <a:spLocks noChangeShapeType="1"/>
                    </p:cNvSpPr>
                    <p:nvPr/>
                  </p:nvSpPr>
                  <p:spPr bwMode="auto">
                    <a:xfrm>
                      <a:off x="1803" y="3152"/>
                      <a:ext cx="0" cy="227"/>
                    </a:xfrm>
                    <a:prstGeom prst="line">
                      <a:avLst/>
                    </a:prstGeom>
                    <a:noFill/>
                    <a:ln w="12700">
                      <a:solidFill>
                        <a:srgbClr val="008000"/>
                      </a:solidFill>
                      <a:round/>
                      <a:headEnd type="none" w="sm" len="sm"/>
                      <a:tailEnd type="triangle" w="med" len="med"/>
                    </a:ln>
                  </p:spPr>
                  <p:txBody>
                    <a:bodyPr wrap="none"/>
                    <a:lstStyle/>
                    <a:p>
                      <a:endParaRPr lang="en-US"/>
                    </a:p>
                  </p:txBody>
                </p:sp>
                <p:sp>
                  <p:nvSpPr>
                    <p:cNvPr id="952343" name="Line 62"/>
                    <p:cNvSpPr>
                      <a:spLocks noChangeShapeType="1"/>
                    </p:cNvSpPr>
                    <p:nvPr/>
                  </p:nvSpPr>
                  <p:spPr bwMode="auto">
                    <a:xfrm>
                      <a:off x="1944" y="3152"/>
                      <a:ext cx="0" cy="227"/>
                    </a:xfrm>
                    <a:prstGeom prst="line">
                      <a:avLst/>
                    </a:prstGeom>
                    <a:noFill/>
                    <a:ln w="12700">
                      <a:solidFill>
                        <a:srgbClr val="008000"/>
                      </a:solidFill>
                      <a:round/>
                      <a:headEnd type="none" w="sm" len="sm"/>
                      <a:tailEnd type="triangle" w="med" len="med"/>
                    </a:ln>
                  </p:spPr>
                  <p:txBody>
                    <a:bodyPr wrap="none"/>
                    <a:lstStyle/>
                    <a:p>
                      <a:endParaRPr lang="en-US"/>
                    </a:p>
                  </p:txBody>
                </p:sp>
              </p:grpSp>
            </p:grpSp>
          </p:grpSp>
          <p:sp>
            <p:nvSpPr>
              <p:cNvPr id="952335" name="Text Box 63"/>
              <p:cNvSpPr txBox="1">
                <a:spLocks noChangeArrowheads="1"/>
              </p:cNvSpPr>
              <p:nvPr/>
            </p:nvSpPr>
            <p:spPr bwMode="auto">
              <a:xfrm>
                <a:off x="3730" y="3096"/>
                <a:ext cx="907" cy="334"/>
              </a:xfrm>
              <a:prstGeom prst="rect">
                <a:avLst/>
              </a:prstGeom>
              <a:noFill/>
              <a:ln w="12700">
                <a:solidFill>
                  <a:srgbClr val="008000"/>
                </a:solidFill>
                <a:miter lim="800000"/>
                <a:headEnd type="none" w="sm" len="sm"/>
                <a:tailEnd type="none" w="sm" len="sm"/>
              </a:ln>
            </p:spPr>
            <p:txBody>
              <a:bodyPr>
                <a:spAutoFit/>
              </a:bodyPr>
              <a:lstStyle/>
              <a:p>
                <a:pPr eaLnBrk="0" hangingPunct="0">
                  <a:spcBef>
                    <a:spcPct val="50000"/>
                  </a:spcBef>
                </a:pPr>
                <a:r>
                  <a:rPr lang="en-GB" sz="1400">
                    <a:solidFill>
                      <a:srgbClr val="008000"/>
                    </a:solidFill>
                    <a:latin typeface="Times"/>
                  </a:rPr>
                  <a:t>Empirical Flux Corrections</a:t>
                </a:r>
                <a:endParaRPr lang="en-US" sz="1400">
                  <a:solidFill>
                    <a:srgbClr val="008000"/>
                  </a:solidFill>
                  <a:latin typeface="Times"/>
                </a:endParaRPr>
              </a:p>
            </p:txBody>
          </p:sp>
        </p:grpSp>
        <p:sp>
          <p:nvSpPr>
            <p:cNvPr id="952333" name="Freeform 64"/>
            <p:cNvSpPr>
              <a:spLocks/>
            </p:cNvSpPr>
            <p:nvPr/>
          </p:nvSpPr>
          <p:spPr bwMode="auto">
            <a:xfrm>
              <a:off x="725" y="2869"/>
              <a:ext cx="3998" cy="453"/>
            </a:xfrm>
            <a:custGeom>
              <a:avLst/>
              <a:gdLst>
                <a:gd name="T0" fmla="*/ 0 w 3572"/>
                <a:gd name="T1" fmla="*/ 187 h 525"/>
                <a:gd name="T2" fmla="*/ 623 w 3572"/>
                <a:gd name="T3" fmla="*/ 96 h 525"/>
                <a:gd name="T4" fmla="*/ 3370 w 3572"/>
                <a:gd name="T5" fmla="*/ 16 h 525"/>
                <a:gd name="T6" fmla="*/ 7861 w 3572"/>
                <a:gd name="T7" fmla="*/ 5 h 525"/>
                <a:gd name="T8" fmla="*/ 0 60000 65536"/>
                <a:gd name="T9" fmla="*/ 0 60000 65536"/>
                <a:gd name="T10" fmla="*/ 0 60000 65536"/>
                <a:gd name="T11" fmla="*/ 0 60000 65536"/>
                <a:gd name="T12" fmla="*/ 0 w 3572"/>
                <a:gd name="T13" fmla="*/ 0 h 525"/>
                <a:gd name="T14" fmla="*/ 3572 w 3572"/>
                <a:gd name="T15" fmla="*/ 525 h 525"/>
              </a:gdLst>
              <a:ahLst/>
              <a:cxnLst>
                <a:cxn ang="T8">
                  <a:pos x="T0" y="T1"/>
                </a:cxn>
                <a:cxn ang="T9">
                  <a:pos x="T2" y="T3"/>
                </a:cxn>
                <a:cxn ang="T10">
                  <a:pos x="T4" y="T5"/>
                </a:cxn>
                <a:cxn ang="T11">
                  <a:pos x="T6" y="T7"/>
                </a:cxn>
              </a:cxnLst>
              <a:rect l="T12" t="T13" r="T14" b="T15"/>
              <a:pathLst>
                <a:path w="3572" h="525">
                  <a:moveTo>
                    <a:pt x="0" y="525"/>
                  </a:moveTo>
                  <a:cubicBezTo>
                    <a:pt x="14" y="437"/>
                    <a:pt x="29" y="350"/>
                    <a:pt x="284" y="270"/>
                  </a:cubicBezTo>
                  <a:cubicBezTo>
                    <a:pt x="539" y="190"/>
                    <a:pt x="983" y="86"/>
                    <a:pt x="1531" y="43"/>
                  </a:cubicBezTo>
                  <a:cubicBezTo>
                    <a:pt x="2079" y="0"/>
                    <a:pt x="2825" y="7"/>
                    <a:pt x="3572" y="15"/>
                  </a:cubicBezTo>
                </a:path>
              </a:pathLst>
            </a:custGeom>
            <a:noFill/>
            <a:ln w="28575">
              <a:solidFill>
                <a:srgbClr val="008000"/>
              </a:solidFill>
              <a:round/>
              <a:headEnd type="none" w="sm" len="sm"/>
              <a:tailEnd type="none" w="sm" len="sm"/>
            </a:ln>
          </p:spPr>
          <p:txBody>
            <a:bodyPr wrap="none"/>
            <a:lstStyle/>
            <a:p>
              <a:pPr eaLnBrk="0" hangingPunct="0">
                <a:spcBef>
                  <a:spcPct val="50000"/>
                </a:spcBef>
              </a:pPr>
              <a:endParaRPr lang="en-US"/>
            </a:p>
          </p:txBody>
        </p:sp>
      </p:grpSp>
    </p:spTree>
    <p:extLst>
      <p:ext uri="{BB962C8B-B14F-4D97-AF65-F5344CB8AC3E}">
        <p14:creationId xmlns:p14="http://schemas.microsoft.com/office/powerpoint/2010/main" val="12582641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2.22222E-6 L 3.33333E-6 0.28078 " pathEditMode="relative" rAng="0" ptsTypes="AA">
                                      <p:cBhvr>
                                        <p:cTn id="6" dur="1000" fill="hold"/>
                                        <p:tgtEl>
                                          <p:spTgt spid="5"/>
                                        </p:tgtEl>
                                        <p:attrNameLst>
                                          <p:attrName>ppt_x</p:attrName>
                                          <p:attrName>ppt_y</p:attrName>
                                        </p:attrNameLst>
                                      </p:cBhvr>
                                      <p:rCtr x="0" y="140"/>
                                    </p:animMotion>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3" name="Title 3"/>
          <p:cNvSpPr>
            <a:spLocks noGrp="1"/>
          </p:cNvSpPr>
          <p:nvPr>
            <p:ph type="title"/>
          </p:nvPr>
        </p:nvSpPr>
        <p:spPr>
          <a:xfrm>
            <a:off x="261938" y="0"/>
            <a:ext cx="9382125" cy="1201738"/>
          </a:xfrm>
          <a:solidFill>
            <a:schemeClr val="bg1"/>
          </a:solidFill>
        </p:spPr>
        <p:txBody>
          <a:bodyPr/>
          <a:lstStyle/>
          <a:p>
            <a:pPr algn="ctr"/>
            <a:r>
              <a:rPr lang="en-GB" sz="2400" smtClean="0"/>
              <a:t>Comparison of Strategies for dealing with systematic errors in a coupled ocean-atmosphere forecasting system</a:t>
            </a:r>
            <a:br>
              <a:rPr lang="en-GB" sz="2400" smtClean="0"/>
            </a:br>
            <a:r>
              <a:rPr lang="en-GB" sz="1600" smtClean="0"/>
              <a:t>as part of the EU FP7 COMBINE project</a:t>
            </a:r>
          </a:p>
        </p:txBody>
      </p:sp>
      <p:grpSp>
        <p:nvGrpSpPr>
          <p:cNvPr id="3" name="Group 2"/>
          <p:cNvGrpSpPr/>
          <p:nvPr/>
        </p:nvGrpSpPr>
        <p:grpSpPr>
          <a:xfrm>
            <a:off x="2486025" y="1890713"/>
            <a:ext cx="4816475" cy="2928937"/>
            <a:chOff x="2486025" y="1890713"/>
            <a:chExt cx="4816475" cy="2928937"/>
          </a:xfrm>
        </p:grpSpPr>
        <p:grpSp>
          <p:nvGrpSpPr>
            <p:cNvPr id="2" name="Group 1"/>
            <p:cNvGrpSpPr/>
            <p:nvPr/>
          </p:nvGrpSpPr>
          <p:grpSpPr>
            <a:xfrm>
              <a:off x="2486025" y="1890713"/>
              <a:ext cx="4816475" cy="2928937"/>
              <a:chOff x="2486025" y="1890713"/>
              <a:chExt cx="4816475" cy="2928937"/>
            </a:xfrm>
          </p:grpSpPr>
          <p:sp>
            <p:nvSpPr>
              <p:cNvPr id="32" name="Rectangle 31"/>
              <p:cNvSpPr/>
              <p:nvPr/>
            </p:nvSpPr>
            <p:spPr>
              <a:xfrm>
                <a:off x="2500313" y="2390775"/>
                <a:ext cx="4719637" cy="500063"/>
              </a:xfrm>
              <a:prstGeom prst="rect">
                <a:avLst/>
              </a:prstGeom>
              <a:gradFill>
                <a:gsLst>
                  <a:gs pos="9000">
                    <a:srgbClr val="FFC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r>
                  <a:rPr lang="en-GB" sz="1800" dirty="0">
                    <a:effectLst>
                      <a:outerShdw blurRad="50800" dist="38100" dir="2700000" algn="tl" rotWithShape="0">
                        <a:prstClr val="black">
                          <a:alpha val="40000"/>
                        </a:prstClr>
                      </a:outerShdw>
                    </a:effectLst>
                  </a:rPr>
                  <a:t>Nature climate</a:t>
                </a:r>
              </a:p>
            </p:txBody>
          </p:sp>
          <p:sp>
            <p:nvSpPr>
              <p:cNvPr id="33" name="Rectangle 32"/>
              <p:cNvSpPr/>
              <p:nvPr/>
            </p:nvSpPr>
            <p:spPr>
              <a:xfrm rot="10800000">
                <a:off x="2500313" y="1890713"/>
                <a:ext cx="4719637" cy="500062"/>
              </a:xfrm>
              <a:prstGeom prst="rect">
                <a:avLst/>
              </a:prstGeom>
              <a:gradFill>
                <a:gsLst>
                  <a:gs pos="9000">
                    <a:srgbClr val="FFC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endParaRPr lang="en-GB" dirty="0"/>
              </a:p>
            </p:txBody>
          </p:sp>
          <p:sp>
            <p:nvSpPr>
              <p:cNvPr id="34" name="Rectangle 33"/>
              <p:cNvSpPr/>
              <p:nvPr/>
            </p:nvSpPr>
            <p:spPr>
              <a:xfrm>
                <a:off x="2500313" y="4319588"/>
                <a:ext cx="4719637" cy="500062"/>
              </a:xfrm>
              <a:prstGeom prst="rect">
                <a:avLst/>
              </a:prstGeom>
              <a:gradFill>
                <a:gsLst>
                  <a:gs pos="9000">
                    <a:srgbClr val="92D05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r>
                  <a:rPr lang="en-GB" sz="1800" dirty="0">
                    <a:effectLst>
                      <a:outerShdw blurRad="50800" dist="38100" dir="2700000" algn="tl" rotWithShape="0">
                        <a:prstClr val="black">
                          <a:alpha val="40000"/>
                        </a:prstClr>
                      </a:outerShdw>
                    </a:effectLst>
                  </a:rPr>
                  <a:t>Model climate</a:t>
                </a:r>
              </a:p>
            </p:txBody>
          </p:sp>
          <p:sp>
            <p:nvSpPr>
              <p:cNvPr id="35" name="Rectangle 34"/>
              <p:cNvSpPr/>
              <p:nvPr/>
            </p:nvSpPr>
            <p:spPr>
              <a:xfrm rot="10800000">
                <a:off x="2500313" y="3819525"/>
                <a:ext cx="4719637" cy="500063"/>
              </a:xfrm>
              <a:prstGeom prst="rect">
                <a:avLst/>
              </a:prstGeom>
              <a:gradFill>
                <a:gsLst>
                  <a:gs pos="9000">
                    <a:srgbClr val="92D05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Bef>
                    <a:spcPct val="50000"/>
                  </a:spcBef>
                  <a:defRPr/>
                </a:pPr>
                <a:endParaRPr lang="en-GB"/>
              </a:p>
            </p:txBody>
          </p:sp>
          <p:sp>
            <p:nvSpPr>
              <p:cNvPr id="36" name="Freeform 35"/>
              <p:cNvSpPr/>
              <p:nvPr/>
            </p:nvSpPr>
            <p:spPr>
              <a:xfrm>
                <a:off x="2498725" y="4022725"/>
                <a:ext cx="4803775" cy="492125"/>
              </a:xfrm>
              <a:custGeom>
                <a:avLst/>
                <a:gdLst>
                  <a:gd name="connsiteX0" fmla="*/ 0 w 4433277"/>
                  <a:gd name="connsiteY0" fmla="*/ 273539 h 492369"/>
                  <a:gd name="connsiteX1" fmla="*/ 164123 w 4433277"/>
                  <a:gd name="connsiteY1" fmla="*/ 179754 h 492369"/>
                  <a:gd name="connsiteX2" fmla="*/ 621323 w 4433277"/>
                  <a:gd name="connsiteY2" fmla="*/ 97693 h 492369"/>
                  <a:gd name="connsiteX3" fmla="*/ 1066800 w 4433277"/>
                  <a:gd name="connsiteY3" fmla="*/ 179754 h 492369"/>
                  <a:gd name="connsiteX4" fmla="*/ 1359877 w 4433277"/>
                  <a:gd name="connsiteY4" fmla="*/ 461108 h 492369"/>
                  <a:gd name="connsiteX5" fmla="*/ 1641231 w 4433277"/>
                  <a:gd name="connsiteY5" fmla="*/ 355600 h 492369"/>
                  <a:gd name="connsiteX6" fmla="*/ 1887416 w 4433277"/>
                  <a:gd name="connsiteY6" fmla="*/ 461108 h 492369"/>
                  <a:gd name="connsiteX7" fmla="*/ 2262554 w 4433277"/>
                  <a:gd name="connsiteY7" fmla="*/ 168031 h 492369"/>
                  <a:gd name="connsiteX8" fmla="*/ 2637692 w 4433277"/>
                  <a:gd name="connsiteY8" fmla="*/ 39077 h 492369"/>
                  <a:gd name="connsiteX9" fmla="*/ 3106616 w 4433277"/>
                  <a:gd name="connsiteY9" fmla="*/ 402493 h 492369"/>
                  <a:gd name="connsiteX10" fmla="*/ 3341077 w 4433277"/>
                  <a:gd name="connsiteY10" fmla="*/ 402493 h 492369"/>
                  <a:gd name="connsiteX11" fmla="*/ 3739662 w 4433277"/>
                  <a:gd name="connsiteY11" fmla="*/ 343877 h 492369"/>
                  <a:gd name="connsiteX12" fmla="*/ 4173416 w 4433277"/>
                  <a:gd name="connsiteY12" fmla="*/ 97693 h 492369"/>
                  <a:gd name="connsiteX13" fmla="*/ 4325816 w 4433277"/>
                  <a:gd name="connsiteY13" fmla="*/ 39077 h 492369"/>
                  <a:gd name="connsiteX14" fmla="*/ 4360985 w 4433277"/>
                  <a:gd name="connsiteY14" fmla="*/ 50800 h 49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3277" h="492369">
                    <a:moveTo>
                      <a:pt x="0" y="273539"/>
                    </a:moveTo>
                    <a:cubicBezTo>
                      <a:pt x="30284" y="241300"/>
                      <a:pt x="60569" y="209062"/>
                      <a:pt x="164123" y="179754"/>
                    </a:cubicBezTo>
                    <a:cubicBezTo>
                      <a:pt x="267677" y="150446"/>
                      <a:pt x="470877" y="97693"/>
                      <a:pt x="621323" y="97693"/>
                    </a:cubicBezTo>
                    <a:cubicBezTo>
                      <a:pt x="771769" y="97693"/>
                      <a:pt x="943708" y="119185"/>
                      <a:pt x="1066800" y="179754"/>
                    </a:cubicBezTo>
                    <a:cubicBezTo>
                      <a:pt x="1189892" y="240323"/>
                      <a:pt x="1264139" y="431800"/>
                      <a:pt x="1359877" y="461108"/>
                    </a:cubicBezTo>
                    <a:cubicBezTo>
                      <a:pt x="1455615" y="490416"/>
                      <a:pt x="1553308" y="355600"/>
                      <a:pt x="1641231" y="355600"/>
                    </a:cubicBezTo>
                    <a:cubicBezTo>
                      <a:pt x="1729154" y="355600"/>
                      <a:pt x="1783862" y="492369"/>
                      <a:pt x="1887416" y="461108"/>
                    </a:cubicBezTo>
                    <a:cubicBezTo>
                      <a:pt x="1990970" y="429847"/>
                      <a:pt x="2137508" y="238370"/>
                      <a:pt x="2262554" y="168031"/>
                    </a:cubicBezTo>
                    <a:cubicBezTo>
                      <a:pt x="2387600" y="97693"/>
                      <a:pt x="2497015" y="0"/>
                      <a:pt x="2637692" y="39077"/>
                    </a:cubicBezTo>
                    <a:cubicBezTo>
                      <a:pt x="2778369" y="78154"/>
                      <a:pt x="2989385" y="341924"/>
                      <a:pt x="3106616" y="402493"/>
                    </a:cubicBezTo>
                    <a:cubicBezTo>
                      <a:pt x="3223847" y="463062"/>
                      <a:pt x="3235569" y="412262"/>
                      <a:pt x="3341077" y="402493"/>
                    </a:cubicBezTo>
                    <a:cubicBezTo>
                      <a:pt x="3446585" y="392724"/>
                      <a:pt x="3600939" y="394677"/>
                      <a:pt x="3739662" y="343877"/>
                    </a:cubicBezTo>
                    <a:cubicBezTo>
                      <a:pt x="3878385" y="293077"/>
                      <a:pt x="4075724" y="148493"/>
                      <a:pt x="4173416" y="97693"/>
                    </a:cubicBezTo>
                    <a:cubicBezTo>
                      <a:pt x="4271108" y="46893"/>
                      <a:pt x="4294555" y="46892"/>
                      <a:pt x="4325816" y="39077"/>
                    </a:cubicBezTo>
                    <a:cubicBezTo>
                      <a:pt x="4357077" y="31262"/>
                      <a:pt x="4433277" y="19538"/>
                      <a:pt x="4360985" y="50800"/>
                    </a:cubicBezTo>
                  </a:path>
                </a:pathLst>
              </a:custGeom>
              <a:ln w="3810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dirty="0"/>
              </a:p>
            </p:txBody>
          </p:sp>
          <p:sp>
            <p:nvSpPr>
              <p:cNvPr id="37" name="Freeform 36"/>
              <p:cNvSpPr/>
              <p:nvPr/>
            </p:nvSpPr>
            <p:spPr>
              <a:xfrm>
                <a:off x="2486025" y="2073275"/>
                <a:ext cx="4749800" cy="387350"/>
              </a:xfrm>
              <a:custGeom>
                <a:avLst/>
                <a:gdLst>
                  <a:gd name="connsiteX0" fmla="*/ 0 w 4384431"/>
                  <a:gd name="connsiteY0" fmla="*/ 171938 h 386862"/>
                  <a:gd name="connsiteX1" fmla="*/ 480646 w 4384431"/>
                  <a:gd name="connsiteY1" fmla="*/ 42985 h 386862"/>
                  <a:gd name="connsiteX2" fmla="*/ 855785 w 4384431"/>
                  <a:gd name="connsiteY2" fmla="*/ 218831 h 386862"/>
                  <a:gd name="connsiteX3" fmla="*/ 1594339 w 4384431"/>
                  <a:gd name="connsiteY3" fmla="*/ 230554 h 386862"/>
                  <a:gd name="connsiteX4" fmla="*/ 1828800 w 4384431"/>
                  <a:gd name="connsiteY4" fmla="*/ 89877 h 386862"/>
                  <a:gd name="connsiteX5" fmla="*/ 2028092 w 4384431"/>
                  <a:gd name="connsiteY5" fmla="*/ 289169 h 386862"/>
                  <a:gd name="connsiteX6" fmla="*/ 2379785 w 4384431"/>
                  <a:gd name="connsiteY6" fmla="*/ 195385 h 386862"/>
                  <a:gd name="connsiteX7" fmla="*/ 2766646 w 4384431"/>
                  <a:gd name="connsiteY7" fmla="*/ 254000 h 386862"/>
                  <a:gd name="connsiteX8" fmla="*/ 3200400 w 4384431"/>
                  <a:gd name="connsiteY8" fmla="*/ 7815 h 386862"/>
                  <a:gd name="connsiteX9" fmla="*/ 3645877 w 4384431"/>
                  <a:gd name="connsiteY9" fmla="*/ 300892 h 386862"/>
                  <a:gd name="connsiteX10" fmla="*/ 4149969 w 4384431"/>
                  <a:gd name="connsiteY10" fmla="*/ 347785 h 386862"/>
                  <a:gd name="connsiteX11" fmla="*/ 4384431 w 4384431"/>
                  <a:gd name="connsiteY11" fmla="*/ 66431 h 38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4431" h="386862">
                    <a:moveTo>
                      <a:pt x="0" y="171938"/>
                    </a:moveTo>
                    <a:cubicBezTo>
                      <a:pt x="169007" y="103554"/>
                      <a:pt x="338015" y="35170"/>
                      <a:pt x="480646" y="42985"/>
                    </a:cubicBezTo>
                    <a:cubicBezTo>
                      <a:pt x="623277" y="50801"/>
                      <a:pt x="670170" y="187570"/>
                      <a:pt x="855785" y="218831"/>
                    </a:cubicBezTo>
                    <a:cubicBezTo>
                      <a:pt x="1041400" y="250092"/>
                      <a:pt x="1432170" y="252046"/>
                      <a:pt x="1594339" y="230554"/>
                    </a:cubicBezTo>
                    <a:cubicBezTo>
                      <a:pt x="1756508" y="209062"/>
                      <a:pt x="1756508" y="80108"/>
                      <a:pt x="1828800" y="89877"/>
                    </a:cubicBezTo>
                    <a:cubicBezTo>
                      <a:pt x="1901092" y="99646"/>
                      <a:pt x="1936261" y="271584"/>
                      <a:pt x="2028092" y="289169"/>
                    </a:cubicBezTo>
                    <a:cubicBezTo>
                      <a:pt x="2119923" y="306754"/>
                      <a:pt x="2256693" y="201246"/>
                      <a:pt x="2379785" y="195385"/>
                    </a:cubicBezTo>
                    <a:cubicBezTo>
                      <a:pt x="2502877" y="189524"/>
                      <a:pt x="2629877" y="285262"/>
                      <a:pt x="2766646" y="254000"/>
                    </a:cubicBezTo>
                    <a:cubicBezTo>
                      <a:pt x="2903415" y="222738"/>
                      <a:pt x="3053862" y="0"/>
                      <a:pt x="3200400" y="7815"/>
                    </a:cubicBezTo>
                    <a:cubicBezTo>
                      <a:pt x="3346939" y="15630"/>
                      <a:pt x="3487616" y="244230"/>
                      <a:pt x="3645877" y="300892"/>
                    </a:cubicBezTo>
                    <a:cubicBezTo>
                      <a:pt x="3804138" y="357554"/>
                      <a:pt x="4026877" y="386862"/>
                      <a:pt x="4149969" y="347785"/>
                    </a:cubicBezTo>
                    <a:cubicBezTo>
                      <a:pt x="4273061" y="308708"/>
                      <a:pt x="4328746" y="187569"/>
                      <a:pt x="4384431" y="66431"/>
                    </a:cubicBezTo>
                  </a:path>
                </a:pathLst>
              </a:cu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a:p>
            </p:txBody>
          </p:sp>
          <p:sp>
            <p:nvSpPr>
              <p:cNvPr id="38" name="Freeform 37"/>
              <p:cNvSpPr/>
              <p:nvPr/>
            </p:nvSpPr>
            <p:spPr>
              <a:xfrm>
                <a:off x="2486025" y="2244725"/>
                <a:ext cx="4724400" cy="2284413"/>
              </a:xfrm>
              <a:custGeom>
                <a:avLst/>
                <a:gdLst>
                  <a:gd name="connsiteX0" fmla="*/ 0 w 4360985"/>
                  <a:gd name="connsiteY0" fmla="*/ 0 h 2284046"/>
                  <a:gd name="connsiteX1" fmla="*/ 211015 w 4360985"/>
                  <a:gd name="connsiteY1" fmla="*/ 410308 h 2284046"/>
                  <a:gd name="connsiteX2" fmla="*/ 515815 w 4360985"/>
                  <a:gd name="connsiteY2" fmla="*/ 410308 h 2284046"/>
                  <a:gd name="connsiteX3" fmla="*/ 609600 w 4360985"/>
                  <a:gd name="connsiteY3" fmla="*/ 750277 h 2284046"/>
                  <a:gd name="connsiteX4" fmla="*/ 1008185 w 4360985"/>
                  <a:gd name="connsiteY4" fmla="*/ 1066800 h 2284046"/>
                  <a:gd name="connsiteX5" fmla="*/ 1254369 w 4360985"/>
                  <a:gd name="connsiteY5" fmla="*/ 984739 h 2284046"/>
                  <a:gd name="connsiteX6" fmla="*/ 1488831 w 4360985"/>
                  <a:gd name="connsiteY6" fmla="*/ 1277816 h 2284046"/>
                  <a:gd name="connsiteX7" fmla="*/ 1535723 w 4360985"/>
                  <a:gd name="connsiteY7" fmla="*/ 1559170 h 2284046"/>
                  <a:gd name="connsiteX8" fmla="*/ 1758462 w 4360985"/>
                  <a:gd name="connsiteY8" fmla="*/ 1547447 h 2284046"/>
                  <a:gd name="connsiteX9" fmla="*/ 2074985 w 4360985"/>
                  <a:gd name="connsiteY9" fmla="*/ 1711570 h 2284046"/>
                  <a:gd name="connsiteX10" fmla="*/ 2098431 w 4360985"/>
                  <a:gd name="connsiteY10" fmla="*/ 1946031 h 2284046"/>
                  <a:gd name="connsiteX11" fmla="*/ 2356339 w 4360985"/>
                  <a:gd name="connsiteY11" fmla="*/ 2121877 h 2284046"/>
                  <a:gd name="connsiteX12" fmla="*/ 2590800 w 4360985"/>
                  <a:gd name="connsiteY12" fmla="*/ 2133600 h 2284046"/>
                  <a:gd name="connsiteX13" fmla="*/ 2860431 w 4360985"/>
                  <a:gd name="connsiteY13" fmla="*/ 1992923 h 2284046"/>
                  <a:gd name="connsiteX14" fmla="*/ 3247292 w 4360985"/>
                  <a:gd name="connsiteY14" fmla="*/ 2086708 h 2284046"/>
                  <a:gd name="connsiteX15" fmla="*/ 3540369 w 4360985"/>
                  <a:gd name="connsiteY15" fmla="*/ 2262554 h 2284046"/>
                  <a:gd name="connsiteX16" fmla="*/ 3974123 w 4360985"/>
                  <a:gd name="connsiteY16" fmla="*/ 2215662 h 2284046"/>
                  <a:gd name="connsiteX17" fmla="*/ 4208585 w 4360985"/>
                  <a:gd name="connsiteY17" fmla="*/ 2004647 h 2284046"/>
                  <a:gd name="connsiteX18" fmla="*/ 4360985 w 4360985"/>
                  <a:gd name="connsiteY18" fmla="*/ 2016370 h 228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60985" h="2284046">
                    <a:moveTo>
                      <a:pt x="0" y="0"/>
                    </a:moveTo>
                    <a:cubicBezTo>
                      <a:pt x="62523" y="170961"/>
                      <a:pt x="125046" y="341923"/>
                      <a:pt x="211015" y="410308"/>
                    </a:cubicBezTo>
                    <a:cubicBezTo>
                      <a:pt x="296984" y="478693"/>
                      <a:pt x="449384" y="353647"/>
                      <a:pt x="515815" y="410308"/>
                    </a:cubicBezTo>
                    <a:cubicBezTo>
                      <a:pt x="582246" y="466969"/>
                      <a:pt x="527538" y="640862"/>
                      <a:pt x="609600" y="750277"/>
                    </a:cubicBezTo>
                    <a:cubicBezTo>
                      <a:pt x="691662" y="859692"/>
                      <a:pt x="900724" y="1027723"/>
                      <a:pt x="1008185" y="1066800"/>
                    </a:cubicBezTo>
                    <a:cubicBezTo>
                      <a:pt x="1115647" y="1105877"/>
                      <a:pt x="1174261" y="949570"/>
                      <a:pt x="1254369" y="984739"/>
                    </a:cubicBezTo>
                    <a:cubicBezTo>
                      <a:pt x="1334477" y="1019908"/>
                      <a:pt x="1441939" y="1182078"/>
                      <a:pt x="1488831" y="1277816"/>
                    </a:cubicBezTo>
                    <a:cubicBezTo>
                      <a:pt x="1535723" y="1373554"/>
                      <a:pt x="1490785" y="1514232"/>
                      <a:pt x="1535723" y="1559170"/>
                    </a:cubicBezTo>
                    <a:cubicBezTo>
                      <a:pt x="1580661" y="1604108"/>
                      <a:pt x="1668585" y="1522047"/>
                      <a:pt x="1758462" y="1547447"/>
                    </a:cubicBezTo>
                    <a:cubicBezTo>
                      <a:pt x="1848339" y="1572847"/>
                      <a:pt x="2018324" y="1645140"/>
                      <a:pt x="2074985" y="1711570"/>
                    </a:cubicBezTo>
                    <a:cubicBezTo>
                      <a:pt x="2131646" y="1778000"/>
                      <a:pt x="2051539" y="1877646"/>
                      <a:pt x="2098431" y="1946031"/>
                    </a:cubicBezTo>
                    <a:cubicBezTo>
                      <a:pt x="2145323" y="2014416"/>
                      <a:pt x="2274278" y="2090616"/>
                      <a:pt x="2356339" y="2121877"/>
                    </a:cubicBezTo>
                    <a:cubicBezTo>
                      <a:pt x="2438401" y="2153139"/>
                      <a:pt x="2506785" y="2155092"/>
                      <a:pt x="2590800" y="2133600"/>
                    </a:cubicBezTo>
                    <a:cubicBezTo>
                      <a:pt x="2674815" y="2112108"/>
                      <a:pt x="2751016" y="2000738"/>
                      <a:pt x="2860431" y="1992923"/>
                    </a:cubicBezTo>
                    <a:cubicBezTo>
                      <a:pt x="2969846" y="1985108"/>
                      <a:pt x="3133969" y="2041770"/>
                      <a:pt x="3247292" y="2086708"/>
                    </a:cubicBezTo>
                    <a:cubicBezTo>
                      <a:pt x="3360615" y="2131647"/>
                      <a:pt x="3419231" y="2241062"/>
                      <a:pt x="3540369" y="2262554"/>
                    </a:cubicBezTo>
                    <a:cubicBezTo>
                      <a:pt x="3661507" y="2284046"/>
                      <a:pt x="3862754" y="2258646"/>
                      <a:pt x="3974123" y="2215662"/>
                    </a:cubicBezTo>
                    <a:cubicBezTo>
                      <a:pt x="4085492" y="2172678"/>
                      <a:pt x="4144108" y="2037862"/>
                      <a:pt x="4208585" y="2004647"/>
                    </a:cubicBezTo>
                    <a:cubicBezTo>
                      <a:pt x="4273062" y="1971432"/>
                      <a:pt x="4317023" y="1993901"/>
                      <a:pt x="4360985" y="2016370"/>
                    </a:cubicBezTo>
                  </a:path>
                </a:pathLst>
              </a:cu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50000"/>
                  </a:spcBef>
                  <a:defRPr/>
                </a:pPr>
                <a:endParaRPr lang="en-GB"/>
              </a:p>
            </p:txBody>
          </p:sp>
          <p:sp>
            <p:nvSpPr>
              <p:cNvPr id="832521" name="TextBox 38"/>
              <p:cNvSpPr txBox="1">
                <a:spLocks noChangeArrowheads="1"/>
              </p:cNvSpPr>
              <p:nvPr/>
            </p:nvSpPr>
            <p:spPr bwMode="auto">
              <a:xfrm>
                <a:off x="4357688" y="2819400"/>
                <a:ext cx="1914525" cy="339725"/>
              </a:xfrm>
              <a:prstGeom prst="rect">
                <a:avLst/>
              </a:prstGeom>
              <a:noFill/>
              <a:ln w="9525">
                <a:noFill/>
                <a:miter lim="800000"/>
                <a:headEnd/>
                <a:tailEnd/>
              </a:ln>
            </p:spPr>
            <p:txBody>
              <a:bodyPr wrap="none">
                <a:spAutoFit/>
              </a:bodyPr>
              <a:lstStyle/>
              <a:p>
                <a:pPr eaLnBrk="0" hangingPunct="0">
                  <a:spcBef>
                    <a:spcPct val="50000"/>
                  </a:spcBef>
                </a:pPr>
                <a:r>
                  <a:rPr lang="en-GB" sz="1600" dirty="0">
                    <a:solidFill>
                      <a:srgbClr val="0070C0"/>
                    </a:solidFill>
                  </a:rPr>
                  <a:t>Flux correction</a:t>
                </a:r>
              </a:p>
            </p:txBody>
          </p:sp>
          <p:sp>
            <p:nvSpPr>
              <p:cNvPr id="832522" name="TextBox 39"/>
              <p:cNvSpPr txBox="1">
                <a:spLocks noChangeArrowheads="1"/>
              </p:cNvSpPr>
              <p:nvPr/>
            </p:nvSpPr>
            <p:spPr bwMode="auto">
              <a:xfrm>
                <a:off x="4359275" y="3390900"/>
                <a:ext cx="2698750" cy="339725"/>
              </a:xfrm>
              <a:prstGeom prst="rect">
                <a:avLst/>
              </a:prstGeom>
              <a:noFill/>
              <a:ln w="9525">
                <a:noFill/>
                <a:miter lim="800000"/>
                <a:headEnd/>
                <a:tailEnd/>
              </a:ln>
            </p:spPr>
            <p:txBody>
              <a:bodyPr wrap="none">
                <a:spAutoFit/>
              </a:bodyPr>
              <a:lstStyle/>
              <a:p>
                <a:pPr eaLnBrk="0" hangingPunct="0">
                  <a:spcBef>
                    <a:spcPct val="50000"/>
                  </a:spcBef>
                </a:pPr>
                <a:r>
                  <a:rPr lang="en-GB" sz="1600">
                    <a:solidFill>
                      <a:srgbClr val="7030A0"/>
                    </a:solidFill>
                  </a:rPr>
                  <a:t>Anomaly initialisation</a:t>
                </a:r>
              </a:p>
            </p:txBody>
          </p:sp>
          <p:sp>
            <p:nvSpPr>
              <p:cNvPr id="832523" name="TextBox 40"/>
              <p:cNvSpPr txBox="1">
                <a:spLocks noChangeArrowheads="1"/>
              </p:cNvSpPr>
              <p:nvPr/>
            </p:nvSpPr>
            <p:spPr bwMode="auto">
              <a:xfrm>
                <a:off x="4357688" y="3105150"/>
                <a:ext cx="2535237" cy="339725"/>
              </a:xfrm>
              <a:prstGeom prst="rect">
                <a:avLst/>
              </a:prstGeom>
              <a:noFill/>
              <a:ln w="9525">
                <a:noFill/>
                <a:miter lim="800000"/>
                <a:headEnd/>
                <a:tailEnd/>
              </a:ln>
            </p:spPr>
            <p:txBody>
              <a:bodyPr wrap="none">
                <a:spAutoFit/>
              </a:bodyPr>
              <a:lstStyle/>
              <a:p>
                <a:pPr eaLnBrk="0" hangingPunct="0">
                  <a:spcBef>
                    <a:spcPct val="50000"/>
                  </a:spcBef>
                </a:pPr>
                <a:r>
                  <a:rPr lang="en-GB" sz="1600" dirty="0">
                    <a:solidFill>
                      <a:srgbClr val="FF0000"/>
                    </a:solidFill>
                  </a:rPr>
                  <a:t>Normal initialisation</a:t>
                </a:r>
              </a:p>
            </p:txBody>
          </p:sp>
          <p:cxnSp>
            <p:nvCxnSpPr>
              <p:cNvPr id="42" name="Straight Arrow Connector 41"/>
              <p:cNvCxnSpPr/>
              <p:nvPr/>
            </p:nvCxnSpPr>
            <p:spPr>
              <a:xfrm rot="5400000" flipH="1" flipV="1">
                <a:off x="5547519" y="2534444"/>
                <a:ext cx="714375" cy="1587"/>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a:off x="5142707" y="3891756"/>
                <a:ext cx="285750" cy="1587"/>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cxnSp>
          <p:nvCxnSpPr>
            <p:cNvPr id="44" name="Straight Arrow Connector 43"/>
            <p:cNvCxnSpPr/>
            <p:nvPr/>
          </p:nvCxnSpPr>
          <p:spPr>
            <a:xfrm rot="10800000">
              <a:off x="3970338" y="3248025"/>
              <a:ext cx="387350" cy="158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832527" name="TextBox 15"/>
          <p:cNvSpPr txBox="1">
            <a:spLocks noChangeArrowheads="1"/>
          </p:cNvSpPr>
          <p:nvPr/>
        </p:nvSpPr>
        <p:spPr bwMode="auto">
          <a:xfrm>
            <a:off x="2815829" y="5511731"/>
            <a:ext cx="6912768" cy="707886"/>
          </a:xfrm>
          <a:prstGeom prst="rect">
            <a:avLst/>
          </a:prstGeom>
          <a:noFill/>
          <a:ln w="9525">
            <a:noFill/>
            <a:miter lim="800000"/>
            <a:headEnd/>
            <a:tailEnd/>
          </a:ln>
        </p:spPr>
        <p:txBody>
          <a:bodyPr wrap="square">
            <a:spAutoFit/>
          </a:bodyPr>
          <a:lstStyle/>
          <a:p>
            <a:pPr eaLnBrk="0" hangingPunct="0">
              <a:spcBef>
                <a:spcPct val="50000"/>
              </a:spcBef>
            </a:pPr>
            <a:r>
              <a:rPr lang="en-GB" sz="1600" b="0" dirty="0"/>
              <a:t>Magnusson et al. </a:t>
            </a:r>
            <a:r>
              <a:rPr lang="en-GB" sz="1600" b="0" dirty="0" smtClean="0"/>
              <a:t>2012a, </a:t>
            </a:r>
            <a:r>
              <a:rPr lang="en-GB" sz="1600" b="0" dirty="0" err="1" smtClean="0"/>
              <a:t>Clim</a:t>
            </a:r>
            <a:r>
              <a:rPr lang="en-GB" sz="1600" b="0" dirty="0" smtClean="0"/>
              <a:t> </a:t>
            </a:r>
            <a:r>
              <a:rPr lang="en-GB" sz="1600" b="0" dirty="0" err="1" smtClean="0"/>
              <a:t>Dyn</a:t>
            </a:r>
            <a:r>
              <a:rPr lang="en-GB" sz="1600" b="0" dirty="0" smtClean="0"/>
              <a:t> . Also  </a:t>
            </a:r>
            <a:r>
              <a:rPr lang="en-GB" sz="1600" b="0" dirty="0"/>
              <a:t>ECMWF </a:t>
            </a:r>
            <a:r>
              <a:rPr lang="en-GB" sz="1600" b="0" dirty="0" err="1"/>
              <a:t>Techmemo</a:t>
            </a:r>
            <a:r>
              <a:rPr lang="en-GB" sz="1600" b="0" dirty="0"/>
              <a:t> 658 </a:t>
            </a:r>
          </a:p>
          <a:p>
            <a:pPr eaLnBrk="0" hangingPunct="0">
              <a:spcBef>
                <a:spcPct val="50000"/>
              </a:spcBef>
            </a:pPr>
            <a:r>
              <a:rPr lang="en-GB" sz="1600" b="0" dirty="0"/>
              <a:t>Magnusson et al. </a:t>
            </a:r>
            <a:r>
              <a:rPr lang="en-GB" sz="1600" b="0" dirty="0" smtClean="0"/>
              <a:t>2012b, </a:t>
            </a:r>
            <a:r>
              <a:rPr lang="en-GB" sz="1600" b="0" dirty="0" err="1" smtClean="0"/>
              <a:t>Clim</a:t>
            </a:r>
            <a:r>
              <a:rPr lang="en-GB" sz="1600" b="0" dirty="0" smtClean="0"/>
              <a:t> </a:t>
            </a:r>
            <a:r>
              <a:rPr lang="en-GB" sz="1600" b="0" dirty="0" err="1" smtClean="0"/>
              <a:t>Dyn</a:t>
            </a:r>
            <a:r>
              <a:rPr lang="en-GB" sz="1600" b="0" dirty="0" smtClean="0"/>
              <a:t>. Also  </a:t>
            </a:r>
            <a:r>
              <a:rPr lang="en-GB" sz="1600" b="0" dirty="0"/>
              <a:t>ECMWF </a:t>
            </a:r>
            <a:r>
              <a:rPr lang="en-GB" sz="1600" b="0" dirty="0" err="1" smtClean="0"/>
              <a:t>Techmemo</a:t>
            </a:r>
            <a:r>
              <a:rPr lang="en-GB" sz="1600" b="0" dirty="0" smtClean="0"/>
              <a:t> 676</a:t>
            </a:r>
            <a:endParaRPr lang="en-GB" sz="16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194" name="Rectangle 2"/>
          <p:cNvSpPr>
            <a:spLocks noGrp="1" noChangeArrowheads="1"/>
          </p:cNvSpPr>
          <p:nvPr>
            <p:ph type="title"/>
          </p:nvPr>
        </p:nvSpPr>
        <p:spPr/>
        <p:txBody>
          <a:bodyPr/>
          <a:lstStyle/>
          <a:p>
            <a:r>
              <a:rPr lang="en-GB" smtClean="0"/>
              <a:t>Coupled model error</a:t>
            </a:r>
            <a:endParaRPr lang="en-US" smtClean="0"/>
          </a:p>
        </p:txBody>
      </p:sp>
      <p:sp>
        <p:nvSpPr>
          <p:cNvPr id="904198" name="Text Box 6"/>
          <p:cNvSpPr txBox="1">
            <a:spLocks noChangeArrowheads="1"/>
          </p:cNvSpPr>
          <p:nvPr/>
        </p:nvSpPr>
        <p:spPr bwMode="auto">
          <a:xfrm>
            <a:off x="344488" y="981075"/>
            <a:ext cx="4103687" cy="396875"/>
          </a:xfrm>
          <a:prstGeom prst="rect">
            <a:avLst/>
          </a:prstGeom>
          <a:noFill/>
          <a:ln w="9525">
            <a:noFill/>
            <a:miter lim="800000"/>
            <a:headEnd/>
            <a:tailEnd/>
          </a:ln>
          <a:effectLst/>
        </p:spPr>
        <p:txBody>
          <a:bodyPr>
            <a:spAutoFit/>
          </a:bodyPr>
          <a:lstStyle/>
          <a:p>
            <a:pPr>
              <a:spcBef>
                <a:spcPct val="50000"/>
              </a:spcBef>
            </a:pPr>
            <a:r>
              <a:rPr lang="en-GB" dirty="0" smtClean="0"/>
              <a:t>SST </a:t>
            </a:r>
            <a:r>
              <a:rPr lang="en-GB" dirty="0"/>
              <a:t>bias: model - analysis</a:t>
            </a:r>
            <a:endParaRPr lang="en-US" dirty="0"/>
          </a:p>
        </p:txBody>
      </p:sp>
      <p:sp>
        <p:nvSpPr>
          <p:cNvPr id="904199" name="Text Box 7"/>
          <p:cNvSpPr txBox="1">
            <a:spLocks noChangeArrowheads="1"/>
          </p:cNvSpPr>
          <p:nvPr/>
        </p:nvSpPr>
        <p:spPr bwMode="auto">
          <a:xfrm>
            <a:off x="5097463" y="836613"/>
            <a:ext cx="4535487" cy="396875"/>
          </a:xfrm>
          <a:prstGeom prst="rect">
            <a:avLst/>
          </a:prstGeom>
          <a:noFill/>
          <a:ln w="9525">
            <a:noFill/>
            <a:miter lim="800000"/>
            <a:headEnd/>
            <a:tailEnd/>
          </a:ln>
          <a:effectLst/>
        </p:spPr>
        <p:txBody>
          <a:bodyPr>
            <a:spAutoFit/>
          </a:bodyPr>
          <a:lstStyle/>
          <a:p>
            <a:pPr>
              <a:spcBef>
                <a:spcPct val="50000"/>
              </a:spcBef>
            </a:pPr>
            <a:r>
              <a:rPr lang="en-GB"/>
              <a:t>10m winds: model - analysis</a:t>
            </a:r>
            <a:endParaRPr lang="en-US"/>
          </a:p>
        </p:txBody>
      </p:sp>
      <p:sp>
        <p:nvSpPr>
          <p:cNvPr id="904200" name="Text Box 8"/>
          <p:cNvSpPr txBox="1">
            <a:spLocks noChangeArrowheads="1"/>
          </p:cNvSpPr>
          <p:nvPr/>
        </p:nvSpPr>
        <p:spPr bwMode="auto">
          <a:xfrm>
            <a:off x="415925" y="3933825"/>
            <a:ext cx="4105275" cy="2290763"/>
          </a:xfrm>
          <a:prstGeom prst="rect">
            <a:avLst/>
          </a:prstGeom>
          <a:noFill/>
          <a:ln w="9525">
            <a:noFill/>
            <a:miter lim="800000"/>
            <a:headEnd/>
            <a:tailEnd/>
          </a:ln>
          <a:effectLst/>
        </p:spPr>
        <p:txBody>
          <a:bodyPr>
            <a:spAutoFit/>
          </a:bodyPr>
          <a:lstStyle/>
          <a:p>
            <a:pPr>
              <a:spcBef>
                <a:spcPct val="50000"/>
              </a:spcBef>
            </a:pPr>
            <a:r>
              <a:rPr lang="en-GB" sz="1800" b="0" dirty="0"/>
              <a:t>Part of the error comes from the atmospheric component (too strong easterlies at the equator)</a:t>
            </a:r>
          </a:p>
          <a:p>
            <a:pPr>
              <a:spcBef>
                <a:spcPct val="50000"/>
              </a:spcBef>
            </a:pPr>
            <a:r>
              <a:rPr lang="en-GB" sz="1800" b="0" dirty="0"/>
              <a:t>The error amplifies in the </a:t>
            </a:r>
            <a:r>
              <a:rPr lang="en-GB" sz="1800" b="0" dirty="0" smtClean="0"/>
              <a:t>coupled </a:t>
            </a:r>
            <a:r>
              <a:rPr lang="en-GB" sz="1800" b="0" dirty="0"/>
              <a:t>model (positive </a:t>
            </a:r>
            <a:r>
              <a:rPr lang="en-GB" sz="1800" b="0" dirty="0" err="1"/>
              <a:t>Bjerkness</a:t>
            </a:r>
            <a:r>
              <a:rPr lang="en-GB" sz="1800" b="0" dirty="0"/>
              <a:t> feedback</a:t>
            </a:r>
            <a:r>
              <a:rPr lang="en-GB" sz="1800" b="0" dirty="0" smtClean="0"/>
              <a:t>).</a:t>
            </a:r>
            <a:endParaRPr lang="en-GB" sz="1800" b="0" dirty="0"/>
          </a:p>
          <a:p>
            <a:pPr>
              <a:spcBef>
                <a:spcPct val="50000"/>
              </a:spcBef>
            </a:pPr>
            <a:r>
              <a:rPr lang="en-GB" sz="1800" b="0" dirty="0"/>
              <a:t>Possibility of flux correction</a:t>
            </a:r>
            <a:endParaRPr lang="en-US" sz="1800" b="0"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5925" y="1484784"/>
            <a:ext cx="4361358" cy="2006579"/>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2240" y="1377949"/>
            <a:ext cx="4965931" cy="4697139"/>
          </a:xfrm>
          <a:prstGeom prst="rect">
            <a:avLst/>
          </a:prstGeom>
        </p:spPr>
      </p:pic>
      <p:sp>
        <p:nvSpPr>
          <p:cNvPr id="5" name="TextBox 4"/>
          <p:cNvSpPr txBox="1"/>
          <p:nvPr/>
        </p:nvSpPr>
        <p:spPr>
          <a:xfrm>
            <a:off x="6573025" y="6279703"/>
            <a:ext cx="3240360" cy="276999"/>
          </a:xfrm>
          <a:prstGeom prst="rect">
            <a:avLst/>
          </a:prstGeom>
          <a:solidFill>
            <a:schemeClr val="bg1"/>
          </a:solidFill>
        </p:spPr>
        <p:txBody>
          <a:bodyPr wrap="square" rtlCol="0">
            <a:spAutoFit/>
          </a:bodyPr>
          <a:lstStyle/>
          <a:p>
            <a:r>
              <a:rPr lang="en-GB" sz="1200" b="0" dirty="0" smtClean="0"/>
              <a:t>From Magnusson et al 2012 </a:t>
            </a:r>
            <a:r>
              <a:rPr lang="en-GB" sz="1200" b="0" dirty="0" err="1" smtClean="0"/>
              <a:t>Clim</a:t>
            </a:r>
            <a:r>
              <a:rPr lang="en-GB" sz="1200" b="0" dirty="0" smtClean="0"/>
              <a:t> </a:t>
            </a:r>
            <a:r>
              <a:rPr lang="en-GB" sz="1200" b="0" dirty="0" err="1" smtClean="0"/>
              <a:t>Dyn</a:t>
            </a:r>
            <a:r>
              <a:rPr lang="en-GB" sz="1200" b="0" dirty="0" smtClean="0"/>
              <a:t>. </a:t>
            </a:r>
            <a:endParaRPr lang="en-GB" sz="1200" b="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p:txBody>
          <a:bodyPr/>
          <a:lstStyle/>
          <a:p>
            <a:r>
              <a:rPr lang="en-GB" smtClean="0"/>
              <a:t>Different mean states</a:t>
            </a:r>
            <a:endParaRPr lang="en-US" smtClean="0"/>
          </a:p>
        </p:txBody>
      </p:sp>
      <p:pic>
        <p:nvPicPr>
          <p:cNvPr id="907267" name="Picture 3"/>
          <p:cNvPicPr>
            <a:picLocks noGrp="1" noChangeAspect="1" noChangeArrowheads="1"/>
          </p:cNvPicPr>
          <p:nvPr>
            <p:ph type="body" idx="1"/>
          </p:nvPr>
        </p:nvPicPr>
        <p:blipFill>
          <a:blip r:embed="rId2" cstate="print"/>
          <a:srcRect l="18930" t="4111" b="4706"/>
          <a:stretch>
            <a:fillRect/>
          </a:stretch>
        </p:blipFill>
        <p:spPr>
          <a:xfrm>
            <a:off x="488950" y="1484313"/>
            <a:ext cx="2093913" cy="3168650"/>
          </a:xfrm>
          <a:noFill/>
          <a:ln/>
        </p:spPr>
      </p:pic>
      <p:pic>
        <p:nvPicPr>
          <p:cNvPr id="907268" name="Picture 4"/>
          <p:cNvPicPr>
            <a:picLocks noChangeAspect="1" noChangeArrowheads="1"/>
          </p:cNvPicPr>
          <p:nvPr/>
        </p:nvPicPr>
        <p:blipFill>
          <a:blip r:embed="rId3" cstate="print"/>
          <a:srcRect l="5945" r="10172"/>
          <a:stretch>
            <a:fillRect/>
          </a:stretch>
        </p:blipFill>
        <p:spPr bwMode="auto">
          <a:xfrm>
            <a:off x="2936875" y="1619250"/>
            <a:ext cx="2016125" cy="2889250"/>
          </a:xfrm>
          <a:prstGeom prst="rect">
            <a:avLst/>
          </a:prstGeom>
          <a:noFill/>
          <a:ln w="9525">
            <a:noFill/>
            <a:miter lim="800000"/>
            <a:headEnd/>
            <a:tailEnd/>
          </a:ln>
          <a:effectLst/>
        </p:spPr>
      </p:pic>
      <p:sp>
        <p:nvSpPr>
          <p:cNvPr id="907271" name="Text Box 7"/>
          <p:cNvSpPr txBox="1">
            <a:spLocks noChangeArrowheads="1"/>
          </p:cNvSpPr>
          <p:nvPr/>
        </p:nvSpPr>
        <p:spPr bwMode="auto">
          <a:xfrm>
            <a:off x="415925" y="1268413"/>
            <a:ext cx="1873250" cy="396875"/>
          </a:xfrm>
          <a:prstGeom prst="rect">
            <a:avLst/>
          </a:prstGeom>
          <a:noFill/>
          <a:ln w="9525">
            <a:noFill/>
            <a:miter lim="800000"/>
            <a:headEnd/>
            <a:tailEnd/>
          </a:ln>
          <a:effectLst/>
        </p:spPr>
        <p:txBody>
          <a:bodyPr>
            <a:spAutoFit/>
          </a:bodyPr>
          <a:lstStyle/>
          <a:p>
            <a:pPr>
              <a:spcBef>
                <a:spcPct val="50000"/>
              </a:spcBef>
            </a:pPr>
            <a:r>
              <a:rPr lang="en-GB"/>
              <a:t>Analysis</a:t>
            </a:r>
            <a:endParaRPr lang="en-US"/>
          </a:p>
        </p:txBody>
      </p:sp>
      <p:sp>
        <p:nvSpPr>
          <p:cNvPr id="907272" name="Text Box 8"/>
          <p:cNvSpPr txBox="1">
            <a:spLocks noChangeArrowheads="1"/>
          </p:cNvSpPr>
          <p:nvPr/>
        </p:nvSpPr>
        <p:spPr bwMode="auto">
          <a:xfrm>
            <a:off x="3079750" y="1268413"/>
            <a:ext cx="1873250" cy="396875"/>
          </a:xfrm>
          <a:prstGeom prst="rect">
            <a:avLst/>
          </a:prstGeom>
          <a:noFill/>
          <a:ln w="9525">
            <a:noFill/>
            <a:miter lim="800000"/>
            <a:headEnd/>
            <a:tailEnd/>
          </a:ln>
          <a:effectLst/>
        </p:spPr>
        <p:txBody>
          <a:bodyPr>
            <a:spAutoFit/>
          </a:bodyPr>
          <a:lstStyle/>
          <a:p>
            <a:pPr>
              <a:spcBef>
                <a:spcPct val="50000"/>
              </a:spcBef>
            </a:pPr>
            <a:r>
              <a:rPr lang="en-GB"/>
              <a:t> </a:t>
            </a:r>
            <a:r>
              <a:rPr lang="en-GB" sz="1800" b="0"/>
              <a:t>Coupled Free</a:t>
            </a:r>
            <a:endParaRPr lang="en-US" sz="1800" b="0"/>
          </a:p>
        </p:txBody>
      </p:sp>
      <p:grpSp>
        <p:nvGrpSpPr>
          <p:cNvPr id="907278" name="Group 14"/>
          <p:cNvGrpSpPr>
            <a:grpSpLocks/>
          </p:cNvGrpSpPr>
          <p:nvPr/>
        </p:nvGrpSpPr>
        <p:grpSpPr bwMode="auto">
          <a:xfrm>
            <a:off x="5384800" y="1341438"/>
            <a:ext cx="2078038" cy="3879850"/>
            <a:chOff x="3392" y="845"/>
            <a:chExt cx="1309" cy="2444"/>
          </a:xfrm>
        </p:grpSpPr>
        <p:grpSp>
          <p:nvGrpSpPr>
            <p:cNvPr id="907275" name="Group 11"/>
            <p:cNvGrpSpPr>
              <a:grpSpLocks/>
            </p:cNvGrpSpPr>
            <p:nvPr/>
          </p:nvGrpSpPr>
          <p:grpSpPr bwMode="auto">
            <a:xfrm>
              <a:off x="3392" y="845"/>
              <a:ext cx="1309" cy="1995"/>
              <a:chOff x="3392" y="845"/>
              <a:chExt cx="1309" cy="1995"/>
            </a:xfrm>
          </p:grpSpPr>
          <p:pic>
            <p:nvPicPr>
              <p:cNvPr id="907269" name="Picture 5"/>
              <p:cNvPicPr>
                <a:picLocks noChangeAspect="1" noChangeArrowheads="1"/>
              </p:cNvPicPr>
              <p:nvPr/>
            </p:nvPicPr>
            <p:blipFill>
              <a:blip r:embed="rId4" cstate="print"/>
              <a:srcRect l="14778"/>
              <a:stretch>
                <a:fillRect/>
              </a:stretch>
            </p:blipFill>
            <p:spPr bwMode="auto">
              <a:xfrm>
                <a:off x="3392" y="980"/>
                <a:ext cx="1309" cy="1860"/>
              </a:xfrm>
              <a:prstGeom prst="rect">
                <a:avLst/>
              </a:prstGeom>
              <a:noFill/>
              <a:ln w="9525">
                <a:noFill/>
                <a:miter lim="800000"/>
                <a:headEnd/>
                <a:tailEnd/>
              </a:ln>
              <a:effectLst/>
            </p:spPr>
          </p:pic>
          <p:sp>
            <p:nvSpPr>
              <p:cNvPr id="907274" name="Text Box 10"/>
              <p:cNvSpPr txBox="1">
                <a:spLocks noChangeArrowheads="1"/>
              </p:cNvSpPr>
              <p:nvPr/>
            </p:nvSpPr>
            <p:spPr bwMode="auto">
              <a:xfrm>
                <a:off x="3392" y="845"/>
                <a:ext cx="1180" cy="250"/>
              </a:xfrm>
              <a:prstGeom prst="rect">
                <a:avLst/>
              </a:prstGeom>
              <a:noFill/>
              <a:ln w="9525">
                <a:noFill/>
                <a:miter lim="800000"/>
                <a:headEnd/>
                <a:tailEnd/>
              </a:ln>
              <a:effectLst/>
            </p:spPr>
            <p:txBody>
              <a:bodyPr>
                <a:spAutoFit/>
              </a:bodyPr>
              <a:lstStyle/>
              <a:p>
                <a:pPr>
                  <a:spcBef>
                    <a:spcPct val="50000"/>
                  </a:spcBef>
                </a:pPr>
                <a:r>
                  <a:rPr lang="en-GB"/>
                  <a:t> </a:t>
                </a:r>
                <a:r>
                  <a:rPr lang="en-GB" sz="1800" b="0"/>
                  <a:t>Coupled Ucor</a:t>
                </a:r>
                <a:endParaRPr lang="en-US" sz="1800" b="0"/>
              </a:p>
            </p:txBody>
          </p:sp>
        </p:grpSp>
        <p:sp>
          <p:nvSpPr>
            <p:cNvPr id="907277" name="Text Box 13"/>
            <p:cNvSpPr txBox="1">
              <a:spLocks noChangeArrowheads="1"/>
            </p:cNvSpPr>
            <p:nvPr/>
          </p:nvSpPr>
          <p:spPr bwMode="auto">
            <a:xfrm>
              <a:off x="3483" y="2886"/>
              <a:ext cx="1134" cy="403"/>
            </a:xfrm>
            <a:prstGeom prst="rect">
              <a:avLst/>
            </a:prstGeom>
            <a:noFill/>
            <a:ln w="9525">
              <a:noFill/>
              <a:miter lim="800000"/>
              <a:headEnd/>
              <a:tailEnd/>
            </a:ln>
            <a:effectLst/>
          </p:spPr>
          <p:txBody>
            <a:bodyPr>
              <a:spAutoFit/>
            </a:bodyPr>
            <a:lstStyle/>
            <a:p>
              <a:pPr>
                <a:spcBef>
                  <a:spcPct val="50000"/>
                </a:spcBef>
              </a:pPr>
              <a:r>
                <a:rPr lang="en-GB" sz="1200" b="0"/>
                <a:t>Ucor: surface wind is corrected when passed to the ocean</a:t>
              </a:r>
              <a:endParaRPr lang="en-US" sz="1200" b="0"/>
            </a:p>
          </p:txBody>
        </p:sp>
      </p:grpSp>
      <p:grpSp>
        <p:nvGrpSpPr>
          <p:cNvPr id="907280" name="Group 16"/>
          <p:cNvGrpSpPr>
            <a:grpSpLocks/>
          </p:cNvGrpSpPr>
          <p:nvPr/>
        </p:nvGrpSpPr>
        <p:grpSpPr bwMode="auto">
          <a:xfrm>
            <a:off x="7473950" y="1341438"/>
            <a:ext cx="2303463" cy="4133850"/>
            <a:chOff x="4708" y="845"/>
            <a:chExt cx="1451" cy="2604"/>
          </a:xfrm>
        </p:grpSpPr>
        <p:grpSp>
          <p:nvGrpSpPr>
            <p:cNvPr id="907276" name="Group 12"/>
            <p:cNvGrpSpPr>
              <a:grpSpLocks/>
            </p:cNvGrpSpPr>
            <p:nvPr/>
          </p:nvGrpSpPr>
          <p:grpSpPr bwMode="auto">
            <a:xfrm>
              <a:off x="4708" y="845"/>
              <a:ext cx="1361" cy="2041"/>
              <a:chOff x="4708" y="845"/>
              <a:chExt cx="1361" cy="2041"/>
            </a:xfrm>
          </p:grpSpPr>
          <p:pic>
            <p:nvPicPr>
              <p:cNvPr id="907270" name="Picture 6"/>
              <p:cNvPicPr>
                <a:picLocks noChangeAspect="1" noChangeArrowheads="1"/>
              </p:cNvPicPr>
              <p:nvPr/>
            </p:nvPicPr>
            <p:blipFill>
              <a:blip r:embed="rId5" cstate="print"/>
              <a:srcRect l="12720"/>
              <a:stretch>
                <a:fillRect/>
              </a:stretch>
            </p:blipFill>
            <p:spPr bwMode="auto">
              <a:xfrm>
                <a:off x="4798" y="987"/>
                <a:ext cx="1242" cy="1899"/>
              </a:xfrm>
              <a:prstGeom prst="rect">
                <a:avLst/>
              </a:prstGeom>
              <a:noFill/>
              <a:ln w="9525">
                <a:noFill/>
                <a:miter lim="800000"/>
                <a:headEnd/>
                <a:tailEnd/>
              </a:ln>
              <a:effectLst/>
            </p:spPr>
          </p:pic>
          <p:sp>
            <p:nvSpPr>
              <p:cNvPr id="907273" name="Text Box 9"/>
              <p:cNvSpPr txBox="1">
                <a:spLocks noChangeArrowheads="1"/>
              </p:cNvSpPr>
              <p:nvPr/>
            </p:nvSpPr>
            <p:spPr bwMode="auto">
              <a:xfrm>
                <a:off x="4708" y="845"/>
                <a:ext cx="1361" cy="250"/>
              </a:xfrm>
              <a:prstGeom prst="rect">
                <a:avLst/>
              </a:prstGeom>
              <a:noFill/>
              <a:ln w="9525">
                <a:noFill/>
                <a:miter lim="800000"/>
                <a:headEnd/>
                <a:tailEnd/>
              </a:ln>
              <a:effectLst/>
            </p:spPr>
            <p:txBody>
              <a:bodyPr>
                <a:spAutoFit/>
              </a:bodyPr>
              <a:lstStyle/>
              <a:p>
                <a:pPr>
                  <a:spcBef>
                    <a:spcPct val="50000"/>
                  </a:spcBef>
                </a:pPr>
                <a:r>
                  <a:rPr lang="en-GB"/>
                  <a:t> </a:t>
                </a:r>
                <a:r>
                  <a:rPr lang="en-GB" sz="1800" b="0"/>
                  <a:t>Coupled UHcor</a:t>
                </a:r>
                <a:endParaRPr lang="en-US" sz="1800" b="0"/>
              </a:p>
            </p:txBody>
          </p:sp>
        </p:grpSp>
        <p:sp>
          <p:nvSpPr>
            <p:cNvPr id="907279" name="Text Box 15"/>
            <p:cNvSpPr txBox="1">
              <a:spLocks noChangeArrowheads="1"/>
            </p:cNvSpPr>
            <p:nvPr/>
          </p:nvSpPr>
          <p:spPr bwMode="auto">
            <a:xfrm>
              <a:off x="4844" y="2931"/>
              <a:ext cx="1315" cy="518"/>
            </a:xfrm>
            <a:prstGeom prst="rect">
              <a:avLst/>
            </a:prstGeom>
            <a:noFill/>
            <a:ln w="9525">
              <a:noFill/>
              <a:miter lim="800000"/>
              <a:headEnd/>
              <a:tailEnd/>
            </a:ln>
            <a:effectLst/>
          </p:spPr>
          <p:txBody>
            <a:bodyPr>
              <a:spAutoFit/>
            </a:bodyPr>
            <a:lstStyle/>
            <a:p>
              <a:pPr>
                <a:spcBef>
                  <a:spcPct val="50000"/>
                </a:spcBef>
              </a:pPr>
              <a:r>
                <a:rPr lang="en-GB" sz="1200" b="0"/>
                <a:t>UHCor: surface wind and heat flux are corrected when passed to the ocean</a:t>
              </a:r>
              <a:endParaRPr lang="en-US" sz="12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07278"/>
                                        </p:tgtEl>
                                        <p:attrNameLst>
                                          <p:attrName>style.visibility</p:attrName>
                                        </p:attrNameLst>
                                      </p:cBhvr>
                                      <p:to>
                                        <p:strVal val="visible"/>
                                      </p:to>
                                    </p:set>
                                    <p:animEffect transition="in" filter="blinds(horizontal)">
                                      <p:cBhvr>
                                        <p:cTn id="7" dur="500"/>
                                        <p:tgtEl>
                                          <p:spTgt spid="90727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07280"/>
                                        </p:tgtEl>
                                        <p:attrNameLst>
                                          <p:attrName>style.visibility</p:attrName>
                                        </p:attrNameLst>
                                      </p:cBhvr>
                                      <p:to>
                                        <p:strVal val="visible"/>
                                      </p:to>
                                    </p:set>
                                    <p:animEffect transition="in" filter="blinds(horizontal)">
                                      <p:cBhvr>
                                        <p:cTn id="12" dur="500"/>
                                        <p:tgtEl>
                                          <p:spTgt spid="907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866" name="Rectangle 2"/>
          <p:cNvSpPr>
            <a:spLocks noGrp="1" noChangeArrowheads="1"/>
          </p:cNvSpPr>
          <p:nvPr>
            <p:ph type="title"/>
          </p:nvPr>
        </p:nvSpPr>
        <p:spPr/>
        <p:txBody>
          <a:bodyPr/>
          <a:lstStyle/>
          <a:p>
            <a:r>
              <a:rPr lang="en-GB" sz="2400" dirty="0" smtClean="0"/>
              <a:t>Comparison of Forecast Strategies:</a:t>
            </a:r>
            <a:endParaRPr lang="en-US" sz="2400" dirty="0" smtClean="0"/>
          </a:p>
        </p:txBody>
      </p:sp>
      <p:sp>
        <p:nvSpPr>
          <p:cNvPr id="932870" name="Text Box 6"/>
          <p:cNvSpPr txBox="1">
            <a:spLocks noChangeArrowheads="1"/>
          </p:cNvSpPr>
          <p:nvPr/>
        </p:nvSpPr>
        <p:spPr bwMode="auto">
          <a:xfrm>
            <a:off x="2348874" y="6250707"/>
            <a:ext cx="5600700" cy="274637"/>
          </a:xfrm>
          <a:prstGeom prst="rect">
            <a:avLst/>
          </a:prstGeom>
          <a:noFill/>
          <a:ln w="9525">
            <a:noFill/>
            <a:miter lim="800000"/>
            <a:headEnd/>
            <a:tailEnd/>
          </a:ln>
          <a:effectLst/>
        </p:spPr>
        <p:txBody>
          <a:bodyPr>
            <a:spAutoFit/>
          </a:bodyPr>
          <a:lstStyle/>
          <a:p>
            <a:pPr>
              <a:spcBef>
                <a:spcPct val="50000"/>
              </a:spcBef>
            </a:pPr>
            <a:r>
              <a:rPr lang="en-GB" sz="1200" dirty="0"/>
              <a:t>Analysis </a:t>
            </a:r>
            <a:r>
              <a:rPr lang="en-GB" sz="1200" dirty="0">
                <a:solidFill>
                  <a:schemeClr val="hlink"/>
                </a:solidFill>
              </a:rPr>
              <a:t>Full </a:t>
            </a:r>
            <a:r>
              <a:rPr lang="en-GB" sz="1200" dirty="0" err="1">
                <a:solidFill>
                  <a:schemeClr val="hlink"/>
                </a:solidFill>
              </a:rPr>
              <a:t>Ini</a:t>
            </a:r>
            <a:r>
              <a:rPr lang="en-GB" sz="1200" dirty="0"/>
              <a:t>   </a:t>
            </a:r>
            <a:r>
              <a:rPr lang="en-GB" sz="1200" dirty="0">
                <a:solidFill>
                  <a:srgbClr val="9900CC"/>
                </a:solidFill>
              </a:rPr>
              <a:t>Anomaly </a:t>
            </a:r>
            <a:r>
              <a:rPr lang="en-GB" sz="1200" dirty="0" err="1">
                <a:solidFill>
                  <a:srgbClr val="9900CC"/>
                </a:solidFill>
              </a:rPr>
              <a:t>Ini</a:t>
            </a:r>
            <a:r>
              <a:rPr lang="en-GB" sz="1200" dirty="0">
                <a:solidFill>
                  <a:srgbClr val="9900CC"/>
                </a:solidFill>
              </a:rPr>
              <a:t> </a:t>
            </a:r>
            <a:r>
              <a:rPr lang="en-GB" sz="1200" dirty="0">
                <a:solidFill>
                  <a:schemeClr val="accent2"/>
                </a:solidFill>
              </a:rPr>
              <a:t>U Correction   </a:t>
            </a:r>
            <a:r>
              <a:rPr lang="en-GB" sz="1200" dirty="0">
                <a:solidFill>
                  <a:srgbClr val="0070C0"/>
                </a:solidFill>
              </a:rPr>
              <a:t>U+H correction</a:t>
            </a:r>
            <a:endParaRPr lang="en-US" sz="1200" dirty="0">
              <a:solidFill>
                <a:srgbClr val="0070C0"/>
              </a:solidFill>
            </a:endParaRPr>
          </a:p>
        </p:txBody>
      </p:sp>
      <p:sp>
        <p:nvSpPr>
          <p:cNvPr id="932871" name="Text Box 7"/>
          <p:cNvSpPr txBox="1">
            <a:spLocks noChangeArrowheads="1"/>
          </p:cNvSpPr>
          <p:nvPr/>
        </p:nvSpPr>
        <p:spPr bwMode="auto">
          <a:xfrm>
            <a:off x="252680" y="1760487"/>
            <a:ext cx="4896544" cy="307777"/>
          </a:xfrm>
          <a:prstGeom prst="rect">
            <a:avLst/>
          </a:prstGeom>
          <a:noFill/>
          <a:ln w="9525">
            <a:noFill/>
            <a:miter lim="800000"/>
            <a:headEnd/>
            <a:tailEnd/>
          </a:ln>
          <a:effectLst/>
        </p:spPr>
        <p:txBody>
          <a:bodyPr wrap="square">
            <a:spAutoFit/>
          </a:bodyPr>
          <a:lstStyle/>
          <a:p>
            <a:pPr>
              <a:spcBef>
                <a:spcPct val="50000"/>
              </a:spcBef>
            </a:pPr>
            <a:r>
              <a:rPr lang="en-GB" sz="1400" dirty="0" smtClean="0"/>
              <a:t>Nino 3 SST Drift </a:t>
            </a:r>
            <a:r>
              <a:rPr lang="en-GB" sz="1400" dirty="0"/>
              <a:t>1-14 month forecast</a:t>
            </a:r>
            <a:endParaRPr lang="en-US" sz="14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3794" r="50000" b="48134"/>
          <a:stretch/>
        </p:blipFill>
        <p:spPr>
          <a:xfrm>
            <a:off x="35986" y="2264543"/>
            <a:ext cx="4249142" cy="3828753"/>
          </a:xfrm>
          <a:prstGeom prst="rect">
            <a:avLst/>
          </a:prstGeom>
        </p:spPr>
      </p:pic>
      <p:sp>
        <p:nvSpPr>
          <p:cNvPr id="4" name="TextBox 3"/>
          <p:cNvSpPr txBox="1"/>
          <p:nvPr/>
        </p:nvSpPr>
        <p:spPr>
          <a:xfrm>
            <a:off x="488504" y="980728"/>
            <a:ext cx="3796624" cy="400110"/>
          </a:xfrm>
          <a:prstGeom prst="rect">
            <a:avLst/>
          </a:prstGeom>
          <a:noFill/>
        </p:spPr>
        <p:txBody>
          <a:bodyPr wrap="square" rtlCol="0">
            <a:spAutoFit/>
          </a:bodyPr>
          <a:lstStyle/>
          <a:p>
            <a:r>
              <a:rPr lang="en-GB" dirty="0" smtClean="0"/>
              <a:t>          </a:t>
            </a:r>
            <a:r>
              <a:rPr lang="en-GB" dirty="0" smtClean="0">
                <a:solidFill>
                  <a:srgbClr val="9900CC"/>
                </a:solidFill>
              </a:rPr>
              <a:t>MEAN DRIFT</a:t>
            </a:r>
            <a:endParaRPr lang="en-GB" dirty="0">
              <a:solidFill>
                <a:srgbClr val="9900CC"/>
              </a:solidFill>
            </a:endParaRPr>
          </a:p>
        </p:txBody>
      </p:sp>
      <p:pic>
        <p:nvPicPr>
          <p:cNvPr id="8"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808984" y="2420888"/>
            <a:ext cx="4630791" cy="3204507"/>
          </a:xfrm>
        </p:spPr>
      </p:pic>
      <p:sp>
        <p:nvSpPr>
          <p:cNvPr id="9" name="Text Box 7"/>
          <p:cNvSpPr txBox="1">
            <a:spLocks noChangeArrowheads="1"/>
          </p:cNvSpPr>
          <p:nvPr/>
        </p:nvSpPr>
        <p:spPr bwMode="auto">
          <a:xfrm>
            <a:off x="5313639" y="1830155"/>
            <a:ext cx="4320480" cy="338554"/>
          </a:xfrm>
          <a:prstGeom prst="rect">
            <a:avLst/>
          </a:prstGeom>
          <a:noFill/>
          <a:ln w="9525">
            <a:noFill/>
            <a:miter lim="800000"/>
            <a:headEnd/>
            <a:tailEnd/>
          </a:ln>
          <a:effectLst/>
        </p:spPr>
        <p:txBody>
          <a:bodyPr wrap="square">
            <a:spAutoFit/>
          </a:bodyPr>
          <a:lstStyle/>
          <a:p>
            <a:pPr algn="ctr">
              <a:spcBef>
                <a:spcPct val="50000"/>
              </a:spcBef>
            </a:pPr>
            <a:r>
              <a:rPr lang="en-GB" sz="1600" dirty="0" smtClean="0"/>
              <a:t>FC </a:t>
            </a:r>
            <a:r>
              <a:rPr lang="en-GB" sz="1600" dirty="0" err="1" smtClean="0"/>
              <a:t>sdv</a:t>
            </a:r>
            <a:r>
              <a:rPr lang="en-GB" sz="1600" dirty="0" smtClean="0"/>
              <a:t> / AN </a:t>
            </a:r>
            <a:r>
              <a:rPr lang="en-GB" sz="1600" dirty="0" err="1" smtClean="0"/>
              <a:t>sdv</a:t>
            </a:r>
            <a:endParaRPr lang="en-US" sz="1600" dirty="0"/>
          </a:p>
        </p:txBody>
      </p:sp>
      <p:sp>
        <p:nvSpPr>
          <p:cNvPr id="10" name="TextBox 9"/>
          <p:cNvSpPr txBox="1"/>
          <p:nvPr/>
        </p:nvSpPr>
        <p:spPr>
          <a:xfrm>
            <a:off x="4953000" y="1003865"/>
            <a:ext cx="4680520" cy="400110"/>
          </a:xfrm>
          <a:prstGeom prst="rect">
            <a:avLst/>
          </a:prstGeom>
          <a:noFill/>
        </p:spPr>
        <p:txBody>
          <a:bodyPr wrap="square" rtlCol="0">
            <a:spAutoFit/>
          </a:bodyPr>
          <a:lstStyle/>
          <a:p>
            <a:r>
              <a:rPr lang="en-GB" dirty="0" smtClean="0">
                <a:solidFill>
                  <a:srgbClr val="9900CC"/>
                </a:solidFill>
              </a:rPr>
              <a:t>         </a:t>
            </a:r>
            <a:r>
              <a:rPr lang="en-GB" dirty="0" err="1" smtClean="0">
                <a:solidFill>
                  <a:srgbClr val="9900CC"/>
                </a:solidFill>
              </a:rPr>
              <a:t>Interannual</a:t>
            </a:r>
            <a:r>
              <a:rPr lang="en-GB" dirty="0" smtClean="0">
                <a:solidFill>
                  <a:srgbClr val="9900CC"/>
                </a:solidFill>
              </a:rPr>
              <a:t> Variability</a:t>
            </a:r>
            <a:endParaRPr lang="en-GB" dirty="0">
              <a:solidFill>
                <a:srgbClr val="9900CC"/>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7" name="Title 1"/>
          <p:cNvSpPr>
            <a:spLocks noGrp="1"/>
          </p:cNvSpPr>
          <p:nvPr>
            <p:ph type="title"/>
          </p:nvPr>
        </p:nvSpPr>
        <p:spPr>
          <a:xfrm>
            <a:off x="165100" y="0"/>
            <a:ext cx="9551988" cy="647700"/>
          </a:xfrm>
        </p:spPr>
        <p:txBody>
          <a:bodyPr/>
          <a:lstStyle/>
          <a:p>
            <a:r>
              <a:rPr lang="en-GB" smtClean="0">
                <a:solidFill>
                  <a:schemeClr val="tx2"/>
                </a:solidFill>
                <a:latin typeface="Calibri" pitchFamily="34" charset="0"/>
              </a:rPr>
              <a:t>Nino3.4 SST forecasts November 1995 – November 1998</a:t>
            </a:r>
            <a:endParaRPr lang="en-GB" smtClean="0"/>
          </a:p>
        </p:txBody>
      </p:sp>
      <p:pic>
        <p:nvPicPr>
          <p:cNvPr id="833538" name="Picture 2"/>
          <p:cNvPicPr>
            <a:picLocks noChangeAspect="1" noChangeArrowheads="1"/>
          </p:cNvPicPr>
          <p:nvPr/>
        </p:nvPicPr>
        <p:blipFill>
          <a:blip r:embed="rId2" cstate="print"/>
          <a:srcRect/>
          <a:stretch>
            <a:fillRect/>
          </a:stretch>
        </p:blipFill>
        <p:spPr bwMode="auto">
          <a:xfrm>
            <a:off x="979488" y="1091654"/>
            <a:ext cx="3865562" cy="2520950"/>
          </a:xfrm>
          <a:prstGeom prst="rect">
            <a:avLst/>
          </a:prstGeom>
          <a:noFill/>
          <a:ln w="9525">
            <a:noFill/>
            <a:miter lim="800000"/>
            <a:headEnd/>
            <a:tailEnd/>
          </a:ln>
        </p:spPr>
      </p:pic>
      <p:pic>
        <p:nvPicPr>
          <p:cNvPr id="833539" name="Picture 3"/>
          <p:cNvPicPr>
            <a:picLocks noChangeAspect="1" noChangeArrowheads="1"/>
          </p:cNvPicPr>
          <p:nvPr/>
        </p:nvPicPr>
        <p:blipFill>
          <a:blip r:embed="rId3" cstate="print"/>
          <a:srcRect/>
          <a:stretch>
            <a:fillRect/>
          </a:stretch>
        </p:blipFill>
        <p:spPr bwMode="auto">
          <a:xfrm>
            <a:off x="4752975" y="1113879"/>
            <a:ext cx="3865563" cy="2519362"/>
          </a:xfrm>
          <a:prstGeom prst="rect">
            <a:avLst/>
          </a:prstGeom>
          <a:noFill/>
          <a:ln w="9525">
            <a:noFill/>
            <a:miter lim="800000"/>
            <a:headEnd/>
            <a:tailEnd/>
          </a:ln>
        </p:spPr>
      </p:pic>
      <p:pic>
        <p:nvPicPr>
          <p:cNvPr id="833540" name="Picture 4"/>
          <p:cNvPicPr>
            <a:picLocks noChangeAspect="1" noChangeArrowheads="1"/>
          </p:cNvPicPr>
          <p:nvPr/>
        </p:nvPicPr>
        <p:blipFill>
          <a:blip r:embed="rId4" cstate="print"/>
          <a:srcRect/>
          <a:stretch>
            <a:fillRect/>
          </a:stretch>
        </p:blipFill>
        <p:spPr bwMode="auto">
          <a:xfrm>
            <a:off x="979488" y="3607841"/>
            <a:ext cx="3865562" cy="2520950"/>
          </a:xfrm>
          <a:prstGeom prst="rect">
            <a:avLst/>
          </a:prstGeom>
          <a:noFill/>
          <a:ln w="9525">
            <a:noFill/>
            <a:miter lim="800000"/>
            <a:headEnd/>
            <a:tailEnd/>
          </a:ln>
        </p:spPr>
      </p:pic>
      <p:sp>
        <p:nvSpPr>
          <p:cNvPr id="833541" name="TextBox 11"/>
          <p:cNvSpPr txBox="1">
            <a:spLocks noChangeArrowheads="1"/>
          </p:cNvSpPr>
          <p:nvPr/>
        </p:nvSpPr>
        <p:spPr bwMode="auto">
          <a:xfrm>
            <a:off x="1928664" y="980728"/>
            <a:ext cx="2156360" cy="338554"/>
          </a:xfrm>
          <a:prstGeom prst="rect">
            <a:avLst/>
          </a:prstGeom>
          <a:noFill/>
          <a:ln w="9525">
            <a:noFill/>
            <a:miter lim="800000"/>
            <a:headEnd/>
            <a:tailEnd/>
          </a:ln>
        </p:spPr>
        <p:txBody>
          <a:bodyPr wrap="none">
            <a:spAutoFit/>
          </a:bodyPr>
          <a:lstStyle/>
          <a:p>
            <a:pPr eaLnBrk="0" hangingPunct="0">
              <a:spcBef>
                <a:spcPct val="50000"/>
              </a:spcBef>
            </a:pPr>
            <a:r>
              <a:rPr lang="en-GB" sz="1600" dirty="0" smtClean="0">
                <a:solidFill>
                  <a:srgbClr val="FF0000"/>
                </a:solidFill>
              </a:rPr>
              <a:t>Full Initialization</a:t>
            </a:r>
            <a:endParaRPr lang="en-GB" sz="1600" dirty="0">
              <a:solidFill>
                <a:srgbClr val="FF0000"/>
              </a:solidFill>
            </a:endParaRPr>
          </a:p>
        </p:txBody>
      </p:sp>
      <p:sp>
        <p:nvSpPr>
          <p:cNvPr id="833542" name="TextBox 12"/>
          <p:cNvSpPr txBox="1">
            <a:spLocks noChangeArrowheads="1"/>
          </p:cNvSpPr>
          <p:nvPr/>
        </p:nvSpPr>
        <p:spPr bwMode="auto">
          <a:xfrm>
            <a:off x="5457056" y="980728"/>
            <a:ext cx="2740025" cy="338137"/>
          </a:xfrm>
          <a:prstGeom prst="rect">
            <a:avLst/>
          </a:prstGeom>
          <a:noFill/>
          <a:ln w="9525">
            <a:noFill/>
            <a:miter lim="800000"/>
            <a:headEnd/>
            <a:tailEnd/>
          </a:ln>
        </p:spPr>
        <p:txBody>
          <a:bodyPr wrap="none">
            <a:spAutoFit/>
          </a:bodyPr>
          <a:lstStyle/>
          <a:p>
            <a:pPr eaLnBrk="0" hangingPunct="0">
              <a:spcBef>
                <a:spcPct val="50000"/>
              </a:spcBef>
            </a:pPr>
            <a:r>
              <a:rPr lang="en-GB" sz="1600" dirty="0">
                <a:solidFill>
                  <a:srgbClr val="7030A0"/>
                </a:solidFill>
              </a:rPr>
              <a:t>Anomaly Initialisation</a:t>
            </a:r>
          </a:p>
        </p:txBody>
      </p:sp>
      <p:sp>
        <p:nvSpPr>
          <p:cNvPr id="833543" name="TextBox 13"/>
          <p:cNvSpPr txBox="1">
            <a:spLocks noChangeArrowheads="1"/>
          </p:cNvSpPr>
          <p:nvPr/>
        </p:nvSpPr>
        <p:spPr bwMode="auto">
          <a:xfrm>
            <a:off x="2074863" y="3474491"/>
            <a:ext cx="2135187" cy="339725"/>
          </a:xfrm>
          <a:prstGeom prst="rect">
            <a:avLst/>
          </a:prstGeom>
          <a:noFill/>
          <a:ln w="9525">
            <a:noFill/>
            <a:miter lim="800000"/>
            <a:headEnd/>
            <a:tailEnd/>
          </a:ln>
        </p:spPr>
        <p:txBody>
          <a:bodyPr wrap="none">
            <a:spAutoFit/>
          </a:bodyPr>
          <a:lstStyle/>
          <a:p>
            <a:pPr eaLnBrk="0" hangingPunct="0">
              <a:spcBef>
                <a:spcPct val="50000"/>
              </a:spcBef>
            </a:pPr>
            <a:r>
              <a:rPr lang="en-GB" sz="1600">
                <a:solidFill>
                  <a:srgbClr val="00B050"/>
                </a:solidFill>
              </a:rPr>
              <a:t>U-flux correction</a:t>
            </a:r>
          </a:p>
        </p:txBody>
      </p:sp>
      <p:sp>
        <p:nvSpPr>
          <p:cNvPr id="833544" name="TextBox 15"/>
          <p:cNvSpPr txBox="1">
            <a:spLocks noChangeArrowheads="1"/>
          </p:cNvSpPr>
          <p:nvPr/>
        </p:nvSpPr>
        <p:spPr bwMode="auto">
          <a:xfrm>
            <a:off x="1730375" y="5664423"/>
            <a:ext cx="441325" cy="307975"/>
          </a:xfrm>
          <a:prstGeom prst="rect">
            <a:avLst/>
          </a:prstGeom>
          <a:noFill/>
          <a:ln w="9525">
            <a:noFill/>
            <a:miter lim="800000"/>
            <a:headEnd/>
            <a:tailEnd/>
          </a:ln>
        </p:spPr>
        <p:txBody>
          <a:bodyPr wrap="none">
            <a:spAutoFit/>
          </a:bodyPr>
          <a:lstStyle/>
          <a:p>
            <a:pPr eaLnBrk="0" hangingPunct="0">
              <a:spcBef>
                <a:spcPct val="50000"/>
              </a:spcBef>
            </a:pPr>
            <a:r>
              <a:rPr lang="en-GB" sz="1400"/>
              <a:t>96</a:t>
            </a:r>
          </a:p>
        </p:txBody>
      </p:sp>
      <p:sp>
        <p:nvSpPr>
          <p:cNvPr id="833545" name="TextBox 16"/>
          <p:cNvSpPr txBox="1">
            <a:spLocks noChangeArrowheads="1"/>
          </p:cNvSpPr>
          <p:nvPr/>
        </p:nvSpPr>
        <p:spPr bwMode="auto">
          <a:xfrm>
            <a:off x="2487613" y="5664423"/>
            <a:ext cx="441325" cy="307975"/>
          </a:xfrm>
          <a:prstGeom prst="rect">
            <a:avLst/>
          </a:prstGeom>
          <a:noFill/>
          <a:ln w="9525">
            <a:noFill/>
            <a:miter lim="800000"/>
            <a:headEnd/>
            <a:tailEnd/>
          </a:ln>
        </p:spPr>
        <p:txBody>
          <a:bodyPr wrap="none">
            <a:spAutoFit/>
          </a:bodyPr>
          <a:lstStyle/>
          <a:p>
            <a:pPr eaLnBrk="0" hangingPunct="0">
              <a:spcBef>
                <a:spcPct val="50000"/>
              </a:spcBef>
            </a:pPr>
            <a:r>
              <a:rPr lang="en-GB" sz="1400"/>
              <a:t>97</a:t>
            </a:r>
          </a:p>
        </p:txBody>
      </p:sp>
      <p:sp>
        <p:nvSpPr>
          <p:cNvPr id="833546" name="TextBox 17"/>
          <p:cNvSpPr txBox="1">
            <a:spLocks noChangeArrowheads="1"/>
          </p:cNvSpPr>
          <p:nvPr/>
        </p:nvSpPr>
        <p:spPr bwMode="auto">
          <a:xfrm>
            <a:off x="3278188" y="5664423"/>
            <a:ext cx="441325" cy="307975"/>
          </a:xfrm>
          <a:prstGeom prst="rect">
            <a:avLst/>
          </a:prstGeom>
          <a:noFill/>
          <a:ln w="9525">
            <a:noFill/>
            <a:miter lim="800000"/>
            <a:headEnd/>
            <a:tailEnd/>
          </a:ln>
        </p:spPr>
        <p:txBody>
          <a:bodyPr wrap="none">
            <a:spAutoFit/>
          </a:bodyPr>
          <a:lstStyle/>
          <a:p>
            <a:pPr eaLnBrk="0" hangingPunct="0">
              <a:spcBef>
                <a:spcPct val="50000"/>
              </a:spcBef>
            </a:pPr>
            <a:r>
              <a:rPr lang="en-GB" sz="1400"/>
              <a:t>98</a:t>
            </a:r>
          </a:p>
        </p:txBody>
      </p:sp>
      <p:sp>
        <p:nvSpPr>
          <p:cNvPr id="833547" name="TextBox 18"/>
          <p:cNvSpPr txBox="1">
            <a:spLocks noChangeArrowheads="1"/>
          </p:cNvSpPr>
          <p:nvPr/>
        </p:nvSpPr>
        <p:spPr bwMode="auto">
          <a:xfrm>
            <a:off x="4056063" y="5661248"/>
            <a:ext cx="439737" cy="307975"/>
          </a:xfrm>
          <a:prstGeom prst="rect">
            <a:avLst/>
          </a:prstGeom>
          <a:noFill/>
          <a:ln w="9525">
            <a:noFill/>
            <a:miter lim="800000"/>
            <a:headEnd/>
            <a:tailEnd/>
          </a:ln>
        </p:spPr>
        <p:txBody>
          <a:bodyPr wrap="none">
            <a:spAutoFit/>
          </a:bodyPr>
          <a:lstStyle/>
          <a:p>
            <a:pPr eaLnBrk="0" hangingPunct="0">
              <a:spcBef>
                <a:spcPct val="50000"/>
              </a:spcBef>
            </a:pPr>
            <a:r>
              <a:rPr lang="en-GB" sz="1400" dirty="0"/>
              <a:t>99</a:t>
            </a:r>
          </a:p>
        </p:txBody>
      </p:sp>
      <p:sp>
        <p:nvSpPr>
          <p:cNvPr id="833548" name="TextBox 23"/>
          <p:cNvSpPr txBox="1">
            <a:spLocks noChangeArrowheads="1"/>
          </p:cNvSpPr>
          <p:nvPr/>
        </p:nvSpPr>
        <p:spPr bwMode="auto">
          <a:xfrm>
            <a:off x="4667250" y="6143625"/>
            <a:ext cx="4643438" cy="400050"/>
          </a:xfrm>
          <a:prstGeom prst="rect">
            <a:avLst/>
          </a:prstGeom>
          <a:noFill/>
          <a:ln w="9525">
            <a:noFill/>
            <a:miter lim="800000"/>
            <a:headEnd/>
            <a:tailEnd/>
          </a:ln>
        </p:spPr>
        <p:txBody>
          <a:bodyPr>
            <a:spAutoFit/>
          </a:bodyPr>
          <a:lstStyle/>
          <a:p>
            <a:pPr eaLnBrk="0" hangingPunct="0">
              <a:spcBef>
                <a:spcPct val="50000"/>
              </a:spcBef>
            </a:pPr>
            <a:r>
              <a:rPr lang="en-GB"/>
              <a:t>Linus Magnusson et al.</a:t>
            </a:r>
          </a:p>
        </p:txBody>
      </p:sp>
      <p:pic>
        <p:nvPicPr>
          <p:cNvPr id="833550" name="Picture 5"/>
          <p:cNvPicPr>
            <a:picLocks noChangeAspect="1" noChangeArrowheads="1"/>
          </p:cNvPicPr>
          <p:nvPr/>
        </p:nvPicPr>
        <p:blipFill>
          <a:blip r:embed="rId5" cstate="print"/>
          <a:srcRect/>
          <a:stretch>
            <a:fillRect/>
          </a:stretch>
        </p:blipFill>
        <p:spPr bwMode="auto">
          <a:xfrm>
            <a:off x="4738688" y="3644354"/>
            <a:ext cx="3865562" cy="2520950"/>
          </a:xfrm>
          <a:prstGeom prst="rect">
            <a:avLst/>
          </a:prstGeom>
          <a:noFill/>
          <a:ln w="9525">
            <a:noFill/>
            <a:miter lim="800000"/>
            <a:headEnd/>
            <a:tailEnd/>
          </a:ln>
        </p:spPr>
      </p:pic>
      <p:sp>
        <p:nvSpPr>
          <p:cNvPr id="833551" name="TextBox 14"/>
          <p:cNvSpPr txBox="1">
            <a:spLocks noChangeArrowheads="1"/>
          </p:cNvSpPr>
          <p:nvPr/>
        </p:nvSpPr>
        <p:spPr bwMode="auto">
          <a:xfrm>
            <a:off x="5487988" y="3530054"/>
            <a:ext cx="2971800" cy="338137"/>
          </a:xfrm>
          <a:prstGeom prst="rect">
            <a:avLst/>
          </a:prstGeom>
          <a:noFill/>
          <a:ln w="9525">
            <a:noFill/>
            <a:miter lim="800000"/>
            <a:headEnd/>
            <a:tailEnd/>
          </a:ln>
        </p:spPr>
        <p:txBody>
          <a:bodyPr wrap="none">
            <a:spAutoFit/>
          </a:bodyPr>
          <a:lstStyle/>
          <a:p>
            <a:pPr eaLnBrk="0" hangingPunct="0">
              <a:spcBef>
                <a:spcPct val="50000"/>
              </a:spcBef>
            </a:pPr>
            <a:r>
              <a:rPr lang="en-GB" sz="1600">
                <a:solidFill>
                  <a:srgbClr val="0070C0"/>
                </a:solidFill>
              </a:rPr>
              <a:t>U- and H-flux correction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sz="quarter"/>
          </p:nvPr>
        </p:nvSpPr>
        <p:spPr/>
        <p:txBody>
          <a:bodyPr/>
          <a:lstStyle/>
          <a:p>
            <a:r>
              <a:rPr lang="en-GB" dirty="0" smtClean="0"/>
              <a:t>Impact on Forecast Skill (ACC)</a:t>
            </a:r>
            <a:br>
              <a:rPr lang="en-GB" dirty="0" smtClean="0"/>
            </a:br>
            <a:r>
              <a:rPr lang="en-GB" dirty="0"/>
              <a:t> </a:t>
            </a:r>
            <a:r>
              <a:rPr lang="en-GB" dirty="0" smtClean="0"/>
              <a:t>                                   </a:t>
            </a:r>
            <a:endParaRPr lang="en-GB" dirty="0"/>
          </a:p>
        </p:txBody>
      </p:sp>
      <p:sp>
        <p:nvSpPr>
          <p:cNvPr id="9" name="Text Box 6"/>
          <p:cNvSpPr txBox="1">
            <a:spLocks noChangeArrowheads="1"/>
          </p:cNvSpPr>
          <p:nvPr/>
        </p:nvSpPr>
        <p:spPr bwMode="auto">
          <a:xfrm>
            <a:off x="488504" y="5724909"/>
            <a:ext cx="5832648" cy="553998"/>
          </a:xfrm>
          <a:prstGeom prst="rect">
            <a:avLst/>
          </a:prstGeom>
          <a:noFill/>
          <a:ln w="9525">
            <a:noFill/>
            <a:miter lim="800000"/>
            <a:headEnd/>
            <a:tailEnd/>
          </a:ln>
          <a:effectLst/>
        </p:spPr>
        <p:txBody>
          <a:bodyPr wrap="square">
            <a:spAutoFit/>
          </a:bodyPr>
          <a:lstStyle/>
          <a:p>
            <a:pPr>
              <a:spcBef>
                <a:spcPct val="50000"/>
              </a:spcBef>
            </a:pPr>
            <a:r>
              <a:rPr lang="en-GB" sz="1200" dirty="0" smtClean="0"/>
              <a:t>Persistence  </a:t>
            </a:r>
            <a:r>
              <a:rPr lang="en-GB" sz="1200" dirty="0">
                <a:solidFill>
                  <a:schemeClr val="hlink"/>
                </a:solidFill>
              </a:rPr>
              <a:t>Full </a:t>
            </a:r>
            <a:r>
              <a:rPr lang="en-GB" sz="1200" dirty="0" err="1">
                <a:solidFill>
                  <a:schemeClr val="hlink"/>
                </a:solidFill>
              </a:rPr>
              <a:t>Ini</a:t>
            </a:r>
            <a:r>
              <a:rPr lang="en-GB" sz="1200" dirty="0"/>
              <a:t>   </a:t>
            </a:r>
            <a:r>
              <a:rPr lang="en-GB" sz="1200" dirty="0">
                <a:solidFill>
                  <a:srgbClr val="9900CC"/>
                </a:solidFill>
              </a:rPr>
              <a:t>Anomaly </a:t>
            </a:r>
            <a:r>
              <a:rPr lang="en-GB" sz="1200" dirty="0" err="1" smtClean="0">
                <a:solidFill>
                  <a:srgbClr val="9900CC"/>
                </a:solidFill>
              </a:rPr>
              <a:t>Ini</a:t>
            </a:r>
            <a:endParaRPr lang="en-GB" sz="1200" dirty="0" smtClean="0">
              <a:solidFill>
                <a:srgbClr val="9900CC"/>
              </a:solidFill>
            </a:endParaRPr>
          </a:p>
          <a:p>
            <a:pPr>
              <a:spcBef>
                <a:spcPct val="50000"/>
              </a:spcBef>
            </a:pPr>
            <a:r>
              <a:rPr lang="en-GB" sz="1200" dirty="0" smtClean="0">
                <a:solidFill>
                  <a:srgbClr val="9900CC"/>
                </a:solidFill>
              </a:rPr>
              <a:t> </a:t>
            </a:r>
            <a:r>
              <a:rPr lang="en-GB" sz="1200" dirty="0">
                <a:solidFill>
                  <a:schemeClr val="accent2"/>
                </a:solidFill>
              </a:rPr>
              <a:t>U Correction   </a:t>
            </a:r>
            <a:r>
              <a:rPr lang="en-GB" sz="1200" dirty="0">
                <a:solidFill>
                  <a:srgbClr val="0070C0"/>
                </a:solidFill>
              </a:rPr>
              <a:t>U+H correction</a:t>
            </a:r>
            <a:endParaRPr lang="en-US" sz="1200" dirty="0">
              <a:solidFill>
                <a:srgbClr val="0070C0"/>
              </a:solidFill>
            </a:endParaRPr>
          </a:p>
        </p:txBody>
      </p:sp>
      <p:pic>
        <p:nvPicPr>
          <p:cNvPr id="6" name="Content Placeholder 5"/>
          <p:cNvPicPr>
            <a:picLocks noGrp="1" noChangeAspect="1"/>
          </p:cNvPicPr>
          <p:nvPr>
            <p:ph sz="quarter" idx="2"/>
          </p:nvPr>
        </p:nvPicPr>
        <p:blipFill rotWithShape="1">
          <a:blip r:embed="rId2" cstate="print">
            <a:extLst>
              <a:ext uri="{28A0092B-C50C-407E-A947-70E740481C1C}">
                <a14:useLocalDpi xmlns:a14="http://schemas.microsoft.com/office/drawing/2010/main" val="0"/>
              </a:ext>
            </a:extLst>
          </a:blip>
          <a:srcRect t="67059"/>
          <a:stretch/>
        </p:blipFill>
        <p:spPr>
          <a:xfrm>
            <a:off x="5457056" y="1069675"/>
            <a:ext cx="4032448" cy="2305226"/>
          </a:xfrm>
        </p:spPr>
      </p:pic>
      <p:pic>
        <p:nvPicPr>
          <p:cNvPr id="7" name="Content Placeholder 6"/>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457056" y="3774083"/>
            <a:ext cx="4310832" cy="2549921"/>
          </a:xfrm>
        </p:spPr>
      </p:pic>
      <p:pic>
        <p:nvPicPr>
          <p:cNvPr id="12" name="Content Placeholder 5"/>
          <p:cNvPicPr>
            <a:picLocks noGrp="1" noChangeAspect="1"/>
          </p:cNvPicPr>
          <p:nvPr>
            <p:ph sz="quarter" idx="2"/>
          </p:nvPr>
        </p:nvPicPr>
        <p:blipFill rotWithShape="1">
          <a:blip r:embed="rId2" cstate="print">
            <a:extLst>
              <a:ext uri="{28A0092B-C50C-407E-A947-70E740481C1C}">
                <a14:useLocalDpi xmlns:a14="http://schemas.microsoft.com/office/drawing/2010/main" val="0"/>
              </a:ext>
            </a:extLst>
          </a:blip>
          <a:srcRect l="10000" t="-5851" r="-10000" b="66426"/>
          <a:stretch/>
        </p:blipFill>
        <p:spPr>
          <a:xfrm>
            <a:off x="488504" y="404664"/>
            <a:ext cx="4592708" cy="3142335"/>
          </a:xfrm>
        </p:spPr>
      </p:pic>
      <p:sp>
        <p:nvSpPr>
          <p:cNvPr id="2" name="Content Placeholder 1"/>
          <p:cNvSpPr>
            <a:spLocks noGrp="1"/>
          </p:cNvSpPr>
          <p:nvPr>
            <p:ph sz="quarter" idx="3"/>
          </p:nvPr>
        </p:nvSpPr>
        <p:spPr>
          <a:xfrm>
            <a:off x="210665" y="843978"/>
            <a:ext cx="4870547" cy="3521126"/>
          </a:xfrm>
          <a:solidFill>
            <a:schemeClr val="bg1"/>
          </a:solidFill>
        </p:spPr>
        <p:txBody>
          <a:bodyPr/>
          <a:lstStyle/>
          <a:p>
            <a:pPr marL="0" indent="0">
              <a:buNone/>
            </a:pPr>
            <a:r>
              <a:rPr lang="en-GB" sz="1800" dirty="0" smtClean="0"/>
              <a:t>The impact of  initialization/forecast strategy depends on the region.</a:t>
            </a:r>
          </a:p>
          <a:p>
            <a:pPr marL="0" indent="0">
              <a:buNone/>
            </a:pPr>
            <a:endParaRPr lang="en-GB" sz="1800" dirty="0" smtClean="0"/>
          </a:p>
          <a:p>
            <a:pPr marL="0" indent="0">
              <a:buNone/>
            </a:pPr>
            <a:endParaRPr lang="en-GB" sz="1800" dirty="0" smtClean="0"/>
          </a:p>
          <a:p>
            <a:pPr marL="0" indent="0">
              <a:buNone/>
            </a:pPr>
            <a:r>
              <a:rPr lang="en-GB" sz="1800" dirty="0" smtClean="0"/>
              <a:t>When the mean state matters (convective </a:t>
            </a:r>
            <a:r>
              <a:rPr lang="en-GB" sz="1800" dirty="0" err="1" smtClean="0"/>
              <a:t>precip</a:t>
            </a:r>
            <a:r>
              <a:rPr lang="en-GB" sz="1800" dirty="0" smtClean="0"/>
              <a:t>), the anomaly Initialization </a:t>
            </a:r>
          </a:p>
          <a:p>
            <a:pPr marL="0" indent="0">
              <a:buNone/>
            </a:pPr>
            <a:r>
              <a:rPr lang="en-GB" sz="1800" dirty="0" smtClean="0"/>
              <a:t>underperforms</a:t>
            </a:r>
            <a:endParaRPr lang="en-GB" sz="1800" dirty="0"/>
          </a:p>
        </p:txBody>
      </p:sp>
      <p:sp>
        <p:nvSpPr>
          <p:cNvPr id="3" name="TextBox 2"/>
          <p:cNvSpPr txBox="1"/>
          <p:nvPr/>
        </p:nvSpPr>
        <p:spPr>
          <a:xfrm>
            <a:off x="6033120" y="2636912"/>
            <a:ext cx="1296144" cy="400110"/>
          </a:xfrm>
          <a:prstGeom prst="rect">
            <a:avLst/>
          </a:prstGeom>
          <a:noFill/>
        </p:spPr>
        <p:txBody>
          <a:bodyPr wrap="square" rtlCol="0">
            <a:spAutoFit/>
          </a:bodyPr>
          <a:lstStyle/>
          <a:p>
            <a:r>
              <a:rPr lang="en-GB" dirty="0" smtClean="0"/>
              <a:t>SST</a:t>
            </a:r>
            <a:endParaRPr lang="en-GB" dirty="0"/>
          </a:p>
        </p:txBody>
      </p:sp>
      <p:sp>
        <p:nvSpPr>
          <p:cNvPr id="10" name="TextBox 9"/>
          <p:cNvSpPr txBox="1"/>
          <p:nvPr/>
        </p:nvSpPr>
        <p:spPr>
          <a:xfrm>
            <a:off x="5956360" y="5342067"/>
            <a:ext cx="1296144" cy="400110"/>
          </a:xfrm>
          <a:prstGeom prst="rect">
            <a:avLst/>
          </a:prstGeom>
          <a:noFill/>
        </p:spPr>
        <p:txBody>
          <a:bodyPr wrap="square" rtlCol="0">
            <a:spAutoFit/>
          </a:bodyPr>
          <a:lstStyle/>
          <a:p>
            <a:r>
              <a:rPr lang="en-GB" dirty="0" err="1" smtClean="0"/>
              <a:t>Precip</a:t>
            </a:r>
            <a:endParaRPr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200025" y="155574"/>
            <a:ext cx="9073455" cy="825153"/>
          </a:xfrm>
        </p:spPr>
        <p:txBody>
          <a:bodyPr/>
          <a:lstStyle/>
          <a:p>
            <a:pPr algn="ctr"/>
            <a:r>
              <a:rPr lang="en-GB" sz="2400" dirty="0" smtClean="0">
                <a:solidFill>
                  <a:schemeClr val="accent6">
                    <a:lumMod val="50000"/>
                  </a:schemeClr>
                </a:solidFill>
              </a:rPr>
              <a:t>What about Full Coupled Initialization? </a:t>
            </a:r>
            <a:endParaRPr lang="en-US" sz="2400" dirty="0" smtClean="0">
              <a:solidFill>
                <a:schemeClr val="accent6">
                  <a:lumMod val="50000"/>
                </a:schemeClr>
              </a:solidFill>
            </a:endParaRPr>
          </a:p>
        </p:txBody>
      </p:sp>
      <p:sp>
        <p:nvSpPr>
          <p:cNvPr id="974851" name="Rectangle 3"/>
          <p:cNvSpPr>
            <a:spLocks noGrp="1" noChangeArrowheads="1"/>
          </p:cNvSpPr>
          <p:nvPr>
            <p:ph type="body" idx="1"/>
          </p:nvPr>
        </p:nvSpPr>
        <p:spPr>
          <a:xfrm>
            <a:off x="200472" y="908720"/>
            <a:ext cx="9577064" cy="5301680"/>
          </a:xfrm>
        </p:spPr>
        <p:txBody>
          <a:bodyPr/>
          <a:lstStyle/>
          <a:p>
            <a:r>
              <a:rPr lang="en-GB" sz="1800" dirty="0"/>
              <a:t>Advantages:</a:t>
            </a:r>
          </a:p>
          <a:p>
            <a:pPr lvl="1"/>
            <a:r>
              <a:rPr lang="en-GB" sz="1400" dirty="0" smtClean="0"/>
              <a:t>Hopefully more </a:t>
            </a:r>
            <a:r>
              <a:rPr lang="en-GB" sz="1400" dirty="0"/>
              <a:t>balanced ocean-atmosphere </a:t>
            </a:r>
            <a:r>
              <a:rPr lang="en-GB" sz="1400" dirty="0" err="1"/>
              <a:t>i.c</a:t>
            </a:r>
            <a:r>
              <a:rPr lang="en-GB" sz="1400" dirty="0"/>
              <a:t>  and perturbations. Important for tropical convection </a:t>
            </a:r>
          </a:p>
          <a:p>
            <a:pPr lvl="1"/>
            <a:r>
              <a:rPr lang="en-GB" sz="1400" dirty="0"/>
              <a:t>Framework to treat model error during initialization and fc </a:t>
            </a:r>
          </a:p>
          <a:p>
            <a:pPr marL="985838" lvl="2" indent="0">
              <a:buNone/>
            </a:pPr>
            <a:r>
              <a:rPr lang="en-GB" sz="1200" dirty="0"/>
              <a:t>If the FG and FC  models are the same, the (3D) bias correction estimated during the initialization can (should) be applied during the forecast.</a:t>
            </a:r>
          </a:p>
          <a:p>
            <a:pPr marL="985838" lvl="2" indent="0">
              <a:buNone/>
            </a:pPr>
            <a:endParaRPr lang="en-GB" sz="1200" dirty="0"/>
          </a:p>
          <a:p>
            <a:pPr lvl="1"/>
            <a:r>
              <a:rPr lang="en-GB" sz="1400" dirty="0"/>
              <a:t>Consistency across time scales (seamlessness):  </a:t>
            </a:r>
          </a:p>
          <a:p>
            <a:pPr marL="985838" lvl="2" indent="0">
              <a:buNone/>
            </a:pPr>
            <a:r>
              <a:rPr lang="en-GB" sz="1200" dirty="0"/>
              <a:t>currently, weather forecasts up to 10 days use “extreme flux correction”, since SST is prescribed. For longer lead times a free coupled model is used. More gradual transition? </a:t>
            </a:r>
            <a:endParaRPr lang="en-GB" sz="1800" dirty="0">
              <a:solidFill>
                <a:schemeClr val="accent1">
                  <a:lumMod val="50000"/>
                </a:schemeClr>
              </a:solidFill>
            </a:endParaRPr>
          </a:p>
          <a:p>
            <a:r>
              <a:rPr lang="en-GB" sz="1800" dirty="0" smtClean="0">
                <a:solidFill>
                  <a:schemeClr val="accent1">
                    <a:lumMod val="50000"/>
                  </a:schemeClr>
                </a:solidFill>
              </a:rPr>
              <a:t>Current Approaches</a:t>
            </a:r>
          </a:p>
          <a:p>
            <a:pPr lvl="1">
              <a:buNone/>
            </a:pPr>
            <a:r>
              <a:rPr lang="en-GB" sz="1400" b="1" dirty="0" smtClean="0">
                <a:solidFill>
                  <a:schemeClr val="accent1">
                    <a:lumMod val="50000"/>
                  </a:schemeClr>
                </a:solidFill>
              </a:rPr>
              <a:t>Weakly Coupled Data assimilation: </a:t>
            </a:r>
            <a:r>
              <a:rPr lang="en-GB" sz="1400" dirty="0" smtClean="0">
                <a:solidFill>
                  <a:schemeClr val="accent1">
                    <a:lumMod val="50000"/>
                  </a:schemeClr>
                </a:solidFill>
              </a:rPr>
              <a:t>FG with coupled model, separate DA of ocean and atmos. </a:t>
            </a:r>
          </a:p>
          <a:p>
            <a:pPr lvl="1">
              <a:buNone/>
            </a:pPr>
            <a:r>
              <a:rPr lang="en-GB" sz="1400" dirty="0" smtClean="0">
                <a:solidFill>
                  <a:schemeClr val="accent1">
                    <a:lumMod val="50000"/>
                  </a:schemeClr>
                </a:solidFill>
              </a:rPr>
              <a:t>Example is NCEP with CFSR, and ECMWF-ESA CERA project</a:t>
            </a:r>
          </a:p>
          <a:p>
            <a:pPr lvl="1">
              <a:buNone/>
            </a:pPr>
            <a:endParaRPr lang="en-GB" sz="1400" b="1" dirty="0" smtClean="0">
              <a:solidFill>
                <a:schemeClr val="accent1">
                  <a:lumMod val="50000"/>
                </a:schemeClr>
              </a:solidFill>
            </a:endParaRPr>
          </a:p>
          <a:p>
            <a:pPr lvl="1">
              <a:buNone/>
            </a:pPr>
            <a:r>
              <a:rPr lang="en-GB" sz="1400" b="1" dirty="0" smtClean="0">
                <a:solidFill>
                  <a:schemeClr val="accent1">
                    <a:lumMod val="50000"/>
                  </a:schemeClr>
                </a:solidFill>
              </a:rPr>
              <a:t>Strongly Coupled Data assimilation: </a:t>
            </a:r>
            <a:r>
              <a:rPr lang="en-GB" sz="1400" dirty="0" smtClean="0">
                <a:solidFill>
                  <a:schemeClr val="accent1">
                    <a:lumMod val="50000"/>
                  </a:schemeClr>
                </a:solidFill>
              </a:rPr>
              <a:t>Coupled FG, Coupled </a:t>
            </a:r>
            <a:r>
              <a:rPr lang="en-GB" sz="1400" dirty="0" err="1" smtClean="0">
                <a:solidFill>
                  <a:schemeClr val="accent1">
                    <a:lumMod val="50000"/>
                  </a:schemeClr>
                </a:solidFill>
              </a:rPr>
              <a:t>Covariances</a:t>
            </a:r>
            <a:r>
              <a:rPr lang="en-GB" sz="1400" b="1" dirty="0" smtClean="0">
                <a:solidFill>
                  <a:schemeClr val="accent1">
                    <a:lumMod val="50000"/>
                  </a:schemeClr>
                </a:solidFill>
              </a:rPr>
              <a:t>. </a:t>
            </a:r>
            <a:r>
              <a:rPr lang="en-GB" sz="1400" dirty="0" smtClean="0">
                <a:solidFill>
                  <a:schemeClr val="accent1">
                    <a:lumMod val="50000"/>
                  </a:schemeClr>
                </a:solidFill>
              </a:rPr>
              <a:t>Usually </a:t>
            </a:r>
            <a:r>
              <a:rPr lang="en-GB" sz="1400" dirty="0" err="1" smtClean="0">
                <a:solidFill>
                  <a:schemeClr val="accent1">
                    <a:lumMod val="50000"/>
                  </a:schemeClr>
                </a:solidFill>
              </a:rPr>
              <a:t>EnKF</a:t>
            </a:r>
            <a:endParaRPr lang="en-GB" sz="1400" dirty="0" smtClean="0">
              <a:solidFill>
                <a:schemeClr val="accent1">
                  <a:lumMod val="50000"/>
                </a:schemeClr>
              </a:solidFill>
            </a:endParaRPr>
          </a:p>
          <a:p>
            <a:pPr lvl="1">
              <a:buNone/>
            </a:pPr>
            <a:endParaRPr lang="en-GB" sz="1800" dirty="0" smtClean="0"/>
          </a:p>
          <a:p>
            <a:r>
              <a:rPr lang="en-GB" sz="1800" dirty="0" smtClean="0"/>
              <a:t>Challenges:</a:t>
            </a:r>
          </a:p>
          <a:p>
            <a:pPr lvl="1"/>
            <a:r>
              <a:rPr lang="en-GB" sz="1400" dirty="0" smtClean="0"/>
              <a:t>Different time scales of ocean atmosphere . Long window weak constrain?</a:t>
            </a:r>
          </a:p>
          <a:p>
            <a:pPr lvl="1"/>
            <a:r>
              <a:rPr lang="en-GB" sz="1400" dirty="0" smtClean="0"/>
              <a:t>Cross-</a:t>
            </a:r>
            <a:r>
              <a:rPr lang="en-GB" sz="1400" dirty="0" err="1" smtClean="0"/>
              <a:t>covariances</a:t>
            </a:r>
            <a:r>
              <a:rPr lang="en-GB" sz="1400" dirty="0" smtClean="0"/>
              <a:t>. Ensemble methodology more natural?</a:t>
            </a:r>
          </a:p>
          <a:p>
            <a:pPr lvl="1"/>
            <a:endParaRPr lang="en-GB" sz="1400" dirty="0"/>
          </a:p>
          <a:p>
            <a:endParaRPr lang="en-US" sz="1800" dirty="0" smtClean="0"/>
          </a:p>
        </p:txBody>
      </p:sp>
    </p:spTree>
    <p:extLst>
      <p:ext uri="{BB962C8B-B14F-4D97-AF65-F5344CB8AC3E}">
        <p14:creationId xmlns:p14="http://schemas.microsoft.com/office/powerpoint/2010/main" val="366992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74851">
                                            <p:txEl>
                                              <p:pRg st="7" end="7"/>
                                            </p:txEl>
                                          </p:spTgt>
                                        </p:tgtEl>
                                        <p:attrNameLst>
                                          <p:attrName>style.visibility</p:attrName>
                                        </p:attrNameLst>
                                      </p:cBhvr>
                                      <p:to>
                                        <p:strVal val="visible"/>
                                      </p:to>
                                    </p:set>
                                    <p:anim calcmode="lin" valueType="num">
                                      <p:cBhvr additive="base">
                                        <p:cTn id="7" dur="500" fill="hold"/>
                                        <p:tgtEl>
                                          <p:spTgt spid="974851">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4851">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74851">
                                            <p:txEl>
                                              <p:pRg st="8" end="8"/>
                                            </p:txEl>
                                          </p:spTgt>
                                        </p:tgtEl>
                                        <p:attrNameLst>
                                          <p:attrName>style.visibility</p:attrName>
                                        </p:attrNameLst>
                                      </p:cBhvr>
                                      <p:to>
                                        <p:strVal val="visible"/>
                                      </p:to>
                                    </p:set>
                                    <p:anim calcmode="lin" valueType="num">
                                      <p:cBhvr additive="base">
                                        <p:cTn id="11" dur="500" fill="hold"/>
                                        <p:tgtEl>
                                          <p:spTgt spid="974851">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74851">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74851">
                                            <p:txEl>
                                              <p:pRg st="9" end="9"/>
                                            </p:txEl>
                                          </p:spTgt>
                                        </p:tgtEl>
                                        <p:attrNameLst>
                                          <p:attrName>style.visibility</p:attrName>
                                        </p:attrNameLst>
                                      </p:cBhvr>
                                      <p:to>
                                        <p:strVal val="visible"/>
                                      </p:to>
                                    </p:set>
                                    <p:anim calcmode="lin" valueType="num">
                                      <p:cBhvr additive="base">
                                        <p:cTn id="15" dur="500" fill="hold"/>
                                        <p:tgtEl>
                                          <p:spTgt spid="974851">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74851">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74851">
                                            <p:txEl>
                                              <p:pRg st="11" end="11"/>
                                            </p:txEl>
                                          </p:spTgt>
                                        </p:tgtEl>
                                        <p:attrNameLst>
                                          <p:attrName>style.visibility</p:attrName>
                                        </p:attrNameLst>
                                      </p:cBhvr>
                                      <p:to>
                                        <p:strVal val="visible"/>
                                      </p:to>
                                    </p:set>
                                    <p:anim calcmode="lin" valueType="num">
                                      <p:cBhvr additive="base">
                                        <p:cTn id="19" dur="500" fill="hold"/>
                                        <p:tgtEl>
                                          <p:spTgt spid="974851">
                                            <p:txEl>
                                              <p:pRg st="11" end="1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7485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74851">
                                            <p:txEl>
                                              <p:pRg st="13" end="13"/>
                                            </p:txEl>
                                          </p:spTgt>
                                        </p:tgtEl>
                                        <p:attrNameLst>
                                          <p:attrName>style.visibility</p:attrName>
                                        </p:attrNameLst>
                                      </p:cBhvr>
                                      <p:to>
                                        <p:strVal val="visible"/>
                                      </p:to>
                                    </p:set>
                                    <p:anim calcmode="lin" valueType="num">
                                      <p:cBhvr additive="base">
                                        <p:cTn id="25" dur="500" fill="hold"/>
                                        <p:tgtEl>
                                          <p:spTgt spid="974851">
                                            <p:txEl>
                                              <p:pRg st="13" end="1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74851">
                                            <p:txEl>
                                              <p:pRg st="13" end="1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74851">
                                            <p:txEl>
                                              <p:pRg st="14" end="14"/>
                                            </p:txEl>
                                          </p:spTgt>
                                        </p:tgtEl>
                                        <p:attrNameLst>
                                          <p:attrName>style.visibility</p:attrName>
                                        </p:attrNameLst>
                                      </p:cBhvr>
                                      <p:to>
                                        <p:strVal val="visible"/>
                                      </p:to>
                                    </p:set>
                                    <p:anim calcmode="lin" valueType="num">
                                      <p:cBhvr additive="base">
                                        <p:cTn id="29" dur="500" fill="hold"/>
                                        <p:tgtEl>
                                          <p:spTgt spid="974851">
                                            <p:txEl>
                                              <p:pRg st="14" end="1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74851">
                                            <p:txEl>
                                              <p:pRg st="14" end="1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74851">
                                            <p:txEl>
                                              <p:pRg st="15" end="15"/>
                                            </p:txEl>
                                          </p:spTgt>
                                        </p:tgtEl>
                                        <p:attrNameLst>
                                          <p:attrName>style.visibility</p:attrName>
                                        </p:attrNameLst>
                                      </p:cBhvr>
                                      <p:to>
                                        <p:strVal val="visible"/>
                                      </p:to>
                                    </p:set>
                                    <p:anim calcmode="lin" valueType="num">
                                      <p:cBhvr additive="base">
                                        <p:cTn id="33" dur="500" fill="hold"/>
                                        <p:tgtEl>
                                          <p:spTgt spid="974851">
                                            <p:txEl>
                                              <p:pRg st="15" end="1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74851">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Coupled Initialization and Forecast Shock</a:t>
            </a:r>
            <a:endParaRPr lang="en-GB" dirty="0"/>
          </a:p>
        </p:txBody>
      </p:sp>
      <p:pic>
        <p:nvPicPr>
          <p:cNvPr id="5" name="Picture 4"/>
          <p:cNvPicPr>
            <a:picLocks noChangeAspect="1"/>
          </p:cNvPicPr>
          <p:nvPr/>
        </p:nvPicPr>
        <p:blipFill>
          <a:blip r:embed="rId2"/>
          <a:stretch>
            <a:fillRect/>
          </a:stretch>
        </p:blipFill>
        <p:spPr>
          <a:xfrm>
            <a:off x="-73" y="1556792"/>
            <a:ext cx="10113506" cy="4520134"/>
          </a:xfrm>
          <a:prstGeom prst="rect">
            <a:avLst/>
          </a:prstGeom>
        </p:spPr>
      </p:pic>
      <p:sp>
        <p:nvSpPr>
          <p:cNvPr id="7" name="TextBox 6"/>
          <p:cNvSpPr txBox="1"/>
          <p:nvPr/>
        </p:nvSpPr>
        <p:spPr>
          <a:xfrm>
            <a:off x="6249144" y="1196752"/>
            <a:ext cx="3312368" cy="923330"/>
          </a:xfrm>
          <a:prstGeom prst="rect">
            <a:avLst/>
          </a:prstGeom>
          <a:noFill/>
        </p:spPr>
        <p:txBody>
          <a:bodyPr wrap="square" rtlCol="0">
            <a:spAutoFit/>
          </a:bodyPr>
          <a:lstStyle/>
          <a:p>
            <a:pPr algn="ctr"/>
            <a:r>
              <a:rPr lang="en-GB" sz="1800" dirty="0" smtClean="0"/>
              <a:t>M1</a:t>
            </a:r>
          </a:p>
          <a:p>
            <a:pPr algn="ctr"/>
            <a:r>
              <a:rPr lang="en-GB" sz="1800" dirty="0" smtClean="0"/>
              <a:t>Uncoupled </a:t>
            </a:r>
            <a:r>
              <a:rPr lang="en-GB" sz="1800" dirty="0" err="1" smtClean="0"/>
              <a:t>Ini</a:t>
            </a:r>
            <a:endParaRPr lang="en-GB" sz="1800" dirty="0" smtClean="0"/>
          </a:p>
          <a:p>
            <a:pPr algn="ctr"/>
            <a:r>
              <a:rPr lang="en-GB" sz="1800" dirty="0" smtClean="0"/>
              <a:t> AN  mod .ne. FC mod </a:t>
            </a:r>
            <a:endParaRPr lang="en-GB" sz="1800" dirty="0"/>
          </a:p>
        </p:txBody>
      </p:sp>
      <p:sp>
        <p:nvSpPr>
          <p:cNvPr id="9" name="TextBox 8"/>
          <p:cNvSpPr txBox="1"/>
          <p:nvPr/>
        </p:nvSpPr>
        <p:spPr>
          <a:xfrm>
            <a:off x="2648744" y="1196751"/>
            <a:ext cx="3312368" cy="923330"/>
          </a:xfrm>
          <a:prstGeom prst="rect">
            <a:avLst/>
          </a:prstGeom>
          <a:noFill/>
        </p:spPr>
        <p:txBody>
          <a:bodyPr wrap="square" rtlCol="0">
            <a:spAutoFit/>
          </a:bodyPr>
          <a:lstStyle/>
          <a:p>
            <a:pPr algn="ctr"/>
            <a:r>
              <a:rPr lang="en-GB" sz="1800" dirty="0" smtClean="0">
                <a:solidFill>
                  <a:srgbClr val="CC6600"/>
                </a:solidFill>
              </a:rPr>
              <a:t>U1</a:t>
            </a:r>
          </a:p>
          <a:p>
            <a:pPr algn="ctr"/>
            <a:r>
              <a:rPr lang="en-GB" sz="1800" dirty="0" smtClean="0">
                <a:solidFill>
                  <a:srgbClr val="CC6600"/>
                </a:solidFill>
              </a:rPr>
              <a:t>Uncoupled </a:t>
            </a:r>
            <a:r>
              <a:rPr lang="en-GB" sz="1800" dirty="0" err="1" smtClean="0">
                <a:solidFill>
                  <a:srgbClr val="CC6600"/>
                </a:solidFill>
              </a:rPr>
              <a:t>Ini</a:t>
            </a:r>
            <a:endParaRPr lang="en-GB" sz="1800" dirty="0" smtClean="0">
              <a:solidFill>
                <a:srgbClr val="CC6600"/>
              </a:solidFill>
            </a:endParaRPr>
          </a:p>
          <a:p>
            <a:pPr algn="ctr"/>
            <a:r>
              <a:rPr lang="en-GB" sz="1800" dirty="0" smtClean="0">
                <a:solidFill>
                  <a:srgbClr val="CC6600"/>
                </a:solidFill>
              </a:rPr>
              <a:t> AN mod = FC mod </a:t>
            </a:r>
            <a:endParaRPr lang="en-GB" sz="1800" dirty="0">
              <a:solidFill>
                <a:srgbClr val="CC6600"/>
              </a:solidFill>
            </a:endParaRPr>
          </a:p>
        </p:txBody>
      </p:sp>
      <p:sp>
        <p:nvSpPr>
          <p:cNvPr id="10" name="TextBox 9"/>
          <p:cNvSpPr txBox="1"/>
          <p:nvPr/>
        </p:nvSpPr>
        <p:spPr>
          <a:xfrm>
            <a:off x="-231576" y="1266071"/>
            <a:ext cx="3312368" cy="923330"/>
          </a:xfrm>
          <a:prstGeom prst="rect">
            <a:avLst/>
          </a:prstGeom>
          <a:noFill/>
        </p:spPr>
        <p:txBody>
          <a:bodyPr wrap="square" rtlCol="0">
            <a:spAutoFit/>
          </a:bodyPr>
          <a:lstStyle/>
          <a:p>
            <a:pPr algn="ctr"/>
            <a:r>
              <a:rPr lang="en-GB" sz="1800" dirty="0">
                <a:solidFill>
                  <a:schemeClr val="accent1">
                    <a:lumMod val="50000"/>
                  </a:schemeClr>
                </a:solidFill>
              </a:rPr>
              <a:t>C</a:t>
            </a:r>
            <a:r>
              <a:rPr lang="en-GB" sz="1800" dirty="0" smtClean="0">
                <a:solidFill>
                  <a:schemeClr val="accent1">
                    <a:lumMod val="50000"/>
                  </a:schemeClr>
                </a:solidFill>
              </a:rPr>
              <a:t>1</a:t>
            </a:r>
          </a:p>
          <a:p>
            <a:pPr algn="ctr"/>
            <a:r>
              <a:rPr lang="en-GB" sz="1800" dirty="0" smtClean="0">
                <a:solidFill>
                  <a:schemeClr val="accent1">
                    <a:lumMod val="50000"/>
                  </a:schemeClr>
                </a:solidFill>
              </a:rPr>
              <a:t>Coupled </a:t>
            </a:r>
            <a:r>
              <a:rPr lang="en-GB" sz="1800" dirty="0" err="1" smtClean="0">
                <a:solidFill>
                  <a:schemeClr val="accent1">
                    <a:lumMod val="50000"/>
                  </a:schemeClr>
                </a:solidFill>
              </a:rPr>
              <a:t>Ini</a:t>
            </a:r>
            <a:r>
              <a:rPr lang="en-GB" sz="1800" dirty="0">
                <a:solidFill>
                  <a:schemeClr val="accent1">
                    <a:lumMod val="50000"/>
                  </a:schemeClr>
                </a:solidFill>
              </a:rPr>
              <a:t> </a:t>
            </a:r>
            <a:r>
              <a:rPr lang="en-GB" sz="1800" dirty="0" smtClean="0">
                <a:solidFill>
                  <a:schemeClr val="accent1">
                    <a:lumMod val="50000"/>
                  </a:schemeClr>
                </a:solidFill>
              </a:rPr>
              <a:t>(CERA)</a:t>
            </a:r>
          </a:p>
          <a:p>
            <a:pPr algn="ctr"/>
            <a:r>
              <a:rPr lang="en-GB" sz="1800" dirty="0" smtClean="0">
                <a:solidFill>
                  <a:schemeClr val="accent1">
                    <a:lumMod val="50000"/>
                  </a:schemeClr>
                </a:solidFill>
              </a:rPr>
              <a:t> AN mod = FC mod </a:t>
            </a:r>
            <a:endParaRPr lang="en-GB" sz="1800" dirty="0">
              <a:solidFill>
                <a:schemeClr val="accent1">
                  <a:lumMod val="50000"/>
                </a:schemeClr>
              </a:solidFill>
            </a:endParaRPr>
          </a:p>
        </p:txBody>
      </p:sp>
      <p:sp>
        <p:nvSpPr>
          <p:cNvPr id="8" name="Rectangle 7"/>
          <p:cNvSpPr/>
          <p:nvPr/>
        </p:nvSpPr>
        <p:spPr bwMode="auto">
          <a:xfrm>
            <a:off x="3080792" y="1116559"/>
            <a:ext cx="3168351" cy="5400600"/>
          </a:xfrm>
          <a:prstGeom prst="rect">
            <a:avLst/>
          </a:prstGeom>
          <a:solidFill>
            <a:schemeClr val="accent3"/>
          </a:solid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1" i="0" u="none" strike="noStrike" cap="none" normalizeH="0" baseline="0" smtClean="0">
              <a:ln>
                <a:noFill/>
              </a:ln>
              <a:solidFill>
                <a:schemeClr val="tx1"/>
              </a:solidFill>
              <a:effectLst/>
              <a:latin typeface="Verdana" pitchFamily="34" charset="0"/>
            </a:endParaRPr>
          </a:p>
        </p:txBody>
      </p:sp>
      <p:sp>
        <p:nvSpPr>
          <p:cNvPr id="11" name="Rectangle 10"/>
          <p:cNvSpPr/>
          <p:nvPr/>
        </p:nvSpPr>
        <p:spPr bwMode="auto">
          <a:xfrm>
            <a:off x="56456" y="1116559"/>
            <a:ext cx="3168351" cy="5400600"/>
          </a:xfrm>
          <a:prstGeom prst="rect">
            <a:avLst/>
          </a:prstGeom>
          <a:solidFill>
            <a:schemeClr val="accent3"/>
          </a:solid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3614677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1" nodeType="clickEffect">
                                  <p:stCondLst>
                                    <p:cond delay="0"/>
                                  </p:stCondLst>
                                  <p:childTnLst>
                                    <p:animEffect transition="out" filter="barn(inVertic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GB" sz="2800" b="1" smtClean="0"/>
              <a:t>Importance of Initialization</a:t>
            </a:r>
          </a:p>
        </p:txBody>
      </p:sp>
      <p:sp>
        <p:nvSpPr>
          <p:cNvPr id="55298" name="Rectangle 3"/>
          <p:cNvSpPr>
            <a:spLocks noGrp="1" noChangeArrowheads="1"/>
          </p:cNvSpPr>
          <p:nvPr>
            <p:ph type="body" sz="half" idx="1"/>
          </p:nvPr>
        </p:nvSpPr>
        <p:spPr>
          <a:xfrm>
            <a:off x="182563" y="981075"/>
            <a:ext cx="9294812" cy="5373688"/>
          </a:xfrm>
        </p:spPr>
        <p:txBody>
          <a:bodyPr/>
          <a:lstStyle/>
          <a:p>
            <a:pPr marL="0" indent="0"/>
            <a:r>
              <a:rPr lang="en-GB" sz="2300" i="1" dirty="0" smtClean="0">
                <a:solidFill>
                  <a:srgbClr val="00279F"/>
                </a:solidFill>
              </a:rPr>
              <a:t>Atmospheric point of view:  Boundary condition problem</a:t>
            </a:r>
          </a:p>
          <a:p>
            <a:pPr lvl="1"/>
            <a:r>
              <a:rPr lang="en-GB" sz="1800" dirty="0" smtClean="0"/>
              <a:t>Forcing by lower boundary conditions  changes the PDF of the  atmospheric attractor</a:t>
            </a:r>
          </a:p>
          <a:p>
            <a:pPr marL="0" indent="0" algn="ctr">
              <a:buFontTx/>
              <a:buNone/>
            </a:pPr>
            <a:r>
              <a:rPr lang="en-GB" sz="2000" i="1" dirty="0" smtClean="0">
                <a:solidFill>
                  <a:srgbClr val="3333CC"/>
                </a:solidFill>
              </a:rPr>
              <a:t>“Loaded dice”</a:t>
            </a:r>
            <a:endParaRPr lang="en-GB" sz="2000" dirty="0" smtClean="0"/>
          </a:p>
          <a:p>
            <a:pPr marL="0" indent="0"/>
            <a:endParaRPr lang="en-GB" sz="2300" i="1" dirty="0" smtClean="0">
              <a:solidFill>
                <a:srgbClr val="00279F"/>
              </a:solidFill>
            </a:endParaRPr>
          </a:p>
          <a:p>
            <a:pPr marL="0" indent="0"/>
            <a:r>
              <a:rPr lang="en-GB" sz="2300" i="1" dirty="0" smtClean="0">
                <a:solidFill>
                  <a:srgbClr val="00279F"/>
                </a:solidFill>
              </a:rPr>
              <a:t>Oceanic point of view: Initial value problem</a:t>
            </a:r>
          </a:p>
          <a:p>
            <a:pPr lvl="1"/>
            <a:r>
              <a:rPr lang="en-GB" sz="1800" i="1" dirty="0" smtClean="0"/>
              <a:t>Prediction of </a:t>
            </a:r>
            <a:r>
              <a:rPr lang="en-GB" sz="1800" i="1" u="sng" dirty="0" smtClean="0"/>
              <a:t>tropical</a:t>
            </a:r>
            <a:r>
              <a:rPr lang="en-GB" sz="1800" i="1" dirty="0" smtClean="0"/>
              <a:t> SST: need to initialize the ocean subsurface. </a:t>
            </a:r>
          </a:p>
          <a:p>
            <a:pPr lvl="1">
              <a:buFont typeface="Wingdings" pitchFamily="2" charset="2"/>
              <a:buNone/>
            </a:pPr>
            <a:endParaRPr lang="en-GB" sz="1800" i="1" dirty="0" smtClean="0"/>
          </a:p>
          <a:p>
            <a:pPr lvl="2"/>
            <a:r>
              <a:rPr lang="en-GB" sz="1400" i="1" dirty="0" smtClean="0">
                <a:solidFill>
                  <a:srgbClr val="0000CC"/>
                </a:solidFill>
              </a:rPr>
              <a:t>Emphasis on the thermal structure of the upper ocean</a:t>
            </a:r>
          </a:p>
          <a:p>
            <a:pPr lvl="2"/>
            <a:r>
              <a:rPr lang="en-GB" sz="1400" i="1" dirty="0" smtClean="0">
                <a:solidFill>
                  <a:srgbClr val="3333CC"/>
                </a:solidFill>
              </a:rPr>
              <a:t>Predictability is due to higher heat capacity and predictable dynamics</a:t>
            </a:r>
            <a:r>
              <a:rPr lang="en-GB" sz="1400" i="1" u="sng" dirty="0" smtClean="0">
                <a:solidFill>
                  <a:srgbClr val="3333CC"/>
                </a:solidFill>
              </a:rPr>
              <a:t> </a:t>
            </a:r>
          </a:p>
        </p:txBody>
      </p:sp>
    </p:spTree>
    <p:extLst>
      <p:ext uri="{BB962C8B-B14F-4D97-AF65-F5344CB8AC3E}">
        <p14:creationId xmlns:p14="http://schemas.microsoft.com/office/powerpoint/2010/main" val="385600548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Forecast Shock depends on Initialization</a:t>
            </a:r>
            <a:endParaRPr lang="en-GB" dirty="0"/>
          </a:p>
        </p:txBody>
      </p:sp>
      <p:pic>
        <p:nvPicPr>
          <p:cNvPr id="5" name="Picture 4"/>
          <p:cNvPicPr>
            <a:picLocks noChangeAspect="1"/>
          </p:cNvPicPr>
          <p:nvPr/>
        </p:nvPicPr>
        <p:blipFill>
          <a:blip r:embed="rId2"/>
          <a:stretch>
            <a:fillRect/>
          </a:stretch>
        </p:blipFill>
        <p:spPr>
          <a:xfrm>
            <a:off x="1136576" y="1124744"/>
            <a:ext cx="7285187" cy="4837610"/>
          </a:xfrm>
          <a:prstGeom prst="rect">
            <a:avLst/>
          </a:prstGeom>
        </p:spPr>
      </p:pic>
      <p:sp>
        <p:nvSpPr>
          <p:cNvPr id="2" name="TextBox 1"/>
          <p:cNvSpPr txBox="1"/>
          <p:nvPr/>
        </p:nvSpPr>
        <p:spPr>
          <a:xfrm>
            <a:off x="6305600" y="5978690"/>
            <a:ext cx="3600400" cy="307777"/>
          </a:xfrm>
          <a:prstGeom prst="rect">
            <a:avLst/>
          </a:prstGeom>
          <a:noFill/>
        </p:spPr>
        <p:txBody>
          <a:bodyPr wrap="square" rtlCol="0">
            <a:spAutoFit/>
          </a:bodyPr>
          <a:lstStyle/>
          <a:p>
            <a:pPr algn="r"/>
            <a:r>
              <a:rPr lang="en-GB" sz="1400" b="0" dirty="0" smtClean="0"/>
              <a:t>From Mulholland et al, MWR</a:t>
            </a:r>
            <a:endParaRPr lang="en-GB" sz="1400" b="0" dirty="0"/>
          </a:p>
        </p:txBody>
      </p:sp>
      <p:sp>
        <p:nvSpPr>
          <p:cNvPr id="3" name="TextBox 2"/>
          <p:cNvSpPr txBox="1"/>
          <p:nvPr/>
        </p:nvSpPr>
        <p:spPr>
          <a:xfrm>
            <a:off x="703263" y="5733256"/>
            <a:ext cx="4537075" cy="707886"/>
          </a:xfrm>
          <a:prstGeom prst="rect">
            <a:avLst/>
          </a:prstGeom>
          <a:noFill/>
        </p:spPr>
        <p:txBody>
          <a:bodyPr wrap="square" rtlCol="0">
            <a:spAutoFit/>
          </a:bodyPr>
          <a:lstStyle/>
          <a:p>
            <a:r>
              <a:rPr lang="en-GB" b="0" dirty="0" smtClean="0"/>
              <a:t>Coupled </a:t>
            </a:r>
            <a:r>
              <a:rPr lang="en-GB" b="0" dirty="0" err="1" smtClean="0"/>
              <a:t>Ini</a:t>
            </a:r>
            <a:r>
              <a:rPr lang="en-GB" b="0" dirty="0" smtClean="0"/>
              <a:t> with CERA has the slowest Forecast Error Growth</a:t>
            </a:r>
            <a:endParaRPr lang="en-GB" b="0" dirty="0"/>
          </a:p>
        </p:txBody>
      </p:sp>
    </p:spTree>
    <p:extLst>
      <p:ext uri="{BB962C8B-B14F-4D97-AF65-F5344CB8AC3E}">
        <p14:creationId xmlns:p14="http://schemas.microsoft.com/office/powerpoint/2010/main" val="36761844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7" name="Rectangle 2"/>
          <p:cNvSpPr>
            <a:spLocks noGrp="1" noChangeArrowheads="1"/>
          </p:cNvSpPr>
          <p:nvPr>
            <p:ph type="title"/>
          </p:nvPr>
        </p:nvSpPr>
        <p:spPr/>
        <p:txBody>
          <a:bodyPr/>
          <a:lstStyle/>
          <a:p>
            <a:r>
              <a:rPr lang="en-GB" sz="4000" b="1" dirty="0" smtClean="0"/>
              <a:t>Summary</a:t>
            </a:r>
          </a:p>
        </p:txBody>
      </p:sp>
      <p:sp>
        <p:nvSpPr>
          <p:cNvPr id="843778" name="Rectangle 3"/>
          <p:cNvSpPr>
            <a:spLocks noGrp="1" noChangeArrowheads="1"/>
          </p:cNvSpPr>
          <p:nvPr>
            <p:ph type="body" idx="1"/>
          </p:nvPr>
        </p:nvSpPr>
        <p:spPr>
          <a:xfrm>
            <a:off x="228609" y="908720"/>
            <a:ext cx="9476920" cy="4953000"/>
          </a:xfrm>
        </p:spPr>
        <p:txBody>
          <a:bodyPr/>
          <a:lstStyle/>
          <a:p>
            <a:r>
              <a:rPr lang="en-GB" sz="1600" dirty="0" smtClean="0"/>
              <a:t>Seasonal Forecasting  (SF) of SST is an initial condition problem</a:t>
            </a:r>
          </a:p>
          <a:p>
            <a:r>
              <a:rPr lang="en-GB" sz="1600" dirty="0" smtClean="0"/>
              <a:t>Assimilation of ocean observations reduces the large uncertainty (error) due to the forcing fluxes. Initialization of Seasonal Forecasts needs SST, subsurface temperature, salinity and altimeter derived sea level anomalies.  </a:t>
            </a:r>
          </a:p>
          <a:p>
            <a:r>
              <a:rPr lang="en-GB" sz="1600" dirty="0" smtClean="0"/>
              <a:t>Data assimilation improves forecast skill.</a:t>
            </a:r>
          </a:p>
          <a:p>
            <a:r>
              <a:rPr lang="en-GB" sz="1600" dirty="0" smtClean="0"/>
              <a:t>Data assimilation changes the ocean mean state. Therefore, consistent ocean reanalysis requires an explicit treatment of the bias</a:t>
            </a:r>
          </a:p>
          <a:p>
            <a:r>
              <a:rPr lang="en-GB" sz="1600" dirty="0" smtClean="0"/>
              <a:t>The separate initialization of the ocean and atmosphere systems can lead to initialization shock during the forecasts. A more balance “coupled” initialization is desirable, but it remains challenging.</a:t>
            </a:r>
          </a:p>
          <a:p>
            <a:r>
              <a:rPr lang="en-GB" sz="1600" dirty="0" smtClean="0"/>
              <a:t>Initialization and forecast strategy go together. The best strategy may depend on the model. The anomaly initialization used in decadal forecasts is suboptimal in seasonal.</a:t>
            </a:r>
          </a:p>
          <a:p>
            <a:pPr algn="r">
              <a:buFontTx/>
              <a:buNone/>
            </a:pPr>
            <a:r>
              <a:rPr lang="en-GB" sz="1600" b="1" i="1" dirty="0" smtClean="0">
                <a:solidFill>
                  <a:srgbClr val="00279F"/>
                </a:solidFill>
              </a:rPr>
              <a: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p:cNvPicPr>
            <a:picLocks noGrp="1"/>
          </p:cNvPicPr>
          <p:nvPr>
            <p:ph sz="half" idx="1"/>
          </p:nvPr>
        </p:nvPicPr>
        <p:blipFill rotWithShape="1">
          <a:blip r:embed="rId2">
            <a:extLst>
              <a:ext uri="{28A0092B-C50C-407E-A947-70E740481C1C}">
                <a14:useLocalDpi xmlns:a14="http://schemas.microsoft.com/office/drawing/2010/main" val="0"/>
              </a:ext>
            </a:extLst>
          </a:blip>
          <a:srcRect b="4004"/>
          <a:stretch/>
        </p:blipFill>
        <p:spPr>
          <a:xfrm>
            <a:off x="4304931" y="980732"/>
            <a:ext cx="4852035" cy="5575343"/>
          </a:xfrm>
        </p:spPr>
      </p:pic>
      <p:pic>
        <p:nvPicPr>
          <p:cNvPr id="8" name="Content Placeholder 7"/>
          <p:cNvPicPr>
            <a:picLocks noGrp="1"/>
          </p:cNvPicPr>
          <p:nvPr>
            <p:ph sz="half" idx="2"/>
          </p:nvPr>
        </p:nvPicPr>
        <p:blipFill rotWithShape="1">
          <a:blip r:embed="rId3">
            <a:extLst>
              <a:ext uri="{28A0092B-C50C-407E-A947-70E740481C1C}">
                <a14:useLocalDpi xmlns:a14="http://schemas.microsoft.com/office/drawing/2010/main" val="0"/>
              </a:ext>
            </a:extLst>
          </a:blip>
          <a:srcRect b="4004"/>
          <a:stretch/>
        </p:blipFill>
        <p:spPr>
          <a:xfrm>
            <a:off x="200474" y="980732"/>
            <a:ext cx="4852035" cy="5575344"/>
          </a:xfrm>
        </p:spPr>
      </p:pic>
      <p:sp>
        <p:nvSpPr>
          <p:cNvPr id="9" name="Text Box 3"/>
          <p:cNvSpPr txBox="1">
            <a:spLocks noGrp="1" noChangeArrowheads="1"/>
          </p:cNvSpPr>
          <p:nvPr>
            <p:ph type="title"/>
          </p:nvPr>
        </p:nvSpPr>
        <p:spPr bwMode="auto">
          <a:xfrm>
            <a:off x="703263" y="209024"/>
            <a:ext cx="9074150" cy="502702"/>
          </a:xfrm>
          <a:prstGeom prst="rect">
            <a:avLst/>
          </a:prstGeom>
          <a:solidFill>
            <a:schemeClr val="bg1"/>
          </a:solidFill>
          <a:ln w="9525">
            <a:noFill/>
            <a:miter lim="800000"/>
            <a:headEnd/>
            <a:tailEnd/>
          </a:ln>
        </p:spPr>
        <p:txBody>
          <a:bodyPr>
            <a:spAutoFit/>
          </a:bodyPr>
          <a:lstStyle/>
          <a:p>
            <a:pPr algn="ctr">
              <a:spcBef>
                <a:spcPct val="50000"/>
              </a:spcBef>
            </a:pPr>
            <a:r>
              <a:rPr lang="en-GB" sz="2800" dirty="0">
                <a:solidFill>
                  <a:srgbClr val="3333CC"/>
                </a:solidFill>
                <a:latin typeface="Times New Roman" pitchFamily="18" charset="0"/>
              </a:rPr>
              <a:t>Need to Initialize the subsurface of the ocean</a:t>
            </a:r>
          </a:p>
        </p:txBody>
      </p:sp>
      <p:sp>
        <p:nvSpPr>
          <p:cNvPr id="10" name="TextBox 9"/>
          <p:cNvSpPr txBox="1"/>
          <p:nvPr/>
        </p:nvSpPr>
        <p:spPr>
          <a:xfrm>
            <a:off x="272480" y="980728"/>
            <a:ext cx="4968552" cy="400110"/>
          </a:xfrm>
          <a:prstGeom prst="rect">
            <a:avLst/>
          </a:prstGeom>
          <a:solidFill>
            <a:schemeClr val="bg1"/>
          </a:solidFill>
        </p:spPr>
        <p:txBody>
          <a:bodyPr wrap="square" rtlCol="0">
            <a:spAutoFit/>
          </a:bodyPr>
          <a:lstStyle/>
          <a:p>
            <a:r>
              <a:rPr lang="en-GB" dirty="0" smtClean="0"/>
              <a:t>2OC Isotherm Depth </a:t>
            </a:r>
            <a:r>
              <a:rPr lang="en-GB" dirty="0" err="1" smtClean="0"/>
              <a:t>Eq</a:t>
            </a:r>
            <a:r>
              <a:rPr lang="en-GB" dirty="0" smtClean="0"/>
              <a:t> Anomaly</a:t>
            </a:r>
            <a:endParaRPr lang="en-GB" dirty="0"/>
          </a:p>
        </p:txBody>
      </p:sp>
      <p:sp>
        <p:nvSpPr>
          <p:cNvPr id="11" name="TextBox 10"/>
          <p:cNvSpPr txBox="1"/>
          <p:nvPr/>
        </p:nvSpPr>
        <p:spPr>
          <a:xfrm>
            <a:off x="5025008" y="980728"/>
            <a:ext cx="4248472" cy="400110"/>
          </a:xfrm>
          <a:prstGeom prst="rect">
            <a:avLst/>
          </a:prstGeom>
          <a:solidFill>
            <a:schemeClr val="bg1"/>
          </a:solidFill>
        </p:spPr>
        <p:txBody>
          <a:bodyPr wrap="square" rtlCol="0">
            <a:spAutoFit/>
          </a:bodyPr>
          <a:lstStyle/>
          <a:p>
            <a:pPr algn="ctr"/>
            <a:r>
              <a:rPr lang="en-GB" dirty="0" smtClean="0"/>
              <a:t>SST </a:t>
            </a:r>
            <a:r>
              <a:rPr lang="en-GB" dirty="0" err="1" smtClean="0"/>
              <a:t>Eq</a:t>
            </a:r>
            <a:r>
              <a:rPr lang="en-GB" dirty="0" smtClean="0"/>
              <a:t> Anomaly</a:t>
            </a:r>
            <a:endParaRPr lang="en-GB" dirty="0"/>
          </a:p>
        </p:txBody>
      </p:sp>
    </p:spTree>
    <p:extLst>
      <p:ext uri="{BB962C8B-B14F-4D97-AF65-F5344CB8AC3E}">
        <p14:creationId xmlns:p14="http://schemas.microsoft.com/office/powerpoint/2010/main" val="1723193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6" name="Rectangle 2"/>
          <p:cNvSpPr>
            <a:spLocks noChangeArrowheads="1"/>
          </p:cNvSpPr>
          <p:nvPr/>
        </p:nvSpPr>
        <p:spPr bwMode="auto">
          <a:xfrm>
            <a:off x="452438" y="1268413"/>
            <a:ext cx="9226550" cy="5265737"/>
          </a:xfrm>
          <a:prstGeom prst="rect">
            <a:avLst/>
          </a:prstGeom>
          <a:solidFill>
            <a:srgbClr val="D5D5D5"/>
          </a:solidFill>
          <a:ln w="38100">
            <a:solidFill>
              <a:srgbClr val="808080"/>
            </a:solidFill>
            <a:miter lim="800000"/>
            <a:headEnd/>
            <a:tailEnd/>
          </a:ln>
        </p:spPr>
        <p:txBody>
          <a:bodyPr wrap="none" anchor="ctr"/>
          <a:lstStyle/>
          <a:p>
            <a:pPr eaLnBrk="0" hangingPunct="0">
              <a:spcBef>
                <a:spcPct val="50000"/>
              </a:spcBef>
            </a:pPr>
            <a:endParaRPr lang="en-US"/>
          </a:p>
        </p:txBody>
      </p:sp>
      <p:sp>
        <p:nvSpPr>
          <p:cNvPr id="845827" name="Rectangle 3"/>
          <p:cNvSpPr>
            <a:spLocks noGrp="1" noChangeArrowheads="1"/>
          </p:cNvSpPr>
          <p:nvPr>
            <p:ph type="title" idx="4294967295"/>
          </p:nvPr>
        </p:nvSpPr>
        <p:spPr/>
        <p:txBody>
          <a:bodyPr/>
          <a:lstStyle/>
          <a:p>
            <a:r>
              <a:rPr lang="en-GB" smtClean="0"/>
              <a:t>End-To-End Seasonal forecasting System</a:t>
            </a:r>
          </a:p>
        </p:txBody>
      </p:sp>
      <p:grpSp>
        <p:nvGrpSpPr>
          <p:cNvPr id="845828" name="Group 4"/>
          <p:cNvGrpSpPr>
            <a:grpSpLocks/>
          </p:cNvGrpSpPr>
          <p:nvPr/>
        </p:nvGrpSpPr>
        <p:grpSpPr bwMode="auto">
          <a:xfrm>
            <a:off x="452438" y="1314450"/>
            <a:ext cx="3195637" cy="5053013"/>
            <a:chOff x="200" y="772"/>
            <a:chExt cx="2892" cy="3240"/>
          </a:xfrm>
        </p:grpSpPr>
        <p:grpSp>
          <p:nvGrpSpPr>
            <p:cNvPr id="845829" name="Group 5"/>
            <p:cNvGrpSpPr>
              <a:grpSpLocks/>
            </p:cNvGrpSpPr>
            <p:nvPr/>
          </p:nvGrpSpPr>
          <p:grpSpPr bwMode="auto">
            <a:xfrm>
              <a:off x="200" y="772"/>
              <a:ext cx="2892" cy="3240"/>
              <a:chOff x="200" y="772"/>
              <a:chExt cx="2892" cy="3240"/>
            </a:xfrm>
          </p:grpSpPr>
          <p:pic>
            <p:nvPicPr>
              <p:cNvPr id="845830" name="Picture 6" descr="seasonal_predictions"/>
              <p:cNvPicPr>
                <a:picLocks noChangeAspect="1" noChangeArrowheads="1"/>
              </p:cNvPicPr>
              <p:nvPr/>
            </p:nvPicPr>
            <p:blipFill>
              <a:blip r:embed="rId2" cstate="print"/>
              <a:srcRect t="6517" r="48218"/>
              <a:stretch>
                <a:fillRect/>
              </a:stretch>
            </p:blipFill>
            <p:spPr bwMode="auto">
              <a:xfrm>
                <a:off x="200" y="772"/>
                <a:ext cx="2892" cy="3240"/>
              </a:xfrm>
              <a:prstGeom prst="rect">
                <a:avLst/>
              </a:prstGeom>
              <a:noFill/>
              <a:ln w="9525">
                <a:noFill/>
                <a:miter lim="800000"/>
                <a:headEnd/>
                <a:tailEnd/>
              </a:ln>
            </p:spPr>
          </p:pic>
          <p:grpSp>
            <p:nvGrpSpPr>
              <p:cNvPr id="845831" name="Group 7"/>
              <p:cNvGrpSpPr>
                <a:grpSpLocks/>
              </p:cNvGrpSpPr>
              <p:nvPr/>
            </p:nvGrpSpPr>
            <p:grpSpPr bwMode="auto">
              <a:xfrm>
                <a:off x="228" y="2529"/>
                <a:ext cx="1446" cy="1418"/>
                <a:chOff x="1277" y="2358"/>
                <a:chExt cx="1446" cy="1418"/>
              </a:xfrm>
            </p:grpSpPr>
            <p:grpSp>
              <p:nvGrpSpPr>
                <p:cNvPr id="845832" name="Group 8"/>
                <p:cNvGrpSpPr>
                  <a:grpSpLocks/>
                </p:cNvGrpSpPr>
                <p:nvPr/>
              </p:nvGrpSpPr>
              <p:grpSpPr bwMode="auto">
                <a:xfrm>
                  <a:off x="1277" y="2358"/>
                  <a:ext cx="1446" cy="1418"/>
                  <a:chOff x="200" y="2443"/>
                  <a:chExt cx="1446" cy="1418"/>
                </a:xfrm>
              </p:grpSpPr>
              <p:pic>
                <p:nvPicPr>
                  <p:cNvPr id="845833" name="Picture 9" descr="splash-bar-sm"/>
                  <p:cNvPicPr>
                    <a:picLocks noChangeAspect="1" noChangeArrowheads="1"/>
                  </p:cNvPicPr>
                  <p:nvPr/>
                </p:nvPicPr>
                <p:blipFill>
                  <a:blip r:embed="rId3" cstate="print"/>
                  <a:srcRect l="54202" r="27202"/>
                  <a:stretch>
                    <a:fillRect/>
                  </a:stretch>
                </p:blipFill>
                <p:spPr bwMode="auto">
                  <a:xfrm>
                    <a:off x="200" y="2449"/>
                    <a:ext cx="1077" cy="505"/>
                  </a:xfrm>
                  <a:prstGeom prst="rect">
                    <a:avLst/>
                  </a:prstGeom>
                  <a:noFill/>
                  <a:ln w="9525">
                    <a:noFill/>
                    <a:miter lim="800000"/>
                    <a:headEnd/>
                    <a:tailEnd/>
                  </a:ln>
                </p:spPr>
              </p:pic>
              <p:pic>
                <p:nvPicPr>
                  <p:cNvPr id="845834" name="Picture 10" descr="10Nov97"/>
                  <p:cNvPicPr>
                    <a:picLocks noChangeAspect="1" noChangeArrowheads="1"/>
                  </p:cNvPicPr>
                  <p:nvPr/>
                </p:nvPicPr>
                <p:blipFill>
                  <a:blip r:embed="rId4" cstate="print"/>
                  <a:srcRect/>
                  <a:stretch>
                    <a:fillRect/>
                  </a:stretch>
                </p:blipFill>
                <p:spPr bwMode="auto">
                  <a:xfrm>
                    <a:off x="994" y="2443"/>
                    <a:ext cx="652" cy="650"/>
                  </a:xfrm>
                  <a:prstGeom prst="rect">
                    <a:avLst/>
                  </a:prstGeom>
                  <a:noFill/>
                  <a:ln w="9525">
                    <a:noFill/>
                    <a:miter lim="800000"/>
                    <a:headEnd/>
                    <a:tailEnd/>
                  </a:ln>
                </p:spPr>
              </p:pic>
              <p:grpSp>
                <p:nvGrpSpPr>
                  <p:cNvPr id="845835" name="Group 11"/>
                  <p:cNvGrpSpPr>
                    <a:grpSpLocks/>
                  </p:cNvGrpSpPr>
                  <p:nvPr/>
                </p:nvGrpSpPr>
                <p:grpSpPr bwMode="auto">
                  <a:xfrm>
                    <a:off x="200" y="2840"/>
                    <a:ext cx="794" cy="993"/>
                    <a:chOff x="228" y="2840"/>
                    <a:chExt cx="766" cy="993"/>
                  </a:xfrm>
                </p:grpSpPr>
                <p:pic>
                  <p:nvPicPr>
                    <p:cNvPr id="845836" name="Picture 12"/>
                    <p:cNvPicPr>
                      <a:picLocks noChangeAspect="1" noChangeArrowheads="1"/>
                    </p:cNvPicPr>
                    <p:nvPr/>
                  </p:nvPicPr>
                  <p:blipFill>
                    <a:blip r:embed="rId5" cstate="print"/>
                    <a:srcRect/>
                    <a:stretch>
                      <a:fillRect/>
                    </a:stretch>
                  </p:blipFill>
                  <p:spPr bwMode="auto">
                    <a:xfrm>
                      <a:off x="228" y="2840"/>
                      <a:ext cx="766" cy="654"/>
                    </a:xfrm>
                    <a:prstGeom prst="rect">
                      <a:avLst/>
                    </a:prstGeom>
                    <a:noFill/>
                    <a:ln w="50800">
                      <a:noFill/>
                      <a:miter lim="800000"/>
                      <a:headEnd/>
                      <a:tailEnd/>
                    </a:ln>
                  </p:spPr>
                </p:pic>
                <p:pic>
                  <p:nvPicPr>
                    <p:cNvPr id="845837" name="Picture 13"/>
                    <p:cNvPicPr>
                      <a:picLocks noChangeAspect="1" noChangeArrowheads="1"/>
                    </p:cNvPicPr>
                    <p:nvPr/>
                  </p:nvPicPr>
                  <p:blipFill>
                    <a:blip r:embed="rId6" cstate="print"/>
                    <a:srcRect/>
                    <a:stretch>
                      <a:fillRect/>
                    </a:stretch>
                  </p:blipFill>
                  <p:spPr bwMode="auto">
                    <a:xfrm>
                      <a:off x="598" y="3237"/>
                      <a:ext cx="396" cy="596"/>
                    </a:xfrm>
                    <a:prstGeom prst="rect">
                      <a:avLst/>
                    </a:prstGeom>
                    <a:noFill/>
                    <a:ln w="50800">
                      <a:noFill/>
                      <a:miter lim="800000"/>
                      <a:headEnd/>
                      <a:tailEnd/>
                    </a:ln>
                  </p:spPr>
                </p:pic>
              </p:grpSp>
              <p:pic>
                <p:nvPicPr>
                  <p:cNvPr id="845838" name="Picture 14"/>
                  <p:cNvPicPr>
                    <a:picLocks noChangeAspect="1" noChangeArrowheads="1"/>
                  </p:cNvPicPr>
                  <p:nvPr/>
                </p:nvPicPr>
                <p:blipFill>
                  <a:blip r:embed="rId7" cstate="print"/>
                  <a:srcRect/>
                  <a:stretch>
                    <a:fillRect/>
                  </a:stretch>
                </p:blipFill>
                <p:spPr bwMode="auto">
                  <a:xfrm>
                    <a:off x="994" y="3379"/>
                    <a:ext cx="652" cy="482"/>
                  </a:xfrm>
                  <a:prstGeom prst="rect">
                    <a:avLst/>
                  </a:prstGeom>
                  <a:noFill/>
                  <a:ln w="50800">
                    <a:noFill/>
                    <a:miter lim="800000"/>
                    <a:headEnd/>
                    <a:tailEnd/>
                  </a:ln>
                </p:spPr>
              </p:pic>
              <p:pic>
                <p:nvPicPr>
                  <p:cNvPr id="845839" name="Picture 15"/>
                  <p:cNvPicPr>
                    <a:picLocks noChangeAspect="1" noChangeArrowheads="1"/>
                  </p:cNvPicPr>
                  <p:nvPr/>
                </p:nvPicPr>
                <p:blipFill>
                  <a:blip r:embed="rId8" cstate="print"/>
                  <a:srcRect t="3549" b="27419"/>
                  <a:stretch>
                    <a:fillRect/>
                  </a:stretch>
                </p:blipFill>
                <p:spPr bwMode="auto">
                  <a:xfrm>
                    <a:off x="937" y="3067"/>
                    <a:ext cx="709" cy="368"/>
                  </a:xfrm>
                  <a:prstGeom prst="rect">
                    <a:avLst/>
                  </a:prstGeom>
                  <a:noFill/>
                  <a:ln w="50800">
                    <a:noFill/>
                    <a:miter lim="800000"/>
                    <a:headEnd/>
                    <a:tailEnd/>
                  </a:ln>
                </p:spPr>
              </p:pic>
              <p:pic>
                <p:nvPicPr>
                  <p:cNvPr id="845840" name="Picture 16" descr="splash-bar-sm"/>
                  <p:cNvPicPr>
                    <a:picLocks noChangeAspect="1" noChangeArrowheads="1"/>
                  </p:cNvPicPr>
                  <p:nvPr/>
                </p:nvPicPr>
                <p:blipFill>
                  <a:blip r:embed="rId3" cstate="print"/>
                  <a:srcRect l="37175" r="45782"/>
                  <a:stretch>
                    <a:fillRect/>
                  </a:stretch>
                </p:blipFill>
                <p:spPr bwMode="auto">
                  <a:xfrm>
                    <a:off x="200" y="3482"/>
                    <a:ext cx="425" cy="341"/>
                  </a:xfrm>
                  <a:prstGeom prst="rect">
                    <a:avLst/>
                  </a:prstGeom>
                  <a:noFill/>
                  <a:ln w="9525">
                    <a:noFill/>
                    <a:miter lim="800000"/>
                    <a:headEnd/>
                    <a:tailEnd/>
                  </a:ln>
                </p:spPr>
              </p:pic>
              <p:sp>
                <p:nvSpPr>
                  <p:cNvPr id="845841" name="Text Box 17"/>
                  <p:cNvSpPr txBox="1">
                    <a:spLocks noChangeArrowheads="1"/>
                  </p:cNvSpPr>
                  <p:nvPr/>
                </p:nvSpPr>
                <p:spPr bwMode="auto">
                  <a:xfrm>
                    <a:off x="1079" y="3663"/>
                    <a:ext cx="566" cy="156"/>
                  </a:xfrm>
                  <a:prstGeom prst="rect">
                    <a:avLst/>
                  </a:prstGeom>
                  <a:noFill/>
                  <a:ln w="12700">
                    <a:noFill/>
                    <a:miter lim="800000"/>
                    <a:headEnd/>
                    <a:tailEnd/>
                  </a:ln>
                </p:spPr>
                <p:txBody>
                  <a:bodyPr>
                    <a:spAutoFit/>
                  </a:bodyPr>
                  <a:lstStyle/>
                  <a:p>
                    <a:pPr algn="r" eaLnBrk="0" hangingPunct="0">
                      <a:spcBef>
                        <a:spcPct val="50000"/>
                      </a:spcBef>
                    </a:pPr>
                    <a:endParaRPr lang="en-US" sz="1000">
                      <a:solidFill>
                        <a:srgbClr val="FFFFFF"/>
                      </a:solidFill>
                      <a:latin typeface="Times New Roman" pitchFamily="18" charset="0"/>
                    </a:endParaRPr>
                  </a:p>
                </p:txBody>
              </p:sp>
            </p:grpSp>
            <p:sp>
              <p:nvSpPr>
                <p:cNvPr id="845842" name="Rectangle 18"/>
                <p:cNvSpPr>
                  <a:spLocks noChangeArrowheads="1"/>
                </p:cNvSpPr>
                <p:nvPr/>
              </p:nvSpPr>
              <p:spPr bwMode="auto">
                <a:xfrm>
                  <a:off x="1277" y="2358"/>
                  <a:ext cx="1446" cy="1418"/>
                </a:xfrm>
                <a:prstGeom prst="rect">
                  <a:avLst/>
                </a:prstGeom>
                <a:noFill/>
                <a:ln w="28575">
                  <a:solidFill>
                    <a:srgbClr val="FFFFFF"/>
                  </a:solidFill>
                  <a:miter lim="800000"/>
                  <a:headEnd/>
                  <a:tailEnd/>
                </a:ln>
              </p:spPr>
              <p:txBody>
                <a:bodyPr wrap="none" anchor="ctr"/>
                <a:lstStyle/>
                <a:p>
                  <a:pPr eaLnBrk="0" hangingPunct="0">
                    <a:spcBef>
                      <a:spcPct val="50000"/>
                    </a:spcBef>
                  </a:pPr>
                  <a:endParaRPr lang="en-US"/>
                </a:p>
              </p:txBody>
            </p:sp>
          </p:grpSp>
        </p:grpSp>
        <p:grpSp>
          <p:nvGrpSpPr>
            <p:cNvPr id="845843" name="Group 19"/>
            <p:cNvGrpSpPr>
              <a:grpSpLocks/>
            </p:cNvGrpSpPr>
            <p:nvPr/>
          </p:nvGrpSpPr>
          <p:grpSpPr bwMode="auto">
            <a:xfrm>
              <a:off x="200" y="2472"/>
              <a:ext cx="1446" cy="28"/>
              <a:chOff x="200" y="2472"/>
              <a:chExt cx="1446" cy="28"/>
            </a:xfrm>
          </p:grpSpPr>
          <p:sp>
            <p:nvSpPr>
              <p:cNvPr id="845844" name="Line 20"/>
              <p:cNvSpPr>
                <a:spLocks noChangeShapeType="1"/>
              </p:cNvSpPr>
              <p:nvPr/>
            </p:nvSpPr>
            <p:spPr bwMode="auto">
              <a:xfrm>
                <a:off x="200" y="2500"/>
                <a:ext cx="1446" cy="0"/>
              </a:xfrm>
              <a:prstGeom prst="line">
                <a:avLst/>
              </a:prstGeom>
              <a:noFill/>
              <a:ln w="76200">
                <a:solidFill>
                  <a:schemeClr val="accent1"/>
                </a:solidFill>
                <a:round/>
                <a:headEnd/>
                <a:tailEnd/>
              </a:ln>
            </p:spPr>
            <p:txBody>
              <a:bodyPr/>
              <a:lstStyle/>
              <a:p>
                <a:endParaRPr lang="en-US"/>
              </a:p>
            </p:txBody>
          </p:sp>
          <p:sp>
            <p:nvSpPr>
              <p:cNvPr id="845845" name="Line 21"/>
              <p:cNvSpPr>
                <a:spLocks noChangeShapeType="1"/>
              </p:cNvSpPr>
              <p:nvPr/>
            </p:nvSpPr>
            <p:spPr bwMode="auto">
              <a:xfrm>
                <a:off x="200" y="2472"/>
                <a:ext cx="1446" cy="0"/>
              </a:xfrm>
              <a:prstGeom prst="line">
                <a:avLst/>
              </a:prstGeom>
              <a:noFill/>
              <a:ln w="38100">
                <a:solidFill>
                  <a:schemeClr val="accent1"/>
                </a:solidFill>
                <a:round/>
                <a:headEnd/>
                <a:tailEnd/>
              </a:ln>
            </p:spPr>
            <p:txBody>
              <a:bodyPr/>
              <a:lstStyle/>
              <a:p>
                <a:endParaRPr lang="en-US"/>
              </a:p>
            </p:txBody>
          </p:sp>
        </p:grpSp>
      </p:grpSp>
      <p:grpSp>
        <p:nvGrpSpPr>
          <p:cNvPr id="845846" name="Group 22"/>
          <p:cNvGrpSpPr>
            <a:grpSpLocks/>
          </p:cNvGrpSpPr>
          <p:nvPr/>
        </p:nvGrpSpPr>
        <p:grpSpPr bwMode="auto">
          <a:xfrm>
            <a:off x="4322763" y="1763713"/>
            <a:ext cx="2384425" cy="719137"/>
            <a:chOff x="2808" y="884"/>
            <a:chExt cx="1502" cy="453"/>
          </a:xfrm>
        </p:grpSpPr>
        <p:sp>
          <p:nvSpPr>
            <p:cNvPr id="845847" name="AutoShape 23"/>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48" name="WordArt 24"/>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Atmosphere model</a:t>
              </a:r>
            </a:p>
          </p:txBody>
        </p:sp>
        <p:sp>
          <p:nvSpPr>
            <p:cNvPr id="845849" name="AutoShape 25"/>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50" name="WordArt 26"/>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Ocean model</a:t>
              </a:r>
            </a:p>
          </p:txBody>
        </p:sp>
        <p:grpSp>
          <p:nvGrpSpPr>
            <p:cNvPr id="845851" name="Group 27"/>
            <p:cNvGrpSpPr>
              <a:grpSpLocks/>
            </p:cNvGrpSpPr>
            <p:nvPr/>
          </p:nvGrpSpPr>
          <p:grpSpPr bwMode="auto">
            <a:xfrm>
              <a:off x="3289" y="1071"/>
              <a:ext cx="540" cy="125"/>
              <a:chOff x="2694" y="2773"/>
              <a:chExt cx="540" cy="125"/>
            </a:xfrm>
          </p:grpSpPr>
          <p:sp>
            <p:nvSpPr>
              <p:cNvPr id="845852" name="AutoShape 28"/>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w="12700">
                <a:noFill/>
                <a:miter lim="800000"/>
                <a:headEnd/>
                <a:tailEnd/>
              </a:ln>
            </p:spPr>
            <p:txBody>
              <a:bodyPr wrap="none" anchor="ctr"/>
              <a:lstStyle/>
              <a:p>
                <a:pPr eaLnBrk="0" hangingPunct="0">
                  <a:spcBef>
                    <a:spcPct val="50000"/>
                  </a:spcBef>
                </a:pPr>
                <a:endParaRPr lang="en-US"/>
              </a:p>
            </p:txBody>
          </p:sp>
          <p:sp>
            <p:nvSpPr>
              <p:cNvPr id="845853" name="AutoShape 29"/>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w="12700">
                <a:noFill/>
                <a:miter lim="800000"/>
                <a:headEnd/>
                <a:tailEnd/>
              </a:ln>
            </p:spPr>
            <p:txBody>
              <a:bodyPr wrap="none" anchor="ctr"/>
              <a:lstStyle/>
              <a:p>
                <a:pPr eaLnBrk="0" hangingPunct="0">
                  <a:spcBef>
                    <a:spcPct val="50000"/>
                  </a:spcBef>
                </a:pPr>
                <a:endParaRPr lang="en-US"/>
              </a:p>
            </p:txBody>
          </p:sp>
          <p:sp>
            <p:nvSpPr>
              <p:cNvPr id="845854" name="AutoShape 30"/>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w="12700">
                <a:noFill/>
                <a:miter lim="800000"/>
                <a:headEnd/>
                <a:tailEnd/>
              </a:ln>
            </p:spPr>
            <p:txBody>
              <a:bodyPr wrap="none" anchor="ctr"/>
              <a:lstStyle/>
              <a:p>
                <a:pPr eaLnBrk="0" hangingPunct="0">
                  <a:spcBef>
                    <a:spcPct val="50000"/>
                  </a:spcBef>
                </a:pPr>
                <a:endParaRPr lang="en-US"/>
              </a:p>
            </p:txBody>
          </p:sp>
        </p:grpSp>
      </p:grpSp>
      <p:grpSp>
        <p:nvGrpSpPr>
          <p:cNvPr id="845855" name="Group 31"/>
          <p:cNvGrpSpPr>
            <a:grpSpLocks/>
          </p:cNvGrpSpPr>
          <p:nvPr/>
        </p:nvGrpSpPr>
        <p:grpSpPr bwMode="auto">
          <a:xfrm>
            <a:off x="3738563" y="1449388"/>
            <a:ext cx="719137" cy="4724400"/>
            <a:chOff x="2496" y="968"/>
            <a:chExt cx="453" cy="2976"/>
          </a:xfrm>
        </p:grpSpPr>
        <p:sp>
          <p:nvSpPr>
            <p:cNvPr id="845856" name="Text Box 32"/>
            <p:cNvSpPr txBox="1">
              <a:spLocks noChangeArrowheads="1"/>
            </p:cNvSpPr>
            <p:nvPr/>
          </p:nvSpPr>
          <p:spPr bwMode="auto">
            <a:xfrm rot="-5400000">
              <a:off x="1128" y="2336"/>
              <a:ext cx="2976" cy="239"/>
            </a:xfrm>
            <a:prstGeom prst="rect">
              <a:avLst/>
            </a:prstGeom>
            <a:solidFill>
              <a:schemeClr val="accent1"/>
            </a:solidFill>
            <a:ln w="12700">
              <a:solidFill>
                <a:schemeClr val="bg1"/>
              </a:solidFill>
              <a:miter lim="800000"/>
              <a:headEnd/>
              <a:tailEnd/>
            </a:ln>
          </p:spPr>
          <p:txBody>
            <a:bodyPr>
              <a:spAutoFit/>
            </a:bodyPr>
            <a:lstStyle/>
            <a:p>
              <a:pPr eaLnBrk="0" hangingPunct="0">
                <a:spcBef>
                  <a:spcPct val="50000"/>
                </a:spcBef>
              </a:pPr>
              <a:r>
                <a:rPr lang="en-GB" sz="1800">
                  <a:solidFill>
                    <a:schemeClr val="bg1"/>
                  </a:solidFill>
                  <a:latin typeface="Times New Roman" pitchFamily="18" charset="0"/>
                </a:rPr>
                <a:t>ENSEMBLE GENERATION</a:t>
              </a:r>
            </a:p>
          </p:txBody>
        </p:sp>
        <p:sp>
          <p:nvSpPr>
            <p:cNvPr id="845857" name="AutoShape 33"/>
            <p:cNvSpPr>
              <a:spLocks noChangeArrowheads="1"/>
            </p:cNvSpPr>
            <p:nvPr/>
          </p:nvSpPr>
          <p:spPr bwMode="auto">
            <a:xfrm>
              <a:off x="2751" y="111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58" name="AutoShape 34"/>
            <p:cNvSpPr>
              <a:spLocks noChangeArrowheads="1"/>
            </p:cNvSpPr>
            <p:nvPr/>
          </p:nvSpPr>
          <p:spPr bwMode="auto">
            <a:xfrm>
              <a:off x="2751" y="1628"/>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59" name="AutoShape 35"/>
            <p:cNvSpPr>
              <a:spLocks noChangeArrowheads="1"/>
            </p:cNvSpPr>
            <p:nvPr/>
          </p:nvSpPr>
          <p:spPr bwMode="auto">
            <a:xfrm>
              <a:off x="2751" y="2152"/>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60" name="AutoShape 36"/>
            <p:cNvSpPr>
              <a:spLocks noChangeArrowheads="1"/>
            </p:cNvSpPr>
            <p:nvPr/>
          </p:nvSpPr>
          <p:spPr bwMode="auto">
            <a:xfrm>
              <a:off x="2751" y="2677"/>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61" name="AutoShape 37"/>
            <p:cNvSpPr>
              <a:spLocks noChangeArrowheads="1"/>
            </p:cNvSpPr>
            <p:nvPr/>
          </p:nvSpPr>
          <p:spPr bwMode="auto">
            <a:xfrm>
              <a:off x="2751" y="320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62" name="AutoShape 38"/>
            <p:cNvSpPr>
              <a:spLocks noChangeArrowheads="1"/>
            </p:cNvSpPr>
            <p:nvPr/>
          </p:nvSpPr>
          <p:spPr bwMode="auto">
            <a:xfrm>
              <a:off x="2751" y="3464"/>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grpSp>
      <p:sp>
        <p:nvSpPr>
          <p:cNvPr id="845863" name="Line 39"/>
          <p:cNvSpPr>
            <a:spLocks noChangeShapeType="1"/>
          </p:cNvSpPr>
          <p:nvPr/>
        </p:nvSpPr>
        <p:spPr bwMode="auto">
          <a:xfrm>
            <a:off x="5492750" y="4419600"/>
            <a:ext cx="0" cy="674688"/>
          </a:xfrm>
          <a:prstGeom prst="line">
            <a:avLst/>
          </a:prstGeom>
          <a:noFill/>
          <a:ln w="38100">
            <a:solidFill>
              <a:schemeClr val="bg1"/>
            </a:solidFill>
            <a:prstDash val="lgDash"/>
            <a:round/>
            <a:headEnd/>
            <a:tailEnd/>
          </a:ln>
        </p:spPr>
        <p:txBody>
          <a:bodyPr/>
          <a:lstStyle/>
          <a:p>
            <a:endParaRPr lang="en-US"/>
          </a:p>
        </p:txBody>
      </p:sp>
      <p:grpSp>
        <p:nvGrpSpPr>
          <p:cNvPr id="845864" name="Group 40"/>
          <p:cNvGrpSpPr>
            <a:grpSpLocks/>
          </p:cNvGrpSpPr>
          <p:nvPr/>
        </p:nvGrpSpPr>
        <p:grpSpPr bwMode="auto">
          <a:xfrm>
            <a:off x="4367213" y="3519488"/>
            <a:ext cx="2384425" cy="719137"/>
            <a:chOff x="2808" y="884"/>
            <a:chExt cx="1502" cy="453"/>
          </a:xfrm>
        </p:grpSpPr>
        <p:sp>
          <p:nvSpPr>
            <p:cNvPr id="845865" name="AutoShape 41"/>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66" name="WordArt 42"/>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Atmosphere model</a:t>
              </a:r>
            </a:p>
          </p:txBody>
        </p:sp>
        <p:sp>
          <p:nvSpPr>
            <p:cNvPr id="845867" name="AutoShape 43"/>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68" name="WordArt 44"/>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Ocean model</a:t>
              </a:r>
            </a:p>
          </p:txBody>
        </p:sp>
        <p:grpSp>
          <p:nvGrpSpPr>
            <p:cNvPr id="845869" name="Group 45"/>
            <p:cNvGrpSpPr>
              <a:grpSpLocks/>
            </p:cNvGrpSpPr>
            <p:nvPr/>
          </p:nvGrpSpPr>
          <p:grpSpPr bwMode="auto">
            <a:xfrm>
              <a:off x="3289" y="1071"/>
              <a:ext cx="540" cy="125"/>
              <a:chOff x="2694" y="2773"/>
              <a:chExt cx="540" cy="125"/>
            </a:xfrm>
          </p:grpSpPr>
          <p:sp>
            <p:nvSpPr>
              <p:cNvPr id="845870" name="AutoShape 46"/>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w="12700">
                <a:noFill/>
                <a:miter lim="800000"/>
                <a:headEnd/>
                <a:tailEnd/>
              </a:ln>
            </p:spPr>
            <p:txBody>
              <a:bodyPr wrap="none" anchor="ctr"/>
              <a:lstStyle/>
              <a:p>
                <a:pPr eaLnBrk="0" hangingPunct="0">
                  <a:spcBef>
                    <a:spcPct val="50000"/>
                  </a:spcBef>
                </a:pPr>
                <a:endParaRPr lang="en-US"/>
              </a:p>
            </p:txBody>
          </p:sp>
          <p:sp>
            <p:nvSpPr>
              <p:cNvPr id="845871" name="AutoShape 47"/>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w="12700">
                <a:noFill/>
                <a:miter lim="800000"/>
                <a:headEnd/>
                <a:tailEnd/>
              </a:ln>
            </p:spPr>
            <p:txBody>
              <a:bodyPr wrap="none" anchor="ctr"/>
              <a:lstStyle/>
              <a:p>
                <a:pPr eaLnBrk="0" hangingPunct="0">
                  <a:spcBef>
                    <a:spcPct val="50000"/>
                  </a:spcBef>
                </a:pPr>
                <a:endParaRPr lang="en-US"/>
              </a:p>
            </p:txBody>
          </p:sp>
          <p:sp>
            <p:nvSpPr>
              <p:cNvPr id="845872" name="AutoShape 48"/>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w="12700">
                <a:noFill/>
                <a:miter lim="800000"/>
                <a:headEnd/>
                <a:tailEnd/>
              </a:ln>
            </p:spPr>
            <p:txBody>
              <a:bodyPr wrap="none" anchor="ctr"/>
              <a:lstStyle/>
              <a:p>
                <a:pPr eaLnBrk="0" hangingPunct="0">
                  <a:spcBef>
                    <a:spcPct val="50000"/>
                  </a:spcBef>
                </a:pPr>
                <a:endParaRPr lang="en-US"/>
              </a:p>
            </p:txBody>
          </p:sp>
        </p:grpSp>
      </p:grpSp>
      <p:grpSp>
        <p:nvGrpSpPr>
          <p:cNvPr id="845873" name="Group 49"/>
          <p:cNvGrpSpPr>
            <a:grpSpLocks/>
          </p:cNvGrpSpPr>
          <p:nvPr/>
        </p:nvGrpSpPr>
        <p:grpSpPr bwMode="auto">
          <a:xfrm>
            <a:off x="4413250" y="5184775"/>
            <a:ext cx="2384425" cy="719138"/>
            <a:chOff x="2808" y="884"/>
            <a:chExt cx="1502" cy="453"/>
          </a:xfrm>
        </p:grpSpPr>
        <p:sp>
          <p:nvSpPr>
            <p:cNvPr id="845874" name="AutoShape 50"/>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75" name="WordArt 51"/>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Atmosphere model</a:t>
              </a:r>
            </a:p>
          </p:txBody>
        </p:sp>
        <p:sp>
          <p:nvSpPr>
            <p:cNvPr id="845876" name="AutoShape 52"/>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77" name="WordArt 53"/>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US" sz="3600" kern="10">
                  <a:ln w="9525">
                    <a:solidFill>
                      <a:schemeClr val="tx1"/>
                    </a:solidFill>
                    <a:round/>
                    <a:headEnd/>
                    <a:tailEnd/>
                  </a:ln>
                  <a:solidFill>
                    <a:schemeClr val="bg1"/>
                  </a:solidFill>
                  <a:latin typeface="Arial Black"/>
                </a:rPr>
                <a:t>Ocean model</a:t>
              </a:r>
            </a:p>
          </p:txBody>
        </p:sp>
        <p:grpSp>
          <p:nvGrpSpPr>
            <p:cNvPr id="845878" name="Group 54"/>
            <p:cNvGrpSpPr>
              <a:grpSpLocks/>
            </p:cNvGrpSpPr>
            <p:nvPr/>
          </p:nvGrpSpPr>
          <p:grpSpPr bwMode="auto">
            <a:xfrm>
              <a:off x="3289" y="1071"/>
              <a:ext cx="540" cy="125"/>
              <a:chOff x="2694" y="2773"/>
              <a:chExt cx="540" cy="125"/>
            </a:xfrm>
          </p:grpSpPr>
          <p:sp>
            <p:nvSpPr>
              <p:cNvPr id="845879" name="AutoShape 55"/>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w="12700">
                <a:noFill/>
                <a:miter lim="800000"/>
                <a:headEnd/>
                <a:tailEnd/>
              </a:ln>
            </p:spPr>
            <p:txBody>
              <a:bodyPr wrap="none" anchor="ctr"/>
              <a:lstStyle/>
              <a:p>
                <a:pPr eaLnBrk="0" hangingPunct="0">
                  <a:spcBef>
                    <a:spcPct val="50000"/>
                  </a:spcBef>
                </a:pPr>
                <a:endParaRPr lang="en-US"/>
              </a:p>
            </p:txBody>
          </p:sp>
          <p:sp>
            <p:nvSpPr>
              <p:cNvPr id="845880" name="AutoShape 56"/>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w="12700">
                <a:noFill/>
                <a:miter lim="800000"/>
                <a:headEnd/>
                <a:tailEnd/>
              </a:ln>
            </p:spPr>
            <p:txBody>
              <a:bodyPr wrap="none" anchor="ctr"/>
              <a:lstStyle/>
              <a:p>
                <a:pPr eaLnBrk="0" hangingPunct="0">
                  <a:spcBef>
                    <a:spcPct val="50000"/>
                  </a:spcBef>
                </a:pPr>
                <a:endParaRPr lang="en-US"/>
              </a:p>
            </p:txBody>
          </p:sp>
          <p:sp>
            <p:nvSpPr>
              <p:cNvPr id="845881" name="AutoShape 57"/>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w="12700">
                <a:noFill/>
                <a:miter lim="800000"/>
                <a:headEnd/>
                <a:tailEnd/>
              </a:ln>
            </p:spPr>
            <p:txBody>
              <a:bodyPr wrap="none" anchor="ctr"/>
              <a:lstStyle/>
              <a:p>
                <a:pPr eaLnBrk="0" hangingPunct="0">
                  <a:spcBef>
                    <a:spcPct val="50000"/>
                  </a:spcBef>
                </a:pPr>
                <a:endParaRPr lang="en-US"/>
              </a:p>
            </p:txBody>
          </p:sp>
        </p:grpSp>
      </p:grpSp>
      <p:grpSp>
        <p:nvGrpSpPr>
          <p:cNvPr id="845882" name="Group 58"/>
          <p:cNvGrpSpPr>
            <a:grpSpLocks/>
          </p:cNvGrpSpPr>
          <p:nvPr/>
        </p:nvGrpSpPr>
        <p:grpSpPr bwMode="auto">
          <a:xfrm>
            <a:off x="6662738" y="1722438"/>
            <a:ext cx="314325" cy="3959225"/>
            <a:chOff x="4367" y="1085"/>
            <a:chExt cx="198" cy="2494"/>
          </a:xfrm>
        </p:grpSpPr>
        <p:sp>
          <p:nvSpPr>
            <p:cNvPr id="845883" name="AutoShape 59"/>
            <p:cNvSpPr>
              <a:spLocks noChangeArrowheads="1"/>
            </p:cNvSpPr>
            <p:nvPr/>
          </p:nvSpPr>
          <p:spPr bwMode="auto">
            <a:xfrm>
              <a:off x="4367" y="1085"/>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84" name="AutoShape 60"/>
            <p:cNvSpPr>
              <a:spLocks noChangeArrowheads="1"/>
            </p:cNvSpPr>
            <p:nvPr/>
          </p:nvSpPr>
          <p:spPr bwMode="auto">
            <a:xfrm>
              <a:off x="4367" y="1602"/>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85" name="AutoShape 61"/>
            <p:cNvSpPr>
              <a:spLocks noChangeArrowheads="1"/>
            </p:cNvSpPr>
            <p:nvPr/>
          </p:nvSpPr>
          <p:spPr bwMode="auto">
            <a:xfrm>
              <a:off x="4367" y="2126"/>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86" name="AutoShape 62"/>
            <p:cNvSpPr>
              <a:spLocks noChangeArrowheads="1"/>
            </p:cNvSpPr>
            <p:nvPr/>
          </p:nvSpPr>
          <p:spPr bwMode="auto">
            <a:xfrm>
              <a:off x="4367" y="265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87" name="AutoShape 63"/>
            <p:cNvSpPr>
              <a:spLocks noChangeArrowheads="1"/>
            </p:cNvSpPr>
            <p:nvPr/>
          </p:nvSpPr>
          <p:spPr bwMode="auto">
            <a:xfrm>
              <a:off x="4367" y="3175"/>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sp>
          <p:nvSpPr>
            <p:cNvPr id="845888" name="AutoShape 64"/>
            <p:cNvSpPr>
              <a:spLocks noChangeArrowheads="1"/>
            </p:cNvSpPr>
            <p:nvPr/>
          </p:nvSpPr>
          <p:spPr bwMode="auto">
            <a:xfrm>
              <a:off x="4367" y="3438"/>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grpSp>
      <p:grpSp>
        <p:nvGrpSpPr>
          <p:cNvPr id="845889" name="Group 65"/>
          <p:cNvGrpSpPr>
            <a:grpSpLocks/>
          </p:cNvGrpSpPr>
          <p:nvPr/>
        </p:nvGrpSpPr>
        <p:grpSpPr bwMode="auto">
          <a:xfrm>
            <a:off x="4457700" y="1222375"/>
            <a:ext cx="2295525" cy="450850"/>
            <a:chOff x="2780" y="799"/>
            <a:chExt cx="1559" cy="284"/>
          </a:xfrm>
        </p:grpSpPr>
        <p:sp>
          <p:nvSpPr>
            <p:cNvPr id="845890" name="Text Box 66"/>
            <p:cNvSpPr txBox="1">
              <a:spLocks noChangeArrowheads="1"/>
            </p:cNvSpPr>
            <p:nvPr/>
          </p:nvSpPr>
          <p:spPr bwMode="auto">
            <a:xfrm>
              <a:off x="2864" y="828"/>
              <a:ext cx="1475" cy="192"/>
            </a:xfrm>
            <a:prstGeom prst="rect">
              <a:avLst/>
            </a:prstGeom>
            <a:noFill/>
            <a:ln w="12700">
              <a:noFill/>
              <a:miter lim="800000"/>
              <a:headEnd/>
              <a:tailEnd/>
            </a:ln>
          </p:spPr>
          <p:txBody>
            <a:bodyPr>
              <a:spAutoFit/>
            </a:bodyPr>
            <a:lstStyle/>
            <a:p>
              <a:pPr eaLnBrk="0" hangingPunct="0">
                <a:spcBef>
                  <a:spcPct val="50000"/>
                </a:spcBef>
              </a:pPr>
              <a:r>
                <a:rPr lang="en-GB" sz="1400">
                  <a:latin typeface="Arial Black" pitchFamily="34" charset="0"/>
                </a:rPr>
                <a:t>COUPLED MODEL</a:t>
              </a:r>
            </a:p>
          </p:txBody>
        </p:sp>
        <p:sp>
          <p:nvSpPr>
            <p:cNvPr id="845891" name="Rectangle 67"/>
            <p:cNvSpPr>
              <a:spLocks noChangeArrowheads="1"/>
            </p:cNvSpPr>
            <p:nvPr/>
          </p:nvSpPr>
          <p:spPr bwMode="auto">
            <a:xfrm>
              <a:off x="2780" y="799"/>
              <a:ext cx="1502" cy="284"/>
            </a:xfrm>
            <a:prstGeom prst="rect">
              <a:avLst/>
            </a:prstGeom>
            <a:noFill/>
            <a:ln w="12700">
              <a:noFill/>
              <a:miter lim="800000"/>
              <a:headEnd/>
              <a:tailEnd/>
            </a:ln>
          </p:spPr>
          <p:txBody>
            <a:bodyPr wrap="none" anchor="ctr"/>
            <a:lstStyle/>
            <a:p>
              <a:pPr eaLnBrk="0" hangingPunct="0">
                <a:spcBef>
                  <a:spcPct val="50000"/>
                </a:spcBef>
              </a:pPr>
              <a:endParaRPr lang="en-US"/>
            </a:p>
          </p:txBody>
        </p:sp>
      </p:grpSp>
      <p:sp>
        <p:nvSpPr>
          <p:cNvPr id="845892" name="Line 68"/>
          <p:cNvSpPr>
            <a:spLocks noChangeShapeType="1"/>
          </p:cNvSpPr>
          <p:nvPr/>
        </p:nvSpPr>
        <p:spPr bwMode="auto">
          <a:xfrm>
            <a:off x="5492750" y="2663825"/>
            <a:ext cx="0" cy="674688"/>
          </a:xfrm>
          <a:prstGeom prst="line">
            <a:avLst/>
          </a:prstGeom>
          <a:noFill/>
          <a:ln w="38100">
            <a:solidFill>
              <a:schemeClr val="bg1"/>
            </a:solidFill>
            <a:prstDash val="lgDash"/>
            <a:round/>
            <a:headEnd/>
            <a:tailEnd/>
          </a:ln>
        </p:spPr>
        <p:txBody>
          <a:bodyPr/>
          <a:lstStyle/>
          <a:p>
            <a:endParaRPr lang="en-US"/>
          </a:p>
        </p:txBody>
      </p:sp>
      <p:pic>
        <p:nvPicPr>
          <p:cNvPr id="845893" name="Picture 69" descr="Fig2_terciles_2mT_dec06"/>
          <p:cNvPicPr>
            <a:picLocks noChangeAspect="1" noChangeArrowheads="1"/>
          </p:cNvPicPr>
          <p:nvPr/>
        </p:nvPicPr>
        <p:blipFill>
          <a:blip r:embed="rId9" cstate="print"/>
          <a:srcRect/>
          <a:stretch>
            <a:fillRect/>
          </a:stretch>
        </p:blipFill>
        <p:spPr bwMode="auto">
          <a:xfrm>
            <a:off x="7473950" y="1763713"/>
            <a:ext cx="2201863" cy="1449387"/>
          </a:xfrm>
          <a:prstGeom prst="rect">
            <a:avLst/>
          </a:prstGeom>
          <a:solidFill>
            <a:srgbClr val="9EC9FC"/>
          </a:solidFill>
          <a:ln w="28575">
            <a:solidFill>
              <a:srgbClr val="9EC9FC"/>
            </a:solidFill>
            <a:miter lim="800000"/>
            <a:headEnd/>
            <a:tailEnd/>
          </a:ln>
        </p:spPr>
      </p:pic>
      <p:sp>
        <p:nvSpPr>
          <p:cNvPr id="845894" name="Text Box 70"/>
          <p:cNvSpPr txBox="1">
            <a:spLocks noChangeArrowheads="1"/>
          </p:cNvSpPr>
          <p:nvPr/>
        </p:nvSpPr>
        <p:spPr bwMode="auto">
          <a:xfrm>
            <a:off x="7040563" y="1268413"/>
            <a:ext cx="2865437" cy="836612"/>
          </a:xfrm>
          <a:prstGeom prst="rect">
            <a:avLst/>
          </a:prstGeom>
          <a:noFill/>
          <a:ln w="12700">
            <a:noFill/>
            <a:miter lim="800000"/>
            <a:headEnd/>
            <a:tailEnd/>
          </a:ln>
        </p:spPr>
        <p:txBody>
          <a:bodyPr>
            <a:spAutoFit/>
          </a:bodyPr>
          <a:lstStyle/>
          <a:p>
            <a:pPr algn="ctr" eaLnBrk="0" hangingPunct="0">
              <a:spcBef>
                <a:spcPct val="50000"/>
              </a:spcBef>
            </a:pPr>
            <a:r>
              <a:rPr lang="en-GB" sz="1400">
                <a:latin typeface="Arial Black" pitchFamily="34" charset="0"/>
              </a:rPr>
              <a:t>Tailored Forecast  PRODUCTS</a:t>
            </a:r>
          </a:p>
          <a:p>
            <a:pPr algn="ctr" eaLnBrk="0" hangingPunct="0">
              <a:spcBef>
                <a:spcPct val="50000"/>
              </a:spcBef>
            </a:pPr>
            <a:endParaRPr lang="en-GB" sz="1400">
              <a:latin typeface="Arial Black" pitchFamily="34" charset="0"/>
            </a:endParaRPr>
          </a:p>
        </p:txBody>
      </p:sp>
      <p:sp>
        <p:nvSpPr>
          <p:cNvPr id="845895" name="AutoShape 71"/>
          <p:cNvSpPr>
            <a:spLocks noChangeArrowheads="1"/>
          </p:cNvSpPr>
          <p:nvPr/>
        </p:nvSpPr>
        <p:spPr bwMode="auto">
          <a:xfrm>
            <a:off x="6932613" y="6354763"/>
            <a:ext cx="2927350" cy="414337"/>
          </a:xfrm>
          <a:prstGeom prst="hexagon">
            <a:avLst>
              <a:gd name="adj" fmla="val 21555"/>
              <a:gd name="vf" fmla="val 115470"/>
            </a:avLst>
          </a:prstGeom>
          <a:solidFill>
            <a:schemeClr val="bg2"/>
          </a:solidFill>
          <a:ln w="12700">
            <a:solidFill>
              <a:schemeClr val="tx1"/>
            </a:solidFill>
            <a:miter lim="800000"/>
            <a:headEnd/>
            <a:tailEnd/>
          </a:ln>
        </p:spPr>
        <p:txBody>
          <a:bodyPr wrap="none" anchor="ctr"/>
          <a:lstStyle/>
          <a:p>
            <a:pPr eaLnBrk="0" hangingPunct="0">
              <a:spcBef>
                <a:spcPct val="50000"/>
              </a:spcBef>
            </a:pPr>
            <a:endParaRPr lang="en-US"/>
          </a:p>
        </p:txBody>
      </p:sp>
      <p:grpSp>
        <p:nvGrpSpPr>
          <p:cNvPr id="845896" name="Group 72"/>
          <p:cNvGrpSpPr>
            <a:grpSpLocks/>
          </p:cNvGrpSpPr>
          <p:nvPr/>
        </p:nvGrpSpPr>
        <p:grpSpPr bwMode="auto">
          <a:xfrm>
            <a:off x="182563" y="6354763"/>
            <a:ext cx="9723437" cy="414337"/>
            <a:chOff x="115" y="4059"/>
            <a:chExt cx="6125" cy="261"/>
          </a:xfrm>
        </p:grpSpPr>
        <p:sp>
          <p:nvSpPr>
            <p:cNvPr id="845897" name="AutoShape 73"/>
            <p:cNvSpPr>
              <a:spLocks noChangeArrowheads="1"/>
            </p:cNvSpPr>
            <p:nvPr/>
          </p:nvSpPr>
          <p:spPr bwMode="auto">
            <a:xfrm>
              <a:off x="115" y="4059"/>
              <a:ext cx="2325" cy="261"/>
            </a:xfrm>
            <a:prstGeom prst="hexagon">
              <a:avLst>
                <a:gd name="adj" fmla="val 27178"/>
                <a:gd name="vf" fmla="val 115470"/>
              </a:avLst>
            </a:prstGeom>
            <a:solidFill>
              <a:schemeClr val="bg2"/>
            </a:solidFill>
            <a:ln w="12700">
              <a:solidFill>
                <a:schemeClr val="tx1"/>
              </a:solidFill>
              <a:miter lim="800000"/>
              <a:headEnd/>
              <a:tailEnd/>
            </a:ln>
          </p:spPr>
          <p:txBody>
            <a:bodyPr wrap="none" anchor="ctr"/>
            <a:lstStyle/>
            <a:p>
              <a:pPr eaLnBrk="0" hangingPunct="0">
                <a:spcBef>
                  <a:spcPct val="50000"/>
                </a:spcBef>
              </a:pPr>
              <a:endParaRPr lang="en-US"/>
            </a:p>
          </p:txBody>
        </p:sp>
        <p:sp>
          <p:nvSpPr>
            <p:cNvPr id="845898" name="AutoShape 74"/>
            <p:cNvSpPr>
              <a:spLocks noChangeArrowheads="1"/>
            </p:cNvSpPr>
            <p:nvPr/>
          </p:nvSpPr>
          <p:spPr bwMode="auto">
            <a:xfrm>
              <a:off x="2440" y="4059"/>
              <a:ext cx="1956" cy="261"/>
            </a:xfrm>
            <a:prstGeom prst="hexagon">
              <a:avLst>
                <a:gd name="adj" fmla="val 22864"/>
                <a:gd name="vf" fmla="val 115470"/>
              </a:avLst>
            </a:prstGeom>
            <a:solidFill>
              <a:schemeClr val="bg2"/>
            </a:solidFill>
            <a:ln w="12700">
              <a:solidFill>
                <a:schemeClr val="tx1"/>
              </a:solidFill>
              <a:miter lim="800000"/>
              <a:headEnd/>
              <a:tailEnd/>
            </a:ln>
          </p:spPr>
          <p:txBody>
            <a:bodyPr wrap="none" anchor="ctr"/>
            <a:lstStyle/>
            <a:p>
              <a:pPr eaLnBrk="0" hangingPunct="0">
                <a:spcBef>
                  <a:spcPct val="50000"/>
                </a:spcBef>
              </a:pPr>
              <a:endParaRPr lang="en-US"/>
            </a:p>
          </p:txBody>
        </p:sp>
        <p:sp>
          <p:nvSpPr>
            <p:cNvPr id="845899" name="Text Box 75"/>
            <p:cNvSpPr txBox="1">
              <a:spLocks noChangeArrowheads="1"/>
            </p:cNvSpPr>
            <p:nvPr/>
          </p:nvSpPr>
          <p:spPr bwMode="auto">
            <a:xfrm>
              <a:off x="427" y="4070"/>
              <a:ext cx="1559" cy="212"/>
            </a:xfrm>
            <a:prstGeom prst="rect">
              <a:avLst/>
            </a:prstGeom>
            <a:noFill/>
            <a:ln w="12700">
              <a:noFill/>
              <a:miter lim="800000"/>
              <a:headEnd/>
              <a:tailEnd/>
            </a:ln>
          </p:spPr>
          <p:txBody>
            <a:bodyPr>
              <a:spAutoFit/>
            </a:bodyPr>
            <a:lstStyle/>
            <a:p>
              <a:pPr eaLnBrk="0" hangingPunct="0">
                <a:spcBef>
                  <a:spcPct val="50000"/>
                </a:spcBef>
              </a:pPr>
              <a:r>
                <a:rPr lang="en-GB" sz="1600"/>
                <a:t>Initialization</a:t>
              </a:r>
            </a:p>
          </p:txBody>
        </p:sp>
        <p:sp>
          <p:nvSpPr>
            <p:cNvPr id="845900" name="Text Box 76"/>
            <p:cNvSpPr txBox="1">
              <a:spLocks noChangeArrowheads="1"/>
            </p:cNvSpPr>
            <p:nvPr/>
          </p:nvSpPr>
          <p:spPr bwMode="auto">
            <a:xfrm>
              <a:off x="2553" y="4059"/>
              <a:ext cx="1814" cy="212"/>
            </a:xfrm>
            <a:prstGeom prst="rect">
              <a:avLst/>
            </a:prstGeom>
            <a:noFill/>
            <a:ln w="12700">
              <a:noFill/>
              <a:miter lim="800000"/>
              <a:headEnd/>
              <a:tailEnd/>
            </a:ln>
          </p:spPr>
          <p:txBody>
            <a:bodyPr>
              <a:spAutoFit/>
            </a:bodyPr>
            <a:lstStyle/>
            <a:p>
              <a:pPr eaLnBrk="0" hangingPunct="0">
                <a:spcBef>
                  <a:spcPct val="50000"/>
                </a:spcBef>
              </a:pPr>
              <a:r>
                <a:rPr lang="en-GB" sz="1600"/>
                <a:t>Forward Integration</a:t>
              </a:r>
            </a:p>
          </p:txBody>
        </p:sp>
        <p:sp>
          <p:nvSpPr>
            <p:cNvPr id="845901" name="Text Box 77"/>
            <p:cNvSpPr txBox="1">
              <a:spLocks noChangeArrowheads="1"/>
            </p:cNvSpPr>
            <p:nvPr/>
          </p:nvSpPr>
          <p:spPr bwMode="auto">
            <a:xfrm>
              <a:off x="4426" y="4059"/>
              <a:ext cx="1814" cy="212"/>
            </a:xfrm>
            <a:prstGeom prst="rect">
              <a:avLst/>
            </a:prstGeom>
            <a:noFill/>
            <a:ln w="12700">
              <a:noFill/>
              <a:miter lim="800000"/>
              <a:headEnd/>
              <a:tailEnd/>
            </a:ln>
          </p:spPr>
          <p:txBody>
            <a:bodyPr>
              <a:spAutoFit/>
            </a:bodyPr>
            <a:lstStyle/>
            <a:p>
              <a:pPr eaLnBrk="0" hangingPunct="0">
                <a:spcBef>
                  <a:spcPct val="50000"/>
                </a:spcBef>
              </a:pPr>
              <a:r>
                <a:rPr lang="en-GB" sz="1600"/>
                <a:t>Forecast Calibration</a:t>
              </a:r>
            </a:p>
          </p:txBody>
        </p:sp>
      </p:grpSp>
      <p:sp>
        <p:nvSpPr>
          <p:cNvPr id="845902" name="Text Box 78"/>
          <p:cNvSpPr txBox="1">
            <a:spLocks noChangeArrowheads="1"/>
          </p:cNvSpPr>
          <p:nvPr/>
        </p:nvSpPr>
        <p:spPr bwMode="auto">
          <a:xfrm>
            <a:off x="1397000" y="4059238"/>
            <a:ext cx="674688" cy="244475"/>
          </a:xfrm>
          <a:prstGeom prst="rect">
            <a:avLst/>
          </a:prstGeom>
          <a:noFill/>
          <a:ln w="12700">
            <a:noFill/>
            <a:miter lim="800000"/>
            <a:headEnd/>
            <a:tailEnd/>
          </a:ln>
        </p:spPr>
        <p:txBody>
          <a:bodyPr>
            <a:spAutoFit/>
          </a:bodyPr>
          <a:lstStyle/>
          <a:p>
            <a:pPr eaLnBrk="0" hangingPunct="0">
              <a:spcBef>
                <a:spcPct val="50000"/>
              </a:spcBef>
            </a:pPr>
            <a:r>
              <a:rPr lang="en-GB" sz="1000">
                <a:solidFill>
                  <a:schemeClr val="bg1"/>
                </a:solidFill>
                <a:latin typeface="Times New Roman" pitchFamily="18" charset="0"/>
              </a:rPr>
              <a:t>OCEAN</a:t>
            </a:r>
          </a:p>
        </p:txBody>
      </p:sp>
      <p:sp>
        <p:nvSpPr>
          <p:cNvPr id="1472591" name="AutoShape 79"/>
          <p:cNvSpPr>
            <a:spLocks noChangeArrowheads="1"/>
          </p:cNvSpPr>
          <p:nvPr/>
        </p:nvSpPr>
        <p:spPr bwMode="auto">
          <a:xfrm rot="-281548">
            <a:off x="2071688" y="668338"/>
            <a:ext cx="7380287" cy="1350962"/>
          </a:xfrm>
          <a:prstGeom prst="curvedDownArrow">
            <a:avLst>
              <a:gd name="adj1" fmla="val 6449"/>
              <a:gd name="adj2" fmla="val 125421"/>
              <a:gd name="adj3" fmla="val 19514"/>
            </a:avLst>
          </a:prstGeom>
          <a:solidFill>
            <a:srgbClr val="A2BBBC"/>
          </a:solidFill>
          <a:ln w="9525">
            <a:solidFill>
              <a:schemeClr val="tx1"/>
            </a:solidFill>
            <a:miter lim="800000"/>
            <a:headEnd/>
            <a:tailEnd/>
          </a:ln>
        </p:spPr>
        <p:txBody>
          <a:bodyPr wrap="none" anchor="ctr"/>
          <a:lstStyle/>
          <a:p>
            <a:pPr eaLnBrk="0" hangingPunct="0">
              <a:spcBef>
                <a:spcPct val="50000"/>
              </a:spcBef>
            </a:pPr>
            <a:endParaRPr lang="en-US"/>
          </a:p>
        </p:txBody>
      </p:sp>
      <p:sp>
        <p:nvSpPr>
          <p:cNvPr id="1472592" name="AutoShape 80"/>
          <p:cNvSpPr>
            <a:spLocks noChangeArrowheads="1"/>
          </p:cNvSpPr>
          <p:nvPr/>
        </p:nvSpPr>
        <p:spPr bwMode="auto">
          <a:xfrm rot="70738" flipV="1">
            <a:off x="2384425" y="5630863"/>
            <a:ext cx="6561138" cy="901700"/>
          </a:xfrm>
          <a:prstGeom prst="curvedDownArrow">
            <a:avLst>
              <a:gd name="adj1" fmla="val 8624"/>
              <a:gd name="adj2" fmla="val 162776"/>
              <a:gd name="adj3" fmla="val 15208"/>
            </a:avLst>
          </a:prstGeom>
          <a:solidFill>
            <a:srgbClr val="A2BBBC"/>
          </a:solidFill>
          <a:ln w="9525">
            <a:solidFill>
              <a:schemeClr val="tx1"/>
            </a:solidFill>
            <a:miter lim="800000"/>
            <a:headEnd/>
            <a:tailEnd/>
          </a:ln>
        </p:spPr>
        <p:txBody>
          <a:bodyPr wrap="none" anchor="ctr"/>
          <a:lstStyle/>
          <a:p>
            <a:pPr eaLnBrk="0" hangingPunct="0">
              <a:spcBef>
                <a:spcPct val="50000"/>
              </a:spcBef>
            </a:pPr>
            <a:endParaRPr lang="en-US"/>
          </a:p>
        </p:txBody>
      </p:sp>
      <p:pic>
        <p:nvPicPr>
          <p:cNvPr id="845905" name="Picture 81" descr="SOI_2"/>
          <p:cNvPicPr>
            <a:picLocks noChangeAspect="1" noChangeArrowheads="1"/>
          </p:cNvPicPr>
          <p:nvPr/>
        </p:nvPicPr>
        <p:blipFill>
          <a:blip r:embed="rId10" cstate="print"/>
          <a:srcRect t="9306" r="9029" b="11375"/>
          <a:stretch>
            <a:fillRect/>
          </a:stretch>
        </p:blipFill>
        <p:spPr bwMode="auto">
          <a:xfrm>
            <a:off x="7383463" y="2708275"/>
            <a:ext cx="1979612" cy="1219200"/>
          </a:xfrm>
          <a:prstGeom prst="rect">
            <a:avLst/>
          </a:prstGeom>
          <a:noFill/>
          <a:ln w="28575">
            <a:solidFill>
              <a:srgbClr val="9EC9FC"/>
            </a:solidFill>
            <a:miter lim="800000"/>
            <a:headEnd/>
            <a:tailEnd/>
          </a:ln>
        </p:spPr>
      </p:pic>
      <p:grpSp>
        <p:nvGrpSpPr>
          <p:cNvPr id="845906" name="Group 82"/>
          <p:cNvGrpSpPr>
            <a:grpSpLocks/>
          </p:cNvGrpSpPr>
          <p:nvPr/>
        </p:nvGrpSpPr>
        <p:grpSpPr bwMode="auto">
          <a:xfrm>
            <a:off x="6992938" y="1493838"/>
            <a:ext cx="750887" cy="4724400"/>
            <a:chOff x="4405" y="941"/>
            <a:chExt cx="473" cy="2976"/>
          </a:xfrm>
        </p:grpSpPr>
        <p:sp>
          <p:nvSpPr>
            <p:cNvPr id="845907" name="Text Box 83"/>
            <p:cNvSpPr txBox="1">
              <a:spLocks noChangeArrowheads="1"/>
            </p:cNvSpPr>
            <p:nvPr/>
          </p:nvSpPr>
          <p:spPr bwMode="auto">
            <a:xfrm rot="-5400000">
              <a:off x="3017" y="2329"/>
              <a:ext cx="2976" cy="200"/>
            </a:xfrm>
            <a:prstGeom prst="rect">
              <a:avLst/>
            </a:prstGeom>
            <a:solidFill>
              <a:schemeClr val="accent1"/>
            </a:solidFill>
            <a:ln w="12700">
              <a:solidFill>
                <a:schemeClr val="bg1"/>
              </a:solidFill>
              <a:miter lim="800000"/>
              <a:headEnd/>
              <a:tailEnd/>
            </a:ln>
          </p:spPr>
          <p:txBody>
            <a:bodyPr>
              <a:spAutoFit/>
            </a:bodyPr>
            <a:lstStyle/>
            <a:p>
              <a:pPr eaLnBrk="0" hangingPunct="0">
                <a:spcBef>
                  <a:spcPct val="50000"/>
                </a:spcBef>
              </a:pPr>
              <a:r>
                <a:rPr lang="en-GB" sz="1400">
                  <a:solidFill>
                    <a:schemeClr val="bg1"/>
                  </a:solidFill>
                  <a:latin typeface="Times New Roman" pitchFamily="18" charset="0"/>
                </a:rPr>
                <a:t>PROBABILISTIC CALIBRATED FORECAST</a:t>
              </a:r>
            </a:p>
          </p:txBody>
        </p:sp>
        <p:sp>
          <p:nvSpPr>
            <p:cNvPr id="845908" name="AutoShape 84"/>
            <p:cNvSpPr>
              <a:spLocks noChangeArrowheads="1"/>
            </p:cNvSpPr>
            <p:nvPr/>
          </p:nvSpPr>
          <p:spPr bwMode="auto">
            <a:xfrm>
              <a:off x="4594" y="2245"/>
              <a:ext cx="284" cy="255"/>
            </a:xfrm>
            <a:prstGeom prst="rightArrow">
              <a:avLst>
                <a:gd name="adj1" fmla="val 50000"/>
                <a:gd name="adj2" fmla="val 27843"/>
              </a:avLst>
            </a:prstGeom>
            <a:solidFill>
              <a:schemeClr val="accent1"/>
            </a:solidFill>
            <a:ln w="12700">
              <a:solidFill>
                <a:schemeClr val="bg1"/>
              </a:solidFill>
              <a:miter lim="800000"/>
              <a:headEnd/>
              <a:tailEnd/>
            </a:ln>
          </p:spPr>
          <p:txBody>
            <a:bodyPr wrap="none" anchor="ctr"/>
            <a:lstStyle/>
            <a:p>
              <a:pPr eaLnBrk="0" hangingPunct="0">
                <a:spcBef>
                  <a:spcPct val="50000"/>
                </a:spcBef>
              </a:pPr>
              <a:endParaRPr lang="en-US"/>
            </a:p>
          </p:txBody>
        </p:sp>
      </p:grpSp>
      <p:pic>
        <p:nvPicPr>
          <p:cNvPr id="845909" name="Picture 85" descr="NINO34_Jan2007"/>
          <p:cNvPicPr>
            <a:picLocks noChangeAspect="1" noChangeArrowheads="1"/>
          </p:cNvPicPr>
          <p:nvPr/>
        </p:nvPicPr>
        <p:blipFill>
          <a:blip r:embed="rId11" cstate="print"/>
          <a:srcRect/>
          <a:stretch>
            <a:fillRect/>
          </a:stretch>
        </p:blipFill>
        <p:spPr bwMode="auto">
          <a:xfrm rot="5400000">
            <a:off x="8184357" y="4520406"/>
            <a:ext cx="1598612" cy="1844675"/>
          </a:xfrm>
          <a:prstGeom prst="rect">
            <a:avLst/>
          </a:prstGeom>
          <a:solidFill>
            <a:schemeClr val="bg1"/>
          </a:solidFill>
          <a:ln w="28575">
            <a:solidFill>
              <a:srgbClr val="9EC9FC"/>
            </a:solidFill>
            <a:miter lim="800000"/>
            <a:headEnd/>
            <a:tailEnd/>
          </a:ln>
        </p:spPr>
      </p:pic>
      <p:pic>
        <p:nvPicPr>
          <p:cNvPr id="845910" name="Picture 86" descr="ecmwf"/>
          <p:cNvPicPr>
            <a:picLocks noChangeAspect="1" noChangeArrowheads="1"/>
          </p:cNvPicPr>
          <p:nvPr/>
        </p:nvPicPr>
        <p:blipFill>
          <a:blip r:embed="rId12" cstate="print"/>
          <a:srcRect t="20796"/>
          <a:stretch>
            <a:fillRect/>
          </a:stretch>
        </p:blipFill>
        <p:spPr bwMode="auto">
          <a:xfrm>
            <a:off x="7610475" y="3698875"/>
            <a:ext cx="2295525" cy="1454150"/>
          </a:xfrm>
          <a:prstGeom prst="rect">
            <a:avLst/>
          </a:prstGeom>
          <a:solidFill>
            <a:schemeClr val="bg1"/>
          </a:solidFill>
          <a:ln w="38100">
            <a:solidFill>
              <a:srgbClr val="9EC9FC"/>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472591"/>
                                        </p:tgtEl>
                                        <p:attrNameLst>
                                          <p:attrName>style.visibility</p:attrName>
                                        </p:attrNameLst>
                                      </p:cBhvr>
                                      <p:to>
                                        <p:strVal val="visible"/>
                                      </p:to>
                                    </p:set>
                                    <p:anim calcmode="lin" valueType="num">
                                      <p:cBhvr additive="base">
                                        <p:cTn id="7" dur="500" fill="hold"/>
                                        <p:tgtEl>
                                          <p:spTgt spid="1472591"/>
                                        </p:tgtEl>
                                        <p:attrNameLst>
                                          <p:attrName>ppt_x</p:attrName>
                                        </p:attrNameLst>
                                      </p:cBhvr>
                                      <p:tavLst>
                                        <p:tav tm="0">
                                          <p:val>
                                            <p:strVal val="0-#ppt_w/2"/>
                                          </p:val>
                                        </p:tav>
                                        <p:tav tm="100000">
                                          <p:val>
                                            <p:strVal val="#ppt_x"/>
                                          </p:val>
                                        </p:tav>
                                      </p:tavLst>
                                    </p:anim>
                                    <p:anim calcmode="lin" valueType="num">
                                      <p:cBhvr additive="base">
                                        <p:cTn id="8" dur="500" fill="hold"/>
                                        <p:tgtEl>
                                          <p:spTgt spid="147259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472592"/>
                                        </p:tgtEl>
                                        <p:attrNameLst>
                                          <p:attrName>style.visibility</p:attrName>
                                        </p:attrNameLst>
                                      </p:cBhvr>
                                      <p:to>
                                        <p:strVal val="visible"/>
                                      </p:to>
                                    </p:set>
                                    <p:anim calcmode="lin" valueType="num">
                                      <p:cBhvr additive="base">
                                        <p:cTn id="13" dur="500" fill="hold"/>
                                        <p:tgtEl>
                                          <p:spTgt spid="1472592"/>
                                        </p:tgtEl>
                                        <p:attrNameLst>
                                          <p:attrName>ppt_x</p:attrName>
                                        </p:attrNameLst>
                                      </p:cBhvr>
                                      <p:tavLst>
                                        <p:tav tm="0">
                                          <p:val>
                                            <p:strVal val="0-#ppt_w/2"/>
                                          </p:val>
                                        </p:tav>
                                        <p:tav tm="100000">
                                          <p:val>
                                            <p:strVal val="#ppt_x"/>
                                          </p:val>
                                        </p:tav>
                                      </p:tavLst>
                                    </p:anim>
                                    <p:anim calcmode="lin" valueType="num">
                                      <p:cBhvr additive="base">
                                        <p:cTn id="14" dur="500" fill="hold"/>
                                        <p:tgtEl>
                                          <p:spTgt spid="14725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2591" grpId="0" animBg="1"/>
      <p:bldP spid="14725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Grp="1" noChangeArrowheads="1"/>
          </p:cNvSpPr>
          <p:nvPr>
            <p:ph type="title" idx="4294967295"/>
          </p:nvPr>
        </p:nvSpPr>
        <p:spPr>
          <a:xfrm>
            <a:off x="703263" y="155575"/>
            <a:ext cx="9075737" cy="612775"/>
          </a:xfrm>
        </p:spPr>
        <p:txBody>
          <a:bodyPr lIns="0" tIns="0" rIns="0" bIns="0"/>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smtClean="0"/>
              <a:t>Dealing with model error: Hindcasts</a:t>
            </a:r>
            <a:endParaRPr lang="en-GB" sz="2800" smtClean="0"/>
          </a:p>
        </p:txBody>
      </p:sp>
      <p:grpSp>
        <p:nvGrpSpPr>
          <p:cNvPr id="882691" name="Group 3"/>
          <p:cNvGrpSpPr>
            <a:grpSpLocks/>
          </p:cNvGrpSpPr>
          <p:nvPr/>
        </p:nvGrpSpPr>
        <p:grpSpPr bwMode="auto">
          <a:xfrm>
            <a:off x="677863" y="1719263"/>
            <a:ext cx="6156325" cy="3025775"/>
            <a:chOff x="368" y="1071"/>
            <a:chExt cx="3580" cy="1906"/>
          </a:xfrm>
        </p:grpSpPr>
        <p:grpSp>
          <p:nvGrpSpPr>
            <p:cNvPr id="882692" name="Group 4"/>
            <p:cNvGrpSpPr>
              <a:grpSpLocks/>
            </p:cNvGrpSpPr>
            <p:nvPr/>
          </p:nvGrpSpPr>
          <p:grpSpPr bwMode="auto">
            <a:xfrm>
              <a:off x="516" y="1071"/>
              <a:ext cx="2676" cy="1525"/>
              <a:chOff x="516" y="1071"/>
              <a:chExt cx="2676" cy="1525"/>
            </a:xfrm>
          </p:grpSpPr>
          <p:sp>
            <p:nvSpPr>
              <p:cNvPr id="882693" name="Text Box 5"/>
              <p:cNvSpPr txBox="1">
                <a:spLocks noChangeArrowheads="1"/>
              </p:cNvSpPr>
              <p:nvPr/>
            </p:nvSpPr>
            <p:spPr bwMode="auto">
              <a:xfrm>
                <a:off x="516" y="1071"/>
                <a:ext cx="1050" cy="404"/>
              </a:xfrm>
              <a:prstGeom prst="rect">
                <a:avLst/>
              </a:prstGeom>
              <a:noFill/>
              <a:ln w="9525">
                <a:noFill/>
                <a:round/>
                <a:headEnd/>
                <a:tailEnd/>
              </a:ln>
            </p:spPr>
            <p:txBody>
              <a:bodyPr lIns="90000" tIns="46800" rIns="90000" bIns="46800">
                <a:spAutoFit/>
              </a:bodyPr>
              <a:lstStyle/>
              <a:p>
                <a:pPr defTabSz="449263">
                  <a:spcBef>
                    <a:spcPts val="1500"/>
                  </a:spcBef>
                  <a:buClr>
                    <a:srgbClr val="00AE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55E00"/>
                    </a:solidFill>
                    <a:latin typeface="Times New Roman" pitchFamily="18" charset="0"/>
                    <a:cs typeface="Lucida Sans Unicode" pitchFamily="34" charset="0"/>
                  </a:rPr>
                  <a:t>Ocean reanalysis</a:t>
                </a:r>
              </a:p>
            </p:txBody>
          </p:sp>
          <p:grpSp>
            <p:nvGrpSpPr>
              <p:cNvPr id="882694" name="Group 6"/>
              <p:cNvGrpSpPr>
                <a:grpSpLocks/>
              </p:cNvGrpSpPr>
              <p:nvPr/>
            </p:nvGrpSpPr>
            <p:grpSpPr bwMode="auto">
              <a:xfrm>
                <a:off x="884" y="1693"/>
                <a:ext cx="2308" cy="903"/>
                <a:chOff x="884" y="1693"/>
                <a:chExt cx="2308" cy="903"/>
              </a:xfrm>
            </p:grpSpPr>
            <p:sp>
              <p:nvSpPr>
                <p:cNvPr id="882695" name="Freeform 7"/>
                <p:cNvSpPr>
                  <a:spLocks noChangeArrowheads="1"/>
                </p:cNvSpPr>
                <p:nvPr/>
              </p:nvSpPr>
              <p:spPr bwMode="auto">
                <a:xfrm>
                  <a:off x="2812" y="1829"/>
                  <a:ext cx="381" cy="768"/>
                </a:xfrm>
                <a:custGeom>
                  <a:avLst/>
                  <a:gdLst>
                    <a:gd name="T0" fmla="*/ 101 w 381"/>
                    <a:gd name="T1" fmla="*/ 0 h 432"/>
                    <a:gd name="T2" fmla="*/ 373 w 381"/>
                    <a:gd name="T3" fmla="*/ 200 h 432"/>
                    <a:gd name="T4" fmla="*/ 53 w 381"/>
                    <a:gd name="T5" fmla="*/ 384 h 432"/>
                    <a:gd name="T6" fmla="*/ 53 w 381"/>
                    <a:gd name="T7" fmla="*/ 432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grpSp>
              <p:nvGrpSpPr>
                <p:cNvPr id="882696" name="Group 8"/>
                <p:cNvGrpSpPr>
                  <a:grpSpLocks/>
                </p:cNvGrpSpPr>
                <p:nvPr/>
              </p:nvGrpSpPr>
              <p:grpSpPr bwMode="auto">
                <a:xfrm>
                  <a:off x="1835" y="1701"/>
                  <a:ext cx="850" cy="775"/>
                  <a:chOff x="1835" y="1701"/>
                  <a:chExt cx="850" cy="775"/>
                </a:xfrm>
              </p:grpSpPr>
              <p:sp>
                <p:nvSpPr>
                  <p:cNvPr id="882697" name="Line 9"/>
                  <p:cNvSpPr>
                    <a:spLocks noChangeShapeType="1"/>
                  </p:cNvSpPr>
                  <p:nvPr/>
                </p:nvSpPr>
                <p:spPr bwMode="auto">
                  <a:xfrm>
                    <a:off x="1835" y="1701"/>
                    <a:ext cx="1" cy="776"/>
                  </a:xfrm>
                  <a:prstGeom prst="line">
                    <a:avLst/>
                  </a:prstGeom>
                  <a:noFill/>
                  <a:ln w="38160">
                    <a:solidFill>
                      <a:srgbClr val="000000"/>
                    </a:solidFill>
                    <a:miter lim="800000"/>
                    <a:headEnd/>
                    <a:tailEnd/>
                  </a:ln>
                </p:spPr>
                <p:txBody>
                  <a:bodyPr/>
                  <a:lstStyle/>
                  <a:p>
                    <a:endParaRPr lang="en-US"/>
                  </a:p>
                </p:txBody>
              </p:sp>
              <p:sp>
                <p:nvSpPr>
                  <p:cNvPr id="882698" name="Line 10"/>
                  <p:cNvSpPr>
                    <a:spLocks noChangeShapeType="1"/>
                  </p:cNvSpPr>
                  <p:nvPr/>
                </p:nvSpPr>
                <p:spPr bwMode="auto">
                  <a:xfrm>
                    <a:off x="1835" y="1999"/>
                    <a:ext cx="395" cy="1"/>
                  </a:xfrm>
                  <a:prstGeom prst="line">
                    <a:avLst/>
                  </a:prstGeom>
                  <a:noFill/>
                  <a:ln w="38160">
                    <a:solidFill>
                      <a:srgbClr val="000000"/>
                    </a:solidFill>
                    <a:miter lim="800000"/>
                    <a:headEnd/>
                    <a:tailEnd type="triangle" w="med" len="med"/>
                  </a:ln>
                </p:spPr>
                <p:txBody>
                  <a:bodyPr/>
                  <a:lstStyle/>
                  <a:p>
                    <a:endParaRPr lang="en-US"/>
                  </a:p>
                </p:txBody>
              </p:sp>
              <p:sp>
                <p:nvSpPr>
                  <p:cNvPr id="882699" name="Line 11"/>
                  <p:cNvSpPr>
                    <a:spLocks noChangeShapeType="1"/>
                  </p:cNvSpPr>
                  <p:nvPr/>
                </p:nvSpPr>
                <p:spPr bwMode="auto">
                  <a:xfrm>
                    <a:off x="1835" y="2118"/>
                    <a:ext cx="395" cy="1"/>
                  </a:xfrm>
                  <a:prstGeom prst="line">
                    <a:avLst/>
                  </a:prstGeom>
                  <a:noFill/>
                  <a:ln w="38160">
                    <a:solidFill>
                      <a:srgbClr val="000000"/>
                    </a:solidFill>
                    <a:miter lim="800000"/>
                    <a:headEnd/>
                    <a:tailEnd type="triangle" w="med" len="med"/>
                  </a:ln>
                </p:spPr>
                <p:txBody>
                  <a:bodyPr/>
                  <a:lstStyle/>
                  <a:p>
                    <a:endParaRPr lang="en-US"/>
                  </a:p>
                </p:txBody>
              </p:sp>
              <p:sp>
                <p:nvSpPr>
                  <p:cNvPr id="882700" name="Line 12"/>
                  <p:cNvSpPr>
                    <a:spLocks noChangeShapeType="1"/>
                  </p:cNvSpPr>
                  <p:nvPr/>
                </p:nvSpPr>
                <p:spPr bwMode="auto">
                  <a:xfrm>
                    <a:off x="1835" y="2239"/>
                    <a:ext cx="395" cy="1"/>
                  </a:xfrm>
                  <a:prstGeom prst="line">
                    <a:avLst/>
                  </a:prstGeom>
                  <a:noFill/>
                  <a:ln w="38160">
                    <a:solidFill>
                      <a:srgbClr val="000000"/>
                    </a:solidFill>
                    <a:miter lim="800000"/>
                    <a:headEnd/>
                    <a:tailEnd type="triangle" w="med" len="med"/>
                  </a:ln>
                </p:spPr>
                <p:txBody>
                  <a:bodyPr/>
                  <a:lstStyle/>
                  <a:p>
                    <a:endParaRPr lang="en-US"/>
                  </a:p>
                </p:txBody>
              </p:sp>
              <p:sp>
                <p:nvSpPr>
                  <p:cNvPr id="882701" name="Line 13"/>
                  <p:cNvSpPr>
                    <a:spLocks noChangeShapeType="1"/>
                  </p:cNvSpPr>
                  <p:nvPr/>
                </p:nvSpPr>
                <p:spPr bwMode="auto">
                  <a:xfrm>
                    <a:off x="1835" y="2477"/>
                    <a:ext cx="395" cy="1"/>
                  </a:xfrm>
                  <a:prstGeom prst="line">
                    <a:avLst/>
                  </a:prstGeom>
                  <a:noFill/>
                  <a:ln w="38160">
                    <a:solidFill>
                      <a:srgbClr val="000000"/>
                    </a:solidFill>
                    <a:miter lim="800000"/>
                    <a:headEnd/>
                    <a:tailEnd type="triangle" w="med" len="med"/>
                  </a:ln>
                </p:spPr>
                <p:txBody>
                  <a:bodyPr/>
                  <a:lstStyle/>
                  <a:p>
                    <a:endParaRPr lang="en-US"/>
                  </a:p>
                </p:txBody>
              </p:sp>
              <p:sp>
                <p:nvSpPr>
                  <p:cNvPr id="882702" name="Line 14"/>
                  <p:cNvSpPr>
                    <a:spLocks noChangeShapeType="1"/>
                  </p:cNvSpPr>
                  <p:nvPr/>
                </p:nvSpPr>
                <p:spPr bwMode="auto">
                  <a:xfrm>
                    <a:off x="1835" y="2358"/>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882703" name="Line 15"/>
                  <p:cNvSpPr>
                    <a:spLocks noChangeShapeType="1"/>
                  </p:cNvSpPr>
                  <p:nvPr/>
                </p:nvSpPr>
                <p:spPr bwMode="auto">
                  <a:xfrm>
                    <a:off x="2262" y="1701"/>
                    <a:ext cx="1" cy="776"/>
                  </a:xfrm>
                  <a:prstGeom prst="line">
                    <a:avLst/>
                  </a:prstGeom>
                  <a:noFill/>
                  <a:ln w="38160">
                    <a:solidFill>
                      <a:srgbClr val="000000"/>
                    </a:solidFill>
                    <a:miter lim="800000"/>
                    <a:headEnd/>
                    <a:tailEnd/>
                  </a:ln>
                </p:spPr>
                <p:txBody>
                  <a:bodyPr/>
                  <a:lstStyle/>
                  <a:p>
                    <a:endParaRPr lang="en-US"/>
                  </a:p>
                </p:txBody>
              </p:sp>
              <p:sp>
                <p:nvSpPr>
                  <p:cNvPr id="882704" name="Line 16"/>
                  <p:cNvSpPr>
                    <a:spLocks noChangeShapeType="1"/>
                  </p:cNvSpPr>
                  <p:nvPr/>
                </p:nvSpPr>
                <p:spPr bwMode="auto">
                  <a:xfrm>
                    <a:off x="2262" y="1999"/>
                    <a:ext cx="425" cy="1"/>
                  </a:xfrm>
                  <a:prstGeom prst="line">
                    <a:avLst/>
                  </a:prstGeom>
                  <a:noFill/>
                  <a:ln w="38160">
                    <a:solidFill>
                      <a:srgbClr val="000000"/>
                    </a:solidFill>
                    <a:miter lim="800000"/>
                    <a:headEnd/>
                    <a:tailEnd type="triangle" w="med" len="med"/>
                  </a:ln>
                </p:spPr>
                <p:txBody>
                  <a:bodyPr/>
                  <a:lstStyle/>
                  <a:p>
                    <a:endParaRPr lang="en-US"/>
                  </a:p>
                </p:txBody>
              </p:sp>
              <p:sp>
                <p:nvSpPr>
                  <p:cNvPr id="882705" name="Line 17"/>
                  <p:cNvSpPr>
                    <a:spLocks noChangeShapeType="1"/>
                  </p:cNvSpPr>
                  <p:nvPr/>
                </p:nvSpPr>
                <p:spPr bwMode="auto">
                  <a:xfrm>
                    <a:off x="2262" y="2118"/>
                    <a:ext cx="425" cy="1"/>
                  </a:xfrm>
                  <a:prstGeom prst="line">
                    <a:avLst/>
                  </a:prstGeom>
                  <a:noFill/>
                  <a:ln w="38160">
                    <a:solidFill>
                      <a:srgbClr val="000000"/>
                    </a:solidFill>
                    <a:miter lim="800000"/>
                    <a:headEnd/>
                    <a:tailEnd type="triangle" w="med" len="med"/>
                  </a:ln>
                </p:spPr>
                <p:txBody>
                  <a:bodyPr/>
                  <a:lstStyle/>
                  <a:p>
                    <a:endParaRPr lang="en-US"/>
                  </a:p>
                </p:txBody>
              </p:sp>
              <p:sp>
                <p:nvSpPr>
                  <p:cNvPr id="882706" name="Line 18"/>
                  <p:cNvSpPr>
                    <a:spLocks noChangeShapeType="1"/>
                  </p:cNvSpPr>
                  <p:nvPr/>
                </p:nvSpPr>
                <p:spPr bwMode="auto">
                  <a:xfrm>
                    <a:off x="2262" y="2239"/>
                    <a:ext cx="425" cy="1"/>
                  </a:xfrm>
                  <a:prstGeom prst="line">
                    <a:avLst/>
                  </a:prstGeom>
                  <a:noFill/>
                  <a:ln w="38160">
                    <a:solidFill>
                      <a:srgbClr val="000000"/>
                    </a:solidFill>
                    <a:miter lim="800000"/>
                    <a:headEnd/>
                    <a:tailEnd type="triangle" w="med" len="med"/>
                  </a:ln>
                </p:spPr>
                <p:txBody>
                  <a:bodyPr/>
                  <a:lstStyle/>
                  <a:p>
                    <a:endParaRPr lang="en-US"/>
                  </a:p>
                </p:txBody>
              </p:sp>
              <p:sp>
                <p:nvSpPr>
                  <p:cNvPr id="882707" name="Line 19"/>
                  <p:cNvSpPr>
                    <a:spLocks noChangeShapeType="1"/>
                  </p:cNvSpPr>
                  <p:nvPr/>
                </p:nvSpPr>
                <p:spPr bwMode="auto">
                  <a:xfrm>
                    <a:off x="2262" y="2477"/>
                    <a:ext cx="425" cy="1"/>
                  </a:xfrm>
                  <a:prstGeom prst="line">
                    <a:avLst/>
                  </a:prstGeom>
                  <a:noFill/>
                  <a:ln w="38160">
                    <a:solidFill>
                      <a:srgbClr val="000000"/>
                    </a:solidFill>
                    <a:miter lim="800000"/>
                    <a:headEnd/>
                    <a:tailEnd type="triangle" w="med" len="med"/>
                  </a:ln>
                </p:spPr>
                <p:txBody>
                  <a:bodyPr/>
                  <a:lstStyle/>
                  <a:p>
                    <a:endParaRPr lang="en-US"/>
                  </a:p>
                </p:txBody>
              </p:sp>
              <p:sp>
                <p:nvSpPr>
                  <p:cNvPr id="882708" name="Line 20"/>
                  <p:cNvSpPr>
                    <a:spLocks noChangeShapeType="1"/>
                  </p:cNvSpPr>
                  <p:nvPr/>
                </p:nvSpPr>
                <p:spPr bwMode="auto">
                  <a:xfrm>
                    <a:off x="2262" y="2358"/>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grpSp>
            <p:grpSp>
              <p:nvGrpSpPr>
                <p:cNvPr id="882709" name="Group 21"/>
                <p:cNvGrpSpPr>
                  <a:grpSpLocks/>
                </p:cNvGrpSpPr>
                <p:nvPr/>
              </p:nvGrpSpPr>
              <p:grpSpPr bwMode="auto">
                <a:xfrm>
                  <a:off x="884" y="1693"/>
                  <a:ext cx="850" cy="775"/>
                  <a:chOff x="884" y="1693"/>
                  <a:chExt cx="850" cy="775"/>
                </a:xfrm>
              </p:grpSpPr>
              <p:sp>
                <p:nvSpPr>
                  <p:cNvPr id="882710" name="Line 22"/>
                  <p:cNvSpPr>
                    <a:spLocks noChangeShapeType="1"/>
                  </p:cNvSpPr>
                  <p:nvPr/>
                </p:nvSpPr>
                <p:spPr bwMode="auto">
                  <a:xfrm>
                    <a:off x="884" y="1693"/>
                    <a:ext cx="1" cy="776"/>
                  </a:xfrm>
                  <a:prstGeom prst="line">
                    <a:avLst/>
                  </a:prstGeom>
                  <a:noFill/>
                  <a:ln w="38160">
                    <a:solidFill>
                      <a:srgbClr val="000000"/>
                    </a:solidFill>
                    <a:miter lim="800000"/>
                    <a:headEnd/>
                    <a:tailEnd/>
                  </a:ln>
                </p:spPr>
                <p:txBody>
                  <a:bodyPr/>
                  <a:lstStyle/>
                  <a:p>
                    <a:endParaRPr lang="en-US"/>
                  </a:p>
                </p:txBody>
              </p:sp>
              <p:sp>
                <p:nvSpPr>
                  <p:cNvPr id="882711" name="Line 23"/>
                  <p:cNvSpPr>
                    <a:spLocks noChangeShapeType="1"/>
                  </p:cNvSpPr>
                  <p:nvPr/>
                </p:nvSpPr>
                <p:spPr bwMode="auto">
                  <a:xfrm>
                    <a:off x="884" y="1991"/>
                    <a:ext cx="395" cy="1"/>
                  </a:xfrm>
                  <a:prstGeom prst="line">
                    <a:avLst/>
                  </a:prstGeom>
                  <a:noFill/>
                  <a:ln w="38160">
                    <a:solidFill>
                      <a:srgbClr val="000000"/>
                    </a:solidFill>
                    <a:miter lim="800000"/>
                    <a:headEnd/>
                    <a:tailEnd type="triangle" w="med" len="med"/>
                  </a:ln>
                </p:spPr>
                <p:txBody>
                  <a:bodyPr/>
                  <a:lstStyle/>
                  <a:p>
                    <a:endParaRPr lang="en-US"/>
                  </a:p>
                </p:txBody>
              </p:sp>
              <p:sp>
                <p:nvSpPr>
                  <p:cNvPr id="882712" name="Line 24"/>
                  <p:cNvSpPr>
                    <a:spLocks noChangeShapeType="1"/>
                  </p:cNvSpPr>
                  <p:nvPr/>
                </p:nvSpPr>
                <p:spPr bwMode="auto">
                  <a:xfrm>
                    <a:off x="884" y="2110"/>
                    <a:ext cx="395" cy="1"/>
                  </a:xfrm>
                  <a:prstGeom prst="line">
                    <a:avLst/>
                  </a:prstGeom>
                  <a:noFill/>
                  <a:ln w="38160">
                    <a:solidFill>
                      <a:srgbClr val="000000"/>
                    </a:solidFill>
                    <a:miter lim="800000"/>
                    <a:headEnd/>
                    <a:tailEnd type="triangle" w="med" len="med"/>
                  </a:ln>
                </p:spPr>
                <p:txBody>
                  <a:bodyPr/>
                  <a:lstStyle/>
                  <a:p>
                    <a:endParaRPr lang="en-US"/>
                  </a:p>
                </p:txBody>
              </p:sp>
              <p:sp>
                <p:nvSpPr>
                  <p:cNvPr id="882713" name="Line 25"/>
                  <p:cNvSpPr>
                    <a:spLocks noChangeShapeType="1"/>
                  </p:cNvSpPr>
                  <p:nvPr/>
                </p:nvSpPr>
                <p:spPr bwMode="auto">
                  <a:xfrm>
                    <a:off x="884" y="2231"/>
                    <a:ext cx="395" cy="1"/>
                  </a:xfrm>
                  <a:prstGeom prst="line">
                    <a:avLst/>
                  </a:prstGeom>
                  <a:noFill/>
                  <a:ln w="38160">
                    <a:solidFill>
                      <a:srgbClr val="000000"/>
                    </a:solidFill>
                    <a:miter lim="800000"/>
                    <a:headEnd/>
                    <a:tailEnd type="triangle" w="med" len="med"/>
                  </a:ln>
                </p:spPr>
                <p:txBody>
                  <a:bodyPr/>
                  <a:lstStyle/>
                  <a:p>
                    <a:endParaRPr lang="en-US"/>
                  </a:p>
                </p:txBody>
              </p:sp>
              <p:sp>
                <p:nvSpPr>
                  <p:cNvPr id="882714" name="Line 26"/>
                  <p:cNvSpPr>
                    <a:spLocks noChangeShapeType="1"/>
                  </p:cNvSpPr>
                  <p:nvPr/>
                </p:nvSpPr>
                <p:spPr bwMode="auto">
                  <a:xfrm>
                    <a:off x="884" y="2469"/>
                    <a:ext cx="395" cy="1"/>
                  </a:xfrm>
                  <a:prstGeom prst="line">
                    <a:avLst/>
                  </a:prstGeom>
                  <a:noFill/>
                  <a:ln w="38160">
                    <a:solidFill>
                      <a:srgbClr val="000000"/>
                    </a:solidFill>
                    <a:miter lim="800000"/>
                    <a:headEnd/>
                    <a:tailEnd type="triangle" w="med" len="med"/>
                  </a:ln>
                </p:spPr>
                <p:txBody>
                  <a:bodyPr/>
                  <a:lstStyle/>
                  <a:p>
                    <a:endParaRPr lang="en-US"/>
                  </a:p>
                </p:txBody>
              </p:sp>
              <p:sp>
                <p:nvSpPr>
                  <p:cNvPr id="882715" name="Line 27"/>
                  <p:cNvSpPr>
                    <a:spLocks noChangeShapeType="1"/>
                  </p:cNvSpPr>
                  <p:nvPr/>
                </p:nvSpPr>
                <p:spPr bwMode="auto">
                  <a:xfrm>
                    <a:off x="884" y="2350"/>
                    <a:ext cx="39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882716" name="Line 28"/>
                  <p:cNvSpPr>
                    <a:spLocks noChangeShapeType="1"/>
                  </p:cNvSpPr>
                  <p:nvPr/>
                </p:nvSpPr>
                <p:spPr bwMode="auto">
                  <a:xfrm>
                    <a:off x="1310" y="1693"/>
                    <a:ext cx="1" cy="776"/>
                  </a:xfrm>
                  <a:prstGeom prst="line">
                    <a:avLst/>
                  </a:prstGeom>
                  <a:noFill/>
                  <a:ln w="38160">
                    <a:solidFill>
                      <a:srgbClr val="000000"/>
                    </a:solidFill>
                    <a:miter lim="800000"/>
                    <a:headEnd/>
                    <a:tailEnd/>
                  </a:ln>
                </p:spPr>
                <p:txBody>
                  <a:bodyPr/>
                  <a:lstStyle/>
                  <a:p>
                    <a:endParaRPr lang="en-US"/>
                  </a:p>
                </p:txBody>
              </p:sp>
              <p:sp>
                <p:nvSpPr>
                  <p:cNvPr id="882717" name="Line 29"/>
                  <p:cNvSpPr>
                    <a:spLocks noChangeShapeType="1"/>
                  </p:cNvSpPr>
                  <p:nvPr/>
                </p:nvSpPr>
                <p:spPr bwMode="auto">
                  <a:xfrm>
                    <a:off x="1310" y="1991"/>
                    <a:ext cx="425" cy="1"/>
                  </a:xfrm>
                  <a:prstGeom prst="line">
                    <a:avLst/>
                  </a:prstGeom>
                  <a:noFill/>
                  <a:ln w="38160">
                    <a:solidFill>
                      <a:srgbClr val="000000"/>
                    </a:solidFill>
                    <a:miter lim="800000"/>
                    <a:headEnd/>
                    <a:tailEnd type="triangle" w="med" len="med"/>
                  </a:ln>
                </p:spPr>
                <p:txBody>
                  <a:bodyPr/>
                  <a:lstStyle/>
                  <a:p>
                    <a:endParaRPr lang="en-US"/>
                  </a:p>
                </p:txBody>
              </p:sp>
              <p:sp>
                <p:nvSpPr>
                  <p:cNvPr id="882718" name="Line 30"/>
                  <p:cNvSpPr>
                    <a:spLocks noChangeShapeType="1"/>
                  </p:cNvSpPr>
                  <p:nvPr/>
                </p:nvSpPr>
                <p:spPr bwMode="auto">
                  <a:xfrm>
                    <a:off x="1310" y="2110"/>
                    <a:ext cx="425" cy="1"/>
                  </a:xfrm>
                  <a:prstGeom prst="line">
                    <a:avLst/>
                  </a:prstGeom>
                  <a:noFill/>
                  <a:ln w="38160">
                    <a:solidFill>
                      <a:srgbClr val="000000"/>
                    </a:solidFill>
                    <a:miter lim="800000"/>
                    <a:headEnd/>
                    <a:tailEnd type="triangle" w="med" len="med"/>
                  </a:ln>
                </p:spPr>
                <p:txBody>
                  <a:bodyPr/>
                  <a:lstStyle/>
                  <a:p>
                    <a:endParaRPr lang="en-US"/>
                  </a:p>
                </p:txBody>
              </p:sp>
              <p:sp>
                <p:nvSpPr>
                  <p:cNvPr id="882719" name="Line 31"/>
                  <p:cNvSpPr>
                    <a:spLocks noChangeShapeType="1"/>
                  </p:cNvSpPr>
                  <p:nvPr/>
                </p:nvSpPr>
                <p:spPr bwMode="auto">
                  <a:xfrm>
                    <a:off x="1310" y="2469"/>
                    <a:ext cx="425" cy="1"/>
                  </a:xfrm>
                  <a:prstGeom prst="line">
                    <a:avLst/>
                  </a:prstGeom>
                  <a:noFill/>
                  <a:ln w="38160">
                    <a:solidFill>
                      <a:srgbClr val="000000"/>
                    </a:solidFill>
                    <a:miter lim="800000"/>
                    <a:headEnd/>
                    <a:tailEnd type="triangle" w="med" len="med"/>
                  </a:ln>
                </p:spPr>
                <p:txBody>
                  <a:bodyPr/>
                  <a:lstStyle/>
                  <a:p>
                    <a:endParaRPr lang="en-US"/>
                  </a:p>
                </p:txBody>
              </p:sp>
              <p:sp>
                <p:nvSpPr>
                  <p:cNvPr id="882720" name="Line 32"/>
                  <p:cNvSpPr>
                    <a:spLocks noChangeShapeType="1"/>
                  </p:cNvSpPr>
                  <p:nvPr/>
                </p:nvSpPr>
                <p:spPr bwMode="auto">
                  <a:xfrm>
                    <a:off x="1310" y="2350"/>
                    <a:ext cx="425" cy="1"/>
                  </a:xfrm>
                  <a:prstGeom prst="line">
                    <a:avLst/>
                  </a:prstGeom>
                  <a:noFill/>
                  <a:ln w="38160" cap="rnd">
                    <a:solidFill>
                      <a:srgbClr val="000000"/>
                    </a:solidFill>
                    <a:prstDash val="sysDot"/>
                    <a:miter lim="800000"/>
                    <a:headEnd/>
                    <a:tailEnd type="triangle" w="med" len="med"/>
                  </a:ln>
                </p:spPr>
                <p:txBody>
                  <a:bodyPr/>
                  <a:lstStyle/>
                  <a:p>
                    <a:endParaRPr lang="en-US"/>
                  </a:p>
                </p:txBody>
              </p:sp>
              <p:sp>
                <p:nvSpPr>
                  <p:cNvPr id="882721" name="Line 33"/>
                  <p:cNvSpPr>
                    <a:spLocks noChangeShapeType="1"/>
                  </p:cNvSpPr>
                  <p:nvPr/>
                </p:nvSpPr>
                <p:spPr bwMode="auto">
                  <a:xfrm>
                    <a:off x="1307" y="2233"/>
                    <a:ext cx="425" cy="1"/>
                  </a:xfrm>
                  <a:prstGeom prst="line">
                    <a:avLst/>
                  </a:prstGeom>
                  <a:noFill/>
                  <a:ln w="38160">
                    <a:solidFill>
                      <a:srgbClr val="000000"/>
                    </a:solidFill>
                    <a:miter lim="800000"/>
                    <a:headEnd/>
                    <a:tailEnd type="triangle" w="med" len="med"/>
                  </a:ln>
                </p:spPr>
                <p:txBody>
                  <a:bodyPr/>
                  <a:lstStyle/>
                  <a:p>
                    <a:endParaRPr lang="en-US"/>
                  </a:p>
                </p:txBody>
              </p:sp>
            </p:grpSp>
          </p:grpSp>
        </p:grpSp>
        <p:sp>
          <p:nvSpPr>
            <p:cNvPr id="882722" name="Text Box 34"/>
            <p:cNvSpPr txBox="1">
              <a:spLocks noChangeArrowheads="1"/>
            </p:cNvSpPr>
            <p:nvPr/>
          </p:nvSpPr>
          <p:spPr bwMode="auto">
            <a:xfrm>
              <a:off x="368" y="2572"/>
              <a:ext cx="3580" cy="405"/>
            </a:xfrm>
            <a:prstGeom prst="rect">
              <a:avLst/>
            </a:prstGeom>
            <a:noFill/>
            <a:ln w="9525">
              <a:noFill/>
              <a:round/>
              <a:headEnd/>
              <a:tailEnd/>
            </a:ln>
          </p:spPr>
          <p:txBody>
            <a:bodyPr lIns="90000" tIns="46800" rIns="90000" bIns="46800">
              <a:spAutoFit/>
            </a:bodyPr>
            <a:lstStyle/>
            <a:p>
              <a:pPr defTabSz="449263">
                <a:spcBef>
                  <a:spcPts val="11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u="sng">
                  <a:solidFill>
                    <a:srgbClr val="003366"/>
                  </a:solidFill>
                  <a:latin typeface="Times New Roman" pitchFamily="18" charset="0"/>
                  <a:cs typeface="Lucida Sans Unicode" pitchFamily="34" charset="0"/>
                </a:rPr>
                <a:t>Coupled Hindcasts, needed to estimate climatological PDF, require a </a:t>
              </a:r>
              <a:r>
                <a:rPr lang="en-GB" sz="1800" u="sng">
                  <a:solidFill>
                    <a:srgbClr val="990033"/>
                  </a:solidFill>
                  <a:latin typeface="Times New Roman" pitchFamily="18" charset="0"/>
                  <a:cs typeface="Lucida Sans Unicode" pitchFamily="34" charset="0"/>
                </a:rPr>
                <a:t>historical ocean reanalysis</a:t>
              </a:r>
            </a:p>
          </p:txBody>
        </p:sp>
      </p:grpSp>
      <p:grpSp>
        <p:nvGrpSpPr>
          <p:cNvPr id="882723" name="Group 35"/>
          <p:cNvGrpSpPr>
            <a:grpSpLocks/>
          </p:cNvGrpSpPr>
          <p:nvPr/>
        </p:nvGrpSpPr>
        <p:grpSpPr bwMode="auto">
          <a:xfrm>
            <a:off x="496888" y="1728788"/>
            <a:ext cx="9178925" cy="2274887"/>
            <a:chOff x="295" y="1134"/>
            <a:chExt cx="5338" cy="1433"/>
          </a:xfrm>
        </p:grpSpPr>
        <p:grpSp>
          <p:nvGrpSpPr>
            <p:cNvPr id="882724" name="Group 36"/>
            <p:cNvGrpSpPr>
              <a:grpSpLocks/>
            </p:cNvGrpSpPr>
            <p:nvPr/>
          </p:nvGrpSpPr>
          <p:grpSpPr bwMode="auto">
            <a:xfrm>
              <a:off x="3929" y="1134"/>
              <a:ext cx="1704" cy="1433"/>
              <a:chOff x="3929" y="1134"/>
              <a:chExt cx="1704" cy="1433"/>
            </a:xfrm>
          </p:grpSpPr>
          <p:sp>
            <p:nvSpPr>
              <p:cNvPr id="882725" name="Freeform 37"/>
              <p:cNvSpPr>
                <a:spLocks noChangeArrowheads="1"/>
              </p:cNvSpPr>
              <p:nvPr/>
            </p:nvSpPr>
            <p:spPr bwMode="auto">
              <a:xfrm>
                <a:off x="4386" y="1855"/>
                <a:ext cx="504" cy="712"/>
              </a:xfrm>
              <a:custGeom>
                <a:avLst/>
                <a:gdLst>
                  <a:gd name="T0" fmla="*/ 96 w 344"/>
                  <a:gd name="T1" fmla="*/ 0 h 440"/>
                  <a:gd name="T2" fmla="*/ 336 w 344"/>
                  <a:gd name="T3" fmla="*/ 96 h 440"/>
                  <a:gd name="T4" fmla="*/ 48 w 344"/>
                  <a:gd name="T5" fmla="*/ 384 h 440"/>
                  <a:gd name="T6" fmla="*/ 48 w 344"/>
                  <a:gd name="T7" fmla="*/ 432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nvGrpSpPr>
              <p:cNvPr id="882726" name="Group 38"/>
              <p:cNvGrpSpPr>
                <a:grpSpLocks/>
              </p:cNvGrpSpPr>
              <p:nvPr/>
            </p:nvGrpSpPr>
            <p:grpSpPr bwMode="auto">
              <a:xfrm>
                <a:off x="3929" y="1761"/>
                <a:ext cx="409" cy="766"/>
                <a:chOff x="3929" y="1761"/>
                <a:chExt cx="409" cy="766"/>
              </a:xfrm>
            </p:grpSpPr>
            <p:sp>
              <p:nvSpPr>
                <p:cNvPr id="882727" name="Line 39"/>
                <p:cNvSpPr>
                  <a:spLocks noChangeShapeType="1"/>
                </p:cNvSpPr>
                <p:nvPr/>
              </p:nvSpPr>
              <p:spPr bwMode="auto">
                <a:xfrm>
                  <a:off x="3929" y="1761"/>
                  <a:ext cx="1" cy="767"/>
                </a:xfrm>
                <a:prstGeom prst="line">
                  <a:avLst/>
                </a:prstGeom>
                <a:noFill/>
                <a:ln w="38160">
                  <a:solidFill>
                    <a:srgbClr val="B50069"/>
                  </a:solidFill>
                  <a:miter lim="800000"/>
                  <a:headEnd/>
                  <a:tailEnd/>
                </a:ln>
              </p:spPr>
              <p:txBody>
                <a:bodyPr/>
                <a:lstStyle/>
                <a:p>
                  <a:endParaRPr lang="en-US"/>
                </a:p>
              </p:txBody>
            </p:sp>
            <p:sp>
              <p:nvSpPr>
                <p:cNvPr id="882728" name="Line 40"/>
                <p:cNvSpPr>
                  <a:spLocks noChangeShapeType="1"/>
                </p:cNvSpPr>
                <p:nvPr/>
              </p:nvSpPr>
              <p:spPr bwMode="auto">
                <a:xfrm>
                  <a:off x="3929" y="2055"/>
                  <a:ext cx="405" cy="1"/>
                </a:xfrm>
                <a:prstGeom prst="line">
                  <a:avLst/>
                </a:prstGeom>
                <a:noFill/>
                <a:ln w="38160">
                  <a:solidFill>
                    <a:srgbClr val="B50069"/>
                  </a:solidFill>
                  <a:miter lim="800000"/>
                  <a:headEnd/>
                  <a:tailEnd type="triangle" w="med" len="med"/>
                </a:ln>
              </p:spPr>
              <p:txBody>
                <a:bodyPr/>
                <a:lstStyle/>
                <a:p>
                  <a:endParaRPr lang="en-US"/>
                </a:p>
              </p:txBody>
            </p:sp>
            <p:sp>
              <p:nvSpPr>
                <p:cNvPr id="882729" name="Line 41"/>
                <p:cNvSpPr>
                  <a:spLocks noChangeShapeType="1"/>
                </p:cNvSpPr>
                <p:nvPr/>
              </p:nvSpPr>
              <p:spPr bwMode="auto">
                <a:xfrm>
                  <a:off x="3929" y="2173"/>
                  <a:ext cx="405" cy="1"/>
                </a:xfrm>
                <a:prstGeom prst="line">
                  <a:avLst/>
                </a:prstGeom>
                <a:noFill/>
                <a:ln w="38160">
                  <a:solidFill>
                    <a:srgbClr val="B50069"/>
                  </a:solidFill>
                  <a:miter lim="800000"/>
                  <a:headEnd/>
                  <a:tailEnd type="triangle" w="med" len="med"/>
                </a:ln>
              </p:spPr>
              <p:txBody>
                <a:bodyPr/>
                <a:lstStyle/>
                <a:p>
                  <a:endParaRPr lang="en-US"/>
                </a:p>
              </p:txBody>
            </p:sp>
            <p:sp>
              <p:nvSpPr>
                <p:cNvPr id="882730" name="Line 42"/>
                <p:cNvSpPr>
                  <a:spLocks noChangeShapeType="1"/>
                </p:cNvSpPr>
                <p:nvPr/>
              </p:nvSpPr>
              <p:spPr bwMode="auto">
                <a:xfrm>
                  <a:off x="3929" y="2527"/>
                  <a:ext cx="405" cy="1"/>
                </a:xfrm>
                <a:prstGeom prst="line">
                  <a:avLst/>
                </a:prstGeom>
                <a:noFill/>
                <a:ln w="38160">
                  <a:solidFill>
                    <a:srgbClr val="B50069"/>
                  </a:solidFill>
                  <a:miter lim="800000"/>
                  <a:headEnd/>
                  <a:tailEnd type="triangle" w="med" len="med"/>
                </a:ln>
              </p:spPr>
              <p:txBody>
                <a:bodyPr/>
                <a:lstStyle/>
                <a:p>
                  <a:endParaRPr lang="en-US"/>
                </a:p>
              </p:txBody>
            </p:sp>
            <p:sp>
              <p:nvSpPr>
                <p:cNvPr id="882731" name="Line 43"/>
                <p:cNvSpPr>
                  <a:spLocks noChangeShapeType="1"/>
                </p:cNvSpPr>
                <p:nvPr/>
              </p:nvSpPr>
              <p:spPr bwMode="auto">
                <a:xfrm>
                  <a:off x="3929" y="2409"/>
                  <a:ext cx="405" cy="1"/>
                </a:xfrm>
                <a:prstGeom prst="line">
                  <a:avLst/>
                </a:prstGeom>
                <a:noFill/>
                <a:ln w="38160" cap="rnd">
                  <a:solidFill>
                    <a:srgbClr val="B50069"/>
                  </a:solidFill>
                  <a:prstDash val="sysDot"/>
                  <a:miter lim="800000"/>
                  <a:headEnd/>
                  <a:tailEnd type="triangle" w="med" len="med"/>
                </a:ln>
              </p:spPr>
              <p:txBody>
                <a:bodyPr/>
                <a:lstStyle/>
                <a:p>
                  <a:endParaRPr lang="en-US"/>
                </a:p>
              </p:txBody>
            </p:sp>
            <p:sp>
              <p:nvSpPr>
                <p:cNvPr id="882732" name="Line 44"/>
                <p:cNvSpPr>
                  <a:spLocks noChangeShapeType="1"/>
                </p:cNvSpPr>
                <p:nvPr/>
              </p:nvSpPr>
              <p:spPr bwMode="auto">
                <a:xfrm>
                  <a:off x="3934" y="2309"/>
                  <a:ext cx="405" cy="1"/>
                </a:xfrm>
                <a:prstGeom prst="line">
                  <a:avLst/>
                </a:prstGeom>
                <a:noFill/>
                <a:ln w="38160">
                  <a:solidFill>
                    <a:srgbClr val="B50069"/>
                  </a:solidFill>
                  <a:miter lim="800000"/>
                  <a:headEnd/>
                  <a:tailEnd type="triangle" w="med" len="med"/>
                </a:ln>
              </p:spPr>
              <p:txBody>
                <a:bodyPr/>
                <a:lstStyle/>
                <a:p>
                  <a:endParaRPr lang="en-US"/>
                </a:p>
              </p:txBody>
            </p:sp>
          </p:grpSp>
          <p:sp>
            <p:nvSpPr>
              <p:cNvPr id="882733" name="Text Box 45"/>
              <p:cNvSpPr txBox="1">
                <a:spLocks noChangeArrowheads="1"/>
              </p:cNvSpPr>
              <p:nvPr/>
            </p:nvSpPr>
            <p:spPr bwMode="auto">
              <a:xfrm>
                <a:off x="4088" y="1134"/>
                <a:ext cx="1545" cy="410"/>
              </a:xfrm>
              <a:prstGeom prst="rect">
                <a:avLst/>
              </a:prstGeom>
              <a:noFill/>
              <a:ln w="9360">
                <a:solidFill>
                  <a:srgbClr val="B50069"/>
                </a:solidFill>
                <a:miter lim="800000"/>
                <a:headEnd/>
                <a:tailEnd/>
              </a:ln>
            </p:spPr>
            <p:txBody>
              <a:bodyPr lIns="90000" tIns="46800" rIns="90000" bIns="46800">
                <a:spAutoFit/>
              </a:bodyPr>
              <a:lstStyle/>
              <a:p>
                <a:pPr defTabSz="449263">
                  <a:spcBef>
                    <a:spcPts val="1125"/>
                  </a:spcBef>
                  <a:buClr>
                    <a:srgbClr val="B50069"/>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B50069"/>
                    </a:solidFill>
                    <a:latin typeface="Times New Roman" pitchFamily="18" charset="0"/>
                    <a:cs typeface="Lucida Sans Unicode" pitchFamily="34" charset="0"/>
                  </a:rPr>
                  <a:t>Real time Probabilistic Coupled Forecast</a:t>
                </a:r>
              </a:p>
            </p:txBody>
          </p:sp>
        </p:grpSp>
        <p:grpSp>
          <p:nvGrpSpPr>
            <p:cNvPr id="882734" name="Group 46"/>
            <p:cNvGrpSpPr>
              <a:grpSpLocks/>
            </p:cNvGrpSpPr>
            <p:nvPr/>
          </p:nvGrpSpPr>
          <p:grpSpPr bwMode="auto">
            <a:xfrm>
              <a:off x="295" y="1549"/>
              <a:ext cx="594" cy="312"/>
              <a:chOff x="295" y="1549"/>
              <a:chExt cx="594" cy="312"/>
            </a:xfrm>
          </p:grpSpPr>
          <p:sp>
            <p:nvSpPr>
              <p:cNvPr id="882735" name="Line 47"/>
              <p:cNvSpPr>
                <a:spLocks noChangeShapeType="1"/>
              </p:cNvSpPr>
              <p:nvPr/>
            </p:nvSpPr>
            <p:spPr bwMode="auto">
              <a:xfrm>
                <a:off x="295" y="1862"/>
                <a:ext cx="595" cy="1"/>
              </a:xfrm>
              <a:prstGeom prst="line">
                <a:avLst/>
              </a:prstGeom>
              <a:noFill/>
              <a:ln w="28440">
                <a:solidFill>
                  <a:srgbClr val="000000"/>
                </a:solidFill>
                <a:miter lim="800000"/>
                <a:headEnd/>
                <a:tailEnd type="triangle" w="med" len="med"/>
              </a:ln>
            </p:spPr>
            <p:txBody>
              <a:bodyPr/>
              <a:lstStyle/>
              <a:p>
                <a:endParaRPr lang="en-US"/>
              </a:p>
            </p:txBody>
          </p:sp>
          <p:sp>
            <p:nvSpPr>
              <p:cNvPr id="882736" name="Text Box 48"/>
              <p:cNvSpPr txBox="1">
                <a:spLocks noChangeArrowheads="1"/>
              </p:cNvSpPr>
              <p:nvPr/>
            </p:nvSpPr>
            <p:spPr bwMode="auto">
              <a:xfrm>
                <a:off x="295" y="1549"/>
                <a:ext cx="458" cy="232"/>
              </a:xfrm>
              <a:prstGeom prst="rect">
                <a:avLst/>
              </a:prstGeom>
              <a:noFill/>
              <a:ln w="9525">
                <a:noFill/>
                <a:round/>
                <a:headEnd/>
                <a:tailEnd/>
              </a:ln>
            </p:spPr>
            <p:txBody>
              <a:bodyPr lIns="90000" tIns="46800" rIns="90000" bIns="46800">
                <a:spAutoFit/>
              </a:bodyPr>
              <a:lstStyle/>
              <a:p>
                <a:pPr defTabSz="449263">
                  <a:spcBef>
                    <a:spcPts val="11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3366"/>
                    </a:solidFill>
                    <a:latin typeface="Times New Roman" pitchFamily="18" charset="0"/>
                    <a:cs typeface="Lucida Sans Unicode" pitchFamily="34" charset="0"/>
                  </a:rPr>
                  <a:t>time</a:t>
                </a:r>
              </a:p>
            </p:txBody>
          </p:sp>
        </p:grpSp>
        <p:grpSp>
          <p:nvGrpSpPr>
            <p:cNvPr id="882737" name="Group 49"/>
            <p:cNvGrpSpPr>
              <a:grpSpLocks/>
            </p:cNvGrpSpPr>
            <p:nvPr/>
          </p:nvGrpSpPr>
          <p:grpSpPr bwMode="auto">
            <a:xfrm>
              <a:off x="769" y="1726"/>
              <a:ext cx="3249" cy="0"/>
              <a:chOff x="769" y="1726"/>
              <a:chExt cx="3249" cy="0"/>
            </a:xfrm>
          </p:grpSpPr>
          <p:sp>
            <p:nvSpPr>
              <p:cNvPr id="882738" name="Line 50"/>
              <p:cNvSpPr>
                <a:spLocks noChangeShapeType="1"/>
              </p:cNvSpPr>
              <p:nvPr/>
            </p:nvSpPr>
            <p:spPr bwMode="auto">
              <a:xfrm>
                <a:off x="1781" y="1726"/>
                <a:ext cx="869" cy="1"/>
              </a:xfrm>
              <a:prstGeom prst="line">
                <a:avLst/>
              </a:prstGeom>
              <a:noFill/>
              <a:ln w="38160">
                <a:solidFill>
                  <a:srgbClr val="3333CC"/>
                </a:solidFill>
                <a:miter lim="800000"/>
                <a:headEnd/>
                <a:tailEnd/>
              </a:ln>
            </p:spPr>
            <p:txBody>
              <a:bodyPr/>
              <a:lstStyle/>
              <a:p>
                <a:endParaRPr lang="en-US"/>
              </a:p>
            </p:txBody>
          </p:sp>
          <p:sp>
            <p:nvSpPr>
              <p:cNvPr id="882739" name="Line 51"/>
              <p:cNvSpPr>
                <a:spLocks noChangeShapeType="1"/>
              </p:cNvSpPr>
              <p:nvPr/>
            </p:nvSpPr>
            <p:spPr bwMode="auto">
              <a:xfrm>
                <a:off x="769" y="1726"/>
                <a:ext cx="1053" cy="1"/>
              </a:xfrm>
              <a:prstGeom prst="line">
                <a:avLst/>
              </a:prstGeom>
              <a:noFill/>
              <a:ln w="38160">
                <a:solidFill>
                  <a:srgbClr val="3333CC"/>
                </a:solidFill>
                <a:miter lim="800000"/>
                <a:headEnd/>
                <a:tailEnd/>
              </a:ln>
            </p:spPr>
            <p:txBody>
              <a:bodyPr/>
              <a:lstStyle/>
              <a:p>
                <a:endParaRPr lang="en-US"/>
              </a:p>
            </p:txBody>
          </p:sp>
          <p:sp>
            <p:nvSpPr>
              <p:cNvPr id="882740" name="Line 52"/>
              <p:cNvSpPr>
                <a:spLocks noChangeShapeType="1"/>
              </p:cNvSpPr>
              <p:nvPr/>
            </p:nvSpPr>
            <p:spPr bwMode="auto">
              <a:xfrm>
                <a:off x="3467" y="1726"/>
                <a:ext cx="551" cy="1"/>
              </a:xfrm>
              <a:prstGeom prst="line">
                <a:avLst/>
              </a:prstGeom>
              <a:noFill/>
              <a:ln w="38160">
                <a:solidFill>
                  <a:srgbClr val="3333CC"/>
                </a:solidFill>
                <a:miter lim="800000"/>
                <a:headEnd/>
                <a:tailEnd type="triangle" w="med" len="med"/>
              </a:ln>
            </p:spPr>
            <p:txBody>
              <a:bodyPr/>
              <a:lstStyle/>
              <a:p>
                <a:endParaRPr lang="en-US"/>
              </a:p>
            </p:txBody>
          </p:sp>
          <p:sp>
            <p:nvSpPr>
              <p:cNvPr id="882741" name="Line 53"/>
              <p:cNvSpPr>
                <a:spLocks noChangeShapeType="1"/>
              </p:cNvSpPr>
              <p:nvPr/>
            </p:nvSpPr>
            <p:spPr bwMode="auto">
              <a:xfrm>
                <a:off x="2651" y="1726"/>
                <a:ext cx="816" cy="1"/>
              </a:xfrm>
              <a:prstGeom prst="line">
                <a:avLst/>
              </a:prstGeom>
              <a:noFill/>
              <a:ln w="38160">
                <a:solidFill>
                  <a:srgbClr val="00AE00"/>
                </a:solidFill>
                <a:prstDash val="sysDot"/>
                <a:miter lim="800000"/>
                <a:headEnd/>
                <a:tailEnd/>
              </a:ln>
            </p:spPr>
            <p:txBody>
              <a:bodyPr/>
              <a:lstStyle/>
              <a:p>
                <a:endParaRPr lang="en-US"/>
              </a:p>
            </p:txBody>
          </p:sp>
        </p:grpSp>
      </p:grpSp>
      <p:grpSp>
        <p:nvGrpSpPr>
          <p:cNvPr id="882742" name="Group 54"/>
          <p:cNvGrpSpPr>
            <a:grpSpLocks/>
          </p:cNvGrpSpPr>
          <p:nvPr/>
        </p:nvGrpSpPr>
        <p:grpSpPr bwMode="auto">
          <a:xfrm>
            <a:off x="8823325" y="2798763"/>
            <a:ext cx="904875" cy="1217612"/>
            <a:chOff x="5142" y="1840"/>
            <a:chExt cx="527" cy="767"/>
          </a:xfrm>
        </p:grpSpPr>
        <p:sp>
          <p:nvSpPr>
            <p:cNvPr id="882743" name="Freeform 55"/>
            <p:cNvSpPr>
              <a:spLocks noChangeArrowheads="1"/>
            </p:cNvSpPr>
            <p:nvPr/>
          </p:nvSpPr>
          <p:spPr bwMode="auto">
            <a:xfrm>
              <a:off x="5142" y="1840"/>
              <a:ext cx="384" cy="768"/>
            </a:xfrm>
            <a:custGeom>
              <a:avLst/>
              <a:gdLst>
                <a:gd name="T0" fmla="*/ 101 w 381"/>
                <a:gd name="T1" fmla="*/ 0 h 432"/>
                <a:gd name="T2" fmla="*/ 373 w 381"/>
                <a:gd name="T3" fmla="*/ 200 h 432"/>
                <a:gd name="T4" fmla="*/ 53 w 381"/>
                <a:gd name="T5" fmla="*/ 384 h 432"/>
                <a:gd name="T6" fmla="*/ 53 w 381"/>
                <a:gd name="T7" fmla="*/ 432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p:spPr>
          <p:txBody>
            <a:bodyPr wrap="none" anchor="ctr"/>
            <a:lstStyle/>
            <a:p>
              <a:pPr eaLnBrk="0" hangingPunct="0">
                <a:spcBef>
                  <a:spcPct val="50000"/>
                </a:spcBef>
              </a:pPr>
              <a:endParaRPr lang="en-US"/>
            </a:p>
          </p:txBody>
        </p:sp>
        <p:sp>
          <p:nvSpPr>
            <p:cNvPr id="882744" name="Freeform 56"/>
            <p:cNvSpPr>
              <a:spLocks noChangeArrowheads="1"/>
            </p:cNvSpPr>
            <p:nvPr/>
          </p:nvSpPr>
          <p:spPr bwMode="auto">
            <a:xfrm>
              <a:off x="5142" y="1840"/>
              <a:ext cx="528" cy="768"/>
            </a:xfrm>
            <a:custGeom>
              <a:avLst/>
              <a:gdLst>
                <a:gd name="T0" fmla="*/ 96 w 344"/>
                <a:gd name="T1" fmla="*/ 0 h 440"/>
                <a:gd name="T2" fmla="*/ 336 w 344"/>
                <a:gd name="T3" fmla="*/ 96 h 440"/>
                <a:gd name="T4" fmla="*/ 48 w 344"/>
                <a:gd name="T5" fmla="*/ 384 h 440"/>
                <a:gd name="T6" fmla="*/ 48 w 344"/>
                <a:gd name="T7" fmla="*/ 432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p:spPr>
          <p:txBody>
            <a:bodyPr wrap="none" anchor="ctr"/>
            <a:lstStyle/>
            <a:p>
              <a:pPr eaLnBrk="0" hangingPunct="0">
                <a:spcBef>
                  <a:spcPct val="50000"/>
                </a:spcBef>
              </a:pPr>
              <a:endParaRPr lang="en-US"/>
            </a:p>
          </p:txBody>
        </p:sp>
      </p:grpSp>
      <p:sp>
        <p:nvSpPr>
          <p:cNvPr id="882745" name="TextBox 56"/>
          <p:cNvSpPr txBox="1">
            <a:spLocks noChangeArrowheads="1"/>
          </p:cNvSpPr>
          <p:nvPr/>
        </p:nvSpPr>
        <p:spPr bwMode="auto">
          <a:xfrm>
            <a:off x="5600700" y="4581525"/>
            <a:ext cx="4032250" cy="922338"/>
          </a:xfrm>
          <a:prstGeom prst="rect">
            <a:avLst/>
          </a:prstGeom>
          <a:noFill/>
          <a:ln w="9525">
            <a:noFill/>
            <a:miter lim="800000"/>
            <a:headEnd/>
            <a:tailEnd/>
          </a:ln>
        </p:spPr>
        <p:txBody>
          <a:bodyPr>
            <a:spAutoFit/>
          </a:bodyPr>
          <a:lstStyle/>
          <a:p>
            <a:pPr eaLnBrk="0" hangingPunct="0">
              <a:spcBef>
                <a:spcPct val="50000"/>
              </a:spcBef>
            </a:pPr>
            <a:r>
              <a:rPr lang="en-GB" sz="1800" b="0"/>
              <a:t>Consistency between historical and real-time initial conditions is required.</a:t>
            </a:r>
          </a:p>
        </p:txBody>
      </p:sp>
      <p:sp>
        <p:nvSpPr>
          <p:cNvPr id="58" name="TextBox 57"/>
          <p:cNvSpPr txBox="1"/>
          <p:nvPr/>
        </p:nvSpPr>
        <p:spPr>
          <a:xfrm>
            <a:off x="1281113" y="5732463"/>
            <a:ext cx="8424862" cy="401637"/>
          </a:xfrm>
          <a:prstGeom prst="rect">
            <a:avLst/>
          </a:prstGeom>
          <a:noFill/>
        </p:spPr>
        <p:txBody>
          <a:bodyPr>
            <a:spAutoFit/>
          </a:bodyPr>
          <a:lstStyle/>
          <a:p>
            <a:pPr algn="r" eaLnBrk="0" hangingPunct="0">
              <a:spcBef>
                <a:spcPct val="50000"/>
              </a:spcBef>
              <a:defRPr/>
            </a:pPr>
            <a:r>
              <a:rPr lang="en-GB" dirty="0" err="1">
                <a:solidFill>
                  <a:schemeClr val="accent2">
                    <a:lumMod val="50000"/>
                  </a:schemeClr>
                </a:solidFill>
                <a:cs typeface="+mn-cs"/>
              </a:rPr>
              <a:t>Hindcasts</a:t>
            </a:r>
            <a:r>
              <a:rPr lang="en-GB" dirty="0">
                <a:solidFill>
                  <a:schemeClr val="accent2">
                    <a:lumMod val="50000"/>
                  </a:schemeClr>
                </a:solidFill>
                <a:cs typeface="+mn-cs"/>
              </a:rPr>
              <a:t> are also needed for skill estimation</a:t>
            </a:r>
          </a:p>
        </p:txBody>
      </p:sp>
    </p:spTree>
    <p:extLst>
      <p:ext uri="{BB962C8B-B14F-4D97-AF65-F5344CB8AC3E}">
        <p14:creationId xmlns:p14="http://schemas.microsoft.com/office/powerpoint/2010/main" val="984477277"/>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GB" sz="2800" dirty="0" smtClean="0"/>
              <a:t>Initialization Problem: Production of Optimal I.C.</a:t>
            </a:r>
            <a:endParaRPr lang="en-US" sz="2800" dirty="0" smtClean="0"/>
          </a:p>
        </p:txBody>
      </p:sp>
      <p:sp>
        <p:nvSpPr>
          <p:cNvPr id="58370" name="Rectangle 3"/>
          <p:cNvSpPr>
            <a:spLocks noGrp="1" noChangeArrowheads="1"/>
          </p:cNvSpPr>
          <p:nvPr>
            <p:ph type="body" idx="1"/>
          </p:nvPr>
        </p:nvSpPr>
        <p:spPr>
          <a:xfrm>
            <a:off x="182563" y="981074"/>
            <a:ext cx="9306941" cy="5688285"/>
          </a:xfrm>
        </p:spPr>
        <p:txBody>
          <a:bodyPr/>
          <a:lstStyle/>
          <a:p>
            <a:r>
              <a:rPr lang="en-GB" sz="1800" b="1" dirty="0" smtClean="0"/>
              <a:t>Optimal Initial Conditions: those that produce the best forecast.</a:t>
            </a:r>
          </a:p>
          <a:p>
            <a:pPr lvl="1">
              <a:lnSpc>
                <a:spcPct val="90000"/>
              </a:lnSpc>
              <a:buFont typeface="Wingdings" pitchFamily="2" charset="2"/>
              <a:buNone/>
            </a:pPr>
            <a:r>
              <a:rPr lang="en-GB" sz="1400" dirty="0" smtClean="0"/>
              <a:t>Need of a metric: lead time, variable, region (i.e. subjective choice)</a:t>
            </a:r>
          </a:p>
          <a:p>
            <a:pPr lvl="1">
              <a:lnSpc>
                <a:spcPct val="90000"/>
              </a:lnSpc>
              <a:buFont typeface="Wingdings" pitchFamily="2" charset="2"/>
              <a:buNone/>
            </a:pPr>
            <a:r>
              <a:rPr lang="en-GB" sz="1400" u="sng" dirty="0" smtClean="0">
                <a:solidFill>
                  <a:srgbClr val="00279F"/>
                </a:solidFill>
              </a:rPr>
              <a:t>Usually forecast of SST indices, lead time 1-6 months</a:t>
            </a:r>
          </a:p>
          <a:p>
            <a:pPr lvl="1">
              <a:lnSpc>
                <a:spcPct val="90000"/>
              </a:lnSpc>
              <a:buFont typeface="Wingdings" pitchFamily="2" charset="2"/>
              <a:buNone/>
            </a:pPr>
            <a:endParaRPr lang="en-GB" sz="1400" dirty="0" smtClean="0"/>
          </a:p>
          <a:p>
            <a:pPr lvl="1">
              <a:lnSpc>
                <a:spcPct val="90000"/>
              </a:lnSpc>
              <a:buFont typeface="Wingdings" pitchFamily="2" charset="2"/>
              <a:buNone/>
            </a:pPr>
            <a:endParaRPr lang="en-GB" sz="1400" dirty="0" smtClean="0"/>
          </a:p>
          <a:p>
            <a:r>
              <a:rPr lang="en-GB" sz="1800" dirty="0" smtClean="0"/>
              <a:t>Theoretically, initial conditions should represent accurately the state of the real world  and</a:t>
            </a:r>
            <a:r>
              <a:rPr lang="en-GB" sz="1800" dirty="0"/>
              <a:t> </a:t>
            </a:r>
            <a:r>
              <a:rPr lang="en-GB" sz="1800" dirty="0" smtClean="0"/>
              <a:t>project into the model attractor, so the model is able to evolve them.</a:t>
            </a:r>
          </a:p>
          <a:p>
            <a:pPr lvl="2" algn="ctr">
              <a:lnSpc>
                <a:spcPct val="90000"/>
              </a:lnSpc>
              <a:buFontTx/>
              <a:buNone/>
            </a:pPr>
            <a:r>
              <a:rPr lang="en-GB" sz="1400" b="1" i="1" u="sng" dirty="0" smtClean="0">
                <a:solidFill>
                  <a:srgbClr val="00279F"/>
                </a:solidFill>
              </a:rPr>
              <a:t>Difficult in the presence of model error</a:t>
            </a:r>
          </a:p>
          <a:p>
            <a:pPr lvl="2">
              <a:lnSpc>
                <a:spcPct val="90000"/>
              </a:lnSpc>
              <a:buFontTx/>
              <a:buNone/>
            </a:pPr>
            <a:endParaRPr lang="en-GB" sz="1400" b="1" i="1" u="sng" dirty="0" smtClean="0">
              <a:solidFill>
                <a:srgbClr val="00279F"/>
              </a:solidFill>
            </a:endParaRPr>
          </a:p>
          <a:p>
            <a:r>
              <a:rPr lang="en-GB" sz="1800" dirty="0" smtClean="0"/>
              <a:t>Practical requirements: Consistency between re-forecasts and real time fc</a:t>
            </a:r>
          </a:p>
          <a:p>
            <a:pPr lvl="1" algn="ctr">
              <a:lnSpc>
                <a:spcPct val="90000"/>
              </a:lnSpc>
              <a:buFont typeface="Wingdings" pitchFamily="2" charset="2"/>
              <a:buNone/>
            </a:pPr>
            <a:r>
              <a:rPr lang="en-GB" sz="1400" b="1" i="1" u="sng" dirty="0" smtClean="0">
                <a:solidFill>
                  <a:schemeClr val="accent1">
                    <a:lumMod val="50000"/>
                  </a:schemeClr>
                </a:solidFill>
              </a:rPr>
              <a:t>Need for historical ocean reanalysis</a:t>
            </a:r>
          </a:p>
          <a:p>
            <a:r>
              <a:rPr lang="en-GB" sz="1800" dirty="0" smtClean="0"/>
              <a:t>Current Priorities:</a:t>
            </a:r>
          </a:p>
          <a:p>
            <a:pPr lvl="2">
              <a:lnSpc>
                <a:spcPct val="90000"/>
              </a:lnSpc>
            </a:pPr>
            <a:r>
              <a:rPr lang="en-GB" sz="1400" dirty="0" smtClean="0"/>
              <a:t>Initialization of SST and ocean subsurface. </a:t>
            </a:r>
          </a:p>
          <a:p>
            <a:pPr lvl="2">
              <a:lnSpc>
                <a:spcPct val="90000"/>
              </a:lnSpc>
            </a:pPr>
            <a:r>
              <a:rPr lang="en-GB" sz="1400" dirty="0" smtClean="0"/>
              <a:t>Land/ice/snow </a:t>
            </a:r>
          </a:p>
          <a:p>
            <a:pPr lvl="1">
              <a:lnSpc>
                <a:spcPct val="90000"/>
              </a:lnSpc>
              <a:buFont typeface="Wingdings" pitchFamily="2" charset="2"/>
              <a:buNone/>
            </a:pPr>
            <a:endParaRPr lang="en-US"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Grp="1" noChangeArrowheads="1"/>
          </p:cNvSpPr>
          <p:nvPr>
            <p:ph type="title" sz="quarter" idx="4294967295"/>
          </p:nvPr>
        </p:nvSpPr>
        <p:spPr>
          <a:xfrm>
            <a:off x="273050" y="765175"/>
            <a:ext cx="4248150" cy="1079500"/>
          </a:xfrm>
        </p:spPr>
        <p:txBody>
          <a:bodyPr/>
          <a:lstStyle/>
          <a:p>
            <a:r>
              <a:rPr lang="en-GB" sz="2000" smtClean="0"/>
              <a:t>A decade of progress on ENSO prediction</a:t>
            </a:r>
          </a:p>
        </p:txBody>
      </p:sp>
      <p:pic>
        <p:nvPicPr>
          <p:cNvPr id="967683" name="Picture 3" descr="psrms_s321"/>
          <p:cNvPicPr>
            <a:picLocks noGrp="1" noChangeAspect="1" noChangeArrowheads="1"/>
          </p:cNvPicPr>
          <p:nvPr>
            <p:ph sz="quarter" idx="4294967295"/>
          </p:nvPr>
        </p:nvPicPr>
        <p:blipFill>
          <a:blip r:embed="rId3" cstate="print"/>
          <a:srcRect l="3113" t="3987" r="3572" b="48970"/>
          <a:stretch>
            <a:fillRect/>
          </a:stretch>
        </p:blipFill>
        <p:spPr>
          <a:xfrm>
            <a:off x="273050" y="1808163"/>
            <a:ext cx="4240213" cy="2790825"/>
          </a:xfrm>
        </p:spPr>
      </p:pic>
      <p:sp>
        <p:nvSpPr>
          <p:cNvPr id="967684" name="Text Box 4"/>
          <p:cNvSpPr txBox="1">
            <a:spLocks noChangeArrowheads="1"/>
          </p:cNvSpPr>
          <p:nvPr/>
        </p:nvSpPr>
        <p:spPr bwMode="auto">
          <a:xfrm>
            <a:off x="227013" y="5319713"/>
            <a:ext cx="4875212" cy="947737"/>
          </a:xfrm>
          <a:prstGeom prst="rect">
            <a:avLst/>
          </a:prstGeom>
          <a:noFill/>
          <a:ln w="12700">
            <a:noFill/>
            <a:miter lim="800000"/>
            <a:headEnd type="none" w="sm" len="sm"/>
            <a:tailEnd type="none" w="sm" len="sm"/>
          </a:ln>
        </p:spPr>
        <p:txBody>
          <a:bodyPr>
            <a:spAutoFit/>
          </a:bodyPr>
          <a:lstStyle/>
          <a:p>
            <a:pPr eaLnBrk="0" hangingPunct="0">
              <a:spcBef>
                <a:spcPct val="50000"/>
              </a:spcBef>
              <a:buFontTx/>
              <a:buChar char="•"/>
            </a:pPr>
            <a:r>
              <a:rPr lang="en-GB" sz="1600">
                <a:latin typeface="Times"/>
              </a:rPr>
              <a:t>Steady progress: ~1 month/decade skill gain </a:t>
            </a:r>
          </a:p>
          <a:p>
            <a:pPr eaLnBrk="0" hangingPunct="0">
              <a:spcBef>
                <a:spcPct val="50000"/>
              </a:spcBef>
              <a:buFontTx/>
              <a:buChar char="•"/>
            </a:pPr>
            <a:r>
              <a:rPr lang="en-GB" sz="1600">
                <a:latin typeface="Times"/>
              </a:rPr>
              <a:t>How much is due to the initialization, how much to model development?</a:t>
            </a:r>
          </a:p>
        </p:txBody>
      </p:sp>
      <p:grpSp>
        <p:nvGrpSpPr>
          <p:cNvPr id="967685" name="Group 5"/>
          <p:cNvGrpSpPr>
            <a:grpSpLocks/>
          </p:cNvGrpSpPr>
          <p:nvPr/>
        </p:nvGrpSpPr>
        <p:grpSpPr bwMode="auto">
          <a:xfrm>
            <a:off x="182563" y="4772025"/>
            <a:ext cx="4606925" cy="457200"/>
            <a:chOff x="325" y="3918"/>
            <a:chExt cx="2902" cy="288"/>
          </a:xfrm>
        </p:grpSpPr>
        <p:sp>
          <p:nvSpPr>
            <p:cNvPr id="967686" name="Text Box 6"/>
            <p:cNvSpPr txBox="1">
              <a:spLocks noChangeArrowheads="1"/>
            </p:cNvSpPr>
            <p:nvPr/>
          </p:nvSpPr>
          <p:spPr bwMode="auto">
            <a:xfrm>
              <a:off x="370" y="3918"/>
              <a:ext cx="2857" cy="288"/>
            </a:xfrm>
            <a:prstGeom prst="rect">
              <a:avLst/>
            </a:prstGeom>
            <a:solidFill>
              <a:schemeClr val="bg1"/>
            </a:solidFill>
            <a:ln w="12700">
              <a:noFill/>
              <a:miter lim="800000"/>
              <a:headEnd type="none" w="sm" len="sm"/>
              <a:tailEnd type="none" w="sm" len="sm"/>
            </a:ln>
          </p:spPr>
          <p:txBody>
            <a:bodyPr>
              <a:spAutoFit/>
            </a:bodyPr>
            <a:lstStyle/>
            <a:p>
              <a:pPr eaLnBrk="0" hangingPunct="0">
                <a:spcBef>
                  <a:spcPct val="50000"/>
                </a:spcBef>
              </a:pPr>
              <a:r>
                <a:rPr lang="en-GB" sz="2400">
                  <a:latin typeface="Times"/>
                </a:rPr>
                <a:t>       S1              S2               S3       </a:t>
              </a:r>
            </a:p>
          </p:txBody>
        </p:sp>
        <p:sp>
          <p:nvSpPr>
            <p:cNvPr id="967687" name="Line 7"/>
            <p:cNvSpPr>
              <a:spLocks noChangeShapeType="1"/>
            </p:cNvSpPr>
            <p:nvPr/>
          </p:nvSpPr>
          <p:spPr bwMode="auto">
            <a:xfrm>
              <a:off x="325" y="4045"/>
              <a:ext cx="308" cy="0"/>
            </a:xfrm>
            <a:prstGeom prst="line">
              <a:avLst/>
            </a:prstGeom>
            <a:noFill/>
            <a:ln w="38100">
              <a:solidFill>
                <a:srgbClr val="008000"/>
              </a:solidFill>
              <a:round/>
              <a:headEnd type="none" w="sm" len="sm"/>
              <a:tailEnd type="none" w="sm" len="sm"/>
            </a:ln>
          </p:spPr>
          <p:txBody>
            <a:bodyPr wrap="none"/>
            <a:lstStyle/>
            <a:p>
              <a:endParaRPr lang="en-US"/>
            </a:p>
          </p:txBody>
        </p:sp>
        <p:sp>
          <p:nvSpPr>
            <p:cNvPr id="967688" name="Line 8"/>
            <p:cNvSpPr>
              <a:spLocks noChangeShapeType="1"/>
            </p:cNvSpPr>
            <p:nvPr/>
          </p:nvSpPr>
          <p:spPr bwMode="auto">
            <a:xfrm>
              <a:off x="1277" y="4045"/>
              <a:ext cx="308" cy="0"/>
            </a:xfrm>
            <a:prstGeom prst="line">
              <a:avLst/>
            </a:prstGeom>
            <a:noFill/>
            <a:ln w="38100">
              <a:solidFill>
                <a:srgbClr val="3333CC"/>
              </a:solidFill>
              <a:round/>
              <a:headEnd type="none" w="sm" len="sm"/>
              <a:tailEnd type="none" w="sm" len="sm"/>
            </a:ln>
          </p:spPr>
          <p:txBody>
            <a:bodyPr wrap="none"/>
            <a:lstStyle/>
            <a:p>
              <a:endParaRPr lang="en-US"/>
            </a:p>
          </p:txBody>
        </p:sp>
        <p:sp>
          <p:nvSpPr>
            <p:cNvPr id="967689" name="Line 9"/>
            <p:cNvSpPr>
              <a:spLocks noChangeShapeType="1"/>
            </p:cNvSpPr>
            <p:nvPr/>
          </p:nvSpPr>
          <p:spPr bwMode="auto">
            <a:xfrm>
              <a:off x="2241" y="4059"/>
              <a:ext cx="307" cy="0"/>
            </a:xfrm>
            <a:prstGeom prst="line">
              <a:avLst/>
            </a:prstGeom>
            <a:noFill/>
            <a:ln w="38100">
              <a:solidFill>
                <a:schemeClr val="hlink"/>
              </a:solidFill>
              <a:round/>
              <a:headEnd type="none" w="sm" len="sm"/>
              <a:tailEnd type="none" w="sm" len="sm"/>
            </a:ln>
          </p:spPr>
          <p:txBody>
            <a:bodyPr wrap="none"/>
            <a:lstStyle/>
            <a:p>
              <a:endParaRPr lang="en-US"/>
            </a:p>
          </p:txBody>
        </p:sp>
      </p:grpSp>
      <p:sp>
        <p:nvSpPr>
          <p:cNvPr id="967690" name="Line 10"/>
          <p:cNvSpPr>
            <a:spLocks noChangeShapeType="1"/>
          </p:cNvSpPr>
          <p:nvPr/>
        </p:nvSpPr>
        <p:spPr bwMode="auto">
          <a:xfrm>
            <a:off x="1892300" y="3519488"/>
            <a:ext cx="633413" cy="0"/>
          </a:xfrm>
          <a:prstGeom prst="line">
            <a:avLst/>
          </a:prstGeom>
          <a:noFill/>
          <a:ln w="12700">
            <a:solidFill>
              <a:schemeClr val="tx1"/>
            </a:solidFill>
            <a:round/>
            <a:headEnd type="triangle" w="med" len="med"/>
            <a:tailEnd type="triangle" w="med" len="med"/>
          </a:ln>
        </p:spPr>
        <p:txBody>
          <a:bodyPr wrap="none"/>
          <a:lstStyle/>
          <a:p>
            <a:endParaRPr lang="en-US"/>
          </a:p>
        </p:txBody>
      </p:sp>
      <p:grpSp>
        <p:nvGrpSpPr>
          <p:cNvPr id="3" name="Group 11"/>
          <p:cNvGrpSpPr>
            <a:grpSpLocks/>
          </p:cNvGrpSpPr>
          <p:nvPr/>
        </p:nvGrpSpPr>
        <p:grpSpPr bwMode="auto">
          <a:xfrm>
            <a:off x="5178425" y="952500"/>
            <a:ext cx="4919663" cy="5487988"/>
            <a:chOff x="3262" y="600"/>
            <a:chExt cx="3099" cy="3457"/>
          </a:xfrm>
        </p:grpSpPr>
        <p:graphicFrame>
          <p:nvGraphicFramePr>
            <p:cNvPr id="967692" name="Object 12"/>
            <p:cNvGraphicFramePr>
              <a:graphicFrameLocks noChangeAspect="1"/>
            </p:cNvGraphicFramePr>
            <p:nvPr/>
          </p:nvGraphicFramePr>
          <p:xfrm>
            <a:off x="3262" y="600"/>
            <a:ext cx="3099" cy="3112"/>
          </p:xfrm>
          <a:graphic>
            <a:graphicData uri="http://schemas.openxmlformats.org/presentationml/2006/ole">
              <mc:AlternateContent xmlns:mc="http://schemas.openxmlformats.org/markup-compatibility/2006">
                <mc:Choice xmlns:v="urn:schemas-microsoft-com:vml" Requires="v">
                  <p:oleObj spid="_x0000_s929810" name="Chart" r:id="rId4" imgW="9305830" imgH="5714914" progId="Excel.Sheet.8">
                    <p:embed followColorScheme="full"/>
                  </p:oleObj>
                </mc:Choice>
                <mc:Fallback>
                  <p:oleObj name="Chart" r:id="rId4" imgW="9305830" imgH="5714914" progId="Excel.Sheet.8">
                    <p:embed followColorScheme="full"/>
                    <p:pic>
                      <p:nvPicPr>
                        <p:cNvPr id="0" name=""/>
                        <p:cNvPicPr>
                          <a:picLocks noChangeAspect="1" noChangeArrowheads="1"/>
                        </p:cNvPicPr>
                        <p:nvPr/>
                      </p:nvPicPr>
                      <p:blipFill>
                        <a:blip r:embed="rId5"/>
                        <a:srcRect/>
                        <a:stretch>
                          <a:fillRect/>
                        </a:stretch>
                      </p:blipFill>
                      <p:spPr bwMode="auto">
                        <a:xfrm>
                          <a:off x="3262" y="600"/>
                          <a:ext cx="3099" cy="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7693" name="Text Box 13"/>
            <p:cNvSpPr txBox="1">
              <a:spLocks noChangeArrowheads="1"/>
            </p:cNvSpPr>
            <p:nvPr/>
          </p:nvSpPr>
          <p:spPr bwMode="auto">
            <a:xfrm>
              <a:off x="3290" y="3691"/>
              <a:ext cx="2835" cy="366"/>
            </a:xfrm>
            <a:prstGeom prst="rect">
              <a:avLst/>
            </a:prstGeom>
            <a:noFill/>
            <a:ln w="12700">
              <a:noFill/>
              <a:miter lim="800000"/>
              <a:headEnd/>
              <a:tailEnd/>
            </a:ln>
          </p:spPr>
          <p:txBody>
            <a:bodyPr>
              <a:spAutoFit/>
            </a:bodyPr>
            <a:lstStyle/>
            <a:p>
              <a:pPr eaLnBrk="0" hangingPunct="0">
                <a:spcBef>
                  <a:spcPct val="50000"/>
                </a:spcBef>
              </a:pPr>
              <a:r>
                <a:rPr lang="en-GB" sz="1600">
                  <a:solidFill>
                    <a:srgbClr val="990033"/>
                  </a:solidFill>
                </a:rPr>
                <a:t>Half of the gain on forecast skill is due to improved ocean initialization</a:t>
              </a:r>
            </a:p>
          </p:txBody>
        </p:sp>
      </p:grpSp>
      <p:sp>
        <p:nvSpPr>
          <p:cNvPr id="967694" name="TextBox 13"/>
          <p:cNvSpPr txBox="1">
            <a:spLocks noChangeArrowheads="1"/>
          </p:cNvSpPr>
          <p:nvPr/>
        </p:nvSpPr>
        <p:spPr bwMode="auto">
          <a:xfrm>
            <a:off x="992188" y="188913"/>
            <a:ext cx="6913562" cy="400050"/>
          </a:xfrm>
          <a:prstGeom prst="rect">
            <a:avLst/>
          </a:prstGeom>
          <a:noFill/>
          <a:ln w="9525">
            <a:noFill/>
            <a:miter lim="800000"/>
            <a:headEnd/>
            <a:tailEnd/>
          </a:ln>
        </p:spPr>
        <p:txBody>
          <a:bodyPr>
            <a:spAutoFit/>
          </a:bodyPr>
          <a:lstStyle/>
          <a:p>
            <a:pPr eaLnBrk="0" hangingPunct="0">
              <a:spcBef>
                <a:spcPct val="50000"/>
              </a:spcBef>
            </a:pPr>
            <a:r>
              <a:rPr lang="en-GB"/>
              <a:t>Initialization into Context</a:t>
            </a:r>
          </a:p>
        </p:txBody>
      </p:sp>
      <p:sp>
        <p:nvSpPr>
          <p:cNvPr id="967695" name="Text Box 15"/>
          <p:cNvSpPr txBox="1">
            <a:spLocks noChangeArrowheads="1"/>
          </p:cNvSpPr>
          <p:nvPr/>
        </p:nvSpPr>
        <p:spPr bwMode="auto">
          <a:xfrm>
            <a:off x="4953000" y="6613525"/>
            <a:ext cx="4824413" cy="244475"/>
          </a:xfrm>
          <a:prstGeom prst="rect">
            <a:avLst/>
          </a:prstGeom>
          <a:solidFill>
            <a:schemeClr val="bg1"/>
          </a:solidFill>
          <a:ln w="9525">
            <a:noFill/>
            <a:miter lim="800000"/>
            <a:headEnd/>
            <a:tailEnd/>
          </a:ln>
        </p:spPr>
        <p:txBody>
          <a:bodyPr>
            <a:spAutoFit/>
          </a:bodyPr>
          <a:lstStyle/>
          <a:p>
            <a:pPr algn="r">
              <a:spcBef>
                <a:spcPct val="50000"/>
              </a:spcBef>
            </a:pPr>
            <a:r>
              <a:rPr lang="en-GB" sz="1000"/>
              <a:t>Balmaseda et al 2010, OceanObs</a:t>
            </a:r>
            <a:endParaRPr lang="en-US" sz="1000"/>
          </a:p>
        </p:txBody>
      </p:sp>
    </p:spTree>
    <p:extLst>
      <p:ext uri="{BB962C8B-B14F-4D97-AF65-F5344CB8AC3E}">
        <p14:creationId xmlns:p14="http://schemas.microsoft.com/office/powerpoint/2010/main" val="226885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82443</TotalTime>
  <Pages>44</Pages>
  <Words>3586</Words>
  <Application>Microsoft Office PowerPoint</Application>
  <PresentationFormat>A4 Paper (210x297 mm)</PresentationFormat>
  <Paragraphs>439</Paragraphs>
  <Slides>41</Slides>
  <Notes>15</Notes>
  <HiddenSlides>6</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2</vt:i4>
      </vt:variant>
      <vt:variant>
        <vt:lpstr>Slide Titles</vt:lpstr>
      </vt:variant>
      <vt:variant>
        <vt:i4>41</vt:i4>
      </vt:variant>
    </vt:vector>
  </HeadingPairs>
  <TitlesOfParts>
    <vt:vector size="56" baseType="lpstr">
      <vt:lpstr>Arial</vt:lpstr>
      <vt:lpstr>Arial Black</vt:lpstr>
      <vt:lpstr>Calibri</vt:lpstr>
      <vt:lpstr>Helvetica</vt:lpstr>
      <vt:lpstr>Lucida Sans Unicode</vt:lpstr>
      <vt:lpstr>Symbol</vt:lpstr>
      <vt:lpstr>Times</vt:lpstr>
      <vt:lpstr>Times New Roman</vt:lpstr>
      <vt:lpstr>Verdana</vt:lpstr>
      <vt:lpstr>Wingdings</vt:lpstr>
      <vt:lpstr>1_Custom Design</vt:lpstr>
      <vt:lpstr>Custom Design</vt:lpstr>
      <vt:lpstr>Microsoft Office 98</vt:lpstr>
      <vt:lpstr>Chart</vt:lpstr>
      <vt:lpstr>Equation</vt:lpstr>
      <vt:lpstr>Initialization Techniques in Seasonal Forecasting</vt:lpstr>
      <vt:lpstr>Outline</vt:lpstr>
      <vt:lpstr>The basis for extended range forecasts</vt:lpstr>
      <vt:lpstr>Importance of Initialization</vt:lpstr>
      <vt:lpstr>Need to Initialize the subsurface of the ocean</vt:lpstr>
      <vt:lpstr>End-To-End Seasonal forecasting System</vt:lpstr>
      <vt:lpstr>Dealing with model error: Hindcasts</vt:lpstr>
      <vt:lpstr>Initialization Problem: Production of Optimal I.C.</vt:lpstr>
      <vt:lpstr>A decade of progress on ENSO prediction</vt:lpstr>
      <vt:lpstr>How do we initialize the ocean?</vt:lpstr>
      <vt:lpstr>Information to initialize the ocean</vt:lpstr>
      <vt:lpstr>Uncertainty in Surface Fluxes: Need for Data Assimilation</vt:lpstr>
      <vt:lpstr>The Assimilation corrects the ocean mean state</vt:lpstr>
      <vt:lpstr>Data coverage for Nov 2005</vt:lpstr>
      <vt:lpstr>PowerPoint Presentation</vt:lpstr>
      <vt:lpstr>Need to correct model  bias during assimilation</vt:lpstr>
      <vt:lpstr>Effect of bias correction on the time-evolution</vt:lpstr>
      <vt:lpstr>Ocean Initialization at the ECMWF</vt:lpstr>
      <vt:lpstr>ORAS4: 5 ens members 195709 to present</vt:lpstr>
      <vt:lpstr>Time correlation with altimeter SL product</vt:lpstr>
      <vt:lpstr>Impact on Seasonal Forecast Skill</vt:lpstr>
      <vt:lpstr>Quantifying the value of observational  information</vt:lpstr>
      <vt:lpstr>Impact of “real world” information on skill:</vt:lpstr>
      <vt:lpstr>Assessing the Ocean Observing System (S3)</vt:lpstr>
      <vt:lpstr>Initialization and forecast drift</vt:lpstr>
      <vt:lpstr>Seasonal Forecasts Approach Some caveats</vt:lpstr>
      <vt:lpstr>Perceived Paradigm for initialization of coupled forecasts</vt:lpstr>
      <vt:lpstr>Anomaly Initialization  </vt:lpstr>
      <vt:lpstr>PowerPoint Presentation</vt:lpstr>
      <vt:lpstr>Initialization Shock and  Skill</vt:lpstr>
      <vt:lpstr>Initialization Shock and non linearities</vt:lpstr>
      <vt:lpstr>Comparison of Strategies for dealing with systematic errors in a coupled ocean-atmosphere forecasting system as part of the EU FP7 COMBINE project</vt:lpstr>
      <vt:lpstr>Coupled model error</vt:lpstr>
      <vt:lpstr>Different mean states</vt:lpstr>
      <vt:lpstr>Comparison of Forecast Strategies:</vt:lpstr>
      <vt:lpstr>Nino3.4 SST forecasts November 1995 – November 1998</vt:lpstr>
      <vt:lpstr>Impact on Forecast Skill (ACC)                                     </vt:lpstr>
      <vt:lpstr>What about Full Coupled Initialization? </vt:lpstr>
      <vt:lpstr>Coupled Initialization and Forecast Shock</vt:lpstr>
      <vt:lpstr>Forecast Shock depends on Initialization</vt:lpstr>
      <vt:lpstr>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 background</dc:title>
  <dc:creator>Rob Hine</dc:creator>
  <cp:lastModifiedBy>Magdalena Alonso Balmaseda</cp:lastModifiedBy>
  <cp:revision>612</cp:revision>
  <cp:lastPrinted>2002-03-04T09:31:28Z</cp:lastPrinted>
  <dcterms:created xsi:type="dcterms:W3CDTF">1996-02-28T10:17:32Z</dcterms:created>
  <dcterms:modified xsi:type="dcterms:W3CDTF">2016-05-11T17:07:56Z</dcterms:modified>
</cp:coreProperties>
</file>