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50"/>
  </p:notesMasterIdLst>
  <p:handoutMasterIdLst>
    <p:handoutMasterId r:id="rId51"/>
  </p:handoutMasterIdLst>
  <p:sldIdLst>
    <p:sldId id="260" r:id="rId2"/>
    <p:sldId id="262" r:id="rId3"/>
    <p:sldId id="263" r:id="rId4"/>
    <p:sldId id="264" r:id="rId5"/>
    <p:sldId id="265" r:id="rId6"/>
    <p:sldId id="266" r:id="rId7"/>
    <p:sldId id="267" r:id="rId8"/>
    <p:sldId id="268" r:id="rId9"/>
    <p:sldId id="269" r:id="rId10"/>
    <p:sldId id="270" r:id="rId11"/>
    <p:sldId id="271" r:id="rId12"/>
    <p:sldId id="272" r:id="rId13"/>
    <p:sldId id="273" r:id="rId14"/>
    <p:sldId id="274" r:id="rId15"/>
    <p:sldId id="275" r:id="rId16"/>
    <p:sldId id="276" r:id="rId17"/>
    <p:sldId id="277" r:id="rId18"/>
    <p:sldId id="278" r:id="rId19"/>
    <p:sldId id="279" r:id="rId20"/>
    <p:sldId id="280" r:id="rId21"/>
    <p:sldId id="281" r:id="rId22"/>
    <p:sldId id="282" r:id="rId23"/>
    <p:sldId id="283" r:id="rId24"/>
    <p:sldId id="284" r:id="rId25"/>
    <p:sldId id="285" r:id="rId26"/>
    <p:sldId id="286" r:id="rId27"/>
    <p:sldId id="287" r:id="rId28"/>
    <p:sldId id="308" r:id="rId29"/>
    <p:sldId id="288" r:id="rId30"/>
    <p:sldId id="289" r:id="rId31"/>
    <p:sldId id="290" r:id="rId32"/>
    <p:sldId id="291" r:id="rId33"/>
    <p:sldId id="292" r:id="rId34"/>
    <p:sldId id="293" r:id="rId35"/>
    <p:sldId id="294" r:id="rId36"/>
    <p:sldId id="295" r:id="rId37"/>
    <p:sldId id="296" r:id="rId38"/>
    <p:sldId id="297" r:id="rId39"/>
    <p:sldId id="298" r:id="rId40"/>
    <p:sldId id="299" r:id="rId41"/>
    <p:sldId id="300" r:id="rId42"/>
    <p:sldId id="301" r:id="rId43"/>
    <p:sldId id="302" r:id="rId44"/>
    <p:sldId id="303" r:id="rId45"/>
    <p:sldId id="304" r:id="rId46"/>
    <p:sldId id="305" r:id="rId47"/>
    <p:sldId id="306" r:id="rId48"/>
    <p:sldId id="307" r:id="rId49"/>
  </p:sldIdLst>
  <p:sldSz cx="12188825"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3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frameSlides="1"/>
  <p:clrMru>
    <a:srgbClr val="064E83"/>
    <a:srgbClr val="6C8AAF"/>
    <a:srgbClr val="2E3F4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33" autoAdjust="0"/>
    <p:restoredTop sz="94598" autoAdjust="0"/>
  </p:normalViewPr>
  <p:slideViewPr>
    <p:cSldViewPr snapToGrid="0" snapToObjects="1" showGuides="1">
      <p:cViewPr varScale="1">
        <p:scale>
          <a:sx n="79" d="100"/>
          <a:sy n="79" d="100"/>
        </p:scale>
        <p:origin x="132" y="786"/>
      </p:cViewPr>
      <p:guideLst>
        <p:guide orient="horz" pos="2160"/>
        <p:guide pos="3838"/>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8238"/>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55"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handoutMaster" Target="handoutMasters/handoutMaster1.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257351A7-8A0E-BC4A-B507-BC9FBEDEB94D}" type="datetime1">
              <a:rPr lang="en-US" smtClean="0"/>
              <a:pPr/>
              <a:t>5/13/2016</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DEFFE683-3A33-1F4A-90D8-528147015F19}" type="slidenum">
              <a:rPr lang="en-US" smtClean="0"/>
              <a:pPr/>
              <a:t>‹#›</a:t>
            </a:fld>
            <a:endParaRPr lang="en-US"/>
          </a:p>
        </p:txBody>
      </p:sp>
    </p:spTree>
    <p:extLst>
      <p:ext uri="{BB962C8B-B14F-4D97-AF65-F5344CB8AC3E}">
        <p14:creationId xmlns:p14="http://schemas.microsoft.com/office/powerpoint/2010/main" val="34612195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C0BA50B-6875-0F43-A70A-41BA2A188017}" type="datetime1">
              <a:rPr lang="en-US" smtClean="0"/>
              <a:pPr/>
              <a:t>5/13/2016</a:t>
            </a:fld>
            <a:endParaRPr lang="en-US"/>
          </a:p>
        </p:txBody>
      </p:sp>
      <p:sp>
        <p:nvSpPr>
          <p:cNvPr id="4" name="Slide Image Placeholder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03270C-FB42-C54A-AC71-B4EEB4FA7F12}" type="slidenum">
              <a:rPr lang="en-US" smtClean="0"/>
              <a:pPr/>
              <a:t>‹#›</a:t>
            </a:fld>
            <a:endParaRPr lang="en-US"/>
          </a:p>
        </p:txBody>
      </p:sp>
    </p:spTree>
    <p:extLst>
      <p:ext uri="{BB962C8B-B14F-4D97-AF65-F5344CB8AC3E}">
        <p14:creationId xmlns:p14="http://schemas.microsoft.com/office/powerpoint/2010/main" val="2482967093"/>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D03270C-FB42-C54A-AC71-B4EEB4FA7F12}" type="slidenum">
              <a:rPr lang="en-US" smtClean="0"/>
              <a:pPr/>
              <a:t>1</a:t>
            </a:fld>
            <a:endParaRPr lang="en-US"/>
          </a:p>
        </p:txBody>
      </p:sp>
    </p:spTree>
    <p:extLst>
      <p:ext uri="{BB962C8B-B14F-4D97-AF65-F5344CB8AC3E}">
        <p14:creationId xmlns:p14="http://schemas.microsoft.com/office/powerpoint/2010/main" val="35354313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0002" name="Rectangle 2"/>
          <p:cNvSpPr>
            <a:spLocks noGrp="1" noRot="1" noChangeAspect="1" noChangeArrowheads="1" noTextEdit="1"/>
          </p:cNvSpPr>
          <p:nvPr>
            <p:ph type="sldImg"/>
          </p:nvPr>
        </p:nvSpPr>
        <p:spPr>
          <a:xfrm>
            <a:off x="300038" y="858838"/>
            <a:ext cx="6135687" cy="3452812"/>
          </a:xfrm>
          <a:ln/>
        </p:spPr>
      </p:sp>
      <p:sp>
        <p:nvSpPr>
          <p:cNvPr id="1280003" name="Rectangle 3"/>
          <p:cNvSpPr>
            <a:spLocks noGrp="1" noChangeArrowheads="1"/>
          </p:cNvSpPr>
          <p:nvPr>
            <p:ph type="body" idx="1"/>
          </p:nvPr>
        </p:nvSpPr>
        <p:spPr>
          <a:xfrm>
            <a:off x="817518" y="4683440"/>
            <a:ext cx="5095965" cy="4150726"/>
          </a:xfrm>
        </p:spPr>
        <p:txBody>
          <a:bodyPr/>
          <a:lstStyle/>
          <a:p>
            <a:endParaRPr lang="en-US"/>
          </a:p>
        </p:txBody>
      </p:sp>
    </p:spTree>
    <p:extLst>
      <p:ext uri="{BB962C8B-B14F-4D97-AF65-F5344CB8AC3E}">
        <p14:creationId xmlns:p14="http://schemas.microsoft.com/office/powerpoint/2010/main" val="424311539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4450" name="Rectangle 2"/>
          <p:cNvSpPr>
            <a:spLocks noGrp="1" noRot="1" noChangeAspect="1" noChangeArrowheads="1" noTextEdit="1"/>
          </p:cNvSpPr>
          <p:nvPr>
            <p:ph type="sldImg"/>
          </p:nvPr>
        </p:nvSpPr>
        <p:spPr>
          <a:xfrm>
            <a:off x="65088" y="757238"/>
            <a:ext cx="6600825" cy="3714750"/>
          </a:xfrm>
          <a:ln/>
        </p:spPr>
      </p:sp>
      <p:sp>
        <p:nvSpPr>
          <p:cNvPr id="1384451" name="Rectangle 3"/>
          <p:cNvSpPr>
            <a:spLocks noGrp="1" noChangeArrowheads="1"/>
          </p:cNvSpPr>
          <p:nvPr>
            <p:ph type="body" idx="1"/>
          </p:nvPr>
        </p:nvSpPr>
        <p:spPr>
          <a:xfrm>
            <a:off x="897043" y="4700881"/>
            <a:ext cx="4936915" cy="4396471"/>
          </a:xfrm>
        </p:spPr>
        <p:txBody>
          <a:bodyPr/>
          <a:lstStyle/>
          <a:p>
            <a:endParaRPr lang="es-ES"/>
          </a:p>
        </p:txBody>
      </p:sp>
    </p:spTree>
    <p:extLst>
      <p:ext uri="{BB962C8B-B14F-4D97-AF65-F5344CB8AC3E}">
        <p14:creationId xmlns:p14="http://schemas.microsoft.com/office/powerpoint/2010/main" val="41386242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D03270C-FB42-C54A-AC71-B4EEB4FA7F12}" type="slidenum">
              <a:rPr lang="en-US" smtClean="0"/>
              <a:pPr/>
              <a:t>21</a:t>
            </a:fld>
            <a:endParaRPr lang="en-US"/>
          </a:p>
        </p:txBody>
      </p:sp>
    </p:spTree>
    <p:extLst>
      <p:ext uri="{BB962C8B-B14F-4D97-AF65-F5344CB8AC3E}">
        <p14:creationId xmlns:p14="http://schemas.microsoft.com/office/powerpoint/2010/main" val="38163237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D03270C-FB42-C54A-AC71-B4EEB4FA7F12}" type="slidenum">
              <a:rPr lang="en-US" smtClean="0"/>
              <a:pPr/>
              <a:t>22</a:t>
            </a:fld>
            <a:endParaRPr lang="en-US"/>
          </a:p>
        </p:txBody>
      </p:sp>
    </p:spTree>
    <p:extLst>
      <p:ext uri="{BB962C8B-B14F-4D97-AF65-F5344CB8AC3E}">
        <p14:creationId xmlns:p14="http://schemas.microsoft.com/office/powerpoint/2010/main" val="414269874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0594" name="Rectangle 2"/>
          <p:cNvSpPr>
            <a:spLocks noGrp="1" noRot="1" noChangeAspect="1" noChangeArrowheads="1" noTextEdit="1"/>
          </p:cNvSpPr>
          <p:nvPr>
            <p:ph type="sldImg"/>
          </p:nvPr>
        </p:nvSpPr>
        <p:spPr>
          <a:xfrm>
            <a:off x="300038" y="858838"/>
            <a:ext cx="6135687" cy="3452812"/>
          </a:xfrm>
          <a:ln/>
        </p:spPr>
      </p:sp>
      <p:sp>
        <p:nvSpPr>
          <p:cNvPr id="1390595" name="Rectangle 3"/>
          <p:cNvSpPr>
            <a:spLocks noGrp="1" noChangeArrowheads="1"/>
          </p:cNvSpPr>
          <p:nvPr>
            <p:ph type="body" idx="1"/>
          </p:nvPr>
        </p:nvSpPr>
        <p:spPr>
          <a:xfrm>
            <a:off x="817518" y="4683440"/>
            <a:ext cx="5095965" cy="4150726"/>
          </a:xfrm>
        </p:spPr>
        <p:txBody>
          <a:bodyPr/>
          <a:lstStyle/>
          <a:p>
            <a:r>
              <a:rPr lang="en-GB"/>
              <a:t>Global mean T at 50 hPa. The observed cooling at this altitude is mainly driven by trends in ozone, which our model does not include. The volcanic spikes of El Chichon and Pinatubo are also clear in the observed data. </a:t>
            </a:r>
          </a:p>
        </p:txBody>
      </p:sp>
    </p:spTree>
    <p:extLst>
      <p:ext uri="{BB962C8B-B14F-4D97-AF65-F5344CB8AC3E}">
        <p14:creationId xmlns:p14="http://schemas.microsoft.com/office/powerpoint/2010/main" val="2789982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2D03270C-FB42-C54A-AC71-B4EEB4FA7F12}" type="slidenum">
              <a:rPr lang="en-US" smtClean="0"/>
              <a:pPr/>
              <a:t>30</a:t>
            </a:fld>
            <a:endParaRPr lang="en-US"/>
          </a:p>
        </p:txBody>
      </p:sp>
    </p:spTree>
    <p:extLst>
      <p:ext uri="{BB962C8B-B14F-4D97-AF65-F5344CB8AC3E}">
        <p14:creationId xmlns:p14="http://schemas.microsoft.com/office/powerpoint/2010/main" val="1405413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Date Placeholder 10"/>
          <p:cNvSpPr txBox="1">
            <a:spLocks/>
          </p:cNvSpPr>
          <p:nvPr userDrawn="1"/>
        </p:nvSpPr>
        <p:spPr>
          <a:xfrm>
            <a:off x="11090031" y="6163823"/>
            <a:ext cx="709754" cy="365125"/>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smtClean="0">
                <a:ln>
                  <a:noFill/>
                </a:ln>
                <a:solidFill>
                  <a:srgbClr val="064E83"/>
                </a:solidFill>
                <a:effectLst/>
                <a:uLnTx/>
                <a:uFillTx/>
                <a:latin typeface="+mn-lt"/>
                <a:ea typeface="+mn-ea"/>
                <a:cs typeface="+mn-cs"/>
              </a:rPr>
              <a:t>© ECMWF</a:t>
            </a:r>
          </a:p>
        </p:txBody>
      </p:sp>
      <p:sp>
        <p:nvSpPr>
          <p:cNvPr id="13" name="Text Placeholder 12"/>
          <p:cNvSpPr>
            <a:spLocks noGrp="1"/>
          </p:cNvSpPr>
          <p:nvPr>
            <p:ph type="body" sz="quarter" idx="10" hasCustomPrompt="1"/>
          </p:nvPr>
        </p:nvSpPr>
        <p:spPr>
          <a:xfrm>
            <a:off x="1078487" y="1481759"/>
            <a:ext cx="10011544" cy="519800"/>
          </a:xfrm>
          <a:prstGeom prst="rect">
            <a:avLst/>
          </a:prstGeom>
        </p:spPr>
        <p:txBody>
          <a:bodyPr vert="horz" wrap="square" lIns="0" tIns="0" rIns="0" bIns="0" anchor="b" anchorCtr="0">
            <a:spAutoFit/>
          </a:bodyPr>
          <a:lstStyle>
            <a:lvl1pPr marL="0" indent="0">
              <a:lnSpc>
                <a:spcPts val="4000"/>
              </a:lnSpc>
              <a:spcBef>
                <a:spcPts val="0"/>
              </a:spcBef>
              <a:buNone/>
              <a:defRPr sz="3600" b="1">
                <a:solidFill>
                  <a:srgbClr val="064E83"/>
                </a:solidFill>
              </a:defRPr>
            </a:lvl1pPr>
          </a:lstStyle>
          <a:p>
            <a:pPr lvl="0"/>
            <a:r>
              <a:rPr lang="en-GB" dirty="0" smtClean="0"/>
              <a:t>Title of Presentation</a:t>
            </a:r>
          </a:p>
        </p:txBody>
      </p:sp>
      <p:sp>
        <p:nvSpPr>
          <p:cNvPr id="15" name="Text Placeholder 12"/>
          <p:cNvSpPr>
            <a:spLocks noGrp="1"/>
          </p:cNvSpPr>
          <p:nvPr>
            <p:ph type="body" sz="quarter" idx="12" hasCustomPrompt="1"/>
          </p:nvPr>
        </p:nvSpPr>
        <p:spPr>
          <a:xfrm>
            <a:off x="1078489" y="2700001"/>
            <a:ext cx="10011542" cy="307777"/>
          </a:xfrm>
          <a:prstGeom prst="rect">
            <a:avLst/>
          </a:prstGeom>
        </p:spPr>
        <p:txBody>
          <a:bodyPr vert="horz" wrap="square" lIns="0" tIns="0" rIns="0" bIns="0">
            <a:spAutoFit/>
          </a:bodyPr>
          <a:lstStyle>
            <a:lvl1pPr marL="0" indent="0">
              <a:lnSpc>
                <a:spcPts val="2400"/>
              </a:lnSpc>
              <a:spcBef>
                <a:spcPts val="0"/>
              </a:spcBef>
              <a:buNone/>
              <a:defRPr sz="2000">
                <a:solidFill>
                  <a:srgbClr val="064E83"/>
                </a:solidFill>
              </a:defRPr>
            </a:lvl1pPr>
          </a:lstStyle>
          <a:p>
            <a:pPr lvl="0"/>
            <a:r>
              <a:rPr lang="en-GB" dirty="0" smtClean="0"/>
              <a:t>Author’s Name</a:t>
            </a:r>
          </a:p>
        </p:txBody>
      </p:sp>
      <p:sp>
        <p:nvSpPr>
          <p:cNvPr id="16" name="Text Placeholder 12"/>
          <p:cNvSpPr>
            <a:spLocks noGrp="1"/>
          </p:cNvSpPr>
          <p:nvPr>
            <p:ph type="body" sz="quarter" idx="13" hasCustomPrompt="1"/>
          </p:nvPr>
        </p:nvSpPr>
        <p:spPr>
          <a:xfrm>
            <a:off x="1078488" y="3074795"/>
            <a:ext cx="10011543" cy="254771"/>
          </a:xfrm>
          <a:prstGeom prst="rect">
            <a:avLst/>
          </a:prstGeom>
        </p:spPr>
        <p:txBody>
          <a:bodyPr vert="horz" wrap="square" lIns="0" tIns="0" rIns="0" bIns="0">
            <a:spAutoFit/>
          </a:bodyPr>
          <a:lstStyle>
            <a:lvl1pPr marL="0" indent="0">
              <a:lnSpc>
                <a:spcPts val="2000"/>
              </a:lnSpc>
              <a:spcBef>
                <a:spcPts val="0"/>
              </a:spcBef>
              <a:buNone/>
              <a:defRPr sz="1600">
                <a:solidFill>
                  <a:srgbClr val="064E83"/>
                </a:solidFill>
              </a:defRPr>
            </a:lvl1pPr>
          </a:lstStyle>
          <a:p>
            <a:pPr lvl="0"/>
            <a:r>
              <a:rPr lang="en-GB" dirty="0" smtClean="0"/>
              <a:t>Author’s Address</a:t>
            </a:r>
          </a:p>
        </p:txBody>
      </p:sp>
      <p:sp>
        <p:nvSpPr>
          <p:cNvPr id="17" name="Text Placeholder 12"/>
          <p:cNvSpPr>
            <a:spLocks noGrp="1"/>
          </p:cNvSpPr>
          <p:nvPr>
            <p:ph type="body" sz="quarter" idx="14" hasCustomPrompt="1"/>
          </p:nvPr>
        </p:nvSpPr>
        <p:spPr>
          <a:xfrm>
            <a:off x="1078489" y="3396583"/>
            <a:ext cx="10011542" cy="230832"/>
          </a:xfrm>
          <a:prstGeom prst="rect">
            <a:avLst/>
          </a:prstGeom>
        </p:spPr>
        <p:txBody>
          <a:bodyPr vert="horz" wrap="square" lIns="0" tIns="0" rIns="0" bIns="0">
            <a:spAutoFit/>
          </a:bodyPr>
          <a:lstStyle>
            <a:lvl1pPr marL="0" indent="0">
              <a:lnSpc>
                <a:spcPts val="1800"/>
              </a:lnSpc>
              <a:spcBef>
                <a:spcPts val="0"/>
              </a:spcBef>
              <a:buNone/>
              <a:defRPr sz="1400">
                <a:solidFill>
                  <a:srgbClr val="064E83"/>
                </a:solidFill>
              </a:defRPr>
            </a:lvl1pPr>
          </a:lstStyle>
          <a:p>
            <a:pPr lvl="0"/>
            <a:r>
              <a:rPr lang="en-GB" dirty="0" err="1" smtClean="0"/>
              <a:t>email@ddress</a:t>
            </a:r>
            <a:endParaRPr lang="en-GB" dirty="0" smtClean="0"/>
          </a:p>
        </p:txBody>
      </p:sp>
      <p:pic>
        <p:nvPicPr>
          <p:cNvPr id="9" name="Picture 8" descr="ECMWF_Master_Logo_RGB_nostrap.png"/>
          <p:cNvPicPr>
            <a:picLocks noChangeAspect="1"/>
          </p:cNvPicPr>
          <p:nvPr userDrawn="1"/>
        </p:nvPicPr>
        <p:blipFill>
          <a:blip r:embed="rId2"/>
          <a:stretch>
            <a:fillRect/>
          </a:stretch>
        </p:blipFill>
        <p:spPr>
          <a:xfrm>
            <a:off x="1078489" y="6293686"/>
            <a:ext cx="1342372" cy="230658"/>
          </a:xfrm>
          <a:prstGeom prst="rect">
            <a:avLst/>
          </a:prstGeom>
        </p:spPr>
      </p:pic>
      <p:sp>
        <p:nvSpPr>
          <p:cNvPr id="12" name="Footer Placeholder 11"/>
          <p:cNvSpPr>
            <a:spLocks noGrp="1"/>
          </p:cNvSpPr>
          <p:nvPr>
            <p:ph type="ftr" sz="quarter" idx="3"/>
          </p:nvPr>
        </p:nvSpPr>
        <p:spPr>
          <a:xfrm>
            <a:off x="2529355" y="6293687"/>
            <a:ext cx="6884275" cy="235262"/>
          </a:xfrm>
          <a:prstGeom prst="rect">
            <a:avLst/>
          </a:prstGeom>
        </p:spPr>
        <p:txBody>
          <a:bodyPr vert="horz" lIns="0" tIns="0" rIns="0" bIns="0" rtlCol="0" anchor="b" anchorCtr="0">
            <a:noAutofit/>
          </a:bodyPr>
          <a:lstStyle>
            <a:lvl1pPr algn="l">
              <a:defRPr sz="900" b="1" cap="all" baseline="0">
                <a:solidFill>
                  <a:srgbClr val="064E83"/>
                </a:solidFill>
              </a:defRPr>
            </a:lvl1pPr>
          </a:lstStyle>
          <a:p>
            <a:r>
              <a:rPr lang="en-GB" smtClean="0"/>
              <a:t>Predictability training course 2016: seasonal forecasting systems</a:t>
            </a:r>
            <a:endParaRPr lang="en-US" dirty="0"/>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narrow margins">
    <p:spTree>
      <p:nvGrpSpPr>
        <p:cNvPr id="1" name=""/>
        <p:cNvGrpSpPr/>
        <p:nvPr/>
      </p:nvGrpSpPr>
      <p:grpSpPr>
        <a:xfrm>
          <a:off x="0" y="0"/>
          <a:ext cx="0" cy="0"/>
          <a:chOff x="0" y="0"/>
          <a:chExt cx="0" cy="0"/>
        </a:xfrm>
      </p:grpSpPr>
      <p:sp>
        <p:nvSpPr>
          <p:cNvPr id="9" name="Title 8"/>
          <p:cNvSpPr>
            <a:spLocks noGrp="1"/>
          </p:cNvSpPr>
          <p:nvPr>
            <p:ph type="title"/>
          </p:nvPr>
        </p:nvSpPr>
        <p:spPr>
          <a:xfrm>
            <a:off x="1080000" y="360000"/>
            <a:ext cx="10029600" cy="369332"/>
          </a:xfrm>
          <a:prstGeom prst="rect">
            <a:avLst/>
          </a:prstGeom>
        </p:spPr>
        <p:txBody>
          <a:bodyPr lIns="0" tIns="0" rIns="0" bIns="0"/>
          <a:lstStyle>
            <a:lvl1pPr>
              <a:defRPr>
                <a:solidFill>
                  <a:srgbClr val="064E83"/>
                </a:solidFill>
              </a:defRPr>
            </a:lvl1pPr>
          </a:lstStyle>
          <a:p>
            <a:r>
              <a:rPr lang="en-US" smtClean="0"/>
              <a:t>Click to edit Master title style</a:t>
            </a:r>
            <a:endParaRPr lang="en-US" dirty="0"/>
          </a:p>
        </p:txBody>
      </p:sp>
      <p:sp>
        <p:nvSpPr>
          <p:cNvPr id="11" name="Content Placeholder 10"/>
          <p:cNvSpPr>
            <a:spLocks noGrp="1"/>
          </p:cNvSpPr>
          <p:nvPr>
            <p:ph sz="quarter" idx="14" hasCustomPrompt="1"/>
          </p:nvPr>
        </p:nvSpPr>
        <p:spPr>
          <a:xfrm>
            <a:off x="1080000" y="936000"/>
            <a:ext cx="10029600"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800"/>
              </a:spcBef>
              <a:buClr>
                <a:srgbClr val="064E83"/>
              </a:buClr>
              <a:defRPr sz="1600" baseline="0">
                <a:solidFill>
                  <a:schemeClr val="tx1"/>
                </a:solidFill>
              </a:defRPr>
            </a:lvl2pPr>
            <a:lvl3pPr marL="990000" indent="-270000">
              <a:lnSpc>
                <a:spcPts val="1800"/>
              </a:lnSpc>
              <a:spcBef>
                <a:spcPts val="700"/>
              </a:spcBef>
              <a:buClr>
                <a:srgbClr val="064E83"/>
              </a:buClr>
              <a:defRPr sz="1400" baseline="0">
                <a:solidFill>
                  <a:schemeClr val="tx1"/>
                </a:solidFill>
              </a:defRPr>
            </a:lvl3pPr>
            <a:lvl4pPr marL="1350000" indent="-270000">
              <a:lnSpc>
                <a:spcPts val="1600"/>
              </a:lnSpc>
              <a:spcBef>
                <a:spcPts val="6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smtClean="0"/>
              <a:t>Top level text goes in here </a:t>
            </a:r>
          </a:p>
          <a:p>
            <a:pPr lvl="1"/>
            <a:r>
              <a:rPr lang="en-GB" dirty="0" smtClean="0"/>
              <a:t>Second level text goes in here</a:t>
            </a:r>
          </a:p>
          <a:p>
            <a:pPr lvl="2"/>
            <a:r>
              <a:rPr lang="en-GB" dirty="0" smtClean="0"/>
              <a:t>Third level text goes in here</a:t>
            </a:r>
          </a:p>
          <a:p>
            <a:pPr lvl="3"/>
            <a:r>
              <a:rPr lang="en-GB" dirty="0" smtClean="0"/>
              <a:t>Fourth level text goes in here</a:t>
            </a:r>
          </a:p>
          <a:p>
            <a:pPr lvl="4"/>
            <a:r>
              <a:rPr lang="en-GB" dirty="0" smtClean="0"/>
              <a:t>Fifth level text goes in here</a:t>
            </a:r>
            <a:endParaRPr lang="en-US" dirty="0"/>
          </a:p>
        </p:txBody>
      </p:sp>
      <p:sp>
        <p:nvSpPr>
          <p:cNvPr id="12" name="Slide Number Placeholder 2"/>
          <p:cNvSpPr>
            <a:spLocks noGrp="1"/>
          </p:cNvSpPr>
          <p:nvPr>
            <p:ph type="sldNum" sz="quarter" idx="10"/>
          </p:nvPr>
        </p:nvSpPr>
        <p:spPr>
          <a:xfrm>
            <a:off x="10029600" y="6308255"/>
            <a:ext cx="2159224" cy="216000"/>
          </a:xfrm>
          <a:prstGeom prst="rect">
            <a:avLst/>
          </a:prstGeom>
        </p:spPr>
        <p:txBody>
          <a:bodyPr lIns="0" tIns="0" rIns="0" bIns="0" anchor="b" anchorCtr="0"/>
          <a:lstStyle>
            <a:lvl1pPr algn="ctr">
              <a:defRPr sz="900" b="1">
                <a:solidFill>
                  <a:srgbClr val="064E83"/>
                </a:solidFill>
              </a:defRPr>
            </a:lvl1pPr>
          </a:lstStyle>
          <a:p>
            <a:fld id="{E4AB80EA-DB86-D849-B86F-15DAF31F0474}" type="slidenum">
              <a:rPr lang="en-US" smtClean="0"/>
              <a:pPr/>
              <a:t>‹#›</a:t>
            </a:fld>
            <a:endParaRPr lang="en-US" dirty="0"/>
          </a:p>
        </p:txBody>
      </p:sp>
      <p:sp>
        <p:nvSpPr>
          <p:cNvPr id="15" name="Date Placeholder 10"/>
          <p:cNvSpPr txBox="1">
            <a:spLocks/>
          </p:cNvSpPr>
          <p:nvPr userDrawn="1"/>
        </p:nvSpPr>
        <p:spPr>
          <a:xfrm>
            <a:off x="8564419" y="6308255"/>
            <a:ext cx="1465181" cy="230657"/>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smtClean="0">
                <a:ln>
                  <a:noFill/>
                </a:ln>
                <a:solidFill>
                  <a:schemeClr val="bg1"/>
                </a:solidFill>
                <a:effectLst/>
                <a:uLnTx/>
                <a:uFillTx/>
                <a:latin typeface="+mn-lt"/>
                <a:ea typeface="+mn-ea"/>
                <a:cs typeface="+mn-cs"/>
              </a:rPr>
              <a:t>October 29, 2014</a:t>
            </a:r>
          </a:p>
        </p:txBody>
      </p:sp>
      <p:sp>
        <p:nvSpPr>
          <p:cNvPr id="16" name="Footer Placeholder 11"/>
          <p:cNvSpPr>
            <a:spLocks noGrp="1"/>
          </p:cNvSpPr>
          <p:nvPr>
            <p:ph type="ftr" sz="quarter" idx="3"/>
          </p:nvPr>
        </p:nvSpPr>
        <p:spPr>
          <a:xfrm>
            <a:off x="2586495" y="6308255"/>
            <a:ext cx="6498890" cy="230658"/>
          </a:xfrm>
          <a:prstGeom prst="rect">
            <a:avLst/>
          </a:prstGeom>
        </p:spPr>
        <p:txBody>
          <a:bodyPr vert="horz" lIns="0" tIns="0" rIns="0" bIns="0" rtlCol="0" anchor="b" anchorCtr="0">
            <a:noAutofit/>
          </a:bodyPr>
          <a:lstStyle>
            <a:lvl1pPr algn="l">
              <a:defRPr sz="900" b="1" cap="all" baseline="0">
                <a:solidFill>
                  <a:srgbClr val="064E83"/>
                </a:solidFill>
              </a:defRPr>
            </a:lvl1pPr>
          </a:lstStyle>
          <a:p>
            <a:r>
              <a:rPr lang="en-US" dirty="0" smtClean="0"/>
              <a:t>Predictability training course 2016: seasonal forecasting systems</a:t>
            </a:r>
            <a:endParaRPr lang="en-US" dirty="0"/>
          </a:p>
        </p:txBody>
      </p:sp>
      <p:pic>
        <p:nvPicPr>
          <p:cNvPr id="10" name="Picture 9" descr="ECMWF_Master_Logo_RGB_nostrap.png"/>
          <p:cNvPicPr>
            <a:picLocks noChangeAspect="1"/>
          </p:cNvPicPr>
          <p:nvPr userDrawn="1"/>
        </p:nvPicPr>
        <p:blipFill>
          <a:blip r:embed="rId2"/>
          <a:stretch>
            <a:fillRect/>
          </a:stretch>
        </p:blipFill>
        <p:spPr>
          <a:xfrm>
            <a:off x="1080000" y="6308254"/>
            <a:ext cx="1342372" cy="230658"/>
          </a:xfrm>
          <a:prstGeom prst="rect">
            <a:avLst/>
          </a:prstGeom>
        </p:spPr>
      </p:pic>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Title 8"/>
          <p:cNvSpPr>
            <a:spLocks noGrp="1"/>
          </p:cNvSpPr>
          <p:nvPr>
            <p:ph type="title"/>
          </p:nvPr>
        </p:nvSpPr>
        <p:spPr>
          <a:xfrm>
            <a:off x="2160000" y="360000"/>
            <a:ext cx="7869600" cy="369332"/>
          </a:xfrm>
          <a:prstGeom prst="rect">
            <a:avLst/>
          </a:prstGeom>
        </p:spPr>
        <p:txBody>
          <a:bodyPr lIns="0" tIns="0" rIns="0" bIns="0"/>
          <a:lstStyle>
            <a:lvl1pPr>
              <a:defRPr>
                <a:solidFill>
                  <a:srgbClr val="064E83"/>
                </a:solidFill>
              </a:defRPr>
            </a:lvl1pPr>
          </a:lstStyle>
          <a:p>
            <a:r>
              <a:rPr lang="en-US" smtClean="0"/>
              <a:t>Click to edit Master title style</a:t>
            </a:r>
            <a:endParaRPr lang="en-US" dirty="0"/>
          </a:p>
        </p:txBody>
      </p:sp>
      <p:sp>
        <p:nvSpPr>
          <p:cNvPr id="11" name="Content Placeholder 10"/>
          <p:cNvSpPr>
            <a:spLocks noGrp="1"/>
          </p:cNvSpPr>
          <p:nvPr>
            <p:ph sz="quarter" idx="14" hasCustomPrompt="1"/>
          </p:nvPr>
        </p:nvSpPr>
        <p:spPr>
          <a:xfrm>
            <a:off x="2159999" y="936000"/>
            <a:ext cx="7869601"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smtClean="0"/>
              <a:t>Top level text goes in here </a:t>
            </a:r>
          </a:p>
          <a:p>
            <a:pPr lvl="1"/>
            <a:r>
              <a:rPr lang="en-GB" dirty="0" smtClean="0"/>
              <a:t>Second level text goes in here</a:t>
            </a:r>
          </a:p>
          <a:p>
            <a:pPr lvl="2"/>
            <a:r>
              <a:rPr lang="en-GB" dirty="0" smtClean="0"/>
              <a:t>Third level text goes in here</a:t>
            </a:r>
          </a:p>
          <a:p>
            <a:pPr lvl="3"/>
            <a:r>
              <a:rPr lang="en-GB" dirty="0" smtClean="0"/>
              <a:t>Fourth level text goes in here</a:t>
            </a:r>
          </a:p>
          <a:p>
            <a:pPr lvl="4"/>
            <a:r>
              <a:rPr lang="en-GB" dirty="0" smtClean="0"/>
              <a:t>Fifth level text goes in here</a:t>
            </a:r>
            <a:endParaRPr lang="en-US" dirty="0"/>
          </a:p>
        </p:txBody>
      </p:sp>
      <p:sp>
        <p:nvSpPr>
          <p:cNvPr id="12" name="Slide Number Placeholder 2"/>
          <p:cNvSpPr>
            <a:spLocks noGrp="1"/>
          </p:cNvSpPr>
          <p:nvPr>
            <p:ph type="sldNum" sz="quarter" idx="10"/>
          </p:nvPr>
        </p:nvSpPr>
        <p:spPr>
          <a:xfrm>
            <a:off x="10029600" y="6308255"/>
            <a:ext cx="2159224" cy="216000"/>
          </a:xfrm>
          <a:prstGeom prst="rect">
            <a:avLst/>
          </a:prstGeom>
        </p:spPr>
        <p:txBody>
          <a:bodyPr lIns="0" tIns="0" rIns="0" bIns="0" anchor="b" anchorCtr="0"/>
          <a:lstStyle>
            <a:lvl1pPr algn="ctr">
              <a:defRPr sz="900" b="1">
                <a:solidFill>
                  <a:srgbClr val="064E83"/>
                </a:solidFill>
              </a:defRPr>
            </a:lvl1pPr>
          </a:lstStyle>
          <a:p>
            <a:fld id="{6B3B0B0F-E794-1244-9699-107C60B9C23A}" type="slidenum">
              <a:rPr lang="en-US" smtClean="0"/>
              <a:pPr/>
              <a:t>‹#›</a:t>
            </a:fld>
            <a:endParaRPr lang="en-US" dirty="0"/>
          </a:p>
        </p:txBody>
      </p:sp>
      <p:sp>
        <p:nvSpPr>
          <p:cNvPr id="16" name="Footer Placeholder 11"/>
          <p:cNvSpPr>
            <a:spLocks noGrp="1"/>
          </p:cNvSpPr>
          <p:nvPr>
            <p:ph type="ftr" sz="quarter" idx="3"/>
          </p:nvPr>
        </p:nvSpPr>
        <p:spPr>
          <a:xfrm>
            <a:off x="3502372" y="6293597"/>
            <a:ext cx="6145720" cy="245315"/>
          </a:xfrm>
          <a:prstGeom prst="rect">
            <a:avLst/>
          </a:prstGeom>
        </p:spPr>
        <p:txBody>
          <a:bodyPr vert="horz" lIns="0" tIns="0" rIns="0" bIns="0" rtlCol="0" anchor="b" anchorCtr="0">
            <a:noAutofit/>
          </a:bodyPr>
          <a:lstStyle>
            <a:lvl1pPr algn="l">
              <a:defRPr sz="900" b="1" cap="all" baseline="0">
                <a:solidFill>
                  <a:srgbClr val="064E83"/>
                </a:solidFill>
              </a:defRPr>
            </a:lvl1pPr>
          </a:lstStyle>
          <a:p>
            <a:r>
              <a:rPr lang="en-GB" dirty="0" smtClean="0"/>
              <a:t>Predictability training course 2016: seasonal forecasting systems</a:t>
            </a:r>
            <a:endParaRPr lang="en-US" dirty="0"/>
          </a:p>
        </p:txBody>
      </p:sp>
      <p:pic>
        <p:nvPicPr>
          <p:cNvPr id="8" name="Picture 7" descr="ECMWF_Master_Logo_RGB_nostrap.png"/>
          <p:cNvPicPr>
            <a:picLocks noChangeAspect="1"/>
          </p:cNvPicPr>
          <p:nvPr userDrawn="1"/>
        </p:nvPicPr>
        <p:blipFill>
          <a:blip r:embed="rId2"/>
          <a:stretch>
            <a:fillRect/>
          </a:stretch>
        </p:blipFill>
        <p:spPr>
          <a:xfrm>
            <a:off x="2160001" y="6293597"/>
            <a:ext cx="1342372" cy="230658"/>
          </a:xfrm>
          <a:prstGeom prst="rect">
            <a:avLst/>
          </a:prstGeom>
        </p:spPr>
      </p:pic>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and Content wide margins">
    <p:spTree>
      <p:nvGrpSpPr>
        <p:cNvPr id="1" name=""/>
        <p:cNvGrpSpPr/>
        <p:nvPr/>
      </p:nvGrpSpPr>
      <p:grpSpPr>
        <a:xfrm>
          <a:off x="0" y="0"/>
          <a:ext cx="0" cy="0"/>
          <a:chOff x="0" y="0"/>
          <a:chExt cx="0" cy="0"/>
        </a:xfrm>
      </p:grpSpPr>
      <p:sp>
        <p:nvSpPr>
          <p:cNvPr id="9" name="Title 8"/>
          <p:cNvSpPr>
            <a:spLocks noGrp="1"/>
          </p:cNvSpPr>
          <p:nvPr>
            <p:ph type="title"/>
          </p:nvPr>
        </p:nvSpPr>
        <p:spPr>
          <a:xfrm>
            <a:off x="3240000" y="360000"/>
            <a:ext cx="5709600" cy="369332"/>
          </a:xfrm>
          <a:prstGeom prst="rect">
            <a:avLst/>
          </a:prstGeom>
        </p:spPr>
        <p:txBody>
          <a:bodyPr lIns="0" tIns="0" rIns="0" bIns="0"/>
          <a:lstStyle>
            <a:lvl1pPr>
              <a:defRPr>
                <a:solidFill>
                  <a:srgbClr val="064E83"/>
                </a:solidFill>
              </a:defRPr>
            </a:lvl1pPr>
          </a:lstStyle>
          <a:p>
            <a:r>
              <a:rPr lang="en-US" smtClean="0"/>
              <a:t>Click to edit Master title style</a:t>
            </a:r>
            <a:endParaRPr lang="en-US" dirty="0"/>
          </a:p>
        </p:txBody>
      </p:sp>
      <p:sp>
        <p:nvSpPr>
          <p:cNvPr id="11" name="Content Placeholder 10"/>
          <p:cNvSpPr>
            <a:spLocks noGrp="1"/>
          </p:cNvSpPr>
          <p:nvPr>
            <p:ph sz="quarter" idx="14" hasCustomPrompt="1"/>
          </p:nvPr>
        </p:nvSpPr>
        <p:spPr>
          <a:xfrm>
            <a:off x="3240000" y="936000"/>
            <a:ext cx="5709600" cy="4986000"/>
          </a:xfrm>
          <a:prstGeom prst="rect">
            <a:avLst/>
          </a:prstGeom>
        </p:spPr>
        <p:txBody>
          <a:bodyPr lIns="0" tIns="0" rIns="0" bIns="0"/>
          <a:lstStyle>
            <a:lvl1pPr marL="0" indent="-180000">
              <a:lnSpc>
                <a:spcPts val="2200"/>
              </a:lnSpc>
              <a:spcBef>
                <a:spcPts val="1100"/>
              </a:spcBef>
              <a:buClr>
                <a:srgbClr val="064E83"/>
              </a:buClr>
              <a:defRPr sz="1800">
                <a:solidFill>
                  <a:schemeClr val="tx1"/>
                </a:solidFill>
              </a:defRPr>
            </a:lvl1pPr>
            <a:lvl2pPr marL="630000" indent="-270000">
              <a:lnSpc>
                <a:spcPts val="2000"/>
              </a:lnSpc>
              <a:spcBef>
                <a:spcPts val="1000"/>
              </a:spcBef>
              <a:buClr>
                <a:srgbClr val="064E83"/>
              </a:buClr>
              <a:defRPr sz="1600">
                <a:solidFill>
                  <a:schemeClr val="tx1"/>
                </a:solidFill>
              </a:defRPr>
            </a:lvl2pPr>
            <a:lvl3pPr marL="990000" indent="-270000">
              <a:lnSpc>
                <a:spcPts val="1800"/>
              </a:lnSpc>
              <a:spcBef>
                <a:spcPts val="900"/>
              </a:spcBef>
              <a:buClr>
                <a:srgbClr val="064E83"/>
              </a:buClr>
              <a:defRPr sz="1400">
                <a:solidFill>
                  <a:schemeClr val="tx1"/>
                </a:solidFill>
              </a:defRPr>
            </a:lvl3pPr>
            <a:lvl4pPr marL="1350000" indent="-270000">
              <a:lnSpc>
                <a:spcPts val="1600"/>
              </a:lnSpc>
              <a:spcBef>
                <a:spcPts val="800"/>
              </a:spcBef>
              <a:buClr>
                <a:srgbClr val="064E83"/>
              </a:buClr>
              <a:defRPr sz="1200">
                <a:solidFill>
                  <a:schemeClr val="tx1"/>
                </a:solidFill>
              </a:defRPr>
            </a:lvl4pPr>
            <a:lvl5pPr marL="1710000" indent="-270000">
              <a:lnSpc>
                <a:spcPts val="1400"/>
              </a:lnSpc>
              <a:spcBef>
                <a:spcPts val="700"/>
              </a:spcBef>
              <a:buClr>
                <a:srgbClr val="064E83"/>
              </a:buClr>
              <a:defRPr sz="1000">
                <a:solidFill>
                  <a:schemeClr val="tx1"/>
                </a:solidFill>
              </a:defRPr>
            </a:lvl5pPr>
          </a:lstStyle>
          <a:p>
            <a:pPr lvl="0"/>
            <a:r>
              <a:rPr lang="en-GB" dirty="0" smtClean="0"/>
              <a:t>Top level text goes in here </a:t>
            </a:r>
          </a:p>
          <a:p>
            <a:pPr lvl="1"/>
            <a:r>
              <a:rPr lang="en-GB" dirty="0" smtClean="0"/>
              <a:t>Second level text goes in here</a:t>
            </a:r>
          </a:p>
          <a:p>
            <a:pPr lvl="2"/>
            <a:r>
              <a:rPr lang="en-GB" dirty="0" smtClean="0"/>
              <a:t>Third level text goes in here</a:t>
            </a:r>
          </a:p>
          <a:p>
            <a:pPr lvl="3"/>
            <a:r>
              <a:rPr lang="en-GB" dirty="0" smtClean="0"/>
              <a:t>Fourth level text goes in here</a:t>
            </a:r>
          </a:p>
          <a:p>
            <a:pPr lvl="4"/>
            <a:r>
              <a:rPr lang="en-GB" dirty="0" smtClean="0"/>
              <a:t>Fifth level text goes in here</a:t>
            </a:r>
            <a:endParaRPr lang="en-US" dirty="0"/>
          </a:p>
        </p:txBody>
      </p:sp>
      <p:sp>
        <p:nvSpPr>
          <p:cNvPr id="12" name="Slide Number Placeholder 2"/>
          <p:cNvSpPr>
            <a:spLocks noGrp="1"/>
          </p:cNvSpPr>
          <p:nvPr>
            <p:ph type="sldNum" sz="quarter" idx="10"/>
          </p:nvPr>
        </p:nvSpPr>
        <p:spPr>
          <a:xfrm>
            <a:off x="10029600" y="6308255"/>
            <a:ext cx="2159224" cy="216000"/>
          </a:xfrm>
          <a:prstGeom prst="rect">
            <a:avLst/>
          </a:prstGeom>
        </p:spPr>
        <p:txBody>
          <a:bodyPr lIns="0" tIns="0" rIns="0" bIns="0" anchor="b" anchorCtr="0"/>
          <a:lstStyle>
            <a:lvl1pPr algn="ctr">
              <a:defRPr sz="900" b="1">
                <a:solidFill>
                  <a:srgbClr val="064E83"/>
                </a:solidFill>
              </a:defRPr>
            </a:lvl1pPr>
          </a:lstStyle>
          <a:p>
            <a:fld id="{05F19C50-BC3B-5841-9AFF-3A0443B66067}" type="slidenum">
              <a:rPr lang="en-US" smtClean="0"/>
              <a:pPr/>
              <a:t>‹#›</a:t>
            </a:fld>
            <a:endParaRPr lang="en-US" dirty="0"/>
          </a:p>
        </p:txBody>
      </p:sp>
      <p:sp>
        <p:nvSpPr>
          <p:cNvPr id="15" name="Date Placeholder 10"/>
          <p:cNvSpPr txBox="1">
            <a:spLocks/>
          </p:cNvSpPr>
          <p:nvPr userDrawn="1"/>
        </p:nvSpPr>
        <p:spPr>
          <a:xfrm>
            <a:off x="8564419" y="6308255"/>
            <a:ext cx="1465181" cy="230657"/>
          </a:xfrm>
          <a:prstGeom prst="rect">
            <a:avLst/>
          </a:prstGeom>
        </p:spPr>
        <p:txBody>
          <a:bodyPr vert="horz" lIns="0" tIns="0" rIns="0" bIns="0" rtlCol="0" anchor="b" anchorCtr="0"/>
          <a:lstStyle>
            <a:lvl1pPr algn="r">
              <a:defRPr>
                <a:solidFill>
                  <a:schemeClr val="bg1"/>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smtClean="0">
                <a:ln>
                  <a:noFill/>
                </a:ln>
                <a:solidFill>
                  <a:schemeClr val="bg1"/>
                </a:solidFill>
                <a:effectLst/>
                <a:uLnTx/>
                <a:uFillTx/>
                <a:latin typeface="+mn-lt"/>
                <a:ea typeface="+mn-ea"/>
                <a:cs typeface="+mn-cs"/>
              </a:rPr>
              <a:t>October 29, 2014</a:t>
            </a:r>
          </a:p>
        </p:txBody>
      </p:sp>
      <p:sp>
        <p:nvSpPr>
          <p:cNvPr id="16" name="Footer Placeholder 11"/>
          <p:cNvSpPr>
            <a:spLocks noGrp="1"/>
          </p:cNvSpPr>
          <p:nvPr>
            <p:ph type="ftr" sz="quarter" idx="3"/>
          </p:nvPr>
        </p:nvSpPr>
        <p:spPr>
          <a:xfrm>
            <a:off x="4582373" y="6293597"/>
            <a:ext cx="5218119" cy="245315"/>
          </a:xfrm>
          <a:prstGeom prst="rect">
            <a:avLst/>
          </a:prstGeom>
        </p:spPr>
        <p:txBody>
          <a:bodyPr vert="horz" lIns="0" tIns="0" rIns="0" bIns="0" rtlCol="0" anchor="b" anchorCtr="0">
            <a:noAutofit/>
          </a:bodyPr>
          <a:lstStyle>
            <a:lvl1pPr algn="l">
              <a:defRPr sz="900" b="1" cap="all" baseline="0">
                <a:solidFill>
                  <a:srgbClr val="064E83"/>
                </a:solidFill>
              </a:defRPr>
            </a:lvl1pPr>
          </a:lstStyle>
          <a:p>
            <a:pPr algn="ctr"/>
            <a:r>
              <a:rPr lang="en-GB" dirty="0" smtClean="0"/>
              <a:t>Predictability training course 2016: seasonal forecasting systems</a:t>
            </a:r>
            <a:endParaRPr lang="en-US" dirty="0"/>
          </a:p>
        </p:txBody>
      </p:sp>
      <p:pic>
        <p:nvPicPr>
          <p:cNvPr id="8" name="Picture 7" descr="ECMWF_Master_Logo_RGB_nostrap.png"/>
          <p:cNvPicPr>
            <a:picLocks noChangeAspect="1"/>
          </p:cNvPicPr>
          <p:nvPr userDrawn="1"/>
        </p:nvPicPr>
        <p:blipFill>
          <a:blip r:embed="rId2"/>
          <a:stretch>
            <a:fillRect/>
          </a:stretch>
        </p:blipFill>
        <p:spPr>
          <a:xfrm>
            <a:off x="3240001" y="6293597"/>
            <a:ext cx="1342372" cy="230658"/>
          </a:xfrm>
          <a:prstGeom prst="rect">
            <a:avLst/>
          </a:prstGeom>
        </p:spPr>
      </p:pic>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PowerPoint_strip2.png"/>
          <p:cNvPicPr>
            <a:picLocks noChangeAspect="1"/>
          </p:cNvPicPr>
          <p:nvPr userDrawn="1"/>
        </p:nvPicPr>
        <p:blipFill>
          <a:blip r:embed="rId6"/>
          <a:stretch>
            <a:fillRect/>
          </a:stretch>
        </p:blipFill>
        <p:spPr>
          <a:xfrm>
            <a:off x="0" y="0"/>
            <a:ext cx="182880" cy="685800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1" r:id="rId2"/>
    <p:sldLayoutId id="2147483650" r:id="rId3"/>
    <p:sldLayoutId id="2147483652" r:id="rId4"/>
  </p:sldLayoutIdLst>
  <p:hf hdr="0" dt="0"/>
  <p:txStyles>
    <p:titleStyle>
      <a:lvl1pPr algn="l" defTabSz="457200" rtl="0" eaLnBrk="1" latinLnBrk="0" hangingPunct="1">
        <a:lnSpc>
          <a:spcPts val="2800"/>
        </a:lnSpc>
        <a:spcBef>
          <a:spcPct val="0"/>
        </a:spcBef>
        <a:buNone/>
        <a:defRPr sz="2400" kern="1200">
          <a:solidFill>
            <a:schemeClr val="bg1"/>
          </a:solidFill>
          <a:latin typeface="+mj-lt"/>
          <a:ea typeface="+mj-ea"/>
          <a:cs typeface="+mj-cs"/>
        </a:defRPr>
      </a:lvl1pPr>
    </p:titleStyle>
    <p:bodyStyle>
      <a:lvl1pPr marL="342900" indent="-342900" algn="l" defTabSz="457200" rtl="0" eaLnBrk="1" latinLnBrk="0" hangingPunct="1">
        <a:spcBef>
          <a:spcPct val="20000"/>
        </a:spcBef>
        <a:buClr>
          <a:schemeClr val="bg1"/>
        </a:buClr>
        <a:buFont typeface="Arial"/>
        <a:buChar char="•"/>
        <a:defRPr sz="3200" kern="1200">
          <a:solidFill>
            <a:schemeClr val="bg1"/>
          </a:solidFill>
          <a:latin typeface="+mn-lt"/>
          <a:ea typeface="+mn-ea"/>
          <a:cs typeface="+mn-cs"/>
        </a:defRPr>
      </a:lvl1pPr>
      <a:lvl2pPr marL="742950" indent="-285750" algn="l" defTabSz="457200" rtl="0" eaLnBrk="1" latinLnBrk="0" hangingPunct="1">
        <a:spcBef>
          <a:spcPct val="20000"/>
        </a:spcBef>
        <a:buClr>
          <a:schemeClr val="bg1"/>
        </a:buClr>
        <a:buFont typeface="Arial"/>
        <a:buChar char="–"/>
        <a:defRPr sz="2800" kern="1200">
          <a:solidFill>
            <a:schemeClr val="bg1"/>
          </a:solidFill>
          <a:latin typeface="+mn-lt"/>
          <a:ea typeface="+mn-ea"/>
          <a:cs typeface="+mn-cs"/>
        </a:defRPr>
      </a:lvl2pPr>
      <a:lvl3pPr marL="1143000" indent="-228600" algn="l" defTabSz="457200" rtl="0" eaLnBrk="1" latinLnBrk="0" hangingPunct="1">
        <a:spcBef>
          <a:spcPct val="20000"/>
        </a:spcBef>
        <a:buClr>
          <a:schemeClr val="bg1"/>
        </a:buClr>
        <a:buFont typeface="Arial"/>
        <a:buChar char="•"/>
        <a:defRPr sz="2400" kern="1200">
          <a:solidFill>
            <a:schemeClr val="bg1"/>
          </a:solidFill>
          <a:latin typeface="+mn-lt"/>
          <a:ea typeface="+mn-ea"/>
          <a:cs typeface="+mn-cs"/>
        </a:defRPr>
      </a:lvl3pPr>
      <a:lvl4pPr marL="16002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4pPr>
      <a:lvl5pPr marL="2057400" indent="-228600" algn="l" defTabSz="457200" rtl="0" eaLnBrk="1" latinLnBrk="0" hangingPunct="1">
        <a:spcBef>
          <a:spcPct val="20000"/>
        </a:spcBef>
        <a:buClr>
          <a:schemeClr val="bg1"/>
        </a:buClr>
        <a:buFont typeface="Arial"/>
        <a:buChar char="»"/>
        <a:defRPr sz="2000" kern="1200">
          <a:solidFill>
            <a:schemeClr val="bg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1.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emf"/><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6.png"/></Relationships>
</file>

<file path=ppt/slides/_rels/slide22.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3.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2.xml"/><Relationship Id="rId4" Type="http://schemas.openxmlformats.org/officeDocument/2006/relationships/image" Target="../media/image21.emf"/></Relationships>
</file>

<file path=ppt/slides/_rels/slide24.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28.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5" Type="http://schemas.openxmlformats.org/officeDocument/2006/relationships/image" Target="../media/image30.png"/><Relationship Id="rId4" Type="http://schemas.openxmlformats.org/officeDocument/2006/relationships/image" Target="../media/image29.png"/></Relationships>
</file>

<file path=ppt/slides/_rels/slide2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5.gif"/><Relationship Id="rId2" Type="http://schemas.openxmlformats.org/officeDocument/2006/relationships/image" Target="../media/image34.gif"/><Relationship Id="rId1" Type="http://schemas.openxmlformats.org/officeDocument/2006/relationships/slideLayout" Target="../slideLayouts/slideLayout2.xml"/><Relationship Id="rId4" Type="http://schemas.openxmlformats.org/officeDocument/2006/relationships/image" Target="../media/image36.gif"/></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4" Type="http://schemas.openxmlformats.org/officeDocument/2006/relationships/image" Target="../media/image39.png"/></Relationships>
</file>

<file path=ppt/slides/_rels/slide34.xml.rels><?xml version="1.0" encoding="UTF-8" standalone="yes"?>
<Relationships xmlns="http://schemas.openxmlformats.org/package/2006/relationships"><Relationship Id="rId2" Type="http://schemas.openxmlformats.org/officeDocument/2006/relationships/image" Target="../media/image40.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2.emf"/><Relationship Id="rId2" Type="http://schemas.openxmlformats.org/officeDocument/2006/relationships/image" Target="../media/image41.em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43.em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45.emf"/><Relationship Id="rId2" Type="http://schemas.openxmlformats.org/officeDocument/2006/relationships/image" Target="../media/image44.emf"/><Relationship Id="rId1" Type="http://schemas.openxmlformats.org/officeDocument/2006/relationships/slideLayout" Target="../slideLayouts/slideLayout2.xml"/><Relationship Id="rId4" Type="http://schemas.openxmlformats.org/officeDocument/2006/relationships/image" Target="../media/image46.emf"/></Relationships>
</file>

<file path=ppt/slides/_rels/slide38.xml.rels><?xml version="1.0" encoding="UTF-8" standalone="yes"?>
<Relationships xmlns="http://schemas.openxmlformats.org/package/2006/relationships"><Relationship Id="rId3" Type="http://schemas.openxmlformats.org/officeDocument/2006/relationships/image" Target="../media/image48.emf"/><Relationship Id="rId2" Type="http://schemas.openxmlformats.org/officeDocument/2006/relationships/image" Target="../media/image47.emf"/><Relationship Id="rId1" Type="http://schemas.openxmlformats.org/officeDocument/2006/relationships/slideLayout" Target="../slideLayouts/slideLayout2.xml"/><Relationship Id="rId4" Type="http://schemas.openxmlformats.org/officeDocument/2006/relationships/image" Target="../media/image49.emf"/></Relationships>
</file>

<file path=ppt/slides/_rels/slide39.xml.rels><?xml version="1.0" encoding="UTF-8" standalone="yes"?>
<Relationships xmlns="http://schemas.openxmlformats.org/package/2006/relationships"><Relationship Id="rId3" Type="http://schemas.openxmlformats.org/officeDocument/2006/relationships/image" Target="../media/image51.emf"/><Relationship Id="rId2" Type="http://schemas.openxmlformats.org/officeDocument/2006/relationships/image" Target="../media/image50.emf"/><Relationship Id="rId1" Type="http://schemas.openxmlformats.org/officeDocument/2006/relationships/slideLayout" Target="../slideLayouts/slideLayout2.xml"/><Relationship Id="rId4" Type="http://schemas.openxmlformats.org/officeDocument/2006/relationships/image" Target="../media/image52.emf"/></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54.gif"/><Relationship Id="rId2" Type="http://schemas.openxmlformats.org/officeDocument/2006/relationships/image" Target="../media/image53.gif"/><Relationship Id="rId1" Type="http://schemas.openxmlformats.org/officeDocument/2006/relationships/slideLayout" Target="../slideLayouts/slideLayout2.xml"/><Relationship Id="rId5" Type="http://schemas.openxmlformats.org/officeDocument/2006/relationships/image" Target="../media/image56.gif"/><Relationship Id="rId4" Type="http://schemas.openxmlformats.org/officeDocument/2006/relationships/image" Target="../media/image55.gif"/></Relationships>
</file>

<file path=ppt/slides/_rels/slide41.xml.rels><?xml version="1.0" encoding="UTF-8" standalone="yes"?>
<Relationships xmlns="http://schemas.openxmlformats.org/package/2006/relationships"><Relationship Id="rId3" Type="http://schemas.openxmlformats.org/officeDocument/2006/relationships/image" Target="../media/image58.gif"/><Relationship Id="rId2" Type="http://schemas.openxmlformats.org/officeDocument/2006/relationships/image" Target="../media/image57.gif"/><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60.gif"/><Relationship Id="rId2" Type="http://schemas.openxmlformats.org/officeDocument/2006/relationships/image" Target="../media/image59.gif"/><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62.gif"/><Relationship Id="rId2" Type="http://schemas.openxmlformats.org/officeDocument/2006/relationships/image" Target="../media/image61.gif"/><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image" Target="../media/image64.gif"/><Relationship Id="rId2" Type="http://schemas.openxmlformats.org/officeDocument/2006/relationships/image" Target="../media/image63.gi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65.gif"/><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emf"/><Relationship Id="rId2" Type="http://schemas.openxmlformats.org/officeDocument/2006/relationships/image" Target="../media/image3.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 Placeholder 17"/>
          <p:cNvSpPr>
            <a:spLocks noGrp="1"/>
          </p:cNvSpPr>
          <p:nvPr>
            <p:ph type="body" sz="quarter" idx="10"/>
          </p:nvPr>
        </p:nvSpPr>
        <p:spPr/>
        <p:txBody>
          <a:bodyPr/>
          <a:lstStyle/>
          <a:p>
            <a:r>
              <a:rPr lang="en-GB" dirty="0" smtClean="0"/>
              <a:t>The Seasonal Forecast System at ECMWF</a:t>
            </a:r>
            <a:endParaRPr lang="en-GB" dirty="0"/>
          </a:p>
        </p:txBody>
      </p:sp>
      <p:sp>
        <p:nvSpPr>
          <p:cNvPr id="4" name="Text Placeholder 3"/>
          <p:cNvSpPr>
            <a:spLocks noGrp="1"/>
          </p:cNvSpPr>
          <p:nvPr>
            <p:ph type="body" sz="quarter" idx="12"/>
          </p:nvPr>
        </p:nvSpPr>
        <p:spPr/>
        <p:txBody>
          <a:bodyPr/>
          <a:lstStyle/>
          <a:p>
            <a:r>
              <a:rPr lang="en-GB" smtClean="0"/>
              <a:t>Tim Stockdale</a:t>
            </a:r>
            <a:endParaRPr lang="en-GB" dirty="0"/>
          </a:p>
        </p:txBody>
      </p:sp>
      <p:sp>
        <p:nvSpPr>
          <p:cNvPr id="5" name="Text Placeholder 4"/>
          <p:cNvSpPr>
            <a:spLocks noGrp="1"/>
          </p:cNvSpPr>
          <p:nvPr>
            <p:ph type="body" sz="quarter" idx="13"/>
          </p:nvPr>
        </p:nvSpPr>
        <p:spPr/>
        <p:txBody>
          <a:bodyPr/>
          <a:lstStyle/>
          <a:p>
            <a:r>
              <a:rPr lang="en-GB" smtClean="0"/>
              <a:t>European Centre for Medium-range Weather Forecasts</a:t>
            </a:r>
            <a:endParaRPr lang="en-GB" dirty="0"/>
          </a:p>
        </p:txBody>
      </p:sp>
      <p:sp>
        <p:nvSpPr>
          <p:cNvPr id="6" name="Text Placeholder 5"/>
          <p:cNvSpPr>
            <a:spLocks noGrp="1"/>
          </p:cNvSpPr>
          <p:nvPr>
            <p:ph type="body" sz="quarter" idx="14"/>
          </p:nvPr>
        </p:nvSpPr>
        <p:spPr/>
        <p:txBody>
          <a:bodyPr/>
          <a:lstStyle/>
          <a:p>
            <a:r>
              <a:rPr lang="en-GB" smtClean="0"/>
              <a:t>t.stockdale@ecmwf.int</a:t>
            </a:r>
            <a:endParaRPr lang="en-GB" dirty="0"/>
          </a:p>
        </p:txBody>
      </p:sp>
      <p:sp>
        <p:nvSpPr>
          <p:cNvPr id="19" name="Footer Placeholder 18"/>
          <p:cNvSpPr>
            <a:spLocks noGrp="1"/>
          </p:cNvSpPr>
          <p:nvPr>
            <p:ph type="ftr" sz="quarter" idx="3"/>
          </p:nvPr>
        </p:nvSpPr>
        <p:spPr/>
        <p:txBody>
          <a:bodyPr/>
          <a:lstStyle/>
          <a:p>
            <a:r>
              <a:rPr lang="en-GB" smtClean="0"/>
              <a:t>European Centre for Medium-range Weather Forecasts</a:t>
            </a:r>
            <a:endParaRPr lang="en-US" dirty="0"/>
          </a:p>
        </p:txBody>
      </p:sp>
    </p:spTree>
    <p:extLst>
      <p:ext uri="{BB962C8B-B14F-4D97-AF65-F5344CB8AC3E}">
        <p14:creationId xmlns:p14="http://schemas.microsoft.com/office/powerpoint/2010/main" val="384557906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3428" name="Text Box 4"/>
          <p:cNvSpPr txBox="1">
            <a:spLocks noChangeArrowheads="1"/>
          </p:cNvSpPr>
          <p:nvPr/>
        </p:nvSpPr>
        <p:spPr bwMode="auto">
          <a:xfrm>
            <a:off x="2811463" y="1168400"/>
            <a:ext cx="2282825" cy="336550"/>
          </a:xfrm>
          <a:prstGeom prst="rect">
            <a:avLst/>
          </a:prstGeom>
          <a:noFill/>
          <a:ln w="38100">
            <a:noFill/>
            <a:miter lim="800000"/>
            <a:headEnd/>
            <a:tailEnd/>
          </a:ln>
          <a:effectLst/>
        </p:spPr>
        <p:txBody>
          <a:bodyPr>
            <a:spAutoFit/>
          </a:bodyPr>
          <a:lstStyle/>
          <a:p>
            <a:pPr algn="ctr" defTabSz="914400" fontAlgn="base">
              <a:lnSpc>
                <a:spcPct val="80000"/>
              </a:lnSpc>
              <a:spcBef>
                <a:spcPct val="50000"/>
              </a:spcBef>
              <a:spcAft>
                <a:spcPct val="0"/>
              </a:spcAft>
              <a:buClr>
                <a:srgbClr val="618FFD"/>
              </a:buClr>
            </a:pPr>
            <a:r>
              <a:rPr lang="en-GB" sz="2000" b="1">
                <a:solidFill>
                  <a:srgbClr val="000000"/>
                </a:solidFill>
              </a:rPr>
              <a:t>ECMWF</a:t>
            </a:r>
          </a:p>
        </p:txBody>
      </p:sp>
      <p:pic>
        <p:nvPicPr>
          <p:cNvPr id="1383429" name="Picture 5" descr="BIAS_CodOecmfE0001S003M001_1993-2003_050100_167_000_002-004"/>
          <p:cNvPicPr>
            <a:picLocks noChangeAspect="1" noChangeArrowheads="1"/>
          </p:cNvPicPr>
          <p:nvPr/>
        </p:nvPicPr>
        <p:blipFill>
          <a:blip r:embed="rId3" cstate="print"/>
          <a:srcRect l="6998" t="18243" r="6998"/>
          <a:stretch>
            <a:fillRect/>
          </a:stretch>
        </p:blipFill>
        <p:spPr bwMode="auto">
          <a:xfrm>
            <a:off x="1735138" y="1485901"/>
            <a:ext cx="4335463" cy="2187575"/>
          </a:xfrm>
          <a:prstGeom prst="rect">
            <a:avLst/>
          </a:prstGeom>
          <a:noFill/>
          <a:ln w="9525">
            <a:noFill/>
            <a:miter lim="800000"/>
            <a:headEnd/>
            <a:tailEnd/>
          </a:ln>
        </p:spPr>
      </p:pic>
      <p:pic>
        <p:nvPicPr>
          <p:cNvPr id="1383430" name="Picture 6" descr="BIAS_CodOegrrE0001S003M001_1993-2003_050100_167_000_002-004"/>
          <p:cNvPicPr>
            <a:picLocks noChangeAspect="1" noChangeArrowheads="1"/>
          </p:cNvPicPr>
          <p:nvPr/>
        </p:nvPicPr>
        <p:blipFill>
          <a:blip r:embed="rId4" cstate="print"/>
          <a:srcRect l="6998" t="18243" r="6998"/>
          <a:stretch>
            <a:fillRect/>
          </a:stretch>
        </p:blipFill>
        <p:spPr bwMode="auto">
          <a:xfrm>
            <a:off x="6094413" y="1473201"/>
            <a:ext cx="4335463" cy="2187575"/>
          </a:xfrm>
          <a:prstGeom prst="rect">
            <a:avLst/>
          </a:prstGeom>
          <a:noFill/>
          <a:ln w="9525">
            <a:noFill/>
            <a:miter lim="800000"/>
            <a:headEnd/>
            <a:tailEnd/>
          </a:ln>
        </p:spPr>
      </p:pic>
      <p:sp>
        <p:nvSpPr>
          <p:cNvPr id="1383431" name="Text Box 7"/>
          <p:cNvSpPr txBox="1">
            <a:spLocks noChangeArrowheads="1"/>
          </p:cNvSpPr>
          <p:nvPr/>
        </p:nvSpPr>
        <p:spPr bwMode="auto">
          <a:xfrm>
            <a:off x="7227888" y="1181100"/>
            <a:ext cx="2282825" cy="336550"/>
          </a:xfrm>
          <a:prstGeom prst="rect">
            <a:avLst/>
          </a:prstGeom>
          <a:noFill/>
          <a:ln w="38100">
            <a:noFill/>
            <a:miter lim="800000"/>
            <a:headEnd/>
            <a:tailEnd/>
          </a:ln>
          <a:effectLst/>
        </p:spPr>
        <p:txBody>
          <a:bodyPr>
            <a:spAutoFit/>
          </a:bodyPr>
          <a:lstStyle/>
          <a:p>
            <a:pPr algn="ctr" defTabSz="914400" fontAlgn="base">
              <a:lnSpc>
                <a:spcPct val="80000"/>
              </a:lnSpc>
              <a:spcBef>
                <a:spcPct val="50000"/>
              </a:spcBef>
              <a:spcAft>
                <a:spcPct val="0"/>
              </a:spcAft>
              <a:buClr>
                <a:srgbClr val="618FFD"/>
              </a:buClr>
            </a:pPr>
            <a:r>
              <a:rPr lang="en-GB" sz="2000" b="1">
                <a:solidFill>
                  <a:srgbClr val="000000"/>
                </a:solidFill>
              </a:rPr>
              <a:t>Met Office</a:t>
            </a:r>
          </a:p>
        </p:txBody>
      </p:sp>
      <p:pic>
        <p:nvPicPr>
          <p:cNvPr id="1383432" name="Picture 8" descr="BIAS_CodOlfpwE0001S002M001_1993-2003_050100_167_000_002-004"/>
          <p:cNvPicPr>
            <a:picLocks noChangeAspect="1" noChangeArrowheads="1"/>
          </p:cNvPicPr>
          <p:nvPr/>
        </p:nvPicPr>
        <p:blipFill>
          <a:blip r:embed="rId5" cstate="print"/>
          <a:srcRect l="6998" t="18243" r="6998"/>
          <a:stretch>
            <a:fillRect/>
          </a:stretch>
        </p:blipFill>
        <p:spPr bwMode="auto">
          <a:xfrm>
            <a:off x="1736725" y="4117976"/>
            <a:ext cx="4335462" cy="2187575"/>
          </a:xfrm>
          <a:prstGeom prst="rect">
            <a:avLst/>
          </a:prstGeom>
          <a:noFill/>
        </p:spPr>
      </p:pic>
      <p:pic>
        <p:nvPicPr>
          <p:cNvPr id="1383433" name="Picture 9" descr="BIAS_CodOscfsE0001S001M001_1993-2003_050100_167_000_002-004"/>
          <p:cNvPicPr>
            <a:picLocks noChangeAspect="1" noChangeArrowheads="1"/>
          </p:cNvPicPr>
          <p:nvPr/>
        </p:nvPicPr>
        <p:blipFill>
          <a:blip r:embed="rId6" cstate="print"/>
          <a:srcRect l="6998" t="18243" r="6998"/>
          <a:stretch>
            <a:fillRect/>
          </a:stretch>
        </p:blipFill>
        <p:spPr bwMode="auto">
          <a:xfrm>
            <a:off x="6081712" y="4135439"/>
            <a:ext cx="4337050" cy="2187575"/>
          </a:xfrm>
          <a:prstGeom prst="rect">
            <a:avLst/>
          </a:prstGeom>
          <a:noFill/>
          <a:ln w="9525">
            <a:noFill/>
            <a:miter lim="800000"/>
            <a:headEnd/>
            <a:tailEnd/>
          </a:ln>
        </p:spPr>
      </p:pic>
      <p:sp>
        <p:nvSpPr>
          <p:cNvPr id="1383434" name="Text Box 10"/>
          <p:cNvSpPr txBox="1">
            <a:spLocks noChangeArrowheads="1"/>
          </p:cNvSpPr>
          <p:nvPr/>
        </p:nvSpPr>
        <p:spPr bwMode="auto">
          <a:xfrm>
            <a:off x="2803526" y="3833813"/>
            <a:ext cx="2492375" cy="336550"/>
          </a:xfrm>
          <a:prstGeom prst="rect">
            <a:avLst/>
          </a:prstGeom>
          <a:noFill/>
          <a:ln w="38100">
            <a:noFill/>
            <a:miter lim="800000"/>
            <a:headEnd/>
            <a:tailEnd/>
          </a:ln>
          <a:effectLst/>
        </p:spPr>
        <p:txBody>
          <a:bodyPr>
            <a:spAutoFit/>
          </a:bodyPr>
          <a:lstStyle/>
          <a:p>
            <a:pPr algn="ctr" defTabSz="914400" fontAlgn="base">
              <a:lnSpc>
                <a:spcPct val="80000"/>
              </a:lnSpc>
              <a:spcBef>
                <a:spcPct val="50000"/>
              </a:spcBef>
              <a:spcAft>
                <a:spcPct val="0"/>
              </a:spcAft>
              <a:buClr>
                <a:srgbClr val="618FFD"/>
              </a:buClr>
            </a:pPr>
            <a:r>
              <a:rPr lang="en-GB" sz="2000" b="1">
                <a:solidFill>
                  <a:srgbClr val="000000"/>
                </a:solidFill>
              </a:rPr>
              <a:t>M</a:t>
            </a:r>
            <a:r>
              <a:rPr lang="en-US" sz="2000" b="1">
                <a:solidFill>
                  <a:srgbClr val="000000"/>
                </a:solidFill>
              </a:rPr>
              <a:t>é</a:t>
            </a:r>
            <a:r>
              <a:rPr lang="en-GB" sz="2000" b="1">
                <a:solidFill>
                  <a:srgbClr val="000000"/>
                </a:solidFill>
              </a:rPr>
              <a:t>t</a:t>
            </a:r>
            <a:r>
              <a:rPr lang="en-US" sz="2000" b="1">
                <a:solidFill>
                  <a:srgbClr val="000000"/>
                </a:solidFill>
              </a:rPr>
              <a:t>é</a:t>
            </a:r>
            <a:r>
              <a:rPr lang="en-GB" sz="2000" b="1">
                <a:solidFill>
                  <a:srgbClr val="000000"/>
                </a:solidFill>
              </a:rPr>
              <a:t>o-France</a:t>
            </a:r>
          </a:p>
        </p:txBody>
      </p:sp>
      <p:sp>
        <p:nvSpPr>
          <p:cNvPr id="1383435" name="Text Box 11"/>
          <p:cNvSpPr txBox="1">
            <a:spLocks noChangeArrowheads="1"/>
          </p:cNvSpPr>
          <p:nvPr/>
        </p:nvSpPr>
        <p:spPr bwMode="auto">
          <a:xfrm>
            <a:off x="7219951" y="3846513"/>
            <a:ext cx="2281237" cy="336550"/>
          </a:xfrm>
          <a:prstGeom prst="rect">
            <a:avLst/>
          </a:prstGeom>
          <a:noFill/>
          <a:ln w="38100">
            <a:noFill/>
            <a:miter lim="800000"/>
            <a:headEnd/>
            <a:tailEnd/>
          </a:ln>
          <a:effectLst/>
        </p:spPr>
        <p:txBody>
          <a:bodyPr>
            <a:spAutoFit/>
          </a:bodyPr>
          <a:lstStyle/>
          <a:p>
            <a:pPr algn="ctr" defTabSz="914400" fontAlgn="base">
              <a:lnSpc>
                <a:spcPct val="80000"/>
              </a:lnSpc>
              <a:spcBef>
                <a:spcPct val="50000"/>
              </a:spcBef>
              <a:spcAft>
                <a:spcPct val="0"/>
              </a:spcAft>
              <a:buClr>
                <a:srgbClr val="618FFD"/>
              </a:buClr>
            </a:pPr>
            <a:r>
              <a:rPr lang="en-GB" sz="2000" b="1">
                <a:solidFill>
                  <a:srgbClr val="000000"/>
                </a:solidFill>
              </a:rPr>
              <a:t>CFS</a:t>
            </a:r>
          </a:p>
        </p:txBody>
      </p:sp>
      <p:sp>
        <p:nvSpPr>
          <p:cNvPr id="1383438" name="Text Box 14"/>
          <p:cNvSpPr txBox="1">
            <a:spLocks noChangeArrowheads="1"/>
          </p:cNvSpPr>
          <p:nvPr/>
        </p:nvSpPr>
        <p:spPr bwMode="auto">
          <a:xfrm>
            <a:off x="2179637" y="188913"/>
            <a:ext cx="7245350" cy="641350"/>
          </a:xfrm>
          <a:prstGeom prst="rect">
            <a:avLst/>
          </a:prstGeom>
          <a:noFill/>
          <a:ln w="12700">
            <a:noFill/>
            <a:miter lim="800000"/>
            <a:headEnd/>
            <a:tailEnd/>
          </a:ln>
          <a:effectLst/>
        </p:spPr>
        <p:txBody>
          <a:bodyPr>
            <a:spAutoFit/>
          </a:bodyPr>
          <a:lstStyle/>
          <a:p>
            <a:pPr defTabSz="914400" eaLnBrk="0" fontAlgn="base" hangingPunct="0">
              <a:spcBef>
                <a:spcPct val="50000"/>
              </a:spcBef>
              <a:spcAft>
                <a:spcPct val="0"/>
              </a:spcAft>
            </a:pPr>
            <a:r>
              <a:rPr lang="en-GB" b="1">
                <a:solidFill>
                  <a:srgbClr val="000000"/>
                </a:solidFill>
                <a:latin typeface="Helvetica" pitchFamily="34" charset="0"/>
              </a:rPr>
              <a:t>Biases (eg JJA 2mT as shown here) are often comparable in magnitude to the anomalies which we seek to predict</a:t>
            </a:r>
            <a:endParaRPr lang="en-GB" b="1">
              <a:solidFill>
                <a:srgbClr val="000000"/>
              </a:solidFill>
            </a:endParaRPr>
          </a:p>
        </p:txBody>
      </p:sp>
      <p:sp>
        <p:nvSpPr>
          <p:cNvPr id="1383439" name="Text Box 15"/>
          <p:cNvSpPr txBox="1">
            <a:spLocks noChangeArrowheads="1"/>
          </p:cNvSpPr>
          <p:nvPr/>
        </p:nvSpPr>
        <p:spPr bwMode="auto">
          <a:xfrm>
            <a:off x="7670800" y="6219825"/>
            <a:ext cx="3376612" cy="274638"/>
          </a:xfrm>
          <a:prstGeom prst="rect">
            <a:avLst/>
          </a:prstGeom>
          <a:noFill/>
          <a:ln w="12700">
            <a:noFill/>
            <a:miter lim="800000"/>
            <a:headEnd/>
            <a:tailEnd/>
          </a:ln>
          <a:effectLst/>
        </p:spPr>
        <p:txBody>
          <a:bodyPr>
            <a:spAutoFit/>
          </a:bodyPr>
          <a:lstStyle/>
          <a:p>
            <a:pPr algn="ctr" defTabSz="914400" eaLnBrk="0" fontAlgn="base" hangingPunct="0">
              <a:spcBef>
                <a:spcPct val="50000"/>
              </a:spcBef>
              <a:spcAft>
                <a:spcPct val="0"/>
              </a:spcAft>
            </a:pPr>
            <a:r>
              <a:rPr lang="en-GB" sz="1200" b="1">
                <a:solidFill>
                  <a:srgbClr val="000000"/>
                </a:solidFill>
              </a:rPr>
              <a:t>Plots courtesy Paco Doblas-Reyes</a:t>
            </a:r>
          </a:p>
        </p:txBody>
      </p:sp>
      <p:sp>
        <p:nvSpPr>
          <p:cNvPr id="2" name="Title 1"/>
          <p:cNvSpPr>
            <a:spLocks noGrp="1"/>
          </p:cNvSpPr>
          <p:nvPr>
            <p:ph type="title"/>
          </p:nvPr>
        </p:nvSpPr>
        <p:spPr/>
        <p:txBody>
          <a:bodyPr/>
          <a:lstStyle/>
          <a:p>
            <a:endParaRPr lang="en-GB"/>
          </a:p>
        </p:txBody>
      </p:sp>
      <p:sp>
        <p:nvSpPr>
          <p:cNvPr id="3" name="Content Placeholder 2"/>
          <p:cNvSpPr>
            <a:spLocks noGrp="1"/>
          </p:cNvSpPr>
          <p:nvPr>
            <p:ph sz="quarter" idx="14"/>
          </p:nvPr>
        </p:nvSpPr>
        <p:spPr/>
        <p:txBody>
          <a:bodyPr/>
          <a:lstStyle/>
          <a:p>
            <a:endParaRPr lang="en-GB"/>
          </a:p>
        </p:txBody>
      </p:sp>
      <p:sp>
        <p:nvSpPr>
          <p:cNvPr id="4" name="Footer Placeholder 3"/>
          <p:cNvSpPr>
            <a:spLocks noGrp="1"/>
          </p:cNvSpPr>
          <p:nvPr>
            <p:ph type="ftr" sz="quarter" idx="3"/>
          </p:nvPr>
        </p:nvSpPr>
        <p:spPr/>
        <p:txBody>
          <a:bodyPr/>
          <a:lstStyle/>
          <a:p>
            <a:r>
              <a:rPr lang="en-US" smtClean="0"/>
              <a:t>Predictability training course 2016: seasonal forecasting systems</a:t>
            </a:r>
            <a:endParaRPr lang="en-US" dirty="0"/>
          </a:p>
        </p:txBody>
      </p:sp>
      <p:sp>
        <p:nvSpPr>
          <p:cNvPr id="5" name="Slide Number Placeholder 4"/>
          <p:cNvSpPr>
            <a:spLocks noGrp="1"/>
          </p:cNvSpPr>
          <p:nvPr>
            <p:ph type="sldNum" sz="quarter" idx="10"/>
          </p:nvPr>
        </p:nvSpPr>
        <p:spPr/>
        <p:txBody>
          <a:bodyPr/>
          <a:lstStyle/>
          <a:p>
            <a:fld id="{E4AB80EA-DB86-D849-B86F-15DAF31F0474}" type="slidenum">
              <a:rPr lang="en-US" smtClean="0"/>
              <a:pPr/>
              <a:t>10</a:t>
            </a:fld>
            <a:endParaRPr lang="en-US" dirty="0"/>
          </a:p>
        </p:txBody>
      </p:sp>
    </p:spTree>
    <p:extLst>
      <p:ext uri="{BB962C8B-B14F-4D97-AF65-F5344CB8AC3E}">
        <p14:creationId xmlns:p14="http://schemas.microsoft.com/office/powerpoint/2010/main" val="2836592130"/>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2291" name="Text Box 3"/>
          <p:cNvSpPr txBox="1">
            <a:spLocks noChangeArrowheads="1"/>
          </p:cNvSpPr>
          <p:nvPr/>
        </p:nvSpPr>
        <p:spPr bwMode="auto">
          <a:xfrm>
            <a:off x="7624762" y="1268413"/>
            <a:ext cx="2973388" cy="1446550"/>
          </a:xfrm>
          <a:prstGeom prst="rect">
            <a:avLst/>
          </a:prstGeom>
          <a:noFill/>
          <a:ln w="50800">
            <a:noFill/>
            <a:miter lim="800000"/>
            <a:headEnd/>
            <a:tailEnd/>
          </a:ln>
          <a:effectLst/>
        </p:spPr>
        <p:txBody>
          <a:bodyPr>
            <a:spAutoFit/>
          </a:bodyPr>
          <a:lstStyle/>
          <a:p>
            <a:pPr defTabSz="914400" eaLnBrk="0" fontAlgn="base" hangingPunct="0">
              <a:spcBef>
                <a:spcPct val="50000"/>
              </a:spcBef>
              <a:spcAft>
                <a:spcPct val="0"/>
              </a:spcAft>
            </a:pPr>
            <a:r>
              <a:rPr lang="en-GB" sz="1600" dirty="0">
                <a:solidFill>
                  <a:srgbClr val="000000"/>
                </a:solidFill>
              </a:rPr>
              <a:t>SST bias is a function of lead time and season. </a:t>
            </a:r>
          </a:p>
          <a:p>
            <a:pPr defTabSz="914400" eaLnBrk="0" fontAlgn="base" hangingPunct="0">
              <a:spcBef>
                <a:spcPct val="50000"/>
              </a:spcBef>
              <a:spcAft>
                <a:spcPct val="0"/>
              </a:spcAft>
            </a:pPr>
            <a:r>
              <a:rPr lang="en-GB" sz="1600" dirty="0">
                <a:solidFill>
                  <a:srgbClr val="000000"/>
                </a:solidFill>
              </a:rPr>
              <a:t>Some systems have less bias, but it is still large enough to require correcting for.</a:t>
            </a:r>
          </a:p>
        </p:txBody>
      </p:sp>
      <p:pic>
        <p:nvPicPr>
          <p:cNvPr id="1292292" name="Picture 4" descr="s123d"/>
          <p:cNvPicPr>
            <a:picLocks noChangeAspect="1" noChangeArrowheads="1"/>
          </p:cNvPicPr>
          <p:nvPr/>
        </p:nvPicPr>
        <p:blipFill>
          <a:blip r:embed="rId2" cstate="print"/>
          <a:srcRect l="2496" t="5298" r="2496" b="5298"/>
          <a:stretch>
            <a:fillRect/>
          </a:stretch>
        </p:blipFill>
        <p:spPr bwMode="auto">
          <a:xfrm>
            <a:off x="2359025" y="1"/>
            <a:ext cx="4800600" cy="6378575"/>
          </a:xfrm>
          <a:prstGeom prst="rect">
            <a:avLst/>
          </a:prstGeom>
          <a:solidFill>
            <a:schemeClr val="bg1"/>
          </a:solidFill>
          <a:ln w="9525">
            <a:noFill/>
            <a:miter lim="800000"/>
            <a:headEnd/>
            <a:tailEnd/>
          </a:ln>
        </p:spPr>
      </p:pic>
      <p:sp>
        <p:nvSpPr>
          <p:cNvPr id="2" name="Title 1"/>
          <p:cNvSpPr>
            <a:spLocks noGrp="1"/>
          </p:cNvSpPr>
          <p:nvPr>
            <p:ph type="title"/>
          </p:nvPr>
        </p:nvSpPr>
        <p:spPr/>
        <p:txBody>
          <a:bodyPr/>
          <a:lstStyle/>
          <a:p>
            <a:endParaRPr lang="en-GB"/>
          </a:p>
        </p:txBody>
      </p:sp>
      <p:sp>
        <p:nvSpPr>
          <p:cNvPr id="4" name="Footer Placeholder 3"/>
          <p:cNvSpPr>
            <a:spLocks noGrp="1"/>
          </p:cNvSpPr>
          <p:nvPr>
            <p:ph type="ftr" sz="quarter" idx="3"/>
          </p:nvPr>
        </p:nvSpPr>
        <p:spPr/>
        <p:txBody>
          <a:bodyPr/>
          <a:lstStyle/>
          <a:p>
            <a:r>
              <a:rPr lang="en-US" smtClean="0"/>
              <a:t>Predictability training course 2016: seasonal forecasting systems</a:t>
            </a:r>
            <a:endParaRPr lang="en-US" dirty="0"/>
          </a:p>
        </p:txBody>
      </p:sp>
      <p:sp>
        <p:nvSpPr>
          <p:cNvPr id="5" name="Slide Number Placeholder 4"/>
          <p:cNvSpPr>
            <a:spLocks noGrp="1"/>
          </p:cNvSpPr>
          <p:nvPr>
            <p:ph type="sldNum" sz="quarter" idx="10"/>
          </p:nvPr>
        </p:nvSpPr>
        <p:spPr/>
        <p:txBody>
          <a:bodyPr/>
          <a:lstStyle/>
          <a:p>
            <a:fld id="{E4AB80EA-DB86-D849-B86F-15DAF31F0474}" type="slidenum">
              <a:rPr lang="en-US" smtClean="0"/>
              <a:pPr/>
              <a:t>11</a:t>
            </a:fld>
            <a:endParaRPr lang="en-US" dirty="0"/>
          </a:p>
        </p:txBody>
      </p:sp>
    </p:spTree>
    <p:extLst>
      <p:ext uri="{BB962C8B-B14F-4D97-AF65-F5344CB8AC3E}">
        <p14:creationId xmlns:p14="http://schemas.microsoft.com/office/powerpoint/2010/main" val="203260532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Nino plumes: variance scaling</a:t>
            </a:r>
            <a:endParaRPr lang="en-GB" dirty="0"/>
          </a:p>
        </p:txBody>
      </p:sp>
      <p:sp>
        <p:nvSpPr>
          <p:cNvPr id="6" name="Content Placeholder 5"/>
          <p:cNvSpPr>
            <a:spLocks noGrp="1"/>
          </p:cNvSpPr>
          <p:nvPr>
            <p:ph sz="quarter" idx="14"/>
          </p:nvPr>
        </p:nvSpPr>
        <p:spPr/>
        <p:txBody>
          <a:bodyPr/>
          <a:lstStyle/>
          <a:p>
            <a:pPr lvl="1"/>
            <a:r>
              <a:rPr lang="en-GB" dirty="0" smtClean="0"/>
              <a:t>Model Nino SST anomalies in S4 have </a:t>
            </a:r>
            <a:r>
              <a:rPr lang="en-GB" b="1" dirty="0" smtClean="0"/>
              <a:t>too large amplitude</a:t>
            </a:r>
          </a:p>
          <a:p>
            <a:pPr lvl="1"/>
            <a:r>
              <a:rPr lang="en-GB" dirty="0" smtClean="0"/>
              <a:t>Problem is especially acute in boreal spring and early summer (model bias of “permanent La Nina” does not allow spring relaxation physics to apply; this was something S3 did very well)</a:t>
            </a:r>
          </a:p>
          <a:p>
            <a:pPr lvl="1"/>
            <a:endParaRPr lang="en-GB" dirty="0" smtClean="0"/>
          </a:p>
          <a:p>
            <a:pPr lvl="1"/>
            <a:r>
              <a:rPr lang="en-GB" dirty="0" smtClean="0"/>
              <a:t>We plot the “Nino plumes” corrected for both mean </a:t>
            </a:r>
            <a:r>
              <a:rPr lang="en-GB" b="1" dirty="0" smtClean="0"/>
              <a:t>and</a:t>
            </a:r>
            <a:r>
              <a:rPr lang="en-GB" dirty="0" smtClean="0"/>
              <a:t> variance, instead of just the mean.</a:t>
            </a:r>
          </a:p>
          <a:p>
            <a:pPr lvl="1"/>
            <a:r>
              <a:rPr lang="en-GB" dirty="0" smtClean="0"/>
              <a:t>This is done by scaling the model anomalies so that the model variance matches the observed variance in the calibration period</a:t>
            </a:r>
          </a:p>
          <a:p>
            <a:pPr lvl="1"/>
            <a:r>
              <a:rPr lang="en-GB" dirty="0" smtClean="0"/>
              <a:t>We use the same approach (cross-validated) when calculating scores</a:t>
            </a:r>
          </a:p>
          <a:p>
            <a:pPr lvl="1"/>
            <a:endParaRPr lang="en-GB" dirty="0" smtClean="0"/>
          </a:p>
          <a:p>
            <a:pPr lvl="1"/>
            <a:r>
              <a:rPr lang="en-GB" dirty="0" smtClean="0"/>
              <a:t>This affects the </a:t>
            </a:r>
            <a:r>
              <a:rPr lang="en-GB" i="1" dirty="0" smtClean="0"/>
              <a:t>plotting</a:t>
            </a:r>
            <a:r>
              <a:rPr lang="en-GB" dirty="0" smtClean="0"/>
              <a:t>, not the model data itself</a:t>
            </a:r>
          </a:p>
          <a:p>
            <a:pPr lvl="1"/>
            <a:r>
              <a:rPr lang="en-GB" dirty="0" smtClean="0"/>
              <a:t>The spatial maps are not affected: the </a:t>
            </a:r>
            <a:r>
              <a:rPr lang="en-GB" dirty="0" err="1" smtClean="0"/>
              <a:t>tercile</a:t>
            </a:r>
            <a:r>
              <a:rPr lang="en-GB" dirty="0" smtClean="0"/>
              <a:t> and quintile probability maps are already implicitly standardized w.r.t. model variance</a:t>
            </a:r>
          </a:p>
          <a:p>
            <a:pPr lvl="1"/>
            <a:endParaRPr lang="en-GB" dirty="0" smtClean="0"/>
          </a:p>
          <a:p>
            <a:pPr lvl="1"/>
            <a:r>
              <a:rPr lang="en-GB" b="1" dirty="0" smtClean="0"/>
              <a:t>General technique</a:t>
            </a:r>
            <a:r>
              <a:rPr lang="en-GB" dirty="0" smtClean="0"/>
              <a:t>: is also used in our multi-model system</a:t>
            </a:r>
          </a:p>
        </p:txBody>
      </p:sp>
      <p:sp>
        <p:nvSpPr>
          <p:cNvPr id="3" name="Footer Placeholder 2"/>
          <p:cNvSpPr>
            <a:spLocks noGrp="1"/>
          </p:cNvSpPr>
          <p:nvPr>
            <p:ph type="ftr" sz="quarter" idx="3"/>
          </p:nvPr>
        </p:nvSpPr>
        <p:spPr/>
        <p:txBody>
          <a:bodyPr/>
          <a:lstStyle/>
          <a:p>
            <a:r>
              <a:rPr lang="en-US" smtClean="0"/>
              <a:t>Predictability training course 2016: seasonal forecasting systems</a:t>
            </a:r>
            <a:endParaRPr lang="en-US" dirty="0"/>
          </a:p>
        </p:txBody>
      </p:sp>
      <p:sp>
        <p:nvSpPr>
          <p:cNvPr id="4" name="Slide Number Placeholder 3"/>
          <p:cNvSpPr>
            <a:spLocks noGrp="1"/>
          </p:cNvSpPr>
          <p:nvPr>
            <p:ph type="sldNum" sz="quarter" idx="10"/>
          </p:nvPr>
        </p:nvSpPr>
        <p:spPr/>
        <p:txBody>
          <a:bodyPr/>
          <a:lstStyle/>
          <a:p>
            <a:fld id="{E4AB80EA-DB86-D849-B86F-15DAF31F0474}" type="slidenum">
              <a:rPr lang="en-US" smtClean="0"/>
              <a:pPr/>
              <a:t>12</a:t>
            </a:fld>
            <a:endParaRPr lang="en-US" dirty="0"/>
          </a:p>
        </p:txBody>
      </p:sp>
    </p:spTree>
    <p:extLst>
      <p:ext uri="{BB962C8B-B14F-4D97-AF65-F5344CB8AC3E}">
        <p14:creationId xmlns:p14="http://schemas.microsoft.com/office/powerpoint/2010/main" val="286162569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Picture 2" descr="H:\n3.ps"/>
          <p:cNvPicPr>
            <a:picLocks noChangeAspect="1" noChangeArrowheads="1"/>
          </p:cNvPicPr>
          <p:nvPr/>
        </p:nvPicPr>
        <p:blipFill>
          <a:blip r:embed="rId2" cstate="print"/>
          <a:srcRect l="2628" r="2628" b="5622"/>
          <a:stretch>
            <a:fillRect/>
          </a:stretch>
        </p:blipFill>
        <p:spPr bwMode="auto">
          <a:xfrm>
            <a:off x="2997075" y="548682"/>
            <a:ext cx="5841648" cy="5439281"/>
          </a:xfrm>
          <a:prstGeom prst="rect">
            <a:avLst/>
          </a:prstGeom>
          <a:solidFill>
            <a:schemeClr val="bg1"/>
          </a:solidFill>
        </p:spPr>
      </p:pic>
      <p:sp>
        <p:nvSpPr>
          <p:cNvPr id="5" name="TextBox 4"/>
          <p:cNvSpPr txBox="1"/>
          <p:nvPr/>
        </p:nvSpPr>
        <p:spPr>
          <a:xfrm>
            <a:off x="4564243" y="1501671"/>
            <a:ext cx="2953275" cy="461665"/>
          </a:xfrm>
          <a:prstGeom prst="rect">
            <a:avLst/>
          </a:prstGeom>
          <a:noFill/>
        </p:spPr>
        <p:txBody>
          <a:bodyPr wrap="square" rtlCol="0">
            <a:spAutoFit/>
          </a:bodyPr>
          <a:lstStyle/>
          <a:p>
            <a:pPr defTabSz="914400" eaLnBrk="0" fontAlgn="base" hangingPunct="0">
              <a:spcBef>
                <a:spcPct val="0"/>
              </a:spcBef>
              <a:spcAft>
                <a:spcPct val="0"/>
              </a:spcAft>
            </a:pPr>
            <a:r>
              <a:rPr lang="en-GB" sz="1200" dirty="0">
                <a:solidFill>
                  <a:srgbClr val="FF0000"/>
                </a:solidFill>
              </a:rPr>
              <a:t>Variance adjusted</a:t>
            </a:r>
          </a:p>
          <a:p>
            <a:pPr defTabSz="914400" eaLnBrk="0" fontAlgn="base" hangingPunct="0">
              <a:spcBef>
                <a:spcPct val="0"/>
              </a:spcBef>
              <a:spcAft>
                <a:spcPct val="0"/>
              </a:spcAft>
            </a:pPr>
            <a:r>
              <a:rPr lang="en-GB" sz="1200" dirty="0">
                <a:solidFill>
                  <a:srgbClr val="3333FF"/>
                </a:solidFill>
              </a:rPr>
              <a:t>Unadjusted model anomalies</a:t>
            </a:r>
          </a:p>
        </p:txBody>
      </p:sp>
      <p:sp>
        <p:nvSpPr>
          <p:cNvPr id="2" name="Title 1"/>
          <p:cNvSpPr>
            <a:spLocks noGrp="1"/>
          </p:cNvSpPr>
          <p:nvPr>
            <p:ph type="title"/>
          </p:nvPr>
        </p:nvSpPr>
        <p:spPr/>
        <p:txBody>
          <a:bodyPr/>
          <a:lstStyle/>
          <a:p>
            <a:endParaRPr lang="en-GB"/>
          </a:p>
        </p:txBody>
      </p:sp>
      <p:sp>
        <p:nvSpPr>
          <p:cNvPr id="4" name="Footer Placeholder 3"/>
          <p:cNvSpPr>
            <a:spLocks noGrp="1"/>
          </p:cNvSpPr>
          <p:nvPr>
            <p:ph type="ftr" sz="quarter" idx="3"/>
          </p:nvPr>
        </p:nvSpPr>
        <p:spPr/>
        <p:txBody>
          <a:bodyPr/>
          <a:lstStyle/>
          <a:p>
            <a:r>
              <a:rPr lang="en-US" smtClean="0"/>
              <a:t>Predictability training course 2016: seasonal forecasting systems</a:t>
            </a:r>
            <a:endParaRPr lang="en-US" dirty="0"/>
          </a:p>
        </p:txBody>
      </p:sp>
      <p:sp>
        <p:nvSpPr>
          <p:cNvPr id="6" name="Slide Number Placeholder 5"/>
          <p:cNvSpPr>
            <a:spLocks noGrp="1"/>
          </p:cNvSpPr>
          <p:nvPr>
            <p:ph type="sldNum" sz="quarter" idx="10"/>
          </p:nvPr>
        </p:nvSpPr>
        <p:spPr/>
        <p:txBody>
          <a:bodyPr/>
          <a:lstStyle/>
          <a:p>
            <a:fld id="{E4AB80EA-DB86-D849-B86F-15DAF31F0474}" type="slidenum">
              <a:rPr lang="en-US" smtClean="0"/>
              <a:pPr/>
              <a:t>13</a:t>
            </a:fld>
            <a:endParaRPr lang="en-US" dirty="0"/>
          </a:p>
        </p:txBody>
      </p:sp>
    </p:spTree>
    <p:extLst>
      <p:ext uri="{BB962C8B-B14F-4D97-AF65-F5344CB8AC3E}">
        <p14:creationId xmlns:p14="http://schemas.microsoft.com/office/powerpoint/2010/main" val="9404855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93314" name="Picture 2" descr="z500cou_unc"/>
          <p:cNvPicPr>
            <a:picLocks noChangeAspect="1" noChangeArrowheads="1"/>
          </p:cNvPicPr>
          <p:nvPr/>
        </p:nvPicPr>
        <p:blipFill rotWithShape="1">
          <a:blip r:embed="rId2" cstate="print"/>
          <a:srcRect b="5804"/>
          <a:stretch/>
        </p:blipFill>
        <p:spPr bwMode="auto">
          <a:xfrm>
            <a:off x="1827212" y="0"/>
            <a:ext cx="8763000" cy="5814000"/>
          </a:xfrm>
          <a:prstGeom prst="rect">
            <a:avLst/>
          </a:prstGeom>
          <a:noFill/>
        </p:spPr>
      </p:pic>
      <p:sp>
        <p:nvSpPr>
          <p:cNvPr id="1293315" name="Text Box 3"/>
          <p:cNvSpPr txBox="1">
            <a:spLocks noChangeArrowheads="1"/>
          </p:cNvSpPr>
          <p:nvPr/>
        </p:nvSpPr>
        <p:spPr bwMode="auto">
          <a:xfrm>
            <a:off x="3275013" y="609600"/>
            <a:ext cx="5946775" cy="830997"/>
          </a:xfrm>
          <a:prstGeom prst="rect">
            <a:avLst/>
          </a:prstGeom>
          <a:solidFill>
            <a:schemeClr val="bg1"/>
          </a:solidFill>
          <a:ln w="50800">
            <a:noFill/>
            <a:miter lim="800000"/>
            <a:headEnd/>
            <a:tailEnd/>
          </a:ln>
          <a:effectLst/>
        </p:spPr>
        <p:txBody>
          <a:bodyPr>
            <a:spAutoFit/>
          </a:bodyPr>
          <a:lstStyle/>
          <a:p>
            <a:pPr defTabSz="914400" eaLnBrk="0" fontAlgn="base" hangingPunct="0">
              <a:spcBef>
                <a:spcPct val="50000"/>
              </a:spcBef>
              <a:spcAft>
                <a:spcPct val="0"/>
              </a:spcAft>
            </a:pPr>
            <a:r>
              <a:rPr lang="en-GB" sz="1600" dirty="0">
                <a:solidFill>
                  <a:srgbClr val="000000"/>
                </a:solidFill>
              </a:rPr>
              <a:t>Despite SST bias and other errors, anomalies in the coupled system can be remarkably similar to those obtained using observed (unbiased) SSTs …..</a:t>
            </a:r>
          </a:p>
        </p:txBody>
      </p:sp>
      <p:sp>
        <p:nvSpPr>
          <p:cNvPr id="4" name="Footer Placeholder 3"/>
          <p:cNvSpPr>
            <a:spLocks noGrp="1"/>
          </p:cNvSpPr>
          <p:nvPr>
            <p:ph type="ftr" sz="quarter" idx="3"/>
          </p:nvPr>
        </p:nvSpPr>
        <p:spPr/>
        <p:txBody>
          <a:bodyPr/>
          <a:lstStyle/>
          <a:p>
            <a:r>
              <a:rPr lang="en-US" smtClean="0"/>
              <a:t>Predictability training course 2016: seasonal forecasting systems</a:t>
            </a:r>
            <a:endParaRPr lang="en-US" dirty="0"/>
          </a:p>
        </p:txBody>
      </p:sp>
      <p:sp>
        <p:nvSpPr>
          <p:cNvPr id="5" name="Slide Number Placeholder 4"/>
          <p:cNvSpPr>
            <a:spLocks noGrp="1"/>
          </p:cNvSpPr>
          <p:nvPr>
            <p:ph type="sldNum" sz="quarter" idx="10"/>
          </p:nvPr>
        </p:nvSpPr>
        <p:spPr/>
        <p:txBody>
          <a:bodyPr/>
          <a:lstStyle/>
          <a:p>
            <a:fld id="{E4AB80EA-DB86-D849-B86F-15DAF31F0474}" type="slidenum">
              <a:rPr lang="en-US" smtClean="0"/>
              <a:pPr/>
              <a:t>14</a:t>
            </a:fld>
            <a:endParaRPr lang="en-US" dirty="0"/>
          </a:p>
        </p:txBody>
      </p:sp>
    </p:spTree>
    <p:extLst>
      <p:ext uri="{BB962C8B-B14F-4D97-AF65-F5344CB8AC3E}">
        <p14:creationId xmlns:p14="http://schemas.microsoft.com/office/powerpoint/2010/main" val="255748550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94338" name="Picture 2" descr="z500obs"/>
          <p:cNvPicPr>
            <a:picLocks noChangeAspect="1" noChangeArrowheads="1"/>
          </p:cNvPicPr>
          <p:nvPr/>
        </p:nvPicPr>
        <p:blipFill rotWithShape="1">
          <a:blip r:embed="rId2" cstate="print"/>
          <a:srcRect l="3707" r="4410"/>
          <a:stretch/>
        </p:blipFill>
        <p:spPr bwMode="auto">
          <a:xfrm>
            <a:off x="3913412" y="381001"/>
            <a:ext cx="4453200" cy="5573713"/>
          </a:xfrm>
          <a:prstGeom prst="rect">
            <a:avLst/>
          </a:prstGeom>
          <a:noFill/>
        </p:spPr>
      </p:pic>
      <p:sp>
        <p:nvSpPr>
          <p:cNvPr id="1294339" name="Text Box 3"/>
          <p:cNvSpPr txBox="1">
            <a:spLocks noChangeArrowheads="1"/>
          </p:cNvSpPr>
          <p:nvPr/>
        </p:nvSpPr>
        <p:spPr bwMode="auto">
          <a:xfrm>
            <a:off x="3169088" y="381000"/>
            <a:ext cx="6175375" cy="338554"/>
          </a:xfrm>
          <a:prstGeom prst="rect">
            <a:avLst/>
          </a:prstGeom>
          <a:solidFill>
            <a:schemeClr val="bg1"/>
          </a:solidFill>
          <a:ln w="50800">
            <a:noFill/>
            <a:miter lim="800000"/>
            <a:headEnd/>
            <a:tailEnd/>
          </a:ln>
          <a:effectLst/>
        </p:spPr>
        <p:txBody>
          <a:bodyPr>
            <a:spAutoFit/>
          </a:bodyPr>
          <a:lstStyle/>
          <a:p>
            <a:pPr defTabSz="914400" eaLnBrk="0" fontAlgn="base" hangingPunct="0">
              <a:spcBef>
                <a:spcPct val="50000"/>
              </a:spcBef>
              <a:spcAft>
                <a:spcPct val="0"/>
              </a:spcAft>
            </a:pPr>
            <a:r>
              <a:rPr lang="en-GB" sz="1600" dirty="0">
                <a:solidFill>
                  <a:srgbClr val="000000"/>
                </a:solidFill>
              </a:rPr>
              <a:t> … and can also verify well against observations</a:t>
            </a:r>
          </a:p>
        </p:txBody>
      </p:sp>
      <p:sp>
        <p:nvSpPr>
          <p:cNvPr id="4" name="Footer Placeholder 3"/>
          <p:cNvSpPr>
            <a:spLocks noGrp="1"/>
          </p:cNvSpPr>
          <p:nvPr>
            <p:ph type="ftr" sz="quarter" idx="3"/>
          </p:nvPr>
        </p:nvSpPr>
        <p:spPr/>
        <p:txBody>
          <a:bodyPr/>
          <a:lstStyle/>
          <a:p>
            <a:r>
              <a:rPr lang="en-US" smtClean="0"/>
              <a:t>Predictability training course 2016: seasonal forecasting systems</a:t>
            </a:r>
            <a:endParaRPr lang="en-US" dirty="0"/>
          </a:p>
        </p:txBody>
      </p:sp>
      <p:sp>
        <p:nvSpPr>
          <p:cNvPr id="5" name="Slide Number Placeholder 4"/>
          <p:cNvSpPr>
            <a:spLocks noGrp="1"/>
          </p:cNvSpPr>
          <p:nvPr>
            <p:ph type="sldNum" sz="quarter" idx="10"/>
          </p:nvPr>
        </p:nvSpPr>
        <p:spPr/>
        <p:txBody>
          <a:bodyPr/>
          <a:lstStyle/>
          <a:p>
            <a:fld id="{E4AB80EA-DB86-D849-B86F-15DAF31F0474}" type="slidenum">
              <a:rPr lang="en-US" smtClean="0"/>
              <a:pPr/>
              <a:t>15</a:t>
            </a:fld>
            <a:endParaRPr lang="en-US" dirty="0"/>
          </a:p>
        </p:txBody>
      </p:sp>
    </p:spTree>
    <p:extLst>
      <p:ext uri="{BB962C8B-B14F-4D97-AF65-F5344CB8AC3E}">
        <p14:creationId xmlns:p14="http://schemas.microsoft.com/office/powerpoint/2010/main" val="20895516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7410" name="Rectangle 2"/>
          <p:cNvSpPr>
            <a:spLocks noGrp="1" noChangeArrowheads="1"/>
          </p:cNvSpPr>
          <p:nvPr>
            <p:ph type="title"/>
          </p:nvPr>
        </p:nvSpPr>
        <p:spPr/>
        <p:txBody>
          <a:bodyPr/>
          <a:lstStyle/>
          <a:p>
            <a:r>
              <a:rPr lang="en-US" dirty="0"/>
              <a:t>Model errors are still serious …</a:t>
            </a:r>
          </a:p>
        </p:txBody>
      </p:sp>
      <p:sp>
        <p:nvSpPr>
          <p:cNvPr id="1297411" name="Rectangle 3"/>
          <p:cNvSpPr>
            <a:spLocks noGrp="1" noChangeArrowheads="1"/>
          </p:cNvSpPr>
          <p:nvPr>
            <p:ph sz="quarter" idx="14"/>
          </p:nvPr>
        </p:nvSpPr>
        <p:spPr/>
        <p:txBody>
          <a:bodyPr/>
          <a:lstStyle/>
          <a:p>
            <a:r>
              <a:rPr lang="en-US" dirty="0"/>
              <a:t>Models have errors other than mean bias</a:t>
            </a:r>
          </a:p>
          <a:p>
            <a:pPr lvl="1"/>
            <a:r>
              <a:rPr lang="en-US" dirty="0" smtClean="0"/>
              <a:t>E.g. </a:t>
            </a:r>
            <a:r>
              <a:rPr lang="en-US" dirty="0"/>
              <a:t>weak wind and SST variability in </a:t>
            </a:r>
            <a:r>
              <a:rPr lang="en-US" dirty="0" smtClean="0"/>
              <a:t>System </a:t>
            </a:r>
            <a:r>
              <a:rPr lang="en-US" dirty="0"/>
              <a:t>2</a:t>
            </a:r>
          </a:p>
          <a:p>
            <a:pPr lvl="1"/>
            <a:r>
              <a:rPr lang="en-US" dirty="0" smtClean="0"/>
              <a:t>Past models underestimated MJO activity (S4 better)</a:t>
            </a:r>
            <a:endParaRPr lang="en-US" dirty="0"/>
          </a:p>
          <a:p>
            <a:pPr lvl="1"/>
            <a:r>
              <a:rPr lang="en-US" dirty="0"/>
              <a:t>Suspected too-weak teleconnections to mid-latitudes</a:t>
            </a:r>
          </a:p>
          <a:p>
            <a:pPr lvl="1"/>
            <a:endParaRPr lang="en-US" dirty="0"/>
          </a:p>
          <a:p>
            <a:r>
              <a:rPr lang="en-US" dirty="0"/>
              <a:t>Mean state errors interact with model variability</a:t>
            </a:r>
          </a:p>
          <a:p>
            <a:pPr lvl="1"/>
            <a:r>
              <a:rPr lang="en-US" dirty="0"/>
              <a:t>Nino 4 region is very sensitive (cold tongue/warm pool boundary)</a:t>
            </a:r>
          </a:p>
          <a:p>
            <a:pPr lvl="1"/>
            <a:r>
              <a:rPr lang="en-US" dirty="0"/>
              <a:t>Atlantic variability suppressed if mean state is badly wrong</a:t>
            </a:r>
          </a:p>
          <a:p>
            <a:pPr lvl="1"/>
            <a:endParaRPr lang="en-US" dirty="0"/>
          </a:p>
          <a:p>
            <a:r>
              <a:rPr lang="en-US" dirty="0"/>
              <a:t>F</a:t>
            </a:r>
            <a:r>
              <a:rPr lang="en-US" dirty="0" smtClean="0"/>
              <a:t>orecast </a:t>
            </a:r>
            <a:r>
              <a:rPr lang="en-US" dirty="0"/>
              <a:t>errors are </a:t>
            </a:r>
            <a:r>
              <a:rPr lang="en-US" dirty="0" smtClean="0"/>
              <a:t>often larger </a:t>
            </a:r>
            <a:r>
              <a:rPr lang="en-US" dirty="0"/>
              <a:t>than they should be</a:t>
            </a:r>
          </a:p>
          <a:p>
            <a:pPr lvl="1"/>
            <a:r>
              <a:rPr lang="en-US" dirty="0"/>
              <a:t>With respect to internal variability estimates and (occasionally) other prediction systems</a:t>
            </a:r>
          </a:p>
          <a:p>
            <a:pPr lvl="1"/>
            <a:r>
              <a:rPr lang="en-US" dirty="0"/>
              <a:t>Reliability of probabilistic forecasts is </a:t>
            </a:r>
            <a:r>
              <a:rPr lang="en-US" dirty="0" smtClean="0"/>
              <a:t>often not </a:t>
            </a:r>
            <a:r>
              <a:rPr lang="en-US" dirty="0"/>
              <a:t>particularly </a:t>
            </a:r>
            <a:r>
              <a:rPr lang="en-US" dirty="0" smtClean="0"/>
              <a:t>high (S4 better)</a:t>
            </a:r>
            <a:endParaRPr lang="en-US" dirty="0"/>
          </a:p>
        </p:txBody>
      </p:sp>
      <p:sp>
        <p:nvSpPr>
          <p:cNvPr id="2" name="Footer Placeholder 1"/>
          <p:cNvSpPr>
            <a:spLocks noGrp="1"/>
          </p:cNvSpPr>
          <p:nvPr>
            <p:ph type="ftr" sz="quarter" idx="3"/>
          </p:nvPr>
        </p:nvSpPr>
        <p:spPr/>
        <p:txBody>
          <a:bodyPr/>
          <a:lstStyle/>
          <a:p>
            <a:r>
              <a:rPr lang="en-US" smtClean="0"/>
              <a:t>Predictability training course 2016: seasonal forecasting systems</a:t>
            </a:r>
            <a:endParaRPr lang="en-US" dirty="0"/>
          </a:p>
        </p:txBody>
      </p:sp>
      <p:sp>
        <p:nvSpPr>
          <p:cNvPr id="3" name="Slide Number Placeholder 2"/>
          <p:cNvSpPr>
            <a:spLocks noGrp="1"/>
          </p:cNvSpPr>
          <p:nvPr>
            <p:ph type="sldNum" sz="quarter" idx="10"/>
          </p:nvPr>
        </p:nvSpPr>
        <p:spPr/>
        <p:txBody>
          <a:bodyPr/>
          <a:lstStyle/>
          <a:p>
            <a:fld id="{E4AB80EA-DB86-D849-B86F-15DAF31F0474}" type="slidenum">
              <a:rPr lang="en-US" smtClean="0"/>
              <a:pPr/>
              <a:t>16</a:t>
            </a:fld>
            <a:endParaRPr lang="en-US" dirty="0"/>
          </a:p>
        </p:txBody>
      </p:sp>
    </p:spTree>
    <p:extLst>
      <p:ext uri="{BB962C8B-B14F-4D97-AF65-F5344CB8AC3E}">
        <p14:creationId xmlns:p14="http://schemas.microsoft.com/office/powerpoint/2010/main" val="228705463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88546" name="Picture 2" descr="wgcm3"/>
          <p:cNvPicPr>
            <a:picLocks noChangeAspect="1" noChangeArrowheads="1"/>
          </p:cNvPicPr>
          <p:nvPr/>
        </p:nvPicPr>
        <p:blipFill rotWithShape="1">
          <a:blip r:embed="rId2" cstate="print"/>
          <a:srcRect l="6549" t="4987" r="6056" b="4987"/>
          <a:stretch/>
        </p:blipFill>
        <p:spPr bwMode="auto">
          <a:xfrm>
            <a:off x="1233872" y="918608"/>
            <a:ext cx="4680000" cy="3416487"/>
          </a:xfrm>
          <a:prstGeom prst="rect">
            <a:avLst/>
          </a:prstGeom>
          <a:solidFill>
            <a:schemeClr val="bg1"/>
          </a:solidFill>
        </p:spPr>
      </p:pic>
      <p:pic>
        <p:nvPicPr>
          <p:cNvPr id="1388547" name="Picture 3" descr="wgcm6"/>
          <p:cNvPicPr>
            <a:picLocks noChangeAspect="1" noChangeArrowheads="1"/>
          </p:cNvPicPr>
          <p:nvPr/>
        </p:nvPicPr>
        <p:blipFill rotWithShape="1">
          <a:blip r:embed="rId3" cstate="print"/>
          <a:srcRect l="6186" t="4987" r="6419" b="4987"/>
          <a:stretch/>
        </p:blipFill>
        <p:spPr bwMode="auto">
          <a:xfrm>
            <a:off x="5913872" y="3023956"/>
            <a:ext cx="4680000" cy="3416487"/>
          </a:xfrm>
          <a:prstGeom prst="rect">
            <a:avLst/>
          </a:prstGeom>
          <a:solidFill>
            <a:schemeClr val="bg1"/>
          </a:solidFill>
          <a:ln w="9525">
            <a:noFill/>
            <a:miter lim="800000"/>
            <a:headEnd/>
            <a:tailEnd/>
          </a:ln>
        </p:spPr>
      </p:pic>
      <p:sp>
        <p:nvSpPr>
          <p:cNvPr id="1388548" name="Text Box 4"/>
          <p:cNvSpPr txBox="1">
            <a:spLocks noChangeArrowheads="1"/>
          </p:cNvSpPr>
          <p:nvPr/>
        </p:nvSpPr>
        <p:spPr bwMode="auto">
          <a:xfrm>
            <a:off x="6769487" y="734024"/>
            <a:ext cx="3746500" cy="1692771"/>
          </a:xfrm>
          <a:prstGeom prst="rect">
            <a:avLst/>
          </a:prstGeom>
          <a:solidFill>
            <a:schemeClr val="bg1"/>
          </a:solidFill>
          <a:ln w="50800">
            <a:noFill/>
            <a:miter lim="800000"/>
            <a:headEnd/>
            <a:tailEnd/>
          </a:ln>
          <a:effectLst/>
        </p:spPr>
        <p:txBody>
          <a:bodyPr>
            <a:spAutoFit/>
          </a:bodyPr>
          <a:lstStyle/>
          <a:p>
            <a:pPr defTabSz="914400" eaLnBrk="0" fontAlgn="base" hangingPunct="0">
              <a:spcBef>
                <a:spcPct val="50000"/>
              </a:spcBef>
              <a:spcAft>
                <a:spcPct val="0"/>
              </a:spcAft>
            </a:pPr>
            <a:r>
              <a:rPr lang="en-GB" sz="1600" dirty="0">
                <a:solidFill>
                  <a:srgbClr val="000000"/>
                </a:solidFill>
              </a:rPr>
              <a:t>Capturing trends is important. Time-varying CO2 and other factors are important in this.</a:t>
            </a:r>
          </a:p>
          <a:p>
            <a:pPr defTabSz="914400" eaLnBrk="0" fontAlgn="base" hangingPunct="0">
              <a:spcBef>
                <a:spcPct val="50000"/>
              </a:spcBef>
              <a:spcAft>
                <a:spcPct val="0"/>
              </a:spcAft>
            </a:pPr>
            <a:r>
              <a:rPr lang="en-GB" sz="1600" dirty="0">
                <a:solidFill>
                  <a:srgbClr val="000000"/>
                </a:solidFill>
              </a:rPr>
              <a:t>There is a strong link between seasonal prediction and decadal/ multi-decadal climate prediction. </a:t>
            </a:r>
          </a:p>
        </p:txBody>
      </p:sp>
      <p:sp>
        <p:nvSpPr>
          <p:cNvPr id="2" name="Title 1"/>
          <p:cNvSpPr>
            <a:spLocks noGrp="1"/>
          </p:cNvSpPr>
          <p:nvPr>
            <p:ph type="title"/>
          </p:nvPr>
        </p:nvSpPr>
        <p:spPr/>
        <p:txBody>
          <a:bodyPr/>
          <a:lstStyle/>
          <a:p>
            <a:r>
              <a:rPr lang="en-GB" dirty="0" smtClean="0"/>
              <a:t>Trends</a:t>
            </a:r>
            <a:endParaRPr lang="en-GB" dirty="0"/>
          </a:p>
        </p:txBody>
      </p:sp>
      <p:sp>
        <p:nvSpPr>
          <p:cNvPr id="4" name="Footer Placeholder 3"/>
          <p:cNvSpPr>
            <a:spLocks noGrp="1"/>
          </p:cNvSpPr>
          <p:nvPr>
            <p:ph type="ftr" sz="quarter" idx="3"/>
          </p:nvPr>
        </p:nvSpPr>
        <p:spPr/>
        <p:txBody>
          <a:bodyPr/>
          <a:lstStyle/>
          <a:p>
            <a:r>
              <a:rPr lang="en-US" smtClean="0"/>
              <a:t>Predictability training course 2016: seasonal forecasting systems</a:t>
            </a:r>
            <a:endParaRPr lang="en-US" dirty="0"/>
          </a:p>
        </p:txBody>
      </p:sp>
      <p:sp>
        <p:nvSpPr>
          <p:cNvPr id="5" name="Slide Number Placeholder 4"/>
          <p:cNvSpPr>
            <a:spLocks noGrp="1"/>
          </p:cNvSpPr>
          <p:nvPr>
            <p:ph type="sldNum" sz="quarter" idx="10"/>
          </p:nvPr>
        </p:nvSpPr>
        <p:spPr/>
        <p:txBody>
          <a:bodyPr/>
          <a:lstStyle/>
          <a:p>
            <a:fld id="{E4AB80EA-DB86-D849-B86F-15DAF31F0474}" type="slidenum">
              <a:rPr lang="en-US" smtClean="0"/>
              <a:pPr/>
              <a:t>17</a:t>
            </a:fld>
            <a:endParaRPr lang="en-US" dirty="0"/>
          </a:p>
        </p:txBody>
      </p:sp>
    </p:spTree>
    <p:extLst>
      <p:ext uri="{BB962C8B-B14F-4D97-AF65-F5344CB8AC3E}">
        <p14:creationId xmlns:p14="http://schemas.microsoft.com/office/powerpoint/2010/main" val="23623834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6626" name="Rectangle 2"/>
          <p:cNvSpPr>
            <a:spLocks noGrp="1" noChangeArrowheads="1"/>
          </p:cNvSpPr>
          <p:nvPr>
            <p:ph type="title"/>
          </p:nvPr>
        </p:nvSpPr>
        <p:spPr/>
        <p:txBody>
          <a:bodyPr/>
          <a:lstStyle/>
          <a:p>
            <a:r>
              <a:rPr lang="en-GB"/>
              <a:t>Operational seasonal forecasts</a:t>
            </a:r>
          </a:p>
        </p:txBody>
      </p:sp>
      <p:sp>
        <p:nvSpPr>
          <p:cNvPr id="1306627" name="Rectangle 3"/>
          <p:cNvSpPr>
            <a:spLocks noGrp="1" noChangeArrowheads="1"/>
          </p:cNvSpPr>
          <p:nvPr>
            <p:ph sz="quarter" idx="14"/>
          </p:nvPr>
        </p:nvSpPr>
        <p:spPr/>
        <p:txBody>
          <a:bodyPr/>
          <a:lstStyle/>
          <a:p>
            <a:r>
              <a:rPr lang="en-GB" dirty="0"/>
              <a:t>Real time forecasts since 1997</a:t>
            </a:r>
          </a:p>
          <a:p>
            <a:pPr lvl="1">
              <a:lnSpc>
                <a:spcPct val="90000"/>
              </a:lnSpc>
            </a:pPr>
            <a:r>
              <a:rPr lang="en-GB" dirty="0"/>
              <a:t>“System 1” initially made public as “experimental” in Dec 1997</a:t>
            </a:r>
          </a:p>
          <a:p>
            <a:pPr lvl="1">
              <a:lnSpc>
                <a:spcPct val="90000"/>
              </a:lnSpc>
            </a:pPr>
            <a:r>
              <a:rPr lang="en-GB" dirty="0"/>
              <a:t>System 2 started running in August 2001, released in early 2002</a:t>
            </a:r>
          </a:p>
          <a:p>
            <a:pPr lvl="1">
              <a:lnSpc>
                <a:spcPct val="90000"/>
              </a:lnSpc>
            </a:pPr>
            <a:r>
              <a:rPr lang="en-GB" dirty="0"/>
              <a:t>System 3 started running in Sept 2006, operational in March </a:t>
            </a:r>
            <a:r>
              <a:rPr lang="en-GB" dirty="0" smtClean="0"/>
              <a:t>2007</a:t>
            </a:r>
          </a:p>
          <a:p>
            <a:pPr lvl="1">
              <a:lnSpc>
                <a:spcPct val="90000"/>
              </a:lnSpc>
            </a:pPr>
            <a:r>
              <a:rPr lang="en-GB" dirty="0" smtClean="0"/>
              <a:t>System 4 started running in July 2011, operational in November </a:t>
            </a:r>
            <a:r>
              <a:rPr lang="en-GB" dirty="0" smtClean="0"/>
              <a:t>2011</a:t>
            </a:r>
          </a:p>
          <a:p>
            <a:pPr lvl="1">
              <a:lnSpc>
                <a:spcPct val="90000"/>
              </a:lnSpc>
            </a:pPr>
            <a:r>
              <a:rPr lang="en-GB" dirty="0" smtClean="0"/>
              <a:t>System 5 undergoing configuration testing now</a:t>
            </a:r>
          </a:p>
          <a:p>
            <a:pPr lvl="3">
              <a:lnSpc>
                <a:spcPct val="90000"/>
              </a:lnSpc>
            </a:pPr>
            <a:endParaRPr lang="en-GB" dirty="0"/>
          </a:p>
          <a:p>
            <a:r>
              <a:rPr lang="en-GB" dirty="0"/>
              <a:t>Burst mode ensemble forecast</a:t>
            </a:r>
          </a:p>
          <a:p>
            <a:pPr lvl="1">
              <a:lnSpc>
                <a:spcPct val="90000"/>
              </a:lnSpc>
            </a:pPr>
            <a:r>
              <a:rPr lang="en-GB" dirty="0"/>
              <a:t>Initial conditions are valid for 0Z on the 1</a:t>
            </a:r>
            <a:r>
              <a:rPr lang="en-GB" baseline="30000" dirty="0"/>
              <a:t>st</a:t>
            </a:r>
            <a:r>
              <a:rPr lang="en-GB" dirty="0"/>
              <a:t> of a month</a:t>
            </a:r>
          </a:p>
          <a:p>
            <a:pPr lvl="1">
              <a:lnSpc>
                <a:spcPct val="90000"/>
              </a:lnSpc>
            </a:pPr>
            <a:r>
              <a:rPr lang="en-GB" dirty="0" smtClean="0"/>
              <a:t>Forecasts are usually complete by late on the 2</a:t>
            </a:r>
            <a:r>
              <a:rPr lang="en-GB" baseline="30000" dirty="0" smtClean="0"/>
              <a:t>nd</a:t>
            </a:r>
            <a:r>
              <a:rPr lang="en-GB" dirty="0" smtClean="0"/>
              <a:t>.</a:t>
            </a:r>
            <a:endParaRPr lang="en-GB" dirty="0"/>
          </a:p>
          <a:p>
            <a:pPr lvl="1">
              <a:lnSpc>
                <a:spcPct val="90000"/>
              </a:lnSpc>
            </a:pPr>
            <a:r>
              <a:rPr lang="en-GB" dirty="0"/>
              <a:t>Forecast and product release date is 12Z on the </a:t>
            </a:r>
            <a:r>
              <a:rPr lang="en-GB" dirty="0" smtClean="0"/>
              <a:t>8</a:t>
            </a:r>
            <a:r>
              <a:rPr lang="en-GB" baseline="30000" dirty="0" smtClean="0"/>
              <a:t>th</a:t>
            </a:r>
            <a:r>
              <a:rPr lang="en-GB" dirty="0" smtClean="0"/>
              <a:t>.</a:t>
            </a:r>
          </a:p>
          <a:p>
            <a:pPr lvl="3">
              <a:lnSpc>
                <a:spcPct val="90000"/>
              </a:lnSpc>
            </a:pPr>
            <a:endParaRPr lang="en-GB" dirty="0"/>
          </a:p>
          <a:p>
            <a:r>
              <a:rPr lang="en-GB" dirty="0"/>
              <a:t>Range of operational products</a:t>
            </a:r>
          </a:p>
          <a:p>
            <a:pPr lvl="1">
              <a:lnSpc>
                <a:spcPct val="90000"/>
              </a:lnSpc>
            </a:pPr>
            <a:r>
              <a:rPr lang="en-GB" dirty="0"/>
              <a:t>Moderately extensive set of graphical products on web</a:t>
            </a:r>
          </a:p>
          <a:p>
            <a:pPr lvl="1">
              <a:lnSpc>
                <a:spcPct val="90000"/>
              </a:lnSpc>
            </a:pPr>
            <a:r>
              <a:rPr lang="en-GB" dirty="0"/>
              <a:t>Raw data in MARS</a:t>
            </a:r>
          </a:p>
          <a:p>
            <a:pPr lvl="1">
              <a:lnSpc>
                <a:spcPct val="90000"/>
              </a:lnSpc>
            </a:pPr>
            <a:r>
              <a:rPr lang="en-GB" dirty="0"/>
              <a:t>Formal dissemination of real time forecast data</a:t>
            </a:r>
          </a:p>
        </p:txBody>
      </p:sp>
      <p:sp>
        <p:nvSpPr>
          <p:cNvPr id="2" name="Footer Placeholder 1"/>
          <p:cNvSpPr>
            <a:spLocks noGrp="1"/>
          </p:cNvSpPr>
          <p:nvPr>
            <p:ph type="ftr" sz="quarter" idx="3"/>
          </p:nvPr>
        </p:nvSpPr>
        <p:spPr/>
        <p:txBody>
          <a:bodyPr/>
          <a:lstStyle/>
          <a:p>
            <a:r>
              <a:rPr lang="en-US" smtClean="0"/>
              <a:t>Predictability training course 2016: seasonal forecasting systems</a:t>
            </a:r>
            <a:endParaRPr lang="en-US" dirty="0"/>
          </a:p>
        </p:txBody>
      </p:sp>
      <p:sp>
        <p:nvSpPr>
          <p:cNvPr id="3" name="Slide Number Placeholder 2"/>
          <p:cNvSpPr>
            <a:spLocks noGrp="1"/>
          </p:cNvSpPr>
          <p:nvPr>
            <p:ph type="sldNum" sz="quarter" idx="10"/>
          </p:nvPr>
        </p:nvSpPr>
        <p:spPr/>
        <p:txBody>
          <a:bodyPr/>
          <a:lstStyle/>
          <a:p>
            <a:fld id="{E4AB80EA-DB86-D849-B86F-15DAF31F0474}" type="slidenum">
              <a:rPr lang="en-US" smtClean="0"/>
              <a:pPr/>
              <a:t>18</a:t>
            </a:fld>
            <a:endParaRPr lang="en-US" dirty="0"/>
          </a:p>
        </p:txBody>
      </p:sp>
    </p:spTree>
    <p:extLst>
      <p:ext uri="{BB962C8B-B14F-4D97-AF65-F5344CB8AC3E}">
        <p14:creationId xmlns:p14="http://schemas.microsoft.com/office/powerpoint/2010/main" val="326729860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8130" name="Rectangle 2"/>
          <p:cNvSpPr>
            <a:spLocks noGrp="1" noChangeArrowheads="1"/>
          </p:cNvSpPr>
          <p:nvPr>
            <p:ph type="title"/>
          </p:nvPr>
        </p:nvSpPr>
        <p:spPr/>
        <p:txBody>
          <a:bodyPr/>
          <a:lstStyle/>
          <a:p>
            <a:r>
              <a:rPr lang="en-GB" dirty="0"/>
              <a:t>System </a:t>
            </a:r>
            <a:r>
              <a:rPr lang="en-GB" dirty="0" smtClean="0"/>
              <a:t>4 </a:t>
            </a:r>
            <a:r>
              <a:rPr lang="en-GB" dirty="0"/>
              <a:t>configuration</a:t>
            </a:r>
          </a:p>
        </p:txBody>
      </p:sp>
      <p:sp>
        <p:nvSpPr>
          <p:cNvPr id="1328131" name="Rectangle 3"/>
          <p:cNvSpPr>
            <a:spLocks noGrp="1" noChangeArrowheads="1"/>
          </p:cNvSpPr>
          <p:nvPr>
            <p:ph sz="quarter" idx="14"/>
          </p:nvPr>
        </p:nvSpPr>
        <p:spPr/>
        <p:txBody>
          <a:bodyPr/>
          <a:lstStyle/>
          <a:p>
            <a:pPr lvl="1">
              <a:buFont typeface="Wingdings" pitchFamily="2" charset="2"/>
              <a:buNone/>
            </a:pPr>
            <a:endParaRPr lang="en-GB" dirty="0"/>
          </a:p>
          <a:p>
            <a:r>
              <a:rPr lang="en-GB" dirty="0"/>
              <a:t>Real time forecasts:</a:t>
            </a:r>
          </a:p>
          <a:p>
            <a:pPr lvl="1"/>
            <a:r>
              <a:rPr lang="en-GB" sz="2000" b="1" dirty="0">
                <a:solidFill>
                  <a:srgbClr val="FF0000"/>
                </a:solidFill>
              </a:rPr>
              <a:t>51 member ensemble forecast to 7 months</a:t>
            </a:r>
          </a:p>
          <a:p>
            <a:pPr lvl="1"/>
            <a:r>
              <a:rPr lang="en-GB" dirty="0"/>
              <a:t>SST and atmos. perturbations added to each member</a:t>
            </a:r>
          </a:p>
          <a:p>
            <a:pPr lvl="1"/>
            <a:endParaRPr lang="en-GB" dirty="0"/>
          </a:p>
          <a:p>
            <a:pPr lvl="1"/>
            <a:r>
              <a:rPr lang="en-GB" sz="2000" b="1" dirty="0">
                <a:solidFill>
                  <a:srgbClr val="FF0000"/>
                </a:solidFill>
              </a:rPr>
              <a:t>15 member ensemble forecast to 13 months</a:t>
            </a:r>
          </a:p>
          <a:p>
            <a:pPr lvl="1"/>
            <a:r>
              <a:rPr lang="en-GB" dirty="0"/>
              <a:t>Designed to give an ‘outlook’ for ENSO</a:t>
            </a:r>
          </a:p>
          <a:p>
            <a:pPr lvl="1"/>
            <a:r>
              <a:rPr lang="en-GB" dirty="0"/>
              <a:t>Only once per quarter (Feb, May, Aug and Nov starts)</a:t>
            </a:r>
          </a:p>
          <a:p>
            <a:pPr lvl="1"/>
            <a:endParaRPr lang="en-GB" dirty="0"/>
          </a:p>
          <a:p>
            <a:r>
              <a:rPr lang="en-GB" dirty="0" smtClean="0"/>
              <a:t>Re-forecasts </a:t>
            </a:r>
            <a:r>
              <a:rPr lang="en-GB" dirty="0"/>
              <a:t>from </a:t>
            </a:r>
            <a:r>
              <a:rPr lang="en-GB" dirty="0" smtClean="0"/>
              <a:t>1981-2010 (30 </a:t>
            </a:r>
            <a:r>
              <a:rPr lang="en-GB" dirty="0"/>
              <a:t>years)</a:t>
            </a:r>
          </a:p>
          <a:p>
            <a:pPr lvl="1"/>
            <a:r>
              <a:rPr lang="en-GB" dirty="0" smtClean="0"/>
              <a:t>15 </a:t>
            </a:r>
            <a:r>
              <a:rPr lang="en-GB" dirty="0"/>
              <a:t>member ensemble every month</a:t>
            </a:r>
          </a:p>
          <a:p>
            <a:pPr lvl="1"/>
            <a:r>
              <a:rPr lang="en-GB" dirty="0" smtClean="0"/>
              <a:t>15 </a:t>
            </a:r>
            <a:r>
              <a:rPr lang="en-GB" dirty="0"/>
              <a:t>members </a:t>
            </a:r>
            <a:r>
              <a:rPr lang="en-GB" dirty="0" smtClean="0"/>
              <a:t>extended to </a:t>
            </a:r>
            <a:r>
              <a:rPr lang="en-GB" dirty="0"/>
              <a:t>13 months once per </a:t>
            </a:r>
            <a:r>
              <a:rPr lang="en-GB" dirty="0" smtClean="0"/>
              <a:t>quarter</a:t>
            </a:r>
          </a:p>
          <a:p>
            <a:pPr lvl="1"/>
            <a:endParaRPr lang="en-GB" dirty="0"/>
          </a:p>
          <a:p>
            <a:pPr lvl="1"/>
            <a:r>
              <a:rPr lang="en-GB" dirty="0" smtClean="0"/>
              <a:t>Extended to 51 members </a:t>
            </a:r>
            <a:r>
              <a:rPr lang="en-GB" dirty="0"/>
              <a:t>for Feb, May, Aug and Nov starts</a:t>
            </a:r>
          </a:p>
        </p:txBody>
      </p:sp>
      <p:sp>
        <p:nvSpPr>
          <p:cNvPr id="2" name="Footer Placeholder 1"/>
          <p:cNvSpPr>
            <a:spLocks noGrp="1"/>
          </p:cNvSpPr>
          <p:nvPr>
            <p:ph type="ftr" sz="quarter" idx="3"/>
          </p:nvPr>
        </p:nvSpPr>
        <p:spPr/>
        <p:txBody>
          <a:bodyPr/>
          <a:lstStyle/>
          <a:p>
            <a:r>
              <a:rPr lang="en-US" smtClean="0"/>
              <a:t>Predictability training course 2016: seasonal forecasting systems</a:t>
            </a:r>
            <a:endParaRPr lang="en-US" dirty="0"/>
          </a:p>
        </p:txBody>
      </p:sp>
      <p:sp>
        <p:nvSpPr>
          <p:cNvPr id="3" name="Slide Number Placeholder 2"/>
          <p:cNvSpPr>
            <a:spLocks noGrp="1"/>
          </p:cNvSpPr>
          <p:nvPr>
            <p:ph type="sldNum" sz="quarter" idx="10"/>
          </p:nvPr>
        </p:nvSpPr>
        <p:spPr/>
        <p:txBody>
          <a:bodyPr/>
          <a:lstStyle/>
          <a:p>
            <a:fld id="{E4AB80EA-DB86-D849-B86F-15DAF31F0474}" type="slidenum">
              <a:rPr lang="en-US" smtClean="0"/>
              <a:pPr/>
              <a:t>19</a:t>
            </a:fld>
            <a:endParaRPr lang="en-US" dirty="0"/>
          </a:p>
        </p:txBody>
      </p:sp>
    </p:spTree>
    <p:extLst>
      <p:ext uri="{BB962C8B-B14F-4D97-AF65-F5344CB8AC3E}">
        <p14:creationId xmlns:p14="http://schemas.microsoft.com/office/powerpoint/2010/main" val="1176816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78978" name="Rectangle 2"/>
          <p:cNvSpPr>
            <a:spLocks noGrp="1" noChangeArrowheads="1"/>
          </p:cNvSpPr>
          <p:nvPr>
            <p:ph type="title"/>
          </p:nvPr>
        </p:nvSpPr>
        <p:spPr/>
        <p:txBody>
          <a:bodyPr/>
          <a:lstStyle/>
          <a:p>
            <a:r>
              <a:rPr lang="en-GB" smtClean="0"/>
              <a:t>Contents</a:t>
            </a:r>
            <a:endParaRPr lang="en-GB"/>
          </a:p>
        </p:txBody>
      </p:sp>
      <p:sp>
        <p:nvSpPr>
          <p:cNvPr id="1278979" name="Rectangle 3"/>
          <p:cNvSpPr>
            <a:spLocks noGrp="1" noChangeArrowheads="1"/>
          </p:cNvSpPr>
          <p:nvPr>
            <p:ph sz="quarter" idx="14"/>
          </p:nvPr>
        </p:nvSpPr>
        <p:spPr/>
        <p:txBody>
          <a:bodyPr/>
          <a:lstStyle/>
          <a:p>
            <a:r>
              <a:rPr lang="en-GB" smtClean="0"/>
              <a:t>Seasonal forecasting with coupled GCMs</a:t>
            </a:r>
          </a:p>
          <a:p>
            <a:pPr lvl="1"/>
            <a:r>
              <a:rPr lang="en-GB" smtClean="0"/>
              <a:t>Why use GCMs?</a:t>
            </a:r>
          </a:p>
          <a:p>
            <a:pPr lvl="1"/>
            <a:r>
              <a:rPr lang="en-GB" smtClean="0"/>
              <a:t>How we make a forecast</a:t>
            </a:r>
          </a:p>
          <a:p>
            <a:pPr lvl="1"/>
            <a:r>
              <a:rPr lang="en-GB" smtClean="0"/>
              <a:t>Basic calibration – how, why, and what are the problems?</a:t>
            </a:r>
          </a:p>
          <a:p>
            <a:pPr lvl="1"/>
            <a:r>
              <a:rPr lang="en-GB" smtClean="0"/>
              <a:t>Model error</a:t>
            </a:r>
          </a:p>
          <a:p>
            <a:pPr lvl="1"/>
            <a:endParaRPr lang="en-GB" smtClean="0"/>
          </a:p>
          <a:p>
            <a:r>
              <a:rPr lang="en-GB" smtClean="0"/>
              <a:t>Operational forecasts: ECMWF System 4</a:t>
            </a:r>
          </a:p>
          <a:p>
            <a:pPr lvl="1"/>
            <a:r>
              <a:rPr lang="en-GB" smtClean="0"/>
              <a:t>System design</a:t>
            </a:r>
          </a:p>
          <a:p>
            <a:pPr lvl="1"/>
            <a:r>
              <a:rPr lang="en-GB" smtClean="0"/>
              <a:t>How good are the El Nino forecasts?</a:t>
            </a:r>
          </a:p>
          <a:p>
            <a:pPr lvl="1"/>
            <a:r>
              <a:rPr lang="en-GB" smtClean="0"/>
              <a:t>How good are the atmospheric forecasts?</a:t>
            </a:r>
          </a:p>
          <a:p>
            <a:pPr lvl="1"/>
            <a:endParaRPr lang="en-GB" smtClean="0"/>
          </a:p>
          <a:p>
            <a:r>
              <a:rPr lang="en-GB" smtClean="0"/>
              <a:t>Forecast interpretation</a:t>
            </a:r>
          </a:p>
          <a:p>
            <a:pPr lvl="1"/>
            <a:r>
              <a:rPr lang="en-GB" smtClean="0"/>
              <a:t>Meaning of probabilistic forecasts</a:t>
            </a:r>
          </a:p>
          <a:p>
            <a:pPr lvl="1"/>
            <a:r>
              <a:rPr lang="en-GB" smtClean="0"/>
              <a:t>Outlook</a:t>
            </a:r>
            <a:endParaRPr lang="en-GB" dirty="0"/>
          </a:p>
        </p:txBody>
      </p:sp>
      <p:sp>
        <p:nvSpPr>
          <p:cNvPr id="5" name="Slide Number Placeholder 4"/>
          <p:cNvSpPr>
            <a:spLocks noGrp="1"/>
          </p:cNvSpPr>
          <p:nvPr>
            <p:ph type="sldNum" sz="quarter" idx="10"/>
          </p:nvPr>
        </p:nvSpPr>
        <p:spPr/>
        <p:txBody>
          <a:bodyPr/>
          <a:lstStyle/>
          <a:p>
            <a:fld id="{E4AB80EA-DB86-D849-B86F-15DAF31F0474}" type="slidenum">
              <a:rPr lang="en-US" smtClean="0"/>
              <a:pPr/>
              <a:t>2</a:t>
            </a:fld>
            <a:endParaRPr lang="en-US" dirty="0"/>
          </a:p>
        </p:txBody>
      </p:sp>
      <p:sp>
        <p:nvSpPr>
          <p:cNvPr id="4" name="Footer Placeholder 3"/>
          <p:cNvSpPr>
            <a:spLocks noGrp="1"/>
          </p:cNvSpPr>
          <p:nvPr>
            <p:ph type="ftr" sz="quarter" idx="3"/>
          </p:nvPr>
        </p:nvSpPr>
        <p:spPr/>
        <p:txBody>
          <a:bodyPr/>
          <a:lstStyle/>
          <a:p>
            <a:r>
              <a:rPr lang="en-US" smtClean="0"/>
              <a:t>Predictability training course 2016: seasonal forecasting systems</a:t>
            </a:r>
            <a:endParaRPr lang="en-US" dirty="0"/>
          </a:p>
        </p:txBody>
      </p:sp>
    </p:spTree>
    <p:extLst>
      <p:ext uri="{BB962C8B-B14F-4D97-AF65-F5344CB8AC3E}">
        <p14:creationId xmlns:p14="http://schemas.microsoft.com/office/powerpoint/2010/main" val="372087996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6018" name="Rectangle 2"/>
          <p:cNvSpPr>
            <a:spLocks noGrp="1" noChangeArrowheads="1"/>
          </p:cNvSpPr>
          <p:nvPr>
            <p:ph type="title"/>
          </p:nvPr>
        </p:nvSpPr>
        <p:spPr/>
        <p:txBody>
          <a:bodyPr/>
          <a:lstStyle/>
          <a:p>
            <a:r>
              <a:rPr lang="en-GB" smtClean="0"/>
              <a:t>How many re-forecasts?</a:t>
            </a:r>
            <a:endParaRPr lang="en-GB" dirty="0"/>
          </a:p>
        </p:txBody>
      </p:sp>
      <p:sp>
        <p:nvSpPr>
          <p:cNvPr id="1366019" name="Rectangle 3"/>
          <p:cNvSpPr>
            <a:spLocks noGrp="1" noChangeArrowheads="1"/>
          </p:cNvSpPr>
          <p:nvPr>
            <p:ph sz="quarter" idx="14"/>
          </p:nvPr>
        </p:nvSpPr>
        <p:spPr/>
        <p:txBody>
          <a:bodyPr/>
          <a:lstStyle/>
          <a:p>
            <a:r>
              <a:rPr lang="en-GB" smtClean="0"/>
              <a:t>Re-forecasts dominate total cost of system</a:t>
            </a:r>
          </a:p>
          <a:p>
            <a:pPr lvl="1"/>
            <a:r>
              <a:rPr lang="en-GB" smtClean="0"/>
              <a:t>System 4:	5400 back integrations	(must be in first year)</a:t>
            </a:r>
          </a:p>
          <a:p>
            <a:pPr lvl="1"/>
            <a:r>
              <a:rPr lang="en-GB" smtClean="0"/>
              <a:t>  			612 real-time integrations	(per year)</a:t>
            </a:r>
          </a:p>
          <a:p>
            <a:r>
              <a:rPr lang="en-GB" smtClean="0"/>
              <a:t>Re-forecasts define model climate</a:t>
            </a:r>
          </a:p>
          <a:p>
            <a:pPr lvl="1"/>
            <a:r>
              <a:rPr lang="en-GB" smtClean="0"/>
              <a:t>Need both climate mean and the pdf, latter needs large sample</a:t>
            </a:r>
          </a:p>
          <a:p>
            <a:pPr lvl="1"/>
            <a:r>
              <a:rPr lang="en-GB" smtClean="0"/>
              <a:t>May prefer to use a “recent” period (30 years? Or less??)</a:t>
            </a:r>
          </a:p>
          <a:p>
            <a:pPr lvl="1"/>
            <a:r>
              <a:rPr lang="en-GB" smtClean="0"/>
              <a:t>System 2 had a 75 member “climate”, S3 had 275, S4 has 450.</a:t>
            </a:r>
          </a:p>
          <a:p>
            <a:pPr lvl="1"/>
            <a:r>
              <a:rPr lang="en-GB" smtClean="0"/>
              <a:t>Sampling is basically OK</a:t>
            </a:r>
          </a:p>
          <a:p>
            <a:r>
              <a:rPr lang="en-GB" smtClean="0"/>
              <a:t>Re-forecasts provide information on skill</a:t>
            </a:r>
          </a:p>
          <a:p>
            <a:pPr lvl="1"/>
            <a:r>
              <a:rPr lang="en-GB" smtClean="0"/>
              <a:t>A forecast cannot be used unless we know (or assume) its level of skill</a:t>
            </a:r>
          </a:p>
          <a:p>
            <a:pPr lvl="1"/>
            <a:r>
              <a:rPr lang="en-GB" smtClean="0"/>
              <a:t>Observations have only 1 member, so large ensembles are less helpful than large numbers of cases.</a:t>
            </a:r>
          </a:p>
          <a:p>
            <a:pPr lvl="1"/>
            <a:r>
              <a:rPr lang="en-GB" smtClean="0"/>
              <a:t>Care needed e.g. to estimate skill of 51 member ensemble based on past performance of 15 member ensemble</a:t>
            </a:r>
          </a:p>
          <a:p>
            <a:pPr lvl="1"/>
            <a:r>
              <a:rPr lang="en-GB" smtClean="0"/>
              <a:t>For regions of high signal/noise, System 4 gives adequate skill estimates</a:t>
            </a:r>
          </a:p>
          <a:p>
            <a:pPr lvl="1"/>
            <a:r>
              <a:rPr lang="en-GB" smtClean="0"/>
              <a:t>For regions of low signal/noise (eg &lt;= 0.5), need hundreds of years</a:t>
            </a:r>
            <a:endParaRPr lang="en-GB" dirty="0"/>
          </a:p>
        </p:txBody>
      </p:sp>
      <p:sp>
        <p:nvSpPr>
          <p:cNvPr id="3" name="Slide Number Placeholder 2"/>
          <p:cNvSpPr>
            <a:spLocks noGrp="1"/>
          </p:cNvSpPr>
          <p:nvPr>
            <p:ph type="sldNum" sz="quarter" idx="10"/>
          </p:nvPr>
        </p:nvSpPr>
        <p:spPr/>
        <p:txBody>
          <a:bodyPr/>
          <a:lstStyle/>
          <a:p>
            <a:fld id="{E4AB80EA-DB86-D849-B86F-15DAF31F0474}" type="slidenum">
              <a:rPr lang="en-US" smtClean="0"/>
              <a:pPr/>
              <a:t>20</a:t>
            </a:fld>
            <a:endParaRPr lang="en-US" dirty="0"/>
          </a:p>
        </p:txBody>
      </p:sp>
      <p:sp>
        <p:nvSpPr>
          <p:cNvPr id="2" name="Footer Placeholder 1"/>
          <p:cNvSpPr>
            <a:spLocks noGrp="1"/>
          </p:cNvSpPr>
          <p:nvPr>
            <p:ph type="ftr" sz="quarter" idx="3"/>
          </p:nvPr>
        </p:nvSpPr>
        <p:spPr/>
        <p:txBody>
          <a:bodyPr/>
          <a:lstStyle/>
          <a:p>
            <a:r>
              <a:rPr lang="en-US" smtClean="0"/>
              <a:t>Predictability training course 2016: seasonal forecasting systems</a:t>
            </a:r>
            <a:endParaRPr lang="en-US" dirty="0"/>
          </a:p>
        </p:txBody>
      </p:sp>
    </p:spTree>
    <p:extLst>
      <p:ext uri="{BB962C8B-B14F-4D97-AF65-F5344CB8AC3E}">
        <p14:creationId xmlns:p14="http://schemas.microsoft.com/office/powerpoint/2010/main" val="3871380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66019">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66019">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66019">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366019">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366019">
                                            <p:txEl>
                                              <p:pRg st="7" end="7"/>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366019">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66019">
                                            <p:txEl>
                                              <p:pRg st="9" end="9"/>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366019">
                                            <p:txEl>
                                              <p:pRg st="10" end="10"/>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366019">
                                            <p:txEl>
                                              <p:pRg st="11" end="11"/>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366019">
                                            <p:txEl>
                                              <p:pRg st="12" end="12"/>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366019">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Land surface</a:t>
            </a:r>
            <a:endParaRPr lang="en-GB" dirty="0"/>
          </a:p>
        </p:txBody>
      </p:sp>
      <p:pic>
        <p:nvPicPr>
          <p:cNvPr id="38915" name="Picture 3" descr="H:\snowmax.1.png"/>
          <p:cNvPicPr>
            <a:picLocks noGrp="1" noChangeAspect="1" noChangeArrowheads="1"/>
          </p:cNvPicPr>
          <p:nvPr>
            <p:ph sz="quarter" idx="14"/>
          </p:nvPr>
        </p:nvPicPr>
        <p:blipFill rotWithShape="1">
          <a:blip r:embed="rId3" cstate="print"/>
          <a:srcRect l="3184" t="3106" r="22240" b="2117"/>
          <a:stretch/>
        </p:blipFill>
        <p:spPr bwMode="auto">
          <a:xfrm>
            <a:off x="5463302" y="1191077"/>
            <a:ext cx="4546153" cy="4080434"/>
          </a:xfrm>
          <a:prstGeom prst="rect">
            <a:avLst/>
          </a:prstGeom>
          <a:noFill/>
        </p:spPr>
      </p:pic>
      <p:pic>
        <p:nvPicPr>
          <p:cNvPr id="38914" name="Picture 2" descr="H:\snowmin.1.png"/>
          <p:cNvPicPr>
            <a:picLocks noChangeAspect="1" noChangeArrowheads="1"/>
          </p:cNvPicPr>
          <p:nvPr/>
        </p:nvPicPr>
        <p:blipFill>
          <a:blip r:embed="rId4" cstate="print"/>
          <a:srcRect l="945" t="1338" r="21260" b="1338"/>
          <a:stretch>
            <a:fillRect/>
          </a:stretch>
        </p:blipFill>
        <p:spPr bwMode="auto">
          <a:xfrm>
            <a:off x="719383" y="1136242"/>
            <a:ext cx="4743919" cy="4190104"/>
          </a:xfrm>
          <a:prstGeom prst="rect">
            <a:avLst/>
          </a:prstGeom>
          <a:noFill/>
        </p:spPr>
      </p:pic>
      <p:sp>
        <p:nvSpPr>
          <p:cNvPr id="6" name="TextBox 5"/>
          <p:cNvSpPr txBox="1"/>
          <p:nvPr/>
        </p:nvSpPr>
        <p:spPr>
          <a:xfrm>
            <a:off x="3554478" y="5625628"/>
            <a:ext cx="3817648" cy="369332"/>
          </a:xfrm>
          <a:prstGeom prst="rect">
            <a:avLst/>
          </a:prstGeom>
          <a:noFill/>
        </p:spPr>
        <p:txBody>
          <a:bodyPr wrap="square" rtlCol="0">
            <a:spAutoFit/>
          </a:bodyPr>
          <a:lstStyle/>
          <a:p>
            <a:pPr algn="ctr" defTabSz="914400" eaLnBrk="0" fontAlgn="base" hangingPunct="0">
              <a:spcBef>
                <a:spcPct val="0"/>
              </a:spcBef>
              <a:spcAft>
                <a:spcPct val="0"/>
              </a:spcAft>
            </a:pPr>
            <a:r>
              <a:rPr lang="en-GB" b="1" dirty="0">
                <a:solidFill>
                  <a:srgbClr val="000000"/>
                </a:solidFill>
              </a:rPr>
              <a:t>Snow depth limits, 1</a:t>
            </a:r>
            <a:r>
              <a:rPr lang="en-GB" b="1" baseline="30000" dirty="0">
                <a:solidFill>
                  <a:srgbClr val="000000"/>
                </a:solidFill>
              </a:rPr>
              <a:t>st</a:t>
            </a:r>
            <a:r>
              <a:rPr lang="en-GB" b="1" dirty="0">
                <a:solidFill>
                  <a:srgbClr val="000000"/>
                </a:solidFill>
              </a:rPr>
              <a:t> April</a:t>
            </a:r>
          </a:p>
        </p:txBody>
      </p:sp>
      <p:sp>
        <p:nvSpPr>
          <p:cNvPr id="3" name="Footer Placeholder 2"/>
          <p:cNvSpPr>
            <a:spLocks noGrp="1"/>
          </p:cNvSpPr>
          <p:nvPr>
            <p:ph type="ftr" sz="quarter" idx="3"/>
          </p:nvPr>
        </p:nvSpPr>
        <p:spPr/>
        <p:txBody>
          <a:bodyPr/>
          <a:lstStyle/>
          <a:p>
            <a:r>
              <a:rPr lang="en-US" smtClean="0"/>
              <a:t>Predictability training course 2016: seasonal forecasting systems</a:t>
            </a:r>
            <a:endParaRPr lang="en-US" dirty="0"/>
          </a:p>
        </p:txBody>
      </p:sp>
      <p:sp>
        <p:nvSpPr>
          <p:cNvPr id="4" name="Slide Number Placeholder 3"/>
          <p:cNvSpPr>
            <a:spLocks noGrp="1"/>
          </p:cNvSpPr>
          <p:nvPr>
            <p:ph type="sldNum" sz="quarter" idx="10"/>
          </p:nvPr>
        </p:nvSpPr>
        <p:spPr/>
        <p:txBody>
          <a:bodyPr/>
          <a:lstStyle/>
          <a:p>
            <a:fld id="{E4AB80EA-DB86-D849-B86F-15DAF31F0474}" type="slidenum">
              <a:rPr lang="en-US" smtClean="0"/>
              <a:pPr/>
              <a:t>21</a:t>
            </a:fld>
            <a:endParaRPr lang="en-US" dirty="0"/>
          </a:p>
        </p:txBody>
      </p:sp>
    </p:spTree>
    <p:extLst>
      <p:ext uri="{BB962C8B-B14F-4D97-AF65-F5344CB8AC3E}">
        <p14:creationId xmlns:p14="http://schemas.microsoft.com/office/powerpoint/2010/main" val="42421798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Sea ice</a:t>
            </a:r>
            <a:endParaRPr lang="en-GB" dirty="0"/>
          </a:p>
        </p:txBody>
      </p:sp>
      <p:pic>
        <p:nvPicPr>
          <p:cNvPr id="37890" name="Picture 2" descr="T:\N_199208_conc.png"/>
          <p:cNvPicPr>
            <a:picLocks noGrp="1" noChangeAspect="1" noChangeArrowheads="1"/>
          </p:cNvPicPr>
          <p:nvPr>
            <p:ph sz="quarter" idx="14"/>
          </p:nvPr>
        </p:nvPicPr>
        <p:blipFill>
          <a:blip r:embed="rId3" cstate="print"/>
          <a:stretch>
            <a:fillRect/>
          </a:stretch>
        </p:blipFill>
        <p:spPr bwMode="auto">
          <a:xfrm>
            <a:off x="706375" y="1047750"/>
            <a:ext cx="4000500" cy="4762500"/>
          </a:xfrm>
          <a:prstGeom prst="rect">
            <a:avLst/>
          </a:prstGeom>
          <a:noFill/>
        </p:spPr>
      </p:pic>
      <p:pic>
        <p:nvPicPr>
          <p:cNvPr id="37891" name="Picture 3" descr="T:\N_201208_conc.png"/>
          <p:cNvPicPr>
            <a:picLocks noChangeAspect="1" noChangeArrowheads="1"/>
          </p:cNvPicPr>
          <p:nvPr/>
        </p:nvPicPr>
        <p:blipFill>
          <a:blip r:embed="rId4" cstate="print"/>
          <a:srcRect/>
          <a:stretch>
            <a:fillRect/>
          </a:stretch>
        </p:blipFill>
        <p:spPr bwMode="auto">
          <a:xfrm>
            <a:off x="4961054" y="1064956"/>
            <a:ext cx="4001783" cy="4762500"/>
          </a:xfrm>
          <a:prstGeom prst="rect">
            <a:avLst/>
          </a:prstGeom>
          <a:noFill/>
        </p:spPr>
      </p:pic>
      <p:sp>
        <p:nvSpPr>
          <p:cNvPr id="3" name="Footer Placeholder 2"/>
          <p:cNvSpPr>
            <a:spLocks noGrp="1"/>
          </p:cNvSpPr>
          <p:nvPr>
            <p:ph type="ftr" sz="quarter" idx="3"/>
          </p:nvPr>
        </p:nvSpPr>
        <p:spPr/>
        <p:txBody>
          <a:bodyPr/>
          <a:lstStyle/>
          <a:p>
            <a:r>
              <a:rPr lang="en-US" smtClean="0"/>
              <a:t>Predictability training course 2016: seasonal forecasting systems</a:t>
            </a:r>
            <a:endParaRPr lang="en-US" dirty="0"/>
          </a:p>
        </p:txBody>
      </p:sp>
      <p:sp>
        <p:nvSpPr>
          <p:cNvPr id="4" name="Slide Number Placeholder 3"/>
          <p:cNvSpPr>
            <a:spLocks noGrp="1"/>
          </p:cNvSpPr>
          <p:nvPr>
            <p:ph type="sldNum" sz="quarter" idx="10"/>
          </p:nvPr>
        </p:nvSpPr>
        <p:spPr/>
        <p:txBody>
          <a:bodyPr/>
          <a:lstStyle/>
          <a:p>
            <a:fld id="{E4AB80EA-DB86-D849-B86F-15DAF31F0474}" type="slidenum">
              <a:rPr lang="en-US" smtClean="0"/>
              <a:pPr/>
              <a:t>22</a:t>
            </a:fld>
            <a:endParaRPr lang="en-US" dirty="0"/>
          </a:p>
        </p:txBody>
      </p:sp>
      <p:sp>
        <p:nvSpPr>
          <p:cNvPr id="6" name="TextBox 5"/>
          <p:cNvSpPr txBox="1"/>
          <p:nvPr/>
        </p:nvSpPr>
        <p:spPr>
          <a:xfrm>
            <a:off x="9285842" y="1582993"/>
            <a:ext cx="2729179" cy="2554545"/>
          </a:xfrm>
          <a:prstGeom prst="rect">
            <a:avLst/>
          </a:prstGeom>
          <a:noFill/>
        </p:spPr>
        <p:txBody>
          <a:bodyPr wrap="square" rtlCol="0">
            <a:spAutoFit/>
          </a:bodyPr>
          <a:lstStyle/>
          <a:p>
            <a:r>
              <a:rPr lang="en-GB" sz="1600" dirty="0" smtClean="0"/>
              <a:t>S4 does not have a physical ice model, but each ensemble member uses ice cover from one of the previous 5 years. This captures the downwards trend in arctic ice, and also samples uncertainty in the ice cover to be expected during the forecast.</a:t>
            </a:r>
            <a:endParaRPr lang="en-GB" sz="1600" dirty="0"/>
          </a:p>
        </p:txBody>
      </p:sp>
    </p:spTree>
    <p:extLst>
      <p:ext uri="{BB962C8B-B14F-4D97-AF65-F5344CB8AC3E}">
        <p14:creationId xmlns:p14="http://schemas.microsoft.com/office/powerpoint/2010/main" val="229983783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QBO</a:t>
            </a:r>
            <a:endParaRPr lang="en-GB" dirty="0"/>
          </a:p>
        </p:txBody>
      </p:sp>
      <p:pic>
        <p:nvPicPr>
          <p:cNvPr id="39938" name="Picture 2" descr="H:\u50_s3.ps"/>
          <p:cNvPicPr>
            <a:picLocks noGrp="1" noChangeAspect="1" noChangeArrowheads="1"/>
          </p:cNvPicPr>
          <p:nvPr>
            <p:ph sz="quarter" idx="14"/>
          </p:nvPr>
        </p:nvPicPr>
        <p:blipFill rotWithShape="1">
          <a:blip r:embed="rId2" cstate="print"/>
          <a:srcRect l="3887" t="17554" r="4908" b="8223"/>
          <a:stretch/>
        </p:blipFill>
        <p:spPr bwMode="auto">
          <a:xfrm>
            <a:off x="1080000" y="3477762"/>
            <a:ext cx="4481564" cy="2782798"/>
          </a:xfrm>
          <a:prstGeom prst="rect">
            <a:avLst/>
          </a:prstGeom>
          <a:noFill/>
        </p:spPr>
      </p:pic>
      <p:grpSp>
        <p:nvGrpSpPr>
          <p:cNvPr id="11" name="Group 10"/>
          <p:cNvGrpSpPr/>
          <p:nvPr/>
        </p:nvGrpSpPr>
        <p:grpSpPr>
          <a:xfrm>
            <a:off x="5561564" y="215115"/>
            <a:ext cx="4519198" cy="6159961"/>
            <a:chOff x="4447356" y="190236"/>
            <a:chExt cx="4517750" cy="6159961"/>
          </a:xfrm>
          <a:solidFill>
            <a:schemeClr val="bg1"/>
          </a:solidFill>
        </p:grpSpPr>
        <p:pic>
          <p:nvPicPr>
            <p:cNvPr id="39939" name="Picture 3" descr="H:\u50_s4.ps"/>
            <p:cNvPicPr>
              <a:picLocks noChangeAspect="1" noChangeArrowheads="1"/>
            </p:cNvPicPr>
            <p:nvPr/>
          </p:nvPicPr>
          <p:blipFill>
            <a:blip r:embed="rId3" cstate="print"/>
            <a:srcRect l="4030" t="17428" r="4030" b="5281"/>
            <a:stretch>
              <a:fillRect/>
            </a:stretch>
          </p:blipFill>
          <p:spPr bwMode="auto">
            <a:xfrm>
              <a:off x="4447356" y="3452354"/>
              <a:ext cx="4517681" cy="2897843"/>
            </a:xfrm>
            <a:prstGeom prst="rect">
              <a:avLst/>
            </a:prstGeom>
            <a:grpFill/>
          </p:spPr>
        </p:pic>
        <p:pic>
          <p:nvPicPr>
            <p:cNvPr id="39940" name="Picture 4" descr="H:\u30_s4.ps"/>
            <p:cNvPicPr>
              <a:picLocks noChangeAspect="1" noChangeArrowheads="1"/>
            </p:cNvPicPr>
            <p:nvPr/>
          </p:nvPicPr>
          <p:blipFill>
            <a:blip r:embed="rId4" cstate="print"/>
            <a:srcRect l="4030" t="17428" r="4030" b="5281"/>
            <a:stretch>
              <a:fillRect/>
            </a:stretch>
          </p:blipFill>
          <p:spPr bwMode="auto">
            <a:xfrm>
              <a:off x="4447356" y="572034"/>
              <a:ext cx="4517750" cy="2897839"/>
            </a:xfrm>
            <a:prstGeom prst="rect">
              <a:avLst/>
            </a:prstGeom>
            <a:grpFill/>
          </p:spPr>
        </p:pic>
        <p:sp>
          <p:nvSpPr>
            <p:cNvPr id="10" name="TextBox 9"/>
            <p:cNvSpPr txBox="1"/>
            <p:nvPr/>
          </p:nvSpPr>
          <p:spPr>
            <a:xfrm>
              <a:off x="5781328" y="190236"/>
              <a:ext cx="1849734" cy="400110"/>
            </a:xfrm>
            <a:prstGeom prst="rect">
              <a:avLst/>
            </a:prstGeom>
            <a:grpFill/>
          </p:spPr>
          <p:txBody>
            <a:bodyPr wrap="square" rtlCol="0">
              <a:spAutoFit/>
            </a:bodyPr>
            <a:lstStyle/>
            <a:p>
              <a:pPr algn="ctr" defTabSz="914400" eaLnBrk="0" fontAlgn="base" hangingPunct="0">
                <a:spcBef>
                  <a:spcPct val="0"/>
                </a:spcBef>
                <a:spcAft>
                  <a:spcPct val="0"/>
                </a:spcAft>
              </a:pPr>
              <a:r>
                <a:rPr lang="en-GB" sz="2000" b="1" dirty="0">
                  <a:solidFill>
                    <a:srgbClr val="000000"/>
                  </a:solidFill>
                </a:rPr>
                <a:t>System 4</a:t>
              </a:r>
            </a:p>
          </p:txBody>
        </p:sp>
      </p:grpSp>
      <p:sp>
        <p:nvSpPr>
          <p:cNvPr id="8" name="TextBox 7"/>
          <p:cNvSpPr txBox="1"/>
          <p:nvPr/>
        </p:nvSpPr>
        <p:spPr>
          <a:xfrm>
            <a:off x="10017790" y="1772817"/>
            <a:ext cx="941283" cy="400110"/>
          </a:xfrm>
          <a:prstGeom prst="rect">
            <a:avLst/>
          </a:prstGeom>
          <a:noFill/>
        </p:spPr>
        <p:txBody>
          <a:bodyPr wrap="none" rtlCol="0">
            <a:spAutoFit/>
          </a:bodyPr>
          <a:lstStyle/>
          <a:p>
            <a:pPr algn="ctr" defTabSz="914400" eaLnBrk="0" fontAlgn="base" hangingPunct="0">
              <a:spcBef>
                <a:spcPct val="0"/>
              </a:spcBef>
              <a:spcAft>
                <a:spcPct val="0"/>
              </a:spcAft>
            </a:pPr>
            <a:r>
              <a:rPr lang="en-GB" sz="2000" b="1" dirty="0">
                <a:solidFill>
                  <a:srgbClr val="000000"/>
                </a:solidFill>
              </a:rPr>
              <a:t>30hPa</a:t>
            </a:r>
          </a:p>
        </p:txBody>
      </p:sp>
      <p:sp>
        <p:nvSpPr>
          <p:cNvPr id="7" name="TextBox 6"/>
          <p:cNvSpPr txBox="1"/>
          <p:nvPr/>
        </p:nvSpPr>
        <p:spPr>
          <a:xfrm>
            <a:off x="10017790" y="4869161"/>
            <a:ext cx="941283" cy="400110"/>
          </a:xfrm>
          <a:prstGeom prst="rect">
            <a:avLst/>
          </a:prstGeom>
          <a:noFill/>
        </p:spPr>
        <p:txBody>
          <a:bodyPr wrap="none" rtlCol="0">
            <a:spAutoFit/>
          </a:bodyPr>
          <a:lstStyle/>
          <a:p>
            <a:pPr algn="ctr" defTabSz="914400" eaLnBrk="0" fontAlgn="base" hangingPunct="0">
              <a:spcBef>
                <a:spcPct val="0"/>
              </a:spcBef>
              <a:spcAft>
                <a:spcPct val="0"/>
              </a:spcAft>
            </a:pPr>
            <a:r>
              <a:rPr lang="en-GB" sz="2000" b="1" dirty="0">
                <a:solidFill>
                  <a:srgbClr val="000000"/>
                </a:solidFill>
              </a:rPr>
              <a:t>50hPa</a:t>
            </a:r>
          </a:p>
        </p:txBody>
      </p:sp>
      <p:sp>
        <p:nvSpPr>
          <p:cNvPr id="9" name="TextBox 8"/>
          <p:cNvSpPr txBox="1"/>
          <p:nvPr/>
        </p:nvSpPr>
        <p:spPr>
          <a:xfrm>
            <a:off x="2587184" y="2880679"/>
            <a:ext cx="1467196" cy="400110"/>
          </a:xfrm>
          <a:prstGeom prst="rect">
            <a:avLst/>
          </a:prstGeom>
          <a:solidFill>
            <a:schemeClr val="bg1"/>
          </a:solidFill>
        </p:spPr>
        <p:txBody>
          <a:bodyPr wrap="square" rtlCol="0">
            <a:spAutoFit/>
          </a:bodyPr>
          <a:lstStyle/>
          <a:p>
            <a:pPr algn="ctr" defTabSz="914400" eaLnBrk="0" fontAlgn="base" hangingPunct="0">
              <a:spcBef>
                <a:spcPct val="0"/>
              </a:spcBef>
              <a:spcAft>
                <a:spcPct val="0"/>
              </a:spcAft>
            </a:pPr>
            <a:r>
              <a:rPr lang="en-GB" sz="2000" b="1" dirty="0">
                <a:solidFill>
                  <a:srgbClr val="000000"/>
                </a:solidFill>
              </a:rPr>
              <a:t>System 3</a:t>
            </a:r>
          </a:p>
        </p:txBody>
      </p:sp>
      <p:sp>
        <p:nvSpPr>
          <p:cNvPr id="3" name="Footer Placeholder 2"/>
          <p:cNvSpPr>
            <a:spLocks noGrp="1"/>
          </p:cNvSpPr>
          <p:nvPr>
            <p:ph type="ftr" sz="quarter" idx="3"/>
          </p:nvPr>
        </p:nvSpPr>
        <p:spPr/>
        <p:txBody>
          <a:bodyPr/>
          <a:lstStyle/>
          <a:p>
            <a:r>
              <a:rPr lang="en-US" smtClean="0"/>
              <a:t>Predictability training course 2016: seasonal forecasting systems</a:t>
            </a:r>
            <a:endParaRPr lang="en-US" dirty="0"/>
          </a:p>
        </p:txBody>
      </p:sp>
      <p:sp>
        <p:nvSpPr>
          <p:cNvPr id="4" name="Slide Number Placeholder 3"/>
          <p:cNvSpPr>
            <a:spLocks noGrp="1"/>
          </p:cNvSpPr>
          <p:nvPr>
            <p:ph type="sldNum" sz="quarter" idx="10"/>
          </p:nvPr>
        </p:nvSpPr>
        <p:spPr/>
        <p:txBody>
          <a:bodyPr/>
          <a:lstStyle/>
          <a:p>
            <a:fld id="{E4AB80EA-DB86-D849-B86F-15DAF31F0474}" type="slidenum">
              <a:rPr lang="en-US" smtClean="0"/>
              <a:pPr/>
              <a:t>23</a:t>
            </a:fld>
            <a:endParaRPr lang="en-US" dirty="0"/>
          </a:p>
        </p:txBody>
      </p:sp>
    </p:spTree>
    <p:extLst>
      <p:ext uri="{BB962C8B-B14F-4D97-AF65-F5344CB8AC3E}">
        <p14:creationId xmlns:p14="http://schemas.microsoft.com/office/powerpoint/2010/main" val="101877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Ozone</a:t>
            </a:r>
            <a:endParaRPr lang="en-GB" dirty="0"/>
          </a:p>
        </p:txBody>
      </p:sp>
      <p:pic>
        <p:nvPicPr>
          <p:cNvPr id="3074" name="Picture 2" descr="H:\ozone.ps"/>
          <p:cNvPicPr>
            <a:picLocks noGrp="1" noChangeAspect="1" noChangeArrowheads="1"/>
          </p:cNvPicPr>
          <p:nvPr>
            <p:ph sz="quarter" idx="14"/>
          </p:nvPr>
        </p:nvPicPr>
        <p:blipFill rotWithShape="1">
          <a:blip r:embed="rId2" cstate="print"/>
          <a:srcRect l="2436" t="5669" r="3320" b="7747"/>
          <a:stretch/>
        </p:blipFill>
        <p:spPr bwMode="auto">
          <a:xfrm>
            <a:off x="1548384" y="1219199"/>
            <a:ext cx="6156960" cy="4315969"/>
          </a:xfrm>
          <a:prstGeom prst="rect">
            <a:avLst/>
          </a:prstGeom>
          <a:noFill/>
        </p:spPr>
      </p:pic>
      <p:sp>
        <p:nvSpPr>
          <p:cNvPr id="3" name="TextBox 2"/>
          <p:cNvSpPr txBox="1"/>
          <p:nvPr/>
        </p:nvSpPr>
        <p:spPr>
          <a:xfrm>
            <a:off x="8074633" y="2213866"/>
            <a:ext cx="2835314" cy="2277547"/>
          </a:xfrm>
          <a:prstGeom prst="rect">
            <a:avLst/>
          </a:prstGeom>
          <a:noFill/>
        </p:spPr>
        <p:txBody>
          <a:bodyPr wrap="square" rtlCol="0">
            <a:spAutoFit/>
          </a:bodyPr>
          <a:lstStyle/>
          <a:p>
            <a:pPr defTabSz="914400" eaLnBrk="0" fontAlgn="base" hangingPunct="0">
              <a:spcBef>
                <a:spcPct val="0"/>
              </a:spcBef>
              <a:spcAft>
                <a:spcPct val="0"/>
              </a:spcAft>
            </a:pPr>
            <a:r>
              <a:rPr lang="en-GB" sz="1400" dirty="0">
                <a:solidFill>
                  <a:srgbClr val="000000"/>
                </a:solidFill>
                <a:latin typeface="Arial" pitchFamily="34" charset="0"/>
                <a:cs typeface="Arial" pitchFamily="34" charset="0"/>
              </a:rPr>
              <a:t>S4 uses interactive ozone, which is able to improve temperature forecasts in the stratosphere.</a:t>
            </a:r>
          </a:p>
          <a:p>
            <a:pPr defTabSz="914400" eaLnBrk="0" fontAlgn="base" hangingPunct="0">
              <a:spcBef>
                <a:spcPct val="0"/>
              </a:spcBef>
              <a:spcAft>
                <a:spcPct val="0"/>
              </a:spcAft>
            </a:pPr>
            <a:endParaRPr lang="en-GB" sz="1400" dirty="0">
              <a:solidFill>
                <a:srgbClr val="000000"/>
              </a:solidFill>
              <a:latin typeface="Arial" pitchFamily="34" charset="0"/>
              <a:cs typeface="Arial" pitchFamily="34" charset="0"/>
            </a:endParaRPr>
          </a:p>
          <a:p>
            <a:pPr defTabSz="914400" eaLnBrk="0" fontAlgn="base" hangingPunct="0">
              <a:spcBef>
                <a:spcPct val="0"/>
              </a:spcBef>
              <a:spcAft>
                <a:spcPct val="0"/>
              </a:spcAft>
            </a:pPr>
            <a:r>
              <a:rPr lang="en-GB" sz="1400" dirty="0">
                <a:solidFill>
                  <a:srgbClr val="000000"/>
                </a:solidFill>
                <a:latin typeface="Arial" pitchFamily="34" charset="0"/>
                <a:cs typeface="Arial" pitchFamily="34" charset="0"/>
              </a:rPr>
              <a:t>Ozone re-analyses are dominated by spurious changes, and cannot be used to initialize forecasts. For S4, we were forced to use a climatological initial condition instead.</a:t>
            </a:r>
            <a:r>
              <a:rPr lang="en-GB" sz="1600" dirty="0">
                <a:solidFill>
                  <a:srgbClr val="000000"/>
                </a:solidFill>
                <a:latin typeface="Arial" pitchFamily="34" charset="0"/>
                <a:cs typeface="Arial" pitchFamily="34" charset="0"/>
              </a:rPr>
              <a:t> </a:t>
            </a:r>
          </a:p>
        </p:txBody>
      </p:sp>
      <p:sp>
        <p:nvSpPr>
          <p:cNvPr id="4" name="Footer Placeholder 3"/>
          <p:cNvSpPr>
            <a:spLocks noGrp="1"/>
          </p:cNvSpPr>
          <p:nvPr>
            <p:ph type="ftr" sz="quarter" idx="3"/>
          </p:nvPr>
        </p:nvSpPr>
        <p:spPr/>
        <p:txBody>
          <a:bodyPr/>
          <a:lstStyle/>
          <a:p>
            <a:r>
              <a:rPr lang="en-US" smtClean="0"/>
              <a:t>Predictability training course 2016: seasonal forecasting systems</a:t>
            </a:r>
            <a:endParaRPr lang="en-US" dirty="0"/>
          </a:p>
        </p:txBody>
      </p:sp>
      <p:sp>
        <p:nvSpPr>
          <p:cNvPr id="5" name="Slide Number Placeholder 4"/>
          <p:cNvSpPr>
            <a:spLocks noGrp="1"/>
          </p:cNvSpPr>
          <p:nvPr>
            <p:ph type="sldNum" sz="quarter" idx="10"/>
          </p:nvPr>
        </p:nvSpPr>
        <p:spPr/>
        <p:txBody>
          <a:bodyPr/>
          <a:lstStyle/>
          <a:p>
            <a:fld id="{E4AB80EA-DB86-D849-B86F-15DAF31F0474}" type="slidenum">
              <a:rPr lang="en-US" smtClean="0"/>
              <a:pPr/>
              <a:t>24</a:t>
            </a:fld>
            <a:endParaRPr lang="en-US" dirty="0"/>
          </a:p>
        </p:txBody>
      </p:sp>
    </p:spTree>
    <p:extLst>
      <p:ext uri="{BB962C8B-B14F-4D97-AF65-F5344CB8AC3E}">
        <p14:creationId xmlns:p14="http://schemas.microsoft.com/office/powerpoint/2010/main" val="52315713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89571" name="Text Box 3"/>
          <p:cNvSpPr txBox="1">
            <a:spLocks noChangeArrowheads="1"/>
          </p:cNvSpPr>
          <p:nvPr/>
        </p:nvSpPr>
        <p:spPr bwMode="auto">
          <a:xfrm>
            <a:off x="8074633" y="2123855"/>
            <a:ext cx="2835315" cy="3216265"/>
          </a:xfrm>
          <a:prstGeom prst="rect">
            <a:avLst/>
          </a:prstGeom>
          <a:noFill/>
          <a:ln w="50800">
            <a:noFill/>
            <a:miter lim="800000"/>
            <a:headEnd/>
            <a:tailEnd/>
          </a:ln>
          <a:effectLst/>
        </p:spPr>
        <p:txBody>
          <a:bodyPr wrap="square">
            <a:spAutoFit/>
          </a:bodyPr>
          <a:lstStyle/>
          <a:p>
            <a:pPr defTabSz="914400" eaLnBrk="0" fontAlgn="base" hangingPunct="0">
              <a:spcBef>
                <a:spcPct val="50000"/>
              </a:spcBef>
              <a:spcAft>
                <a:spcPct val="0"/>
              </a:spcAft>
            </a:pPr>
            <a:r>
              <a:rPr lang="en-GB" sz="1400" dirty="0" smtClean="0">
                <a:solidFill>
                  <a:srgbClr val="000000"/>
                </a:solidFill>
                <a:latin typeface="Arial" pitchFamily="34" charset="0"/>
                <a:cs typeface="Arial" pitchFamily="34" charset="0"/>
              </a:rPr>
              <a:t>Spurious cooling in recent re-forecasts/forecasts. </a:t>
            </a:r>
            <a:r>
              <a:rPr lang="en-GB" sz="1400" dirty="0">
                <a:solidFill>
                  <a:srgbClr val="000000"/>
                </a:solidFill>
                <a:latin typeface="Arial" pitchFamily="34" charset="0"/>
                <a:cs typeface="Arial" pitchFamily="34" charset="0"/>
              </a:rPr>
              <a:t>This is due to an erroneous trend in initial conditions of stratospheric water </a:t>
            </a:r>
            <a:r>
              <a:rPr lang="en-GB" sz="1400" dirty="0" smtClean="0">
                <a:solidFill>
                  <a:srgbClr val="000000"/>
                </a:solidFill>
                <a:latin typeface="Arial" pitchFamily="34" charset="0"/>
                <a:cs typeface="Arial" pitchFamily="34" charset="0"/>
              </a:rPr>
              <a:t>vapour, </a:t>
            </a:r>
            <a:r>
              <a:rPr lang="en-GB" sz="1400" dirty="0">
                <a:solidFill>
                  <a:srgbClr val="000000"/>
                </a:solidFill>
                <a:latin typeface="Arial" pitchFamily="34" charset="0"/>
                <a:cs typeface="Arial" pitchFamily="34" charset="0"/>
              </a:rPr>
              <a:t>which in turn is due to changes in the observing system.</a:t>
            </a:r>
          </a:p>
          <a:p>
            <a:pPr defTabSz="914400" eaLnBrk="0" fontAlgn="base" hangingPunct="0">
              <a:spcBef>
                <a:spcPct val="50000"/>
              </a:spcBef>
              <a:spcAft>
                <a:spcPct val="0"/>
              </a:spcAft>
            </a:pPr>
            <a:r>
              <a:rPr lang="en-GB" sz="1400" dirty="0">
                <a:solidFill>
                  <a:srgbClr val="000000"/>
                </a:solidFill>
                <a:latin typeface="Arial" pitchFamily="34" charset="0"/>
                <a:cs typeface="Arial" pitchFamily="34" charset="0"/>
              </a:rPr>
              <a:t> This affects both ERA interim and operational analyses</a:t>
            </a:r>
            <a:r>
              <a:rPr lang="en-GB" sz="1400" dirty="0" smtClean="0">
                <a:solidFill>
                  <a:srgbClr val="000000"/>
                </a:solidFill>
                <a:latin typeface="Arial" pitchFamily="34" charset="0"/>
                <a:cs typeface="Arial" pitchFamily="34" charset="0"/>
              </a:rPr>
              <a:t>.</a:t>
            </a:r>
          </a:p>
          <a:p>
            <a:pPr defTabSz="914400" eaLnBrk="0" fontAlgn="base" hangingPunct="0">
              <a:spcBef>
                <a:spcPct val="50000"/>
              </a:spcBef>
              <a:spcAft>
                <a:spcPct val="0"/>
              </a:spcAft>
            </a:pPr>
            <a:endParaRPr lang="en-GB" sz="1400" dirty="0">
              <a:solidFill>
                <a:srgbClr val="000000"/>
              </a:solidFill>
              <a:latin typeface="Arial" pitchFamily="34" charset="0"/>
              <a:cs typeface="Arial" pitchFamily="34" charset="0"/>
            </a:endParaRPr>
          </a:p>
          <a:p>
            <a:pPr defTabSz="914400" eaLnBrk="0" fontAlgn="base" hangingPunct="0">
              <a:spcBef>
                <a:spcPct val="50000"/>
              </a:spcBef>
              <a:spcAft>
                <a:spcPct val="0"/>
              </a:spcAft>
            </a:pPr>
            <a:r>
              <a:rPr lang="en-GB" sz="1400" dirty="0" smtClean="0">
                <a:solidFill>
                  <a:srgbClr val="000000"/>
                </a:solidFill>
                <a:latin typeface="Arial" pitchFamily="34" charset="0"/>
                <a:cs typeface="Arial" pitchFamily="34" charset="0"/>
              </a:rPr>
              <a:t>(Independent of the trend issue, lower stratosphere humidity is problematic in both ECMWF analyses and forecasts) </a:t>
            </a:r>
            <a:endParaRPr lang="en-GB" sz="1400" dirty="0">
              <a:solidFill>
                <a:srgbClr val="000000"/>
              </a:solidFill>
              <a:latin typeface="Arial" pitchFamily="34" charset="0"/>
              <a:cs typeface="Arial" pitchFamily="34" charset="0"/>
            </a:endParaRPr>
          </a:p>
        </p:txBody>
      </p:sp>
      <p:pic>
        <p:nvPicPr>
          <p:cNvPr id="16386" name="Picture 2" descr="H:\strat.ps"/>
          <p:cNvPicPr>
            <a:picLocks noChangeAspect="1" noChangeArrowheads="1"/>
          </p:cNvPicPr>
          <p:nvPr/>
        </p:nvPicPr>
        <p:blipFill>
          <a:blip r:embed="rId3" cstate="print"/>
          <a:srcRect l="4030" t="5281" r="4030" b="5281"/>
          <a:stretch>
            <a:fillRect/>
          </a:stretch>
        </p:blipFill>
        <p:spPr bwMode="auto">
          <a:xfrm>
            <a:off x="1818937" y="1403775"/>
            <a:ext cx="5996194" cy="4450671"/>
          </a:xfrm>
          <a:prstGeom prst="rect">
            <a:avLst/>
          </a:prstGeom>
          <a:noFill/>
        </p:spPr>
      </p:pic>
      <p:sp>
        <p:nvSpPr>
          <p:cNvPr id="2" name="Title 1"/>
          <p:cNvSpPr>
            <a:spLocks noGrp="1"/>
          </p:cNvSpPr>
          <p:nvPr>
            <p:ph type="title"/>
          </p:nvPr>
        </p:nvSpPr>
        <p:spPr/>
        <p:txBody>
          <a:bodyPr/>
          <a:lstStyle/>
          <a:p>
            <a:r>
              <a:rPr lang="en-GB" dirty="0" smtClean="0"/>
              <a:t>Stratospheric </a:t>
            </a:r>
            <a:r>
              <a:rPr lang="en-GB" dirty="0" smtClean="0"/>
              <a:t>trends - problems</a:t>
            </a:r>
            <a:endParaRPr lang="en-GB" dirty="0"/>
          </a:p>
        </p:txBody>
      </p:sp>
      <p:sp>
        <p:nvSpPr>
          <p:cNvPr id="4" name="Footer Placeholder 3"/>
          <p:cNvSpPr>
            <a:spLocks noGrp="1"/>
          </p:cNvSpPr>
          <p:nvPr>
            <p:ph type="ftr" sz="quarter" idx="3"/>
          </p:nvPr>
        </p:nvSpPr>
        <p:spPr/>
        <p:txBody>
          <a:bodyPr/>
          <a:lstStyle/>
          <a:p>
            <a:r>
              <a:rPr lang="en-US" smtClean="0"/>
              <a:t>Predictability training course 2016: seasonal forecasting systems</a:t>
            </a:r>
            <a:endParaRPr lang="en-US" dirty="0"/>
          </a:p>
        </p:txBody>
      </p:sp>
      <p:sp>
        <p:nvSpPr>
          <p:cNvPr id="5" name="Slide Number Placeholder 4"/>
          <p:cNvSpPr>
            <a:spLocks noGrp="1"/>
          </p:cNvSpPr>
          <p:nvPr>
            <p:ph type="sldNum" sz="quarter" idx="10"/>
          </p:nvPr>
        </p:nvSpPr>
        <p:spPr/>
        <p:txBody>
          <a:bodyPr/>
          <a:lstStyle/>
          <a:p>
            <a:fld id="{E4AB80EA-DB86-D849-B86F-15DAF31F0474}" type="slidenum">
              <a:rPr lang="en-US" smtClean="0"/>
              <a:pPr/>
              <a:t>25</a:t>
            </a:fld>
            <a:endParaRPr lang="en-US" dirty="0"/>
          </a:p>
        </p:txBody>
      </p:sp>
    </p:spTree>
    <p:extLst>
      <p:ext uri="{BB962C8B-B14F-4D97-AF65-F5344CB8AC3E}">
        <p14:creationId xmlns:p14="http://schemas.microsoft.com/office/powerpoint/2010/main" val="2391716963"/>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07650" name="Rectangle 2"/>
          <p:cNvSpPr>
            <a:spLocks noGrp="1" noChangeArrowheads="1"/>
          </p:cNvSpPr>
          <p:nvPr>
            <p:ph type="title"/>
          </p:nvPr>
        </p:nvSpPr>
        <p:spPr/>
        <p:txBody>
          <a:bodyPr/>
          <a:lstStyle/>
          <a:p>
            <a:r>
              <a:rPr lang="en-GB"/>
              <a:t>Example forecast products</a:t>
            </a:r>
          </a:p>
        </p:txBody>
      </p:sp>
      <p:sp>
        <p:nvSpPr>
          <p:cNvPr id="1307651" name="Rectangle 3"/>
          <p:cNvSpPr>
            <a:spLocks noGrp="1" noChangeArrowheads="1"/>
          </p:cNvSpPr>
          <p:nvPr>
            <p:ph sz="quarter" idx="14"/>
          </p:nvPr>
        </p:nvSpPr>
        <p:spPr/>
        <p:txBody>
          <a:bodyPr/>
          <a:lstStyle/>
          <a:p>
            <a:r>
              <a:rPr lang="en-GB" dirty="0"/>
              <a:t>A few examples only – see web pages for full details and assessment of </a:t>
            </a:r>
            <a:r>
              <a:rPr lang="en-GB" dirty="0" smtClean="0"/>
              <a:t>skill</a:t>
            </a:r>
          </a:p>
          <a:p>
            <a:r>
              <a:rPr lang="en-GB" dirty="0" smtClean="0"/>
              <a:t>All graphical products come with corresponding skill estimate</a:t>
            </a:r>
            <a:endParaRPr lang="en-GB" dirty="0"/>
          </a:p>
          <a:p>
            <a:endParaRPr lang="en-GB" dirty="0" smtClean="0"/>
          </a:p>
          <a:p>
            <a:endParaRPr lang="en-GB" dirty="0"/>
          </a:p>
          <a:p>
            <a:r>
              <a:rPr lang="en-GB" dirty="0"/>
              <a:t>Note: Significance values on plots</a:t>
            </a:r>
          </a:p>
          <a:p>
            <a:pPr lvl="1"/>
            <a:r>
              <a:rPr lang="en-GB" dirty="0"/>
              <a:t>A lot of variability in seasonal mean values is due to chaos</a:t>
            </a:r>
          </a:p>
          <a:p>
            <a:pPr lvl="1"/>
            <a:r>
              <a:rPr lang="en-GB" dirty="0"/>
              <a:t>Ensembles are large enough to test whether any apparent signals are real shifts in the model </a:t>
            </a:r>
            <a:r>
              <a:rPr lang="en-GB" dirty="0" err="1"/>
              <a:t>pdf</a:t>
            </a:r>
            <a:endParaRPr lang="en-GB" dirty="0"/>
          </a:p>
          <a:p>
            <a:pPr lvl="1"/>
            <a:r>
              <a:rPr lang="en-GB" dirty="0"/>
              <a:t>We use the w-test, non-parametric, based on the rank distribution</a:t>
            </a:r>
          </a:p>
          <a:p>
            <a:pPr lvl="1"/>
            <a:r>
              <a:rPr lang="en-GB" dirty="0">
                <a:solidFill>
                  <a:schemeClr val="hlink"/>
                </a:solidFill>
              </a:rPr>
              <a:t>NOT</a:t>
            </a:r>
            <a:r>
              <a:rPr lang="en-GB" dirty="0"/>
              <a:t> related to past levels of skill</a:t>
            </a:r>
          </a:p>
        </p:txBody>
      </p:sp>
      <p:sp>
        <p:nvSpPr>
          <p:cNvPr id="2" name="Footer Placeholder 1"/>
          <p:cNvSpPr>
            <a:spLocks noGrp="1"/>
          </p:cNvSpPr>
          <p:nvPr>
            <p:ph type="ftr" sz="quarter" idx="3"/>
          </p:nvPr>
        </p:nvSpPr>
        <p:spPr/>
        <p:txBody>
          <a:bodyPr/>
          <a:lstStyle/>
          <a:p>
            <a:r>
              <a:rPr lang="en-US" smtClean="0"/>
              <a:t>Predictability training course 2016: seasonal forecasting systems</a:t>
            </a:r>
            <a:endParaRPr lang="en-US" dirty="0"/>
          </a:p>
        </p:txBody>
      </p:sp>
      <p:sp>
        <p:nvSpPr>
          <p:cNvPr id="3" name="Slide Number Placeholder 2"/>
          <p:cNvSpPr>
            <a:spLocks noGrp="1"/>
          </p:cNvSpPr>
          <p:nvPr>
            <p:ph type="sldNum" sz="quarter" idx="10"/>
          </p:nvPr>
        </p:nvSpPr>
        <p:spPr/>
        <p:txBody>
          <a:bodyPr/>
          <a:lstStyle/>
          <a:p>
            <a:fld id="{E4AB80EA-DB86-D849-B86F-15DAF31F0474}" type="slidenum">
              <a:rPr lang="en-US" smtClean="0"/>
              <a:pPr/>
              <a:t>26</a:t>
            </a:fld>
            <a:endParaRPr lang="en-US" dirty="0"/>
          </a:p>
        </p:txBody>
      </p:sp>
    </p:spTree>
    <p:extLst>
      <p:ext uri="{BB962C8B-B14F-4D97-AF65-F5344CB8AC3E}">
        <p14:creationId xmlns:p14="http://schemas.microsoft.com/office/powerpoint/2010/main" val="380823649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ENSO</a:t>
            </a:r>
            <a:endParaRPr lang="en-GB" dirty="0"/>
          </a:p>
        </p:txBody>
      </p:sp>
      <p:sp>
        <p:nvSpPr>
          <p:cNvPr id="3" name="TextBox 2"/>
          <p:cNvSpPr txBox="1"/>
          <p:nvPr/>
        </p:nvSpPr>
        <p:spPr>
          <a:xfrm>
            <a:off x="7437256" y="5969701"/>
            <a:ext cx="2737181" cy="338554"/>
          </a:xfrm>
          <a:prstGeom prst="rect">
            <a:avLst/>
          </a:prstGeom>
          <a:noFill/>
        </p:spPr>
        <p:txBody>
          <a:bodyPr wrap="square" rtlCol="0">
            <a:spAutoFit/>
          </a:bodyPr>
          <a:lstStyle/>
          <a:p>
            <a:pPr algn="ctr" defTabSz="914400" eaLnBrk="0" fontAlgn="base" hangingPunct="0">
              <a:spcBef>
                <a:spcPct val="0"/>
              </a:spcBef>
              <a:spcAft>
                <a:spcPct val="0"/>
              </a:spcAft>
            </a:pPr>
            <a:r>
              <a:rPr lang="en-GB" sz="1600" dirty="0">
                <a:solidFill>
                  <a:srgbClr val="000000"/>
                </a:solidFill>
              </a:rPr>
              <a:t>Past performance</a:t>
            </a:r>
          </a:p>
        </p:txBody>
      </p:sp>
      <p:sp>
        <p:nvSpPr>
          <p:cNvPr id="8" name="Footer Placeholder 7"/>
          <p:cNvSpPr>
            <a:spLocks noGrp="1"/>
          </p:cNvSpPr>
          <p:nvPr>
            <p:ph type="ftr" sz="quarter" idx="3"/>
          </p:nvPr>
        </p:nvSpPr>
        <p:spPr/>
        <p:txBody>
          <a:bodyPr/>
          <a:lstStyle/>
          <a:p>
            <a:r>
              <a:rPr lang="en-US" smtClean="0"/>
              <a:t>Predictability training course 2016: seasonal forecasting systems</a:t>
            </a:r>
            <a:endParaRPr lang="en-US" dirty="0"/>
          </a:p>
        </p:txBody>
      </p:sp>
      <p:sp>
        <p:nvSpPr>
          <p:cNvPr id="9" name="Slide Number Placeholder 8"/>
          <p:cNvSpPr>
            <a:spLocks noGrp="1"/>
          </p:cNvSpPr>
          <p:nvPr>
            <p:ph type="sldNum" sz="quarter" idx="10"/>
          </p:nvPr>
        </p:nvSpPr>
        <p:spPr/>
        <p:txBody>
          <a:bodyPr/>
          <a:lstStyle/>
          <a:p>
            <a:fld id="{E4AB80EA-DB86-D849-B86F-15DAF31F0474}" type="slidenum">
              <a:rPr lang="en-US" smtClean="0"/>
              <a:pPr/>
              <a:t>27</a:t>
            </a:fld>
            <a:endParaRPr lang="en-US" dirty="0"/>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5159" y="1145470"/>
            <a:ext cx="5905500" cy="4972050"/>
          </a:xfrm>
          <a:prstGeom prst="rect">
            <a:avLst/>
          </a:prstGeom>
        </p:spPr>
      </p:pic>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52307" y="209774"/>
            <a:ext cx="4112895" cy="2833688"/>
          </a:xfrm>
          <a:prstGeom prst="rect">
            <a:avLst/>
          </a:prstGeom>
        </p:spPr>
      </p:pic>
      <p:pic>
        <p:nvPicPr>
          <p:cNvPr id="12" name="Picture 11"/>
          <p:cNvPicPr>
            <a:picLocks noChangeAspect="1"/>
          </p:cNvPicPr>
          <p:nvPr/>
        </p:nvPicPr>
        <p:blipFill rotWithShape="1">
          <a:blip r:embed="rId4">
            <a:extLst>
              <a:ext uri="{28A0092B-C50C-407E-A947-70E740481C1C}">
                <a14:useLocalDpi xmlns:a14="http://schemas.microsoft.com/office/drawing/2010/main" val="0"/>
              </a:ext>
            </a:extLst>
          </a:blip>
          <a:srcRect t="-4449" b="10516"/>
          <a:stretch/>
        </p:blipFill>
        <p:spPr>
          <a:xfrm>
            <a:off x="6975362" y="3043462"/>
            <a:ext cx="4133850" cy="2830872"/>
          </a:xfrm>
          <a:prstGeom prst="rect">
            <a:avLst/>
          </a:prstGeom>
        </p:spPr>
      </p:pic>
    </p:spTree>
    <p:extLst>
      <p:ext uri="{BB962C8B-B14F-4D97-AF65-F5344CB8AC3E}">
        <p14:creationId xmlns:p14="http://schemas.microsoft.com/office/powerpoint/2010/main" val="187014984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E4AB80EA-DB86-D849-B86F-15DAF31F0474}" type="slidenum">
              <a:rPr lang="en-US" smtClean="0"/>
              <a:pPr/>
              <a:t>28</a:t>
            </a:fld>
            <a:endParaRPr lang="en-US" dirty="0"/>
          </a:p>
        </p:txBody>
      </p:sp>
      <p:sp>
        <p:nvSpPr>
          <p:cNvPr id="5" name="Footer Placeholder 4"/>
          <p:cNvSpPr>
            <a:spLocks noGrp="1"/>
          </p:cNvSpPr>
          <p:nvPr>
            <p:ph type="ftr" sz="quarter" idx="3"/>
          </p:nvPr>
        </p:nvSpPr>
        <p:spPr/>
        <p:txBody>
          <a:bodyPr/>
          <a:lstStyle/>
          <a:p>
            <a:r>
              <a:rPr lang="en-US" smtClean="0"/>
              <a:t>Predictability training course 2016: seasonal forecasting systems</a:t>
            </a:r>
            <a:endParaRPr lang="en-US" dirty="0"/>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84540" y="535563"/>
            <a:ext cx="3543300" cy="2983230"/>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42085" y="535563"/>
            <a:ext cx="3543300" cy="2983230"/>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84540" y="3325025"/>
            <a:ext cx="3543300" cy="2983230"/>
          </a:xfrm>
          <a:prstGeom prst="rect">
            <a:avLst/>
          </a:prstGeom>
        </p:spPr>
      </p:pic>
      <p:pic>
        <p:nvPicPr>
          <p:cNvPr id="9" name="Picture 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42085" y="3325025"/>
            <a:ext cx="3543300" cy="2983230"/>
          </a:xfrm>
          <a:prstGeom prst="rect">
            <a:avLst/>
          </a:prstGeom>
        </p:spPr>
      </p:pic>
    </p:spTree>
    <p:extLst>
      <p:ext uri="{BB962C8B-B14F-4D97-AF65-F5344CB8AC3E}">
        <p14:creationId xmlns:p14="http://schemas.microsoft.com/office/powerpoint/2010/main" val="121625090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5" name="Footer Placeholder 4"/>
          <p:cNvSpPr>
            <a:spLocks noGrp="1"/>
          </p:cNvSpPr>
          <p:nvPr>
            <p:ph type="ftr" sz="quarter" idx="3"/>
          </p:nvPr>
        </p:nvSpPr>
        <p:spPr/>
        <p:txBody>
          <a:bodyPr/>
          <a:lstStyle/>
          <a:p>
            <a:r>
              <a:rPr lang="en-US" smtClean="0"/>
              <a:t>Predictability training course 2016: seasonal forecasting systems</a:t>
            </a:r>
            <a:endParaRPr lang="en-US" dirty="0"/>
          </a:p>
        </p:txBody>
      </p:sp>
      <p:sp>
        <p:nvSpPr>
          <p:cNvPr id="6" name="Slide Number Placeholder 5"/>
          <p:cNvSpPr>
            <a:spLocks noGrp="1"/>
          </p:cNvSpPr>
          <p:nvPr>
            <p:ph type="sldNum" sz="quarter" idx="10"/>
          </p:nvPr>
        </p:nvSpPr>
        <p:spPr/>
        <p:txBody>
          <a:bodyPr/>
          <a:lstStyle/>
          <a:p>
            <a:fld id="{E4AB80EA-DB86-D849-B86F-15DAF31F0474}" type="slidenum">
              <a:rPr lang="en-US" smtClean="0"/>
              <a:pPr/>
              <a:t>29</a:t>
            </a:fld>
            <a:endParaRPr lang="en-US" dirty="0"/>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396242" y="1250414"/>
            <a:ext cx="7397115" cy="4536758"/>
          </a:xfrm>
          <a:prstGeom prst="rect">
            <a:avLst/>
          </a:prstGeom>
        </p:spPr>
      </p:pic>
    </p:spTree>
    <p:extLst>
      <p:ext uri="{BB962C8B-B14F-4D97-AF65-F5344CB8AC3E}">
        <p14:creationId xmlns:p14="http://schemas.microsoft.com/office/powerpoint/2010/main" val="11504994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2050" name="Rectangle 2"/>
          <p:cNvSpPr>
            <a:spLocks noGrp="1" noChangeArrowheads="1"/>
          </p:cNvSpPr>
          <p:nvPr>
            <p:ph type="title"/>
          </p:nvPr>
        </p:nvSpPr>
        <p:spPr/>
        <p:txBody>
          <a:bodyPr/>
          <a:lstStyle/>
          <a:p>
            <a:r>
              <a:rPr lang="en-GB"/>
              <a:t>Sources of seasonal predictability</a:t>
            </a:r>
          </a:p>
        </p:txBody>
      </p:sp>
      <p:sp>
        <p:nvSpPr>
          <p:cNvPr id="1282051" name="Rectangle 3"/>
          <p:cNvSpPr>
            <a:spLocks noGrp="1" noChangeArrowheads="1"/>
          </p:cNvSpPr>
          <p:nvPr>
            <p:ph sz="quarter" idx="14"/>
          </p:nvPr>
        </p:nvSpPr>
        <p:spPr/>
        <p:txBody>
          <a:bodyPr/>
          <a:lstStyle/>
          <a:p>
            <a:pPr lvl="1"/>
            <a:r>
              <a:rPr lang="en-GB" dirty="0">
                <a:solidFill>
                  <a:srgbClr val="FE0E08"/>
                </a:solidFill>
              </a:rPr>
              <a:t>KNOWN TO BE IMPORTANT:</a:t>
            </a:r>
          </a:p>
          <a:p>
            <a:pPr lvl="2"/>
            <a:r>
              <a:rPr lang="en-GB" dirty="0"/>
              <a:t>El Nino variability		</a:t>
            </a:r>
            <a:r>
              <a:rPr lang="en-GB" dirty="0" smtClean="0"/>
              <a:t>	- </a:t>
            </a:r>
            <a:r>
              <a:rPr lang="en-GB" dirty="0"/>
              <a:t>biggest single signal</a:t>
            </a:r>
          </a:p>
          <a:p>
            <a:pPr lvl="2"/>
            <a:r>
              <a:rPr lang="en-GB" dirty="0"/>
              <a:t>Other tropical ocean SST	</a:t>
            </a:r>
            <a:r>
              <a:rPr lang="en-GB" dirty="0" smtClean="0"/>
              <a:t>	- </a:t>
            </a:r>
            <a:r>
              <a:rPr lang="en-GB" dirty="0"/>
              <a:t>important, but multifarious</a:t>
            </a:r>
          </a:p>
          <a:p>
            <a:pPr lvl="2"/>
            <a:r>
              <a:rPr lang="en-GB" dirty="0"/>
              <a:t>Climate change		</a:t>
            </a:r>
            <a:r>
              <a:rPr lang="en-GB" dirty="0" smtClean="0"/>
              <a:t>	</a:t>
            </a:r>
            <a:r>
              <a:rPr lang="en-GB" dirty="0" smtClean="0"/>
              <a:t>	- </a:t>
            </a:r>
            <a:r>
              <a:rPr lang="en-GB" dirty="0" smtClean="0"/>
              <a:t>impact is substantial in many regions</a:t>
            </a:r>
            <a:endParaRPr lang="en-GB" dirty="0"/>
          </a:p>
          <a:p>
            <a:pPr lvl="2"/>
            <a:r>
              <a:rPr lang="en-GB" dirty="0"/>
              <a:t>Local land surface conditions	- e.g. soil moisture in spring</a:t>
            </a:r>
          </a:p>
          <a:p>
            <a:pPr lvl="1"/>
            <a:endParaRPr lang="en-GB" dirty="0"/>
          </a:p>
          <a:p>
            <a:pPr lvl="1"/>
            <a:r>
              <a:rPr lang="en-GB" dirty="0">
                <a:solidFill>
                  <a:srgbClr val="FE0E08"/>
                </a:solidFill>
              </a:rPr>
              <a:t>OTHER FACTORS:</a:t>
            </a:r>
          </a:p>
          <a:p>
            <a:pPr lvl="2"/>
            <a:r>
              <a:rPr lang="en-GB" dirty="0"/>
              <a:t>Volcanic eruptions		</a:t>
            </a:r>
            <a:r>
              <a:rPr lang="en-GB" dirty="0" smtClean="0"/>
              <a:t>	- </a:t>
            </a:r>
            <a:r>
              <a:rPr lang="en-GB" dirty="0"/>
              <a:t>definitely important for large events</a:t>
            </a:r>
          </a:p>
          <a:p>
            <a:pPr lvl="2"/>
            <a:r>
              <a:rPr lang="en-GB" dirty="0"/>
              <a:t>Mid-latitude ocean temperatures	- still somewhat controversial</a:t>
            </a:r>
          </a:p>
          <a:p>
            <a:pPr lvl="2"/>
            <a:r>
              <a:rPr lang="en-GB" dirty="0"/>
              <a:t>Remote soil moisture/ snow cover	- </a:t>
            </a:r>
            <a:r>
              <a:rPr lang="en-GB" dirty="0" smtClean="0"/>
              <a:t>evidence stronger in some cases</a:t>
            </a:r>
          </a:p>
          <a:p>
            <a:pPr lvl="2"/>
            <a:r>
              <a:rPr lang="en-GB" dirty="0" smtClean="0"/>
              <a:t>Sea </a:t>
            </a:r>
            <a:r>
              <a:rPr lang="en-GB" dirty="0"/>
              <a:t>ice anomalies		</a:t>
            </a:r>
            <a:r>
              <a:rPr lang="en-GB" dirty="0" smtClean="0"/>
              <a:t>	- </a:t>
            </a:r>
            <a:r>
              <a:rPr lang="en-GB" dirty="0"/>
              <a:t>local effects, but remote</a:t>
            </a:r>
            <a:r>
              <a:rPr lang="en-GB" dirty="0" smtClean="0"/>
              <a:t>?</a:t>
            </a:r>
            <a:endParaRPr lang="en-GB" dirty="0"/>
          </a:p>
          <a:p>
            <a:pPr lvl="2"/>
            <a:r>
              <a:rPr lang="en-GB" dirty="0"/>
              <a:t>Dynamic memory of atmosphere	- most likely on 1-2 months</a:t>
            </a:r>
          </a:p>
          <a:p>
            <a:pPr lvl="2"/>
            <a:r>
              <a:rPr lang="en-GB" dirty="0"/>
              <a:t>Stratospheric influences	</a:t>
            </a:r>
            <a:r>
              <a:rPr lang="en-GB" dirty="0" smtClean="0"/>
              <a:t>	- polar vortex, solar cycle, QBO, ozone, …</a:t>
            </a:r>
            <a:endParaRPr lang="en-GB" dirty="0"/>
          </a:p>
          <a:p>
            <a:pPr lvl="2"/>
            <a:endParaRPr lang="en-GB" dirty="0"/>
          </a:p>
          <a:p>
            <a:pPr lvl="1"/>
            <a:r>
              <a:rPr lang="en-GB" dirty="0">
                <a:solidFill>
                  <a:srgbClr val="FF0000"/>
                </a:solidFill>
              </a:rPr>
              <a:t>Unknown or Unexpected		- ???</a:t>
            </a:r>
          </a:p>
        </p:txBody>
      </p:sp>
      <p:sp>
        <p:nvSpPr>
          <p:cNvPr id="2" name="Footer Placeholder 1"/>
          <p:cNvSpPr>
            <a:spLocks noGrp="1"/>
          </p:cNvSpPr>
          <p:nvPr>
            <p:ph type="ftr" sz="quarter" idx="3"/>
          </p:nvPr>
        </p:nvSpPr>
        <p:spPr/>
        <p:txBody>
          <a:bodyPr/>
          <a:lstStyle/>
          <a:p>
            <a:r>
              <a:rPr lang="en-US" smtClean="0"/>
              <a:t>Predictability training course 2016: seasonal forecasting systems</a:t>
            </a:r>
            <a:endParaRPr lang="en-US" dirty="0"/>
          </a:p>
        </p:txBody>
      </p:sp>
      <p:sp>
        <p:nvSpPr>
          <p:cNvPr id="3" name="Slide Number Placeholder 2"/>
          <p:cNvSpPr>
            <a:spLocks noGrp="1"/>
          </p:cNvSpPr>
          <p:nvPr>
            <p:ph type="sldNum" sz="quarter" idx="10"/>
          </p:nvPr>
        </p:nvSpPr>
        <p:spPr/>
        <p:txBody>
          <a:bodyPr/>
          <a:lstStyle/>
          <a:p>
            <a:fld id="{E4AB80EA-DB86-D849-B86F-15DAF31F0474}" type="slidenum">
              <a:rPr lang="en-US" smtClean="0"/>
              <a:pPr/>
              <a:t>3</a:t>
            </a:fld>
            <a:endParaRPr lang="en-US" dirty="0"/>
          </a:p>
        </p:txBody>
      </p:sp>
    </p:spTree>
    <p:extLst>
      <p:ext uri="{BB962C8B-B14F-4D97-AF65-F5344CB8AC3E}">
        <p14:creationId xmlns:p14="http://schemas.microsoft.com/office/powerpoint/2010/main" val="14948255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82051">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82051">
                                            <p:txEl>
                                              <p:pRg st="7" end="7"/>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82051">
                                            <p:txEl>
                                              <p:pRg st="8" end="8"/>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82051">
                                            <p:txEl>
                                              <p:pRg st="9" end="9"/>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282051">
                                            <p:txEl>
                                              <p:pRg st="10" end="10"/>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282051">
                                            <p:txEl>
                                              <p:pRg st="11" end="11"/>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82051">
                                            <p:txEl>
                                              <p:pRg st="12" end="1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282051">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GB"/>
          </a:p>
        </p:txBody>
      </p:sp>
      <p:sp>
        <p:nvSpPr>
          <p:cNvPr id="5" name="Footer Placeholder 4"/>
          <p:cNvSpPr>
            <a:spLocks noGrp="1"/>
          </p:cNvSpPr>
          <p:nvPr>
            <p:ph type="ftr" sz="quarter" idx="3"/>
          </p:nvPr>
        </p:nvSpPr>
        <p:spPr/>
        <p:txBody>
          <a:bodyPr/>
          <a:lstStyle/>
          <a:p>
            <a:r>
              <a:rPr lang="en-US" smtClean="0"/>
              <a:t>Predictability training course 2016: seasonal forecasting systems</a:t>
            </a:r>
            <a:endParaRPr lang="en-US" dirty="0"/>
          </a:p>
        </p:txBody>
      </p:sp>
      <p:sp>
        <p:nvSpPr>
          <p:cNvPr id="6" name="Slide Number Placeholder 5"/>
          <p:cNvSpPr>
            <a:spLocks noGrp="1"/>
          </p:cNvSpPr>
          <p:nvPr>
            <p:ph type="sldNum" sz="quarter" idx="10"/>
          </p:nvPr>
        </p:nvSpPr>
        <p:spPr/>
        <p:txBody>
          <a:bodyPr/>
          <a:lstStyle/>
          <a:p>
            <a:fld id="{E4AB80EA-DB86-D849-B86F-15DAF31F0474}" type="slidenum">
              <a:rPr lang="en-US" smtClean="0"/>
              <a:pPr/>
              <a:t>30</a:t>
            </a:fld>
            <a:endParaRPr lang="en-US"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96242" y="1234698"/>
            <a:ext cx="7397115" cy="4568190"/>
          </a:xfrm>
          <a:prstGeom prst="rect">
            <a:avLst/>
          </a:prstGeom>
        </p:spPr>
      </p:pic>
    </p:spTree>
    <p:extLst>
      <p:ext uri="{BB962C8B-B14F-4D97-AF65-F5344CB8AC3E}">
        <p14:creationId xmlns:p14="http://schemas.microsoft.com/office/powerpoint/2010/main" val="110450209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GB" dirty="0" smtClean="0"/>
              <a:t>Measure of p</a:t>
            </a:r>
            <a:r>
              <a:rPr lang="en-GB" dirty="0" smtClean="0"/>
              <a:t>ast skill (ACC)</a:t>
            </a:r>
            <a:endParaRPr lang="en-GB" dirty="0"/>
          </a:p>
        </p:txBody>
      </p:sp>
      <p:sp>
        <p:nvSpPr>
          <p:cNvPr id="5" name="Footer Placeholder 4"/>
          <p:cNvSpPr>
            <a:spLocks noGrp="1"/>
          </p:cNvSpPr>
          <p:nvPr>
            <p:ph type="ftr" sz="quarter" idx="3"/>
          </p:nvPr>
        </p:nvSpPr>
        <p:spPr/>
        <p:txBody>
          <a:bodyPr/>
          <a:lstStyle/>
          <a:p>
            <a:r>
              <a:rPr lang="en-US" smtClean="0"/>
              <a:t>Predictability training course 2016: seasonal forecasting systems</a:t>
            </a:r>
            <a:endParaRPr lang="en-US" dirty="0"/>
          </a:p>
        </p:txBody>
      </p:sp>
      <p:sp>
        <p:nvSpPr>
          <p:cNvPr id="6" name="Slide Number Placeholder 5"/>
          <p:cNvSpPr>
            <a:spLocks noGrp="1"/>
          </p:cNvSpPr>
          <p:nvPr>
            <p:ph type="sldNum" sz="quarter" idx="10"/>
          </p:nvPr>
        </p:nvSpPr>
        <p:spPr/>
        <p:txBody>
          <a:bodyPr/>
          <a:lstStyle/>
          <a:p>
            <a:fld id="{E4AB80EA-DB86-D849-B86F-15DAF31F0474}" type="slidenum">
              <a:rPr lang="en-US" smtClean="0"/>
              <a:pPr/>
              <a:t>31</a:t>
            </a:fld>
            <a:endParaRPr lang="en-US" dirty="0"/>
          </a:p>
        </p:txBody>
      </p:sp>
      <p:pic>
        <p:nvPicPr>
          <p:cNvPr id="7" name="Picture 6"/>
          <p:cNvPicPr>
            <a:picLocks noChangeAspect="1"/>
          </p:cNvPicPr>
          <p:nvPr/>
        </p:nvPicPr>
        <p:blipFill rotWithShape="1">
          <a:blip r:embed="rId2">
            <a:extLst>
              <a:ext uri="{28A0092B-C50C-407E-A947-70E740481C1C}">
                <a14:useLocalDpi xmlns:a14="http://schemas.microsoft.com/office/drawing/2010/main" val="0"/>
              </a:ext>
            </a:extLst>
          </a:blip>
          <a:srcRect l="1243" t="3275" r="2542" b="11278"/>
          <a:stretch/>
        </p:blipFill>
        <p:spPr>
          <a:xfrm>
            <a:off x="2294290" y="1030146"/>
            <a:ext cx="7601019" cy="4825511"/>
          </a:xfrm>
          <a:prstGeom prst="rect">
            <a:avLst/>
          </a:prstGeom>
        </p:spPr>
      </p:pic>
    </p:spTree>
    <p:extLst>
      <p:ext uri="{BB962C8B-B14F-4D97-AF65-F5344CB8AC3E}">
        <p14:creationId xmlns:p14="http://schemas.microsoft.com/office/powerpoint/2010/main" val="280145509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descr="H:\z500.gif"/>
          <p:cNvPicPr>
            <a:picLocks noChangeAspect="1" noChangeArrowheads="1"/>
          </p:cNvPicPr>
          <p:nvPr/>
        </p:nvPicPr>
        <p:blipFill>
          <a:blip r:embed="rId2" cstate="print"/>
          <a:srcRect/>
          <a:stretch>
            <a:fillRect/>
          </a:stretch>
        </p:blipFill>
        <p:spPr bwMode="auto">
          <a:xfrm>
            <a:off x="1413892" y="1673806"/>
            <a:ext cx="4389120" cy="4020503"/>
          </a:xfrm>
          <a:prstGeom prst="rect">
            <a:avLst/>
          </a:prstGeom>
          <a:noFill/>
        </p:spPr>
      </p:pic>
      <p:pic>
        <p:nvPicPr>
          <p:cNvPr id="6148" name="Picture 4" descr="H:\precip.gif"/>
          <p:cNvPicPr>
            <a:picLocks noChangeAspect="1" noChangeArrowheads="1"/>
          </p:cNvPicPr>
          <p:nvPr/>
        </p:nvPicPr>
        <p:blipFill>
          <a:blip r:embed="rId3" cstate="print"/>
          <a:srcRect/>
          <a:stretch>
            <a:fillRect/>
          </a:stretch>
        </p:blipFill>
        <p:spPr bwMode="auto">
          <a:xfrm>
            <a:off x="6484945" y="178673"/>
            <a:ext cx="4514469" cy="3108960"/>
          </a:xfrm>
          <a:prstGeom prst="rect">
            <a:avLst/>
          </a:prstGeom>
          <a:noFill/>
        </p:spPr>
      </p:pic>
      <p:pic>
        <p:nvPicPr>
          <p:cNvPr id="6149" name="Picture 5" descr="H:\precip2.gif"/>
          <p:cNvPicPr>
            <a:picLocks noChangeAspect="1" noChangeArrowheads="1"/>
          </p:cNvPicPr>
          <p:nvPr/>
        </p:nvPicPr>
        <p:blipFill>
          <a:blip r:embed="rId4" cstate="print"/>
          <a:srcRect/>
          <a:stretch>
            <a:fillRect/>
          </a:stretch>
        </p:blipFill>
        <p:spPr bwMode="auto">
          <a:xfrm>
            <a:off x="5869388" y="3235640"/>
            <a:ext cx="4514469" cy="3115437"/>
          </a:xfrm>
          <a:prstGeom prst="rect">
            <a:avLst/>
          </a:prstGeom>
          <a:noFill/>
        </p:spPr>
      </p:pic>
      <p:sp>
        <p:nvSpPr>
          <p:cNvPr id="2" name="Title 1"/>
          <p:cNvSpPr>
            <a:spLocks noGrp="1"/>
          </p:cNvSpPr>
          <p:nvPr>
            <p:ph type="title"/>
          </p:nvPr>
        </p:nvSpPr>
        <p:spPr/>
        <p:txBody>
          <a:bodyPr/>
          <a:lstStyle/>
          <a:p>
            <a:r>
              <a:rPr lang="en-GB" dirty="0" smtClean="0"/>
              <a:t>Other operational plot examples</a:t>
            </a:r>
            <a:endParaRPr lang="en-GB" dirty="0"/>
          </a:p>
        </p:txBody>
      </p:sp>
      <p:sp>
        <p:nvSpPr>
          <p:cNvPr id="4" name="Footer Placeholder 3"/>
          <p:cNvSpPr>
            <a:spLocks noGrp="1"/>
          </p:cNvSpPr>
          <p:nvPr>
            <p:ph type="ftr" sz="quarter" idx="3"/>
          </p:nvPr>
        </p:nvSpPr>
        <p:spPr/>
        <p:txBody>
          <a:bodyPr/>
          <a:lstStyle/>
          <a:p>
            <a:r>
              <a:rPr lang="en-US" smtClean="0"/>
              <a:t>Predictability training course 2016: seasonal forecasting systems</a:t>
            </a:r>
            <a:endParaRPr lang="en-US" dirty="0"/>
          </a:p>
        </p:txBody>
      </p:sp>
      <p:sp>
        <p:nvSpPr>
          <p:cNvPr id="5" name="Slide Number Placeholder 4"/>
          <p:cNvSpPr>
            <a:spLocks noGrp="1"/>
          </p:cNvSpPr>
          <p:nvPr>
            <p:ph type="sldNum" sz="quarter" idx="10"/>
          </p:nvPr>
        </p:nvSpPr>
        <p:spPr/>
        <p:txBody>
          <a:bodyPr/>
          <a:lstStyle/>
          <a:p>
            <a:fld id="{E4AB80EA-DB86-D849-B86F-15DAF31F0474}" type="slidenum">
              <a:rPr lang="en-US" smtClean="0"/>
              <a:pPr/>
              <a:t>32</a:t>
            </a:fld>
            <a:endParaRPr lang="en-US" dirty="0"/>
          </a:p>
        </p:txBody>
      </p:sp>
    </p:spTree>
    <p:extLst>
      <p:ext uri="{BB962C8B-B14F-4D97-AF65-F5344CB8AC3E}">
        <p14:creationId xmlns:p14="http://schemas.microsoft.com/office/powerpoint/2010/main" val="2994935116"/>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Tropical storm forecasts</a:t>
            </a:r>
            <a:endParaRPr lang="en-GB" dirty="0"/>
          </a:p>
        </p:txBody>
      </p:sp>
      <p:sp>
        <p:nvSpPr>
          <p:cNvPr id="7" name="Footer Placeholder 6"/>
          <p:cNvSpPr>
            <a:spLocks noGrp="1"/>
          </p:cNvSpPr>
          <p:nvPr>
            <p:ph type="ftr" sz="quarter" idx="3"/>
          </p:nvPr>
        </p:nvSpPr>
        <p:spPr/>
        <p:txBody>
          <a:bodyPr/>
          <a:lstStyle/>
          <a:p>
            <a:r>
              <a:rPr lang="en-US" smtClean="0"/>
              <a:t>Predictability training course 2016: seasonal forecasting systems</a:t>
            </a:r>
            <a:endParaRPr lang="en-US" dirty="0"/>
          </a:p>
        </p:txBody>
      </p:sp>
      <p:sp>
        <p:nvSpPr>
          <p:cNvPr id="8" name="Slide Number Placeholder 7"/>
          <p:cNvSpPr>
            <a:spLocks noGrp="1"/>
          </p:cNvSpPr>
          <p:nvPr>
            <p:ph type="sldNum" sz="quarter" idx="10"/>
          </p:nvPr>
        </p:nvSpPr>
        <p:spPr/>
        <p:txBody>
          <a:bodyPr/>
          <a:lstStyle/>
          <a:p>
            <a:fld id="{E4AB80EA-DB86-D849-B86F-15DAF31F0474}" type="slidenum">
              <a:rPr lang="en-US" smtClean="0"/>
              <a:pPr/>
              <a:t>33</a:t>
            </a:fld>
            <a:endParaRPr lang="en-US" dirty="0"/>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4517" y="1556643"/>
            <a:ext cx="5509260" cy="3924300"/>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33229" y="360000"/>
            <a:ext cx="4525804" cy="2928461"/>
          </a:xfrm>
          <a:prstGeom prst="rect">
            <a:avLst/>
          </a:prstGeom>
        </p:spPr>
      </p:pic>
      <p:pic>
        <p:nvPicPr>
          <p:cNvPr id="11" name="Picture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782759" y="3379794"/>
            <a:ext cx="4476274" cy="2928461"/>
          </a:xfrm>
          <a:prstGeom prst="rect">
            <a:avLst/>
          </a:prstGeom>
        </p:spPr>
      </p:pic>
    </p:spTree>
    <p:extLst>
      <p:ext uri="{BB962C8B-B14F-4D97-AF65-F5344CB8AC3E}">
        <p14:creationId xmlns:p14="http://schemas.microsoft.com/office/powerpoint/2010/main" val="3584633053"/>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3252" name="Text Box 4"/>
          <p:cNvSpPr txBox="1">
            <a:spLocks noChangeArrowheads="1"/>
          </p:cNvSpPr>
          <p:nvPr/>
        </p:nvSpPr>
        <p:spPr bwMode="auto">
          <a:xfrm>
            <a:off x="2223486" y="1763816"/>
            <a:ext cx="2881312" cy="941387"/>
          </a:xfrm>
          <a:prstGeom prst="rect">
            <a:avLst/>
          </a:prstGeom>
          <a:noFill/>
          <a:ln w="25400">
            <a:solidFill>
              <a:schemeClr val="tx1"/>
            </a:solidFill>
            <a:miter lim="800000"/>
            <a:headEnd/>
            <a:tailEnd/>
          </a:ln>
          <a:effectLst/>
        </p:spPr>
        <p:txBody>
          <a:bodyPr>
            <a:spAutoFit/>
          </a:bodyPr>
          <a:lstStyle/>
          <a:p>
            <a:pPr defTabSz="914400" eaLnBrk="0" fontAlgn="base" hangingPunct="0">
              <a:spcBef>
                <a:spcPct val="50000"/>
              </a:spcBef>
              <a:spcAft>
                <a:spcPct val="0"/>
              </a:spcAft>
            </a:pPr>
            <a:r>
              <a:rPr lang="en-GB" b="1" dirty="0">
                <a:solidFill>
                  <a:srgbClr val="000000"/>
                </a:solidFill>
                <a:latin typeface="Helvetica" pitchFamily="34" charset="0"/>
              </a:rPr>
              <a:t>Actual </a:t>
            </a:r>
            <a:r>
              <a:rPr lang="en-GB" b="1" dirty="0" err="1">
                <a:solidFill>
                  <a:srgbClr val="000000"/>
                </a:solidFill>
                <a:latin typeface="Helvetica" pitchFamily="34" charset="0"/>
              </a:rPr>
              <a:t>rms</a:t>
            </a:r>
            <a:r>
              <a:rPr lang="en-GB" b="1" dirty="0">
                <a:solidFill>
                  <a:srgbClr val="000000"/>
                </a:solidFill>
                <a:latin typeface="Helvetica" pitchFamily="34" charset="0"/>
              </a:rPr>
              <a:t> errors  &gt; model estimate of “perfect model” errors</a:t>
            </a:r>
          </a:p>
        </p:txBody>
      </p:sp>
      <p:pic>
        <p:nvPicPr>
          <p:cNvPr id="10242" name="Picture 2" descr="H:\n34.ps"/>
          <p:cNvPicPr>
            <a:picLocks noChangeAspect="1" noChangeArrowheads="1"/>
          </p:cNvPicPr>
          <p:nvPr/>
        </p:nvPicPr>
        <p:blipFill>
          <a:blip r:embed="rId2" cstate="print"/>
          <a:srcRect b="4057"/>
          <a:stretch>
            <a:fillRect/>
          </a:stretch>
        </p:blipFill>
        <p:spPr bwMode="auto">
          <a:xfrm>
            <a:off x="5869387" y="188640"/>
            <a:ext cx="4456514" cy="6129732"/>
          </a:xfrm>
          <a:prstGeom prst="rect">
            <a:avLst/>
          </a:prstGeom>
          <a:solidFill>
            <a:schemeClr val="bg1"/>
          </a:solidFill>
        </p:spPr>
      </p:pic>
      <p:sp>
        <p:nvSpPr>
          <p:cNvPr id="2" name="TextBox 1"/>
          <p:cNvSpPr txBox="1"/>
          <p:nvPr/>
        </p:nvSpPr>
        <p:spPr>
          <a:xfrm>
            <a:off x="1609035" y="3924055"/>
            <a:ext cx="3888432" cy="1815882"/>
          </a:xfrm>
          <a:prstGeom prst="rect">
            <a:avLst/>
          </a:prstGeom>
          <a:noFill/>
        </p:spPr>
        <p:txBody>
          <a:bodyPr wrap="square" rtlCol="0">
            <a:spAutoFit/>
          </a:bodyPr>
          <a:lstStyle/>
          <a:p>
            <a:pPr defTabSz="914400" eaLnBrk="0" fontAlgn="base" hangingPunct="0">
              <a:spcBef>
                <a:spcPct val="0"/>
              </a:spcBef>
              <a:spcAft>
                <a:spcPct val="0"/>
              </a:spcAft>
            </a:pPr>
            <a:r>
              <a:rPr lang="en-GB" sz="1400" b="1" dirty="0">
                <a:solidFill>
                  <a:srgbClr val="000000"/>
                </a:solidFill>
                <a:latin typeface="Helvetica" pitchFamily="34" charset="0"/>
                <a:cs typeface="Helvetica" pitchFamily="34" charset="0"/>
              </a:rPr>
              <a:t>NOTE:</a:t>
            </a:r>
            <a:r>
              <a:rPr lang="en-GB" sz="1400" dirty="0">
                <a:solidFill>
                  <a:srgbClr val="000000"/>
                </a:solidFill>
                <a:latin typeface="Helvetica" pitchFamily="34" charset="0"/>
                <a:cs typeface="Helvetica" pitchFamily="34" charset="0"/>
              </a:rPr>
              <a:t> In System 4, stochastic physics gives substantially increased spread to Nino SSTs, due to representation of low-frequency model error. This gives better probabilistic scores, but means the ensemble spread is not a predictability limit: in future systems, we can reduce the amplitude of the stochastic “noise” as model errors are reduced.</a:t>
            </a:r>
          </a:p>
        </p:txBody>
      </p:sp>
      <p:sp>
        <p:nvSpPr>
          <p:cNvPr id="3" name="Title 2"/>
          <p:cNvSpPr>
            <a:spLocks noGrp="1"/>
          </p:cNvSpPr>
          <p:nvPr>
            <p:ph type="title"/>
          </p:nvPr>
        </p:nvSpPr>
        <p:spPr/>
        <p:txBody>
          <a:bodyPr/>
          <a:lstStyle/>
          <a:p>
            <a:r>
              <a:rPr lang="en-GB" dirty="0" smtClean="0"/>
              <a:t>SST forecast performance</a:t>
            </a:r>
            <a:endParaRPr lang="en-GB" dirty="0"/>
          </a:p>
        </p:txBody>
      </p:sp>
      <p:sp>
        <p:nvSpPr>
          <p:cNvPr id="5" name="Footer Placeholder 4"/>
          <p:cNvSpPr>
            <a:spLocks noGrp="1"/>
          </p:cNvSpPr>
          <p:nvPr>
            <p:ph type="ftr" sz="quarter" idx="3"/>
          </p:nvPr>
        </p:nvSpPr>
        <p:spPr/>
        <p:txBody>
          <a:bodyPr/>
          <a:lstStyle/>
          <a:p>
            <a:r>
              <a:rPr lang="en-US" smtClean="0"/>
              <a:t>Predictability training course 2016: seasonal forecasting systems</a:t>
            </a:r>
            <a:endParaRPr lang="en-US" dirty="0"/>
          </a:p>
        </p:txBody>
      </p:sp>
      <p:sp>
        <p:nvSpPr>
          <p:cNvPr id="6" name="Slide Number Placeholder 5"/>
          <p:cNvSpPr>
            <a:spLocks noGrp="1"/>
          </p:cNvSpPr>
          <p:nvPr>
            <p:ph type="sldNum" sz="quarter" idx="10"/>
          </p:nvPr>
        </p:nvSpPr>
        <p:spPr/>
        <p:txBody>
          <a:bodyPr/>
          <a:lstStyle/>
          <a:p>
            <a:fld id="{E4AB80EA-DB86-D849-B86F-15DAF31F0474}" type="slidenum">
              <a:rPr lang="en-US" smtClean="0"/>
              <a:pPr/>
              <a:t>34</a:t>
            </a:fld>
            <a:endParaRPr lang="en-US" dirty="0"/>
          </a:p>
        </p:txBody>
      </p:sp>
    </p:spTree>
    <p:extLst>
      <p:ext uri="{BB962C8B-B14F-4D97-AF65-F5344CB8AC3E}">
        <p14:creationId xmlns:p14="http://schemas.microsoft.com/office/powerpoint/2010/main" val="1093569508"/>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98791" name="Text Box 7"/>
          <p:cNvSpPr txBox="1">
            <a:spLocks noChangeArrowheads="1"/>
          </p:cNvSpPr>
          <p:nvPr/>
        </p:nvSpPr>
        <p:spPr bwMode="auto">
          <a:xfrm>
            <a:off x="1323882" y="3744035"/>
            <a:ext cx="1484312" cy="336550"/>
          </a:xfrm>
          <a:prstGeom prst="rect">
            <a:avLst/>
          </a:prstGeom>
          <a:solidFill>
            <a:schemeClr val="bg1"/>
          </a:solidFill>
          <a:ln w="12700">
            <a:noFill/>
            <a:miter lim="800000"/>
            <a:headEnd/>
            <a:tailEnd/>
          </a:ln>
          <a:effectLst/>
        </p:spPr>
        <p:txBody>
          <a:bodyPr>
            <a:spAutoFit/>
          </a:bodyPr>
          <a:lstStyle/>
          <a:p>
            <a:pPr algn="ctr" defTabSz="914400" eaLnBrk="0" fontAlgn="base" hangingPunct="0">
              <a:spcBef>
                <a:spcPct val="50000"/>
              </a:spcBef>
              <a:spcAft>
                <a:spcPct val="0"/>
              </a:spcAft>
            </a:pPr>
            <a:r>
              <a:rPr lang="en-GB" sz="1600" b="1" dirty="0">
                <a:solidFill>
                  <a:srgbClr val="000000"/>
                </a:solidFill>
              </a:rPr>
              <a:t>1981-1995</a:t>
            </a:r>
          </a:p>
        </p:txBody>
      </p:sp>
      <p:sp>
        <p:nvSpPr>
          <p:cNvPr id="1398792" name="Text Box 8"/>
          <p:cNvSpPr txBox="1">
            <a:spLocks noChangeArrowheads="1"/>
          </p:cNvSpPr>
          <p:nvPr/>
        </p:nvSpPr>
        <p:spPr bwMode="auto">
          <a:xfrm>
            <a:off x="9289768" y="3699030"/>
            <a:ext cx="1617663" cy="336550"/>
          </a:xfrm>
          <a:prstGeom prst="rect">
            <a:avLst/>
          </a:prstGeom>
          <a:solidFill>
            <a:schemeClr val="bg1"/>
          </a:solidFill>
          <a:ln w="12700">
            <a:noFill/>
            <a:miter lim="800000"/>
            <a:headEnd/>
            <a:tailEnd/>
          </a:ln>
          <a:effectLst/>
        </p:spPr>
        <p:txBody>
          <a:bodyPr>
            <a:spAutoFit/>
          </a:bodyPr>
          <a:lstStyle/>
          <a:p>
            <a:pPr algn="ctr" defTabSz="914400" eaLnBrk="0" fontAlgn="base" hangingPunct="0">
              <a:spcBef>
                <a:spcPct val="50000"/>
              </a:spcBef>
              <a:spcAft>
                <a:spcPct val="0"/>
              </a:spcAft>
            </a:pPr>
            <a:r>
              <a:rPr lang="en-GB" sz="1600" b="1" dirty="0">
                <a:solidFill>
                  <a:srgbClr val="000000"/>
                </a:solidFill>
              </a:rPr>
              <a:t>1996-2010</a:t>
            </a:r>
          </a:p>
        </p:txBody>
      </p:sp>
      <p:pic>
        <p:nvPicPr>
          <p:cNvPr id="15362" name="Picture 2" descr="H:\n34.ps"/>
          <p:cNvPicPr>
            <a:picLocks noChangeAspect="1" noChangeArrowheads="1"/>
          </p:cNvPicPr>
          <p:nvPr/>
        </p:nvPicPr>
        <p:blipFill>
          <a:blip r:embed="rId2" cstate="print"/>
          <a:srcRect b="4057"/>
          <a:stretch>
            <a:fillRect/>
          </a:stretch>
        </p:blipFill>
        <p:spPr bwMode="auto">
          <a:xfrm>
            <a:off x="6184422" y="908721"/>
            <a:ext cx="4023242" cy="5533785"/>
          </a:xfrm>
          <a:prstGeom prst="rect">
            <a:avLst/>
          </a:prstGeom>
          <a:noFill/>
        </p:spPr>
      </p:pic>
      <p:pic>
        <p:nvPicPr>
          <p:cNvPr id="15363" name="Picture 3" descr="H:\n34.ps"/>
          <p:cNvPicPr>
            <a:picLocks noChangeAspect="1" noChangeArrowheads="1"/>
          </p:cNvPicPr>
          <p:nvPr/>
        </p:nvPicPr>
        <p:blipFill>
          <a:blip r:embed="rId3" cstate="print"/>
          <a:srcRect b="4057"/>
          <a:stretch>
            <a:fillRect/>
          </a:stretch>
        </p:blipFill>
        <p:spPr bwMode="auto">
          <a:xfrm>
            <a:off x="2178977" y="908721"/>
            <a:ext cx="4023242" cy="5533785"/>
          </a:xfrm>
          <a:prstGeom prst="rect">
            <a:avLst/>
          </a:prstGeom>
          <a:noFill/>
        </p:spPr>
      </p:pic>
      <p:sp>
        <p:nvSpPr>
          <p:cNvPr id="2" name="Title 1"/>
          <p:cNvSpPr>
            <a:spLocks noGrp="1"/>
          </p:cNvSpPr>
          <p:nvPr>
            <p:ph type="title"/>
          </p:nvPr>
        </p:nvSpPr>
        <p:spPr/>
        <p:txBody>
          <a:bodyPr/>
          <a:lstStyle/>
          <a:p>
            <a:r>
              <a:rPr lang="en-GB" dirty="0" smtClean="0"/>
              <a:t>More recent SST forecasts are better</a:t>
            </a:r>
            <a:endParaRPr lang="en-GB" dirty="0"/>
          </a:p>
        </p:txBody>
      </p:sp>
      <p:sp>
        <p:nvSpPr>
          <p:cNvPr id="4" name="Footer Placeholder 3"/>
          <p:cNvSpPr>
            <a:spLocks noGrp="1"/>
          </p:cNvSpPr>
          <p:nvPr>
            <p:ph type="ftr" sz="quarter" idx="3"/>
          </p:nvPr>
        </p:nvSpPr>
        <p:spPr/>
        <p:txBody>
          <a:bodyPr/>
          <a:lstStyle/>
          <a:p>
            <a:r>
              <a:rPr lang="en-US" smtClean="0"/>
              <a:t>Predictability training course 2016: seasonal forecasting systems</a:t>
            </a:r>
            <a:endParaRPr lang="en-US" dirty="0"/>
          </a:p>
        </p:txBody>
      </p:sp>
      <p:sp>
        <p:nvSpPr>
          <p:cNvPr id="5" name="Slide Number Placeholder 4"/>
          <p:cNvSpPr>
            <a:spLocks noGrp="1"/>
          </p:cNvSpPr>
          <p:nvPr>
            <p:ph type="sldNum" sz="quarter" idx="10"/>
          </p:nvPr>
        </p:nvSpPr>
        <p:spPr/>
        <p:txBody>
          <a:bodyPr/>
          <a:lstStyle/>
          <a:p>
            <a:fld id="{E4AB80EA-DB86-D849-B86F-15DAF31F0474}" type="slidenum">
              <a:rPr lang="en-US" smtClean="0"/>
              <a:pPr/>
              <a:t>35</a:t>
            </a:fld>
            <a:endParaRPr lang="en-US" dirty="0"/>
          </a:p>
        </p:txBody>
      </p:sp>
    </p:spTree>
    <p:extLst>
      <p:ext uri="{BB962C8B-B14F-4D97-AF65-F5344CB8AC3E}">
        <p14:creationId xmlns:p14="http://schemas.microsoft.com/office/powerpoint/2010/main" val="258251472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H:\n34.ps"/>
          <p:cNvPicPr>
            <a:picLocks noChangeAspect="1" noChangeArrowheads="1"/>
          </p:cNvPicPr>
          <p:nvPr/>
        </p:nvPicPr>
        <p:blipFill>
          <a:blip r:embed="rId2" cstate="print"/>
          <a:srcRect b="4103"/>
          <a:stretch>
            <a:fillRect/>
          </a:stretch>
        </p:blipFill>
        <p:spPr bwMode="auto">
          <a:xfrm>
            <a:off x="5991741" y="365005"/>
            <a:ext cx="4456514" cy="6058579"/>
          </a:xfrm>
          <a:prstGeom prst="rect">
            <a:avLst/>
          </a:prstGeom>
          <a:solidFill>
            <a:schemeClr val="bg1"/>
          </a:solidFill>
        </p:spPr>
      </p:pic>
      <p:sp>
        <p:nvSpPr>
          <p:cNvPr id="2" name="Title 1"/>
          <p:cNvSpPr>
            <a:spLocks noGrp="1"/>
          </p:cNvSpPr>
          <p:nvPr>
            <p:ph type="title"/>
          </p:nvPr>
        </p:nvSpPr>
        <p:spPr/>
        <p:txBody>
          <a:bodyPr/>
          <a:lstStyle/>
          <a:p>
            <a:r>
              <a:rPr lang="en-GB" dirty="0" smtClean="0"/>
              <a:t>Seasonal dependence</a:t>
            </a:r>
            <a:endParaRPr lang="en-GB" dirty="0"/>
          </a:p>
        </p:txBody>
      </p:sp>
      <p:sp>
        <p:nvSpPr>
          <p:cNvPr id="4" name="Footer Placeholder 3"/>
          <p:cNvSpPr>
            <a:spLocks noGrp="1"/>
          </p:cNvSpPr>
          <p:nvPr>
            <p:ph type="ftr" sz="quarter" idx="3"/>
          </p:nvPr>
        </p:nvSpPr>
        <p:spPr/>
        <p:txBody>
          <a:bodyPr/>
          <a:lstStyle/>
          <a:p>
            <a:r>
              <a:rPr lang="en-US" smtClean="0"/>
              <a:t>Predictability training course 2016: seasonal forecasting systems</a:t>
            </a:r>
            <a:endParaRPr lang="en-US" dirty="0"/>
          </a:p>
        </p:txBody>
      </p:sp>
      <p:sp>
        <p:nvSpPr>
          <p:cNvPr id="5" name="Slide Number Placeholder 4"/>
          <p:cNvSpPr>
            <a:spLocks noGrp="1"/>
          </p:cNvSpPr>
          <p:nvPr>
            <p:ph type="sldNum" sz="quarter" idx="10"/>
          </p:nvPr>
        </p:nvSpPr>
        <p:spPr/>
        <p:txBody>
          <a:bodyPr/>
          <a:lstStyle/>
          <a:p>
            <a:fld id="{E4AB80EA-DB86-D849-B86F-15DAF31F0474}" type="slidenum">
              <a:rPr lang="en-US" smtClean="0"/>
              <a:pPr/>
              <a:t>36</a:t>
            </a:fld>
            <a:endParaRPr lang="en-US" dirty="0"/>
          </a:p>
        </p:txBody>
      </p:sp>
    </p:spTree>
    <p:extLst>
      <p:ext uri="{BB962C8B-B14F-4D97-AF65-F5344CB8AC3E}">
        <p14:creationId xmlns:p14="http://schemas.microsoft.com/office/powerpoint/2010/main" val="88591426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2" descr="H:\n12.ps"/>
          <p:cNvPicPr>
            <a:picLocks noChangeAspect="1" noChangeArrowheads="1"/>
          </p:cNvPicPr>
          <p:nvPr/>
        </p:nvPicPr>
        <p:blipFill>
          <a:blip r:embed="rId2" cstate="print"/>
          <a:srcRect l="1163" r="1163" b="49232"/>
          <a:stretch>
            <a:fillRect/>
          </a:stretch>
        </p:blipFill>
        <p:spPr bwMode="auto">
          <a:xfrm>
            <a:off x="6229428" y="188641"/>
            <a:ext cx="4534225" cy="3341063"/>
          </a:xfrm>
          <a:prstGeom prst="rect">
            <a:avLst/>
          </a:prstGeom>
          <a:solidFill>
            <a:schemeClr val="bg1"/>
          </a:solidFill>
        </p:spPr>
      </p:pic>
      <p:pic>
        <p:nvPicPr>
          <p:cNvPr id="12291" name="Picture 3" descr="H:\n12.ps"/>
          <p:cNvPicPr>
            <a:picLocks noChangeAspect="1" noChangeArrowheads="1"/>
          </p:cNvPicPr>
          <p:nvPr/>
        </p:nvPicPr>
        <p:blipFill>
          <a:blip r:embed="rId3" cstate="print"/>
          <a:srcRect b="48684"/>
          <a:stretch>
            <a:fillRect/>
          </a:stretch>
        </p:blipFill>
        <p:spPr bwMode="auto">
          <a:xfrm>
            <a:off x="1413892" y="1853825"/>
            <a:ext cx="4642202" cy="3415136"/>
          </a:xfrm>
          <a:prstGeom prst="rect">
            <a:avLst/>
          </a:prstGeom>
          <a:noFill/>
        </p:spPr>
      </p:pic>
      <p:pic>
        <p:nvPicPr>
          <p:cNvPr id="12292" name="Picture 4" descr="H:\n12.ps"/>
          <p:cNvPicPr>
            <a:picLocks noChangeAspect="1" noChangeArrowheads="1"/>
          </p:cNvPicPr>
          <p:nvPr/>
        </p:nvPicPr>
        <p:blipFill>
          <a:blip r:embed="rId4" cstate="print"/>
          <a:srcRect l="1139" t="52397" r="1139" b="3743"/>
          <a:stretch>
            <a:fillRect/>
          </a:stretch>
        </p:blipFill>
        <p:spPr bwMode="auto">
          <a:xfrm>
            <a:off x="6274432" y="3429001"/>
            <a:ext cx="4325322" cy="2953239"/>
          </a:xfrm>
          <a:prstGeom prst="rect">
            <a:avLst/>
          </a:prstGeom>
          <a:noFill/>
        </p:spPr>
      </p:pic>
      <p:sp>
        <p:nvSpPr>
          <p:cNvPr id="2" name="Title 1"/>
          <p:cNvSpPr>
            <a:spLocks noGrp="1"/>
          </p:cNvSpPr>
          <p:nvPr>
            <p:ph type="title"/>
          </p:nvPr>
        </p:nvSpPr>
        <p:spPr/>
        <p:txBody>
          <a:bodyPr/>
          <a:lstStyle/>
          <a:p>
            <a:r>
              <a:rPr lang="en-GB" dirty="0" smtClean="0"/>
              <a:t>Nino 1+2</a:t>
            </a:r>
            <a:endParaRPr lang="en-GB" dirty="0"/>
          </a:p>
        </p:txBody>
      </p:sp>
      <p:sp>
        <p:nvSpPr>
          <p:cNvPr id="4" name="Footer Placeholder 3"/>
          <p:cNvSpPr>
            <a:spLocks noGrp="1"/>
          </p:cNvSpPr>
          <p:nvPr>
            <p:ph type="ftr" sz="quarter" idx="3"/>
          </p:nvPr>
        </p:nvSpPr>
        <p:spPr/>
        <p:txBody>
          <a:bodyPr/>
          <a:lstStyle/>
          <a:p>
            <a:r>
              <a:rPr lang="en-US" smtClean="0"/>
              <a:t>Predictability training course 2016: seasonal forecasting systems</a:t>
            </a:r>
            <a:endParaRPr lang="en-US" dirty="0"/>
          </a:p>
        </p:txBody>
      </p:sp>
      <p:sp>
        <p:nvSpPr>
          <p:cNvPr id="5" name="Slide Number Placeholder 4"/>
          <p:cNvSpPr>
            <a:spLocks noGrp="1"/>
          </p:cNvSpPr>
          <p:nvPr>
            <p:ph type="sldNum" sz="quarter" idx="10"/>
          </p:nvPr>
        </p:nvSpPr>
        <p:spPr/>
        <p:txBody>
          <a:bodyPr/>
          <a:lstStyle/>
          <a:p>
            <a:fld id="{E4AB80EA-DB86-D849-B86F-15DAF31F0474}" type="slidenum">
              <a:rPr lang="en-US" smtClean="0"/>
              <a:pPr/>
              <a:t>37</a:t>
            </a:fld>
            <a:endParaRPr lang="en-US" dirty="0"/>
          </a:p>
        </p:txBody>
      </p:sp>
    </p:spTree>
    <p:extLst>
      <p:ext uri="{BB962C8B-B14F-4D97-AF65-F5344CB8AC3E}">
        <p14:creationId xmlns:p14="http://schemas.microsoft.com/office/powerpoint/2010/main" val="3953342769"/>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Picture 2" descr="H:\atl3.ps"/>
          <p:cNvPicPr>
            <a:picLocks noChangeAspect="1" noChangeArrowheads="1"/>
          </p:cNvPicPr>
          <p:nvPr/>
        </p:nvPicPr>
        <p:blipFill>
          <a:blip r:embed="rId2" cstate="print"/>
          <a:srcRect l="1139" t="52397" r="1139" b="3743"/>
          <a:stretch>
            <a:fillRect/>
          </a:stretch>
        </p:blipFill>
        <p:spPr bwMode="auto">
          <a:xfrm>
            <a:off x="6274432" y="3474005"/>
            <a:ext cx="4325364" cy="2953259"/>
          </a:xfrm>
          <a:prstGeom prst="rect">
            <a:avLst/>
          </a:prstGeom>
          <a:noFill/>
        </p:spPr>
      </p:pic>
      <p:pic>
        <p:nvPicPr>
          <p:cNvPr id="13315" name="Picture 3" descr="H:\atl.ps"/>
          <p:cNvPicPr>
            <a:picLocks noChangeAspect="1" noChangeArrowheads="1"/>
          </p:cNvPicPr>
          <p:nvPr/>
        </p:nvPicPr>
        <p:blipFill>
          <a:blip r:embed="rId3" cstate="print"/>
          <a:srcRect b="48684"/>
          <a:stretch>
            <a:fillRect/>
          </a:stretch>
        </p:blipFill>
        <p:spPr bwMode="auto">
          <a:xfrm>
            <a:off x="1773932" y="1943836"/>
            <a:ext cx="4332722" cy="3187441"/>
          </a:xfrm>
          <a:prstGeom prst="rect">
            <a:avLst/>
          </a:prstGeom>
          <a:noFill/>
        </p:spPr>
      </p:pic>
      <p:pic>
        <p:nvPicPr>
          <p:cNvPr id="13316" name="Picture 4" descr="H:\atl.ps"/>
          <p:cNvPicPr>
            <a:picLocks noChangeAspect="1" noChangeArrowheads="1"/>
          </p:cNvPicPr>
          <p:nvPr/>
        </p:nvPicPr>
        <p:blipFill>
          <a:blip r:embed="rId4" cstate="print"/>
          <a:srcRect b="49232"/>
          <a:stretch>
            <a:fillRect/>
          </a:stretch>
        </p:blipFill>
        <p:spPr bwMode="auto">
          <a:xfrm>
            <a:off x="6184422" y="188641"/>
            <a:ext cx="4642202" cy="3341063"/>
          </a:xfrm>
          <a:prstGeom prst="rect">
            <a:avLst/>
          </a:prstGeom>
          <a:solidFill>
            <a:schemeClr val="bg1"/>
          </a:solidFill>
        </p:spPr>
      </p:pic>
      <p:sp>
        <p:nvSpPr>
          <p:cNvPr id="2" name="Title 1"/>
          <p:cNvSpPr>
            <a:spLocks noGrp="1"/>
          </p:cNvSpPr>
          <p:nvPr>
            <p:ph type="title"/>
          </p:nvPr>
        </p:nvSpPr>
        <p:spPr/>
        <p:txBody>
          <a:bodyPr/>
          <a:lstStyle/>
          <a:p>
            <a:r>
              <a:rPr lang="en-GB" dirty="0" smtClean="0"/>
              <a:t>Equatorial Atlantic</a:t>
            </a:r>
            <a:endParaRPr lang="en-GB" dirty="0"/>
          </a:p>
        </p:txBody>
      </p:sp>
      <p:sp>
        <p:nvSpPr>
          <p:cNvPr id="4" name="Footer Placeholder 3"/>
          <p:cNvSpPr>
            <a:spLocks noGrp="1"/>
          </p:cNvSpPr>
          <p:nvPr>
            <p:ph type="ftr" sz="quarter" idx="3"/>
          </p:nvPr>
        </p:nvSpPr>
        <p:spPr/>
        <p:txBody>
          <a:bodyPr/>
          <a:lstStyle/>
          <a:p>
            <a:r>
              <a:rPr lang="en-US" smtClean="0"/>
              <a:t>Predictability training course 2016: seasonal forecasting systems</a:t>
            </a:r>
            <a:endParaRPr lang="en-US" dirty="0"/>
          </a:p>
        </p:txBody>
      </p:sp>
      <p:sp>
        <p:nvSpPr>
          <p:cNvPr id="5" name="Slide Number Placeholder 4"/>
          <p:cNvSpPr>
            <a:spLocks noGrp="1"/>
          </p:cNvSpPr>
          <p:nvPr>
            <p:ph type="sldNum" sz="quarter" idx="10"/>
          </p:nvPr>
        </p:nvSpPr>
        <p:spPr/>
        <p:txBody>
          <a:bodyPr/>
          <a:lstStyle/>
          <a:p>
            <a:fld id="{E4AB80EA-DB86-D849-B86F-15DAF31F0474}" type="slidenum">
              <a:rPr lang="en-US" smtClean="0"/>
              <a:pPr/>
              <a:t>38</a:t>
            </a:fld>
            <a:endParaRPr lang="en-US" dirty="0"/>
          </a:p>
        </p:txBody>
      </p:sp>
    </p:spTree>
    <p:extLst>
      <p:ext uri="{BB962C8B-B14F-4D97-AF65-F5344CB8AC3E}">
        <p14:creationId xmlns:p14="http://schemas.microsoft.com/office/powerpoint/2010/main" val="19865300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n4.ps"/>
          <p:cNvPicPr>
            <a:picLocks noChangeAspect="1" noChangeArrowheads="1"/>
          </p:cNvPicPr>
          <p:nvPr/>
        </p:nvPicPr>
        <p:blipFill rotWithShape="1">
          <a:blip r:embed="rId2" cstate="print"/>
          <a:srcRect b="53289"/>
          <a:stretch/>
        </p:blipFill>
        <p:spPr bwMode="auto">
          <a:xfrm>
            <a:off x="6184422" y="175410"/>
            <a:ext cx="4642202" cy="3074105"/>
          </a:xfrm>
          <a:prstGeom prst="rect">
            <a:avLst/>
          </a:prstGeom>
          <a:solidFill>
            <a:schemeClr val="bg1"/>
          </a:solidFill>
        </p:spPr>
      </p:pic>
      <p:pic>
        <p:nvPicPr>
          <p:cNvPr id="14339" name="Picture 3" descr="H:\n4.ps"/>
          <p:cNvPicPr>
            <a:picLocks noChangeAspect="1" noChangeArrowheads="1"/>
          </p:cNvPicPr>
          <p:nvPr/>
        </p:nvPicPr>
        <p:blipFill>
          <a:blip r:embed="rId3" cstate="print"/>
          <a:srcRect b="48684"/>
          <a:stretch>
            <a:fillRect/>
          </a:stretch>
        </p:blipFill>
        <p:spPr bwMode="auto">
          <a:xfrm>
            <a:off x="1638917" y="2033845"/>
            <a:ext cx="4332722" cy="3187472"/>
          </a:xfrm>
          <a:prstGeom prst="rect">
            <a:avLst/>
          </a:prstGeom>
          <a:noFill/>
        </p:spPr>
      </p:pic>
      <p:pic>
        <p:nvPicPr>
          <p:cNvPr id="14340" name="Picture 4" descr="H:\n4.ps"/>
          <p:cNvPicPr>
            <a:picLocks noChangeAspect="1" noChangeArrowheads="1"/>
          </p:cNvPicPr>
          <p:nvPr/>
        </p:nvPicPr>
        <p:blipFill rotWithShape="1">
          <a:blip r:embed="rId4" cstate="print"/>
          <a:srcRect l="1139" t="5193" r="1139" b="50516"/>
          <a:stretch/>
        </p:blipFill>
        <p:spPr bwMode="auto">
          <a:xfrm>
            <a:off x="6229427" y="3434196"/>
            <a:ext cx="4325322" cy="2982191"/>
          </a:xfrm>
          <a:prstGeom prst="rect">
            <a:avLst/>
          </a:prstGeom>
          <a:noFill/>
        </p:spPr>
      </p:pic>
      <p:sp>
        <p:nvSpPr>
          <p:cNvPr id="2" name="Title 1"/>
          <p:cNvSpPr>
            <a:spLocks noGrp="1"/>
          </p:cNvSpPr>
          <p:nvPr>
            <p:ph type="title"/>
          </p:nvPr>
        </p:nvSpPr>
        <p:spPr/>
        <p:txBody>
          <a:bodyPr/>
          <a:lstStyle/>
          <a:p>
            <a:r>
              <a:rPr lang="en-GB" dirty="0" smtClean="0"/>
              <a:t>NINO 4</a:t>
            </a:r>
            <a:endParaRPr lang="en-GB" dirty="0"/>
          </a:p>
        </p:txBody>
      </p:sp>
      <p:sp>
        <p:nvSpPr>
          <p:cNvPr id="4" name="Footer Placeholder 3"/>
          <p:cNvSpPr>
            <a:spLocks noGrp="1"/>
          </p:cNvSpPr>
          <p:nvPr>
            <p:ph type="ftr" sz="quarter" idx="3"/>
          </p:nvPr>
        </p:nvSpPr>
        <p:spPr/>
        <p:txBody>
          <a:bodyPr/>
          <a:lstStyle/>
          <a:p>
            <a:r>
              <a:rPr lang="en-US" smtClean="0"/>
              <a:t>Predictability training course 2016: seasonal forecasting systems</a:t>
            </a:r>
            <a:endParaRPr lang="en-US" dirty="0"/>
          </a:p>
        </p:txBody>
      </p:sp>
      <p:sp>
        <p:nvSpPr>
          <p:cNvPr id="5" name="Slide Number Placeholder 4"/>
          <p:cNvSpPr>
            <a:spLocks noGrp="1"/>
          </p:cNvSpPr>
          <p:nvPr>
            <p:ph type="sldNum" sz="quarter" idx="10"/>
          </p:nvPr>
        </p:nvSpPr>
        <p:spPr/>
        <p:txBody>
          <a:bodyPr/>
          <a:lstStyle/>
          <a:p>
            <a:fld id="{E4AB80EA-DB86-D849-B86F-15DAF31F0474}" type="slidenum">
              <a:rPr lang="en-US" smtClean="0"/>
              <a:pPr/>
              <a:t>39</a:t>
            </a:fld>
            <a:endParaRPr lang="en-US" dirty="0"/>
          </a:p>
        </p:txBody>
      </p:sp>
    </p:spTree>
    <p:extLst>
      <p:ext uri="{BB962C8B-B14F-4D97-AF65-F5344CB8AC3E}">
        <p14:creationId xmlns:p14="http://schemas.microsoft.com/office/powerpoint/2010/main" val="21345059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3074" name="Rectangle 2"/>
          <p:cNvSpPr>
            <a:spLocks noGrp="1" noChangeArrowheads="1"/>
          </p:cNvSpPr>
          <p:nvPr>
            <p:ph type="title"/>
          </p:nvPr>
        </p:nvSpPr>
        <p:spPr/>
        <p:txBody>
          <a:bodyPr/>
          <a:lstStyle/>
          <a:p>
            <a:r>
              <a:rPr lang="en-GB" dirty="0"/>
              <a:t>Methods of seasonal forecasting</a:t>
            </a:r>
          </a:p>
        </p:txBody>
      </p:sp>
      <p:sp>
        <p:nvSpPr>
          <p:cNvPr id="1283075" name="Rectangle 3"/>
          <p:cNvSpPr>
            <a:spLocks noGrp="1" noChangeArrowheads="1"/>
          </p:cNvSpPr>
          <p:nvPr>
            <p:ph sz="quarter" idx="14"/>
          </p:nvPr>
        </p:nvSpPr>
        <p:spPr/>
        <p:txBody>
          <a:bodyPr/>
          <a:lstStyle/>
          <a:p>
            <a:pPr>
              <a:spcAft>
                <a:spcPts val="0"/>
              </a:spcAft>
            </a:pPr>
            <a:r>
              <a:rPr lang="en-GB" dirty="0"/>
              <a:t>Empirical forecasting</a:t>
            </a:r>
          </a:p>
          <a:p>
            <a:pPr lvl="2"/>
            <a:r>
              <a:rPr lang="en-GB" dirty="0"/>
              <a:t>Use past observational record and statistical methods</a:t>
            </a:r>
          </a:p>
          <a:p>
            <a:pPr lvl="2"/>
            <a:r>
              <a:rPr lang="en-GB" dirty="0"/>
              <a:t>Works with reality instead of error-prone numerical models	</a:t>
            </a:r>
            <a:r>
              <a:rPr lang="en-GB" dirty="0" smtClean="0"/>
              <a:t>	</a:t>
            </a:r>
            <a:r>
              <a:rPr lang="en-GB" sz="1800" b="1" dirty="0">
                <a:solidFill>
                  <a:srgbClr val="00B050"/>
                </a:solidFill>
                <a:sym typeface="Wingdings" panose="05000000000000000000" pitchFamily="2" charset="2"/>
              </a:rPr>
              <a:t></a:t>
            </a:r>
            <a:endParaRPr lang="en-GB" sz="1800" b="1" dirty="0">
              <a:solidFill>
                <a:srgbClr val="00B050"/>
              </a:solidFill>
            </a:endParaRPr>
          </a:p>
          <a:p>
            <a:pPr lvl="2"/>
            <a:r>
              <a:rPr lang="en-GB" dirty="0"/>
              <a:t>Limited number of past cases means that it works best when observed variability is dominated by a single source of predictability		  </a:t>
            </a:r>
            <a:r>
              <a:rPr lang="en-GB" dirty="0" smtClean="0"/>
              <a:t>								</a:t>
            </a:r>
            <a:r>
              <a:rPr lang="en-GB" sz="1800" b="1" dirty="0" smtClean="0">
                <a:solidFill>
                  <a:srgbClr val="FE0E08"/>
                </a:solidFill>
                <a:sym typeface="Wingdings" panose="05000000000000000000" pitchFamily="2" charset="2"/>
              </a:rPr>
              <a:t></a:t>
            </a:r>
            <a:endParaRPr lang="en-GB" sz="1800" b="1" dirty="0">
              <a:solidFill>
                <a:srgbClr val="FE0E08"/>
              </a:solidFill>
            </a:endParaRPr>
          </a:p>
          <a:p>
            <a:pPr lvl="2"/>
            <a:r>
              <a:rPr lang="en-GB" dirty="0"/>
              <a:t>A non-stationary climate is problematic			</a:t>
            </a:r>
            <a:r>
              <a:rPr lang="en-GB" dirty="0" smtClean="0"/>
              <a:t>			</a:t>
            </a:r>
            <a:r>
              <a:rPr lang="en-GB" sz="1800" b="1" dirty="0" smtClean="0">
                <a:solidFill>
                  <a:srgbClr val="FE0E08"/>
                </a:solidFill>
                <a:sym typeface="Wingdings" panose="05000000000000000000" pitchFamily="2" charset="2"/>
              </a:rPr>
              <a:t></a:t>
            </a:r>
            <a:endParaRPr lang="en-GB" sz="1800" b="1" dirty="0">
              <a:solidFill>
                <a:srgbClr val="FE0E08"/>
              </a:solidFill>
            </a:endParaRPr>
          </a:p>
          <a:p>
            <a:pPr>
              <a:spcAft>
                <a:spcPts val="0"/>
              </a:spcAft>
            </a:pPr>
            <a:r>
              <a:rPr lang="en-GB" dirty="0"/>
              <a:t>Two-tier forecast systems</a:t>
            </a:r>
          </a:p>
          <a:p>
            <a:pPr lvl="2"/>
            <a:r>
              <a:rPr lang="en-GB" dirty="0"/>
              <a:t>First predict SST anomalies (ENSO or global; dynamical or statistical)</a:t>
            </a:r>
          </a:p>
          <a:p>
            <a:pPr lvl="2"/>
            <a:r>
              <a:rPr lang="en-GB" dirty="0"/>
              <a:t>Use ensemble of atmosphere GCMs to predict global response</a:t>
            </a:r>
          </a:p>
          <a:p>
            <a:pPr lvl="2"/>
            <a:r>
              <a:rPr lang="en-GB" dirty="0" smtClean="0"/>
              <a:t>Some </a:t>
            </a:r>
            <a:r>
              <a:rPr lang="en-GB" dirty="0"/>
              <a:t>people still use regression of a predicted El Nino index on a local variable of interest</a:t>
            </a:r>
          </a:p>
          <a:p>
            <a:pPr>
              <a:spcAft>
                <a:spcPts val="0"/>
              </a:spcAft>
            </a:pPr>
            <a:r>
              <a:rPr lang="en-GB" dirty="0"/>
              <a:t>Single-tier GCM forecasts</a:t>
            </a:r>
          </a:p>
          <a:p>
            <a:pPr lvl="2"/>
            <a:r>
              <a:rPr lang="en-GB" dirty="0"/>
              <a:t>Include comprehensive range of sources of predictability		</a:t>
            </a:r>
            <a:r>
              <a:rPr lang="en-GB" dirty="0" smtClean="0"/>
              <a:t>	</a:t>
            </a:r>
            <a:r>
              <a:rPr lang="en-GB" sz="1800" b="1" dirty="0" smtClean="0">
                <a:solidFill>
                  <a:srgbClr val="00B050"/>
                </a:solidFill>
                <a:sym typeface="Wingdings" panose="05000000000000000000" pitchFamily="2" charset="2"/>
              </a:rPr>
              <a:t></a:t>
            </a:r>
            <a:endParaRPr lang="en-GB" sz="1800" dirty="0">
              <a:solidFill>
                <a:srgbClr val="00B050"/>
              </a:solidFill>
            </a:endParaRPr>
          </a:p>
          <a:p>
            <a:pPr lvl="2"/>
            <a:r>
              <a:rPr lang="en-GB" dirty="0"/>
              <a:t>Predict joint evolution of SST and atmosphere flow 		</a:t>
            </a:r>
            <a:r>
              <a:rPr lang="en-GB" dirty="0" smtClean="0"/>
              <a:t>		</a:t>
            </a:r>
            <a:r>
              <a:rPr lang="en-GB" sz="1800" b="1" dirty="0" smtClean="0">
                <a:solidFill>
                  <a:srgbClr val="00B050"/>
                </a:solidFill>
                <a:sym typeface="Wingdings" panose="05000000000000000000" pitchFamily="2" charset="2"/>
              </a:rPr>
              <a:t></a:t>
            </a:r>
            <a:endParaRPr lang="en-GB" sz="1800" dirty="0">
              <a:solidFill>
                <a:srgbClr val="00B050"/>
              </a:solidFill>
            </a:endParaRPr>
          </a:p>
          <a:p>
            <a:pPr lvl="2"/>
            <a:r>
              <a:rPr lang="en-GB" dirty="0"/>
              <a:t>Includes indeterminacy of future SST, important for prob. </a:t>
            </a:r>
            <a:r>
              <a:rPr lang="en-GB" dirty="0" smtClean="0"/>
              <a:t>Forecasts	</a:t>
            </a:r>
            <a:r>
              <a:rPr lang="en-GB" sz="1800" b="1" dirty="0">
                <a:solidFill>
                  <a:srgbClr val="00B050"/>
                </a:solidFill>
                <a:sym typeface="Wingdings" panose="05000000000000000000" pitchFamily="2" charset="2"/>
              </a:rPr>
              <a:t></a:t>
            </a:r>
            <a:endParaRPr lang="en-GB" sz="1800" dirty="0">
              <a:solidFill>
                <a:srgbClr val="00B050"/>
              </a:solidFill>
            </a:endParaRPr>
          </a:p>
          <a:p>
            <a:pPr lvl="2"/>
            <a:r>
              <a:rPr lang="en-GB" dirty="0"/>
              <a:t>Model errors are an issue!					  </a:t>
            </a:r>
            <a:r>
              <a:rPr lang="en-GB" dirty="0" smtClean="0"/>
              <a:t>			</a:t>
            </a:r>
            <a:r>
              <a:rPr lang="en-GB" sz="1800" b="1" dirty="0" smtClean="0">
                <a:solidFill>
                  <a:srgbClr val="FE0E08"/>
                </a:solidFill>
                <a:sym typeface="Wingdings" panose="05000000000000000000" pitchFamily="2" charset="2"/>
              </a:rPr>
              <a:t></a:t>
            </a:r>
            <a:endParaRPr lang="en-GB" sz="1800" b="1" dirty="0">
              <a:solidFill>
                <a:srgbClr val="FE0E08"/>
              </a:solidFill>
              <a:sym typeface="ZapfDingbats" pitchFamily="82" charset="2"/>
            </a:endParaRPr>
          </a:p>
        </p:txBody>
      </p:sp>
      <p:sp>
        <p:nvSpPr>
          <p:cNvPr id="2" name="Footer Placeholder 1"/>
          <p:cNvSpPr>
            <a:spLocks noGrp="1"/>
          </p:cNvSpPr>
          <p:nvPr>
            <p:ph type="ftr" sz="quarter" idx="3"/>
          </p:nvPr>
        </p:nvSpPr>
        <p:spPr/>
        <p:txBody>
          <a:bodyPr/>
          <a:lstStyle/>
          <a:p>
            <a:r>
              <a:rPr lang="en-US" smtClean="0"/>
              <a:t>Predictability training course 2016: seasonal forecasting systems</a:t>
            </a:r>
            <a:endParaRPr lang="en-US" dirty="0"/>
          </a:p>
        </p:txBody>
      </p:sp>
      <p:sp>
        <p:nvSpPr>
          <p:cNvPr id="3" name="Slide Number Placeholder 2"/>
          <p:cNvSpPr>
            <a:spLocks noGrp="1"/>
          </p:cNvSpPr>
          <p:nvPr>
            <p:ph type="sldNum" sz="quarter" idx="10"/>
          </p:nvPr>
        </p:nvSpPr>
        <p:spPr/>
        <p:txBody>
          <a:bodyPr/>
          <a:lstStyle/>
          <a:p>
            <a:fld id="{E4AB80EA-DB86-D849-B86F-15DAF31F0474}" type="slidenum">
              <a:rPr lang="en-US" smtClean="0"/>
              <a:pPr/>
              <a:t>4</a:t>
            </a:fld>
            <a:endParaRPr lang="en-US" dirty="0"/>
          </a:p>
        </p:txBody>
      </p:sp>
    </p:spTree>
    <p:extLst>
      <p:ext uri="{BB962C8B-B14F-4D97-AF65-F5344CB8AC3E}">
        <p14:creationId xmlns:p14="http://schemas.microsoft.com/office/powerpoint/2010/main" val="13763723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83075">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83075">
                                            <p:txEl>
                                              <p:pRg st="6" end="6"/>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283075">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283075">
                                            <p:txEl>
                                              <p:pRg st="8" end="8"/>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283075">
                                            <p:txEl>
                                              <p:pRg st="9" end="9"/>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83075">
                                            <p:txEl>
                                              <p:pRg st="10" end="10"/>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283075">
                                            <p:txEl>
                                              <p:pRg st="11" end="11"/>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283075">
                                            <p:txEl>
                                              <p:pRg st="12" end="12"/>
                                            </p:txEl>
                                          </p:spTgt>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283075">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4514" name="Rectangle 2"/>
          <p:cNvSpPr>
            <a:spLocks noGrp="1" noChangeArrowheads="1"/>
          </p:cNvSpPr>
          <p:nvPr>
            <p:ph type="title"/>
          </p:nvPr>
        </p:nvSpPr>
        <p:spPr/>
        <p:txBody>
          <a:bodyPr/>
          <a:lstStyle/>
          <a:p>
            <a:r>
              <a:rPr lang="en-GB" dirty="0"/>
              <a:t>How good are the </a:t>
            </a:r>
            <a:r>
              <a:rPr lang="en-GB" dirty="0" smtClean="0"/>
              <a:t>atmospheric forecasts</a:t>
            </a:r>
            <a:r>
              <a:rPr lang="en-GB" dirty="0"/>
              <a:t>?</a:t>
            </a:r>
          </a:p>
        </p:txBody>
      </p:sp>
      <p:sp>
        <p:nvSpPr>
          <p:cNvPr id="1344519" name="Text Box 7"/>
          <p:cNvSpPr txBox="1">
            <a:spLocks noChangeArrowheads="1"/>
          </p:cNvSpPr>
          <p:nvPr/>
        </p:nvSpPr>
        <p:spPr bwMode="auto">
          <a:xfrm>
            <a:off x="4132228" y="908051"/>
            <a:ext cx="3887787" cy="396875"/>
          </a:xfrm>
          <a:prstGeom prst="rect">
            <a:avLst/>
          </a:prstGeom>
          <a:noFill/>
          <a:ln w="50800">
            <a:noFill/>
            <a:miter lim="800000"/>
            <a:headEnd/>
            <a:tailEnd/>
          </a:ln>
          <a:effectLst/>
        </p:spPr>
        <p:txBody>
          <a:bodyPr>
            <a:spAutoFit/>
          </a:bodyPr>
          <a:lstStyle/>
          <a:p>
            <a:pPr algn="ctr" defTabSz="914400" eaLnBrk="0" fontAlgn="base" hangingPunct="0">
              <a:spcBef>
                <a:spcPct val="50000"/>
              </a:spcBef>
              <a:spcAft>
                <a:spcPct val="0"/>
              </a:spcAft>
            </a:pPr>
            <a:r>
              <a:rPr lang="en-GB" sz="2000" b="1" dirty="0">
                <a:solidFill>
                  <a:srgbClr val="000000"/>
                </a:solidFill>
                <a:latin typeface="Helvetica" pitchFamily="34" charset="0"/>
              </a:rPr>
              <a:t>Deterministic skill:  ACC</a:t>
            </a:r>
          </a:p>
        </p:txBody>
      </p:sp>
      <p:sp>
        <p:nvSpPr>
          <p:cNvPr id="2" name="TextBox 1"/>
          <p:cNvSpPr txBox="1"/>
          <p:nvPr/>
        </p:nvSpPr>
        <p:spPr>
          <a:xfrm>
            <a:off x="1278877" y="3293985"/>
            <a:ext cx="765085" cy="338554"/>
          </a:xfrm>
          <a:prstGeom prst="rect">
            <a:avLst/>
          </a:prstGeom>
          <a:noFill/>
        </p:spPr>
        <p:txBody>
          <a:bodyPr wrap="square" rtlCol="0">
            <a:spAutoFit/>
          </a:bodyPr>
          <a:lstStyle/>
          <a:p>
            <a:pPr algn="ctr" defTabSz="914400" eaLnBrk="0" fontAlgn="base" hangingPunct="0">
              <a:spcBef>
                <a:spcPct val="0"/>
              </a:spcBef>
              <a:spcAft>
                <a:spcPct val="0"/>
              </a:spcAft>
            </a:pPr>
            <a:r>
              <a:rPr lang="en-GB" sz="1600" b="1" dirty="0">
                <a:solidFill>
                  <a:srgbClr val="000000"/>
                </a:solidFill>
              </a:rPr>
              <a:t>T2m</a:t>
            </a:r>
          </a:p>
        </p:txBody>
      </p:sp>
      <p:sp>
        <p:nvSpPr>
          <p:cNvPr id="3" name="TextBox 2"/>
          <p:cNvSpPr txBox="1"/>
          <p:nvPr/>
        </p:nvSpPr>
        <p:spPr>
          <a:xfrm>
            <a:off x="1141412" y="5149933"/>
            <a:ext cx="986724" cy="338554"/>
          </a:xfrm>
          <a:prstGeom prst="rect">
            <a:avLst/>
          </a:prstGeom>
          <a:noFill/>
        </p:spPr>
        <p:txBody>
          <a:bodyPr wrap="square" rtlCol="0">
            <a:spAutoFit/>
          </a:bodyPr>
          <a:lstStyle/>
          <a:p>
            <a:pPr algn="ctr" defTabSz="914400" eaLnBrk="0" fontAlgn="base" hangingPunct="0">
              <a:spcBef>
                <a:spcPct val="0"/>
              </a:spcBef>
              <a:spcAft>
                <a:spcPct val="0"/>
              </a:spcAft>
            </a:pPr>
            <a:r>
              <a:rPr lang="en-GB" sz="1600" b="1" dirty="0" err="1">
                <a:solidFill>
                  <a:srgbClr val="000000"/>
                </a:solidFill>
              </a:rPr>
              <a:t>Precip</a:t>
            </a:r>
            <a:endParaRPr lang="en-GB" sz="1600" b="1" dirty="0">
              <a:solidFill>
                <a:srgbClr val="000000"/>
              </a:solidFill>
            </a:endParaRPr>
          </a:p>
        </p:txBody>
      </p:sp>
      <p:pic>
        <p:nvPicPr>
          <p:cNvPr id="1026" name="Picture 2" descr="H:\2mtmMAM.gif"/>
          <p:cNvPicPr>
            <a:picLocks noChangeAspect="1" noChangeArrowheads="1"/>
          </p:cNvPicPr>
          <p:nvPr/>
        </p:nvPicPr>
        <p:blipFill rotWithShape="1">
          <a:blip r:embed="rId2">
            <a:extLst>
              <a:ext uri="{28A0092B-C50C-407E-A947-70E740481C1C}">
                <a14:useLocalDpi xmlns:a14="http://schemas.microsoft.com/office/drawing/2010/main" val="0"/>
              </a:ext>
            </a:extLst>
          </a:blip>
          <a:srcRect l="2289" r="3170" b="11111"/>
          <a:stretch/>
        </p:blipFill>
        <p:spPr bwMode="auto">
          <a:xfrm>
            <a:off x="2043962" y="1610907"/>
            <a:ext cx="4176533" cy="2824484"/>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H:\precipMAM.gif"/>
          <p:cNvPicPr>
            <a:picLocks noChangeAspect="1" noChangeArrowheads="1"/>
          </p:cNvPicPr>
          <p:nvPr/>
        </p:nvPicPr>
        <p:blipFill rotWithShape="1">
          <a:blip r:embed="rId3">
            <a:extLst>
              <a:ext uri="{28A0092B-C50C-407E-A947-70E740481C1C}">
                <a14:useLocalDpi xmlns:a14="http://schemas.microsoft.com/office/drawing/2010/main" val="0"/>
              </a:ext>
            </a:extLst>
          </a:blip>
          <a:srcRect l="2911" t="27338" r="3014" b="11111"/>
          <a:stretch/>
        </p:blipFill>
        <p:spPr bwMode="auto">
          <a:xfrm>
            <a:off x="2064548" y="4341306"/>
            <a:ext cx="4155947" cy="195580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3214092" y="1408002"/>
            <a:ext cx="1980220" cy="400110"/>
          </a:xfrm>
          <a:prstGeom prst="rect">
            <a:avLst/>
          </a:prstGeom>
          <a:noFill/>
        </p:spPr>
        <p:txBody>
          <a:bodyPr wrap="square" rtlCol="0">
            <a:spAutoFit/>
          </a:bodyPr>
          <a:lstStyle/>
          <a:p>
            <a:pPr algn="ctr" defTabSz="914400" eaLnBrk="0" fontAlgn="base" hangingPunct="0">
              <a:spcBef>
                <a:spcPct val="0"/>
              </a:spcBef>
              <a:spcAft>
                <a:spcPct val="0"/>
              </a:spcAft>
            </a:pPr>
            <a:r>
              <a:rPr lang="en-GB" sz="2000" b="1" dirty="0">
                <a:solidFill>
                  <a:srgbClr val="000000"/>
                </a:solidFill>
              </a:rPr>
              <a:t>MAM</a:t>
            </a:r>
          </a:p>
        </p:txBody>
      </p:sp>
      <p:pic>
        <p:nvPicPr>
          <p:cNvPr id="1028" name="Picture 4" descr="H:\2mtmJJA.gif"/>
          <p:cNvPicPr>
            <a:picLocks noChangeAspect="1" noChangeArrowheads="1"/>
          </p:cNvPicPr>
          <p:nvPr/>
        </p:nvPicPr>
        <p:blipFill rotWithShape="1">
          <a:blip r:embed="rId4">
            <a:extLst>
              <a:ext uri="{28A0092B-C50C-407E-A947-70E740481C1C}">
                <a14:useLocalDpi xmlns:a14="http://schemas.microsoft.com/office/drawing/2010/main" val="0"/>
              </a:ext>
            </a:extLst>
          </a:blip>
          <a:srcRect l="2755" r="3791" b="11111"/>
          <a:stretch/>
        </p:blipFill>
        <p:spPr bwMode="auto">
          <a:xfrm>
            <a:off x="6139417" y="1610907"/>
            <a:ext cx="4128512" cy="2824484"/>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p:cNvSpPr txBox="1"/>
          <p:nvPr/>
        </p:nvSpPr>
        <p:spPr>
          <a:xfrm>
            <a:off x="7213563" y="1408002"/>
            <a:ext cx="1980220" cy="400110"/>
          </a:xfrm>
          <a:prstGeom prst="rect">
            <a:avLst/>
          </a:prstGeom>
          <a:noFill/>
        </p:spPr>
        <p:txBody>
          <a:bodyPr wrap="square" rtlCol="0">
            <a:spAutoFit/>
          </a:bodyPr>
          <a:lstStyle/>
          <a:p>
            <a:pPr algn="ctr" defTabSz="914400" eaLnBrk="0" fontAlgn="base" hangingPunct="0">
              <a:spcBef>
                <a:spcPct val="0"/>
              </a:spcBef>
              <a:spcAft>
                <a:spcPct val="0"/>
              </a:spcAft>
            </a:pPr>
            <a:r>
              <a:rPr lang="en-GB" sz="2000" b="1" dirty="0">
                <a:solidFill>
                  <a:srgbClr val="000000"/>
                </a:solidFill>
              </a:rPr>
              <a:t>JJA</a:t>
            </a:r>
          </a:p>
        </p:txBody>
      </p:sp>
      <p:pic>
        <p:nvPicPr>
          <p:cNvPr id="1029" name="Picture 5" descr="H:\JJAprecip.gif"/>
          <p:cNvPicPr>
            <a:picLocks noChangeAspect="1" noChangeArrowheads="1"/>
          </p:cNvPicPr>
          <p:nvPr/>
        </p:nvPicPr>
        <p:blipFill rotWithShape="1">
          <a:blip r:embed="rId5">
            <a:extLst>
              <a:ext uri="{28A0092B-C50C-407E-A947-70E740481C1C}">
                <a14:useLocalDpi xmlns:a14="http://schemas.microsoft.com/office/drawing/2010/main" val="0"/>
              </a:ext>
            </a:extLst>
          </a:blip>
          <a:srcRect l="1979" t="28202" r="3325" b="11111"/>
          <a:stretch/>
        </p:blipFill>
        <p:spPr bwMode="auto">
          <a:xfrm>
            <a:off x="6111983" y="4354880"/>
            <a:ext cx="4183381" cy="1928354"/>
          </a:xfrm>
          <a:prstGeom prst="rect">
            <a:avLst/>
          </a:prstGeom>
          <a:noFill/>
          <a:extLst>
            <a:ext uri="{909E8E84-426E-40DD-AFC4-6F175D3DCCD1}">
              <a14:hiddenFill xmlns:a14="http://schemas.microsoft.com/office/drawing/2010/main">
                <a:solidFill>
                  <a:srgbClr val="FFFFFF"/>
                </a:solidFill>
              </a14:hiddenFill>
            </a:ext>
          </a:extLst>
        </p:spPr>
      </p:pic>
      <p:sp>
        <p:nvSpPr>
          <p:cNvPr id="6" name="Footer Placeholder 5"/>
          <p:cNvSpPr>
            <a:spLocks noGrp="1"/>
          </p:cNvSpPr>
          <p:nvPr>
            <p:ph type="ftr" sz="quarter" idx="3"/>
          </p:nvPr>
        </p:nvSpPr>
        <p:spPr/>
        <p:txBody>
          <a:bodyPr/>
          <a:lstStyle/>
          <a:p>
            <a:r>
              <a:rPr lang="en-US" smtClean="0"/>
              <a:t>Predictability training course 2016: seasonal forecasting systems</a:t>
            </a:r>
            <a:endParaRPr lang="en-US" dirty="0"/>
          </a:p>
        </p:txBody>
      </p:sp>
      <p:sp>
        <p:nvSpPr>
          <p:cNvPr id="7" name="Slide Number Placeholder 6"/>
          <p:cNvSpPr>
            <a:spLocks noGrp="1"/>
          </p:cNvSpPr>
          <p:nvPr>
            <p:ph type="sldNum" sz="quarter" idx="10"/>
          </p:nvPr>
        </p:nvSpPr>
        <p:spPr/>
        <p:txBody>
          <a:bodyPr/>
          <a:lstStyle/>
          <a:p>
            <a:fld id="{E4AB80EA-DB86-D849-B86F-15DAF31F0474}" type="slidenum">
              <a:rPr lang="en-US" smtClean="0"/>
              <a:pPr/>
              <a:t>40</a:t>
            </a:fld>
            <a:endParaRPr lang="en-US" dirty="0"/>
          </a:p>
        </p:txBody>
      </p:sp>
    </p:spTree>
    <p:extLst>
      <p:ext uri="{BB962C8B-B14F-4D97-AF65-F5344CB8AC3E}">
        <p14:creationId xmlns:p14="http://schemas.microsoft.com/office/powerpoint/2010/main" val="273281510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descr="H:\jja51.gif"/>
          <p:cNvPicPr>
            <a:picLocks noChangeAspect="1" noChangeArrowheads="1"/>
          </p:cNvPicPr>
          <p:nvPr/>
        </p:nvPicPr>
        <p:blipFill rotWithShape="1">
          <a:blip r:embed="rId2">
            <a:extLst>
              <a:ext uri="{28A0092B-C50C-407E-A947-70E740481C1C}">
                <a14:useLocalDpi xmlns:a14="http://schemas.microsoft.com/office/drawing/2010/main" val="0"/>
              </a:ext>
            </a:extLst>
          </a:blip>
          <a:srcRect t="27615" r="44391"/>
          <a:stretch/>
        </p:blipFill>
        <p:spPr bwMode="auto">
          <a:xfrm>
            <a:off x="5870920" y="2292279"/>
            <a:ext cx="4010401" cy="3692096"/>
          </a:xfrm>
          <a:prstGeom prst="rect">
            <a:avLst/>
          </a:prstGeom>
          <a:noFill/>
          <a:extLst>
            <a:ext uri="{909E8E84-426E-40DD-AFC4-6F175D3DCCD1}">
              <a14:hiddenFill xmlns:a14="http://schemas.microsoft.com/office/drawing/2010/main">
                <a:solidFill>
                  <a:srgbClr val="FFFFFF"/>
                </a:solidFill>
              </a14:hiddenFill>
            </a:ext>
          </a:extLst>
        </p:spPr>
      </p:pic>
      <p:pic>
        <p:nvPicPr>
          <p:cNvPr id="6146" name="Picture 2" descr="H:\jja_15.gif"/>
          <p:cNvPicPr>
            <a:picLocks noChangeAspect="1" noChangeArrowheads="1"/>
          </p:cNvPicPr>
          <p:nvPr/>
        </p:nvPicPr>
        <p:blipFill rotWithShape="1">
          <a:blip r:embed="rId3">
            <a:extLst>
              <a:ext uri="{28A0092B-C50C-407E-A947-70E740481C1C}">
                <a14:useLocalDpi xmlns:a14="http://schemas.microsoft.com/office/drawing/2010/main" val="0"/>
              </a:ext>
            </a:extLst>
          </a:blip>
          <a:srcRect t="25462" r="43560"/>
          <a:stretch/>
        </p:blipFill>
        <p:spPr bwMode="auto">
          <a:xfrm>
            <a:off x="1718237" y="2182464"/>
            <a:ext cx="4070331" cy="380191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GB" dirty="0"/>
              <a:t> </a:t>
            </a:r>
            <a:r>
              <a:rPr lang="en-GB" dirty="0" smtClean="0"/>
              <a:t>Scores for Europe: JJA</a:t>
            </a:r>
            <a:endParaRPr lang="en-GB" dirty="0"/>
          </a:p>
        </p:txBody>
      </p:sp>
      <p:sp>
        <p:nvSpPr>
          <p:cNvPr id="4" name="Content Placeholder 3"/>
          <p:cNvSpPr>
            <a:spLocks noGrp="1"/>
          </p:cNvSpPr>
          <p:nvPr>
            <p:ph sz="quarter" idx="14"/>
          </p:nvPr>
        </p:nvSpPr>
        <p:spPr/>
        <p:txBody>
          <a:bodyPr/>
          <a:lstStyle/>
          <a:p>
            <a:endParaRPr lang="en-GB"/>
          </a:p>
        </p:txBody>
      </p:sp>
      <p:sp>
        <p:nvSpPr>
          <p:cNvPr id="3" name="TextBox 2"/>
          <p:cNvSpPr txBox="1"/>
          <p:nvPr/>
        </p:nvSpPr>
        <p:spPr>
          <a:xfrm>
            <a:off x="1916610" y="1124745"/>
            <a:ext cx="3673585" cy="1384995"/>
          </a:xfrm>
          <a:prstGeom prst="rect">
            <a:avLst/>
          </a:prstGeom>
          <a:noFill/>
        </p:spPr>
        <p:txBody>
          <a:bodyPr wrap="square" rtlCol="0">
            <a:spAutoFit/>
          </a:bodyPr>
          <a:lstStyle/>
          <a:p>
            <a:pPr algn="ctr" defTabSz="914400" eaLnBrk="0" fontAlgn="base" hangingPunct="0">
              <a:spcBef>
                <a:spcPct val="0"/>
              </a:spcBef>
              <a:spcAft>
                <a:spcPct val="0"/>
              </a:spcAft>
            </a:pPr>
            <a:r>
              <a:rPr lang="en-GB" sz="2400" dirty="0">
                <a:solidFill>
                  <a:srgbClr val="000000"/>
                </a:solidFill>
              </a:rPr>
              <a:t>15 members</a:t>
            </a:r>
          </a:p>
          <a:p>
            <a:pPr algn="ctr" defTabSz="914400" eaLnBrk="0" fontAlgn="base" hangingPunct="0">
              <a:spcBef>
                <a:spcPct val="0"/>
              </a:spcBef>
              <a:spcAft>
                <a:spcPct val="0"/>
              </a:spcAft>
            </a:pPr>
            <a:endParaRPr lang="en-GB" sz="1200" dirty="0">
              <a:solidFill>
                <a:srgbClr val="000000"/>
              </a:solidFill>
            </a:endParaRPr>
          </a:p>
          <a:p>
            <a:pPr algn="ctr" defTabSz="914400" eaLnBrk="0" fontAlgn="base" hangingPunct="0">
              <a:spcBef>
                <a:spcPct val="0"/>
              </a:spcBef>
              <a:spcAft>
                <a:spcPct val="0"/>
              </a:spcAft>
            </a:pPr>
            <a:r>
              <a:rPr lang="en-GB" sz="1200" dirty="0">
                <a:solidFill>
                  <a:srgbClr val="000000"/>
                </a:solidFill>
              </a:rPr>
              <a:t>JJA Europe T2m&gt;upper </a:t>
            </a:r>
            <a:r>
              <a:rPr lang="en-GB" sz="1200" dirty="0" err="1">
                <a:solidFill>
                  <a:srgbClr val="000000"/>
                </a:solidFill>
              </a:rPr>
              <a:t>tercile</a:t>
            </a:r>
            <a:endParaRPr lang="en-GB" sz="1200" dirty="0">
              <a:solidFill>
                <a:srgbClr val="000000"/>
              </a:solidFill>
            </a:endParaRPr>
          </a:p>
          <a:p>
            <a:pPr algn="ctr" defTabSz="914400" eaLnBrk="0" fontAlgn="base" hangingPunct="0">
              <a:spcBef>
                <a:spcPct val="0"/>
              </a:spcBef>
              <a:spcAft>
                <a:spcPct val="0"/>
              </a:spcAft>
            </a:pPr>
            <a:r>
              <a:rPr lang="en-GB" sz="1200" dirty="0">
                <a:solidFill>
                  <a:srgbClr val="000000"/>
                </a:solidFill>
              </a:rPr>
              <a:t>Re-forecasts from 1 May, 1981-2010</a:t>
            </a:r>
          </a:p>
          <a:p>
            <a:pPr algn="ctr" defTabSz="914400" eaLnBrk="0" fontAlgn="base" hangingPunct="0">
              <a:spcBef>
                <a:spcPct val="0"/>
              </a:spcBef>
              <a:spcAft>
                <a:spcPct val="0"/>
              </a:spcAft>
            </a:pPr>
            <a:r>
              <a:rPr lang="en-GB" sz="1200" dirty="0">
                <a:solidFill>
                  <a:srgbClr val="000000"/>
                </a:solidFill>
              </a:rPr>
              <a:t>Reliability score: 0.987</a:t>
            </a:r>
          </a:p>
          <a:p>
            <a:pPr algn="ctr" defTabSz="914400" eaLnBrk="0" fontAlgn="base" hangingPunct="0">
              <a:spcBef>
                <a:spcPct val="0"/>
              </a:spcBef>
              <a:spcAft>
                <a:spcPct val="0"/>
              </a:spcAft>
            </a:pPr>
            <a:r>
              <a:rPr lang="en-GB" sz="1200" dirty="0">
                <a:solidFill>
                  <a:srgbClr val="000000"/>
                </a:solidFill>
              </a:rPr>
              <a:t>ROC skill score: 0.38</a:t>
            </a:r>
          </a:p>
        </p:txBody>
      </p:sp>
      <p:sp>
        <p:nvSpPr>
          <p:cNvPr id="6" name="TextBox 5"/>
          <p:cNvSpPr txBox="1"/>
          <p:nvPr/>
        </p:nvSpPr>
        <p:spPr>
          <a:xfrm>
            <a:off x="6232227" y="1118317"/>
            <a:ext cx="3673585" cy="1384995"/>
          </a:xfrm>
          <a:prstGeom prst="rect">
            <a:avLst/>
          </a:prstGeom>
          <a:noFill/>
        </p:spPr>
        <p:txBody>
          <a:bodyPr wrap="square" rtlCol="0">
            <a:spAutoFit/>
          </a:bodyPr>
          <a:lstStyle/>
          <a:p>
            <a:pPr algn="ctr" defTabSz="914400" eaLnBrk="0" fontAlgn="base" hangingPunct="0">
              <a:spcBef>
                <a:spcPct val="0"/>
              </a:spcBef>
              <a:spcAft>
                <a:spcPct val="0"/>
              </a:spcAft>
            </a:pPr>
            <a:r>
              <a:rPr lang="en-GB" sz="2400" dirty="0">
                <a:solidFill>
                  <a:srgbClr val="000000"/>
                </a:solidFill>
              </a:rPr>
              <a:t>51 members</a:t>
            </a:r>
          </a:p>
          <a:p>
            <a:pPr algn="ctr" defTabSz="914400" eaLnBrk="0" fontAlgn="base" hangingPunct="0">
              <a:spcBef>
                <a:spcPct val="0"/>
              </a:spcBef>
              <a:spcAft>
                <a:spcPct val="0"/>
              </a:spcAft>
            </a:pPr>
            <a:endParaRPr lang="en-GB" sz="1200" dirty="0">
              <a:solidFill>
                <a:srgbClr val="000000"/>
              </a:solidFill>
            </a:endParaRPr>
          </a:p>
          <a:p>
            <a:pPr algn="ctr" defTabSz="914400" eaLnBrk="0" fontAlgn="base" hangingPunct="0">
              <a:spcBef>
                <a:spcPct val="0"/>
              </a:spcBef>
              <a:spcAft>
                <a:spcPct val="0"/>
              </a:spcAft>
            </a:pPr>
            <a:r>
              <a:rPr lang="en-GB" sz="1200" dirty="0">
                <a:solidFill>
                  <a:srgbClr val="000000"/>
                </a:solidFill>
              </a:rPr>
              <a:t>JJA Europe T2m&gt;upper </a:t>
            </a:r>
            <a:r>
              <a:rPr lang="en-GB" sz="1200" dirty="0" err="1">
                <a:solidFill>
                  <a:srgbClr val="000000"/>
                </a:solidFill>
              </a:rPr>
              <a:t>tercile</a:t>
            </a:r>
            <a:endParaRPr lang="en-GB" sz="1200" dirty="0">
              <a:solidFill>
                <a:srgbClr val="000000"/>
              </a:solidFill>
            </a:endParaRPr>
          </a:p>
          <a:p>
            <a:pPr algn="ctr" defTabSz="914400" eaLnBrk="0" fontAlgn="base" hangingPunct="0">
              <a:spcBef>
                <a:spcPct val="0"/>
              </a:spcBef>
              <a:spcAft>
                <a:spcPct val="0"/>
              </a:spcAft>
            </a:pPr>
            <a:r>
              <a:rPr lang="en-GB" sz="1200" dirty="0">
                <a:solidFill>
                  <a:srgbClr val="000000"/>
                </a:solidFill>
              </a:rPr>
              <a:t>Re-forecasts from 1 May, 1981-2010</a:t>
            </a:r>
          </a:p>
          <a:p>
            <a:pPr algn="ctr" defTabSz="914400" eaLnBrk="0" fontAlgn="base" hangingPunct="0">
              <a:spcBef>
                <a:spcPct val="0"/>
              </a:spcBef>
              <a:spcAft>
                <a:spcPct val="0"/>
              </a:spcAft>
            </a:pPr>
            <a:r>
              <a:rPr lang="en-GB" sz="1200" dirty="0">
                <a:solidFill>
                  <a:srgbClr val="000000"/>
                </a:solidFill>
              </a:rPr>
              <a:t>Reliability score: 0.996</a:t>
            </a:r>
          </a:p>
          <a:p>
            <a:pPr algn="ctr" defTabSz="914400" eaLnBrk="0" fontAlgn="base" hangingPunct="0">
              <a:spcBef>
                <a:spcPct val="0"/>
              </a:spcBef>
              <a:spcAft>
                <a:spcPct val="0"/>
              </a:spcAft>
            </a:pPr>
            <a:r>
              <a:rPr lang="en-GB" sz="1200" dirty="0">
                <a:solidFill>
                  <a:srgbClr val="000000"/>
                </a:solidFill>
              </a:rPr>
              <a:t>ROC skill score: 0.43</a:t>
            </a:r>
          </a:p>
        </p:txBody>
      </p:sp>
      <p:sp>
        <p:nvSpPr>
          <p:cNvPr id="5" name="Footer Placeholder 4"/>
          <p:cNvSpPr>
            <a:spLocks noGrp="1"/>
          </p:cNvSpPr>
          <p:nvPr>
            <p:ph type="ftr" sz="quarter" idx="3"/>
          </p:nvPr>
        </p:nvSpPr>
        <p:spPr/>
        <p:txBody>
          <a:bodyPr/>
          <a:lstStyle/>
          <a:p>
            <a:r>
              <a:rPr lang="en-US" smtClean="0"/>
              <a:t>Predictability training course 2016: seasonal forecasting systems</a:t>
            </a:r>
            <a:endParaRPr lang="en-US" dirty="0"/>
          </a:p>
        </p:txBody>
      </p:sp>
      <p:sp>
        <p:nvSpPr>
          <p:cNvPr id="7" name="Slide Number Placeholder 6"/>
          <p:cNvSpPr>
            <a:spLocks noGrp="1"/>
          </p:cNvSpPr>
          <p:nvPr>
            <p:ph type="sldNum" sz="quarter" idx="10"/>
          </p:nvPr>
        </p:nvSpPr>
        <p:spPr/>
        <p:txBody>
          <a:bodyPr/>
          <a:lstStyle/>
          <a:p>
            <a:fld id="{E4AB80EA-DB86-D849-B86F-15DAF31F0474}" type="slidenum">
              <a:rPr lang="en-US" smtClean="0"/>
              <a:pPr/>
              <a:t>41</a:t>
            </a:fld>
            <a:endParaRPr lang="en-US" dirty="0"/>
          </a:p>
        </p:txBody>
      </p:sp>
    </p:spTree>
    <p:extLst>
      <p:ext uri="{BB962C8B-B14F-4D97-AF65-F5344CB8AC3E}">
        <p14:creationId xmlns:p14="http://schemas.microsoft.com/office/powerpoint/2010/main" val="108175542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Scores for Europe: DJF</a:t>
            </a:r>
            <a:endParaRPr lang="en-GB" dirty="0"/>
          </a:p>
        </p:txBody>
      </p:sp>
      <p:sp>
        <p:nvSpPr>
          <p:cNvPr id="4" name="Content Placeholder 3"/>
          <p:cNvSpPr>
            <a:spLocks noGrp="1"/>
          </p:cNvSpPr>
          <p:nvPr>
            <p:ph sz="quarter" idx="14"/>
          </p:nvPr>
        </p:nvSpPr>
        <p:spPr/>
        <p:txBody>
          <a:bodyPr/>
          <a:lstStyle/>
          <a:p>
            <a:endParaRPr lang="en-GB"/>
          </a:p>
        </p:txBody>
      </p:sp>
      <p:pic>
        <p:nvPicPr>
          <p:cNvPr id="5122" name="Picture 2" descr="H:\15.gif"/>
          <p:cNvPicPr>
            <a:picLocks noChangeAspect="1" noChangeArrowheads="1"/>
          </p:cNvPicPr>
          <p:nvPr/>
        </p:nvPicPr>
        <p:blipFill rotWithShape="1">
          <a:blip r:embed="rId2">
            <a:extLst>
              <a:ext uri="{28A0092B-C50C-407E-A947-70E740481C1C}">
                <a14:useLocalDpi xmlns:a14="http://schemas.microsoft.com/office/drawing/2010/main" val="0"/>
              </a:ext>
            </a:extLst>
          </a:blip>
          <a:srcRect t="25630" r="44986"/>
          <a:stretch/>
        </p:blipFill>
        <p:spPr bwMode="auto">
          <a:xfrm>
            <a:off x="1769657" y="2204864"/>
            <a:ext cx="3967491" cy="3793344"/>
          </a:xfrm>
          <a:prstGeom prst="rect">
            <a:avLst/>
          </a:prstGeom>
          <a:noFill/>
          <a:extLst>
            <a:ext uri="{909E8E84-426E-40DD-AFC4-6F175D3DCCD1}">
              <a14:hiddenFill xmlns:a14="http://schemas.microsoft.com/office/drawing/2010/main">
                <a:solidFill>
                  <a:srgbClr val="FFFFFF"/>
                </a:solidFill>
              </a14:hiddenFill>
            </a:ext>
          </a:extLst>
        </p:spPr>
      </p:pic>
      <p:pic>
        <p:nvPicPr>
          <p:cNvPr id="5123" name="Picture 3" descr="H:\51.gif"/>
          <p:cNvPicPr>
            <a:picLocks noChangeAspect="1" noChangeArrowheads="1"/>
          </p:cNvPicPr>
          <p:nvPr/>
        </p:nvPicPr>
        <p:blipFill rotWithShape="1">
          <a:blip r:embed="rId3">
            <a:extLst>
              <a:ext uri="{28A0092B-C50C-407E-A947-70E740481C1C}">
                <a14:useLocalDpi xmlns:a14="http://schemas.microsoft.com/office/drawing/2010/main" val="0"/>
              </a:ext>
            </a:extLst>
          </a:blip>
          <a:srcRect t="26471" r="44154"/>
          <a:stretch/>
        </p:blipFill>
        <p:spPr bwMode="auto">
          <a:xfrm>
            <a:off x="5878319" y="2226312"/>
            <a:ext cx="4027493" cy="3750448"/>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916610" y="1124745"/>
            <a:ext cx="3673585" cy="1384995"/>
          </a:xfrm>
          <a:prstGeom prst="rect">
            <a:avLst/>
          </a:prstGeom>
          <a:noFill/>
        </p:spPr>
        <p:txBody>
          <a:bodyPr wrap="square" rtlCol="0">
            <a:spAutoFit/>
          </a:bodyPr>
          <a:lstStyle/>
          <a:p>
            <a:pPr algn="ctr" defTabSz="914400" eaLnBrk="0" fontAlgn="base" hangingPunct="0">
              <a:spcBef>
                <a:spcPct val="0"/>
              </a:spcBef>
              <a:spcAft>
                <a:spcPct val="0"/>
              </a:spcAft>
            </a:pPr>
            <a:r>
              <a:rPr lang="en-GB" sz="2400" dirty="0">
                <a:solidFill>
                  <a:srgbClr val="000000"/>
                </a:solidFill>
              </a:rPr>
              <a:t>15 members</a:t>
            </a:r>
          </a:p>
          <a:p>
            <a:pPr algn="ctr" defTabSz="914400" eaLnBrk="0" fontAlgn="base" hangingPunct="0">
              <a:spcBef>
                <a:spcPct val="0"/>
              </a:spcBef>
              <a:spcAft>
                <a:spcPct val="0"/>
              </a:spcAft>
            </a:pPr>
            <a:endParaRPr lang="en-GB" sz="1200" dirty="0">
              <a:solidFill>
                <a:srgbClr val="000000"/>
              </a:solidFill>
            </a:endParaRPr>
          </a:p>
          <a:p>
            <a:pPr algn="ctr" defTabSz="914400" eaLnBrk="0" fontAlgn="base" hangingPunct="0">
              <a:spcBef>
                <a:spcPct val="0"/>
              </a:spcBef>
              <a:spcAft>
                <a:spcPct val="0"/>
              </a:spcAft>
            </a:pPr>
            <a:r>
              <a:rPr lang="en-GB" sz="1200" dirty="0">
                <a:solidFill>
                  <a:srgbClr val="000000"/>
                </a:solidFill>
              </a:rPr>
              <a:t>DJF Europe T2m&gt;upper </a:t>
            </a:r>
            <a:r>
              <a:rPr lang="en-GB" sz="1200" dirty="0" err="1">
                <a:solidFill>
                  <a:srgbClr val="000000"/>
                </a:solidFill>
              </a:rPr>
              <a:t>tercile</a:t>
            </a:r>
            <a:endParaRPr lang="en-GB" sz="1200" dirty="0">
              <a:solidFill>
                <a:srgbClr val="000000"/>
              </a:solidFill>
            </a:endParaRPr>
          </a:p>
          <a:p>
            <a:pPr algn="ctr" defTabSz="914400" eaLnBrk="0" fontAlgn="base" hangingPunct="0">
              <a:spcBef>
                <a:spcPct val="0"/>
              </a:spcBef>
              <a:spcAft>
                <a:spcPct val="0"/>
              </a:spcAft>
            </a:pPr>
            <a:r>
              <a:rPr lang="en-GB" sz="1200" dirty="0">
                <a:solidFill>
                  <a:srgbClr val="000000"/>
                </a:solidFill>
              </a:rPr>
              <a:t>Re-forecasts from 1 Nov, 1981-2010</a:t>
            </a:r>
          </a:p>
          <a:p>
            <a:pPr algn="ctr" defTabSz="914400" eaLnBrk="0" fontAlgn="base" hangingPunct="0">
              <a:spcBef>
                <a:spcPct val="0"/>
              </a:spcBef>
              <a:spcAft>
                <a:spcPct val="0"/>
              </a:spcAft>
            </a:pPr>
            <a:r>
              <a:rPr lang="en-GB" sz="1200" dirty="0">
                <a:solidFill>
                  <a:srgbClr val="000000"/>
                </a:solidFill>
              </a:rPr>
              <a:t>Reliability score: 0.902</a:t>
            </a:r>
          </a:p>
          <a:p>
            <a:pPr algn="ctr" defTabSz="914400" eaLnBrk="0" fontAlgn="base" hangingPunct="0">
              <a:spcBef>
                <a:spcPct val="0"/>
              </a:spcBef>
              <a:spcAft>
                <a:spcPct val="0"/>
              </a:spcAft>
            </a:pPr>
            <a:r>
              <a:rPr lang="en-GB" sz="1200" dirty="0">
                <a:solidFill>
                  <a:srgbClr val="000000"/>
                </a:solidFill>
              </a:rPr>
              <a:t>ROC skill score: 0.06</a:t>
            </a:r>
          </a:p>
        </p:txBody>
      </p:sp>
      <p:sp>
        <p:nvSpPr>
          <p:cNvPr id="6" name="TextBox 5"/>
          <p:cNvSpPr txBox="1"/>
          <p:nvPr/>
        </p:nvSpPr>
        <p:spPr>
          <a:xfrm>
            <a:off x="6232227" y="1118317"/>
            <a:ext cx="3673585" cy="1384995"/>
          </a:xfrm>
          <a:prstGeom prst="rect">
            <a:avLst/>
          </a:prstGeom>
          <a:noFill/>
        </p:spPr>
        <p:txBody>
          <a:bodyPr wrap="square" rtlCol="0">
            <a:spAutoFit/>
          </a:bodyPr>
          <a:lstStyle/>
          <a:p>
            <a:pPr algn="ctr" defTabSz="914400" eaLnBrk="0" fontAlgn="base" hangingPunct="0">
              <a:spcBef>
                <a:spcPct val="0"/>
              </a:spcBef>
              <a:spcAft>
                <a:spcPct val="0"/>
              </a:spcAft>
            </a:pPr>
            <a:r>
              <a:rPr lang="en-GB" sz="2400" dirty="0">
                <a:solidFill>
                  <a:srgbClr val="000000"/>
                </a:solidFill>
              </a:rPr>
              <a:t>51 members</a:t>
            </a:r>
          </a:p>
          <a:p>
            <a:pPr algn="ctr" defTabSz="914400" eaLnBrk="0" fontAlgn="base" hangingPunct="0">
              <a:spcBef>
                <a:spcPct val="0"/>
              </a:spcBef>
              <a:spcAft>
                <a:spcPct val="0"/>
              </a:spcAft>
            </a:pPr>
            <a:endParaRPr lang="en-GB" sz="1200" dirty="0">
              <a:solidFill>
                <a:srgbClr val="000000"/>
              </a:solidFill>
            </a:endParaRPr>
          </a:p>
          <a:p>
            <a:pPr algn="ctr" defTabSz="914400" eaLnBrk="0" fontAlgn="base" hangingPunct="0">
              <a:spcBef>
                <a:spcPct val="0"/>
              </a:spcBef>
              <a:spcAft>
                <a:spcPct val="0"/>
              </a:spcAft>
            </a:pPr>
            <a:r>
              <a:rPr lang="en-GB" sz="1200" dirty="0">
                <a:solidFill>
                  <a:srgbClr val="000000"/>
                </a:solidFill>
              </a:rPr>
              <a:t>DJF Europe T2m&gt;upper </a:t>
            </a:r>
            <a:r>
              <a:rPr lang="en-GB" sz="1200" dirty="0" err="1">
                <a:solidFill>
                  <a:srgbClr val="000000"/>
                </a:solidFill>
              </a:rPr>
              <a:t>tercile</a:t>
            </a:r>
            <a:endParaRPr lang="en-GB" sz="1200" dirty="0">
              <a:solidFill>
                <a:srgbClr val="000000"/>
              </a:solidFill>
            </a:endParaRPr>
          </a:p>
          <a:p>
            <a:pPr algn="ctr" defTabSz="914400" eaLnBrk="0" fontAlgn="base" hangingPunct="0">
              <a:spcBef>
                <a:spcPct val="0"/>
              </a:spcBef>
              <a:spcAft>
                <a:spcPct val="0"/>
              </a:spcAft>
            </a:pPr>
            <a:r>
              <a:rPr lang="en-GB" sz="1200" dirty="0">
                <a:solidFill>
                  <a:srgbClr val="000000"/>
                </a:solidFill>
              </a:rPr>
              <a:t>Re-forecasts from 1 Nov, 1981-2010</a:t>
            </a:r>
          </a:p>
          <a:p>
            <a:pPr algn="ctr" defTabSz="914400" eaLnBrk="0" fontAlgn="base" hangingPunct="0">
              <a:spcBef>
                <a:spcPct val="0"/>
              </a:spcBef>
              <a:spcAft>
                <a:spcPct val="0"/>
              </a:spcAft>
            </a:pPr>
            <a:r>
              <a:rPr lang="en-GB" sz="1200" dirty="0">
                <a:solidFill>
                  <a:srgbClr val="000000"/>
                </a:solidFill>
              </a:rPr>
              <a:t>Reliability score: 0.981</a:t>
            </a:r>
          </a:p>
          <a:p>
            <a:pPr algn="ctr" defTabSz="914400" eaLnBrk="0" fontAlgn="base" hangingPunct="0">
              <a:spcBef>
                <a:spcPct val="0"/>
              </a:spcBef>
              <a:spcAft>
                <a:spcPct val="0"/>
              </a:spcAft>
            </a:pPr>
            <a:r>
              <a:rPr lang="en-GB" sz="1200" dirty="0">
                <a:solidFill>
                  <a:srgbClr val="000000"/>
                </a:solidFill>
              </a:rPr>
              <a:t>ROC skill score: 0.22</a:t>
            </a:r>
          </a:p>
        </p:txBody>
      </p:sp>
      <p:sp>
        <p:nvSpPr>
          <p:cNvPr id="5" name="Footer Placeholder 4"/>
          <p:cNvSpPr>
            <a:spLocks noGrp="1"/>
          </p:cNvSpPr>
          <p:nvPr>
            <p:ph type="ftr" sz="quarter" idx="3"/>
          </p:nvPr>
        </p:nvSpPr>
        <p:spPr/>
        <p:txBody>
          <a:bodyPr/>
          <a:lstStyle/>
          <a:p>
            <a:r>
              <a:rPr lang="en-US" smtClean="0"/>
              <a:t>Predictability training course 2016: seasonal forecasting systems</a:t>
            </a:r>
            <a:endParaRPr lang="en-US" dirty="0"/>
          </a:p>
        </p:txBody>
      </p:sp>
      <p:sp>
        <p:nvSpPr>
          <p:cNvPr id="7" name="Slide Number Placeholder 6"/>
          <p:cNvSpPr>
            <a:spLocks noGrp="1"/>
          </p:cNvSpPr>
          <p:nvPr>
            <p:ph type="sldNum" sz="quarter" idx="10"/>
          </p:nvPr>
        </p:nvSpPr>
        <p:spPr/>
        <p:txBody>
          <a:bodyPr/>
          <a:lstStyle/>
          <a:p>
            <a:fld id="{E4AB80EA-DB86-D849-B86F-15DAF31F0474}" type="slidenum">
              <a:rPr lang="en-US" smtClean="0"/>
              <a:pPr/>
              <a:t>42</a:t>
            </a:fld>
            <a:endParaRPr lang="en-US" dirty="0"/>
          </a:p>
        </p:txBody>
      </p:sp>
    </p:spTree>
    <p:extLst>
      <p:ext uri="{BB962C8B-B14F-4D97-AF65-F5344CB8AC3E}">
        <p14:creationId xmlns:p14="http://schemas.microsoft.com/office/powerpoint/2010/main" val="590659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2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endParaRPr lang="en-GB"/>
          </a:p>
        </p:txBody>
      </p:sp>
      <p:pic>
        <p:nvPicPr>
          <p:cNvPr id="7170" name="Picture 2" descr="H:\acc.gif"/>
          <p:cNvPicPr>
            <a:picLocks noChangeAspect="1" noChangeArrowheads="1"/>
          </p:cNvPicPr>
          <p:nvPr/>
        </p:nvPicPr>
        <p:blipFill rotWithShape="1">
          <a:blip r:embed="rId2">
            <a:extLst>
              <a:ext uri="{28A0092B-C50C-407E-A947-70E740481C1C}">
                <a14:useLocalDpi xmlns:a14="http://schemas.microsoft.com/office/drawing/2010/main" val="0"/>
              </a:ext>
            </a:extLst>
          </a:blip>
          <a:srcRect r="4130"/>
          <a:stretch/>
        </p:blipFill>
        <p:spPr bwMode="auto">
          <a:xfrm>
            <a:off x="1173769" y="1761764"/>
            <a:ext cx="4893227" cy="3633216"/>
          </a:xfrm>
          <a:prstGeom prst="rect">
            <a:avLst/>
          </a:prstGeom>
          <a:noFill/>
          <a:extLst>
            <a:ext uri="{909E8E84-426E-40DD-AFC4-6F175D3DCCD1}">
              <a14:hiddenFill xmlns:a14="http://schemas.microsoft.com/office/drawing/2010/main">
                <a:solidFill>
                  <a:srgbClr val="FFFFFF"/>
                </a:solidFill>
              </a14:hiddenFill>
            </a:ext>
          </a:extLst>
        </p:spPr>
      </p:pic>
      <p:pic>
        <p:nvPicPr>
          <p:cNvPr id="7171" name="Picture 3" descr="H:\ACP~1.GIF"/>
          <p:cNvPicPr>
            <a:picLocks noChangeAspect="1" noChangeArrowheads="1"/>
          </p:cNvPicPr>
          <p:nvPr/>
        </p:nvPicPr>
        <p:blipFill rotWithShape="1">
          <a:blip r:embed="rId3">
            <a:extLst>
              <a:ext uri="{28A0092B-C50C-407E-A947-70E740481C1C}">
                <a14:useLocalDpi xmlns:a14="http://schemas.microsoft.com/office/drawing/2010/main" val="0"/>
              </a:ext>
            </a:extLst>
          </a:blip>
          <a:srcRect l="2557" t="3891" r="2557" b="-3891"/>
          <a:stretch/>
        </p:blipFill>
        <p:spPr bwMode="auto">
          <a:xfrm>
            <a:off x="6066995" y="1916832"/>
            <a:ext cx="4842930" cy="3633216"/>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2539915" y="1165074"/>
            <a:ext cx="2160933" cy="707886"/>
          </a:xfrm>
          <a:prstGeom prst="rect">
            <a:avLst/>
          </a:prstGeom>
          <a:noFill/>
        </p:spPr>
        <p:txBody>
          <a:bodyPr wrap="square" rtlCol="0">
            <a:spAutoFit/>
          </a:bodyPr>
          <a:lstStyle/>
          <a:p>
            <a:pPr algn="ctr" defTabSz="914400" eaLnBrk="0" fontAlgn="base" hangingPunct="0">
              <a:spcBef>
                <a:spcPct val="0"/>
              </a:spcBef>
              <a:spcAft>
                <a:spcPct val="0"/>
              </a:spcAft>
            </a:pPr>
            <a:r>
              <a:rPr lang="en-GB" sz="2000" b="1" dirty="0">
                <a:solidFill>
                  <a:srgbClr val="000000"/>
                </a:solidFill>
              </a:rPr>
              <a:t>S4 ACC</a:t>
            </a:r>
          </a:p>
          <a:p>
            <a:pPr algn="ctr" defTabSz="914400" eaLnBrk="0" fontAlgn="base" hangingPunct="0">
              <a:spcBef>
                <a:spcPct val="0"/>
              </a:spcBef>
              <a:spcAft>
                <a:spcPct val="0"/>
              </a:spcAft>
            </a:pPr>
            <a:r>
              <a:rPr lang="en-GB" sz="2000" b="1" dirty="0">
                <a:solidFill>
                  <a:srgbClr val="000000"/>
                </a:solidFill>
              </a:rPr>
              <a:t>DJF Z500</a:t>
            </a:r>
          </a:p>
        </p:txBody>
      </p:sp>
      <p:sp>
        <p:nvSpPr>
          <p:cNvPr id="4" name="TextBox 3"/>
          <p:cNvSpPr txBox="1"/>
          <p:nvPr/>
        </p:nvSpPr>
        <p:spPr>
          <a:xfrm>
            <a:off x="6670661" y="1187521"/>
            <a:ext cx="3385461" cy="707886"/>
          </a:xfrm>
          <a:prstGeom prst="rect">
            <a:avLst/>
          </a:prstGeom>
          <a:noFill/>
        </p:spPr>
        <p:txBody>
          <a:bodyPr wrap="square" rtlCol="0">
            <a:spAutoFit/>
          </a:bodyPr>
          <a:lstStyle/>
          <a:p>
            <a:pPr algn="ctr" defTabSz="914400" eaLnBrk="0" fontAlgn="base" hangingPunct="0">
              <a:spcBef>
                <a:spcPct val="0"/>
              </a:spcBef>
              <a:spcAft>
                <a:spcPct val="0"/>
              </a:spcAft>
            </a:pPr>
            <a:r>
              <a:rPr lang="en-GB" sz="2000" b="1" dirty="0">
                <a:solidFill>
                  <a:srgbClr val="000000"/>
                </a:solidFill>
              </a:rPr>
              <a:t>S4 </a:t>
            </a:r>
            <a:r>
              <a:rPr lang="en-GB" sz="2000" b="1" dirty="0" smtClean="0">
                <a:solidFill>
                  <a:srgbClr val="000000"/>
                </a:solidFill>
              </a:rPr>
              <a:t>ACC</a:t>
            </a:r>
          </a:p>
          <a:p>
            <a:pPr algn="ctr" defTabSz="914400" eaLnBrk="0" fontAlgn="base" hangingPunct="0">
              <a:spcBef>
                <a:spcPct val="0"/>
              </a:spcBef>
              <a:spcAft>
                <a:spcPct val="0"/>
              </a:spcAft>
            </a:pPr>
            <a:r>
              <a:rPr lang="en-GB" sz="2000" b="1" dirty="0" smtClean="0">
                <a:solidFill>
                  <a:srgbClr val="000000"/>
                </a:solidFill>
              </a:rPr>
              <a:t>perfect </a:t>
            </a:r>
            <a:r>
              <a:rPr lang="en-GB" sz="2000" b="1" dirty="0">
                <a:solidFill>
                  <a:srgbClr val="000000"/>
                </a:solidFill>
              </a:rPr>
              <a:t>model limit</a:t>
            </a:r>
          </a:p>
        </p:txBody>
      </p:sp>
      <p:sp>
        <p:nvSpPr>
          <p:cNvPr id="2" name="Footer Placeholder 1"/>
          <p:cNvSpPr>
            <a:spLocks noGrp="1"/>
          </p:cNvSpPr>
          <p:nvPr>
            <p:ph type="ftr" sz="quarter" idx="3"/>
          </p:nvPr>
        </p:nvSpPr>
        <p:spPr/>
        <p:txBody>
          <a:bodyPr/>
          <a:lstStyle/>
          <a:p>
            <a:r>
              <a:rPr lang="en-US" smtClean="0"/>
              <a:t>Predictability training course 2016: seasonal forecasting systems</a:t>
            </a:r>
            <a:endParaRPr lang="en-US" dirty="0"/>
          </a:p>
        </p:txBody>
      </p:sp>
      <p:sp>
        <p:nvSpPr>
          <p:cNvPr id="7" name="Slide Number Placeholder 6"/>
          <p:cNvSpPr>
            <a:spLocks noGrp="1"/>
          </p:cNvSpPr>
          <p:nvPr>
            <p:ph type="sldNum" sz="quarter" idx="10"/>
          </p:nvPr>
        </p:nvSpPr>
        <p:spPr/>
        <p:txBody>
          <a:bodyPr/>
          <a:lstStyle/>
          <a:p>
            <a:fld id="{E4AB80EA-DB86-D849-B86F-15DAF31F0474}" type="slidenum">
              <a:rPr lang="en-US" smtClean="0"/>
              <a:pPr/>
              <a:t>43</a:t>
            </a:fld>
            <a:endParaRPr lang="en-US" dirty="0"/>
          </a:p>
        </p:txBody>
      </p:sp>
    </p:spTree>
    <p:extLst>
      <p:ext uri="{BB962C8B-B14F-4D97-AF65-F5344CB8AC3E}">
        <p14:creationId xmlns:p14="http://schemas.microsoft.com/office/powerpoint/2010/main" val="79120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17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GB" dirty="0" smtClean="0"/>
              <a:t>Predictive skill vs. Predictability limit</a:t>
            </a:r>
            <a:endParaRPr lang="en-GB" dirty="0"/>
          </a:p>
        </p:txBody>
      </p:sp>
      <p:pic>
        <p:nvPicPr>
          <p:cNvPr id="8194" name="Picture 2" descr="H:\accsig.gif"/>
          <p:cNvPicPr>
            <a:picLocks noChangeAspect="1" noChangeArrowheads="1"/>
          </p:cNvPicPr>
          <p:nvPr/>
        </p:nvPicPr>
        <p:blipFill rotWithShape="1">
          <a:blip r:embed="rId2">
            <a:extLst>
              <a:ext uri="{28A0092B-C50C-407E-A947-70E740481C1C}">
                <a14:useLocalDpi xmlns:a14="http://schemas.microsoft.com/office/drawing/2010/main" val="0"/>
              </a:ext>
            </a:extLst>
          </a:blip>
          <a:srcRect r="4339"/>
          <a:stretch/>
        </p:blipFill>
        <p:spPr bwMode="auto">
          <a:xfrm>
            <a:off x="756249" y="1772816"/>
            <a:ext cx="5338551" cy="3973830"/>
          </a:xfrm>
          <a:prstGeom prst="rect">
            <a:avLst/>
          </a:prstGeom>
          <a:noFill/>
          <a:extLst>
            <a:ext uri="{909E8E84-426E-40DD-AFC4-6F175D3DCCD1}">
              <a14:hiddenFill xmlns:a14="http://schemas.microsoft.com/office/drawing/2010/main">
                <a:solidFill>
                  <a:srgbClr val="FFFFFF"/>
                </a:solidFill>
              </a14:hiddenFill>
            </a:ext>
          </a:extLst>
        </p:spPr>
      </p:pic>
      <p:pic>
        <p:nvPicPr>
          <p:cNvPr id="8195" name="Picture 3" descr="H:\accp_mslp.gif"/>
          <p:cNvPicPr>
            <a:picLocks noChangeAspect="1" noChangeArrowheads="1"/>
          </p:cNvPicPr>
          <p:nvPr/>
        </p:nvPicPr>
        <p:blipFill rotWithShape="1">
          <a:blip r:embed="rId3">
            <a:extLst>
              <a:ext uri="{28A0092B-C50C-407E-A947-70E740481C1C}">
                <a14:useLocalDpi xmlns:a14="http://schemas.microsoft.com/office/drawing/2010/main" val="0"/>
              </a:ext>
            </a:extLst>
          </a:blip>
          <a:srcRect l="1629" r="2978"/>
          <a:stretch/>
        </p:blipFill>
        <p:spPr bwMode="auto">
          <a:xfrm>
            <a:off x="6094800" y="1772816"/>
            <a:ext cx="5323595" cy="3973830"/>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p:cNvSpPr txBox="1"/>
          <p:nvPr/>
        </p:nvSpPr>
        <p:spPr>
          <a:xfrm>
            <a:off x="1772546" y="1372706"/>
            <a:ext cx="3579742" cy="400110"/>
          </a:xfrm>
          <a:prstGeom prst="rect">
            <a:avLst/>
          </a:prstGeom>
          <a:noFill/>
        </p:spPr>
        <p:txBody>
          <a:bodyPr wrap="square" rtlCol="0">
            <a:spAutoFit/>
          </a:bodyPr>
          <a:lstStyle/>
          <a:p>
            <a:pPr algn="ctr" defTabSz="914400" eaLnBrk="0" fontAlgn="base" hangingPunct="0">
              <a:spcBef>
                <a:spcPct val="0"/>
              </a:spcBef>
              <a:spcAft>
                <a:spcPct val="0"/>
              </a:spcAft>
            </a:pPr>
            <a:r>
              <a:rPr lang="en-GB" sz="2000" b="1" dirty="0" smtClean="0">
                <a:solidFill>
                  <a:srgbClr val="000000"/>
                </a:solidFill>
              </a:rPr>
              <a:t>DJF Z500</a:t>
            </a:r>
            <a:endParaRPr lang="en-GB" sz="2000" b="1" dirty="0">
              <a:solidFill>
                <a:srgbClr val="000000"/>
              </a:solidFill>
            </a:endParaRPr>
          </a:p>
        </p:txBody>
      </p:sp>
      <p:sp>
        <p:nvSpPr>
          <p:cNvPr id="4" name="TextBox 3"/>
          <p:cNvSpPr txBox="1"/>
          <p:nvPr/>
        </p:nvSpPr>
        <p:spPr>
          <a:xfrm>
            <a:off x="2254951" y="5345147"/>
            <a:ext cx="3097337" cy="954107"/>
          </a:xfrm>
          <a:prstGeom prst="rect">
            <a:avLst/>
          </a:prstGeom>
          <a:noFill/>
        </p:spPr>
        <p:txBody>
          <a:bodyPr wrap="square" rtlCol="0">
            <a:spAutoFit/>
          </a:bodyPr>
          <a:lstStyle/>
          <a:p>
            <a:pPr algn="ctr" defTabSz="914400" eaLnBrk="0" fontAlgn="base" hangingPunct="0">
              <a:spcBef>
                <a:spcPct val="0"/>
              </a:spcBef>
              <a:spcAft>
                <a:spcPct val="0"/>
              </a:spcAft>
            </a:pPr>
            <a:r>
              <a:rPr lang="en-GB" sz="1400" b="1" dirty="0">
                <a:solidFill>
                  <a:srgbClr val="919191"/>
                </a:solidFill>
              </a:rPr>
              <a:t>Indistinguishable from perfect</a:t>
            </a:r>
          </a:p>
          <a:p>
            <a:pPr algn="ctr" defTabSz="914400" eaLnBrk="0" fontAlgn="base" hangingPunct="0">
              <a:spcBef>
                <a:spcPct val="0"/>
              </a:spcBef>
              <a:spcAft>
                <a:spcPct val="0"/>
              </a:spcAft>
            </a:pPr>
            <a:r>
              <a:rPr lang="en-GB" sz="1400" b="1" dirty="0">
                <a:solidFill>
                  <a:srgbClr val="0066FF"/>
                </a:solidFill>
              </a:rPr>
              <a:t>Worse than perfect</a:t>
            </a:r>
          </a:p>
          <a:p>
            <a:pPr algn="ctr" defTabSz="914400" eaLnBrk="0" fontAlgn="base" hangingPunct="0">
              <a:spcBef>
                <a:spcPct val="0"/>
              </a:spcBef>
              <a:spcAft>
                <a:spcPct val="0"/>
              </a:spcAft>
            </a:pPr>
            <a:r>
              <a:rPr lang="en-GB" sz="1400" b="1" dirty="0">
                <a:solidFill>
                  <a:srgbClr val="FF9900"/>
                </a:solidFill>
              </a:rPr>
              <a:t>Better than perfect</a:t>
            </a:r>
          </a:p>
        </p:txBody>
      </p:sp>
      <p:sp>
        <p:nvSpPr>
          <p:cNvPr id="2" name="Footer Placeholder 1"/>
          <p:cNvSpPr>
            <a:spLocks noGrp="1"/>
          </p:cNvSpPr>
          <p:nvPr>
            <p:ph type="ftr" sz="quarter" idx="3"/>
          </p:nvPr>
        </p:nvSpPr>
        <p:spPr/>
        <p:txBody>
          <a:bodyPr/>
          <a:lstStyle/>
          <a:p>
            <a:r>
              <a:rPr lang="en-US" smtClean="0"/>
              <a:t>Predictability training course 2016: seasonal forecasting systems</a:t>
            </a:r>
            <a:endParaRPr lang="en-US" dirty="0"/>
          </a:p>
        </p:txBody>
      </p:sp>
      <p:sp>
        <p:nvSpPr>
          <p:cNvPr id="7" name="Slide Number Placeholder 6"/>
          <p:cNvSpPr>
            <a:spLocks noGrp="1"/>
          </p:cNvSpPr>
          <p:nvPr>
            <p:ph type="sldNum" sz="quarter" idx="10"/>
          </p:nvPr>
        </p:nvSpPr>
        <p:spPr/>
        <p:txBody>
          <a:bodyPr/>
          <a:lstStyle/>
          <a:p>
            <a:fld id="{E4AB80EA-DB86-D849-B86F-15DAF31F0474}" type="slidenum">
              <a:rPr lang="en-US" smtClean="0"/>
              <a:pPr/>
              <a:t>44</a:t>
            </a:fld>
            <a:endParaRPr lang="en-US" dirty="0"/>
          </a:p>
        </p:txBody>
      </p:sp>
      <p:sp>
        <p:nvSpPr>
          <p:cNvPr id="8" name="TextBox 7"/>
          <p:cNvSpPr txBox="1"/>
          <p:nvPr/>
        </p:nvSpPr>
        <p:spPr>
          <a:xfrm>
            <a:off x="7909253" y="1372706"/>
            <a:ext cx="1694688" cy="400110"/>
          </a:xfrm>
          <a:prstGeom prst="rect">
            <a:avLst/>
          </a:prstGeom>
          <a:noFill/>
        </p:spPr>
        <p:txBody>
          <a:bodyPr wrap="square" rtlCol="0">
            <a:spAutoFit/>
          </a:bodyPr>
          <a:lstStyle/>
          <a:p>
            <a:r>
              <a:rPr lang="en-GB" sz="2000" b="1" dirty="0" smtClean="0"/>
              <a:t>DJF MSLP</a:t>
            </a:r>
            <a:endParaRPr lang="en-GB" sz="2000" b="1" dirty="0"/>
          </a:p>
        </p:txBody>
      </p:sp>
    </p:spTree>
    <p:extLst>
      <p:ext uri="{BB962C8B-B14F-4D97-AF65-F5344CB8AC3E}">
        <p14:creationId xmlns:p14="http://schemas.microsoft.com/office/powerpoint/2010/main" val="2729320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Challenge: sampling errors are large!</a:t>
            </a:r>
            <a:endParaRPr lang="en-GB" dirty="0"/>
          </a:p>
        </p:txBody>
      </p:sp>
      <p:pic>
        <p:nvPicPr>
          <p:cNvPr id="1026" name="Picture 2" descr="H:\tsplots\S4_errbars.gif"/>
          <p:cNvPicPr>
            <a:picLocks noGrp="1" noChangeAspect="1" noChangeArrowheads="1"/>
          </p:cNvPicPr>
          <p:nvPr>
            <p:ph sz="quarter" idx="14"/>
          </p:nvPr>
        </p:nvPicPr>
        <p:blipFill rotWithShape="1">
          <a:blip r:embed="rId2">
            <a:extLst>
              <a:ext uri="{28A0092B-C50C-407E-A947-70E740481C1C}">
                <a14:useLocalDpi xmlns:a14="http://schemas.microsoft.com/office/drawing/2010/main" val="0"/>
              </a:ext>
            </a:extLst>
          </a:blip>
          <a:stretch/>
        </p:blipFill>
        <p:spPr bwMode="auto">
          <a:xfrm rot="5400000">
            <a:off x="2138704" y="-90228"/>
            <a:ext cx="5100638" cy="7218045"/>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p:cNvSpPr txBox="1"/>
          <p:nvPr/>
        </p:nvSpPr>
        <p:spPr>
          <a:xfrm>
            <a:off x="7557012" y="1889877"/>
            <a:ext cx="2592288" cy="1569660"/>
          </a:xfrm>
          <a:prstGeom prst="rect">
            <a:avLst/>
          </a:prstGeom>
          <a:noFill/>
        </p:spPr>
        <p:txBody>
          <a:bodyPr wrap="square" rtlCol="0">
            <a:spAutoFit/>
          </a:bodyPr>
          <a:lstStyle/>
          <a:p>
            <a:pPr algn="ctr" defTabSz="914400" eaLnBrk="0" fontAlgn="base" hangingPunct="0">
              <a:spcBef>
                <a:spcPct val="0"/>
              </a:spcBef>
              <a:spcAft>
                <a:spcPct val="0"/>
              </a:spcAft>
            </a:pPr>
            <a:r>
              <a:rPr lang="en-GB" sz="1200" dirty="0">
                <a:solidFill>
                  <a:srgbClr val="000000"/>
                </a:solidFill>
              </a:rPr>
              <a:t>Box =</a:t>
            </a:r>
            <a:r>
              <a:rPr lang="en-GB" sz="2400" b="1" dirty="0">
                <a:solidFill>
                  <a:srgbClr val="000000"/>
                </a:solidFill>
              </a:rPr>
              <a:t> </a:t>
            </a:r>
            <a:r>
              <a:rPr lang="en-GB" sz="1200" dirty="0">
                <a:solidFill>
                  <a:srgbClr val="000000"/>
                </a:solidFill>
              </a:rPr>
              <a:t>95% interval, bootstrapping on ensemble size</a:t>
            </a:r>
          </a:p>
          <a:p>
            <a:pPr algn="ctr" defTabSz="914400" eaLnBrk="0" fontAlgn="base" hangingPunct="0">
              <a:spcBef>
                <a:spcPct val="0"/>
              </a:spcBef>
              <a:spcAft>
                <a:spcPct val="0"/>
              </a:spcAft>
            </a:pPr>
            <a:endParaRPr lang="en-GB" sz="1200" dirty="0">
              <a:solidFill>
                <a:srgbClr val="000000"/>
              </a:solidFill>
            </a:endParaRPr>
          </a:p>
          <a:p>
            <a:pPr algn="ctr" defTabSz="914400" eaLnBrk="0" fontAlgn="base" hangingPunct="0">
              <a:spcBef>
                <a:spcPct val="0"/>
              </a:spcBef>
              <a:spcAft>
                <a:spcPct val="0"/>
              </a:spcAft>
            </a:pPr>
            <a:r>
              <a:rPr lang="en-GB" sz="1200" dirty="0">
                <a:solidFill>
                  <a:srgbClr val="000000"/>
                </a:solidFill>
              </a:rPr>
              <a:t>Whiskers = 95% interval,</a:t>
            </a:r>
          </a:p>
          <a:p>
            <a:pPr algn="ctr" defTabSz="914400" eaLnBrk="0" fontAlgn="base" hangingPunct="0">
              <a:spcBef>
                <a:spcPct val="0"/>
              </a:spcBef>
              <a:spcAft>
                <a:spcPct val="0"/>
              </a:spcAft>
            </a:pPr>
            <a:r>
              <a:rPr lang="en-GB" sz="1200" dirty="0">
                <a:solidFill>
                  <a:srgbClr val="000000"/>
                </a:solidFill>
              </a:rPr>
              <a:t>bootstrapping on years included</a:t>
            </a:r>
          </a:p>
        </p:txBody>
      </p:sp>
      <p:sp>
        <p:nvSpPr>
          <p:cNvPr id="3" name="Footer Placeholder 2"/>
          <p:cNvSpPr>
            <a:spLocks noGrp="1"/>
          </p:cNvSpPr>
          <p:nvPr>
            <p:ph type="ftr" sz="quarter" idx="3"/>
          </p:nvPr>
        </p:nvSpPr>
        <p:spPr/>
        <p:txBody>
          <a:bodyPr/>
          <a:lstStyle/>
          <a:p>
            <a:r>
              <a:rPr lang="en-US" smtClean="0"/>
              <a:t>Predictability training course 2016: seasonal forecasting systems</a:t>
            </a:r>
            <a:endParaRPr lang="en-US" dirty="0"/>
          </a:p>
        </p:txBody>
      </p:sp>
      <p:sp>
        <p:nvSpPr>
          <p:cNvPr id="4" name="Slide Number Placeholder 3"/>
          <p:cNvSpPr>
            <a:spLocks noGrp="1"/>
          </p:cNvSpPr>
          <p:nvPr>
            <p:ph type="sldNum" sz="quarter" idx="10"/>
          </p:nvPr>
        </p:nvSpPr>
        <p:spPr/>
        <p:txBody>
          <a:bodyPr/>
          <a:lstStyle/>
          <a:p>
            <a:fld id="{E4AB80EA-DB86-D849-B86F-15DAF31F0474}" type="slidenum">
              <a:rPr lang="en-US" smtClean="0"/>
              <a:pPr/>
              <a:t>45</a:t>
            </a:fld>
            <a:endParaRPr lang="en-US" dirty="0"/>
          </a:p>
        </p:txBody>
      </p:sp>
    </p:spTree>
    <p:extLst>
      <p:ext uri="{BB962C8B-B14F-4D97-AF65-F5344CB8AC3E}">
        <p14:creationId xmlns:p14="http://schemas.microsoft.com/office/powerpoint/2010/main" val="2925477254"/>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How good are the forecasts? </a:t>
            </a:r>
            <a:endParaRPr lang="en-GB" dirty="0"/>
          </a:p>
        </p:txBody>
      </p:sp>
      <p:sp>
        <p:nvSpPr>
          <p:cNvPr id="4" name="Content Placeholder 3"/>
          <p:cNvSpPr>
            <a:spLocks noGrp="1"/>
          </p:cNvSpPr>
          <p:nvPr>
            <p:ph sz="quarter" idx="14"/>
          </p:nvPr>
        </p:nvSpPr>
        <p:spPr/>
        <p:txBody>
          <a:bodyPr/>
          <a:lstStyle/>
          <a:p>
            <a:r>
              <a:rPr lang="en-GB" dirty="0" smtClean="0"/>
              <a:t>Skill (ACC, BSS, ROC, …) relative to climate is typically moderate to high in the tropics, moderate to low in mid-latitudes.</a:t>
            </a:r>
          </a:p>
          <a:p>
            <a:r>
              <a:rPr lang="en-GB" dirty="0" smtClean="0"/>
              <a:t>Reliability is on average moderately good; large ensemble sizes are needed to measure this in low-predictability areas.</a:t>
            </a:r>
          </a:p>
          <a:p>
            <a:r>
              <a:rPr lang="en-GB" dirty="0" smtClean="0"/>
              <a:t>Even with large ensemble sizes, the limited number of years means that skill assessments have large uncertainties in mid-latitude regions.</a:t>
            </a:r>
          </a:p>
          <a:p>
            <a:r>
              <a:rPr lang="en-GB" dirty="0" smtClean="0"/>
              <a:t>Can average skill over many </a:t>
            </a:r>
            <a:r>
              <a:rPr lang="en-GB" dirty="0" err="1" smtClean="0"/>
              <a:t>gridpoints</a:t>
            </a:r>
            <a:r>
              <a:rPr lang="en-GB" dirty="0" smtClean="0"/>
              <a:t>, seasons </a:t>
            </a:r>
            <a:r>
              <a:rPr lang="en-GB" dirty="0" err="1" smtClean="0"/>
              <a:t>etc</a:t>
            </a:r>
            <a:r>
              <a:rPr lang="en-GB" dirty="0" smtClean="0"/>
              <a:t>, but trade resolution to gain accuracy.</a:t>
            </a:r>
          </a:p>
          <a:p>
            <a:r>
              <a:rPr lang="en-GB" dirty="0" smtClean="0"/>
              <a:t>Indications that in some cases the forecast spread is too large.</a:t>
            </a:r>
            <a:endParaRPr lang="en-GB" dirty="0"/>
          </a:p>
        </p:txBody>
      </p:sp>
      <p:sp>
        <p:nvSpPr>
          <p:cNvPr id="3" name="Footer Placeholder 2"/>
          <p:cNvSpPr>
            <a:spLocks noGrp="1"/>
          </p:cNvSpPr>
          <p:nvPr>
            <p:ph type="ftr" sz="quarter" idx="3"/>
          </p:nvPr>
        </p:nvSpPr>
        <p:spPr/>
        <p:txBody>
          <a:bodyPr/>
          <a:lstStyle/>
          <a:p>
            <a:r>
              <a:rPr lang="en-US" smtClean="0"/>
              <a:t>Predictability training course 2016: seasonal forecasting systems</a:t>
            </a:r>
            <a:endParaRPr lang="en-US" dirty="0"/>
          </a:p>
        </p:txBody>
      </p:sp>
      <p:sp>
        <p:nvSpPr>
          <p:cNvPr id="5" name="Slide Number Placeholder 4"/>
          <p:cNvSpPr>
            <a:spLocks noGrp="1"/>
          </p:cNvSpPr>
          <p:nvPr>
            <p:ph type="sldNum" sz="quarter" idx="10"/>
          </p:nvPr>
        </p:nvSpPr>
        <p:spPr/>
        <p:txBody>
          <a:bodyPr/>
          <a:lstStyle/>
          <a:p>
            <a:fld id="{E4AB80EA-DB86-D849-B86F-15DAF31F0474}" type="slidenum">
              <a:rPr lang="en-US" smtClean="0"/>
              <a:pPr/>
              <a:t>46</a:t>
            </a:fld>
            <a:endParaRPr lang="en-US" dirty="0"/>
          </a:p>
        </p:txBody>
      </p:sp>
    </p:spTree>
    <p:extLst>
      <p:ext uri="{BB962C8B-B14F-4D97-AF65-F5344CB8AC3E}">
        <p14:creationId xmlns:p14="http://schemas.microsoft.com/office/powerpoint/2010/main" val="151833133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69090" name="Rectangle 2"/>
          <p:cNvSpPr>
            <a:spLocks noGrp="1" noChangeArrowheads="1"/>
          </p:cNvSpPr>
          <p:nvPr>
            <p:ph type="title"/>
          </p:nvPr>
        </p:nvSpPr>
        <p:spPr/>
        <p:txBody>
          <a:bodyPr/>
          <a:lstStyle/>
          <a:p>
            <a:r>
              <a:rPr lang="en-GB"/>
              <a:t>Model error and forecast interpretation</a:t>
            </a:r>
          </a:p>
        </p:txBody>
      </p:sp>
      <p:sp>
        <p:nvSpPr>
          <p:cNvPr id="1369091" name="Rectangle 3"/>
          <p:cNvSpPr>
            <a:spLocks noGrp="1" noChangeArrowheads="1"/>
          </p:cNvSpPr>
          <p:nvPr>
            <p:ph sz="quarter" idx="14"/>
          </p:nvPr>
        </p:nvSpPr>
        <p:spPr/>
        <p:txBody>
          <a:bodyPr/>
          <a:lstStyle/>
          <a:p>
            <a:r>
              <a:rPr lang="en-GB" dirty="0"/>
              <a:t>Model error is </a:t>
            </a:r>
            <a:r>
              <a:rPr lang="en-GB" dirty="0" smtClean="0"/>
              <a:t>still quite</a:t>
            </a:r>
            <a:r>
              <a:rPr lang="en-GB" dirty="0" smtClean="0"/>
              <a:t> large, relative to requirements</a:t>
            </a:r>
            <a:endParaRPr lang="en-GB" dirty="0"/>
          </a:p>
          <a:p>
            <a:pPr lvl="1">
              <a:lnSpc>
                <a:spcPct val="90000"/>
              </a:lnSpc>
            </a:pPr>
            <a:r>
              <a:rPr lang="en-GB" dirty="0"/>
              <a:t>It </a:t>
            </a:r>
            <a:r>
              <a:rPr lang="en-GB" dirty="0" smtClean="0"/>
              <a:t>still dominates some SST </a:t>
            </a:r>
            <a:r>
              <a:rPr lang="en-GB" dirty="0"/>
              <a:t>forecast </a:t>
            </a:r>
            <a:r>
              <a:rPr lang="en-GB" dirty="0" smtClean="0"/>
              <a:t>errors (e.g. west Pacific)</a:t>
            </a:r>
            <a:endParaRPr lang="en-GB" dirty="0"/>
          </a:p>
          <a:p>
            <a:pPr lvl="1">
              <a:lnSpc>
                <a:spcPct val="90000"/>
              </a:lnSpc>
            </a:pPr>
            <a:r>
              <a:rPr lang="en-GB" dirty="0"/>
              <a:t>Mean state and variability errors are very significant</a:t>
            </a:r>
          </a:p>
          <a:p>
            <a:pPr lvl="1">
              <a:lnSpc>
                <a:spcPct val="90000"/>
              </a:lnSpc>
            </a:pPr>
            <a:r>
              <a:rPr lang="en-GB" dirty="0"/>
              <a:t>Errors cannot be easily fixed</a:t>
            </a:r>
          </a:p>
          <a:p>
            <a:pPr lvl="1">
              <a:lnSpc>
                <a:spcPct val="90000"/>
              </a:lnSpc>
            </a:pPr>
            <a:endParaRPr lang="en-GB" dirty="0"/>
          </a:p>
          <a:p>
            <a:r>
              <a:rPr lang="en-GB" dirty="0"/>
              <a:t>Products typically account for sampling error only</a:t>
            </a:r>
          </a:p>
          <a:p>
            <a:pPr lvl="1">
              <a:lnSpc>
                <a:spcPct val="90000"/>
              </a:lnSpc>
            </a:pPr>
            <a:r>
              <a:rPr lang="en-GB" dirty="0">
                <a:solidFill>
                  <a:schemeClr val="hlink"/>
                </a:solidFill>
              </a:rPr>
              <a:t>Don’t</a:t>
            </a:r>
            <a:r>
              <a:rPr lang="en-GB" dirty="0"/>
              <a:t> take model probabilities as true probabilities</a:t>
            </a:r>
          </a:p>
          <a:p>
            <a:pPr lvl="1">
              <a:lnSpc>
                <a:spcPct val="90000"/>
              </a:lnSpc>
            </a:pPr>
            <a:endParaRPr lang="en-GB" dirty="0"/>
          </a:p>
          <a:p>
            <a:r>
              <a:rPr lang="en-GB" dirty="0"/>
              <a:t>Estimating forecast skill can be difficult</a:t>
            </a:r>
          </a:p>
          <a:p>
            <a:pPr lvl="1">
              <a:lnSpc>
                <a:spcPct val="90000"/>
              </a:lnSpc>
            </a:pPr>
            <a:r>
              <a:rPr lang="en-GB" dirty="0"/>
              <a:t>In many cases, data is insufficient to produce sensible estimates</a:t>
            </a:r>
          </a:p>
          <a:p>
            <a:pPr lvl="1">
              <a:lnSpc>
                <a:spcPct val="90000"/>
              </a:lnSpc>
            </a:pPr>
            <a:r>
              <a:rPr lang="en-GB" dirty="0" smtClean="0"/>
              <a:t>This problem will not go away</a:t>
            </a:r>
            <a:endParaRPr lang="en-GB" dirty="0"/>
          </a:p>
          <a:p>
            <a:pPr lvl="1">
              <a:lnSpc>
                <a:spcPct val="90000"/>
              </a:lnSpc>
            </a:pPr>
            <a:endParaRPr lang="en-GB" dirty="0"/>
          </a:p>
          <a:p>
            <a:r>
              <a:rPr lang="en-GB" dirty="0">
                <a:solidFill>
                  <a:schemeClr val="hlink"/>
                </a:solidFill>
              </a:rPr>
              <a:t>In the end we need trustworthy models</a:t>
            </a:r>
          </a:p>
          <a:p>
            <a:pPr lvl="1">
              <a:lnSpc>
                <a:spcPct val="90000"/>
              </a:lnSpc>
            </a:pPr>
            <a:r>
              <a:rPr lang="en-GB" dirty="0">
                <a:solidFill>
                  <a:schemeClr val="hlink"/>
                </a:solidFill>
              </a:rPr>
              <a:t>(Multi-model ensembles are </a:t>
            </a:r>
            <a:r>
              <a:rPr lang="en-GB" dirty="0" smtClean="0">
                <a:solidFill>
                  <a:schemeClr val="hlink"/>
                </a:solidFill>
              </a:rPr>
              <a:t>helpful, but </a:t>
            </a:r>
            <a:r>
              <a:rPr lang="en-GB" dirty="0">
                <a:solidFill>
                  <a:schemeClr val="hlink"/>
                </a:solidFill>
              </a:rPr>
              <a:t>only partially span the space of model errors)</a:t>
            </a:r>
          </a:p>
        </p:txBody>
      </p:sp>
      <p:sp>
        <p:nvSpPr>
          <p:cNvPr id="2" name="Footer Placeholder 1"/>
          <p:cNvSpPr>
            <a:spLocks noGrp="1"/>
          </p:cNvSpPr>
          <p:nvPr>
            <p:ph type="ftr" sz="quarter" idx="3"/>
          </p:nvPr>
        </p:nvSpPr>
        <p:spPr/>
        <p:txBody>
          <a:bodyPr/>
          <a:lstStyle/>
          <a:p>
            <a:r>
              <a:rPr lang="en-US" smtClean="0"/>
              <a:t>Predictability training course 2016: seasonal forecasting systems</a:t>
            </a:r>
            <a:endParaRPr lang="en-US" dirty="0"/>
          </a:p>
        </p:txBody>
      </p:sp>
      <p:sp>
        <p:nvSpPr>
          <p:cNvPr id="3" name="Slide Number Placeholder 2"/>
          <p:cNvSpPr>
            <a:spLocks noGrp="1"/>
          </p:cNvSpPr>
          <p:nvPr>
            <p:ph type="sldNum" sz="quarter" idx="10"/>
          </p:nvPr>
        </p:nvSpPr>
        <p:spPr/>
        <p:txBody>
          <a:bodyPr/>
          <a:lstStyle/>
          <a:p>
            <a:fld id="{E4AB80EA-DB86-D849-B86F-15DAF31F0474}" type="slidenum">
              <a:rPr lang="en-US" smtClean="0"/>
              <a:pPr/>
              <a:t>47</a:t>
            </a:fld>
            <a:endParaRPr lang="en-US" dirty="0"/>
          </a:p>
        </p:txBody>
      </p:sp>
    </p:spTree>
    <p:extLst>
      <p:ext uri="{BB962C8B-B14F-4D97-AF65-F5344CB8AC3E}">
        <p14:creationId xmlns:p14="http://schemas.microsoft.com/office/powerpoint/2010/main" val="3979225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369091">
                                            <p:txEl>
                                              <p:pRg st="8" end="8"/>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369091">
                                            <p:txEl>
                                              <p:pRg st="9" end="9"/>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369091">
                                            <p:txEl>
                                              <p:pRg st="10" end="1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369091">
                                            <p:txEl>
                                              <p:pRg st="12" end="12"/>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69091">
                                            <p:txEl>
                                              <p:pRg st="13" end="1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20962" name="Rectangle 2"/>
          <p:cNvSpPr>
            <a:spLocks noGrp="1" noChangeArrowheads="1"/>
          </p:cNvSpPr>
          <p:nvPr>
            <p:ph type="title"/>
          </p:nvPr>
        </p:nvSpPr>
        <p:spPr/>
        <p:txBody>
          <a:bodyPr/>
          <a:lstStyle/>
          <a:p>
            <a:r>
              <a:rPr lang="en-GB"/>
              <a:t>Some final comments</a:t>
            </a:r>
          </a:p>
        </p:txBody>
      </p:sp>
      <p:sp>
        <p:nvSpPr>
          <p:cNvPr id="1320963" name="Rectangle 3"/>
          <p:cNvSpPr>
            <a:spLocks noGrp="1" noChangeArrowheads="1"/>
          </p:cNvSpPr>
          <p:nvPr>
            <p:ph sz="quarter" idx="14"/>
          </p:nvPr>
        </p:nvSpPr>
        <p:spPr/>
        <p:txBody>
          <a:bodyPr/>
          <a:lstStyle/>
          <a:p>
            <a:r>
              <a:rPr lang="en-GB" dirty="0"/>
              <a:t>Plenty of scope for improving model forecasts</a:t>
            </a:r>
          </a:p>
          <a:p>
            <a:pPr lvl="1"/>
            <a:r>
              <a:rPr lang="en-GB" dirty="0"/>
              <a:t>Nino SST </a:t>
            </a:r>
            <a:r>
              <a:rPr lang="en-GB" dirty="0" smtClean="0"/>
              <a:t>forecasts, while good, are still </a:t>
            </a:r>
            <a:r>
              <a:rPr lang="en-GB" dirty="0"/>
              <a:t>worse than predictability limits</a:t>
            </a:r>
          </a:p>
          <a:p>
            <a:pPr lvl="1"/>
            <a:r>
              <a:rPr lang="en-GB" dirty="0"/>
              <a:t>Model errors still obvious in many </a:t>
            </a:r>
            <a:r>
              <a:rPr lang="en-GB" dirty="0" smtClean="0"/>
              <a:t>cases, some processes poorly treated</a:t>
            </a:r>
            <a:endParaRPr lang="en-GB" dirty="0"/>
          </a:p>
          <a:p>
            <a:pPr lvl="1"/>
            <a:r>
              <a:rPr lang="en-GB" dirty="0" smtClean="0"/>
              <a:t>Ocean initial </a:t>
            </a:r>
            <a:r>
              <a:rPr lang="en-GB" dirty="0"/>
              <a:t>conditions </a:t>
            </a:r>
            <a:r>
              <a:rPr lang="en-GB" dirty="0" smtClean="0"/>
              <a:t>~OK </a:t>
            </a:r>
            <a:r>
              <a:rPr lang="en-GB" dirty="0"/>
              <a:t>in </a:t>
            </a:r>
            <a:r>
              <a:rPr lang="en-GB" dirty="0" smtClean="0"/>
              <a:t>Pacific since about 1993, </a:t>
            </a:r>
            <a:r>
              <a:rPr lang="en-GB" dirty="0"/>
              <a:t>recently improved elsewhere by </a:t>
            </a:r>
            <a:r>
              <a:rPr lang="en-GB" dirty="0" smtClean="0"/>
              <a:t>ARGO</a:t>
            </a:r>
            <a:endParaRPr lang="en-GB" dirty="0"/>
          </a:p>
          <a:p>
            <a:r>
              <a:rPr lang="en-GB" dirty="0"/>
              <a:t>Model output -&gt; </a:t>
            </a:r>
            <a:r>
              <a:rPr lang="en-GB" dirty="0" smtClean="0"/>
              <a:t>use of </a:t>
            </a:r>
            <a:r>
              <a:rPr lang="en-GB" dirty="0"/>
              <a:t>forecast </a:t>
            </a:r>
          </a:p>
          <a:p>
            <a:pPr lvl="1"/>
            <a:r>
              <a:rPr lang="en-GB" dirty="0"/>
              <a:t>Calibration and presentation of forecast </a:t>
            </a:r>
            <a:r>
              <a:rPr lang="en-GB" dirty="0" smtClean="0"/>
              <a:t>information</a:t>
            </a:r>
            <a:endParaRPr lang="en-GB" dirty="0"/>
          </a:p>
          <a:p>
            <a:pPr lvl="1"/>
            <a:r>
              <a:rPr lang="en-GB" dirty="0"/>
              <a:t>Potential for multi-model ensembles</a:t>
            </a:r>
          </a:p>
          <a:p>
            <a:pPr lvl="1"/>
            <a:r>
              <a:rPr lang="en-GB" dirty="0" smtClean="0"/>
              <a:t>Integration with decision making</a:t>
            </a:r>
            <a:endParaRPr lang="en-GB" dirty="0"/>
          </a:p>
          <a:p>
            <a:r>
              <a:rPr lang="en-GB" dirty="0"/>
              <a:t>Timescale for improvements</a:t>
            </a:r>
          </a:p>
          <a:p>
            <a:pPr lvl="1"/>
            <a:r>
              <a:rPr lang="en-GB" dirty="0"/>
              <a:t>Optimist: in 10 years, we’ll have much better models, pretty reliable forecasts, confidence in our ability to handle climate variations</a:t>
            </a:r>
          </a:p>
          <a:p>
            <a:pPr lvl="1"/>
            <a:r>
              <a:rPr lang="en-GB" dirty="0"/>
              <a:t>Pessimist: in 10 years, modelling will still be a hard problem, and progress will largely be down to improved calibration</a:t>
            </a:r>
          </a:p>
        </p:txBody>
      </p:sp>
      <p:sp>
        <p:nvSpPr>
          <p:cNvPr id="2" name="Footer Placeholder 1"/>
          <p:cNvSpPr>
            <a:spLocks noGrp="1"/>
          </p:cNvSpPr>
          <p:nvPr>
            <p:ph type="ftr" sz="quarter" idx="3"/>
          </p:nvPr>
        </p:nvSpPr>
        <p:spPr/>
        <p:txBody>
          <a:bodyPr/>
          <a:lstStyle/>
          <a:p>
            <a:r>
              <a:rPr lang="en-US" smtClean="0"/>
              <a:t>Predictability training course 2016: seasonal forecasting systems</a:t>
            </a:r>
            <a:endParaRPr lang="en-US" dirty="0"/>
          </a:p>
        </p:txBody>
      </p:sp>
      <p:sp>
        <p:nvSpPr>
          <p:cNvPr id="3" name="Slide Number Placeholder 2"/>
          <p:cNvSpPr>
            <a:spLocks noGrp="1"/>
          </p:cNvSpPr>
          <p:nvPr>
            <p:ph type="sldNum" sz="quarter" idx="10"/>
          </p:nvPr>
        </p:nvSpPr>
        <p:spPr/>
        <p:txBody>
          <a:bodyPr/>
          <a:lstStyle/>
          <a:p>
            <a:fld id="{E4AB80EA-DB86-D849-B86F-15DAF31F0474}" type="slidenum">
              <a:rPr lang="en-US" smtClean="0"/>
              <a:pPr/>
              <a:t>48</a:t>
            </a:fld>
            <a:endParaRPr lang="en-US" dirty="0"/>
          </a:p>
        </p:txBody>
      </p:sp>
    </p:spTree>
    <p:extLst>
      <p:ext uri="{BB962C8B-B14F-4D97-AF65-F5344CB8AC3E}">
        <p14:creationId xmlns:p14="http://schemas.microsoft.com/office/powerpoint/2010/main" val="4135771345"/>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5122" name="Rectangle 2"/>
          <p:cNvSpPr>
            <a:spLocks noGrp="1" noChangeArrowheads="1"/>
          </p:cNvSpPr>
          <p:nvPr>
            <p:ph type="title"/>
          </p:nvPr>
        </p:nvSpPr>
        <p:spPr/>
        <p:txBody>
          <a:bodyPr/>
          <a:lstStyle/>
          <a:p>
            <a:r>
              <a:rPr lang="en-GB"/>
              <a:t>Step 1: Build a coupled model</a:t>
            </a:r>
          </a:p>
        </p:txBody>
      </p:sp>
      <p:sp>
        <p:nvSpPr>
          <p:cNvPr id="1285123" name="Rectangle 3"/>
          <p:cNvSpPr>
            <a:spLocks noGrp="1" noChangeArrowheads="1"/>
          </p:cNvSpPr>
          <p:nvPr>
            <p:ph sz="quarter" idx="14"/>
          </p:nvPr>
        </p:nvSpPr>
        <p:spPr/>
        <p:txBody>
          <a:bodyPr/>
          <a:lstStyle/>
          <a:p>
            <a:r>
              <a:rPr lang="en-GB" dirty="0"/>
              <a:t>IFS (atmosphere)</a:t>
            </a:r>
          </a:p>
          <a:p>
            <a:pPr lvl="1"/>
            <a:r>
              <a:rPr lang="en-GB" dirty="0" smtClean="0">
                <a:solidFill>
                  <a:srgbClr val="FF0000"/>
                </a:solidFill>
              </a:rPr>
              <a:t>T</a:t>
            </a:r>
            <a:r>
              <a:rPr lang="en-GB" baseline="-25000" dirty="0" smtClean="0">
                <a:solidFill>
                  <a:srgbClr val="FF0000"/>
                </a:solidFill>
              </a:rPr>
              <a:t>L</a:t>
            </a:r>
            <a:r>
              <a:rPr lang="en-GB" dirty="0" smtClean="0">
                <a:solidFill>
                  <a:srgbClr val="FF0000"/>
                </a:solidFill>
              </a:rPr>
              <a:t>255L91</a:t>
            </a:r>
            <a:r>
              <a:rPr lang="en-GB" dirty="0" smtClean="0"/>
              <a:t> Cy36r4, 0.7° grid </a:t>
            </a:r>
            <a:r>
              <a:rPr lang="en-GB" dirty="0"/>
              <a:t>for </a:t>
            </a:r>
            <a:r>
              <a:rPr lang="en-GB" dirty="0" smtClean="0"/>
              <a:t>physics, full stratosphere </a:t>
            </a:r>
          </a:p>
          <a:p>
            <a:pPr lvl="1"/>
            <a:r>
              <a:rPr lang="en-GB" dirty="0" smtClean="0"/>
              <a:t>Modifications to stratospheric physics and lakes</a:t>
            </a:r>
            <a:endParaRPr lang="en-GB" dirty="0"/>
          </a:p>
          <a:p>
            <a:pPr lvl="1"/>
            <a:r>
              <a:rPr lang="en-GB" dirty="0" smtClean="0"/>
              <a:t>Singular </a:t>
            </a:r>
            <a:r>
              <a:rPr lang="en-GB" dirty="0"/>
              <a:t>vectors from EPS system to perturb atmosphere initial conditions </a:t>
            </a:r>
          </a:p>
          <a:p>
            <a:pPr lvl="1"/>
            <a:r>
              <a:rPr lang="en-GB" dirty="0"/>
              <a:t>Ocean currents coupled to atmosphere boundary layer calculations</a:t>
            </a:r>
          </a:p>
          <a:p>
            <a:pPr lvl="1"/>
            <a:endParaRPr lang="en-GB" dirty="0"/>
          </a:p>
          <a:p>
            <a:r>
              <a:rPr lang="en-GB" dirty="0" smtClean="0"/>
              <a:t>NEMO </a:t>
            </a:r>
            <a:r>
              <a:rPr lang="en-GB" dirty="0"/>
              <a:t>(ocean)</a:t>
            </a:r>
          </a:p>
          <a:p>
            <a:pPr lvl="1"/>
            <a:r>
              <a:rPr lang="en-GB" dirty="0"/>
              <a:t>Global ocean model, 1x1 mid-latitude resolution, 0.3 near equator</a:t>
            </a:r>
          </a:p>
          <a:p>
            <a:pPr lvl="1"/>
            <a:r>
              <a:rPr lang="en-GB" dirty="0" smtClean="0"/>
              <a:t>Sophisticated 3D-VAR </a:t>
            </a:r>
            <a:r>
              <a:rPr lang="en-GB" dirty="0"/>
              <a:t>ocean </a:t>
            </a:r>
            <a:r>
              <a:rPr lang="en-GB" dirty="0" smtClean="0"/>
              <a:t>analysis system, </a:t>
            </a:r>
            <a:r>
              <a:rPr lang="en-GB" dirty="0"/>
              <a:t>including analysis of salinity, multivariate bias corrections and use of altimetry.</a:t>
            </a:r>
          </a:p>
          <a:p>
            <a:pPr lvl="1"/>
            <a:endParaRPr lang="en-GB" dirty="0"/>
          </a:p>
          <a:p>
            <a:r>
              <a:rPr lang="en-GB" dirty="0"/>
              <a:t>Coupling</a:t>
            </a:r>
          </a:p>
          <a:p>
            <a:pPr lvl="1"/>
            <a:r>
              <a:rPr lang="en-GB" dirty="0"/>
              <a:t>Fully coupled, no flux adjustments, except no physical model of sea-ice</a:t>
            </a:r>
          </a:p>
        </p:txBody>
      </p:sp>
      <p:sp>
        <p:nvSpPr>
          <p:cNvPr id="2" name="Footer Placeholder 1"/>
          <p:cNvSpPr>
            <a:spLocks noGrp="1"/>
          </p:cNvSpPr>
          <p:nvPr>
            <p:ph type="ftr" sz="quarter" idx="3"/>
          </p:nvPr>
        </p:nvSpPr>
        <p:spPr/>
        <p:txBody>
          <a:bodyPr/>
          <a:lstStyle/>
          <a:p>
            <a:r>
              <a:rPr lang="en-US" smtClean="0"/>
              <a:t>Predictability training course 2016: seasonal forecasting systems</a:t>
            </a:r>
            <a:endParaRPr lang="en-US" dirty="0"/>
          </a:p>
        </p:txBody>
      </p:sp>
      <p:sp>
        <p:nvSpPr>
          <p:cNvPr id="3" name="Slide Number Placeholder 2"/>
          <p:cNvSpPr>
            <a:spLocks noGrp="1"/>
          </p:cNvSpPr>
          <p:nvPr>
            <p:ph type="sldNum" sz="quarter" idx="10"/>
          </p:nvPr>
        </p:nvSpPr>
        <p:spPr/>
        <p:txBody>
          <a:bodyPr/>
          <a:lstStyle/>
          <a:p>
            <a:fld id="{E4AB80EA-DB86-D849-B86F-15DAF31F0474}" type="slidenum">
              <a:rPr lang="en-US" smtClean="0"/>
              <a:pPr/>
              <a:t>5</a:t>
            </a:fld>
            <a:endParaRPr lang="en-US" dirty="0"/>
          </a:p>
        </p:txBody>
      </p:sp>
    </p:spTree>
    <p:extLst>
      <p:ext uri="{BB962C8B-B14F-4D97-AF65-F5344CB8AC3E}">
        <p14:creationId xmlns:p14="http://schemas.microsoft.com/office/powerpoint/2010/main" val="26388682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6146" name="Rectangle 2"/>
          <p:cNvSpPr>
            <a:spLocks noGrp="1" noChangeArrowheads="1"/>
          </p:cNvSpPr>
          <p:nvPr>
            <p:ph type="title"/>
          </p:nvPr>
        </p:nvSpPr>
        <p:spPr/>
        <p:txBody>
          <a:bodyPr/>
          <a:lstStyle/>
          <a:p>
            <a:r>
              <a:rPr lang="en-GB"/>
              <a:t>Step 2: Make some forecasts</a:t>
            </a:r>
          </a:p>
        </p:txBody>
      </p:sp>
      <p:sp>
        <p:nvSpPr>
          <p:cNvPr id="1286147" name="Rectangle 3"/>
          <p:cNvSpPr>
            <a:spLocks noGrp="1" noChangeArrowheads="1"/>
          </p:cNvSpPr>
          <p:nvPr>
            <p:ph sz="quarter" idx="14"/>
          </p:nvPr>
        </p:nvSpPr>
        <p:spPr/>
        <p:txBody>
          <a:bodyPr/>
          <a:lstStyle/>
          <a:p>
            <a:r>
              <a:rPr lang="en-GB" dirty="0"/>
              <a:t>Initialize coupled system   </a:t>
            </a:r>
            <a:r>
              <a:rPr lang="en-GB" dirty="0" smtClean="0"/>
              <a:t>   </a:t>
            </a:r>
            <a:r>
              <a:rPr lang="en-GB" dirty="0">
                <a:solidFill>
                  <a:srgbClr val="FE0E08"/>
                </a:solidFill>
              </a:rPr>
              <a:t>(cf. Magdalena’s </a:t>
            </a:r>
            <a:r>
              <a:rPr lang="en-GB" dirty="0" smtClean="0">
                <a:solidFill>
                  <a:srgbClr val="FE0E08"/>
                </a:solidFill>
              </a:rPr>
              <a:t>lecture earlier today)</a:t>
            </a:r>
            <a:endParaRPr lang="en-GB" dirty="0">
              <a:solidFill>
                <a:srgbClr val="FE0E08"/>
              </a:solidFill>
            </a:endParaRPr>
          </a:p>
          <a:p>
            <a:pPr lvl="1"/>
            <a:r>
              <a:rPr lang="en-GB" dirty="0"/>
              <a:t>Aim is to start system close to reality. Accurate SST is particularly important, plus ocean sub-surface.</a:t>
            </a:r>
          </a:p>
          <a:p>
            <a:pPr lvl="1"/>
            <a:r>
              <a:rPr lang="en-GB" dirty="0"/>
              <a:t>Don’t worry too much about “imbalances”</a:t>
            </a:r>
          </a:p>
          <a:p>
            <a:pPr lvl="1"/>
            <a:endParaRPr lang="en-GB" dirty="0"/>
          </a:p>
          <a:p>
            <a:r>
              <a:rPr lang="en-GB" dirty="0"/>
              <a:t>Run an ensemble forecast</a:t>
            </a:r>
            <a:endParaRPr lang="en-GB" dirty="0">
              <a:solidFill>
                <a:srgbClr val="FE0E08"/>
              </a:solidFill>
            </a:endParaRPr>
          </a:p>
          <a:p>
            <a:pPr lvl="1"/>
            <a:r>
              <a:rPr lang="en-GB" dirty="0"/>
              <a:t>Explicitly generate an ensemble on the 1st of each month, with perturbations to represent the uncertainty </a:t>
            </a:r>
            <a:r>
              <a:rPr lang="en-GB" i="1" dirty="0">
                <a:solidFill>
                  <a:srgbClr val="FE0E08"/>
                </a:solidFill>
              </a:rPr>
              <a:t>in the initial conditions</a:t>
            </a:r>
            <a:r>
              <a:rPr lang="en-GB" dirty="0"/>
              <a:t>; run forecasts for 7 months</a:t>
            </a:r>
          </a:p>
          <a:p>
            <a:pPr lvl="1"/>
            <a:endParaRPr lang="en-GB" dirty="0"/>
          </a:p>
          <a:p>
            <a:r>
              <a:rPr lang="en-GB" dirty="0"/>
              <a:t>Worry about model error later ….</a:t>
            </a:r>
          </a:p>
          <a:p>
            <a:pPr lvl="1">
              <a:buFont typeface="Wingdings" pitchFamily="2" charset="2"/>
              <a:buNone/>
            </a:pPr>
            <a:endParaRPr lang="en-GB" dirty="0"/>
          </a:p>
        </p:txBody>
      </p:sp>
      <p:sp>
        <p:nvSpPr>
          <p:cNvPr id="2" name="Footer Placeholder 1"/>
          <p:cNvSpPr>
            <a:spLocks noGrp="1"/>
          </p:cNvSpPr>
          <p:nvPr>
            <p:ph type="ftr" sz="quarter" idx="3"/>
          </p:nvPr>
        </p:nvSpPr>
        <p:spPr/>
        <p:txBody>
          <a:bodyPr/>
          <a:lstStyle/>
          <a:p>
            <a:r>
              <a:rPr lang="en-US" smtClean="0"/>
              <a:t>Predictability training course 2016: seasonal forecasting systems</a:t>
            </a:r>
            <a:endParaRPr lang="en-US" dirty="0"/>
          </a:p>
        </p:txBody>
      </p:sp>
      <p:sp>
        <p:nvSpPr>
          <p:cNvPr id="3" name="Slide Number Placeholder 2"/>
          <p:cNvSpPr>
            <a:spLocks noGrp="1"/>
          </p:cNvSpPr>
          <p:nvPr>
            <p:ph type="sldNum" sz="quarter" idx="10"/>
          </p:nvPr>
        </p:nvSpPr>
        <p:spPr/>
        <p:txBody>
          <a:bodyPr/>
          <a:lstStyle/>
          <a:p>
            <a:fld id="{E4AB80EA-DB86-D849-B86F-15DAF31F0474}" type="slidenum">
              <a:rPr lang="en-US" smtClean="0"/>
              <a:pPr/>
              <a:t>6</a:t>
            </a:fld>
            <a:endParaRPr lang="en-US" dirty="0"/>
          </a:p>
        </p:txBody>
      </p:sp>
    </p:spTree>
    <p:extLst>
      <p:ext uri="{BB962C8B-B14F-4D97-AF65-F5344CB8AC3E}">
        <p14:creationId xmlns:p14="http://schemas.microsoft.com/office/powerpoint/2010/main" val="34984352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86147">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286147">
                                            <p:txEl>
                                              <p:pRg st="5" end="5"/>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28614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8194" name="Rectangle 2"/>
          <p:cNvSpPr>
            <a:spLocks noGrp="1" noChangeArrowheads="1"/>
          </p:cNvSpPr>
          <p:nvPr>
            <p:ph type="title"/>
          </p:nvPr>
        </p:nvSpPr>
        <p:spPr/>
        <p:txBody>
          <a:bodyPr/>
          <a:lstStyle/>
          <a:p>
            <a:r>
              <a:rPr lang="en-GB"/>
              <a:t>Creating the ensemble</a:t>
            </a:r>
          </a:p>
        </p:txBody>
      </p:sp>
      <p:sp>
        <p:nvSpPr>
          <p:cNvPr id="1288195" name="Rectangle 3"/>
          <p:cNvSpPr>
            <a:spLocks noGrp="1" noChangeArrowheads="1"/>
          </p:cNvSpPr>
          <p:nvPr>
            <p:ph sz="quarter" idx="14"/>
          </p:nvPr>
        </p:nvSpPr>
        <p:spPr/>
        <p:txBody>
          <a:bodyPr/>
          <a:lstStyle/>
          <a:p>
            <a:r>
              <a:rPr lang="en-GB" dirty="0"/>
              <a:t>Wind perturbations</a:t>
            </a:r>
          </a:p>
          <a:p>
            <a:pPr lvl="1"/>
            <a:r>
              <a:rPr lang="en-GB" dirty="0"/>
              <a:t>Perfect wind would give a good ocean analysis, but uncertainties are significant. We represent these by adding perturbations to the wind used in the ocean analysis system.</a:t>
            </a:r>
          </a:p>
          <a:p>
            <a:pPr lvl="1"/>
            <a:r>
              <a:rPr lang="en-GB" dirty="0">
                <a:solidFill>
                  <a:schemeClr val="hlink"/>
                </a:solidFill>
              </a:rPr>
              <a:t>BUT</a:t>
            </a:r>
            <a:r>
              <a:rPr lang="en-GB" dirty="0"/>
              <a:t> only have 5 member ensemble, and </a:t>
            </a:r>
            <a:r>
              <a:rPr lang="en-GB" dirty="0" smtClean="0"/>
              <a:t>only limited representation </a:t>
            </a:r>
            <a:r>
              <a:rPr lang="en-GB" dirty="0"/>
              <a:t>of other sources of uncertainty in ocean analysis </a:t>
            </a:r>
            <a:r>
              <a:rPr lang="en-GB" dirty="0" smtClean="0"/>
              <a:t>(e.g. </a:t>
            </a:r>
            <a:r>
              <a:rPr lang="en-GB" smtClean="0"/>
              <a:t>observation </a:t>
            </a:r>
            <a:r>
              <a:rPr lang="en-GB" dirty="0" smtClean="0"/>
              <a:t>error)</a:t>
            </a:r>
            <a:endParaRPr lang="en-GB" dirty="0"/>
          </a:p>
          <a:p>
            <a:r>
              <a:rPr lang="en-GB" dirty="0"/>
              <a:t>SST perturbations</a:t>
            </a:r>
          </a:p>
          <a:p>
            <a:pPr lvl="1"/>
            <a:r>
              <a:rPr lang="en-GB" dirty="0"/>
              <a:t>SST uncertainty is not negligible</a:t>
            </a:r>
          </a:p>
          <a:p>
            <a:pPr lvl="1"/>
            <a:r>
              <a:rPr lang="en-GB" dirty="0"/>
              <a:t>SST perturbations added to each ensemble member at start of forecast.</a:t>
            </a:r>
          </a:p>
          <a:p>
            <a:pPr lvl="1"/>
            <a:r>
              <a:rPr lang="en-GB" dirty="0">
                <a:solidFill>
                  <a:schemeClr val="hlink"/>
                </a:solidFill>
              </a:rPr>
              <a:t>BUT</a:t>
            </a:r>
            <a:r>
              <a:rPr lang="en-GB" dirty="0"/>
              <a:t> perturbations based on </a:t>
            </a:r>
            <a:r>
              <a:rPr lang="en-GB" dirty="0" smtClean="0"/>
              <a:t>SST analyses </a:t>
            </a:r>
            <a:r>
              <a:rPr lang="en-GB" dirty="0"/>
              <a:t>that </a:t>
            </a:r>
            <a:r>
              <a:rPr lang="en-GB" dirty="0" smtClean="0"/>
              <a:t>used </a:t>
            </a:r>
            <a:r>
              <a:rPr lang="en-GB" dirty="0"/>
              <a:t>the same input data</a:t>
            </a:r>
          </a:p>
          <a:p>
            <a:r>
              <a:rPr lang="en-GB" dirty="0"/>
              <a:t>Atmospheric unpredictability</a:t>
            </a:r>
          </a:p>
          <a:p>
            <a:pPr lvl="1"/>
            <a:r>
              <a:rPr lang="en-GB" dirty="0"/>
              <a:t>Atmospheric ‘noise’ soon becomes the dominant source of spread in an ensemble forecast. This sets a fundamental limit to forecast quality.</a:t>
            </a:r>
          </a:p>
          <a:p>
            <a:pPr lvl="1"/>
            <a:r>
              <a:rPr lang="en-GB" dirty="0"/>
              <a:t>To ensure that noise grows rapidly enough in the first few days, we activate ‘stochastic physics’ and use EPS singular vectors</a:t>
            </a:r>
            <a:r>
              <a:rPr lang="en-GB" dirty="0" smtClean="0"/>
              <a:t>.</a:t>
            </a:r>
          </a:p>
          <a:p>
            <a:pPr lvl="1"/>
            <a:r>
              <a:rPr lang="en-GB" dirty="0" smtClean="0"/>
              <a:t>In System 4, stochastic physics increases spread at all timescales.</a:t>
            </a:r>
            <a:endParaRPr lang="en-GB" dirty="0"/>
          </a:p>
        </p:txBody>
      </p:sp>
      <p:sp>
        <p:nvSpPr>
          <p:cNvPr id="2" name="Footer Placeholder 1"/>
          <p:cNvSpPr>
            <a:spLocks noGrp="1"/>
          </p:cNvSpPr>
          <p:nvPr>
            <p:ph type="ftr" sz="quarter" idx="3"/>
          </p:nvPr>
        </p:nvSpPr>
        <p:spPr/>
        <p:txBody>
          <a:bodyPr/>
          <a:lstStyle/>
          <a:p>
            <a:r>
              <a:rPr lang="en-US" smtClean="0"/>
              <a:t>Predictability training course 2016: seasonal forecasting systems</a:t>
            </a:r>
            <a:endParaRPr lang="en-US" dirty="0"/>
          </a:p>
        </p:txBody>
      </p:sp>
      <p:sp>
        <p:nvSpPr>
          <p:cNvPr id="3" name="Slide Number Placeholder 2"/>
          <p:cNvSpPr>
            <a:spLocks noGrp="1"/>
          </p:cNvSpPr>
          <p:nvPr>
            <p:ph type="sldNum" sz="quarter" idx="10"/>
          </p:nvPr>
        </p:nvSpPr>
        <p:spPr/>
        <p:txBody>
          <a:bodyPr/>
          <a:lstStyle/>
          <a:p>
            <a:fld id="{E4AB80EA-DB86-D849-B86F-15DAF31F0474}" type="slidenum">
              <a:rPr lang="en-US" smtClean="0"/>
              <a:pPr/>
              <a:t>7</a:t>
            </a:fld>
            <a:endParaRPr lang="en-US" dirty="0"/>
          </a:p>
        </p:txBody>
      </p:sp>
    </p:spTree>
    <p:extLst>
      <p:ext uri="{BB962C8B-B14F-4D97-AF65-F5344CB8AC3E}">
        <p14:creationId xmlns:p14="http://schemas.microsoft.com/office/powerpoint/2010/main" val="350976835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89219" name="Text Box 3"/>
          <p:cNvSpPr txBox="1">
            <a:spLocks noChangeArrowheads="1"/>
          </p:cNvSpPr>
          <p:nvPr/>
        </p:nvSpPr>
        <p:spPr bwMode="auto">
          <a:xfrm>
            <a:off x="7985126" y="1493839"/>
            <a:ext cx="3062287" cy="830997"/>
          </a:xfrm>
          <a:prstGeom prst="rect">
            <a:avLst/>
          </a:prstGeom>
          <a:noFill/>
          <a:ln w="50800">
            <a:noFill/>
            <a:miter lim="800000"/>
            <a:headEnd/>
            <a:tailEnd/>
          </a:ln>
          <a:effectLst/>
        </p:spPr>
        <p:txBody>
          <a:bodyPr>
            <a:spAutoFit/>
          </a:bodyPr>
          <a:lstStyle/>
          <a:p>
            <a:pPr defTabSz="914400" eaLnBrk="0" fontAlgn="base" hangingPunct="0">
              <a:spcBef>
                <a:spcPct val="50000"/>
              </a:spcBef>
              <a:spcAft>
                <a:spcPct val="0"/>
              </a:spcAft>
            </a:pPr>
            <a:r>
              <a:rPr lang="en-GB" sz="1600" dirty="0" err="1" smtClean="0">
                <a:solidFill>
                  <a:srgbClr val="000000"/>
                </a:solidFill>
              </a:rPr>
              <a:t>r.m.s</a:t>
            </a:r>
            <a:r>
              <a:rPr lang="en-GB" sz="1600" dirty="0" smtClean="0">
                <a:solidFill>
                  <a:srgbClr val="000000"/>
                </a:solidFill>
              </a:rPr>
              <a:t>. </a:t>
            </a:r>
            <a:r>
              <a:rPr lang="en-GB" sz="1600" dirty="0">
                <a:solidFill>
                  <a:srgbClr val="000000"/>
                </a:solidFill>
              </a:rPr>
              <a:t>error of forecasts has been systematically reduced (solid lines) ….</a:t>
            </a:r>
          </a:p>
        </p:txBody>
      </p:sp>
      <p:sp>
        <p:nvSpPr>
          <p:cNvPr id="1289221" name="Rectangle 5"/>
          <p:cNvSpPr>
            <a:spLocks noGrp="1" noChangeArrowheads="1"/>
          </p:cNvSpPr>
          <p:nvPr>
            <p:ph type="title"/>
          </p:nvPr>
        </p:nvSpPr>
        <p:spPr/>
        <p:txBody>
          <a:bodyPr/>
          <a:lstStyle/>
          <a:p>
            <a:r>
              <a:rPr lang="en-GB"/>
              <a:t>RMSE and spread in different systems</a:t>
            </a:r>
          </a:p>
        </p:txBody>
      </p:sp>
      <p:pic>
        <p:nvPicPr>
          <p:cNvPr id="1289222" name="Picture 6" descr="stats_s3v12"/>
          <p:cNvPicPr>
            <a:picLocks noChangeAspect="1" noChangeArrowheads="1"/>
          </p:cNvPicPr>
          <p:nvPr/>
        </p:nvPicPr>
        <p:blipFill>
          <a:blip r:embed="rId2" cstate="print"/>
          <a:srcRect l="2496" t="3532" r="2496" b="49452"/>
          <a:stretch>
            <a:fillRect/>
          </a:stretch>
        </p:blipFill>
        <p:spPr bwMode="auto">
          <a:xfrm>
            <a:off x="1141413" y="1223964"/>
            <a:ext cx="6856413" cy="4789487"/>
          </a:xfrm>
          <a:prstGeom prst="rect">
            <a:avLst/>
          </a:prstGeom>
          <a:noFill/>
          <a:ln w="9525">
            <a:noFill/>
            <a:miter lim="800000"/>
            <a:headEnd/>
            <a:tailEnd/>
          </a:ln>
        </p:spPr>
      </p:pic>
      <p:grpSp>
        <p:nvGrpSpPr>
          <p:cNvPr id="1289225" name="Group 9"/>
          <p:cNvGrpSpPr>
            <a:grpSpLocks/>
          </p:cNvGrpSpPr>
          <p:nvPr/>
        </p:nvGrpSpPr>
        <p:grpSpPr bwMode="auto">
          <a:xfrm>
            <a:off x="1141412" y="1223964"/>
            <a:ext cx="9906000" cy="4791075"/>
            <a:chOff x="0" y="771"/>
            <a:chExt cx="6240" cy="3018"/>
          </a:xfrm>
        </p:grpSpPr>
        <p:sp>
          <p:nvSpPr>
            <p:cNvPr id="1289220" name="Text Box 4"/>
            <p:cNvSpPr txBox="1">
              <a:spLocks noChangeArrowheads="1"/>
            </p:cNvSpPr>
            <p:nvPr/>
          </p:nvSpPr>
          <p:spPr bwMode="auto">
            <a:xfrm>
              <a:off x="4299" y="1763"/>
              <a:ext cx="1941" cy="1473"/>
            </a:xfrm>
            <a:prstGeom prst="rect">
              <a:avLst/>
            </a:prstGeom>
            <a:noFill/>
            <a:ln w="50800">
              <a:noFill/>
              <a:miter lim="800000"/>
              <a:headEnd/>
              <a:tailEnd/>
            </a:ln>
            <a:effectLst/>
          </p:spPr>
          <p:txBody>
            <a:bodyPr>
              <a:spAutoFit/>
            </a:bodyPr>
            <a:lstStyle/>
            <a:p>
              <a:pPr defTabSz="914400" eaLnBrk="0" fontAlgn="base" hangingPunct="0">
                <a:spcBef>
                  <a:spcPct val="50000"/>
                </a:spcBef>
                <a:spcAft>
                  <a:spcPct val="0"/>
                </a:spcAft>
              </a:pPr>
              <a:r>
                <a:rPr lang="en-GB" b="1" dirty="0">
                  <a:solidFill>
                    <a:srgbClr val="000000"/>
                  </a:solidFill>
                  <a:latin typeface="Trebuchet MS" panose="020B0603020202020204" pitchFamily="34" charset="0"/>
                </a:rPr>
                <a:t> </a:t>
              </a:r>
              <a:r>
                <a:rPr lang="en-GB" sz="1600" dirty="0">
                  <a:solidFill>
                    <a:srgbClr val="000000"/>
                  </a:solidFill>
                </a:rPr>
                <a:t>.. but ensemble spread (dashed lines) is still substantially less than actual forecast error. </a:t>
              </a:r>
            </a:p>
            <a:p>
              <a:pPr defTabSz="914400" eaLnBrk="0" fontAlgn="base" hangingPunct="0">
                <a:spcBef>
                  <a:spcPct val="50000"/>
                </a:spcBef>
                <a:spcAft>
                  <a:spcPct val="0"/>
                </a:spcAft>
              </a:pPr>
              <a:endParaRPr lang="en-GB" sz="1600" b="1" dirty="0">
                <a:solidFill>
                  <a:srgbClr val="000000"/>
                </a:solidFill>
              </a:endParaRPr>
            </a:p>
            <a:p>
              <a:pPr defTabSz="914400" eaLnBrk="0" fontAlgn="base" hangingPunct="0">
                <a:spcBef>
                  <a:spcPct val="50000"/>
                </a:spcBef>
                <a:spcAft>
                  <a:spcPct val="0"/>
                </a:spcAft>
              </a:pPr>
              <a:r>
                <a:rPr lang="en-GB" sz="1600" dirty="0">
                  <a:solidFill>
                    <a:srgbClr val="000000"/>
                  </a:solidFill>
                </a:rPr>
                <a:t>Substantial amounts of forecast error are not from the initial conditions.</a:t>
              </a:r>
            </a:p>
          </p:txBody>
        </p:sp>
        <p:pic>
          <p:nvPicPr>
            <p:cNvPr id="1289224" name="Picture 8" descr="stats_s3v12"/>
            <p:cNvPicPr>
              <a:picLocks noChangeAspect="1" noChangeArrowheads="1"/>
            </p:cNvPicPr>
            <p:nvPr/>
          </p:nvPicPr>
          <p:blipFill>
            <a:blip r:embed="rId3" cstate="print"/>
            <a:srcRect l="2496" t="3532" r="2496" b="49452"/>
            <a:stretch>
              <a:fillRect/>
            </a:stretch>
          </p:blipFill>
          <p:spPr bwMode="auto">
            <a:xfrm>
              <a:off x="0" y="771"/>
              <a:ext cx="4320" cy="3018"/>
            </a:xfrm>
            <a:prstGeom prst="rect">
              <a:avLst/>
            </a:prstGeom>
            <a:solidFill>
              <a:schemeClr val="bg1"/>
            </a:solidFill>
          </p:spPr>
        </p:pic>
      </p:grpSp>
      <p:sp>
        <p:nvSpPr>
          <p:cNvPr id="3" name="Footer Placeholder 2"/>
          <p:cNvSpPr>
            <a:spLocks noGrp="1"/>
          </p:cNvSpPr>
          <p:nvPr>
            <p:ph type="ftr" sz="quarter" idx="3"/>
          </p:nvPr>
        </p:nvSpPr>
        <p:spPr/>
        <p:txBody>
          <a:bodyPr/>
          <a:lstStyle/>
          <a:p>
            <a:r>
              <a:rPr lang="en-US" smtClean="0"/>
              <a:t>Predictability training course 2016: seasonal forecasting systems</a:t>
            </a:r>
            <a:endParaRPr lang="en-US" dirty="0"/>
          </a:p>
        </p:txBody>
      </p:sp>
      <p:sp>
        <p:nvSpPr>
          <p:cNvPr id="4" name="Slide Number Placeholder 3"/>
          <p:cNvSpPr>
            <a:spLocks noGrp="1"/>
          </p:cNvSpPr>
          <p:nvPr>
            <p:ph type="sldNum" sz="quarter" idx="10"/>
          </p:nvPr>
        </p:nvSpPr>
        <p:spPr/>
        <p:txBody>
          <a:bodyPr/>
          <a:lstStyle/>
          <a:p>
            <a:fld id="{E4AB80EA-DB86-D849-B86F-15DAF31F0474}" type="slidenum">
              <a:rPr lang="en-US" smtClean="0"/>
              <a:pPr/>
              <a:t>8</a:t>
            </a:fld>
            <a:endParaRPr lang="en-US" dirty="0"/>
          </a:p>
        </p:txBody>
      </p:sp>
    </p:spTree>
    <p:extLst>
      <p:ext uri="{BB962C8B-B14F-4D97-AF65-F5344CB8AC3E}">
        <p14:creationId xmlns:p14="http://schemas.microsoft.com/office/powerpoint/2010/main" val="42518039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892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90242" name="Rectangle 2"/>
          <p:cNvSpPr>
            <a:spLocks noGrp="1" noChangeArrowheads="1"/>
          </p:cNvSpPr>
          <p:nvPr>
            <p:ph type="title"/>
          </p:nvPr>
        </p:nvSpPr>
        <p:spPr/>
        <p:txBody>
          <a:bodyPr/>
          <a:lstStyle/>
          <a:p>
            <a:r>
              <a:rPr lang="en-US"/>
              <a:t>Step 3: Remove systematic errors</a:t>
            </a:r>
          </a:p>
        </p:txBody>
      </p:sp>
      <p:sp>
        <p:nvSpPr>
          <p:cNvPr id="1290243" name="Rectangle 3"/>
          <p:cNvSpPr>
            <a:spLocks noGrp="1" noChangeArrowheads="1"/>
          </p:cNvSpPr>
          <p:nvPr>
            <p:ph sz="quarter" idx="14"/>
          </p:nvPr>
        </p:nvSpPr>
        <p:spPr/>
        <p:txBody>
          <a:bodyPr/>
          <a:lstStyle/>
          <a:p>
            <a:r>
              <a:rPr lang="en-US" dirty="0"/>
              <a:t>Model drift is typically comparable to signal</a:t>
            </a:r>
          </a:p>
          <a:p>
            <a:pPr lvl="1"/>
            <a:r>
              <a:rPr lang="en-US" dirty="0"/>
              <a:t>Both SST and atmosphere fields</a:t>
            </a:r>
          </a:p>
          <a:p>
            <a:r>
              <a:rPr lang="en-US" dirty="0"/>
              <a:t>Forecasts are made </a:t>
            </a:r>
            <a:r>
              <a:rPr lang="en-US" i="1" dirty="0"/>
              <a:t>relative</a:t>
            </a:r>
            <a:r>
              <a:rPr lang="en-US" dirty="0"/>
              <a:t> to past model integrations</a:t>
            </a:r>
          </a:p>
          <a:p>
            <a:pPr lvl="1"/>
            <a:r>
              <a:rPr lang="en-US" dirty="0"/>
              <a:t>Model climate estimated from </a:t>
            </a:r>
            <a:r>
              <a:rPr lang="en-US" dirty="0" smtClean="0"/>
              <a:t>30 </a:t>
            </a:r>
            <a:r>
              <a:rPr lang="en-US" dirty="0"/>
              <a:t>years of forecasts (</a:t>
            </a:r>
            <a:r>
              <a:rPr lang="en-US" dirty="0" smtClean="0"/>
              <a:t>1981-2010), </a:t>
            </a:r>
            <a:r>
              <a:rPr lang="en-US" dirty="0"/>
              <a:t>all of which use a </a:t>
            </a:r>
            <a:r>
              <a:rPr lang="en-US" dirty="0" smtClean="0"/>
              <a:t>15 </a:t>
            </a:r>
            <a:r>
              <a:rPr lang="en-US" dirty="0"/>
              <a:t>member ensemble. Thus the climate has </a:t>
            </a:r>
            <a:r>
              <a:rPr lang="en-US" dirty="0" smtClean="0"/>
              <a:t>450 </a:t>
            </a:r>
            <a:r>
              <a:rPr lang="en-US" dirty="0"/>
              <a:t>members.</a:t>
            </a:r>
          </a:p>
          <a:p>
            <a:pPr lvl="1"/>
            <a:r>
              <a:rPr lang="en-US" dirty="0"/>
              <a:t>Model climate has both a mean and a distribution, allowing us to estimate </a:t>
            </a:r>
            <a:r>
              <a:rPr lang="en-US" dirty="0" smtClean="0"/>
              <a:t>e.g. </a:t>
            </a:r>
            <a:r>
              <a:rPr lang="en-US" dirty="0" err="1"/>
              <a:t>tercile</a:t>
            </a:r>
            <a:r>
              <a:rPr lang="en-US" dirty="0"/>
              <a:t> boundaries.</a:t>
            </a:r>
          </a:p>
          <a:p>
            <a:pPr lvl="1"/>
            <a:r>
              <a:rPr lang="en-US" dirty="0"/>
              <a:t>Model climate is a function of start date and forecast lead time.</a:t>
            </a:r>
          </a:p>
          <a:p>
            <a:pPr lvl="1"/>
            <a:r>
              <a:rPr lang="en-US" dirty="0">
                <a:solidFill>
                  <a:srgbClr val="FE0E08"/>
                </a:solidFill>
              </a:rPr>
              <a:t>EXCEPTION:</a:t>
            </a:r>
            <a:r>
              <a:rPr lang="en-US" dirty="0"/>
              <a:t> Nino SST indices are bias corrected to absolute values, and anomalies are displayed </a:t>
            </a:r>
            <a:r>
              <a:rPr lang="en-US" dirty="0" err="1" smtClean="0"/>
              <a:t>w.r.t</a:t>
            </a:r>
            <a:r>
              <a:rPr lang="en-US" dirty="0" smtClean="0"/>
              <a:t>. </a:t>
            </a:r>
            <a:r>
              <a:rPr lang="en-US" dirty="0"/>
              <a:t>a 1971-2000 climate.</a:t>
            </a:r>
          </a:p>
          <a:p>
            <a:r>
              <a:rPr lang="en-US" dirty="0"/>
              <a:t>Implicit assumption of linearity</a:t>
            </a:r>
          </a:p>
          <a:p>
            <a:pPr lvl="1"/>
            <a:r>
              <a:rPr lang="en-US" dirty="0"/>
              <a:t>We implicitly assume that a shift in the model forecast relative to the model climate corresponds to the expected shift in a true forecast relative to the true climate, despite differences between model and true climate.</a:t>
            </a:r>
          </a:p>
          <a:p>
            <a:pPr lvl="1"/>
            <a:r>
              <a:rPr lang="en-US" dirty="0"/>
              <a:t>Most of the time, assumption seems to work pretty well. But not always.</a:t>
            </a:r>
          </a:p>
          <a:p>
            <a:pPr lvl="1"/>
            <a:endParaRPr lang="en-US" dirty="0"/>
          </a:p>
        </p:txBody>
      </p:sp>
      <p:sp>
        <p:nvSpPr>
          <p:cNvPr id="2" name="Footer Placeholder 1"/>
          <p:cNvSpPr>
            <a:spLocks noGrp="1"/>
          </p:cNvSpPr>
          <p:nvPr>
            <p:ph type="ftr" sz="quarter" idx="3"/>
          </p:nvPr>
        </p:nvSpPr>
        <p:spPr/>
        <p:txBody>
          <a:bodyPr/>
          <a:lstStyle/>
          <a:p>
            <a:r>
              <a:rPr lang="en-US" smtClean="0"/>
              <a:t>Predictability training course 2016: seasonal forecasting systems</a:t>
            </a:r>
            <a:endParaRPr lang="en-US" dirty="0"/>
          </a:p>
        </p:txBody>
      </p:sp>
      <p:sp>
        <p:nvSpPr>
          <p:cNvPr id="3" name="Slide Number Placeholder 2"/>
          <p:cNvSpPr>
            <a:spLocks noGrp="1"/>
          </p:cNvSpPr>
          <p:nvPr>
            <p:ph type="sldNum" sz="quarter" idx="10"/>
          </p:nvPr>
        </p:nvSpPr>
        <p:spPr/>
        <p:txBody>
          <a:bodyPr/>
          <a:lstStyle/>
          <a:p>
            <a:fld id="{E4AB80EA-DB86-D849-B86F-15DAF31F0474}" type="slidenum">
              <a:rPr lang="en-US" smtClean="0"/>
              <a:pPr/>
              <a:t>9</a:t>
            </a:fld>
            <a:endParaRPr lang="en-US" dirty="0"/>
          </a:p>
        </p:txBody>
      </p:sp>
    </p:spTree>
    <p:extLst>
      <p:ext uri="{BB962C8B-B14F-4D97-AF65-F5344CB8AC3E}">
        <p14:creationId xmlns:p14="http://schemas.microsoft.com/office/powerpoint/2010/main" val="4085783828"/>
      </p:ext>
    </p:extLst>
  </p:cSld>
  <p:clrMapOvr>
    <a:masterClrMapping/>
  </p:clrMapOvr>
  <p:timing>
    <p:tnLst>
      <p:par>
        <p:cTn id="1" dur="indefinite" restart="never" nodeType="tmRoot"/>
      </p:par>
    </p:tnLst>
  </p:timing>
</p:sld>
</file>

<file path=ppt/theme/theme1.xml><?xml version="1.0" encoding="utf-8"?>
<a:theme xmlns:a="http://schemas.openxmlformats.org/drawingml/2006/main" name="ECMWF Light 16:9 blu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Basic TNS3.potx" id="{3A51B154-4457-489F-BE22-CEF9DD2F7CB4}" vid="{882D0FD1-1D38-4547-8CD6-DB578EBF84A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Basic TNS3</Template>
  <TotalTime>154</TotalTime>
  <Words>2590</Words>
  <Application>Microsoft Office PowerPoint</Application>
  <PresentationFormat>Custom</PresentationFormat>
  <Paragraphs>410</Paragraphs>
  <Slides>48</Slides>
  <Notes>7</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48</vt:i4>
      </vt:variant>
    </vt:vector>
  </HeadingPairs>
  <TitlesOfParts>
    <vt:vector size="55" baseType="lpstr">
      <vt:lpstr>Arial</vt:lpstr>
      <vt:lpstr>Calibri</vt:lpstr>
      <vt:lpstr>Helvetica</vt:lpstr>
      <vt:lpstr>Trebuchet MS</vt:lpstr>
      <vt:lpstr>Wingdings</vt:lpstr>
      <vt:lpstr>ZapfDingbats</vt:lpstr>
      <vt:lpstr>ECMWF Light 16:9 blue</vt:lpstr>
      <vt:lpstr>PowerPoint Presentation</vt:lpstr>
      <vt:lpstr>Contents</vt:lpstr>
      <vt:lpstr>Sources of seasonal predictability</vt:lpstr>
      <vt:lpstr>Methods of seasonal forecasting</vt:lpstr>
      <vt:lpstr>Step 1: Build a coupled model</vt:lpstr>
      <vt:lpstr>Step 2: Make some forecasts</vt:lpstr>
      <vt:lpstr>Creating the ensemble</vt:lpstr>
      <vt:lpstr>RMSE and spread in different systems</vt:lpstr>
      <vt:lpstr>Step 3: Remove systematic errors</vt:lpstr>
      <vt:lpstr>PowerPoint Presentation</vt:lpstr>
      <vt:lpstr>PowerPoint Presentation</vt:lpstr>
      <vt:lpstr>Nino plumes: variance scaling</vt:lpstr>
      <vt:lpstr>PowerPoint Presentation</vt:lpstr>
      <vt:lpstr>PowerPoint Presentation</vt:lpstr>
      <vt:lpstr>PowerPoint Presentation</vt:lpstr>
      <vt:lpstr>Model errors are still serious …</vt:lpstr>
      <vt:lpstr>Trends</vt:lpstr>
      <vt:lpstr>Operational seasonal forecasts</vt:lpstr>
      <vt:lpstr>System 4 configuration</vt:lpstr>
      <vt:lpstr>How many re-forecasts?</vt:lpstr>
      <vt:lpstr>Land surface</vt:lpstr>
      <vt:lpstr>Sea ice</vt:lpstr>
      <vt:lpstr>QBO</vt:lpstr>
      <vt:lpstr>Ozone</vt:lpstr>
      <vt:lpstr>Stratospheric trends - problems</vt:lpstr>
      <vt:lpstr>Example forecast products</vt:lpstr>
      <vt:lpstr>ENSO</vt:lpstr>
      <vt:lpstr>PowerPoint Presentation</vt:lpstr>
      <vt:lpstr>PowerPoint Presentation</vt:lpstr>
      <vt:lpstr>PowerPoint Presentation</vt:lpstr>
      <vt:lpstr>Measure of past skill (ACC)</vt:lpstr>
      <vt:lpstr>Other operational plot examples</vt:lpstr>
      <vt:lpstr>Tropical storm forecasts</vt:lpstr>
      <vt:lpstr>SST forecast performance</vt:lpstr>
      <vt:lpstr>More recent SST forecasts are better</vt:lpstr>
      <vt:lpstr>Seasonal dependence</vt:lpstr>
      <vt:lpstr>Nino 1+2</vt:lpstr>
      <vt:lpstr>Equatorial Atlantic</vt:lpstr>
      <vt:lpstr>NINO 4</vt:lpstr>
      <vt:lpstr>How good are the atmospheric forecasts?</vt:lpstr>
      <vt:lpstr> Scores for Europe: JJA</vt:lpstr>
      <vt:lpstr>Scores for Europe: DJF</vt:lpstr>
      <vt:lpstr>PowerPoint Presentation</vt:lpstr>
      <vt:lpstr>Predictive skill vs. Predictability limit</vt:lpstr>
      <vt:lpstr>Challenge: sampling errors are large!</vt:lpstr>
      <vt:lpstr>How good are the forecasts? </vt:lpstr>
      <vt:lpstr>Model error and forecast interpretation</vt:lpstr>
      <vt:lpstr>Some final comments</vt:lpstr>
    </vt:vector>
  </TitlesOfParts>
  <Company>ECMWF</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Tim Stockdale</dc:creator>
  <cp:lastModifiedBy>Tim Stockdale</cp:lastModifiedBy>
  <cp:revision>14</cp:revision>
  <cp:lastPrinted>2014-11-19T12:15:44Z</cp:lastPrinted>
  <dcterms:created xsi:type="dcterms:W3CDTF">2016-05-12T15:54:23Z</dcterms:created>
  <dcterms:modified xsi:type="dcterms:W3CDTF">2016-05-13T09:28:48Z</dcterms:modified>
</cp:coreProperties>
</file>