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</p:sldMasterIdLst>
  <p:notesMasterIdLst>
    <p:notesMasterId r:id="rId42"/>
  </p:notesMasterIdLst>
  <p:handoutMasterIdLst>
    <p:handoutMasterId r:id="rId43"/>
  </p:handoutMasterIdLst>
  <p:sldIdLst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1" autoAdjust="0"/>
    <p:restoredTop sz="94598" autoAdjust="0"/>
  </p:normalViewPr>
  <p:slideViewPr>
    <p:cSldViewPr snapToGrid="0" snapToObjects="1" showGuides="1">
      <p:cViewPr varScale="1">
        <p:scale>
          <a:sx n="82" d="100"/>
          <a:sy n="82" d="100"/>
        </p:scale>
        <p:origin x="126" y="606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31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90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23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85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6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6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5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18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92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79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9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11090031" y="6163823"/>
            <a:ext cx="709754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78487" y="1481759"/>
            <a:ext cx="10011544" cy="519800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078489" y="2700001"/>
            <a:ext cx="10011542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078488" y="3074795"/>
            <a:ext cx="10011543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78489" y="3396583"/>
            <a:ext cx="10011542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8489" y="6293686"/>
            <a:ext cx="1342372" cy="230658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529355" y="6293687"/>
            <a:ext cx="6884275" cy="23526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800"/>
              </a:spcBef>
              <a:buClr>
                <a:srgbClr val="064E83"/>
              </a:buClr>
              <a:defRPr sz="1600" baseline="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700"/>
              </a:spcBef>
              <a:buClr>
                <a:srgbClr val="064E83"/>
              </a:buClr>
              <a:defRPr sz="1400" baseline="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6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586495" y="6308255"/>
            <a:ext cx="6498890" cy="23065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r>
              <a:rPr lang="en-US" dirty="0" smtClean="0"/>
              <a:t>Predictability training course 2016: post-processing of ensemble forecasts</a:t>
            </a:r>
            <a:endParaRPr lang="en-US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293597"/>
            <a:ext cx="6145720" cy="24531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Predictability training course 2016: seasonal forecasting systems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293597"/>
            <a:ext cx="5218119" cy="24531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GB" dirty="0" smtClean="0"/>
              <a:t>Predictability training course 2016: seasonal forecasting systems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329" y="155575"/>
            <a:ext cx="11165276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4634" y="981075"/>
            <a:ext cx="5803365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5520" y="981075"/>
            <a:ext cx="5803366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28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329" y="155575"/>
            <a:ext cx="11165276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4634" y="981075"/>
            <a:ext cx="5803365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15520" y="981075"/>
            <a:ext cx="5803366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15520" y="3743325"/>
            <a:ext cx="5803366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5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635" y="981075"/>
            <a:ext cx="11794251" cy="537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 2nd text line</a:t>
            </a:r>
          </a:p>
          <a:p>
            <a:pPr lvl="2"/>
            <a:r>
              <a:rPr lang="en-GB" dirty="0" smtClean="0"/>
              <a:t> 3rd text line</a:t>
            </a:r>
          </a:p>
          <a:p>
            <a:pPr lvl="3"/>
            <a:r>
              <a:rPr lang="en-GB" dirty="0" smtClean="0"/>
              <a:t> 4th level text</a:t>
            </a:r>
          </a:p>
        </p:txBody>
      </p: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865329" y="155575"/>
            <a:ext cx="11165276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grpSp>
        <p:nvGrpSpPr>
          <p:cNvPr id="1028" name="Group 82"/>
          <p:cNvGrpSpPr>
            <a:grpSpLocks/>
          </p:cNvGrpSpPr>
          <p:nvPr userDrawn="1"/>
        </p:nvGrpSpPr>
        <p:grpSpPr bwMode="auto">
          <a:xfrm>
            <a:off x="402387" y="115888"/>
            <a:ext cx="375041" cy="596900"/>
            <a:chOff x="206" y="73"/>
            <a:chExt cx="192" cy="376"/>
          </a:xfrm>
        </p:grpSpPr>
        <p:sp>
          <p:nvSpPr>
            <p:cNvPr id="1078" name="Freeform 54"/>
            <p:cNvSpPr>
              <a:spLocks/>
            </p:cNvSpPr>
            <p:nvPr userDrawn="1"/>
          </p:nvSpPr>
          <p:spPr bwMode="auto">
            <a:xfrm rot="16176207">
              <a:off x="182" y="232"/>
              <a:ext cx="284" cy="148"/>
            </a:xfrm>
            <a:custGeom>
              <a:avLst/>
              <a:gdLst/>
              <a:ahLst/>
              <a:cxnLst>
                <a:cxn ang="0">
                  <a:pos x="0" y="202"/>
                </a:cxn>
                <a:cxn ang="0">
                  <a:pos x="633" y="4"/>
                </a:cxn>
                <a:cxn ang="0">
                  <a:pos x="1007" y="175"/>
                </a:cxn>
                <a:cxn ang="0">
                  <a:pos x="813" y="535"/>
                </a:cxn>
              </a:cxnLst>
              <a:rect l="0" t="0" r="r" b="b"/>
              <a:pathLst>
                <a:path w="1037" h="535">
                  <a:moveTo>
                    <a:pt x="0" y="202"/>
                  </a:moveTo>
                  <a:cubicBezTo>
                    <a:pt x="105" y="169"/>
                    <a:pt x="465" y="8"/>
                    <a:pt x="633" y="4"/>
                  </a:cubicBezTo>
                  <a:cubicBezTo>
                    <a:pt x="801" y="0"/>
                    <a:pt x="977" y="87"/>
                    <a:pt x="1007" y="175"/>
                  </a:cubicBezTo>
                  <a:cubicBezTo>
                    <a:pt x="1037" y="263"/>
                    <a:pt x="853" y="460"/>
                    <a:pt x="813" y="535"/>
                  </a:cubicBezTo>
                </a:path>
              </a:pathLst>
            </a:custGeom>
            <a:noFill/>
            <a:ln w="31750" cap="flat" cmpd="sng">
              <a:solidFill>
                <a:srgbClr val="0000FF">
                  <a:alpha val="50000"/>
                </a:srgb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b="1">
                <a:solidFill>
                  <a:srgbClr val="000000"/>
                </a:solidFill>
              </a:endParaRPr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auto">
            <a:xfrm rot="16176207">
              <a:off x="63" y="216"/>
              <a:ext cx="376" cy="89"/>
            </a:xfrm>
            <a:custGeom>
              <a:avLst/>
              <a:gdLst/>
              <a:ahLst/>
              <a:cxnLst>
                <a:cxn ang="0">
                  <a:pos x="0" y="323"/>
                </a:cxn>
                <a:cxn ang="0">
                  <a:pos x="649" y="117"/>
                </a:cxn>
                <a:cxn ang="0">
                  <a:pos x="1132" y="242"/>
                </a:cxn>
                <a:cxn ang="0">
                  <a:pos x="1373" y="0"/>
                </a:cxn>
              </a:cxnLst>
              <a:rect l="0" t="0" r="r" b="b"/>
              <a:pathLst>
                <a:path w="1373" h="323">
                  <a:moveTo>
                    <a:pt x="0" y="323"/>
                  </a:moveTo>
                  <a:cubicBezTo>
                    <a:pt x="108" y="289"/>
                    <a:pt x="460" y="130"/>
                    <a:pt x="649" y="117"/>
                  </a:cubicBezTo>
                  <a:cubicBezTo>
                    <a:pt x="838" y="104"/>
                    <a:pt x="1011" y="261"/>
                    <a:pt x="1132" y="242"/>
                  </a:cubicBezTo>
                  <a:cubicBezTo>
                    <a:pt x="1253" y="223"/>
                    <a:pt x="1323" y="50"/>
                    <a:pt x="1373" y="0"/>
                  </a:cubicBezTo>
                </a:path>
              </a:pathLst>
            </a:custGeom>
            <a:noFill/>
            <a:ln w="31750" cap="flat" cmpd="sng">
              <a:solidFill>
                <a:srgbClr val="0000FF">
                  <a:alpha val="50000"/>
                </a:srgb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b="1">
                <a:solidFill>
                  <a:srgbClr val="000000"/>
                </a:solidFill>
              </a:endParaRPr>
            </a:p>
          </p:txBody>
        </p:sp>
      </p:grpSp>
      <p:sp>
        <p:nvSpPr>
          <p:cNvPr id="1097" name="Rectangle 73"/>
          <p:cNvSpPr>
            <a:spLocks noChangeArrowheads="1"/>
          </p:cNvSpPr>
          <p:nvPr userDrawn="1"/>
        </p:nvSpPr>
        <p:spPr bwMode="auto">
          <a:xfrm>
            <a:off x="224634" y="836614"/>
            <a:ext cx="11735651" cy="53975"/>
          </a:xfrm>
          <a:prstGeom prst="rect">
            <a:avLst/>
          </a:prstGeom>
          <a:solidFill>
            <a:srgbClr val="0000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051005" y="6562725"/>
            <a:ext cx="10137821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</a:rPr>
              <a:t>Training Course </a:t>
            </a:r>
            <a:r>
              <a:rPr lang="en-US" sz="1000" dirty="0" smtClean="0">
                <a:solidFill>
                  <a:srgbClr val="000000"/>
                </a:solidFill>
              </a:rPr>
              <a:t>2016: </a:t>
            </a:r>
            <a:r>
              <a:rPr lang="en-US" sz="1000" i="1" dirty="0">
                <a:solidFill>
                  <a:srgbClr val="000000"/>
                </a:solidFill>
              </a:rPr>
              <a:t>Post-Processing of </a:t>
            </a:r>
            <a:r>
              <a:rPr lang="en-US" sz="1000" i="1" dirty="0" smtClean="0">
                <a:solidFill>
                  <a:srgbClr val="000000"/>
                </a:solidFill>
              </a:rPr>
              <a:t>Ensemble Forecasts                  </a:t>
            </a:r>
            <a:r>
              <a:rPr lang="en-US" sz="1000" dirty="0" smtClean="0">
                <a:solidFill>
                  <a:srgbClr val="000000"/>
                </a:solidFill>
              </a:rPr>
              <a:t>                                                  </a:t>
            </a:r>
            <a:fld id="{DE5B4346-A334-422B-AF06-BC60D06F26D7}" type="slidenum">
              <a:rPr lang="en-GB" sz="1000" smtClean="0">
                <a:solidFill>
                  <a:srgbClr val="000000"/>
                </a:solidFill>
              </a:rPr>
              <a:pPr algn="just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000" dirty="0">
              <a:solidFill>
                <a:srgbClr val="000000"/>
              </a:solidFill>
            </a:endParaRPr>
          </a:p>
        </p:txBody>
      </p:sp>
      <p:grpSp>
        <p:nvGrpSpPr>
          <p:cNvPr id="1031" name="Group 90"/>
          <p:cNvGrpSpPr>
            <a:grpSpLocks/>
          </p:cNvGrpSpPr>
          <p:nvPr userDrawn="1"/>
        </p:nvGrpSpPr>
        <p:grpSpPr bwMode="auto">
          <a:xfrm>
            <a:off x="224634" y="6477000"/>
            <a:ext cx="11718070" cy="323850"/>
            <a:chOff x="115" y="4080"/>
            <a:chExt cx="5999" cy="204"/>
          </a:xfrm>
        </p:grpSpPr>
        <p:sp>
          <p:nvSpPr>
            <p:cNvPr id="1100" name="Rectangle 76"/>
            <p:cNvSpPr>
              <a:spLocks noChangeArrowheads="1"/>
            </p:cNvSpPr>
            <p:nvPr userDrawn="1"/>
          </p:nvSpPr>
          <p:spPr bwMode="auto">
            <a:xfrm>
              <a:off x="115" y="4080"/>
              <a:ext cx="944" cy="204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b="1">
                <a:solidFill>
                  <a:srgbClr val="000000"/>
                </a:solidFill>
              </a:endParaRPr>
            </a:p>
          </p:txBody>
        </p:sp>
        <p:pic>
          <p:nvPicPr>
            <p:cNvPr id="1033" name="Picture 78" descr="ECMWF_new_logo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" y="4099"/>
              <a:ext cx="866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1059" y="4080"/>
              <a:ext cx="5055" cy="34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b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90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76238" indent="-376238" algn="l" rtl="0" eaLnBrk="0" fontAlgn="base" hangingPunct="0">
        <a:lnSpc>
          <a:spcPts val="3200"/>
        </a:lnSpc>
        <a:spcBef>
          <a:spcPct val="0"/>
        </a:spcBef>
        <a:spcAft>
          <a:spcPts val="60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52488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2pPr>
      <a:lvl3pPr marL="1271588" indent="-228600" algn="l" rtl="0" eaLnBrk="0" fontAlgn="base" hangingPunct="0">
        <a:spcBef>
          <a:spcPct val="20000"/>
        </a:spcBef>
        <a:spcAft>
          <a:spcPct val="0"/>
        </a:spcAft>
        <a:buChar char="o"/>
        <a:defRPr>
          <a:solidFill>
            <a:schemeClr val="tx1"/>
          </a:solidFill>
          <a:latin typeface="+mn-lt"/>
        </a:defRPr>
      </a:lvl3pPr>
      <a:lvl4pPr marL="1690688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1097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669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30241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813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9385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mtClean="0"/>
              <a:t>Post-Processing of Ensemble Forecasts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Tim Stockdale / Renate Hagedorn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mtClean="0"/>
              <a:t>European Centre for Medium-range Weather Forecasts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t.stockdale@ecmwf.int</a:t>
            </a:r>
            <a:endParaRPr lang="en-GB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European centre for medium-range weather </a:t>
            </a:r>
            <a:r>
              <a:rPr lang="en-GB" dirty="0" smtClean="0"/>
              <a:t>forecasts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57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3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Ensemble Dressing</a:t>
            </a:r>
          </a:p>
        </p:txBody>
      </p:sp>
      <p:sp>
        <p:nvSpPr>
          <p:cNvPr id="13793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23976" y="981075"/>
            <a:ext cx="9723437" cy="5373688"/>
          </a:xfrm>
        </p:spPr>
        <p:txBody>
          <a:bodyPr/>
          <a:lstStyle/>
          <a:p>
            <a:pPr marL="0" indent="0"/>
            <a:r>
              <a:rPr lang="en-GB" sz="2000" dirty="0"/>
              <a:t> Common approach: second-moment constraint dressing</a:t>
            </a:r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r>
              <a:rPr lang="en-GB" sz="2000" dirty="0"/>
              <a:t>BUT: this can give negative or unstable variances, if model is already near to or over-dispersive.</a:t>
            </a:r>
          </a:p>
          <a:p>
            <a:pPr marL="0" indent="0"/>
            <a:r>
              <a:rPr lang="en-GB" sz="2000" dirty="0"/>
              <a:t>Ensemble dressing to generate a </a:t>
            </a:r>
            <a:r>
              <a:rPr lang="en-GB" sz="2000" dirty="0" err="1"/>
              <a:t>pdf</a:t>
            </a:r>
            <a:r>
              <a:rPr lang="en-GB" sz="2000" dirty="0"/>
              <a:t> is only suitable for </a:t>
            </a:r>
            <a:r>
              <a:rPr lang="en-GB" sz="2000" i="1" dirty="0"/>
              <a:t>under-dispersive</a:t>
            </a:r>
            <a:r>
              <a:rPr lang="en-GB" sz="2000" dirty="0"/>
              <a:t> forecasts.</a:t>
            </a:r>
          </a:p>
        </p:txBody>
      </p:sp>
      <p:graphicFrame>
        <p:nvGraphicFramePr>
          <p:cNvPr id="137933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799158" y="1673806"/>
          <a:ext cx="4116387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3" imgW="1752480" imgH="482400" progId="Equation.3">
                  <p:embed/>
                </p:oleObj>
              </mc:Choice>
              <mc:Fallback>
                <p:oleObj name="Equation" r:id="rId3" imgW="1752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9158" y="1673806"/>
                        <a:ext cx="4116387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9336" name="Text Box 7"/>
          <p:cNvSpPr txBox="1">
            <a:spLocks noChangeArrowheads="1"/>
          </p:cNvSpPr>
          <p:nvPr/>
        </p:nvSpPr>
        <p:spPr bwMode="auto">
          <a:xfrm>
            <a:off x="2629028" y="3068960"/>
            <a:ext cx="2644775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error variance of the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ensemble-mean FC</a:t>
            </a:r>
          </a:p>
        </p:txBody>
      </p:sp>
      <p:sp>
        <p:nvSpPr>
          <p:cNvPr id="1379337" name="Text Box 8"/>
          <p:cNvSpPr txBox="1">
            <a:spLocks noChangeArrowheads="1"/>
          </p:cNvSpPr>
          <p:nvPr/>
        </p:nvSpPr>
        <p:spPr bwMode="auto">
          <a:xfrm>
            <a:off x="6454453" y="3158970"/>
            <a:ext cx="4221163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average of the ensemble variances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over the training data</a:t>
            </a:r>
          </a:p>
        </p:txBody>
      </p:sp>
      <p:sp>
        <p:nvSpPr>
          <p:cNvPr id="1379338" name="Line 9"/>
          <p:cNvSpPr>
            <a:spLocks noChangeShapeType="1"/>
          </p:cNvSpPr>
          <p:nvPr/>
        </p:nvSpPr>
        <p:spPr bwMode="auto">
          <a:xfrm flipV="1">
            <a:off x="3934173" y="2483895"/>
            <a:ext cx="1081087" cy="584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9339" name="Line 10"/>
          <p:cNvSpPr>
            <a:spLocks noChangeShapeType="1"/>
          </p:cNvSpPr>
          <p:nvPr/>
        </p:nvSpPr>
        <p:spPr bwMode="auto">
          <a:xfrm flipH="1" flipV="1">
            <a:off x="7759598" y="2528901"/>
            <a:ext cx="765175" cy="650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Bayesian Model Averaging</a:t>
            </a:r>
          </a:p>
        </p:txBody>
      </p:sp>
      <p:sp>
        <p:nvSpPr>
          <p:cNvPr id="1345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28725" y="935039"/>
            <a:ext cx="9906000" cy="5373687"/>
          </a:xfrm>
        </p:spPr>
        <p:txBody>
          <a:bodyPr/>
          <a:lstStyle/>
          <a:p>
            <a:pPr marL="0" indent="0"/>
            <a:r>
              <a:rPr lang="en-GB" sz="2000" dirty="0"/>
              <a:t> BMA closely linked to ensemble dressing</a:t>
            </a:r>
          </a:p>
          <a:p>
            <a:pPr marL="0" indent="0"/>
            <a:r>
              <a:rPr lang="en-GB" sz="2000" dirty="0"/>
              <a:t> Differences:</a:t>
            </a:r>
          </a:p>
          <a:p>
            <a:pPr lvl="1"/>
            <a:r>
              <a:rPr lang="en-GB" sz="1800" dirty="0"/>
              <a:t>dressing kernels do not need to be the same for all ensemble members</a:t>
            </a:r>
          </a:p>
          <a:p>
            <a:pPr lvl="1"/>
            <a:r>
              <a:rPr lang="en-GB" sz="1800" dirty="0"/>
              <a:t>different estimation method for kernels</a:t>
            </a:r>
          </a:p>
          <a:p>
            <a:pPr marL="0" indent="0">
              <a:spcBef>
                <a:spcPct val="40000"/>
              </a:spcBef>
            </a:pPr>
            <a:r>
              <a:rPr lang="en-GB" sz="2000" dirty="0"/>
              <a:t> Useful for giving different ensemble members (models) different weights:</a:t>
            </a:r>
          </a:p>
          <a:p>
            <a:pPr marL="0" indent="0"/>
            <a:endParaRPr lang="en-GB" sz="1200" dirty="0"/>
          </a:p>
          <a:p>
            <a:pPr marL="0" indent="0">
              <a:buNone/>
            </a:pPr>
            <a:r>
              <a:rPr lang="en-GB" sz="2000" dirty="0"/>
              <a:t> </a:t>
            </a:r>
          </a:p>
          <a:p>
            <a:pPr marL="0" indent="0">
              <a:spcBef>
                <a:spcPct val="60000"/>
              </a:spcBef>
            </a:pPr>
            <a:r>
              <a:rPr lang="en-GB" sz="2000" dirty="0"/>
              <a:t> Estimation of weights and kernels simultaneously via maximum </a:t>
            </a:r>
          </a:p>
          <a:p>
            <a:pPr marL="0" indent="0">
              <a:lnSpc>
                <a:spcPts val="1400"/>
              </a:lnSpc>
              <a:buNone/>
            </a:pPr>
            <a:r>
              <a:rPr lang="en-GB" sz="2000" dirty="0"/>
              <a:t>   likelihood, i.e. maximizing the log-likelihood function:</a:t>
            </a:r>
          </a:p>
        </p:txBody>
      </p:sp>
      <p:graphicFrame>
        <p:nvGraphicFramePr>
          <p:cNvPr id="1345540" name="Object 4"/>
          <p:cNvGraphicFramePr>
            <a:graphicFrameLocks noGrp="1" noChangeAspect="1"/>
          </p:cNvGraphicFramePr>
          <p:nvPr>
            <p:ph sz="quarter" idx="2"/>
            <p:extLst/>
          </p:nvPr>
        </p:nvGraphicFramePr>
        <p:xfrm>
          <a:off x="1549400" y="3293985"/>
          <a:ext cx="4995862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2565360" imgH="482400" progId="Equation.3">
                  <p:embed/>
                </p:oleObj>
              </mc:Choice>
              <mc:Fallback>
                <p:oleObj name="Equation" r:id="rId3" imgW="25653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3293985"/>
                        <a:ext cx="4995862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5548" name="Text Box 7"/>
          <p:cNvSpPr txBox="1">
            <a:spLocks noChangeArrowheads="1"/>
          </p:cNvSpPr>
          <p:nvPr/>
        </p:nvSpPr>
        <p:spPr bwMode="auto">
          <a:xfrm>
            <a:off x="7920038" y="3824211"/>
            <a:ext cx="2900363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with: </a:t>
            </a:r>
            <a:r>
              <a:rPr lang="en-GB" sz="2000" i="1">
                <a:solidFill>
                  <a:srgbClr val="000000"/>
                </a:solidFill>
                <a:latin typeface="Times"/>
              </a:rPr>
              <a:t>w</a:t>
            </a:r>
            <a:r>
              <a:rPr lang="en-GB" sz="2000" i="1" baseline="-25000">
                <a:solidFill>
                  <a:srgbClr val="000000"/>
                </a:solidFill>
                <a:latin typeface="Times"/>
              </a:rPr>
              <a:t>1</a:t>
            </a:r>
            <a:r>
              <a:rPr lang="en-GB" sz="2000">
                <a:solidFill>
                  <a:srgbClr val="000000"/>
                </a:solidFill>
                <a:latin typeface="Times"/>
              </a:rPr>
              <a:t> + </a:t>
            </a:r>
            <a:r>
              <a:rPr lang="en-GB" sz="2000" i="1">
                <a:solidFill>
                  <a:srgbClr val="000000"/>
                </a:solidFill>
                <a:latin typeface="Times"/>
              </a:rPr>
              <a:t>w</a:t>
            </a:r>
            <a:r>
              <a:rPr lang="en-GB" sz="2000" i="1" baseline="-25000">
                <a:solidFill>
                  <a:srgbClr val="000000"/>
                </a:solidFill>
                <a:latin typeface="Times"/>
              </a:rPr>
              <a:t>e </a:t>
            </a:r>
            <a:r>
              <a:rPr lang="en-GB" sz="2000">
                <a:solidFill>
                  <a:srgbClr val="000000"/>
                </a:solidFill>
                <a:latin typeface="Times"/>
              </a:rPr>
              <a:t>(</a:t>
            </a:r>
            <a:r>
              <a:rPr lang="en-GB" sz="2000" i="1">
                <a:solidFill>
                  <a:srgbClr val="000000"/>
                </a:solidFill>
                <a:latin typeface="Times"/>
              </a:rPr>
              <a:t>n</a:t>
            </a:r>
            <a:r>
              <a:rPr lang="en-GB" sz="2000" i="1" baseline="-25000">
                <a:solidFill>
                  <a:srgbClr val="000000"/>
                </a:solidFill>
                <a:latin typeface="Times"/>
              </a:rPr>
              <a:t>ens </a:t>
            </a:r>
            <a:r>
              <a:rPr lang="en-GB" sz="2000">
                <a:solidFill>
                  <a:srgbClr val="000000"/>
                </a:solidFill>
                <a:latin typeface="Times"/>
              </a:rPr>
              <a:t>- 1) = 1</a:t>
            </a:r>
            <a:endParaRPr lang="en-GB" sz="2000">
              <a:solidFill>
                <a:srgbClr val="000000"/>
              </a:solidFill>
            </a:endParaRPr>
          </a:p>
        </p:txBody>
      </p:sp>
      <p:graphicFrame>
        <p:nvGraphicFramePr>
          <p:cNvPr id="1345545" name="Object 9"/>
          <p:cNvGraphicFramePr>
            <a:graphicFrameLocks noGrp="1" noChangeAspect="1"/>
          </p:cNvGraphicFramePr>
          <p:nvPr>
            <p:ph sz="quarter" idx="3"/>
            <p:extLst/>
          </p:nvPr>
        </p:nvGraphicFramePr>
        <p:xfrm>
          <a:off x="1549400" y="5246918"/>
          <a:ext cx="638175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5" imgW="3314520" imgH="482400" progId="Equation.3">
                  <p:embed/>
                </p:oleObj>
              </mc:Choice>
              <mc:Fallback>
                <p:oleObj name="Equation" r:id="rId5" imgW="33145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5246918"/>
                        <a:ext cx="6381750" cy="93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5549" name="Text Box 11"/>
          <p:cNvSpPr txBox="1">
            <a:spLocks noChangeArrowheads="1"/>
          </p:cNvSpPr>
          <p:nvPr/>
        </p:nvSpPr>
        <p:spPr bwMode="auto">
          <a:xfrm>
            <a:off x="7990681" y="5769155"/>
            <a:ext cx="2759075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>
                <a:solidFill>
                  <a:srgbClr val="000000"/>
                </a:solidFill>
                <a:latin typeface="Times"/>
              </a:rPr>
              <a:t>g</a:t>
            </a:r>
            <a:r>
              <a:rPr lang="en-GB" sz="2000" i="1" baseline="-25000">
                <a:solidFill>
                  <a:srgbClr val="000000"/>
                </a:solidFill>
                <a:latin typeface="Times"/>
              </a:rPr>
              <a:t>1</a:t>
            </a:r>
            <a:r>
              <a:rPr lang="en-GB" sz="2000">
                <a:solidFill>
                  <a:srgbClr val="000000"/>
                </a:solidFill>
                <a:latin typeface="Times"/>
              </a:rPr>
              <a:t>, </a:t>
            </a:r>
            <a:r>
              <a:rPr lang="en-GB" sz="2000" i="1">
                <a:solidFill>
                  <a:srgbClr val="000000"/>
                </a:solidFill>
                <a:latin typeface="Times"/>
              </a:rPr>
              <a:t>g</a:t>
            </a:r>
            <a:r>
              <a:rPr lang="en-GB" sz="2000" i="1" baseline="-25000">
                <a:solidFill>
                  <a:srgbClr val="000000"/>
                </a:solidFill>
                <a:latin typeface="Times"/>
              </a:rPr>
              <a:t>e </a:t>
            </a:r>
            <a:r>
              <a:rPr lang="en-GB" sz="2000" i="1">
                <a:solidFill>
                  <a:srgbClr val="000000"/>
                </a:solidFill>
                <a:latin typeface="Times"/>
              </a:rPr>
              <a:t>= </a:t>
            </a:r>
            <a:r>
              <a:rPr lang="en-GB">
                <a:solidFill>
                  <a:srgbClr val="000000"/>
                </a:solidFill>
              </a:rPr>
              <a:t>Gaussian PDF’s</a:t>
            </a:r>
          </a:p>
        </p:txBody>
      </p:sp>
    </p:spTree>
    <p:extLst>
      <p:ext uri="{BB962C8B-B14F-4D97-AF65-F5344CB8AC3E}">
        <p14:creationId xmlns:p14="http://schemas.microsoft.com/office/powerpoint/2010/main" val="24714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01" name="Picture 14" descr="bma2"/>
          <p:cNvPicPr>
            <a:picLocks noChangeAspect="1" noChangeArrowheads="1"/>
          </p:cNvPicPr>
          <p:nvPr/>
        </p:nvPicPr>
        <p:blipFill>
          <a:blip r:embed="rId3" cstate="print"/>
          <a:srcRect l="19193" t="25467" r="16240" b="22145"/>
          <a:stretch>
            <a:fillRect/>
          </a:stretch>
        </p:blipFill>
        <p:spPr bwMode="auto">
          <a:xfrm>
            <a:off x="2138363" y="1223963"/>
            <a:ext cx="7870825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BMA: example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82403" name="Line 4"/>
          <p:cNvSpPr>
            <a:spLocks noChangeShapeType="1"/>
          </p:cNvSpPr>
          <p:nvPr/>
        </p:nvSpPr>
        <p:spPr bwMode="auto">
          <a:xfrm>
            <a:off x="7443787" y="1358901"/>
            <a:ext cx="0" cy="43481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04" name="Oval 5"/>
          <p:cNvSpPr>
            <a:spLocks noChangeArrowheads="1"/>
          </p:cNvSpPr>
          <p:nvPr/>
        </p:nvSpPr>
        <p:spPr bwMode="auto">
          <a:xfrm>
            <a:off x="5014912" y="2079625"/>
            <a:ext cx="134938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05" name="Oval 6"/>
          <p:cNvSpPr>
            <a:spLocks noChangeArrowheads="1"/>
          </p:cNvSpPr>
          <p:nvPr/>
        </p:nvSpPr>
        <p:spPr bwMode="auto">
          <a:xfrm>
            <a:off x="5194301" y="2079625"/>
            <a:ext cx="134937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06" name="Oval 7"/>
          <p:cNvSpPr>
            <a:spLocks noChangeArrowheads="1"/>
          </p:cNvSpPr>
          <p:nvPr/>
        </p:nvSpPr>
        <p:spPr bwMode="auto">
          <a:xfrm>
            <a:off x="6680201" y="2079625"/>
            <a:ext cx="134937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07" name="Oval 8"/>
          <p:cNvSpPr>
            <a:spLocks noChangeArrowheads="1"/>
          </p:cNvSpPr>
          <p:nvPr/>
        </p:nvSpPr>
        <p:spPr bwMode="auto">
          <a:xfrm>
            <a:off x="6859587" y="2079625"/>
            <a:ext cx="134938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08" name="Oval 9"/>
          <p:cNvSpPr>
            <a:spLocks noChangeArrowheads="1"/>
          </p:cNvSpPr>
          <p:nvPr/>
        </p:nvSpPr>
        <p:spPr bwMode="auto">
          <a:xfrm>
            <a:off x="7173912" y="2079625"/>
            <a:ext cx="134938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09" name="Line 10"/>
          <p:cNvSpPr>
            <a:spLocks noChangeShapeType="1"/>
          </p:cNvSpPr>
          <p:nvPr/>
        </p:nvSpPr>
        <p:spPr bwMode="auto">
          <a:xfrm>
            <a:off x="4608513" y="1854200"/>
            <a:ext cx="3382963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2410" name="Text Box 11"/>
          <p:cNvSpPr txBox="1">
            <a:spLocks noChangeArrowheads="1"/>
          </p:cNvSpPr>
          <p:nvPr/>
        </p:nvSpPr>
        <p:spPr bwMode="auto">
          <a:xfrm>
            <a:off x="4340226" y="1042988"/>
            <a:ext cx="37798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00CC00"/>
                </a:solidFill>
              </a:rPr>
              <a:t>90% prediction interval of BMA</a:t>
            </a:r>
          </a:p>
        </p:txBody>
      </p:sp>
      <p:sp>
        <p:nvSpPr>
          <p:cNvPr id="1382411" name="Text Box 12"/>
          <p:cNvSpPr txBox="1">
            <a:spLocks noChangeArrowheads="1"/>
          </p:cNvSpPr>
          <p:nvPr/>
        </p:nvSpPr>
        <p:spPr bwMode="auto">
          <a:xfrm>
            <a:off x="7408862" y="2349500"/>
            <a:ext cx="8905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>
                <a:solidFill>
                  <a:srgbClr val="FC0128"/>
                </a:solidFill>
              </a:rPr>
              <a:t>OBS</a:t>
            </a:r>
          </a:p>
        </p:txBody>
      </p:sp>
      <p:sp>
        <p:nvSpPr>
          <p:cNvPr id="1382412" name="Text Box 13"/>
          <p:cNvSpPr txBox="1">
            <a:spLocks noChangeArrowheads="1"/>
          </p:cNvSpPr>
          <p:nvPr/>
        </p:nvSpPr>
        <p:spPr bwMode="auto">
          <a:xfrm>
            <a:off x="3079751" y="2214564"/>
            <a:ext cx="2414587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618FFD"/>
                </a:solidFill>
              </a:rPr>
              <a:t>single model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618FFD"/>
                </a:solidFill>
              </a:rPr>
              <a:t>ensemble members</a:t>
            </a:r>
          </a:p>
        </p:txBody>
      </p:sp>
      <p:sp>
        <p:nvSpPr>
          <p:cNvPr id="1382413" name="Text Box 16"/>
          <p:cNvSpPr txBox="1">
            <a:spLocks noChangeArrowheads="1"/>
          </p:cNvSpPr>
          <p:nvPr/>
        </p:nvSpPr>
        <p:spPr bwMode="auto">
          <a:xfrm>
            <a:off x="8255000" y="6129339"/>
            <a:ext cx="2570162" cy="287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>
                <a:solidFill>
                  <a:srgbClr val="000000"/>
                </a:solidFill>
              </a:rPr>
              <a:t>Ref: Raftery et al., 2005, MWR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76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BMA: recovered ensemble members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83426" name="Picture 5" descr="bma3"/>
          <p:cNvPicPr>
            <a:picLocks noChangeAspect="1" noChangeArrowheads="1"/>
          </p:cNvPicPr>
          <p:nvPr/>
        </p:nvPicPr>
        <p:blipFill>
          <a:blip r:embed="rId3" cstate="print"/>
          <a:srcRect l="25690" t="30266" r="21555" b="23991"/>
          <a:stretch>
            <a:fillRect/>
          </a:stretch>
        </p:blipFill>
        <p:spPr bwMode="auto">
          <a:xfrm>
            <a:off x="2584450" y="1179513"/>
            <a:ext cx="7607300" cy="528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3427" name="Oval 6"/>
          <p:cNvSpPr>
            <a:spLocks noChangeArrowheads="1"/>
          </p:cNvSpPr>
          <p:nvPr/>
        </p:nvSpPr>
        <p:spPr bwMode="auto">
          <a:xfrm>
            <a:off x="4970462" y="4533900"/>
            <a:ext cx="134938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28" name="Oval 7"/>
          <p:cNvSpPr>
            <a:spLocks noChangeArrowheads="1"/>
          </p:cNvSpPr>
          <p:nvPr/>
        </p:nvSpPr>
        <p:spPr bwMode="auto">
          <a:xfrm>
            <a:off x="5149851" y="4533900"/>
            <a:ext cx="134937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29" name="Oval 8"/>
          <p:cNvSpPr>
            <a:spLocks noChangeArrowheads="1"/>
          </p:cNvSpPr>
          <p:nvPr/>
        </p:nvSpPr>
        <p:spPr bwMode="auto">
          <a:xfrm>
            <a:off x="6635751" y="4533900"/>
            <a:ext cx="134937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30" name="Oval 9"/>
          <p:cNvSpPr>
            <a:spLocks noChangeArrowheads="1"/>
          </p:cNvSpPr>
          <p:nvPr/>
        </p:nvSpPr>
        <p:spPr bwMode="auto">
          <a:xfrm>
            <a:off x="6815137" y="4533900"/>
            <a:ext cx="134938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31" name="Oval 10"/>
          <p:cNvSpPr>
            <a:spLocks noChangeArrowheads="1"/>
          </p:cNvSpPr>
          <p:nvPr/>
        </p:nvSpPr>
        <p:spPr bwMode="auto">
          <a:xfrm>
            <a:off x="7129462" y="4533900"/>
            <a:ext cx="134938" cy="1349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32" name="Line 11"/>
          <p:cNvSpPr>
            <a:spLocks noChangeShapeType="1"/>
          </p:cNvSpPr>
          <p:nvPr/>
        </p:nvSpPr>
        <p:spPr bwMode="auto">
          <a:xfrm>
            <a:off x="7443787" y="1420813"/>
            <a:ext cx="0" cy="43481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33" name="Text Box 12"/>
          <p:cNvSpPr txBox="1">
            <a:spLocks noChangeArrowheads="1"/>
          </p:cNvSpPr>
          <p:nvPr/>
        </p:nvSpPr>
        <p:spPr bwMode="auto">
          <a:xfrm>
            <a:off x="7408862" y="3871913"/>
            <a:ext cx="8905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>
                <a:solidFill>
                  <a:srgbClr val="FC0128"/>
                </a:solidFill>
              </a:rPr>
              <a:t>OBS</a:t>
            </a:r>
          </a:p>
        </p:txBody>
      </p:sp>
      <p:sp>
        <p:nvSpPr>
          <p:cNvPr id="1383434" name="Text Box 13"/>
          <p:cNvSpPr txBox="1">
            <a:spLocks noChangeArrowheads="1"/>
          </p:cNvSpPr>
          <p:nvPr/>
        </p:nvSpPr>
        <p:spPr bwMode="auto">
          <a:xfrm>
            <a:off x="4849812" y="4733926"/>
            <a:ext cx="2414588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618FFD"/>
                </a:solidFill>
              </a:rPr>
              <a:t>single model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618FFD"/>
                </a:solidFill>
              </a:rPr>
              <a:t>ensemble members</a:t>
            </a:r>
          </a:p>
        </p:txBody>
      </p:sp>
      <p:sp>
        <p:nvSpPr>
          <p:cNvPr id="1383435" name="Line 14"/>
          <p:cNvSpPr>
            <a:spLocks noChangeShapeType="1"/>
          </p:cNvSpPr>
          <p:nvPr/>
        </p:nvSpPr>
        <p:spPr bwMode="auto">
          <a:xfrm>
            <a:off x="4564063" y="3608388"/>
            <a:ext cx="3382963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36" name="Line 17"/>
          <p:cNvSpPr>
            <a:spLocks noChangeShapeType="1"/>
          </p:cNvSpPr>
          <p:nvPr/>
        </p:nvSpPr>
        <p:spPr bwMode="auto">
          <a:xfrm>
            <a:off x="4068762" y="1898650"/>
            <a:ext cx="2025650" cy="539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3437" name="Text Box 15"/>
          <p:cNvSpPr txBox="1">
            <a:spLocks noChangeArrowheads="1"/>
          </p:cNvSpPr>
          <p:nvPr/>
        </p:nvSpPr>
        <p:spPr bwMode="auto">
          <a:xfrm>
            <a:off x="1368426" y="1604963"/>
            <a:ext cx="3032125" cy="654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100 equally likely values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drawn from BMA PDF</a:t>
            </a:r>
          </a:p>
        </p:txBody>
      </p:sp>
      <p:sp>
        <p:nvSpPr>
          <p:cNvPr id="1383438" name="Text Box 18"/>
          <p:cNvSpPr txBox="1">
            <a:spLocks noChangeArrowheads="1"/>
          </p:cNvSpPr>
          <p:nvPr/>
        </p:nvSpPr>
        <p:spPr bwMode="auto">
          <a:xfrm>
            <a:off x="8255000" y="6129339"/>
            <a:ext cx="2570162" cy="287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>
                <a:solidFill>
                  <a:srgbClr val="000000"/>
                </a:solidFill>
              </a:rPr>
              <a:t>Ref: Raftery et al., 2005, MWR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5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Non-homogenous Gaussian Regression</a:t>
            </a:r>
          </a:p>
        </p:txBody>
      </p:sp>
      <p:sp>
        <p:nvSpPr>
          <p:cNvPr id="13465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23976" y="981075"/>
            <a:ext cx="9723437" cy="5373688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GB" sz="2000" dirty="0"/>
              <a:t> In order to account for existing spread-skill relationships we model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   the variance of the error term as a function of the ensemble spread </a:t>
            </a:r>
            <a:r>
              <a:rPr lang="en-GB" sz="2000" b="1" i="1" dirty="0" err="1">
                <a:latin typeface="Times"/>
              </a:rPr>
              <a:t>s</a:t>
            </a:r>
            <a:r>
              <a:rPr lang="en-GB" sz="2000" b="1" i="1" baseline="-25000" dirty="0" err="1">
                <a:latin typeface="Times"/>
              </a:rPr>
              <a:t>ens</a:t>
            </a:r>
            <a:r>
              <a:rPr lang="en-GB" sz="2000" dirty="0"/>
              <a:t>: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000" dirty="0"/>
          </a:p>
          <a:p>
            <a:pPr marL="0" indent="0">
              <a:lnSpc>
                <a:spcPct val="100000"/>
              </a:lnSpc>
              <a:buNone/>
            </a:pPr>
            <a:endParaRPr lang="en-GB" sz="2000" dirty="0"/>
          </a:p>
          <a:p>
            <a:pPr marL="0" indent="0">
              <a:lnSpc>
                <a:spcPct val="100000"/>
              </a:lnSpc>
              <a:buNone/>
            </a:pPr>
            <a:endParaRPr lang="en-GB" sz="20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• The parameters</a:t>
            </a:r>
            <a:r>
              <a:rPr lang="en-GB" sz="2000" i="1" dirty="0">
                <a:latin typeface="Times"/>
              </a:rPr>
              <a:t> </a:t>
            </a:r>
            <a:r>
              <a:rPr lang="en-GB" sz="2000" i="1" dirty="0" err="1">
                <a:latin typeface="Times"/>
              </a:rPr>
              <a:t>a,b,c,d</a:t>
            </a:r>
            <a:r>
              <a:rPr lang="en-GB" sz="2000" dirty="0"/>
              <a:t> are fit iteratively by minimizing the CRPS of the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   training data set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en-GB" sz="2000" dirty="0"/>
              <a:t>• Interpretation of parameters: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   </a:t>
            </a:r>
            <a:r>
              <a:rPr lang="en-GB" sz="2000" dirty="0">
                <a:sym typeface="ZapfDingbats"/>
              </a:rPr>
              <a:t> bias &amp; general performance of </a:t>
            </a:r>
            <a:r>
              <a:rPr lang="en-GB" sz="2000" dirty="0" err="1">
                <a:sym typeface="ZapfDingbats"/>
              </a:rPr>
              <a:t>ens</a:t>
            </a:r>
            <a:r>
              <a:rPr lang="en-GB" sz="2000" dirty="0">
                <a:sym typeface="ZapfDingbats"/>
              </a:rPr>
              <a:t>-mean are reflected in </a:t>
            </a:r>
            <a:r>
              <a:rPr lang="en-GB" sz="2000" i="1" dirty="0">
                <a:latin typeface="Times"/>
                <a:sym typeface="ZapfDingbats"/>
              </a:rPr>
              <a:t>a</a:t>
            </a:r>
            <a:r>
              <a:rPr lang="en-GB" sz="2000" dirty="0">
                <a:sym typeface="ZapfDingbats"/>
              </a:rPr>
              <a:t> and </a:t>
            </a:r>
            <a:r>
              <a:rPr lang="en-GB" sz="2000" i="1" dirty="0">
                <a:latin typeface="Times"/>
                <a:sym typeface="ZapfDingbats"/>
              </a:rPr>
              <a:t>b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   </a:t>
            </a:r>
            <a:r>
              <a:rPr lang="en-GB" sz="2000" dirty="0">
                <a:sym typeface="ZapfDingbats"/>
              </a:rPr>
              <a:t> large spread-skill relationship: </a:t>
            </a:r>
            <a:r>
              <a:rPr lang="en-GB" sz="2000" i="1" dirty="0">
                <a:latin typeface="Times"/>
                <a:sym typeface="ZapfDingbats"/>
              </a:rPr>
              <a:t>c ≈ 0.0, d ≈ 1.0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sym typeface="ZapfDingbats"/>
              </a:rPr>
              <a:t>    small spread-skill relationship: </a:t>
            </a:r>
            <a:r>
              <a:rPr lang="en-GB" sz="2000" i="1" dirty="0">
                <a:latin typeface="Times"/>
                <a:sym typeface="ZapfDingbats"/>
              </a:rPr>
              <a:t>d ≈ 0.0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en-GB" sz="2000" dirty="0"/>
              <a:t>• Calibration provides mean and spread of Gaussian distribution</a:t>
            </a:r>
          </a:p>
          <a:p>
            <a:pPr marL="0" indent="0">
              <a:lnSpc>
                <a:spcPct val="80000"/>
              </a:lnSpc>
              <a:spcAft>
                <a:spcPct val="0"/>
              </a:spcAft>
              <a:buNone/>
            </a:pPr>
            <a:r>
              <a:rPr lang="en-GB" sz="2000" dirty="0"/>
              <a:t>   </a:t>
            </a:r>
            <a:r>
              <a:rPr lang="en-GB" sz="1600" dirty="0"/>
              <a:t>(called non-homogenous since variances of regression errors not the same for all values</a:t>
            </a:r>
          </a:p>
          <a:p>
            <a:pPr marL="0" indent="0">
              <a:lnSpc>
                <a:spcPct val="100000"/>
              </a:lnSpc>
              <a:spcAft>
                <a:spcPct val="0"/>
              </a:spcAft>
              <a:buNone/>
            </a:pPr>
            <a:r>
              <a:rPr lang="en-GB" sz="1600" dirty="0"/>
              <a:t>     of the predictor, i.e. non-homogenous)</a:t>
            </a:r>
          </a:p>
          <a:p>
            <a:pPr marL="0" indent="0">
              <a:lnSpc>
                <a:spcPct val="100000"/>
              </a:lnSpc>
              <a:spcAft>
                <a:spcPct val="0"/>
              </a:spcAft>
              <a:buNone/>
            </a:pPr>
            <a:endParaRPr lang="en-GB" sz="1600" dirty="0"/>
          </a:p>
          <a:p>
            <a:pPr marL="0" indent="0">
              <a:lnSpc>
                <a:spcPct val="100000"/>
              </a:lnSpc>
              <a:spcAft>
                <a:spcPct val="0"/>
              </a:spcAft>
              <a:buNone/>
            </a:pPr>
            <a:endParaRPr lang="en-GB" sz="1600" dirty="0"/>
          </a:p>
          <a:p>
            <a:pPr marL="0" indent="0">
              <a:lnSpc>
                <a:spcPct val="100000"/>
              </a:lnSpc>
              <a:spcAft>
                <a:spcPct val="0"/>
              </a:spcAft>
              <a:buNone/>
            </a:pPr>
            <a:endParaRPr lang="en-GB" sz="1600" dirty="0"/>
          </a:p>
        </p:txBody>
      </p:sp>
      <p:graphicFrame>
        <p:nvGraphicFramePr>
          <p:cNvPr id="134656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400551" y="1719263"/>
          <a:ext cx="3386137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3" imgW="1803240" imgH="583920" progId="Equation.3">
                  <p:embed/>
                </p:oleObj>
              </mc:Choice>
              <mc:Fallback>
                <p:oleObj name="Equation" r:id="rId3" imgW="180324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51" y="1719263"/>
                        <a:ext cx="3386137" cy="1096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8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5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Logistic regression</a:t>
            </a:r>
          </a:p>
        </p:txBody>
      </p:sp>
      <p:sp>
        <p:nvSpPr>
          <p:cNvPr id="13475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23976" y="981075"/>
            <a:ext cx="9540875" cy="5373688"/>
          </a:xfrm>
        </p:spPr>
        <p:txBody>
          <a:bodyPr/>
          <a:lstStyle/>
          <a:p>
            <a:pPr marL="0" indent="0"/>
            <a:r>
              <a:rPr lang="en-GB" sz="2000" dirty="0"/>
              <a:t> Logistic regression is a statistical regression model for Bernoulli- </a:t>
            </a:r>
          </a:p>
          <a:p>
            <a:pPr marL="0" indent="0">
              <a:buNone/>
            </a:pPr>
            <a:r>
              <a:rPr lang="en-GB" sz="2000" dirty="0"/>
              <a:t>   distributed dependent variables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• </a:t>
            </a:r>
            <a:r>
              <a:rPr lang="en-GB" sz="2000" i="1" dirty="0">
                <a:latin typeface="Times"/>
              </a:rPr>
              <a:t>P</a:t>
            </a:r>
            <a:r>
              <a:rPr lang="en-GB" sz="2000" dirty="0"/>
              <a:t> is bound by 0,1 and produces an s-shaped prediction curve</a:t>
            </a:r>
          </a:p>
          <a:p>
            <a:pPr marL="0" indent="0">
              <a:buNone/>
            </a:pPr>
            <a:r>
              <a:rPr lang="en-GB" sz="2000" dirty="0"/>
              <a:t>   </a:t>
            </a:r>
            <a:r>
              <a:rPr lang="en-GB" sz="2000" dirty="0">
                <a:sym typeface="ZapfDingbats"/>
              </a:rPr>
              <a:t> steepness of curve (</a:t>
            </a:r>
            <a:r>
              <a:rPr lang="el-GR" sz="2000" i="1" dirty="0">
                <a:latin typeface="Times"/>
                <a:sym typeface="ZapfDingbats"/>
              </a:rPr>
              <a:t>β</a:t>
            </a:r>
            <a:r>
              <a:rPr lang="en-GB" sz="2000" i="1" baseline="-25000" dirty="0">
                <a:latin typeface="Times"/>
                <a:sym typeface="ZapfDingbats"/>
              </a:rPr>
              <a:t>1</a:t>
            </a:r>
            <a:r>
              <a:rPr lang="en-GB" sz="2000" dirty="0">
                <a:sym typeface="ZapfDingbats"/>
              </a:rPr>
              <a:t>) increases with decreasing spread, leading to</a:t>
            </a:r>
          </a:p>
          <a:p>
            <a:pPr marL="0" indent="0">
              <a:buNone/>
            </a:pPr>
            <a:r>
              <a:rPr lang="en-GB" sz="2000" dirty="0">
                <a:sym typeface="ZapfDingbats"/>
              </a:rPr>
              <a:t>       sharper forecasts (more frequent use of extreme probabilities)</a:t>
            </a:r>
          </a:p>
          <a:p>
            <a:pPr marL="0" indent="0">
              <a:buNone/>
            </a:pPr>
            <a:r>
              <a:rPr lang="en-GB" sz="2000" dirty="0">
                <a:sym typeface="ZapfDingbats"/>
              </a:rPr>
              <a:t>    parameter </a:t>
            </a:r>
            <a:r>
              <a:rPr lang="el-GR" sz="2000" i="1" dirty="0">
                <a:latin typeface="Times"/>
                <a:sym typeface="ZapfDingbats"/>
              </a:rPr>
              <a:t>β</a:t>
            </a:r>
            <a:r>
              <a:rPr lang="en-GB" sz="2000" i="1" baseline="-25000" dirty="0">
                <a:latin typeface="Times"/>
                <a:sym typeface="ZapfDingbats"/>
              </a:rPr>
              <a:t>0</a:t>
            </a:r>
            <a:r>
              <a:rPr lang="en-GB" sz="2000" dirty="0">
                <a:sym typeface="ZapfDingbats"/>
              </a:rPr>
              <a:t> corrects for bias, i.e. shifts the s-shaped curve</a:t>
            </a:r>
          </a:p>
        </p:txBody>
      </p:sp>
      <p:graphicFrame>
        <p:nvGraphicFramePr>
          <p:cNvPr id="134758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470276" y="2144713"/>
          <a:ext cx="5248275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3" imgW="1879560" imgH="431640" progId="Equation.3">
                  <p:embed/>
                </p:oleObj>
              </mc:Choice>
              <mc:Fallback>
                <p:oleObj name="Equation" r:id="rId3" imgW="18795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0276" y="2144713"/>
                        <a:ext cx="5248275" cy="1204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494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649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How does logistic regression work?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86498" name="Text Box 4"/>
          <p:cNvSpPr txBox="1">
            <a:spLocks noChangeArrowheads="1"/>
          </p:cNvSpPr>
          <p:nvPr/>
        </p:nvSpPr>
        <p:spPr bwMode="auto">
          <a:xfrm>
            <a:off x="8037513" y="1504950"/>
            <a:ext cx="2685351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2400" dirty="0">
                <a:solidFill>
                  <a:srgbClr val="FF3300"/>
                </a:solidFill>
                <a:latin typeface="AvantGarde Md BT"/>
              </a:rPr>
              <a:t>+ </a:t>
            </a:r>
            <a:r>
              <a:rPr lang="en-GB" dirty="0">
                <a:solidFill>
                  <a:srgbClr val="FF3300"/>
                </a:solidFill>
                <a:latin typeface="AvantGarde Md BT"/>
              </a:rPr>
              <a:t>training data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FF3300"/>
                </a:solidFill>
                <a:latin typeface="AvantGarde Md BT"/>
              </a:rPr>
              <a:t>    100 cases (</a:t>
            </a:r>
            <a:r>
              <a:rPr lang="en-GB" dirty="0" err="1">
                <a:solidFill>
                  <a:srgbClr val="FF3300"/>
                </a:solidFill>
                <a:latin typeface="AvantGarde Md BT"/>
              </a:rPr>
              <a:t>EnsMean</a:t>
            </a:r>
            <a:r>
              <a:rPr lang="en-GB" dirty="0">
                <a:solidFill>
                  <a:srgbClr val="FF3300"/>
                </a:solidFill>
                <a:latin typeface="AvantGarde Md BT"/>
              </a:rPr>
              <a:t>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FF3300"/>
                </a:solidFill>
                <a:latin typeface="AvantGarde Md BT"/>
              </a:rPr>
              <a:t>    (height = </a:t>
            </a:r>
            <a:r>
              <a:rPr lang="en-GB" dirty="0" err="1">
                <a:solidFill>
                  <a:srgbClr val="FF3300"/>
                </a:solidFill>
                <a:latin typeface="AvantGarde Md BT"/>
              </a:rPr>
              <a:t>obs</a:t>
            </a:r>
            <a:r>
              <a:rPr lang="en-GB" dirty="0">
                <a:solidFill>
                  <a:srgbClr val="FF3300"/>
                </a:solidFill>
                <a:latin typeface="AvantGarde Md BT"/>
              </a:rPr>
              <a:t> yes/no)</a:t>
            </a:r>
          </a:p>
        </p:txBody>
      </p:sp>
      <p:sp>
        <p:nvSpPr>
          <p:cNvPr id="1386499" name="Text Box 5"/>
          <p:cNvSpPr txBox="1">
            <a:spLocks noChangeArrowheads="1"/>
          </p:cNvSpPr>
          <p:nvPr/>
        </p:nvSpPr>
        <p:spPr bwMode="auto">
          <a:xfrm>
            <a:off x="8029575" y="2620963"/>
            <a:ext cx="2319866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2400" dirty="0">
                <a:solidFill>
                  <a:srgbClr val="3333FF"/>
                </a:solidFill>
                <a:latin typeface="AvantGarde Md BT"/>
              </a:rPr>
              <a:t>+ </a:t>
            </a:r>
            <a:r>
              <a:rPr lang="en-GB" dirty="0">
                <a:solidFill>
                  <a:srgbClr val="3333FF"/>
                </a:solidFill>
                <a:latin typeface="AvantGarde Md BT"/>
              </a:rPr>
              <a:t>test data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3333FF"/>
                </a:solidFill>
                <a:latin typeface="AvantGarde Md BT"/>
              </a:rPr>
              <a:t>   (51 members)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3333FF"/>
                </a:solidFill>
                <a:latin typeface="AvantGarde Md BT"/>
              </a:rPr>
              <a:t>   (height = raw </a:t>
            </a:r>
            <a:r>
              <a:rPr lang="en-GB" dirty="0" err="1">
                <a:solidFill>
                  <a:srgbClr val="3333FF"/>
                </a:solidFill>
                <a:latin typeface="AvantGarde Md BT"/>
              </a:rPr>
              <a:t>prob</a:t>
            </a:r>
            <a:r>
              <a:rPr lang="en-GB" dirty="0">
                <a:solidFill>
                  <a:srgbClr val="3333FF"/>
                </a:solidFill>
                <a:latin typeface="AvantGarde Md BT"/>
              </a:rPr>
              <a:t>)</a:t>
            </a:r>
          </a:p>
        </p:txBody>
      </p:sp>
      <p:sp>
        <p:nvSpPr>
          <p:cNvPr id="1386500" name="Text Box 6"/>
          <p:cNvSpPr txBox="1">
            <a:spLocks noChangeArrowheads="1"/>
          </p:cNvSpPr>
          <p:nvPr/>
        </p:nvSpPr>
        <p:spPr bwMode="auto">
          <a:xfrm>
            <a:off x="8166100" y="5614988"/>
            <a:ext cx="17462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66FF33"/>
                </a:solidFill>
                <a:latin typeface="AvantGarde Md BT"/>
              </a:rPr>
              <a:t>event threshold</a:t>
            </a:r>
          </a:p>
        </p:txBody>
      </p:sp>
      <p:sp>
        <p:nvSpPr>
          <p:cNvPr id="1386501" name="Line 7"/>
          <p:cNvSpPr>
            <a:spLocks noChangeShapeType="1"/>
          </p:cNvSpPr>
          <p:nvPr/>
        </p:nvSpPr>
        <p:spPr bwMode="auto">
          <a:xfrm>
            <a:off x="8269288" y="5553075"/>
            <a:ext cx="1655763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6502" name="Line 8"/>
          <p:cNvSpPr>
            <a:spLocks noChangeShapeType="1"/>
          </p:cNvSpPr>
          <p:nvPr/>
        </p:nvSpPr>
        <p:spPr bwMode="auto">
          <a:xfrm>
            <a:off x="8251825" y="4344988"/>
            <a:ext cx="1643062" cy="0"/>
          </a:xfrm>
          <a:prstGeom prst="line">
            <a:avLst/>
          </a:prstGeom>
          <a:noFill/>
          <a:ln w="38100">
            <a:solidFill>
              <a:srgbClr val="3333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6503" name="Text Box 9"/>
          <p:cNvSpPr txBox="1">
            <a:spLocks noChangeArrowheads="1"/>
          </p:cNvSpPr>
          <p:nvPr/>
        </p:nvSpPr>
        <p:spPr bwMode="auto">
          <a:xfrm>
            <a:off x="8143875" y="4464050"/>
            <a:ext cx="1746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event observed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yes/no (0/1)</a:t>
            </a:r>
          </a:p>
        </p:txBody>
      </p:sp>
      <p:pic>
        <p:nvPicPr>
          <p:cNvPr id="1386504" name="Picture 10" descr="logreg_nh096_ev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2265362" y="860425"/>
            <a:ext cx="5227638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6505" name="Text Box 11"/>
          <p:cNvSpPr txBox="1">
            <a:spLocks noChangeArrowheads="1"/>
          </p:cNvSpPr>
          <p:nvPr/>
        </p:nvSpPr>
        <p:spPr bwMode="auto">
          <a:xfrm>
            <a:off x="8374062" y="3778250"/>
            <a:ext cx="16954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calibrated prob</a:t>
            </a:r>
          </a:p>
        </p:txBody>
      </p:sp>
      <p:sp>
        <p:nvSpPr>
          <p:cNvPr id="1386506" name="AutoShape 12"/>
          <p:cNvSpPr>
            <a:spLocks noChangeAspect="1" noChangeArrowheads="1"/>
          </p:cNvSpPr>
          <p:nvPr/>
        </p:nvSpPr>
        <p:spPr bwMode="auto">
          <a:xfrm>
            <a:off x="8135937" y="3464968"/>
            <a:ext cx="198438" cy="917079"/>
          </a:xfrm>
          <a:prstGeom prst="diamond">
            <a:avLst/>
          </a:prstGeom>
          <a:noFill/>
          <a:ln w="31750">
            <a:solidFill>
              <a:srgbClr val="3333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6507" name="Text Box 13"/>
          <p:cNvSpPr txBox="1">
            <a:spLocks noChangeArrowheads="1"/>
          </p:cNvSpPr>
          <p:nvPr/>
        </p:nvSpPr>
        <p:spPr bwMode="auto">
          <a:xfrm>
            <a:off x="2449512" y="998538"/>
            <a:ext cx="52324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  <a:latin typeface="AvantGarde Md BT"/>
              </a:rPr>
              <a:t>GP: 51N, 9E, Date: 20050915, Lead: 96h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866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7521" name="Picture 13" descr="logreg_nh168_ev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2264569" y="818357"/>
            <a:ext cx="5229225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LR-Probability worse!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87523" name="Text Box 3"/>
          <p:cNvSpPr txBox="1">
            <a:spLocks noChangeArrowheads="1"/>
          </p:cNvSpPr>
          <p:nvPr/>
        </p:nvSpPr>
        <p:spPr bwMode="auto">
          <a:xfrm>
            <a:off x="8037512" y="1504950"/>
            <a:ext cx="2114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2400">
                <a:solidFill>
                  <a:srgbClr val="FF3300"/>
                </a:solidFill>
                <a:latin typeface="AvantGarde Md BT"/>
              </a:rPr>
              <a:t>+ </a:t>
            </a:r>
            <a:r>
              <a:rPr lang="en-GB">
                <a:solidFill>
                  <a:srgbClr val="FF3300"/>
                </a:solidFill>
                <a:latin typeface="AvantGarde Md BT"/>
              </a:rPr>
              <a:t>training data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FF3300"/>
                </a:solidFill>
                <a:latin typeface="AvantGarde Md BT"/>
              </a:rPr>
              <a:t>    100 cases (EM)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FF3300"/>
                </a:solidFill>
                <a:latin typeface="AvantGarde Md BT"/>
              </a:rPr>
              <a:t>    height of obs y/n</a:t>
            </a:r>
          </a:p>
        </p:txBody>
      </p:sp>
      <p:sp>
        <p:nvSpPr>
          <p:cNvPr id="1387524" name="Text Box 4"/>
          <p:cNvSpPr txBox="1">
            <a:spLocks noChangeArrowheads="1"/>
          </p:cNvSpPr>
          <p:nvPr/>
        </p:nvSpPr>
        <p:spPr bwMode="auto">
          <a:xfrm>
            <a:off x="8029575" y="2620963"/>
            <a:ext cx="2319866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2400" dirty="0">
                <a:solidFill>
                  <a:srgbClr val="3333FF"/>
                </a:solidFill>
                <a:latin typeface="AvantGarde Md BT"/>
              </a:rPr>
              <a:t>+ </a:t>
            </a:r>
            <a:r>
              <a:rPr lang="en-GB" dirty="0">
                <a:solidFill>
                  <a:srgbClr val="3333FF"/>
                </a:solidFill>
                <a:latin typeface="AvantGarde Md BT"/>
              </a:rPr>
              <a:t>test data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3333FF"/>
                </a:solidFill>
                <a:latin typeface="AvantGarde Md BT"/>
              </a:rPr>
              <a:t>   (51 members)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3333FF"/>
                </a:solidFill>
                <a:latin typeface="AvantGarde Md BT"/>
              </a:rPr>
              <a:t>   (height = raw </a:t>
            </a:r>
            <a:r>
              <a:rPr lang="en-GB" dirty="0" err="1">
                <a:solidFill>
                  <a:srgbClr val="3333FF"/>
                </a:solidFill>
                <a:latin typeface="AvantGarde Md BT"/>
              </a:rPr>
              <a:t>prob</a:t>
            </a:r>
            <a:r>
              <a:rPr lang="en-GB" dirty="0">
                <a:solidFill>
                  <a:srgbClr val="3333FF"/>
                </a:solidFill>
                <a:latin typeface="AvantGarde Md BT"/>
              </a:rPr>
              <a:t>)</a:t>
            </a:r>
          </a:p>
        </p:txBody>
      </p:sp>
      <p:sp>
        <p:nvSpPr>
          <p:cNvPr id="1387525" name="Text Box 5"/>
          <p:cNvSpPr txBox="1">
            <a:spLocks noChangeArrowheads="1"/>
          </p:cNvSpPr>
          <p:nvPr/>
        </p:nvSpPr>
        <p:spPr bwMode="auto">
          <a:xfrm>
            <a:off x="8166100" y="5614988"/>
            <a:ext cx="17462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66FF33"/>
                </a:solidFill>
                <a:latin typeface="AvantGarde Md BT"/>
              </a:rPr>
              <a:t>event threshold</a:t>
            </a:r>
          </a:p>
        </p:txBody>
      </p:sp>
      <p:sp>
        <p:nvSpPr>
          <p:cNvPr id="1387526" name="Line 6"/>
          <p:cNvSpPr>
            <a:spLocks noChangeShapeType="1"/>
          </p:cNvSpPr>
          <p:nvPr/>
        </p:nvSpPr>
        <p:spPr bwMode="auto">
          <a:xfrm>
            <a:off x="8269288" y="5553075"/>
            <a:ext cx="1655763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7527" name="Line 7"/>
          <p:cNvSpPr>
            <a:spLocks noChangeShapeType="1"/>
          </p:cNvSpPr>
          <p:nvPr/>
        </p:nvSpPr>
        <p:spPr bwMode="auto">
          <a:xfrm>
            <a:off x="8251825" y="4344988"/>
            <a:ext cx="1643062" cy="0"/>
          </a:xfrm>
          <a:prstGeom prst="line">
            <a:avLst/>
          </a:prstGeom>
          <a:noFill/>
          <a:ln w="38100">
            <a:solidFill>
              <a:srgbClr val="3333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7528" name="Text Box 8"/>
          <p:cNvSpPr txBox="1">
            <a:spLocks noChangeArrowheads="1"/>
          </p:cNvSpPr>
          <p:nvPr/>
        </p:nvSpPr>
        <p:spPr bwMode="auto">
          <a:xfrm>
            <a:off x="8143875" y="4464050"/>
            <a:ext cx="1746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event observed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yes/no (0/1)</a:t>
            </a:r>
          </a:p>
        </p:txBody>
      </p:sp>
      <p:sp>
        <p:nvSpPr>
          <p:cNvPr id="1387529" name="Text Box 10"/>
          <p:cNvSpPr txBox="1">
            <a:spLocks noChangeArrowheads="1"/>
          </p:cNvSpPr>
          <p:nvPr/>
        </p:nvSpPr>
        <p:spPr bwMode="auto">
          <a:xfrm>
            <a:off x="8374062" y="3778250"/>
            <a:ext cx="16954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calibrated prob</a:t>
            </a:r>
          </a:p>
        </p:txBody>
      </p:sp>
      <p:sp>
        <p:nvSpPr>
          <p:cNvPr id="1387530" name="AutoShape 11"/>
          <p:cNvSpPr>
            <a:spLocks noChangeAspect="1" noChangeArrowheads="1"/>
          </p:cNvSpPr>
          <p:nvPr/>
        </p:nvSpPr>
        <p:spPr bwMode="auto">
          <a:xfrm>
            <a:off x="8135937" y="3464968"/>
            <a:ext cx="198438" cy="917079"/>
          </a:xfrm>
          <a:prstGeom prst="diamond">
            <a:avLst/>
          </a:prstGeom>
          <a:noFill/>
          <a:ln w="31750">
            <a:solidFill>
              <a:srgbClr val="3333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7531" name="Text Box 12"/>
          <p:cNvSpPr txBox="1">
            <a:spLocks noChangeArrowheads="1"/>
          </p:cNvSpPr>
          <p:nvPr/>
        </p:nvSpPr>
        <p:spPr bwMode="auto">
          <a:xfrm>
            <a:off x="2449512" y="998538"/>
            <a:ext cx="52324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  <a:latin typeface="AvantGarde Md BT"/>
              </a:rPr>
              <a:t>GP: 51N, 9E, Date: 20050915, Lead: 168h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40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8545" name="Picture 13" descr="logreg_sh168_ev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2220119" y="810419"/>
            <a:ext cx="5229225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LR-Probability (much) better!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88547" name="Text Box 3"/>
          <p:cNvSpPr txBox="1">
            <a:spLocks noChangeArrowheads="1"/>
          </p:cNvSpPr>
          <p:nvPr/>
        </p:nvSpPr>
        <p:spPr bwMode="auto">
          <a:xfrm>
            <a:off x="8037512" y="1504950"/>
            <a:ext cx="2230098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2400" dirty="0">
                <a:solidFill>
                  <a:srgbClr val="FF3300"/>
                </a:solidFill>
                <a:latin typeface="AvantGarde Md BT"/>
              </a:rPr>
              <a:t>+ </a:t>
            </a:r>
            <a:r>
              <a:rPr lang="en-GB" dirty="0">
                <a:solidFill>
                  <a:srgbClr val="FF3300"/>
                </a:solidFill>
                <a:latin typeface="AvantGarde Md BT"/>
              </a:rPr>
              <a:t>training data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FF3300"/>
                </a:solidFill>
                <a:latin typeface="AvantGarde Md BT"/>
              </a:rPr>
              <a:t>    100 cases (EM)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FF3300"/>
                </a:solidFill>
                <a:latin typeface="AvantGarde Md BT"/>
              </a:rPr>
              <a:t>    (height = </a:t>
            </a:r>
            <a:r>
              <a:rPr lang="en-GB" dirty="0" err="1">
                <a:solidFill>
                  <a:srgbClr val="FF3300"/>
                </a:solidFill>
                <a:latin typeface="AvantGarde Md BT"/>
              </a:rPr>
              <a:t>obs</a:t>
            </a:r>
            <a:r>
              <a:rPr lang="en-GB" dirty="0">
                <a:solidFill>
                  <a:srgbClr val="FF3300"/>
                </a:solidFill>
                <a:latin typeface="AvantGarde Md BT"/>
              </a:rPr>
              <a:t> y/n)</a:t>
            </a:r>
          </a:p>
        </p:txBody>
      </p:sp>
      <p:sp>
        <p:nvSpPr>
          <p:cNvPr id="1388548" name="Text Box 4"/>
          <p:cNvSpPr txBox="1">
            <a:spLocks noChangeArrowheads="1"/>
          </p:cNvSpPr>
          <p:nvPr/>
        </p:nvSpPr>
        <p:spPr bwMode="auto">
          <a:xfrm>
            <a:off x="8029575" y="2620963"/>
            <a:ext cx="2319866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2400" dirty="0">
                <a:solidFill>
                  <a:srgbClr val="3333FF"/>
                </a:solidFill>
                <a:latin typeface="AvantGarde Md BT"/>
              </a:rPr>
              <a:t>+ </a:t>
            </a:r>
            <a:r>
              <a:rPr lang="en-GB" dirty="0">
                <a:solidFill>
                  <a:srgbClr val="3333FF"/>
                </a:solidFill>
                <a:latin typeface="AvantGarde Md BT"/>
              </a:rPr>
              <a:t>test data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3333FF"/>
                </a:solidFill>
                <a:latin typeface="AvantGarde Md BT"/>
              </a:rPr>
              <a:t>   (51 members)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dirty="0">
                <a:solidFill>
                  <a:srgbClr val="3333FF"/>
                </a:solidFill>
                <a:latin typeface="AvantGarde Md BT"/>
              </a:rPr>
              <a:t>   (height = raw </a:t>
            </a:r>
            <a:r>
              <a:rPr lang="en-GB" dirty="0" err="1">
                <a:solidFill>
                  <a:srgbClr val="3333FF"/>
                </a:solidFill>
                <a:latin typeface="AvantGarde Md BT"/>
              </a:rPr>
              <a:t>prob</a:t>
            </a:r>
            <a:r>
              <a:rPr lang="en-GB" dirty="0">
                <a:solidFill>
                  <a:srgbClr val="3333FF"/>
                </a:solidFill>
                <a:latin typeface="AvantGarde Md BT"/>
              </a:rPr>
              <a:t>)</a:t>
            </a:r>
          </a:p>
        </p:txBody>
      </p:sp>
      <p:sp>
        <p:nvSpPr>
          <p:cNvPr id="1388549" name="Text Box 5"/>
          <p:cNvSpPr txBox="1">
            <a:spLocks noChangeArrowheads="1"/>
          </p:cNvSpPr>
          <p:nvPr/>
        </p:nvSpPr>
        <p:spPr bwMode="auto">
          <a:xfrm>
            <a:off x="8166100" y="5614988"/>
            <a:ext cx="17462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66FF33"/>
                </a:solidFill>
                <a:latin typeface="AvantGarde Md BT"/>
              </a:rPr>
              <a:t>event threshold</a:t>
            </a:r>
          </a:p>
        </p:txBody>
      </p:sp>
      <p:sp>
        <p:nvSpPr>
          <p:cNvPr id="1388550" name="Line 6"/>
          <p:cNvSpPr>
            <a:spLocks noChangeShapeType="1"/>
          </p:cNvSpPr>
          <p:nvPr/>
        </p:nvSpPr>
        <p:spPr bwMode="auto">
          <a:xfrm>
            <a:off x="8269288" y="5553075"/>
            <a:ext cx="1655763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8551" name="Line 7"/>
          <p:cNvSpPr>
            <a:spLocks noChangeShapeType="1"/>
          </p:cNvSpPr>
          <p:nvPr/>
        </p:nvSpPr>
        <p:spPr bwMode="auto">
          <a:xfrm>
            <a:off x="8251825" y="4344988"/>
            <a:ext cx="1643062" cy="0"/>
          </a:xfrm>
          <a:prstGeom prst="line">
            <a:avLst/>
          </a:prstGeom>
          <a:noFill/>
          <a:ln w="38100">
            <a:solidFill>
              <a:srgbClr val="3333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8552" name="Text Box 8"/>
          <p:cNvSpPr txBox="1">
            <a:spLocks noChangeArrowheads="1"/>
          </p:cNvSpPr>
          <p:nvPr/>
        </p:nvSpPr>
        <p:spPr bwMode="auto">
          <a:xfrm>
            <a:off x="8143875" y="4464050"/>
            <a:ext cx="1746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event observed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yes/no (0/1)</a:t>
            </a:r>
          </a:p>
        </p:txBody>
      </p:sp>
      <p:sp>
        <p:nvSpPr>
          <p:cNvPr id="1388553" name="Text Box 10"/>
          <p:cNvSpPr txBox="1">
            <a:spLocks noChangeArrowheads="1"/>
          </p:cNvSpPr>
          <p:nvPr/>
        </p:nvSpPr>
        <p:spPr bwMode="auto">
          <a:xfrm>
            <a:off x="8374062" y="3778250"/>
            <a:ext cx="16954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3333FF"/>
                </a:solidFill>
                <a:latin typeface="AvantGarde Md BT"/>
              </a:rPr>
              <a:t>calibrated prob</a:t>
            </a:r>
          </a:p>
        </p:txBody>
      </p:sp>
      <p:sp>
        <p:nvSpPr>
          <p:cNvPr id="1388554" name="AutoShape 11"/>
          <p:cNvSpPr>
            <a:spLocks noChangeAspect="1" noChangeArrowheads="1"/>
          </p:cNvSpPr>
          <p:nvPr/>
        </p:nvSpPr>
        <p:spPr bwMode="auto">
          <a:xfrm>
            <a:off x="8135937" y="3464968"/>
            <a:ext cx="198438" cy="917079"/>
          </a:xfrm>
          <a:prstGeom prst="diamond">
            <a:avLst/>
          </a:prstGeom>
          <a:noFill/>
          <a:ln w="31750">
            <a:solidFill>
              <a:srgbClr val="3333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8555" name="Text Box 12"/>
          <p:cNvSpPr txBox="1">
            <a:spLocks noChangeArrowheads="1"/>
          </p:cNvSpPr>
          <p:nvPr/>
        </p:nvSpPr>
        <p:spPr bwMode="auto">
          <a:xfrm>
            <a:off x="2449512" y="998538"/>
            <a:ext cx="52324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  <a:latin typeface="AvantGarde Md BT"/>
              </a:rPr>
              <a:t>GP: 15.5S, 149.5W, Date: 20050915, Lead: 168h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0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5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Analogue method</a:t>
            </a:r>
          </a:p>
        </p:txBody>
      </p:sp>
      <p:sp>
        <p:nvSpPr>
          <p:cNvPr id="1389570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Full analogue theory assumes a nearly infinite training sample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dirty="0" smtClean="0"/>
              <a:t>Justified under simplifying assumptions:</a:t>
            </a:r>
          </a:p>
          <a:p>
            <a:pPr lvl="1"/>
            <a:r>
              <a:rPr lang="en-GB" dirty="0" smtClean="0"/>
              <a:t>Search only for local analogues</a:t>
            </a:r>
          </a:p>
          <a:p>
            <a:pPr lvl="1"/>
            <a:r>
              <a:rPr lang="en-GB" dirty="0" smtClean="0"/>
              <a:t>Match the ensemble-mean fields</a:t>
            </a:r>
          </a:p>
          <a:p>
            <a:pPr lvl="1"/>
            <a:r>
              <a:rPr lang="en-GB" dirty="0" smtClean="0"/>
              <a:t>Consider only one model forecast variable in selecting analogues</a:t>
            </a:r>
          </a:p>
          <a:p>
            <a:pPr>
              <a:lnSpc>
                <a:spcPct val="100000"/>
              </a:lnSpc>
              <a:spcBef>
                <a:spcPct val="70000"/>
              </a:spcBef>
            </a:pPr>
            <a:r>
              <a:rPr lang="en-GB" dirty="0" smtClean="0"/>
              <a:t>General procedure:</a:t>
            </a:r>
          </a:p>
          <a:p>
            <a:pPr lvl="1"/>
            <a:r>
              <a:rPr lang="en-GB" dirty="0" smtClean="0"/>
              <a:t>Take the ensemble mean of the forecast to be calibrated and find the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ens</a:t>
            </a:r>
            <a:r>
              <a:rPr lang="en-GB" dirty="0" smtClean="0"/>
              <a:t> closest forecasts to this in the training dataset</a:t>
            </a:r>
          </a:p>
          <a:p>
            <a:pPr lvl="1"/>
            <a:r>
              <a:rPr lang="en-GB" dirty="0" smtClean="0"/>
              <a:t>Take the corresponding observations to these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ens</a:t>
            </a:r>
            <a:r>
              <a:rPr lang="en-GB" dirty="0" smtClean="0"/>
              <a:t> re-forecasts and form a new calibrated ensemble</a:t>
            </a:r>
          </a:p>
          <a:p>
            <a:pPr lvl="1"/>
            <a:r>
              <a:rPr lang="en-GB" dirty="0" smtClean="0"/>
              <a:t>Construct probability forecasts from this analogue ensemble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51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 dirty="0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mtClean="0"/>
              <a:t>Motivation</a:t>
            </a:r>
          </a:p>
          <a:p>
            <a:r>
              <a:rPr lang="en-GB" smtClean="0"/>
              <a:t>Methods</a:t>
            </a:r>
          </a:p>
          <a:p>
            <a:r>
              <a:rPr lang="en-GB" smtClean="0"/>
              <a:t>Training data sets</a:t>
            </a:r>
          </a:p>
          <a:p>
            <a:r>
              <a:rPr lang="en-GB" smtClean="0"/>
              <a:t>Results</a:t>
            </a: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751817" y="4084186"/>
            <a:ext cx="8685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solidFill>
                  <a:srgbClr val="FF0000"/>
                </a:solidFill>
              </a:rPr>
              <a:t>This lecture is focussed on application to medium-range forecasts, but the theory and methods are general.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23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5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Analogue method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90594" name="Picture 5" descr="analog"/>
          <p:cNvPicPr>
            <a:picLocks noChangeAspect="1" noChangeArrowheads="1"/>
          </p:cNvPicPr>
          <p:nvPr/>
        </p:nvPicPr>
        <p:blipFill>
          <a:blip r:embed="rId2" cstate="print"/>
          <a:srcRect l="27756" t="26944" r="32776" b="17348"/>
          <a:stretch>
            <a:fillRect/>
          </a:stretch>
        </p:blipFill>
        <p:spPr bwMode="auto">
          <a:xfrm>
            <a:off x="3708400" y="966789"/>
            <a:ext cx="4811712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0595" name="Text Box 6"/>
          <p:cNvSpPr txBox="1">
            <a:spLocks noChangeArrowheads="1"/>
          </p:cNvSpPr>
          <p:nvPr/>
        </p:nvSpPr>
        <p:spPr bwMode="auto">
          <a:xfrm>
            <a:off x="7759701" y="6129339"/>
            <a:ext cx="2947987" cy="287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>
                <a:solidFill>
                  <a:srgbClr val="000000"/>
                </a:solidFill>
              </a:rPr>
              <a:t>Ref: Hamill &amp; Whitaker, 2006, MWR</a:t>
            </a:r>
          </a:p>
        </p:txBody>
      </p:sp>
      <p:sp>
        <p:nvSpPr>
          <p:cNvPr id="1390596" name="Text Box 7"/>
          <p:cNvSpPr txBox="1">
            <a:spLocks noChangeArrowheads="1"/>
          </p:cNvSpPr>
          <p:nvPr/>
        </p:nvSpPr>
        <p:spPr bwMode="auto">
          <a:xfrm>
            <a:off x="1233488" y="1262063"/>
            <a:ext cx="303212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Forecast to be calibrated</a:t>
            </a:r>
          </a:p>
        </p:txBody>
      </p:sp>
      <p:sp>
        <p:nvSpPr>
          <p:cNvPr id="1390597" name="Text Box 8"/>
          <p:cNvSpPr txBox="1">
            <a:spLocks noChangeArrowheads="1"/>
          </p:cNvSpPr>
          <p:nvPr/>
        </p:nvSpPr>
        <p:spPr bwMode="auto">
          <a:xfrm>
            <a:off x="1233487" y="2393951"/>
            <a:ext cx="246538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Closest re-forecasts</a:t>
            </a:r>
          </a:p>
        </p:txBody>
      </p:sp>
      <p:sp>
        <p:nvSpPr>
          <p:cNvPr id="1390598" name="Text Box 9"/>
          <p:cNvSpPr txBox="1">
            <a:spLocks noChangeArrowheads="1"/>
          </p:cNvSpPr>
          <p:nvPr/>
        </p:nvSpPr>
        <p:spPr bwMode="auto">
          <a:xfrm>
            <a:off x="1233487" y="3557588"/>
            <a:ext cx="233203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Corresponding obs</a:t>
            </a:r>
          </a:p>
        </p:txBody>
      </p:sp>
      <p:sp>
        <p:nvSpPr>
          <p:cNvPr id="1390599" name="Text Box 10"/>
          <p:cNvSpPr txBox="1">
            <a:spLocks noChangeArrowheads="1"/>
          </p:cNvSpPr>
          <p:nvPr/>
        </p:nvSpPr>
        <p:spPr bwMode="auto">
          <a:xfrm>
            <a:off x="1233487" y="4637088"/>
            <a:ext cx="325602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Probabilities of </a:t>
            </a:r>
            <a:r>
              <a:rPr lang="en-GB" dirty="0" err="1">
                <a:solidFill>
                  <a:srgbClr val="000000"/>
                </a:solidFill>
              </a:rPr>
              <a:t>analog-ens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90600" name="Text Box 11"/>
          <p:cNvSpPr txBox="1">
            <a:spLocks noChangeArrowheads="1"/>
          </p:cNvSpPr>
          <p:nvPr/>
        </p:nvSpPr>
        <p:spPr bwMode="auto">
          <a:xfrm>
            <a:off x="1233488" y="5762626"/>
            <a:ext cx="26257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Verifying observation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6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6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Training datasets</a:t>
            </a:r>
          </a:p>
        </p:txBody>
      </p:sp>
      <p:sp>
        <p:nvSpPr>
          <p:cNvPr id="1391618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mtClean="0"/>
              <a:t>All calibration methods need a training dataset, containing a number of forecast-observation pairs from the past</a:t>
            </a:r>
          </a:p>
          <a:p>
            <a:pPr lvl="1"/>
            <a:r>
              <a:rPr lang="en-GB" smtClean="0"/>
              <a:t>The more training cases the better</a:t>
            </a:r>
          </a:p>
          <a:p>
            <a:pPr lvl="1"/>
            <a:r>
              <a:rPr lang="en-GB" smtClean="0"/>
              <a:t>The model version used to produce the training dataset should be as close as possible to the operational model version</a:t>
            </a:r>
          </a:p>
          <a:p>
            <a:pPr>
              <a:spcBef>
                <a:spcPct val="50000"/>
              </a:spcBef>
            </a:pPr>
            <a:r>
              <a:rPr lang="en-GB" smtClean="0"/>
              <a:t>For research applications often only one dataset is used to develop and test the calibration method. In this case cross-validation has to be applied.</a:t>
            </a:r>
          </a:p>
          <a:p>
            <a:pPr>
              <a:spcBef>
                <a:spcPct val="50000"/>
              </a:spcBef>
            </a:pPr>
            <a:r>
              <a:rPr lang="en-GB" smtClean="0"/>
              <a:t>For operational applications one can use:</a:t>
            </a:r>
          </a:p>
          <a:p>
            <a:pPr lvl="1"/>
            <a:r>
              <a:rPr lang="en-GB" smtClean="0"/>
              <a:t>Operational available forecasts from e.g. past 30-40 days</a:t>
            </a:r>
          </a:p>
          <a:p>
            <a:pPr lvl="1"/>
            <a:r>
              <a:rPr lang="en-GB" smtClean="0"/>
              <a:t>Data from a re-forecast dataset covering a larger number of past forecast dates / years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5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130" name="Rectangle 4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“Perfect” Reforecast Data Set</a:t>
            </a:r>
          </a:p>
        </p:txBody>
      </p:sp>
      <p:graphicFrame>
        <p:nvGraphicFramePr>
          <p:cNvPr id="1442288" name="Group 49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4156897603"/>
              </p:ext>
            </p:extLst>
          </p:nvPr>
        </p:nvGraphicFramePr>
        <p:xfrm>
          <a:off x="1079383" y="824420"/>
          <a:ext cx="10029829" cy="5388747"/>
        </p:xfrm>
        <a:graphic>
          <a:graphicData uri="http://schemas.openxmlformats.org/drawingml/2006/table">
            <a:tbl>
              <a:tblPr/>
              <a:tblGrid>
                <a:gridCol w="598002"/>
                <a:gridCol w="269101"/>
                <a:gridCol w="269101"/>
                <a:gridCol w="269101"/>
                <a:gridCol w="270762"/>
                <a:gridCol w="269101"/>
                <a:gridCol w="269101"/>
                <a:gridCol w="270763"/>
                <a:gridCol w="267439"/>
                <a:gridCol w="270763"/>
                <a:gridCol w="269101"/>
                <a:gridCol w="269101"/>
                <a:gridCol w="270762"/>
                <a:gridCol w="269101"/>
                <a:gridCol w="269101"/>
                <a:gridCol w="269101"/>
                <a:gridCol w="270763"/>
                <a:gridCol w="269101"/>
                <a:gridCol w="269101"/>
                <a:gridCol w="269101"/>
                <a:gridCol w="269101"/>
                <a:gridCol w="270762"/>
                <a:gridCol w="267440"/>
                <a:gridCol w="270762"/>
                <a:gridCol w="270763"/>
                <a:gridCol w="267439"/>
                <a:gridCol w="270763"/>
                <a:gridCol w="269101"/>
                <a:gridCol w="269101"/>
                <a:gridCol w="270762"/>
                <a:gridCol w="269101"/>
                <a:gridCol w="269101"/>
                <a:gridCol w="269101"/>
                <a:gridCol w="270763"/>
                <a:gridCol w="267439"/>
                <a:gridCol w="270763"/>
              </a:tblGrid>
              <a:tr h="358129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8835" marR="18835" marT="18000" marB="18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2014</a:t>
                      </a:r>
                    </a:p>
                  </a:txBody>
                  <a:tcPr marL="18835" marR="18835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81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Apr</a:t>
                      </a:r>
                    </a:p>
                  </a:txBody>
                  <a:tcPr marL="18835" marR="18835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May</a:t>
                      </a:r>
                    </a:p>
                  </a:txBody>
                  <a:tcPr marL="18835" marR="18835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Jun</a:t>
                      </a:r>
                    </a:p>
                  </a:txBody>
                  <a:tcPr marL="18835" marR="18835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81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1981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1982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1983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1984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1985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2007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2008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2009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82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6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Early motivating results from Hamill et al., 2004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93666" name="Text Box 3"/>
          <p:cNvSpPr txBox="1">
            <a:spLocks noChangeArrowheads="1"/>
          </p:cNvSpPr>
          <p:nvPr/>
        </p:nvSpPr>
        <p:spPr bwMode="auto">
          <a:xfrm>
            <a:off x="8420101" y="1331914"/>
            <a:ext cx="1995487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Bias corrected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with refc data</a:t>
            </a:r>
          </a:p>
        </p:txBody>
      </p:sp>
      <p:sp>
        <p:nvSpPr>
          <p:cNvPr id="1393667" name="Text Box 4"/>
          <p:cNvSpPr txBox="1">
            <a:spLocks noChangeArrowheads="1"/>
          </p:cNvSpPr>
          <p:nvPr/>
        </p:nvSpPr>
        <p:spPr bwMode="auto">
          <a:xfrm>
            <a:off x="8524876" y="5292726"/>
            <a:ext cx="1870075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LR-calibrated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ensemble</a:t>
            </a:r>
          </a:p>
        </p:txBody>
      </p:sp>
      <p:sp>
        <p:nvSpPr>
          <p:cNvPr id="1393668" name="Text Box 5"/>
          <p:cNvSpPr txBox="1">
            <a:spLocks noChangeArrowheads="1"/>
          </p:cNvSpPr>
          <p:nvPr/>
        </p:nvSpPr>
        <p:spPr bwMode="auto">
          <a:xfrm>
            <a:off x="1141413" y="5292726"/>
            <a:ext cx="2062163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Bias corrected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with 45-d data</a:t>
            </a:r>
          </a:p>
        </p:txBody>
      </p:sp>
      <p:pic>
        <p:nvPicPr>
          <p:cNvPr id="139366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0075" y="3578225"/>
            <a:ext cx="2881312" cy="2865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9367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3608389"/>
            <a:ext cx="2728913" cy="2835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93671" name="Picture 8"/>
          <p:cNvPicPr>
            <a:picLocks noChangeAspect="1" noChangeArrowheads="1"/>
          </p:cNvPicPr>
          <p:nvPr/>
        </p:nvPicPr>
        <p:blipFill>
          <a:blip r:embed="rId5" cstate="print"/>
          <a:srcRect l="50533"/>
          <a:stretch>
            <a:fillRect/>
          </a:stretch>
        </p:blipFill>
        <p:spPr bwMode="auto">
          <a:xfrm>
            <a:off x="5845176" y="915989"/>
            <a:ext cx="2651125" cy="278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93672" name="Picture 9"/>
          <p:cNvPicPr>
            <a:picLocks noChangeAspect="1" noChangeArrowheads="1"/>
          </p:cNvPicPr>
          <p:nvPr/>
        </p:nvPicPr>
        <p:blipFill>
          <a:blip r:embed="rId5" cstate="print"/>
          <a:srcRect r="52095"/>
          <a:stretch>
            <a:fillRect/>
          </a:stretch>
        </p:blipFill>
        <p:spPr bwMode="auto">
          <a:xfrm>
            <a:off x="3321050" y="908050"/>
            <a:ext cx="2525712" cy="2738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93673" name="Line 10"/>
          <p:cNvSpPr>
            <a:spLocks noChangeShapeType="1"/>
          </p:cNvSpPr>
          <p:nvPr/>
        </p:nvSpPr>
        <p:spPr bwMode="auto">
          <a:xfrm flipH="1">
            <a:off x="8343900" y="4014788"/>
            <a:ext cx="1441450" cy="98901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93674" name="Line 11"/>
          <p:cNvSpPr>
            <a:spLocks noChangeShapeType="1"/>
          </p:cNvSpPr>
          <p:nvPr/>
        </p:nvSpPr>
        <p:spPr bwMode="auto">
          <a:xfrm flipH="1" flipV="1">
            <a:off x="8343901" y="2303463"/>
            <a:ext cx="1349375" cy="81121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93675" name="Text Box 12"/>
          <p:cNvSpPr txBox="1">
            <a:spLocks noChangeArrowheads="1"/>
          </p:cNvSpPr>
          <p:nvPr/>
        </p:nvSpPr>
        <p:spPr bwMode="auto">
          <a:xfrm>
            <a:off x="8412163" y="3068639"/>
            <a:ext cx="2581275" cy="1025525"/>
          </a:xfrm>
          <a:prstGeom prst="rect">
            <a:avLst/>
          </a:prstGeom>
          <a:solidFill>
            <a:srgbClr val="FC0128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Achieved with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“perfect”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reforecast system!</a:t>
            </a:r>
          </a:p>
        </p:txBody>
      </p:sp>
      <p:sp>
        <p:nvSpPr>
          <p:cNvPr id="1393676" name="Text Box 13"/>
          <p:cNvSpPr txBox="1">
            <a:spLocks noChangeArrowheads="1"/>
          </p:cNvSpPr>
          <p:nvPr/>
        </p:nvSpPr>
        <p:spPr bwMode="auto">
          <a:xfrm>
            <a:off x="1189038" y="1366839"/>
            <a:ext cx="20304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Raw ensemble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6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</a:t>
            </a:r>
            <a:r>
              <a:rPr lang="en-GB" sz="2800" dirty="0" smtClean="0"/>
              <a:t>45-day </a:t>
            </a:r>
            <a:r>
              <a:rPr lang="en-GB" sz="2800" dirty="0"/>
              <a:t>unified ENS ensemble system</a:t>
            </a:r>
          </a:p>
        </p:txBody>
      </p:sp>
      <p:sp>
        <p:nvSpPr>
          <p:cNvPr id="1394690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z="2200" dirty="0"/>
              <a:t>Unified ENS ensemble system enables the production of a unified reforecast data set, to be used by:</a:t>
            </a:r>
          </a:p>
          <a:p>
            <a:pPr lvl="1"/>
            <a:r>
              <a:rPr lang="en-GB" sz="1800" dirty="0"/>
              <a:t>EFI model climate</a:t>
            </a:r>
          </a:p>
          <a:p>
            <a:pPr lvl="1"/>
            <a:r>
              <a:rPr lang="en-GB" sz="1800" dirty="0" smtClean="0"/>
              <a:t>15 </a:t>
            </a:r>
            <a:r>
              <a:rPr lang="en-GB" sz="1800" dirty="0"/>
              <a:t>day ENS calibration</a:t>
            </a:r>
          </a:p>
          <a:p>
            <a:pPr lvl="1"/>
            <a:r>
              <a:rPr lang="en-GB" sz="1800" dirty="0"/>
              <a:t>Monthly forecasts anomalies and verification</a:t>
            </a:r>
          </a:p>
          <a:p>
            <a:pPr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</a:pPr>
            <a:r>
              <a:rPr lang="en-GB" sz="2200" dirty="0"/>
              <a:t>Efficient use of resources (computational and operational)</a:t>
            </a:r>
          </a:p>
          <a:p>
            <a:pPr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</a:pPr>
            <a:r>
              <a:rPr lang="en-GB" sz="2200" dirty="0"/>
              <a:t>“Realistic” reforecast system has to be an optimal compromise between affordability and needs of all three applications</a:t>
            </a:r>
          </a:p>
          <a:p>
            <a:pPr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</a:pPr>
            <a:r>
              <a:rPr lang="en-GB" sz="2200" dirty="0"/>
              <a:t>U</a:t>
            </a:r>
            <a:r>
              <a:rPr lang="en-GB" sz="2200" dirty="0" smtClean="0"/>
              <a:t>se 11 </a:t>
            </a:r>
            <a:r>
              <a:rPr lang="en-GB" sz="2200" dirty="0"/>
              <a:t>member ensemble, </a:t>
            </a:r>
            <a:r>
              <a:rPr lang="en-GB" sz="2200" dirty="0" smtClean="0"/>
              <a:t>twice </a:t>
            </a:r>
            <a:r>
              <a:rPr lang="en-GB" sz="2200" dirty="0"/>
              <a:t>per week, for last 20 </a:t>
            </a:r>
            <a:r>
              <a:rPr lang="en-GB" sz="2200" dirty="0" smtClean="0"/>
              <a:t>years</a:t>
            </a:r>
            <a:endParaRPr lang="en-GB" sz="2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8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7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Unified ENS Reforecasts</a:t>
            </a:r>
          </a:p>
        </p:txBody>
      </p:sp>
      <p:graphicFrame>
        <p:nvGraphicFramePr>
          <p:cNvPr id="1423872" name="Group 512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027530612"/>
              </p:ext>
            </p:extLst>
          </p:nvPr>
        </p:nvGraphicFramePr>
        <p:xfrm>
          <a:off x="1080000" y="1431621"/>
          <a:ext cx="10030672" cy="4641427"/>
        </p:xfrm>
        <a:graphic>
          <a:graphicData uri="http://schemas.openxmlformats.org/drawingml/2006/table">
            <a:tbl>
              <a:tblPr/>
              <a:tblGrid>
                <a:gridCol w="598052"/>
                <a:gridCol w="269124"/>
                <a:gridCol w="269124"/>
                <a:gridCol w="269124"/>
                <a:gridCol w="270784"/>
                <a:gridCol w="269124"/>
                <a:gridCol w="269124"/>
                <a:gridCol w="270785"/>
                <a:gridCol w="267462"/>
                <a:gridCol w="270785"/>
                <a:gridCol w="269124"/>
                <a:gridCol w="269124"/>
                <a:gridCol w="270784"/>
                <a:gridCol w="269124"/>
                <a:gridCol w="269124"/>
                <a:gridCol w="269124"/>
                <a:gridCol w="270785"/>
                <a:gridCol w="269124"/>
                <a:gridCol w="269124"/>
                <a:gridCol w="269124"/>
                <a:gridCol w="269124"/>
                <a:gridCol w="270784"/>
                <a:gridCol w="267463"/>
                <a:gridCol w="270784"/>
                <a:gridCol w="270785"/>
                <a:gridCol w="267462"/>
                <a:gridCol w="270785"/>
                <a:gridCol w="269124"/>
                <a:gridCol w="269124"/>
                <a:gridCol w="270784"/>
                <a:gridCol w="269124"/>
                <a:gridCol w="269124"/>
                <a:gridCol w="269124"/>
                <a:gridCol w="270785"/>
                <a:gridCol w="267462"/>
                <a:gridCol w="270785"/>
              </a:tblGrid>
              <a:tr h="300662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20366" marR="20366" marT="18000" marB="18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2014</a:t>
                      </a:r>
                    </a:p>
                  </a:txBody>
                  <a:tcPr marL="20366" marR="20366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06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Apr</a:t>
                      </a:r>
                    </a:p>
                  </a:txBody>
                  <a:tcPr marL="20366" marR="20366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May</a:t>
                      </a:r>
                    </a:p>
                  </a:txBody>
                  <a:tcPr marL="20366" marR="20366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Jun</a:t>
                      </a:r>
                    </a:p>
                  </a:txBody>
                  <a:tcPr marL="20366" marR="20366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128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06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1995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1997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1998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7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2009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FE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96203" name="Rectangle 492"/>
          <p:cNvSpPr>
            <a:spLocks noChangeArrowheads="1"/>
          </p:cNvSpPr>
          <p:nvPr/>
        </p:nvSpPr>
        <p:spPr bwMode="auto">
          <a:xfrm>
            <a:off x="2192988" y="2022598"/>
            <a:ext cx="7841966" cy="4050450"/>
          </a:xfrm>
          <a:prstGeom prst="rect">
            <a:avLst/>
          </a:prstGeom>
          <a:noFill/>
          <a:ln w="38100">
            <a:solidFill>
              <a:srgbClr val="FC012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77106" y="1478197"/>
            <a:ext cx="835387" cy="27699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Thursday</a:t>
            </a:r>
          </a:p>
        </p:txBody>
      </p:sp>
      <p:sp>
        <p:nvSpPr>
          <p:cNvPr id="3" name="Down Arrow 2"/>
          <p:cNvSpPr/>
          <p:nvPr/>
        </p:nvSpPr>
        <p:spPr bwMode="auto">
          <a:xfrm>
            <a:off x="6046448" y="1755196"/>
            <a:ext cx="135043" cy="267402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75334" y="984811"/>
            <a:ext cx="2790310" cy="307777"/>
          </a:xfrm>
          <a:prstGeom prst="rect">
            <a:avLst/>
          </a:prstGeom>
          <a:solidFill>
            <a:srgbClr val="C8FEC8"/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Used in EFA and SOT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75334" y="1292588"/>
            <a:ext cx="2700300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Used in monthly forecast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873" y="1016674"/>
            <a:ext cx="2475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(From 12</a:t>
            </a:r>
            <a:r>
              <a:rPr lang="en-GB" sz="1400" b="1" baseline="30000" dirty="0">
                <a:solidFill>
                  <a:srgbClr val="000000"/>
                </a:solidFill>
              </a:rPr>
              <a:t>th</a:t>
            </a:r>
            <a:r>
              <a:rPr lang="en-GB" sz="1400" b="1" dirty="0">
                <a:solidFill>
                  <a:srgbClr val="000000"/>
                </a:solidFill>
              </a:rPr>
              <a:t> May 2015)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7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Testing the benefits of reforecast calibration</a:t>
            </a:r>
          </a:p>
        </p:txBody>
      </p:sp>
      <p:sp>
        <p:nvSpPr>
          <p:cNvPr id="1396738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lnSpc>
                <a:spcPct val="110000"/>
              </a:lnSpc>
              <a:spcBef>
                <a:spcPct val="30000"/>
              </a:spcBef>
              <a:spcAft>
                <a:spcPct val="20000"/>
              </a:spcAft>
              <a:buNone/>
            </a:pPr>
            <a:r>
              <a:rPr lang="en-GB" sz="1800" dirty="0">
                <a:solidFill>
                  <a:srgbClr val="FF0000"/>
                </a:solidFill>
              </a:rPr>
              <a:t>(Reference: Hagedorn et al, 2012)</a:t>
            </a:r>
          </a:p>
          <a:p>
            <a:pPr>
              <a:lnSpc>
                <a:spcPct val="11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GB" dirty="0" smtClean="0"/>
              <a:t>One goal of the TIGGE</a:t>
            </a:r>
            <a:r>
              <a:rPr lang="en-GB" baseline="30000" dirty="0" smtClean="0"/>
              <a:t>*</a:t>
            </a:r>
            <a:r>
              <a:rPr lang="en-GB" dirty="0" smtClean="0"/>
              <a:t> project is to investigate whether multi-model predictions are an improvement to single model forecasts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GB" dirty="0" smtClean="0"/>
              <a:t>The goal of using reforecasts to calibrate single model forecasts is to provide improved predictions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GB" dirty="0" smtClean="0"/>
              <a:t>Questions: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GB" sz="1800" dirty="0"/>
              <a:t>What are the relative benefits (costs) of both approaches?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GB" sz="1800" dirty="0"/>
              <a:t>What is the mechanism behind the improvements?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GB" sz="1800" dirty="0"/>
              <a:t>Which is the “better” approach?</a:t>
            </a:r>
          </a:p>
        </p:txBody>
      </p:sp>
      <p:sp>
        <p:nvSpPr>
          <p:cNvPr id="1396739" name="TextBox 3"/>
          <p:cNvSpPr txBox="1">
            <a:spLocks noChangeArrowheads="1"/>
          </p:cNvSpPr>
          <p:nvPr/>
        </p:nvSpPr>
        <p:spPr bwMode="auto">
          <a:xfrm>
            <a:off x="1217612" y="5922000"/>
            <a:ext cx="6965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</a:rPr>
              <a:t>* TIGGE stands for: THORPEX Interactive Grand Global Ensemble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4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7761" name="Picture 2" descr="mm09_t850DMO_NH_DJF"/>
          <p:cNvPicPr>
            <a:picLocks noChangeAspect="1" noChangeArrowheads="1"/>
          </p:cNvPicPr>
          <p:nvPr/>
        </p:nvPicPr>
        <p:blipFill>
          <a:blip r:embed="rId2" cstate="print"/>
          <a:srcRect t="4091"/>
          <a:stretch>
            <a:fillRect/>
          </a:stretch>
        </p:blipFill>
        <p:spPr bwMode="auto">
          <a:xfrm>
            <a:off x="2184401" y="1031875"/>
            <a:ext cx="7151687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77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Comparing 9 TIGGE models &amp; the MM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97763" name="Text Box 4"/>
          <p:cNvSpPr txBox="1">
            <a:spLocks noChangeArrowheads="1"/>
          </p:cNvSpPr>
          <p:nvPr/>
        </p:nvSpPr>
        <p:spPr bwMode="auto">
          <a:xfrm>
            <a:off x="5060950" y="1230313"/>
            <a:ext cx="2601994" cy="86793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T-850hPa,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NH (20</a:t>
            </a:r>
            <a:r>
              <a:rPr lang="en-US" sz="1400" b="1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DMO vs. ERA-interim</a:t>
            </a:r>
          </a:p>
        </p:txBody>
      </p:sp>
      <p:sp>
        <p:nvSpPr>
          <p:cNvPr id="1397764" name="Text Box 5"/>
          <p:cNvSpPr txBox="1">
            <a:spLocks noChangeArrowheads="1"/>
          </p:cNvSpPr>
          <p:nvPr/>
        </p:nvSpPr>
        <p:spPr bwMode="auto">
          <a:xfrm>
            <a:off x="8594726" y="3473450"/>
            <a:ext cx="1919287" cy="8715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Symbols used for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significance level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vs. MM (1%)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4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8785" name="Picture 2" descr="mm04_t850DMO_NH_DJF"/>
          <p:cNvPicPr>
            <a:picLocks noChangeAspect="1" noChangeArrowheads="1"/>
          </p:cNvPicPr>
          <p:nvPr/>
        </p:nvPicPr>
        <p:blipFill>
          <a:blip r:embed="rId2" cstate="print"/>
          <a:srcRect t="4091"/>
          <a:stretch>
            <a:fillRect/>
          </a:stretch>
        </p:blipFill>
        <p:spPr bwMode="auto">
          <a:xfrm>
            <a:off x="2249488" y="1030288"/>
            <a:ext cx="7089775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878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Comparing 4 TIGGE models &amp; the MM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98787" name="Text Box 4"/>
          <p:cNvSpPr txBox="1">
            <a:spLocks noChangeArrowheads="1"/>
          </p:cNvSpPr>
          <p:nvPr/>
        </p:nvSpPr>
        <p:spPr bwMode="auto">
          <a:xfrm>
            <a:off x="5013325" y="1244600"/>
            <a:ext cx="2601994" cy="867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T-850hPa,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NH (20</a:t>
            </a:r>
            <a:r>
              <a:rPr lang="en-US" sz="1400" b="1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DMO vs. ERA-interim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9809" name="Picture 2" descr="mm05_t850DMO_NH_DJF"/>
          <p:cNvPicPr>
            <a:picLocks noChangeAspect="1" noChangeArrowheads="1"/>
          </p:cNvPicPr>
          <p:nvPr/>
        </p:nvPicPr>
        <p:blipFill>
          <a:blip r:embed="rId2" cstate="print"/>
          <a:srcRect t="4091"/>
          <a:stretch>
            <a:fillRect/>
          </a:stretch>
        </p:blipFill>
        <p:spPr bwMode="auto">
          <a:xfrm>
            <a:off x="2249488" y="1031875"/>
            <a:ext cx="7089775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981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Comparing 4 TIGGE models, MM, EC-CAL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99811" name="Text Box 4"/>
          <p:cNvSpPr txBox="1">
            <a:spLocks noChangeArrowheads="1"/>
          </p:cNvSpPr>
          <p:nvPr/>
        </p:nvSpPr>
        <p:spPr bwMode="auto">
          <a:xfrm>
            <a:off x="4357687" y="1244600"/>
            <a:ext cx="3387466" cy="867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T-850hPa,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NH (20</a:t>
            </a:r>
            <a:r>
              <a:rPr lang="en-US" sz="1400" b="1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DMO &amp; refc-cali vs. ERA-interim</a:t>
            </a:r>
          </a:p>
        </p:txBody>
      </p:sp>
      <p:sp>
        <p:nvSpPr>
          <p:cNvPr id="1607685" name="Text Box 5"/>
          <p:cNvSpPr txBox="1">
            <a:spLocks noChangeArrowheads="1"/>
          </p:cNvSpPr>
          <p:nvPr/>
        </p:nvSpPr>
        <p:spPr bwMode="auto">
          <a:xfrm>
            <a:off x="7981950" y="3149600"/>
            <a:ext cx="2806700" cy="15938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EC-CAL, day 1-4: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significant reduction of RMSE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(below MM-RMSE)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slightly increased spread and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better SPR-ERR relation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(better than MM which is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over-dispersive)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71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6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GB" sz="2000" dirty="0"/>
              <a:t>Raw ENS forecasts are subject to forecast bias and dispersion errors, i.e. </a:t>
            </a:r>
            <a:r>
              <a:rPr lang="en-GB" sz="2000" dirty="0" err="1"/>
              <a:t>uncalibrated</a:t>
            </a:r>
            <a:endParaRPr lang="en-GB" sz="2000" dirty="0"/>
          </a:p>
          <a:p>
            <a:pPr>
              <a:spcBef>
                <a:spcPct val="70000"/>
              </a:spcBef>
            </a:pPr>
            <a:r>
              <a:rPr lang="en-GB" sz="2000" dirty="0"/>
              <a:t>The goal of calibration is to correct for such known model deficiencies, i.e. to construct predictions with statistical properties similar to the observations </a:t>
            </a:r>
          </a:p>
          <a:p>
            <a:pPr>
              <a:spcBef>
                <a:spcPct val="70000"/>
              </a:spcBef>
            </a:pPr>
            <a:r>
              <a:rPr lang="en-GB" sz="2000" dirty="0"/>
              <a:t>A number of statistical methods exist for post-processing ensembles</a:t>
            </a:r>
          </a:p>
          <a:p>
            <a:pPr>
              <a:spcBef>
                <a:spcPct val="70000"/>
              </a:spcBef>
            </a:pPr>
            <a:r>
              <a:rPr lang="en-GB" sz="2000" dirty="0"/>
              <a:t>Calibration needs a record of prediction-observation pairs</a:t>
            </a:r>
          </a:p>
          <a:p>
            <a:pPr>
              <a:spcBef>
                <a:spcPct val="70000"/>
              </a:spcBef>
            </a:pPr>
            <a:r>
              <a:rPr lang="en-GB" sz="2000" dirty="0"/>
              <a:t>Calibration is particularly successful at station locations with long historical data record (-&gt; downscaling)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1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0833" name="Picture 2" descr="mm05_2tBC_NH_DJF"/>
          <p:cNvPicPr>
            <a:picLocks noChangeAspect="1" noChangeArrowheads="1"/>
          </p:cNvPicPr>
          <p:nvPr/>
        </p:nvPicPr>
        <p:blipFill>
          <a:blip r:embed="rId2" cstate="print"/>
          <a:srcRect t="4091"/>
          <a:stretch>
            <a:fillRect/>
          </a:stretch>
        </p:blipFill>
        <p:spPr bwMode="auto">
          <a:xfrm>
            <a:off x="2241551" y="1036638"/>
            <a:ext cx="7089775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083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Comparing 4 TIGGE models, MM, EC-CAL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00835" name="Text Box 4"/>
          <p:cNvSpPr txBox="1">
            <a:spLocks noChangeArrowheads="1"/>
          </p:cNvSpPr>
          <p:nvPr/>
        </p:nvSpPr>
        <p:spPr bwMode="auto">
          <a:xfrm>
            <a:off x="4424363" y="1244600"/>
            <a:ext cx="3312125" cy="867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2m Temperature,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NH (20</a:t>
            </a:r>
            <a:r>
              <a:rPr lang="en-US" sz="1400" b="1" dirty="0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</a:rPr>
              <a:t>BC &amp; </a:t>
            </a:r>
            <a:r>
              <a:rPr lang="en-US" sz="1400" b="1" dirty="0" err="1">
                <a:solidFill>
                  <a:srgbClr val="000000"/>
                </a:solidFill>
              </a:rPr>
              <a:t>refc-cali</a:t>
            </a:r>
            <a:r>
              <a:rPr lang="en-US" sz="1400" b="1" dirty="0">
                <a:solidFill>
                  <a:srgbClr val="000000"/>
                </a:solidFill>
              </a:rPr>
              <a:t> vs. ERA-interim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5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1857" name="Picture 2" descr="rmse_2tBC_NH_DJF_b"/>
          <p:cNvPicPr>
            <a:picLocks noChangeAspect="1" noChangeArrowheads="1"/>
          </p:cNvPicPr>
          <p:nvPr/>
        </p:nvPicPr>
        <p:blipFill>
          <a:blip r:embed="rId3" cstate="print"/>
          <a:srcRect t="4091"/>
          <a:stretch>
            <a:fillRect/>
          </a:stretch>
        </p:blipFill>
        <p:spPr bwMode="auto">
          <a:xfrm>
            <a:off x="2219326" y="1030288"/>
            <a:ext cx="6905625" cy="54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185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Mechanism behind improvements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01859" name="Text Box 4"/>
          <p:cNvSpPr txBox="1">
            <a:spLocks noChangeArrowheads="1"/>
          </p:cNvSpPr>
          <p:nvPr/>
        </p:nvSpPr>
        <p:spPr bwMode="auto">
          <a:xfrm>
            <a:off x="2889251" y="1222375"/>
            <a:ext cx="3858749" cy="867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2m Temperature,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Northern Hemisphere (20</a:t>
            </a:r>
            <a:r>
              <a:rPr lang="en-US" sz="1400" b="1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Verification: ERA-interim</a:t>
            </a:r>
          </a:p>
        </p:txBody>
      </p:sp>
      <p:sp>
        <p:nvSpPr>
          <p:cNvPr id="1401860" name="Text Box 5"/>
          <p:cNvSpPr txBox="1">
            <a:spLocks noChangeArrowheads="1"/>
          </p:cNvSpPr>
          <p:nvPr/>
        </p:nvSpPr>
        <p:spPr bwMode="auto">
          <a:xfrm>
            <a:off x="9067801" y="2287588"/>
            <a:ext cx="17176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SPREAD (dash)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401861" name="Text Box 6"/>
          <p:cNvSpPr txBox="1">
            <a:spLocks noChangeArrowheads="1"/>
          </p:cNvSpPr>
          <p:nvPr/>
        </p:nvSpPr>
        <p:spPr bwMode="auto">
          <a:xfrm>
            <a:off x="9055100" y="1304925"/>
            <a:ext cx="1466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RMSE (solid)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401862" name="Rectangle 7"/>
          <p:cNvSpPr>
            <a:spLocks noChangeArrowheads="1"/>
          </p:cNvSpPr>
          <p:nvPr/>
        </p:nvSpPr>
        <p:spPr bwMode="auto">
          <a:xfrm>
            <a:off x="7321551" y="4057650"/>
            <a:ext cx="1323975" cy="5159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31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881" name="Picture 2" descr="rmse_2tBC_NH_DJF_a"/>
          <p:cNvPicPr>
            <a:picLocks noChangeAspect="1" noChangeArrowheads="1"/>
          </p:cNvPicPr>
          <p:nvPr/>
        </p:nvPicPr>
        <p:blipFill>
          <a:blip r:embed="rId2" cstate="print"/>
          <a:srcRect t="4091"/>
          <a:stretch>
            <a:fillRect/>
          </a:stretch>
        </p:blipFill>
        <p:spPr bwMode="auto">
          <a:xfrm>
            <a:off x="2216151" y="1031876"/>
            <a:ext cx="6905625" cy="540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88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Mechanism behind improvements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02883" name="Text Box 4"/>
          <p:cNvSpPr txBox="1">
            <a:spLocks noChangeArrowheads="1"/>
          </p:cNvSpPr>
          <p:nvPr/>
        </p:nvSpPr>
        <p:spPr bwMode="auto">
          <a:xfrm>
            <a:off x="2889251" y="1222375"/>
            <a:ext cx="3858749" cy="867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2m Temperature,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Northern Hemisphere (20</a:t>
            </a:r>
            <a:r>
              <a:rPr lang="en-US" sz="1400" b="1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Verification: ERA-interim</a:t>
            </a:r>
          </a:p>
        </p:txBody>
      </p:sp>
      <p:sp>
        <p:nvSpPr>
          <p:cNvPr id="1402884" name="Text Box 5"/>
          <p:cNvSpPr txBox="1">
            <a:spLocks noChangeArrowheads="1"/>
          </p:cNvSpPr>
          <p:nvPr/>
        </p:nvSpPr>
        <p:spPr bwMode="auto">
          <a:xfrm>
            <a:off x="9067801" y="2287588"/>
            <a:ext cx="17176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SPREAD (dash)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402885" name="Text Box 6"/>
          <p:cNvSpPr txBox="1">
            <a:spLocks noChangeArrowheads="1"/>
          </p:cNvSpPr>
          <p:nvPr/>
        </p:nvSpPr>
        <p:spPr bwMode="auto">
          <a:xfrm>
            <a:off x="9055100" y="1304925"/>
            <a:ext cx="1466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RMSE (solid)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3905" name="Picture 2" descr="rmse_2tBC_NH_DJF_c"/>
          <p:cNvPicPr>
            <a:picLocks noChangeAspect="1" noChangeArrowheads="1"/>
          </p:cNvPicPr>
          <p:nvPr/>
        </p:nvPicPr>
        <p:blipFill>
          <a:blip r:embed="rId2" cstate="print"/>
          <a:srcRect t="4091"/>
          <a:stretch>
            <a:fillRect/>
          </a:stretch>
        </p:blipFill>
        <p:spPr bwMode="auto">
          <a:xfrm>
            <a:off x="2211388" y="1035051"/>
            <a:ext cx="6905625" cy="540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390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Mechanism behind improvements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03907" name="Text Box 4"/>
          <p:cNvSpPr txBox="1">
            <a:spLocks noChangeArrowheads="1"/>
          </p:cNvSpPr>
          <p:nvPr/>
        </p:nvSpPr>
        <p:spPr bwMode="auto">
          <a:xfrm>
            <a:off x="9067801" y="2198688"/>
            <a:ext cx="17176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SPREAD (dash)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403908" name="Text Box 5"/>
          <p:cNvSpPr txBox="1">
            <a:spLocks noChangeArrowheads="1"/>
          </p:cNvSpPr>
          <p:nvPr/>
        </p:nvSpPr>
        <p:spPr bwMode="auto">
          <a:xfrm>
            <a:off x="9055100" y="1216025"/>
            <a:ext cx="1466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RMSE (solid)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403909" name="Text Box 6"/>
          <p:cNvSpPr txBox="1">
            <a:spLocks noChangeArrowheads="1"/>
          </p:cNvSpPr>
          <p:nvPr/>
        </p:nvSpPr>
        <p:spPr bwMode="auto">
          <a:xfrm>
            <a:off x="2889251" y="1222375"/>
            <a:ext cx="3858749" cy="867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2m Temperature, DJF 2008/09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srgbClr val="000000"/>
                </a:solidFill>
              </a:rPr>
              <a:t>Northern Hemisphere (20</a:t>
            </a:r>
            <a:r>
              <a:rPr lang="en-US" sz="1400" b="1">
                <a:solidFill>
                  <a:srgbClr val="000000"/>
                </a:solidFill>
              </a:rPr>
              <a:t>°N - 90°N)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Verification: ERA-interim</a:t>
            </a:r>
          </a:p>
        </p:txBody>
      </p:sp>
      <p:sp>
        <p:nvSpPr>
          <p:cNvPr id="1611783" name="Text Box 7"/>
          <p:cNvSpPr txBox="1">
            <a:spLocks noChangeArrowheads="1"/>
          </p:cNvSpPr>
          <p:nvPr/>
        </p:nvSpPr>
        <p:spPr bwMode="auto">
          <a:xfrm>
            <a:off x="7759700" y="3016251"/>
            <a:ext cx="3160712" cy="1806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EC-CAL: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significant reduction of RMSE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(below MM-RMSE after day5)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improved SPR-ERR relation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(perfect for “pure” NGR,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but greater RMSE reduction of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“MIX” calibration more important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than better SPR-ERR)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47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178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8001" name="Group 2"/>
          <p:cNvGrpSpPr>
            <a:grpSpLocks/>
          </p:cNvGrpSpPr>
          <p:nvPr/>
        </p:nvGrpSpPr>
        <p:grpSpPr bwMode="auto">
          <a:xfrm>
            <a:off x="1925637" y="944564"/>
            <a:ext cx="8096250" cy="5438775"/>
            <a:chOff x="494" y="595"/>
            <a:chExt cx="5100" cy="3426"/>
          </a:xfrm>
        </p:grpSpPr>
        <p:pic>
          <p:nvPicPr>
            <p:cNvPr id="1408011" name="Picture 3" descr="stat_dm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4" y="595"/>
              <a:ext cx="5100" cy="3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08012" name="Text Box 4"/>
            <p:cNvSpPr txBox="1">
              <a:spLocks noChangeArrowheads="1"/>
            </p:cNvSpPr>
            <p:nvPr/>
          </p:nvSpPr>
          <p:spPr bwMode="auto">
            <a:xfrm>
              <a:off x="982" y="3382"/>
              <a:ext cx="916" cy="2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sz="1600">
                  <a:solidFill>
                    <a:srgbClr val="000000"/>
                  </a:solidFill>
                </a:rPr>
                <a:t>Solid: no BC</a:t>
              </a:r>
            </a:p>
          </p:txBody>
        </p:sp>
      </p:grpSp>
      <p:sp>
        <p:nvSpPr>
          <p:cNvPr id="14080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about station data?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08003" name="Text Box 6"/>
          <p:cNvSpPr txBox="1">
            <a:spLocks noChangeArrowheads="1"/>
          </p:cNvSpPr>
          <p:nvPr/>
        </p:nvSpPr>
        <p:spPr bwMode="auto">
          <a:xfrm>
            <a:off x="7915773" y="1206500"/>
            <a:ext cx="1885453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000000"/>
                </a:solidFill>
              </a:rPr>
              <a:t>Multi-Model</a:t>
            </a:r>
          </a:p>
          <a:p>
            <a:pPr algn="r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3333FF"/>
                </a:solidFill>
              </a:rPr>
              <a:t>ECMWF</a:t>
            </a:r>
          </a:p>
          <a:p>
            <a:pPr algn="r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C0128"/>
                </a:solidFill>
              </a:rPr>
              <a:t>Met Office</a:t>
            </a:r>
          </a:p>
          <a:p>
            <a:pPr algn="r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00CC00"/>
                </a:solidFill>
              </a:rPr>
              <a:t>NCEP</a:t>
            </a:r>
          </a:p>
          <a:p>
            <a:pPr algn="r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6EB0A"/>
                </a:solidFill>
              </a:rPr>
              <a:t>CMC</a:t>
            </a:r>
            <a:endParaRPr lang="en-GB" sz="1400" b="1">
              <a:solidFill>
                <a:srgbClr val="F6EB0A"/>
              </a:solidFill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690812" y="1385888"/>
            <a:ext cx="7016750" cy="4214812"/>
            <a:chOff x="976" y="873"/>
            <a:chExt cx="4420" cy="2655"/>
          </a:xfrm>
        </p:grpSpPr>
        <p:pic>
          <p:nvPicPr>
            <p:cNvPr id="1408009" name="Picture 8" descr="stat_bc"/>
            <p:cNvPicPr>
              <a:picLocks noChangeAspect="1" noChangeArrowheads="1"/>
            </p:cNvPicPr>
            <p:nvPr/>
          </p:nvPicPr>
          <p:blipFill>
            <a:blip r:embed="rId3" cstate="print"/>
            <a:srcRect l="9782" t="7942" r="4002" b="14561"/>
            <a:stretch>
              <a:fillRect/>
            </a:stretch>
          </p:blipFill>
          <p:spPr bwMode="auto">
            <a:xfrm>
              <a:off x="999" y="873"/>
              <a:ext cx="4397" cy="2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08010" name="Text Box 9"/>
            <p:cNvSpPr txBox="1">
              <a:spLocks noChangeArrowheads="1"/>
            </p:cNvSpPr>
            <p:nvPr/>
          </p:nvSpPr>
          <p:spPr bwMode="auto">
            <a:xfrm>
              <a:off x="976" y="3162"/>
              <a:ext cx="1173" cy="2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sz="1600">
                  <a:solidFill>
                    <a:srgbClr val="000000"/>
                  </a:solidFill>
                </a:rPr>
                <a:t>Dotted: 30d-BC</a:t>
              </a:r>
              <a:r>
                <a:rPr lang="en-GB" sz="1600" b="1">
                  <a:solidFill>
                    <a:srgbClr val="000000"/>
                  </a:solidFill>
                </a:rPr>
                <a:t> </a:t>
              </a:r>
            </a:p>
          </p:txBody>
        </p:sp>
      </p:grpSp>
      <p:sp>
        <p:nvSpPr>
          <p:cNvPr id="1408005" name="Text Box 10"/>
          <p:cNvSpPr txBox="1">
            <a:spLocks noChangeArrowheads="1"/>
          </p:cNvSpPr>
          <p:nvPr/>
        </p:nvSpPr>
        <p:spPr bwMode="auto">
          <a:xfrm>
            <a:off x="7467601" y="201614"/>
            <a:ext cx="2808287" cy="530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T-2m, 250 European stations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</a:rPr>
              <a:t>DJF 2008/09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690812" y="1133476"/>
            <a:ext cx="7016750" cy="3922713"/>
            <a:chOff x="976" y="714"/>
            <a:chExt cx="4420" cy="2471"/>
          </a:xfrm>
        </p:grpSpPr>
        <p:sp>
          <p:nvSpPr>
            <p:cNvPr id="1408007" name="Text Box 12"/>
            <p:cNvSpPr txBox="1">
              <a:spLocks noChangeArrowheads="1"/>
            </p:cNvSpPr>
            <p:nvPr/>
          </p:nvSpPr>
          <p:spPr bwMode="auto">
            <a:xfrm>
              <a:off x="976" y="2942"/>
              <a:ext cx="1418" cy="2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sz="1600">
                  <a:solidFill>
                    <a:srgbClr val="000000"/>
                  </a:solidFill>
                </a:rPr>
                <a:t>Dashed: REFC-NGR</a:t>
              </a:r>
              <a:r>
                <a:rPr lang="en-GB" sz="1600" b="1">
                  <a:solidFill>
                    <a:srgbClr val="000000"/>
                  </a:solidFill>
                </a:rPr>
                <a:t> </a:t>
              </a:r>
            </a:p>
          </p:txBody>
        </p:sp>
        <p:pic>
          <p:nvPicPr>
            <p:cNvPr id="1408008" name="Picture 13" descr="stat_ngr"/>
            <p:cNvPicPr>
              <a:picLocks noChangeAspect="1" noChangeArrowheads="1"/>
            </p:cNvPicPr>
            <p:nvPr/>
          </p:nvPicPr>
          <p:blipFill>
            <a:blip r:embed="rId4" cstate="print"/>
            <a:srcRect l="12006" t="3310" r="4002" b="32434"/>
            <a:stretch>
              <a:fillRect/>
            </a:stretch>
          </p:blipFill>
          <p:spPr bwMode="auto">
            <a:xfrm>
              <a:off x="1113" y="714"/>
              <a:ext cx="4283" cy="2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76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90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Impact of calibration &amp; MM in EPSgrams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09026" name="Picture 3" descr="epsgram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2950" y="866775"/>
            <a:ext cx="69723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9027" name="Text Box 4"/>
          <p:cNvSpPr txBox="1">
            <a:spLocks noChangeArrowheads="1"/>
          </p:cNvSpPr>
          <p:nvPr/>
        </p:nvSpPr>
        <p:spPr bwMode="auto">
          <a:xfrm>
            <a:off x="8918576" y="1033464"/>
            <a:ext cx="1900237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srgbClr val="000000"/>
                </a:solidFill>
              </a:rPr>
              <a:t>2m Temperature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srgbClr val="000000"/>
                </a:solidFill>
              </a:rPr>
              <a:t>FC: 30/12/2008</a:t>
            </a:r>
          </a:p>
        </p:txBody>
      </p:sp>
      <p:sp>
        <p:nvSpPr>
          <p:cNvPr id="1409028" name="Text Box 5"/>
          <p:cNvSpPr txBox="1">
            <a:spLocks noChangeArrowheads="1"/>
          </p:cNvSpPr>
          <p:nvPr/>
        </p:nvSpPr>
        <p:spPr bwMode="auto">
          <a:xfrm>
            <a:off x="8983663" y="2185989"/>
            <a:ext cx="1795463" cy="141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0000CC"/>
                </a:solidFill>
              </a:rPr>
              <a:t>ECMWF</a:t>
            </a:r>
            <a:endParaRPr lang="en-GB" b="1" dirty="0">
              <a:solidFill>
                <a:srgbClr val="000000"/>
              </a:solidFill>
            </a:endParaRP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00F0EA"/>
                </a:solidFill>
              </a:rPr>
              <a:t>ECMWF-NGR</a:t>
            </a: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000000"/>
                </a:solidFill>
              </a:rPr>
              <a:t>TIGGE</a:t>
            </a:r>
            <a:endParaRPr lang="en-GB" b="1" dirty="0">
              <a:solidFill>
                <a:srgbClr val="00F0EA"/>
              </a:solidFill>
            </a:endParaRPr>
          </a:p>
          <a:p>
            <a:pPr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FC0128"/>
                </a:solidFill>
              </a:rPr>
              <a:t>Analysis</a:t>
            </a:r>
          </a:p>
        </p:txBody>
      </p:sp>
      <p:sp>
        <p:nvSpPr>
          <p:cNvPr id="1409029" name="Text Box 6"/>
          <p:cNvSpPr txBox="1">
            <a:spLocks noChangeArrowheads="1"/>
          </p:cNvSpPr>
          <p:nvPr/>
        </p:nvSpPr>
        <p:spPr bwMode="auto">
          <a:xfrm>
            <a:off x="2643187" y="2978151"/>
            <a:ext cx="13731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</a:rPr>
              <a:t>Monterey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012950" y="3429001"/>
            <a:ext cx="6972300" cy="3014663"/>
            <a:chOff x="549" y="2160"/>
            <a:chExt cx="4392" cy="1899"/>
          </a:xfrm>
        </p:grpSpPr>
        <p:pic>
          <p:nvPicPr>
            <p:cNvPr id="1409031" name="Picture 8" descr="epsgram_l"/>
            <p:cNvPicPr>
              <a:picLocks noChangeAspect="1" noChangeArrowheads="1"/>
            </p:cNvPicPr>
            <p:nvPr/>
          </p:nvPicPr>
          <p:blipFill>
            <a:blip r:embed="rId3" cstate="print"/>
            <a:srcRect t="2333"/>
            <a:stretch>
              <a:fillRect/>
            </a:stretch>
          </p:blipFill>
          <p:spPr bwMode="auto">
            <a:xfrm>
              <a:off x="549" y="2160"/>
              <a:ext cx="4392" cy="18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09032" name="Text Box 9"/>
            <p:cNvSpPr txBox="1">
              <a:spLocks noChangeArrowheads="1"/>
            </p:cNvSpPr>
            <p:nvPr/>
          </p:nvSpPr>
          <p:spPr bwMode="auto">
            <a:xfrm>
              <a:off x="937" y="3505"/>
              <a:ext cx="701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000">
                  <a:solidFill>
                    <a:srgbClr val="000000"/>
                  </a:solidFill>
                </a:rPr>
                <a:t>London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5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0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 separate study …</a:t>
            </a:r>
            <a:endParaRPr lang="en-GB" dirty="0" smtClean="0"/>
          </a:p>
        </p:txBody>
      </p:sp>
      <p:sp>
        <p:nvSpPr>
          <p:cNvPr id="1410050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(Reference: Hamill, 2012)</a:t>
            </a:r>
            <a:endParaRPr lang="en-GB" dirty="0" smtClean="0"/>
          </a:p>
          <a:p>
            <a:r>
              <a:rPr lang="en-GB" dirty="0" smtClean="0"/>
              <a:t>Examining precipitation forecasts over the US</a:t>
            </a:r>
          </a:p>
          <a:p>
            <a:r>
              <a:rPr lang="en-GB" dirty="0" smtClean="0"/>
              <a:t>Four high skill models; compare ECMWF “re-forecast calibrated” with multi-model (no re-forecasts)</a:t>
            </a:r>
          </a:p>
          <a:p>
            <a:r>
              <a:rPr lang="en-GB" dirty="0" smtClean="0"/>
              <a:t>Conclusions:</a:t>
            </a:r>
          </a:p>
          <a:p>
            <a:r>
              <a:rPr lang="en-GB" dirty="0" smtClean="0"/>
              <a:t>“Raw </a:t>
            </a:r>
            <a:r>
              <a:rPr lang="en-GB" dirty="0" err="1" smtClean="0"/>
              <a:t>multimodel</a:t>
            </a:r>
            <a:r>
              <a:rPr lang="en-GB" dirty="0" smtClean="0"/>
              <a:t> PQPFs were generally more </a:t>
            </a:r>
            <a:r>
              <a:rPr lang="en-GB" dirty="0" err="1" smtClean="0"/>
              <a:t>skillful</a:t>
            </a:r>
            <a:r>
              <a:rPr lang="en-GB" dirty="0" smtClean="0"/>
              <a:t> than reforecast-calibrated ECMWF PQPFs for the light precipitation events but had about the same skill for the higher-precipitation events”</a:t>
            </a:r>
          </a:p>
          <a:p>
            <a:r>
              <a:rPr lang="en-GB" dirty="0" smtClean="0"/>
              <a:t>“</a:t>
            </a:r>
            <a:r>
              <a:rPr lang="en-GB" dirty="0" err="1" smtClean="0"/>
              <a:t>Multimodel</a:t>
            </a:r>
            <a:r>
              <a:rPr lang="en-GB" dirty="0" smtClean="0"/>
              <a:t> ensembles were also </a:t>
            </a:r>
            <a:r>
              <a:rPr lang="en-GB" dirty="0" err="1" smtClean="0"/>
              <a:t>postprocessed</a:t>
            </a:r>
            <a:r>
              <a:rPr lang="en-GB" dirty="0" smtClean="0"/>
              <a:t> using logistic regression and the last 30 days of prior forecasts and analyses; </a:t>
            </a:r>
            <a:r>
              <a:rPr lang="en-GB" dirty="0" err="1" smtClean="0"/>
              <a:t>Postprocessed</a:t>
            </a:r>
            <a:r>
              <a:rPr lang="en-GB" dirty="0" smtClean="0"/>
              <a:t> </a:t>
            </a:r>
            <a:r>
              <a:rPr lang="en-GB" dirty="0" err="1" smtClean="0"/>
              <a:t>multimodel</a:t>
            </a:r>
            <a:r>
              <a:rPr lang="en-GB" dirty="0" smtClean="0"/>
              <a:t> PQPFs did not provide as much improvement to the raw </a:t>
            </a:r>
            <a:r>
              <a:rPr lang="en-GB" dirty="0" err="1" smtClean="0"/>
              <a:t>multimodel</a:t>
            </a:r>
            <a:r>
              <a:rPr lang="en-GB" dirty="0" smtClean="0"/>
              <a:t> PQPF as the reforecast-based processing did to the ECMWF forecast.”</a:t>
            </a:r>
          </a:p>
          <a:p>
            <a:r>
              <a:rPr lang="en-GB" dirty="0" smtClean="0"/>
              <a:t>“The evidence presented here suggests that all operational </a:t>
            </a:r>
            <a:r>
              <a:rPr lang="en-GB" dirty="0" err="1" smtClean="0"/>
              <a:t>centers</a:t>
            </a:r>
            <a:r>
              <a:rPr lang="en-GB" dirty="0" smtClean="0"/>
              <a:t>, even ECMWF, would benefit from the open, real-time sharing of precipitation forecast data and the use of reforecasts.”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1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0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on MM vs. calibration</a:t>
            </a:r>
          </a:p>
        </p:txBody>
      </p:sp>
      <p:sp>
        <p:nvSpPr>
          <p:cNvPr id="1410050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</a:pPr>
            <a:r>
              <a:rPr lang="en-GB" dirty="0" smtClean="0"/>
              <a:t>What are the relative benefits/costs of both approaches?</a:t>
            </a:r>
          </a:p>
          <a:p>
            <a:pPr lvl="1">
              <a:lnSpc>
                <a:spcPct val="120000"/>
              </a:lnSpc>
              <a:spcBef>
                <a:spcPct val="70000"/>
              </a:spcBef>
            </a:pPr>
            <a:r>
              <a:rPr lang="en-GB" sz="1800" dirty="0"/>
              <a:t>Both multi-model and a reforecast calibration approach can improve predictions, in particular for (biased and under-dispersive) near-surface parameters</a:t>
            </a:r>
          </a:p>
          <a:p>
            <a:pPr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</a:pPr>
            <a:r>
              <a:rPr lang="en-GB" dirty="0" smtClean="0"/>
              <a:t>What is the mechanism behind the improvements?</a:t>
            </a:r>
          </a:p>
          <a:p>
            <a:pPr lvl="1">
              <a:lnSpc>
                <a:spcPct val="120000"/>
              </a:lnSpc>
              <a:spcBef>
                <a:spcPct val="70000"/>
              </a:spcBef>
            </a:pPr>
            <a:r>
              <a:rPr lang="en-GB" sz="1800" dirty="0"/>
              <a:t>Both approaches correct similar deficiencies to a similar extent</a:t>
            </a:r>
          </a:p>
          <a:p>
            <a:pPr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</a:pPr>
            <a:r>
              <a:rPr lang="en-GB" dirty="0" smtClean="0"/>
              <a:t>Which is the “better” approach?</a:t>
            </a:r>
          </a:p>
          <a:p>
            <a:pPr lvl="1">
              <a:lnSpc>
                <a:spcPct val="120000"/>
              </a:lnSpc>
              <a:spcBef>
                <a:spcPct val="70000"/>
              </a:spcBef>
            </a:pPr>
            <a:r>
              <a:rPr lang="en-GB" sz="1800" dirty="0"/>
              <a:t>On balance, reforecast calibration seems to be the easier option for a reliable provision of forecasts in an operational environment</a:t>
            </a:r>
          </a:p>
          <a:p>
            <a:pPr lvl="1">
              <a:lnSpc>
                <a:spcPct val="120000"/>
              </a:lnSpc>
              <a:spcBef>
                <a:spcPct val="70000"/>
              </a:spcBef>
            </a:pPr>
            <a:r>
              <a:rPr lang="en-GB" sz="1800" dirty="0"/>
              <a:t>Both approaches can be useful in achieving the ultimate goal of an optimized, well tuned forecast system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67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0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Overall summary</a:t>
            </a:r>
          </a:p>
        </p:txBody>
      </p:sp>
      <p:sp>
        <p:nvSpPr>
          <p:cNvPr id="1411074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z="2000" dirty="0"/>
              <a:t>The goal of calibration is to correct for known model deficiencies</a:t>
            </a:r>
          </a:p>
          <a:p>
            <a:r>
              <a:rPr lang="en-GB" sz="2000" dirty="0"/>
              <a:t>A number of statistical methods exist to post-process ensembles</a:t>
            </a:r>
          </a:p>
          <a:p>
            <a:r>
              <a:rPr lang="en-GB" sz="2000" dirty="0"/>
              <a:t>Each method has its own strengths and weaknesses</a:t>
            </a:r>
          </a:p>
          <a:p>
            <a:pPr lvl="1"/>
            <a:r>
              <a:rPr lang="en-GB" dirty="0" smtClean="0"/>
              <a:t>Analogue methods seem to be useful when large training dataset available</a:t>
            </a:r>
          </a:p>
          <a:p>
            <a:pPr lvl="1"/>
            <a:r>
              <a:rPr lang="en-GB" dirty="0" smtClean="0"/>
              <a:t>Logistic regression can be helpful for extreme events not seen so far in training dataset</a:t>
            </a:r>
          </a:p>
          <a:p>
            <a:pPr lvl="1"/>
            <a:r>
              <a:rPr lang="en-GB" dirty="0" smtClean="0"/>
              <a:t>NGR method useful when strong spread-skill relationship exists, but relatively expensive in computational time</a:t>
            </a:r>
          </a:p>
          <a:p>
            <a:pPr>
              <a:spcBef>
                <a:spcPct val="50000"/>
              </a:spcBef>
              <a:spcAft>
                <a:spcPts val="1200"/>
              </a:spcAft>
            </a:pPr>
            <a:r>
              <a:rPr lang="en-GB" sz="2000" dirty="0"/>
              <a:t>Greatest improvements can be achieved on local station level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Bias correction constitutes a large contribution for all calibration methods</a:t>
            </a:r>
          </a:p>
          <a:p>
            <a:pPr>
              <a:lnSpc>
                <a:spcPct val="100000"/>
              </a:lnSpc>
              <a:spcBef>
                <a:spcPct val="40000"/>
              </a:spcBef>
            </a:pPr>
            <a:r>
              <a:rPr lang="en-GB" sz="2000" dirty="0"/>
              <a:t>ECMWF </a:t>
            </a:r>
            <a:r>
              <a:rPr lang="en-GB" sz="2000" dirty="0" err="1"/>
              <a:t>reforecasts</a:t>
            </a:r>
            <a:r>
              <a:rPr lang="en-GB" sz="2000" dirty="0"/>
              <a:t> are a very valuable training dataset for calibration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 and further reading</a:t>
            </a:r>
          </a:p>
        </p:txBody>
      </p:sp>
      <p:sp>
        <p:nvSpPr>
          <p:cNvPr id="1412098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sz="1400" dirty="0" err="1"/>
              <a:t>Gneiting</a:t>
            </a:r>
            <a:r>
              <a:rPr lang="en-GB" sz="1400" dirty="0"/>
              <a:t>, T. et al, 2005: Calibrated Probabilistic Forecasting Using Ensemble Model Output Statistics and Minimum CRPS Estimation. </a:t>
            </a:r>
            <a:r>
              <a:rPr lang="en-GB" sz="1400" i="1" dirty="0"/>
              <a:t>Monthly Weather Review</a:t>
            </a:r>
            <a:r>
              <a:rPr lang="en-GB" sz="1400" dirty="0"/>
              <a:t>, </a:t>
            </a:r>
            <a:r>
              <a:rPr lang="en-GB" sz="1400" b="1" dirty="0"/>
              <a:t>133</a:t>
            </a:r>
            <a:r>
              <a:rPr lang="en-GB" sz="1400" dirty="0"/>
              <a:t>, 1098-1118.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Hagedorn, R, T. M. Hamill, and J. S. Whitaker, 2008:  Probabilistic forecast calibration using ECMWF and GFS ensemble forecasts. Part I: 2-meter temperature. </a:t>
            </a:r>
            <a:r>
              <a:rPr lang="en-GB" sz="1400" i="1" dirty="0"/>
              <a:t>Monthly Weather Review</a:t>
            </a:r>
            <a:r>
              <a:rPr lang="en-GB" sz="1400" dirty="0"/>
              <a:t>, </a:t>
            </a:r>
            <a:r>
              <a:rPr lang="en-GB" sz="1400" b="1" dirty="0"/>
              <a:t>136</a:t>
            </a:r>
            <a:r>
              <a:rPr lang="en-GB" sz="1400" dirty="0"/>
              <a:t>, 2608-2619.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Hagedorn, R., Buizza, R., Hamill, T. M., </a:t>
            </a:r>
            <a:r>
              <a:rPr lang="en-GB" sz="1400" dirty="0" err="1"/>
              <a:t>Leutbecher</a:t>
            </a:r>
            <a:r>
              <a:rPr lang="en-GB" sz="1400" dirty="0"/>
              <a:t>, M. and Palmer, T. N., </a:t>
            </a:r>
            <a:r>
              <a:rPr lang="en-GB" sz="1400" dirty="0"/>
              <a:t>2012: </a:t>
            </a:r>
            <a:r>
              <a:rPr lang="en-GB" sz="1400" dirty="0"/>
              <a:t>Comparing TIGGE </a:t>
            </a:r>
            <a:r>
              <a:rPr lang="en-GB" sz="1400" dirty="0" err="1"/>
              <a:t>multimodel</a:t>
            </a:r>
            <a:r>
              <a:rPr lang="en-GB" sz="1400" dirty="0"/>
              <a:t> forecasts with reforecast-calibrated ECMWF ensemble forecasts. </a:t>
            </a:r>
            <a:r>
              <a:rPr lang="en-GB" sz="1400" i="1" dirty="0"/>
              <a:t>Q.J.R. </a:t>
            </a:r>
            <a:r>
              <a:rPr lang="en-GB" sz="1400" i="1" dirty="0" err="1"/>
              <a:t>Meteorol</a:t>
            </a:r>
            <a:r>
              <a:rPr lang="en-GB" sz="1400" i="1" dirty="0"/>
              <a:t>. Soc. </a:t>
            </a:r>
            <a:r>
              <a:rPr lang="en-GB" sz="1400" dirty="0" err="1"/>
              <a:t>doi</a:t>
            </a:r>
            <a:r>
              <a:rPr lang="en-GB" sz="1400" dirty="0"/>
              <a:t>: </a:t>
            </a:r>
            <a:r>
              <a:rPr lang="en-GB" sz="1400" dirty="0"/>
              <a:t>10.1002/qj.1895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Hamill, </a:t>
            </a:r>
            <a:r>
              <a:rPr lang="en-GB" sz="1400" dirty="0"/>
              <a:t>T.M</a:t>
            </a:r>
            <a:r>
              <a:rPr lang="en-GB" sz="1400" dirty="0"/>
              <a:t>., </a:t>
            </a:r>
            <a:r>
              <a:rPr lang="en-GB" sz="1400" dirty="0"/>
              <a:t>2012: </a:t>
            </a:r>
            <a:r>
              <a:rPr lang="en-GB" sz="1400" dirty="0"/>
              <a:t>Verification of TIGGE Multi-model and ECMWF Reforecast-Calibrated Probabilistic Precipitation Forecasts over the Contiguous </a:t>
            </a:r>
            <a:r>
              <a:rPr lang="en-GB" sz="1400" dirty="0"/>
              <a:t>US. </a:t>
            </a:r>
            <a:r>
              <a:rPr lang="en-GB" sz="1400" i="1" dirty="0"/>
              <a:t>Monthly Weather Review</a:t>
            </a:r>
            <a:r>
              <a:rPr lang="en-GB" sz="1400" dirty="0"/>
              <a:t>, </a:t>
            </a:r>
            <a:r>
              <a:rPr lang="en-GB" sz="1400" dirty="0" err="1"/>
              <a:t>doi</a:t>
            </a:r>
            <a:r>
              <a:rPr lang="en-GB" sz="1400" dirty="0"/>
              <a:t>:  </a:t>
            </a:r>
            <a:r>
              <a:rPr lang="en-GB" sz="1400" dirty="0"/>
              <a:t>10.1175/MWR-D-11-00220.1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Hamill, T.M. et al., 2004: Ensemble Reforecasting: Improving Medium-Range Forecast Skill Using Retrospective Forecasts. </a:t>
            </a:r>
            <a:r>
              <a:rPr lang="en-GB" sz="1400" i="1" dirty="0"/>
              <a:t>Monthly Weather Review</a:t>
            </a:r>
            <a:r>
              <a:rPr lang="en-GB" sz="1400" dirty="0"/>
              <a:t>,</a:t>
            </a:r>
            <a:r>
              <a:rPr lang="en-GB" sz="1400" i="1" dirty="0"/>
              <a:t> </a:t>
            </a:r>
            <a:r>
              <a:rPr lang="en-GB" sz="1400" b="1" dirty="0"/>
              <a:t>132</a:t>
            </a:r>
            <a:r>
              <a:rPr lang="en-GB" sz="1400" dirty="0"/>
              <a:t>, 1434-1447.</a:t>
            </a:r>
            <a:r>
              <a:rPr lang="en-GB" sz="1400" i="1" dirty="0"/>
              <a:t> </a:t>
            </a:r>
            <a:endParaRPr lang="en-GB" sz="1400" dirty="0"/>
          </a:p>
          <a:p>
            <a:pPr>
              <a:lnSpc>
                <a:spcPct val="110000"/>
              </a:lnSpc>
            </a:pPr>
            <a:r>
              <a:rPr lang="en-GB" sz="1400" dirty="0"/>
              <a:t>Hamill, T.M. and J.S. Whitaker, 2006: Probabilistic Quantitative Precipitation Forecasts Based on Reforecast </a:t>
            </a:r>
            <a:r>
              <a:rPr lang="en-GB" sz="1400" dirty="0" err="1"/>
              <a:t>Analogs</a:t>
            </a:r>
            <a:r>
              <a:rPr lang="en-GB" sz="1400" dirty="0"/>
              <a:t>: Theory and Application. </a:t>
            </a:r>
            <a:r>
              <a:rPr lang="en-GB" sz="1400" i="1" dirty="0"/>
              <a:t>Monthly Weather Review</a:t>
            </a:r>
            <a:r>
              <a:rPr lang="en-GB" sz="1400" dirty="0"/>
              <a:t>, </a:t>
            </a:r>
            <a:r>
              <a:rPr lang="en-GB" sz="1400" b="1" dirty="0"/>
              <a:t>134</a:t>
            </a:r>
            <a:r>
              <a:rPr lang="en-GB" sz="1400" dirty="0"/>
              <a:t>, 3209-3229.</a:t>
            </a:r>
          </a:p>
          <a:p>
            <a:pPr>
              <a:lnSpc>
                <a:spcPct val="110000"/>
              </a:lnSpc>
            </a:pPr>
            <a:r>
              <a:rPr lang="en-GB" sz="1400" dirty="0" err="1"/>
              <a:t>Raftery</a:t>
            </a:r>
            <a:r>
              <a:rPr lang="en-GB" sz="1400" dirty="0"/>
              <a:t>, A.E. et al., 2005: Using Bayesian Model Averaging to Calibrate Forecast Ensembles. </a:t>
            </a:r>
            <a:r>
              <a:rPr lang="en-GB" sz="1400" i="1" dirty="0"/>
              <a:t>Monthly Weather Review</a:t>
            </a:r>
            <a:r>
              <a:rPr lang="en-GB" sz="1400" dirty="0"/>
              <a:t>, </a:t>
            </a:r>
            <a:r>
              <a:rPr lang="en-GB" sz="1400" b="1" dirty="0"/>
              <a:t>133</a:t>
            </a:r>
            <a:r>
              <a:rPr lang="en-GB" sz="1400" dirty="0"/>
              <a:t>, 1155-1174.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Wilks, D. S., 2006: Comparison of Ensemble-MOS Methods in the Lorenz ’96 Setting. </a:t>
            </a:r>
            <a:r>
              <a:rPr lang="en-GB" sz="1400" i="1" dirty="0"/>
              <a:t>Meteorological Applications</a:t>
            </a:r>
            <a:r>
              <a:rPr lang="en-GB" sz="1400" dirty="0"/>
              <a:t>, </a:t>
            </a:r>
            <a:r>
              <a:rPr lang="en-GB" sz="1400" b="1" dirty="0"/>
              <a:t>13</a:t>
            </a:r>
            <a:r>
              <a:rPr lang="en-GB" sz="1400" dirty="0"/>
              <a:t>, 243-256.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5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methods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FF9900"/>
                </a:solidFill>
              </a:rPr>
              <a:t>Bias correction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FF9900"/>
                </a:solidFill>
              </a:rPr>
              <a:t>Multiple implementation of deterministic MOS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FF0066"/>
                </a:solidFill>
              </a:rPr>
              <a:t>Ensemble dressing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FF0066"/>
                </a:solidFill>
              </a:rPr>
              <a:t>Bayesian model averaging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3333FF"/>
                </a:solidFill>
              </a:rPr>
              <a:t>Non-homogenous Gaussian regression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3333FF"/>
                </a:solidFill>
              </a:rPr>
              <a:t>Logistic regression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00CC00"/>
                </a:solidFill>
              </a:rPr>
              <a:t>Analogue method</a:t>
            </a:r>
            <a:endParaRPr lang="en-GB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4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Bias correction</a:t>
            </a:r>
          </a:p>
        </p:txBody>
      </p:sp>
      <p:sp>
        <p:nvSpPr>
          <p:cNvPr id="13424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23976" y="998539"/>
            <a:ext cx="9585325" cy="5373687"/>
          </a:xfrm>
        </p:spPr>
        <p:txBody>
          <a:bodyPr/>
          <a:lstStyle/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r>
              <a:rPr lang="en-GB" sz="2000" dirty="0"/>
              <a:t> As a simple first order calibration a bias correction can be applied:</a:t>
            </a:r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endParaRPr lang="en-GB" sz="2000" dirty="0"/>
          </a:p>
          <a:p>
            <a:pPr marL="0" indent="0">
              <a:spcAft>
                <a:spcPct val="0"/>
              </a:spcAft>
              <a:tabLst>
                <a:tab pos="6096000" algn="l"/>
              </a:tabLst>
            </a:pPr>
            <a:r>
              <a:rPr lang="en-GB" sz="2000" dirty="0"/>
              <a:t> This correction is added to each ensemble member, i.e. spread</a:t>
            </a:r>
          </a:p>
          <a:p>
            <a:pPr marL="0" indent="0">
              <a:spcAft>
                <a:spcPct val="0"/>
              </a:spcAft>
              <a:buNone/>
              <a:tabLst>
                <a:tab pos="6096000" algn="l"/>
              </a:tabLst>
            </a:pPr>
            <a:r>
              <a:rPr lang="en-GB" sz="2000" dirty="0"/>
              <a:t>   is not affected </a:t>
            </a:r>
          </a:p>
          <a:p>
            <a:pPr marL="0" indent="0">
              <a:spcBef>
                <a:spcPct val="70000"/>
              </a:spcBef>
              <a:spcAft>
                <a:spcPct val="0"/>
              </a:spcAft>
              <a:tabLst>
                <a:tab pos="6096000" algn="l"/>
              </a:tabLst>
            </a:pPr>
            <a:r>
              <a:rPr lang="en-GB" sz="2000" dirty="0"/>
              <a:t> Particularly useful/successful at locations with features not  resolved by</a:t>
            </a:r>
          </a:p>
          <a:p>
            <a:pPr marL="0" indent="0">
              <a:spcAft>
                <a:spcPct val="0"/>
              </a:spcAft>
              <a:buNone/>
              <a:tabLst>
                <a:tab pos="6096000" algn="l"/>
              </a:tabLst>
            </a:pPr>
            <a:r>
              <a:rPr lang="en-GB" sz="2000" dirty="0"/>
              <a:t>   model and causing significant bias</a:t>
            </a:r>
          </a:p>
        </p:txBody>
      </p:sp>
      <p:graphicFrame>
        <p:nvGraphicFramePr>
          <p:cNvPr id="1342470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4049713" y="1719263"/>
          <a:ext cx="4024313" cy="121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1434960" imgH="431640" progId="Equation.3">
                  <p:embed/>
                </p:oleObj>
              </mc:Choice>
              <mc:Fallback>
                <p:oleObj name="Equation" r:id="rId3" imgW="1434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713" y="1719263"/>
                        <a:ext cx="4024313" cy="1211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42473" name="Group 10"/>
          <p:cNvGrpSpPr>
            <a:grpSpLocks/>
          </p:cNvGrpSpPr>
          <p:nvPr/>
        </p:nvGrpSpPr>
        <p:grpSpPr bwMode="auto">
          <a:xfrm>
            <a:off x="4021138" y="3205164"/>
            <a:ext cx="5603875" cy="915987"/>
            <a:chOff x="1794" y="2125"/>
            <a:chExt cx="3530" cy="577"/>
          </a:xfrm>
        </p:grpSpPr>
        <p:sp>
          <p:nvSpPr>
            <p:cNvPr id="1342474" name="Text Box 8"/>
            <p:cNvSpPr txBox="1">
              <a:spLocks noChangeArrowheads="1"/>
            </p:cNvSpPr>
            <p:nvPr/>
          </p:nvSpPr>
          <p:spPr bwMode="auto">
            <a:xfrm>
              <a:off x="1794" y="2125"/>
              <a:ext cx="3530" cy="5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000000"/>
                  </a:solidFill>
                </a:rPr>
                <a:t>with: </a:t>
              </a:r>
              <a:r>
                <a:rPr lang="en-GB" b="1" i="1" dirty="0" err="1">
                  <a:solidFill>
                    <a:srgbClr val="000000"/>
                  </a:solidFill>
                  <a:latin typeface="Times"/>
                </a:rPr>
                <a:t>e</a:t>
              </a:r>
              <a:r>
                <a:rPr lang="en-GB" b="1" i="1" baseline="-25000" dirty="0" err="1">
                  <a:solidFill>
                    <a:srgbClr val="000000"/>
                  </a:solidFill>
                  <a:latin typeface="Times"/>
                </a:rPr>
                <a:t>i</a:t>
              </a:r>
              <a:r>
                <a:rPr lang="en-GB" i="1" dirty="0">
                  <a:solidFill>
                    <a:srgbClr val="000000"/>
                  </a:solidFill>
                </a:rPr>
                <a:t> </a:t>
              </a:r>
              <a:r>
                <a:rPr lang="en-GB" dirty="0">
                  <a:solidFill>
                    <a:srgbClr val="000000"/>
                  </a:solidFill>
                </a:rPr>
                <a:t>= ensemble mean of the </a:t>
              </a:r>
              <a:r>
                <a:rPr lang="en-GB" dirty="0" err="1">
                  <a:solidFill>
                    <a:srgbClr val="000000"/>
                  </a:solidFill>
                </a:rPr>
                <a:t>i</a:t>
              </a:r>
              <a:r>
                <a:rPr lang="en-GB" baseline="30000" dirty="0" err="1">
                  <a:solidFill>
                    <a:srgbClr val="000000"/>
                  </a:solidFill>
                </a:rPr>
                <a:t>th</a:t>
              </a:r>
              <a:r>
                <a:rPr lang="en-GB" dirty="0">
                  <a:solidFill>
                    <a:srgbClr val="000000"/>
                  </a:solidFill>
                </a:rPr>
                <a:t> forecast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000000"/>
                  </a:solidFill>
                </a:rPr>
                <a:t>        </a:t>
              </a:r>
              <a:r>
                <a:rPr lang="en-GB" b="1" i="1" dirty="0" err="1">
                  <a:solidFill>
                    <a:srgbClr val="000000"/>
                  </a:solidFill>
                  <a:latin typeface="Times"/>
                </a:rPr>
                <a:t>o</a:t>
              </a:r>
              <a:r>
                <a:rPr lang="en-GB" b="1" i="1" baseline="-25000" dirty="0" err="1">
                  <a:solidFill>
                    <a:srgbClr val="000000"/>
                  </a:solidFill>
                  <a:latin typeface="Times"/>
                </a:rPr>
                <a:t>i</a:t>
              </a:r>
              <a:r>
                <a:rPr lang="en-GB" i="1" dirty="0">
                  <a:solidFill>
                    <a:srgbClr val="000000"/>
                  </a:solidFill>
                </a:rPr>
                <a:t> </a:t>
              </a:r>
              <a:r>
                <a:rPr lang="en-GB" dirty="0">
                  <a:solidFill>
                    <a:srgbClr val="000000"/>
                  </a:solidFill>
                </a:rPr>
                <a:t>= value of </a:t>
              </a:r>
              <a:r>
                <a:rPr lang="en-GB" dirty="0" err="1">
                  <a:solidFill>
                    <a:srgbClr val="000000"/>
                  </a:solidFill>
                </a:rPr>
                <a:t>i</a:t>
              </a:r>
              <a:r>
                <a:rPr lang="en-GB" baseline="30000" dirty="0" err="1">
                  <a:solidFill>
                    <a:srgbClr val="000000"/>
                  </a:solidFill>
                </a:rPr>
                <a:t>th</a:t>
              </a:r>
              <a:r>
                <a:rPr lang="en-GB" dirty="0">
                  <a:solidFill>
                    <a:srgbClr val="000000"/>
                  </a:solidFill>
                </a:rPr>
                <a:t> observation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000000"/>
                  </a:solidFill>
                </a:rPr>
                <a:t>        </a:t>
              </a:r>
              <a:r>
                <a:rPr lang="en-GB" i="1" dirty="0">
                  <a:solidFill>
                    <a:srgbClr val="000000"/>
                  </a:solidFill>
                  <a:latin typeface="Times"/>
                </a:rPr>
                <a:t>N</a:t>
              </a:r>
              <a:r>
                <a:rPr lang="en-GB" dirty="0">
                  <a:solidFill>
                    <a:srgbClr val="000000"/>
                  </a:solidFill>
                </a:rPr>
                <a:t> = number of observation-forecast pairs</a:t>
              </a:r>
            </a:p>
          </p:txBody>
        </p:sp>
        <p:sp>
          <p:nvSpPr>
            <p:cNvPr id="1342475" name="Line 9"/>
            <p:cNvSpPr>
              <a:spLocks noChangeShapeType="1"/>
            </p:cNvSpPr>
            <p:nvPr/>
          </p:nvSpPr>
          <p:spPr bwMode="auto">
            <a:xfrm>
              <a:off x="2269" y="2188"/>
              <a:ext cx="10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400" b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3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Bias correction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43490" name="Picture 11" descr="bias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4339" y="947739"/>
            <a:ext cx="8221662" cy="51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1" name="Text Box 12"/>
          <p:cNvSpPr txBox="1">
            <a:spLocks noChangeArrowheads="1"/>
          </p:cNvSpPr>
          <p:nvPr/>
        </p:nvSpPr>
        <p:spPr bwMode="auto">
          <a:xfrm>
            <a:off x="2495551" y="3903541"/>
            <a:ext cx="903287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00000"/>
                </a:solidFill>
              </a:rPr>
              <a:t>OBS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0CC00"/>
                </a:solidFill>
              </a:rPr>
              <a:t>DET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0FFFF"/>
                </a:solidFill>
              </a:rPr>
              <a:t>EPS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implementation of det. MOS</a:t>
            </a:r>
          </a:p>
        </p:txBody>
      </p:sp>
      <p:sp>
        <p:nvSpPr>
          <p:cNvPr id="1344514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z="2000" dirty="0"/>
              <a:t>A possible approach for calibrating ensemble predictions is to simply correct each individual ensemble member according to its deterministic model output statistic (MOS)</a:t>
            </a:r>
          </a:p>
          <a:p>
            <a:pPr>
              <a:spcBef>
                <a:spcPct val="70000"/>
              </a:spcBef>
            </a:pPr>
            <a:r>
              <a:rPr lang="en-GB" sz="2000" b="1" dirty="0"/>
              <a:t>BUT</a:t>
            </a:r>
            <a:r>
              <a:rPr lang="en-GB" sz="2000" dirty="0"/>
              <a:t>: this approach is conceptually inappropriate since for longer lead-times the MOS tends to correct towards climatology</a:t>
            </a:r>
          </a:p>
          <a:p>
            <a:pPr lvl="1"/>
            <a:r>
              <a:rPr lang="en-GB" sz="1700" dirty="0"/>
              <a:t>all ensemble members tend towards climatology with longer lead-times </a:t>
            </a:r>
          </a:p>
          <a:p>
            <a:pPr lvl="1"/>
            <a:r>
              <a:rPr lang="en-GB" sz="1700" dirty="0"/>
              <a:t>decreased spread with longer lead-times </a:t>
            </a:r>
          </a:p>
          <a:p>
            <a:pPr lvl="1"/>
            <a:r>
              <a:rPr lang="en-GB" sz="1700" dirty="0"/>
              <a:t>in contradiction to increasing uncertainty with increasing lead-times</a:t>
            </a:r>
          </a:p>
          <a:p>
            <a:pPr>
              <a:spcBef>
                <a:spcPct val="70000"/>
              </a:spcBef>
            </a:pPr>
            <a:r>
              <a:rPr lang="en-GB" sz="2000" dirty="0"/>
              <a:t>(Discontinued?) </a:t>
            </a:r>
            <a:r>
              <a:rPr lang="en-GB" sz="2000" dirty="0"/>
              <a:t>e</a:t>
            </a:r>
            <a:r>
              <a:rPr lang="en-GB" sz="2000" dirty="0"/>
              <a:t>xperimental product at http://www.nws.noaa.gov/mdl/synop/enstxt.php, but no objective verification yet…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55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377" name="Oval 19"/>
          <p:cNvSpPr>
            <a:spLocks noChangeArrowheads="1"/>
          </p:cNvSpPr>
          <p:nvPr/>
        </p:nvSpPr>
        <p:spPr bwMode="auto">
          <a:xfrm>
            <a:off x="6306636" y="2888506"/>
            <a:ext cx="259766" cy="649188"/>
          </a:xfrm>
          <a:prstGeom prst="ellipse">
            <a:avLst/>
          </a:prstGeom>
          <a:solidFill>
            <a:srgbClr val="FF3300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Ensemble dressing</a:t>
            </a:r>
          </a:p>
        </p:txBody>
      </p:sp>
      <p:sp>
        <p:nvSpPr>
          <p:cNvPr id="1375235" name="Rectangle 3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z="2000" dirty="0"/>
              <a:t>Define a probability distribution around each ensemble member (“dressing”)</a:t>
            </a:r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A number of methods exist to find appropriate dressing kernel (“best-member” dressing, “error” dressing, “second moment constraint” dressing, etc.)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Average the resulting </a:t>
            </a:r>
            <a:r>
              <a:rPr lang="en-GB" sz="2000" i="1" dirty="0" err="1"/>
              <a:t>n</a:t>
            </a:r>
            <a:r>
              <a:rPr lang="en-GB" sz="2000" i="1" baseline="-25000" dirty="0" err="1"/>
              <a:t>ens</a:t>
            </a:r>
            <a:r>
              <a:rPr lang="en-GB" sz="2000" dirty="0"/>
              <a:t> distributions to obtain final pdf</a:t>
            </a:r>
          </a:p>
          <a:p>
            <a:pPr>
              <a:buFontTx/>
              <a:buNone/>
            </a:pPr>
            <a:endParaRPr lang="en-GB" sz="2000" dirty="0"/>
          </a:p>
          <a:p>
            <a:endParaRPr lang="en-GB" sz="2800" dirty="0"/>
          </a:p>
        </p:txBody>
      </p:sp>
      <p:sp>
        <p:nvSpPr>
          <p:cNvPr id="1381380" name="Oval 5"/>
          <p:cNvSpPr>
            <a:spLocks noChangeArrowheads="1"/>
          </p:cNvSpPr>
          <p:nvPr/>
        </p:nvSpPr>
        <p:spPr bwMode="auto">
          <a:xfrm>
            <a:off x="5110163" y="2913906"/>
            <a:ext cx="150813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81" name="Oval 6"/>
          <p:cNvSpPr>
            <a:spLocks noChangeArrowheads="1"/>
          </p:cNvSpPr>
          <p:nvPr/>
        </p:nvSpPr>
        <p:spPr bwMode="auto">
          <a:xfrm>
            <a:off x="5772150" y="2901206"/>
            <a:ext cx="150812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82" name="Oval 7"/>
          <p:cNvSpPr>
            <a:spLocks noChangeArrowheads="1"/>
          </p:cNvSpPr>
          <p:nvPr/>
        </p:nvSpPr>
        <p:spPr bwMode="auto">
          <a:xfrm>
            <a:off x="5991225" y="2901206"/>
            <a:ext cx="150812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83" name="Oval 8"/>
          <p:cNvSpPr>
            <a:spLocks noChangeArrowheads="1"/>
          </p:cNvSpPr>
          <p:nvPr/>
        </p:nvSpPr>
        <p:spPr bwMode="auto">
          <a:xfrm>
            <a:off x="6527800" y="2913906"/>
            <a:ext cx="150812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84" name="Oval 9"/>
          <p:cNvSpPr>
            <a:spLocks noChangeArrowheads="1"/>
          </p:cNvSpPr>
          <p:nvPr/>
        </p:nvSpPr>
        <p:spPr bwMode="auto">
          <a:xfrm>
            <a:off x="6745287" y="2901206"/>
            <a:ext cx="152400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85" name="Oval 10"/>
          <p:cNvSpPr>
            <a:spLocks noChangeArrowheads="1"/>
          </p:cNvSpPr>
          <p:nvPr/>
        </p:nvSpPr>
        <p:spPr bwMode="auto">
          <a:xfrm>
            <a:off x="7200900" y="2901206"/>
            <a:ext cx="152400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43" name="Freeform 11"/>
          <p:cNvSpPr>
            <a:spLocks/>
          </p:cNvSpPr>
          <p:nvPr/>
        </p:nvSpPr>
        <p:spPr bwMode="auto">
          <a:xfrm>
            <a:off x="4819650" y="2765426"/>
            <a:ext cx="703262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44" name="Freeform 12"/>
          <p:cNvSpPr>
            <a:spLocks/>
          </p:cNvSpPr>
          <p:nvPr/>
        </p:nvSpPr>
        <p:spPr bwMode="auto">
          <a:xfrm>
            <a:off x="5481638" y="2740026"/>
            <a:ext cx="703263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45" name="Freeform 13"/>
          <p:cNvSpPr>
            <a:spLocks/>
          </p:cNvSpPr>
          <p:nvPr/>
        </p:nvSpPr>
        <p:spPr bwMode="auto">
          <a:xfrm>
            <a:off x="5699125" y="2740026"/>
            <a:ext cx="704850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46" name="Freeform 14"/>
          <p:cNvSpPr>
            <a:spLocks/>
          </p:cNvSpPr>
          <p:nvPr/>
        </p:nvSpPr>
        <p:spPr bwMode="auto">
          <a:xfrm>
            <a:off x="6237288" y="2740026"/>
            <a:ext cx="703263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47" name="Freeform 15"/>
          <p:cNvSpPr>
            <a:spLocks/>
          </p:cNvSpPr>
          <p:nvPr/>
        </p:nvSpPr>
        <p:spPr bwMode="auto">
          <a:xfrm>
            <a:off x="6454775" y="2752726"/>
            <a:ext cx="703262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48" name="Freeform 16"/>
          <p:cNvSpPr>
            <a:spLocks/>
          </p:cNvSpPr>
          <p:nvPr/>
        </p:nvSpPr>
        <p:spPr bwMode="auto">
          <a:xfrm>
            <a:off x="6910388" y="2752726"/>
            <a:ext cx="703263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92" name="Oval 17"/>
          <p:cNvSpPr>
            <a:spLocks noChangeArrowheads="1"/>
          </p:cNvSpPr>
          <p:nvPr/>
        </p:nvSpPr>
        <p:spPr bwMode="auto">
          <a:xfrm>
            <a:off x="6249987" y="2902794"/>
            <a:ext cx="152400" cy="649188"/>
          </a:xfrm>
          <a:prstGeom prst="ellipse">
            <a:avLst/>
          </a:prstGeom>
          <a:solidFill>
            <a:srgbClr val="66FF33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50" name="Freeform 18"/>
          <p:cNvSpPr>
            <a:spLocks/>
          </p:cNvSpPr>
          <p:nvPr/>
        </p:nvSpPr>
        <p:spPr bwMode="auto">
          <a:xfrm>
            <a:off x="5959475" y="2754314"/>
            <a:ext cx="703262" cy="461665"/>
          </a:xfrm>
          <a:custGeom>
            <a:avLst/>
            <a:gdLst>
              <a:gd name="T0" fmla="*/ 0 w 686"/>
              <a:gd name="T1" fmla="*/ 437 h 437"/>
              <a:gd name="T2" fmla="*/ 142 w 686"/>
              <a:gd name="T3" fmla="*/ 351 h 437"/>
              <a:gd name="T4" fmla="*/ 355 w 686"/>
              <a:gd name="T5" fmla="*/ 3 h 437"/>
              <a:gd name="T6" fmla="*/ 568 w 686"/>
              <a:gd name="T7" fmla="*/ 335 h 437"/>
              <a:gd name="T8" fmla="*/ 686 w 686"/>
              <a:gd name="T9" fmla="*/ 430 h 4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6"/>
              <a:gd name="T16" fmla="*/ 0 h 437"/>
              <a:gd name="T17" fmla="*/ 686 w 686"/>
              <a:gd name="T18" fmla="*/ 437 h 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6" h="437">
                <a:moveTo>
                  <a:pt x="0" y="437"/>
                </a:moveTo>
                <a:cubicBezTo>
                  <a:pt x="41" y="430"/>
                  <a:pt x="83" y="423"/>
                  <a:pt x="142" y="351"/>
                </a:cubicBezTo>
                <a:cubicBezTo>
                  <a:pt x="201" y="279"/>
                  <a:pt x="284" y="6"/>
                  <a:pt x="355" y="3"/>
                </a:cubicBezTo>
                <a:cubicBezTo>
                  <a:pt x="426" y="0"/>
                  <a:pt x="513" y="264"/>
                  <a:pt x="568" y="335"/>
                </a:cubicBezTo>
                <a:cubicBezTo>
                  <a:pt x="623" y="406"/>
                  <a:pt x="654" y="418"/>
                  <a:pt x="686" y="430"/>
                </a:cubicBezTo>
              </a:path>
            </a:pathLst>
          </a:custGeom>
          <a:noFill/>
          <a:ln w="38100" cap="flat" cmpd="sng">
            <a:solidFill>
              <a:srgbClr val="66FF33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94" name="Rectangle 23"/>
          <p:cNvSpPr>
            <a:spLocks noChangeArrowheads="1"/>
          </p:cNvSpPr>
          <p:nvPr/>
        </p:nvSpPr>
        <p:spPr bwMode="auto">
          <a:xfrm>
            <a:off x="3529013" y="3225801"/>
            <a:ext cx="944563" cy="4048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75259" name="Freeform 27"/>
          <p:cNvSpPr>
            <a:spLocks/>
          </p:cNvSpPr>
          <p:nvPr/>
        </p:nvSpPr>
        <p:spPr bwMode="auto">
          <a:xfrm>
            <a:off x="4652962" y="1795464"/>
            <a:ext cx="3646488" cy="1589087"/>
          </a:xfrm>
          <a:custGeom>
            <a:avLst/>
            <a:gdLst>
              <a:gd name="T0" fmla="*/ 0 w 2409"/>
              <a:gd name="T1" fmla="*/ 935 h 1001"/>
              <a:gd name="T2" fmla="*/ 170 w 2409"/>
              <a:gd name="T3" fmla="*/ 907 h 1001"/>
              <a:gd name="T4" fmla="*/ 368 w 2409"/>
              <a:gd name="T5" fmla="*/ 566 h 1001"/>
              <a:gd name="T6" fmla="*/ 595 w 2409"/>
              <a:gd name="T7" fmla="*/ 850 h 1001"/>
              <a:gd name="T8" fmla="*/ 1049 w 2409"/>
              <a:gd name="T9" fmla="*/ 28 h 1001"/>
              <a:gd name="T10" fmla="*/ 1559 w 2409"/>
              <a:gd name="T11" fmla="*/ 680 h 1001"/>
              <a:gd name="T12" fmla="*/ 1757 w 2409"/>
              <a:gd name="T13" fmla="*/ 566 h 1001"/>
              <a:gd name="T14" fmla="*/ 2013 w 2409"/>
              <a:gd name="T15" fmla="*/ 935 h 1001"/>
              <a:gd name="T16" fmla="*/ 2183 w 2409"/>
              <a:gd name="T17" fmla="*/ 963 h 1001"/>
              <a:gd name="T18" fmla="*/ 2409 w 2409"/>
              <a:gd name="T19" fmla="*/ 963 h 100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09"/>
              <a:gd name="T31" fmla="*/ 0 h 1001"/>
              <a:gd name="T32" fmla="*/ 2409 w 2409"/>
              <a:gd name="T33" fmla="*/ 1001 h 100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09" h="1001">
                <a:moveTo>
                  <a:pt x="0" y="935"/>
                </a:moveTo>
                <a:cubicBezTo>
                  <a:pt x="54" y="951"/>
                  <a:pt x="109" y="968"/>
                  <a:pt x="170" y="907"/>
                </a:cubicBezTo>
                <a:cubicBezTo>
                  <a:pt x="231" y="846"/>
                  <a:pt x="297" y="576"/>
                  <a:pt x="368" y="566"/>
                </a:cubicBezTo>
                <a:cubicBezTo>
                  <a:pt x="439" y="556"/>
                  <a:pt x="482" y="940"/>
                  <a:pt x="595" y="850"/>
                </a:cubicBezTo>
                <a:cubicBezTo>
                  <a:pt x="708" y="760"/>
                  <a:pt x="888" y="56"/>
                  <a:pt x="1049" y="28"/>
                </a:cubicBezTo>
                <a:cubicBezTo>
                  <a:pt x="1210" y="0"/>
                  <a:pt x="1441" y="590"/>
                  <a:pt x="1559" y="680"/>
                </a:cubicBezTo>
                <a:cubicBezTo>
                  <a:pt x="1677" y="770"/>
                  <a:pt x="1681" y="524"/>
                  <a:pt x="1757" y="566"/>
                </a:cubicBezTo>
                <a:cubicBezTo>
                  <a:pt x="1833" y="608"/>
                  <a:pt x="1942" y="869"/>
                  <a:pt x="2013" y="935"/>
                </a:cubicBezTo>
                <a:cubicBezTo>
                  <a:pt x="2084" y="1001"/>
                  <a:pt x="2117" y="958"/>
                  <a:pt x="2183" y="963"/>
                </a:cubicBezTo>
                <a:cubicBezTo>
                  <a:pt x="2249" y="968"/>
                  <a:pt x="2329" y="965"/>
                  <a:pt x="2409" y="96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1381396" name="Line 28"/>
          <p:cNvSpPr>
            <a:spLocks noChangeShapeType="1"/>
          </p:cNvSpPr>
          <p:nvPr/>
        </p:nvSpPr>
        <p:spPr bwMode="auto">
          <a:xfrm>
            <a:off x="4114800" y="3338513"/>
            <a:ext cx="45005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 b="1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Predictability training course 2016: post-processing of ensemble forecasts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14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7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7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7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75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7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7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7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75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5243" grpId="0" animBg="1"/>
      <p:bldP spid="1375244" grpId="0" animBg="1"/>
      <p:bldP spid="1375245" grpId="0" animBg="1"/>
      <p:bldP spid="1375246" grpId="0" animBg="1"/>
      <p:bldP spid="1375247" grpId="0" animBg="1"/>
      <p:bldP spid="1375248" grpId="0" animBg="1"/>
      <p:bldP spid="1375250" grpId="0" animBg="1"/>
      <p:bldP spid="13752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3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Ensemble Dressing</a:t>
            </a:r>
          </a:p>
        </p:txBody>
      </p:sp>
      <p:sp>
        <p:nvSpPr>
          <p:cNvPr id="13793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23976" y="981075"/>
            <a:ext cx="9723437" cy="5373688"/>
          </a:xfrm>
        </p:spPr>
        <p:txBody>
          <a:bodyPr/>
          <a:lstStyle/>
          <a:p>
            <a:pPr marL="0" indent="0"/>
            <a:r>
              <a:rPr lang="en-GB" sz="2000" dirty="0"/>
              <a:t> (Gaussian) ensemble dressing calculates the forecast probability for the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/>
              <a:t>   </a:t>
            </a:r>
            <a:r>
              <a:rPr lang="en-GB" sz="2000" dirty="0" err="1"/>
              <a:t>quantiles</a:t>
            </a:r>
            <a:r>
              <a:rPr lang="en-GB" sz="2000" dirty="0"/>
              <a:t> </a:t>
            </a:r>
            <a:r>
              <a:rPr lang="en-GB" sz="2000" i="1" dirty="0"/>
              <a:t>q</a:t>
            </a:r>
            <a:r>
              <a:rPr lang="en-GB" sz="2000" dirty="0"/>
              <a:t> as:</a:t>
            </a:r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endParaRPr lang="en-GB" sz="2000" dirty="0"/>
          </a:p>
          <a:p>
            <a:pPr marL="0" indent="0"/>
            <a:endParaRPr lang="en-GB" sz="1200" dirty="0"/>
          </a:p>
          <a:p>
            <a:pPr marL="0" indent="0"/>
            <a:r>
              <a:rPr lang="en-GB" sz="2000" dirty="0"/>
              <a:t> Key parameter is the standard deviation of the Gaussian dressing kernel</a:t>
            </a:r>
          </a:p>
          <a:p>
            <a:pPr marL="0" indent="0"/>
            <a:r>
              <a:rPr lang="en-GB" sz="2000" dirty="0"/>
              <a:t> Simple approach: “best member” dressing, take standard deviation from </a:t>
            </a:r>
            <a:r>
              <a:rPr lang="en-GB" sz="2000" dirty="0" err="1"/>
              <a:t>r.m.s</a:t>
            </a:r>
            <a:r>
              <a:rPr lang="en-GB" sz="2000" dirty="0"/>
              <a:t>. difference of (</a:t>
            </a:r>
            <a:r>
              <a:rPr lang="en-GB" sz="2000" dirty="0" err="1"/>
              <a:t>obs</a:t>
            </a:r>
            <a:r>
              <a:rPr lang="en-GB" sz="2000" dirty="0"/>
              <a:t>-best member) from training set.</a:t>
            </a:r>
          </a:p>
        </p:txBody>
      </p:sp>
      <p:graphicFrame>
        <p:nvGraphicFramePr>
          <p:cNvPr id="137933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960813" y="1606551"/>
          <a:ext cx="4278313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1752480" imgH="482400" progId="Equation.3">
                  <p:embed/>
                </p:oleObj>
              </mc:Choice>
              <mc:Fallback>
                <p:oleObj name="Equation" r:id="rId3" imgW="1752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0813" y="1606551"/>
                        <a:ext cx="4278313" cy="1177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79340" name="Group 14"/>
          <p:cNvGrpSpPr>
            <a:grpSpLocks/>
          </p:cNvGrpSpPr>
          <p:nvPr/>
        </p:nvGrpSpPr>
        <p:grpSpPr bwMode="auto">
          <a:xfrm>
            <a:off x="2808287" y="2967038"/>
            <a:ext cx="5754688" cy="641350"/>
            <a:chOff x="1050" y="1869"/>
            <a:chExt cx="3625" cy="404"/>
          </a:xfrm>
        </p:grpSpPr>
        <p:sp>
          <p:nvSpPr>
            <p:cNvPr id="1379341" name="Text Box 11"/>
            <p:cNvSpPr txBox="1">
              <a:spLocks noChangeArrowheads="1"/>
            </p:cNvSpPr>
            <p:nvPr/>
          </p:nvSpPr>
          <p:spPr bwMode="auto">
            <a:xfrm>
              <a:off x="1050" y="1869"/>
              <a:ext cx="3625" cy="4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000000"/>
                  </a:solidFill>
                </a:rPr>
                <a:t>with: </a:t>
              </a:r>
              <a:r>
                <a:rPr lang="el-GR" b="1" dirty="0">
                  <a:solidFill>
                    <a:srgbClr val="000000"/>
                  </a:solidFill>
                  <a:latin typeface="Times"/>
                </a:rPr>
                <a:t>Φ</a:t>
              </a:r>
              <a:r>
                <a:rPr lang="en-GB" i="1" dirty="0">
                  <a:solidFill>
                    <a:srgbClr val="000000"/>
                  </a:solidFill>
                </a:rPr>
                <a:t> </a:t>
              </a:r>
              <a:r>
                <a:rPr lang="en-GB" dirty="0">
                  <a:solidFill>
                    <a:srgbClr val="000000"/>
                  </a:solidFill>
                </a:rPr>
                <a:t>= CDF of standard Gaussian distribution</a:t>
              </a:r>
              <a:endParaRPr lang="el-GR" i="1" dirty="0">
                <a:solidFill>
                  <a:srgbClr val="000000"/>
                </a:solidFill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000000"/>
                  </a:solidFill>
                </a:rPr>
                <a:t>         </a:t>
              </a:r>
              <a:r>
                <a:rPr lang="en-GB" b="1" i="1" dirty="0">
                  <a:solidFill>
                    <a:srgbClr val="000000"/>
                  </a:solidFill>
                  <a:latin typeface="Times"/>
                </a:rPr>
                <a:t>x</a:t>
              </a:r>
              <a:r>
                <a:rPr lang="en-GB" b="1" i="1" baseline="-25000" dirty="0">
                  <a:solidFill>
                    <a:srgbClr val="000000"/>
                  </a:solidFill>
                  <a:latin typeface="Times"/>
                </a:rPr>
                <a:t>i</a:t>
              </a:r>
              <a:r>
                <a:rPr lang="en-GB" dirty="0">
                  <a:solidFill>
                    <a:srgbClr val="000000"/>
                  </a:solidFill>
                </a:rPr>
                <a:t> = </a:t>
              </a:r>
              <a:r>
                <a:rPr lang="en-GB" dirty="0">
                  <a:solidFill>
                    <a:srgbClr val="FF0000"/>
                  </a:solidFill>
                </a:rPr>
                <a:t>bias-corrected</a:t>
              </a:r>
              <a:r>
                <a:rPr lang="en-GB" dirty="0">
                  <a:solidFill>
                    <a:srgbClr val="000000"/>
                  </a:solidFill>
                </a:rPr>
                <a:t> ensemble-member</a:t>
              </a:r>
            </a:p>
          </p:txBody>
        </p:sp>
        <p:sp>
          <p:nvSpPr>
            <p:cNvPr id="1379342" name="Text Box 13"/>
            <p:cNvSpPr txBox="1">
              <a:spLocks noChangeArrowheads="1"/>
            </p:cNvSpPr>
            <p:nvPr/>
          </p:nvSpPr>
          <p:spPr bwMode="auto">
            <a:xfrm>
              <a:off x="1507" y="1990"/>
              <a:ext cx="221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>
                  <a:solidFill>
                    <a:srgbClr val="000000"/>
                  </a:solidFill>
                </a:rPr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236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9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asic TNS3.potx" id="{3A51B154-4457-489F-BE22-CEF9DD2F7CB4}" vid="{882D0FD1-1D38-4547-8CD6-DB578EBF84A2}"/>
    </a:ext>
  </a:extLst>
</a:theme>
</file>

<file path=ppt/theme/theme2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icrosoft Office 9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Basic TNS3</Template>
  <TotalTime>41</TotalTime>
  <Words>2754</Words>
  <Application>Microsoft Office PowerPoint</Application>
  <PresentationFormat>Custom</PresentationFormat>
  <Paragraphs>523</Paragraphs>
  <Slides>39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AvantGarde Md BT</vt:lpstr>
      <vt:lpstr>Calibri</vt:lpstr>
      <vt:lpstr>Times</vt:lpstr>
      <vt:lpstr>Verdana</vt:lpstr>
      <vt:lpstr>Wingdings</vt:lpstr>
      <vt:lpstr>ZapfDingbats</vt:lpstr>
      <vt:lpstr>ECMWF Light 16:9 blue</vt:lpstr>
      <vt:lpstr>Microsoft Office 98</vt:lpstr>
      <vt:lpstr>Equation</vt:lpstr>
      <vt:lpstr>PowerPoint Presentation</vt:lpstr>
      <vt:lpstr>Outline</vt:lpstr>
      <vt:lpstr>Motivation</vt:lpstr>
      <vt:lpstr>Calibration methods</vt:lpstr>
      <vt:lpstr>Bias correction</vt:lpstr>
      <vt:lpstr>Bias correction</vt:lpstr>
      <vt:lpstr>Multiple implementation of det. MOS</vt:lpstr>
      <vt:lpstr>Ensemble dressing</vt:lpstr>
      <vt:lpstr>Ensemble Dressing</vt:lpstr>
      <vt:lpstr>Ensemble Dressing</vt:lpstr>
      <vt:lpstr>Bayesian Model Averaging</vt:lpstr>
      <vt:lpstr>BMA: example</vt:lpstr>
      <vt:lpstr>BMA: recovered ensemble members</vt:lpstr>
      <vt:lpstr>Non-homogenous Gaussian Regression</vt:lpstr>
      <vt:lpstr>Logistic regression</vt:lpstr>
      <vt:lpstr>How does logistic regression work?</vt:lpstr>
      <vt:lpstr>Example: LR-Probability worse!</vt:lpstr>
      <vt:lpstr>Example: LR-Probability (much) better!</vt:lpstr>
      <vt:lpstr>Analogue method</vt:lpstr>
      <vt:lpstr>Analogue method</vt:lpstr>
      <vt:lpstr>Training datasets</vt:lpstr>
      <vt:lpstr>“Perfect” Reforecast Data Set</vt:lpstr>
      <vt:lpstr>Early motivating results from Hamill et al., 2004</vt:lpstr>
      <vt:lpstr>The 45-day unified ENS ensemble system</vt:lpstr>
      <vt:lpstr>Unified ENS Reforecasts</vt:lpstr>
      <vt:lpstr>Testing the benefits of reforecast calibration</vt:lpstr>
      <vt:lpstr>Comparing 9 TIGGE models &amp; the MM</vt:lpstr>
      <vt:lpstr>Comparing 4 TIGGE models &amp; the MM</vt:lpstr>
      <vt:lpstr>Comparing 4 TIGGE models, MM, EC-CAL</vt:lpstr>
      <vt:lpstr>Comparing 4 TIGGE models, MM, EC-CAL</vt:lpstr>
      <vt:lpstr>Mechanism behind improvements</vt:lpstr>
      <vt:lpstr>Mechanism behind improvements</vt:lpstr>
      <vt:lpstr>Mechanism behind improvements</vt:lpstr>
      <vt:lpstr>What about station data?</vt:lpstr>
      <vt:lpstr>Impact of calibration &amp; MM in EPSgrams</vt:lpstr>
      <vt:lpstr>A separate study …</vt:lpstr>
      <vt:lpstr>Summary on MM vs. calibration</vt:lpstr>
      <vt:lpstr>Overall summary</vt:lpstr>
      <vt:lpstr>References and further reading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Stockdale</dc:creator>
  <cp:lastModifiedBy>Tim Stockdale</cp:lastModifiedBy>
  <cp:revision>6</cp:revision>
  <cp:lastPrinted>2014-11-19T12:15:44Z</cp:lastPrinted>
  <dcterms:created xsi:type="dcterms:W3CDTF">2016-05-12T09:50:32Z</dcterms:created>
  <dcterms:modified xsi:type="dcterms:W3CDTF">2016-05-12T10:32:00Z</dcterms:modified>
</cp:coreProperties>
</file>