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356" r:id="rId2"/>
    <p:sldId id="353" r:id="rId3"/>
    <p:sldId id="257" r:id="rId4"/>
    <p:sldId id="259" r:id="rId5"/>
    <p:sldId id="260" r:id="rId6"/>
    <p:sldId id="329" r:id="rId7"/>
    <p:sldId id="340" r:id="rId8"/>
    <p:sldId id="341" r:id="rId9"/>
    <p:sldId id="342" r:id="rId10"/>
    <p:sldId id="330" r:id="rId11"/>
    <p:sldId id="331" r:id="rId12"/>
    <p:sldId id="332" r:id="rId13"/>
    <p:sldId id="333" r:id="rId14"/>
    <p:sldId id="261" r:id="rId15"/>
    <p:sldId id="349" r:id="rId16"/>
    <p:sldId id="276" r:id="rId17"/>
    <p:sldId id="300" r:id="rId18"/>
    <p:sldId id="272" r:id="rId19"/>
    <p:sldId id="350" r:id="rId20"/>
    <p:sldId id="351" r:id="rId21"/>
    <p:sldId id="283" r:id="rId22"/>
    <p:sldId id="284" r:id="rId23"/>
    <p:sldId id="301" r:id="rId24"/>
    <p:sldId id="302" r:id="rId25"/>
    <p:sldId id="315" r:id="rId26"/>
    <p:sldId id="316" r:id="rId27"/>
    <p:sldId id="317" r:id="rId28"/>
    <p:sldId id="318" r:id="rId29"/>
    <p:sldId id="319" r:id="rId30"/>
    <p:sldId id="320" r:id="rId31"/>
    <p:sldId id="344" r:id="rId32"/>
    <p:sldId id="352" r:id="rId33"/>
    <p:sldId id="345" r:id="rId34"/>
    <p:sldId id="346" r:id="rId35"/>
    <p:sldId id="347" r:id="rId36"/>
    <p:sldId id="348" r:id="rId37"/>
    <p:sldId id="354" r:id="rId38"/>
    <p:sldId id="357" r:id="rId39"/>
  </p:sldIdLst>
  <p:sldSz cx="9144000" cy="6858000" type="screen4x3"/>
  <p:notesSz cx="9855200" cy="6718300"/>
  <p:defaultTextStyle>
    <a:defPPr>
      <a:defRPr lang="en-GB"/>
    </a:defPPr>
    <a:lvl1pPr algn="l" defTabSz="449263" rtl="0" eaLnBrk="0" fontAlgn="base" hangingPunct="0">
      <a:lnSpc>
        <a:spcPct val="102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+mn-cs"/>
      </a:defRPr>
    </a:lvl1pPr>
    <a:lvl2pPr marL="457200" algn="l" defTabSz="449263" rtl="0" eaLnBrk="0" fontAlgn="base" hangingPunct="0">
      <a:lnSpc>
        <a:spcPct val="102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+mn-cs"/>
      </a:defRPr>
    </a:lvl2pPr>
    <a:lvl3pPr marL="914400" algn="l" defTabSz="449263" rtl="0" eaLnBrk="0" fontAlgn="base" hangingPunct="0">
      <a:lnSpc>
        <a:spcPct val="102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+mn-cs"/>
      </a:defRPr>
    </a:lvl3pPr>
    <a:lvl4pPr marL="1371600" algn="l" defTabSz="449263" rtl="0" eaLnBrk="0" fontAlgn="base" hangingPunct="0">
      <a:lnSpc>
        <a:spcPct val="102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+mn-cs"/>
      </a:defRPr>
    </a:lvl4pPr>
    <a:lvl5pPr marL="1828800" algn="l" defTabSz="449263" rtl="0" eaLnBrk="0" fontAlgn="base" hangingPunct="0">
      <a:lnSpc>
        <a:spcPct val="102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960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43" autoAdjust="0"/>
    <p:restoredTop sz="94660"/>
  </p:normalViewPr>
  <p:slideViewPr>
    <p:cSldViewPr>
      <p:cViewPr varScale="1">
        <p:scale>
          <a:sx n="63" d="100"/>
          <a:sy n="63" d="100"/>
        </p:scale>
        <p:origin x="534" y="6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1960"/>
        <p:guide pos="316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Relationship Id="rId9" Type="http://schemas.openxmlformats.org/officeDocument/2006/relationships/image" Target="../media/image1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8.wmf"/><Relationship Id="rId1" Type="http://schemas.openxmlformats.org/officeDocument/2006/relationships/image" Target="../media/image5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9.wmf"/><Relationship Id="rId1" Type="http://schemas.openxmlformats.org/officeDocument/2006/relationships/image" Target="../media/image78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2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image" Target="../media/image38.wmf"/><Relationship Id="rId7" Type="http://schemas.openxmlformats.org/officeDocument/2006/relationships/image" Target="../media/image10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6" Type="http://schemas.openxmlformats.org/officeDocument/2006/relationships/image" Target="../media/image41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Relationship Id="rId9" Type="http://schemas.openxmlformats.org/officeDocument/2006/relationships/image" Target="../media/image43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Relationship Id="rId4" Type="http://schemas.openxmlformats.org/officeDocument/2006/relationships/image" Target="../media/image5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0375" cy="3359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Times New Roman" pitchFamily="18" charset="0"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83239" y="0"/>
            <a:ext cx="4270375" cy="3359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Times New Roman" pitchFamily="18" charset="0"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973E0C8A-2B5C-40D8-9ED6-878E9AE777CC}" type="datetimeFigureOut">
              <a:rPr lang="en-US"/>
              <a:pPr>
                <a:defRPr/>
              </a:pPr>
              <a:t>5/19/2016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382385"/>
            <a:ext cx="4270375" cy="334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Times New Roman" pitchFamily="18" charset="0"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83239" y="6382385"/>
            <a:ext cx="4270375" cy="334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buFont typeface="Times New Roman" pitchFamily="18" charset="0"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BD2F0DF9-04C6-404A-ADB2-1381954A20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2687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9855200" cy="67183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en-GB">
              <a:latin typeface="Times New Roman" pitchFamily="16" charset="0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1" y="0"/>
            <a:ext cx="4265613" cy="33433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360" tIns="45360" rIns="90360" bIns="4536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586413" y="0"/>
            <a:ext cx="4267200" cy="33433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360" tIns="45360" rIns="90360" bIns="4536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1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248025" y="503238"/>
            <a:ext cx="3357563" cy="25177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312863" y="3191193"/>
            <a:ext cx="7226300" cy="30216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360" tIns="45360" rIns="90360" bIns="4536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1" y="6382385"/>
            <a:ext cx="4265613" cy="33433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360" tIns="45360" rIns="90360" bIns="4536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5586413" y="6382385"/>
            <a:ext cx="4267200" cy="33433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360" tIns="45360" rIns="90360" bIns="4536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CF7EC89F-B79F-49F5-B67B-AE23A151202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57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39318F04-873E-4C37-8D6F-09F7A02A5A73}" type="slidenum">
              <a:rPr lang="en-GB" altLang="en-US" sz="1200">
                <a:solidFill>
                  <a:srgbClr val="000000"/>
                </a:solidFill>
              </a:rPr>
              <a:pPr/>
              <a:t>1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49155" name="Text Box 1"/>
          <p:cNvSpPr txBox="1">
            <a:spLocks noChangeArrowheads="1"/>
          </p:cNvSpPr>
          <p:nvPr/>
        </p:nvSpPr>
        <p:spPr bwMode="auto">
          <a:xfrm>
            <a:off x="892175" y="739775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body"/>
          </p:nvPr>
        </p:nvSpPr>
        <p:spPr>
          <a:xfrm>
            <a:off x="893763" y="4686300"/>
            <a:ext cx="4930775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0576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2287CF94-1FEC-46A7-9A11-4781D612EAE6}" type="slidenum">
              <a:rPr lang="en-GB" smtClean="0">
                <a:latin typeface="Times New Roman" pitchFamily="18" charset="0"/>
              </a:rPr>
              <a:pPr>
                <a:buFont typeface="Times New Roman" pitchFamily="18" charset="0"/>
                <a:buNone/>
              </a:pPr>
              <a:t>16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66563" name="Text Box 1"/>
          <p:cNvSpPr txBox="1">
            <a:spLocks noChangeArrowheads="1"/>
          </p:cNvSpPr>
          <p:nvPr/>
        </p:nvSpPr>
        <p:spPr bwMode="auto">
          <a:xfrm>
            <a:off x="1308100" y="503873"/>
            <a:ext cx="7239000" cy="25193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a typeface="DejaVu Sans" charset="0"/>
              <a:cs typeface="DejaVu Sans" charset="0"/>
            </a:endParaRPr>
          </a:p>
        </p:txBody>
      </p:sp>
      <p:sp>
        <p:nvSpPr>
          <p:cNvPr id="66564" name="Rectangle 2"/>
          <p:cNvSpPr>
            <a:spLocks noGrp="1" noChangeArrowheads="1"/>
          </p:cNvSpPr>
          <p:nvPr>
            <p:ph type="body"/>
          </p:nvPr>
        </p:nvSpPr>
        <p:spPr>
          <a:xfrm>
            <a:off x="1312864" y="3191193"/>
            <a:ext cx="7229475" cy="3023235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2417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E9999C7F-DC8F-4E47-BEE6-4EA43D1409D8}" type="slidenum">
              <a:rPr lang="en-GB" smtClean="0">
                <a:latin typeface="Times New Roman" pitchFamily="18" charset="0"/>
              </a:rPr>
              <a:pPr>
                <a:buFont typeface="Times New Roman" pitchFamily="18" charset="0"/>
                <a:buNone/>
              </a:pPr>
              <a:t>18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62467" name="Text Box 1"/>
          <p:cNvSpPr txBox="1">
            <a:spLocks noChangeArrowheads="1"/>
          </p:cNvSpPr>
          <p:nvPr/>
        </p:nvSpPr>
        <p:spPr bwMode="auto">
          <a:xfrm>
            <a:off x="1308100" y="503873"/>
            <a:ext cx="7239000" cy="25193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a typeface="DejaVu Sans" charset="0"/>
              <a:cs typeface="DejaVu Sans" charset="0"/>
            </a:endParaRPr>
          </a:p>
        </p:txBody>
      </p:sp>
      <p:sp>
        <p:nvSpPr>
          <p:cNvPr id="62468" name="Rectangle 2"/>
          <p:cNvSpPr>
            <a:spLocks noGrp="1" noChangeArrowheads="1"/>
          </p:cNvSpPr>
          <p:nvPr>
            <p:ph type="body"/>
          </p:nvPr>
        </p:nvSpPr>
        <p:spPr>
          <a:xfrm>
            <a:off x="1312864" y="3191193"/>
            <a:ext cx="7229475" cy="3023235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4958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D26D7E5E-FAC1-4FFE-8854-E4778913CFBA}" type="slidenum">
              <a:rPr lang="en-GB" smtClean="0">
                <a:latin typeface="Times New Roman" pitchFamily="18" charset="0"/>
              </a:rPr>
              <a:pPr>
                <a:buFont typeface="Times New Roman" pitchFamily="18" charset="0"/>
                <a:buNone/>
              </a:pPr>
              <a:t>19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55299" name="Text Box 1"/>
          <p:cNvSpPr txBox="1">
            <a:spLocks noChangeArrowheads="1"/>
          </p:cNvSpPr>
          <p:nvPr/>
        </p:nvSpPr>
        <p:spPr bwMode="auto">
          <a:xfrm>
            <a:off x="1308100" y="503873"/>
            <a:ext cx="7239000" cy="25193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a typeface="DejaVu Sans" charset="0"/>
              <a:cs typeface="DejaVu Sans" charset="0"/>
            </a:endParaRPr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body"/>
          </p:nvPr>
        </p:nvSpPr>
        <p:spPr>
          <a:xfrm>
            <a:off x="1312864" y="3191193"/>
            <a:ext cx="7229475" cy="3023235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3251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81C1A571-49C5-416B-AB6E-7917DAD7E16F}" type="slidenum">
              <a:rPr lang="en-GB" smtClean="0">
                <a:latin typeface="Times New Roman" pitchFamily="18" charset="0"/>
              </a:rPr>
              <a:pPr>
                <a:buFont typeface="Times New Roman" pitchFamily="18" charset="0"/>
                <a:buNone/>
              </a:pPr>
              <a:t>20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56323" name="Text Box 1"/>
          <p:cNvSpPr txBox="1">
            <a:spLocks noChangeArrowheads="1"/>
          </p:cNvSpPr>
          <p:nvPr/>
        </p:nvSpPr>
        <p:spPr bwMode="auto">
          <a:xfrm>
            <a:off x="1308100" y="503873"/>
            <a:ext cx="7239000" cy="25193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a typeface="DejaVu Sans" charset="0"/>
              <a:cs typeface="DejaVu Sans" charset="0"/>
            </a:endParaRPr>
          </a:p>
        </p:txBody>
      </p:sp>
      <p:sp>
        <p:nvSpPr>
          <p:cNvPr id="56324" name="Rectangle 2"/>
          <p:cNvSpPr>
            <a:spLocks noGrp="1" noChangeArrowheads="1"/>
          </p:cNvSpPr>
          <p:nvPr>
            <p:ph type="body"/>
          </p:nvPr>
        </p:nvSpPr>
        <p:spPr>
          <a:xfrm>
            <a:off x="1312864" y="3191193"/>
            <a:ext cx="7229475" cy="3023235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5391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B19AE8AD-42ED-4EC0-B4AE-315BF76755A2}" type="slidenum">
              <a:rPr lang="en-GB" smtClean="0">
                <a:latin typeface="Times New Roman" pitchFamily="18" charset="0"/>
              </a:rPr>
              <a:pPr>
                <a:buFont typeface="Times New Roman" pitchFamily="18" charset="0"/>
                <a:buNone/>
              </a:pPr>
              <a:t>21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1308100" y="503873"/>
            <a:ext cx="7239000" cy="25193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a typeface="DejaVu Sans" charset="0"/>
              <a:cs typeface="DejaVu Sans" charset="0"/>
            </a:endParaRPr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body"/>
          </p:nvPr>
        </p:nvSpPr>
        <p:spPr>
          <a:xfrm>
            <a:off x="1312864" y="3191193"/>
            <a:ext cx="7229475" cy="3023235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6871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A090A16F-FEAC-4233-A644-C41BD2028BD5}" type="slidenum">
              <a:rPr lang="en-GB" smtClean="0">
                <a:latin typeface="Times New Roman" pitchFamily="18" charset="0"/>
              </a:rPr>
              <a:pPr>
                <a:buFont typeface="Times New Roman" pitchFamily="18" charset="0"/>
                <a:buNone/>
              </a:pPr>
              <a:t>22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747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48025" y="503238"/>
            <a:ext cx="3359150" cy="2519362"/>
          </a:xfrm>
          <a:ln/>
        </p:spPr>
      </p:sp>
      <p:sp>
        <p:nvSpPr>
          <p:cNvPr id="747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12864" y="3191193"/>
            <a:ext cx="7229475" cy="3023235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7616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87BE79-8172-41A1-B893-1FC1DC77D9E9}" type="slidenum">
              <a:rPr lang="en-US" smtClean="0">
                <a:latin typeface="Times New Roman" pitchFamily="18" charset="0"/>
              </a:rPr>
              <a:pPr/>
              <a:t>23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679044"/>
            <a:ext cx="4927600" cy="4431859"/>
          </a:xfrm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2360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E45967-22D7-48EC-9E85-F13E73659280}" type="slidenum">
              <a:rPr lang="en-US" smtClean="0">
                <a:latin typeface="Times New Roman" pitchFamily="18" charset="0"/>
              </a:rPr>
              <a:pPr/>
              <a:t>24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679044"/>
            <a:ext cx="4927600" cy="4431859"/>
          </a:xfrm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7481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F4CE79-FCFB-4764-9C4F-99F3E2A5EC70}" type="slidenum">
              <a:rPr lang="en-US" smtClean="0">
                <a:latin typeface="Times New Roman" pitchFamily="18" charset="0"/>
              </a:rPr>
              <a:pPr/>
              <a:t>25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9" y="4679044"/>
            <a:ext cx="4924425" cy="4431859"/>
          </a:xfrm>
          <a:noFill/>
          <a:ln/>
        </p:spPr>
        <p:txBody>
          <a:bodyPr lIns="91575" tIns="45787" rIns="91575" bIns="45787"/>
          <a:lstStyle/>
          <a:p>
            <a:endParaRPr lang="en-GB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1093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9298BD-A274-428D-8595-8F1872A43CCC}" type="slidenum">
              <a:rPr lang="en-US" smtClean="0">
                <a:latin typeface="Times New Roman" pitchFamily="18" charset="0"/>
              </a:rPr>
              <a:pPr/>
              <a:t>26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9" y="4679044"/>
            <a:ext cx="4924425" cy="4431859"/>
          </a:xfrm>
          <a:noFill/>
          <a:ln/>
        </p:spPr>
        <p:txBody>
          <a:bodyPr lIns="91575" tIns="45787" rIns="91575" bIns="45787"/>
          <a:lstStyle/>
          <a:p>
            <a:endParaRPr lang="en-GB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5336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B716CAFD-8E1E-4C7D-8323-F5CCB713A391}" type="slidenum">
              <a:rPr lang="en-GB" smtClean="0">
                <a:latin typeface="Times New Roman" pitchFamily="18" charset="0"/>
              </a:rPr>
              <a:pPr>
                <a:buFont typeface="Times New Roman" pitchFamily="18" charset="0"/>
                <a:buNone/>
              </a:pPr>
              <a:t>2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54275" name="Text Box 1"/>
          <p:cNvSpPr txBox="1">
            <a:spLocks noChangeArrowheads="1"/>
          </p:cNvSpPr>
          <p:nvPr/>
        </p:nvSpPr>
        <p:spPr bwMode="auto">
          <a:xfrm>
            <a:off x="1308100" y="503873"/>
            <a:ext cx="7239000" cy="25193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a typeface="DejaVu Sans" charset="0"/>
              <a:cs typeface="DejaVu Sans" charset="0"/>
            </a:endParaRPr>
          </a:p>
        </p:txBody>
      </p:sp>
      <p:sp>
        <p:nvSpPr>
          <p:cNvPr id="54276" name="Rectangle 2"/>
          <p:cNvSpPr>
            <a:spLocks noGrp="1" noChangeArrowheads="1"/>
          </p:cNvSpPr>
          <p:nvPr>
            <p:ph type="body"/>
          </p:nvPr>
        </p:nvSpPr>
        <p:spPr>
          <a:xfrm>
            <a:off x="1312864" y="3191193"/>
            <a:ext cx="7229475" cy="3023235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6547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0BDF61-BFCC-41A8-82CA-DEBBFB8C2E3A}" type="slidenum">
              <a:rPr lang="en-US" smtClean="0">
                <a:latin typeface="Times New Roman" pitchFamily="18" charset="0"/>
              </a:rPr>
              <a:pPr/>
              <a:t>27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9" y="4679044"/>
            <a:ext cx="4924425" cy="4431859"/>
          </a:xfrm>
          <a:noFill/>
          <a:ln/>
        </p:spPr>
        <p:txBody>
          <a:bodyPr lIns="91575" tIns="45787" rIns="91575" bIns="45787"/>
          <a:lstStyle/>
          <a:p>
            <a:endParaRPr lang="en-GB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1210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55548" algn="l"/>
                <a:tab pos="1911096" algn="l"/>
                <a:tab pos="2866644" algn="l"/>
                <a:tab pos="3822192" algn="l"/>
                <a:tab pos="4777740" algn="l"/>
                <a:tab pos="5733288" algn="l"/>
                <a:tab pos="6688836" algn="l"/>
                <a:tab pos="7644384" algn="l"/>
                <a:tab pos="8599932" algn="l"/>
                <a:tab pos="9555480" algn="l"/>
                <a:tab pos="10511028" algn="l"/>
              </a:tabLst>
              <a:defRPr sz="25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76383" indent="-298609">
              <a:tabLst>
                <a:tab pos="0" algn="l"/>
                <a:tab pos="955548" algn="l"/>
                <a:tab pos="1911096" algn="l"/>
                <a:tab pos="2866644" algn="l"/>
                <a:tab pos="3822192" algn="l"/>
                <a:tab pos="4777740" algn="l"/>
                <a:tab pos="5733288" algn="l"/>
                <a:tab pos="6688836" algn="l"/>
                <a:tab pos="7644384" algn="l"/>
                <a:tab pos="8599932" algn="l"/>
                <a:tab pos="9555480" algn="l"/>
                <a:tab pos="10511028" algn="l"/>
              </a:tabLst>
              <a:defRPr sz="25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94435" indent="-238887">
              <a:tabLst>
                <a:tab pos="0" algn="l"/>
                <a:tab pos="955548" algn="l"/>
                <a:tab pos="1911096" algn="l"/>
                <a:tab pos="2866644" algn="l"/>
                <a:tab pos="3822192" algn="l"/>
                <a:tab pos="4777740" algn="l"/>
                <a:tab pos="5733288" algn="l"/>
                <a:tab pos="6688836" algn="l"/>
                <a:tab pos="7644384" algn="l"/>
                <a:tab pos="8599932" algn="l"/>
                <a:tab pos="9555480" algn="l"/>
                <a:tab pos="10511028" algn="l"/>
              </a:tabLst>
              <a:defRPr sz="25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72209" indent="-238887">
              <a:tabLst>
                <a:tab pos="0" algn="l"/>
                <a:tab pos="955548" algn="l"/>
                <a:tab pos="1911096" algn="l"/>
                <a:tab pos="2866644" algn="l"/>
                <a:tab pos="3822192" algn="l"/>
                <a:tab pos="4777740" algn="l"/>
                <a:tab pos="5733288" algn="l"/>
                <a:tab pos="6688836" algn="l"/>
                <a:tab pos="7644384" algn="l"/>
                <a:tab pos="8599932" algn="l"/>
                <a:tab pos="9555480" algn="l"/>
                <a:tab pos="10511028" algn="l"/>
              </a:tabLst>
              <a:defRPr sz="25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149983" indent="-238887">
              <a:tabLst>
                <a:tab pos="0" algn="l"/>
                <a:tab pos="955548" algn="l"/>
                <a:tab pos="1911096" algn="l"/>
                <a:tab pos="2866644" algn="l"/>
                <a:tab pos="3822192" algn="l"/>
                <a:tab pos="4777740" algn="l"/>
                <a:tab pos="5733288" algn="l"/>
                <a:tab pos="6688836" algn="l"/>
                <a:tab pos="7644384" algn="l"/>
                <a:tab pos="8599932" algn="l"/>
                <a:tab pos="9555480" algn="l"/>
                <a:tab pos="10511028" algn="l"/>
              </a:tabLst>
              <a:defRPr sz="25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627757" indent="-238887" defTabSz="46948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55548" algn="l"/>
                <a:tab pos="1911096" algn="l"/>
                <a:tab pos="2866644" algn="l"/>
                <a:tab pos="3822192" algn="l"/>
                <a:tab pos="4777740" algn="l"/>
                <a:tab pos="5733288" algn="l"/>
                <a:tab pos="6688836" algn="l"/>
                <a:tab pos="7644384" algn="l"/>
                <a:tab pos="8599932" algn="l"/>
                <a:tab pos="9555480" algn="l"/>
                <a:tab pos="10511028" algn="l"/>
              </a:tabLst>
              <a:defRPr sz="25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3105531" indent="-238887" defTabSz="46948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55548" algn="l"/>
                <a:tab pos="1911096" algn="l"/>
                <a:tab pos="2866644" algn="l"/>
                <a:tab pos="3822192" algn="l"/>
                <a:tab pos="4777740" algn="l"/>
                <a:tab pos="5733288" algn="l"/>
                <a:tab pos="6688836" algn="l"/>
                <a:tab pos="7644384" algn="l"/>
                <a:tab pos="8599932" algn="l"/>
                <a:tab pos="9555480" algn="l"/>
                <a:tab pos="10511028" algn="l"/>
              </a:tabLst>
              <a:defRPr sz="25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583305" indent="-238887" defTabSz="46948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55548" algn="l"/>
                <a:tab pos="1911096" algn="l"/>
                <a:tab pos="2866644" algn="l"/>
                <a:tab pos="3822192" algn="l"/>
                <a:tab pos="4777740" algn="l"/>
                <a:tab pos="5733288" algn="l"/>
                <a:tab pos="6688836" algn="l"/>
                <a:tab pos="7644384" algn="l"/>
                <a:tab pos="8599932" algn="l"/>
                <a:tab pos="9555480" algn="l"/>
                <a:tab pos="10511028" algn="l"/>
              </a:tabLst>
              <a:defRPr sz="25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4061079" indent="-238887" defTabSz="46948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55548" algn="l"/>
                <a:tab pos="1911096" algn="l"/>
                <a:tab pos="2866644" algn="l"/>
                <a:tab pos="3822192" algn="l"/>
                <a:tab pos="4777740" algn="l"/>
                <a:tab pos="5733288" algn="l"/>
                <a:tab pos="6688836" algn="l"/>
                <a:tab pos="7644384" algn="l"/>
                <a:tab pos="8599932" algn="l"/>
                <a:tab pos="9555480" algn="l"/>
                <a:tab pos="10511028" algn="l"/>
              </a:tabLst>
              <a:defRPr sz="25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02841C8-67C8-204D-834C-E471F184EFEF}" type="slidenum">
              <a:rPr lang="en-GB" sz="1300">
                <a:solidFill>
                  <a:srgbClr val="000000"/>
                </a:solidFill>
              </a:rPr>
              <a:pPr/>
              <a:t>31</a:t>
            </a:fld>
            <a:endParaRPr lang="en-GB" sz="1300">
              <a:solidFill>
                <a:srgbClr val="000000"/>
              </a:solidFill>
            </a:endParaRPr>
          </a:p>
        </p:txBody>
      </p:sp>
      <p:sp>
        <p:nvSpPr>
          <p:cNvPr id="81923" name="Text Box 1"/>
          <p:cNvSpPr txBox="1">
            <a:spLocks noChangeArrowheads="1"/>
          </p:cNvSpPr>
          <p:nvPr/>
        </p:nvSpPr>
        <p:spPr bwMode="auto">
          <a:xfrm>
            <a:off x="942772" y="765820"/>
            <a:ext cx="5213758" cy="383073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5555" tIns="47777" rIns="95555" bIns="47777" anchor="ctr"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endParaRPr lang="en-US"/>
          </a:p>
        </p:txBody>
      </p:sp>
      <p:sp>
        <p:nvSpPr>
          <p:cNvPr id="81924" name="Rectangle 2"/>
          <p:cNvSpPr>
            <a:spLocks noGrp="1" noChangeArrowheads="1"/>
          </p:cNvSpPr>
          <p:nvPr>
            <p:ph type="body"/>
          </p:nvPr>
        </p:nvSpPr>
        <p:spPr>
          <a:xfrm>
            <a:off x="944451" y="4851283"/>
            <a:ext cx="5210403" cy="4598201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4157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B716CAFD-8E1E-4C7D-8323-F5CCB713A391}" type="slidenum">
              <a:rPr lang="en-GB" smtClean="0">
                <a:latin typeface="Times New Roman" pitchFamily="18" charset="0"/>
              </a:rPr>
              <a:pPr>
                <a:buFont typeface="Times New Roman" pitchFamily="18" charset="0"/>
                <a:buNone/>
              </a:pPr>
              <a:t>32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54275" name="Text Box 1"/>
          <p:cNvSpPr txBox="1">
            <a:spLocks noChangeArrowheads="1"/>
          </p:cNvSpPr>
          <p:nvPr/>
        </p:nvSpPr>
        <p:spPr bwMode="auto">
          <a:xfrm>
            <a:off x="1308100" y="503873"/>
            <a:ext cx="7239000" cy="25193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a typeface="DejaVu Sans" charset="0"/>
              <a:cs typeface="DejaVu Sans" charset="0"/>
            </a:endParaRPr>
          </a:p>
        </p:txBody>
      </p:sp>
      <p:sp>
        <p:nvSpPr>
          <p:cNvPr id="54276" name="Rectangle 2"/>
          <p:cNvSpPr>
            <a:spLocks noGrp="1" noChangeArrowheads="1"/>
          </p:cNvSpPr>
          <p:nvPr>
            <p:ph type="body"/>
          </p:nvPr>
        </p:nvSpPr>
        <p:spPr>
          <a:xfrm>
            <a:off x="1312864" y="3191193"/>
            <a:ext cx="7229475" cy="3023235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2001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76383" indent="-298609">
              <a:defRPr sz="1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94435" indent="-238887">
              <a:defRPr sz="1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72209" indent="-238887">
              <a:defRPr sz="1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49983" indent="-238887">
              <a:defRPr sz="1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27757" indent="-23888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105531" indent="-23888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83305" indent="-23888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61079" indent="-238887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1AC304B-839B-034B-B99A-7C05156814C8}" type="slidenum">
              <a:rPr lang="en-US"/>
              <a:pPr/>
              <a:t>33</a:t>
            </a:fld>
            <a:endParaRPr lang="en-US"/>
          </a:p>
        </p:txBody>
      </p:sp>
      <p:sp>
        <p:nvSpPr>
          <p:cNvPr id="22531" name="Rectangle 7"/>
          <p:cNvSpPr txBox="1">
            <a:spLocks noGrp="1" noChangeArrowheads="1"/>
          </p:cNvSpPr>
          <p:nvPr/>
        </p:nvSpPr>
        <p:spPr bwMode="auto">
          <a:xfrm>
            <a:off x="4021294" y="9702765"/>
            <a:ext cx="3076364" cy="510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555" tIns="47777" rIns="95555" bIns="47777" anchor="b"/>
          <a:lstStyle>
            <a:lvl1pPr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1D301905-55F0-6746-B15B-6EA8C32897FA}" type="slidenum">
              <a:rPr lang="en-US"/>
              <a:pPr algn="r"/>
              <a:t>33</a:t>
            </a:fld>
            <a:endParaRPr lang="en-US"/>
          </a:p>
        </p:txBody>
      </p:sp>
      <p:sp>
        <p:nvSpPr>
          <p:cNvPr id="225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1259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5E400FE8-D650-4066-AA3C-4D5E3F8709FD}" type="slidenum">
              <a:rPr lang="en-GB" smtClean="0">
                <a:latin typeface="Times New Roman" pitchFamily="18" charset="0"/>
                <a:ea typeface="DejaVu Sans"/>
                <a:cs typeface="DejaVu Sans"/>
              </a:rPr>
              <a:pPr>
                <a:buFont typeface="Times New Roman" pitchFamily="18" charset="0"/>
                <a:buNone/>
              </a:pPr>
              <a:t>38</a:t>
            </a:fld>
            <a:endParaRPr lang="en-GB" smtClean="0">
              <a:latin typeface="Times New Roman" pitchFamily="18" charset="0"/>
              <a:ea typeface="DejaVu Sans"/>
              <a:cs typeface="DejaVu Sans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1363"/>
            <a:ext cx="4953000" cy="3714750"/>
          </a:xfrm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0" y="4705989"/>
            <a:ext cx="5436242" cy="4457380"/>
          </a:xfrm>
          <a:noFill/>
          <a:ln/>
        </p:spPr>
        <p:txBody>
          <a:bodyPr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013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F560F6F4-FD3D-420D-A7F0-3E401A2C900C}" type="slidenum">
              <a:rPr lang="en-GB" smtClean="0">
                <a:latin typeface="Times New Roman" pitchFamily="18" charset="0"/>
              </a:rPr>
              <a:pPr>
                <a:buFont typeface="Times New Roman" pitchFamily="18" charset="0"/>
                <a:buNone/>
              </a:pPr>
              <a:t>3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47107" name="Text Box 1"/>
          <p:cNvSpPr txBox="1">
            <a:spLocks noChangeArrowheads="1"/>
          </p:cNvSpPr>
          <p:nvPr/>
        </p:nvSpPr>
        <p:spPr bwMode="auto">
          <a:xfrm>
            <a:off x="1308100" y="503873"/>
            <a:ext cx="7239000" cy="25193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a typeface="DejaVu Sans" charset="0"/>
              <a:cs typeface="DejaVu Sans" charset="0"/>
            </a:endParaRPr>
          </a:p>
        </p:txBody>
      </p:sp>
      <p:sp>
        <p:nvSpPr>
          <p:cNvPr id="47108" name="Rectangle 2"/>
          <p:cNvSpPr>
            <a:spLocks noGrp="1" noChangeArrowheads="1"/>
          </p:cNvSpPr>
          <p:nvPr>
            <p:ph type="body"/>
          </p:nvPr>
        </p:nvSpPr>
        <p:spPr>
          <a:xfrm>
            <a:off x="1312864" y="3191193"/>
            <a:ext cx="7229475" cy="3023235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7637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F3A658DE-BDBC-41DB-978A-595BBF05F549}" type="slidenum">
              <a:rPr lang="en-GB" smtClean="0">
                <a:latin typeface="Times New Roman" pitchFamily="18" charset="0"/>
              </a:rPr>
              <a:pPr>
                <a:buFont typeface="Times New Roman" pitchFamily="18" charset="0"/>
                <a:buNone/>
              </a:pPr>
              <a:t>4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49155" name="Text Box 1"/>
          <p:cNvSpPr txBox="1">
            <a:spLocks noChangeArrowheads="1"/>
          </p:cNvSpPr>
          <p:nvPr/>
        </p:nvSpPr>
        <p:spPr bwMode="auto">
          <a:xfrm>
            <a:off x="1308100" y="503873"/>
            <a:ext cx="7239000" cy="25193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a typeface="DejaVu Sans" charset="0"/>
              <a:cs typeface="DejaVu Sans" charset="0"/>
            </a:endParaRPr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body"/>
          </p:nvPr>
        </p:nvSpPr>
        <p:spPr>
          <a:xfrm>
            <a:off x="1312864" y="3191193"/>
            <a:ext cx="7229475" cy="3023235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7431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BE25A24B-ADD8-4589-AC80-53C319CF96CE}" type="slidenum">
              <a:rPr lang="en-GB" smtClean="0">
                <a:latin typeface="Times New Roman" pitchFamily="18" charset="0"/>
              </a:rPr>
              <a:pPr>
                <a:buFont typeface="Times New Roman" pitchFamily="18" charset="0"/>
                <a:buNone/>
              </a:pPr>
              <a:t>5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50179" name="Text Box 1"/>
          <p:cNvSpPr txBox="1">
            <a:spLocks noChangeArrowheads="1"/>
          </p:cNvSpPr>
          <p:nvPr/>
        </p:nvSpPr>
        <p:spPr bwMode="auto">
          <a:xfrm>
            <a:off x="1308100" y="503873"/>
            <a:ext cx="7239000" cy="25193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a typeface="DejaVu Sans" charset="0"/>
              <a:cs typeface="DejaVu Sans" charset="0"/>
            </a:endParaRPr>
          </a:p>
        </p:txBody>
      </p:sp>
      <p:sp>
        <p:nvSpPr>
          <p:cNvPr id="50180" name="Rectangle 2"/>
          <p:cNvSpPr>
            <a:spLocks noGrp="1" noChangeArrowheads="1"/>
          </p:cNvSpPr>
          <p:nvPr>
            <p:ph type="body"/>
          </p:nvPr>
        </p:nvSpPr>
        <p:spPr>
          <a:xfrm>
            <a:off x="1312864" y="3191193"/>
            <a:ext cx="7229475" cy="3023235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0934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E01A66-1B8F-4FF7-8EFA-370496BF5232}" type="slidenum">
              <a:rPr lang="en-US" smtClean="0">
                <a:latin typeface="Times New Roman" pitchFamily="18" charset="0"/>
              </a:rPr>
              <a:pPr/>
              <a:t>10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679044"/>
            <a:ext cx="4927600" cy="4431859"/>
          </a:xfrm>
          <a:noFill/>
          <a:ln/>
        </p:spPr>
        <p:txBody>
          <a:bodyPr lIns="90462" tIns="45231" rIns="90462" bIns="45231"/>
          <a:lstStyle/>
          <a:p>
            <a:endParaRPr lang="en-GB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2466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F2CA1F-68A2-47A1-91C9-3DDAA24ABD28}" type="slidenum">
              <a:rPr lang="en-US" smtClean="0">
                <a:latin typeface="Times New Roman" pitchFamily="18" charset="0"/>
              </a:rPr>
              <a:pPr/>
              <a:t>11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679044"/>
            <a:ext cx="4927600" cy="4431859"/>
          </a:xfrm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1414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DBEF1A-45BF-45F5-AC7F-0C850F0C594F}" type="slidenum">
              <a:rPr lang="en-US" smtClean="0">
                <a:latin typeface="Times New Roman" pitchFamily="18" charset="0"/>
              </a:rPr>
              <a:pPr/>
              <a:t>12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679044"/>
            <a:ext cx="4927600" cy="4431859"/>
          </a:xfrm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0914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9C2C8BD0-0E7B-4D9B-A2E0-B40773EAEB4A}" type="slidenum">
              <a:rPr lang="en-GB" smtClean="0">
                <a:latin typeface="Times New Roman" pitchFamily="18" charset="0"/>
              </a:rPr>
              <a:pPr>
                <a:buFont typeface="Times New Roman" pitchFamily="18" charset="0"/>
                <a:buNone/>
              </a:pPr>
              <a:t>14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51203" name="Text Box 1"/>
          <p:cNvSpPr txBox="1">
            <a:spLocks noChangeArrowheads="1"/>
          </p:cNvSpPr>
          <p:nvPr/>
        </p:nvSpPr>
        <p:spPr bwMode="auto">
          <a:xfrm>
            <a:off x="1308100" y="503873"/>
            <a:ext cx="7239000" cy="25193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a typeface="DejaVu Sans" charset="0"/>
              <a:cs typeface="DejaVu Sans" charset="0"/>
            </a:endParaRPr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body"/>
          </p:nvPr>
        </p:nvSpPr>
        <p:spPr>
          <a:xfrm>
            <a:off x="1312864" y="3191193"/>
            <a:ext cx="7229475" cy="3023235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737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7532D32E-B5B7-469A-9614-E111D7A8A7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68EF0885-0C30-4F51-825A-D63C1963CB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9075" y="304800"/>
            <a:ext cx="2036763" cy="5843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5959475" cy="5843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309108CD-B186-4846-A153-4EA640678C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1" y="360000"/>
            <a:ext cx="7524159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1" y="936000"/>
            <a:ext cx="7524159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6308256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3429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75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1817253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 smtClean="0"/>
              <a:t>European Centre for Medium-Range Weather Forecasts</a:t>
            </a:r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1" y="6308254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32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81F04C76-EACD-401C-9810-925101D279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EE3B68CB-F9C4-453A-AA8E-1C05CE2A2E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3978275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7875" y="1219200"/>
            <a:ext cx="3979863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AB9B7320-86AC-4B8E-82C0-F08B43C92D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74923961-D1F5-49DE-9070-2D8A78CF1C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B766067F-C9F8-47F3-974E-26933F4D07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B8024EB2-AA8D-4489-A600-652D2282A9F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D5C0E833-9CD5-41AB-979D-EDD5383AEB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70EE5AC3-B572-4898-891D-675371BF68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304800"/>
            <a:ext cx="8112125" cy="706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360" tIns="44280" rIns="90360" bIns="442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110538" cy="4929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en-GB">
              <a:latin typeface="Times New Roman" pitchFamily="16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611188" y="6356350"/>
            <a:ext cx="4246562" cy="393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>
                <a:srgbClr val="FFFFFF"/>
              </a:buClr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b="1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buClr>
                <a:srgbClr val="FFFFFF"/>
              </a:buClr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200" b="1">
                <a:solidFill>
                  <a:srgbClr val="FFFFFF"/>
                </a:solidFill>
                <a:latin typeface="Arial" charset="0"/>
              </a:rPr>
              <a:t>Slide </a:t>
            </a:r>
            <a:fld id="{8DF2B8E6-0227-408B-8FB1-3CA63BF0E5B9}" type="slidenum">
              <a:rPr lang="en-GB" sz="1200" b="1">
                <a:solidFill>
                  <a:srgbClr val="FFFFFF"/>
                </a:solidFill>
                <a:latin typeface="Arial" charset="0"/>
              </a:rPr>
              <a:pPr>
                <a:lnSpc>
                  <a:spcPct val="100000"/>
                </a:lnSpc>
                <a:buClr>
                  <a:srgbClr val="FFFFFF"/>
                </a:buClr>
                <a:buFont typeface="Arial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‹#›</a:t>
            </a:fld>
            <a:endParaRPr lang="en-GB" sz="1200" b="1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20487" name="Picture 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31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4932363" y="6353175"/>
            <a:ext cx="1077912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>
                <a:srgbClr val="FFFFFF"/>
              </a:buClr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b="1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/>
              <a:t>Slide </a:t>
            </a:r>
            <a:fld id="{FC5B423F-0B9A-43FB-AFD1-FD8AAAEAB4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449263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charset="0"/>
          <a:ea typeface="DejaVu Sans" charset="0"/>
          <a:cs typeface="DejaVu Sans" charset="0"/>
        </a:defRPr>
      </a:lvl2pPr>
      <a:lvl3pPr algn="l" defTabSz="449263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charset="0"/>
          <a:ea typeface="DejaVu Sans" charset="0"/>
          <a:cs typeface="DejaVu Sans" charset="0"/>
        </a:defRPr>
      </a:lvl3pPr>
      <a:lvl4pPr algn="l" defTabSz="449263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charset="0"/>
          <a:ea typeface="DejaVu Sans" charset="0"/>
          <a:cs typeface="DejaVu Sans" charset="0"/>
        </a:defRPr>
      </a:lvl4pPr>
      <a:lvl5pPr algn="l" defTabSz="449263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charset="0"/>
          <a:ea typeface="DejaVu Sans" charset="0"/>
          <a:cs typeface="DejaVu Sans" charset="0"/>
        </a:defRPr>
      </a:lvl5pPr>
      <a:lvl6pPr marL="457200" algn="l" defTabSz="449263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charset="0"/>
        <a:defRPr sz="2800">
          <a:solidFill>
            <a:srgbClr val="0F3692"/>
          </a:solidFill>
          <a:latin typeface="Arial Black" charset="0"/>
          <a:ea typeface="DejaVu Sans" charset="0"/>
          <a:cs typeface="DejaVu Sans" charset="0"/>
        </a:defRPr>
      </a:lvl6pPr>
      <a:lvl7pPr marL="914400" algn="l" defTabSz="449263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charset="0"/>
        <a:defRPr sz="2800">
          <a:solidFill>
            <a:srgbClr val="0F3692"/>
          </a:solidFill>
          <a:latin typeface="Arial Black" charset="0"/>
          <a:ea typeface="DejaVu Sans" charset="0"/>
          <a:cs typeface="DejaVu Sans" charset="0"/>
        </a:defRPr>
      </a:lvl7pPr>
      <a:lvl8pPr marL="1371600" algn="l" defTabSz="449263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charset="0"/>
        <a:defRPr sz="2800">
          <a:solidFill>
            <a:srgbClr val="0F3692"/>
          </a:solidFill>
          <a:latin typeface="Arial Black" charset="0"/>
          <a:ea typeface="DejaVu Sans" charset="0"/>
          <a:cs typeface="DejaVu Sans" charset="0"/>
        </a:defRPr>
      </a:lvl8pPr>
      <a:lvl9pPr marL="1828800" algn="l" defTabSz="449263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charset="0"/>
        <a:defRPr sz="2800">
          <a:solidFill>
            <a:srgbClr val="0F3692"/>
          </a:solidFill>
          <a:latin typeface="Arial Black" charset="0"/>
          <a:ea typeface="DejaVu Sans" charset="0"/>
          <a:cs typeface="DejaVu Sans" charset="0"/>
        </a:defRPr>
      </a:lvl9pPr>
    </p:titleStyle>
    <p:bodyStyle>
      <a:lvl1pPr marL="288925" indent="-288925" algn="l" defTabSz="449263" rtl="0" eaLnBrk="0" fontAlgn="base" hangingPunct="0">
        <a:lnSpc>
          <a:spcPts val="2500"/>
        </a:lnSpc>
        <a:spcBef>
          <a:spcPct val="0"/>
        </a:spcBef>
        <a:spcAft>
          <a:spcPts val="1000"/>
        </a:spcAft>
        <a:buClr>
          <a:srgbClr val="FC0128"/>
        </a:buClr>
        <a:buSzPct val="100000"/>
        <a:buFont typeface="Wingdings" pitchFamily="2" charset="2"/>
        <a:buChar char=""/>
        <a:defRPr sz="2200" b="1">
          <a:solidFill>
            <a:srgbClr val="000000"/>
          </a:solidFill>
          <a:latin typeface="+mn-lt"/>
          <a:ea typeface="+mn-ea"/>
          <a:cs typeface="+mn-cs"/>
        </a:defRPr>
      </a:lvl1pPr>
      <a:lvl2pPr marL="765175" indent="-284163" algn="l" defTabSz="449263" rtl="0" eaLnBrk="0" fontAlgn="base" hangingPunct="0">
        <a:lnSpc>
          <a:spcPct val="104000"/>
        </a:lnSpc>
        <a:spcBef>
          <a:spcPct val="0"/>
        </a:spcBef>
        <a:spcAft>
          <a:spcPts val="1000"/>
        </a:spcAft>
        <a:buClr>
          <a:srgbClr val="000000"/>
        </a:buClr>
        <a:buSzPct val="100000"/>
        <a:buFont typeface="Arial" charset="0"/>
        <a:buChar char="-"/>
        <a:defRPr b="1">
          <a:solidFill>
            <a:srgbClr val="000000"/>
          </a:solidFill>
          <a:latin typeface="+mn-lt"/>
          <a:ea typeface="+mn-ea"/>
          <a:cs typeface="+mn-cs"/>
        </a:defRPr>
      </a:lvl2pPr>
      <a:lvl3pPr marL="1298575" indent="-341313" algn="l" defTabSz="449263" rtl="0" eaLnBrk="0" fontAlgn="base" hangingPunct="0">
        <a:lnSpc>
          <a:spcPts val="2588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"/>
        <a:defRPr b="1">
          <a:solidFill>
            <a:srgbClr val="000000"/>
          </a:solidFill>
          <a:latin typeface="+mn-lt"/>
          <a:ea typeface="+mn-ea"/>
          <a:cs typeface="+mn-cs"/>
        </a:defRPr>
      </a:lvl3pPr>
      <a:lvl4pPr marL="1717675" indent="-228600" algn="l" defTabSz="449263" rtl="0" eaLnBrk="0" fontAlgn="base" hangingPunct="0">
        <a:lnSpc>
          <a:spcPts val="2588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  <a:ea typeface="+mn-ea"/>
          <a:cs typeface="+mn-cs"/>
        </a:defRPr>
      </a:lvl4pPr>
      <a:lvl5pPr marL="2136775" indent="-228600" algn="l" defTabSz="449263" rtl="0" eaLnBrk="0" fontAlgn="base" hangingPunct="0">
        <a:lnSpc>
          <a:spcPts val="2588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  <a:ea typeface="+mn-ea"/>
          <a:cs typeface="+mn-cs"/>
        </a:defRPr>
      </a:lvl5pPr>
      <a:lvl6pPr marL="2593975" indent="-228600" algn="l" defTabSz="449263" rtl="0" eaLnBrk="0" fontAlgn="base" hangingPunct="0">
        <a:lnSpc>
          <a:spcPts val="2588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charset="2"/>
        <a:buChar char=""/>
        <a:defRPr sz="2200" b="1">
          <a:solidFill>
            <a:srgbClr val="000000"/>
          </a:solidFill>
          <a:latin typeface="+mn-lt"/>
          <a:ea typeface="+mn-ea"/>
          <a:cs typeface="+mn-cs"/>
        </a:defRPr>
      </a:lvl6pPr>
      <a:lvl7pPr marL="3051175" indent="-228600" algn="l" defTabSz="449263" rtl="0" eaLnBrk="0" fontAlgn="base" hangingPunct="0">
        <a:lnSpc>
          <a:spcPts val="2588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charset="2"/>
        <a:buChar char=""/>
        <a:defRPr sz="2200" b="1">
          <a:solidFill>
            <a:srgbClr val="000000"/>
          </a:solidFill>
          <a:latin typeface="+mn-lt"/>
          <a:ea typeface="+mn-ea"/>
          <a:cs typeface="+mn-cs"/>
        </a:defRPr>
      </a:lvl7pPr>
      <a:lvl8pPr marL="3508375" indent="-228600" algn="l" defTabSz="449263" rtl="0" eaLnBrk="0" fontAlgn="base" hangingPunct="0">
        <a:lnSpc>
          <a:spcPts val="2588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charset="2"/>
        <a:buChar char=""/>
        <a:defRPr sz="2200" b="1">
          <a:solidFill>
            <a:srgbClr val="000000"/>
          </a:solidFill>
          <a:latin typeface="+mn-lt"/>
          <a:ea typeface="+mn-ea"/>
          <a:cs typeface="+mn-cs"/>
        </a:defRPr>
      </a:lvl8pPr>
      <a:lvl9pPr marL="3965575" indent="-228600" algn="l" defTabSz="449263" rtl="0" eaLnBrk="0" fontAlgn="base" hangingPunct="0">
        <a:lnSpc>
          <a:spcPts val="2588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charset="2"/>
        <a:buChar char=""/>
        <a:defRPr sz="2200" b="1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4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3.wmf"/><Relationship Id="rId4" Type="http://schemas.openxmlformats.org/officeDocument/2006/relationships/oleObject" Target="../embeddings/oleObject1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27.wmf"/><Relationship Id="rId4" Type="http://schemas.openxmlformats.org/officeDocument/2006/relationships/oleObject" Target="../embeddings/oleObject17.bin"/><Relationship Id="rId9" Type="http://schemas.openxmlformats.org/officeDocument/2006/relationships/image" Target="../media/image29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20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13" Type="http://schemas.openxmlformats.org/officeDocument/2006/relationships/image" Target="../media/image40.wmf"/><Relationship Id="rId18" Type="http://schemas.openxmlformats.org/officeDocument/2006/relationships/oleObject" Target="../embeddings/oleObject28.bin"/><Relationship Id="rId3" Type="http://schemas.openxmlformats.org/officeDocument/2006/relationships/notesSlide" Target="../notesSlides/notesSlide11.xml"/><Relationship Id="rId21" Type="http://schemas.openxmlformats.org/officeDocument/2006/relationships/oleObject" Target="../embeddings/oleObject30.bin"/><Relationship Id="rId7" Type="http://schemas.openxmlformats.org/officeDocument/2006/relationships/image" Target="../media/image37.wmf"/><Relationship Id="rId12" Type="http://schemas.openxmlformats.org/officeDocument/2006/relationships/oleObject" Target="../embeddings/oleObject25.bin"/><Relationship Id="rId17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7.bin"/><Relationship Id="rId20" Type="http://schemas.openxmlformats.org/officeDocument/2006/relationships/oleObject" Target="../embeddings/oleObject29.bin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2.bin"/><Relationship Id="rId11" Type="http://schemas.openxmlformats.org/officeDocument/2006/relationships/image" Target="../media/image39.wmf"/><Relationship Id="rId5" Type="http://schemas.openxmlformats.org/officeDocument/2006/relationships/image" Target="../media/image36.wmf"/><Relationship Id="rId15" Type="http://schemas.openxmlformats.org/officeDocument/2006/relationships/image" Target="../media/image41.wmf"/><Relationship Id="rId10" Type="http://schemas.openxmlformats.org/officeDocument/2006/relationships/oleObject" Target="../embeddings/oleObject24.bin"/><Relationship Id="rId19" Type="http://schemas.openxmlformats.org/officeDocument/2006/relationships/image" Target="../media/image42.wmf"/><Relationship Id="rId4" Type="http://schemas.openxmlformats.org/officeDocument/2006/relationships/oleObject" Target="../embeddings/oleObject21.bin"/><Relationship Id="rId9" Type="http://schemas.openxmlformats.org/officeDocument/2006/relationships/image" Target="../media/image38.wmf"/><Relationship Id="rId14" Type="http://schemas.openxmlformats.org/officeDocument/2006/relationships/oleObject" Target="../embeddings/oleObject26.bin"/><Relationship Id="rId22" Type="http://schemas.openxmlformats.org/officeDocument/2006/relationships/image" Target="../media/image43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13" Type="http://schemas.openxmlformats.org/officeDocument/2006/relationships/image" Target="../media/image51.wmf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53.png"/><Relationship Id="rId12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2.png"/><Relationship Id="rId11" Type="http://schemas.openxmlformats.org/officeDocument/2006/relationships/image" Target="../media/image50.wmf"/><Relationship Id="rId5" Type="http://schemas.openxmlformats.org/officeDocument/2006/relationships/image" Target="../media/image48.wmf"/><Relationship Id="rId10" Type="http://schemas.openxmlformats.org/officeDocument/2006/relationships/oleObject" Target="../embeddings/oleObject33.bin"/><Relationship Id="rId4" Type="http://schemas.openxmlformats.org/officeDocument/2006/relationships/oleObject" Target="../embeddings/oleObject31.bin"/><Relationship Id="rId9" Type="http://schemas.openxmlformats.org/officeDocument/2006/relationships/image" Target="../media/image49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54.wmf"/><Relationship Id="rId4" Type="http://schemas.openxmlformats.org/officeDocument/2006/relationships/oleObject" Target="../embeddings/oleObject35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3" Type="http://schemas.openxmlformats.org/officeDocument/2006/relationships/notesSlide" Target="../notesSlides/notesSlide17.xml"/><Relationship Id="rId7" Type="http://schemas.openxmlformats.org/officeDocument/2006/relationships/oleObject" Target="../embeddings/oleObject3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7.wmf"/><Relationship Id="rId5" Type="http://schemas.openxmlformats.org/officeDocument/2006/relationships/oleObject" Target="../embeddings/oleObject36.bin"/><Relationship Id="rId4" Type="http://schemas.openxmlformats.org/officeDocument/2006/relationships/image" Target="../media/image59.png"/><Relationship Id="rId9" Type="http://schemas.openxmlformats.org/officeDocument/2006/relationships/image" Target="../media/image6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3.wmf"/><Relationship Id="rId5" Type="http://schemas.openxmlformats.org/officeDocument/2006/relationships/oleObject" Target="../embeddings/oleObject38.bin"/><Relationship Id="rId4" Type="http://schemas.openxmlformats.org/officeDocument/2006/relationships/image" Target="../media/image6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6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66.png"/><Relationship Id="rId5" Type="http://schemas.openxmlformats.org/officeDocument/2006/relationships/image" Target="../media/image65.wmf"/><Relationship Id="rId4" Type="http://schemas.openxmlformats.org/officeDocument/2006/relationships/oleObject" Target="../embeddings/oleObject39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8.wmf"/><Relationship Id="rId18" Type="http://schemas.openxmlformats.org/officeDocument/2006/relationships/oleObject" Target="../embeddings/oleObject8.bin"/><Relationship Id="rId3" Type="http://schemas.openxmlformats.org/officeDocument/2006/relationships/notesSlide" Target="../notesSlides/notesSlide3.xml"/><Relationship Id="rId21" Type="http://schemas.openxmlformats.org/officeDocument/2006/relationships/image" Target="../media/image12.wmf"/><Relationship Id="rId7" Type="http://schemas.openxmlformats.org/officeDocument/2006/relationships/image" Target="../media/image5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7.wmf"/><Relationship Id="rId5" Type="http://schemas.openxmlformats.org/officeDocument/2006/relationships/image" Target="../media/image4.wmf"/><Relationship Id="rId15" Type="http://schemas.openxmlformats.org/officeDocument/2006/relationships/image" Target="../media/image9.wmf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11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wmf"/><Relationship Id="rId14" Type="http://schemas.openxmlformats.org/officeDocument/2006/relationships/oleObject" Target="../embeddings/oleObject6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79.wmf"/><Relationship Id="rId5" Type="http://schemas.openxmlformats.org/officeDocument/2006/relationships/oleObject" Target="../embeddings/oleObject41.bin"/><Relationship Id="rId4" Type="http://schemas.openxmlformats.org/officeDocument/2006/relationships/image" Target="../media/image78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lakemodel.net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jpeg"/><Relationship Id="rId5" Type="http://schemas.openxmlformats.org/officeDocument/2006/relationships/image" Target="../media/image83.jpeg"/><Relationship Id="rId4" Type="http://schemas.openxmlformats.org/officeDocument/2006/relationships/image" Target="../media/image8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jpeg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94.jpeg"/><Relationship Id="rId12" Type="http://schemas.openxmlformats.org/officeDocument/2006/relationships/image" Target="../media/image97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92.emf"/><Relationship Id="rId11" Type="http://schemas.openxmlformats.org/officeDocument/2006/relationships/image" Target="../media/image80.jpeg"/><Relationship Id="rId5" Type="http://schemas.openxmlformats.org/officeDocument/2006/relationships/oleObject" Target="../embeddings/oleObject42.bin"/><Relationship Id="rId10" Type="http://schemas.openxmlformats.org/officeDocument/2006/relationships/image" Target="../media/image96.jpeg"/><Relationship Id="rId4" Type="http://schemas.openxmlformats.org/officeDocument/2006/relationships/image" Target="../media/image93.jpeg"/><Relationship Id="rId9" Type="http://schemas.openxmlformats.org/officeDocument/2006/relationships/image" Target="../media/image3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7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 dirty="0"/>
          </a:p>
        </p:txBody>
      </p:sp>
      <p:sp>
        <p:nvSpPr>
          <p:cNvPr id="512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F250BBF9-BF11-49F6-A38C-BCA5B6A998F5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1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6145" name="Rectangle 1"/>
          <p:cNvSpPr>
            <a:spLocks noGrp="1" noChangeArrowheads="1"/>
          </p:cNvSpPr>
          <p:nvPr>
            <p:ph type="body"/>
          </p:nvPr>
        </p:nvSpPr>
        <p:spPr>
          <a:xfrm>
            <a:off x="457200" y="1231900"/>
            <a:ext cx="6378575" cy="4681538"/>
          </a:xfrm>
        </p:spPr>
        <p:txBody>
          <a:bodyPr anchor="t"/>
          <a:lstStyle/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charset="2"/>
              <a:buChar char="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2200" b="1" dirty="0" smtClean="0">
                <a:solidFill>
                  <a:srgbClr val="000000"/>
                </a:solidFill>
                <a:latin typeface="Arial" charset="0"/>
                <a:ea typeface="+mj-ea"/>
              </a:rPr>
              <a:t>Introduction</a:t>
            </a:r>
          </a:p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charset="2"/>
              <a:buChar char="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2200" b="1" dirty="0" smtClean="0">
                <a:solidFill>
                  <a:srgbClr val="000000"/>
                </a:solidFill>
                <a:latin typeface="Arial" charset="0"/>
                <a:ea typeface="+mj-ea"/>
              </a:rPr>
              <a:t>General remarks</a:t>
            </a:r>
          </a:p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charset="2"/>
              <a:buChar char="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2200" b="1" dirty="0" smtClean="0">
                <a:solidFill>
                  <a:srgbClr val="000000"/>
                </a:solidFill>
                <a:latin typeface="Arial" charset="0"/>
                <a:ea typeface="+mj-ea"/>
              </a:rPr>
              <a:t>Model </a:t>
            </a:r>
            <a:r>
              <a:rPr lang="en-GB" sz="2200" b="1" dirty="0" smtClean="0">
                <a:solidFill>
                  <a:srgbClr val="009900"/>
                </a:solidFill>
                <a:latin typeface="Arial" charset="0"/>
                <a:ea typeface="+mj-ea"/>
              </a:rPr>
              <a:t>development</a:t>
            </a:r>
            <a:r>
              <a:rPr lang="en-GB" sz="2200" b="1" dirty="0" smtClean="0">
                <a:solidFill>
                  <a:srgbClr val="000000"/>
                </a:solidFill>
                <a:latin typeface="Arial" charset="0"/>
                <a:ea typeface="+mj-ea"/>
              </a:rPr>
              <a:t> and </a:t>
            </a:r>
            <a:r>
              <a:rPr lang="en-GB" sz="2200" b="1" dirty="0" smtClean="0">
                <a:solidFill>
                  <a:srgbClr val="009900"/>
                </a:solidFill>
                <a:latin typeface="Arial" charset="0"/>
                <a:ea typeface="+mj-ea"/>
              </a:rPr>
              <a:t>validation</a:t>
            </a:r>
          </a:p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charset="2"/>
              <a:buChar char="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2200" b="1" dirty="0" smtClean="0">
                <a:solidFill>
                  <a:srgbClr val="000000"/>
                </a:solidFill>
                <a:latin typeface="Arial" charset="0"/>
                <a:ea typeface="+mj-ea"/>
              </a:rPr>
              <a:t>Snow </a:t>
            </a:r>
            <a:r>
              <a:rPr lang="en-GB" sz="2200" b="1" dirty="0" smtClean="0">
                <a:solidFill>
                  <a:srgbClr val="000000"/>
                </a:solidFill>
                <a:latin typeface="Arial" charset="0"/>
                <a:ea typeface="+mj-ea"/>
              </a:rPr>
              <a:t>and frozen soil hydrology</a:t>
            </a:r>
          </a:p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charset="2"/>
              <a:buChar char="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2200" b="1" dirty="0" smtClean="0">
                <a:solidFill>
                  <a:srgbClr val="009900"/>
                </a:solidFill>
                <a:latin typeface="Arial" charset="0"/>
                <a:ea typeface="+mj-ea"/>
              </a:rPr>
              <a:t>Snow atmosphere </a:t>
            </a:r>
            <a:r>
              <a:rPr lang="en-GB" sz="2200" b="1" dirty="0" smtClean="0">
                <a:solidFill>
                  <a:srgbClr val="009900"/>
                </a:solidFill>
                <a:latin typeface="Arial" charset="0"/>
                <a:ea typeface="+mj-ea"/>
              </a:rPr>
              <a:t>coupling</a:t>
            </a:r>
          </a:p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charset="2"/>
              <a:buChar char="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2200" b="1" dirty="0">
                <a:solidFill>
                  <a:srgbClr val="000000"/>
                </a:solidFill>
                <a:latin typeface="Arial" charset="0"/>
              </a:rPr>
              <a:t>The </a:t>
            </a:r>
            <a:r>
              <a:rPr lang="en-GB" sz="2200" b="1" dirty="0">
                <a:solidFill>
                  <a:srgbClr val="009900"/>
                </a:solidFill>
                <a:latin typeface="Arial" charset="0"/>
              </a:rPr>
              <a:t>Earth energy budget </a:t>
            </a:r>
          </a:p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charset="2"/>
              <a:buChar char="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2200" b="1" dirty="0">
                <a:solidFill>
                  <a:srgbClr val="000000"/>
                </a:solidFill>
                <a:latin typeface="Arial" charset="0"/>
              </a:rPr>
              <a:t>Soil/Water/Vegetation contrasts</a:t>
            </a:r>
          </a:p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charset="2"/>
              <a:buChar char="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endParaRPr lang="en-GB" sz="2200" b="1" dirty="0" smtClean="0">
              <a:solidFill>
                <a:srgbClr val="009900"/>
              </a:solidFill>
              <a:latin typeface="Arial" charset="0"/>
              <a:ea typeface="+mj-ea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 idx="1"/>
          </p:nvPr>
        </p:nvSpPr>
        <p:spPr>
          <a:xfrm>
            <a:off x="493713" y="304800"/>
            <a:ext cx="8113712" cy="708025"/>
          </a:xfrm>
        </p:spPr>
        <p:txBody>
          <a:bodyPr anchor="ctr"/>
          <a:lstStyle/>
          <a:p>
            <a:pPr marL="0" indent="0">
              <a:lnSpc>
                <a:spcPct val="100000"/>
              </a:lnSpc>
              <a:spcAft>
                <a:spcPct val="0"/>
              </a:spcAft>
              <a:buClr>
                <a:srgbClr val="0F3692"/>
              </a:buClr>
              <a:buFont typeface="Arial Black" charset="0"/>
              <a:buNone/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/>
            </a:pPr>
            <a:r>
              <a:rPr lang="en-GB" sz="2800" b="0" dirty="0" smtClean="0">
                <a:solidFill>
                  <a:srgbClr val="0F3692"/>
                </a:solidFill>
                <a:latin typeface="Arial Black" charset="0"/>
                <a:ea typeface="+mn-ea"/>
              </a:rPr>
              <a:t>Layout of these lectures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7226303" y="1206500"/>
            <a:ext cx="1393826" cy="3295651"/>
            <a:chOff x="4552" y="760"/>
            <a:chExt cx="878" cy="2076"/>
          </a:xfrm>
        </p:grpSpPr>
        <p:sp>
          <p:nvSpPr>
            <p:cNvPr id="5127" name="AutoShape 4"/>
            <p:cNvSpPr>
              <a:spLocks/>
            </p:cNvSpPr>
            <p:nvPr/>
          </p:nvSpPr>
          <p:spPr bwMode="auto">
            <a:xfrm>
              <a:off x="4552" y="760"/>
              <a:ext cx="112" cy="984"/>
            </a:xfrm>
            <a:prstGeom prst="rightBrace">
              <a:avLst>
                <a:gd name="adj1" fmla="val 73214"/>
                <a:gd name="adj2" fmla="val 50000"/>
              </a:avLst>
            </a:prstGeom>
            <a:noFill/>
            <a:ln w="28440">
              <a:solidFill>
                <a:srgbClr val="000099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5128" name="AutoShape 5"/>
            <p:cNvSpPr>
              <a:spLocks/>
            </p:cNvSpPr>
            <p:nvPr/>
          </p:nvSpPr>
          <p:spPr bwMode="auto">
            <a:xfrm>
              <a:off x="4568" y="1760"/>
              <a:ext cx="112" cy="588"/>
            </a:xfrm>
            <a:prstGeom prst="rightBrace">
              <a:avLst>
                <a:gd name="adj1" fmla="val 43750"/>
                <a:gd name="adj2" fmla="val 50000"/>
              </a:avLst>
            </a:prstGeom>
            <a:noFill/>
            <a:ln w="28440">
              <a:solidFill>
                <a:srgbClr val="000099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5130" name="Text Box 7"/>
            <p:cNvSpPr txBox="1">
              <a:spLocks noChangeArrowheads="1"/>
            </p:cNvSpPr>
            <p:nvPr/>
          </p:nvSpPr>
          <p:spPr bwMode="auto">
            <a:xfrm>
              <a:off x="4718" y="1091"/>
              <a:ext cx="664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>
                <a:lnSpc>
                  <a:spcPct val="100000"/>
                </a:lnSpc>
                <a:buClr>
                  <a:srgbClr val="000099"/>
                </a:buClr>
              </a:pPr>
              <a:r>
                <a:rPr lang="en-GB" altLang="en-US" sz="1800">
                  <a:solidFill>
                    <a:srgbClr val="000099"/>
                  </a:solidFill>
                </a:rPr>
                <a:t>Lecture 1</a:t>
              </a:r>
            </a:p>
          </p:txBody>
        </p:sp>
        <p:sp>
          <p:nvSpPr>
            <p:cNvPr id="5131" name="Text Box 8"/>
            <p:cNvSpPr txBox="1">
              <a:spLocks noChangeArrowheads="1"/>
            </p:cNvSpPr>
            <p:nvPr/>
          </p:nvSpPr>
          <p:spPr bwMode="auto">
            <a:xfrm>
              <a:off x="4746" y="1920"/>
              <a:ext cx="664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>
                <a:lnSpc>
                  <a:spcPct val="100000"/>
                </a:lnSpc>
                <a:buClr>
                  <a:srgbClr val="FF0000"/>
                </a:buClr>
              </a:pPr>
              <a:r>
                <a:rPr lang="en-GB" altLang="en-US" sz="1800">
                  <a:solidFill>
                    <a:srgbClr val="FF0000"/>
                  </a:solidFill>
                </a:rPr>
                <a:t>Lecture 2</a:t>
              </a:r>
            </a:p>
          </p:txBody>
        </p:sp>
        <p:sp>
          <p:nvSpPr>
            <p:cNvPr id="5133" name="AutoShape 10"/>
            <p:cNvSpPr>
              <a:spLocks/>
            </p:cNvSpPr>
            <p:nvPr/>
          </p:nvSpPr>
          <p:spPr bwMode="auto">
            <a:xfrm>
              <a:off x="4568" y="1744"/>
              <a:ext cx="112" cy="604"/>
            </a:xfrm>
            <a:prstGeom prst="rightBrace">
              <a:avLst>
                <a:gd name="adj1" fmla="val 44940"/>
                <a:gd name="adj2" fmla="val 50000"/>
              </a:avLst>
            </a:prstGeom>
            <a:noFill/>
            <a:ln w="2844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5134" name="AutoShape 11"/>
            <p:cNvSpPr>
              <a:spLocks/>
            </p:cNvSpPr>
            <p:nvPr/>
          </p:nvSpPr>
          <p:spPr bwMode="auto">
            <a:xfrm>
              <a:off x="4564" y="2348"/>
              <a:ext cx="112" cy="488"/>
            </a:xfrm>
            <a:prstGeom prst="rightBrace">
              <a:avLst>
                <a:gd name="adj1" fmla="val 36310"/>
                <a:gd name="adj2" fmla="val 50000"/>
              </a:avLst>
            </a:prstGeom>
            <a:noFill/>
            <a:ln w="28440">
              <a:solidFill>
                <a:srgbClr val="0099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5135" name="Text Box 12"/>
            <p:cNvSpPr txBox="1">
              <a:spLocks noChangeArrowheads="1"/>
            </p:cNvSpPr>
            <p:nvPr/>
          </p:nvSpPr>
          <p:spPr bwMode="auto">
            <a:xfrm>
              <a:off x="4766" y="2452"/>
              <a:ext cx="664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>
                <a:lnSpc>
                  <a:spcPct val="100000"/>
                </a:lnSpc>
                <a:buClr>
                  <a:srgbClr val="009900"/>
                </a:buClr>
              </a:pPr>
              <a:r>
                <a:rPr lang="en-GB" altLang="en-US" sz="1800">
                  <a:solidFill>
                    <a:srgbClr val="009900"/>
                  </a:solidFill>
                </a:rPr>
                <a:t>Lecture 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6533305"/>
      </p:ext>
    </p:extLst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Slide </a:t>
            </a:r>
            <a:fld id="{098E4836-FB81-44B5-A96A-6DC2D61BDD6A}" type="slidenum">
              <a:rPr lang="en-GB"/>
              <a:pPr>
                <a:defRPr/>
              </a:pPr>
              <a:t>10</a:t>
            </a:fld>
            <a:endParaRPr lang="en-GB"/>
          </a:p>
        </p:txBody>
      </p:sp>
      <p:sp>
        <p:nvSpPr>
          <p:cNvPr id="30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HTESSEL skin temperature equation</a:t>
            </a:r>
          </a:p>
        </p:txBody>
      </p:sp>
      <p:sp>
        <p:nvSpPr>
          <p:cNvPr id="520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9900" y="3486150"/>
            <a:ext cx="5800725" cy="522288"/>
          </a:xfrm>
        </p:spPr>
        <p:txBody>
          <a:bodyPr/>
          <a:lstStyle/>
          <a:p>
            <a:r>
              <a:rPr lang="en-GB" smtClean="0"/>
              <a:t>Grid-box quantities</a:t>
            </a:r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919163" y="1147763"/>
          <a:ext cx="4564062" cy="2214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8" name="Equation" r:id="rId4" imgW="2145960" imgH="1041120" progId="Equation.DSMT4">
                  <p:embed/>
                </p:oleObj>
              </mc:Choice>
              <mc:Fallback>
                <p:oleObj name="Equation" r:id="rId4" imgW="2145960" imgH="10411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9163" y="1147763"/>
                        <a:ext cx="4564062" cy="2214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0197" name="Object 5"/>
          <p:cNvGraphicFramePr>
            <a:graphicFrameLocks noChangeAspect="1"/>
          </p:cNvGraphicFramePr>
          <p:nvPr/>
        </p:nvGraphicFramePr>
        <p:xfrm>
          <a:off x="714375" y="4002088"/>
          <a:ext cx="2316163" cy="240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9" name="Equation" r:id="rId6" imgW="1244520" imgH="1295280" progId="Equation.3">
                  <p:embed/>
                </p:oleObj>
              </mc:Choice>
              <mc:Fallback>
                <p:oleObj name="Equation" r:id="rId6" imgW="1244520" imgH="1295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5" y="4002088"/>
                        <a:ext cx="2316163" cy="2406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6151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0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0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0195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Slide </a:t>
            </a:r>
            <a:fld id="{6F416EE5-46EE-42F8-887B-9D13775F31D7}" type="slidenum">
              <a:rPr lang="en-GB"/>
              <a:pPr>
                <a:defRPr/>
              </a:pPr>
              <a:t>11</a:t>
            </a:fld>
            <a:endParaRPr lang="en-GB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Ground heat flux</a:t>
            </a:r>
          </a:p>
        </p:txBody>
      </p:sp>
      <p:graphicFrame>
        <p:nvGraphicFramePr>
          <p:cNvPr id="522243" name="Object 3"/>
          <p:cNvGraphicFramePr>
            <a:graphicFrameLocks noChangeAspect="1"/>
          </p:cNvGraphicFramePr>
          <p:nvPr/>
        </p:nvGraphicFramePr>
        <p:xfrm>
          <a:off x="412750" y="1481138"/>
          <a:ext cx="4984750" cy="377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8" name="Equation" r:id="rId4" imgW="2705040" imgH="2031840" progId="Equation.3">
                  <p:embed/>
                </p:oleObj>
              </mc:Choice>
              <mc:Fallback>
                <p:oleObj name="Equation" r:id="rId4" imgW="2705040" imgH="2031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750" y="1481138"/>
                        <a:ext cx="4984750" cy="3778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2" name="Text Box 4"/>
          <p:cNvSpPr txBox="1">
            <a:spLocks noChangeArrowheads="1"/>
          </p:cNvSpPr>
          <p:nvPr/>
        </p:nvSpPr>
        <p:spPr bwMode="auto">
          <a:xfrm>
            <a:off x="498475" y="1025525"/>
            <a:ext cx="792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latin typeface="Times New Roman" pitchFamily="18" charset="0"/>
              </a:rPr>
              <a:t>In the absence of phase changes, heat conduction in the soil obeys a Fourier law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522245" name="Text Box 5"/>
          <p:cNvSpPr txBox="1">
            <a:spLocks noChangeArrowheads="1"/>
          </p:cNvSpPr>
          <p:nvPr/>
        </p:nvSpPr>
        <p:spPr bwMode="auto">
          <a:xfrm>
            <a:off x="479425" y="5400675"/>
            <a:ext cx="7077075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</a:rPr>
              <a:t>Boundary conditions:</a:t>
            </a:r>
          </a:p>
          <a:p>
            <a:pPr lvl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sz="2000" b="1">
                <a:solidFill>
                  <a:srgbClr val="009900"/>
                </a:solidFill>
                <a:latin typeface="Times New Roman" pitchFamily="18" charset="0"/>
              </a:rPr>
              <a:t>Top</a:t>
            </a:r>
            <a:r>
              <a:rPr lang="en-US" sz="2000" b="1">
                <a:latin typeface="Times New Roman" pitchFamily="18" charset="0"/>
              </a:rPr>
              <a:t>	Net surface heat flux</a:t>
            </a:r>
          </a:p>
          <a:p>
            <a:pPr lvl="1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sz="2000" b="1">
                <a:solidFill>
                  <a:srgbClr val="009900"/>
                </a:solidFill>
                <a:latin typeface="Times New Roman" pitchFamily="18" charset="0"/>
              </a:rPr>
              <a:t>Bottom</a:t>
            </a:r>
            <a:r>
              <a:rPr lang="en-US" sz="2000" b="1">
                <a:latin typeface="Times New Roman" pitchFamily="18" charset="0"/>
              </a:rPr>
              <a:t>	</a:t>
            </a:r>
            <a:r>
              <a:rPr lang="en-US" sz="2000" b="1">
                <a:solidFill>
                  <a:srgbClr val="000099"/>
                </a:solidFill>
                <a:latin typeface="Times New Roman" pitchFamily="18" charset="0"/>
              </a:rPr>
              <a:t>No heat flux</a:t>
            </a:r>
            <a:r>
              <a:rPr lang="en-US" sz="2000" b="1">
                <a:latin typeface="Times New Roman" pitchFamily="18" charset="0"/>
              </a:rPr>
              <a:t> OR prescribed climate</a:t>
            </a:r>
            <a:endParaRPr lang="en-US" sz="2000" b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01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45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Slide </a:t>
            </a:r>
            <a:fld id="{CCBA70DE-DD7C-4B2E-844F-27B2B3895B35}" type="slidenum">
              <a:rPr lang="en-GB"/>
              <a:pPr>
                <a:defRPr/>
              </a:pPr>
              <a:t>12</a:t>
            </a:fld>
            <a:endParaRPr lang="en-GB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Diurnal cycle of soil temperature</a:t>
            </a:r>
          </a:p>
        </p:txBody>
      </p:sp>
      <p:grpSp>
        <p:nvGrpSpPr>
          <p:cNvPr id="20485" name="Group 3"/>
          <p:cNvGrpSpPr>
            <a:grpSpLocks/>
          </p:cNvGrpSpPr>
          <p:nvPr/>
        </p:nvGrpSpPr>
        <p:grpSpPr bwMode="auto">
          <a:xfrm>
            <a:off x="176213" y="966788"/>
            <a:ext cx="4340225" cy="5080000"/>
            <a:chOff x="111" y="753"/>
            <a:chExt cx="2734" cy="3200"/>
          </a:xfrm>
        </p:grpSpPr>
        <p:pic>
          <p:nvPicPr>
            <p:cNvPr id="20493" name="Picture 4" descr="rosenberg_al_2_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9" y="753"/>
              <a:ext cx="2486" cy="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94" name="Text Box 5"/>
            <p:cNvSpPr txBox="1">
              <a:spLocks noChangeArrowheads="1"/>
            </p:cNvSpPr>
            <p:nvPr/>
          </p:nvSpPr>
          <p:spPr bwMode="auto">
            <a:xfrm>
              <a:off x="111" y="2759"/>
              <a:ext cx="6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>
                  <a:solidFill>
                    <a:srgbClr val="009900"/>
                  </a:solidFill>
                  <a:latin typeface="Times New Roman" pitchFamily="18" charset="0"/>
                </a:rPr>
                <a:t>summer</a:t>
              </a:r>
              <a:endParaRPr lang="en-US" b="1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20495" name="Text Box 6"/>
            <p:cNvSpPr txBox="1">
              <a:spLocks noChangeArrowheads="1"/>
            </p:cNvSpPr>
            <p:nvPr/>
          </p:nvSpPr>
          <p:spPr bwMode="auto">
            <a:xfrm>
              <a:off x="131" y="1348"/>
              <a:ext cx="5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>
                  <a:solidFill>
                    <a:srgbClr val="009900"/>
                  </a:solidFill>
                  <a:latin typeface="Times New Roman" pitchFamily="18" charset="0"/>
                </a:rPr>
                <a:t>winter</a:t>
              </a:r>
              <a:endParaRPr lang="en-US" b="1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20496" name="Text Box 7"/>
            <p:cNvSpPr txBox="1">
              <a:spLocks noChangeArrowheads="1"/>
            </p:cNvSpPr>
            <p:nvPr/>
          </p:nvSpPr>
          <p:spPr bwMode="auto">
            <a:xfrm>
              <a:off x="999" y="2027"/>
              <a:ext cx="3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>
                  <a:solidFill>
                    <a:srgbClr val="009900"/>
                  </a:solidFill>
                  <a:latin typeface="Times New Roman" pitchFamily="18" charset="0"/>
                </a:rPr>
                <a:t>bare</a:t>
              </a:r>
              <a:endParaRPr lang="en-US" b="1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20497" name="Text Box 8"/>
            <p:cNvSpPr txBox="1">
              <a:spLocks noChangeArrowheads="1"/>
            </p:cNvSpPr>
            <p:nvPr/>
          </p:nvSpPr>
          <p:spPr bwMode="auto">
            <a:xfrm>
              <a:off x="2090" y="2037"/>
              <a:ext cx="3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>
                  <a:solidFill>
                    <a:srgbClr val="009900"/>
                  </a:solidFill>
                  <a:latin typeface="Times New Roman" pitchFamily="18" charset="0"/>
                </a:rPr>
                <a:t>sod</a:t>
              </a:r>
              <a:endParaRPr lang="en-US" b="1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20486" name="Text Box 9"/>
          <p:cNvSpPr txBox="1">
            <a:spLocks noChangeArrowheads="1"/>
          </p:cNvSpPr>
          <p:nvPr/>
        </p:nvSpPr>
        <p:spPr bwMode="auto">
          <a:xfrm>
            <a:off x="2867025" y="6057900"/>
            <a:ext cx="2209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>
                <a:latin typeface="Times New Roman" pitchFamily="18" charset="0"/>
              </a:rPr>
              <a:t>Rosenberg et al 1983</a:t>
            </a:r>
            <a:endParaRPr lang="en-US" b="1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5221288" y="798513"/>
            <a:ext cx="3829050" cy="5153025"/>
            <a:chOff x="3289" y="647"/>
            <a:chExt cx="2412" cy="3246"/>
          </a:xfrm>
        </p:grpSpPr>
        <p:grpSp>
          <p:nvGrpSpPr>
            <p:cNvPr id="20488" name="Group 11"/>
            <p:cNvGrpSpPr>
              <a:grpSpLocks/>
            </p:cNvGrpSpPr>
            <p:nvPr/>
          </p:nvGrpSpPr>
          <p:grpSpPr bwMode="auto">
            <a:xfrm>
              <a:off x="3289" y="763"/>
              <a:ext cx="2412" cy="3130"/>
              <a:chOff x="3289" y="763"/>
              <a:chExt cx="2412" cy="3130"/>
            </a:xfrm>
          </p:grpSpPr>
          <p:pic>
            <p:nvPicPr>
              <p:cNvPr id="20490" name="Picture 12" descr="rosenberg_al_2_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289" y="763"/>
                <a:ext cx="1963" cy="3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491" name="Text Box 13"/>
              <p:cNvSpPr txBox="1">
                <a:spLocks noChangeArrowheads="1"/>
              </p:cNvSpPr>
              <p:nvPr/>
            </p:nvSpPr>
            <p:spPr bwMode="auto">
              <a:xfrm>
                <a:off x="4833" y="2824"/>
                <a:ext cx="86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800" b="1">
                    <a:solidFill>
                      <a:srgbClr val="009900"/>
                    </a:solidFill>
                    <a:latin typeface="Times New Roman" pitchFamily="18" charset="0"/>
                  </a:rPr>
                  <a:t>50 cm depth</a:t>
                </a:r>
                <a:endParaRPr lang="en-US" b="1">
                  <a:solidFill>
                    <a:srgbClr val="FF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492" name="Text Box 14"/>
              <p:cNvSpPr txBox="1">
                <a:spLocks noChangeArrowheads="1"/>
              </p:cNvSpPr>
              <p:nvPr/>
            </p:nvSpPr>
            <p:spPr bwMode="auto">
              <a:xfrm>
                <a:off x="4927" y="1368"/>
                <a:ext cx="5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800" b="1">
                    <a:solidFill>
                      <a:srgbClr val="009900"/>
                    </a:solidFill>
                    <a:latin typeface="Times New Roman" pitchFamily="18" charset="0"/>
                  </a:rPr>
                  <a:t>surface</a:t>
                </a:r>
                <a:endParaRPr lang="en-US" b="1">
                  <a:solidFill>
                    <a:srgbClr val="FF0000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20489" name="Text Box 15"/>
            <p:cNvSpPr txBox="1">
              <a:spLocks noChangeArrowheads="1"/>
            </p:cNvSpPr>
            <p:nvPr/>
          </p:nvSpPr>
          <p:spPr bwMode="auto">
            <a:xfrm>
              <a:off x="4007" y="647"/>
              <a:ext cx="6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>
                  <a:solidFill>
                    <a:srgbClr val="009900"/>
                  </a:solidFill>
                  <a:latin typeface="Times New Roman" pitchFamily="18" charset="0"/>
                </a:rPr>
                <a:t>summer</a:t>
              </a:r>
              <a:endParaRPr lang="en-US" b="1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4188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Slide </a:t>
            </a:r>
            <a:fld id="{92BFBE23-7F09-4736-A7AA-9CD40FCF1F1E}" type="slidenum">
              <a:rPr lang="en-GB"/>
              <a:pPr>
                <a:defRPr/>
              </a:pPr>
              <a:t>13</a:t>
            </a:fld>
            <a:endParaRPr lang="en-GB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HTESSEL heat transfer</a:t>
            </a:r>
          </a:p>
        </p:txBody>
      </p:sp>
      <p:sp>
        <p:nvSpPr>
          <p:cNvPr id="526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4556125" cy="4930775"/>
          </a:xfrm>
        </p:spPr>
        <p:txBody>
          <a:bodyPr/>
          <a:lstStyle/>
          <a:p>
            <a:r>
              <a:rPr lang="en-GB" smtClean="0"/>
              <a:t>Solution of heat transfer equation with the soil discretized in </a:t>
            </a:r>
            <a:r>
              <a:rPr lang="en-GB" smtClean="0">
                <a:solidFill>
                  <a:srgbClr val="009900"/>
                </a:solidFill>
              </a:rPr>
              <a:t>4 layers</a:t>
            </a:r>
            <a:r>
              <a:rPr lang="en-GB" smtClean="0"/>
              <a:t>, depths 7, 21, 72, and 189 cm.</a:t>
            </a:r>
          </a:p>
          <a:p>
            <a:r>
              <a:rPr lang="en-GB" smtClean="0">
                <a:solidFill>
                  <a:srgbClr val="009900"/>
                </a:solidFill>
              </a:rPr>
              <a:t>No-flux bottom</a:t>
            </a:r>
            <a:r>
              <a:rPr lang="en-GB" smtClean="0"/>
              <a:t> boundary condition</a:t>
            </a:r>
          </a:p>
          <a:p>
            <a:r>
              <a:rPr lang="en-GB" smtClean="0"/>
              <a:t>Heat conductivity dependent on soil water</a:t>
            </a:r>
          </a:p>
          <a:p>
            <a:r>
              <a:rPr lang="en-GB" smtClean="0"/>
              <a:t>Thermal effects of </a:t>
            </a:r>
            <a:r>
              <a:rPr lang="en-GB" smtClean="0">
                <a:solidFill>
                  <a:srgbClr val="009900"/>
                </a:solidFill>
              </a:rPr>
              <a:t>soil water phase change</a:t>
            </a:r>
          </a:p>
        </p:txBody>
      </p:sp>
      <p:pic>
        <p:nvPicPr>
          <p:cNvPr id="526340" name="Picture 4" descr="sfc_model_sket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9813" y="979488"/>
            <a:ext cx="2859087" cy="456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"/>
          <p:cNvGrpSpPr/>
          <p:nvPr/>
        </p:nvGrpSpPr>
        <p:grpSpPr>
          <a:xfrm>
            <a:off x="6057900" y="3475038"/>
            <a:ext cx="3086100" cy="2797175"/>
            <a:chOff x="6057900" y="3475038"/>
            <a:chExt cx="3086100" cy="2797175"/>
          </a:xfrm>
        </p:grpSpPr>
        <p:sp>
          <p:nvSpPr>
            <p:cNvPr id="21511" name="Text Box 5"/>
            <p:cNvSpPr txBox="1">
              <a:spLocks noChangeArrowheads="1"/>
            </p:cNvSpPr>
            <p:nvPr/>
          </p:nvSpPr>
          <p:spPr bwMode="auto">
            <a:xfrm>
              <a:off x="6261100" y="4699000"/>
              <a:ext cx="2324100" cy="4699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633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/>
                <a:t>↓</a:t>
              </a:r>
              <a:r>
                <a:rPr lang="en-GB"/>
                <a:t> </a:t>
              </a:r>
              <a:r>
                <a:rPr lang="en-GB">
                  <a:solidFill>
                    <a:schemeClr val="accent1"/>
                  </a:solidFill>
                  <a:latin typeface="Arial" charset="0"/>
                </a:rPr>
                <a:t>10.6</a:t>
              </a:r>
              <a:r>
                <a:rPr lang="en-GB">
                  <a:latin typeface="Arial" charset="0"/>
                </a:rPr>
                <a:t> ~ </a:t>
              </a:r>
              <a:r>
                <a:rPr lang="en-GB">
                  <a:solidFill>
                    <a:srgbClr val="FF0000"/>
                  </a:solidFill>
                  <a:latin typeface="Arial" charset="0"/>
                </a:rPr>
                <a:t>55.8</a:t>
              </a:r>
              <a:r>
                <a:rPr lang="en-GB">
                  <a:latin typeface="Arial" charset="0"/>
                </a:rPr>
                <a:t> d</a:t>
              </a:r>
            </a:p>
          </p:txBody>
        </p:sp>
        <p:sp>
          <p:nvSpPr>
            <p:cNvPr id="21512" name="Rectangle 6"/>
            <p:cNvSpPr>
              <a:spLocks noChangeArrowheads="1"/>
            </p:cNvSpPr>
            <p:nvPr/>
          </p:nvSpPr>
          <p:spPr bwMode="auto">
            <a:xfrm>
              <a:off x="6280150" y="3475038"/>
              <a:ext cx="1593850" cy="4699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0099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b="1" dirty="0"/>
                <a:t>↓</a:t>
              </a:r>
              <a:r>
                <a:rPr lang="en-GB" dirty="0">
                  <a:solidFill>
                    <a:schemeClr val="accent1"/>
                  </a:solidFill>
                </a:rPr>
                <a:t>0.1</a:t>
              </a:r>
              <a:r>
                <a:rPr lang="en-GB" dirty="0"/>
                <a:t>~</a:t>
              </a:r>
              <a:r>
                <a:rPr lang="en-GB" dirty="0">
                  <a:solidFill>
                    <a:srgbClr val="FF0000"/>
                  </a:solidFill>
                </a:rPr>
                <a:t>0.6</a:t>
              </a:r>
              <a:r>
                <a:rPr lang="en-GB" dirty="0"/>
                <a:t> d</a:t>
              </a:r>
            </a:p>
          </p:txBody>
        </p:sp>
        <p:sp>
          <p:nvSpPr>
            <p:cNvPr id="21513" name="Rectangle 7"/>
            <p:cNvSpPr>
              <a:spLocks noChangeArrowheads="1"/>
            </p:cNvSpPr>
            <p:nvPr/>
          </p:nvSpPr>
          <p:spPr bwMode="auto">
            <a:xfrm>
              <a:off x="6264275" y="4062413"/>
              <a:ext cx="1581150" cy="4699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b="1"/>
                <a:t>↓</a:t>
              </a:r>
              <a:r>
                <a:rPr lang="en-GB"/>
                <a:t> </a:t>
              </a:r>
              <a:r>
                <a:rPr lang="en-GB">
                  <a:solidFill>
                    <a:schemeClr val="accent1"/>
                  </a:solidFill>
                </a:rPr>
                <a:t>1.1</a:t>
              </a:r>
              <a:r>
                <a:rPr lang="en-GB"/>
                <a:t>~</a:t>
              </a:r>
              <a:r>
                <a:rPr lang="en-GB">
                  <a:solidFill>
                    <a:srgbClr val="FF0000"/>
                  </a:solidFill>
                </a:rPr>
                <a:t>5.8</a:t>
              </a:r>
              <a:r>
                <a:rPr lang="en-GB"/>
                <a:t> d</a:t>
              </a:r>
            </a:p>
          </p:txBody>
        </p:sp>
        <p:sp>
          <p:nvSpPr>
            <p:cNvPr id="21514" name="Text Box 8"/>
            <p:cNvSpPr txBox="1">
              <a:spLocks noChangeArrowheads="1"/>
            </p:cNvSpPr>
            <p:nvPr/>
          </p:nvSpPr>
          <p:spPr bwMode="auto">
            <a:xfrm>
              <a:off x="6057900" y="5600700"/>
              <a:ext cx="3086100" cy="6715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800" dirty="0"/>
                <a:t>Time-scale for downward heat transfers in  </a:t>
              </a:r>
              <a:r>
                <a:rPr lang="en-GB" sz="1800" dirty="0">
                  <a:solidFill>
                    <a:schemeClr val="accent1"/>
                  </a:solidFill>
                </a:rPr>
                <a:t>wet</a:t>
              </a:r>
              <a:r>
                <a:rPr lang="en-GB" sz="1800" dirty="0"/>
                <a:t>/</a:t>
              </a:r>
              <a:r>
                <a:rPr lang="en-GB" sz="1800" dirty="0">
                  <a:solidFill>
                    <a:srgbClr val="FF0000"/>
                  </a:solidFill>
                </a:rPr>
                <a:t>dry</a:t>
              </a:r>
              <a:r>
                <a:rPr lang="en-GB" sz="1800" dirty="0"/>
                <a:t> soil</a:t>
              </a:r>
              <a:r>
                <a:rPr lang="en-GB" sz="2000" dirty="0"/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3945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6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6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6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6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6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6339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Slide </a:t>
            </a:r>
            <a:fld id="{C2E9205E-7164-4843-B032-3C0CD6361E27}" type="slidenum">
              <a:rPr lang="en-GB"/>
              <a:pPr>
                <a:defRPr/>
              </a:pPr>
              <a:t>14</a:t>
            </a:fld>
            <a:endParaRPr lang="en-GB"/>
          </a:p>
        </p:txBody>
      </p:sp>
      <p:sp>
        <p:nvSpPr>
          <p:cNvPr id="3079" name="Rectangle 1"/>
          <p:cNvSpPr>
            <a:spLocks noGrp="1" noChangeArrowheads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smtClean="0"/>
              <a:t>Recap: The surface energy equation</a:t>
            </a:r>
          </a:p>
        </p:txBody>
      </p:sp>
      <p:sp>
        <p:nvSpPr>
          <p:cNvPr id="308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88950" y="2824163"/>
            <a:ext cx="8382000" cy="3598862"/>
          </a:xfrm>
        </p:spPr>
        <p:txBody>
          <a:bodyPr/>
          <a:lstStyle/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smtClean="0"/>
              <a:t>Equation for</a:t>
            </a:r>
          </a:p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smtClean="0"/>
              <a:t> For:</a:t>
            </a:r>
          </a:p>
          <a:p>
            <a:pPr lvl="1">
              <a:lnSpc>
                <a:spcPct val="100000"/>
              </a:lnSpc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smtClean="0"/>
              <a:t> a thin soil layer at the top</a:t>
            </a:r>
          </a:p>
          <a:p>
            <a:pPr lvl="1">
              <a:lnSpc>
                <a:spcPct val="100000"/>
              </a:lnSpc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smtClean="0"/>
              <a:t>G (T</a:t>
            </a:r>
            <a:r>
              <a:rPr lang="en-GB" baseline="-25000" smtClean="0"/>
              <a:t>s</a:t>
            </a:r>
            <a:r>
              <a:rPr lang="en-GB" smtClean="0"/>
              <a:t>,T</a:t>
            </a:r>
            <a:r>
              <a:rPr lang="en-GB" baseline="-25000" smtClean="0"/>
              <a:t>sk</a:t>
            </a:r>
            <a:r>
              <a:rPr lang="en-GB" smtClean="0"/>
              <a:t>) is known, or parameterized or G &lt;&lt; R</a:t>
            </a:r>
            <a:r>
              <a:rPr lang="en-GB" baseline="-25000" smtClean="0"/>
              <a:t>n</a:t>
            </a:r>
          </a:p>
          <a:p>
            <a:pPr lvl="1">
              <a:lnSpc>
                <a:spcPct val="100000"/>
              </a:lnSpc>
              <a:buFont typeface="Arial" charset="0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endParaRPr lang="en-GB" baseline="-25000" smtClean="0"/>
          </a:p>
          <a:p>
            <a:pPr lvl="1">
              <a:lnSpc>
                <a:spcPct val="100000"/>
              </a:lnSpc>
              <a:buFont typeface="Arial" charset="0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smtClean="0"/>
              <a:t>we have a non-linear equation defining the skin temperature</a:t>
            </a:r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452438" y="1279525"/>
          <a:ext cx="7346950" cy="1390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4" r:id="rId4" imgW="4127760" imgH="657000" progId="">
                  <p:embed/>
                </p:oleObj>
              </mc:Choice>
              <mc:Fallback>
                <p:oleObj r:id="rId4" imgW="4127760" imgH="657000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438" y="1279525"/>
                        <a:ext cx="7346950" cy="1390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4"/>
          <p:cNvGraphicFramePr>
            <a:graphicFrameLocks noChangeAspect="1"/>
          </p:cNvGraphicFramePr>
          <p:nvPr/>
        </p:nvGraphicFramePr>
        <p:xfrm>
          <a:off x="2679700" y="2879725"/>
          <a:ext cx="719138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5" r:id="rId6" imgW="594000" imgH="213840" progId="">
                  <p:embed/>
                </p:oleObj>
              </mc:Choice>
              <mc:Fallback>
                <p:oleObj r:id="rId6" imgW="594000" imgH="21384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9700" y="2879725"/>
                        <a:ext cx="719138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5"/>
          <p:cNvGraphicFramePr>
            <a:graphicFrameLocks noChangeAspect="1"/>
          </p:cNvGraphicFramePr>
          <p:nvPr/>
        </p:nvGraphicFramePr>
        <p:xfrm>
          <a:off x="4425950" y="3538538"/>
          <a:ext cx="1858963" cy="700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6" r:id="rId8" imgW="1166400" imgH="414720" progId="">
                  <p:embed/>
                </p:oleObj>
              </mc:Choice>
              <mc:Fallback>
                <p:oleObj r:id="rId8" imgW="1166400" imgH="414720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5950" y="3538538"/>
                        <a:ext cx="1858963" cy="700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Bare ground fraction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81F04C76-EACD-401C-9810-925101D27989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pic>
        <p:nvPicPr>
          <p:cNvPr id="6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18" y="1412776"/>
            <a:ext cx="7979785" cy="4042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714" y="1011238"/>
            <a:ext cx="7980290" cy="304750"/>
          </a:xfrm>
          <a:prstGeom prst="rect">
            <a:avLst/>
          </a:prstGeom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2379609" y="5373216"/>
            <a:ext cx="4208502" cy="83317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100000"/>
              </a:lnSpc>
              <a:buClr>
                <a:srgbClr val="0099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smtClean="0">
                <a:solidFill>
                  <a:srgbClr val="009900"/>
                </a:solidFill>
              </a:rPr>
              <a:t>Calculated from </a:t>
            </a:r>
            <a:r>
              <a:rPr lang="en-GB" b="1" dirty="0">
                <a:solidFill>
                  <a:srgbClr val="009900"/>
                </a:solidFill>
              </a:rPr>
              <a:t>GLCC </a:t>
            </a:r>
            <a:r>
              <a:rPr lang="en-GB" b="1" dirty="0" smtClean="0">
                <a:solidFill>
                  <a:srgbClr val="009900"/>
                </a:solidFill>
              </a:rPr>
              <a:t>1km</a:t>
            </a:r>
            <a:br>
              <a:rPr lang="en-GB" b="1" dirty="0" smtClean="0">
                <a:solidFill>
                  <a:srgbClr val="009900"/>
                </a:solidFill>
              </a:rPr>
            </a:br>
            <a:r>
              <a:rPr lang="en-GB" b="1" dirty="0" smtClean="0">
                <a:solidFill>
                  <a:srgbClr val="009900"/>
                </a:solidFill>
              </a:rPr>
              <a:t>and assigned vegetation covers</a:t>
            </a:r>
            <a:endParaRPr lang="en-GB" b="1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31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Slide </a:t>
            </a:r>
            <a:fld id="{F08028D2-8557-47F6-BE7A-4A90EEEFA19B}" type="slidenum">
              <a:rPr lang="en-GB"/>
              <a:pPr>
                <a:defRPr/>
              </a:pPr>
              <a:t>16</a:t>
            </a:fld>
            <a:endParaRPr lang="en-GB"/>
          </a:p>
        </p:txBody>
      </p:sp>
      <p:sp>
        <p:nvSpPr>
          <p:cNvPr id="10245" name="Rectangle 1"/>
          <p:cNvSpPr>
            <a:spLocks noGrp="1" noChangeArrowheads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dirty="0" smtClean="0"/>
              <a:t>Bare ground evaporation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112125" cy="3362325"/>
          </a:xfrm>
        </p:spPr>
        <p:txBody>
          <a:bodyPr/>
          <a:lstStyle/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smtClean="0"/>
              <a:t>Soil (</a:t>
            </a:r>
            <a:r>
              <a:rPr lang="en-GB" smtClean="0">
                <a:solidFill>
                  <a:srgbClr val="009900"/>
                </a:solidFill>
              </a:rPr>
              <a:t>bare ground</a:t>
            </a:r>
            <a:r>
              <a:rPr lang="en-GB" smtClean="0"/>
              <a:t>) evaporation is due to:</a:t>
            </a:r>
          </a:p>
          <a:p>
            <a:pPr lvl="1">
              <a:lnSpc>
                <a:spcPct val="100000"/>
              </a:lnSpc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smtClean="0"/>
              <a:t>Molecular diffusion from the </a:t>
            </a:r>
            <a:r>
              <a:rPr lang="en-GB" smtClean="0">
                <a:solidFill>
                  <a:srgbClr val="009900"/>
                </a:solidFill>
              </a:rPr>
              <a:t>water in the pores of the soil matrix</a:t>
            </a:r>
            <a:r>
              <a:rPr lang="en-GB" smtClean="0"/>
              <a:t> up to the interface soil atmosphere (</a:t>
            </a:r>
            <a:r>
              <a:rPr lang="en-GB" i="1" smtClean="0">
                <a:solidFill>
                  <a:srgbClr val="009900"/>
                </a:solidFill>
              </a:rPr>
              <a:t>z</a:t>
            </a:r>
            <a:r>
              <a:rPr lang="en-GB" i="1" baseline="-25000" smtClean="0">
                <a:solidFill>
                  <a:srgbClr val="009900"/>
                </a:solidFill>
              </a:rPr>
              <a:t>0q</a:t>
            </a:r>
            <a:r>
              <a:rPr lang="en-GB" smtClean="0"/>
              <a:t>)‏</a:t>
            </a:r>
          </a:p>
          <a:p>
            <a:pPr lvl="1">
              <a:lnSpc>
                <a:spcPct val="100000"/>
              </a:lnSpc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smtClean="0"/>
              <a:t>Laminar and turbulent diffusion in the air between </a:t>
            </a:r>
            <a:r>
              <a:rPr lang="en-GB" i="1" smtClean="0">
                <a:solidFill>
                  <a:srgbClr val="009900"/>
                </a:solidFill>
              </a:rPr>
              <a:t>z</a:t>
            </a:r>
            <a:r>
              <a:rPr lang="en-GB" i="1" baseline="-25000" smtClean="0">
                <a:solidFill>
                  <a:srgbClr val="009900"/>
                </a:solidFill>
              </a:rPr>
              <a:t>0q</a:t>
            </a:r>
            <a:r>
              <a:rPr lang="en-GB" smtClean="0"/>
              <a:t> and screen level height</a:t>
            </a:r>
          </a:p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smtClean="0"/>
              <a:t>All methods are sensitive to the </a:t>
            </a:r>
            <a:r>
              <a:rPr lang="en-GB" smtClean="0">
                <a:solidFill>
                  <a:srgbClr val="009900"/>
                </a:solidFill>
              </a:rPr>
              <a:t>water in the first few cm of the soil</a:t>
            </a:r>
            <a:r>
              <a:rPr lang="en-GB" smtClean="0"/>
              <a:t> (where the water vapour gradient is large). In very dry conditions, water vapour inside the soil becomes dominant</a:t>
            </a:r>
          </a:p>
        </p:txBody>
      </p:sp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615950" y="4635500"/>
          <a:ext cx="3925888" cy="170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6" r:id="rId4" imgW="3038760" imgH="1124280" progId="">
                  <p:embed/>
                </p:oleObj>
              </mc:Choice>
              <mc:Fallback>
                <p:oleObj r:id="rId4" imgW="3038760" imgH="1124280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950" y="4635500"/>
                        <a:ext cx="3925888" cy="170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charRg st="42" end="1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charRg st="151" end="2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charRg st="230" end="4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4"/>
          <p:cNvGrpSpPr>
            <a:grpSpLocks/>
          </p:cNvGrpSpPr>
          <p:nvPr/>
        </p:nvGrpSpPr>
        <p:grpSpPr bwMode="auto">
          <a:xfrm>
            <a:off x="6948264" y="1262063"/>
            <a:ext cx="2087786" cy="4975225"/>
            <a:chOff x="6897688" y="1262063"/>
            <a:chExt cx="2209800" cy="4975249"/>
          </a:xfrm>
        </p:grpSpPr>
        <p:grpSp>
          <p:nvGrpSpPr>
            <p:cNvPr id="3" name="Group 38"/>
            <p:cNvGrpSpPr>
              <a:grpSpLocks/>
            </p:cNvGrpSpPr>
            <p:nvPr/>
          </p:nvGrpSpPr>
          <p:grpSpPr bwMode="auto">
            <a:xfrm>
              <a:off x="6897688" y="1262063"/>
              <a:ext cx="2209800" cy="4975249"/>
              <a:chOff x="6897688" y="1262063"/>
              <a:chExt cx="2209800" cy="4975249"/>
            </a:xfrm>
          </p:grpSpPr>
          <p:sp>
            <p:nvSpPr>
              <p:cNvPr id="9" name="Rectangle 9"/>
              <p:cNvSpPr>
                <a:spLocks noChangeArrowheads="1"/>
              </p:cNvSpPr>
              <p:nvPr/>
            </p:nvSpPr>
            <p:spPr bwMode="auto">
              <a:xfrm>
                <a:off x="6897688" y="1262063"/>
                <a:ext cx="2209800" cy="2449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290513" indent="-290513" defTabSz="762000">
                  <a:lnSpc>
                    <a:spcPts val="2500"/>
                  </a:lnSpc>
                  <a:spcAft>
                    <a:spcPts val="1000"/>
                  </a:spcAft>
                  <a:buClr>
                    <a:schemeClr val="hlink"/>
                  </a:buClr>
                  <a:buFont typeface="Wingdings" pitchFamily="2" charset="2"/>
                  <a:buChar char="l"/>
                </a:pPr>
                <a:r>
                  <a:rPr lang="en-US" sz="1300" b="1" dirty="0" smtClean="0">
                    <a:solidFill>
                      <a:srgbClr val="FF0000"/>
                    </a:solidFill>
                    <a:latin typeface="Arial" pitchFamily="34" charset="0"/>
                  </a:rPr>
                  <a:t>SOIL </a:t>
                </a:r>
                <a:r>
                  <a:rPr lang="en-US" sz="1300" b="1" dirty="0">
                    <a:solidFill>
                      <a:srgbClr val="FF0000"/>
                    </a:solidFill>
                    <a:latin typeface="Arial" pitchFamily="34" charset="0"/>
                  </a:rPr>
                  <a:t>Evaporation</a:t>
                </a:r>
                <a:br>
                  <a:rPr lang="en-US" sz="1300" b="1" dirty="0">
                    <a:solidFill>
                      <a:srgbClr val="FF0000"/>
                    </a:solidFill>
                    <a:latin typeface="Arial" pitchFamily="34" charset="0"/>
                  </a:rPr>
                </a:br>
                <a:r>
                  <a:rPr lang="en-US" sz="1000" dirty="0" smtClean="0">
                    <a:latin typeface="Arial" pitchFamily="34" charset="0"/>
                  </a:rPr>
                  <a:t>B</a:t>
                </a:r>
                <a:r>
                  <a:rPr lang="en-US" sz="1000" dirty="0" smtClean="0">
                    <a:solidFill>
                      <a:schemeClr val="tx1"/>
                    </a:solidFill>
                    <a:latin typeface="Arial" pitchFamily="34" charset="0"/>
                  </a:rPr>
                  <a:t>alsamo et al. (2011) </a:t>
                </a:r>
                <a:br>
                  <a:rPr lang="en-US" sz="1000" dirty="0" smtClean="0">
                    <a:solidFill>
                      <a:schemeClr val="tx1"/>
                    </a:solidFill>
                    <a:latin typeface="Arial" pitchFamily="34" charset="0"/>
                  </a:rPr>
                </a:br>
                <a:r>
                  <a:rPr lang="en-US" sz="1000" dirty="0" smtClean="0">
                    <a:solidFill>
                      <a:schemeClr val="tx1"/>
                    </a:solidFill>
                    <a:latin typeface="Arial" pitchFamily="34" charset="0"/>
                  </a:rPr>
                  <a:t>based on  </a:t>
                </a:r>
                <a:br>
                  <a:rPr lang="en-US" sz="1000" dirty="0" smtClean="0">
                    <a:solidFill>
                      <a:schemeClr val="tx1"/>
                    </a:solidFill>
                    <a:latin typeface="Arial" pitchFamily="34" charset="0"/>
                  </a:rPr>
                </a:br>
                <a:r>
                  <a:rPr lang="en-US" sz="1000" dirty="0" err="1" smtClean="0">
                    <a:solidFill>
                      <a:schemeClr val="tx1"/>
                    </a:solidFill>
                    <a:latin typeface="Arial" pitchFamily="34" charset="0"/>
                  </a:rPr>
                  <a:t>Mahfouf</a:t>
                </a:r>
                <a:r>
                  <a:rPr lang="en-US" sz="1000" dirty="0" smtClean="0">
                    <a:solidFill>
                      <a:schemeClr val="tx1"/>
                    </a:solidFill>
                    <a:latin typeface="Arial" pitchFamily="34" charset="0"/>
                  </a:rPr>
                  <a:t> </a:t>
                </a:r>
                <a:r>
                  <a:rPr lang="en-US" sz="1000" dirty="0">
                    <a:solidFill>
                      <a:schemeClr val="tx1"/>
                    </a:solidFill>
                    <a:latin typeface="Arial" pitchFamily="34" charset="0"/>
                  </a:rPr>
                  <a:t>and </a:t>
                </a:r>
                <a:r>
                  <a:rPr lang="en-US" sz="1000" dirty="0" err="1">
                    <a:solidFill>
                      <a:schemeClr val="tx1"/>
                    </a:solidFill>
                    <a:latin typeface="Arial" pitchFamily="34" charset="0"/>
                  </a:rPr>
                  <a:t>Noilhan</a:t>
                </a:r>
                <a:r>
                  <a:rPr lang="en-US" sz="1000" dirty="0">
                    <a:solidFill>
                      <a:schemeClr val="tx1"/>
                    </a:solidFill>
                    <a:latin typeface="Arial" pitchFamily="34" charset="0"/>
                  </a:rPr>
                  <a:t> (1991)</a:t>
                </a:r>
                <a:r>
                  <a:rPr lang="en-US" sz="1400" dirty="0">
                    <a:solidFill>
                      <a:schemeClr val="tx1"/>
                    </a:solidFill>
                    <a:latin typeface="Arial" pitchFamily="34" charset="0"/>
                  </a:rPr>
                  <a:t/>
                </a:r>
                <a:br>
                  <a:rPr lang="en-US" sz="1400" dirty="0">
                    <a:solidFill>
                      <a:schemeClr val="tx1"/>
                    </a:solidFill>
                    <a:latin typeface="Arial" pitchFamily="34" charset="0"/>
                  </a:rPr>
                </a:br>
                <a:r>
                  <a:rPr lang="en-US" sz="1300" dirty="0">
                    <a:solidFill>
                      <a:schemeClr val="tx1"/>
                    </a:solidFill>
                    <a:latin typeface="Arial" pitchFamily="34" charset="0"/>
                  </a:rPr>
                  <a:t/>
                </a:r>
                <a:br>
                  <a:rPr lang="en-US" sz="1300" dirty="0">
                    <a:solidFill>
                      <a:schemeClr val="tx1"/>
                    </a:solidFill>
                    <a:latin typeface="Arial" pitchFamily="34" charset="0"/>
                  </a:rPr>
                </a:br>
                <a:r>
                  <a:rPr lang="en-US" sz="1300" dirty="0">
                    <a:solidFill>
                      <a:srgbClr val="FF0000"/>
                    </a:solidFill>
                    <a:latin typeface="Arial" pitchFamily="34" charset="0"/>
                  </a:rPr>
                  <a:t>    </a:t>
                </a:r>
                <a:endParaRPr lang="en-US" sz="1000" dirty="0">
                  <a:latin typeface="Arial" pitchFamily="34" charset="0"/>
                </a:endParaRPr>
              </a:p>
            </p:txBody>
          </p:sp>
          <p:sp>
            <p:nvSpPr>
              <p:cNvPr id="10" name="Oval 21"/>
              <p:cNvSpPr>
                <a:spLocks noChangeArrowheads="1"/>
              </p:cNvSpPr>
              <p:nvPr/>
            </p:nvSpPr>
            <p:spPr bwMode="auto">
              <a:xfrm rot="266628">
                <a:off x="7378700" y="4367213"/>
                <a:ext cx="1223963" cy="287337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Rectangle 36"/>
              <p:cNvSpPr>
                <a:spLocks noChangeArrowheads="1"/>
              </p:cNvSpPr>
              <p:nvPr/>
            </p:nvSpPr>
            <p:spPr bwMode="auto">
              <a:xfrm>
                <a:off x="6929454" y="3643314"/>
                <a:ext cx="2071702" cy="2593998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>
                  <a:lnSpc>
                    <a:spcPct val="100000"/>
                  </a:lnSpc>
                  <a:buClrTx/>
                  <a:buSzTx/>
                  <a:buFontTx/>
                  <a:buNone/>
                </a:pPr>
                <a:endParaRPr lang="en-US" b="1">
                  <a:solidFill>
                    <a:schemeClr val="tx1"/>
                  </a:solidFill>
                  <a:latin typeface="Times" pitchFamily="18" charset="0"/>
                </a:endParaRPr>
              </a:p>
            </p:txBody>
          </p:sp>
        </p:grpSp>
        <p:pic>
          <p:nvPicPr>
            <p:cNvPr id="7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 l="1961" r="11765" b="38782"/>
            <a:stretch>
              <a:fillRect/>
            </a:stretch>
          </p:blipFill>
          <p:spPr bwMode="auto">
            <a:xfrm>
              <a:off x="7072330" y="4221103"/>
              <a:ext cx="1857388" cy="12961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cxnSp>
          <p:nvCxnSpPr>
            <p:cNvPr id="8" name="Straight Connector 40"/>
            <p:cNvCxnSpPr>
              <a:cxnSpLocks noChangeShapeType="1"/>
            </p:cNvCxnSpPr>
            <p:nvPr/>
          </p:nvCxnSpPr>
          <p:spPr bwMode="auto">
            <a:xfrm rot="5400000" flipH="1" flipV="1">
              <a:off x="7415559" y="4452770"/>
              <a:ext cx="717231" cy="685947"/>
            </a:xfrm>
            <a:prstGeom prst="line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</p:spPr>
        </p:cxnSp>
      </p:grpSp>
      <p:sp>
        <p:nvSpPr>
          <p:cNvPr id="13" name="Title 1"/>
          <p:cNvSpPr txBox="1">
            <a:spLocks/>
          </p:cNvSpPr>
          <p:nvPr/>
        </p:nvSpPr>
        <p:spPr bwMode="auto">
          <a:xfrm>
            <a:off x="395536" y="260648"/>
            <a:ext cx="8113712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>
              <a:buFont typeface="Arial Black" charset="0"/>
              <a:buNone/>
              <a:defRPr/>
            </a:pPr>
            <a:r>
              <a:rPr lang="en-US" dirty="0" smtClean="0"/>
              <a:t>HTESSEL bare soil evaporation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000" kern="1200" dirty="0" smtClean="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rPr>
              <a:t>(Balsamo et al. 2011, </a:t>
            </a:r>
            <a:r>
              <a:rPr lang="en-GB" sz="2000" kern="1200" dirty="0" err="1" smtClean="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rPr>
              <a:t>Albergel</a:t>
            </a:r>
            <a:r>
              <a:rPr lang="en-GB" sz="2000" kern="1200" dirty="0" smtClean="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rPr>
              <a:t> et al. 2012)</a:t>
            </a:r>
          </a:p>
        </p:txBody>
      </p:sp>
      <p:sp>
        <p:nvSpPr>
          <p:cNvPr id="24" name="Footer Placeholder 12"/>
          <p:cNvSpPr txBox="1">
            <a:spLocks/>
          </p:cNvSpPr>
          <p:nvPr/>
        </p:nvSpPr>
        <p:spPr bwMode="auto">
          <a:xfrm>
            <a:off x="763588" y="6608124"/>
            <a:ext cx="3107017" cy="295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BR" smtClean="0"/>
              <a:t>ICOS Annual meeting, Bruxelles 1/6/2011 - G. Balsamo </a:t>
            </a:r>
            <a:endParaRPr lang="en-GB"/>
          </a:p>
        </p:txBody>
      </p:sp>
      <p:pic>
        <p:nvPicPr>
          <p:cNvPr id="25" name="Picture 24" descr="bare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340767"/>
            <a:ext cx="4752528" cy="2816743"/>
          </a:xfrm>
          <a:prstGeom prst="rect">
            <a:avLst/>
          </a:prstGeom>
        </p:spPr>
      </p:pic>
      <p:pic>
        <p:nvPicPr>
          <p:cNvPr id="26" name="Picture 25" descr="bareg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3888" y="4221088"/>
            <a:ext cx="2916080" cy="1985063"/>
          </a:xfrm>
          <a:prstGeom prst="rect">
            <a:avLst/>
          </a:prstGeom>
        </p:spPr>
      </p:pic>
      <p:sp>
        <p:nvSpPr>
          <p:cNvPr id="27" name="Oval 26"/>
          <p:cNvSpPr/>
          <p:nvPr/>
        </p:nvSpPr>
        <p:spPr bwMode="auto">
          <a:xfrm>
            <a:off x="4283968" y="5013176"/>
            <a:ext cx="288032" cy="288032"/>
          </a:xfrm>
          <a:prstGeom prst="ellipse">
            <a:avLst/>
          </a:prstGeom>
          <a:noFill/>
          <a:ln w="2857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539552" y="4293096"/>
            <a:ext cx="4032448" cy="175432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200" b="0" dirty="0" smtClean="0">
                <a:solidFill>
                  <a:srgbClr val="000000"/>
                </a:solidFill>
                <a:latin typeface="Arial" charset="0"/>
              </a:rPr>
              <a:t>The introduction of bare ground</a:t>
            </a:r>
            <a:br>
              <a:rPr lang="en-GB" sz="1200" b="0" dirty="0" smtClean="0">
                <a:solidFill>
                  <a:srgbClr val="000000"/>
                </a:solidFill>
                <a:latin typeface="Arial" charset="0"/>
              </a:rPr>
            </a:br>
            <a:r>
              <a:rPr lang="en-GB" sz="1200" b="0" dirty="0" smtClean="0">
                <a:solidFill>
                  <a:srgbClr val="000000"/>
                </a:solidFill>
                <a:latin typeface="Arial" charset="0"/>
              </a:rPr>
              <a:t>evaporation revision (green-line) is quite</a:t>
            </a:r>
            <a:br>
              <a:rPr lang="en-GB" sz="1200" b="0" dirty="0" smtClean="0">
                <a:solidFill>
                  <a:srgbClr val="000000"/>
                </a:solidFill>
                <a:latin typeface="Arial" charset="0"/>
              </a:rPr>
            </a:br>
            <a:r>
              <a:rPr lang="en-GB" sz="1200" b="0" dirty="0" smtClean="0">
                <a:solidFill>
                  <a:srgbClr val="000000"/>
                </a:solidFill>
                <a:latin typeface="Arial" charset="0"/>
              </a:rPr>
              <a:t>effective</a:t>
            </a:r>
            <a:r>
              <a:rPr lang="en-GB" sz="12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1200" b="0" dirty="0" smtClean="0">
                <a:solidFill>
                  <a:srgbClr val="000000"/>
                </a:solidFill>
                <a:latin typeface="Arial" charset="0"/>
              </a:rPr>
              <a:t>in reducing the soil moisture </a:t>
            </a:r>
            <a:br>
              <a:rPr lang="en-GB" sz="1200" b="0" dirty="0" smtClean="0">
                <a:solidFill>
                  <a:srgbClr val="000000"/>
                </a:solidFill>
                <a:latin typeface="Arial" charset="0"/>
              </a:rPr>
            </a:br>
            <a:r>
              <a:rPr lang="en-GB" sz="1200" b="0" dirty="0" smtClean="0">
                <a:solidFill>
                  <a:srgbClr val="000000"/>
                </a:solidFill>
                <a:latin typeface="Arial" charset="0"/>
              </a:rPr>
              <a:t>below the wilting point in non-vegetated </a:t>
            </a:r>
            <a:br>
              <a:rPr lang="en-GB" sz="1200" b="0" dirty="0" smtClean="0">
                <a:solidFill>
                  <a:srgbClr val="000000"/>
                </a:solidFill>
                <a:latin typeface="Arial" charset="0"/>
              </a:rPr>
            </a:br>
            <a:r>
              <a:rPr lang="en-GB" sz="1200" b="0" dirty="0" smtClean="0">
                <a:solidFill>
                  <a:srgbClr val="000000"/>
                </a:solidFill>
                <a:latin typeface="Arial" charset="0"/>
              </a:rPr>
              <a:t>area (upper panel of figure above, at</a:t>
            </a:r>
            <a:br>
              <a:rPr lang="en-GB" sz="1200" b="0" dirty="0" smtClean="0">
                <a:solidFill>
                  <a:srgbClr val="000000"/>
                </a:solidFill>
                <a:latin typeface="Arial" charset="0"/>
              </a:rPr>
            </a:br>
            <a:r>
              <a:rPr lang="en-GB" sz="1200" b="0" dirty="0" smtClean="0">
                <a:solidFill>
                  <a:srgbClr val="000000"/>
                </a:solidFill>
                <a:latin typeface="Arial" charset="0"/>
              </a:rPr>
              <a:t>79% bare ground, SCAN site in Utah).</a:t>
            </a:r>
          </a:p>
          <a:p>
            <a:endParaRPr lang="en-GB" sz="1200" dirty="0" smtClean="0">
              <a:solidFill>
                <a:srgbClr val="000000"/>
              </a:solidFill>
              <a:latin typeface="Arial" charset="0"/>
            </a:endParaRPr>
          </a:p>
          <a:p>
            <a:r>
              <a:rPr lang="en-GB" sz="1200" dirty="0" err="1" smtClean="0">
                <a:solidFill>
                  <a:srgbClr val="000000"/>
                </a:solidFill>
                <a:latin typeface="Arial" charset="0"/>
              </a:rPr>
              <a:t>R</a:t>
            </a:r>
            <a:r>
              <a:rPr lang="en-GB" sz="1200" baseline="-25000" dirty="0" err="1" smtClean="0">
                <a:solidFill>
                  <a:srgbClr val="000000"/>
                </a:solidFill>
                <a:latin typeface="Arial" charset="0"/>
              </a:rPr>
              <a:t>c</a:t>
            </a:r>
            <a:r>
              <a:rPr lang="en-GB" sz="1200" dirty="0" smtClean="0">
                <a:solidFill>
                  <a:srgbClr val="000000"/>
                </a:solidFill>
                <a:latin typeface="Arial" charset="0"/>
              </a:rPr>
              <a:t>=</a:t>
            </a:r>
            <a:r>
              <a:rPr lang="en-GB" sz="1200" dirty="0" err="1" smtClean="0">
                <a:solidFill>
                  <a:srgbClr val="000000"/>
                </a:solidFill>
                <a:latin typeface="Arial" charset="0"/>
              </a:rPr>
              <a:t>R</a:t>
            </a:r>
            <a:r>
              <a:rPr lang="en-GB" sz="1200" baseline="-25000" dirty="0" err="1" smtClean="0">
                <a:solidFill>
                  <a:srgbClr val="000000"/>
                </a:solidFill>
                <a:latin typeface="Arial" charset="0"/>
              </a:rPr>
              <a:t>soil</a:t>
            </a:r>
            <a:r>
              <a:rPr lang="en-GB" sz="1200" dirty="0" smtClean="0">
                <a:solidFill>
                  <a:srgbClr val="000000"/>
                </a:solidFill>
                <a:latin typeface="Arial" charset="0"/>
              </a:rPr>
              <a:t> f</a:t>
            </a:r>
            <a:r>
              <a:rPr lang="en-GB" sz="1200" baseline="-25000" dirty="0" smtClean="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GB" sz="1200" dirty="0" smtClean="0">
                <a:solidFill>
                  <a:srgbClr val="000000"/>
                </a:solidFill>
                <a:latin typeface="Arial" charset="0"/>
              </a:rPr>
              <a:t>(w</a:t>
            </a:r>
            <a:r>
              <a:rPr lang="en-GB" sz="1200" baseline="-25000" dirty="0" smtClean="0">
                <a:solidFill>
                  <a:srgbClr val="000000"/>
                </a:solidFill>
                <a:latin typeface="Arial" charset="0"/>
              </a:rPr>
              <a:t>1</a:t>
            </a:r>
            <a:r>
              <a:rPr lang="en-GB" sz="1200" dirty="0" smtClean="0">
                <a:solidFill>
                  <a:srgbClr val="000000"/>
                </a:solidFill>
                <a:latin typeface="Arial" charset="0"/>
              </a:rPr>
              <a:t>)</a:t>
            </a:r>
          </a:p>
          <a:p>
            <a:endParaRPr lang="en-GB" sz="1200" b="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8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689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6896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7524328" y="3717032"/>
            <a:ext cx="9252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f</a:t>
            </a:r>
            <a:r>
              <a:rPr lang="en-GB" baseline="-25000" dirty="0" smtClean="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(w</a:t>
            </a:r>
            <a:r>
              <a:rPr lang="en-GB" baseline="-25000" dirty="0" smtClean="0">
                <a:solidFill>
                  <a:srgbClr val="000000"/>
                </a:solidFill>
                <a:latin typeface="Arial" charset="0"/>
              </a:rPr>
              <a:t>1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)</a:t>
            </a:r>
            <a:endParaRPr lang="en-GB" dirty="0"/>
          </a:p>
        </p:txBody>
      </p:sp>
      <p:sp>
        <p:nvSpPr>
          <p:cNvPr id="35" name="Rectangle 34"/>
          <p:cNvSpPr/>
          <p:nvPr/>
        </p:nvSpPr>
        <p:spPr>
          <a:xfrm>
            <a:off x="5076056" y="1340768"/>
            <a:ext cx="190770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dirty="0" smtClean="0"/>
              <a:t>ut_2129</a:t>
            </a:r>
          </a:p>
          <a:p>
            <a:r>
              <a:rPr lang="en-GB" sz="800" dirty="0" smtClean="0"/>
              <a:t>####2010###</a:t>
            </a:r>
          </a:p>
          <a:p>
            <a:r>
              <a:rPr lang="en-GB" sz="800" dirty="0" smtClean="0"/>
              <a:t>R =     0.583</a:t>
            </a:r>
          </a:p>
          <a:p>
            <a:r>
              <a:rPr lang="en-GB" sz="800" dirty="0" smtClean="0"/>
              <a:t>Bias =   0.005</a:t>
            </a:r>
          </a:p>
          <a:p>
            <a:r>
              <a:rPr lang="en-GB" sz="800" dirty="0" smtClean="0"/>
              <a:t>RMSD=    0.068</a:t>
            </a:r>
          </a:p>
          <a:p>
            <a:endParaRPr lang="en-GB" sz="800" dirty="0" smtClean="0"/>
          </a:p>
          <a:p>
            <a:r>
              <a:rPr lang="en-GB" sz="800" dirty="0" smtClean="0">
                <a:solidFill>
                  <a:srgbClr val="00B050"/>
                </a:solidFill>
              </a:rPr>
              <a:t>####2011###</a:t>
            </a:r>
          </a:p>
          <a:p>
            <a:r>
              <a:rPr lang="en-GB" sz="800" dirty="0" smtClean="0"/>
              <a:t>R =     0.906</a:t>
            </a:r>
          </a:p>
          <a:p>
            <a:r>
              <a:rPr lang="en-GB" sz="800" dirty="0" smtClean="0"/>
              <a:t>Bias =    0.033</a:t>
            </a:r>
          </a:p>
          <a:p>
            <a:r>
              <a:rPr lang="en-GB" sz="800" b="1" dirty="0" smtClean="0"/>
              <a:t>RMSD</a:t>
            </a:r>
            <a:r>
              <a:rPr lang="en-GB" sz="800" dirty="0" smtClean="0"/>
              <a:t>=    0.056</a:t>
            </a:r>
          </a:p>
          <a:p>
            <a:endParaRPr lang="en-GB" sz="800" dirty="0" smtClean="0"/>
          </a:p>
          <a:p>
            <a:endParaRPr lang="en-GB" sz="800" dirty="0" smtClean="0"/>
          </a:p>
          <a:p>
            <a:r>
              <a:rPr lang="en-GB" sz="800" b="1" dirty="0" smtClean="0"/>
              <a:t>ut_2130</a:t>
            </a:r>
          </a:p>
          <a:p>
            <a:r>
              <a:rPr lang="en-GB" sz="800" dirty="0" smtClean="0"/>
              <a:t>####2010###</a:t>
            </a:r>
          </a:p>
          <a:p>
            <a:r>
              <a:rPr lang="en-GB" sz="800" dirty="0" smtClean="0"/>
              <a:t>R =     0.685</a:t>
            </a:r>
          </a:p>
          <a:p>
            <a:r>
              <a:rPr lang="en-GB" sz="800" dirty="0" smtClean="0"/>
              <a:t>Bias =   -0.036</a:t>
            </a:r>
          </a:p>
          <a:p>
            <a:r>
              <a:rPr lang="en-GB" sz="800" dirty="0" smtClean="0"/>
              <a:t>RMSD=    0.064</a:t>
            </a:r>
          </a:p>
          <a:p>
            <a:endParaRPr lang="en-GB" sz="800" dirty="0" smtClean="0"/>
          </a:p>
          <a:p>
            <a:r>
              <a:rPr lang="en-GB" sz="800" dirty="0" smtClean="0">
                <a:solidFill>
                  <a:srgbClr val="00B050"/>
                </a:solidFill>
              </a:rPr>
              <a:t>####2011###</a:t>
            </a:r>
          </a:p>
          <a:p>
            <a:r>
              <a:rPr lang="en-GB" sz="800" dirty="0" smtClean="0"/>
              <a:t>R =     0.812</a:t>
            </a:r>
          </a:p>
          <a:p>
            <a:r>
              <a:rPr lang="en-GB" sz="800" dirty="0" smtClean="0"/>
              <a:t>Bias =   -0.037</a:t>
            </a:r>
          </a:p>
          <a:p>
            <a:r>
              <a:rPr lang="en-GB" sz="800" b="1" dirty="0" smtClean="0"/>
              <a:t>RMSD</a:t>
            </a:r>
            <a:r>
              <a:rPr lang="en-GB" sz="800" dirty="0" smtClean="0"/>
              <a:t>=    0.052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B766067F-C9F8-47F3-974E-26933F4D07CC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74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3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Slide </a:t>
            </a:r>
            <a:fld id="{D773BE5D-E149-4447-B112-C988E5841016}" type="slidenum">
              <a:rPr lang="en-GB"/>
              <a:pPr>
                <a:defRPr/>
              </a:pPr>
              <a:t>18</a:t>
            </a:fld>
            <a:endParaRPr lang="en-GB"/>
          </a:p>
        </p:txBody>
      </p:sp>
      <p:sp>
        <p:nvSpPr>
          <p:cNvPr id="6158" name="Rectangle 1"/>
          <p:cNvSpPr>
            <a:spLocks noGrp="1" noChangeArrowheads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dirty="0"/>
              <a:t>HTESSEL Transpiration</a:t>
            </a:r>
          </a:p>
        </p:txBody>
      </p:sp>
      <p:sp>
        <p:nvSpPr>
          <p:cNvPr id="61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003300"/>
            <a:ext cx="8112125" cy="547688"/>
          </a:xfrm>
        </p:spPr>
        <p:txBody>
          <a:bodyPr/>
          <a:lstStyle/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dirty="0" smtClean="0">
                <a:solidFill>
                  <a:srgbClr val="009900"/>
                </a:solidFill>
              </a:rPr>
              <a:t>Sensible heat</a:t>
            </a:r>
            <a:r>
              <a:rPr lang="en-GB" dirty="0" smtClean="0"/>
              <a:t> (</a:t>
            </a:r>
            <a:r>
              <a:rPr lang="en-GB" i="1" dirty="0" smtClean="0">
                <a:solidFill>
                  <a:srgbClr val="009900"/>
                </a:solidFill>
              </a:rPr>
              <a:t>H</a:t>
            </a:r>
            <a:r>
              <a:rPr lang="en-GB" dirty="0" smtClean="0"/>
              <a:t>), the resistance formulation</a:t>
            </a:r>
          </a:p>
        </p:txBody>
      </p:sp>
      <p:graphicFrame>
        <p:nvGraphicFramePr>
          <p:cNvPr id="6146" name="Object 3"/>
          <p:cNvGraphicFramePr>
            <a:graphicFrameLocks noChangeAspect="1"/>
          </p:cNvGraphicFramePr>
          <p:nvPr/>
        </p:nvGraphicFramePr>
        <p:xfrm>
          <a:off x="577850" y="1441450"/>
          <a:ext cx="3641725" cy="167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77" r:id="rId4" imgW="3197880" imgH="1125360" progId="">
                  <p:embed/>
                </p:oleObj>
              </mc:Choice>
              <mc:Fallback>
                <p:oleObj r:id="rId4" imgW="3197880" imgH="1125360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850" y="1441450"/>
                        <a:ext cx="3641725" cy="167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355600" y="3175000"/>
            <a:ext cx="8382000" cy="558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pitchFamily="2" charset="2"/>
              <a:buChar char=""/>
              <a:tabLst>
                <a:tab pos="288925" algn="l"/>
                <a:tab pos="1203325" algn="l"/>
                <a:tab pos="2117725" algn="l"/>
                <a:tab pos="3032125" algn="l"/>
                <a:tab pos="3946525" algn="l"/>
                <a:tab pos="4860925" algn="l"/>
                <a:tab pos="5775325" algn="l"/>
                <a:tab pos="6689725" algn="l"/>
                <a:tab pos="7604125" algn="l"/>
                <a:tab pos="8518525" algn="l"/>
                <a:tab pos="9432925" algn="l"/>
                <a:tab pos="10347325" algn="l"/>
              </a:tabLst>
            </a:pPr>
            <a:r>
              <a:rPr lang="en-GB" sz="2200" dirty="0">
                <a:solidFill>
                  <a:srgbClr val="009900"/>
                </a:solidFill>
                <a:latin typeface="Arial" charset="0"/>
              </a:rPr>
              <a:t>Evaporation</a:t>
            </a:r>
            <a:r>
              <a:rPr lang="en-GB" sz="2200" dirty="0">
                <a:solidFill>
                  <a:srgbClr val="000000"/>
                </a:solidFill>
                <a:latin typeface="Arial" charset="0"/>
              </a:rPr>
              <a:t> (</a:t>
            </a:r>
            <a:r>
              <a:rPr lang="en-GB" sz="2200" i="1" dirty="0">
                <a:solidFill>
                  <a:srgbClr val="009900"/>
                </a:solidFill>
                <a:latin typeface="Arial" charset="0"/>
              </a:rPr>
              <a:t>E</a:t>
            </a:r>
            <a:r>
              <a:rPr lang="en-GB" sz="2200" dirty="0">
                <a:solidFill>
                  <a:srgbClr val="000000"/>
                </a:solidFill>
                <a:latin typeface="Arial" charset="0"/>
              </a:rPr>
              <a:t>), the resistance formulation (the </a:t>
            </a:r>
            <a:r>
              <a:rPr lang="en-GB" sz="2200" dirty="0">
                <a:solidFill>
                  <a:srgbClr val="009900"/>
                </a:solidFill>
                <a:latin typeface="Arial" charset="0"/>
              </a:rPr>
              <a:t>big leaf approximation</a:t>
            </a:r>
            <a:r>
              <a:rPr lang="en-GB" sz="22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GB" sz="2200" dirty="0" err="1">
                <a:solidFill>
                  <a:srgbClr val="000000"/>
                </a:solidFill>
                <a:latin typeface="Arial" charset="0"/>
              </a:rPr>
              <a:t>Deardorff</a:t>
            </a:r>
            <a:r>
              <a:rPr lang="en-GB" sz="2200" dirty="0">
                <a:solidFill>
                  <a:srgbClr val="000000"/>
                </a:solidFill>
                <a:latin typeface="Arial" charset="0"/>
              </a:rPr>
              <a:t> 1978, </a:t>
            </a:r>
            <a:r>
              <a:rPr lang="en-GB" sz="2200" dirty="0" err="1">
                <a:solidFill>
                  <a:srgbClr val="000000"/>
                </a:solidFill>
                <a:latin typeface="Arial" charset="0"/>
              </a:rPr>
              <a:t>Monteith</a:t>
            </a:r>
            <a:r>
              <a:rPr lang="en-GB" sz="2200" dirty="0">
                <a:solidFill>
                  <a:srgbClr val="000000"/>
                </a:solidFill>
                <a:latin typeface="Arial" charset="0"/>
              </a:rPr>
              <a:t> 1965)‏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07963" y="4260850"/>
            <a:ext cx="3987800" cy="1922463"/>
            <a:chOff x="131" y="2684"/>
            <a:chExt cx="2512" cy="1211"/>
          </a:xfrm>
        </p:grpSpPr>
        <p:sp>
          <p:nvSpPr>
            <p:cNvPr id="6162" name="Line 6"/>
            <p:cNvSpPr>
              <a:spLocks noChangeShapeType="1"/>
            </p:cNvSpPr>
            <p:nvPr/>
          </p:nvSpPr>
          <p:spPr bwMode="auto">
            <a:xfrm>
              <a:off x="632" y="3896"/>
              <a:ext cx="1400" cy="1"/>
            </a:xfrm>
            <a:prstGeom prst="line">
              <a:avLst/>
            </a:prstGeom>
            <a:noFill/>
            <a:ln w="9360">
              <a:solidFill>
                <a:srgbClr val="66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163" name="Line 7"/>
            <p:cNvSpPr>
              <a:spLocks noChangeShapeType="1"/>
            </p:cNvSpPr>
            <p:nvPr/>
          </p:nvSpPr>
          <p:spPr bwMode="auto">
            <a:xfrm flipV="1">
              <a:off x="1290" y="3527"/>
              <a:ext cx="1" cy="370"/>
            </a:xfrm>
            <a:prstGeom prst="line">
              <a:avLst/>
            </a:prstGeom>
            <a:noFill/>
            <a:ln w="63360">
              <a:solidFill>
                <a:srgbClr val="0099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164" name="Line 8"/>
            <p:cNvSpPr>
              <a:spLocks noChangeShapeType="1"/>
            </p:cNvSpPr>
            <p:nvPr/>
          </p:nvSpPr>
          <p:spPr bwMode="auto">
            <a:xfrm>
              <a:off x="846" y="3528"/>
              <a:ext cx="856" cy="1"/>
            </a:xfrm>
            <a:prstGeom prst="line">
              <a:avLst/>
            </a:prstGeom>
            <a:noFill/>
            <a:ln w="22320">
              <a:solidFill>
                <a:srgbClr val="0099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165" name="Line 9"/>
            <p:cNvSpPr>
              <a:spLocks noChangeShapeType="1"/>
            </p:cNvSpPr>
            <p:nvPr/>
          </p:nvSpPr>
          <p:spPr bwMode="auto">
            <a:xfrm>
              <a:off x="850" y="3024"/>
              <a:ext cx="856" cy="1"/>
            </a:xfrm>
            <a:prstGeom prst="line">
              <a:avLst/>
            </a:prstGeom>
            <a:noFill/>
            <a:ln w="22320">
              <a:solidFill>
                <a:srgbClr val="0099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166" name="Line 10"/>
            <p:cNvSpPr>
              <a:spLocks noChangeShapeType="1"/>
            </p:cNvSpPr>
            <p:nvPr/>
          </p:nvSpPr>
          <p:spPr bwMode="auto">
            <a:xfrm>
              <a:off x="1700" y="3024"/>
              <a:ext cx="8" cy="510"/>
            </a:xfrm>
            <a:prstGeom prst="line">
              <a:avLst/>
            </a:prstGeom>
            <a:noFill/>
            <a:ln w="22320">
              <a:solidFill>
                <a:srgbClr val="0099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167" name="Line 11"/>
            <p:cNvSpPr>
              <a:spLocks noChangeShapeType="1"/>
            </p:cNvSpPr>
            <p:nvPr/>
          </p:nvSpPr>
          <p:spPr bwMode="auto">
            <a:xfrm flipV="1">
              <a:off x="848" y="3021"/>
              <a:ext cx="1" cy="244"/>
            </a:xfrm>
            <a:prstGeom prst="line">
              <a:avLst/>
            </a:prstGeom>
            <a:noFill/>
            <a:ln w="22320">
              <a:solidFill>
                <a:srgbClr val="0099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168" name="Line 12"/>
            <p:cNvSpPr>
              <a:spLocks noChangeShapeType="1"/>
            </p:cNvSpPr>
            <p:nvPr/>
          </p:nvSpPr>
          <p:spPr bwMode="auto">
            <a:xfrm flipV="1">
              <a:off x="848" y="3333"/>
              <a:ext cx="1" cy="196"/>
            </a:xfrm>
            <a:prstGeom prst="line">
              <a:avLst/>
            </a:prstGeom>
            <a:noFill/>
            <a:ln w="22320">
              <a:solidFill>
                <a:srgbClr val="0099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169" name="Line 13"/>
            <p:cNvSpPr>
              <a:spLocks noChangeShapeType="1"/>
            </p:cNvSpPr>
            <p:nvPr/>
          </p:nvSpPr>
          <p:spPr bwMode="auto">
            <a:xfrm>
              <a:off x="845" y="3265"/>
              <a:ext cx="60" cy="2"/>
            </a:xfrm>
            <a:prstGeom prst="line">
              <a:avLst/>
            </a:prstGeom>
            <a:noFill/>
            <a:ln w="22320">
              <a:solidFill>
                <a:srgbClr val="0099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170" name="Line 14"/>
            <p:cNvSpPr>
              <a:spLocks noChangeShapeType="1"/>
            </p:cNvSpPr>
            <p:nvPr/>
          </p:nvSpPr>
          <p:spPr bwMode="auto">
            <a:xfrm>
              <a:off x="851" y="3331"/>
              <a:ext cx="60" cy="2"/>
            </a:xfrm>
            <a:prstGeom prst="line">
              <a:avLst/>
            </a:prstGeom>
            <a:noFill/>
            <a:ln w="22320">
              <a:solidFill>
                <a:srgbClr val="0099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171" name="Oval 15"/>
            <p:cNvSpPr>
              <a:spLocks noChangeArrowheads="1"/>
            </p:cNvSpPr>
            <p:nvPr/>
          </p:nvSpPr>
          <p:spPr bwMode="auto">
            <a:xfrm>
              <a:off x="898" y="3194"/>
              <a:ext cx="202" cy="208"/>
            </a:xfrm>
            <a:prstGeom prst="ellipse">
              <a:avLst/>
            </a:prstGeom>
            <a:noFill/>
            <a:ln w="22320">
              <a:solidFill>
                <a:srgbClr val="0099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2" name="Freeform 16"/>
            <p:cNvSpPr>
              <a:spLocks noChangeArrowheads="1"/>
            </p:cNvSpPr>
            <p:nvPr/>
          </p:nvSpPr>
          <p:spPr bwMode="auto">
            <a:xfrm>
              <a:off x="897" y="3270"/>
              <a:ext cx="9" cy="64"/>
            </a:xfrm>
            <a:custGeom>
              <a:avLst/>
              <a:gdLst>
                <a:gd name="T0" fmla="*/ 3 w 9"/>
                <a:gd name="T1" fmla="*/ 0 h 64"/>
                <a:gd name="T2" fmla="*/ 1 w 9"/>
                <a:gd name="T3" fmla="*/ 36 h 64"/>
                <a:gd name="T4" fmla="*/ 9 w 9"/>
                <a:gd name="T5" fmla="*/ 64 h 64"/>
                <a:gd name="T6" fmla="*/ 0 60000 65536"/>
                <a:gd name="T7" fmla="*/ 0 60000 65536"/>
                <a:gd name="T8" fmla="*/ 0 60000 65536"/>
                <a:gd name="T9" fmla="*/ 0 w 9"/>
                <a:gd name="T10" fmla="*/ 0 h 64"/>
                <a:gd name="T11" fmla="*/ 9 w 9"/>
                <a:gd name="T12" fmla="*/ 64 h 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64">
                  <a:moveTo>
                    <a:pt x="3" y="0"/>
                  </a:moveTo>
                  <a:cubicBezTo>
                    <a:pt x="1" y="12"/>
                    <a:pt x="0" y="25"/>
                    <a:pt x="1" y="36"/>
                  </a:cubicBezTo>
                  <a:cubicBezTo>
                    <a:pt x="2" y="47"/>
                    <a:pt x="8" y="60"/>
                    <a:pt x="9" y="64"/>
                  </a:cubicBezTo>
                </a:path>
              </a:pathLst>
            </a:custGeom>
            <a:noFill/>
            <a:ln w="255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73" name="Freeform 17"/>
            <p:cNvSpPr>
              <a:spLocks noChangeArrowheads="1"/>
            </p:cNvSpPr>
            <p:nvPr/>
          </p:nvSpPr>
          <p:spPr bwMode="auto">
            <a:xfrm>
              <a:off x="642" y="3278"/>
              <a:ext cx="369" cy="44"/>
            </a:xfrm>
            <a:custGeom>
              <a:avLst/>
              <a:gdLst>
                <a:gd name="T0" fmla="*/ 0 w 494"/>
                <a:gd name="T1" fmla="*/ 9 h 72"/>
                <a:gd name="T2" fmla="*/ 17 w 494"/>
                <a:gd name="T3" fmla="*/ 9 h 72"/>
                <a:gd name="T4" fmla="*/ 32 w 494"/>
                <a:gd name="T5" fmla="*/ 1 h 72"/>
                <a:gd name="T6" fmla="*/ 49 w 494"/>
                <a:gd name="T7" fmla="*/ 16 h 72"/>
                <a:gd name="T8" fmla="*/ 69 w 494"/>
                <a:gd name="T9" fmla="*/ 2 h 72"/>
                <a:gd name="T10" fmla="*/ 81 w 494"/>
                <a:gd name="T11" fmla="*/ 16 h 72"/>
                <a:gd name="T12" fmla="*/ 103 w 494"/>
                <a:gd name="T13" fmla="*/ 2 h 72"/>
                <a:gd name="T14" fmla="*/ 122 w 494"/>
                <a:gd name="T15" fmla="*/ 16 h 72"/>
                <a:gd name="T16" fmla="*/ 138 w 494"/>
                <a:gd name="T17" fmla="*/ 2 h 72"/>
                <a:gd name="T18" fmla="*/ 155 w 494"/>
                <a:gd name="T19" fmla="*/ 16 h 72"/>
                <a:gd name="T20" fmla="*/ 171 w 494"/>
                <a:gd name="T21" fmla="*/ 1 h 72"/>
                <a:gd name="T22" fmla="*/ 182 w 494"/>
                <a:gd name="T23" fmla="*/ 10 h 72"/>
                <a:gd name="T24" fmla="*/ 206 w 494"/>
                <a:gd name="T25" fmla="*/ 10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94"/>
                <a:gd name="T40" fmla="*/ 0 h 72"/>
                <a:gd name="T41" fmla="*/ 494 w 494"/>
                <a:gd name="T42" fmla="*/ 72 h 7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94" h="72">
                  <a:moveTo>
                    <a:pt x="0" y="40"/>
                  </a:moveTo>
                  <a:cubicBezTo>
                    <a:pt x="7" y="40"/>
                    <a:pt x="29" y="46"/>
                    <a:pt x="42" y="40"/>
                  </a:cubicBezTo>
                  <a:cubicBezTo>
                    <a:pt x="55" y="34"/>
                    <a:pt x="64" y="1"/>
                    <a:pt x="76" y="6"/>
                  </a:cubicBezTo>
                  <a:cubicBezTo>
                    <a:pt x="88" y="11"/>
                    <a:pt x="101" y="68"/>
                    <a:pt x="116" y="70"/>
                  </a:cubicBezTo>
                  <a:cubicBezTo>
                    <a:pt x="131" y="72"/>
                    <a:pt x="152" y="7"/>
                    <a:pt x="166" y="8"/>
                  </a:cubicBezTo>
                  <a:cubicBezTo>
                    <a:pt x="179" y="8"/>
                    <a:pt x="182" y="68"/>
                    <a:pt x="196" y="68"/>
                  </a:cubicBezTo>
                  <a:cubicBezTo>
                    <a:pt x="210" y="68"/>
                    <a:pt x="232" y="8"/>
                    <a:pt x="248" y="8"/>
                  </a:cubicBezTo>
                  <a:cubicBezTo>
                    <a:pt x="264" y="8"/>
                    <a:pt x="278" y="68"/>
                    <a:pt x="292" y="68"/>
                  </a:cubicBezTo>
                  <a:cubicBezTo>
                    <a:pt x="306" y="68"/>
                    <a:pt x="318" y="8"/>
                    <a:pt x="332" y="8"/>
                  </a:cubicBezTo>
                  <a:cubicBezTo>
                    <a:pt x="346" y="8"/>
                    <a:pt x="361" y="69"/>
                    <a:pt x="374" y="68"/>
                  </a:cubicBezTo>
                  <a:cubicBezTo>
                    <a:pt x="387" y="67"/>
                    <a:pt x="399" y="8"/>
                    <a:pt x="410" y="4"/>
                  </a:cubicBezTo>
                  <a:cubicBezTo>
                    <a:pt x="421" y="0"/>
                    <a:pt x="424" y="37"/>
                    <a:pt x="438" y="44"/>
                  </a:cubicBezTo>
                  <a:cubicBezTo>
                    <a:pt x="452" y="51"/>
                    <a:pt x="482" y="44"/>
                    <a:pt x="494" y="44"/>
                  </a:cubicBezTo>
                </a:path>
              </a:pathLst>
            </a:custGeom>
            <a:noFill/>
            <a:ln w="22320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74" name="Freeform 18"/>
            <p:cNvSpPr>
              <a:spLocks noChangeArrowheads="1"/>
            </p:cNvSpPr>
            <p:nvPr/>
          </p:nvSpPr>
          <p:spPr bwMode="auto">
            <a:xfrm>
              <a:off x="621" y="2958"/>
              <a:ext cx="44" cy="344"/>
            </a:xfrm>
            <a:custGeom>
              <a:avLst/>
              <a:gdLst>
                <a:gd name="T0" fmla="*/ 24 w 44"/>
                <a:gd name="T1" fmla="*/ 344 h 344"/>
                <a:gd name="T2" fmla="*/ 24 w 44"/>
                <a:gd name="T3" fmla="*/ 318 h 344"/>
                <a:gd name="T4" fmla="*/ 4 w 44"/>
                <a:gd name="T5" fmla="*/ 297 h 344"/>
                <a:gd name="T6" fmla="*/ 43 w 44"/>
                <a:gd name="T7" fmla="*/ 272 h 344"/>
                <a:gd name="T8" fmla="*/ 5 w 44"/>
                <a:gd name="T9" fmla="*/ 242 h 344"/>
                <a:gd name="T10" fmla="*/ 42 w 44"/>
                <a:gd name="T11" fmla="*/ 223 h 344"/>
                <a:gd name="T12" fmla="*/ 5 w 44"/>
                <a:gd name="T13" fmla="*/ 191 h 344"/>
                <a:gd name="T14" fmla="*/ 42 w 44"/>
                <a:gd name="T15" fmla="*/ 164 h 344"/>
                <a:gd name="T16" fmla="*/ 5 w 44"/>
                <a:gd name="T17" fmla="*/ 139 h 344"/>
                <a:gd name="T18" fmla="*/ 42 w 44"/>
                <a:gd name="T19" fmla="*/ 113 h 344"/>
                <a:gd name="T20" fmla="*/ 2 w 44"/>
                <a:gd name="T21" fmla="*/ 91 h 344"/>
                <a:gd name="T22" fmla="*/ 27 w 44"/>
                <a:gd name="T23" fmla="*/ 74 h 344"/>
                <a:gd name="T24" fmla="*/ 26 w 44"/>
                <a:gd name="T25" fmla="*/ 0 h 344"/>
                <a:gd name="T26" fmla="*/ 24 w 44"/>
                <a:gd name="T27" fmla="*/ 42 h 344"/>
                <a:gd name="T28" fmla="*/ 28 w 44"/>
                <a:gd name="T29" fmla="*/ 42 h 34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4"/>
                <a:gd name="T46" fmla="*/ 0 h 344"/>
                <a:gd name="T47" fmla="*/ 44 w 44"/>
                <a:gd name="T48" fmla="*/ 344 h 34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4" h="344">
                  <a:moveTo>
                    <a:pt x="24" y="344"/>
                  </a:moveTo>
                  <a:cubicBezTo>
                    <a:pt x="24" y="340"/>
                    <a:pt x="28" y="326"/>
                    <a:pt x="24" y="318"/>
                  </a:cubicBezTo>
                  <a:cubicBezTo>
                    <a:pt x="21" y="310"/>
                    <a:pt x="1" y="304"/>
                    <a:pt x="4" y="297"/>
                  </a:cubicBezTo>
                  <a:cubicBezTo>
                    <a:pt x="7" y="290"/>
                    <a:pt x="42" y="282"/>
                    <a:pt x="43" y="272"/>
                  </a:cubicBezTo>
                  <a:cubicBezTo>
                    <a:pt x="44" y="263"/>
                    <a:pt x="4" y="250"/>
                    <a:pt x="5" y="242"/>
                  </a:cubicBezTo>
                  <a:cubicBezTo>
                    <a:pt x="5" y="233"/>
                    <a:pt x="42" y="232"/>
                    <a:pt x="42" y="223"/>
                  </a:cubicBezTo>
                  <a:cubicBezTo>
                    <a:pt x="42" y="214"/>
                    <a:pt x="5" y="201"/>
                    <a:pt x="5" y="191"/>
                  </a:cubicBezTo>
                  <a:cubicBezTo>
                    <a:pt x="5" y="181"/>
                    <a:pt x="42" y="172"/>
                    <a:pt x="42" y="164"/>
                  </a:cubicBezTo>
                  <a:cubicBezTo>
                    <a:pt x="42" y="155"/>
                    <a:pt x="5" y="148"/>
                    <a:pt x="5" y="139"/>
                  </a:cubicBezTo>
                  <a:cubicBezTo>
                    <a:pt x="5" y="130"/>
                    <a:pt x="42" y="121"/>
                    <a:pt x="42" y="113"/>
                  </a:cubicBezTo>
                  <a:cubicBezTo>
                    <a:pt x="41" y="105"/>
                    <a:pt x="5" y="98"/>
                    <a:pt x="2" y="91"/>
                  </a:cubicBezTo>
                  <a:cubicBezTo>
                    <a:pt x="0" y="84"/>
                    <a:pt x="23" y="89"/>
                    <a:pt x="27" y="74"/>
                  </a:cubicBezTo>
                  <a:cubicBezTo>
                    <a:pt x="31" y="59"/>
                    <a:pt x="26" y="5"/>
                    <a:pt x="26" y="0"/>
                  </a:cubicBezTo>
                  <a:lnTo>
                    <a:pt x="24" y="42"/>
                  </a:lnTo>
                  <a:lnTo>
                    <a:pt x="28" y="42"/>
                  </a:lnTo>
                </a:path>
              </a:pathLst>
            </a:custGeom>
            <a:noFill/>
            <a:ln w="22320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75" name="Line 19"/>
            <p:cNvSpPr>
              <a:spLocks noChangeShapeType="1"/>
            </p:cNvSpPr>
            <p:nvPr/>
          </p:nvSpPr>
          <p:spPr bwMode="auto">
            <a:xfrm>
              <a:off x="655" y="2960"/>
              <a:ext cx="595" cy="1"/>
            </a:xfrm>
            <a:prstGeom prst="line">
              <a:avLst/>
            </a:prstGeom>
            <a:noFill/>
            <a:ln w="22320">
              <a:solidFill>
                <a:srgbClr val="000099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176" name="Oval 20"/>
            <p:cNvSpPr>
              <a:spLocks noChangeArrowheads="1"/>
            </p:cNvSpPr>
            <p:nvPr/>
          </p:nvSpPr>
          <p:spPr bwMode="auto">
            <a:xfrm>
              <a:off x="1246" y="2940"/>
              <a:ext cx="47" cy="47"/>
            </a:xfrm>
            <a:prstGeom prst="ellipse">
              <a:avLst/>
            </a:prstGeom>
            <a:solidFill>
              <a:srgbClr val="000099"/>
            </a:solidFill>
            <a:ln w="9360">
              <a:solidFill>
                <a:srgbClr val="0000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6148" name="Object 21"/>
            <p:cNvGraphicFramePr>
              <a:graphicFrameLocks noChangeAspect="1"/>
            </p:cNvGraphicFramePr>
            <p:nvPr/>
          </p:nvGraphicFramePr>
          <p:xfrm>
            <a:off x="1017" y="2684"/>
            <a:ext cx="543" cy="1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678" r:id="rId6" imgW="798480" imgH="213840" progId="">
                    <p:embed/>
                  </p:oleObj>
                </mc:Choice>
                <mc:Fallback>
                  <p:oleObj r:id="rId6" imgW="798480" imgH="213840" progId="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17" y="2684"/>
                          <a:ext cx="543" cy="19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49" name="Object 22"/>
            <p:cNvGraphicFramePr>
              <a:graphicFrameLocks noChangeAspect="1"/>
            </p:cNvGraphicFramePr>
            <p:nvPr/>
          </p:nvGraphicFramePr>
          <p:xfrm>
            <a:off x="479" y="3042"/>
            <a:ext cx="134" cy="2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679" r:id="rId8" imgW="239400" imgH="213840" progId="">
                    <p:embed/>
                  </p:oleObj>
                </mc:Choice>
                <mc:Fallback>
                  <p:oleObj r:id="rId8" imgW="239400" imgH="213840" progId="">
                    <p:embed/>
                    <p:pic>
                      <p:nvPicPr>
                        <p:cNvPr id="0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9" y="3042"/>
                          <a:ext cx="134" cy="20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50" name="Object 23"/>
            <p:cNvGraphicFramePr>
              <a:graphicFrameLocks noChangeAspect="1"/>
            </p:cNvGraphicFramePr>
            <p:nvPr/>
          </p:nvGraphicFramePr>
          <p:xfrm>
            <a:off x="726" y="3283"/>
            <a:ext cx="124" cy="2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680" r:id="rId10" imgW="240120" imgH="213840" progId="">
                    <p:embed/>
                  </p:oleObj>
                </mc:Choice>
                <mc:Fallback>
                  <p:oleObj r:id="rId10" imgW="240120" imgH="213840" progId="">
                    <p:embed/>
                    <p:pic>
                      <p:nvPicPr>
                        <p:cNvPr id="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6" y="3283"/>
                          <a:ext cx="124" cy="20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51" name="Object 24"/>
            <p:cNvGraphicFramePr>
              <a:graphicFrameLocks noChangeAspect="1"/>
            </p:cNvGraphicFramePr>
            <p:nvPr/>
          </p:nvGraphicFramePr>
          <p:xfrm>
            <a:off x="1108" y="3184"/>
            <a:ext cx="145" cy="2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681" r:id="rId12" imgW="250920" imgH="213840" progId="">
                    <p:embed/>
                  </p:oleObj>
                </mc:Choice>
                <mc:Fallback>
                  <p:oleObj r:id="rId12" imgW="250920" imgH="213840" progId="">
                    <p:embed/>
                    <p:pic>
                      <p:nvPicPr>
                        <p:cNvPr id="0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08" y="3184"/>
                          <a:ext cx="145" cy="20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52" name="Object 25"/>
            <p:cNvGraphicFramePr>
              <a:graphicFrameLocks noChangeAspect="1"/>
            </p:cNvGraphicFramePr>
            <p:nvPr/>
          </p:nvGraphicFramePr>
          <p:xfrm>
            <a:off x="131" y="3089"/>
            <a:ext cx="318" cy="3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682" r:id="rId14" imgW="216720" imgH="178200" progId="">
                    <p:embed/>
                  </p:oleObj>
                </mc:Choice>
                <mc:Fallback>
                  <p:oleObj r:id="rId14" imgW="216720" imgH="178200" progId="">
                    <p:embed/>
                    <p:pic>
                      <p:nvPicPr>
                        <p:cNvPr id="0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1" y="3089"/>
                          <a:ext cx="318" cy="31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53" name="Object 26"/>
            <p:cNvGraphicFramePr>
              <a:graphicFrameLocks noChangeAspect="1"/>
            </p:cNvGraphicFramePr>
            <p:nvPr/>
          </p:nvGraphicFramePr>
          <p:xfrm>
            <a:off x="2273" y="3089"/>
            <a:ext cx="371" cy="3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683" r:id="rId16" imgW="242640" imgH="178200" progId="">
                    <p:embed/>
                  </p:oleObj>
                </mc:Choice>
                <mc:Fallback>
                  <p:oleObj r:id="rId16" imgW="242640" imgH="178200" progId="">
                    <p:embed/>
                    <p:pic>
                      <p:nvPicPr>
                        <p:cNvPr id="0" name="Object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73" y="3089"/>
                          <a:ext cx="371" cy="31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77" name="Freeform 27"/>
            <p:cNvSpPr>
              <a:spLocks noChangeArrowheads="1"/>
            </p:cNvSpPr>
            <p:nvPr/>
          </p:nvSpPr>
          <p:spPr bwMode="auto">
            <a:xfrm>
              <a:off x="1741" y="2950"/>
              <a:ext cx="44" cy="344"/>
            </a:xfrm>
            <a:custGeom>
              <a:avLst/>
              <a:gdLst>
                <a:gd name="T0" fmla="*/ 24 w 44"/>
                <a:gd name="T1" fmla="*/ 344 h 344"/>
                <a:gd name="T2" fmla="*/ 24 w 44"/>
                <a:gd name="T3" fmla="*/ 318 h 344"/>
                <a:gd name="T4" fmla="*/ 4 w 44"/>
                <a:gd name="T5" fmla="*/ 297 h 344"/>
                <a:gd name="T6" fmla="*/ 43 w 44"/>
                <a:gd name="T7" fmla="*/ 272 h 344"/>
                <a:gd name="T8" fmla="*/ 5 w 44"/>
                <a:gd name="T9" fmla="*/ 242 h 344"/>
                <a:gd name="T10" fmla="*/ 42 w 44"/>
                <a:gd name="T11" fmla="*/ 223 h 344"/>
                <a:gd name="T12" fmla="*/ 5 w 44"/>
                <a:gd name="T13" fmla="*/ 191 h 344"/>
                <a:gd name="T14" fmla="*/ 42 w 44"/>
                <a:gd name="T15" fmla="*/ 164 h 344"/>
                <a:gd name="T16" fmla="*/ 5 w 44"/>
                <a:gd name="T17" fmla="*/ 139 h 344"/>
                <a:gd name="T18" fmla="*/ 42 w 44"/>
                <a:gd name="T19" fmla="*/ 113 h 344"/>
                <a:gd name="T20" fmla="*/ 2 w 44"/>
                <a:gd name="T21" fmla="*/ 91 h 344"/>
                <a:gd name="T22" fmla="*/ 27 w 44"/>
                <a:gd name="T23" fmla="*/ 74 h 344"/>
                <a:gd name="T24" fmla="*/ 26 w 44"/>
                <a:gd name="T25" fmla="*/ 0 h 344"/>
                <a:gd name="T26" fmla="*/ 24 w 44"/>
                <a:gd name="T27" fmla="*/ 42 h 344"/>
                <a:gd name="T28" fmla="*/ 28 w 44"/>
                <a:gd name="T29" fmla="*/ 42 h 34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4"/>
                <a:gd name="T46" fmla="*/ 0 h 344"/>
                <a:gd name="T47" fmla="*/ 44 w 44"/>
                <a:gd name="T48" fmla="*/ 344 h 34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4" h="344">
                  <a:moveTo>
                    <a:pt x="24" y="344"/>
                  </a:moveTo>
                  <a:cubicBezTo>
                    <a:pt x="24" y="340"/>
                    <a:pt x="28" y="326"/>
                    <a:pt x="24" y="318"/>
                  </a:cubicBezTo>
                  <a:cubicBezTo>
                    <a:pt x="21" y="310"/>
                    <a:pt x="1" y="304"/>
                    <a:pt x="4" y="297"/>
                  </a:cubicBezTo>
                  <a:cubicBezTo>
                    <a:pt x="7" y="290"/>
                    <a:pt x="42" y="282"/>
                    <a:pt x="43" y="272"/>
                  </a:cubicBezTo>
                  <a:cubicBezTo>
                    <a:pt x="44" y="263"/>
                    <a:pt x="4" y="250"/>
                    <a:pt x="5" y="242"/>
                  </a:cubicBezTo>
                  <a:cubicBezTo>
                    <a:pt x="5" y="233"/>
                    <a:pt x="42" y="232"/>
                    <a:pt x="42" y="223"/>
                  </a:cubicBezTo>
                  <a:cubicBezTo>
                    <a:pt x="42" y="214"/>
                    <a:pt x="5" y="201"/>
                    <a:pt x="5" y="191"/>
                  </a:cubicBezTo>
                  <a:cubicBezTo>
                    <a:pt x="5" y="181"/>
                    <a:pt x="42" y="172"/>
                    <a:pt x="42" y="164"/>
                  </a:cubicBezTo>
                  <a:cubicBezTo>
                    <a:pt x="42" y="155"/>
                    <a:pt x="5" y="148"/>
                    <a:pt x="5" y="139"/>
                  </a:cubicBezTo>
                  <a:cubicBezTo>
                    <a:pt x="5" y="130"/>
                    <a:pt x="42" y="121"/>
                    <a:pt x="42" y="113"/>
                  </a:cubicBezTo>
                  <a:cubicBezTo>
                    <a:pt x="41" y="105"/>
                    <a:pt x="5" y="98"/>
                    <a:pt x="2" y="91"/>
                  </a:cubicBezTo>
                  <a:cubicBezTo>
                    <a:pt x="0" y="84"/>
                    <a:pt x="23" y="89"/>
                    <a:pt x="27" y="74"/>
                  </a:cubicBezTo>
                  <a:cubicBezTo>
                    <a:pt x="31" y="59"/>
                    <a:pt x="26" y="5"/>
                    <a:pt x="26" y="0"/>
                  </a:cubicBezTo>
                  <a:lnTo>
                    <a:pt x="24" y="42"/>
                  </a:lnTo>
                  <a:lnTo>
                    <a:pt x="28" y="42"/>
                  </a:lnTo>
                </a:path>
              </a:pathLst>
            </a:custGeom>
            <a:noFill/>
            <a:ln w="22320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78" name="Line 28"/>
            <p:cNvSpPr>
              <a:spLocks noChangeShapeType="1"/>
            </p:cNvSpPr>
            <p:nvPr/>
          </p:nvSpPr>
          <p:spPr bwMode="auto">
            <a:xfrm flipV="1">
              <a:off x="1295" y="2951"/>
              <a:ext cx="475" cy="10"/>
            </a:xfrm>
            <a:prstGeom prst="line">
              <a:avLst/>
            </a:prstGeom>
            <a:noFill/>
            <a:ln w="22320">
              <a:solidFill>
                <a:srgbClr val="000099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graphicFrame>
          <p:nvGraphicFramePr>
            <p:cNvPr id="6154" name="Object 29"/>
            <p:cNvGraphicFramePr>
              <a:graphicFrameLocks noChangeAspect="1"/>
            </p:cNvGraphicFramePr>
            <p:nvPr/>
          </p:nvGraphicFramePr>
          <p:xfrm>
            <a:off x="1757" y="3283"/>
            <a:ext cx="190" cy="2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684" r:id="rId18" imgW="328680" imgH="213840" progId="">
                    <p:embed/>
                  </p:oleObj>
                </mc:Choice>
                <mc:Fallback>
                  <p:oleObj r:id="rId18" imgW="328680" imgH="213840" progId="">
                    <p:embed/>
                    <p:pic>
                      <p:nvPicPr>
                        <p:cNvPr id="0" name="Object 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57" y="3283"/>
                          <a:ext cx="190" cy="20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79" name="Oval 30"/>
            <p:cNvSpPr>
              <a:spLocks noChangeArrowheads="1"/>
            </p:cNvSpPr>
            <p:nvPr/>
          </p:nvSpPr>
          <p:spPr bwMode="auto">
            <a:xfrm>
              <a:off x="1734" y="3268"/>
              <a:ext cx="47" cy="47"/>
            </a:xfrm>
            <a:prstGeom prst="ellipse">
              <a:avLst/>
            </a:prstGeom>
            <a:solidFill>
              <a:srgbClr val="000099"/>
            </a:solidFill>
            <a:ln w="9360">
              <a:solidFill>
                <a:srgbClr val="0000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0" name="Oval 31"/>
            <p:cNvSpPr>
              <a:spLocks noChangeArrowheads="1"/>
            </p:cNvSpPr>
            <p:nvPr/>
          </p:nvSpPr>
          <p:spPr bwMode="auto">
            <a:xfrm>
              <a:off x="982" y="3276"/>
              <a:ext cx="47" cy="47"/>
            </a:xfrm>
            <a:prstGeom prst="ellipse">
              <a:avLst/>
            </a:prstGeom>
            <a:solidFill>
              <a:srgbClr val="000099"/>
            </a:solidFill>
            <a:ln w="9360">
              <a:solidFill>
                <a:srgbClr val="0000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81" name="Oval 32"/>
            <p:cNvSpPr>
              <a:spLocks noChangeArrowheads="1"/>
            </p:cNvSpPr>
            <p:nvPr/>
          </p:nvSpPr>
          <p:spPr bwMode="auto">
            <a:xfrm>
              <a:off x="606" y="3276"/>
              <a:ext cx="47" cy="47"/>
            </a:xfrm>
            <a:prstGeom prst="ellipse">
              <a:avLst/>
            </a:prstGeom>
            <a:solidFill>
              <a:srgbClr val="000099"/>
            </a:solidFill>
            <a:ln w="9360">
              <a:solidFill>
                <a:srgbClr val="0000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6155" name="Object 33"/>
            <p:cNvGraphicFramePr>
              <a:graphicFrameLocks noChangeAspect="1"/>
            </p:cNvGraphicFramePr>
            <p:nvPr/>
          </p:nvGraphicFramePr>
          <p:xfrm>
            <a:off x="1831" y="3034"/>
            <a:ext cx="134" cy="2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685" r:id="rId20" imgW="239400" imgH="213840" progId="">
                    <p:embed/>
                  </p:oleObj>
                </mc:Choice>
                <mc:Fallback>
                  <p:oleObj r:id="rId20" imgW="239400" imgH="213840" progId="">
                    <p:embed/>
                    <p:pic>
                      <p:nvPicPr>
                        <p:cNvPr id="0" name="Object 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1" y="3034"/>
                          <a:ext cx="134" cy="20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9490" name="Object 34"/>
          <p:cNvGraphicFramePr>
            <a:graphicFrameLocks noChangeAspect="1"/>
          </p:cNvGraphicFramePr>
          <p:nvPr/>
        </p:nvGraphicFramePr>
        <p:xfrm>
          <a:off x="4375150" y="4059238"/>
          <a:ext cx="4425950" cy="2357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86" r:id="rId21" imgW="3353400" imgH="1264680" progId="">
                  <p:embed/>
                </p:oleObj>
              </mc:Choice>
              <mc:Fallback>
                <p:oleObj r:id="rId21" imgW="3353400" imgH="1264680" progId="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5150" y="4059238"/>
                        <a:ext cx="4425950" cy="2357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Slide </a:t>
            </a:r>
            <a:fld id="{3F9B423D-3BBC-4D73-B856-9F7AD8F81824}" type="slidenum">
              <a:rPr lang="en-GB"/>
              <a:pPr>
                <a:defRPr/>
              </a:pPr>
              <a:t>19</a:t>
            </a:fld>
            <a:endParaRPr lang="en-GB"/>
          </a:p>
        </p:txBody>
      </p:sp>
      <p:sp>
        <p:nvSpPr>
          <p:cNvPr id="27652" name="Rectangle 1"/>
          <p:cNvSpPr>
            <a:spLocks noGrp="1" noChangeArrowheads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pPr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dirty="0"/>
              <a:t>High and Low vegetation fractions</a:t>
            </a:r>
          </a:p>
        </p:txBody>
      </p:sp>
      <p:sp>
        <p:nvSpPr>
          <p:cNvPr id="27653" name="Text Box 2"/>
          <p:cNvSpPr txBox="1">
            <a:spLocks noChangeArrowheads="1"/>
          </p:cNvSpPr>
          <p:nvPr/>
        </p:nvSpPr>
        <p:spPr bwMode="auto">
          <a:xfrm>
            <a:off x="2539429" y="4408785"/>
            <a:ext cx="401637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100000"/>
              </a:lnSpc>
              <a:buClr>
                <a:srgbClr val="0099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solidFill>
                  <a:srgbClr val="009900"/>
                </a:solidFill>
              </a:rPr>
              <a:t>Aggregated from GLCC 1km</a:t>
            </a:r>
          </a:p>
        </p:txBody>
      </p:sp>
      <p:pic>
        <p:nvPicPr>
          <p:cNvPr id="2765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7617" y="1710792"/>
            <a:ext cx="4565462" cy="254083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710792"/>
            <a:ext cx="4572000" cy="254083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34948280"/>
      </p:ext>
    </p:extLst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Slide </a:t>
            </a:r>
            <a:fld id="{06580E9C-064E-4ED0-92CB-632E8185582B}" type="slidenum">
              <a:rPr lang="en-GB"/>
              <a:pPr>
                <a:defRPr/>
              </a:pPr>
              <a:t>2</a:t>
            </a:fld>
            <a:endParaRPr lang="en-GB"/>
          </a:p>
        </p:txBody>
      </p:sp>
      <p:sp>
        <p:nvSpPr>
          <p:cNvPr id="26628" name="Rectangle 1"/>
          <p:cNvSpPr>
            <a:spLocks noGrp="1" noChangeArrowheads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pPr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dirty="0" smtClean="0"/>
              <a:t>The IFS Earth orography and bathymetry</a:t>
            </a:r>
            <a:endParaRPr lang="en-GB" dirty="0"/>
          </a:p>
        </p:txBody>
      </p:sp>
      <p:pic>
        <p:nvPicPr>
          <p:cNvPr id="8" name="Picture 7" descr="landorography_oceanlakes_bathymetry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5" y="1196752"/>
            <a:ext cx="9049832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044067"/>
      </p:ext>
    </p:extLst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Slide </a:t>
            </a:r>
            <a:fld id="{7E247707-4F91-469D-B365-B230F29CCE0B}" type="slidenum">
              <a:rPr lang="en-GB"/>
              <a:pPr>
                <a:defRPr/>
              </a:pPr>
              <a:t>20</a:t>
            </a:fld>
            <a:endParaRPr lang="en-GB"/>
          </a:p>
        </p:txBody>
      </p:sp>
      <p:sp>
        <p:nvSpPr>
          <p:cNvPr id="28676" name="Rectangle 1"/>
          <p:cNvSpPr>
            <a:spLocks noGrp="1" noChangeArrowheads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pPr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dirty="0"/>
              <a:t>High and Low vegetation types</a:t>
            </a:r>
          </a:p>
        </p:txBody>
      </p:sp>
      <p:sp>
        <p:nvSpPr>
          <p:cNvPr id="28677" name="Text Box 2"/>
          <p:cNvSpPr txBox="1">
            <a:spLocks noChangeArrowheads="1"/>
          </p:cNvSpPr>
          <p:nvPr/>
        </p:nvSpPr>
        <p:spPr bwMode="auto">
          <a:xfrm>
            <a:off x="2199641" y="4336777"/>
            <a:ext cx="401637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100000"/>
              </a:lnSpc>
              <a:buClr>
                <a:srgbClr val="0099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solidFill>
                  <a:srgbClr val="009900"/>
                </a:solidFill>
              </a:rPr>
              <a:t>Aggregated from GLCC 1km</a:t>
            </a:r>
          </a:p>
        </p:txBody>
      </p:sp>
      <p:pic>
        <p:nvPicPr>
          <p:cNvPr id="2867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08" y="1634183"/>
            <a:ext cx="4427984" cy="237518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22979" y="1634183"/>
            <a:ext cx="4513517" cy="237518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74980119"/>
      </p:ext>
    </p:extLst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Slide </a:t>
            </a:r>
            <a:fld id="{0516243D-0EB3-4A00-9E4D-2C509C0E44F2}" type="slidenum">
              <a:rPr lang="en-GB"/>
              <a:pPr>
                <a:defRPr/>
              </a:pPr>
              <a:t>21</a:t>
            </a:fld>
            <a:endParaRPr lang="en-GB"/>
          </a:p>
        </p:txBody>
      </p:sp>
      <p:sp>
        <p:nvSpPr>
          <p:cNvPr id="14344" name="Rectangle 1"/>
          <p:cNvSpPr>
            <a:spLocks noGrp="1" noChangeArrowheads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dirty="0" smtClean="0"/>
              <a:t>Interception: Canopy water budget</a:t>
            </a:r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3498850" y="1747838"/>
          <a:ext cx="5251450" cy="2690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51" r:id="rId4" imgW="4041000" imgH="1471320" progId="">
                  <p:embed/>
                </p:oleObj>
              </mc:Choice>
              <mc:Fallback>
                <p:oleObj r:id="rId4" imgW="4041000" imgH="1471320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8850" y="1747838"/>
                        <a:ext cx="5251450" cy="2690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345" name="Group 3"/>
          <p:cNvGrpSpPr>
            <a:grpSpLocks/>
          </p:cNvGrpSpPr>
          <p:nvPr/>
        </p:nvGrpSpPr>
        <p:grpSpPr bwMode="auto">
          <a:xfrm>
            <a:off x="927100" y="1638300"/>
            <a:ext cx="1928813" cy="2500313"/>
            <a:chOff x="584" y="1032"/>
            <a:chExt cx="1215" cy="1575"/>
          </a:xfrm>
        </p:grpSpPr>
        <p:sp>
          <p:nvSpPr>
            <p:cNvPr id="14346" name="Rectangle 4"/>
            <p:cNvSpPr>
              <a:spLocks noChangeArrowheads="1"/>
            </p:cNvSpPr>
            <p:nvPr/>
          </p:nvSpPr>
          <p:spPr bwMode="auto">
            <a:xfrm>
              <a:off x="584" y="2561"/>
              <a:ext cx="1208" cy="47"/>
            </a:xfrm>
            <a:prstGeom prst="rect">
              <a:avLst/>
            </a:prstGeom>
            <a:blipFill dpi="0" rotWithShape="0">
              <a:blip r:embed="rId6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47" name="Rectangle 5"/>
            <p:cNvSpPr>
              <a:spLocks noChangeArrowheads="1"/>
            </p:cNvSpPr>
            <p:nvPr/>
          </p:nvSpPr>
          <p:spPr bwMode="auto">
            <a:xfrm>
              <a:off x="592" y="1433"/>
              <a:ext cx="1208" cy="455"/>
            </a:xfrm>
            <a:prstGeom prst="rect">
              <a:avLst/>
            </a:prstGeom>
            <a:solidFill>
              <a:srgbClr val="0099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48" name="Rectangle 6"/>
            <p:cNvSpPr>
              <a:spLocks noChangeArrowheads="1"/>
            </p:cNvSpPr>
            <p:nvPr/>
          </p:nvSpPr>
          <p:spPr bwMode="auto">
            <a:xfrm rot="-5400000">
              <a:off x="880" y="2193"/>
              <a:ext cx="664" cy="47"/>
            </a:xfrm>
            <a:prstGeom prst="rect">
              <a:avLst/>
            </a:prstGeom>
            <a:blipFill dpi="0" rotWithShape="0">
              <a:blip r:embed="rId7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49" name="Line 7"/>
            <p:cNvSpPr>
              <a:spLocks noChangeShapeType="1"/>
            </p:cNvSpPr>
            <p:nvPr/>
          </p:nvSpPr>
          <p:spPr bwMode="auto">
            <a:xfrm>
              <a:off x="952" y="1032"/>
              <a:ext cx="1" cy="408"/>
            </a:xfrm>
            <a:prstGeom prst="line">
              <a:avLst/>
            </a:prstGeom>
            <a:noFill/>
            <a:ln w="28440">
              <a:solidFill>
                <a:srgbClr val="000099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350" name="Line 8"/>
            <p:cNvSpPr>
              <a:spLocks noChangeShapeType="1"/>
            </p:cNvSpPr>
            <p:nvPr/>
          </p:nvSpPr>
          <p:spPr bwMode="auto">
            <a:xfrm flipV="1">
              <a:off x="1352" y="1031"/>
              <a:ext cx="1" cy="410"/>
            </a:xfrm>
            <a:prstGeom prst="line">
              <a:avLst/>
            </a:prstGeom>
            <a:noFill/>
            <a:ln w="28440">
              <a:solidFill>
                <a:srgbClr val="000099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351" name="Line 9"/>
            <p:cNvSpPr>
              <a:spLocks noChangeShapeType="1"/>
            </p:cNvSpPr>
            <p:nvPr/>
          </p:nvSpPr>
          <p:spPr bwMode="auto">
            <a:xfrm>
              <a:off x="1008" y="1880"/>
              <a:ext cx="1" cy="408"/>
            </a:xfrm>
            <a:prstGeom prst="line">
              <a:avLst/>
            </a:prstGeom>
            <a:noFill/>
            <a:ln w="28440">
              <a:solidFill>
                <a:srgbClr val="000099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graphicFrame>
          <p:nvGraphicFramePr>
            <p:cNvPr id="14339" name="Object 10"/>
            <p:cNvGraphicFramePr>
              <a:graphicFrameLocks noChangeAspect="1"/>
            </p:cNvGraphicFramePr>
            <p:nvPr/>
          </p:nvGraphicFramePr>
          <p:xfrm>
            <a:off x="764" y="1972"/>
            <a:ext cx="167" cy="1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552" r:id="rId8" imgW="225720" imgH="178200" progId="">
                    <p:embed/>
                  </p:oleObj>
                </mc:Choice>
                <mc:Fallback>
                  <p:oleObj r:id="rId8" imgW="225720" imgH="178200" progId="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4" y="1972"/>
                          <a:ext cx="167" cy="16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0" name="Object 11"/>
            <p:cNvGraphicFramePr>
              <a:graphicFrameLocks noChangeAspect="1"/>
            </p:cNvGraphicFramePr>
            <p:nvPr/>
          </p:nvGraphicFramePr>
          <p:xfrm>
            <a:off x="605" y="1093"/>
            <a:ext cx="309" cy="2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553" r:id="rId10" imgW="399600" imgH="234720" progId="">
                    <p:embed/>
                  </p:oleObj>
                </mc:Choice>
                <mc:Fallback>
                  <p:oleObj r:id="rId10" imgW="399600" imgH="234720" progId="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5" y="1093"/>
                          <a:ext cx="309" cy="24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1" name="Object 12"/>
            <p:cNvGraphicFramePr>
              <a:graphicFrameLocks noChangeAspect="1"/>
            </p:cNvGraphicFramePr>
            <p:nvPr/>
          </p:nvGraphicFramePr>
          <p:xfrm>
            <a:off x="1429" y="1099"/>
            <a:ext cx="309" cy="2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554" r:id="rId12" imgW="399240" imgH="213840" progId="">
                    <p:embed/>
                  </p:oleObj>
                </mc:Choice>
                <mc:Fallback>
                  <p:oleObj r:id="rId12" imgW="399240" imgH="213840" progId="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29" y="1099"/>
                          <a:ext cx="309" cy="23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Slide </a:t>
            </a:r>
            <a:fld id="{1C3C503A-4A50-4200-930E-6A4DF14E1C5C}" type="slidenum">
              <a:rPr lang="en-GB"/>
              <a:pPr>
                <a:defRPr/>
              </a:pPr>
              <a:t>22</a:t>
            </a:fld>
            <a:endParaRPr lang="en-GB"/>
          </a:p>
        </p:txBody>
      </p:sp>
      <p:sp>
        <p:nvSpPr>
          <p:cNvPr id="15365" name="Rectangle 1"/>
          <p:cNvSpPr>
            <a:spLocks noGrp="1" noChangeArrowheads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dirty="0" smtClean="0"/>
              <a:t>HTESSEL: interception</a:t>
            </a:r>
          </a:p>
        </p:txBody>
      </p:sp>
      <p:sp>
        <p:nvSpPr>
          <p:cNvPr id="153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112125" cy="635000"/>
          </a:xfrm>
        </p:spPr>
        <p:txBody>
          <a:bodyPr/>
          <a:lstStyle/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smtClean="0"/>
              <a:t>Interception layer for rainfall and dew deposition</a:t>
            </a:r>
          </a:p>
        </p:txBody>
      </p:sp>
      <p:graphicFrame>
        <p:nvGraphicFramePr>
          <p:cNvPr id="15362" name="Object 3"/>
          <p:cNvGraphicFramePr>
            <a:graphicFrameLocks noChangeAspect="1"/>
          </p:cNvGraphicFramePr>
          <p:nvPr/>
        </p:nvGraphicFramePr>
        <p:xfrm>
          <a:off x="1557338" y="1893888"/>
          <a:ext cx="6548437" cy="2757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6" r:id="rId4" imgW="4623120" imgH="1481040" progId="">
                  <p:embed/>
                </p:oleObj>
              </mc:Choice>
              <mc:Fallback>
                <p:oleObj r:id="rId4" imgW="4623120" imgH="1481040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7338" y="1893888"/>
                        <a:ext cx="6548437" cy="2757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Slide </a:t>
            </a:r>
            <a:fld id="{CBD6AFB2-D158-4242-8EA8-FD0A7C7EB932}" type="slidenum">
              <a:rPr lang="en-GB"/>
              <a:pPr>
                <a:defRPr/>
              </a:pPr>
              <a:t>23</a:t>
            </a:fld>
            <a:endParaRPr lang="en-GB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>
          <a:xfrm>
            <a:off x="312738" y="263525"/>
            <a:ext cx="7342187" cy="609600"/>
          </a:xfrm>
        </p:spPr>
        <p:txBody>
          <a:bodyPr/>
          <a:lstStyle/>
          <a:p>
            <a:r>
              <a:rPr lang="en-US" dirty="0" smtClean="0"/>
              <a:t>Soil science miscellany</a:t>
            </a:r>
          </a:p>
        </p:txBody>
      </p:sp>
      <p:sp>
        <p:nvSpPr>
          <p:cNvPr id="513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soil is a 3-phase system, consisting of</a:t>
            </a:r>
          </a:p>
          <a:p>
            <a:pPr lvl="1"/>
            <a:r>
              <a:rPr lang="en-US" smtClean="0"/>
              <a:t>minerals and organic matter	</a:t>
            </a:r>
            <a:r>
              <a:rPr lang="en-US" smtClean="0">
                <a:solidFill>
                  <a:srgbClr val="009900"/>
                </a:solidFill>
              </a:rPr>
              <a:t>soil matrix</a:t>
            </a:r>
            <a:endParaRPr lang="en-US" smtClean="0"/>
          </a:p>
          <a:p>
            <a:pPr lvl="1"/>
            <a:r>
              <a:rPr lang="en-US" smtClean="0"/>
              <a:t>water				condensate (</a:t>
            </a:r>
            <a:r>
              <a:rPr lang="en-US" smtClean="0">
                <a:solidFill>
                  <a:srgbClr val="009900"/>
                </a:solidFill>
              </a:rPr>
              <a:t>liquid/solid</a:t>
            </a:r>
            <a:r>
              <a:rPr lang="en-US" smtClean="0"/>
              <a:t>) phase</a:t>
            </a:r>
          </a:p>
          <a:p>
            <a:pPr lvl="1"/>
            <a:r>
              <a:rPr lang="en-US" smtClean="0"/>
              <a:t>moist air trapped			</a:t>
            </a:r>
            <a:r>
              <a:rPr lang="en-US" smtClean="0">
                <a:solidFill>
                  <a:srgbClr val="009900"/>
                </a:solidFill>
              </a:rPr>
              <a:t>gaseous</a:t>
            </a:r>
            <a:r>
              <a:rPr lang="en-US" smtClean="0"/>
              <a:t> phase</a:t>
            </a:r>
          </a:p>
          <a:p>
            <a:r>
              <a:rPr lang="en-US" smtClean="0">
                <a:solidFill>
                  <a:srgbClr val="009900"/>
                </a:solidFill>
              </a:rPr>
              <a:t>Texture</a:t>
            </a:r>
            <a:r>
              <a:rPr lang="en-US" smtClean="0"/>
              <a:t> - the size distribution of soil particles</a:t>
            </a:r>
          </a:p>
        </p:txBody>
      </p:sp>
      <p:pic>
        <p:nvPicPr>
          <p:cNvPr id="513028" name="Picture 4" descr="hillel_82_3_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46525" y="3205163"/>
            <a:ext cx="3355975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809625" y="3359150"/>
            <a:ext cx="1944688" cy="2757488"/>
            <a:chOff x="510" y="2116"/>
            <a:chExt cx="1225" cy="1737"/>
          </a:xfrm>
        </p:grpSpPr>
        <p:pic>
          <p:nvPicPr>
            <p:cNvPr id="18440" name="Picture 6" descr="hillel_82_3_2"/>
            <p:cNvPicPr>
              <a:picLocks noChangeAspect="1" noChangeArrowheads="1"/>
            </p:cNvPicPr>
            <p:nvPr/>
          </p:nvPicPr>
          <p:blipFill>
            <a:blip r:embed="rId4" cstate="print"/>
            <a:srcRect r="65416"/>
            <a:stretch>
              <a:fillRect/>
            </a:stretch>
          </p:blipFill>
          <p:spPr bwMode="auto">
            <a:xfrm>
              <a:off x="641" y="2116"/>
              <a:ext cx="1094" cy="1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1" name="Text Box 7"/>
            <p:cNvSpPr txBox="1">
              <a:spLocks noChangeArrowheads="1"/>
            </p:cNvSpPr>
            <p:nvPr/>
          </p:nvSpPr>
          <p:spPr bwMode="auto">
            <a:xfrm>
              <a:off x="510" y="3622"/>
              <a:ext cx="11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>
                  <a:latin typeface="Times New Roman" pitchFamily="18" charset="0"/>
                </a:rPr>
                <a:t>Hillel 1982, 1998</a:t>
              </a:r>
              <a:endParaRPr lang="en-US" b="1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7531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027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Slide </a:t>
            </a:r>
            <a:fld id="{74ACD625-6EC3-421F-A446-71A670C7AF8D}" type="slidenum">
              <a:rPr lang="en-GB"/>
              <a:pPr>
                <a:defRPr/>
              </a:pPr>
              <a:t>24</a:t>
            </a:fld>
            <a:endParaRPr lang="en-GB"/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Soil properties</a:t>
            </a:r>
          </a:p>
        </p:txBody>
      </p:sp>
      <p:grpSp>
        <p:nvGrpSpPr>
          <p:cNvPr id="1031" name="Group 3"/>
          <p:cNvGrpSpPr>
            <a:grpSpLocks/>
          </p:cNvGrpSpPr>
          <p:nvPr/>
        </p:nvGrpSpPr>
        <p:grpSpPr bwMode="auto">
          <a:xfrm>
            <a:off x="652463" y="1163638"/>
            <a:ext cx="5002212" cy="2792412"/>
            <a:chOff x="411" y="733"/>
            <a:chExt cx="3151" cy="1759"/>
          </a:xfrm>
        </p:grpSpPr>
        <p:pic>
          <p:nvPicPr>
            <p:cNvPr id="1035" name="Picture 4" descr="rosenberg_al_2_1"/>
            <p:cNvPicPr>
              <a:picLocks noChangeAspect="1" noChangeArrowheads="1"/>
            </p:cNvPicPr>
            <p:nvPr/>
          </p:nvPicPr>
          <p:blipFill>
            <a:blip r:embed="rId4" cstate="print"/>
            <a:srcRect l="18634" r="17821" b="53127"/>
            <a:stretch>
              <a:fillRect/>
            </a:stretch>
          </p:blipFill>
          <p:spPr bwMode="auto">
            <a:xfrm>
              <a:off x="638" y="733"/>
              <a:ext cx="1405" cy="16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026" name="Object 5"/>
            <p:cNvGraphicFramePr>
              <a:graphicFrameLocks noChangeAspect="1"/>
            </p:cNvGraphicFramePr>
            <p:nvPr/>
          </p:nvGraphicFramePr>
          <p:xfrm>
            <a:off x="411" y="1444"/>
            <a:ext cx="189" cy="2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36" name="Equation" r:id="rId5" imgW="139680" imgH="177480" progId="Equation.3">
                    <p:embed/>
                  </p:oleObj>
                </mc:Choice>
                <mc:Fallback>
                  <p:oleObj name="Equation" r:id="rId5" imgW="1396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1" y="1444"/>
                          <a:ext cx="189" cy="23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7" name="Object 6"/>
            <p:cNvGraphicFramePr>
              <a:graphicFrameLocks noChangeAspect="1"/>
            </p:cNvGraphicFramePr>
            <p:nvPr/>
          </p:nvGraphicFramePr>
          <p:xfrm>
            <a:off x="1621" y="2253"/>
            <a:ext cx="189" cy="2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37" name="Equation" r:id="rId7" imgW="139680" imgH="177480" progId="Equation.3">
                    <p:embed/>
                  </p:oleObj>
                </mc:Choice>
                <mc:Fallback>
                  <p:oleObj name="Equation" r:id="rId7" imgW="1396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21" y="2253"/>
                          <a:ext cx="189" cy="23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36" name="Text Box 7"/>
            <p:cNvSpPr txBox="1">
              <a:spLocks noChangeArrowheads="1"/>
            </p:cNvSpPr>
            <p:nvPr/>
          </p:nvSpPr>
          <p:spPr bwMode="auto">
            <a:xfrm>
              <a:off x="2170" y="1230"/>
              <a:ext cx="13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>
                  <a:latin typeface="Times New Roman" pitchFamily="18" charset="0"/>
                </a:rPr>
                <a:t>Rosenberg et al 1983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922338" y="3675063"/>
            <a:ext cx="6992937" cy="2759075"/>
            <a:chOff x="533" y="2459"/>
            <a:chExt cx="4405" cy="1738"/>
          </a:xfrm>
        </p:grpSpPr>
        <p:pic>
          <p:nvPicPr>
            <p:cNvPr id="1033" name="Picture 9" descr="arya_88_4_1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33" y="2459"/>
              <a:ext cx="4405" cy="1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4" name="Text Box 10"/>
            <p:cNvSpPr txBox="1">
              <a:spLocks noChangeArrowheads="1"/>
            </p:cNvSpPr>
            <p:nvPr/>
          </p:nvSpPr>
          <p:spPr bwMode="auto">
            <a:xfrm>
              <a:off x="2886" y="3966"/>
              <a:ext cx="75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>
                  <a:latin typeface="Times New Roman" pitchFamily="18" charset="0"/>
                </a:rPr>
                <a:t>Arya 1988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4168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Slide </a:t>
            </a:r>
            <a:fld id="{943312AA-6FA5-4C5F-A4D5-9810079EA801}" type="slidenum">
              <a:rPr lang="en-GB"/>
              <a:pPr>
                <a:defRPr/>
              </a:pPr>
              <a:t>25</a:t>
            </a:fld>
            <a:endParaRPr lang="en-GB"/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More soil science miscellany</a:t>
            </a:r>
          </a:p>
        </p:txBody>
      </p:sp>
      <p:sp>
        <p:nvSpPr>
          <p:cNvPr id="542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924300"/>
            <a:ext cx="8382000" cy="2489200"/>
          </a:xfrm>
        </p:spPr>
        <p:txBody>
          <a:bodyPr/>
          <a:lstStyle/>
          <a:p>
            <a:r>
              <a:rPr lang="en-US" smtClean="0"/>
              <a:t>3 numbers defining soil water properties</a:t>
            </a:r>
          </a:p>
          <a:p>
            <a:pPr lvl="1"/>
            <a:r>
              <a:rPr lang="en-US" smtClean="0">
                <a:solidFill>
                  <a:srgbClr val="009900"/>
                </a:solidFill>
              </a:rPr>
              <a:t>Saturation (soil porosity)</a:t>
            </a:r>
            <a:r>
              <a:rPr lang="en-US" smtClean="0"/>
              <a:t>	Maximum amount of water that the soil can hold when all pores are filled			0.472 m</a:t>
            </a:r>
            <a:r>
              <a:rPr lang="en-US" baseline="30000" smtClean="0"/>
              <a:t>3</a:t>
            </a:r>
            <a:r>
              <a:rPr lang="en-US" smtClean="0"/>
              <a:t>m</a:t>
            </a:r>
            <a:r>
              <a:rPr lang="en-US" baseline="30000" smtClean="0"/>
              <a:t>-3</a:t>
            </a:r>
            <a:endParaRPr lang="en-US" smtClean="0"/>
          </a:p>
          <a:p>
            <a:pPr lvl="1"/>
            <a:r>
              <a:rPr lang="en-US" smtClean="0">
                <a:solidFill>
                  <a:srgbClr val="009900"/>
                </a:solidFill>
              </a:rPr>
              <a:t>Field capacity</a:t>
            </a:r>
            <a:r>
              <a:rPr lang="en-US" smtClean="0"/>
              <a:t>		“Maximum amount of water an entire column of soil can hold against gravity”		0.323 m</a:t>
            </a:r>
            <a:r>
              <a:rPr lang="en-US" baseline="30000" smtClean="0"/>
              <a:t>3</a:t>
            </a:r>
            <a:r>
              <a:rPr lang="en-US" smtClean="0"/>
              <a:t>m</a:t>
            </a:r>
            <a:r>
              <a:rPr lang="en-US" baseline="30000" smtClean="0"/>
              <a:t>-3</a:t>
            </a:r>
            <a:endParaRPr lang="en-US" smtClean="0"/>
          </a:p>
          <a:p>
            <a:pPr lvl="1"/>
            <a:r>
              <a:rPr lang="en-US" smtClean="0">
                <a:solidFill>
                  <a:srgbClr val="009900"/>
                </a:solidFill>
              </a:rPr>
              <a:t>Permanent wilting point</a:t>
            </a:r>
            <a:r>
              <a:rPr lang="en-US" smtClean="0"/>
              <a:t>	Limiting value below which the plant system cannot extract any water			0.171 m</a:t>
            </a:r>
            <a:r>
              <a:rPr lang="en-US" baseline="30000" smtClean="0"/>
              <a:t>3</a:t>
            </a:r>
            <a:r>
              <a:rPr lang="en-US" smtClean="0"/>
              <a:t>m</a:t>
            </a:r>
            <a:r>
              <a:rPr lang="en-US" baseline="30000" smtClean="0"/>
              <a:t>-3</a:t>
            </a:r>
            <a:endParaRPr lang="en-US" smtClean="0"/>
          </a:p>
          <a:p>
            <a:pPr lvl="1"/>
            <a:endParaRPr lang="en-US" smtClean="0"/>
          </a:p>
          <a:p>
            <a:pPr lvl="1"/>
            <a:endParaRPr lang="en-US" smtClean="0"/>
          </a:p>
        </p:txBody>
      </p:sp>
      <p:pic>
        <p:nvPicPr>
          <p:cNvPr id="27654" name="Picture 4" descr="hillel_82_7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413" y="1530350"/>
            <a:ext cx="2249487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5" name="Text Box 5"/>
          <p:cNvSpPr txBox="1">
            <a:spLocks noChangeArrowheads="1"/>
          </p:cNvSpPr>
          <p:nvPr/>
        </p:nvSpPr>
        <p:spPr bwMode="auto">
          <a:xfrm>
            <a:off x="177800" y="1054100"/>
            <a:ext cx="9985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>
                <a:latin typeface="Times New Roman" pitchFamily="18" charset="0"/>
              </a:rPr>
              <a:t>Hillel 1982</a:t>
            </a:r>
            <a:endParaRPr lang="en-US" b="1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854450" y="1181100"/>
            <a:ext cx="5091113" cy="2800350"/>
            <a:chOff x="2428" y="744"/>
            <a:chExt cx="3207" cy="1764"/>
          </a:xfrm>
        </p:grpSpPr>
        <p:pic>
          <p:nvPicPr>
            <p:cNvPr id="27657" name="Picture 7" descr="jacquemin_noilhan_90_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28" y="762"/>
              <a:ext cx="2930" cy="1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58" name="Text Box 8"/>
            <p:cNvSpPr txBox="1">
              <a:spLocks noChangeArrowheads="1"/>
            </p:cNvSpPr>
            <p:nvPr/>
          </p:nvSpPr>
          <p:spPr bwMode="auto">
            <a:xfrm>
              <a:off x="4130" y="744"/>
              <a:ext cx="150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>
                  <a:latin typeface="Times New Roman" pitchFamily="18" charset="0"/>
                </a:rPr>
                <a:t>Jacquemin and Noilhan 1990</a:t>
              </a:r>
              <a:endParaRPr lang="en-US" b="1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3211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23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Slide </a:t>
            </a:r>
            <a:fld id="{01CFA6C1-C049-4827-AFA9-CC1E192DCBD0}" type="slidenum">
              <a:rPr lang="en-GB"/>
              <a:pPr>
                <a:defRPr/>
              </a:pPr>
              <a:t>26</a:t>
            </a:fld>
            <a:endParaRPr lang="en-GB"/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Schematics</a:t>
            </a:r>
          </a:p>
        </p:txBody>
      </p:sp>
      <p:pic>
        <p:nvPicPr>
          <p:cNvPr id="8198" name="Picture 3" descr="hillel_82_17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0200" y="1258888"/>
            <a:ext cx="4597400" cy="498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44772" name="Object 4"/>
          <p:cNvGraphicFramePr>
            <a:graphicFrameLocks noChangeAspect="1"/>
          </p:cNvGraphicFramePr>
          <p:nvPr/>
        </p:nvGraphicFramePr>
        <p:xfrm>
          <a:off x="4941888" y="1103313"/>
          <a:ext cx="3851275" cy="164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7" name="Equation" r:id="rId5" imgW="2666880" imgH="1143000" progId="Equation.3">
                  <p:embed/>
                </p:oleObj>
              </mc:Choice>
              <mc:Fallback>
                <p:oleObj name="Equation" r:id="rId5" imgW="2666880" imgH="1143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1888" y="1103313"/>
                        <a:ext cx="3851275" cy="1649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9" name="Text Box 5"/>
          <p:cNvSpPr txBox="1">
            <a:spLocks noChangeArrowheads="1"/>
          </p:cNvSpPr>
          <p:nvPr/>
        </p:nvSpPr>
        <p:spPr bwMode="auto">
          <a:xfrm>
            <a:off x="2279650" y="6280150"/>
            <a:ext cx="1231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>
                <a:latin typeface="Times New Roman" pitchFamily="18" charset="0"/>
              </a:rPr>
              <a:t>Hillel 1982</a:t>
            </a:r>
            <a:endParaRPr lang="en-US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544774" name="Text Box 6"/>
          <p:cNvSpPr txBox="1">
            <a:spLocks noChangeArrowheads="1"/>
          </p:cNvSpPr>
          <p:nvPr/>
        </p:nvSpPr>
        <p:spPr bwMode="auto">
          <a:xfrm>
            <a:off x="4954588" y="4351338"/>
            <a:ext cx="3962400" cy="191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009900"/>
                </a:solidFill>
                <a:latin typeface="Times New Roman" pitchFamily="18" charset="0"/>
              </a:rPr>
              <a:t>Root extraction 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800" b="1">
                <a:latin typeface="Times New Roman" pitchFamily="18" charset="0"/>
              </a:rPr>
              <a:t>The amount of water transported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800" b="1">
                <a:latin typeface="Times New Roman" pitchFamily="18" charset="0"/>
              </a:rPr>
              <a:t>from the root system up to the stomata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800" b="1">
                <a:latin typeface="Times New Roman" pitchFamily="18" charset="0"/>
              </a:rPr>
              <a:t>(due to the difference in the osmotic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800" b="1">
                <a:latin typeface="Times New Roman" pitchFamily="18" charset="0"/>
              </a:rPr>
              <a:t>pressure) and then available for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800" b="1">
                <a:latin typeface="Times New Roman" pitchFamily="18" charset="0"/>
              </a:rPr>
              <a:t>transpiration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544775" name="Text Box 7"/>
          <p:cNvSpPr txBox="1">
            <a:spLocks noChangeArrowheads="1"/>
          </p:cNvSpPr>
          <p:nvPr/>
        </p:nvSpPr>
        <p:spPr bwMode="auto">
          <a:xfrm>
            <a:off x="4975225" y="3140075"/>
            <a:ext cx="4168775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</a:rPr>
              <a:t>Boundary conditions</a:t>
            </a:r>
            <a:r>
              <a:rPr lang="en-US" sz="2000" b="1">
                <a:solidFill>
                  <a:srgbClr val="000099"/>
                </a:solidFill>
                <a:latin typeface="Times New Roman" pitchFamily="18" charset="0"/>
              </a:rPr>
              <a:t>:</a:t>
            </a:r>
            <a:endParaRPr lang="en-US" sz="2000" b="1">
              <a:solidFill>
                <a:srgbClr val="FF0000"/>
              </a:solidFill>
              <a:latin typeface="Times New Roman" pitchFamily="18" charset="0"/>
            </a:endParaRP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2000" b="1">
                <a:solidFill>
                  <a:srgbClr val="009900"/>
                </a:solidFill>
                <a:latin typeface="Times New Roman" pitchFamily="18" charset="0"/>
              </a:rPr>
              <a:t>Top	</a:t>
            </a:r>
            <a:r>
              <a:rPr lang="en-US" sz="2000" b="1">
                <a:latin typeface="Times New Roman" pitchFamily="18" charset="0"/>
              </a:rPr>
              <a:t>See later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2000" b="1">
                <a:solidFill>
                  <a:srgbClr val="009900"/>
                </a:solidFill>
                <a:latin typeface="Times New Roman" pitchFamily="18" charset="0"/>
              </a:rPr>
              <a:t>Bottom</a:t>
            </a:r>
            <a:r>
              <a:rPr lang="en-US" sz="2000" b="1">
                <a:latin typeface="Times New Roman" pitchFamily="18" charset="0"/>
              </a:rPr>
              <a:t>	Free drainage or bed rock </a:t>
            </a:r>
            <a:endParaRPr lang="en-US" sz="2000" b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557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4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4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4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4774" grpId="0" autoUpdateAnimBg="0"/>
      <p:bldP spid="544775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2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Slide </a:t>
            </a:r>
            <a:fld id="{AF33E101-0A5C-4914-B58F-15B91712752B}" type="slidenum">
              <a:rPr lang="en-GB"/>
              <a:pPr>
                <a:defRPr/>
              </a:pPr>
              <a:t>27</a:t>
            </a:fld>
            <a:endParaRPr lang="en-GB"/>
          </a:p>
        </p:txBody>
      </p:sp>
      <p:sp>
        <p:nvSpPr>
          <p:cNvPr id="92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Soil water flux</a:t>
            </a:r>
          </a:p>
        </p:txBody>
      </p:sp>
      <p:graphicFrame>
        <p:nvGraphicFramePr>
          <p:cNvPr id="9218" name="Object 3"/>
          <p:cNvGraphicFramePr>
            <a:graphicFrameLocks noChangeAspect="1"/>
          </p:cNvGraphicFramePr>
          <p:nvPr/>
        </p:nvGraphicFramePr>
        <p:xfrm>
          <a:off x="361950" y="1169988"/>
          <a:ext cx="3546475" cy="1284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1" name="Equation" r:id="rId4" imgW="2489040" imgH="901440" progId="Equation.3">
                  <p:embed/>
                </p:oleObj>
              </mc:Choice>
              <mc:Fallback>
                <p:oleObj name="Equation" r:id="rId4" imgW="2489040" imgH="901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950" y="1169988"/>
                        <a:ext cx="3546475" cy="1284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2" name="Text Box 4"/>
          <p:cNvSpPr txBox="1">
            <a:spLocks noChangeArrowheads="1"/>
          </p:cNvSpPr>
          <p:nvPr/>
        </p:nvSpPr>
        <p:spPr bwMode="auto">
          <a:xfrm>
            <a:off x="4186238" y="1612900"/>
            <a:ext cx="14747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009900"/>
                </a:solidFill>
                <a:latin typeface="Times New Roman" pitchFamily="18" charset="0"/>
              </a:rPr>
              <a:t>Darcy’s law</a:t>
            </a:r>
            <a:endParaRPr lang="en-US" b="1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9223" name="Group 5"/>
          <p:cNvGrpSpPr>
            <a:grpSpLocks/>
          </p:cNvGrpSpPr>
          <p:nvPr/>
        </p:nvGrpSpPr>
        <p:grpSpPr bwMode="auto">
          <a:xfrm>
            <a:off x="649288" y="2544763"/>
            <a:ext cx="4138612" cy="3594100"/>
            <a:chOff x="393" y="1667"/>
            <a:chExt cx="2607" cy="2264"/>
          </a:xfrm>
        </p:grpSpPr>
        <p:pic>
          <p:nvPicPr>
            <p:cNvPr id="9234" name="Picture 6" descr="mahrt_pan_84_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93" y="1667"/>
              <a:ext cx="2384" cy="2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35" name="Freeform 7"/>
            <p:cNvSpPr>
              <a:spLocks/>
            </p:cNvSpPr>
            <p:nvPr/>
          </p:nvSpPr>
          <p:spPr bwMode="auto">
            <a:xfrm>
              <a:off x="1230" y="1776"/>
              <a:ext cx="888" cy="1494"/>
            </a:xfrm>
            <a:custGeom>
              <a:avLst/>
              <a:gdLst>
                <a:gd name="T0" fmla="*/ 0 w 888"/>
                <a:gd name="T1" fmla="*/ 1494 h 1494"/>
                <a:gd name="T2" fmla="*/ 228 w 888"/>
                <a:gd name="T3" fmla="*/ 780 h 1494"/>
                <a:gd name="T4" fmla="*/ 636 w 888"/>
                <a:gd name="T5" fmla="*/ 216 h 1494"/>
                <a:gd name="T6" fmla="*/ 888 w 888"/>
                <a:gd name="T7" fmla="*/ 0 h 14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88"/>
                <a:gd name="T13" fmla="*/ 0 h 1494"/>
                <a:gd name="T14" fmla="*/ 888 w 888"/>
                <a:gd name="T15" fmla="*/ 1494 h 14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88" h="1494">
                  <a:moveTo>
                    <a:pt x="0" y="1494"/>
                  </a:moveTo>
                  <a:cubicBezTo>
                    <a:pt x="61" y="1243"/>
                    <a:pt x="122" y="993"/>
                    <a:pt x="228" y="780"/>
                  </a:cubicBezTo>
                  <a:cubicBezTo>
                    <a:pt x="334" y="567"/>
                    <a:pt x="526" y="346"/>
                    <a:pt x="636" y="216"/>
                  </a:cubicBezTo>
                  <a:cubicBezTo>
                    <a:pt x="746" y="86"/>
                    <a:pt x="851" y="33"/>
                    <a:pt x="888" y="0"/>
                  </a:cubicBezTo>
                </a:path>
              </a:pathLst>
            </a:custGeom>
            <a:noFill/>
            <a:ln w="25400" cap="flat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236" name="Line 8"/>
            <p:cNvSpPr>
              <a:spLocks noChangeShapeType="1"/>
            </p:cNvSpPr>
            <p:nvPr/>
          </p:nvSpPr>
          <p:spPr bwMode="auto">
            <a:xfrm flipV="1">
              <a:off x="1410" y="2682"/>
              <a:ext cx="0" cy="62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237" name="Line 9"/>
            <p:cNvSpPr>
              <a:spLocks noChangeShapeType="1"/>
            </p:cNvSpPr>
            <p:nvPr/>
          </p:nvSpPr>
          <p:spPr bwMode="auto">
            <a:xfrm flipV="1">
              <a:off x="2058" y="1812"/>
              <a:ext cx="0" cy="147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238" name="Line 10"/>
            <p:cNvSpPr>
              <a:spLocks noChangeShapeType="1"/>
            </p:cNvSpPr>
            <p:nvPr/>
          </p:nvSpPr>
          <p:spPr bwMode="auto">
            <a:xfrm>
              <a:off x="2322" y="2700"/>
              <a:ext cx="8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239" name="Line 11"/>
            <p:cNvSpPr>
              <a:spLocks noChangeShapeType="1"/>
            </p:cNvSpPr>
            <p:nvPr/>
          </p:nvSpPr>
          <p:spPr bwMode="auto">
            <a:xfrm>
              <a:off x="2316" y="1794"/>
              <a:ext cx="8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240" name="Line 12"/>
            <p:cNvSpPr>
              <a:spLocks noChangeShapeType="1"/>
            </p:cNvSpPr>
            <p:nvPr/>
          </p:nvSpPr>
          <p:spPr bwMode="auto">
            <a:xfrm>
              <a:off x="2376" y="1800"/>
              <a:ext cx="0" cy="91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241" name="Text Box 13"/>
            <p:cNvSpPr txBox="1">
              <a:spLocks noChangeArrowheads="1"/>
            </p:cNvSpPr>
            <p:nvPr/>
          </p:nvSpPr>
          <p:spPr bwMode="auto">
            <a:xfrm>
              <a:off x="2362" y="2047"/>
              <a:ext cx="638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>
                  <a:solidFill>
                    <a:srgbClr val="FF0000"/>
                  </a:solidFill>
                  <a:latin typeface="Times New Roman" pitchFamily="18" charset="0"/>
                </a:rPr>
                <a:t>&gt; 3 orders of</a:t>
              </a:r>
            </a:p>
            <a:p>
              <a:pPr algn="ctr">
                <a:spcBef>
                  <a:spcPct val="50000"/>
                </a:spcBef>
              </a:pPr>
              <a:r>
                <a:rPr lang="en-US" sz="1200" b="1">
                  <a:solidFill>
                    <a:srgbClr val="FF0000"/>
                  </a:solidFill>
                  <a:latin typeface="Times New Roman" pitchFamily="18" charset="0"/>
                </a:rPr>
                <a:t> magnitude</a:t>
              </a:r>
              <a:endParaRPr lang="en-US" b="1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9224" name="Group 14"/>
          <p:cNvGrpSpPr>
            <a:grpSpLocks/>
          </p:cNvGrpSpPr>
          <p:nvPr/>
        </p:nvGrpSpPr>
        <p:grpSpPr bwMode="auto">
          <a:xfrm>
            <a:off x="5291138" y="1954213"/>
            <a:ext cx="3576637" cy="4221162"/>
            <a:chOff x="3333" y="1231"/>
            <a:chExt cx="2253" cy="2659"/>
          </a:xfrm>
        </p:grpSpPr>
        <p:pic>
          <p:nvPicPr>
            <p:cNvPr id="9226" name="Picture 15" descr="mahrt_pan_84_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333" y="1231"/>
              <a:ext cx="1889" cy="26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7" name="Freeform 16"/>
            <p:cNvSpPr>
              <a:spLocks/>
            </p:cNvSpPr>
            <p:nvPr/>
          </p:nvSpPr>
          <p:spPr bwMode="auto">
            <a:xfrm>
              <a:off x="4038" y="1305"/>
              <a:ext cx="768" cy="1953"/>
            </a:xfrm>
            <a:custGeom>
              <a:avLst/>
              <a:gdLst>
                <a:gd name="T0" fmla="*/ 0 w 768"/>
                <a:gd name="T1" fmla="*/ 1953 h 1953"/>
                <a:gd name="T2" fmla="*/ 114 w 768"/>
                <a:gd name="T3" fmla="*/ 1347 h 1953"/>
                <a:gd name="T4" fmla="*/ 336 w 768"/>
                <a:gd name="T5" fmla="*/ 681 h 1953"/>
                <a:gd name="T6" fmla="*/ 714 w 768"/>
                <a:gd name="T7" fmla="*/ 87 h 1953"/>
                <a:gd name="T8" fmla="*/ 660 w 768"/>
                <a:gd name="T9" fmla="*/ 159 h 19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1953"/>
                <a:gd name="T17" fmla="*/ 768 w 768"/>
                <a:gd name="T18" fmla="*/ 1953 h 19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1953">
                  <a:moveTo>
                    <a:pt x="0" y="1953"/>
                  </a:moveTo>
                  <a:cubicBezTo>
                    <a:pt x="29" y="1756"/>
                    <a:pt x="58" y="1559"/>
                    <a:pt x="114" y="1347"/>
                  </a:cubicBezTo>
                  <a:cubicBezTo>
                    <a:pt x="170" y="1135"/>
                    <a:pt x="236" y="891"/>
                    <a:pt x="336" y="681"/>
                  </a:cubicBezTo>
                  <a:cubicBezTo>
                    <a:pt x="436" y="471"/>
                    <a:pt x="660" y="174"/>
                    <a:pt x="714" y="87"/>
                  </a:cubicBezTo>
                  <a:cubicBezTo>
                    <a:pt x="768" y="0"/>
                    <a:pt x="714" y="79"/>
                    <a:pt x="660" y="159"/>
                  </a:cubicBezTo>
                </a:path>
              </a:pathLst>
            </a:custGeom>
            <a:noFill/>
            <a:ln w="25400" cap="flat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228" name="Line 17"/>
            <p:cNvSpPr>
              <a:spLocks noChangeShapeType="1"/>
            </p:cNvSpPr>
            <p:nvPr/>
          </p:nvSpPr>
          <p:spPr bwMode="auto">
            <a:xfrm flipV="1">
              <a:off x="4140" y="2742"/>
              <a:ext cx="0" cy="62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229" name="Line 18"/>
            <p:cNvSpPr>
              <a:spLocks noChangeShapeType="1"/>
            </p:cNvSpPr>
            <p:nvPr/>
          </p:nvSpPr>
          <p:spPr bwMode="auto">
            <a:xfrm flipV="1">
              <a:off x="4608" y="1602"/>
              <a:ext cx="6" cy="176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230" name="Line 19"/>
            <p:cNvSpPr>
              <a:spLocks noChangeShapeType="1"/>
            </p:cNvSpPr>
            <p:nvPr/>
          </p:nvSpPr>
          <p:spPr bwMode="auto">
            <a:xfrm>
              <a:off x="4860" y="1596"/>
              <a:ext cx="8" cy="116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231" name="Line 20"/>
            <p:cNvSpPr>
              <a:spLocks noChangeShapeType="1"/>
            </p:cNvSpPr>
            <p:nvPr/>
          </p:nvSpPr>
          <p:spPr bwMode="auto">
            <a:xfrm>
              <a:off x="4776" y="1602"/>
              <a:ext cx="8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232" name="Line 21"/>
            <p:cNvSpPr>
              <a:spLocks noChangeShapeType="1"/>
            </p:cNvSpPr>
            <p:nvPr/>
          </p:nvSpPr>
          <p:spPr bwMode="auto">
            <a:xfrm>
              <a:off x="4800" y="2748"/>
              <a:ext cx="8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233" name="Text Box 22"/>
            <p:cNvSpPr txBox="1">
              <a:spLocks noChangeArrowheads="1"/>
            </p:cNvSpPr>
            <p:nvPr/>
          </p:nvSpPr>
          <p:spPr bwMode="auto">
            <a:xfrm>
              <a:off x="4948" y="2041"/>
              <a:ext cx="638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>
                  <a:solidFill>
                    <a:srgbClr val="FF0000"/>
                  </a:solidFill>
                  <a:latin typeface="Times New Roman" pitchFamily="18" charset="0"/>
                </a:rPr>
                <a:t>&gt; 6 orders of</a:t>
              </a:r>
            </a:p>
            <a:p>
              <a:pPr algn="ctr">
                <a:spcBef>
                  <a:spcPct val="50000"/>
                </a:spcBef>
              </a:pPr>
              <a:r>
                <a:rPr lang="en-US" sz="1200" b="1">
                  <a:solidFill>
                    <a:srgbClr val="FF0000"/>
                  </a:solidFill>
                  <a:latin typeface="Times New Roman" pitchFamily="18" charset="0"/>
                </a:rPr>
                <a:t> magnitude</a:t>
              </a:r>
              <a:endParaRPr lang="en-US" b="1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9225" name="Text Box 23"/>
          <p:cNvSpPr txBox="1">
            <a:spLocks noChangeArrowheads="1"/>
          </p:cNvSpPr>
          <p:nvPr/>
        </p:nvSpPr>
        <p:spPr bwMode="auto">
          <a:xfrm>
            <a:off x="3765550" y="6011863"/>
            <a:ext cx="17478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>
                <a:latin typeface="Times New Roman" pitchFamily="18" charset="0"/>
              </a:rPr>
              <a:t>Mahrt and Pan 1984</a:t>
            </a:r>
            <a:endParaRPr lang="en-US" b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417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Slide </a:t>
            </a:r>
            <a:fld id="{CF06AAE0-344C-41BC-8868-4811D2750473}" type="slidenum">
              <a:rPr lang="en-GB"/>
              <a:pPr>
                <a:defRPr/>
              </a:pPr>
              <a:t>28</a:t>
            </a:fld>
            <a:endParaRPr lang="en-GB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HTESSEL hydrology scheme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112125" cy="1501775"/>
          </a:xfrm>
        </p:spPr>
        <p:txBody>
          <a:bodyPr/>
          <a:lstStyle/>
          <a:p>
            <a:r>
              <a:rPr lang="en-GB" sz="2000" smtClean="0"/>
              <a:t>A spatially variable hydrology scheme is being tested following Van den Hurk and Viterbo 2003</a:t>
            </a:r>
          </a:p>
          <a:p>
            <a:r>
              <a:rPr lang="en-GB" sz="2000" smtClean="0"/>
              <a:t>Use of a the Digital Soil Map of World (DSMW) 2003</a:t>
            </a:r>
          </a:p>
          <a:p>
            <a:r>
              <a:rPr lang="en-GB" sz="2000" smtClean="0"/>
              <a:t>Infiltration based on Van Genuchten 1980 and Surface runoff generation based on D</a:t>
            </a:r>
            <a:r>
              <a:rPr lang="en-US" sz="2000" smtClean="0">
                <a:cs typeface="Arial" charset="0"/>
              </a:rPr>
              <a:t>ü</a:t>
            </a:r>
            <a:r>
              <a:rPr lang="en-GB" sz="2000" smtClean="0"/>
              <a:t>menil and Todini 1992</a:t>
            </a:r>
          </a:p>
          <a:p>
            <a:endParaRPr lang="en-GB" sz="2000" smtClean="0"/>
          </a:p>
          <a:p>
            <a:endParaRPr lang="en-GB" sz="2000" smtClean="0"/>
          </a:p>
        </p:txBody>
      </p:sp>
      <p:sp>
        <p:nvSpPr>
          <p:cNvPr id="29702" name="Rectangle 4"/>
          <p:cNvSpPr>
            <a:spLocks noChangeArrowheads="1"/>
          </p:cNvSpPr>
          <p:nvPr/>
        </p:nvSpPr>
        <p:spPr bwMode="auto">
          <a:xfrm>
            <a:off x="2438400" y="6035675"/>
            <a:ext cx="3338513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 b="1"/>
              <a:t>Van den Hurk and Viterbo 2003</a:t>
            </a:r>
          </a:p>
        </p:txBody>
      </p:sp>
      <p:pic>
        <p:nvPicPr>
          <p:cNvPr id="29703" name="Picture 5" descr="todini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03913" y="3154363"/>
            <a:ext cx="2338387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6" descr="todini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07125" y="4070350"/>
            <a:ext cx="18542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Picture 7" descr="todini3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4738" y="4694238"/>
            <a:ext cx="1471612" cy="77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Picture 8" descr="todini3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6200" y="5211763"/>
            <a:ext cx="2717800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7" name="Picture 9" descr="mvg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8963" y="3294063"/>
            <a:ext cx="2376487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8" name="Picture 10" descr="mvg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17838" y="3292475"/>
            <a:ext cx="3092450" cy="71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9" name="Picture 11" descr="van_genuchten_tabl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7688" y="4008438"/>
            <a:ext cx="49593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03029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Slide </a:t>
            </a:r>
            <a:fld id="{303069B4-8E31-415F-B27F-E4E1E7800D39}" type="slidenum">
              <a:rPr lang="en-GB"/>
              <a:pPr>
                <a:defRPr/>
              </a:pPr>
              <a:t>29</a:t>
            </a:fld>
            <a:endParaRPr lang="en-GB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HTESSEL hydrology scheme(2)</a:t>
            </a:r>
          </a:p>
        </p:txBody>
      </p:sp>
      <p:pic>
        <p:nvPicPr>
          <p:cNvPr id="30725" name="Picture 3" descr="soiltype_glob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663" y="1535113"/>
            <a:ext cx="5600700" cy="45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4" descr="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4038" y="1203325"/>
            <a:ext cx="3509962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5" descr="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7213" y="3562350"/>
            <a:ext cx="3519487" cy="278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8" name="Text Box 6"/>
          <p:cNvSpPr txBox="1">
            <a:spLocks noChangeArrowheads="1"/>
          </p:cNvSpPr>
          <p:nvPr/>
        </p:nvSpPr>
        <p:spPr bwMode="auto">
          <a:xfrm>
            <a:off x="647700" y="5956300"/>
            <a:ext cx="84963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b="1">
                <a:latin typeface="Arial" charset="0"/>
              </a:rPr>
              <a:t>Dominant soil type from FAO2003 (at native resolution of ~ 10 km)</a:t>
            </a:r>
          </a:p>
        </p:txBody>
      </p:sp>
      <p:sp>
        <p:nvSpPr>
          <p:cNvPr id="30729" name="Text Box 7"/>
          <p:cNvSpPr txBox="1">
            <a:spLocks noChangeArrowheads="1"/>
          </p:cNvSpPr>
          <p:nvPr/>
        </p:nvSpPr>
        <p:spPr bwMode="auto">
          <a:xfrm>
            <a:off x="457200" y="1143000"/>
            <a:ext cx="57531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b="1">
                <a:solidFill>
                  <a:srgbClr val="FF0000"/>
                </a:solidFill>
                <a:latin typeface="Arial" charset="0"/>
                <a:cs typeface="Arial" charset="0"/>
              </a:rPr>
              <a:t>█</a:t>
            </a:r>
            <a:r>
              <a:rPr lang="en-GB" sz="1600" b="1">
                <a:latin typeface="Arial" charset="0"/>
              </a:rPr>
              <a:t>coarse </a:t>
            </a:r>
            <a:r>
              <a:rPr lang="en-GB" sz="1600" b="1">
                <a:solidFill>
                  <a:srgbClr val="FF9900"/>
                </a:solidFill>
                <a:latin typeface="Arial" charset="0"/>
              </a:rPr>
              <a:t>█</a:t>
            </a:r>
            <a:r>
              <a:rPr lang="en-GB" sz="1600" b="1">
                <a:latin typeface="Arial" charset="0"/>
              </a:rPr>
              <a:t>medium </a:t>
            </a:r>
            <a:r>
              <a:rPr lang="en-GB" sz="1600" b="1">
                <a:solidFill>
                  <a:srgbClr val="00FF00"/>
                </a:solidFill>
                <a:latin typeface="Arial" charset="0"/>
              </a:rPr>
              <a:t>█</a:t>
            </a:r>
            <a:r>
              <a:rPr lang="en-GB" sz="1600" b="1">
                <a:latin typeface="Arial" charset="0"/>
              </a:rPr>
              <a:t>med-fine </a:t>
            </a:r>
            <a:r>
              <a:rPr lang="en-GB" sz="1600" b="1">
                <a:solidFill>
                  <a:srgbClr val="66FFFF"/>
                </a:solidFill>
                <a:latin typeface="Arial" charset="0"/>
              </a:rPr>
              <a:t>█</a:t>
            </a:r>
            <a:r>
              <a:rPr lang="en-GB" sz="1600" b="1">
                <a:latin typeface="Arial" charset="0"/>
              </a:rPr>
              <a:t>fine </a:t>
            </a:r>
            <a:r>
              <a:rPr lang="en-GB" sz="1600" b="1">
                <a:solidFill>
                  <a:schemeClr val="accent1"/>
                </a:solidFill>
                <a:latin typeface="Arial" charset="0"/>
              </a:rPr>
              <a:t>█</a:t>
            </a:r>
            <a:r>
              <a:rPr lang="en-GB" sz="1600" b="1">
                <a:latin typeface="Arial" charset="0"/>
              </a:rPr>
              <a:t>very-fine </a:t>
            </a:r>
            <a:r>
              <a:rPr lang="en-GB" sz="1600" b="1">
                <a:solidFill>
                  <a:srgbClr val="000099"/>
                </a:solidFill>
                <a:latin typeface="Arial" charset="0"/>
              </a:rPr>
              <a:t>█</a:t>
            </a:r>
            <a:r>
              <a:rPr lang="en-GB" sz="1600" b="1">
                <a:latin typeface="Arial" charset="0"/>
              </a:rPr>
              <a:t>organic</a:t>
            </a:r>
          </a:p>
        </p:txBody>
      </p:sp>
      <p:sp>
        <p:nvSpPr>
          <p:cNvPr id="30730" name="Rectangle 8"/>
          <p:cNvSpPr>
            <a:spLocks noChangeArrowheads="1"/>
          </p:cNvSpPr>
          <p:nvPr/>
        </p:nvSpPr>
        <p:spPr bwMode="auto">
          <a:xfrm>
            <a:off x="6181725" y="1222375"/>
            <a:ext cx="17716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 b="1">
                <a:latin typeface="Arial" charset="0"/>
              </a:rPr>
              <a:t>Soil Diffusivity</a:t>
            </a:r>
          </a:p>
        </p:txBody>
      </p:sp>
      <p:sp>
        <p:nvSpPr>
          <p:cNvPr id="30731" name="Rectangle 9"/>
          <p:cNvSpPr>
            <a:spLocks noChangeArrowheads="1"/>
          </p:cNvSpPr>
          <p:nvPr/>
        </p:nvSpPr>
        <p:spPr bwMode="auto">
          <a:xfrm>
            <a:off x="6194425" y="3597275"/>
            <a:ext cx="20510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 b="1">
                <a:latin typeface="Arial" charset="0"/>
              </a:rPr>
              <a:t>Soil Conductivity</a:t>
            </a:r>
          </a:p>
        </p:txBody>
      </p:sp>
      <p:sp>
        <p:nvSpPr>
          <p:cNvPr id="30732" name="Line 10"/>
          <p:cNvSpPr>
            <a:spLocks noChangeShapeType="1"/>
          </p:cNvSpPr>
          <p:nvPr/>
        </p:nvSpPr>
        <p:spPr bwMode="auto">
          <a:xfrm flipH="1">
            <a:off x="7581900" y="1816100"/>
            <a:ext cx="317500" cy="330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0733" name="Line 11"/>
          <p:cNvSpPr>
            <a:spLocks noChangeShapeType="1"/>
          </p:cNvSpPr>
          <p:nvPr/>
        </p:nvSpPr>
        <p:spPr bwMode="auto">
          <a:xfrm flipH="1">
            <a:off x="7620000" y="4267200"/>
            <a:ext cx="317500" cy="330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0734" name="Text Box 12"/>
          <p:cNvSpPr txBox="1">
            <a:spLocks noChangeArrowheads="1"/>
          </p:cNvSpPr>
          <p:nvPr/>
        </p:nvSpPr>
        <p:spPr bwMode="auto">
          <a:xfrm>
            <a:off x="7924800" y="4051300"/>
            <a:ext cx="7366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/>
              <a:t>control</a:t>
            </a:r>
          </a:p>
        </p:txBody>
      </p:sp>
      <p:sp>
        <p:nvSpPr>
          <p:cNvPr id="30735" name="Text Box 13"/>
          <p:cNvSpPr txBox="1">
            <a:spLocks noChangeArrowheads="1"/>
          </p:cNvSpPr>
          <p:nvPr/>
        </p:nvSpPr>
        <p:spPr bwMode="auto">
          <a:xfrm>
            <a:off x="7886700" y="1638300"/>
            <a:ext cx="7366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/>
              <a:t>control</a:t>
            </a:r>
          </a:p>
        </p:txBody>
      </p:sp>
    </p:spTree>
    <p:extLst>
      <p:ext uri="{BB962C8B-B14F-4D97-AF65-F5344CB8AC3E}">
        <p14:creationId xmlns:p14="http://schemas.microsoft.com/office/powerpoint/2010/main" val="71787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52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Slide </a:t>
            </a:r>
            <a:fld id="{2334B366-3DFF-4E93-8B3E-38D944FDFA06}" type="slidenum">
              <a:rPr lang="en-GB"/>
              <a:pPr>
                <a:defRPr/>
              </a:pPr>
              <a:t>3</a:t>
            </a:fld>
            <a:endParaRPr lang="en-GB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613400" y="1066800"/>
            <a:ext cx="3378200" cy="4216400"/>
          </a:xfrm>
          <a:prstGeom prst="rect">
            <a:avLst/>
          </a:prstGeom>
          <a:gradFill rotWithShape="0">
            <a:gsLst>
              <a:gs pos="0">
                <a:srgbClr val="66FFFF"/>
              </a:gs>
              <a:gs pos="100000">
                <a:srgbClr val="000066"/>
              </a:gs>
            </a:gsLst>
            <a:lin ang="5400000" scaled="1"/>
          </a:gradFill>
          <a:ln w="12600">
            <a:solidFill>
              <a:srgbClr val="000000"/>
            </a:solidFill>
            <a:miter lim="800000"/>
            <a:headEnd/>
            <a:tailEnd/>
          </a:ln>
          <a:effectLst>
            <a:outerShdw dist="107933" dir="2700000" algn="ctr" rotWithShape="0">
              <a:srgbClr val="919191">
                <a:alpha val="50027"/>
              </a:srgbClr>
            </a:outerShdw>
          </a:effectLst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en-GB">
              <a:latin typeface="Times New Roman" pitchFamily="16" charset="0"/>
            </a:endParaRPr>
          </a:p>
        </p:txBody>
      </p:sp>
      <p:sp>
        <p:nvSpPr>
          <p:cNvPr id="1038" name="Rectangle 2"/>
          <p:cNvSpPr>
            <a:spLocks noGrp="1" noChangeArrowheads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sz="1800" smtClean="0"/>
              <a:t>Thermal budget of a ground layer at the surface</a:t>
            </a:r>
          </a:p>
        </p:txBody>
      </p:sp>
      <p:grpSp>
        <p:nvGrpSpPr>
          <p:cNvPr id="1039" name="Group 3"/>
          <p:cNvGrpSpPr>
            <a:grpSpLocks/>
          </p:cNvGrpSpPr>
          <p:nvPr/>
        </p:nvGrpSpPr>
        <p:grpSpPr bwMode="auto">
          <a:xfrm>
            <a:off x="247650" y="996950"/>
            <a:ext cx="5330825" cy="4648200"/>
            <a:chOff x="156" y="628"/>
            <a:chExt cx="3358" cy="2928"/>
          </a:xfrm>
        </p:grpSpPr>
        <p:sp>
          <p:nvSpPr>
            <p:cNvPr id="1053" name="AutoShape 4"/>
            <p:cNvSpPr>
              <a:spLocks noChangeArrowheads="1"/>
            </p:cNvSpPr>
            <p:nvPr/>
          </p:nvSpPr>
          <p:spPr bwMode="auto">
            <a:xfrm>
              <a:off x="156" y="1902"/>
              <a:ext cx="2983" cy="917"/>
            </a:xfrm>
            <a:prstGeom prst="cube">
              <a:avLst>
                <a:gd name="adj" fmla="val 72630"/>
              </a:avLst>
            </a:prstGeom>
            <a:solidFill>
              <a:srgbClr val="9933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4" name="Line 5"/>
            <p:cNvSpPr>
              <a:spLocks noChangeShapeType="1"/>
            </p:cNvSpPr>
            <p:nvPr/>
          </p:nvSpPr>
          <p:spPr bwMode="auto">
            <a:xfrm>
              <a:off x="1320" y="2820"/>
              <a:ext cx="9" cy="712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55" name="Line 6"/>
            <p:cNvSpPr>
              <a:spLocks noChangeShapeType="1"/>
            </p:cNvSpPr>
            <p:nvPr/>
          </p:nvSpPr>
          <p:spPr bwMode="auto">
            <a:xfrm>
              <a:off x="1260" y="2820"/>
              <a:ext cx="1" cy="737"/>
            </a:xfrm>
            <a:prstGeom prst="line">
              <a:avLst/>
            </a:prstGeom>
            <a:noFill/>
            <a:ln w="57240">
              <a:solidFill>
                <a:srgbClr val="6633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56" name="Text Box 7"/>
            <p:cNvSpPr txBox="1">
              <a:spLocks noChangeArrowheads="1"/>
            </p:cNvSpPr>
            <p:nvPr/>
          </p:nvSpPr>
          <p:spPr bwMode="auto">
            <a:xfrm>
              <a:off x="1342" y="3017"/>
              <a:ext cx="239" cy="25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250"/>
                </a:spcBef>
                <a:buClr>
                  <a:srgbClr val="FF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 b="1">
                  <a:solidFill>
                    <a:srgbClr val="FF0000"/>
                  </a:solidFill>
                </a:rPr>
                <a:t>G</a:t>
              </a:r>
            </a:p>
          </p:txBody>
        </p:sp>
        <p:sp>
          <p:nvSpPr>
            <p:cNvPr id="1057" name="Line 8"/>
            <p:cNvSpPr>
              <a:spLocks noChangeShapeType="1"/>
            </p:cNvSpPr>
            <p:nvPr/>
          </p:nvSpPr>
          <p:spPr bwMode="auto">
            <a:xfrm flipH="1">
              <a:off x="2496" y="773"/>
              <a:ext cx="842" cy="1431"/>
            </a:xfrm>
            <a:prstGeom prst="line">
              <a:avLst/>
            </a:prstGeom>
            <a:noFill/>
            <a:ln w="76320">
              <a:solidFill>
                <a:srgbClr val="FF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58" name="Line 9"/>
            <p:cNvSpPr>
              <a:spLocks noChangeShapeType="1"/>
            </p:cNvSpPr>
            <p:nvPr/>
          </p:nvSpPr>
          <p:spPr bwMode="auto">
            <a:xfrm flipH="1" flipV="1">
              <a:off x="2163" y="827"/>
              <a:ext cx="336" cy="1364"/>
            </a:xfrm>
            <a:prstGeom prst="line">
              <a:avLst/>
            </a:prstGeom>
            <a:noFill/>
            <a:ln w="57240">
              <a:solidFill>
                <a:srgbClr val="FF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graphicFrame>
          <p:nvGraphicFramePr>
            <p:cNvPr id="1031" name="Object 10"/>
            <p:cNvGraphicFramePr>
              <a:graphicFrameLocks noChangeAspect="1"/>
            </p:cNvGraphicFramePr>
            <p:nvPr/>
          </p:nvGraphicFramePr>
          <p:xfrm>
            <a:off x="3284" y="915"/>
            <a:ext cx="229" cy="2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04" r:id="rId4" imgW="291960" imgH="234720" progId="">
                    <p:embed/>
                  </p:oleObj>
                </mc:Choice>
                <mc:Fallback>
                  <p:oleObj r:id="rId4" imgW="291960" imgH="234720" progId="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84" y="915"/>
                          <a:ext cx="229" cy="27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32" name="Object 11"/>
            <p:cNvGraphicFramePr>
              <a:graphicFrameLocks noChangeAspect="1"/>
            </p:cNvGraphicFramePr>
            <p:nvPr/>
          </p:nvGraphicFramePr>
          <p:xfrm>
            <a:off x="2405" y="840"/>
            <a:ext cx="310" cy="2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05" r:id="rId6" imgW="389880" imgH="234720" progId="">
                    <p:embed/>
                  </p:oleObj>
                </mc:Choice>
                <mc:Fallback>
                  <p:oleObj r:id="rId6" imgW="389880" imgH="234720" progId="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5" y="840"/>
                          <a:ext cx="310" cy="27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59" name="Line 12"/>
            <p:cNvSpPr>
              <a:spLocks noChangeShapeType="1"/>
            </p:cNvSpPr>
            <p:nvPr/>
          </p:nvSpPr>
          <p:spPr bwMode="auto">
            <a:xfrm>
              <a:off x="3257" y="1869"/>
              <a:ext cx="1" cy="27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60" name="Text Box 13"/>
            <p:cNvSpPr txBox="1">
              <a:spLocks noChangeArrowheads="1"/>
            </p:cNvSpPr>
            <p:nvPr/>
          </p:nvSpPr>
          <p:spPr bwMode="auto">
            <a:xfrm>
              <a:off x="3285" y="1867"/>
              <a:ext cx="230" cy="25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250"/>
                </a:spcBef>
                <a:buClr>
                  <a:srgbClr val="0099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 b="1">
                  <a:solidFill>
                    <a:srgbClr val="009900"/>
                  </a:solidFill>
                </a:rPr>
                <a:t>D</a:t>
              </a:r>
            </a:p>
          </p:txBody>
        </p:sp>
        <p:grpSp>
          <p:nvGrpSpPr>
            <p:cNvPr id="1061" name="Group 14"/>
            <p:cNvGrpSpPr>
              <a:grpSpLocks/>
            </p:cNvGrpSpPr>
            <p:nvPr/>
          </p:nvGrpSpPr>
          <p:grpSpPr bwMode="auto">
            <a:xfrm>
              <a:off x="1134" y="943"/>
              <a:ext cx="161" cy="1219"/>
              <a:chOff x="1134" y="943"/>
              <a:chExt cx="161" cy="1219"/>
            </a:xfrm>
          </p:grpSpPr>
          <p:grpSp>
            <p:nvGrpSpPr>
              <p:cNvPr id="1072" name="Group 15"/>
              <p:cNvGrpSpPr>
                <a:grpSpLocks/>
              </p:cNvGrpSpPr>
              <p:nvPr/>
            </p:nvGrpSpPr>
            <p:grpSpPr bwMode="auto">
              <a:xfrm>
                <a:off x="1150" y="943"/>
                <a:ext cx="145" cy="609"/>
                <a:chOff x="1150" y="943"/>
                <a:chExt cx="145" cy="609"/>
              </a:xfrm>
            </p:grpSpPr>
            <p:cxnSp>
              <p:nvCxnSpPr>
                <p:cNvPr id="1075" name="AutoShape 16"/>
                <p:cNvCxnSpPr>
                  <a:cxnSpLocks noChangeShapeType="1"/>
                </p:cNvCxnSpPr>
                <p:nvPr/>
              </p:nvCxnSpPr>
              <p:spPr bwMode="auto">
                <a:xfrm>
                  <a:off x="1166" y="943"/>
                  <a:ext cx="129" cy="309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38160">
                  <a:solidFill>
                    <a:srgbClr val="FF0000"/>
                  </a:solidFill>
                  <a:miter lim="800000"/>
                  <a:headEnd/>
                  <a:tailEnd/>
                </a:ln>
              </p:spPr>
            </p:cxnSp>
            <p:cxnSp>
              <p:nvCxnSpPr>
                <p:cNvPr id="1076" name="AutoShape 17"/>
                <p:cNvCxnSpPr>
                  <a:cxnSpLocks noChangeShapeType="1"/>
                </p:cNvCxnSpPr>
                <p:nvPr/>
              </p:nvCxnSpPr>
              <p:spPr bwMode="auto">
                <a:xfrm flipH="1">
                  <a:off x="1150" y="1253"/>
                  <a:ext cx="146" cy="300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38160">
                  <a:solidFill>
                    <a:srgbClr val="FF0000"/>
                  </a:solidFill>
                  <a:miter lim="800000"/>
                  <a:headEnd/>
                  <a:tailEnd/>
                </a:ln>
              </p:spPr>
            </p:cxnSp>
          </p:grpSp>
          <p:cxnSp>
            <p:nvCxnSpPr>
              <p:cNvPr id="1073" name="AutoShape 18"/>
              <p:cNvCxnSpPr>
                <a:cxnSpLocks noChangeShapeType="1"/>
              </p:cNvCxnSpPr>
              <p:nvPr/>
            </p:nvCxnSpPr>
            <p:spPr bwMode="auto">
              <a:xfrm>
                <a:off x="1150" y="1553"/>
                <a:ext cx="129" cy="309"/>
              </a:xfrm>
              <a:prstGeom prst="curvedConnector3">
                <a:avLst>
                  <a:gd name="adj1" fmla="val 50000"/>
                </a:avLst>
              </a:prstGeom>
              <a:noFill/>
              <a:ln w="38160">
                <a:solidFill>
                  <a:srgbClr val="FF0000"/>
                </a:solidFill>
                <a:miter lim="800000"/>
                <a:headEnd/>
                <a:tailEnd/>
              </a:ln>
            </p:spPr>
          </p:cxnSp>
          <p:cxnSp>
            <p:nvCxnSpPr>
              <p:cNvPr id="1074" name="AutoShape 19"/>
              <p:cNvCxnSpPr>
                <a:cxnSpLocks noChangeShapeType="1"/>
              </p:cNvCxnSpPr>
              <p:nvPr/>
            </p:nvCxnSpPr>
            <p:spPr bwMode="auto">
              <a:xfrm flipH="1">
                <a:off x="1134" y="1863"/>
                <a:ext cx="146" cy="300"/>
              </a:xfrm>
              <a:prstGeom prst="curvedConnector3">
                <a:avLst>
                  <a:gd name="adj1" fmla="val 50000"/>
                </a:avLst>
              </a:prstGeom>
              <a:noFill/>
              <a:ln w="38160">
                <a:solidFill>
                  <a:srgbClr val="FF0000"/>
                </a:solidFill>
                <a:miter lim="800000"/>
                <a:headEnd/>
                <a:tailEnd type="triangle" w="med" len="med"/>
              </a:ln>
            </p:spPr>
          </p:cxnSp>
        </p:grpSp>
        <p:grpSp>
          <p:nvGrpSpPr>
            <p:cNvPr id="1062" name="Group 20"/>
            <p:cNvGrpSpPr>
              <a:grpSpLocks/>
            </p:cNvGrpSpPr>
            <p:nvPr/>
          </p:nvGrpSpPr>
          <p:grpSpPr bwMode="auto">
            <a:xfrm>
              <a:off x="853" y="936"/>
              <a:ext cx="161" cy="1219"/>
              <a:chOff x="853" y="936"/>
              <a:chExt cx="161" cy="1219"/>
            </a:xfrm>
          </p:grpSpPr>
          <p:grpSp>
            <p:nvGrpSpPr>
              <p:cNvPr id="1067" name="Group 21"/>
              <p:cNvGrpSpPr>
                <a:grpSpLocks/>
              </p:cNvGrpSpPr>
              <p:nvPr/>
            </p:nvGrpSpPr>
            <p:grpSpPr bwMode="auto">
              <a:xfrm>
                <a:off x="869" y="936"/>
                <a:ext cx="145" cy="609"/>
                <a:chOff x="869" y="936"/>
                <a:chExt cx="145" cy="609"/>
              </a:xfrm>
            </p:grpSpPr>
            <p:cxnSp>
              <p:nvCxnSpPr>
                <p:cNvPr id="1070" name="AutoShape 22"/>
                <p:cNvCxnSpPr>
                  <a:cxnSpLocks noChangeShapeType="1"/>
                </p:cNvCxnSpPr>
                <p:nvPr/>
              </p:nvCxnSpPr>
              <p:spPr bwMode="auto">
                <a:xfrm>
                  <a:off x="757" y="629"/>
                  <a:ext cx="129" cy="309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57240">
                  <a:solidFill>
                    <a:srgbClr val="FF0000"/>
                  </a:solidFill>
                  <a:miter lim="800000"/>
                  <a:headEnd/>
                  <a:tailEnd/>
                </a:ln>
              </p:spPr>
            </p:cxnSp>
            <p:cxnSp>
              <p:nvCxnSpPr>
                <p:cNvPr id="1071" name="AutoShape 23"/>
                <p:cNvCxnSpPr>
                  <a:cxnSpLocks noChangeShapeType="1"/>
                </p:cNvCxnSpPr>
                <p:nvPr/>
              </p:nvCxnSpPr>
              <p:spPr bwMode="auto">
                <a:xfrm flipH="1">
                  <a:off x="723" y="947"/>
                  <a:ext cx="146" cy="300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57240">
                  <a:solidFill>
                    <a:srgbClr val="FF0000"/>
                  </a:solidFill>
                  <a:miter lim="800000"/>
                  <a:headEnd/>
                  <a:tailEnd/>
                </a:ln>
              </p:spPr>
            </p:cxnSp>
          </p:grpSp>
          <p:cxnSp>
            <p:nvCxnSpPr>
              <p:cNvPr id="1068" name="AutoShape 24"/>
              <p:cNvCxnSpPr>
                <a:cxnSpLocks noChangeShapeType="1"/>
              </p:cNvCxnSpPr>
              <p:nvPr/>
            </p:nvCxnSpPr>
            <p:spPr bwMode="auto">
              <a:xfrm>
                <a:off x="741" y="1239"/>
                <a:ext cx="129" cy="309"/>
              </a:xfrm>
              <a:prstGeom prst="curvedConnector3">
                <a:avLst>
                  <a:gd name="adj1" fmla="val 50000"/>
                </a:avLst>
              </a:prstGeom>
              <a:noFill/>
              <a:ln w="57240">
                <a:solidFill>
                  <a:srgbClr val="FF0000"/>
                </a:solidFill>
                <a:miter lim="800000"/>
                <a:headEnd/>
                <a:tailEnd/>
              </a:ln>
            </p:spPr>
          </p:cxnSp>
          <p:cxnSp>
            <p:nvCxnSpPr>
              <p:cNvPr id="1069" name="AutoShape 25"/>
              <p:cNvCxnSpPr>
                <a:cxnSpLocks noChangeShapeType="1"/>
              </p:cNvCxnSpPr>
              <p:nvPr/>
            </p:nvCxnSpPr>
            <p:spPr bwMode="auto">
              <a:xfrm flipH="1">
                <a:off x="707" y="1557"/>
                <a:ext cx="146" cy="300"/>
              </a:xfrm>
              <a:prstGeom prst="curvedConnector3">
                <a:avLst>
                  <a:gd name="adj1" fmla="val 50000"/>
                </a:avLst>
              </a:prstGeom>
              <a:noFill/>
              <a:ln w="57240">
                <a:solidFill>
                  <a:srgbClr val="FF0000"/>
                </a:solidFill>
                <a:miter lim="800000"/>
                <a:headEnd/>
                <a:tailEnd type="triangle" w="med" len="med"/>
              </a:ln>
            </p:spPr>
          </p:cxnSp>
        </p:grpSp>
        <p:graphicFrame>
          <p:nvGraphicFramePr>
            <p:cNvPr id="1033" name="Object 26"/>
            <p:cNvGraphicFramePr>
              <a:graphicFrameLocks noChangeAspect="1"/>
            </p:cNvGraphicFramePr>
            <p:nvPr/>
          </p:nvGraphicFramePr>
          <p:xfrm>
            <a:off x="992" y="628"/>
            <a:ext cx="378" cy="2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06" r:id="rId8" imgW="472320" imgH="234720" progId="">
                    <p:embed/>
                  </p:oleObj>
                </mc:Choice>
                <mc:Fallback>
                  <p:oleObj r:id="rId8" imgW="472320" imgH="234720" progId="">
                    <p:embed/>
                    <p:pic>
                      <p:nvPicPr>
                        <p:cNvPr id="0" name="Object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92" y="628"/>
                          <a:ext cx="378" cy="28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34" name="Object 27"/>
            <p:cNvGraphicFramePr>
              <a:graphicFrameLocks noChangeAspect="1"/>
            </p:cNvGraphicFramePr>
            <p:nvPr/>
          </p:nvGraphicFramePr>
          <p:xfrm>
            <a:off x="419" y="1371"/>
            <a:ext cx="460" cy="2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07" r:id="rId10" imgW="557640" imgH="234720" progId="">
                    <p:embed/>
                  </p:oleObj>
                </mc:Choice>
                <mc:Fallback>
                  <p:oleObj r:id="rId10" imgW="557640" imgH="234720" progId="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9" y="1371"/>
                          <a:ext cx="460" cy="27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63" name="Line 28"/>
            <p:cNvSpPr>
              <a:spLocks noChangeShapeType="1"/>
            </p:cNvSpPr>
            <p:nvPr/>
          </p:nvSpPr>
          <p:spPr bwMode="auto">
            <a:xfrm>
              <a:off x="1559" y="1191"/>
              <a:ext cx="2" cy="937"/>
            </a:xfrm>
            <a:prstGeom prst="line">
              <a:avLst/>
            </a:prstGeom>
            <a:noFill/>
            <a:ln w="57240">
              <a:solidFill>
                <a:srgbClr val="000099"/>
              </a:solidFill>
              <a:miter lim="800000"/>
              <a:headEnd type="triangle" w="med" len="med"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64" name="Line 29"/>
            <p:cNvSpPr>
              <a:spLocks noChangeShapeType="1"/>
            </p:cNvSpPr>
            <p:nvPr/>
          </p:nvSpPr>
          <p:spPr bwMode="auto">
            <a:xfrm>
              <a:off x="1847" y="1392"/>
              <a:ext cx="1" cy="737"/>
            </a:xfrm>
            <a:prstGeom prst="line">
              <a:avLst/>
            </a:prstGeom>
            <a:noFill/>
            <a:ln w="57240">
              <a:solidFill>
                <a:srgbClr val="000099"/>
              </a:solidFill>
              <a:miter lim="800000"/>
              <a:headEnd type="triangle" w="med" len="med"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65" name="Text Box 30"/>
            <p:cNvSpPr txBox="1">
              <a:spLocks noChangeArrowheads="1"/>
            </p:cNvSpPr>
            <p:nvPr/>
          </p:nvSpPr>
          <p:spPr bwMode="auto">
            <a:xfrm>
              <a:off x="1404" y="832"/>
              <a:ext cx="239" cy="25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250"/>
                </a:spcBef>
                <a:buClr>
                  <a:srgbClr val="000099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 b="1">
                  <a:solidFill>
                    <a:srgbClr val="000099"/>
                  </a:solidFill>
                </a:rPr>
                <a:t>H</a:t>
              </a:r>
            </a:p>
          </p:txBody>
        </p:sp>
        <p:sp>
          <p:nvSpPr>
            <p:cNvPr id="1066" name="Text Box 31"/>
            <p:cNvSpPr txBox="1">
              <a:spLocks noChangeArrowheads="1"/>
            </p:cNvSpPr>
            <p:nvPr/>
          </p:nvSpPr>
          <p:spPr bwMode="auto">
            <a:xfrm>
              <a:off x="1676" y="1072"/>
              <a:ext cx="327" cy="25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250"/>
                </a:spcBef>
                <a:buClr>
                  <a:srgbClr val="000099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 b="1">
                  <a:solidFill>
                    <a:srgbClr val="000099"/>
                  </a:solidFill>
                </a:rPr>
                <a:t>LE</a:t>
              </a:r>
            </a:p>
          </p:txBody>
        </p:sp>
      </p:grpSp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5875338" y="1136650"/>
            <a:ext cx="2970212" cy="3967163"/>
            <a:chOff x="3701" y="716"/>
            <a:chExt cx="1871" cy="2499"/>
          </a:xfrm>
        </p:grpSpPr>
        <p:sp>
          <p:nvSpPr>
            <p:cNvPr id="1041" name="Line 33"/>
            <p:cNvSpPr>
              <a:spLocks noChangeShapeType="1"/>
            </p:cNvSpPr>
            <p:nvPr/>
          </p:nvSpPr>
          <p:spPr bwMode="auto">
            <a:xfrm>
              <a:off x="3745" y="1843"/>
              <a:ext cx="1260" cy="1"/>
            </a:xfrm>
            <a:prstGeom prst="line">
              <a:avLst/>
            </a:prstGeom>
            <a:noFill/>
            <a:ln w="152280">
              <a:solidFill>
                <a:srgbClr val="66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42" name="Line 34"/>
            <p:cNvSpPr>
              <a:spLocks noChangeShapeType="1"/>
            </p:cNvSpPr>
            <p:nvPr/>
          </p:nvSpPr>
          <p:spPr bwMode="auto">
            <a:xfrm>
              <a:off x="3874" y="1886"/>
              <a:ext cx="1" cy="276"/>
            </a:xfrm>
            <a:prstGeom prst="line">
              <a:avLst/>
            </a:prstGeom>
            <a:noFill/>
            <a:ln w="76320">
              <a:solidFill>
                <a:srgbClr val="CC99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43" name="Line 35"/>
            <p:cNvSpPr>
              <a:spLocks noChangeShapeType="1"/>
            </p:cNvSpPr>
            <p:nvPr/>
          </p:nvSpPr>
          <p:spPr bwMode="auto">
            <a:xfrm>
              <a:off x="3712" y="2986"/>
              <a:ext cx="1260" cy="1"/>
            </a:xfrm>
            <a:prstGeom prst="line">
              <a:avLst/>
            </a:prstGeom>
            <a:noFill/>
            <a:ln w="152280">
              <a:solidFill>
                <a:srgbClr val="6633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44" name="Line 36"/>
            <p:cNvSpPr>
              <a:spLocks noChangeShapeType="1"/>
            </p:cNvSpPr>
            <p:nvPr/>
          </p:nvSpPr>
          <p:spPr bwMode="auto">
            <a:xfrm>
              <a:off x="4123" y="1033"/>
              <a:ext cx="1" cy="793"/>
            </a:xfrm>
            <a:prstGeom prst="line">
              <a:avLst/>
            </a:prstGeom>
            <a:noFill/>
            <a:ln w="76320">
              <a:solidFill>
                <a:srgbClr val="FFFF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45" name="Line 37"/>
            <p:cNvSpPr>
              <a:spLocks noChangeShapeType="1"/>
            </p:cNvSpPr>
            <p:nvPr/>
          </p:nvSpPr>
          <p:spPr bwMode="auto">
            <a:xfrm>
              <a:off x="4373" y="1208"/>
              <a:ext cx="1" cy="604"/>
            </a:xfrm>
            <a:prstGeom prst="line">
              <a:avLst/>
            </a:prstGeom>
            <a:noFill/>
            <a:ln w="76320">
              <a:solidFill>
                <a:srgbClr val="FC0128"/>
              </a:solidFill>
              <a:miter lim="800000"/>
              <a:headEnd type="triangle" w="med" len="med"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46" name="Line 38"/>
            <p:cNvSpPr>
              <a:spLocks noChangeShapeType="1"/>
            </p:cNvSpPr>
            <p:nvPr/>
          </p:nvSpPr>
          <p:spPr bwMode="auto">
            <a:xfrm>
              <a:off x="4709" y="1420"/>
              <a:ext cx="1" cy="376"/>
            </a:xfrm>
            <a:prstGeom prst="line">
              <a:avLst/>
            </a:prstGeom>
            <a:noFill/>
            <a:ln w="76320">
              <a:solidFill>
                <a:srgbClr val="000099"/>
              </a:solidFill>
              <a:miter lim="800000"/>
              <a:headEnd type="triangle" w="med" len="med"/>
              <a:tailEnd/>
            </a:ln>
          </p:spPr>
          <p:txBody>
            <a:bodyPr/>
            <a:lstStyle/>
            <a:p>
              <a:endParaRPr lang="en-GB"/>
            </a:p>
          </p:txBody>
        </p:sp>
        <p:graphicFrame>
          <p:nvGraphicFramePr>
            <p:cNvPr id="1027" name="Object 39"/>
            <p:cNvGraphicFramePr>
              <a:graphicFrameLocks noChangeAspect="1"/>
            </p:cNvGraphicFramePr>
            <p:nvPr/>
          </p:nvGraphicFramePr>
          <p:xfrm>
            <a:off x="3701" y="741"/>
            <a:ext cx="222" cy="2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08" r:id="rId12" imgW="217080" imgH="178200" progId="">
                    <p:embed/>
                  </p:oleObj>
                </mc:Choice>
                <mc:Fallback>
                  <p:oleObj r:id="rId12" imgW="217080" imgH="178200" progId="">
                    <p:embed/>
                    <p:pic>
                      <p:nvPicPr>
                        <p:cNvPr id="0" name="Object 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01" y="741"/>
                          <a:ext cx="222" cy="23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8" name="Object 40"/>
            <p:cNvGraphicFramePr>
              <a:graphicFrameLocks noChangeAspect="1"/>
            </p:cNvGraphicFramePr>
            <p:nvPr/>
          </p:nvGraphicFramePr>
          <p:xfrm>
            <a:off x="3995" y="716"/>
            <a:ext cx="273" cy="3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09" r:id="rId14" imgW="282960" imgH="213840" progId="">
                    <p:embed/>
                  </p:oleObj>
                </mc:Choice>
                <mc:Fallback>
                  <p:oleObj r:id="rId14" imgW="282960" imgH="213840" progId="">
                    <p:embed/>
                    <p:pic>
                      <p:nvPicPr>
                        <p:cNvPr id="0" name="Object 4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95" y="716"/>
                          <a:ext cx="273" cy="31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9" name="Object 41"/>
            <p:cNvGraphicFramePr>
              <a:graphicFrameLocks noChangeAspect="1"/>
            </p:cNvGraphicFramePr>
            <p:nvPr/>
          </p:nvGraphicFramePr>
          <p:xfrm>
            <a:off x="4295" y="744"/>
            <a:ext cx="258" cy="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10" r:id="rId16" imgW="242640" imgH="178200" progId="">
                    <p:embed/>
                  </p:oleObj>
                </mc:Choice>
                <mc:Fallback>
                  <p:oleObj r:id="rId16" imgW="242640" imgH="178200" progId="">
                    <p:embed/>
                    <p:pic>
                      <p:nvPicPr>
                        <p:cNvPr id="0" name="Object 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95" y="744"/>
                          <a:ext cx="258" cy="22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30" name="Object 42"/>
            <p:cNvGraphicFramePr>
              <a:graphicFrameLocks noChangeAspect="1"/>
            </p:cNvGraphicFramePr>
            <p:nvPr/>
          </p:nvGraphicFramePr>
          <p:xfrm>
            <a:off x="4572" y="754"/>
            <a:ext cx="360" cy="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11" r:id="rId18" imgW="317160" imgH="178200" progId="">
                    <p:embed/>
                  </p:oleObj>
                </mc:Choice>
                <mc:Fallback>
                  <p:oleObj r:id="rId18" imgW="317160" imgH="178200" progId="">
                    <p:embed/>
                    <p:pic>
                      <p:nvPicPr>
                        <p:cNvPr id="0" name="Object 4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72" y="754"/>
                          <a:ext cx="360" cy="22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47" name="Line 43"/>
            <p:cNvSpPr>
              <a:spLocks noChangeShapeType="1"/>
            </p:cNvSpPr>
            <p:nvPr/>
          </p:nvSpPr>
          <p:spPr bwMode="auto">
            <a:xfrm flipH="1">
              <a:off x="3874" y="3028"/>
              <a:ext cx="3" cy="188"/>
            </a:xfrm>
            <a:prstGeom prst="line">
              <a:avLst/>
            </a:prstGeom>
            <a:noFill/>
            <a:ln w="76320">
              <a:solidFill>
                <a:srgbClr val="CC9900"/>
              </a:solidFill>
              <a:miter lim="800000"/>
              <a:headEnd type="triangle" w="med" len="med"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48" name="Line 44"/>
            <p:cNvSpPr>
              <a:spLocks noChangeShapeType="1"/>
            </p:cNvSpPr>
            <p:nvPr/>
          </p:nvSpPr>
          <p:spPr bwMode="auto">
            <a:xfrm>
              <a:off x="4125" y="2536"/>
              <a:ext cx="1" cy="415"/>
            </a:xfrm>
            <a:prstGeom prst="line">
              <a:avLst/>
            </a:prstGeom>
            <a:noFill/>
            <a:ln w="76320">
              <a:solidFill>
                <a:srgbClr val="FFFF00"/>
              </a:solidFill>
              <a:miter lim="800000"/>
              <a:headEnd type="triangle" w="med" len="med"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49" name="Line 45"/>
            <p:cNvSpPr>
              <a:spLocks noChangeShapeType="1"/>
            </p:cNvSpPr>
            <p:nvPr/>
          </p:nvSpPr>
          <p:spPr bwMode="auto">
            <a:xfrm>
              <a:off x="4408" y="2694"/>
              <a:ext cx="1" cy="265"/>
            </a:xfrm>
            <a:prstGeom prst="line">
              <a:avLst/>
            </a:prstGeom>
            <a:noFill/>
            <a:ln w="76320">
              <a:solidFill>
                <a:srgbClr val="FC0128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50" name="Line 46"/>
            <p:cNvSpPr>
              <a:spLocks noChangeShapeType="1"/>
            </p:cNvSpPr>
            <p:nvPr/>
          </p:nvSpPr>
          <p:spPr bwMode="auto">
            <a:xfrm flipH="1">
              <a:off x="4710" y="2807"/>
              <a:ext cx="3" cy="145"/>
            </a:xfrm>
            <a:prstGeom prst="line">
              <a:avLst/>
            </a:prstGeom>
            <a:noFill/>
            <a:ln w="76320">
              <a:solidFill>
                <a:srgbClr val="000099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51" name="Text Box 47"/>
            <p:cNvSpPr txBox="1">
              <a:spLocks noChangeArrowheads="1"/>
            </p:cNvSpPr>
            <p:nvPr/>
          </p:nvSpPr>
          <p:spPr bwMode="auto">
            <a:xfrm>
              <a:off x="5019" y="1193"/>
              <a:ext cx="444" cy="2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500"/>
                </a:spcBef>
                <a:buClr>
                  <a:srgbClr val="FF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FF0000"/>
                  </a:solidFill>
                </a:rPr>
                <a:t>Day</a:t>
              </a:r>
            </a:p>
          </p:txBody>
        </p:sp>
        <p:sp>
          <p:nvSpPr>
            <p:cNvPr id="1052" name="Text Box 48"/>
            <p:cNvSpPr txBox="1">
              <a:spLocks noChangeArrowheads="1"/>
            </p:cNvSpPr>
            <p:nvPr/>
          </p:nvSpPr>
          <p:spPr bwMode="auto">
            <a:xfrm>
              <a:off x="5000" y="2309"/>
              <a:ext cx="573" cy="2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500"/>
                </a:spcBef>
                <a:buClr>
                  <a:srgbClr val="FF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FF0000"/>
                  </a:solidFill>
                </a:rPr>
                <a:t>Night</a:t>
              </a:r>
            </a:p>
          </p:txBody>
        </p:sp>
      </p:grpSp>
      <p:graphicFrame>
        <p:nvGraphicFramePr>
          <p:cNvPr id="1026" name="Object 49"/>
          <p:cNvGraphicFramePr>
            <a:graphicFrameLocks noChangeAspect="1"/>
          </p:cNvGraphicFramePr>
          <p:nvPr/>
        </p:nvGraphicFramePr>
        <p:xfrm>
          <a:off x="2144713" y="5164138"/>
          <a:ext cx="6357937" cy="1277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2" r:id="rId20" imgW="1955520" imgH="393480" progId="">
                  <p:embed/>
                </p:oleObj>
              </mc:Choice>
              <mc:Fallback>
                <p:oleObj r:id="rId20" imgW="1955520" imgH="393480" progId="">
                  <p:embed/>
                  <p:pic>
                    <p:nvPicPr>
                      <p:cNvPr id="0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4713" y="5164138"/>
                        <a:ext cx="6357937" cy="1277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Slide </a:t>
            </a:r>
            <a:fld id="{60EF7AB3-50FA-4207-AEDD-5367E012B24C}" type="slidenum">
              <a:rPr lang="en-GB"/>
              <a:pPr>
                <a:defRPr/>
              </a:pPr>
              <a:t>30</a:t>
            </a:fld>
            <a:endParaRPr lang="en-GB"/>
          </a:p>
        </p:txBody>
      </p:sp>
      <p:sp>
        <p:nvSpPr>
          <p:cNvPr id="102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HTESSEL soil water equations</a:t>
            </a:r>
          </a:p>
        </p:txBody>
      </p:sp>
      <p:graphicFrame>
        <p:nvGraphicFramePr>
          <p:cNvPr id="10242" name="Object 3"/>
          <p:cNvGraphicFramePr>
            <a:graphicFrameLocks noChangeAspect="1"/>
          </p:cNvGraphicFramePr>
          <p:nvPr/>
        </p:nvGraphicFramePr>
        <p:xfrm>
          <a:off x="1168400" y="1165225"/>
          <a:ext cx="5121275" cy="290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52" name="Equation" r:id="rId3" imgW="2603160" imgH="1473120" progId="Equation.3">
                  <p:embed/>
                </p:oleObj>
              </mc:Choice>
              <mc:Fallback>
                <p:oleObj name="Equation" r:id="rId3" imgW="2603160" imgH="1473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8400" y="1165225"/>
                        <a:ext cx="5121275" cy="2903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7" name="Text Box 4"/>
          <p:cNvSpPr txBox="1">
            <a:spLocks noChangeArrowheads="1"/>
          </p:cNvSpPr>
          <p:nvPr/>
        </p:nvSpPr>
        <p:spPr bwMode="auto">
          <a:xfrm>
            <a:off x="3916363" y="4899025"/>
            <a:ext cx="5667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b="1">
                <a:solidFill>
                  <a:srgbClr val="FF0000"/>
                </a:solidFill>
                <a:latin typeface="Times New Roman" pitchFamily="18" charset="0"/>
              </a:rPr>
              <a:t>D</a:t>
            </a:r>
            <a:r>
              <a:rPr lang="en-GB" sz="1600" b="1" baseline="-25000">
                <a:solidFill>
                  <a:srgbClr val="FF0000"/>
                </a:solidFill>
                <a:latin typeface="Times New Roman" pitchFamily="18" charset="0"/>
              </a:rPr>
              <a:t>j</a:t>
            </a:r>
            <a:endParaRPr lang="en-GB" sz="1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0248" name="Rectangle 5"/>
          <p:cNvSpPr>
            <a:spLocks noChangeArrowheads="1"/>
          </p:cNvSpPr>
          <p:nvPr/>
        </p:nvSpPr>
        <p:spPr bwMode="auto">
          <a:xfrm>
            <a:off x="1008063" y="4659313"/>
            <a:ext cx="2667000" cy="75723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249" name="Rectangle 6"/>
          <p:cNvSpPr>
            <a:spLocks noChangeArrowheads="1"/>
          </p:cNvSpPr>
          <p:nvPr/>
        </p:nvSpPr>
        <p:spPr bwMode="auto">
          <a:xfrm>
            <a:off x="1008063" y="5410200"/>
            <a:ext cx="2667000" cy="9271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250" name="Rectangle 7"/>
          <p:cNvSpPr>
            <a:spLocks noChangeArrowheads="1"/>
          </p:cNvSpPr>
          <p:nvPr/>
        </p:nvSpPr>
        <p:spPr bwMode="auto">
          <a:xfrm>
            <a:off x="1004888" y="4178300"/>
            <a:ext cx="2667000" cy="477838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251" name="Line 8"/>
          <p:cNvSpPr>
            <a:spLocks noChangeShapeType="1"/>
          </p:cNvSpPr>
          <p:nvPr/>
        </p:nvSpPr>
        <p:spPr bwMode="auto">
          <a:xfrm flipH="1">
            <a:off x="3876675" y="4645025"/>
            <a:ext cx="1588" cy="7762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252" name="Text Box 9"/>
          <p:cNvSpPr txBox="1">
            <a:spLocks noChangeArrowheads="1"/>
          </p:cNvSpPr>
          <p:nvPr/>
        </p:nvSpPr>
        <p:spPr bwMode="auto">
          <a:xfrm>
            <a:off x="3933825" y="4219575"/>
            <a:ext cx="5127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b="1">
                <a:solidFill>
                  <a:srgbClr val="FF0000"/>
                </a:solidFill>
                <a:latin typeface="Times New Roman" pitchFamily="18" charset="0"/>
              </a:rPr>
              <a:t>j-1</a:t>
            </a:r>
          </a:p>
        </p:txBody>
      </p:sp>
      <p:sp>
        <p:nvSpPr>
          <p:cNvPr id="10253" name="Text Box 10"/>
          <p:cNvSpPr txBox="1">
            <a:spLocks noChangeArrowheads="1"/>
          </p:cNvSpPr>
          <p:nvPr/>
        </p:nvSpPr>
        <p:spPr bwMode="auto">
          <a:xfrm>
            <a:off x="3911600" y="5767388"/>
            <a:ext cx="5127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b="1">
                <a:solidFill>
                  <a:srgbClr val="FF0000"/>
                </a:solidFill>
                <a:latin typeface="Times New Roman" pitchFamily="18" charset="0"/>
              </a:rPr>
              <a:t>j+1</a:t>
            </a:r>
          </a:p>
        </p:txBody>
      </p:sp>
      <p:sp>
        <p:nvSpPr>
          <p:cNvPr id="10254" name="Line 11"/>
          <p:cNvSpPr>
            <a:spLocks noChangeShapeType="1"/>
          </p:cNvSpPr>
          <p:nvPr/>
        </p:nvSpPr>
        <p:spPr bwMode="auto">
          <a:xfrm flipH="1">
            <a:off x="1271588" y="5183188"/>
            <a:ext cx="1587" cy="6223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255" name="Text Box 12"/>
          <p:cNvSpPr txBox="1">
            <a:spLocks noChangeArrowheads="1"/>
          </p:cNvSpPr>
          <p:nvPr/>
        </p:nvSpPr>
        <p:spPr bwMode="auto">
          <a:xfrm>
            <a:off x="1500188" y="5227638"/>
            <a:ext cx="8143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b="1">
                <a:solidFill>
                  <a:srgbClr val="FF0000"/>
                </a:solidFill>
                <a:latin typeface="Times New Roman" pitchFamily="18" charset="0"/>
              </a:rPr>
              <a:t>F</a:t>
            </a:r>
            <a:r>
              <a:rPr lang="en-GB" sz="1600" b="1" baseline="-25000">
                <a:solidFill>
                  <a:srgbClr val="FF0000"/>
                </a:solidFill>
                <a:latin typeface="Times New Roman" pitchFamily="18" charset="0"/>
              </a:rPr>
              <a:t>j+1/2</a:t>
            </a:r>
            <a:endParaRPr lang="en-GB" sz="1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0256" name="Line 13"/>
          <p:cNvSpPr>
            <a:spLocks noChangeShapeType="1"/>
          </p:cNvSpPr>
          <p:nvPr/>
        </p:nvSpPr>
        <p:spPr bwMode="auto">
          <a:xfrm>
            <a:off x="1263650" y="4313238"/>
            <a:ext cx="1588" cy="63023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257" name="Text Box 14"/>
          <p:cNvSpPr txBox="1">
            <a:spLocks noChangeArrowheads="1"/>
          </p:cNvSpPr>
          <p:nvPr/>
        </p:nvSpPr>
        <p:spPr bwMode="auto">
          <a:xfrm>
            <a:off x="1435100" y="4451350"/>
            <a:ext cx="8143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b="1">
                <a:solidFill>
                  <a:srgbClr val="FF0000"/>
                </a:solidFill>
                <a:latin typeface="Times New Roman" pitchFamily="18" charset="0"/>
              </a:rPr>
              <a:t>F</a:t>
            </a:r>
            <a:r>
              <a:rPr lang="en-GB" sz="1600" b="1" baseline="-25000">
                <a:solidFill>
                  <a:srgbClr val="FF0000"/>
                </a:solidFill>
                <a:latin typeface="Times New Roman" pitchFamily="18" charset="0"/>
              </a:rPr>
              <a:t>j-1/2</a:t>
            </a:r>
            <a:endParaRPr lang="en-GB" sz="1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graphicFrame>
        <p:nvGraphicFramePr>
          <p:cNvPr id="10243" name="Object 15"/>
          <p:cNvGraphicFramePr>
            <a:graphicFrameLocks noChangeAspect="1"/>
          </p:cNvGraphicFramePr>
          <p:nvPr/>
        </p:nvGraphicFramePr>
        <p:xfrm>
          <a:off x="2273300" y="4808538"/>
          <a:ext cx="317500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53" name="Equation" r:id="rId5" imgW="177480" imgH="241200" progId="Equation.3">
                  <p:embed/>
                </p:oleObj>
              </mc:Choice>
              <mc:Fallback>
                <p:oleObj name="Equation" r:id="rId5" imgW="1774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3300" y="4808538"/>
                        <a:ext cx="317500" cy="415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49904" name="Picture 16" descr="sfc_model_sketch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9813" y="979488"/>
            <a:ext cx="2859087" cy="456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9" name="Text Box 17"/>
          <p:cNvSpPr txBox="1">
            <a:spLocks noChangeArrowheads="1"/>
          </p:cNvSpPr>
          <p:nvPr/>
        </p:nvSpPr>
        <p:spPr bwMode="auto">
          <a:xfrm>
            <a:off x="6261100" y="4699000"/>
            <a:ext cx="2324100" cy="469900"/>
          </a:xfrm>
          <a:prstGeom prst="rect">
            <a:avLst/>
          </a:prstGeom>
          <a:solidFill>
            <a:schemeClr val="bg1"/>
          </a:solidFill>
          <a:ln w="12700">
            <a:solidFill>
              <a:srgbClr val="66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/>
              <a:t>↓</a:t>
            </a:r>
            <a:r>
              <a:rPr lang="en-GB"/>
              <a:t> </a:t>
            </a:r>
            <a:r>
              <a:rPr lang="en-GB">
                <a:solidFill>
                  <a:schemeClr val="accent1"/>
                </a:solidFill>
                <a:latin typeface="Arial" charset="0"/>
              </a:rPr>
              <a:t>11.7</a:t>
            </a:r>
            <a:r>
              <a:rPr lang="en-GB">
                <a:latin typeface="Arial" charset="0"/>
              </a:rPr>
              <a:t> ~ </a:t>
            </a:r>
            <a:r>
              <a:rPr lang="en-GB">
                <a:solidFill>
                  <a:srgbClr val="FF0000"/>
                </a:solidFill>
                <a:latin typeface="Arial" charset="0"/>
              </a:rPr>
              <a:t>&gt;&gt;</a:t>
            </a:r>
            <a:r>
              <a:rPr lang="en-GB">
                <a:latin typeface="Arial" charset="0"/>
              </a:rPr>
              <a:t> d</a:t>
            </a:r>
          </a:p>
        </p:txBody>
      </p:sp>
      <p:sp>
        <p:nvSpPr>
          <p:cNvPr id="10260" name="Rectangle 18"/>
          <p:cNvSpPr>
            <a:spLocks noChangeArrowheads="1"/>
          </p:cNvSpPr>
          <p:nvPr/>
        </p:nvSpPr>
        <p:spPr bwMode="auto">
          <a:xfrm>
            <a:off x="6280150" y="3475038"/>
            <a:ext cx="1758950" cy="469900"/>
          </a:xfrm>
          <a:prstGeom prst="rect">
            <a:avLst/>
          </a:prstGeom>
          <a:solidFill>
            <a:schemeClr val="bg1"/>
          </a:solidFill>
          <a:ln w="12700">
            <a:solidFill>
              <a:srgbClr val="0000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/>
              <a:t>↓</a:t>
            </a:r>
            <a:r>
              <a:rPr lang="en-GB">
                <a:solidFill>
                  <a:schemeClr val="accent1"/>
                </a:solidFill>
              </a:rPr>
              <a:t>0.1</a:t>
            </a:r>
            <a:r>
              <a:rPr lang="en-GB"/>
              <a:t>~</a:t>
            </a:r>
            <a:r>
              <a:rPr lang="en-GB">
                <a:solidFill>
                  <a:srgbClr val="FF0000"/>
                </a:solidFill>
              </a:rPr>
              <a:t>19.7</a:t>
            </a:r>
            <a:r>
              <a:rPr lang="en-GB"/>
              <a:t> d</a:t>
            </a:r>
          </a:p>
        </p:txBody>
      </p:sp>
      <p:sp>
        <p:nvSpPr>
          <p:cNvPr id="10261" name="Rectangle 19"/>
          <p:cNvSpPr>
            <a:spLocks noChangeArrowheads="1"/>
          </p:cNvSpPr>
          <p:nvPr/>
        </p:nvSpPr>
        <p:spPr bwMode="auto">
          <a:xfrm>
            <a:off x="6264275" y="4062413"/>
            <a:ext cx="1885950" cy="469900"/>
          </a:xfrm>
          <a:prstGeom prst="rect">
            <a:avLst/>
          </a:prstGeom>
          <a:solidFill>
            <a:schemeClr val="bg1"/>
          </a:solidFill>
          <a:ln w="12700">
            <a:solidFill>
              <a:srgbClr val="6633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/>
              <a:t>↓</a:t>
            </a:r>
            <a:r>
              <a:rPr lang="en-GB"/>
              <a:t> </a:t>
            </a:r>
            <a:r>
              <a:rPr lang="en-GB">
                <a:solidFill>
                  <a:schemeClr val="accent1"/>
                </a:solidFill>
              </a:rPr>
              <a:t>1.2</a:t>
            </a:r>
            <a:r>
              <a:rPr lang="en-GB"/>
              <a:t>~</a:t>
            </a:r>
            <a:r>
              <a:rPr lang="en-GB">
                <a:solidFill>
                  <a:srgbClr val="FF0000"/>
                </a:solidFill>
              </a:rPr>
              <a:t>195.9</a:t>
            </a:r>
            <a:r>
              <a:rPr lang="en-GB"/>
              <a:t> d</a:t>
            </a:r>
          </a:p>
        </p:txBody>
      </p:sp>
      <p:sp>
        <p:nvSpPr>
          <p:cNvPr id="10262" name="Text Box 20"/>
          <p:cNvSpPr txBox="1">
            <a:spLocks noChangeArrowheads="1"/>
          </p:cNvSpPr>
          <p:nvPr/>
        </p:nvSpPr>
        <p:spPr bwMode="auto">
          <a:xfrm>
            <a:off x="6057900" y="5600700"/>
            <a:ext cx="3086100" cy="6715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Time-scale for downward water transfers in  </a:t>
            </a:r>
            <a:r>
              <a:rPr lang="en-GB" sz="1800">
                <a:solidFill>
                  <a:schemeClr val="accent1"/>
                </a:solidFill>
              </a:rPr>
              <a:t>wet</a:t>
            </a:r>
            <a:r>
              <a:rPr lang="en-GB" sz="1800"/>
              <a:t>/</a:t>
            </a:r>
            <a:r>
              <a:rPr lang="en-GB" sz="1800">
                <a:solidFill>
                  <a:srgbClr val="FF0000"/>
                </a:solidFill>
              </a:rPr>
              <a:t>dry</a:t>
            </a:r>
            <a:r>
              <a:rPr lang="en-GB" sz="1800"/>
              <a:t> soil</a:t>
            </a:r>
            <a:r>
              <a:rPr lang="en-GB" sz="20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563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80899" name="Rectangle 1"/>
          <p:cNvSpPr>
            <a:spLocks noChangeArrowheads="1"/>
          </p:cNvSpPr>
          <p:nvPr/>
        </p:nvSpPr>
        <p:spPr bwMode="auto">
          <a:xfrm>
            <a:off x="0" y="5805488"/>
            <a:ext cx="9144000" cy="1052512"/>
          </a:xfrm>
          <a:prstGeom prst="rect">
            <a:avLst/>
          </a:prstGeom>
          <a:solidFill>
            <a:srgbClr val="FFFFFF"/>
          </a:solidFill>
          <a:ln w="1260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0900" name="Rectangle 2"/>
          <p:cNvSpPr>
            <a:spLocks noGrp="1" noChangeArrowheads="1"/>
          </p:cNvSpPr>
          <p:nvPr>
            <p:ph type="title"/>
          </p:nvPr>
        </p:nvSpPr>
        <p:spPr>
          <a:xfrm>
            <a:off x="493712" y="304800"/>
            <a:ext cx="8542783" cy="708025"/>
          </a:xfrm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dirty="0" smtClean="0">
                <a:latin typeface="Arial Black" charset="0"/>
              </a:rPr>
              <a:t>Modelling inland water bodies</a:t>
            </a:r>
            <a:endParaRPr lang="en-GB" dirty="0">
              <a:latin typeface="Arial Black" charset="0"/>
            </a:endParaRP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012732"/>
            <a:ext cx="2350220" cy="363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0908" name="Rectangle 22"/>
          <p:cNvSpPr>
            <a:spLocks noChangeArrowheads="1"/>
          </p:cNvSpPr>
          <p:nvPr/>
        </p:nvSpPr>
        <p:spPr bwMode="auto">
          <a:xfrm>
            <a:off x="741040" y="3013141"/>
            <a:ext cx="3614936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pPr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tabLst>
                <a:tab pos="288925" algn="l"/>
                <a:tab pos="1203325" algn="l"/>
                <a:tab pos="2117725" algn="l"/>
                <a:tab pos="3032125" algn="l"/>
                <a:tab pos="3946525" algn="l"/>
                <a:tab pos="4860925" algn="l"/>
                <a:tab pos="5775325" algn="l"/>
                <a:tab pos="6689725" algn="l"/>
                <a:tab pos="7604125" algn="l"/>
                <a:tab pos="8518525" algn="l"/>
                <a:tab pos="9432925" algn="l"/>
                <a:tab pos="10347325" algn="l"/>
              </a:tabLst>
            </a:pPr>
            <a:r>
              <a:rPr lang="en-GB" sz="1400" b="1" dirty="0" smtClean="0">
                <a:solidFill>
                  <a:srgbClr val="FF0000"/>
                </a:solidFill>
                <a:latin typeface="Arial" charset="0"/>
              </a:rPr>
              <a:t>HTESSEL </a:t>
            </a:r>
            <a:endParaRPr lang="en-GB" sz="1400" b="1" dirty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tabLst>
                <a:tab pos="288925" algn="l"/>
                <a:tab pos="1203325" algn="l"/>
                <a:tab pos="2117725" algn="l"/>
                <a:tab pos="3032125" algn="l"/>
                <a:tab pos="3946525" algn="l"/>
                <a:tab pos="4860925" algn="l"/>
                <a:tab pos="5775325" algn="l"/>
                <a:tab pos="6689725" algn="l"/>
                <a:tab pos="7604125" algn="l"/>
                <a:tab pos="8518525" algn="l"/>
                <a:tab pos="9432925" algn="l"/>
                <a:tab pos="10347325" algn="l"/>
              </a:tabLst>
            </a:pPr>
            <a:r>
              <a:rPr lang="en-GB" sz="1400" dirty="0" smtClean="0">
                <a:solidFill>
                  <a:srgbClr val="FF0000"/>
                </a:solidFill>
                <a:latin typeface="Arial" charset="0"/>
              </a:rPr>
              <a:t>H</a:t>
            </a:r>
            <a:r>
              <a:rPr lang="en-GB" sz="1400" dirty="0" smtClean="0">
                <a:latin typeface="Arial" charset="0"/>
              </a:rPr>
              <a:t>ydrology</a:t>
            </a:r>
            <a:r>
              <a:rPr lang="en-GB" sz="1400" dirty="0" smtClean="0">
                <a:solidFill>
                  <a:srgbClr val="FF0000"/>
                </a:solidFill>
                <a:latin typeface="Arial" charset="0"/>
              </a:rPr>
              <a:t> - T</a:t>
            </a:r>
            <a:r>
              <a:rPr lang="en-GB" sz="1400" dirty="0" smtClean="0">
                <a:solidFill>
                  <a:srgbClr val="000000"/>
                </a:solidFill>
                <a:latin typeface="Arial" charset="0"/>
              </a:rPr>
              <a:t>iled </a:t>
            </a:r>
            <a:r>
              <a:rPr lang="en-GB" sz="1400" dirty="0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GB" sz="1400" dirty="0">
                <a:solidFill>
                  <a:srgbClr val="000000"/>
                </a:solidFill>
                <a:latin typeface="Arial" charset="0"/>
              </a:rPr>
              <a:t>CMWF </a:t>
            </a:r>
            <a:endParaRPr lang="en-GB" sz="1400" dirty="0" smtClean="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tabLst>
                <a:tab pos="288925" algn="l"/>
                <a:tab pos="1203325" algn="l"/>
                <a:tab pos="2117725" algn="l"/>
                <a:tab pos="3032125" algn="l"/>
                <a:tab pos="3946525" algn="l"/>
                <a:tab pos="4860925" algn="l"/>
                <a:tab pos="5775325" algn="l"/>
                <a:tab pos="6689725" algn="l"/>
                <a:tab pos="7604125" algn="l"/>
                <a:tab pos="8518525" algn="l"/>
                <a:tab pos="9432925" algn="l"/>
                <a:tab pos="10347325" algn="l"/>
              </a:tabLst>
            </a:pPr>
            <a:r>
              <a:rPr lang="en-GB" sz="1400" dirty="0" smtClean="0">
                <a:solidFill>
                  <a:srgbClr val="FF0000"/>
                </a:solidFill>
                <a:latin typeface="Arial" charset="0"/>
              </a:rPr>
              <a:t>S</a:t>
            </a:r>
            <a:r>
              <a:rPr lang="en-GB" sz="1400" dirty="0" smtClean="0">
                <a:solidFill>
                  <a:srgbClr val="000000"/>
                </a:solidFill>
                <a:latin typeface="Arial" charset="0"/>
              </a:rPr>
              <a:t>cheme </a:t>
            </a:r>
            <a:r>
              <a:rPr lang="en-GB" sz="1400" dirty="0">
                <a:solidFill>
                  <a:srgbClr val="000000"/>
                </a:solidFill>
                <a:latin typeface="Arial" charset="0"/>
              </a:rPr>
              <a:t>for </a:t>
            </a:r>
            <a:r>
              <a:rPr lang="en-GB" sz="1400" dirty="0">
                <a:solidFill>
                  <a:srgbClr val="FF0000"/>
                </a:solidFill>
                <a:latin typeface="Arial" charset="0"/>
              </a:rPr>
              <a:t>S</a:t>
            </a:r>
            <a:r>
              <a:rPr lang="en-GB" sz="1400" dirty="0">
                <a:solidFill>
                  <a:srgbClr val="000000"/>
                </a:solidFill>
                <a:latin typeface="Arial" charset="0"/>
              </a:rPr>
              <a:t>urface </a:t>
            </a:r>
            <a:r>
              <a:rPr lang="en-GB" sz="1400" dirty="0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GB" sz="1400" dirty="0">
                <a:solidFill>
                  <a:srgbClr val="000000"/>
                </a:solidFill>
                <a:latin typeface="Arial" charset="0"/>
              </a:rPr>
              <a:t>xchanges over </a:t>
            </a:r>
            <a:r>
              <a:rPr lang="en-GB" sz="1400" dirty="0" smtClean="0">
                <a:solidFill>
                  <a:srgbClr val="FF0000"/>
                </a:solidFill>
                <a:latin typeface="Arial" charset="0"/>
              </a:rPr>
              <a:t>L</a:t>
            </a:r>
            <a:r>
              <a:rPr lang="en-GB" sz="1400" dirty="0" smtClean="0">
                <a:solidFill>
                  <a:srgbClr val="000000"/>
                </a:solidFill>
                <a:latin typeface="Arial" charset="0"/>
              </a:rPr>
              <a:t>and</a:t>
            </a:r>
          </a:p>
          <a:p>
            <a:pPr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tabLst>
                <a:tab pos="288925" algn="l"/>
                <a:tab pos="1203325" algn="l"/>
                <a:tab pos="2117725" algn="l"/>
                <a:tab pos="3032125" algn="l"/>
                <a:tab pos="3946525" algn="l"/>
                <a:tab pos="4860925" algn="l"/>
                <a:tab pos="5775325" algn="l"/>
                <a:tab pos="6689725" algn="l"/>
                <a:tab pos="7604125" algn="l"/>
                <a:tab pos="8518525" algn="l"/>
                <a:tab pos="9432925" algn="l"/>
                <a:tab pos="10347325" algn="l"/>
              </a:tabLst>
            </a:pPr>
            <a:r>
              <a:rPr lang="en-GB" sz="1400" dirty="0" smtClean="0">
                <a:solidFill>
                  <a:srgbClr val="000000"/>
                </a:solidFill>
                <a:latin typeface="Arial" charset="0"/>
              </a:rPr>
              <a:t>                           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+</a:t>
            </a:r>
            <a:endParaRPr lang="en-GB" sz="1400" dirty="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tabLst>
                <a:tab pos="288925" algn="l"/>
                <a:tab pos="1203325" algn="l"/>
                <a:tab pos="2117725" algn="l"/>
                <a:tab pos="3032125" algn="l"/>
                <a:tab pos="3946525" algn="l"/>
                <a:tab pos="4860925" algn="l"/>
                <a:tab pos="5775325" algn="l"/>
                <a:tab pos="6689725" algn="l"/>
                <a:tab pos="7604125" algn="l"/>
                <a:tab pos="8518525" algn="l"/>
                <a:tab pos="9432925" algn="l"/>
                <a:tab pos="10347325" algn="l"/>
              </a:tabLst>
            </a:pPr>
            <a:r>
              <a:rPr lang="en-GB" sz="1400" b="1" dirty="0" err="1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FLake</a:t>
            </a:r>
            <a:r>
              <a:rPr lang="en-GB" sz="14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 </a:t>
            </a:r>
          </a:p>
          <a:p>
            <a:pPr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tabLst>
                <a:tab pos="288925" algn="l"/>
                <a:tab pos="1203325" algn="l"/>
                <a:tab pos="2117725" algn="l"/>
                <a:tab pos="3032125" algn="l"/>
                <a:tab pos="3946525" algn="l"/>
                <a:tab pos="4860925" algn="l"/>
                <a:tab pos="5775325" algn="l"/>
                <a:tab pos="6689725" algn="l"/>
                <a:tab pos="7604125" algn="l"/>
                <a:tab pos="8518525" algn="l"/>
                <a:tab pos="9432925" algn="l"/>
                <a:tab pos="10347325" algn="l"/>
              </a:tabLst>
            </a:pP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F</a:t>
            </a:r>
            <a:r>
              <a:rPr lang="en-GB" sz="1400" dirty="0" smtClean="0">
                <a:solidFill>
                  <a:srgbClr val="000000"/>
                </a:solidFill>
                <a:latin typeface="Arial" charset="0"/>
              </a:rPr>
              <a:t>resh water </a:t>
            </a: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Lake</a:t>
            </a:r>
            <a:r>
              <a:rPr lang="en-GB" sz="1400" dirty="0" smtClean="0">
                <a:solidFill>
                  <a:srgbClr val="000000"/>
                </a:solidFill>
                <a:latin typeface="Arial" charset="0"/>
              </a:rPr>
              <a:t> scheme</a:t>
            </a:r>
            <a:endParaRPr lang="en-GB" sz="1400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21" name="Group 36"/>
          <p:cNvGrpSpPr>
            <a:grpSpLocks/>
          </p:cNvGrpSpPr>
          <p:nvPr/>
        </p:nvGrpSpPr>
        <p:grpSpPr bwMode="auto">
          <a:xfrm>
            <a:off x="6876258" y="2996952"/>
            <a:ext cx="2243138" cy="3672407"/>
            <a:chOff x="4331" y="1021"/>
            <a:chExt cx="1413" cy="2677"/>
          </a:xfrm>
        </p:grpSpPr>
        <p:sp>
          <p:nvSpPr>
            <p:cNvPr id="22" name="Rectangle 3"/>
            <p:cNvSpPr>
              <a:spLocks noChangeArrowheads="1"/>
            </p:cNvSpPr>
            <p:nvPr/>
          </p:nvSpPr>
          <p:spPr bwMode="auto">
            <a:xfrm>
              <a:off x="4331" y="1021"/>
              <a:ext cx="1361" cy="2677"/>
            </a:xfrm>
            <a:prstGeom prst="rect">
              <a:avLst/>
            </a:prstGeom>
            <a:solidFill>
              <a:schemeClr val="bg2">
                <a:alpha val="14902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23" name="Rectangle 9"/>
            <p:cNvSpPr>
              <a:spLocks noChangeArrowheads="1"/>
            </p:cNvSpPr>
            <p:nvPr/>
          </p:nvSpPr>
          <p:spPr bwMode="auto">
            <a:xfrm>
              <a:off x="4352" y="1066"/>
              <a:ext cx="1392" cy="9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290513" indent="-290513" defTabSz="762000" eaLnBrk="0" hangingPunct="0">
                <a:lnSpc>
                  <a:spcPts val="2500"/>
                </a:lnSpc>
                <a:spcAft>
                  <a:spcPts val="1000"/>
                </a:spcAft>
                <a:buClr>
                  <a:schemeClr val="hlink"/>
                </a:buClr>
                <a:buSzPct val="100000"/>
                <a:buFont typeface="Wingdings" pitchFamily="2" charset="2"/>
                <a:buChar char="l"/>
              </a:pPr>
              <a:r>
                <a:rPr lang="en-US" sz="1300" b="1" dirty="0" smtClean="0">
                  <a:solidFill>
                    <a:srgbClr val="FF0000"/>
                  </a:solidFill>
                  <a:latin typeface="Arial" pitchFamily="34" charset="0"/>
                </a:rPr>
                <a:t>Lake tile </a:t>
              </a:r>
              <a:br>
                <a:rPr lang="en-US" sz="1300" b="1" dirty="0" smtClean="0">
                  <a:solidFill>
                    <a:srgbClr val="FF0000"/>
                  </a:solidFill>
                  <a:latin typeface="Arial" pitchFamily="34" charset="0"/>
                </a:rPr>
              </a:br>
              <a:r>
                <a:rPr lang="en-US" sz="1000" b="1" dirty="0" err="1" smtClean="0">
                  <a:solidFill>
                    <a:schemeClr val="tx1"/>
                  </a:solidFill>
                  <a:latin typeface="Arial" pitchFamily="34" charset="0"/>
                </a:rPr>
                <a:t>Mironov</a:t>
              </a:r>
              <a:r>
                <a:rPr lang="en-US" sz="1000" b="1" dirty="0" smtClean="0">
                  <a:solidFill>
                    <a:schemeClr val="tx1"/>
                  </a:solidFill>
                  <a:latin typeface="Arial" pitchFamily="34" charset="0"/>
                </a:rPr>
                <a:t> </a:t>
              </a:r>
              <a:r>
                <a:rPr lang="en-US" sz="1000" b="1" dirty="0">
                  <a:solidFill>
                    <a:schemeClr val="tx1"/>
                  </a:solidFill>
                  <a:latin typeface="Arial" pitchFamily="34" charset="0"/>
                </a:rPr>
                <a:t>et al (2010), </a:t>
              </a:r>
              <a:br>
                <a:rPr lang="en-US" sz="1000" b="1" dirty="0">
                  <a:solidFill>
                    <a:schemeClr val="tx1"/>
                  </a:solidFill>
                  <a:latin typeface="Arial" pitchFamily="34" charset="0"/>
                </a:rPr>
              </a:br>
              <a:r>
                <a:rPr lang="en-US" sz="1000" b="1" dirty="0">
                  <a:solidFill>
                    <a:schemeClr val="tx1"/>
                  </a:solidFill>
                  <a:latin typeface="Arial" pitchFamily="34" charset="0"/>
                </a:rPr>
                <a:t>Dutra et al. (2010), </a:t>
              </a:r>
              <a:br>
                <a:rPr lang="en-US" sz="1000" b="1" dirty="0">
                  <a:solidFill>
                    <a:schemeClr val="tx1"/>
                  </a:solidFill>
                  <a:latin typeface="Arial" pitchFamily="34" charset="0"/>
                </a:rPr>
              </a:br>
              <a:r>
                <a:rPr lang="en-US" sz="1000" b="1" dirty="0">
                  <a:solidFill>
                    <a:schemeClr val="tx1"/>
                  </a:solidFill>
                  <a:latin typeface="Arial" pitchFamily="34" charset="0"/>
                </a:rPr>
                <a:t>Balsamo et al. (</a:t>
              </a:r>
              <a:r>
                <a:rPr lang="en-US" sz="1000" b="1" dirty="0" smtClean="0">
                  <a:solidFill>
                    <a:schemeClr val="tx1"/>
                  </a:solidFill>
                  <a:latin typeface="Arial" pitchFamily="34" charset="0"/>
                </a:rPr>
                <a:t>2010, 2012, 2013)</a:t>
              </a:r>
              <a:endParaRPr lang="en-US" sz="1000" b="1" dirty="0">
                <a:solidFill>
                  <a:schemeClr val="tx1"/>
                </a:solidFill>
                <a:latin typeface="Arial" pitchFamily="34" charset="0"/>
              </a:endParaRPr>
            </a:p>
            <a:p>
              <a:pPr marL="766763" lvl="1" indent="-285750" defTabSz="762000" eaLnBrk="0" hangingPunct="0">
                <a:spcAft>
                  <a:spcPts val="1000"/>
                </a:spcAft>
                <a:buClr>
                  <a:schemeClr val="tx1"/>
                </a:buClr>
                <a:buSzPct val="100000"/>
                <a:buFont typeface="Arial" pitchFamily="34" charset="0"/>
                <a:buNone/>
              </a:pPr>
              <a: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  <a:t>Extra tile (9) to account</a:t>
              </a:r>
              <a:b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</a:br>
              <a:r>
                <a:rPr lang="en-US" sz="1000" dirty="0">
                  <a:solidFill>
                    <a:schemeClr val="tx1"/>
                  </a:solidFill>
                  <a:latin typeface="Arial" pitchFamily="34" charset="0"/>
                </a:rPr>
                <a:t>for sub-grid lakes</a:t>
              </a:r>
            </a:p>
          </p:txBody>
        </p:sp>
        <p:sp>
          <p:nvSpPr>
            <p:cNvPr id="25" name="AutoShape 10"/>
            <p:cNvSpPr>
              <a:spLocks noChangeArrowheads="1"/>
            </p:cNvSpPr>
            <p:nvPr/>
          </p:nvSpPr>
          <p:spPr bwMode="auto">
            <a:xfrm>
              <a:off x="4649" y="3190"/>
              <a:ext cx="797" cy="456"/>
            </a:xfrm>
            <a:custGeom>
              <a:avLst/>
              <a:gdLst>
                <a:gd name="T0" fmla="*/ 697 w 21600"/>
                <a:gd name="T1" fmla="*/ 228 h 21600"/>
                <a:gd name="T2" fmla="*/ 399 w 21600"/>
                <a:gd name="T3" fmla="*/ 456 h 21600"/>
                <a:gd name="T4" fmla="*/ 100 w 21600"/>
                <a:gd name="T5" fmla="*/ 228 h 21600"/>
                <a:gd name="T6" fmla="*/ 399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99 w 21600"/>
                <a:gd name="T13" fmla="*/ 4500 h 21600"/>
                <a:gd name="T14" fmla="*/ 17101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Line 11"/>
            <p:cNvSpPr>
              <a:spLocks noChangeShapeType="1"/>
            </p:cNvSpPr>
            <p:nvPr/>
          </p:nvSpPr>
          <p:spPr bwMode="auto">
            <a:xfrm>
              <a:off x="4678" y="3278"/>
              <a:ext cx="72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28" name="Picture 27" descr="CraterLake05_aerial_crater_lake_mount_scott_12-10-05_med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13" y="2850"/>
              <a:ext cx="1015" cy="323"/>
            </a:xfrm>
            <a:prstGeom prst="rect">
              <a:avLst/>
            </a:prstGeom>
            <a:noFill/>
            <a:effectLst>
              <a:outerShdw dist="35921" dir="2700000" algn="ctr" rotWithShape="0">
                <a:srgbClr val="808080"/>
              </a:outerShdw>
            </a:effectLst>
          </p:spPr>
        </p:pic>
      </p:grpSp>
      <p:sp>
        <p:nvSpPr>
          <p:cNvPr id="30" name="Subtitle 2"/>
          <p:cNvSpPr txBox="1">
            <a:spLocks/>
          </p:cNvSpPr>
          <p:nvPr/>
        </p:nvSpPr>
        <p:spPr>
          <a:xfrm>
            <a:off x="611559" y="1124744"/>
            <a:ext cx="7920881" cy="1656184"/>
          </a:xfrm>
          <a:prstGeom prst="rect">
            <a:avLst/>
          </a:prstGeom>
        </p:spPr>
        <p:txBody>
          <a:bodyPr/>
          <a:lstStyle>
            <a:lvl1pPr marL="290513" indent="-290513" algn="l" defTabSz="762000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SzPct val="100000"/>
              <a:buFont typeface="Wingdings" pitchFamily="2" charset="2"/>
              <a:buChar char="l"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66763" indent="-285750" algn="l" defTabSz="762000" rtl="0" eaLnBrk="0" fontAlgn="base" hangingPunct="0">
              <a:spcBef>
                <a:spcPct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 pitchFamily="34" charset="0"/>
              <a:buChar char="-"/>
              <a:defRPr b="1">
                <a:solidFill>
                  <a:schemeClr val="tx1"/>
                </a:solidFill>
                <a:latin typeface="+mn-lt"/>
              </a:defRPr>
            </a:lvl2pPr>
            <a:lvl3pPr marL="1300163" indent="-342900" algn="l" defTabSz="762000" rtl="0" eaLnBrk="0" fontAlgn="base" hangingPunct="0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§"/>
              <a:defRPr b="1">
                <a:solidFill>
                  <a:schemeClr val="tx1"/>
                </a:solidFill>
                <a:latin typeface="+mn-lt"/>
              </a:defRPr>
            </a:lvl3pPr>
            <a:lvl4pPr marL="1719263" indent="-228600" algn="l" defTabSz="762000" rtl="0" eaLnBrk="0" fontAlgn="base" hangingPunct="0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"/>
              <a:defRPr sz="2200" b="1">
                <a:solidFill>
                  <a:schemeClr val="tx1"/>
                </a:solidFill>
                <a:latin typeface="+mn-lt"/>
              </a:defRPr>
            </a:lvl4pPr>
            <a:lvl5pPr marL="2138363" indent="-228600" algn="l" defTabSz="762000" rtl="0" eaLnBrk="0" fontAlgn="base" hangingPunct="0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"/>
              <a:defRPr sz="2200" b="1">
                <a:solidFill>
                  <a:schemeClr val="tx1"/>
                </a:solidFill>
                <a:latin typeface="+mn-lt"/>
              </a:defRPr>
            </a:lvl5pPr>
            <a:lvl6pPr marL="2595563" indent="-228600" algn="l" defTabSz="762000" rtl="0" eaLnBrk="0" fontAlgn="base" hangingPunct="0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"/>
              <a:defRPr sz="2200" b="1">
                <a:solidFill>
                  <a:schemeClr val="tx1"/>
                </a:solidFill>
                <a:latin typeface="+mn-lt"/>
              </a:defRPr>
            </a:lvl6pPr>
            <a:lvl7pPr marL="3052763" indent="-228600" algn="l" defTabSz="762000" rtl="0" eaLnBrk="0" fontAlgn="base" hangingPunct="0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"/>
              <a:defRPr sz="2200" b="1">
                <a:solidFill>
                  <a:schemeClr val="tx1"/>
                </a:solidFill>
                <a:latin typeface="+mn-lt"/>
              </a:defRPr>
            </a:lvl7pPr>
            <a:lvl8pPr marL="3509963" indent="-228600" algn="l" defTabSz="762000" rtl="0" eaLnBrk="0" fontAlgn="base" hangingPunct="0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"/>
              <a:defRPr sz="2200" b="1">
                <a:solidFill>
                  <a:schemeClr val="tx1"/>
                </a:solidFill>
                <a:latin typeface="+mn-lt"/>
              </a:defRPr>
            </a:lvl8pPr>
            <a:lvl9pPr marL="3967163" indent="-228600" algn="l" defTabSz="762000" rtl="0" eaLnBrk="0" fontAlgn="base" hangingPunct="0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"/>
              <a:defRPr sz="2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sz="1600" b="0" dirty="0" smtClean="0"/>
              <a:t>A </a:t>
            </a:r>
            <a:r>
              <a:rPr lang="en-GB" sz="1600" b="0" dirty="0"/>
              <a:t>representation of </a:t>
            </a:r>
            <a:r>
              <a:rPr lang="en-GB" sz="1600" dirty="0">
                <a:solidFill>
                  <a:srgbClr val="FF0000"/>
                </a:solidFill>
              </a:rPr>
              <a:t>inland water bodies and coastal areas</a:t>
            </a:r>
            <a:r>
              <a:rPr lang="en-GB" sz="1600" b="0" dirty="0"/>
              <a:t> in NWP models is essential to simulate </a:t>
            </a:r>
            <a:r>
              <a:rPr lang="en-GB" sz="1600" b="0" dirty="0" smtClean="0"/>
              <a:t>large </a:t>
            </a:r>
            <a:r>
              <a:rPr lang="en-GB" sz="1600" b="0" dirty="0"/>
              <a:t>contrasts </a:t>
            </a:r>
            <a:r>
              <a:rPr lang="en-GB" sz="1600" b="0" dirty="0" smtClean="0"/>
              <a:t>of albedo</a:t>
            </a:r>
            <a:r>
              <a:rPr lang="en-GB" sz="1600" b="0" dirty="0"/>
              <a:t>, roughness and heat </a:t>
            </a:r>
            <a:r>
              <a:rPr lang="en-GB" sz="1600" b="0" dirty="0" smtClean="0"/>
              <a:t>storage</a:t>
            </a:r>
          </a:p>
          <a:p>
            <a:pPr marL="0" indent="0">
              <a:buNone/>
            </a:pPr>
            <a:r>
              <a:rPr lang="en-GB" sz="1600" b="0" dirty="0" smtClean="0"/>
              <a:t>A </a:t>
            </a:r>
            <a:r>
              <a:rPr lang="en-GB" sz="1600" b="0" dirty="0"/>
              <a:t>lake and shallow coastal waters </a:t>
            </a:r>
            <a:r>
              <a:rPr lang="en-GB" sz="1600" b="0" dirty="0" err="1" smtClean="0"/>
              <a:t>parametrization</a:t>
            </a:r>
            <a:r>
              <a:rPr lang="en-GB" sz="1600" b="0" dirty="0" smtClean="0"/>
              <a:t> scheme </a:t>
            </a:r>
            <a:r>
              <a:rPr lang="en-GB" sz="1600" b="0" dirty="0"/>
              <a:t>has been introduced in the ECMWF Integrated Forecasting </a:t>
            </a:r>
            <a:r>
              <a:rPr lang="en-GB" sz="1600" b="0" dirty="0" smtClean="0"/>
              <a:t>System combining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B766067F-C9F8-47F3-974E-26933F4D07CC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832582"/>
      </p:ext>
    </p:extLst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Slide </a:t>
            </a:r>
            <a:fld id="{06580E9C-064E-4ED0-92CB-632E8185582B}" type="slidenum">
              <a:rPr lang="en-GB"/>
              <a:pPr>
                <a:defRPr/>
              </a:pPr>
              <a:t>32</a:t>
            </a:fld>
            <a:endParaRPr lang="en-GB"/>
          </a:p>
        </p:txBody>
      </p:sp>
      <p:sp>
        <p:nvSpPr>
          <p:cNvPr id="26628" name="Rectangle 1"/>
          <p:cNvSpPr>
            <a:spLocks noGrp="1" noChangeArrowheads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pPr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dirty="0"/>
              <a:t>Inland water bodies fraction</a:t>
            </a:r>
          </a:p>
        </p:txBody>
      </p:sp>
      <p:sp>
        <p:nvSpPr>
          <p:cNvPr id="26630" name="Text Box 3"/>
          <p:cNvSpPr txBox="1">
            <a:spLocks noChangeArrowheads="1"/>
          </p:cNvSpPr>
          <p:nvPr/>
        </p:nvSpPr>
        <p:spPr bwMode="auto">
          <a:xfrm>
            <a:off x="1934646" y="5483078"/>
            <a:ext cx="5290592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100000"/>
              </a:lnSpc>
              <a:buClr>
                <a:srgbClr val="0099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smtClean="0">
                <a:solidFill>
                  <a:srgbClr val="009900"/>
                </a:solidFill>
              </a:rPr>
              <a:t>Aggregated from GLOBCOVER 300m</a:t>
            </a:r>
            <a:endParaRPr lang="en-GB" b="1" dirty="0">
              <a:solidFill>
                <a:srgbClr val="009900"/>
              </a:solidFill>
            </a:endParaRPr>
          </a:p>
        </p:txBody>
      </p:sp>
      <p:pic>
        <p:nvPicPr>
          <p:cNvPr id="7" name="Picture 6" descr="lakes_subgrid_costal_waters_cover_T2179_climate.v009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4" y="1340767"/>
            <a:ext cx="9002916" cy="414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828942"/>
      </p:ext>
    </p:extLst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0"/>
            <a:ext cx="8820472" cy="685800"/>
          </a:xfrm>
          <a:ln w="6350">
            <a:solidFill>
              <a:schemeClr val="folHlink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kern="1200" dirty="0" smtClean="0"/>
              <a:t>Water bodies heat storage</a:t>
            </a:r>
            <a:endParaRPr lang="en-US" kern="1200" dirty="0"/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" y="762000"/>
            <a:ext cx="9067800" cy="5821363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GB" sz="1600" b="0" kern="1200" dirty="0" smtClean="0"/>
              <a:t>All inland water bodies are important energy storage drastically changing sensible heat flux</a:t>
            </a:r>
          </a:p>
          <a:p>
            <a:pPr eaLnBrk="1" hangingPunct="1">
              <a:lnSpc>
                <a:spcPct val="120000"/>
              </a:lnSpc>
            </a:pPr>
            <a:r>
              <a:rPr lang="en-GB" sz="1600" b="0" kern="1200" dirty="0" err="1" smtClean="0"/>
              <a:t>FLake</a:t>
            </a:r>
            <a:r>
              <a:rPr lang="en-GB" sz="1600" b="0" kern="1200" dirty="0" smtClean="0"/>
              <a:t> (</a:t>
            </a:r>
            <a:r>
              <a:rPr lang="en-GB" sz="1600" b="0" kern="1200" dirty="0" err="1" smtClean="0"/>
              <a:t>Mironov</a:t>
            </a:r>
            <a:r>
              <a:rPr lang="en-GB" sz="1600" b="0" kern="1200" dirty="0" smtClean="0"/>
              <a:t> </a:t>
            </a:r>
            <a:r>
              <a:rPr lang="en-GB" sz="1600" b="0" kern="1200" dirty="0"/>
              <a:t>et al. </a:t>
            </a:r>
            <a:r>
              <a:rPr lang="en-GB" sz="1600" b="0" kern="1200" dirty="0" smtClean="0"/>
              <a:t>2010</a:t>
            </a:r>
            <a:r>
              <a:rPr lang="en-GB" sz="1600" b="0" kern="1200" dirty="0"/>
              <a:t>, BER)  </a:t>
            </a:r>
            <a:r>
              <a:rPr lang="en-GB" sz="1600" b="0" kern="1200" dirty="0">
                <a:hlinkClick r:id="rId3"/>
              </a:rPr>
              <a:t>http://</a:t>
            </a:r>
            <a:r>
              <a:rPr lang="en-GB" sz="1600" b="0" kern="1200" dirty="0" smtClean="0">
                <a:hlinkClick r:id="rId3"/>
              </a:rPr>
              <a:t>lakemodel.net</a:t>
            </a:r>
            <a:r>
              <a:rPr lang="en-GB" sz="1600" b="0" kern="1200" dirty="0" smtClean="0"/>
              <a:t> a </a:t>
            </a:r>
            <a:r>
              <a:rPr lang="en-GB" sz="1600" b="0" kern="1200" dirty="0"/>
              <a:t>two-layer bulk model </a:t>
            </a:r>
            <a:r>
              <a:rPr lang="en-GB" sz="1600" b="0" kern="1200" dirty="0" smtClean="0"/>
              <a:t>based on </a:t>
            </a:r>
            <a:r>
              <a:rPr lang="en-GB" sz="1600" b="0" kern="1200" dirty="0"/>
              <a:t>a </a:t>
            </a:r>
            <a:r>
              <a:rPr lang="en-GB" sz="1600" kern="1200" dirty="0">
                <a:solidFill>
                  <a:srgbClr val="FF0000"/>
                </a:solidFill>
              </a:rPr>
              <a:t>self-similar </a:t>
            </a:r>
            <a:r>
              <a:rPr lang="en-GB" sz="1600" b="0" kern="1200" dirty="0"/>
              <a:t>parametric representation of the evolving temperature profile within lake </a:t>
            </a:r>
            <a:r>
              <a:rPr lang="en-GB" sz="1600" b="0" kern="1200" dirty="0" smtClean="0"/>
              <a:t>water and ice</a:t>
            </a:r>
          </a:p>
          <a:p>
            <a:pPr eaLnBrk="1" hangingPunct="1">
              <a:lnSpc>
                <a:spcPct val="120000"/>
              </a:lnSpc>
            </a:pPr>
            <a:r>
              <a:rPr lang="en-GB" sz="1600" b="0" kern="1200" dirty="0" smtClean="0"/>
              <a:t>Introduced in the IFS by Dutra et al. (2010,BER), Balsamo et al. (2010,BER; 2012,TELLUS)</a:t>
            </a:r>
            <a:endParaRPr lang="en-GB" sz="1600" b="0" kern="1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8" name="Cube 7"/>
          <p:cNvSpPr/>
          <p:nvPr/>
        </p:nvSpPr>
        <p:spPr bwMode="auto">
          <a:xfrm>
            <a:off x="611560" y="3717032"/>
            <a:ext cx="1152128" cy="1584176"/>
          </a:xfrm>
          <a:prstGeom prst="cube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  <a:gs pos="50000">
                <a:schemeClr val="accent1">
                  <a:lumMod val="40000"/>
                  <a:lumOff val="60000"/>
                </a:schemeClr>
              </a:gs>
            </a:gsLst>
            <a:lin ang="16200000" scaled="0"/>
            <a:tileRect/>
          </a:gra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9" name="Cube 8"/>
          <p:cNvSpPr/>
          <p:nvPr/>
        </p:nvSpPr>
        <p:spPr bwMode="auto">
          <a:xfrm>
            <a:off x="611560" y="5301208"/>
            <a:ext cx="1152128" cy="720080"/>
          </a:xfrm>
          <a:prstGeom prst="cube">
            <a:avLst/>
          </a:prstGeom>
          <a:solidFill>
            <a:schemeClr val="accent1">
              <a:lumMod val="5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0" name="Up Arrow 9"/>
          <p:cNvSpPr/>
          <p:nvPr/>
        </p:nvSpPr>
        <p:spPr bwMode="auto">
          <a:xfrm>
            <a:off x="827584" y="5013176"/>
            <a:ext cx="216024" cy="576064"/>
          </a:xfrm>
          <a:prstGeom prst="upArrow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1" name="Up Arrow 10"/>
          <p:cNvSpPr/>
          <p:nvPr/>
        </p:nvSpPr>
        <p:spPr bwMode="auto">
          <a:xfrm flipV="1">
            <a:off x="1115616" y="5013176"/>
            <a:ext cx="216024" cy="576064"/>
          </a:xfrm>
          <a:prstGeom prst="upArrow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2" name="Quad Arrow 11"/>
          <p:cNvSpPr/>
          <p:nvPr/>
        </p:nvSpPr>
        <p:spPr bwMode="auto">
          <a:xfrm>
            <a:off x="827584" y="3501008"/>
            <a:ext cx="792088" cy="360040"/>
          </a:xfrm>
          <a:prstGeom prst="quadArrow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pic>
        <p:nvPicPr>
          <p:cNvPr id="14" name="Picture 57" descr="Description: Macintosh HD 2:Users:gpbalsamo:Downloads:imagesforhdr:image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446850"/>
            <a:ext cx="2679452" cy="177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8" descr="Description: Macintosh HD 2:Users:gpbalsamo:Downloads:imagesforhdr:image_1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518858"/>
            <a:ext cx="2471220" cy="1692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3480797" y="5485346"/>
            <a:ext cx="476361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just"/>
            <a:r>
              <a:rPr lang="fr-FR" sz="1200" i="1" dirty="0" smtClean="0">
                <a:solidFill>
                  <a:srgbClr val="000000"/>
                </a:solidFill>
                <a:latin typeface="Helvetica" charset="0"/>
                <a:cs typeface="Times New Roman" charset="0"/>
              </a:rPr>
              <a:t>The </a:t>
            </a:r>
            <a:r>
              <a:rPr lang="fr-FR" sz="1200" i="1" dirty="0" err="1" smtClean="0">
                <a:solidFill>
                  <a:srgbClr val="000000"/>
                </a:solidFill>
                <a:latin typeface="Helvetica" charset="0"/>
                <a:cs typeface="Times New Roman" charset="0"/>
              </a:rPr>
              <a:t>relationship</a:t>
            </a:r>
            <a:r>
              <a:rPr lang="fr-FR" sz="1200" i="1" dirty="0" smtClean="0">
                <a:solidFill>
                  <a:srgbClr val="000000"/>
                </a:solidFill>
                <a:latin typeface="Helvetica" charset="0"/>
                <a:cs typeface="Times New Roman" charset="0"/>
              </a:rPr>
              <a:t> </a:t>
            </a:r>
            <a:r>
              <a:rPr lang="fr-FR" sz="1200" i="1" dirty="0" err="1" smtClean="0">
                <a:solidFill>
                  <a:srgbClr val="000000"/>
                </a:solidFill>
                <a:latin typeface="Helvetica" charset="0"/>
                <a:cs typeface="Times New Roman" charset="0"/>
              </a:rPr>
              <a:t>between</a:t>
            </a:r>
            <a:r>
              <a:rPr lang="fr-FR" sz="1200" i="1" dirty="0" smtClean="0">
                <a:solidFill>
                  <a:srgbClr val="000000"/>
                </a:solidFill>
                <a:latin typeface="Helvetica" charset="0"/>
                <a:cs typeface="Times New Roman" charset="0"/>
              </a:rPr>
              <a:t> the </a:t>
            </a:r>
            <a:r>
              <a:rPr lang="fr-FR" sz="1200" i="1" dirty="0" err="1" smtClean="0">
                <a:solidFill>
                  <a:srgbClr val="000000"/>
                </a:solidFill>
                <a:latin typeface="Helvetica" charset="0"/>
                <a:cs typeface="Times New Roman" charset="0"/>
              </a:rPr>
              <a:t>lake</a:t>
            </a:r>
            <a:r>
              <a:rPr lang="fr-FR" sz="1200" i="1" dirty="0" smtClean="0">
                <a:solidFill>
                  <a:srgbClr val="000000"/>
                </a:solidFill>
                <a:latin typeface="Helvetica" charset="0"/>
                <a:cs typeface="Times New Roman" charset="0"/>
              </a:rPr>
              <a:t> </a:t>
            </a:r>
            <a:r>
              <a:rPr lang="fr-FR" sz="1200" i="1" dirty="0" err="1" smtClean="0">
                <a:solidFill>
                  <a:srgbClr val="000000"/>
                </a:solidFill>
                <a:latin typeface="Helvetica" charset="0"/>
                <a:cs typeface="Times New Roman" charset="0"/>
              </a:rPr>
              <a:t>temperature</a:t>
            </a:r>
            <a:r>
              <a:rPr lang="fr-FR" sz="1200" i="1" dirty="0" smtClean="0">
                <a:solidFill>
                  <a:srgbClr val="000000"/>
                </a:solidFill>
                <a:latin typeface="Helvetica" charset="0"/>
                <a:cs typeface="Times New Roman" charset="0"/>
              </a:rPr>
              <a:t> (as </a:t>
            </a:r>
            <a:r>
              <a:rPr lang="fr-FR" sz="1200" i="1" dirty="0" err="1" smtClean="0">
                <a:solidFill>
                  <a:srgbClr val="000000"/>
                </a:solidFill>
                <a:latin typeface="Helvetica" charset="0"/>
                <a:cs typeface="Times New Roman" charset="0"/>
              </a:rPr>
              <a:t>observed</a:t>
            </a:r>
            <a:r>
              <a:rPr lang="fr-FR" sz="1200" i="1" dirty="0" smtClean="0">
                <a:solidFill>
                  <a:srgbClr val="000000"/>
                </a:solidFill>
                <a:latin typeface="Helvetica" charset="0"/>
                <a:cs typeface="Times New Roman" charset="0"/>
              </a:rPr>
              <a:t> by MODIS</a:t>
            </a:r>
            <a:r>
              <a:rPr lang="fr-FR" sz="1200" i="1" dirty="0">
                <a:solidFill>
                  <a:srgbClr val="000000"/>
                </a:solidFill>
                <a:latin typeface="Helvetica" charset="0"/>
                <a:cs typeface="Times New Roman" charset="0"/>
              </a:rPr>
              <a:t>) </a:t>
            </a:r>
            <a:r>
              <a:rPr lang="fr-FR" sz="1200" i="1" dirty="0" smtClean="0">
                <a:solidFill>
                  <a:srgbClr val="000000"/>
                </a:solidFill>
                <a:latin typeface="Helvetica" charset="0"/>
                <a:cs typeface="Times New Roman" charset="0"/>
              </a:rPr>
              <a:t>and the </a:t>
            </a:r>
            <a:r>
              <a:rPr lang="fr-FR" sz="1200" i="1" dirty="0" err="1" smtClean="0">
                <a:solidFill>
                  <a:srgbClr val="000000"/>
                </a:solidFill>
                <a:latin typeface="Helvetica" charset="0"/>
                <a:cs typeface="Times New Roman" charset="0"/>
              </a:rPr>
              <a:t>lake</a:t>
            </a:r>
            <a:r>
              <a:rPr lang="fr-FR" sz="1200" i="1" dirty="0" smtClean="0">
                <a:solidFill>
                  <a:srgbClr val="000000"/>
                </a:solidFill>
                <a:latin typeface="Helvetica" charset="0"/>
                <a:cs typeface="Times New Roman" charset="0"/>
              </a:rPr>
              <a:t> </a:t>
            </a:r>
            <a:r>
              <a:rPr lang="fr-FR" sz="1200" i="1" dirty="0" err="1" smtClean="0">
                <a:solidFill>
                  <a:srgbClr val="000000"/>
                </a:solidFill>
                <a:latin typeface="Helvetica" charset="0"/>
                <a:cs typeface="Times New Roman" charset="0"/>
              </a:rPr>
              <a:t>depth</a:t>
            </a:r>
            <a:r>
              <a:rPr lang="fr-FR" sz="1200" i="1" dirty="0" smtClean="0">
                <a:solidFill>
                  <a:srgbClr val="000000"/>
                </a:solidFill>
                <a:latin typeface="Helvetica" charset="0"/>
                <a:cs typeface="Times New Roman" charset="0"/>
              </a:rPr>
              <a:t> </a:t>
            </a:r>
            <a:r>
              <a:rPr lang="fr-FR" sz="1200" i="1" dirty="0" err="1" smtClean="0">
                <a:solidFill>
                  <a:srgbClr val="000000"/>
                </a:solidFill>
                <a:latin typeface="Helvetica" charset="0"/>
                <a:cs typeface="Times New Roman" charset="0"/>
              </a:rPr>
              <a:t>can</a:t>
            </a:r>
            <a:r>
              <a:rPr lang="fr-FR" sz="1200" i="1" dirty="0" smtClean="0">
                <a:solidFill>
                  <a:srgbClr val="000000"/>
                </a:solidFill>
                <a:latin typeface="Helvetica" charset="0"/>
                <a:cs typeface="Times New Roman" charset="0"/>
              </a:rPr>
              <a:t> </a:t>
            </a:r>
            <a:r>
              <a:rPr lang="fr-FR" sz="1200" i="1" dirty="0" err="1" smtClean="0">
                <a:solidFill>
                  <a:srgbClr val="000000"/>
                </a:solidFill>
                <a:latin typeface="Helvetica" charset="0"/>
                <a:cs typeface="Times New Roman" charset="0"/>
              </a:rPr>
              <a:t>be</a:t>
            </a:r>
            <a:r>
              <a:rPr lang="fr-FR" sz="1200" i="1" dirty="0" smtClean="0">
                <a:solidFill>
                  <a:srgbClr val="000000"/>
                </a:solidFill>
                <a:latin typeface="Helvetica" charset="0"/>
                <a:cs typeface="Times New Roman" charset="0"/>
              </a:rPr>
              <a:t> </a:t>
            </a:r>
            <a:r>
              <a:rPr lang="fr-FR" sz="1200" i="1" dirty="0" err="1" smtClean="0">
                <a:solidFill>
                  <a:srgbClr val="000000"/>
                </a:solidFill>
                <a:latin typeface="Helvetica" charset="0"/>
                <a:cs typeface="Times New Roman" charset="0"/>
              </a:rPr>
              <a:t>used</a:t>
            </a:r>
            <a:r>
              <a:rPr lang="fr-FR" sz="1200" i="1" dirty="0" smtClean="0">
                <a:solidFill>
                  <a:srgbClr val="000000"/>
                </a:solidFill>
                <a:latin typeface="Helvetica" charset="0"/>
                <a:cs typeface="Times New Roman" charset="0"/>
              </a:rPr>
              <a:t> to </a:t>
            </a:r>
            <a:r>
              <a:rPr lang="fr-FR" sz="1200" i="1" dirty="0" err="1" smtClean="0">
                <a:solidFill>
                  <a:srgbClr val="000000"/>
                </a:solidFill>
                <a:latin typeface="Helvetica" charset="0"/>
                <a:cs typeface="Times New Roman" charset="0"/>
              </a:rPr>
              <a:t>infer</a:t>
            </a:r>
            <a:r>
              <a:rPr lang="fr-FR" sz="1200" i="1" dirty="0" smtClean="0">
                <a:solidFill>
                  <a:srgbClr val="000000"/>
                </a:solidFill>
                <a:latin typeface="Helvetica" charset="0"/>
                <a:cs typeface="Times New Roman" charset="0"/>
              </a:rPr>
              <a:t> the </a:t>
            </a:r>
            <a:r>
              <a:rPr lang="fr-FR" sz="1200" i="1" dirty="0" err="1" smtClean="0">
                <a:solidFill>
                  <a:srgbClr val="000000"/>
                </a:solidFill>
                <a:latin typeface="Helvetica" charset="0"/>
                <a:cs typeface="Times New Roman" charset="0"/>
              </a:rPr>
              <a:t>lake</a:t>
            </a:r>
            <a:r>
              <a:rPr lang="fr-FR" sz="1200" i="1" dirty="0" smtClean="0">
                <a:solidFill>
                  <a:srgbClr val="000000"/>
                </a:solidFill>
                <a:latin typeface="Helvetica" charset="0"/>
                <a:cs typeface="Times New Roman" charset="0"/>
              </a:rPr>
              <a:t> </a:t>
            </a:r>
            <a:r>
              <a:rPr lang="fr-FR" sz="1200" i="1" dirty="0" err="1" smtClean="0">
                <a:solidFill>
                  <a:srgbClr val="000000"/>
                </a:solidFill>
                <a:latin typeface="Helvetica" charset="0"/>
                <a:cs typeface="Times New Roman" charset="0"/>
              </a:rPr>
              <a:t>depth</a:t>
            </a:r>
            <a:r>
              <a:rPr lang="fr-FR" sz="1200" i="1" dirty="0" smtClean="0">
                <a:solidFill>
                  <a:srgbClr val="000000"/>
                </a:solidFill>
                <a:latin typeface="Helvetica" charset="0"/>
                <a:cs typeface="Times New Roman" charset="0"/>
              </a:rPr>
              <a:t> in an inversion </a:t>
            </a:r>
            <a:r>
              <a:rPr lang="fr-FR" sz="1200" i="1" dirty="0" err="1" smtClean="0">
                <a:solidFill>
                  <a:srgbClr val="000000"/>
                </a:solidFill>
                <a:latin typeface="Helvetica" charset="0"/>
                <a:cs typeface="Times New Roman" charset="0"/>
              </a:rPr>
              <a:t>procedure</a:t>
            </a:r>
            <a:r>
              <a:rPr lang="fr-FR" sz="1200" i="1" dirty="0">
                <a:solidFill>
                  <a:srgbClr val="000000"/>
                </a:solidFill>
                <a:latin typeface="Helvetica" charset="0"/>
                <a:cs typeface="Times New Roman" charset="0"/>
              </a:rPr>
              <a:t> </a:t>
            </a:r>
            <a:r>
              <a:rPr lang="fr-FR" sz="1200" i="1" dirty="0" smtClean="0">
                <a:solidFill>
                  <a:srgbClr val="000000"/>
                </a:solidFill>
                <a:latin typeface="Helvetica" charset="0"/>
                <a:cs typeface="Times New Roman" charset="0"/>
              </a:rPr>
              <a:t>(Balsamo et al. 2010 BER)</a:t>
            </a:r>
            <a:endParaRPr lang="fr-FR" sz="1800" dirty="0">
              <a:latin typeface="Arial" charset="0"/>
              <a:ea typeface="Times New Roman" charset="0"/>
              <a:cs typeface="Arial" charset="0"/>
            </a:endParaRPr>
          </a:p>
        </p:txBody>
      </p:sp>
      <p:sp>
        <p:nvSpPr>
          <p:cNvPr id="20" name="Rectangle 11"/>
          <p:cNvSpPr>
            <a:spLocks noChangeArrowheads="1"/>
          </p:cNvSpPr>
          <p:nvPr/>
        </p:nvSpPr>
        <p:spPr bwMode="auto">
          <a:xfrm>
            <a:off x="3419872" y="2708920"/>
            <a:ext cx="5220072" cy="72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762000" eaLnBrk="0" hangingPunct="0">
              <a:lnSpc>
                <a:spcPts val="2500"/>
              </a:lnSpc>
              <a:spcAft>
                <a:spcPts val="1000"/>
              </a:spcAft>
              <a:buClr>
                <a:schemeClr val="hlink"/>
              </a:buClr>
              <a:buSzPct val="100000"/>
            </a:pPr>
            <a:r>
              <a:rPr lang="en-GB" sz="1600" dirty="0" smtClean="0">
                <a:solidFill>
                  <a:srgbClr val="000000"/>
                </a:solidFill>
                <a:latin typeface="Arial" charset="0"/>
              </a:rPr>
              <a:t>Lake depth is a scalar for lake temperature annual cycle</a:t>
            </a:r>
            <a:br>
              <a:rPr lang="en-GB" sz="1600" dirty="0" smtClean="0">
                <a:solidFill>
                  <a:srgbClr val="000000"/>
                </a:solidFill>
                <a:latin typeface="Arial" charset="0"/>
              </a:rPr>
            </a:br>
            <a:endParaRPr lang="en-GB" sz="16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6" cstate="print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61" r="14725"/>
          <a:stretch>
            <a:fillRect/>
          </a:stretch>
        </p:blipFill>
        <p:spPr bwMode="auto">
          <a:xfrm>
            <a:off x="395536" y="1712943"/>
            <a:ext cx="491877" cy="396845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Arrow Connector 11"/>
          <p:cNvCxnSpPr>
            <a:cxnSpLocks noChangeShapeType="1"/>
          </p:cNvCxnSpPr>
          <p:nvPr/>
        </p:nvCxnSpPr>
        <p:spPr bwMode="auto">
          <a:xfrm>
            <a:off x="895587" y="2359847"/>
            <a:ext cx="102951" cy="92841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B8024EB2-AA8D-4489-A600-652D2282A9F6}" type="slidenum">
              <a:rPr lang="en-GB" smtClean="0"/>
              <a:pPr>
                <a:defRPr/>
              </a:pPr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10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lake_cover_global_areas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50" t="10243" r="2838"/>
          <a:stretch/>
        </p:blipFill>
        <p:spPr bwMode="auto">
          <a:xfrm>
            <a:off x="4932363" y="2348880"/>
            <a:ext cx="1636621" cy="3656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0" y="116632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en-GB" sz="2800" dirty="0" smtClean="0">
                <a:solidFill>
                  <a:srgbClr val="0F3692"/>
                </a:solidFill>
                <a:latin typeface="+mj-lt"/>
                <a:ea typeface="+mj-ea"/>
                <a:cs typeface="+mj-cs"/>
              </a:rPr>
              <a:t>Introduction of Lakes in HTESSEL</a:t>
            </a:r>
            <a:br>
              <a:rPr lang="en-GB" sz="2800" dirty="0" smtClean="0">
                <a:solidFill>
                  <a:srgbClr val="0F3692"/>
                </a:solidFill>
                <a:latin typeface="+mj-lt"/>
                <a:ea typeface="+mj-ea"/>
                <a:cs typeface="+mj-cs"/>
              </a:rPr>
            </a:br>
            <a:r>
              <a:rPr lang="pt-PT" sz="1600" dirty="0" smtClean="0">
                <a:solidFill>
                  <a:srgbClr val="000000"/>
                </a:solidFill>
                <a:latin typeface="Arial" charset="0"/>
              </a:rPr>
              <a:t>Dutra, 2010 (BER), </a:t>
            </a:r>
            <a:r>
              <a:rPr lang="pt-PT" sz="1600" dirty="0" err="1">
                <a:solidFill>
                  <a:srgbClr val="000000"/>
                </a:solidFill>
                <a:latin typeface="Arial" charset="0"/>
              </a:rPr>
              <a:t>Balsamo</a:t>
            </a:r>
            <a:r>
              <a:rPr lang="pt-PT" sz="16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pt-PT" sz="1600" dirty="0" err="1">
                <a:solidFill>
                  <a:srgbClr val="000000"/>
                </a:solidFill>
                <a:latin typeface="Arial" charset="0"/>
              </a:rPr>
              <a:t>et</a:t>
            </a:r>
            <a:r>
              <a:rPr lang="pt-PT" sz="16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pt-PT" sz="1600" dirty="0" err="1">
                <a:solidFill>
                  <a:srgbClr val="000000"/>
                </a:solidFill>
                <a:latin typeface="Arial" charset="0"/>
              </a:rPr>
              <a:t>al.</a:t>
            </a:r>
            <a:r>
              <a:rPr lang="pt-PT" sz="16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pt-PT" sz="1600" dirty="0" smtClean="0">
                <a:solidFill>
                  <a:srgbClr val="000000"/>
                </a:solidFill>
                <a:latin typeface="Arial" charset="0"/>
              </a:rPr>
              <a:t>2010 (BER) </a:t>
            </a:r>
            <a:endParaRPr lang="en-GB" sz="1600" dirty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40171" name="Group 2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063080"/>
              </p:ext>
            </p:extLst>
          </p:nvPr>
        </p:nvGraphicFramePr>
        <p:xfrm>
          <a:off x="6588224" y="2276872"/>
          <a:ext cx="1931987" cy="3108960"/>
        </p:xfrm>
        <a:graphic>
          <a:graphicData uri="http://schemas.openxmlformats.org/drawingml/2006/table">
            <a:tbl>
              <a:tblPr/>
              <a:tblGrid>
                <a:gridCol w="898525"/>
                <a:gridCol w="1033462"/>
              </a:tblGrid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Canada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B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309/754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41%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BB3"/>
                    </a:solidFill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USA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B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175/482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36%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BB3"/>
                    </a:solidFill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Europe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B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170/385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44%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BB3"/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Siberia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B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104/467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22%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BB3"/>
                    </a:solidFill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Amazon 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B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81/629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13%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BB3"/>
                    </a:solidFill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Africa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B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74/584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13%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BB3"/>
                    </a:solidFill>
                  </a:tcPr>
                </a:tc>
              </a:tr>
            </a:tbl>
          </a:graphicData>
        </a:graphic>
      </p:graphicFrame>
      <p:sp>
        <p:nvSpPr>
          <p:cNvPr id="40172" name="Rectangle 236"/>
          <p:cNvSpPr>
            <a:spLocks noChangeArrowheads="1"/>
          </p:cNvSpPr>
          <p:nvPr/>
        </p:nvSpPr>
        <p:spPr bwMode="auto">
          <a:xfrm>
            <a:off x="457200" y="1052737"/>
            <a:ext cx="8686800" cy="3312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50000"/>
              </a:lnSpc>
              <a:spcBef>
                <a:spcPct val="20000"/>
              </a:spcBef>
              <a:buFontTx/>
              <a:buChar char="•"/>
            </a:pPr>
            <a:endParaRPr lang="en-GB" dirty="0"/>
          </a:p>
          <a:p>
            <a:pPr>
              <a:lnSpc>
                <a:spcPct val="50000"/>
              </a:lnSpc>
              <a:spcBef>
                <a:spcPct val="20000"/>
              </a:spcBef>
            </a:pPr>
            <a:endParaRPr lang="en-GB" sz="1600" dirty="0" smtClean="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20000"/>
              </a:spcBef>
            </a:pPr>
            <a:r>
              <a:rPr lang="en-GB" sz="1600" dirty="0" smtClean="0">
                <a:solidFill>
                  <a:srgbClr val="000000"/>
                </a:solidFill>
                <a:latin typeface="Arial" charset="0"/>
              </a:rPr>
              <a:t>A sizeable </a:t>
            </a:r>
            <a:r>
              <a:rPr lang="en-GB" sz="1600" dirty="0">
                <a:solidFill>
                  <a:srgbClr val="000000"/>
                </a:solidFill>
                <a:latin typeface="Arial" charset="0"/>
              </a:rPr>
              <a:t>fraction of land surface has sub-grid </a:t>
            </a:r>
            <a:r>
              <a:rPr lang="en-GB" sz="1600" dirty="0" smtClean="0">
                <a:solidFill>
                  <a:srgbClr val="000000"/>
                </a:solidFill>
                <a:latin typeface="Arial" charset="0"/>
              </a:rPr>
              <a:t>lakes: different </a:t>
            </a:r>
            <a:r>
              <a:rPr lang="en-GB" sz="1600" dirty="0" err="1" smtClean="0">
                <a:solidFill>
                  <a:srgbClr val="000000"/>
                </a:solidFill>
                <a:latin typeface="Arial" charset="0"/>
              </a:rPr>
              <a:t>radiative</a:t>
            </a:r>
            <a:r>
              <a:rPr lang="en-GB" sz="1600" dirty="0">
                <a:solidFill>
                  <a:srgbClr val="000000"/>
                </a:solidFill>
                <a:latin typeface="Arial" charset="0"/>
              </a:rPr>
              <a:t>,</a:t>
            </a:r>
            <a:r>
              <a:rPr lang="en-GB" sz="1600" dirty="0" smtClean="0">
                <a:solidFill>
                  <a:srgbClr val="000000"/>
                </a:solidFill>
                <a:latin typeface="Arial" charset="0"/>
              </a:rPr>
              <a:t> thermal</a:t>
            </a:r>
          </a:p>
          <a:p>
            <a:pPr>
              <a:lnSpc>
                <a:spcPct val="50000"/>
              </a:lnSpc>
              <a:spcBef>
                <a:spcPct val="20000"/>
              </a:spcBef>
            </a:pPr>
            <a:r>
              <a:rPr lang="en-GB" sz="1600" dirty="0">
                <a:solidFill>
                  <a:srgbClr val="000000"/>
                </a:solidFill>
                <a:latin typeface="Arial" charset="0"/>
              </a:rPr>
              <a:t>r</a:t>
            </a:r>
            <a:r>
              <a:rPr lang="en-GB" sz="1600" dirty="0" smtClean="0">
                <a:solidFill>
                  <a:srgbClr val="000000"/>
                </a:solidFill>
                <a:latin typeface="Arial" charset="0"/>
              </a:rPr>
              <a:t>oughness characteristics compare to land </a:t>
            </a:r>
            <a:r>
              <a:rPr lang="en-GB" sz="1600" dirty="0" smtClean="0">
                <a:solidFill>
                  <a:srgbClr val="000000"/>
                </a:solidFill>
                <a:latin typeface="Arial" charset="0"/>
                <a:sym typeface="Wingdings"/>
              </a:rPr>
              <a:t> affect surface fluxes to the atmosphere</a:t>
            </a:r>
            <a:r>
              <a:rPr lang="en-GB" sz="1600" dirty="0" smtClean="0">
                <a:solidFill>
                  <a:srgbClr val="000000"/>
                </a:solidFill>
                <a:latin typeface="Arial" charset="0"/>
              </a:rPr>
              <a:t> </a:t>
            </a:r>
            <a:endParaRPr lang="it-IT" sz="1600" dirty="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20000"/>
              </a:spcBef>
            </a:pPr>
            <a:endParaRPr lang="it-IT" sz="1600" dirty="0" smtClean="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50000"/>
              </a:lnSpc>
              <a:spcBef>
                <a:spcPct val="20000"/>
              </a:spcBef>
            </a:pPr>
            <a:r>
              <a:rPr lang="it-IT" sz="1600" dirty="0" smtClean="0">
                <a:solidFill>
                  <a:srgbClr val="000000"/>
                </a:solidFill>
                <a:latin typeface="Arial" charset="0"/>
              </a:rPr>
              <a:t>LAKE COVER FRACTION					</a:t>
            </a:r>
            <a:endParaRPr lang="en-GB" sz="3200" dirty="0"/>
          </a:p>
          <a:p>
            <a:pPr marL="342900" indent="-342900">
              <a:spcBef>
                <a:spcPct val="20000"/>
              </a:spcBef>
            </a:pPr>
            <a:endParaRPr lang="en-GB" sz="3200" dirty="0" smtClean="0"/>
          </a:p>
          <a:p>
            <a:pPr marL="342900" indent="-342900">
              <a:spcBef>
                <a:spcPct val="20000"/>
              </a:spcBef>
            </a:pPr>
            <a:r>
              <a:rPr lang="en-GB" sz="3200" dirty="0" smtClean="0"/>
              <a:t/>
            </a:r>
            <a:br>
              <a:rPr lang="en-GB" sz="3200" dirty="0" smtClean="0"/>
            </a:br>
            <a:endParaRPr lang="en-GB" sz="32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B8024EB2-AA8D-4489-A600-652D2282A9F6}" type="slidenum">
              <a:rPr lang="en-GB" smtClean="0"/>
              <a:pPr>
                <a:defRPr/>
              </a:pPr>
              <a:t>34</a:t>
            </a:fld>
            <a:endParaRPr lang="en-GB"/>
          </a:p>
        </p:txBody>
      </p:sp>
      <p:pic>
        <p:nvPicPr>
          <p:cNvPr id="11" name="Picture 10" descr="lakes_subgrid_costal_waters_cover_T2179_climate.v009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229" y="2348880"/>
            <a:ext cx="4528776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28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Content Placeholder 11" descr="diu_July_SDini_n1_10_col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0113" y="971550"/>
            <a:ext cx="6911975" cy="4608513"/>
          </a:xfrm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13" descr="legend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9800" y="2808288"/>
            <a:ext cx="1854200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itle 3"/>
          <p:cNvSpPr>
            <a:spLocks noGrp="1"/>
          </p:cNvSpPr>
          <p:nvPr>
            <p:ph type="title"/>
          </p:nvPr>
        </p:nvSpPr>
        <p:spPr>
          <a:xfrm>
            <a:off x="493713" y="188640"/>
            <a:ext cx="8113712" cy="708025"/>
          </a:xfrm>
          <a:ln w="9525"/>
        </p:spPr>
        <p:txBody>
          <a:bodyPr/>
          <a:lstStyle/>
          <a:p>
            <a:r>
              <a:rPr lang="en-US" dirty="0"/>
              <a:t>Energy fluxes: Diurnal cycles</a:t>
            </a:r>
            <a:endParaRPr lang="en-GB" dirty="0"/>
          </a:p>
        </p:txBody>
      </p:sp>
      <p:sp>
        <p:nvSpPr>
          <p:cNvPr id="9221" name="TextBox 9"/>
          <p:cNvSpPr txBox="1">
            <a:spLocks noChangeArrowheads="1"/>
          </p:cNvSpPr>
          <p:nvPr/>
        </p:nvSpPr>
        <p:spPr bwMode="auto">
          <a:xfrm>
            <a:off x="900113" y="990600"/>
            <a:ext cx="414178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>
                <a:latin typeface="Calibri" charset="0"/>
              </a:rPr>
              <a:t>Monthly diurnal cycle of energy fluxes for July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473950" y="4243388"/>
            <a:ext cx="1431925" cy="738187"/>
          </a:xfrm>
          <a:prstGeom prst="rect">
            <a:avLst/>
          </a:prstGeom>
          <a:solidFill>
            <a:srgbClr val="99CCFF"/>
          </a:solid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GB" sz="1400" dirty="0">
                <a:solidFill>
                  <a:schemeClr val="tx1"/>
                </a:solidFill>
                <a:latin typeface="Calibri" pitchFamily="34" charset="0"/>
              </a:rPr>
              <a:t>Lake </a:t>
            </a:r>
            <a:r>
              <a:rPr lang="en-GB" sz="1400" b="0" dirty="0">
                <a:solidFill>
                  <a:schemeClr val="tx1"/>
                </a:solidFill>
                <a:latin typeface="Calibri" pitchFamily="34" charset="0"/>
              </a:rPr>
              <a:t>SH maximum is at night</a:t>
            </a:r>
          </a:p>
        </p:txBody>
      </p:sp>
      <p:sp>
        <p:nvSpPr>
          <p:cNvPr id="9222" name="TextBox 13"/>
          <p:cNvSpPr txBox="1">
            <a:spLocks noChangeArrowheads="1"/>
          </p:cNvSpPr>
          <p:nvPr/>
        </p:nvSpPr>
        <p:spPr bwMode="auto">
          <a:xfrm>
            <a:off x="104775" y="3411538"/>
            <a:ext cx="1266825" cy="1016000"/>
          </a:xfrm>
          <a:prstGeom prst="rect">
            <a:avLst/>
          </a:prstGeom>
          <a:solidFill>
            <a:srgbClr val="92D050"/>
          </a:solidFill>
          <a:ln w="6350">
            <a:solidFill>
              <a:srgbClr val="00B05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>
                <a:latin typeface="Calibri" charset="0"/>
              </a:rPr>
              <a:t>Forest</a:t>
            </a:r>
            <a:r>
              <a:rPr lang="en-GB" sz="1200" b="0">
                <a:latin typeface="Calibri" charset="0"/>
              </a:rPr>
              <a:t> evaporation is driven by vegetation,  so it is zero at night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 flipV="1">
            <a:off x="1362075" y="3903663"/>
            <a:ext cx="247650" cy="9525"/>
          </a:xfrm>
          <a:prstGeom prst="straightConnector1">
            <a:avLst/>
          </a:prstGeom>
          <a:noFill/>
          <a:ln w="254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225" name="TextBox 17"/>
          <p:cNvSpPr txBox="1">
            <a:spLocks noChangeArrowheads="1"/>
          </p:cNvSpPr>
          <p:nvPr/>
        </p:nvSpPr>
        <p:spPr bwMode="auto">
          <a:xfrm>
            <a:off x="7496175" y="990600"/>
            <a:ext cx="145415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b="0">
                <a:latin typeface="Calibri" charset="0"/>
              </a:rPr>
              <a:t>Very good representation by the model of diurnal cycles and particularities of each surface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473950" y="5075238"/>
            <a:ext cx="1431925" cy="738187"/>
          </a:xfrm>
          <a:prstGeom prst="rect">
            <a:avLst/>
          </a:prstGeom>
          <a:solidFill>
            <a:srgbClr val="92D050"/>
          </a:solidFill>
          <a:ln w="635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GB" sz="1400" dirty="0">
                <a:latin typeface="Calibri" pitchFamily="34" charset="0"/>
              </a:rPr>
              <a:t>Forest </a:t>
            </a:r>
            <a:r>
              <a:rPr lang="en-GB" sz="1400" b="0" dirty="0">
                <a:latin typeface="Calibri" pitchFamily="34" charset="0"/>
              </a:rPr>
              <a:t>SH maximum is at midday</a:t>
            </a:r>
            <a:r>
              <a:rPr lang="en-GB" sz="1400" b="0" dirty="0"/>
              <a:t> 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 rot="10800000">
            <a:off x="6967538" y="4173538"/>
            <a:ext cx="431800" cy="254000"/>
          </a:xfrm>
          <a:prstGeom prst="straightConnector1">
            <a:avLst/>
          </a:prstGeom>
          <a:noFill/>
          <a:ln w="254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rot="10800000">
            <a:off x="6189663" y="4784725"/>
            <a:ext cx="1284287" cy="582613"/>
          </a:xfrm>
          <a:prstGeom prst="straightConnector1">
            <a:avLst/>
          </a:prstGeom>
          <a:noFill/>
          <a:ln w="254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228" name="TextBox 23"/>
          <p:cNvSpPr txBox="1">
            <a:spLocks noChangeArrowheads="1"/>
          </p:cNvSpPr>
          <p:nvPr/>
        </p:nvSpPr>
        <p:spPr bwMode="auto">
          <a:xfrm>
            <a:off x="160338" y="4613275"/>
            <a:ext cx="1211262" cy="831850"/>
          </a:xfrm>
          <a:prstGeom prst="rect">
            <a:avLst/>
          </a:prstGeom>
          <a:solidFill>
            <a:srgbClr val="99CCFF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>
                <a:latin typeface="Calibri" charset="0"/>
              </a:rPr>
              <a:t>Lake</a:t>
            </a:r>
            <a:r>
              <a:rPr lang="en-GB" sz="1200" b="0">
                <a:latin typeface="Calibri" charset="0"/>
              </a:rPr>
              <a:t> LH diurnal cycle: overestimation in evaporation</a:t>
            </a:r>
          </a:p>
        </p:txBody>
      </p:sp>
      <p:sp>
        <p:nvSpPr>
          <p:cNvPr id="9230" name="TextBox 24"/>
          <p:cNvSpPr txBox="1">
            <a:spLocks noChangeArrowheads="1"/>
          </p:cNvSpPr>
          <p:nvPr/>
        </p:nvSpPr>
        <p:spPr bwMode="auto">
          <a:xfrm>
            <a:off x="900113" y="5715000"/>
            <a:ext cx="75882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000">
                <a:latin typeface="Calibri" charset="0"/>
              </a:rPr>
              <a:t>Main difference between both sites  is found in the energy partitioning into SH and G 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3384550" y="1485900"/>
            <a:ext cx="765175" cy="484188"/>
          </a:xfrm>
          <a:prstGeom prst="rect">
            <a:avLst/>
          </a:prstGeom>
          <a:solidFill>
            <a:schemeClr val="accent3"/>
          </a:solidFill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GB" sz="1800">
              <a:ea typeface="ＭＳ Ｐゴシック" pitchFamily="36" charset="-128"/>
              <a:cs typeface="+mn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 dirty="0"/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2103438" y="681038"/>
            <a:ext cx="3787049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800" dirty="0" err="1">
                <a:solidFill>
                  <a:srgbClr val="000000"/>
                </a:solidFill>
                <a:latin typeface="Arial" charset="0"/>
              </a:rPr>
              <a:t>Manrique-Suñén</a:t>
            </a:r>
            <a:r>
              <a:rPr lang="en-GB" sz="1800" dirty="0">
                <a:solidFill>
                  <a:srgbClr val="000000"/>
                </a:solidFill>
                <a:latin typeface="Arial" charset="0"/>
              </a:rPr>
              <a:t> et al. (</a:t>
            </a:r>
            <a:r>
              <a:rPr lang="en-GB" sz="1800" dirty="0" smtClean="0">
                <a:solidFill>
                  <a:srgbClr val="000000"/>
                </a:solidFill>
                <a:latin typeface="Arial" charset="0"/>
              </a:rPr>
              <a:t>2013, JHM)</a:t>
            </a:r>
            <a:endParaRPr lang="en-GB" sz="1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81F04C76-EACD-401C-9810-925101D27989}" type="slidenum">
              <a:rPr lang="en-GB" smtClean="0"/>
              <a:pPr>
                <a:defRPr/>
              </a:pPr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925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222" grpId="0" animBg="1"/>
      <p:bldP spid="19" grpId="0" animBg="1"/>
      <p:bldP spid="922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-28607"/>
            <a:ext cx="8650287" cy="708025"/>
          </a:xfrm>
        </p:spPr>
        <p:txBody>
          <a:bodyPr/>
          <a:lstStyle/>
          <a:p>
            <a:r>
              <a:rPr lang="en-GB" dirty="0"/>
              <a:t>I</a:t>
            </a:r>
            <a:r>
              <a:rPr lang="en-GB" dirty="0" smtClean="0"/>
              <a:t>mpact of lakes in NWP forecasts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GB" dirty="0"/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 cstate="print"/>
          <a:srcRect t="3490" b="4678"/>
          <a:stretch>
            <a:fillRect/>
          </a:stretch>
        </p:blipFill>
        <p:spPr bwMode="auto">
          <a:xfrm>
            <a:off x="179512" y="1067028"/>
            <a:ext cx="3524631" cy="228996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1684" name="Picture 4"/>
          <p:cNvPicPr>
            <a:picLocks noChangeAspect="1" noChangeArrowheads="1"/>
          </p:cNvPicPr>
          <p:nvPr/>
        </p:nvPicPr>
        <p:blipFill>
          <a:blip r:embed="rId3" cstate="print"/>
          <a:srcRect t="3198"/>
          <a:stretch>
            <a:fillRect/>
          </a:stretch>
        </p:blipFill>
        <p:spPr bwMode="auto">
          <a:xfrm>
            <a:off x="251519" y="3274714"/>
            <a:ext cx="3352800" cy="229218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168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07432" y="3211055"/>
            <a:ext cx="3352800" cy="236791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22" name="Rectangle 21"/>
          <p:cNvSpPr/>
          <p:nvPr/>
        </p:nvSpPr>
        <p:spPr>
          <a:xfrm>
            <a:off x="539552" y="5362946"/>
            <a:ext cx="2592288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GB" sz="1400" b="1" dirty="0" smtClean="0">
                <a:solidFill>
                  <a:srgbClr val="00B0F0"/>
                </a:solidFill>
                <a:latin typeface="+mn-lt"/>
                <a:ea typeface="+mn-ea"/>
                <a:cs typeface="+mn-cs"/>
              </a:rPr>
              <a:t>Cooling </a:t>
            </a:r>
            <a:r>
              <a:rPr lang="en-GB" sz="1400" b="1" dirty="0">
                <a:solidFill>
                  <a:srgbClr val="00B0F0"/>
                </a:solidFill>
                <a:latin typeface="+mn-lt"/>
                <a:ea typeface="+mn-ea"/>
                <a:cs typeface="+mn-cs"/>
              </a:rPr>
              <a:t>2m temperature     </a:t>
            </a:r>
            <a:r>
              <a:rPr lang="en-GB" sz="1400" b="1" dirty="0" smtClean="0">
                <a:solidFill>
                  <a:srgbClr val="00B0F0"/>
                </a:solidFill>
                <a:latin typeface="+mn-lt"/>
                <a:ea typeface="+mn-ea"/>
                <a:cs typeface="+mn-cs"/>
              </a:rPr>
              <a:t/>
            </a:r>
            <a:br>
              <a:rPr lang="en-GB" sz="1400" b="1" dirty="0" smtClean="0">
                <a:solidFill>
                  <a:srgbClr val="00B0F0"/>
                </a:solidFill>
                <a:latin typeface="+mn-lt"/>
                <a:ea typeface="+mn-ea"/>
                <a:cs typeface="+mn-cs"/>
              </a:rPr>
            </a:br>
            <a:r>
              <a:rPr lang="en-GB" sz="14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Warming </a:t>
            </a:r>
            <a:r>
              <a:rPr lang="en-GB" sz="14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2m temperature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779912" y="5343782"/>
            <a:ext cx="2591569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GB" sz="1400" b="1" dirty="0" smtClean="0">
                <a:solidFill>
                  <a:srgbClr val="00B0F0"/>
                </a:solidFill>
                <a:latin typeface="+mn-lt"/>
                <a:ea typeface="+mn-ea"/>
                <a:cs typeface="+mn-cs"/>
              </a:rPr>
              <a:t>Improves 2m temperature     </a:t>
            </a:r>
            <a:br>
              <a:rPr lang="en-GB" sz="1400" b="1" dirty="0" smtClean="0">
                <a:solidFill>
                  <a:srgbClr val="00B0F0"/>
                </a:solidFill>
                <a:latin typeface="+mn-lt"/>
                <a:ea typeface="+mn-ea"/>
                <a:cs typeface="+mn-cs"/>
              </a:rPr>
            </a:br>
            <a:r>
              <a:rPr lang="en-GB" sz="14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Degrades </a:t>
            </a:r>
            <a:r>
              <a:rPr lang="en-GB" sz="14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2m temperature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67716" y="3212976"/>
            <a:ext cx="5832476" cy="338554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GB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en-GB" sz="1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Forecast </a:t>
            </a:r>
            <a:r>
              <a:rPr lang="en-GB" sz="1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sensitivity		</a:t>
            </a:r>
            <a:r>
              <a:rPr lang="en-GB" sz="1400" b="1" dirty="0">
                <a:latin typeface="+mn-lt"/>
              </a:rPr>
              <a:t>  Forecast impact	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72463" y="1321023"/>
            <a:ext cx="1119217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B050"/>
                </a:solidFill>
                <a:latin typeface="+mn-lt"/>
              </a:rPr>
              <a:t>Lake </a:t>
            </a:r>
            <a:r>
              <a:rPr lang="en-GB" sz="1400" b="1" dirty="0" smtClean="0">
                <a:solidFill>
                  <a:srgbClr val="00B050"/>
                </a:solidFill>
                <a:latin typeface="+mn-lt"/>
              </a:rPr>
              <a:t>cover</a:t>
            </a:r>
            <a:endParaRPr lang="en-GB" sz="1400" b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 bwMode="auto">
          <a:xfrm>
            <a:off x="3347864" y="1196753"/>
            <a:ext cx="5796136" cy="172819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marL="290513" marR="0" lvl="0" indent="-290513" algn="l" defTabSz="7620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SzPct val="100000"/>
              <a:buFont typeface="Wingdings" pitchFamily="2" charset="2"/>
              <a:buChar char="l"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Forecasts sensitivity and impact of lakes</a:t>
            </a:r>
            <a:r>
              <a:rPr kumimoji="0" lang="en-GB" sz="1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shown to produce a spring-cooling on lake areas with benefit on the temperatures</a:t>
            </a:r>
            <a:r>
              <a:rPr lang="en-GB" sz="1400" b="1" kern="0" dirty="0">
                <a:latin typeface="+mn-lt"/>
              </a:rPr>
              <a:t> </a:t>
            </a:r>
            <a:r>
              <a:rPr lang="en-GB" sz="1400" b="1" kern="0" dirty="0" smtClean="0">
                <a:latin typeface="+mn-lt"/>
              </a:rPr>
              <a:t>f</a:t>
            </a:r>
            <a:r>
              <a:rPr kumimoji="0" lang="en-GB" sz="14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orecasts</a:t>
            </a:r>
            <a:r>
              <a:rPr kumimoji="0" lang="en-GB" sz="1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(day-2 (48-hour forecast) at 2m.</a:t>
            </a:r>
          </a:p>
          <a:p>
            <a:pPr marL="290513" marR="0" lvl="0" indent="-290513" algn="l" defTabSz="7620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SzPct val="100000"/>
              <a:buFont typeface="Wingdings" pitchFamily="2" charset="2"/>
              <a:buChar char="l"/>
              <a:tabLst/>
              <a:defRPr/>
            </a:pPr>
            <a:r>
              <a:rPr lang="en-GB" sz="1400" b="1" kern="0" baseline="0" dirty="0" smtClean="0">
                <a:latin typeface="+mn-lt"/>
              </a:rPr>
              <a:t>The lake surface temperatures are verified</a:t>
            </a:r>
            <a:r>
              <a:rPr lang="en-GB" sz="1400" b="1" kern="0" dirty="0" smtClean="0">
                <a:latin typeface="+mn-lt"/>
              </a:rPr>
              <a:t> with MODIS LSTs</a:t>
            </a:r>
            <a:r>
              <a:rPr lang="en-GB" sz="1400" b="1" kern="0" dirty="0">
                <a:latin typeface="+mn-lt"/>
              </a:rPr>
              <a:t/>
            </a:r>
            <a:br>
              <a:rPr lang="en-GB" sz="1400" b="1" kern="0" dirty="0">
                <a:latin typeface="+mn-lt"/>
              </a:rPr>
            </a:br>
            <a:r>
              <a:rPr lang="en-GB" sz="1400" b="1" kern="0" dirty="0" smtClean="0">
                <a:latin typeface="+mn-lt"/>
              </a:rPr>
              <a:t>as indicative of the heat-storage accuracy of the lake model</a:t>
            </a:r>
          </a:p>
        </p:txBody>
      </p:sp>
      <p:sp>
        <p:nvSpPr>
          <p:cNvPr id="3" name="Rectangle 2"/>
          <p:cNvSpPr/>
          <p:nvPr/>
        </p:nvSpPr>
        <p:spPr>
          <a:xfrm>
            <a:off x="1619672" y="476672"/>
            <a:ext cx="725455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762000" eaLnBrk="0" hangingPunct="0">
              <a:lnSpc>
                <a:spcPts val="2500"/>
              </a:lnSpc>
              <a:spcAft>
                <a:spcPts val="1000"/>
              </a:spcAft>
              <a:buClr>
                <a:schemeClr val="hlink"/>
              </a:buClr>
              <a:buSzPct val="100000"/>
              <a:defRPr/>
            </a:pPr>
            <a:r>
              <a:rPr lang="en-GB" sz="1600" dirty="0" smtClean="0">
                <a:solidFill>
                  <a:srgbClr val="000000"/>
                </a:solidFill>
                <a:latin typeface="Arial" charset="0"/>
              </a:rPr>
              <a:t>Balsamo et al. (2012, TELLUS-A) and ECMWF TM 648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pic>
        <p:nvPicPr>
          <p:cNvPr id="15" name="Picture 14" descr="LakeT_vs_Modis_Balsamoetl2011_TM648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87819" y="3212976"/>
            <a:ext cx="2856181" cy="280831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81F04C76-EACD-401C-9810-925101D27989}" type="slidenum">
              <a:rPr lang="en-GB" smtClean="0"/>
              <a:pPr>
                <a:defRPr/>
              </a:pPr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83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B8024EB2-AA8D-4489-A600-652D2282A9F6}" type="slidenum">
              <a:rPr lang="en-GB" smtClean="0"/>
              <a:pPr>
                <a:defRPr/>
              </a:pPr>
              <a:t>37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79512" y="3933056"/>
            <a:ext cx="8467159" cy="1191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Lakes are the new added tile to ECMWF land surface scheme that went in operational use on the 12</a:t>
            </a:r>
            <a:r>
              <a:rPr lang="en-GB" sz="1400" baseline="30000" dirty="0" smtClean="0">
                <a:solidFill>
                  <a:schemeClr val="tx1"/>
                </a:solidFill>
              </a:rPr>
              <a:t>th</a:t>
            </a:r>
            <a:r>
              <a:rPr lang="en-GB" sz="1400" dirty="0" smtClean="0">
                <a:solidFill>
                  <a:schemeClr val="tx1"/>
                </a:solidFill>
              </a:rPr>
              <a:t> of May 2015. </a:t>
            </a:r>
          </a:p>
          <a:p>
            <a:r>
              <a:rPr lang="en-GB" sz="1400" dirty="0" smtClean="0">
                <a:solidFill>
                  <a:schemeClr val="tx1"/>
                </a:solidFill>
              </a:rPr>
              <a:t>The importance of lakes and their temperature and ice conditions in generating clouds and storms can be appreciated here:</a:t>
            </a:r>
          </a:p>
          <a:p>
            <a:endParaRPr lang="en-GB" sz="1400" dirty="0" smtClean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http</a:t>
            </a:r>
            <a:r>
              <a:rPr lang="en-GB" sz="1400" dirty="0">
                <a:solidFill>
                  <a:schemeClr val="tx1"/>
                </a:solidFill>
              </a:rPr>
              <a:t>://time.com/9480/great-lakes-frozen-time-lapse-video/</a:t>
            </a:r>
          </a:p>
        </p:txBody>
      </p:sp>
    </p:spTree>
    <p:extLst>
      <p:ext uri="{BB962C8B-B14F-4D97-AF65-F5344CB8AC3E}">
        <p14:creationId xmlns:p14="http://schemas.microsoft.com/office/powerpoint/2010/main" val="94794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2" descr="tree-snow"/>
          <p:cNvPicPr>
            <a:picLocks noChangeAspect="1" noChangeArrowheads="1"/>
          </p:cNvPicPr>
          <p:nvPr/>
        </p:nvPicPr>
        <p:blipFill>
          <a:blip r:embed="rId4" cstate="print"/>
          <a:srcRect b="82851"/>
          <a:stretch>
            <a:fillRect/>
          </a:stretch>
        </p:blipFill>
        <p:spPr bwMode="auto">
          <a:xfrm>
            <a:off x="6307289" y="3692142"/>
            <a:ext cx="1363967" cy="1028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Land surface model </a:t>
            </a:r>
            <a:r>
              <a:rPr lang="en-GB" dirty="0" smtClean="0"/>
              <a:t>status and plans</a:t>
            </a:r>
            <a:endParaRPr lang="en-GB" dirty="0"/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74678" y="1808139"/>
            <a:ext cx="1799918" cy="3727627"/>
            <a:chOff x="1610" y="799"/>
            <a:chExt cx="1497" cy="3130"/>
          </a:xfrm>
        </p:grpSpPr>
        <p:graphicFrame>
          <p:nvGraphicFramePr>
            <p:cNvPr id="3074" name="Object 2"/>
            <p:cNvGraphicFramePr>
              <a:graphicFrameLocks noChangeAspect="1"/>
            </p:cNvGraphicFramePr>
            <p:nvPr>
              <p:extLst/>
            </p:nvPr>
          </p:nvGraphicFramePr>
          <p:xfrm>
            <a:off x="1701" y="2341"/>
            <a:ext cx="1315" cy="15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844" name="Slide" r:id="rId5" imgW="4572165" imgH="3428869" progId="PowerPoint.Slide.8">
                    <p:embed/>
                  </p:oleObj>
                </mc:Choice>
                <mc:Fallback>
                  <p:oleObj name="Slide" r:id="rId5" imgW="4572165" imgH="3428869" progId="PowerPoint.Slide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7549" r="7494" b="-9967"/>
                        <a:stretch>
                          <a:fillRect/>
                        </a:stretch>
                      </p:blipFill>
                      <p:spPr bwMode="auto">
                        <a:xfrm>
                          <a:off x="1701" y="2341"/>
                          <a:ext cx="1315" cy="1588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09" name="Rectangle 6"/>
            <p:cNvSpPr>
              <a:spLocks noChangeArrowheads="1"/>
            </p:cNvSpPr>
            <p:nvPr/>
          </p:nvSpPr>
          <p:spPr bwMode="auto">
            <a:xfrm>
              <a:off x="1610" y="799"/>
              <a:ext cx="1497" cy="1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217943" indent="-217943" defTabSz="571652">
                <a:lnSpc>
                  <a:spcPts val="1876"/>
                </a:lnSpc>
                <a:spcAft>
                  <a:spcPts val="750"/>
                </a:spcAft>
                <a:buClr>
                  <a:schemeClr val="hlink"/>
                </a:buClr>
                <a:buFont typeface="Wingdings" pitchFamily="2" charset="2"/>
                <a:buChar char="l"/>
              </a:pPr>
              <a:r>
                <a:rPr lang="en-US" sz="900" b="1" dirty="0">
                  <a:solidFill>
                    <a:srgbClr val="FF0000"/>
                  </a:solidFill>
                  <a:latin typeface="Arial" pitchFamily="34" charset="0"/>
                </a:rPr>
                <a:t>H</a:t>
              </a:r>
              <a:r>
                <a:rPr lang="en-US" sz="900" dirty="0">
                  <a:solidFill>
                    <a:schemeClr val="tx1"/>
                  </a:solidFill>
                  <a:latin typeface="Arial" pitchFamily="34" charset="0"/>
                </a:rPr>
                <a:t>ydrology-</a:t>
              </a:r>
              <a:r>
                <a:rPr lang="en-US" sz="900" b="1" dirty="0">
                  <a:solidFill>
                    <a:srgbClr val="FF0000"/>
                  </a:solidFill>
                  <a:latin typeface="Arial" pitchFamily="34" charset="0"/>
                </a:rPr>
                <a:t>TESSEL</a:t>
              </a:r>
            </a:p>
            <a:p>
              <a:pPr marL="575226" lvl="1" indent="-214370" defTabSz="571652">
                <a:spcAft>
                  <a:spcPts val="750"/>
                </a:spcAft>
                <a:buClr>
                  <a:schemeClr val="tx1"/>
                </a:buClr>
              </a:pPr>
              <a:r>
                <a:rPr lang="en-US" sz="750" dirty="0">
                  <a:solidFill>
                    <a:schemeClr val="tx1"/>
                  </a:solidFill>
                  <a:latin typeface="Arial" pitchFamily="34" charset="0"/>
                </a:rPr>
                <a:t>Balsamo et al. (2009)</a:t>
              </a:r>
              <a:br>
                <a:rPr lang="en-US" sz="750" dirty="0">
                  <a:solidFill>
                    <a:schemeClr val="tx1"/>
                  </a:solidFill>
                  <a:latin typeface="Arial" pitchFamily="34" charset="0"/>
                </a:rPr>
              </a:br>
              <a:r>
                <a:rPr lang="en-US" sz="750" dirty="0">
                  <a:solidFill>
                    <a:schemeClr val="tx1"/>
                  </a:solidFill>
                  <a:latin typeface="Arial" pitchFamily="34" charset="0"/>
                </a:rPr>
                <a:t>van den </a:t>
              </a:r>
              <a:r>
                <a:rPr lang="en-US" sz="750" dirty="0" err="1">
                  <a:solidFill>
                    <a:schemeClr val="tx1"/>
                  </a:solidFill>
                  <a:latin typeface="Arial" pitchFamily="34" charset="0"/>
                </a:rPr>
                <a:t>Hurk</a:t>
              </a:r>
              <a:r>
                <a:rPr lang="en-US" sz="750" dirty="0">
                  <a:solidFill>
                    <a:schemeClr val="tx1"/>
                  </a:solidFill>
                  <a:latin typeface="Arial" pitchFamily="34" charset="0"/>
                </a:rPr>
                <a:t> and </a:t>
              </a:r>
              <a:r>
                <a:rPr lang="en-US" sz="750" dirty="0" err="1">
                  <a:solidFill>
                    <a:schemeClr val="tx1"/>
                  </a:solidFill>
                  <a:latin typeface="Arial" pitchFamily="34" charset="0"/>
                </a:rPr>
                <a:t>Viterbo</a:t>
              </a:r>
              <a:r>
                <a:rPr lang="en-US" sz="750" dirty="0">
                  <a:solidFill>
                    <a:schemeClr val="tx1"/>
                  </a:solidFill>
                  <a:latin typeface="Arial" pitchFamily="34" charset="0"/>
                </a:rPr>
                <a:t> (2003)</a:t>
              </a:r>
            </a:p>
            <a:p>
              <a:pPr marL="575226" lvl="1" indent="-214370" defTabSz="571652">
                <a:spcAft>
                  <a:spcPts val="750"/>
                </a:spcAft>
                <a:buClr>
                  <a:schemeClr val="tx1"/>
                </a:buClr>
              </a:pPr>
              <a:r>
                <a:rPr lang="en-US" sz="750" dirty="0">
                  <a:solidFill>
                    <a:schemeClr val="tx1"/>
                  </a:solidFill>
                  <a:latin typeface="Arial" pitchFamily="34" charset="0"/>
                </a:rPr>
                <a:t>Global Soil Texture (FAO)</a:t>
              </a:r>
            </a:p>
            <a:p>
              <a:pPr marL="575226" lvl="1" indent="-214370" defTabSz="571652">
                <a:spcAft>
                  <a:spcPts val="750"/>
                </a:spcAft>
                <a:buClr>
                  <a:schemeClr val="tx1"/>
                </a:buClr>
              </a:pPr>
              <a:r>
                <a:rPr lang="en-US" sz="750" dirty="0">
                  <a:solidFill>
                    <a:schemeClr val="tx1"/>
                  </a:solidFill>
                  <a:latin typeface="Arial" pitchFamily="34" charset="0"/>
                </a:rPr>
                <a:t>New hydraulic properties</a:t>
              </a:r>
            </a:p>
            <a:p>
              <a:pPr marL="575226" lvl="1" indent="-214370" defTabSz="571652">
                <a:spcAft>
                  <a:spcPts val="750"/>
                </a:spcAft>
                <a:buClr>
                  <a:schemeClr val="tx1"/>
                </a:buClr>
              </a:pPr>
              <a:r>
                <a:rPr lang="en-US" sz="750" dirty="0">
                  <a:solidFill>
                    <a:schemeClr val="tx1"/>
                  </a:solidFill>
                  <a:latin typeface="Arial" pitchFamily="34" charset="0"/>
                </a:rPr>
                <a:t> Variable Infiltration capacity &amp; surface runoff revision</a:t>
              </a:r>
            </a:p>
          </p:txBody>
        </p:sp>
      </p:grp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1686661" y="1806966"/>
            <a:ext cx="1894189" cy="3728818"/>
            <a:chOff x="2880" y="798"/>
            <a:chExt cx="1361" cy="3131"/>
          </a:xfrm>
        </p:grpSpPr>
        <p:sp>
          <p:nvSpPr>
            <p:cNvPr id="3098" name="Rectangle 12"/>
            <p:cNvSpPr>
              <a:spLocks noChangeArrowheads="1"/>
            </p:cNvSpPr>
            <p:nvPr/>
          </p:nvSpPr>
          <p:spPr bwMode="auto">
            <a:xfrm>
              <a:off x="2880" y="798"/>
              <a:ext cx="1361" cy="1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217943" indent="-217943" defTabSz="571652">
                <a:lnSpc>
                  <a:spcPts val="1876"/>
                </a:lnSpc>
                <a:spcAft>
                  <a:spcPts val="750"/>
                </a:spcAft>
                <a:buClr>
                  <a:schemeClr val="hlink"/>
                </a:buClr>
                <a:buFont typeface="Wingdings" pitchFamily="2" charset="2"/>
                <a:buChar char="l"/>
              </a:pPr>
              <a:r>
                <a:rPr lang="en-US" sz="900" b="1" dirty="0">
                  <a:solidFill>
                    <a:srgbClr val="FF0000"/>
                  </a:solidFill>
                  <a:latin typeface="Arial" pitchFamily="34" charset="0"/>
                </a:rPr>
                <a:t>NEW SNOW</a:t>
              </a:r>
            </a:p>
            <a:p>
              <a:pPr marL="575226" lvl="1" indent="-214370" defTabSz="571652">
                <a:spcAft>
                  <a:spcPts val="750"/>
                </a:spcAft>
                <a:buClr>
                  <a:schemeClr val="tx1"/>
                </a:buClr>
              </a:pPr>
              <a:r>
                <a:rPr lang="en-US" sz="750" dirty="0">
                  <a:solidFill>
                    <a:schemeClr val="tx1"/>
                  </a:solidFill>
                  <a:latin typeface="Arial" pitchFamily="34" charset="0"/>
                </a:rPr>
                <a:t>Dutra et al. (2010)</a:t>
              </a:r>
            </a:p>
            <a:p>
              <a:pPr marL="575226" lvl="1" indent="-214370" defTabSz="571652">
                <a:spcAft>
                  <a:spcPts val="750"/>
                </a:spcAft>
                <a:buClr>
                  <a:schemeClr val="tx1"/>
                </a:buClr>
              </a:pPr>
              <a:r>
                <a:rPr lang="en-US" sz="750" dirty="0">
                  <a:solidFill>
                    <a:schemeClr val="tx1"/>
                  </a:solidFill>
                  <a:latin typeface="Arial" pitchFamily="34" charset="0"/>
                </a:rPr>
                <a:t>Revised snow density</a:t>
              </a:r>
            </a:p>
            <a:p>
              <a:pPr marL="575226" lvl="1" indent="-214370" defTabSz="571652">
                <a:spcAft>
                  <a:spcPts val="750"/>
                </a:spcAft>
                <a:buClr>
                  <a:schemeClr val="tx1"/>
                </a:buClr>
              </a:pPr>
              <a:r>
                <a:rPr lang="en-US" sz="750" dirty="0">
                  <a:solidFill>
                    <a:schemeClr val="tx1"/>
                  </a:solidFill>
                  <a:latin typeface="Arial" pitchFamily="34" charset="0"/>
                </a:rPr>
                <a:t>Liquid water reservoir</a:t>
              </a:r>
            </a:p>
            <a:p>
              <a:pPr marL="575226" lvl="1" indent="-214370" defTabSz="571652">
                <a:spcAft>
                  <a:spcPts val="750"/>
                </a:spcAft>
                <a:buClr>
                  <a:schemeClr val="tx1"/>
                </a:buClr>
              </a:pPr>
              <a:r>
                <a:rPr lang="en-US" sz="750" dirty="0">
                  <a:solidFill>
                    <a:schemeClr val="tx1"/>
                  </a:solidFill>
                  <a:latin typeface="Arial" pitchFamily="34" charset="0"/>
                </a:rPr>
                <a:t>Revision of Albedo </a:t>
              </a:r>
              <a:br>
                <a:rPr lang="en-US" sz="750" dirty="0">
                  <a:solidFill>
                    <a:schemeClr val="tx1"/>
                  </a:solidFill>
                  <a:latin typeface="Arial" pitchFamily="34" charset="0"/>
                </a:rPr>
              </a:br>
              <a:r>
                <a:rPr lang="en-US" sz="750" dirty="0">
                  <a:solidFill>
                    <a:schemeClr val="tx1"/>
                  </a:solidFill>
                  <a:latin typeface="Arial" pitchFamily="34" charset="0"/>
                </a:rPr>
                <a:t>and sub-grid </a:t>
              </a:r>
              <a:r>
                <a:rPr lang="en-US" sz="750" dirty="0">
                  <a:solidFill>
                    <a:schemeClr val="tx1"/>
                  </a:solidFill>
                  <a:latin typeface="Arial" pitchFamily="34" charset="0"/>
                </a:rPr>
                <a:t/>
              </a:r>
              <a:br>
                <a:rPr lang="en-US" sz="750" dirty="0">
                  <a:solidFill>
                    <a:schemeClr val="tx1"/>
                  </a:solidFill>
                  <a:latin typeface="Arial" pitchFamily="34" charset="0"/>
                </a:rPr>
              </a:br>
              <a:r>
                <a:rPr lang="en-US" sz="750" dirty="0">
                  <a:solidFill>
                    <a:schemeClr val="tx1"/>
                  </a:solidFill>
                  <a:latin typeface="Arial" pitchFamily="34" charset="0"/>
                </a:rPr>
                <a:t>snow </a:t>
              </a:r>
              <a:r>
                <a:rPr lang="en-US" sz="750" dirty="0">
                  <a:solidFill>
                    <a:schemeClr val="tx1"/>
                  </a:solidFill>
                  <a:latin typeface="Arial" pitchFamily="34" charset="0"/>
                </a:rPr>
                <a:t>cover</a:t>
              </a:r>
            </a:p>
          </p:txBody>
        </p:sp>
        <p:grpSp>
          <p:nvGrpSpPr>
            <p:cNvPr id="4" name="Group 34"/>
            <p:cNvGrpSpPr>
              <a:grpSpLocks/>
            </p:cNvGrpSpPr>
            <p:nvPr/>
          </p:nvGrpSpPr>
          <p:grpSpPr bwMode="auto">
            <a:xfrm>
              <a:off x="2971" y="2341"/>
              <a:ext cx="1043" cy="1588"/>
              <a:chOff x="2971" y="2341"/>
              <a:chExt cx="1043" cy="1588"/>
            </a:xfrm>
          </p:grpSpPr>
          <p:pic>
            <p:nvPicPr>
              <p:cNvPr id="3100" name="Picture 2" descr="tree-snow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b="82851"/>
              <a:stretch>
                <a:fillRect/>
              </a:stretch>
            </p:blipFill>
            <p:spPr bwMode="auto">
              <a:xfrm>
                <a:off x="3062" y="2385"/>
                <a:ext cx="368" cy="8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01" name="AutoShape 13"/>
              <p:cNvSpPr>
                <a:spLocks noChangeArrowheads="1"/>
              </p:cNvSpPr>
              <p:nvPr/>
            </p:nvSpPr>
            <p:spPr bwMode="auto">
              <a:xfrm>
                <a:off x="3062" y="3204"/>
                <a:ext cx="862" cy="181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/>
              </a:p>
            </p:txBody>
          </p:sp>
          <p:sp>
            <p:nvSpPr>
              <p:cNvPr id="3102" name="AutoShape 14"/>
              <p:cNvSpPr>
                <a:spLocks noChangeArrowheads="1"/>
              </p:cNvSpPr>
              <p:nvPr/>
            </p:nvSpPr>
            <p:spPr bwMode="auto">
              <a:xfrm>
                <a:off x="3062" y="3340"/>
                <a:ext cx="862" cy="226"/>
              </a:xfrm>
              <a:prstGeom prst="roundRect">
                <a:avLst>
                  <a:gd name="adj" fmla="val 16667"/>
                </a:avLst>
              </a:prstGeom>
              <a:solidFill>
                <a:srgbClr val="99663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/>
              </a:p>
            </p:txBody>
          </p:sp>
          <p:sp>
            <p:nvSpPr>
              <p:cNvPr id="3103" name="Rectangle 15"/>
              <p:cNvSpPr>
                <a:spLocks noChangeArrowheads="1"/>
              </p:cNvSpPr>
              <p:nvPr/>
            </p:nvSpPr>
            <p:spPr bwMode="auto">
              <a:xfrm>
                <a:off x="3062" y="3340"/>
                <a:ext cx="862" cy="45"/>
              </a:xfrm>
              <a:prstGeom prst="rect">
                <a:avLst/>
              </a:prstGeom>
              <a:solidFill>
                <a:srgbClr val="007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800"/>
              </a:p>
            </p:txBody>
          </p:sp>
          <p:sp>
            <p:nvSpPr>
              <p:cNvPr id="3104" name="Rectangle 16"/>
              <p:cNvSpPr>
                <a:spLocks noChangeArrowheads="1"/>
              </p:cNvSpPr>
              <p:nvPr/>
            </p:nvSpPr>
            <p:spPr bwMode="auto">
              <a:xfrm>
                <a:off x="2971" y="2341"/>
                <a:ext cx="1043" cy="1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800"/>
              </a:p>
            </p:txBody>
          </p:sp>
          <p:sp>
            <p:nvSpPr>
              <p:cNvPr id="3105" name="AutoShape 17"/>
              <p:cNvSpPr>
                <a:spLocks noChangeArrowheads="1"/>
              </p:cNvSpPr>
              <p:nvPr/>
            </p:nvSpPr>
            <p:spPr bwMode="auto">
              <a:xfrm rot="5171156">
                <a:off x="3113" y="2701"/>
                <a:ext cx="135" cy="47"/>
              </a:xfrm>
              <a:prstGeom prst="homePlate">
                <a:avLst>
                  <a:gd name="adj" fmla="val 271702"/>
                </a:avLst>
              </a:prstGeom>
              <a:solidFill>
                <a:srgbClr val="0004A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800"/>
              </a:p>
            </p:txBody>
          </p:sp>
          <p:sp>
            <p:nvSpPr>
              <p:cNvPr id="3106" name="AutoShape 18"/>
              <p:cNvSpPr>
                <a:spLocks noChangeArrowheads="1"/>
              </p:cNvSpPr>
              <p:nvPr/>
            </p:nvSpPr>
            <p:spPr bwMode="auto">
              <a:xfrm rot="5400000">
                <a:off x="3194" y="2708"/>
                <a:ext cx="142" cy="44"/>
              </a:xfrm>
              <a:prstGeom prst="homePlate">
                <a:avLst>
                  <a:gd name="adj" fmla="val 305276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800"/>
              </a:p>
            </p:txBody>
          </p:sp>
          <p:pic>
            <p:nvPicPr>
              <p:cNvPr id="3107" name="Picture 19" descr="tree-snow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24" y="2385"/>
                <a:ext cx="504" cy="8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08" name="Rectangle 22"/>
              <p:cNvSpPr>
                <a:spLocks noChangeArrowheads="1"/>
              </p:cNvSpPr>
              <p:nvPr/>
            </p:nvSpPr>
            <p:spPr bwMode="auto">
              <a:xfrm flipV="1">
                <a:off x="3198" y="3204"/>
                <a:ext cx="406" cy="45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800"/>
              </a:p>
            </p:txBody>
          </p:sp>
        </p:grpSp>
      </p:grpSp>
      <p:grpSp>
        <p:nvGrpSpPr>
          <p:cNvPr id="5" name="Group 44"/>
          <p:cNvGrpSpPr>
            <a:grpSpLocks/>
          </p:cNvGrpSpPr>
          <p:nvPr/>
        </p:nvGrpSpPr>
        <p:grpSpPr bwMode="auto">
          <a:xfrm>
            <a:off x="3286198" y="1808139"/>
            <a:ext cx="1761251" cy="3732409"/>
            <a:chOff x="6897688" y="1262063"/>
            <a:chExt cx="1993776" cy="4975273"/>
          </a:xfrm>
        </p:grpSpPr>
        <p:grpSp>
          <p:nvGrpSpPr>
            <p:cNvPr id="6" name="Group 38"/>
            <p:cNvGrpSpPr>
              <a:grpSpLocks/>
            </p:cNvGrpSpPr>
            <p:nvPr/>
          </p:nvGrpSpPr>
          <p:grpSpPr bwMode="auto">
            <a:xfrm>
              <a:off x="6897688" y="1262063"/>
              <a:ext cx="1993776" cy="4975273"/>
              <a:chOff x="6897688" y="1262063"/>
              <a:chExt cx="1993776" cy="4975273"/>
            </a:xfrm>
          </p:grpSpPr>
          <p:sp>
            <p:nvSpPr>
              <p:cNvPr id="3092" name="Rectangle 9"/>
              <p:cNvSpPr>
                <a:spLocks noChangeArrowheads="1"/>
              </p:cNvSpPr>
              <p:nvPr/>
            </p:nvSpPr>
            <p:spPr bwMode="auto">
              <a:xfrm>
                <a:off x="6897688" y="1262063"/>
                <a:ext cx="1993776" cy="2449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217943" indent="-217943" defTabSz="571652">
                  <a:lnSpc>
                    <a:spcPts val="1876"/>
                  </a:lnSpc>
                  <a:spcAft>
                    <a:spcPts val="750"/>
                  </a:spcAft>
                  <a:buClr>
                    <a:schemeClr val="hlink"/>
                  </a:buClr>
                  <a:buFont typeface="Wingdings" pitchFamily="2" charset="2"/>
                  <a:buChar char="l"/>
                </a:pPr>
                <a:r>
                  <a:rPr lang="en-US" sz="900" b="1" dirty="0">
                    <a:solidFill>
                      <a:srgbClr val="FF0000"/>
                    </a:solidFill>
                    <a:latin typeface="Arial" pitchFamily="34" charset="0"/>
                  </a:rPr>
                  <a:t>NEW LAI</a:t>
                </a:r>
                <a:r>
                  <a:rPr lang="en-US" sz="900" dirty="0">
                    <a:solidFill>
                      <a:srgbClr val="FF0000"/>
                    </a:solidFill>
                    <a:latin typeface="Arial" pitchFamily="34" charset="0"/>
                  </a:rPr>
                  <a:t/>
                </a:r>
                <a:br>
                  <a:rPr lang="en-US" sz="900" dirty="0">
                    <a:solidFill>
                      <a:srgbClr val="FF0000"/>
                    </a:solidFill>
                    <a:latin typeface="Arial" pitchFamily="34" charset="0"/>
                  </a:rPr>
                </a:br>
                <a:r>
                  <a:rPr lang="en-US" sz="975" dirty="0">
                    <a:solidFill>
                      <a:schemeClr val="tx1"/>
                    </a:solidFill>
                    <a:latin typeface="Arial" pitchFamily="34" charset="0"/>
                  </a:rPr>
                  <a:t>   </a:t>
                </a:r>
                <a:r>
                  <a:rPr lang="en-US" sz="750" dirty="0" err="1">
                    <a:solidFill>
                      <a:schemeClr val="tx1"/>
                    </a:solidFill>
                    <a:latin typeface="Arial" pitchFamily="34" charset="0"/>
                  </a:rPr>
                  <a:t>Boussetta</a:t>
                </a:r>
                <a:r>
                  <a:rPr lang="en-US" sz="750" dirty="0">
                    <a:solidFill>
                      <a:schemeClr val="tx1"/>
                    </a:solidFill>
                    <a:latin typeface="Arial" pitchFamily="34" charset="0"/>
                  </a:rPr>
                  <a:t> et al. (</a:t>
                </a:r>
                <a:r>
                  <a:rPr lang="en-US" sz="750" dirty="0">
                    <a:solidFill>
                      <a:schemeClr val="tx1"/>
                    </a:solidFill>
                    <a:latin typeface="Arial" pitchFamily="34" charset="0"/>
                  </a:rPr>
                  <a:t>2013)</a:t>
                </a:r>
                <a:r>
                  <a:rPr lang="en-US" sz="750" dirty="0">
                    <a:solidFill>
                      <a:schemeClr val="tx1"/>
                    </a:solidFill>
                    <a:latin typeface="Arial" pitchFamily="34" charset="0"/>
                  </a:rPr>
                  <a:t/>
                </a:r>
                <a:br>
                  <a:rPr lang="en-US" sz="750" dirty="0">
                    <a:solidFill>
                      <a:schemeClr val="tx1"/>
                    </a:solidFill>
                    <a:latin typeface="Arial" pitchFamily="34" charset="0"/>
                  </a:rPr>
                </a:br>
                <a:r>
                  <a:rPr lang="en-US" sz="750" dirty="0">
                    <a:solidFill>
                      <a:schemeClr val="tx1"/>
                    </a:solidFill>
                    <a:latin typeface="Arial" pitchFamily="34" charset="0"/>
                  </a:rPr>
                  <a:t>    New satellite-based</a:t>
                </a:r>
                <a:br>
                  <a:rPr lang="en-US" sz="750" dirty="0">
                    <a:solidFill>
                      <a:schemeClr val="tx1"/>
                    </a:solidFill>
                    <a:latin typeface="Arial" pitchFamily="34" charset="0"/>
                  </a:rPr>
                </a:br>
                <a:r>
                  <a:rPr lang="en-US" sz="750" dirty="0">
                    <a:solidFill>
                      <a:schemeClr val="tx1"/>
                    </a:solidFill>
                    <a:latin typeface="Arial" pitchFamily="34" charset="0"/>
                  </a:rPr>
                  <a:t>    Leaf-Area-Index</a:t>
                </a:r>
              </a:p>
              <a:p>
                <a:pPr marL="217943" indent="-217943" defTabSz="571652">
                  <a:lnSpc>
                    <a:spcPts val="1876"/>
                  </a:lnSpc>
                  <a:spcAft>
                    <a:spcPts val="750"/>
                  </a:spcAft>
                  <a:buClr>
                    <a:schemeClr val="hlink"/>
                  </a:buClr>
                  <a:buFont typeface="Wingdings" pitchFamily="2" charset="2"/>
                  <a:buChar char="l"/>
                </a:pPr>
                <a:r>
                  <a:rPr lang="en-US" sz="900" b="1" dirty="0">
                    <a:solidFill>
                      <a:srgbClr val="FF0000"/>
                    </a:solidFill>
                    <a:latin typeface="Arial" pitchFamily="34" charset="0"/>
                  </a:rPr>
                  <a:t>SOIL Evaporation</a:t>
                </a:r>
                <a:r>
                  <a:rPr lang="en-US" sz="975" b="1" dirty="0">
                    <a:solidFill>
                      <a:srgbClr val="FF0000"/>
                    </a:solidFill>
                    <a:latin typeface="Arial" pitchFamily="34" charset="0"/>
                  </a:rPr>
                  <a:t/>
                </a:r>
                <a:br>
                  <a:rPr lang="en-US" sz="975" b="1" dirty="0">
                    <a:solidFill>
                      <a:srgbClr val="FF0000"/>
                    </a:solidFill>
                    <a:latin typeface="Arial" pitchFamily="34" charset="0"/>
                  </a:rPr>
                </a:br>
                <a:r>
                  <a:rPr lang="en-US" sz="750" dirty="0">
                    <a:latin typeface="Arial" charset="0"/>
                  </a:rPr>
                  <a:t>Balsamo et al. (2011), </a:t>
                </a:r>
                <a:br>
                  <a:rPr lang="en-US" sz="750" dirty="0">
                    <a:latin typeface="Arial" charset="0"/>
                  </a:rPr>
                </a:br>
                <a:r>
                  <a:rPr lang="en-US" sz="750" u="sng" dirty="0" err="1">
                    <a:latin typeface="Arial" charset="0"/>
                  </a:rPr>
                  <a:t>Albergel</a:t>
                </a:r>
                <a:r>
                  <a:rPr lang="en-US" sz="750" u="sng" dirty="0">
                    <a:latin typeface="Arial" charset="0"/>
                  </a:rPr>
                  <a:t> et al. (2012)</a:t>
                </a:r>
                <a:endParaRPr lang="en-US" sz="750" u="sng" dirty="0">
                  <a:latin typeface="Arial" pitchFamily="34" charset="0"/>
                </a:endParaRPr>
              </a:p>
            </p:txBody>
          </p:sp>
          <p:sp>
            <p:nvSpPr>
              <p:cNvPr id="3093" name="Oval 21"/>
              <p:cNvSpPr>
                <a:spLocks noChangeArrowheads="1"/>
              </p:cNvSpPr>
              <p:nvPr/>
            </p:nvSpPr>
            <p:spPr bwMode="auto">
              <a:xfrm rot="266628">
                <a:off x="7378700" y="4367213"/>
                <a:ext cx="1223963" cy="287337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/>
              </a:p>
            </p:txBody>
          </p:sp>
          <p:sp>
            <p:nvSpPr>
              <p:cNvPr id="3094" name="Rectangle 36"/>
              <p:cNvSpPr>
                <a:spLocks noChangeArrowheads="1"/>
              </p:cNvSpPr>
              <p:nvPr/>
            </p:nvSpPr>
            <p:spPr bwMode="auto">
              <a:xfrm>
                <a:off x="6929454" y="3717044"/>
                <a:ext cx="1601970" cy="2520292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685983">
                  <a:lnSpc>
                    <a:spcPct val="100000"/>
                  </a:lnSpc>
                  <a:buClrTx/>
                  <a:buSzTx/>
                </a:pPr>
                <a:endParaRPr lang="en-US" sz="1800" b="1">
                  <a:solidFill>
                    <a:schemeClr val="tx1"/>
                  </a:solidFill>
                  <a:latin typeface="Times" pitchFamily="18" charset="0"/>
                </a:endParaRPr>
              </a:p>
            </p:txBody>
          </p:sp>
          <p:pic>
            <p:nvPicPr>
              <p:cNvPr id="3095" name="Picture 37" descr="2775011897_19b6365f4f_o.jpg"/>
              <p:cNvPicPr>
                <a:picLocks noChangeAspect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7143768" y="3786190"/>
                <a:ext cx="1316317" cy="13573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3090" name="Picture 1"/>
            <p:cNvPicPr>
              <a:picLocks noChangeAspect="1" noChangeArrowheads="1"/>
            </p:cNvPicPr>
            <p:nvPr/>
          </p:nvPicPr>
          <p:blipFill>
            <a:blip r:embed="rId9" cstate="print"/>
            <a:srcRect l="1961" r="11765" b="38782"/>
            <a:stretch>
              <a:fillRect/>
            </a:stretch>
          </p:blipFill>
          <p:spPr bwMode="auto">
            <a:xfrm>
              <a:off x="7072330" y="5357826"/>
              <a:ext cx="1459763" cy="57150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cxnSp>
          <p:nvCxnSpPr>
            <p:cNvPr id="3091" name="Straight Connector 40"/>
            <p:cNvCxnSpPr>
              <a:cxnSpLocks noChangeShapeType="1"/>
            </p:cNvCxnSpPr>
            <p:nvPr/>
          </p:nvCxnSpPr>
          <p:spPr bwMode="auto">
            <a:xfrm flipV="1">
              <a:off x="7307957" y="5445244"/>
              <a:ext cx="648072" cy="341210"/>
            </a:xfrm>
            <a:prstGeom prst="line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7" name="Group 46"/>
          <p:cNvGrpSpPr/>
          <p:nvPr/>
        </p:nvGrpSpPr>
        <p:grpSpPr>
          <a:xfrm>
            <a:off x="4768506" y="1814953"/>
            <a:ext cx="1637339" cy="3732391"/>
            <a:chOff x="6757802" y="1262087"/>
            <a:chExt cx="2201963" cy="4975226"/>
          </a:xfrm>
        </p:grpSpPr>
        <p:sp>
          <p:nvSpPr>
            <p:cNvPr id="37" name="Oval 21"/>
            <p:cNvSpPr>
              <a:spLocks noChangeArrowheads="1"/>
            </p:cNvSpPr>
            <p:nvPr/>
          </p:nvSpPr>
          <p:spPr bwMode="auto">
            <a:xfrm rot="266628">
              <a:off x="7338417" y="4373240"/>
              <a:ext cx="1223962" cy="287337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1800"/>
            </a:p>
          </p:txBody>
        </p:sp>
        <p:grpSp>
          <p:nvGrpSpPr>
            <p:cNvPr id="8" name="Group 47"/>
            <p:cNvGrpSpPr>
              <a:grpSpLocks/>
            </p:cNvGrpSpPr>
            <p:nvPr/>
          </p:nvGrpSpPr>
          <p:grpSpPr bwMode="auto">
            <a:xfrm>
              <a:off x="6757802" y="1262087"/>
              <a:ext cx="2201963" cy="4975226"/>
              <a:chOff x="2722489" y="1285860"/>
              <a:chExt cx="2201978" cy="4975226"/>
            </a:xfrm>
          </p:grpSpPr>
          <p:grpSp>
            <p:nvGrpSpPr>
              <p:cNvPr id="9" name="Group 36"/>
              <p:cNvGrpSpPr>
                <a:grpSpLocks/>
              </p:cNvGrpSpPr>
              <p:nvPr/>
            </p:nvGrpSpPr>
            <p:grpSpPr bwMode="auto">
              <a:xfrm>
                <a:off x="2722489" y="1285860"/>
                <a:ext cx="2201978" cy="4975226"/>
                <a:chOff x="4336" y="795"/>
                <a:chExt cx="1398" cy="3134"/>
              </a:xfrm>
            </p:grpSpPr>
            <p:sp>
              <p:nvSpPr>
                <p:cNvPr id="43" name="Rectangle 3"/>
                <p:cNvSpPr>
                  <a:spLocks noChangeArrowheads="1"/>
                </p:cNvSpPr>
                <p:nvPr/>
              </p:nvSpPr>
              <p:spPr bwMode="auto">
                <a:xfrm>
                  <a:off x="4336" y="2341"/>
                  <a:ext cx="1282" cy="1588"/>
                </a:xfrm>
                <a:prstGeom prst="rect">
                  <a:avLst/>
                </a:prstGeom>
                <a:solidFill>
                  <a:schemeClr val="bg2">
                    <a:alpha val="14902"/>
                  </a:schemeClr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1800"/>
                </a:p>
              </p:txBody>
            </p:sp>
            <p:sp>
              <p:nvSpPr>
                <p:cNvPr id="44" name="Rectangle 9"/>
                <p:cNvSpPr>
                  <a:spLocks noChangeArrowheads="1"/>
                </p:cNvSpPr>
                <p:nvPr/>
              </p:nvSpPr>
              <p:spPr bwMode="auto">
                <a:xfrm>
                  <a:off x="4345" y="795"/>
                  <a:ext cx="1389" cy="15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217943" indent="-217943" defTabSz="571652">
                    <a:lnSpc>
                      <a:spcPts val="1876"/>
                    </a:lnSpc>
                    <a:spcAft>
                      <a:spcPts val="750"/>
                    </a:spcAft>
                    <a:buClr>
                      <a:schemeClr val="hlink"/>
                    </a:buClr>
                    <a:buFont typeface="Wingdings" pitchFamily="1" charset="2"/>
                    <a:buChar char="l"/>
                    <a:defRPr/>
                  </a:pPr>
                  <a:r>
                    <a:rPr lang="en-US" sz="900" b="1" dirty="0">
                      <a:solidFill>
                        <a:schemeClr val="accent1">
                          <a:lumMod val="75000"/>
                        </a:schemeClr>
                      </a:solidFill>
                      <a:latin typeface="Arial" charset="0"/>
                    </a:rPr>
                    <a:t>H</a:t>
                  </a:r>
                  <a:r>
                    <a:rPr lang="en-US" sz="900" b="1" baseline="-25000" dirty="0">
                      <a:solidFill>
                        <a:schemeClr val="accent1">
                          <a:lumMod val="75000"/>
                        </a:schemeClr>
                      </a:solidFill>
                      <a:latin typeface="Arial" charset="0"/>
                    </a:rPr>
                    <a:t>2</a:t>
                  </a:r>
                  <a:r>
                    <a:rPr lang="en-US" sz="900" b="1" dirty="0">
                      <a:solidFill>
                        <a:schemeClr val="accent1">
                          <a:lumMod val="75000"/>
                        </a:schemeClr>
                      </a:solidFill>
                      <a:latin typeface="Arial" charset="0"/>
                    </a:rPr>
                    <a:t>O</a:t>
                  </a:r>
                  <a:r>
                    <a:rPr lang="en-US" sz="900" b="1" dirty="0">
                      <a:latin typeface="Arial" charset="0"/>
                    </a:rPr>
                    <a:t> / </a:t>
                  </a:r>
                  <a:r>
                    <a:rPr lang="en-US" sz="900" b="1" dirty="0">
                      <a:solidFill>
                        <a:srgbClr val="FF0000"/>
                      </a:solidFill>
                      <a:latin typeface="Arial" charset="0"/>
                    </a:rPr>
                    <a:t>E </a:t>
                  </a:r>
                  <a:r>
                    <a:rPr lang="en-US" sz="900" b="1" dirty="0">
                      <a:latin typeface="Arial" charset="0"/>
                    </a:rPr>
                    <a:t> / </a:t>
                  </a:r>
                  <a:r>
                    <a:rPr lang="en-US" sz="900" b="1" dirty="0">
                      <a:solidFill>
                        <a:srgbClr val="C00000"/>
                      </a:solidFill>
                      <a:latin typeface="Arial" charset="0"/>
                    </a:rPr>
                    <a:t>CO</a:t>
                  </a:r>
                  <a:r>
                    <a:rPr lang="en-US" sz="900" b="1" baseline="-25000" dirty="0">
                      <a:solidFill>
                        <a:srgbClr val="C00000"/>
                      </a:solidFill>
                      <a:latin typeface="Arial" charset="0"/>
                    </a:rPr>
                    <a:t>2</a:t>
                  </a:r>
                  <a:r>
                    <a:rPr lang="en-US" sz="900" baseline="-25000" dirty="0">
                      <a:solidFill>
                        <a:srgbClr val="FF0000"/>
                      </a:solidFill>
                      <a:latin typeface="Arial" charset="0"/>
                    </a:rPr>
                    <a:t/>
                  </a:r>
                  <a:br>
                    <a:rPr lang="en-US" sz="900" baseline="-25000" dirty="0">
                      <a:solidFill>
                        <a:srgbClr val="FF0000"/>
                      </a:solidFill>
                      <a:latin typeface="Arial" charset="0"/>
                    </a:rPr>
                  </a:br>
                  <a:r>
                    <a:rPr lang="en-US" sz="750" dirty="0">
                      <a:solidFill>
                        <a:schemeClr val="tx1"/>
                      </a:solidFill>
                      <a:latin typeface="Arial" charset="0"/>
                    </a:rPr>
                    <a:t>Integration of </a:t>
                  </a:r>
                  <a:r>
                    <a:rPr lang="en-US" sz="750" dirty="0">
                      <a:solidFill>
                        <a:schemeClr val="tx1"/>
                      </a:solidFill>
                      <a:latin typeface="Arial" charset="0"/>
                    </a:rPr>
                    <a:t/>
                  </a:r>
                  <a:br>
                    <a:rPr lang="en-US" sz="750" dirty="0">
                      <a:solidFill>
                        <a:schemeClr val="tx1"/>
                      </a:solidFill>
                      <a:latin typeface="Arial" charset="0"/>
                    </a:rPr>
                  </a:br>
                  <a:r>
                    <a:rPr lang="en-US" sz="750" dirty="0">
                      <a:solidFill>
                        <a:schemeClr val="tx1"/>
                      </a:solidFill>
                      <a:latin typeface="Arial" charset="0"/>
                    </a:rPr>
                    <a:t>Carbon/Energ</a:t>
                  </a:r>
                  <a:r>
                    <a:rPr lang="en-US" sz="750" dirty="0">
                      <a:solidFill>
                        <a:schemeClr val="tx1"/>
                      </a:solidFill>
                      <a:latin typeface="Arial" charset="0"/>
                    </a:rPr>
                    <a:t>y</a:t>
                  </a:r>
                  <a:r>
                    <a:rPr lang="en-US" sz="750" dirty="0">
                      <a:solidFill>
                        <a:schemeClr val="tx1"/>
                      </a:solidFill>
                      <a:latin typeface="Arial" charset="0"/>
                    </a:rPr>
                    <a:t>/Water </a:t>
                  </a:r>
                  <a:r>
                    <a:rPr lang="en-US" sz="750" dirty="0">
                      <a:solidFill>
                        <a:schemeClr val="tx1"/>
                      </a:solidFill>
                      <a:latin typeface="Arial" charset="0"/>
                    </a:rPr>
                    <a:t/>
                  </a:r>
                  <a:br>
                    <a:rPr lang="en-US" sz="750" dirty="0">
                      <a:solidFill>
                        <a:schemeClr val="tx1"/>
                      </a:solidFill>
                      <a:latin typeface="Arial" charset="0"/>
                    </a:rPr>
                  </a:br>
                  <a:r>
                    <a:rPr lang="en-US" sz="750" u="sng" dirty="0" err="1">
                      <a:solidFill>
                        <a:schemeClr val="tx1"/>
                      </a:solidFill>
                      <a:latin typeface="Arial" charset="0"/>
                    </a:rPr>
                    <a:t>Boussetta</a:t>
                  </a:r>
                  <a:r>
                    <a:rPr lang="en-US" sz="750" u="sng" dirty="0">
                      <a:solidFill>
                        <a:schemeClr val="tx1"/>
                      </a:solidFill>
                      <a:latin typeface="Arial" charset="0"/>
                    </a:rPr>
                    <a:t> et al. 2013</a:t>
                  </a:r>
                  <a:br>
                    <a:rPr lang="en-US" sz="750" u="sng" dirty="0">
                      <a:solidFill>
                        <a:schemeClr val="tx1"/>
                      </a:solidFill>
                      <a:latin typeface="Arial" charset="0"/>
                    </a:rPr>
                  </a:br>
                  <a:r>
                    <a:rPr lang="en-US" sz="750" u="sng" dirty="0" err="1">
                      <a:solidFill>
                        <a:schemeClr val="tx1"/>
                      </a:solidFill>
                      <a:latin typeface="Arial" charset="0"/>
                    </a:rPr>
                    <a:t>Agusti-Panareda</a:t>
                  </a:r>
                  <a:r>
                    <a:rPr lang="en-US" sz="750" u="sng" dirty="0">
                      <a:solidFill>
                        <a:schemeClr val="tx1"/>
                      </a:solidFill>
                      <a:latin typeface="Arial" charset="0"/>
                    </a:rPr>
                    <a:t> et al. 2015</a:t>
                  </a:r>
                  <a:r>
                    <a:rPr lang="en-US" sz="750" dirty="0">
                      <a:solidFill>
                        <a:schemeClr val="tx1"/>
                      </a:solidFill>
                      <a:latin typeface="Arial" charset="0"/>
                    </a:rPr>
                    <a:t/>
                  </a:r>
                  <a:br>
                    <a:rPr lang="en-US" sz="750" dirty="0">
                      <a:solidFill>
                        <a:schemeClr val="tx1"/>
                      </a:solidFill>
                      <a:latin typeface="Arial" charset="0"/>
                    </a:rPr>
                  </a:br>
                  <a:endParaRPr lang="en-US" sz="750" dirty="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pic>
            <p:nvPicPr>
              <p:cNvPr id="42" name="Picture 44" descr="carbon.jpg"/>
              <p:cNvPicPr>
                <a:picLocks noChangeAspect="1"/>
              </p:cNvPicPr>
              <p:nvPr/>
            </p:nvPicPr>
            <p:blipFill rotWithShape="1">
              <a:blip r:embed="rId10" cstate="print"/>
              <a:srcRect l="1" t="17216" r="58173" b="31454"/>
              <a:stretch/>
            </p:blipFill>
            <p:spPr bwMode="auto">
              <a:xfrm>
                <a:off x="2813741" y="3812813"/>
                <a:ext cx="1845509" cy="22718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5" name="Circular Arrow 44"/>
            <p:cNvSpPr/>
            <p:nvPr/>
          </p:nvSpPr>
          <p:spPr bwMode="auto">
            <a:xfrm flipV="1">
              <a:off x="7032652" y="4377084"/>
              <a:ext cx="1677339" cy="1500188"/>
            </a:xfrm>
            <a:prstGeom prst="circularArrow">
              <a:avLst>
                <a:gd name="adj1" fmla="val 6767"/>
                <a:gd name="adj2" fmla="val 1217366"/>
                <a:gd name="adj3" fmla="val 20512262"/>
                <a:gd name="adj4" fmla="val 10349345"/>
                <a:gd name="adj5" fmla="val 11396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GB" sz="1800" b="1">
                <a:latin typeface="Times" pitchFamily="1" charset="0"/>
              </a:endParaRPr>
            </a:p>
          </p:txBody>
        </p:sp>
        <p:sp>
          <p:nvSpPr>
            <p:cNvPr id="46" name="Circular Arrow 45"/>
            <p:cNvSpPr/>
            <p:nvPr/>
          </p:nvSpPr>
          <p:spPr bwMode="auto">
            <a:xfrm flipV="1">
              <a:off x="6926196" y="4371553"/>
              <a:ext cx="1850643" cy="1643062"/>
            </a:xfrm>
            <a:prstGeom prst="circularArrow">
              <a:avLst>
                <a:gd name="adj1" fmla="val 7425"/>
                <a:gd name="adj2" fmla="val 1063890"/>
                <a:gd name="adj3" fmla="val 20363991"/>
                <a:gd name="adj4" fmla="val 10387825"/>
                <a:gd name="adj5" fmla="val 11971"/>
              </a:avLst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GB" sz="1800" b="1">
                <a:latin typeface="Times" pitchFamily="1" charset="0"/>
              </a:endParaRPr>
            </a:p>
          </p:txBody>
        </p:sp>
      </p:grpSp>
      <p:sp>
        <p:nvSpPr>
          <p:cNvPr id="48" name="Rectangle 3"/>
          <p:cNvSpPr>
            <a:spLocks noChangeArrowheads="1"/>
          </p:cNvSpPr>
          <p:nvPr/>
        </p:nvSpPr>
        <p:spPr bwMode="auto">
          <a:xfrm>
            <a:off x="6312464" y="3652566"/>
            <a:ext cx="1358792" cy="1891206"/>
          </a:xfrm>
          <a:prstGeom prst="rect">
            <a:avLst/>
          </a:prstGeom>
          <a:solidFill>
            <a:schemeClr val="bg2">
              <a:alpha val="14902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800"/>
          </a:p>
        </p:txBody>
      </p:sp>
      <p:grpSp>
        <p:nvGrpSpPr>
          <p:cNvPr id="49" name="Group 36"/>
          <p:cNvGrpSpPr>
            <a:grpSpLocks/>
          </p:cNvGrpSpPr>
          <p:nvPr/>
        </p:nvGrpSpPr>
        <p:grpSpPr bwMode="auto">
          <a:xfrm>
            <a:off x="6130831" y="1828991"/>
            <a:ext cx="1660288" cy="3619429"/>
            <a:chOff x="4345" y="795"/>
            <a:chExt cx="1247" cy="3039"/>
          </a:xfrm>
        </p:grpSpPr>
        <p:sp>
          <p:nvSpPr>
            <p:cNvPr id="51" name="Rectangle 9"/>
            <p:cNvSpPr>
              <a:spLocks noChangeArrowheads="1"/>
            </p:cNvSpPr>
            <p:nvPr/>
          </p:nvSpPr>
          <p:spPr bwMode="auto">
            <a:xfrm>
              <a:off x="4345" y="795"/>
              <a:ext cx="1247" cy="1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217943" indent="-217943" defTabSz="571652">
                <a:lnSpc>
                  <a:spcPts val="1876"/>
                </a:lnSpc>
                <a:spcAft>
                  <a:spcPts val="750"/>
                </a:spcAft>
                <a:buClr>
                  <a:schemeClr val="hlink"/>
                </a:buClr>
                <a:buFont typeface="Wingdings" pitchFamily="2" charset="2"/>
                <a:buChar char="l"/>
              </a:pPr>
              <a:r>
                <a:rPr lang="en-US" sz="975" b="1" dirty="0">
                  <a:solidFill>
                    <a:srgbClr val="FF0000"/>
                  </a:solidFill>
                  <a:latin typeface="Arial" charset="0"/>
                </a:rPr>
                <a:t>Lake &amp; Coastal area</a:t>
              </a:r>
              <a:r>
                <a:rPr lang="en-US" sz="975" b="1" dirty="0">
                  <a:solidFill>
                    <a:srgbClr val="FF0000"/>
                  </a:solidFill>
                  <a:latin typeface="Arial" charset="0"/>
                </a:rPr>
                <a:t/>
              </a:r>
              <a:br>
                <a:rPr lang="en-US" sz="975" b="1" dirty="0">
                  <a:solidFill>
                    <a:srgbClr val="FF0000"/>
                  </a:solidFill>
                  <a:latin typeface="Arial" charset="0"/>
                </a:rPr>
              </a:br>
              <a:r>
                <a:rPr lang="en-US" sz="750" dirty="0" err="1">
                  <a:solidFill>
                    <a:schemeClr val="tx1"/>
                  </a:solidFill>
                  <a:latin typeface="Arial" charset="0"/>
                </a:rPr>
                <a:t>Mironov</a:t>
              </a:r>
              <a:r>
                <a:rPr lang="en-US" sz="750" dirty="0">
                  <a:solidFill>
                    <a:schemeClr val="tx1"/>
                  </a:solidFill>
                  <a:latin typeface="Arial" charset="0"/>
                </a:rPr>
                <a:t> </a:t>
              </a:r>
              <a:r>
                <a:rPr lang="en-US" sz="750" dirty="0">
                  <a:solidFill>
                    <a:schemeClr val="tx1"/>
                  </a:solidFill>
                  <a:latin typeface="Arial" charset="0"/>
                </a:rPr>
                <a:t>et al (2010), </a:t>
              </a:r>
              <a:br>
                <a:rPr lang="en-US" sz="750" dirty="0">
                  <a:solidFill>
                    <a:schemeClr val="tx1"/>
                  </a:solidFill>
                  <a:latin typeface="Arial" charset="0"/>
                </a:rPr>
              </a:br>
              <a:r>
                <a:rPr lang="en-US" sz="750" dirty="0">
                  <a:solidFill>
                    <a:schemeClr val="tx1"/>
                  </a:solidFill>
                  <a:latin typeface="Arial" charset="0"/>
                </a:rPr>
                <a:t>Dutra et al. (2010), </a:t>
              </a:r>
              <a:br>
                <a:rPr lang="en-US" sz="750" dirty="0">
                  <a:solidFill>
                    <a:schemeClr val="tx1"/>
                  </a:solidFill>
                  <a:latin typeface="Arial" charset="0"/>
                </a:rPr>
              </a:br>
              <a:r>
                <a:rPr lang="en-US" sz="750" dirty="0">
                  <a:solidFill>
                    <a:schemeClr val="tx1"/>
                  </a:solidFill>
                  <a:latin typeface="Arial" charset="0"/>
                </a:rPr>
                <a:t>Balsamo et al. (</a:t>
              </a:r>
              <a:r>
                <a:rPr lang="en-US" sz="750" dirty="0">
                  <a:solidFill>
                    <a:schemeClr val="tx1"/>
                  </a:solidFill>
                  <a:latin typeface="Arial" charset="0"/>
                </a:rPr>
                <a:t>2012, 2010)</a:t>
              </a:r>
              <a:endParaRPr lang="en-US" sz="750" dirty="0">
                <a:solidFill>
                  <a:schemeClr val="tx1"/>
                </a:solidFill>
                <a:latin typeface="Arial" charset="0"/>
              </a:endParaRPr>
            </a:p>
            <a:p>
              <a:pPr marL="575226" lvl="1" indent="-214370" defTabSz="571652">
                <a:spcAft>
                  <a:spcPts val="750"/>
                </a:spcAft>
                <a:buClr>
                  <a:schemeClr val="tx1"/>
                </a:buClr>
              </a:pPr>
              <a:r>
                <a:rPr lang="en-US" sz="750" dirty="0">
                  <a:solidFill>
                    <a:schemeClr val="tx1"/>
                  </a:solidFill>
                  <a:latin typeface="Arial" charset="0"/>
                </a:rPr>
                <a:t>Extra tile (9) to </a:t>
              </a:r>
              <a:br>
                <a:rPr lang="en-US" sz="750" dirty="0">
                  <a:solidFill>
                    <a:schemeClr val="tx1"/>
                  </a:solidFill>
                  <a:latin typeface="Arial" charset="0"/>
                </a:rPr>
              </a:br>
              <a:r>
                <a:rPr lang="en-US" sz="750" dirty="0">
                  <a:solidFill>
                    <a:schemeClr val="tx1"/>
                  </a:solidFill>
                  <a:latin typeface="Arial" charset="0"/>
                </a:rPr>
                <a:t>for sub-grid </a:t>
              </a:r>
              <a:r>
                <a:rPr lang="en-US" sz="750" dirty="0">
                  <a:solidFill>
                    <a:schemeClr val="tx1"/>
                  </a:solidFill>
                  <a:latin typeface="Arial" charset="0"/>
                </a:rPr>
                <a:t>lakes </a:t>
              </a:r>
              <a:br>
                <a:rPr lang="en-US" sz="750" dirty="0">
                  <a:solidFill>
                    <a:schemeClr val="tx1"/>
                  </a:solidFill>
                  <a:latin typeface="Arial" charset="0"/>
                </a:rPr>
              </a:br>
              <a:r>
                <a:rPr lang="en-US" sz="750" dirty="0">
                  <a:solidFill>
                    <a:schemeClr val="tx1"/>
                  </a:solidFill>
                  <a:latin typeface="Arial" charset="0"/>
                </a:rPr>
                <a:t>and ice</a:t>
              </a:r>
            </a:p>
            <a:p>
              <a:pPr marL="575226" lvl="1" indent="-214370" defTabSz="571652">
                <a:spcAft>
                  <a:spcPts val="750"/>
                </a:spcAft>
                <a:buClr>
                  <a:schemeClr val="tx1"/>
                </a:buClr>
              </a:pPr>
              <a:r>
                <a:rPr lang="en-US" sz="750" dirty="0">
                  <a:solidFill>
                    <a:schemeClr val="tx1"/>
                  </a:solidFill>
                  <a:latin typeface="Arial" charset="0"/>
                </a:rPr>
                <a:t>LW tiling (Dutra)</a:t>
              </a:r>
              <a:endParaRPr lang="en-US" sz="750" dirty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2" name="AutoShape 10"/>
            <p:cNvSpPr>
              <a:spLocks noChangeArrowheads="1"/>
            </p:cNvSpPr>
            <p:nvPr/>
          </p:nvSpPr>
          <p:spPr bwMode="auto">
            <a:xfrm>
              <a:off x="4649" y="3514"/>
              <a:ext cx="797" cy="32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99 w 21600"/>
                <a:gd name="T13" fmla="*/ 4500 h 21600"/>
                <a:gd name="T14" fmla="*/ 17101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 sz="1800"/>
            </a:p>
          </p:txBody>
        </p:sp>
        <p:sp>
          <p:nvSpPr>
            <p:cNvPr id="53" name="Line 11"/>
            <p:cNvSpPr>
              <a:spLocks noChangeShapeType="1"/>
            </p:cNvSpPr>
            <p:nvPr/>
          </p:nvSpPr>
          <p:spPr bwMode="auto">
            <a:xfrm>
              <a:off x="4688" y="3602"/>
              <a:ext cx="72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 sz="1800"/>
            </a:p>
          </p:txBody>
        </p:sp>
        <p:pic>
          <p:nvPicPr>
            <p:cNvPr id="54" name="Picture 20" descr="CraterLake05_aerial_crater_lake_mount_scott_12-10-05_med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4513" y="3199"/>
              <a:ext cx="1015" cy="323"/>
            </a:xfrm>
            <a:prstGeom prst="rect">
              <a:avLst/>
            </a:prstGeom>
            <a:noFill/>
            <a:effectLst>
              <a:outerShdw dist="35921" dir="2700000" algn="ctr" rotWithShape="0">
                <a:srgbClr val="808080"/>
              </a:outerShdw>
            </a:effectLst>
          </p:spPr>
        </p:pic>
      </p:grp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2"/>
          <a:srcRect t="20975"/>
          <a:stretch/>
        </p:blipFill>
        <p:spPr>
          <a:xfrm>
            <a:off x="7745833" y="3762635"/>
            <a:ext cx="1234762" cy="1720917"/>
          </a:xfrm>
          <a:prstGeom prst="rect">
            <a:avLst/>
          </a:prstGeom>
        </p:spPr>
      </p:pic>
      <p:sp>
        <p:nvSpPr>
          <p:cNvPr id="47" name="Rectangle 3"/>
          <p:cNvSpPr>
            <a:spLocks noChangeArrowheads="1"/>
          </p:cNvSpPr>
          <p:nvPr/>
        </p:nvSpPr>
        <p:spPr bwMode="auto">
          <a:xfrm>
            <a:off x="7723182" y="3657156"/>
            <a:ext cx="1358792" cy="1891206"/>
          </a:xfrm>
          <a:prstGeom prst="rect">
            <a:avLst/>
          </a:prstGeom>
          <a:solidFill>
            <a:schemeClr val="bg2">
              <a:alpha val="14902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800"/>
          </a:p>
        </p:txBody>
      </p:sp>
      <p:sp>
        <p:nvSpPr>
          <p:cNvPr id="56" name="Rectangle 9"/>
          <p:cNvSpPr>
            <a:spLocks noChangeArrowheads="1"/>
          </p:cNvSpPr>
          <p:nvPr/>
        </p:nvSpPr>
        <p:spPr bwMode="auto">
          <a:xfrm>
            <a:off x="7705908" y="1842851"/>
            <a:ext cx="1660288" cy="1837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17943" indent="-217943" defTabSz="571652">
              <a:lnSpc>
                <a:spcPts val="1876"/>
              </a:lnSpc>
              <a:spcAft>
                <a:spcPts val="750"/>
              </a:spcAft>
              <a:buClr>
                <a:schemeClr val="hlink"/>
              </a:buClr>
              <a:buFont typeface="Wingdings" pitchFamily="2" charset="2"/>
              <a:buChar char="l"/>
            </a:pPr>
            <a:r>
              <a:rPr lang="en-US" sz="975" b="1" dirty="0">
                <a:solidFill>
                  <a:srgbClr val="FF0000"/>
                </a:solidFill>
                <a:latin typeface="Arial" charset="0"/>
              </a:rPr>
              <a:t>Enhance ML</a:t>
            </a:r>
            <a:br>
              <a:rPr lang="en-US" sz="975" b="1" dirty="0">
                <a:solidFill>
                  <a:srgbClr val="FF0000"/>
                </a:solidFill>
                <a:latin typeface="Arial" charset="0"/>
              </a:rPr>
            </a:br>
            <a:r>
              <a:rPr lang="en-US" sz="750" dirty="0">
                <a:solidFill>
                  <a:schemeClr val="tx1"/>
                </a:solidFill>
                <a:latin typeface="Arial" charset="0"/>
              </a:rPr>
              <a:t>Snow ML5 </a:t>
            </a:r>
            <a:br>
              <a:rPr lang="en-US" sz="750" dirty="0">
                <a:solidFill>
                  <a:schemeClr val="tx1"/>
                </a:solidFill>
                <a:latin typeface="Arial" charset="0"/>
              </a:rPr>
            </a:br>
            <a:r>
              <a:rPr lang="en-US" sz="750" dirty="0">
                <a:solidFill>
                  <a:schemeClr val="tx1"/>
                </a:solidFill>
                <a:latin typeface="Arial" charset="0"/>
              </a:rPr>
              <a:t>Soil ML9</a:t>
            </a:r>
            <a:r>
              <a:rPr lang="en-US" sz="750" dirty="0">
                <a:solidFill>
                  <a:schemeClr val="tx1"/>
                </a:solidFill>
                <a:latin typeface="Arial" charset="0"/>
              </a:rPr>
              <a:t/>
            </a:r>
            <a:br>
              <a:rPr lang="en-US" sz="750" dirty="0">
                <a:solidFill>
                  <a:schemeClr val="tx1"/>
                </a:solidFill>
                <a:latin typeface="Arial" charset="0"/>
              </a:rPr>
            </a:br>
            <a:r>
              <a:rPr lang="en-US" sz="750" dirty="0">
                <a:solidFill>
                  <a:schemeClr val="tx1"/>
                </a:solidFill>
                <a:latin typeface="Arial" charset="0"/>
              </a:rPr>
              <a:t>Dutra et al. </a:t>
            </a:r>
            <a:r>
              <a:rPr lang="en-US" sz="750" dirty="0">
                <a:solidFill>
                  <a:schemeClr val="tx1"/>
                </a:solidFill>
                <a:latin typeface="Arial" charset="0"/>
              </a:rPr>
              <a:t>(2012, 2016)</a:t>
            </a:r>
            <a:r>
              <a:rPr lang="en-US" sz="750" dirty="0">
                <a:solidFill>
                  <a:schemeClr val="tx1"/>
                </a:solidFill>
                <a:latin typeface="Arial" charset="0"/>
              </a:rPr>
              <a:t/>
            </a:r>
            <a:br>
              <a:rPr lang="en-US" sz="750" dirty="0">
                <a:solidFill>
                  <a:schemeClr val="tx1"/>
                </a:solidFill>
                <a:latin typeface="Arial" charset="0"/>
              </a:rPr>
            </a:br>
            <a:r>
              <a:rPr lang="en-US" sz="750" dirty="0">
                <a:solidFill>
                  <a:schemeClr val="tx1"/>
                </a:solidFill>
                <a:latin typeface="Arial" charset="0"/>
              </a:rPr>
              <a:t>Balsamo et al. (2016)</a:t>
            </a:r>
          </a:p>
        </p:txBody>
      </p:sp>
    </p:spTree>
    <p:extLst>
      <p:ext uri="{BB962C8B-B14F-4D97-AF65-F5344CB8AC3E}">
        <p14:creationId xmlns:p14="http://schemas.microsoft.com/office/powerpoint/2010/main" val="119217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Slide </a:t>
            </a:r>
            <a:fld id="{BC1676EB-4D55-4911-BD8F-E6562E9C0E92}" type="slidenum">
              <a:rPr lang="en-GB"/>
              <a:pPr>
                <a:defRPr/>
              </a:pPr>
              <a:t>4</a:t>
            </a:fld>
            <a:endParaRPr lang="en-GB"/>
          </a:p>
        </p:txBody>
      </p:sp>
      <p:sp>
        <p:nvSpPr>
          <p:cNvPr id="23556" name="Rectangle 1"/>
          <p:cNvSpPr>
            <a:spLocks noGrp="1" noChangeArrowheads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smtClean="0"/>
              <a:t>The surface radiation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41313" y="3881438"/>
            <a:ext cx="3851275" cy="2755900"/>
          </a:xfrm>
        </p:spPr>
        <p:txBody>
          <a:bodyPr/>
          <a:lstStyle/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sz="1800" smtClean="0"/>
              <a:t>In some cases (snow, sea ice, dense canopies) the impinging solar radiations penetrates the “ground” layer and is absorbed at a variable depth. In those cases, an </a:t>
            </a:r>
            <a:r>
              <a:rPr lang="en-GB" sz="1800" smtClean="0">
                <a:solidFill>
                  <a:srgbClr val="009900"/>
                </a:solidFill>
              </a:rPr>
              <a:t>extinction coefficient</a:t>
            </a:r>
            <a:r>
              <a:rPr lang="en-GB" sz="1800" smtClean="0"/>
              <a:t> is needed.</a:t>
            </a:r>
          </a:p>
          <a:p>
            <a:pPr>
              <a:buFont typeface="Wingdings" pitchFamily="2" charset="2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endParaRPr lang="en-GB" sz="1800" smtClean="0"/>
          </a:p>
        </p:txBody>
      </p:sp>
      <p:grpSp>
        <p:nvGrpSpPr>
          <p:cNvPr id="23558" name="Group 3"/>
          <p:cNvGrpSpPr>
            <a:grpSpLocks/>
          </p:cNvGrpSpPr>
          <p:nvPr/>
        </p:nvGrpSpPr>
        <p:grpSpPr bwMode="auto">
          <a:xfrm>
            <a:off x="412750" y="1158875"/>
            <a:ext cx="3943350" cy="2498725"/>
            <a:chOff x="260" y="730"/>
            <a:chExt cx="2484" cy="1574"/>
          </a:xfrm>
        </p:grpSpPr>
        <p:sp>
          <p:nvSpPr>
            <p:cNvPr id="23561" name="Text Box 5"/>
            <p:cNvSpPr txBox="1">
              <a:spLocks noChangeArrowheads="1"/>
            </p:cNvSpPr>
            <p:nvPr/>
          </p:nvSpPr>
          <p:spPr bwMode="auto">
            <a:xfrm>
              <a:off x="547" y="1108"/>
              <a:ext cx="1357" cy="83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>
                <a:lnSpc>
                  <a:spcPct val="100000"/>
                </a:lnSpc>
                <a:spcBef>
                  <a:spcPts val="1250"/>
                </a:spcBef>
                <a:buClr>
                  <a:srgbClr val="0099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 b="1">
                  <a:solidFill>
                    <a:srgbClr val="009900"/>
                  </a:solidFill>
                </a:rPr>
                <a:t>Surface albedo</a:t>
              </a:r>
            </a:p>
            <a:p>
              <a:pPr>
                <a:lnSpc>
                  <a:spcPct val="100000"/>
                </a:lnSpc>
                <a:spcBef>
                  <a:spcPts val="1250"/>
                </a:spcBef>
                <a:buClr>
                  <a:srgbClr val="0099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 b="1">
                  <a:solidFill>
                    <a:srgbClr val="009900"/>
                  </a:solidFill>
                </a:rPr>
                <a:t>Surface emissivity</a:t>
              </a:r>
            </a:p>
            <a:p>
              <a:pPr>
                <a:lnSpc>
                  <a:spcPct val="100000"/>
                </a:lnSpc>
                <a:spcBef>
                  <a:spcPts val="1250"/>
                </a:spcBef>
                <a:buClr>
                  <a:srgbClr val="0099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 b="1">
                  <a:solidFill>
                    <a:srgbClr val="009900"/>
                  </a:solidFill>
                </a:rPr>
                <a:t>Skin temperature</a:t>
              </a:r>
            </a:p>
          </p:txBody>
        </p:sp>
      </p:grp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8488" y="1411288"/>
            <a:ext cx="4373562" cy="4473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3560" name="Text Box 7"/>
          <p:cNvSpPr txBox="1">
            <a:spLocks noChangeArrowheads="1"/>
          </p:cNvSpPr>
          <p:nvPr/>
        </p:nvSpPr>
        <p:spPr bwMode="auto">
          <a:xfrm>
            <a:off x="6516688" y="5876925"/>
            <a:ext cx="1249362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solidFill>
                  <a:srgbClr val="000000"/>
                </a:solidFill>
              </a:rPr>
              <a:t>Arya, 1988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Slide </a:t>
            </a:r>
            <a:fld id="{DFB914E7-5DD0-4E9F-A9FA-4C99D6C44F6E}" type="slidenum">
              <a:rPr lang="en-GB"/>
              <a:pPr>
                <a:defRPr/>
              </a:pPr>
              <a:t>5</a:t>
            </a:fld>
            <a:endParaRPr lang="en-GB"/>
          </a:p>
        </p:txBody>
      </p:sp>
      <p:sp>
        <p:nvSpPr>
          <p:cNvPr id="2055" name="Rectangle 1"/>
          <p:cNvSpPr>
            <a:spLocks noGrp="1" noChangeArrowheads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smtClean="0"/>
              <a:t>The other terms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67544" y="2996952"/>
            <a:ext cx="5885208" cy="1757645"/>
            <a:chOff x="358" y="1959"/>
            <a:chExt cx="3347" cy="699"/>
          </a:xfrm>
        </p:grpSpPr>
        <p:graphicFrame>
          <p:nvGraphicFramePr>
            <p:cNvPr id="2052" name="Object 3"/>
            <p:cNvGraphicFramePr>
              <a:graphicFrameLocks noChangeAspect="1"/>
            </p:cNvGraphicFramePr>
            <p:nvPr/>
          </p:nvGraphicFramePr>
          <p:xfrm>
            <a:off x="411" y="2229"/>
            <a:ext cx="3294" cy="4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10" name="Equation" r:id="rId4" imgW="3111480" imgH="482400" progId="Equation.DSMT4">
                    <p:embed/>
                  </p:oleObj>
                </mc:Choice>
                <mc:Fallback>
                  <p:oleObj name="Equation" r:id="rId4" imgW="3111480" imgH="482400" progId="Equation.DSMT4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1" y="2229"/>
                          <a:ext cx="3294" cy="42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62" name="Text Box 4"/>
            <p:cNvSpPr txBox="1">
              <a:spLocks noChangeArrowheads="1"/>
            </p:cNvSpPr>
            <p:nvPr/>
          </p:nvSpPr>
          <p:spPr bwMode="auto">
            <a:xfrm>
              <a:off x="358" y="1959"/>
              <a:ext cx="882" cy="2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>
                <a:lnSpc>
                  <a:spcPct val="100000"/>
                </a:lnSpc>
                <a:spcBef>
                  <a:spcPts val="112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>
                  <a:solidFill>
                    <a:srgbClr val="000000"/>
                  </a:solidFill>
                </a:rPr>
                <a:t>Evaporation</a:t>
              </a: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467544" y="1052736"/>
            <a:ext cx="4119563" cy="1822450"/>
            <a:chOff x="288" y="707"/>
            <a:chExt cx="2595" cy="1148"/>
          </a:xfrm>
        </p:grpSpPr>
        <p:graphicFrame>
          <p:nvGraphicFramePr>
            <p:cNvPr id="2051" name="Object 6"/>
            <p:cNvGraphicFramePr>
              <a:graphicFrameLocks noChangeAspect="1"/>
            </p:cNvGraphicFramePr>
            <p:nvPr/>
          </p:nvGraphicFramePr>
          <p:xfrm>
            <a:off x="288" y="928"/>
            <a:ext cx="2596" cy="9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11" r:id="rId6" imgW="2306520" imgH="656640" progId="">
                    <p:embed/>
                  </p:oleObj>
                </mc:Choice>
                <mc:Fallback>
                  <p:oleObj r:id="rId6" imgW="2306520" imgH="656640" progId="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" y="928"/>
                          <a:ext cx="2596" cy="92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60" name="Text Box 7"/>
            <p:cNvSpPr txBox="1">
              <a:spLocks noChangeArrowheads="1"/>
            </p:cNvSpPr>
            <p:nvPr/>
          </p:nvSpPr>
          <p:spPr bwMode="auto">
            <a:xfrm>
              <a:off x="320" y="707"/>
              <a:ext cx="1195" cy="2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>
                <a:lnSpc>
                  <a:spcPct val="100000"/>
                </a:lnSpc>
                <a:spcBef>
                  <a:spcPts val="112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>
                  <a:solidFill>
                    <a:srgbClr val="000000"/>
                  </a:solidFill>
                </a:rPr>
                <a:t>Sensible heat flux</a:t>
              </a:r>
            </a:p>
          </p:txBody>
        </p:sp>
        <p:sp>
          <p:nvSpPr>
            <p:cNvPr id="2061" name="Text Box 8"/>
            <p:cNvSpPr txBox="1">
              <a:spLocks noChangeArrowheads="1"/>
            </p:cNvSpPr>
            <p:nvPr/>
          </p:nvSpPr>
          <p:spPr bwMode="auto">
            <a:xfrm>
              <a:off x="1016" y="1623"/>
              <a:ext cx="1252" cy="2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>
                <a:lnSpc>
                  <a:spcPct val="100000"/>
                </a:lnSpc>
                <a:spcBef>
                  <a:spcPts val="1125"/>
                </a:spcBef>
                <a:buClr>
                  <a:srgbClr val="0099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>
                  <a:solidFill>
                    <a:srgbClr val="009900"/>
                  </a:solidFill>
                </a:rPr>
                <a:t>specify the surface</a:t>
              </a: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323528" y="4797152"/>
            <a:ext cx="5716587" cy="1536700"/>
            <a:chOff x="187" y="2841"/>
            <a:chExt cx="3601" cy="968"/>
          </a:xfrm>
        </p:grpSpPr>
        <p:graphicFrame>
          <p:nvGraphicFramePr>
            <p:cNvPr id="2050" name="Object 10"/>
            <p:cNvGraphicFramePr>
              <a:graphicFrameLocks noChangeAspect="1"/>
            </p:cNvGraphicFramePr>
            <p:nvPr/>
          </p:nvGraphicFramePr>
          <p:xfrm>
            <a:off x="187" y="3080"/>
            <a:ext cx="3602" cy="7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12" r:id="rId8" imgW="3796920" imgH="644760" progId="">
                    <p:embed/>
                  </p:oleObj>
                </mc:Choice>
                <mc:Fallback>
                  <p:oleObj r:id="rId8" imgW="3796920" imgH="644760" progId="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7" y="3080"/>
                          <a:ext cx="3602" cy="73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9" name="Text Box 11"/>
            <p:cNvSpPr txBox="1">
              <a:spLocks noChangeArrowheads="1"/>
            </p:cNvSpPr>
            <p:nvPr/>
          </p:nvSpPr>
          <p:spPr bwMode="auto">
            <a:xfrm>
              <a:off x="345" y="2841"/>
              <a:ext cx="1179" cy="2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>
                <a:lnSpc>
                  <a:spcPct val="100000"/>
                </a:lnSpc>
                <a:spcBef>
                  <a:spcPts val="112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>
                  <a:solidFill>
                    <a:srgbClr val="000000"/>
                  </a:solidFill>
                </a:rPr>
                <a:t>Ground heat flux</a:t>
              </a:r>
            </a:p>
          </p:txBody>
        </p:sp>
      </p:grp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Slide </a:t>
            </a:r>
            <a:fld id="{0187ABF4-C105-480F-98DC-38ADE346C6BC}" type="slidenum">
              <a:rPr lang="en-GB"/>
              <a:pPr>
                <a:defRPr/>
              </a:pPr>
              <a:t>6</a:t>
            </a:fld>
            <a:endParaRPr lang="en-GB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559800" cy="5511800"/>
          </a:xfrm>
        </p:spPr>
        <p:txBody>
          <a:bodyPr/>
          <a:lstStyle/>
          <a:p>
            <a:r>
              <a:rPr lang="en-GB" smtClean="0">
                <a:solidFill>
                  <a:srgbClr val="009900"/>
                </a:solidFill>
              </a:rPr>
              <a:t>Skin</a:t>
            </a:r>
            <a:r>
              <a:rPr lang="en-GB" smtClean="0"/>
              <a:t> layer at the interface between soil (snow) and atmosphere; </a:t>
            </a:r>
            <a:r>
              <a:rPr lang="en-GB" smtClean="0">
                <a:solidFill>
                  <a:srgbClr val="009900"/>
                </a:solidFill>
              </a:rPr>
              <a:t>no thermal inertia</a:t>
            </a:r>
            <a:r>
              <a:rPr lang="en-GB" smtClean="0"/>
              <a:t>, instantaneous energy balance</a:t>
            </a:r>
          </a:p>
          <a:p>
            <a:r>
              <a:rPr lang="en-GB" smtClean="0"/>
              <a:t>At the interface soil/atmosphere, each grid-box is divided into fractions (</a:t>
            </a:r>
            <a:r>
              <a:rPr lang="en-GB" smtClean="0">
                <a:solidFill>
                  <a:srgbClr val="009900"/>
                </a:solidFill>
              </a:rPr>
              <a:t>tiles</a:t>
            </a:r>
            <a:r>
              <a:rPr lang="en-GB" smtClean="0"/>
              <a:t>), each fraction with a different functional behaviour. The different tiles see the </a:t>
            </a:r>
            <a:r>
              <a:rPr lang="en-GB" smtClean="0">
                <a:solidFill>
                  <a:srgbClr val="009900"/>
                </a:solidFill>
              </a:rPr>
              <a:t>same</a:t>
            </a:r>
            <a:r>
              <a:rPr lang="en-GB" smtClean="0"/>
              <a:t> </a:t>
            </a:r>
            <a:r>
              <a:rPr lang="en-GB" smtClean="0">
                <a:solidFill>
                  <a:srgbClr val="009900"/>
                </a:solidFill>
              </a:rPr>
              <a:t>atmospheric</a:t>
            </a:r>
            <a:r>
              <a:rPr lang="en-GB" smtClean="0"/>
              <a:t> column above and the </a:t>
            </a:r>
            <a:r>
              <a:rPr lang="en-GB" smtClean="0">
                <a:solidFill>
                  <a:srgbClr val="009900"/>
                </a:solidFill>
              </a:rPr>
              <a:t>same</a:t>
            </a:r>
            <a:r>
              <a:rPr lang="en-GB" smtClean="0"/>
              <a:t> </a:t>
            </a:r>
            <a:r>
              <a:rPr lang="en-GB" smtClean="0">
                <a:solidFill>
                  <a:srgbClr val="009900"/>
                </a:solidFill>
              </a:rPr>
              <a:t>soil</a:t>
            </a:r>
            <a:r>
              <a:rPr lang="en-GB" smtClean="0"/>
              <a:t> column below.</a:t>
            </a:r>
          </a:p>
          <a:p>
            <a:endParaRPr lang="en-GB" smtClean="0"/>
          </a:p>
          <a:p>
            <a:pPr>
              <a:buFont typeface="Wingdings" pitchFamily="2" charset="2"/>
              <a:buNone/>
            </a:pPr>
            <a:r>
              <a:rPr lang="en-GB" smtClean="0"/>
              <a:t> </a:t>
            </a:r>
          </a:p>
          <a:p>
            <a:endParaRPr lang="en-GB" smtClean="0"/>
          </a:p>
          <a:p>
            <a:r>
              <a:rPr lang="en-GB" smtClean="0"/>
              <a:t>If there are N tiles, there will be N fluxes, N skin temperatures per grid-box</a:t>
            </a:r>
          </a:p>
          <a:p>
            <a:r>
              <a:rPr lang="en-GB" smtClean="0"/>
              <a:t>There are currently up to 6 tiles over land (N=6)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HTESSEL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1331913" y="3732213"/>
          <a:ext cx="2484437" cy="1196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0" name="Equation" r:id="rId3" imgW="1396800" imgH="672840" progId="Equation.3">
                  <p:embed/>
                </p:oleObj>
              </mc:Choice>
              <mc:Fallback>
                <p:oleObj name="Equation" r:id="rId3" imgW="1396800" imgH="672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3732213"/>
                        <a:ext cx="2484437" cy="1196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3959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Arial" charset="0"/>
                <a:cs typeface="Arial" charset="0"/>
              </a:rPr>
              <a:t>Coupling and diurnal </a:t>
            </a:r>
            <a:r>
              <a:rPr lang="en-US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cycle: vegetation</a:t>
            </a:r>
            <a:endParaRPr lang="en-US" sz="2400" b="1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pic>
        <p:nvPicPr>
          <p:cNvPr id="5" name="Content Placeholder 4" descr="day_night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2" b="742"/>
          <a:stretch>
            <a:fillRect/>
          </a:stretch>
        </p:blipFill>
        <p:spPr>
          <a:xfrm>
            <a:off x="1259632" y="1556792"/>
            <a:ext cx="7427168" cy="4525963"/>
          </a:xfrm>
        </p:spPr>
      </p:pic>
      <p:sp>
        <p:nvSpPr>
          <p:cNvPr id="15" name="Freeform 14"/>
          <p:cNvSpPr/>
          <p:nvPr/>
        </p:nvSpPr>
        <p:spPr>
          <a:xfrm>
            <a:off x="2627784" y="1628800"/>
            <a:ext cx="2232248" cy="3240360"/>
          </a:xfrm>
          <a:custGeom>
            <a:avLst/>
            <a:gdLst>
              <a:gd name="connsiteX0" fmla="*/ 1724526 w 1724526"/>
              <a:gd name="connsiteY0" fmla="*/ 0 h 3769895"/>
              <a:gd name="connsiteX1" fmla="*/ 1390316 w 1724526"/>
              <a:gd name="connsiteY1" fmla="*/ 2673684 h 3769895"/>
              <a:gd name="connsiteX2" fmla="*/ 0 w 1724526"/>
              <a:gd name="connsiteY2" fmla="*/ 3769895 h 3769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4526" h="3769895">
                <a:moveTo>
                  <a:pt x="1724526" y="0"/>
                </a:moveTo>
                <a:cubicBezTo>
                  <a:pt x="1701131" y="1022684"/>
                  <a:pt x="1677737" y="2045368"/>
                  <a:pt x="1390316" y="2673684"/>
                </a:cubicBezTo>
                <a:cubicBezTo>
                  <a:pt x="1102895" y="3302000"/>
                  <a:pt x="278509" y="3589421"/>
                  <a:pt x="0" y="3769895"/>
                </a:cubicBezTo>
              </a:path>
            </a:pathLst>
          </a:custGeom>
          <a:ln w="762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 flipV="1">
            <a:off x="2627784" y="4869160"/>
            <a:ext cx="2232248" cy="1152128"/>
          </a:xfrm>
          <a:custGeom>
            <a:avLst/>
            <a:gdLst>
              <a:gd name="connsiteX0" fmla="*/ 1724526 w 1724526"/>
              <a:gd name="connsiteY0" fmla="*/ 0 h 3769895"/>
              <a:gd name="connsiteX1" fmla="*/ 1390316 w 1724526"/>
              <a:gd name="connsiteY1" fmla="*/ 2673684 h 3769895"/>
              <a:gd name="connsiteX2" fmla="*/ 0 w 1724526"/>
              <a:gd name="connsiteY2" fmla="*/ 3769895 h 3769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4526" h="3769895">
                <a:moveTo>
                  <a:pt x="1724526" y="0"/>
                </a:moveTo>
                <a:cubicBezTo>
                  <a:pt x="1701131" y="1022684"/>
                  <a:pt x="1677737" y="2045368"/>
                  <a:pt x="1390316" y="2673684"/>
                </a:cubicBezTo>
                <a:cubicBezTo>
                  <a:pt x="1102895" y="3302000"/>
                  <a:pt x="278509" y="3589421"/>
                  <a:pt x="0" y="3769895"/>
                </a:cubicBezTo>
              </a:path>
            </a:pathLst>
          </a:custGeom>
          <a:ln w="762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>
            <a:stCxn id="5" idx="0"/>
            <a:endCxn id="5" idx="2"/>
          </p:cNvCxnSpPr>
          <p:nvPr/>
        </p:nvCxnSpPr>
        <p:spPr>
          <a:xfrm>
            <a:off x="4973216" y="1556792"/>
            <a:ext cx="0" cy="452596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 flipH="1" flipV="1">
            <a:off x="5076056" y="4855792"/>
            <a:ext cx="2295872" cy="1237504"/>
          </a:xfrm>
          <a:custGeom>
            <a:avLst/>
            <a:gdLst>
              <a:gd name="connsiteX0" fmla="*/ 1724526 w 1724526"/>
              <a:gd name="connsiteY0" fmla="*/ 0 h 3769895"/>
              <a:gd name="connsiteX1" fmla="*/ 1390316 w 1724526"/>
              <a:gd name="connsiteY1" fmla="*/ 2673684 h 3769895"/>
              <a:gd name="connsiteX2" fmla="*/ 0 w 1724526"/>
              <a:gd name="connsiteY2" fmla="*/ 3769895 h 3769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4526" h="3769895">
                <a:moveTo>
                  <a:pt x="1724526" y="0"/>
                </a:moveTo>
                <a:cubicBezTo>
                  <a:pt x="1701131" y="1022684"/>
                  <a:pt x="1677737" y="2045368"/>
                  <a:pt x="1390316" y="2673684"/>
                </a:cubicBezTo>
                <a:cubicBezTo>
                  <a:pt x="1102895" y="3302000"/>
                  <a:pt x="278509" y="3589421"/>
                  <a:pt x="0" y="3769895"/>
                </a:cubicBezTo>
              </a:path>
            </a:pathLst>
          </a:cu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Curved Connector 20"/>
          <p:cNvCxnSpPr/>
          <p:nvPr/>
        </p:nvCxnSpPr>
        <p:spPr>
          <a:xfrm rot="16200000" flipH="1">
            <a:off x="4824028" y="2312876"/>
            <a:ext cx="3240360" cy="1872208"/>
          </a:xfrm>
          <a:prstGeom prst="curvedConnector3">
            <a:avLst>
              <a:gd name="adj1" fmla="val 8331"/>
            </a:avLst>
          </a:pr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6" idx="2"/>
            <a:endCxn id="19" idx="2"/>
          </p:cNvCxnSpPr>
          <p:nvPr/>
        </p:nvCxnSpPr>
        <p:spPr>
          <a:xfrm flipV="1">
            <a:off x="2627784" y="4855792"/>
            <a:ext cx="4744144" cy="13368"/>
          </a:xfrm>
          <a:prstGeom prst="straightConnector1">
            <a:avLst/>
          </a:prstGeom>
          <a:ln w="38100" cmpd="sng">
            <a:solidFill>
              <a:schemeClr val="accent5">
                <a:lumMod val="40000"/>
                <a:lumOff val="60000"/>
              </a:schemeClr>
            </a:solidFill>
            <a:prstDash val="dot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1331640" y="1628800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Night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956376" y="1556792"/>
            <a:ext cx="543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Day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81F04C76-EACD-401C-9810-925101D27989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30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Arial" charset="0"/>
                <a:cs typeface="Arial" charset="0"/>
              </a:rPr>
              <a:t>Coupling and diurnal </a:t>
            </a:r>
            <a:r>
              <a:rPr lang="en-US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cycle: lakes</a:t>
            </a:r>
            <a:endParaRPr lang="en-US" sz="2400" b="1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pic>
        <p:nvPicPr>
          <p:cNvPr id="4" name="Content Placeholder 3" descr="21535257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66" r="16866"/>
          <a:stretch>
            <a:fillRect/>
          </a:stretch>
        </p:blipFill>
        <p:spPr>
          <a:xfrm flipH="1">
            <a:off x="755576" y="1628800"/>
            <a:ext cx="8064896" cy="4525963"/>
          </a:xfrm>
        </p:spPr>
      </p:pic>
      <p:cxnSp>
        <p:nvCxnSpPr>
          <p:cNvPr id="5" name="Curved Connector 4"/>
          <p:cNvCxnSpPr/>
          <p:nvPr/>
        </p:nvCxnSpPr>
        <p:spPr>
          <a:xfrm rot="16200000" flipH="1">
            <a:off x="2951820" y="3248980"/>
            <a:ext cx="3456384" cy="216024"/>
          </a:xfrm>
          <a:prstGeom prst="curvedConnector3">
            <a:avLst>
              <a:gd name="adj1" fmla="val 50000"/>
            </a:avLst>
          </a:pr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4283968" y="1628800"/>
            <a:ext cx="288032" cy="3384376"/>
          </a:xfrm>
          <a:custGeom>
            <a:avLst/>
            <a:gdLst>
              <a:gd name="connsiteX0" fmla="*/ 1724526 w 1724526"/>
              <a:gd name="connsiteY0" fmla="*/ 0 h 3769895"/>
              <a:gd name="connsiteX1" fmla="*/ 1390316 w 1724526"/>
              <a:gd name="connsiteY1" fmla="*/ 2673684 h 3769895"/>
              <a:gd name="connsiteX2" fmla="*/ 0 w 1724526"/>
              <a:gd name="connsiteY2" fmla="*/ 3769895 h 3769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4526" h="3769895">
                <a:moveTo>
                  <a:pt x="1724526" y="0"/>
                </a:moveTo>
                <a:cubicBezTo>
                  <a:pt x="1701131" y="1022684"/>
                  <a:pt x="1677737" y="2045368"/>
                  <a:pt x="1390316" y="2673684"/>
                </a:cubicBezTo>
                <a:cubicBezTo>
                  <a:pt x="1102895" y="3302000"/>
                  <a:pt x="278509" y="3589421"/>
                  <a:pt x="0" y="3769895"/>
                </a:cubicBezTo>
              </a:path>
            </a:pathLst>
          </a:custGeom>
          <a:ln w="762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 flipH="1" flipV="1">
            <a:off x="4572000" y="5013176"/>
            <a:ext cx="216024" cy="1080120"/>
          </a:xfrm>
          <a:custGeom>
            <a:avLst/>
            <a:gdLst>
              <a:gd name="connsiteX0" fmla="*/ 1724526 w 1724526"/>
              <a:gd name="connsiteY0" fmla="*/ 0 h 3769895"/>
              <a:gd name="connsiteX1" fmla="*/ 1390316 w 1724526"/>
              <a:gd name="connsiteY1" fmla="*/ 2673684 h 3769895"/>
              <a:gd name="connsiteX2" fmla="*/ 0 w 1724526"/>
              <a:gd name="connsiteY2" fmla="*/ 3769895 h 3769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4526" h="3769895">
                <a:moveTo>
                  <a:pt x="1724526" y="0"/>
                </a:moveTo>
                <a:cubicBezTo>
                  <a:pt x="1701131" y="1022684"/>
                  <a:pt x="1677737" y="2045368"/>
                  <a:pt x="1390316" y="2673684"/>
                </a:cubicBezTo>
                <a:cubicBezTo>
                  <a:pt x="1102895" y="3302000"/>
                  <a:pt x="278509" y="3589421"/>
                  <a:pt x="0" y="3769895"/>
                </a:cubicBezTo>
              </a:path>
            </a:pathLst>
          </a:cu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 flipV="1">
            <a:off x="4283968" y="5013176"/>
            <a:ext cx="288032" cy="1008112"/>
          </a:xfrm>
          <a:custGeom>
            <a:avLst/>
            <a:gdLst>
              <a:gd name="connsiteX0" fmla="*/ 1724526 w 1724526"/>
              <a:gd name="connsiteY0" fmla="*/ 0 h 3769895"/>
              <a:gd name="connsiteX1" fmla="*/ 1390316 w 1724526"/>
              <a:gd name="connsiteY1" fmla="*/ 2673684 h 3769895"/>
              <a:gd name="connsiteX2" fmla="*/ 0 w 1724526"/>
              <a:gd name="connsiteY2" fmla="*/ 3769895 h 3769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4526" h="3769895">
                <a:moveTo>
                  <a:pt x="1724526" y="0"/>
                </a:moveTo>
                <a:cubicBezTo>
                  <a:pt x="1701131" y="1022684"/>
                  <a:pt x="1677737" y="2045368"/>
                  <a:pt x="1390316" y="2673684"/>
                </a:cubicBezTo>
                <a:cubicBezTo>
                  <a:pt x="1102895" y="3302000"/>
                  <a:pt x="278509" y="3589421"/>
                  <a:pt x="0" y="3769895"/>
                </a:cubicBezTo>
              </a:path>
            </a:pathLst>
          </a:custGeom>
          <a:ln w="762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>
            <a:stCxn id="9" idx="2"/>
            <a:endCxn id="11" idx="2"/>
          </p:cNvCxnSpPr>
          <p:nvPr/>
        </p:nvCxnSpPr>
        <p:spPr>
          <a:xfrm>
            <a:off x="4283968" y="5013176"/>
            <a:ext cx="504056" cy="0"/>
          </a:xfrm>
          <a:prstGeom prst="straightConnector1">
            <a:avLst/>
          </a:prstGeom>
          <a:ln w="38100" cmpd="sng">
            <a:solidFill>
              <a:schemeClr val="accent5">
                <a:lumMod val="40000"/>
                <a:lumOff val="60000"/>
              </a:schemeClr>
            </a:solidFill>
            <a:prstDash val="dot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572000" y="1556792"/>
            <a:ext cx="0" cy="452596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8028384" y="1700808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Night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99592" y="1772816"/>
            <a:ext cx="543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Day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81F04C76-EACD-401C-9810-925101D27989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92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Arial" charset="0"/>
                <a:cs typeface="Arial" charset="0"/>
              </a:rPr>
              <a:t>Coupling and diurnal </a:t>
            </a:r>
            <a:r>
              <a:rPr lang="en-US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cycle: snow and ice</a:t>
            </a:r>
            <a:endParaRPr lang="en-US" sz="2400" b="1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pic>
        <p:nvPicPr>
          <p:cNvPr id="6" name="Content Placeholder 5" descr="DomeC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08" b="8508"/>
          <a:stretch>
            <a:fillRect/>
          </a:stretch>
        </p:blipFill>
        <p:spPr>
          <a:xfrm>
            <a:off x="611560" y="1538957"/>
            <a:ext cx="8110538" cy="4482331"/>
          </a:xfrm>
        </p:spPr>
      </p:pic>
      <p:sp>
        <p:nvSpPr>
          <p:cNvPr id="8" name="Rectangle 7"/>
          <p:cNvSpPr/>
          <p:nvPr/>
        </p:nvSpPr>
        <p:spPr>
          <a:xfrm>
            <a:off x="617285" y="1531642"/>
            <a:ext cx="3816424" cy="4489646"/>
          </a:xfrm>
          <a:prstGeom prst="rect">
            <a:avLst/>
          </a:prstGeom>
          <a:solidFill>
            <a:schemeClr val="tx2">
              <a:lumMod val="75000"/>
              <a:alpha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2345477" y="1544217"/>
            <a:ext cx="1872208" cy="3240360"/>
          </a:xfrm>
          <a:custGeom>
            <a:avLst/>
            <a:gdLst>
              <a:gd name="connsiteX0" fmla="*/ 1724526 w 1724526"/>
              <a:gd name="connsiteY0" fmla="*/ 0 h 3769895"/>
              <a:gd name="connsiteX1" fmla="*/ 1390316 w 1724526"/>
              <a:gd name="connsiteY1" fmla="*/ 2673684 h 3769895"/>
              <a:gd name="connsiteX2" fmla="*/ 0 w 1724526"/>
              <a:gd name="connsiteY2" fmla="*/ 3769895 h 3769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4526" h="3769895">
                <a:moveTo>
                  <a:pt x="1724526" y="0"/>
                </a:moveTo>
                <a:cubicBezTo>
                  <a:pt x="1701131" y="1022684"/>
                  <a:pt x="1677737" y="2045368"/>
                  <a:pt x="1390316" y="2673684"/>
                </a:cubicBezTo>
                <a:cubicBezTo>
                  <a:pt x="1102895" y="3302000"/>
                  <a:pt x="278509" y="3589421"/>
                  <a:pt x="0" y="3769895"/>
                </a:cubicBezTo>
              </a:path>
            </a:pathLst>
          </a:custGeom>
          <a:ln w="762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 flipV="1">
            <a:off x="2273469" y="4784577"/>
            <a:ext cx="1944216" cy="1224136"/>
          </a:xfrm>
          <a:custGeom>
            <a:avLst/>
            <a:gdLst>
              <a:gd name="connsiteX0" fmla="*/ 1724526 w 1724526"/>
              <a:gd name="connsiteY0" fmla="*/ 0 h 3769895"/>
              <a:gd name="connsiteX1" fmla="*/ 1390316 w 1724526"/>
              <a:gd name="connsiteY1" fmla="*/ 2673684 h 3769895"/>
              <a:gd name="connsiteX2" fmla="*/ 0 w 1724526"/>
              <a:gd name="connsiteY2" fmla="*/ 3769895 h 3769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4526" h="3769895">
                <a:moveTo>
                  <a:pt x="1724526" y="0"/>
                </a:moveTo>
                <a:cubicBezTo>
                  <a:pt x="1701131" y="1022684"/>
                  <a:pt x="1677737" y="2045368"/>
                  <a:pt x="1390316" y="2673684"/>
                </a:cubicBezTo>
                <a:cubicBezTo>
                  <a:pt x="1102895" y="3302000"/>
                  <a:pt x="278509" y="3589421"/>
                  <a:pt x="0" y="3769895"/>
                </a:cubicBezTo>
              </a:path>
            </a:pathLst>
          </a:custGeom>
          <a:ln w="762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4433709" y="1472209"/>
            <a:ext cx="0" cy="452596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Freeform 11"/>
          <p:cNvSpPr/>
          <p:nvPr/>
        </p:nvSpPr>
        <p:spPr>
          <a:xfrm flipH="1">
            <a:off x="4505717" y="1544217"/>
            <a:ext cx="1656184" cy="3240360"/>
          </a:xfrm>
          <a:custGeom>
            <a:avLst/>
            <a:gdLst>
              <a:gd name="connsiteX0" fmla="*/ 1724526 w 1724526"/>
              <a:gd name="connsiteY0" fmla="*/ 0 h 3769895"/>
              <a:gd name="connsiteX1" fmla="*/ 1390316 w 1724526"/>
              <a:gd name="connsiteY1" fmla="*/ 2673684 h 3769895"/>
              <a:gd name="connsiteX2" fmla="*/ 0 w 1724526"/>
              <a:gd name="connsiteY2" fmla="*/ 3769895 h 3769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4526" h="3769895">
                <a:moveTo>
                  <a:pt x="1724526" y="0"/>
                </a:moveTo>
                <a:cubicBezTo>
                  <a:pt x="1701131" y="1022684"/>
                  <a:pt x="1677737" y="2045368"/>
                  <a:pt x="1390316" y="2673684"/>
                </a:cubicBezTo>
                <a:cubicBezTo>
                  <a:pt x="1102895" y="3302000"/>
                  <a:pt x="278509" y="3589421"/>
                  <a:pt x="0" y="3769895"/>
                </a:cubicBezTo>
              </a:path>
            </a:pathLst>
          </a:cu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 flipH="1" flipV="1">
            <a:off x="4505717" y="4784577"/>
            <a:ext cx="1584176" cy="1224136"/>
          </a:xfrm>
          <a:custGeom>
            <a:avLst/>
            <a:gdLst>
              <a:gd name="connsiteX0" fmla="*/ 1724526 w 1724526"/>
              <a:gd name="connsiteY0" fmla="*/ 0 h 3769895"/>
              <a:gd name="connsiteX1" fmla="*/ 1390316 w 1724526"/>
              <a:gd name="connsiteY1" fmla="*/ 2673684 h 3769895"/>
              <a:gd name="connsiteX2" fmla="*/ 0 w 1724526"/>
              <a:gd name="connsiteY2" fmla="*/ 3769895 h 3769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4526" h="3769895">
                <a:moveTo>
                  <a:pt x="1724526" y="0"/>
                </a:moveTo>
                <a:cubicBezTo>
                  <a:pt x="1701131" y="1022684"/>
                  <a:pt x="1677737" y="2045368"/>
                  <a:pt x="1390316" y="2673684"/>
                </a:cubicBezTo>
                <a:cubicBezTo>
                  <a:pt x="1102895" y="3302000"/>
                  <a:pt x="278509" y="3589421"/>
                  <a:pt x="0" y="3769895"/>
                </a:cubicBezTo>
              </a:path>
            </a:pathLst>
          </a:cu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stCxn id="10" idx="2"/>
            <a:endCxn id="12" idx="2"/>
          </p:cNvCxnSpPr>
          <p:nvPr/>
        </p:nvCxnSpPr>
        <p:spPr>
          <a:xfrm>
            <a:off x="2273469" y="4784577"/>
            <a:ext cx="3888432" cy="0"/>
          </a:xfrm>
          <a:prstGeom prst="straightConnector1">
            <a:avLst/>
          </a:prstGeom>
          <a:ln w="38100" cmpd="sng">
            <a:solidFill>
              <a:schemeClr val="accent5">
                <a:lumMod val="40000"/>
                <a:lumOff val="60000"/>
              </a:schemeClr>
            </a:solidFill>
            <a:prstDash val="dot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7458045" y="1544217"/>
            <a:ext cx="543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Day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89293" y="1544217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Night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III of III - traning course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81F04C76-EACD-401C-9810-925101D27989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34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 Black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2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2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1942</TotalTime>
  <Words>1766</Words>
  <Application>Microsoft Office PowerPoint</Application>
  <PresentationFormat>On-screen Show (4:3)</PresentationFormat>
  <Paragraphs>367</Paragraphs>
  <Slides>38</Slides>
  <Notes>24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51" baseType="lpstr">
      <vt:lpstr>ＭＳ Ｐゴシック</vt:lpstr>
      <vt:lpstr>ＭＳ Ｐゴシック</vt:lpstr>
      <vt:lpstr>Arial</vt:lpstr>
      <vt:lpstr>Arial Black</vt:lpstr>
      <vt:lpstr>Calibri</vt:lpstr>
      <vt:lpstr>DejaVu Sans</vt:lpstr>
      <vt:lpstr>Helvetica</vt:lpstr>
      <vt:lpstr>Times</vt:lpstr>
      <vt:lpstr>Times New Roman</vt:lpstr>
      <vt:lpstr>Wingdings</vt:lpstr>
      <vt:lpstr>Office Theme</vt:lpstr>
      <vt:lpstr>Equation</vt:lpstr>
      <vt:lpstr>Slide</vt:lpstr>
      <vt:lpstr>Layout of these lectures</vt:lpstr>
      <vt:lpstr>The IFS Earth orography and bathymetry</vt:lpstr>
      <vt:lpstr>Thermal budget of a ground layer at the surface</vt:lpstr>
      <vt:lpstr>The surface radiation</vt:lpstr>
      <vt:lpstr>The other terms</vt:lpstr>
      <vt:lpstr>HTESSEL</vt:lpstr>
      <vt:lpstr>Coupling and diurnal cycle: vegetation</vt:lpstr>
      <vt:lpstr>Coupling and diurnal cycle: lakes</vt:lpstr>
      <vt:lpstr>Coupling and diurnal cycle: snow and ice</vt:lpstr>
      <vt:lpstr>HTESSEL skin temperature equation</vt:lpstr>
      <vt:lpstr>Ground heat flux</vt:lpstr>
      <vt:lpstr>Diurnal cycle of soil temperature</vt:lpstr>
      <vt:lpstr>HTESSEL heat transfer</vt:lpstr>
      <vt:lpstr>Recap: The surface energy equation</vt:lpstr>
      <vt:lpstr>Bare ground fraction</vt:lpstr>
      <vt:lpstr>Bare ground evaporation</vt:lpstr>
      <vt:lpstr>PowerPoint Presentation</vt:lpstr>
      <vt:lpstr>HTESSEL Transpiration</vt:lpstr>
      <vt:lpstr>High and Low vegetation fractions</vt:lpstr>
      <vt:lpstr>High and Low vegetation types</vt:lpstr>
      <vt:lpstr>Interception: Canopy water budget</vt:lpstr>
      <vt:lpstr>HTESSEL: interception</vt:lpstr>
      <vt:lpstr>Soil science miscellany</vt:lpstr>
      <vt:lpstr>Soil properties</vt:lpstr>
      <vt:lpstr>More soil science miscellany</vt:lpstr>
      <vt:lpstr>Schematics</vt:lpstr>
      <vt:lpstr>Soil water flux</vt:lpstr>
      <vt:lpstr>HTESSEL hydrology scheme</vt:lpstr>
      <vt:lpstr>HTESSEL hydrology scheme(2)</vt:lpstr>
      <vt:lpstr>HTESSEL soil water equations</vt:lpstr>
      <vt:lpstr>Modelling inland water bodies</vt:lpstr>
      <vt:lpstr>Inland water bodies fraction</vt:lpstr>
      <vt:lpstr>Water bodies heat storage</vt:lpstr>
      <vt:lpstr>PowerPoint Presentation</vt:lpstr>
      <vt:lpstr>Energy fluxes: Diurnal cycles</vt:lpstr>
      <vt:lpstr>Impact of lakes in NWP forecasts</vt:lpstr>
      <vt:lpstr>PowerPoint Presentation</vt:lpstr>
      <vt:lpstr>Land surface model status and plans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PIPO</dc:title>
  <dc:creator>Pedro Viterbo_</dc:creator>
  <cp:lastModifiedBy>Gianpaolo Balsamo</cp:lastModifiedBy>
  <cp:revision>77</cp:revision>
  <cp:lastPrinted>2015-05-17T23:03:18Z</cp:lastPrinted>
  <dcterms:modified xsi:type="dcterms:W3CDTF">2016-05-19T07:42:52Z</dcterms:modified>
</cp:coreProperties>
</file>