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13" r:id="rId2"/>
    <p:sldId id="314" r:id="rId3"/>
    <p:sldId id="257" r:id="rId4"/>
    <p:sldId id="317" r:id="rId5"/>
    <p:sldId id="258" r:id="rId6"/>
    <p:sldId id="261" r:id="rId7"/>
    <p:sldId id="262" r:id="rId8"/>
    <p:sldId id="291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303" r:id="rId24"/>
    <p:sldId id="305" r:id="rId25"/>
    <p:sldId id="309" r:id="rId26"/>
    <p:sldId id="312" r:id="rId27"/>
    <p:sldId id="281" r:id="rId28"/>
    <p:sldId id="307" r:id="rId29"/>
    <p:sldId id="282" r:id="rId30"/>
    <p:sldId id="308" r:id="rId31"/>
    <p:sldId id="287" r:id="rId32"/>
    <p:sldId id="288" r:id="rId33"/>
    <p:sldId id="289" r:id="rId34"/>
    <p:sldId id="300" r:id="rId35"/>
    <p:sldId id="310" r:id="rId36"/>
    <p:sldId id="294" r:id="rId37"/>
    <p:sldId id="295" r:id="rId38"/>
    <p:sldId id="296" r:id="rId39"/>
    <p:sldId id="298" r:id="rId40"/>
    <p:sldId id="311" r:id="rId41"/>
    <p:sldId id="315" r:id="rId42"/>
  </p:sldIdLst>
  <p:sldSz cx="9144000" cy="6858000" type="screen4x3"/>
  <p:notesSz cx="6718300" cy="9867900"/>
  <p:defaultTextStyle>
    <a:defPPr>
      <a:defRPr lang="en-GB"/>
    </a:defPPr>
    <a:lvl1pPr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1pPr>
    <a:lvl2pPr marL="4572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2pPr>
    <a:lvl3pPr marL="9144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3pPr>
    <a:lvl4pPr marL="13716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4pPr>
    <a:lvl5pPr marL="1828800" algn="l" defTabSz="449263" rtl="0" eaLnBrk="0" fontAlgn="base" hangingPunct="0">
      <a:lnSpc>
        <a:spcPct val="102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008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78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charset="0"/>
              <a:buNone/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09FA9EF-F56C-400B-A965-80F14B36DE3B}" type="datetimeFigureOut">
              <a:rPr lang="en-US"/>
              <a:pPr>
                <a:defRPr/>
              </a:pPr>
              <a:t>5/15/2016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charset="0"/>
              <a:buNone/>
              <a:defRPr sz="1200"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72600"/>
            <a:ext cx="2911475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A913E4B-6899-44F3-888B-D23B077B08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59405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1"/>
          <p:cNvSpPr>
            <a:spLocks noChangeArrowheads="1"/>
          </p:cNvSpPr>
          <p:nvPr/>
        </p:nvSpPr>
        <p:spPr bwMode="auto">
          <a:xfrm>
            <a:off x="0" y="0"/>
            <a:ext cx="6718300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083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08413" y="0"/>
            <a:ext cx="29083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2175" y="739775"/>
            <a:ext cx="4932363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893763" y="4686300"/>
            <a:ext cx="4929187" cy="44402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374188"/>
            <a:ext cx="29083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08413" y="9374188"/>
            <a:ext cx="29083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360" tIns="45360" rIns="90360" bIns="453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966800C5-E100-451C-AA62-482FFFF705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64688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30CB9BD-CDDC-48A2-92F4-37F91848BBFE}" type="slidenum">
              <a:rPr lang="fr-FR" altLang="en-US" sz="1200">
                <a:solidFill>
                  <a:schemeClr val="tx1"/>
                </a:solidFill>
                <a:latin typeface="Times" panose="02020603050405020304" pitchFamily="18" charset="0"/>
              </a:rPr>
              <a:pPr/>
              <a:t>1</a:t>
            </a:fld>
            <a:endParaRPr lang="fr-FR" altLang="en-US" sz="12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8525" y="744538"/>
            <a:ext cx="4922838" cy="3692525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8" y="4687888"/>
            <a:ext cx="4924425" cy="44354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90683" tIns="45340" rIns="90683" bIns="45340"/>
          <a:lstStyle/>
          <a:p>
            <a:pPr eaLnBrk="1" hangingPunct="1"/>
            <a:endParaRPr lang="fr-FR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649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A1E43A2-AF26-41FB-8314-F20F7261D255}" type="slidenum">
              <a:rPr lang="en-GB" altLang="en-US" sz="1200">
                <a:solidFill>
                  <a:srgbClr val="000000"/>
                </a:solidFill>
              </a:rPr>
              <a:pPr/>
              <a:t>10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907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C4E0C98-DA00-43B3-9EF3-C855505CE83C}" type="slidenum">
              <a:rPr lang="en-GB" altLang="en-US" sz="1200">
                <a:solidFill>
                  <a:srgbClr val="000000"/>
                </a:solidFill>
              </a:rPr>
              <a:pPr/>
              <a:t>11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8371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smtClean="0">
                <a:latin typeface="Times New Roman" panose="02020603050405020304" pitchFamily="18" charset="0"/>
              </a:rPr>
              <a:t>To reduce and add figures</a:t>
            </a:r>
          </a:p>
        </p:txBody>
      </p:sp>
    </p:spTree>
    <p:extLst>
      <p:ext uri="{BB962C8B-B14F-4D97-AF65-F5344CB8AC3E}">
        <p14:creationId xmlns:p14="http://schemas.microsoft.com/office/powerpoint/2010/main" val="3237799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5D73BF7-50A8-45B9-937E-11975BF5E0A1}" type="slidenum">
              <a:rPr lang="en-GB" altLang="en-US" sz="1200">
                <a:solidFill>
                  <a:srgbClr val="000000"/>
                </a:solidFill>
              </a:rPr>
              <a:pPr/>
              <a:t>12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12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C6D7046-75E6-43A3-849B-2025815F1B10}" type="slidenum">
              <a:rPr lang="en-GB" altLang="en-US" sz="1200">
                <a:solidFill>
                  <a:srgbClr val="000000"/>
                </a:solidFill>
              </a:rPr>
              <a:pPr/>
              <a:t>13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375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0151CB8-51B1-48B3-9E58-76C2E680CA16}" type="slidenum">
              <a:rPr lang="en-GB" altLang="en-US" sz="1200">
                <a:solidFill>
                  <a:srgbClr val="000000"/>
                </a:solidFill>
              </a:rPr>
              <a:pPr/>
              <a:t>14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smtClean="0">
                <a:latin typeface="Times New Roman" panose="02020603050405020304" pitchFamily="18" charset="0"/>
              </a:rPr>
              <a:t>To reduce and add figures</a:t>
            </a:r>
          </a:p>
        </p:txBody>
      </p:sp>
    </p:spTree>
    <p:extLst>
      <p:ext uri="{BB962C8B-B14F-4D97-AF65-F5344CB8AC3E}">
        <p14:creationId xmlns:p14="http://schemas.microsoft.com/office/powerpoint/2010/main" val="4291118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89771C2-2A08-4C75-9407-2E4E3691FCF2}" type="slidenum">
              <a:rPr lang="en-GB" altLang="en-US" sz="1200">
                <a:solidFill>
                  <a:srgbClr val="000000"/>
                </a:solidFill>
              </a:rPr>
              <a:pPr/>
              <a:t>15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353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C6DCB6A-4EA7-42E8-85E9-8E2BC961039F}" type="slidenum">
              <a:rPr lang="en-GB" altLang="en-US" sz="1200">
                <a:solidFill>
                  <a:srgbClr val="000000"/>
                </a:solidFill>
              </a:rPr>
              <a:pPr/>
              <a:t>16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9483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16B6653-B5CB-4142-81C7-3662E19BD327}" type="slidenum">
              <a:rPr lang="en-GB" altLang="en-US" sz="1200">
                <a:solidFill>
                  <a:srgbClr val="000000"/>
                </a:solidFill>
              </a:rPr>
              <a:pPr/>
              <a:t>17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352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95D0A9C-81B6-4554-838D-64FA3D1A9466}" type="slidenum">
              <a:rPr lang="en-GB" altLang="en-US" sz="1200">
                <a:solidFill>
                  <a:srgbClr val="000000"/>
                </a:solidFill>
              </a:rPr>
              <a:pPr/>
              <a:t>18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0409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0188AF6-9FF0-4D85-A87E-6B4B722EC706}" type="slidenum">
              <a:rPr lang="en-GB" altLang="en-US" sz="1200">
                <a:solidFill>
                  <a:srgbClr val="000000"/>
                </a:solidFill>
              </a:rPr>
              <a:pPr/>
              <a:t>19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503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9318F04-873E-4C37-8D6F-09F7A02A5A73}" type="slidenum">
              <a:rPr lang="en-GB" altLang="en-US" sz="1200">
                <a:solidFill>
                  <a:srgbClr val="000000"/>
                </a:solidFill>
              </a:rPr>
              <a:pPr/>
              <a:t>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6934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4296D29-9D26-4786-8075-5526CD343BFA}" type="slidenum">
              <a:rPr lang="en-GB" altLang="en-US" sz="1200">
                <a:solidFill>
                  <a:srgbClr val="000000"/>
                </a:solidFill>
              </a:rPr>
              <a:pPr/>
              <a:t>20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110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7F43270-4C7E-4CC3-8875-870142787579}" type="slidenum">
              <a:rPr lang="en-GB" altLang="en-US" sz="1200">
                <a:solidFill>
                  <a:srgbClr val="000000"/>
                </a:solidFill>
              </a:rPr>
              <a:pPr/>
              <a:t>21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7785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B93C7CB-719A-447B-B355-9C9524A63305}" type="slidenum">
              <a:rPr lang="en-GB" altLang="en-US" sz="1200">
                <a:solidFill>
                  <a:srgbClr val="000000"/>
                </a:solidFill>
              </a:rPr>
              <a:pPr/>
              <a:t>22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altLang="en-US" smtClean="0">
                <a:latin typeface="Times New Roman" panose="02020603050405020304" pitchFamily="18" charset="0"/>
              </a:rPr>
              <a:t>To improve by highlight</a:t>
            </a:r>
          </a:p>
        </p:txBody>
      </p:sp>
    </p:spTree>
    <p:extLst>
      <p:ext uri="{BB962C8B-B14F-4D97-AF65-F5344CB8AC3E}">
        <p14:creationId xmlns:p14="http://schemas.microsoft.com/office/powerpoint/2010/main" val="36886461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>
              <a:latin typeface="Calibri" panose="020F0502020204030204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01F3FDC-26A8-4D9B-AEC9-4EC922EAF012}" type="slidenum">
              <a:rPr lang="en-GB" altLang="en-US" sz="1200">
                <a:solidFill>
                  <a:schemeClr val="tx1"/>
                </a:solidFill>
                <a:latin typeface="Times" panose="02020603050405020304" pitchFamily="18" charset="0"/>
              </a:rPr>
              <a:pPr/>
              <a:t>23</a:t>
            </a:fld>
            <a:endParaRPr lang="en-GB" altLang="en-US" sz="12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7286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CC7F73C-9543-4433-BEDE-4984E829A64E}" type="slidenum">
              <a:rPr lang="en-GB" altLang="en-US" sz="1200">
                <a:solidFill>
                  <a:srgbClr val="000000"/>
                </a:solidFill>
              </a:rPr>
              <a:pPr/>
              <a:t>24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86300"/>
            <a:ext cx="4927600" cy="4441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91575" tIns="45787" rIns="91575" bIns="45787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714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ED2A648-0E86-4EE7-B1FC-1BFEA8200073}" type="slidenum">
              <a:rPr lang="en-GB" altLang="en-US" sz="1200">
                <a:solidFill>
                  <a:srgbClr val="000000"/>
                </a:solidFill>
              </a:rPr>
              <a:pPr/>
              <a:t>27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0932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4F094E1-7285-4138-8E75-B1ECF440CCF8}" type="slidenum">
              <a:rPr lang="en-GB" altLang="en-US" sz="1200">
                <a:solidFill>
                  <a:srgbClr val="000000"/>
                </a:solidFill>
              </a:rPr>
              <a:pPr/>
              <a:t>29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8744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7D90DCF-5125-4AD5-BDA2-CDB768C146FF}" type="slidenum">
              <a:rPr lang="en-GB" altLang="en-US" sz="1200">
                <a:solidFill>
                  <a:srgbClr val="000000"/>
                </a:solidFill>
              </a:rPr>
              <a:pPr/>
              <a:t>31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5892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0D70BE29-1644-401B-AF6B-BC8F42DAF70C}" type="slidenum">
              <a:rPr lang="en-GB" altLang="en-US" sz="1200">
                <a:solidFill>
                  <a:srgbClr val="000000"/>
                </a:solidFill>
              </a:rPr>
              <a:pPr/>
              <a:t>32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5780" name="Text Box 2"/>
          <p:cNvSpPr>
            <a:spLocks noGrp="1" noChangeArrowheads="1"/>
          </p:cNvSpPr>
          <p:nvPr>
            <p:ph type="body"/>
          </p:nvPr>
        </p:nvSpPr>
        <p:spPr>
          <a:xfrm>
            <a:off x="895350" y="4686300"/>
            <a:ext cx="4927600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ts val="45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134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04D9DF00-62FE-47E3-BEF8-93CF809C1400}" type="slidenum">
              <a:rPr lang="en-GB" altLang="en-US" sz="1200">
                <a:solidFill>
                  <a:srgbClr val="000000"/>
                </a:solidFill>
              </a:rPr>
              <a:pPr/>
              <a:t>33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534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614F781-5E91-4957-B747-9D19DB5EA7E7}" type="slidenum">
              <a:rPr lang="en-GB" altLang="en-US" sz="1200">
                <a:solidFill>
                  <a:srgbClr val="000000"/>
                </a:solidFill>
              </a:rPr>
              <a:pPr/>
              <a:t>3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10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F6CEF8F-2D20-4CE0-A645-06CC639F5420}" type="slidenum">
              <a:rPr lang="en-GB" altLang="en-US" sz="1200">
                <a:solidFill>
                  <a:srgbClr val="000000"/>
                </a:solidFill>
              </a:rPr>
              <a:pPr/>
              <a:t>34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7888"/>
            <a:ext cx="5375275" cy="44402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2744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846A161-2740-4E95-9B23-113FEC9FC041}" type="slidenum">
              <a:rPr lang="en-GB" altLang="en-US" sz="1200">
                <a:solidFill>
                  <a:srgbClr val="000000"/>
                </a:solidFill>
              </a:rPr>
              <a:pPr/>
              <a:t>35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686300"/>
            <a:ext cx="4927600" cy="44418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lIns="91575" tIns="45787" rIns="91575" bIns="45787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159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28797EF-1181-435E-995C-F84C2C691695}" type="slidenum">
              <a:rPr lang="en-GB" altLang="en-US" sz="1200">
                <a:solidFill>
                  <a:schemeClr val="tx1"/>
                </a:solidFill>
                <a:latin typeface="Times" panose="02020603050405020304" pitchFamily="18" charset="0"/>
              </a:rPr>
              <a:pPr/>
              <a:t>40</a:t>
            </a:fld>
            <a:endParaRPr lang="en-GB" altLang="en-US" sz="12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7888"/>
            <a:ext cx="5375275" cy="44402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963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5C3DFA6-BB8D-4A83-A3BF-1640C7B010C6}" type="slidenum">
              <a:rPr lang="en-GB" altLang="en-US" sz="1200">
                <a:solidFill>
                  <a:schemeClr val="tx1"/>
                </a:solidFill>
                <a:latin typeface="Times" panose="02020603050405020304" pitchFamily="18" charset="0"/>
              </a:rPr>
              <a:pPr/>
              <a:t>41</a:t>
            </a:fld>
            <a:endParaRPr lang="en-GB" altLang="en-US" sz="1200">
              <a:solidFill>
                <a:schemeClr val="tx1"/>
              </a:solidFill>
              <a:latin typeface="Times" panose="02020603050405020304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1513" y="4687888"/>
            <a:ext cx="5375275" cy="44402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351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69085AC-7765-4F94-9BD4-8E33C924C5B5}" type="slidenum">
              <a:rPr lang="en-GB" altLang="en-US" sz="1200">
                <a:solidFill>
                  <a:srgbClr val="000000"/>
                </a:solidFill>
              </a:rPr>
              <a:pPr/>
              <a:t>4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963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793A79B-CC46-4899-A7F0-5360227BDC33}" type="slidenum">
              <a:rPr lang="en-GB" altLang="en-US" sz="1200">
                <a:solidFill>
                  <a:srgbClr val="000000"/>
                </a:solidFill>
              </a:rPr>
              <a:pPr/>
              <a:t>5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2227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691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4958804-8D2F-49D3-8572-C32EC92AFCA3}" type="slidenum">
              <a:rPr lang="en-GB" altLang="en-US" sz="1200">
                <a:solidFill>
                  <a:srgbClr val="000000"/>
                </a:solidFill>
              </a:rPr>
              <a:pPr/>
              <a:t>6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491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67F9153-EDD7-4E63-88AF-29A9EC4E7A8C}" type="slidenum">
              <a:rPr lang="en-GB" altLang="en-US" sz="1200">
                <a:solidFill>
                  <a:srgbClr val="000000"/>
                </a:solidFill>
              </a:rPr>
              <a:pPr/>
              <a:t>7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122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3F75ABE-0A5E-4A2C-AFC7-D6B1B03DD74C}" type="slidenum">
              <a:rPr lang="en-GB" altLang="en-US" sz="1200">
                <a:solidFill>
                  <a:srgbClr val="000000"/>
                </a:solidFill>
              </a:rPr>
              <a:pPr/>
              <a:t>8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739775"/>
            <a:ext cx="4933950" cy="3700463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350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AC07AAD-280A-44F2-A754-026C6659E563}" type="slidenum">
              <a:rPr lang="en-GB" altLang="en-US" sz="1200">
                <a:solidFill>
                  <a:srgbClr val="000000"/>
                </a:solidFill>
              </a:rPr>
              <a:pPr/>
              <a:t>9</a:t>
            </a:fld>
            <a:endParaRPr lang="en-GB" altLang="en-US" sz="1200">
              <a:solidFill>
                <a:srgbClr val="000000"/>
              </a:solidFill>
            </a:endParaRPr>
          </a:p>
        </p:txBody>
      </p:sp>
      <p:sp>
        <p:nvSpPr>
          <p:cNvPr id="56323" name="Text Box 1"/>
          <p:cNvSpPr txBox="1">
            <a:spLocks noChangeArrowheads="1"/>
          </p:cNvSpPr>
          <p:nvPr/>
        </p:nvSpPr>
        <p:spPr bwMode="auto">
          <a:xfrm>
            <a:off x="892175" y="739775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/>
          </p:nvPr>
        </p:nvSpPr>
        <p:spPr>
          <a:xfrm>
            <a:off x="893763" y="4686300"/>
            <a:ext cx="4930775" cy="44418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99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92CA0F2D-4E2C-4959-960B-A3E2246A5B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254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2E29E955-7AF1-4405-9CBF-1898C8BFF91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043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9075" y="304800"/>
            <a:ext cx="2036763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59475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5180F855-1D29-44F6-BBBE-3FC14E74CA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76594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2125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398329D7-6775-4364-A5C5-157EFA3F911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03354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2125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3978275" cy="492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7875" y="1219200"/>
            <a:ext cx="3979863" cy="238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7875" y="3759200"/>
            <a:ext cx="3979863" cy="238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5D02461E-2A7C-46EF-A2F5-1B583BB18B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3106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304800"/>
            <a:ext cx="8112125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219200"/>
            <a:ext cx="3978275" cy="4929188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75" y="1219200"/>
            <a:ext cx="3979863" cy="49291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89EBEC79-7EC2-4BB5-8665-144A922B1B8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27245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spcBef>
                <a:spcPts val="432"/>
              </a:spcBef>
              <a:defRPr sz="2000"/>
            </a:lvl2pPr>
            <a:lvl3pPr>
              <a:spcBef>
                <a:spcPts val="432"/>
              </a:spcBef>
              <a:defRPr sz="1800"/>
            </a:lvl3pPr>
            <a:lvl4pPr>
              <a:spcBef>
                <a:spcPts val="432"/>
              </a:spcBef>
              <a:defRPr sz="1600"/>
            </a:lvl4pPr>
            <a:lvl5pPr>
              <a:spcBef>
                <a:spcPts val="432"/>
              </a:spcBef>
              <a:defRPr sz="1400"/>
            </a:lvl5pPr>
          </a:lstStyle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  <a:endParaRPr lang="en-US" noProof="0"/>
          </a:p>
        </p:txBody>
      </p:sp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4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1BFBDEA-6C90-49AE-97EA-F18E86B28FCC}" type="slidenum">
              <a:rPr lang="de-DE" altLang="en-US"/>
              <a:pPr/>
              <a:t>‹#›</a:t>
            </a:fld>
            <a:endParaRPr lang="de-DE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55875" y="6613525"/>
            <a:ext cx="5111750" cy="196850"/>
          </a:xfrm>
        </p:spPr>
        <p:txBody>
          <a:bodyPr/>
          <a:lstStyle>
            <a:lvl1pPr algn="ctr">
              <a:buFont typeface="Arial" pitchFamily="34" charset="0"/>
              <a:buNone/>
              <a:defRPr b="0">
                <a:ea typeface="MS PGothic" pitchFamily="34" charset="-128"/>
              </a:defRPr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3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811764D8-FDC4-427A-AA24-FCEB6B7B3A4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15032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361951A2-AF0D-4952-813C-AF3F9D5DE64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789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3978275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875" y="1219200"/>
            <a:ext cx="397986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E4C2E41B-78FA-4B30-83F9-1813A8B9657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142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E05E2ACF-0C2C-4B95-AE01-CB449EEEAC6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9066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55475B55-6AD2-4F4D-A877-AC2DC20F2F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24051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0051799D-60FA-4E1F-A3E0-824C700331A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17419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920FC2EB-3B99-4959-A655-A1496DECC3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663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9574CFC6-84E7-4BFE-8057-290EBFA1AC0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3193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21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0538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360" tIns="44280" rIns="90360" bIns="442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11188" y="6356350"/>
            <a:ext cx="4246562" cy="393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>
                <a:srgbClr val="FFFFFF"/>
              </a:buClr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buClr>
                <a:srgbClr val="FFFFFF"/>
              </a:buClr>
              <a:buFont typeface="Arial" panose="020B0604020202020204" pitchFamily="34" charset="0"/>
              <a:buNone/>
            </a:pPr>
            <a:r>
              <a:rPr lang="en-GB" altLang="en-US" sz="1200" b="1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9DA59601-A926-46B8-9C8E-A2B8CED9569C}" type="slidenum">
              <a:rPr lang="en-GB" altLang="en-US" sz="1200" b="1">
                <a:solidFill>
                  <a:srgbClr val="FFFFFF"/>
                </a:solidFill>
                <a:latin typeface="Arial" panose="020B0604020202020204" pitchFamily="34" charset="0"/>
              </a:rPr>
              <a:pPr>
                <a:lnSpc>
                  <a:spcPct val="100000"/>
                </a:lnSpc>
                <a:buClr>
                  <a:srgbClr val="FFFFFF"/>
                </a:buClr>
                <a:buFont typeface="Arial" panose="020B0604020202020204" pitchFamily="34" charset="0"/>
                <a:buNone/>
              </a:pPr>
              <a:t>‹#›</a:t>
            </a:fld>
            <a:endParaRPr lang="en-GB" altLang="en-US" sz="1200" b="1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932363" y="6353175"/>
            <a:ext cx="1077912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>
                <a:srgbClr val="FFFFFF"/>
              </a:buClr>
              <a:buFont typeface="Arial" panose="020B0604020202020204" pitchFamily="34" charset="0"/>
              <a:buNone/>
              <a:defRPr sz="1200" b="1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altLang="en-US"/>
              <a:t>Slide </a:t>
            </a:r>
            <a:fld id="{DE5175CA-242F-4F03-BC81-45BBBAA52C6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hf hdr="0" dt="0"/>
  <p:txStyles>
    <p:titleStyle>
      <a:lvl1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+mj-lt"/>
          <a:ea typeface="MS PGothic" pitchFamily="34" charset="-128"/>
          <a:cs typeface="+mj-cs"/>
        </a:defRPr>
      </a:lvl1pPr>
      <a:lvl2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MS PGothic" pitchFamily="34" charset="-128"/>
          <a:cs typeface="DejaVu Sans" charset="0"/>
        </a:defRPr>
      </a:lvl2pPr>
      <a:lvl3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MS PGothic" pitchFamily="34" charset="-128"/>
          <a:cs typeface="DejaVu Sans" charset="0"/>
        </a:defRPr>
      </a:lvl3pPr>
      <a:lvl4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MS PGothic" pitchFamily="34" charset="-128"/>
          <a:cs typeface="DejaVu Sans" charset="0"/>
        </a:defRPr>
      </a:lvl4pPr>
      <a:lvl5pPr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pitchFamily="34" charset="0"/>
        <a:defRPr sz="2800">
          <a:solidFill>
            <a:srgbClr val="0F3692"/>
          </a:solidFill>
          <a:latin typeface="Arial Black" charset="0"/>
          <a:ea typeface="MS PGothic" pitchFamily="34" charset="-128"/>
          <a:cs typeface="DejaVu Sans" charset="0"/>
        </a:defRPr>
      </a:lvl5pPr>
      <a:lvl6pPr marL="4572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6pPr>
      <a:lvl7pPr marL="9144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7pPr>
      <a:lvl8pPr marL="13716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8pPr>
      <a:lvl9pPr marL="1828800" algn="l" defTabSz="449263" rtl="0" eaLnBrk="0" fontAlgn="base" hangingPunct="0">
        <a:lnSpc>
          <a:spcPct val="104000"/>
        </a:lnSpc>
        <a:spcBef>
          <a:spcPct val="0"/>
        </a:spcBef>
        <a:spcAft>
          <a:spcPct val="0"/>
        </a:spcAft>
        <a:buClr>
          <a:srgbClr val="0F3692"/>
        </a:buClr>
        <a:buSzPct val="100000"/>
        <a:buFont typeface="Arial Black" charset="0"/>
        <a:defRPr sz="2800">
          <a:solidFill>
            <a:srgbClr val="0F3692"/>
          </a:solidFill>
          <a:latin typeface="Arial Black" charset="0"/>
          <a:ea typeface="DejaVu Sans" charset="0"/>
          <a:cs typeface="DejaVu Sans" charset="0"/>
        </a:defRPr>
      </a:lvl9pPr>
    </p:titleStyle>
    <p:bodyStyle>
      <a:lvl1pPr marL="288925" indent="-288925" algn="l" defTabSz="449263" rtl="0" eaLnBrk="0" fontAlgn="base" hangingPunct="0">
        <a:lnSpc>
          <a:spcPts val="2500"/>
        </a:lnSpc>
        <a:spcBef>
          <a:spcPct val="0"/>
        </a:spcBef>
        <a:spcAft>
          <a:spcPts val="1000"/>
        </a:spcAft>
        <a:buClr>
          <a:srgbClr val="FC0128"/>
        </a:buClr>
        <a:buSzPct val="100000"/>
        <a:buFont typeface="Wingdings" pitchFamily="2" charset="2"/>
        <a:buChar char=""/>
        <a:defRPr sz="2200" b="1">
          <a:solidFill>
            <a:srgbClr val="000000"/>
          </a:solidFill>
          <a:latin typeface="+mn-lt"/>
          <a:ea typeface="MS PGothic" pitchFamily="34" charset="-128"/>
          <a:cs typeface="+mn-cs"/>
        </a:defRPr>
      </a:lvl1pPr>
      <a:lvl2pPr marL="765175" indent="-284163" algn="l" defTabSz="449263" rtl="0" eaLnBrk="0" fontAlgn="base" hangingPunct="0">
        <a:lnSpc>
          <a:spcPct val="104000"/>
        </a:lnSpc>
        <a:spcBef>
          <a:spcPct val="0"/>
        </a:spcBef>
        <a:spcAft>
          <a:spcPts val="1000"/>
        </a:spcAft>
        <a:buClr>
          <a:srgbClr val="000000"/>
        </a:buClr>
        <a:buSzPct val="100000"/>
        <a:buFont typeface="Arial" pitchFamily="34" charset="0"/>
        <a:buChar char="-"/>
        <a:defRPr b="1">
          <a:solidFill>
            <a:srgbClr val="000000"/>
          </a:solidFill>
          <a:latin typeface="+mn-lt"/>
          <a:ea typeface="+mn-ea"/>
          <a:cs typeface="+mn-cs"/>
        </a:defRPr>
      </a:lvl2pPr>
      <a:lvl3pPr marL="1298575" indent="-341313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"/>
        <a:defRPr b="1">
          <a:solidFill>
            <a:srgbClr val="000000"/>
          </a:solidFill>
          <a:latin typeface="+mn-lt"/>
          <a:ea typeface="+mn-ea"/>
          <a:cs typeface="+mn-cs"/>
        </a:defRPr>
      </a:lvl3pPr>
      <a:lvl4pPr marL="17176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4pPr>
      <a:lvl5pPr marL="21367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pitchFamily="2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5pPr>
      <a:lvl6pPr marL="25939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6pPr>
      <a:lvl7pPr marL="30511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7pPr>
      <a:lvl8pPr marL="35083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8pPr>
      <a:lvl9pPr marL="3965575" indent="-228600" algn="l" defTabSz="449263" rtl="0" eaLnBrk="0" fontAlgn="base" hangingPunct="0">
        <a:lnSpc>
          <a:spcPts val="2588"/>
        </a:lnSpc>
        <a:spcBef>
          <a:spcPct val="0"/>
        </a:spcBef>
        <a:spcAft>
          <a:spcPts val="800"/>
        </a:spcAft>
        <a:buClr>
          <a:srgbClr val="919191"/>
        </a:buClr>
        <a:buSzPct val="100000"/>
        <a:buFont typeface="Wingdings" charset="2"/>
        <a:buChar char=""/>
        <a:defRPr sz="2200" b="1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ianpaolo.balsamo@ecmwf.int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5.wmf"/><Relationship Id="rId4" Type="http://schemas.openxmlformats.org/officeDocument/2006/relationships/image" Target="../media/image17.png"/><Relationship Id="rId9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f.tuwien.ac.at/insitu/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uxdata.org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wex.org/grdc.html" TargetMode="External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notesSlide" Target="../notesSlides/notesSlide30.xml"/><Relationship Id="rId7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.jpeg"/><Relationship Id="rId5" Type="http://schemas.openxmlformats.org/officeDocument/2006/relationships/image" Target="../media/image42.emf"/><Relationship Id="rId10" Type="http://schemas.openxmlformats.org/officeDocument/2006/relationships/image" Target="../media/image46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fa29pq6NFs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mwf.int/newsevents/training/lecture_notes/pdf_files/PARAM/Land_surf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cmwf.int/newsevents/training/lecture_notes/pdf_files/PARAM/Surf_ass.pdf" TargetMode="External"/><Relationship Id="rId4" Type="http://schemas.openxmlformats.org/officeDocument/2006/relationships/hyperlink" Target="http://www.ecmwf.int/newsevents/training/lecture_notes/pdf_files/PARAM/Rol_land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9" descr="WaterCycle-optimized"/>
          <p:cNvPicPr>
            <a:picLocks noChangeAspect="1" noChangeArrowheads="1"/>
          </p:cNvPicPr>
          <p:nvPr/>
        </p:nvPicPr>
        <p:blipFill>
          <a:blip r:embed="rId3">
            <a:lum bright="5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52"/>
          <a:stretch>
            <a:fillRect/>
          </a:stretch>
        </p:blipFill>
        <p:spPr bwMode="auto">
          <a:xfrm>
            <a:off x="0" y="0"/>
            <a:ext cx="91678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34925" y="115888"/>
            <a:ext cx="91440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GB" altLang="en-US" sz="2800">
                <a:solidFill>
                  <a:srgbClr val="009900"/>
                </a:solidFill>
                <a:latin typeface="Arial Black" panose="020B0A04020102020204" pitchFamily="34" charset="0"/>
              </a:rPr>
              <a:t>Parameterization of </a:t>
            </a:r>
          </a:p>
          <a:p>
            <a:pPr algn="ctr"/>
            <a:r>
              <a:rPr lang="en-GB" altLang="en-US" sz="2800">
                <a:solidFill>
                  <a:srgbClr val="009900"/>
                </a:solidFill>
                <a:latin typeface="Arial Black" panose="020B0A04020102020204" pitchFamily="34" charset="0"/>
              </a:rPr>
              <a:t>land-surface processes in NWP</a:t>
            </a:r>
            <a:endParaRPr lang="en-GB" altLang="en-US" sz="1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6" name="Subtitle 7"/>
          <p:cNvSpPr txBox="1">
            <a:spLocks/>
          </p:cNvSpPr>
          <p:nvPr/>
        </p:nvSpPr>
        <p:spPr bwMode="auto">
          <a:xfrm>
            <a:off x="1406525" y="1585913"/>
            <a:ext cx="6400800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/>
          <a:lstStyle>
            <a:lvl1pPr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GB" altLang="en-US" sz="2200" b="1">
                <a:solidFill>
                  <a:schemeClr val="tx1"/>
                </a:solidFill>
                <a:latin typeface="Arial" panose="020B0604020202020204" pitchFamily="34" charset="0"/>
              </a:rPr>
              <a:t>Gianpaolo Balsamo</a:t>
            </a: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en-GB" altLang="en-US" sz="2200" b="1" i="1">
                <a:solidFill>
                  <a:schemeClr val="tx1"/>
                </a:solidFill>
                <a:latin typeface="Arial" panose="020B0604020202020204" pitchFamily="34" charset="0"/>
              </a:rPr>
              <a:t>Introductory lecture</a:t>
            </a:r>
          </a:p>
          <a:p>
            <a:pPr algn="ctr">
              <a:lnSpc>
                <a:spcPts val="2500"/>
              </a:lnSpc>
              <a:spcAft>
                <a:spcPts val="1000"/>
              </a:spcAft>
              <a:buClr>
                <a:schemeClr val="hlink"/>
              </a:buClr>
              <a:buFont typeface="Wingdings" panose="05000000000000000000" pitchFamily="2" charset="2"/>
              <a:buNone/>
            </a:pPr>
            <a:endParaRPr lang="en-GB" altLang="en-US" sz="22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64088" y="5733256"/>
            <a:ext cx="3707904" cy="1033103"/>
          </a:xfrm>
          <a:prstGeom prst="rect">
            <a:avLst/>
          </a:prstGeom>
          <a:solidFill>
            <a:srgbClr val="3366FF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>
              <a:buFont typeface="Wingdings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000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G. Balsamo</a:t>
            </a:r>
          </a:p>
          <a:p>
            <a:pPr>
              <a:buFont typeface="Wingdings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Room: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001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 Extension: </a:t>
            </a:r>
            <a:r>
              <a:rPr lang="en-GB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2246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</a:rPr>
              <a:t>     </a:t>
            </a:r>
            <a:r>
              <a:rPr lang="en-GB" sz="2000" dirty="0">
                <a:latin typeface="Arial" charset="0"/>
                <a:ea typeface="ＭＳ Ｐゴシック" charset="0"/>
                <a:cs typeface="ＭＳ Ｐゴシック" charset="0"/>
                <a:hlinkClick r:id="rId4"/>
              </a:rPr>
              <a:t>gianpaolo.balsamo@ecmwf.int</a:t>
            </a:r>
            <a:endParaRPr lang="en-GB" sz="2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08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3B69A999-3B05-45CC-807F-49EEEEBA0C7B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7281C20C-7E0E-4449-9DA5-46CE5FD1EA72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10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289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219200"/>
            <a:ext cx="8374063" cy="2176463"/>
          </a:xfrm>
        </p:spPr>
        <p:txBody>
          <a:bodyPr anchor="t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9900"/>
                </a:solidFill>
                <a:latin typeface="Arial" pitchFamily="34" charset="0"/>
              </a:rPr>
              <a:t>Feedback</a:t>
            </a: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 mechanisms for other physical processes, e.g.:</a:t>
            </a:r>
          </a:p>
          <a:p>
            <a:pPr marL="765175" lvl="1" indent="-284163">
              <a:lnSpc>
                <a:spcPct val="100000"/>
              </a:lnSpc>
              <a:spcAft>
                <a:spcPts val="1000"/>
              </a:spcAft>
              <a:buClr>
                <a:srgbClr val="000000"/>
              </a:buClr>
              <a:buFont typeface="Arial" pitchFamily="34" charset="0"/>
              <a:buChar char="-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Surface evaporative fraction</a:t>
            </a:r>
            <a:r>
              <a:rPr lang="en-GB" sz="1800" b="1" baseline="30000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1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 (</a:t>
            </a:r>
            <a:r>
              <a:rPr lang="en-GB" sz="1800" b="1" i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EF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)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low level cloudiness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surface radiation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…</a:t>
            </a:r>
          </a:p>
          <a:p>
            <a:pPr marL="765175" lvl="1" indent="-284163">
              <a:lnSpc>
                <a:spcPct val="100000"/>
              </a:lnSpc>
              <a:spcAft>
                <a:spcPts val="1000"/>
              </a:spcAft>
              <a:buClr>
                <a:srgbClr val="000000"/>
              </a:buClr>
              <a:buFont typeface="Arial" pitchFamily="34" charset="0"/>
              <a:buChar char="-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Bowen ratio</a:t>
            </a:r>
            <a:r>
              <a:rPr lang="en-GB" sz="1800" b="1" baseline="30000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2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 (</a:t>
            </a:r>
            <a:r>
              <a:rPr lang="en-GB" sz="1800" b="1" i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Bo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)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cloud base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intensity of convection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</a:t>
            </a: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soil water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, impacting on …</a:t>
            </a:r>
          </a:p>
          <a:p>
            <a:pPr marL="765175" lvl="1" indent="-284163">
              <a:lnSpc>
                <a:spcPct val="100000"/>
              </a:lnSpc>
              <a:spcAft>
                <a:spcPts val="1000"/>
              </a:spcAft>
              <a:buClr>
                <a:srgbClr val="000000"/>
              </a:buClr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endParaRPr lang="en-GB" sz="1800" b="1" smtClean="0">
              <a:solidFill>
                <a:srgbClr val="000000"/>
              </a:solidFill>
              <a:latin typeface="Arial" pitchFamily="34" charset="0"/>
              <a:ea typeface="DejaVu Sans" charset="0"/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493713" y="304800"/>
            <a:ext cx="8113712" cy="708025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buClr>
                <a:srgbClr val="0F3692"/>
              </a:buClr>
              <a:buFont typeface="Arial Black" pitchFamily="34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800" b="0" smtClean="0">
                <a:solidFill>
                  <a:srgbClr val="0F3692"/>
                </a:solidFill>
                <a:latin typeface="Arial Black" pitchFamily="34" charset="0"/>
              </a:rPr>
              <a:t>Role of land surface (3)</a:t>
            </a:r>
            <a:r>
              <a:rPr lang="ar-SA" sz="2800" b="0" smtClean="0">
                <a:solidFill>
                  <a:srgbClr val="0F3692"/>
                </a:solidFill>
                <a:latin typeface="Arial Black" pitchFamily="34" charset="0"/>
                <a:cs typeface="Arial" pitchFamily="34" charset="0"/>
              </a:rPr>
              <a:t>‏</a:t>
            </a:r>
            <a:endParaRPr lang="en-GB" sz="2800" b="0" smtClean="0">
              <a:solidFill>
                <a:srgbClr val="0F3692"/>
              </a:solidFill>
              <a:latin typeface="Arial Black" pitchFamily="34" charset="0"/>
            </a:endParaRPr>
          </a:p>
        </p:txBody>
      </p:sp>
      <p:grpSp>
        <p:nvGrpSpPr>
          <p:cNvPr id="13318" name="Group 3"/>
          <p:cNvGrpSpPr>
            <a:grpSpLocks/>
          </p:cNvGrpSpPr>
          <p:nvPr/>
        </p:nvGrpSpPr>
        <p:grpSpPr bwMode="auto">
          <a:xfrm>
            <a:off x="708025" y="5891213"/>
            <a:ext cx="8456613" cy="419100"/>
            <a:chOff x="446" y="3711"/>
            <a:chExt cx="5327" cy="264"/>
          </a:xfrm>
        </p:grpSpPr>
        <p:sp>
          <p:nvSpPr>
            <p:cNvPr id="13320" name="Line 4"/>
            <p:cNvSpPr>
              <a:spLocks noChangeShapeType="1"/>
            </p:cNvSpPr>
            <p:nvPr/>
          </p:nvSpPr>
          <p:spPr bwMode="auto">
            <a:xfrm>
              <a:off x="446" y="3711"/>
              <a:ext cx="5328" cy="1"/>
            </a:xfrm>
            <a:prstGeom prst="line">
              <a:avLst/>
            </a:prstGeom>
            <a:noFill/>
            <a:ln w="28440">
              <a:solidFill>
                <a:srgbClr val="000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21" name="Text Box 5"/>
            <p:cNvSpPr txBox="1">
              <a:spLocks noChangeArrowheads="1"/>
            </p:cNvSpPr>
            <p:nvPr/>
          </p:nvSpPr>
          <p:spPr bwMode="auto">
            <a:xfrm>
              <a:off x="451" y="3764"/>
              <a:ext cx="468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000"/>
                </a:spcBef>
                <a:buClr>
                  <a:srgbClr val="009900"/>
                </a:buClr>
              </a:pPr>
              <a:r>
                <a:rPr lang="en-GB" altLang="en-US" sz="1600" b="1">
                  <a:solidFill>
                    <a:srgbClr val="009900"/>
                  </a:solidFill>
                </a:rPr>
                <a:t>(1) </a:t>
              </a:r>
              <a:r>
                <a:rPr lang="en-GB" altLang="en-US" sz="1600" b="1" i="1">
                  <a:solidFill>
                    <a:srgbClr val="009900"/>
                  </a:solidFill>
                </a:rPr>
                <a:t>EF</a:t>
              </a:r>
              <a:r>
                <a:rPr lang="en-GB" altLang="en-US" sz="1600" b="1">
                  <a:solidFill>
                    <a:srgbClr val="009900"/>
                  </a:solidFill>
                </a:rPr>
                <a:t> = (Latent heat)/(Net radiation)                (2) </a:t>
              </a:r>
              <a:r>
                <a:rPr lang="en-GB" altLang="en-US" sz="1600" b="1" i="1">
                  <a:solidFill>
                    <a:srgbClr val="009900"/>
                  </a:solidFill>
                </a:rPr>
                <a:t>Bo</a:t>
              </a:r>
              <a:r>
                <a:rPr lang="en-GB" altLang="en-US" sz="1600" b="1">
                  <a:solidFill>
                    <a:srgbClr val="009900"/>
                  </a:solidFill>
                </a:rPr>
                <a:t> = (Sensible heat)/(Latent heat)</a:t>
              </a:r>
              <a:r>
                <a:rPr lang="ar-SA" altLang="en-US" sz="1600" b="1">
                  <a:solidFill>
                    <a:srgbClr val="009900"/>
                  </a:solidFill>
                  <a:cs typeface="Times New Roman" panose="02020603050405020304" pitchFamily="18" charset="0"/>
                </a:rPr>
                <a:t>‏</a:t>
              </a:r>
              <a:endParaRPr lang="en-GB" altLang="en-US" sz="1600" b="1">
                <a:solidFill>
                  <a:srgbClr val="009900"/>
                </a:solidFill>
              </a:endParaRPr>
            </a:p>
          </p:txBody>
        </p:sp>
      </p:grp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8" y="2982913"/>
            <a:ext cx="4678362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43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4CA9699A-BD6C-4A4D-99D1-F4BCE69BC007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11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Role of land surface (4)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12125" cy="5160963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Partitioning between </a:t>
            </a:r>
            <a:r>
              <a:rPr lang="en-GB" altLang="en-US" smtClean="0">
                <a:solidFill>
                  <a:srgbClr val="009900"/>
                </a:solidFill>
              </a:rPr>
              <a:t>sensible heat</a:t>
            </a:r>
            <a:r>
              <a:rPr lang="en-GB" altLang="en-US" smtClean="0"/>
              <a:t> and </a:t>
            </a:r>
            <a:r>
              <a:rPr lang="en-GB" altLang="en-US" smtClean="0">
                <a:solidFill>
                  <a:srgbClr val="009900"/>
                </a:solidFill>
              </a:rPr>
              <a:t>latent heat</a:t>
            </a:r>
            <a:r>
              <a:rPr lang="en-GB" altLang="en-US" smtClean="0"/>
              <a:t> determines </a:t>
            </a:r>
            <a:r>
              <a:rPr lang="en-GB" altLang="en-US" smtClean="0">
                <a:solidFill>
                  <a:srgbClr val="009900"/>
                </a:solidFill>
              </a:rPr>
              <a:t>soil wetness</a:t>
            </a:r>
            <a:r>
              <a:rPr lang="en-GB" altLang="en-US" smtClean="0"/>
              <a:t>, acting as one of the forcings of </a:t>
            </a:r>
            <a:r>
              <a:rPr lang="en-GB" altLang="en-US" smtClean="0">
                <a:solidFill>
                  <a:srgbClr val="009900"/>
                </a:solidFill>
              </a:rPr>
              <a:t>low frequency</a:t>
            </a:r>
            <a:r>
              <a:rPr lang="en-GB" altLang="en-US" smtClean="0"/>
              <a:t> variability (e.g. extended </a:t>
            </a:r>
            <a:r>
              <a:rPr lang="en-GB" altLang="en-US" smtClean="0">
                <a:solidFill>
                  <a:srgbClr val="009900"/>
                </a:solidFill>
              </a:rPr>
              <a:t>drought</a:t>
            </a:r>
            <a:r>
              <a:rPr lang="en-GB" altLang="en-US" smtClean="0"/>
              <a:t> periods).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At </a:t>
            </a:r>
            <a:r>
              <a:rPr lang="en-GB" altLang="en-US" smtClean="0">
                <a:solidFill>
                  <a:srgbClr val="009900"/>
                </a:solidFill>
              </a:rPr>
              <a:t>higher latitudes</a:t>
            </a:r>
            <a:r>
              <a:rPr lang="en-GB" altLang="en-US" smtClean="0"/>
              <a:t>, soil water only becomes available for evaporation after the ground</a:t>
            </a:r>
            <a:r>
              <a:rPr lang="en-GB" altLang="en-US" smtClean="0">
                <a:solidFill>
                  <a:srgbClr val="009900"/>
                </a:solidFill>
              </a:rPr>
              <a:t> melts</a:t>
            </a:r>
            <a:r>
              <a:rPr lang="en-GB" altLang="en-US" smtClean="0"/>
              <a:t>. The soil thermal balance and the timing of snow melt (snow insulates the ground) also controls the seasonal cycle of </a:t>
            </a:r>
            <a:r>
              <a:rPr lang="en-GB" altLang="en-US" smtClean="0">
                <a:solidFill>
                  <a:srgbClr val="009900"/>
                </a:solidFill>
              </a:rPr>
              <a:t>evaporation</a:t>
            </a:r>
            <a:r>
              <a:rPr lang="en-GB" altLang="en-US" smtClean="0"/>
              <a:t>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The outgoing surface fluxes depend on the </a:t>
            </a:r>
            <a:r>
              <a:rPr lang="en-GB" altLang="en-US" smtClean="0">
                <a:solidFill>
                  <a:srgbClr val="009900"/>
                </a:solidFill>
              </a:rPr>
              <a:t>albedo</a:t>
            </a:r>
            <a:r>
              <a:rPr lang="en-GB" altLang="en-US" smtClean="0"/>
              <a:t>, which in turn depends on </a:t>
            </a:r>
            <a:r>
              <a:rPr lang="en-GB" altLang="en-US" smtClean="0">
                <a:solidFill>
                  <a:srgbClr val="009900"/>
                </a:solidFill>
              </a:rPr>
              <a:t>snow cover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009900"/>
                </a:solidFill>
              </a:rPr>
              <a:t>vegetation type</a:t>
            </a:r>
            <a:r>
              <a:rPr lang="en-GB" altLang="en-US" smtClean="0"/>
              <a:t> and </a:t>
            </a:r>
            <a:r>
              <a:rPr lang="en-GB" altLang="en-US" smtClean="0">
                <a:solidFill>
                  <a:srgbClr val="009900"/>
                </a:solidFill>
              </a:rPr>
              <a:t>season</a:t>
            </a:r>
            <a:r>
              <a:rPr lang="en-GB" altLang="en-US" smtClean="0"/>
              <a:t>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Surface </a:t>
            </a:r>
            <a:r>
              <a:rPr lang="en-GB" altLang="en-US" smtClean="0">
                <a:solidFill>
                  <a:srgbClr val="009900"/>
                </a:solidFill>
              </a:rPr>
              <a:t>(skin) temperatures</a:t>
            </a:r>
            <a:r>
              <a:rPr lang="en-GB" altLang="en-US" smtClean="0"/>
              <a:t> of sufficient accuracy to be used in the assimilation of TOVS </a:t>
            </a:r>
            <a:r>
              <a:rPr lang="en-GB" altLang="en-US" smtClean="0">
                <a:solidFill>
                  <a:srgbClr val="009900"/>
                </a:solidFill>
              </a:rPr>
              <a:t>satellite radiances</a:t>
            </a:r>
            <a:r>
              <a:rPr lang="en-GB" altLang="en-US" smtClean="0"/>
              <a:t> (over land there is no measured input field analogous to the sea surface temperature)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508" end="7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30735F4F-4B6D-4F99-9692-536A40078CFD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12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Systematic errors 850 hPa T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982663"/>
            <a:ext cx="4229100" cy="3736975"/>
            <a:chOff x="0" y="619"/>
            <a:chExt cx="2664" cy="2354"/>
          </a:xfrm>
        </p:grpSpPr>
        <p:sp>
          <p:nvSpPr>
            <p:cNvPr id="15372" name="Text Box 3"/>
            <p:cNvSpPr txBox="1">
              <a:spLocks noChangeArrowheads="1"/>
            </p:cNvSpPr>
            <p:nvPr/>
          </p:nvSpPr>
          <p:spPr bwMode="auto">
            <a:xfrm>
              <a:off x="0" y="619"/>
              <a:ext cx="266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70000"/>
                </a:lnSpc>
                <a:spcBef>
                  <a:spcPts val="1125"/>
                </a:spcBef>
                <a:buClr>
                  <a:srgbClr val="000099"/>
                </a:buClr>
              </a:pPr>
              <a:r>
                <a:rPr lang="en-GB" altLang="en-US" sz="1800" b="1">
                  <a:solidFill>
                    <a:srgbClr val="000099"/>
                  </a:solidFill>
                </a:rPr>
                <a:t>1996 operational bias</a:t>
              </a:r>
            </a:p>
          </p:txBody>
        </p:sp>
        <p:pic>
          <p:nvPicPr>
            <p:cNvPr id="15373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937"/>
            <a:stretch>
              <a:fillRect/>
            </a:stretch>
          </p:blipFill>
          <p:spPr bwMode="auto">
            <a:xfrm>
              <a:off x="328" y="944"/>
              <a:ext cx="2216" cy="2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3700" y="5221288"/>
            <a:ext cx="8408988" cy="1423987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A smaller </a:t>
            </a:r>
            <a:r>
              <a:rPr lang="en-GB" altLang="en-US" smtClean="0">
                <a:solidFill>
                  <a:srgbClr val="009900"/>
                </a:solidFill>
              </a:rPr>
              <a:t>albedo of snow</a:t>
            </a:r>
            <a:r>
              <a:rPr lang="en-GB" altLang="en-US" smtClean="0"/>
              <a:t> in the boreal forests (1997) reduces dramatically the </a:t>
            </a:r>
            <a:r>
              <a:rPr lang="en-GB" altLang="en-US" smtClean="0">
                <a:solidFill>
                  <a:srgbClr val="009900"/>
                </a:solidFill>
              </a:rPr>
              <a:t>spring</a:t>
            </a:r>
            <a:r>
              <a:rPr lang="en-GB" altLang="en-US" smtClean="0"/>
              <a:t> (March-April) error in day 5 temperature at 850 hPa</a:t>
            </a: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071813" y="974725"/>
            <a:ext cx="6069012" cy="4227513"/>
            <a:chOff x="1935" y="614"/>
            <a:chExt cx="3823" cy="2663"/>
          </a:xfrm>
        </p:grpSpPr>
        <p:grpSp>
          <p:nvGrpSpPr>
            <p:cNvPr id="15368" name="Group 7"/>
            <p:cNvGrpSpPr>
              <a:grpSpLocks/>
            </p:cNvGrpSpPr>
            <p:nvPr/>
          </p:nvGrpSpPr>
          <p:grpSpPr bwMode="auto">
            <a:xfrm>
              <a:off x="3600" y="614"/>
              <a:ext cx="2159" cy="2466"/>
              <a:chOff x="3600" y="614"/>
              <a:chExt cx="2159" cy="2466"/>
            </a:xfrm>
          </p:grpSpPr>
          <p:pic>
            <p:nvPicPr>
              <p:cNvPr id="15370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188"/>
              <a:stretch>
                <a:fillRect/>
              </a:stretch>
            </p:blipFill>
            <p:spPr bwMode="auto">
              <a:xfrm>
                <a:off x="3601" y="1013"/>
                <a:ext cx="2085" cy="20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5371" name="Text Box 9"/>
              <p:cNvSpPr txBox="1">
                <a:spLocks noChangeArrowheads="1"/>
              </p:cNvSpPr>
              <p:nvPr/>
            </p:nvSpPr>
            <p:spPr bwMode="auto">
              <a:xfrm>
                <a:off x="3600" y="614"/>
                <a:ext cx="2160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algn="ctr">
                  <a:lnSpc>
                    <a:spcPct val="70000"/>
                  </a:lnSpc>
                  <a:spcBef>
                    <a:spcPts val="1125"/>
                  </a:spcBef>
                  <a:buClr>
                    <a:srgbClr val="000099"/>
                  </a:buClr>
                </a:pPr>
                <a:r>
                  <a:rPr lang="en-GB" altLang="en-US" sz="1800" b="1">
                    <a:solidFill>
                      <a:srgbClr val="000099"/>
                    </a:solidFill>
                  </a:rPr>
                  <a:t>1997 operational bias</a:t>
                </a:r>
              </a:p>
            </p:txBody>
          </p:sp>
        </p:grpSp>
        <p:sp>
          <p:nvSpPr>
            <p:cNvPr id="15369" name="Text Box 10"/>
            <p:cNvSpPr txBox="1">
              <a:spLocks noChangeArrowheads="1"/>
            </p:cNvSpPr>
            <p:nvPr/>
          </p:nvSpPr>
          <p:spPr bwMode="auto">
            <a:xfrm>
              <a:off x="1935" y="3066"/>
              <a:ext cx="193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000"/>
                </a:spcBef>
              </a:pPr>
              <a:r>
                <a:rPr lang="en-GB" altLang="en-US" sz="1600" b="1">
                  <a:solidFill>
                    <a:srgbClr val="000000"/>
                  </a:solidFill>
                </a:rPr>
                <a:t>Viterbo and Betts, 1999</a:t>
              </a: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C8A99D11-8A7F-4C51-8051-35A1870C0152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13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Line 1"/>
          <p:cNvSpPr>
            <a:spLocks noChangeShapeType="1"/>
          </p:cNvSpPr>
          <p:nvPr/>
        </p:nvSpPr>
        <p:spPr bwMode="auto">
          <a:xfrm>
            <a:off x="6759575" y="4621213"/>
            <a:ext cx="2000250" cy="1587"/>
          </a:xfrm>
          <a:prstGeom prst="line">
            <a:avLst/>
          </a:prstGeom>
          <a:noFill/>
          <a:ln w="15228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Near surface atmospheric errors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138738"/>
            <a:ext cx="8475663" cy="1139825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In the French forecast model (~10km) local soil moisture patterns anomalies at time t</a:t>
            </a:r>
            <a:r>
              <a:rPr lang="en-GB" altLang="en-US" baseline="-25000" smtClean="0"/>
              <a:t>0</a:t>
            </a:r>
            <a:r>
              <a:rPr lang="en-GB" altLang="en-US" smtClean="0"/>
              <a:t> are shown to correlate well with large 2m temperature forecast errors (2-days later)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pic>
        <p:nvPicPr>
          <p:cNvPr id="1639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44600"/>
            <a:ext cx="555783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392" name="Text Box 5"/>
          <p:cNvSpPr txBox="1">
            <a:spLocks noChangeArrowheads="1"/>
          </p:cNvSpPr>
          <p:nvPr/>
        </p:nvSpPr>
        <p:spPr bwMode="auto">
          <a:xfrm>
            <a:off x="1914525" y="4759325"/>
            <a:ext cx="275907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250"/>
              </a:spcBef>
            </a:pPr>
            <a:r>
              <a:rPr lang="en-GB" altLang="en-US" sz="1400">
                <a:solidFill>
                  <a:srgbClr val="000000"/>
                </a:solidFill>
              </a:rPr>
              <a:t>Balsamo, 2003</a:t>
            </a:r>
          </a:p>
        </p:txBody>
      </p:sp>
      <p:sp>
        <p:nvSpPr>
          <p:cNvPr id="16393" name="Text Box 6"/>
          <p:cNvSpPr txBox="1">
            <a:spLocks noChangeArrowheads="1"/>
          </p:cNvSpPr>
          <p:nvPr/>
        </p:nvSpPr>
        <p:spPr bwMode="auto">
          <a:xfrm>
            <a:off x="5456238" y="4529138"/>
            <a:ext cx="11191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  <a:buClr>
                <a:srgbClr val="663300"/>
              </a:buClr>
              <a:buFont typeface="Arial" panose="020B0604020202020204" pitchFamily="34" charset="0"/>
              <a:buNone/>
            </a:pPr>
            <a:r>
              <a:rPr lang="en-GB" altLang="en-US" sz="1800" b="1">
                <a:solidFill>
                  <a:srgbClr val="663300"/>
                </a:solidFill>
                <a:latin typeface="Arial" panose="020B0604020202020204" pitchFamily="34" charset="0"/>
              </a:rPr>
              <a:t>dry soil</a:t>
            </a:r>
          </a:p>
        </p:txBody>
      </p:sp>
      <p:sp>
        <p:nvSpPr>
          <p:cNvPr id="16394" name="Text Box 7"/>
          <p:cNvSpPr txBox="1">
            <a:spLocks noChangeArrowheads="1"/>
          </p:cNvSpPr>
          <p:nvPr/>
        </p:nvSpPr>
        <p:spPr bwMode="auto">
          <a:xfrm>
            <a:off x="5438775" y="1392238"/>
            <a:ext cx="1119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  <a:buClr>
                <a:srgbClr val="618FFD"/>
              </a:buClr>
              <a:buFont typeface="Arial" panose="020B0604020202020204" pitchFamily="34" charset="0"/>
              <a:buNone/>
            </a:pPr>
            <a:r>
              <a:rPr lang="en-GB" altLang="en-US" sz="1800" b="1">
                <a:solidFill>
                  <a:srgbClr val="618FFD"/>
                </a:solidFill>
                <a:latin typeface="Arial" panose="020B0604020202020204" pitchFamily="34" charset="0"/>
              </a:rPr>
              <a:t>wet soil</a:t>
            </a:r>
          </a:p>
        </p:txBody>
      </p:sp>
      <p:sp>
        <p:nvSpPr>
          <p:cNvPr id="16395" name="Line 8"/>
          <p:cNvSpPr>
            <a:spLocks noChangeShapeType="1"/>
          </p:cNvSpPr>
          <p:nvPr/>
        </p:nvSpPr>
        <p:spPr bwMode="auto">
          <a:xfrm>
            <a:off x="6761163" y="2765425"/>
            <a:ext cx="2000250" cy="1588"/>
          </a:xfrm>
          <a:prstGeom prst="line">
            <a:avLst/>
          </a:prstGeom>
          <a:noFill/>
          <a:ln w="152280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6" name="Line 9"/>
          <p:cNvSpPr>
            <a:spLocks noChangeShapeType="1"/>
          </p:cNvSpPr>
          <p:nvPr/>
        </p:nvSpPr>
        <p:spPr bwMode="auto">
          <a:xfrm>
            <a:off x="6951663" y="2806700"/>
            <a:ext cx="15875" cy="307975"/>
          </a:xfrm>
          <a:prstGeom prst="line">
            <a:avLst/>
          </a:prstGeom>
          <a:noFill/>
          <a:ln w="76320">
            <a:solidFill>
              <a:srgbClr val="CC99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7" name="Line 10"/>
          <p:cNvSpPr>
            <a:spLocks noChangeShapeType="1"/>
          </p:cNvSpPr>
          <p:nvPr/>
        </p:nvSpPr>
        <p:spPr bwMode="auto">
          <a:xfrm>
            <a:off x="7346950" y="1452563"/>
            <a:ext cx="1588" cy="1258887"/>
          </a:xfrm>
          <a:prstGeom prst="line">
            <a:avLst/>
          </a:prstGeom>
          <a:noFill/>
          <a:ln w="76320">
            <a:solidFill>
              <a:srgbClr val="FFFF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8" name="Line 11"/>
          <p:cNvSpPr>
            <a:spLocks noChangeShapeType="1"/>
          </p:cNvSpPr>
          <p:nvPr/>
        </p:nvSpPr>
        <p:spPr bwMode="auto">
          <a:xfrm>
            <a:off x="7788275" y="2252663"/>
            <a:ext cx="1588" cy="436562"/>
          </a:xfrm>
          <a:prstGeom prst="line">
            <a:avLst/>
          </a:prstGeom>
          <a:noFill/>
          <a:ln w="76320">
            <a:solidFill>
              <a:srgbClr val="FC0128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399" name="Line 12"/>
          <p:cNvSpPr>
            <a:spLocks noChangeShapeType="1"/>
          </p:cNvSpPr>
          <p:nvPr/>
        </p:nvSpPr>
        <p:spPr bwMode="auto">
          <a:xfrm>
            <a:off x="8291513" y="1906588"/>
            <a:ext cx="15875" cy="815975"/>
          </a:xfrm>
          <a:prstGeom prst="line">
            <a:avLst/>
          </a:prstGeom>
          <a:noFill/>
          <a:ln w="76320">
            <a:solidFill>
              <a:srgbClr val="000099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aphicFrame>
        <p:nvGraphicFramePr>
          <p:cNvPr id="16400" name="Object 13"/>
          <p:cNvGraphicFramePr>
            <a:graphicFrameLocks noChangeAspect="1"/>
          </p:cNvGraphicFramePr>
          <p:nvPr/>
        </p:nvGraphicFramePr>
        <p:xfrm>
          <a:off x="6677025" y="989013"/>
          <a:ext cx="352425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5" r:id="rId5" imgW="190326" imgH="204954" progId="">
                  <p:embed/>
                </p:oleObj>
              </mc:Choice>
              <mc:Fallback>
                <p:oleObj r:id="rId5" imgW="190326" imgH="204954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7025" y="989013"/>
                        <a:ext cx="352425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01" name="Object 14"/>
          <p:cNvGraphicFramePr>
            <a:graphicFrameLocks noChangeAspect="1"/>
          </p:cNvGraphicFramePr>
          <p:nvPr/>
        </p:nvGraphicFramePr>
        <p:xfrm>
          <a:off x="7143750" y="949325"/>
          <a:ext cx="43338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r:id="rId7" imgW="233790" imgH="263008" progId="">
                  <p:embed/>
                </p:oleObj>
              </mc:Choice>
              <mc:Fallback>
                <p:oleObj r:id="rId7" imgW="233790" imgH="263008" progId="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0" y="949325"/>
                        <a:ext cx="433388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02" name="Object 15"/>
          <p:cNvGraphicFramePr>
            <a:graphicFrameLocks noChangeAspect="1"/>
          </p:cNvGraphicFramePr>
          <p:nvPr/>
        </p:nvGraphicFramePr>
        <p:xfrm>
          <a:off x="7620000" y="993775"/>
          <a:ext cx="4095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r:id="rId9" imgW="225445" imgH="195391" progId="">
                  <p:embed/>
                </p:oleObj>
              </mc:Choice>
              <mc:Fallback>
                <p:oleObj r:id="rId9" imgW="225445" imgH="195391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0" y="993775"/>
                        <a:ext cx="409575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03" name="Object 16"/>
          <p:cNvGraphicFramePr>
            <a:graphicFrameLocks noChangeAspect="1"/>
          </p:cNvGraphicFramePr>
          <p:nvPr/>
        </p:nvGraphicFramePr>
        <p:xfrm>
          <a:off x="8059738" y="1009650"/>
          <a:ext cx="5715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r:id="rId11" imgW="305953" imgH="189405" progId="">
                  <p:embed/>
                </p:oleObj>
              </mc:Choice>
              <mc:Fallback>
                <p:oleObj r:id="rId11" imgW="305953" imgH="189405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738" y="1009650"/>
                        <a:ext cx="57150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4" name="Line 17"/>
          <p:cNvSpPr>
            <a:spLocks noChangeShapeType="1"/>
          </p:cNvSpPr>
          <p:nvPr/>
        </p:nvSpPr>
        <p:spPr bwMode="auto">
          <a:xfrm>
            <a:off x="6935788" y="4673600"/>
            <a:ext cx="1587" cy="438150"/>
          </a:xfrm>
          <a:prstGeom prst="line">
            <a:avLst/>
          </a:prstGeom>
          <a:noFill/>
          <a:ln w="76320">
            <a:solidFill>
              <a:srgbClr val="CC99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5" name="Line 18"/>
          <p:cNvSpPr>
            <a:spLocks noChangeShapeType="1"/>
          </p:cNvSpPr>
          <p:nvPr/>
        </p:nvSpPr>
        <p:spPr bwMode="auto">
          <a:xfrm>
            <a:off x="7331075" y="3319463"/>
            <a:ext cx="1588" cy="1258887"/>
          </a:xfrm>
          <a:prstGeom prst="line">
            <a:avLst/>
          </a:prstGeom>
          <a:noFill/>
          <a:ln w="76320">
            <a:solidFill>
              <a:srgbClr val="FFFF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6406" name="Line 19"/>
          <p:cNvSpPr>
            <a:spLocks noChangeShapeType="1"/>
          </p:cNvSpPr>
          <p:nvPr/>
        </p:nvSpPr>
        <p:spPr bwMode="auto">
          <a:xfrm>
            <a:off x="7770813" y="3479800"/>
            <a:ext cx="1587" cy="1060450"/>
          </a:xfrm>
          <a:prstGeom prst="line">
            <a:avLst/>
          </a:prstGeom>
          <a:noFill/>
          <a:ln w="76320">
            <a:solidFill>
              <a:srgbClr val="FC0128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03325A4A-475A-4D70-9A64-D0D9CA511039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14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Global budgets (1)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42913" y="1147763"/>
            <a:ext cx="8475662" cy="527685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800" smtClean="0"/>
              <a:t>Mean </a:t>
            </a:r>
            <a:r>
              <a:rPr lang="en-GB" altLang="en-US" sz="1800" smtClean="0">
                <a:solidFill>
                  <a:srgbClr val="009900"/>
                </a:solidFill>
              </a:rPr>
              <a:t>surface energy fluxes</a:t>
            </a:r>
            <a:r>
              <a:rPr lang="en-GB" altLang="en-US" sz="1800" smtClean="0"/>
              <a:t> (Wm</a:t>
            </a:r>
            <a:r>
              <a:rPr lang="en-GB" altLang="en-US" sz="1800" baseline="30000" smtClean="0"/>
              <a:t>-2</a:t>
            </a:r>
            <a:r>
              <a:rPr lang="en-GB" altLang="en-US" sz="1800" smtClean="0"/>
              <a:t>) in the ERA40 atmospheric reanalysis (</a:t>
            </a:r>
            <a:r>
              <a:rPr lang="en-GB" altLang="en-US" sz="1800" smtClean="0">
                <a:solidFill>
                  <a:srgbClr val="009900"/>
                </a:solidFill>
              </a:rPr>
              <a:t>1958-2001</a:t>
            </a:r>
            <a:r>
              <a:rPr lang="en-GB" altLang="en-US" sz="1800" smtClean="0"/>
              <a:t>); positive fluxes downward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800" smtClean="0"/>
              <a:t>		</a:t>
            </a:r>
            <a:r>
              <a:rPr lang="en-GB" altLang="en-US" sz="1800" i="1" smtClean="0">
                <a:solidFill>
                  <a:srgbClr val="009900"/>
                </a:solidFill>
              </a:rPr>
              <a:t>R</a:t>
            </a:r>
            <a:r>
              <a:rPr lang="en-GB" altLang="en-US" sz="1800" i="1" baseline="-25000" smtClean="0">
                <a:solidFill>
                  <a:srgbClr val="009900"/>
                </a:solidFill>
              </a:rPr>
              <a:t>S	</a:t>
            </a:r>
            <a:r>
              <a:rPr lang="en-GB" altLang="en-US" sz="1800" i="1" smtClean="0">
                <a:solidFill>
                  <a:srgbClr val="009900"/>
                </a:solidFill>
              </a:rPr>
              <a:t>R</a:t>
            </a:r>
            <a:r>
              <a:rPr lang="en-GB" altLang="en-US" sz="1800" i="1" baseline="-25000" smtClean="0">
                <a:solidFill>
                  <a:srgbClr val="009900"/>
                </a:solidFill>
              </a:rPr>
              <a:t>T	</a:t>
            </a:r>
            <a:r>
              <a:rPr lang="en-GB" altLang="en-US" sz="1800" i="1" smtClean="0">
                <a:solidFill>
                  <a:srgbClr val="009900"/>
                </a:solidFill>
              </a:rPr>
              <a:t>H	LE	G	Bo</a:t>
            </a:r>
            <a:r>
              <a:rPr lang="en-GB" altLang="en-US" sz="1800" i="1" smtClean="0"/>
              <a:t>=H/LE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800" smtClean="0">
                <a:solidFill>
                  <a:srgbClr val="009900"/>
                </a:solidFill>
              </a:rPr>
              <a:t>Land</a:t>
            </a:r>
            <a:r>
              <a:rPr lang="en-GB" altLang="en-US" sz="1800" smtClean="0"/>
              <a:t>	134	-65	-27	-40	2	0.7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800" smtClean="0">
                <a:solidFill>
                  <a:srgbClr val="009900"/>
                </a:solidFill>
              </a:rPr>
              <a:t>Sea</a:t>
            </a:r>
            <a:r>
              <a:rPr lang="en-GB" altLang="en-US" sz="1800" smtClean="0"/>
              <a:t>	166	-50	-12	-102	3	0.1	</a:t>
            </a:r>
          </a:p>
          <a:p>
            <a:pPr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Land surface</a:t>
            </a:r>
          </a:p>
          <a:p>
            <a:pPr lvl="1"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The </a:t>
            </a:r>
            <a:r>
              <a:rPr lang="en-GB" altLang="en-US" smtClean="0">
                <a:solidFill>
                  <a:srgbClr val="009900"/>
                </a:solidFill>
              </a:rPr>
              <a:t>net radiative flux</a:t>
            </a:r>
            <a:r>
              <a:rPr lang="en-GB" altLang="en-US" smtClean="0"/>
              <a:t> at the surface (</a:t>
            </a:r>
            <a:r>
              <a:rPr lang="en-GB" altLang="en-US" i="1" smtClean="0"/>
              <a:t>R</a:t>
            </a:r>
            <a:r>
              <a:rPr lang="en-GB" altLang="en-US" i="1" baseline="-25000" smtClean="0"/>
              <a:t>S</a:t>
            </a:r>
            <a:r>
              <a:rPr lang="en-GB" altLang="en-US" smtClean="0"/>
              <a:t>+</a:t>
            </a:r>
            <a:r>
              <a:rPr lang="en-GB" altLang="en-US" i="1" smtClean="0"/>
              <a:t>R</a:t>
            </a:r>
            <a:r>
              <a:rPr lang="en-GB" altLang="en-US" i="1" baseline="-25000" smtClean="0"/>
              <a:t>T</a:t>
            </a:r>
            <a:r>
              <a:rPr lang="en-GB" altLang="en-US" smtClean="0"/>
              <a:t>) is </a:t>
            </a:r>
            <a:r>
              <a:rPr lang="en-GB" altLang="en-US" smtClean="0">
                <a:solidFill>
                  <a:srgbClr val="009900"/>
                </a:solidFill>
              </a:rPr>
              <a:t>downward</a:t>
            </a:r>
            <a:r>
              <a:rPr lang="en-GB" altLang="en-US" smtClean="0"/>
              <a:t>. Small storage at the surface (</a:t>
            </a:r>
            <a:r>
              <a:rPr lang="en-GB" altLang="en-US" i="1" smtClean="0"/>
              <a:t>G</a:t>
            </a:r>
            <a:r>
              <a:rPr lang="en-GB" altLang="en-US" smtClean="0"/>
              <a:t>) implies </a:t>
            </a:r>
            <a:r>
              <a:rPr lang="en-GB" altLang="en-US" smtClean="0">
                <a:solidFill>
                  <a:srgbClr val="009900"/>
                </a:solidFill>
              </a:rPr>
              <a:t>upward</a:t>
            </a:r>
            <a:r>
              <a:rPr lang="en-GB" altLang="en-US" smtClean="0"/>
              <a:t> sensible and latent heat fluxes.</a:t>
            </a:r>
          </a:p>
          <a:p>
            <a:pPr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Bowen ratio: </a:t>
            </a:r>
            <a:r>
              <a:rPr lang="en-GB" altLang="en-US" smtClean="0">
                <a:solidFill>
                  <a:srgbClr val="009900"/>
                </a:solidFill>
              </a:rPr>
              <a:t>Land</a:t>
            </a:r>
            <a:r>
              <a:rPr lang="en-GB" altLang="en-US" smtClean="0"/>
              <a:t> vs </a:t>
            </a:r>
            <a:r>
              <a:rPr lang="en-GB" altLang="en-US" smtClean="0">
                <a:solidFill>
                  <a:srgbClr val="009900"/>
                </a:solidFill>
              </a:rPr>
              <a:t>Sea</a:t>
            </a:r>
          </a:p>
          <a:p>
            <a:pPr lvl="1"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Different physical mechanisms controlling the exchanges at the surface</a:t>
            </a:r>
          </a:p>
          <a:p>
            <a:pPr lvl="2"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Continents</a:t>
            </a:r>
            <a:r>
              <a:rPr lang="en-GB" altLang="en-US" smtClean="0"/>
              <a:t>: </a:t>
            </a:r>
            <a:r>
              <a:rPr lang="en-GB" altLang="en-US" smtClean="0">
                <a:solidFill>
                  <a:srgbClr val="009900"/>
                </a:solidFill>
              </a:rPr>
              <a:t>Fast responsive surface</a:t>
            </a:r>
            <a:r>
              <a:rPr lang="en-GB" altLang="en-US" smtClean="0"/>
              <a:t>; Surface temperature adjusts quickly to maintain zero ground heat flux</a:t>
            </a:r>
          </a:p>
          <a:p>
            <a:pPr lvl="2"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Oceans</a:t>
            </a:r>
            <a:r>
              <a:rPr lang="en-GB" altLang="en-US" smtClean="0"/>
              <a:t>: </a:t>
            </a:r>
            <a:r>
              <a:rPr lang="en-GB" altLang="en-US" smtClean="0">
                <a:solidFill>
                  <a:srgbClr val="009900"/>
                </a:solidFill>
              </a:rPr>
              <a:t>Large thermal inertia</a:t>
            </a:r>
            <a:r>
              <a:rPr lang="en-GB" altLang="en-US" smtClean="0"/>
              <a:t>; Small variations of surface temperature allowing imbalances on a much longer time scale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E5B289F3-6D73-4147-AC02-983AAC6C7BA1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15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Global budgets (2)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12125" cy="493077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Surface fluxes and the atmosphere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Sensible heat</a:t>
            </a:r>
            <a:r>
              <a:rPr lang="en-GB" altLang="en-US" smtClean="0"/>
              <a:t> (</a:t>
            </a:r>
            <a:r>
              <a:rPr lang="en-GB" altLang="en-US" i="1" smtClean="0"/>
              <a:t>H</a:t>
            </a:r>
            <a:r>
              <a:rPr lang="en-GB" altLang="en-US" smtClean="0"/>
              <a:t>) at the bottom means energy </a:t>
            </a:r>
            <a:r>
              <a:rPr lang="en-GB" altLang="en-US" smtClean="0">
                <a:solidFill>
                  <a:srgbClr val="009900"/>
                </a:solidFill>
              </a:rPr>
              <a:t>immediately</a:t>
            </a:r>
            <a:r>
              <a:rPr lang="en-GB" altLang="en-US" smtClean="0"/>
              <a:t> available close to the surface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Latent heat</a:t>
            </a:r>
            <a:r>
              <a:rPr lang="en-GB" altLang="en-US" smtClean="0"/>
              <a:t> (</a:t>
            </a:r>
            <a:r>
              <a:rPr lang="en-GB" altLang="en-US" i="1" smtClean="0"/>
              <a:t>LE</a:t>
            </a:r>
            <a:r>
              <a:rPr lang="en-GB" altLang="en-US" smtClean="0"/>
              <a:t>) means </a:t>
            </a:r>
            <a:r>
              <a:rPr lang="en-GB" altLang="en-US" smtClean="0">
                <a:solidFill>
                  <a:srgbClr val="009900"/>
                </a:solidFill>
              </a:rPr>
              <a:t>delayed availability</a:t>
            </a:r>
            <a:r>
              <a:rPr lang="en-GB" altLang="en-US" smtClean="0"/>
              <a:t> through condensation processes, for the whole tropospheric column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The net radiative cooling of the whole atmosphere is balanced by condensation and the sensible heat flux at the surface. Land surface processes affect </a:t>
            </a:r>
            <a:r>
              <a:rPr lang="en-GB" altLang="en-US" smtClean="0">
                <a:solidFill>
                  <a:srgbClr val="009900"/>
                </a:solidFill>
              </a:rPr>
              <a:t>directly</a:t>
            </a:r>
            <a:r>
              <a:rPr lang="en-GB" altLang="en-US" smtClean="0"/>
              <a:t> (</a:t>
            </a:r>
            <a:r>
              <a:rPr lang="en-GB" altLang="en-US" i="1" smtClean="0"/>
              <a:t>H</a:t>
            </a:r>
            <a:r>
              <a:rPr lang="en-GB" altLang="en-US" smtClean="0"/>
              <a:t>) or </a:t>
            </a:r>
            <a:r>
              <a:rPr lang="en-GB" altLang="en-US" smtClean="0">
                <a:solidFill>
                  <a:srgbClr val="009900"/>
                </a:solidFill>
              </a:rPr>
              <a:t>indirectly</a:t>
            </a:r>
            <a:r>
              <a:rPr lang="en-GB" altLang="en-US" smtClean="0"/>
              <a:t> (condensation, radiative cooling, …) this balance.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082308C0-3377-47FF-A139-CEF80D10D3DB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16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Terrestrial atmosphere time scales</a:t>
            </a: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54500" y="1193800"/>
            <a:ext cx="4635500" cy="5029200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/>
              <a:t>Atmosphere </a:t>
            </a:r>
            <a:r>
              <a:rPr lang="en-GB" altLang="en-US" sz="2000" smtClean="0">
                <a:solidFill>
                  <a:srgbClr val="009900"/>
                </a:solidFill>
              </a:rPr>
              <a:t>recycling time scales</a:t>
            </a:r>
            <a:r>
              <a:rPr lang="en-GB" altLang="en-US" sz="2000" smtClean="0"/>
              <a:t> associated with land reservoir</a:t>
            </a:r>
          </a:p>
          <a:p>
            <a:pP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2000" smtClean="0"/>
          </a:p>
          <a:p>
            <a:pP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2000" smtClean="0"/>
          </a:p>
          <a:p>
            <a:pPr marL="479425" lvl="1" indent="0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600" smtClean="0"/>
              <a:t>Precipitation	4.5/107 = 15 days</a:t>
            </a:r>
          </a:p>
          <a:p>
            <a:pPr marL="479425" lvl="1" indent="0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600" smtClean="0"/>
              <a:t>Evaporation    	4.5/71  = 23 days</a:t>
            </a:r>
          </a:p>
        </p:txBody>
      </p:sp>
      <p:grpSp>
        <p:nvGrpSpPr>
          <p:cNvPr id="19462" name="Group 3"/>
          <p:cNvGrpSpPr>
            <a:grpSpLocks/>
          </p:cNvGrpSpPr>
          <p:nvPr/>
        </p:nvGrpSpPr>
        <p:grpSpPr bwMode="auto">
          <a:xfrm>
            <a:off x="512763" y="1052513"/>
            <a:ext cx="4203700" cy="5094287"/>
            <a:chOff x="95" y="835"/>
            <a:chExt cx="2648" cy="3209"/>
          </a:xfrm>
        </p:grpSpPr>
        <p:grpSp>
          <p:nvGrpSpPr>
            <p:cNvPr id="19463" name="Group 4"/>
            <p:cNvGrpSpPr>
              <a:grpSpLocks/>
            </p:cNvGrpSpPr>
            <p:nvPr/>
          </p:nvGrpSpPr>
          <p:grpSpPr bwMode="auto">
            <a:xfrm>
              <a:off x="95" y="835"/>
              <a:ext cx="2400" cy="3209"/>
              <a:chOff x="95" y="835"/>
              <a:chExt cx="2400" cy="3209"/>
            </a:xfrm>
          </p:grpSpPr>
          <p:grpSp>
            <p:nvGrpSpPr>
              <p:cNvPr id="19465" name="Group 5"/>
              <p:cNvGrpSpPr>
                <a:grpSpLocks/>
              </p:cNvGrpSpPr>
              <p:nvPr/>
            </p:nvGrpSpPr>
            <p:grpSpPr bwMode="auto">
              <a:xfrm>
                <a:off x="95" y="835"/>
                <a:ext cx="2064" cy="3209"/>
                <a:chOff x="95" y="835"/>
                <a:chExt cx="2064" cy="3209"/>
              </a:xfrm>
            </p:grpSpPr>
            <p:sp>
              <p:nvSpPr>
                <p:cNvPr id="19469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95" y="2035"/>
                  <a:ext cx="971" cy="5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250"/>
                    </a:spcBef>
                    <a:buClr>
                      <a:srgbClr val="000099"/>
                    </a:buClr>
                  </a:pPr>
                  <a:r>
                    <a:rPr lang="en-GB" altLang="en-US" sz="2000" b="1">
                      <a:solidFill>
                        <a:srgbClr val="000099"/>
                      </a:solidFill>
                    </a:rPr>
                    <a:t>Evaporation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ts val="1250"/>
                    </a:spcBef>
                    <a:buClr>
                      <a:srgbClr val="000099"/>
                    </a:buClr>
                  </a:pPr>
                  <a:r>
                    <a:rPr lang="en-GB" altLang="en-US" sz="2000" b="1">
                      <a:solidFill>
                        <a:srgbClr val="000099"/>
                      </a:solidFill>
                    </a:rPr>
                    <a:t>71</a:t>
                  </a:r>
                </a:p>
              </p:txBody>
            </p:sp>
            <p:sp>
              <p:nvSpPr>
                <p:cNvPr id="19470" name="Rectangle 7"/>
                <p:cNvSpPr>
                  <a:spLocks noChangeArrowheads="1"/>
                </p:cNvSpPr>
                <p:nvPr/>
              </p:nvSpPr>
              <p:spPr bwMode="auto">
                <a:xfrm>
                  <a:off x="816" y="1413"/>
                  <a:ext cx="720" cy="432"/>
                </a:xfrm>
                <a:prstGeom prst="rect">
                  <a:avLst/>
                </a:prstGeom>
                <a:solidFill>
                  <a:srgbClr val="FFFFFF"/>
                </a:solidFill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71" name="Oval 8"/>
                <p:cNvSpPr>
                  <a:spLocks noChangeArrowheads="1"/>
                </p:cNvSpPr>
                <p:nvPr/>
              </p:nvSpPr>
              <p:spPr bwMode="auto">
                <a:xfrm>
                  <a:off x="864" y="2757"/>
                  <a:ext cx="624" cy="344"/>
                </a:xfrm>
                <a:prstGeom prst="ellipse">
                  <a:avLst/>
                </a:prstGeom>
                <a:solidFill>
                  <a:srgbClr val="FFFFFF"/>
                </a:solidFill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72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624" y="835"/>
                  <a:ext cx="1033" cy="3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50000"/>
                    </a:lnSpc>
                    <a:spcBef>
                      <a:spcPts val="1750"/>
                    </a:spcBef>
                  </a:pPr>
                  <a:r>
                    <a:rPr lang="en-GB" altLang="en-US" sz="2000" b="1">
                      <a:solidFill>
                        <a:srgbClr val="000000"/>
                      </a:solidFill>
                    </a:rPr>
                    <a:t>Terrestrial</a:t>
                  </a:r>
                </a:p>
                <a:p>
                  <a:pPr algn="ctr">
                    <a:lnSpc>
                      <a:spcPct val="50000"/>
                    </a:lnSpc>
                    <a:spcBef>
                      <a:spcPts val="1250"/>
                    </a:spcBef>
                  </a:pPr>
                  <a:r>
                    <a:rPr lang="en-GB" altLang="en-US" sz="2000" b="1">
                      <a:solidFill>
                        <a:srgbClr val="000000"/>
                      </a:solidFill>
                    </a:rPr>
                    <a:t>Atmosphere</a:t>
                  </a:r>
                </a:p>
              </p:txBody>
            </p:sp>
            <p:sp>
              <p:nvSpPr>
                <p:cNvPr id="1947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950" y="3162"/>
                  <a:ext cx="480" cy="25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250"/>
                    </a:spcBef>
                  </a:pPr>
                  <a:r>
                    <a:rPr lang="en-GB" altLang="en-US" sz="2000" b="1">
                      <a:solidFill>
                        <a:srgbClr val="000000"/>
                      </a:solidFill>
                    </a:rPr>
                    <a:t>Land</a:t>
                  </a:r>
                </a:p>
              </p:txBody>
            </p:sp>
            <p:sp>
              <p:nvSpPr>
                <p:cNvPr id="19474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004" y="1482"/>
                  <a:ext cx="354" cy="2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500"/>
                    </a:spcBef>
                  </a:pPr>
                  <a:r>
                    <a:rPr lang="en-GB" altLang="en-US" b="1">
                      <a:solidFill>
                        <a:srgbClr val="000000"/>
                      </a:solidFill>
                    </a:rPr>
                    <a:t>4.5</a:t>
                  </a:r>
                </a:p>
              </p:txBody>
            </p:sp>
            <p:sp>
              <p:nvSpPr>
                <p:cNvPr id="19475" name="Line 12"/>
                <p:cNvSpPr>
                  <a:spLocks noChangeShapeType="1"/>
                </p:cNvSpPr>
                <p:nvPr/>
              </p:nvSpPr>
              <p:spPr bwMode="auto">
                <a:xfrm>
                  <a:off x="1392" y="1941"/>
                  <a:ext cx="1" cy="732"/>
                </a:xfrm>
                <a:prstGeom prst="line">
                  <a:avLst/>
                </a:prstGeom>
                <a:noFill/>
                <a:ln w="28440">
                  <a:solidFill>
                    <a:srgbClr val="00008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76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1076" y="1927"/>
                  <a:ext cx="1" cy="691"/>
                </a:xfrm>
                <a:prstGeom prst="line">
                  <a:avLst/>
                </a:prstGeom>
                <a:noFill/>
                <a:ln w="28440">
                  <a:solidFill>
                    <a:srgbClr val="00008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77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1584" y="2035"/>
                  <a:ext cx="444" cy="5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250"/>
                    </a:spcBef>
                    <a:buClr>
                      <a:srgbClr val="000099"/>
                    </a:buClr>
                  </a:pPr>
                  <a:r>
                    <a:rPr lang="en-GB" altLang="en-US" sz="2000" b="1">
                      <a:solidFill>
                        <a:srgbClr val="000099"/>
                      </a:solidFill>
                    </a:rPr>
                    <a:t>Rain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ts val="1250"/>
                    </a:spcBef>
                    <a:buClr>
                      <a:srgbClr val="000099"/>
                    </a:buClr>
                  </a:pPr>
                  <a:r>
                    <a:rPr lang="en-GB" altLang="en-US" sz="2000" b="1">
                      <a:solidFill>
                        <a:srgbClr val="000099"/>
                      </a:solidFill>
                    </a:rPr>
                    <a:t>107</a:t>
                  </a:r>
                </a:p>
              </p:txBody>
            </p:sp>
            <p:sp>
              <p:nvSpPr>
                <p:cNvPr id="19478" name="Rectangle 15"/>
                <p:cNvSpPr>
                  <a:spLocks noChangeArrowheads="1"/>
                </p:cNvSpPr>
                <p:nvPr/>
              </p:nvSpPr>
              <p:spPr bwMode="auto">
                <a:xfrm>
                  <a:off x="336" y="3621"/>
                  <a:ext cx="288" cy="172"/>
                </a:xfrm>
                <a:prstGeom prst="rect">
                  <a:avLst/>
                </a:prstGeom>
                <a:solidFill>
                  <a:srgbClr val="FFFFFF"/>
                </a:solidFill>
                <a:ln w="2844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9479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67" y="3573"/>
                  <a:ext cx="1638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125"/>
                    </a:spcBef>
                  </a:pPr>
                  <a:r>
                    <a:rPr lang="en-GB" altLang="en-US" sz="1800" b="1">
                      <a:solidFill>
                        <a:srgbClr val="000000"/>
                      </a:solidFill>
                    </a:rPr>
                    <a:t>    [•] = 10</a:t>
                  </a:r>
                  <a:r>
                    <a:rPr lang="en-GB" altLang="en-US" sz="1800" b="1" baseline="30000">
                      <a:solidFill>
                        <a:srgbClr val="000000"/>
                      </a:solidFill>
                    </a:rPr>
                    <a:t>15</a:t>
                  </a:r>
                  <a:r>
                    <a:rPr lang="en-GB" altLang="en-US" sz="1800" b="1">
                      <a:solidFill>
                        <a:srgbClr val="000000"/>
                      </a:solidFill>
                    </a:rPr>
                    <a:t> kg = teratons</a:t>
                  </a:r>
                </a:p>
              </p:txBody>
            </p:sp>
            <p:sp>
              <p:nvSpPr>
                <p:cNvPr id="19480" name="Line 17"/>
                <p:cNvSpPr>
                  <a:spLocks noChangeShapeType="1"/>
                </p:cNvSpPr>
                <p:nvPr/>
              </p:nvSpPr>
              <p:spPr bwMode="auto">
                <a:xfrm>
                  <a:off x="288" y="3957"/>
                  <a:ext cx="361" cy="1"/>
                </a:xfrm>
                <a:prstGeom prst="line">
                  <a:avLst/>
                </a:prstGeom>
                <a:noFill/>
                <a:ln w="28440">
                  <a:solidFill>
                    <a:srgbClr val="00008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81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568" y="3812"/>
                  <a:ext cx="1593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125"/>
                    </a:spcBef>
                  </a:pPr>
                  <a:r>
                    <a:rPr lang="en-GB" altLang="en-US" sz="1800" b="1">
                      <a:solidFill>
                        <a:srgbClr val="000000"/>
                      </a:solidFill>
                    </a:rPr>
                    <a:t>  [•] = 10</a:t>
                  </a:r>
                  <a:r>
                    <a:rPr lang="en-GB" altLang="en-US" sz="1800" b="1" baseline="30000">
                      <a:solidFill>
                        <a:srgbClr val="000000"/>
                      </a:solidFill>
                    </a:rPr>
                    <a:t>15</a:t>
                  </a:r>
                  <a:r>
                    <a:rPr lang="en-GB" altLang="en-US" sz="1800" b="1">
                      <a:solidFill>
                        <a:srgbClr val="000000"/>
                      </a:solidFill>
                    </a:rPr>
                    <a:t> kg yr</a:t>
                  </a:r>
                  <a:r>
                    <a:rPr lang="en-GB" altLang="en-US" sz="1800" b="1" baseline="30000">
                      <a:solidFill>
                        <a:srgbClr val="000000"/>
                      </a:solidFill>
                    </a:rPr>
                    <a:t>-1                     </a:t>
                  </a:r>
                </a:p>
              </p:txBody>
            </p:sp>
          </p:grpSp>
          <p:grpSp>
            <p:nvGrpSpPr>
              <p:cNvPr id="19466" name="Group 19"/>
              <p:cNvGrpSpPr>
                <a:grpSpLocks/>
              </p:cNvGrpSpPr>
              <p:nvPr/>
            </p:nvGrpSpPr>
            <p:grpSpPr bwMode="auto">
              <a:xfrm>
                <a:off x="1584" y="2707"/>
                <a:ext cx="911" cy="494"/>
                <a:chOff x="1584" y="2707"/>
                <a:chExt cx="911" cy="494"/>
              </a:xfrm>
            </p:grpSpPr>
            <p:sp>
              <p:nvSpPr>
                <p:cNvPr id="19467" name="Line 20"/>
                <p:cNvSpPr>
                  <a:spLocks noChangeShapeType="1"/>
                </p:cNvSpPr>
                <p:nvPr/>
              </p:nvSpPr>
              <p:spPr bwMode="auto">
                <a:xfrm>
                  <a:off x="1584" y="2949"/>
                  <a:ext cx="912" cy="1"/>
                </a:xfrm>
                <a:prstGeom prst="line">
                  <a:avLst/>
                </a:prstGeom>
                <a:noFill/>
                <a:ln w="28440">
                  <a:solidFill>
                    <a:srgbClr val="000080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68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730" y="2707"/>
                  <a:ext cx="545" cy="4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ctr">
                  <a:spAutoFit/>
                </a:bodyPr>
                <a:lstStyle>
                  <a:lvl1pPr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defTabSz="449263" eaLnBrk="0" fontAlgn="base" hangingPunct="0">
                    <a:lnSpc>
                      <a:spcPct val="102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chemeClr val="bg1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>
                    <a:lnSpc>
                      <a:spcPct val="100000"/>
                    </a:lnSpc>
                    <a:spcBef>
                      <a:spcPts val="1125"/>
                    </a:spcBef>
                    <a:buClr>
                      <a:srgbClr val="000099"/>
                    </a:buClr>
                  </a:pPr>
                  <a:r>
                    <a:rPr lang="en-GB" altLang="en-US" sz="1800" b="1">
                      <a:solidFill>
                        <a:srgbClr val="000099"/>
                      </a:solidFill>
                    </a:rPr>
                    <a:t>Runoff</a:t>
                  </a:r>
                </a:p>
                <a:p>
                  <a:pPr algn="ctr">
                    <a:lnSpc>
                      <a:spcPct val="100000"/>
                    </a:lnSpc>
                    <a:spcBef>
                      <a:spcPts val="1125"/>
                    </a:spcBef>
                    <a:buClr>
                      <a:srgbClr val="000099"/>
                    </a:buClr>
                  </a:pPr>
                  <a:r>
                    <a:rPr lang="en-GB" altLang="en-US" sz="1800" b="1">
                      <a:solidFill>
                        <a:srgbClr val="000099"/>
                      </a:solidFill>
                    </a:rPr>
                    <a:t>36</a:t>
                  </a:r>
                </a:p>
              </p:txBody>
            </p:sp>
          </p:grpSp>
        </p:grpSp>
        <p:sp>
          <p:nvSpPr>
            <p:cNvPr id="19464" name="Text Box 22"/>
            <p:cNvSpPr txBox="1">
              <a:spLocks noChangeArrowheads="1"/>
            </p:cNvSpPr>
            <p:nvPr/>
          </p:nvSpPr>
          <p:spPr bwMode="auto">
            <a:xfrm>
              <a:off x="1752" y="3269"/>
              <a:ext cx="99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000"/>
                </a:spcBef>
              </a:pPr>
              <a:r>
                <a:rPr lang="en-GB" altLang="en-US" sz="1600" b="1">
                  <a:solidFill>
                    <a:srgbClr val="000000"/>
                  </a:solidFill>
                </a:rPr>
                <a:t>Chahine, 1992</a:t>
              </a: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4CCF7E2A-6E62-4227-9BF9-82578E2A64D8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17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Surface time scales (memory) (1)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112125" cy="1101725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Diurnal</a:t>
            </a:r>
            <a:r>
              <a:rPr lang="en-GB" altLang="en-US" smtClean="0"/>
              <a:t> time scale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Forcing time scale determined by the quasi-sinusoidal </a:t>
            </a:r>
            <a:r>
              <a:rPr lang="en-GB" altLang="en-US" smtClean="0">
                <a:solidFill>
                  <a:srgbClr val="009900"/>
                </a:solidFill>
              </a:rPr>
              <a:t>radiation</a:t>
            </a:r>
            <a:r>
              <a:rPr lang="en-GB" altLang="en-US" smtClean="0"/>
              <a:t> modulated by clouds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57213" y="2365375"/>
            <a:ext cx="5570537" cy="4044950"/>
            <a:chOff x="351" y="1490"/>
            <a:chExt cx="3509" cy="2548"/>
          </a:xfrm>
        </p:grpSpPr>
        <p:pic>
          <p:nvPicPr>
            <p:cNvPr id="2048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" y="1490"/>
              <a:ext cx="2228" cy="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0489" name="Oval 5"/>
            <p:cNvSpPr>
              <a:spLocks noChangeArrowheads="1"/>
            </p:cNvSpPr>
            <p:nvPr/>
          </p:nvSpPr>
          <p:spPr bwMode="auto">
            <a:xfrm>
              <a:off x="351" y="1884"/>
              <a:ext cx="1218" cy="746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490" name="Text Box 6"/>
            <p:cNvSpPr txBox="1">
              <a:spLocks noChangeArrowheads="1"/>
            </p:cNvSpPr>
            <p:nvPr/>
          </p:nvSpPr>
          <p:spPr bwMode="auto">
            <a:xfrm>
              <a:off x="489" y="1898"/>
              <a:ext cx="1114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ts val="1000"/>
                </a:spcBef>
                <a:buClr>
                  <a:srgbClr val="FF0000"/>
                </a:buClr>
              </a:pPr>
              <a:r>
                <a:rPr lang="en-GB" altLang="en-US" sz="1600" b="1">
                  <a:solidFill>
                    <a:srgbClr val="FF0000"/>
                  </a:solidFill>
                </a:rPr>
                <a:t>Downward solar radiation</a:t>
              </a:r>
            </a:p>
          </p:txBody>
        </p:sp>
        <p:sp>
          <p:nvSpPr>
            <p:cNvPr id="20491" name="Line 7"/>
            <p:cNvSpPr>
              <a:spLocks noChangeShapeType="1"/>
            </p:cNvSpPr>
            <p:nvPr/>
          </p:nvSpPr>
          <p:spPr bwMode="auto">
            <a:xfrm>
              <a:off x="1174" y="2201"/>
              <a:ext cx="455" cy="343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492" name="Line 8"/>
            <p:cNvSpPr>
              <a:spLocks noChangeShapeType="1"/>
            </p:cNvSpPr>
            <p:nvPr/>
          </p:nvSpPr>
          <p:spPr bwMode="auto">
            <a:xfrm flipV="1">
              <a:off x="1424" y="1962"/>
              <a:ext cx="601" cy="114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20493" name="Group 9"/>
            <p:cNvGrpSpPr>
              <a:grpSpLocks/>
            </p:cNvGrpSpPr>
            <p:nvPr/>
          </p:nvGrpSpPr>
          <p:grpSpPr bwMode="auto">
            <a:xfrm>
              <a:off x="1885" y="3862"/>
              <a:ext cx="1775" cy="175"/>
              <a:chOff x="1885" y="3862"/>
              <a:chExt cx="1775" cy="175"/>
            </a:xfrm>
          </p:grpSpPr>
          <p:sp>
            <p:nvSpPr>
              <p:cNvPr id="20494" name="Text Box 10"/>
              <p:cNvSpPr txBox="1">
                <a:spLocks noChangeArrowheads="1"/>
              </p:cNvSpPr>
              <p:nvPr/>
            </p:nvSpPr>
            <p:spPr bwMode="auto">
              <a:xfrm>
                <a:off x="1885" y="3862"/>
                <a:ext cx="41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750"/>
                  </a:spcBef>
                  <a:buClr>
                    <a:srgbClr val="FF0000"/>
                  </a:buClr>
                </a:pPr>
                <a:r>
                  <a:rPr lang="en-GB" altLang="en-US" sz="1200" b="1">
                    <a:solidFill>
                      <a:srgbClr val="FF0000"/>
                    </a:solidFill>
                  </a:rPr>
                  <a:t>1 May</a:t>
                </a:r>
              </a:p>
            </p:txBody>
          </p:sp>
          <p:sp>
            <p:nvSpPr>
              <p:cNvPr id="20495" name="Text Box 11"/>
              <p:cNvSpPr txBox="1">
                <a:spLocks noChangeArrowheads="1"/>
              </p:cNvSpPr>
              <p:nvPr/>
            </p:nvSpPr>
            <p:spPr bwMode="auto">
              <a:xfrm>
                <a:off x="2495" y="3864"/>
                <a:ext cx="402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750"/>
                  </a:spcBef>
                  <a:buClr>
                    <a:srgbClr val="FF0000"/>
                  </a:buClr>
                </a:pPr>
                <a:r>
                  <a:rPr lang="en-GB" altLang="en-US" sz="1200" b="1">
                    <a:solidFill>
                      <a:srgbClr val="FF0000"/>
                    </a:solidFill>
                  </a:rPr>
                  <a:t>1 July</a:t>
                </a:r>
              </a:p>
            </p:txBody>
          </p:sp>
          <p:sp>
            <p:nvSpPr>
              <p:cNvPr id="20496" name="Text Box 12"/>
              <p:cNvSpPr txBox="1">
                <a:spLocks noChangeArrowheads="1"/>
              </p:cNvSpPr>
              <p:nvPr/>
            </p:nvSpPr>
            <p:spPr bwMode="auto">
              <a:xfrm>
                <a:off x="3190" y="3864"/>
                <a:ext cx="47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750"/>
                  </a:spcBef>
                  <a:buClr>
                    <a:srgbClr val="FF0000"/>
                  </a:buClr>
                </a:pPr>
                <a:r>
                  <a:rPr lang="en-GB" altLang="en-US" sz="1200" b="1">
                    <a:solidFill>
                      <a:srgbClr val="FF0000"/>
                    </a:solidFill>
                  </a:rPr>
                  <a:t>1 Sep</a:t>
                </a:r>
              </a:p>
            </p:txBody>
          </p:sp>
        </p:grpSp>
      </p:grpSp>
      <p:sp>
        <p:nvSpPr>
          <p:cNvPr id="20487" name="Text Box 13"/>
          <p:cNvSpPr txBox="1">
            <a:spLocks noChangeArrowheads="1"/>
          </p:cNvSpPr>
          <p:nvPr/>
        </p:nvSpPr>
        <p:spPr bwMode="auto">
          <a:xfrm>
            <a:off x="6269038" y="5584825"/>
            <a:ext cx="1493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600" b="1">
                <a:solidFill>
                  <a:srgbClr val="000000"/>
                </a:solidFill>
              </a:rPr>
              <a:t>Betts et al 1998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702E82F0-1A46-4E51-BE8B-9766829254B9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18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Surface time scales (memory) (2)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62050"/>
            <a:ext cx="8112125" cy="1116013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Diurnal/</a:t>
            </a:r>
            <a:r>
              <a:rPr lang="en-GB" altLang="en-US" smtClean="0">
                <a:solidFill>
                  <a:srgbClr val="009900"/>
                </a:solidFill>
              </a:rPr>
              <a:t>weekly</a:t>
            </a:r>
            <a:r>
              <a:rPr lang="en-GB" altLang="en-US" smtClean="0"/>
              <a:t> time scale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Forcing time scale determined by the </a:t>
            </a:r>
            <a:r>
              <a:rPr lang="ja-JP" altLang="en-GB" smtClean="0">
                <a:ea typeface="MS PGothic" panose="020B0600070205080204" pitchFamily="34" charset="-128"/>
              </a:rPr>
              <a:t>“</a:t>
            </a:r>
            <a:r>
              <a:rPr lang="en-GB" altLang="ja-JP" smtClean="0">
                <a:ea typeface="MS PGothic" panose="020B0600070205080204" pitchFamily="34" charset="-128"/>
              </a:rPr>
              <a:t>quasi-random</a:t>
            </a:r>
            <a:r>
              <a:rPr lang="ja-JP" altLang="en-GB" smtClean="0">
                <a:ea typeface="MS PGothic" panose="020B0600070205080204" pitchFamily="34" charset="-128"/>
              </a:rPr>
              <a:t>”</a:t>
            </a:r>
            <a:r>
              <a:rPr lang="en-GB" altLang="ja-JP" smtClean="0">
                <a:ea typeface="MS PGothic" panose="020B0600070205080204" pitchFamily="34" charset="-128"/>
              </a:rPr>
              <a:t> </a:t>
            </a:r>
            <a:r>
              <a:rPr lang="en-GB" altLang="ja-JP" smtClean="0">
                <a:solidFill>
                  <a:srgbClr val="009900"/>
                </a:solidFill>
                <a:ea typeface="MS PGothic" panose="020B0600070205080204" pitchFamily="34" charset="-128"/>
              </a:rPr>
              <a:t>precipitation</a:t>
            </a:r>
            <a:r>
              <a:rPr lang="en-GB" altLang="ja-JP" smtClean="0">
                <a:ea typeface="MS PGothic" panose="020B0600070205080204" pitchFamily="34" charset="-128"/>
              </a:rPr>
              <a:t> (synoptic/mesoscale)</a:t>
            </a:r>
            <a:r>
              <a:rPr lang="ar-SA" altLang="ja-JP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592388" y="2365375"/>
            <a:ext cx="5964237" cy="4044950"/>
            <a:chOff x="1633" y="1490"/>
            <a:chExt cx="3757" cy="2548"/>
          </a:xfrm>
        </p:grpSpPr>
        <p:pic>
          <p:nvPicPr>
            <p:cNvPr id="2151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3" y="1490"/>
              <a:ext cx="2228" cy="2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513" name="Text Box 5"/>
            <p:cNvSpPr txBox="1">
              <a:spLocks noChangeArrowheads="1"/>
            </p:cNvSpPr>
            <p:nvPr/>
          </p:nvSpPr>
          <p:spPr bwMode="auto">
            <a:xfrm>
              <a:off x="4269" y="2360"/>
              <a:ext cx="112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1000"/>
                </a:spcBef>
                <a:buClr>
                  <a:srgbClr val="FF0000"/>
                </a:buClr>
              </a:pPr>
              <a:r>
                <a:rPr lang="en-GB" altLang="en-US" sz="1600" b="1">
                  <a:solidFill>
                    <a:srgbClr val="FF0000"/>
                  </a:solidFill>
                </a:rPr>
                <a:t>Precipitation</a:t>
              </a:r>
            </a:p>
          </p:txBody>
        </p:sp>
        <p:sp>
          <p:nvSpPr>
            <p:cNvPr id="21514" name="Line 6"/>
            <p:cNvSpPr>
              <a:spLocks noChangeShapeType="1"/>
            </p:cNvSpPr>
            <p:nvPr/>
          </p:nvSpPr>
          <p:spPr bwMode="auto">
            <a:xfrm flipH="1">
              <a:off x="2993" y="2529"/>
              <a:ext cx="1621" cy="1002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515" name="Line 7"/>
            <p:cNvSpPr>
              <a:spLocks noChangeShapeType="1"/>
            </p:cNvSpPr>
            <p:nvPr/>
          </p:nvSpPr>
          <p:spPr bwMode="auto">
            <a:xfrm flipH="1">
              <a:off x="3817" y="2522"/>
              <a:ext cx="635" cy="308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885" y="3862"/>
              <a:ext cx="1775" cy="175"/>
              <a:chOff x="1885" y="3862"/>
              <a:chExt cx="1775" cy="175"/>
            </a:xfrm>
          </p:grpSpPr>
          <p:sp>
            <p:nvSpPr>
              <p:cNvPr id="21517" name="Text Box 9"/>
              <p:cNvSpPr txBox="1">
                <a:spLocks noChangeArrowheads="1"/>
              </p:cNvSpPr>
              <p:nvPr/>
            </p:nvSpPr>
            <p:spPr bwMode="auto">
              <a:xfrm>
                <a:off x="1885" y="3862"/>
                <a:ext cx="41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750"/>
                  </a:spcBef>
                  <a:buClr>
                    <a:srgbClr val="FF0000"/>
                  </a:buClr>
                </a:pPr>
                <a:r>
                  <a:rPr lang="en-GB" altLang="en-US" sz="1200" b="1">
                    <a:solidFill>
                      <a:srgbClr val="FF0000"/>
                    </a:solidFill>
                  </a:rPr>
                  <a:t>1 May</a:t>
                </a:r>
              </a:p>
            </p:txBody>
          </p:sp>
          <p:sp>
            <p:nvSpPr>
              <p:cNvPr id="21518" name="Text Box 10"/>
              <p:cNvSpPr txBox="1">
                <a:spLocks noChangeArrowheads="1"/>
              </p:cNvSpPr>
              <p:nvPr/>
            </p:nvSpPr>
            <p:spPr bwMode="auto">
              <a:xfrm>
                <a:off x="2495" y="3864"/>
                <a:ext cx="402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750"/>
                  </a:spcBef>
                  <a:buClr>
                    <a:srgbClr val="FF0000"/>
                  </a:buClr>
                </a:pPr>
                <a:r>
                  <a:rPr lang="en-GB" altLang="en-US" sz="1200" b="1">
                    <a:solidFill>
                      <a:srgbClr val="FF0000"/>
                    </a:solidFill>
                  </a:rPr>
                  <a:t>1 July</a:t>
                </a:r>
              </a:p>
            </p:txBody>
          </p:sp>
          <p:sp>
            <p:nvSpPr>
              <p:cNvPr id="21519" name="Text Box 11"/>
              <p:cNvSpPr txBox="1">
                <a:spLocks noChangeArrowheads="1"/>
              </p:cNvSpPr>
              <p:nvPr/>
            </p:nvSpPr>
            <p:spPr bwMode="auto">
              <a:xfrm>
                <a:off x="3190" y="3864"/>
                <a:ext cx="47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750"/>
                  </a:spcBef>
                  <a:buClr>
                    <a:srgbClr val="FF0000"/>
                  </a:buClr>
                </a:pPr>
                <a:r>
                  <a:rPr lang="en-GB" altLang="en-US" sz="1200" b="1">
                    <a:solidFill>
                      <a:srgbClr val="FF0000"/>
                    </a:solidFill>
                  </a:rPr>
                  <a:t>1 Sep</a:t>
                </a:r>
              </a:p>
            </p:txBody>
          </p:sp>
        </p:grpSp>
      </p:grp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269038" y="5527675"/>
            <a:ext cx="1493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600" b="1">
                <a:solidFill>
                  <a:srgbClr val="000000"/>
                </a:solidFill>
              </a:rPr>
              <a:t>Betts et al 1998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9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9C67CE29-3718-4747-9F58-111BA5C63D50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19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2529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219200"/>
            <a:ext cx="8112125" cy="1128713"/>
          </a:xfrm>
        </p:spPr>
        <p:txBody>
          <a:bodyPr anchor="t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0000"/>
                </a:solidFill>
                <a:latin typeface="Arial" charset="0"/>
                <a:ea typeface="+mj-ea"/>
              </a:rPr>
              <a:t>Weekly/</a:t>
            </a:r>
            <a:r>
              <a:rPr lang="en-GB" sz="2200" b="1" smtClean="0">
                <a:solidFill>
                  <a:srgbClr val="009900"/>
                </a:solidFill>
                <a:latin typeface="Arial" charset="0"/>
                <a:ea typeface="+mj-ea"/>
              </a:rPr>
              <a:t>monthly</a:t>
            </a:r>
            <a:r>
              <a:rPr lang="en-GB" sz="2200" b="1" smtClean="0">
                <a:solidFill>
                  <a:srgbClr val="000000"/>
                </a:solidFill>
                <a:latin typeface="Arial" charset="0"/>
                <a:ea typeface="+mj-ea"/>
              </a:rPr>
              <a:t> time scale</a:t>
            </a:r>
          </a:p>
          <a:p>
            <a:pPr marL="765175" lvl="1" indent="-284163">
              <a:lnSpc>
                <a:spcPct val="100000"/>
              </a:lnSpc>
              <a:spcAft>
                <a:spcPts val="1000"/>
              </a:spcAft>
              <a:buClr>
                <a:srgbClr val="000000"/>
              </a:buClr>
              <a:buFont typeface="Arial" charset="0"/>
              <a:buChar char="-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800" b="1" smtClean="0">
                <a:solidFill>
                  <a:srgbClr val="000000"/>
                </a:solidFill>
                <a:latin typeface="Arial" charset="0"/>
                <a:ea typeface="DejaVu Sans" charset="0"/>
              </a:rPr>
              <a:t>Internal time scale determined by the physics of </a:t>
            </a:r>
            <a:r>
              <a:rPr lang="en-GB" sz="1800" b="1" smtClean="0">
                <a:solidFill>
                  <a:srgbClr val="009900"/>
                </a:solidFill>
                <a:latin typeface="Arial" charset="0"/>
                <a:ea typeface="DejaVu Sans" charset="0"/>
              </a:rPr>
              <a:t>soil water</a:t>
            </a:r>
            <a:r>
              <a:rPr lang="en-GB" sz="1800" b="1" smtClean="0">
                <a:solidFill>
                  <a:srgbClr val="000000"/>
                </a:solidFill>
                <a:latin typeface="Arial" charset="0"/>
                <a:ea typeface="DejaVu Sans" charset="0"/>
              </a:rPr>
              <a:t> exchanges/transfer</a:t>
            </a: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493713" y="304800"/>
            <a:ext cx="8113712" cy="708025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buClr>
                <a:srgbClr val="0F3692"/>
              </a:buClr>
              <a:buFont typeface="Arial Black" pitchFamily="34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800" b="0" smtClean="0">
                <a:solidFill>
                  <a:srgbClr val="0F3692"/>
                </a:solidFill>
                <a:latin typeface="Arial Black" pitchFamily="34" charset="0"/>
              </a:rPr>
              <a:t>Surface time scales (memory) (3)</a:t>
            </a:r>
            <a:r>
              <a:rPr lang="ar-SA" sz="2800" b="0" smtClean="0">
                <a:solidFill>
                  <a:srgbClr val="0F3692"/>
                </a:solidFill>
                <a:latin typeface="Arial Black" pitchFamily="34" charset="0"/>
                <a:cs typeface="Arial" pitchFamily="34" charset="0"/>
              </a:rPr>
              <a:t>‏</a:t>
            </a:r>
            <a:endParaRPr lang="en-GB" sz="2800" b="0" smtClean="0">
              <a:solidFill>
                <a:srgbClr val="0F3692"/>
              </a:solidFill>
              <a:latin typeface="Arial Black" pitchFamily="34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763" y="2471738"/>
            <a:ext cx="5129212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2535" name="Text Box 4"/>
          <p:cNvSpPr txBox="1">
            <a:spLocks noChangeArrowheads="1"/>
          </p:cNvSpPr>
          <p:nvPr/>
        </p:nvSpPr>
        <p:spPr bwMode="auto">
          <a:xfrm>
            <a:off x="7119938" y="5540375"/>
            <a:ext cx="1493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en-GB" altLang="en-US" sz="1600" b="1">
                <a:solidFill>
                  <a:srgbClr val="000000"/>
                </a:solidFill>
              </a:rPr>
              <a:t>Betts et al 1998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F250BBF9-BF11-49F6-A38C-BCA5B6A998F5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231900"/>
            <a:ext cx="6378575" cy="4681538"/>
          </a:xfrm>
        </p:spPr>
        <p:txBody>
          <a:bodyPr anchor="t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Introduction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General remarks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Model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development</a:t>
            </a: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 and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validation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The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Earth energy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budget </a:t>
            </a:r>
            <a:endParaRPr lang="en-GB" sz="2200" b="1" dirty="0" smtClean="0">
              <a:solidFill>
                <a:srgbClr val="009900"/>
              </a:solidFill>
              <a:latin typeface="Arial" charset="0"/>
              <a:ea typeface="+mj-ea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Soil/Water/Vegetation </a:t>
            </a: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contrasts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Snow </a:t>
            </a:r>
            <a:r>
              <a:rPr lang="en-GB" sz="2200" b="1" dirty="0" smtClean="0">
                <a:solidFill>
                  <a:srgbClr val="000000"/>
                </a:solidFill>
                <a:latin typeface="Arial" charset="0"/>
                <a:ea typeface="+mj-ea"/>
              </a:rPr>
              <a:t>and frozen soil hydrology</a:t>
            </a:r>
            <a:endParaRPr lang="en-GB" sz="2200" b="1" dirty="0" smtClean="0">
              <a:solidFill>
                <a:srgbClr val="000000"/>
              </a:solidFill>
              <a:latin typeface="Arial" charset="0"/>
              <a:ea typeface="+mj-ea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Snow atmosphere </a:t>
            </a:r>
            <a:r>
              <a:rPr lang="en-GB" sz="2200" b="1" dirty="0" smtClean="0">
                <a:solidFill>
                  <a:srgbClr val="009900"/>
                </a:solidFill>
                <a:latin typeface="Arial" charset="0"/>
                <a:ea typeface="+mj-ea"/>
              </a:rPr>
              <a:t>coupling</a:t>
            </a:r>
            <a:endParaRPr lang="en-GB" sz="2200" b="1" dirty="0" smtClean="0">
              <a:solidFill>
                <a:srgbClr val="009900"/>
              </a:solidFill>
              <a:latin typeface="Arial" charset="0"/>
              <a:ea typeface="+mj-ea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493713" y="304800"/>
            <a:ext cx="8113712" cy="708025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buClr>
                <a:srgbClr val="0F3692"/>
              </a:buClr>
              <a:buFont typeface="Arial Black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800" b="0" dirty="0" smtClean="0">
                <a:solidFill>
                  <a:srgbClr val="0F3692"/>
                </a:solidFill>
                <a:latin typeface="Arial Black" charset="0"/>
                <a:ea typeface="+mn-ea"/>
              </a:rPr>
              <a:t>Layout of these lectures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226303" y="1206500"/>
            <a:ext cx="1393826" cy="3295651"/>
            <a:chOff x="4552" y="760"/>
            <a:chExt cx="878" cy="2076"/>
          </a:xfrm>
        </p:grpSpPr>
        <p:sp>
          <p:nvSpPr>
            <p:cNvPr id="5127" name="AutoShape 4"/>
            <p:cNvSpPr>
              <a:spLocks/>
            </p:cNvSpPr>
            <p:nvPr/>
          </p:nvSpPr>
          <p:spPr bwMode="auto">
            <a:xfrm>
              <a:off x="4552" y="760"/>
              <a:ext cx="112" cy="984"/>
            </a:xfrm>
            <a:prstGeom prst="rightBrace">
              <a:avLst>
                <a:gd name="adj1" fmla="val 73214"/>
                <a:gd name="adj2" fmla="val 50000"/>
              </a:avLst>
            </a:prstGeom>
            <a:noFill/>
            <a:ln w="28440">
              <a:solidFill>
                <a:srgbClr val="0000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28" name="AutoShape 5"/>
            <p:cNvSpPr>
              <a:spLocks/>
            </p:cNvSpPr>
            <p:nvPr/>
          </p:nvSpPr>
          <p:spPr bwMode="auto">
            <a:xfrm>
              <a:off x="4568" y="1760"/>
              <a:ext cx="112" cy="588"/>
            </a:xfrm>
            <a:prstGeom prst="rightBrace">
              <a:avLst>
                <a:gd name="adj1" fmla="val 43750"/>
                <a:gd name="adj2" fmla="val 50000"/>
              </a:avLst>
            </a:prstGeom>
            <a:noFill/>
            <a:ln w="28440">
              <a:solidFill>
                <a:srgbClr val="0000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30" name="Text Box 7"/>
            <p:cNvSpPr txBox="1">
              <a:spLocks noChangeArrowheads="1"/>
            </p:cNvSpPr>
            <p:nvPr/>
          </p:nvSpPr>
          <p:spPr bwMode="auto">
            <a:xfrm>
              <a:off x="4718" y="1091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000099"/>
                </a:buClr>
              </a:pPr>
              <a:r>
                <a:rPr lang="en-GB" altLang="en-US" sz="1800">
                  <a:solidFill>
                    <a:srgbClr val="000099"/>
                  </a:solidFill>
                </a:rPr>
                <a:t>Lecture 1</a:t>
              </a:r>
            </a:p>
          </p:txBody>
        </p:sp>
        <p:sp>
          <p:nvSpPr>
            <p:cNvPr id="5131" name="Text Box 8"/>
            <p:cNvSpPr txBox="1">
              <a:spLocks noChangeArrowheads="1"/>
            </p:cNvSpPr>
            <p:nvPr/>
          </p:nvSpPr>
          <p:spPr bwMode="auto">
            <a:xfrm>
              <a:off x="4746" y="1920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FF0000"/>
                </a:buClr>
              </a:pPr>
              <a:r>
                <a:rPr lang="en-GB" altLang="en-US" sz="1800">
                  <a:solidFill>
                    <a:srgbClr val="FF0000"/>
                  </a:solidFill>
                </a:rPr>
                <a:t>Lecture 2</a:t>
              </a:r>
            </a:p>
          </p:txBody>
        </p:sp>
        <p:sp>
          <p:nvSpPr>
            <p:cNvPr id="5133" name="AutoShape 10"/>
            <p:cNvSpPr>
              <a:spLocks/>
            </p:cNvSpPr>
            <p:nvPr/>
          </p:nvSpPr>
          <p:spPr bwMode="auto">
            <a:xfrm>
              <a:off x="4568" y="1744"/>
              <a:ext cx="112" cy="604"/>
            </a:xfrm>
            <a:prstGeom prst="rightBrace">
              <a:avLst>
                <a:gd name="adj1" fmla="val 44940"/>
                <a:gd name="adj2" fmla="val 50000"/>
              </a:avLst>
            </a:prstGeom>
            <a:noFill/>
            <a:ln w="2844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34" name="AutoShape 11"/>
            <p:cNvSpPr>
              <a:spLocks/>
            </p:cNvSpPr>
            <p:nvPr/>
          </p:nvSpPr>
          <p:spPr bwMode="auto">
            <a:xfrm>
              <a:off x="4564" y="2348"/>
              <a:ext cx="112" cy="488"/>
            </a:xfrm>
            <a:prstGeom prst="rightBrace">
              <a:avLst>
                <a:gd name="adj1" fmla="val 36310"/>
                <a:gd name="adj2" fmla="val 50000"/>
              </a:avLst>
            </a:prstGeom>
            <a:noFill/>
            <a:ln w="28440">
              <a:solidFill>
                <a:srgbClr val="00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5135" name="Text Box 12"/>
            <p:cNvSpPr txBox="1">
              <a:spLocks noChangeArrowheads="1"/>
            </p:cNvSpPr>
            <p:nvPr/>
          </p:nvSpPr>
          <p:spPr bwMode="auto">
            <a:xfrm>
              <a:off x="4766" y="2452"/>
              <a:ext cx="664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algn="ctr">
                <a:lnSpc>
                  <a:spcPct val="100000"/>
                </a:lnSpc>
                <a:buClr>
                  <a:srgbClr val="009900"/>
                </a:buClr>
              </a:pPr>
              <a:r>
                <a:rPr lang="en-GB" altLang="en-US" sz="1800">
                  <a:solidFill>
                    <a:srgbClr val="009900"/>
                  </a:solidFill>
                </a:rPr>
                <a:t>Lecture 3</a:t>
              </a:r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2F907C99-6CAB-4769-A793-4A02C8413157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20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2227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219200"/>
            <a:ext cx="8112125" cy="1128713"/>
          </a:xfrm>
        </p:spPr>
        <p:txBody>
          <a:bodyPr anchor="t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Weekly/</a:t>
            </a:r>
            <a:r>
              <a:rPr lang="en-GB" sz="2200" b="1" smtClean="0">
                <a:solidFill>
                  <a:srgbClr val="009900"/>
                </a:solidFill>
                <a:latin typeface="Arial" pitchFamily="34" charset="0"/>
              </a:rPr>
              <a:t>monthly</a:t>
            </a: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 time scale</a:t>
            </a:r>
          </a:p>
          <a:p>
            <a:pPr marL="765175" lvl="1" indent="-284163" algn="ctr">
              <a:lnSpc>
                <a:spcPct val="100000"/>
              </a:lnSpc>
              <a:spcAft>
                <a:spcPts val="1000"/>
              </a:spcAft>
              <a:buClr>
                <a:srgbClr val="000000"/>
              </a:buClr>
              <a:buFont typeface="Arial" pitchFamily="34" charset="0"/>
              <a:buChar char="-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800" b="1" smtClean="0">
                <a:solidFill>
                  <a:srgbClr val="009900"/>
                </a:solidFill>
                <a:latin typeface="Arial" pitchFamily="34" charset="0"/>
                <a:ea typeface="DejaVu Sans" charset="0"/>
              </a:rPr>
              <a:t>Evaporation</a:t>
            </a:r>
            <a:r>
              <a:rPr lang="en-GB" sz="1800" b="1" smtClean="0">
                <a:solidFill>
                  <a:srgbClr val="000000"/>
                </a:solidFill>
                <a:latin typeface="Arial" pitchFamily="34" charset="0"/>
                <a:ea typeface="DejaVu Sans" charset="0"/>
              </a:rPr>
              <a:t> time scale determined by the ratio (net radiative forcing)/(available soil water)</a:t>
            </a:r>
            <a:r>
              <a:rPr lang="ar-SA" sz="18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‏</a:t>
            </a:r>
            <a:endParaRPr lang="en-GB" sz="1800" b="1" smtClean="0">
              <a:solidFill>
                <a:srgbClr val="000000"/>
              </a:solidFill>
              <a:latin typeface="Arial" pitchFamily="34" charset="0"/>
              <a:ea typeface="DejaVu Sans" charset="0"/>
            </a:endParaRP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493713" y="304800"/>
            <a:ext cx="8113712" cy="708025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buClr>
                <a:srgbClr val="0F3692"/>
              </a:buClr>
              <a:buFont typeface="Arial Black" pitchFamily="34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800" b="0" smtClean="0">
                <a:solidFill>
                  <a:srgbClr val="0F3692"/>
                </a:solidFill>
                <a:latin typeface="Arial Black" pitchFamily="34" charset="0"/>
              </a:rPr>
              <a:t>Surface time scales (memory) (4)</a:t>
            </a:r>
            <a:r>
              <a:rPr lang="ar-SA" sz="2800" b="0" smtClean="0">
                <a:solidFill>
                  <a:srgbClr val="0F3692"/>
                </a:solidFill>
                <a:latin typeface="Arial Black" pitchFamily="34" charset="0"/>
                <a:cs typeface="Arial" pitchFamily="34" charset="0"/>
              </a:rPr>
              <a:t>‏</a:t>
            </a:r>
            <a:endParaRPr lang="en-GB" sz="2800" b="0" smtClean="0">
              <a:solidFill>
                <a:srgbClr val="0F3692"/>
              </a:solidFill>
              <a:latin typeface="Arial Black" pitchFamily="34" charset="0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840038" y="2459038"/>
            <a:ext cx="30988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125"/>
              </a:spcBef>
              <a:buClr>
                <a:srgbClr val="009900"/>
              </a:buClr>
            </a:pPr>
            <a:r>
              <a:rPr lang="en-GB" altLang="en-US" sz="1800" b="1" i="1">
                <a:solidFill>
                  <a:srgbClr val="009900"/>
                </a:solidFill>
              </a:rPr>
              <a:t>R</a:t>
            </a:r>
            <a:r>
              <a:rPr lang="en-GB" altLang="en-US" sz="1800" b="1" i="1" baseline="-25000">
                <a:solidFill>
                  <a:srgbClr val="009900"/>
                </a:solidFill>
              </a:rPr>
              <a:t>n</a:t>
            </a:r>
            <a:r>
              <a:rPr lang="en-GB" altLang="en-US" sz="1800" b="1">
                <a:solidFill>
                  <a:srgbClr val="009900"/>
                </a:solidFill>
              </a:rPr>
              <a:t>=150 Wm</a:t>
            </a:r>
            <a:r>
              <a:rPr lang="en-GB" altLang="en-US" sz="1800" b="1" baseline="30000">
                <a:solidFill>
                  <a:srgbClr val="009900"/>
                </a:solidFill>
              </a:rPr>
              <a:t>-2</a:t>
            </a:r>
            <a:r>
              <a:rPr lang="en-GB" altLang="en-US" sz="1800" b="1">
                <a:solidFill>
                  <a:srgbClr val="009900"/>
                </a:solidFill>
              </a:rPr>
              <a:t> ~  (5 mmd</a:t>
            </a:r>
            <a:r>
              <a:rPr lang="en-GB" altLang="en-US" sz="1800" b="1" baseline="30000">
                <a:solidFill>
                  <a:srgbClr val="009900"/>
                </a:solidFill>
              </a:rPr>
              <a:t>-1</a:t>
            </a:r>
            <a:r>
              <a:rPr lang="en-GB" altLang="en-US" sz="1800" b="1">
                <a:solidFill>
                  <a:srgbClr val="009900"/>
                </a:solidFill>
              </a:rPr>
              <a:t>)</a:t>
            </a:r>
            <a:r>
              <a:rPr lang="ar-SA" altLang="en-US" sz="1800" b="1">
                <a:solidFill>
                  <a:srgbClr val="009900"/>
                </a:solidFill>
                <a:cs typeface="Times New Roman" panose="02020603050405020304" pitchFamily="18" charset="0"/>
              </a:rPr>
              <a:t>‏</a:t>
            </a:r>
            <a:endParaRPr lang="en-GB" altLang="en-US" sz="1800" b="1">
              <a:solidFill>
                <a:srgbClr val="009900"/>
              </a:solidFill>
            </a:endParaRPr>
          </a:p>
          <a:p>
            <a:pPr>
              <a:lnSpc>
                <a:spcPct val="100000"/>
              </a:lnSpc>
              <a:spcBef>
                <a:spcPts val="1125"/>
              </a:spcBef>
              <a:buClr>
                <a:srgbClr val="009900"/>
              </a:buClr>
            </a:pPr>
            <a:r>
              <a:rPr lang="en-GB" altLang="en-US" sz="1800" b="1">
                <a:solidFill>
                  <a:srgbClr val="009900"/>
                </a:solidFill>
              </a:rPr>
              <a:t>Soil water=150 mm</a:t>
            </a:r>
          </a:p>
          <a:p>
            <a:pPr>
              <a:lnSpc>
                <a:spcPct val="100000"/>
              </a:lnSpc>
              <a:spcBef>
                <a:spcPts val="1125"/>
              </a:spcBef>
              <a:buClr>
                <a:srgbClr val="009900"/>
              </a:buClr>
            </a:pPr>
            <a:r>
              <a:rPr lang="en-GB" altLang="en-US" sz="1800" b="1">
                <a:solidFill>
                  <a:srgbClr val="009900"/>
                </a:solidFill>
              </a:rPr>
              <a:t>(5 mmd</a:t>
            </a:r>
            <a:r>
              <a:rPr lang="en-GB" altLang="en-US" sz="1800" b="1" baseline="30000">
                <a:solidFill>
                  <a:srgbClr val="009900"/>
                </a:solidFill>
              </a:rPr>
              <a:t>-1</a:t>
            </a:r>
            <a:r>
              <a:rPr lang="en-GB" altLang="en-US" sz="1800" b="1">
                <a:solidFill>
                  <a:srgbClr val="009900"/>
                </a:solidFill>
              </a:rPr>
              <a:t>)/(150 mm) = 30 days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6D10B5E6-6451-44BB-BF18-86D1C1CA8A5A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21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The hydrological rosette</a:t>
            </a: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00" y="1436688"/>
            <a:ext cx="428625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82" name="Text Box 3"/>
          <p:cNvSpPr txBox="1">
            <a:spLocks noChangeArrowheads="1"/>
          </p:cNvSpPr>
          <p:nvPr/>
        </p:nvSpPr>
        <p:spPr bwMode="auto">
          <a:xfrm>
            <a:off x="7010400" y="5384800"/>
            <a:ext cx="1871663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250"/>
              </a:spcBef>
            </a:pPr>
            <a:r>
              <a:rPr lang="en-GB" altLang="en-US" sz="2000" b="1">
                <a:solidFill>
                  <a:srgbClr val="000000"/>
                </a:solidFill>
              </a:rPr>
              <a:t>Dooge, 1992</a:t>
            </a:r>
          </a:p>
        </p:txBody>
      </p:sp>
      <p:sp>
        <p:nvSpPr>
          <p:cNvPr id="24583" name="Oval 4"/>
          <p:cNvSpPr>
            <a:spLocks noChangeArrowheads="1"/>
          </p:cNvSpPr>
          <p:nvPr/>
        </p:nvSpPr>
        <p:spPr bwMode="auto">
          <a:xfrm>
            <a:off x="188913" y="4133850"/>
            <a:ext cx="2032000" cy="1946275"/>
          </a:xfrm>
          <a:prstGeom prst="ellipse">
            <a:avLst/>
          </a:prstGeom>
          <a:solidFill>
            <a:srgbClr val="66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4584" name="Oval 5"/>
          <p:cNvSpPr>
            <a:spLocks noChangeArrowheads="1"/>
          </p:cNvSpPr>
          <p:nvPr/>
        </p:nvSpPr>
        <p:spPr bwMode="auto">
          <a:xfrm>
            <a:off x="506413" y="4438650"/>
            <a:ext cx="1409700" cy="1350963"/>
          </a:xfrm>
          <a:prstGeom prst="ellipse">
            <a:avLst/>
          </a:prstGeom>
          <a:solidFill>
            <a:srgbClr val="CC9900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4585" name="Oval 6"/>
          <p:cNvSpPr>
            <a:spLocks noChangeArrowheads="1"/>
          </p:cNvSpPr>
          <p:nvPr/>
        </p:nvSpPr>
        <p:spPr bwMode="auto">
          <a:xfrm>
            <a:off x="823913" y="4725988"/>
            <a:ext cx="769937" cy="784225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24586" name="Text Box 7"/>
          <p:cNvSpPr txBox="1">
            <a:spLocks noChangeArrowheads="1"/>
          </p:cNvSpPr>
          <p:nvPr/>
        </p:nvSpPr>
        <p:spPr bwMode="auto">
          <a:xfrm>
            <a:off x="0" y="3324225"/>
            <a:ext cx="23622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875"/>
              </a:spcBef>
            </a:pPr>
            <a:endParaRPr lang="en-GB" altLang="en-US" sz="140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spcBef>
                <a:spcPts val="875"/>
              </a:spcBef>
            </a:pPr>
            <a:r>
              <a:rPr lang="en-GB" altLang="en-US" sz="1400">
                <a:solidFill>
                  <a:srgbClr val="000000"/>
                </a:solidFill>
              </a:rPr>
              <a:t/>
            </a:r>
            <a:br>
              <a:rPr lang="en-GB" altLang="en-US" sz="1400">
                <a:solidFill>
                  <a:srgbClr val="000000"/>
                </a:solidFill>
              </a:rPr>
            </a:br>
            <a:r>
              <a:rPr lang="en-GB" altLang="en-US" sz="1400">
                <a:solidFill>
                  <a:srgbClr val="000000"/>
                </a:solidFill>
              </a:rPr>
              <a:t> Driver</a:t>
            </a:r>
          </a:p>
          <a:p>
            <a:pPr>
              <a:lnSpc>
                <a:spcPct val="100000"/>
              </a:lnSpc>
              <a:spcBef>
                <a:spcPts val="875"/>
              </a:spcBef>
            </a:pPr>
            <a:r>
              <a:rPr lang="en-GB" altLang="en-US" sz="1400">
                <a:solidFill>
                  <a:srgbClr val="000000"/>
                </a:solidFill>
              </a:rPr>
              <a:t>             Water exchange</a:t>
            </a:r>
          </a:p>
          <a:p>
            <a:pPr>
              <a:lnSpc>
                <a:spcPct val="100000"/>
              </a:lnSpc>
              <a:spcBef>
                <a:spcPts val="875"/>
              </a:spcBef>
            </a:pPr>
            <a:r>
              <a:rPr lang="en-GB" altLang="en-US" sz="1400">
                <a:solidFill>
                  <a:srgbClr val="000000"/>
                </a:solidFill>
              </a:rPr>
              <a:t>                  Soil state</a:t>
            </a:r>
            <a:br>
              <a:rPr lang="en-GB" altLang="en-US" sz="1400">
                <a:solidFill>
                  <a:srgbClr val="000000"/>
                </a:solidFill>
              </a:rPr>
            </a:br>
            <a:r>
              <a:rPr lang="en-GB" altLang="en-US" sz="1400">
                <a:solidFill>
                  <a:srgbClr val="000000"/>
                </a:solidFill>
              </a:rPr>
              <a:t/>
            </a:r>
            <a:br>
              <a:rPr lang="en-GB" altLang="en-US" sz="1400">
                <a:solidFill>
                  <a:srgbClr val="000000"/>
                </a:solidFill>
              </a:rPr>
            </a:br>
            <a:r>
              <a:rPr lang="en-GB" altLang="en-US" sz="1400">
                <a:solidFill>
                  <a:srgbClr val="000000"/>
                </a:solidFill>
              </a:rPr>
              <a:t>                       Rate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BB5E68DC-08AB-4DB0-9FE2-2D8BF80B63FD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22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A diversity of land models !!!</a:t>
            </a:r>
          </a:p>
        </p:txBody>
      </p:sp>
      <p:graphicFrame>
        <p:nvGraphicFramePr>
          <p:cNvPr id="25605" name="Object 2"/>
          <p:cNvGraphicFramePr>
            <a:graphicFrameLocks noChangeAspect="1"/>
          </p:cNvGraphicFramePr>
          <p:nvPr/>
        </p:nvGraphicFramePr>
        <p:xfrm>
          <a:off x="217488" y="1397000"/>
          <a:ext cx="8559800" cy="455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3" r:id="rId4" imgW="10173903" imgH="5379591" progId="">
                  <p:embed/>
                </p:oleObj>
              </mc:Choice>
              <mc:Fallback>
                <p:oleObj r:id="rId4" imgW="10173903" imgH="5379591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488" y="1397000"/>
                        <a:ext cx="8559800" cy="455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6" name="Text Box 3"/>
          <p:cNvSpPr txBox="1">
            <a:spLocks noChangeArrowheads="1"/>
          </p:cNvSpPr>
          <p:nvPr/>
        </p:nvSpPr>
        <p:spPr bwMode="auto">
          <a:xfrm>
            <a:off x="4332288" y="6032500"/>
            <a:ext cx="3806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</a:pPr>
            <a:r>
              <a:rPr lang="en-GB" altLang="en-US" sz="1800" b="1">
                <a:solidFill>
                  <a:srgbClr val="000000"/>
                </a:solidFill>
              </a:rPr>
              <a:t>Pitman et al 1993, with modifications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90900" y="2076450"/>
            <a:ext cx="49213" cy="3548063"/>
            <a:chOff x="2136" y="1308"/>
            <a:chExt cx="31" cy="2235"/>
          </a:xfrm>
        </p:grpSpPr>
        <p:sp>
          <p:nvSpPr>
            <p:cNvPr id="25634" name="Line 5"/>
            <p:cNvSpPr>
              <a:spLocks noChangeShapeType="1"/>
            </p:cNvSpPr>
            <p:nvPr/>
          </p:nvSpPr>
          <p:spPr bwMode="auto">
            <a:xfrm>
              <a:off x="2136" y="1896"/>
              <a:ext cx="1" cy="232"/>
            </a:xfrm>
            <a:prstGeom prst="line">
              <a:avLst/>
            </a:prstGeom>
            <a:noFill/>
            <a:ln w="38160">
              <a:solidFill>
                <a:srgbClr val="00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5" name="Line 6"/>
            <p:cNvSpPr>
              <a:spLocks noChangeShapeType="1"/>
            </p:cNvSpPr>
            <p:nvPr/>
          </p:nvSpPr>
          <p:spPr bwMode="auto">
            <a:xfrm>
              <a:off x="2168" y="2136"/>
              <a:ext cx="1" cy="212"/>
            </a:xfrm>
            <a:prstGeom prst="line">
              <a:avLst/>
            </a:prstGeom>
            <a:noFill/>
            <a:ln w="38160">
              <a:solidFill>
                <a:srgbClr val="00AE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6" name="Line 7"/>
            <p:cNvSpPr>
              <a:spLocks noChangeShapeType="1"/>
            </p:cNvSpPr>
            <p:nvPr/>
          </p:nvSpPr>
          <p:spPr bwMode="auto">
            <a:xfrm>
              <a:off x="2156" y="3088"/>
              <a:ext cx="1" cy="456"/>
            </a:xfrm>
            <a:prstGeom prst="line">
              <a:avLst/>
            </a:prstGeom>
            <a:noFill/>
            <a:ln w="38160">
              <a:solidFill>
                <a:srgbClr val="00AE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7" name="Line 8"/>
            <p:cNvSpPr>
              <a:spLocks noChangeShapeType="1"/>
            </p:cNvSpPr>
            <p:nvPr/>
          </p:nvSpPr>
          <p:spPr bwMode="auto">
            <a:xfrm>
              <a:off x="2160" y="1308"/>
              <a:ext cx="1" cy="140"/>
            </a:xfrm>
            <a:prstGeom prst="line">
              <a:avLst/>
            </a:prstGeom>
            <a:noFill/>
            <a:ln w="38160">
              <a:solidFill>
                <a:srgbClr val="00AE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8" name="Line 9"/>
            <p:cNvSpPr>
              <a:spLocks noChangeShapeType="1"/>
            </p:cNvSpPr>
            <p:nvPr/>
          </p:nvSpPr>
          <p:spPr bwMode="auto">
            <a:xfrm>
              <a:off x="2164" y="1696"/>
              <a:ext cx="1" cy="84"/>
            </a:xfrm>
            <a:prstGeom prst="line">
              <a:avLst/>
            </a:prstGeom>
            <a:noFill/>
            <a:ln w="38160">
              <a:solidFill>
                <a:srgbClr val="00AE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9" name="Line 10"/>
            <p:cNvSpPr>
              <a:spLocks noChangeShapeType="1"/>
            </p:cNvSpPr>
            <p:nvPr/>
          </p:nvSpPr>
          <p:spPr bwMode="auto">
            <a:xfrm>
              <a:off x="2148" y="2836"/>
              <a:ext cx="1" cy="84"/>
            </a:xfrm>
            <a:prstGeom prst="line">
              <a:avLst/>
            </a:prstGeom>
            <a:noFill/>
            <a:ln w="38160">
              <a:solidFill>
                <a:srgbClr val="00AE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40" name="Line 11"/>
            <p:cNvSpPr>
              <a:spLocks noChangeShapeType="1"/>
            </p:cNvSpPr>
            <p:nvPr/>
          </p:nvSpPr>
          <p:spPr bwMode="auto">
            <a:xfrm>
              <a:off x="2156" y="2672"/>
              <a:ext cx="1" cy="84"/>
            </a:xfrm>
            <a:prstGeom prst="line">
              <a:avLst/>
            </a:prstGeom>
            <a:noFill/>
            <a:ln w="38160">
              <a:solidFill>
                <a:srgbClr val="00AE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483100" y="2089150"/>
            <a:ext cx="125413" cy="3535363"/>
            <a:chOff x="2824" y="1316"/>
            <a:chExt cx="79" cy="2227"/>
          </a:xfrm>
        </p:grpSpPr>
        <p:sp>
          <p:nvSpPr>
            <p:cNvPr id="25623" name="Line 13"/>
            <p:cNvSpPr>
              <a:spLocks noChangeShapeType="1"/>
            </p:cNvSpPr>
            <p:nvPr/>
          </p:nvSpPr>
          <p:spPr bwMode="auto">
            <a:xfrm>
              <a:off x="2896" y="2116"/>
              <a:ext cx="1" cy="232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4" name="Line 14"/>
            <p:cNvSpPr>
              <a:spLocks noChangeShapeType="1"/>
            </p:cNvSpPr>
            <p:nvPr/>
          </p:nvSpPr>
          <p:spPr bwMode="auto">
            <a:xfrm>
              <a:off x="2896" y="2840"/>
              <a:ext cx="1" cy="66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5" name="Line 15"/>
            <p:cNvSpPr>
              <a:spLocks noChangeShapeType="1"/>
            </p:cNvSpPr>
            <p:nvPr/>
          </p:nvSpPr>
          <p:spPr bwMode="auto">
            <a:xfrm>
              <a:off x="2896" y="2524"/>
              <a:ext cx="1" cy="56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6" name="Line 16"/>
            <p:cNvSpPr>
              <a:spLocks noChangeShapeType="1"/>
            </p:cNvSpPr>
            <p:nvPr/>
          </p:nvSpPr>
          <p:spPr bwMode="auto">
            <a:xfrm>
              <a:off x="2896" y="3252"/>
              <a:ext cx="1" cy="124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7" name="Line 17"/>
            <p:cNvSpPr>
              <a:spLocks noChangeShapeType="1"/>
            </p:cNvSpPr>
            <p:nvPr/>
          </p:nvSpPr>
          <p:spPr bwMode="auto">
            <a:xfrm>
              <a:off x="2904" y="1720"/>
              <a:ext cx="1" cy="56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8" name="Line 18"/>
            <p:cNvSpPr>
              <a:spLocks noChangeShapeType="1"/>
            </p:cNvSpPr>
            <p:nvPr/>
          </p:nvSpPr>
          <p:spPr bwMode="auto">
            <a:xfrm>
              <a:off x="2896" y="1880"/>
              <a:ext cx="1" cy="56"/>
            </a:xfrm>
            <a:prstGeom prst="line">
              <a:avLst/>
            </a:prstGeom>
            <a:noFill/>
            <a:ln w="3816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9" name="Line 19"/>
            <p:cNvSpPr>
              <a:spLocks noChangeShapeType="1"/>
            </p:cNvSpPr>
            <p:nvPr/>
          </p:nvSpPr>
          <p:spPr bwMode="auto">
            <a:xfrm>
              <a:off x="2840" y="2924"/>
              <a:ext cx="1" cy="56"/>
            </a:xfrm>
            <a:prstGeom prst="line">
              <a:avLst/>
            </a:prstGeom>
            <a:noFill/>
            <a:ln w="38160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0" name="Line 20"/>
            <p:cNvSpPr>
              <a:spLocks noChangeShapeType="1"/>
            </p:cNvSpPr>
            <p:nvPr/>
          </p:nvSpPr>
          <p:spPr bwMode="auto">
            <a:xfrm>
              <a:off x="2860" y="3488"/>
              <a:ext cx="1" cy="56"/>
            </a:xfrm>
            <a:prstGeom prst="line">
              <a:avLst/>
            </a:prstGeom>
            <a:noFill/>
            <a:ln w="38160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1" name="Line 21"/>
            <p:cNvSpPr>
              <a:spLocks noChangeShapeType="1"/>
            </p:cNvSpPr>
            <p:nvPr/>
          </p:nvSpPr>
          <p:spPr bwMode="auto">
            <a:xfrm>
              <a:off x="2832" y="2040"/>
              <a:ext cx="1" cy="56"/>
            </a:xfrm>
            <a:prstGeom prst="line">
              <a:avLst/>
            </a:prstGeom>
            <a:noFill/>
            <a:ln w="38160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2" name="Line 22"/>
            <p:cNvSpPr>
              <a:spLocks noChangeShapeType="1"/>
            </p:cNvSpPr>
            <p:nvPr/>
          </p:nvSpPr>
          <p:spPr bwMode="auto">
            <a:xfrm>
              <a:off x="2824" y="3092"/>
              <a:ext cx="1" cy="140"/>
            </a:xfrm>
            <a:prstGeom prst="line">
              <a:avLst/>
            </a:prstGeom>
            <a:noFill/>
            <a:ln w="38160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33" name="Line 23"/>
            <p:cNvSpPr>
              <a:spLocks noChangeShapeType="1"/>
            </p:cNvSpPr>
            <p:nvPr/>
          </p:nvSpPr>
          <p:spPr bwMode="auto">
            <a:xfrm>
              <a:off x="2832" y="1316"/>
              <a:ext cx="1" cy="140"/>
            </a:xfrm>
            <a:prstGeom prst="line">
              <a:avLst/>
            </a:prstGeom>
            <a:noFill/>
            <a:ln w="38160">
              <a:solidFill>
                <a:srgbClr val="66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5549900" y="2089150"/>
            <a:ext cx="228600" cy="3290888"/>
            <a:chOff x="3496" y="1316"/>
            <a:chExt cx="144" cy="2073"/>
          </a:xfrm>
        </p:grpSpPr>
        <p:sp>
          <p:nvSpPr>
            <p:cNvPr id="25610" name="Line 25"/>
            <p:cNvSpPr>
              <a:spLocks noChangeShapeType="1"/>
            </p:cNvSpPr>
            <p:nvPr/>
          </p:nvSpPr>
          <p:spPr bwMode="auto">
            <a:xfrm>
              <a:off x="3628" y="1316"/>
              <a:ext cx="1" cy="140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1" name="Line 26"/>
            <p:cNvSpPr>
              <a:spLocks noChangeShapeType="1"/>
            </p:cNvSpPr>
            <p:nvPr/>
          </p:nvSpPr>
          <p:spPr bwMode="auto">
            <a:xfrm>
              <a:off x="3580" y="1536"/>
              <a:ext cx="1" cy="84"/>
            </a:xfrm>
            <a:prstGeom prst="line">
              <a:avLst/>
            </a:prstGeom>
            <a:noFill/>
            <a:ln w="38160">
              <a:solidFill>
                <a:srgbClr val="FF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2" name="Line 27"/>
            <p:cNvSpPr>
              <a:spLocks noChangeShapeType="1"/>
            </p:cNvSpPr>
            <p:nvPr/>
          </p:nvSpPr>
          <p:spPr bwMode="auto">
            <a:xfrm>
              <a:off x="3568" y="2368"/>
              <a:ext cx="1" cy="140"/>
            </a:xfrm>
            <a:prstGeom prst="line">
              <a:avLst/>
            </a:prstGeom>
            <a:noFill/>
            <a:ln w="38160">
              <a:solidFill>
                <a:srgbClr val="FF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3" name="Line 28"/>
            <p:cNvSpPr>
              <a:spLocks noChangeShapeType="1"/>
            </p:cNvSpPr>
            <p:nvPr/>
          </p:nvSpPr>
          <p:spPr bwMode="auto">
            <a:xfrm>
              <a:off x="3632" y="2124"/>
              <a:ext cx="1" cy="202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4" name="Line 29"/>
            <p:cNvSpPr>
              <a:spLocks noChangeShapeType="1"/>
            </p:cNvSpPr>
            <p:nvPr/>
          </p:nvSpPr>
          <p:spPr bwMode="auto">
            <a:xfrm>
              <a:off x="3640" y="3324"/>
              <a:ext cx="1" cy="66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5" name="Line 30"/>
            <p:cNvSpPr>
              <a:spLocks noChangeShapeType="1"/>
            </p:cNvSpPr>
            <p:nvPr/>
          </p:nvSpPr>
          <p:spPr bwMode="auto">
            <a:xfrm>
              <a:off x="3636" y="1952"/>
              <a:ext cx="1" cy="70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6" name="Line 31"/>
            <p:cNvSpPr>
              <a:spLocks noChangeShapeType="1"/>
            </p:cNvSpPr>
            <p:nvPr/>
          </p:nvSpPr>
          <p:spPr bwMode="auto">
            <a:xfrm flipH="1">
              <a:off x="3629" y="2684"/>
              <a:ext cx="4" cy="64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7" name="Line 32"/>
            <p:cNvSpPr>
              <a:spLocks noChangeShapeType="1"/>
            </p:cNvSpPr>
            <p:nvPr/>
          </p:nvSpPr>
          <p:spPr bwMode="auto">
            <a:xfrm>
              <a:off x="3632" y="2516"/>
              <a:ext cx="1" cy="70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8" name="Line 33"/>
            <p:cNvSpPr>
              <a:spLocks noChangeShapeType="1"/>
            </p:cNvSpPr>
            <p:nvPr/>
          </p:nvSpPr>
          <p:spPr bwMode="auto">
            <a:xfrm>
              <a:off x="3636" y="1708"/>
              <a:ext cx="1" cy="70"/>
            </a:xfrm>
            <a:prstGeom prst="line">
              <a:avLst/>
            </a:prstGeom>
            <a:noFill/>
            <a:ln w="38160">
              <a:solidFill>
                <a:srgbClr val="CC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19" name="Line 34"/>
            <p:cNvSpPr>
              <a:spLocks noChangeShapeType="1"/>
            </p:cNvSpPr>
            <p:nvPr/>
          </p:nvSpPr>
          <p:spPr bwMode="auto">
            <a:xfrm flipH="1">
              <a:off x="3582" y="2984"/>
              <a:ext cx="3" cy="85"/>
            </a:xfrm>
            <a:prstGeom prst="line">
              <a:avLst/>
            </a:prstGeom>
            <a:noFill/>
            <a:ln w="38160">
              <a:solidFill>
                <a:srgbClr val="FF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0" name="Line 35"/>
            <p:cNvSpPr>
              <a:spLocks noChangeShapeType="1"/>
            </p:cNvSpPr>
            <p:nvPr/>
          </p:nvSpPr>
          <p:spPr bwMode="auto">
            <a:xfrm>
              <a:off x="3520" y="1860"/>
              <a:ext cx="1" cy="84"/>
            </a:xfrm>
            <a:prstGeom prst="line">
              <a:avLst/>
            </a:prstGeom>
            <a:noFill/>
            <a:ln w="38160">
              <a:solidFill>
                <a:srgbClr val="618FF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1" name="Line 36"/>
            <p:cNvSpPr>
              <a:spLocks noChangeShapeType="1"/>
            </p:cNvSpPr>
            <p:nvPr/>
          </p:nvSpPr>
          <p:spPr bwMode="auto">
            <a:xfrm>
              <a:off x="3520" y="2036"/>
              <a:ext cx="1" cy="86"/>
            </a:xfrm>
            <a:prstGeom prst="line">
              <a:avLst/>
            </a:prstGeom>
            <a:noFill/>
            <a:ln w="38160">
              <a:solidFill>
                <a:srgbClr val="618FF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5622" name="Line 37"/>
            <p:cNvSpPr>
              <a:spLocks noChangeShapeType="1"/>
            </p:cNvSpPr>
            <p:nvPr/>
          </p:nvSpPr>
          <p:spPr bwMode="auto">
            <a:xfrm>
              <a:off x="3496" y="2904"/>
              <a:ext cx="1" cy="87"/>
            </a:xfrm>
            <a:prstGeom prst="line">
              <a:avLst/>
            </a:prstGeom>
            <a:noFill/>
            <a:ln w="38160">
              <a:solidFill>
                <a:srgbClr val="618FF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US" altLang="en-US" sz="1200" smtClean="0">
              <a:latin typeface="Arial" panose="020B0604020202020204" pitchFamily="34" charset="0"/>
            </a:endParaRPr>
          </a:p>
        </p:txBody>
      </p:sp>
      <p:sp>
        <p:nvSpPr>
          <p:cNvPr id="26627" name="Content Placeholder 2"/>
          <p:cNvSpPr txBox="1">
            <a:spLocks/>
          </p:cNvSpPr>
          <p:nvPr/>
        </p:nvSpPr>
        <p:spPr bwMode="auto">
          <a:xfrm>
            <a:off x="246063" y="1266825"/>
            <a:ext cx="8686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r>
              <a:rPr lang="fr-FR" altLang="en-US" sz="1600" b="1">
                <a:solidFill>
                  <a:schemeClr val="tx1"/>
                </a:solidFill>
                <a:latin typeface="Arial" panose="020B0604020202020204" pitchFamily="34" charset="0"/>
              </a:rPr>
              <a:t>Numerical Weather Prediction models have considerably evolved over time with respect to how the represent the land surface and its interaction with the atmosphere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en-GB" altLang="en-US" sz="17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r>
              <a:rPr lang="fr-FR" altLang="en-US" sz="1700" b="1">
                <a:solidFill>
                  <a:schemeClr val="tx1"/>
                </a:solidFill>
                <a:latin typeface="Arial" panose="020B0604020202020204" pitchFamily="34" charset="0"/>
              </a:rPr>
              <a:t>						</a:t>
            </a: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endParaRPr lang="fr-FR" altLang="en-US" sz="16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6628" name="Picture 22" descr="headline_seeps_score_extratropic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7" t="17908"/>
          <a:stretch>
            <a:fillRect/>
          </a:stretch>
        </p:blipFill>
        <p:spPr bwMode="auto">
          <a:xfrm>
            <a:off x="234950" y="4851400"/>
            <a:ext cx="383222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629" name="Straight Connector 19"/>
          <p:cNvCxnSpPr>
            <a:cxnSpLocks noChangeShapeType="1"/>
          </p:cNvCxnSpPr>
          <p:nvPr/>
        </p:nvCxnSpPr>
        <p:spPr bwMode="auto">
          <a:xfrm flipV="1">
            <a:off x="523875" y="5327650"/>
            <a:ext cx="3327400" cy="1090613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5600" y="2011363"/>
            <a:ext cx="3495675" cy="211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6631" name="TextBox 21"/>
          <p:cNvSpPr txBox="1">
            <a:spLocks noChangeArrowheads="1"/>
          </p:cNvSpPr>
          <p:nvPr/>
        </p:nvSpPr>
        <p:spPr bwMode="auto">
          <a:xfrm>
            <a:off x="90488" y="4437063"/>
            <a:ext cx="412115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fr-FR" altLang="en-US" sz="1400" b="1">
                <a:solidFill>
                  <a:srgbClr val="1F3692"/>
                </a:solidFill>
                <a:latin typeface="Arial" panose="020B0604020202020204" pitchFamily="34" charset="0"/>
              </a:rPr>
              <a:t>Precipitation forecasts improvements support </a:t>
            </a:r>
            <a:br>
              <a:rPr lang="fr-FR" altLang="en-US" sz="1400" b="1">
                <a:solidFill>
                  <a:srgbClr val="1F3692"/>
                </a:solidFill>
                <a:latin typeface="Arial" panose="020B0604020202020204" pitchFamily="34" charset="0"/>
              </a:rPr>
            </a:br>
            <a:r>
              <a:rPr lang="fr-FR" altLang="en-US" sz="1400" b="1" u="sng">
                <a:solidFill>
                  <a:srgbClr val="1F3692"/>
                </a:solidFill>
                <a:latin typeface="Arial" panose="020B0604020202020204" pitchFamily="34" charset="0"/>
              </a:rPr>
              <a:t>(1 day/decade in skill gain) refined LSMs</a:t>
            </a: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GB" altLang="en-US" sz="1400" b="1">
              <a:solidFill>
                <a:srgbClr val="1F3692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n-GB" altLang="en-US" sz="1000">
                <a:solidFill>
                  <a:srgbClr val="1F3692"/>
                </a:solidFill>
                <a:latin typeface="Arial" panose="020B0604020202020204" pitchFamily="34" charset="0"/>
              </a:rPr>
              <a:t>ECMWF headline score for precipitation: M. Rodwell and  R. Forbes</a:t>
            </a:r>
          </a:p>
        </p:txBody>
      </p:sp>
      <p:cxnSp>
        <p:nvCxnSpPr>
          <p:cNvPr id="26632" name="Straight Connector 20"/>
          <p:cNvCxnSpPr>
            <a:cxnSpLocks noChangeShapeType="1"/>
          </p:cNvCxnSpPr>
          <p:nvPr/>
        </p:nvCxnSpPr>
        <p:spPr bwMode="auto">
          <a:xfrm flipV="1">
            <a:off x="407988" y="5327650"/>
            <a:ext cx="0" cy="115252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6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The Water, Energy and Carbon cycle</a:t>
            </a: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27563" y="2011363"/>
            <a:ext cx="3932237" cy="211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6635" name="Rectangle 1"/>
          <p:cNvSpPr>
            <a:spLocks noChangeArrowheads="1"/>
          </p:cNvSpPr>
          <p:nvPr/>
        </p:nvSpPr>
        <p:spPr bwMode="auto">
          <a:xfrm>
            <a:off x="4627563" y="4130675"/>
            <a:ext cx="3932237" cy="2460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</a:pPr>
            <a:r>
              <a:rPr lang="fr-FR" altLang="en-US" sz="1200" i="1">
                <a:solidFill>
                  <a:srgbClr val="0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CO2 budget (from ESA – BIOMASS mission report)</a:t>
            </a:r>
          </a:p>
        </p:txBody>
      </p:sp>
      <p:sp>
        <p:nvSpPr>
          <p:cNvPr id="26636" name="Rectangle 14"/>
          <p:cNvSpPr>
            <a:spLocks noChangeArrowheads="1"/>
          </p:cNvSpPr>
          <p:nvPr/>
        </p:nvSpPr>
        <p:spPr bwMode="auto">
          <a:xfrm>
            <a:off x="-41275" y="5732463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800" i="1">
                <a:solidFill>
                  <a:srgbClr val="0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3j</a:t>
            </a:r>
            <a:endParaRPr lang="fr-FR" altLang="en-US" sz="1800"/>
          </a:p>
        </p:txBody>
      </p:sp>
      <p:sp>
        <p:nvSpPr>
          <p:cNvPr id="26637" name="Rectangle 15"/>
          <p:cNvSpPr>
            <a:spLocks noChangeArrowheads="1"/>
          </p:cNvSpPr>
          <p:nvPr/>
        </p:nvSpPr>
        <p:spPr bwMode="auto">
          <a:xfrm>
            <a:off x="-41275" y="4941888"/>
            <a:ext cx="365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800" i="1">
                <a:solidFill>
                  <a:srgbClr val="0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4j</a:t>
            </a:r>
            <a:endParaRPr lang="fr-FR" altLang="en-US" sz="1800"/>
          </a:p>
        </p:txBody>
      </p:sp>
      <p:sp>
        <p:nvSpPr>
          <p:cNvPr id="26638" name="Rectangle 16"/>
          <p:cNvSpPr>
            <a:spLocks noChangeArrowheads="1"/>
          </p:cNvSpPr>
          <p:nvPr/>
        </p:nvSpPr>
        <p:spPr bwMode="auto">
          <a:xfrm>
            <a:off x="-41275" y="6513513"/>
            <a:ext cx="365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800" i="1">
                <a:solidFill>
                  <a:srgbClr val="0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2j</a:t>
            </a:r>
            <a:endParaRPr lang="fr-FR" altLang="en-US" sz="180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139952" y="4653136"/>
            <a:ext cx="4729287" cy="159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pitchFamily="34" charset="-128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r>
              <a:rPr lang="fr-FR" sz="1600" b="1" dirty="0" smtClean="0">
                <a:latin typeface="Arial" pitchFamily="34" charset="0"/>
              </a:rPr>
              <a:t>The </a:t>
            </a:r>
            <a:r>
              <a:rPr lang="fr-FR" sz="1600" b="1" dirty="0" err="1" smtClean="0">
                <a:latin typeface="Arial" pitchFamily="34" charset="0"/>
              </a:rPr>
              <a:t>needs</a:t>
            </a:r>
            <a:r>
              <a:rPr lang="fr-FR" sz="1600" b="1" dirty="0" smtClean="0">
                <a:latin typeface="Arial" pitchFamily="34" charset="0"/>
              </a:rPr>
              <a:t> of unification of NWP and </a:t>
            </a:r>
            <a:r>
              <a:rPr lang="fr-FR" sz="1600" b="1" dirty="0" err="1" smtClean="0">
                <a:latin typeface="Arial" pitchFamily="34" charset="0"/>
              </a:rPr>
              <a:t>Climated</a:t>
            </a:r>
            <a:r>
              <a:rPr lang="fr-FR" sz="1600" b="1" dirty="0" smtClean="0">
                <a:latin typeface="Arial" pitchFamily="34" charset="0"/>
              </a:rPr>
              <a:t> model are a driver to </a:t>
            </a:r>
            <a:r>
              <a:rPr lang="fr-FR" sz="1600" b="1" dirty="0" err="1" smtClean="0">
                <a:latin typeface="Arial" pitchFamily="34" charset="0"/>
              </a:rPr>
              <a:t>develope</a:t>
            </a:r>
            <a:r>
              <a:rPr lang="fr-FR" sz="1600" b="1" dirty="0" smtClean="0">
                <a:latin typeface="Arial" pitchFamily="34" charset="0"/>
              </a:rPr>
              <a:t> land surface </a:t>
            </a:r>
            <a:r>
              <a:rPr lang="fr-FR" sz="1600" b="1" dirty="0" err="1" smtClean="0">
                <a:latin typeface="Arial" pitchFamily="34" charset="0"/>
              </a:rPr>
              <a:t>schemes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</a:rPr>
              <a:t>with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</a:rPr>
              <a:t>increased</a:t>
            </a:r>
            <a:r>
              <a:rPr lang="fr-FR" sz="1600" b="1" dirty="0" smtClean="0">
                <a:latin typeface="Arial" pitchFamily="34" charset="0"/>
              </a:rPr>
              <a:t> </a:t>
            </a:r>
            <a:r>
              <a:rPr lang="fr-FR" sz="1600" b="1" dirty="0" err="1" smtClean="0">
                <a:latin typeface="Arial" pitchFamily="34" charset="0"/>
              </a:rPr>
              <a:t>realism</a:t>
            </a: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r>
              <a:rPr lang="fr-FR" sz="1600" b="1" dirty="0" smtClean="0">
                <a:latin typeface="Arial" pitchFamily="34" charset="0"/>
              </a:rPr>
              <a:t>	</a:t>
            </a:r>
            <a:r>
              <a:rPr lang="fr-FR" sz="1600" b="1" dirty="0" err="1" smtClean="0">
                <a:solidFill>
                  <a:srgbClr val="FF0000"/>
                </a:solidFill>
                <a:latin typeface="Arial" pitchFamily="34" charset="0"/>
              </a:rPr>
              <a:t>Evolving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  <a:latin typeface="Arial" pitchFamily="34" charset="0"/>
              </a:rPr>
              <a:t>towards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fr-FR" sz="1600" b="1" dirty="0" err="1" smtClean="0">
                <a:solidFill>
                  <a:srgbClr val="FF0000"/>
                </a:solidFill>
                <a:latin typeface="Arial" pitchFamily="34" charset="0"/>
              </a:rPr>
              <a:t>Earth</a:t>
            </a:r>
            <a:r>
              <a:rPr lang="fr-FR" sz="1600" b="1" dirty="0" smtClean="0">
                <a:solidFill>
                  <a:srgbClr val="FF0000"/>
                </a:solidFill>
                <a:latin typeface="Arial" pitchFamily="34" charset="0"/>
              </a:rPr>
              <a:t> System </a:t>
            </a:r>
            <a:r>
              <a:rPr lang="fr-FR" sz="1600" b="1" dirty="0" err="1" smtClean="0">
                <a:solidFill>
                  <a:srgbClr val="FF0000"/>
                </a:solidFill>
                <a:latin typeface="Arial" pitchFamily="34" charset="0"/>
              </a:rPr>
              <a:t>Models</a:t>
            </a:r>
            <a:endParaRPr lang="fr-FR" sz="16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lvl="8"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Tx/>
              <a:buChar char="•"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rgbClr val="0080C0"/>
              </a:buClr>
              <a:buFont typeface="Times New Roman" charset="0"/>
              <a:buNone/>
              <a:defRPr/>
            </a:pPr>
            <a:endParaRPr lang="fr-FR" sz="1600" b="1" dirty="0" smtClean="0">
              <a:latin typeface="Arial" pitchFamily="34" charset="0"/>
            </a:endParaRPr>
          </a:p>
        </p:txBody>
      </p:sp>
      <p:sp>
        <p:nvSpPr>
          <p:cNvPr id="2664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D5B6704-58DE-4313-8770-0860B54183A3}" type="slidenum">
              <a:rPr lang="de-DE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23</a:t>
            </a:fld>
            <a:endParaRPr lang="de-DE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Strategy for land surface model development at ECMWF</a:t>
            </a:r>
            <a:endParaRPr lang="en-US" altLang="en-US" smtClean="0">
              <a:solidFill>
                <a:schemeClr val="hlink"/>
              </a:solidFill>
            </a:endParaRPr>
          </a:p>
        </p:txBody>
      </p:sp>
      <p:grpSp>
        <p:nvGrpSpPr>
          <p:cNvPr id="2" name="Group 1028"/>
          <p:cNvGrpSpPr>
            <a:grpSpLocks/>
          </p:cNvGrpSpPr>
          <p:nvPr/>
        </p:nvGrpSpPr>
        <p:grpSpPr bwMode="auto">
          <a:xfrm>
            <a:off x="304800" y="1436688"/>
            <a:ext cx="2362200" cy="1600200"/>
            <a:chOff x="192" y="864"/>
            <a:chExt cx="1488" cy="1008"/>
          </a:xfrm>
          <a:solidFill>
            <a:srgbClr val="3366FF"/>
          </a:solidFill>
        </p:grpSpPr>
        <p:sp>
          <p:nvSpPr>
            <p:cNvPr id="86046" name="AutoShape 1029"/>
            <p:cNvSpPr>
              <a:spLocks noChangeArrowheads="1"/>
            </p:cNvSpPr>
            <p:nvPr/>
          </p:nvSpPr>
          <p:spPr bwMode="auto">
            <a:xfrm>
              <a:off x="192" y="864"/>
              <a:ext cx="1488" cy="1008"/>
            </a:xfrm>
            <a:prstGeom prst="cube">
              <a:avLst>
                <a:gd name="adj" fmla="val 25000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6047" name="Text Box 1030"/>
            <p:cNvSpPr txBox="1">
              <a:spLocks noChangeArrowheads="1"/>
            </p:cNvSpPr>
            <p:nvPr/>
          </p:nvSpPr>
          <p:spPr bwMode="auto">
            <a:xfrm>
              <a:off x="384" y="1200"/>
              <a:ext cx="912" cy="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Times New Roman" charset="0"/>
                <a:buNone/>
                <a:defRPr/>
              </a:pPr>
              <a:r>
                <a:rPr lang="en-US" smtClean="0">
                  <a:solidFill>
                    <a:schemeClr val="tx1"/>
                  </a:solidFill>
                </a:rPr>
                <a:t>Site runs </a:t>
              </a:r>
              <a:br>
                <a:rPr lang="en-US" smtClean="0">
                  <a:solidFill>
                    <a:schemeClr val="tx1"/>
                  </a:solidFill>
                </a:rPr>
              </a:br>
              <a:r>
                <a:rPr lang="en-US" smtClean="0">
                  <a:solidFill>
                    <a:schemeClr val="tx1"/>
                  </a:solidFill>
                </a:rPr>
                <a:t> (Offline)</a:t>
              </a:r>
            </a:p>
          </p:txBody>
        </p:sp>
      </p:grpSp>
      <p:grpSp>
        <p:nvGrpSpPr>
          <p:cNvPr id="3" name="Group 1031"/>
          <p:cNvGrpSpPr>
            <a:grpSpLocks/>
          </p:cNvGrpSpPr>
          <p:nvPr/>
        </p:nvGrpSpPr>
        <p:grpSpPr bwMode="auto">
          <a:xfrm>
            <a:off x="1905000" y="2179638"/>
            <a:ext cx="2362200" cy="1600200"/>
            <a:chOff x="1200" y="1527"/>
            <a:chExt cx="1488" cy="1008"/>
          </a:xfrm>
        </p:grpSpPr>
        <p:sp>
          <p:nvSpPr>
            <p:cNvPr id="27673" name="AutoShape 1032"/>
            <p:cNvSpPr>
              <a:spLocks noChangeArrowheads="1"/>
            </p:cNvSpPr>
            <p:nvPr/>
          </p:nvSpPr>
          <p:spPr bwMode="auto">
            <a:xfrm>
              <a:off x="1200" y="1527"/>
              <a:ext cx="1488" cy="1008"/>
            </a:xfrm>
            <a:prstGeom prst="cube">
              <a:avLst>
                <a:gd name="adj" fmla="val 25000"/>
              </a:avLst>
            </a:prstGeom>
            <a:solidFill>
              <a:srgbClr val="66FF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27674" name="Text Box 1033"/>
            <p:cNvSpPr txBox="1">
              <a:spLocks noChangeArrowheads="1"/>
            </p:cNvSpPr>
            <p:nvPr/>
          </p:nvSpPr>
          <p:spPr bwMode="auto">
            <a:xfrm>
              <a:off x="1392" y="1911"/>
              <a:ext cx="1056" cy="518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2D runs</a:t>
              </a:r>
              <a:br>
                <a:rPr lang="en-US" altLang="en-US">
                  <a:solidFill>
                    <a:schemeClr val="tx1"/>
                  </a:solidFill>
                </a:rPr>
              </a:br>
              <a:r>
                <a:rPr lang="en-US" altLang="en-US">
                  <a:solidFill>
                    <a:schemeClr val="tx1"/>
                  </a:solidFill>
                </a:rPr>
                <a:t>  (Offline)</a:t>
              </a:r>
            </a:p>
          </p:txBody>
        </p:sp>
      </p:grpSp>
      <p:grpSp>
        <p:nvGrpSpPr>
          <p:cNvPr id="4" name="Group 1034"/>
          <p:cNvGrpSpPr>
            <a:grpSpLocks/>
          </p:cNvGrpSpPr>
          <p:nvPr/>
        </p:nvGrpSpPr>
        <p:grpSpPr bwMode="auto">
          <a:xfrm>
            <a:off x="3429000" y="2789238"/>
            <a:ext cx="2362200" cy="1600200"/>
            <a:chOff x="2208" y="2256"/>
            <a:chExt cx="1488" cy="1008"/>
          </a:xfrm>
        </p:grpSpPr>
        <p:sp>
          <p:nvSpPr>
            <p:cNvPr id="27671" name="AutoShape 1035"/>
            <p:cNvSpPr>
              <a:spLocks noChangeArrowheads="1"/>
            </p:cNvSpPr>
            <p:nvPr/>
          </p:nvSpPr>
          <p:spPr bwMode="auto">
            <a:xfrm>
              <a:off x="2208" y="2256"/>
              <a:ext cx="1488" cy="1008"/>
            </a:xfrm>
            <a:prstGeom prst="cube">
              <a:avLst>
                <a:gd name="adj" fmla="val 25000"/>
              </a:avLst>
            </a:prstGeom>
            <a:solidFill>
              <a:srgbClr val="C9842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27672" name="Text Box 1036"/>
            <p:cNvSpPr txBox="1">
              <a:spLocks noChangeArrowheads="1"/>
            </p:cNvSpPr>
            <p:nvPr/>
          </p:nvSpPr>
          <p:spPr bwMode="auto">
            <a:xfrm>
              <a:off x="2400" y="2640"/>
              <a:ext cx="1056" cy="518"/>
            </a:xfrm>
            <a:prstGeom prst="rect">
              <a:avLst/>
            </a:prstGeom>
            <a:solidFill>
              <a:srgbClr val="C984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Global (Offline)</a:t>
              </a:r>
            </a:p>
          </p:txBody>
        </p:sp>
      </p:grpSp>
      <p:grpSp>
        <p:nvGrpSpPr>
          <p:cNvPr id="5" name="Group 1037"/>
          <p:cNvGrpSpPr>
            <a:grpSpLocks/>
          </p:cNvGrpSpPr>
          <p:nvPr/>
        </p:nvGrpSpPr>
        <p:grpSpPr bwMode="auto">
          <a:xfrm>
            <a:off x="4953000" y="3398838"/>
            <a:ext cx="2362200" cy="1600200"/>
            <a:chOff x="3072" y="2784"/>
            <a:chExt cx="1488" cy="1008"/>
          </a:xfrm>
        </p:grpSpPr>
        <p:sp>
          <p:nvSpPr>
            <p:cNvPr id="27669" name="AutoShape 1038"/>
            <p:cNvSpPr>
              <a:spLocks noChangeArrowheads="1"/>
            </p:cNvSpPr>
            <p:nvPr/>
          </p:nvSpPr>
          <p:spPr bwMode="auto">
            <a:xfrm>
              <a:off x="3072" y="2784"/>
              <a:ext cx="1488" cy="1008"/>
            </a:xfrm>
            <a:prstGeom prst="cube">
              <a:avLst>
                <a:gd name="adj" fmla="val 25000"/>
              </a:avLst>
            </a:prstGeom>
            <a:solidFill>
              <a:srgbClr val="99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27670" name="Text Box 1039"/>
            <p:cNvSpPr txBox="1">
              <a:spLocks noChangeArrowheads="1"/>
            </p:cNvSpPr>
            <p:nvPr/>
          </p:nvSpPr>
          <p:spPr bwMode="auto">
            <a:xfrm>
              <a:off x="3216" y="3216"/>
              <a:ext cx="1056" cy="51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Coupled</a:t>
              </a:r>
              <a:br>
                <a:rPr lang="en-US" altLang="en-US">
                  <a:solidFill>
                    <a:schemeClr val="tx1"/>
                  </a:solidFill>
                </a:rPr>
              </a:br>
              <a:r>
                <a:rPr lang="en-US" altLang="en-US">
                  <a:solidFill>
                    <a:schemeClr val="tx1"/>
                  </a:solidFill>
                </a:rPr>
                <a:t>  GCM</a:t>
              </a:r>
            </a:p>
          </p:txBody>
        </p:sp>
      </p:grpSp>
      <p:grpSp>
        <p:nvGrpSpPr>
          <p:cNvPr id="6" name="Group 1043"/>
          <p:cNvGrpSpPr>
            <a:grpSpLocks/>
          </p:cNvGrpSpPr>
          <p:nvPr/>
        </p:nvGrpSpPr>
        <p:grpSpPr bwMode="auto">
          <a:xfrm>
            <a:off x="206375" y="1357313"/>
            <a:ext cx="1592263" cy="5089525"/>
            <a:chOff x="130" y="814"/>
            <a:chExt cx="1003" cy="3054"/>
          </a:xfrm>
        </p:grpSpPr>
        <p:sp>
          <p:nvSpPr>
            <p:cNvPr id="27667" name="Line 1044"/>
            <p:cNvSpPr>
              <a:spLocks noChangeShapeType="1"/>
            </p:cNvSpPr>
            <p:nvPr/>
          </p:nvSpPr>
          <p:spPr bwMode="auto">
            <a:xfrm>
              <a:off x="130" y="814"/>
              <a:ext cx="0" cy="305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8" name="Text Box 1045"/>
            <p:cNvSpPr txBox="1">
              <a:spLocks noChangeArrowheads="1"/>
            </p:cNvSpPr>
            <p:nvPr/>
          </p:nvSpPr>
          <p:spPr bwMode="auto">
            <a:xfrm>
              <a:off x="207" y="3544"/>
              <a:ext cx="926" cy="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>
                  <a:solidFill>
                    <a:schemeClr val="tx1"/>
                  </a:solidFill>
                </a:rPr>
                <a:t>Generality</a:t>
              </a:r>
            </a:p>
          </p:txBody>
        </p:sp>
      </p:grpSp>
      <p:grpSp>
        <p:nvGrpSpPr>
          <p:cNvPr id="7" name="Group 1046"/>
          <p:cNvGrpSpPr>
            <a:grpSpLocks/>
          </p:cNvGrpSpPr>
          <p:nvPr/>
        </p:nvGrpSpPr>
        <p:grpSpPr bwMode="auto">
          <a:xfrm>
            <a:off x="190500" y="1341438"/>
            <a:ext cx="8824913" cy="582612"/>
            <a:chOff x="120" y="804"/>
            <a:chExt cx="5559" cy="367"/>
          </a:xfrm>
        </p:grpSpPr>
        <p:sp>
          <p:nvSpPr>
            <p:cNvPr id="27665" name="Line 1047"/>
            <p:cNvSpPr>
              <a:spLocks noChangeShapeType="1"/>
            </p:cNvSpPr>
            <p:nvPr/>
          </p:nvSpPr>
          <p:spPr bwMode="auto">
            <a:xfrm>
              <a:off x="120" y="804"/>
              <a:ext cx="5559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666" name="Text Box 1048"/>
            <p:cNvSpPr txBox="1">
              <a:spLocks noChangeArrowheads="1"/>
            </p:cNvSpPr>
            <p:nvPr/>
          </p:nvSpPr>
          <p:spPr bwMode="auto">
            <a:xfrm>
              <a:off x="4138" y="883"/>
              <a:ext cx="14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>
                  <a:solidFill>
                    <a:schemeClr val="tx1"/>
                  </a:solidFill>
                </a:rPr>
                <a:t>Complexity/Cost</a:t>
              </a:r>
            </a:p>
          </p:txBody>
        </p:sp>
      </p:grpSp>
      <p:grpSp>
        <p:nvGrpSpPr>
          <p:cNvPr id="8" name="Group 1055"/>
          <p:cNvGrpSpPr>
            <a:grpSpLocks/>
          </p:cNvGrpSpPr>
          <p:nvPr/>
        </p:nvGrpSpPr>
        <p:grpSpPr bwMode="auto">
          <a:xfrm>
            <a:off x="1881188" y="4008438"/>
            <a:ext cx="6958012" cy="1746250"/>
            <a:chOff x="1137" y="2796"/>
            <a:chExt cx="4383" cy="1100"/>
          </a:xfrm>
        </p:grpSpPr>
        <p:sp>
          <p:nvSpPr>
            <p:cNvPr id="27660" name="Rectangle 1027"/>
            <p:cNvSpPr>
              <a:spLocks noChangeArrowheads="1"/>
            </p:cNvSpPr>
            <p:nvPr/>
          </p:nvSpPr>
          <p:spPr bwMode="auto">
            <a:xfrm>
              <a:off x="1137" y="3380"/>
              <a:ext cx="116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grpSp>
          <p:nvGrpSpPr>
            <p:cNvPr id="27661" name="Group 1040"/>
            <p:cNvGrpSpPr>
              <a:grpSpLocks/>
            </p:cNvGrpSpPr>
            <p:nvPr/>
          </p:nvGrpSpPr>
          <p:grpSpPr bwMode="auto">
            <a:xfrm>
              <a:off x="4032" y="2796"/>
              <a:ext cx="1488" cy="1008"/>
              <a:chOff x="4224" y="3312"/>
              <a:chExt cx="1488" cy="1008"/>
            </a:xfrm>
          </p:grpSpPr>
          <p:sp>
            <p:nvSpPr>
              <p:cNvPr id="27663" name="AutoShape 1041"/>
              <p:cNvSpPr>
                <a:spLocks noChangeArrowheads="1"/>
              </p:cNvSpPr>
              <p:nvPr/>
            </p:nvSpPr>
            <p:spPr bwMode="auto">
              <a:xfrm>
                <a:off x="4224" y="3312"/>
                <a:ext cx="1488" cy="1008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64" name="Text Box 1042"/>
              <p:cNvSpPr txBox="1">
                <a:spLocks noChangeArrowheads="1"/>
              </p:cNvSpPr>
              <p:nvPr/>
            </p:nvSpPr>
            <p:spPr bwMode="auto">
              <a:xfrm>
                <a:off x="4368" y="3696"/>
                <a:ext cx="1196" cy="5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>
                    <a:solidFill>
                      <a:schemeClr val="tx1"/>
                    </a:solidFill>
                  </a:rPr>
                  <a:t>Coupled GCM + DA</a:t>
                </a:r>
              </a:p>
            </p:txBody>
          </p:sp>
        </p:grpSp>
        <p:sp>
          <p:nvSpPr>
            <p:cNvPr id="27662" name="Rectangle 1049"/>
            <p:cNvSpPr>
              <a:spLocks noChangeArrowheads="1"/>
            </p:cNvSpPr>
            <p:nvPr/>
          </p:nvSpPr>
          <p:spPr bwMode="auto">
            <a:xfrm>
              <a:off x="1344" y="3660"/>
              <a:ext cx="898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27658" name="Slide Number Placeholder 3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7AE0FD3D-D7CE-44CD-81E2-4D047530AB4B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24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113712" cy="708025"/>
          </a:xfrm>
        </p:spPr>
        <p:txBody>
          <a:bodyPr/>
          <a:lstStyle/>
          <a:p>
            <a:r>
              <a:rPr lang="fr-FR" altLang="en-US" smtClean="0"/>
              <a:t>An Integrated &amp; Process-oriented verification to support development </a:t>
            </a:r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GB" altLang="en-US" sz="1200" smtClean="0">
              <a:latin typeface="Arial" panose="020B0604020202020204" pitchFamily="34" charset="0"/>
            </a:endParaRPr>
          </a:p>
        </p:txBody>
      </p:sp>
      <p:pic>
        <p:nvPicPr>
          <p:cNvPr id="28676" name="Image 3" descr="model_element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7596188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23850" y="5802313"/>
            <a:ext cx="8478838" cy="2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The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combined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verification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of multiple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processes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permit to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avoid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tuning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in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favor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of a more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physically-based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development</a:t>
            </a: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8678" name="Picture 4" descr="http://puechabon.cefe.cnrs.fr/photos_sites/photos_carboeurope/IMG_20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525" y="1374775"/>
            <a:ext cx="1211263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Rectangle 1"/>
          <p:cNvSpPr>
            <a:spLocks noChangeArrowheads="1"/>
          </p:cNvSpPr>
          <p:nvPr/>
        </p:nvSpPr>
        <p:spPr bwMode="auto">
          <a:xfrm>
            <a:off x="7629525" y="1112838"/>
            <a:ext cx="12049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100" b="1">
                <a:solidFill>
                  <a:srgbClr val="FF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FLUXNET data </a:t>
            </a:r>
            <a:endParaRPr lang="fr-FR" altLang="en-US" sz="1100" b="1">
              <a:solidFill>
                <a:srgbClr val="FF0000"/>
              </a:solidFill>
            </a:endParaRPr>
          </a:p>
        </p:txBody>
      </p:sp>
      <p:sp>
        <p:nvSpPr>
          <p:cNvPr id="2868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A6079C1B-D2F0-4DE1-9480-7F06822AA132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25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250825" y="3429000"/>
            <a:ext cx="8113713" cy="708025"/>
          </a:xfrm>
        </p:spPr>
        <p:txBody>
          <a:bodyPr/>
          <a:lstStyle/>
          <a:p>
            <a:r>
              <a:rPr lang="fr-FR" altLang="en-US" smtClean="0"/>
              <a:t>Satellite Remote Sensing</a:t>
            </a: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GB" altLang="en-US" sz="1200" smtClean="0">
              <a:latin typeface="Arial" panose="020B0604020202020204" pitchFamily="34" charset="0"/>
            </a:endParaRPr>
          </a:p>
        </p:txBody>
      </p:sp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5295900" y="4149725"/>
            <a:ext cx="3827463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fr-FR" sz="800" dirty="0">
                <a:solidFill>
                  <a:srgbClr val="000000"/>
                </a:solidFill>
                <a:latin typeface="Arial" charset="0"/>
                <a:ea typeface="ＭＳ Ｐゴシック" charset="0"/>
                <a:cs typeface="Times New Roman" charset="0"/>
              </a:rPr>
              <a:t>           </a:t>
            </a:r>
            <a:r>
              <a:rPr lang="en-GB" sz="800" dirty="0">
                <a:solidFill>
                  <a:srgbClr val="000000"/>
                </a:solidFill>
                <a:latin typeface="Arial" charset="0"/>
                <a:ea typeface="ＭＳ Ｐゴシック" charset="0"/>
                <a:cs typeface="Times New Roman" charset="0"/>
              </a:rPr>
              <a:t>METEOSAT (MSG)  EUMETSAT	</a:t>
            </a:r>
            <a:endParaRPr lang="en-GB" sz="800" dirty="0">
              <a:latin typeface="Arial" charset="0"/>
              <a:ea typeface="Times New Roman" charset="0"/>
              <a:cs typeface="Arial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en-GB" sz="1800" dirty="0">
                <a:latin typeface="Arial" charset="0"/>
                <a:ea typeface="Times New Roman" charset="0"/>
                <a:cs typeface="Arial" charset="0"/>
              </a:rPr>
              <a:t>  </a:t>
            </a:r>
          </a:p>
        </p:txBody>
      </p:sp>
      <p:sp>
        <p:nvSpPr>
          <p:cNvPr id="13322" name="Rectangle 8"/>
          <p:cNvSpPr>
            <a:spLocks noChangeArrowheads="1"/>
          </p:cNvSpPr>
          <p:nvPr/>
        </p:nvSpPr>
        <p:spPr bwMode="auto">
          <a:xfrm>
            <a:off x="900113" y="4221163"/>
            <a:ext cx="3384550" cy="21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fr-FR" sz="800" dirty="0">
                <a:solidFill>
                  <a:srgbClr val="000000"/>
                </a:solidFill>
                <a:latin typeface="Arial" charset="0"/>
                <a:ea typeface="ＭＳ Ｐゴシック" charset="0"/>
                <a:cs typeface="Times New Roman" charset="0"/>
              </a:rPr>
              <a:t>                   SMOS ESA	                            METOP ESA	</a:t>
            </a:r>
            <a:endParaRPr lang="en-GB" sz="800" dirty="0">
              <a:latin typeface="Arial" charset="0"/>
              <a:ea typeface="Times New Roman" charset="0"/>
              <a:cs typeface="Arial" charset="0"/>
            </a:endParaRPr>
          </a:p>
        </p:txBody>
      </p:sp>
      <p:pic>
        <p:nvPicPr>
          <p:cNvPr id="297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86"/>
          <a:stretch>
            <a:fillRect/>
          </a:stretch>
        </p:blipFill>
        <p:spPr bwMode="auto">
          <a:xfrm>
            <a:off x="34925" y="1166813"/>
            <a:ext cx="4176713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itle 1"/>
          <p:cNvSpPr txBox="1">
            <a:spLocks/>
          </p:cNvSpPr>
          <p:nvPr/>
        </p:nvSpPr>
        <p:spPr bwMode="auto">
          <a:xfrm>
            <a:off x="493713" y="304800"/>
            <a:ext cx="84709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 anchor="ctr"/>
          <a:lstStyle>
            <a:lvl1pPr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7620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762000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2800">
                <a:solidFill>
                  <a:srgbClr val="0F3692"/>
                </a:solidFill>
                <a:latin typeface="Arial Black" panose="020B0A04020102020204" pitchFamily="34" charset="0"/>
              </a:rPr>
              <a:t>Ground-based conventional observations</a:t>
            </a:r>
          </a:p>
        </p:txBody>
      </p:sp>
      <p:sp>
        <p:nvSpPr>
          <p:cNvPr id="13325" name="Rectangle 3"/>
          <p:cNvSpPr>
            <a:spLocks noChangeArrowheads="1"/>
          </p:cNvSpPr>
          <p:nvPr/>
        </p:nvSpPr>
        <p:spPr bwMode="auto">
          <a:xfrm>
            <a:off x="4284663" y="1484313"/>
            <a:ext cx="1584325" cy="150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Font typeface="Times New Roman" charset="0"/>
              <a:buNone/>
              <a:defRPr/>
            </a:pP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SYNOP/METAR/SHIP stations</a:t>
            </a:r>
          </a:p>
          <a:p>
            <a:pPr algn="just">
              <a:buFont typeface="Times New Roman" charset="0"/>
              <a:buNone/>
              <a:defRPr/>
            </a:pPr>
            <a:endParaRPr lang="fr-FR" sz="10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fr-FR" sz="10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r>
              <a:rPr lang="fr-FR" sz="10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Proximity</a:t>
            </a: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0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map</a:t>
            </a: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for 50000 </a:t>
            </a:r>
            <a:r>
              <a:rPr lang="fr-FR" sz="10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inhabitants</a:t>
            </a: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0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settlement</a:t>
            </a: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. </a:t>
            </a:r>
            <a:b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</a:b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Source: </a:t>
            </a:r>
          </a:p>
          <a:p>
            <a:pPr algn="just">
              <a:buFont typeface="Times New Roman" charset="0"/>
              <a:buNone/>
              <a:defRPr/>
            </a:pPr>
            <a:r>
              <a:rPr lang="fr-FR" sz="10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JRC, World-Bank)</a:t>
            </a:r>
          </a:p>
          <a:p>
            <a:pPr algn="just">
              <a:buFont typeface="Times New Roman" charset="0"/>
              <a:buNone/>
              <a:defRPr/>
            </a:pPr>
            <a:endParaRPr lang="fr-FR" sz="1000" dirty="0">
              <a:latin typeface="Arial" charset="0"/>
              <a:ea typeface="Times New Roman" charset="0"/>
              <a:cs typeface="Arial" charset="0"/>
            </a:endParaRPr>
          </a:p>
        </p:txBody>
      </p:sp>
      <p:pic>
        <p:nvPicPr>
          <p:cNvPr id="2970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13" y="1325563"/>
            <a:ext cx="3132137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3021013"/>
            <a:ext cx="31623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metop_flyby3_l"/>
          <p:cNvPicPr>
            <a:picLocks noChangeAspect="1" noChangeArrowheads="1"/>
          </p:cNvPicPr>
          <p:nvPr/>
        </p:nvPicPr>
        <p:blipFill>
          <a:blip r:embed="rId5"/>
          <a:srcRect l="6294" r="4749" b="11259"/>
          <a:stretch>
            <a:fillRect/>
          </a:stretch>
        </p:blipFill>
        <p:spPr bwMode="auto">
          <a:xfrm>
            <a:off x="2987675" y="4581525"/>
            <a:ext cx="1728788" cy="1724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5" descr="smos1"/>
          <p:cNvPicPr>
            <a:picLocks noChangeAspect="1" noChangeArrowheads="1"/>
          </p:cNvPicPr>
          <p:nvPr/>
        </p:nvPicPr>
        <p:blipFill>
          <a:blip r:embed="rId6"/>
          <a:srcRect l="33853" b="13039"/>
          <a:stretch>
            <a:fillRect/>
          </a:stretch>
        </p:blipFill>
        <p:spPr bwMode="auto">
          <a:xfrm>
            <a:off x="323850" y="4581525"/>
            <a:ext cx="1736725" cy="1735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9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4581525"/>
            <a:ext cx="15843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1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D600C496-9C0F-4B14-A68D-D463597FE409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26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DA754CD8-F338-473E-9D86-7B03F6146366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27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0724" name="Rectangle 1"/>
          <p:cNvSpPr>
            <a:spLocks noChangeArrowheads="1"/>
          </p:cNvSpPr>
          <p:nvPr/>
        </p:nvSpPr>
        <p:spPr bwMode="auto">
          <a:xfrm>
            <a:off x="0" y="5805488"/>
            <a:ext cx="9144000" cy="1052512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542337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Europe 2m forecast errors for March 2001</a:t>
            </a:r>
          </a:p>
        </p:txBody>
      </p:sp>
      <p:pic>
        <p:nvPicPr>
          <p:cNvPr id="307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" t="53893" r="50891" b="3249"/>
          <a:stretch>
            <a:fillRect/>
          </a:stretch>
        </p:blipFill>
        <p:spPr bwMode="auto">
          <a:xfrm>
            <a:off x="693738" y="1631950"/>
            <a:ext cx="3692525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2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" r="2660" b="6375"/>
          <a:stretch>
            <a:fillRect/>
          </a:stretch>
        </p:blipFill>
        <p:spPr bwMode="auto">
          <a:xfrm>
            <a:off x="4872038" y="1476375"/>
            <a:ext cx="3590925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0728" name="Text Box 5"/>
          <p:cNvSpPr txBox="1">
            <a:spLocks noChangeArrowheads="1"/>
          </p:cNvSpPr>
          <p:nvPr/>
        </p:nvSpPr>
        <p:spPr bwMode="auto">
          <a:xfrm>
            <a:off x="2538413" y="1160463"/>
            <a:ext cx="39576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Clr>
                <a:srgbClr val="009900"/>
              </a:buClr>
            </a:pPr>
            <a:r>
              <a:rPr lang="en-GB" altLang="en-US" b="1">
                <a:solidFill>
                  <a:srgbClr val="009900"/>
                </a:solidFill>
              </a:rPr>
              <a:t>72 H FC verifying at 12 UTC</a:t>
            </a:r>
          </a:p>
        </p:txBody>
      </p:sp>
      <p:sp>
        <p:nvSpPr>
          <p:cNvPr id="30729" name="Text Box 6"/>
          <p:cNvSpPr txBox="1">
            <a:spLocks noChangeArrowheads="1"/>
          </p:cNvSpPr>
          <p:nvPr/>
        </p:nvSpPr>
        <p:spPr bwMode="auto">
          <a:xfrm>
            <a:off x="2235200" y="6246813"/>
            <a:ext cx="790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Clr>
                <a:srgbClr val="FF0000"/>
              </a:buClr>
            </a:pPr>
            <a:r>
              <a:rPr lang="en-GB" altLang="en-US" b="1">
                <a:solidFill>
                  <a:srgbClr val="FF0000"/>
                </a:solidFill>
              </a:rPr>
              <a:t>2RH</a:t>
            </a:r>
          </a:p>
        </p:txBody>
      </p:sp>
      <p:sp>
        <p:nvSpPr>
          <p:cNvPr id="30730" name="Text Box 7"/>
          <p:cNvSpPr txBox="1">
            <a:spLocks noChangeArrowheads="1"/>
          </p:cNvSpPr>
          <p:nvPr/>
        </p:nvSpPr>
        <p:spPr bwMode="auto">
          <a:xfrm>
            <a:off x="6386513" y="6246813"/>
            <a:ext cx="534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500"/>
              </a:spcBef>
              <a:buClr>
                <a:srgbClr val="FF0000"/>
              </a:buClr>
            </a:pPr>
            <a:r>
              <a:rPr lang="en-GB" altLang="en-US" b="1">
                <a:solidFill>
                  <a:srgbClr val="FF0000"/>
                </a:solidFill>
              </a:rPr>
              <a:t>2T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 smtClean="0"/>
              <a:t>Soil moisture verification</a:t>
            </a:r>
          </a:p>
        </p:txBody>
      </p:sp>
      <p:pic>
        <p:nvPicPr>
          <p:cNvPr id="31747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484313"/>
            <a:ext cx="5965825" cy="4448175"/>
          </a:xfrm>
        </p:spPr>
      </p:pic>
      <p:sp>
        <p:nvSpPr>
          <p:cNvPr id="31748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GB" altLang="en-US" sz="1200" smtClean="0">
              <a:latin typeface="Arial" panose="020B0604020202020204" pitchFamily="34" charset="0"/>
            </a:endParaRPr>
          </a:p>
        </p:txBody>
      </p:sp>
      <p:sp>
        <p:nvSpPr>
          <p:cNvPr id="77829" name="Rectangle 3"/>
          <p:cNvSpPr>
            <a:spLocks noChangeArrowheads="1"/>
          </p:cNvSpPr>
          <p:nvPr/>
        </p:nvSpPr>
        <p:spPr bwMode="auto">
          <a:xfrm>
            <a:off x="6281738" y="1492250"/>
            <a:ext cx="2665412" cy="150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International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Soil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Moisture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Network (ISMN) TU-Wien </a:t>
            </a:r>
          </a:p>
          <a:p>
            <a:pPr algn="just"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  <a:hlinkClick r:id="rId3"/>
              </a:rPr>
              <a:t>http://www.ipf.tuwien.ac.at/insitu/</a:t>
            </a: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From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Albergel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et al. (2012). </a:t>
            </a:r>
          </a:p>
          <a:p>
            <a:pPr algn="just"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fr-FR" sz="1800" dirty="0">
              <a:latin typeface="Arial" charset="0"/>
              <a:ea typeface="Times New Roman" charset="0"/>
              <a:cs typeface="Arial" charset="0"/>
            </a:endParaRPr>
          </a:p>
        </p:txBody>
      </p:sp>
      <p:sp>
        <p:nvSpPr>
          <p:cNvPr id="3175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FF0274BA-18EE-47C9-8A4C-BDF80AEFF42F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28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64891D88-1E31-4889-BC88-BE0078D4A5D9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29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2772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Soil temperature verification</a:t>
            </a:r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8" t="10045" r="10162" b="10617"/>
          <a:stretch>
            <a:fillRect/>
          </a:stretch>
        </p:blipFill>
        <p:spPr bwMode="auto">
          <a:xfrm>
            <a:off x="371475" y="2105025"/>
            <a:ext cx="2624138" cy="383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0" t="9705" r="10811" b="10617"/>
          <a:stretch>
            <a:fillRect/>
          </a:stretch>
        </p:blipFill>
        <p:spPr bwMode="auto">
          <a:xfrm>
            <a:off x="3132138" y="2103438"/>
            <a:ext cx="2614612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277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8" t="9705" r="10811" b="10275"/>
          <a:stretch>
            <a:fillRect/>
          </a:stretch>
        </p:blipFill>
        <p:spPr bwMode="auto">
          <a:xfrm>
            <a:off x="5972175" y="2052638"/>
            <a:ext cx="2587625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2776" name="Text Box 5"/>
          <p:cNvSpPr txBox="1">
            <a:spLocks noChangeArrowheads="1"/>
          </p:cNvSpPr>
          <p:nvPr/>
        </p:nvSpPr>
        <p:spPr bwMode="auto">
          <a:xfrm>
            <a:off x="1328738" y="1370013"/>
            <a:ext cx="6315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buClr>
                <a:srgbClr val="009900"/>
              </a:buClr>
            </a:pPr>
            <a:r>
              <a:rPr lang="en-GB" altLang="en-US" b="1">
                <a:solidFill>
                  <a:srgbClr val="009900"/>
                </a:solidFill>
              </a:rPr>
              <a:t>Averaged over Germany stations 26 April 2001</a:t>
            </a:r>
          </a:p>
        </p:txBody>
      </p:sp>
      <p:sp>
        <p:nvSpPr>
          <p:cNvPr id="32777" name="Text Box 6"/>
          <p:cNvSpPr txBox="1">
            <a:spLocks noChangeArrowheads="1"/>
          </p:cNvSpPr>
          <p:nvPr/>
        </p:nvSpPr>
        <p:spPr bwMode="auto">
          <a:xfrm>
            <a:off x="615950" y="5876925"/>
            <a:ext cx="2182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  <a:buClr>
                <a:srgbClr val="009900"/>
              </a:buClr>
            </a:pPr>
            <a:r>
              <a:rPr lang="en-GB" altLang="en-US" sz="1800" b="1">
                <a:solidFill>
                  <a:srgbClr val="009900"/>
                </a:solidFill>
              </a:rPr>
              <a:t>Verifying at 15 UTC</a:t>
            </a:r>
          </a:p>
        </p:txBody>
      </p:sp>
      <p:sp>
        <p:nvSpPr>
          <p:cNvPr id="32778" name="Text Box 7"/>
          <p:cNvSpPr txBox="1">
            <a:spLocks noChangeArrowheads="1"/>
          </p:cNvSpPr>
          <p:nvPr/>
        </p:nvSpPr>
        <p:spPr bwMode="auto">
          <a:xfrm>
            <a:off x="3422650" y="5864225"/>
            <a:ext cx="2182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  <a:buClr>
                <a:srgbClr val="009900"/>
              </a:buClr>
            </a:pPr>
            <a:r>
              <a:rPr lang="en-GB" altLang="en-US" sz="1800" b="1">
                <a:solidFill>
                  <a:srgbClr val="009900"/>
                </a:solidFill>
              </a:rPr>
              <a:t>Verifying at 21 UTC</a:t>
            </a:r>
          </a:p>
        </p:txBody>
      </p:sp>
      <p:sp>
        <p:nvSpPr>
          <p:cNvPr id="32779" name="Text Box 8"/>
          <p:cNvSpPr txBox="1">
            <a:spLocks noChangeArrowheads="1"/>
          </p:cNvSpPr>
          <p:nvPr/>
        </p:nvSpPr>
        <p:spPr bwMode="auto">
          <a:xfrm>
            <a:off x="6305550" y="5884863"/>
            <a:ext cx="2182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ts val="1125"/>
              </a:spcBef>
              <a:buClr>
                <a:srgbClr val="009900"/>
              </a:buClr>
            </a:pPr>
            <a:r>
              <a:rPr lang="en-GB" altLang="en-US" sz="1800" b="1">
                <a:solidFill>
                  <a:srgbClr val="009900"/>
                </a:solidFill>
              </a:rPr>
              <a:t>Verifying at 06 UTC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614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FBED1118-1D81-4B48-921D-2DCE0399E7E7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buClr>
                <a:srgbClr val="00AE00"/>
              </a:buCl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00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challenges for Land Surface Modeling</a:t>
            </a: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6027738" cy="5475288"/>
          </a:xfrm>
        </p:spPr>
        <p:txBody>
          <a:bodyPr/>
          <a:lstStyle/>
          <a:p>
            <a:pPr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800" dirty="0" smtClean="0"/>
              <a:t>Capture natural diversity of land surfaces (</a:t>
            </a:r>
            <a:r>
              <a:rPr lang="en-GB" altLang="en-US" sz="1800" u="sng" dirty="0" smtClean="0"/>
              <a:t>heterogeneity</a:t>
            </a:r>
            <a:r>
              <a:rPr lang="en-GB" altLang="en-US" sz="1800" dirty="0" smtClean="0"/>
              <a:t>) via a simple set of equations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800" dirty="0" smtClean="0"/>
          </a:p>
          <a:p>
            <a:pPr>
              <a:lnSpc>
                <a:spcPct val="9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800" dirty="0" smtClean="0"/>
              <a:t>Focus on elements which affects more directly weather and climate (i.e. soil moisture, snow cover).</a:t>
            </a:r>
          </a:p>
        </p:txBody>
      </p:sp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00250"/>
            <a:ext cx="249396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6151" name="Group 4"/>
          <p:cNvGrpSpPr>
            <a:grpSpLocks/>
          </p:cNvGrpSpPr>
          <p:nvPr/>
        </p:nvGrpSpPr>
        <p:grpSpPr bwMode="auto">
          <a:xfrm>
            <a:off x="2744788" y="2000250"/>
            <a:ext cx="2593975" cy="2881313"/>
            <a:chOff x="3672" y="774"/>
            <a:chExt cx="2088" cy="2686"/>
          </a:xfrm>
        </p:grpSpPr>
        <p:pic>
          <p:nvPicPr>
            <p:cNvPr id="61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" y="774"/>
              <a:ext cx="2088" cy="1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1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2" y="2116"/>
              <a:ext cx="2088" cy="1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916113"/>
            <a:ext cx="228917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95288" y="304800"/>
            <a:ext cx="8748712" cy="708025"/>
          </a:xfrm>
        </p:spPr>
        <p:txBody>
          <a:bodyPr/>
          <a:lstStyle/>
          <a:p>
            <a:r>
              <a:rPr lang="it-IT" altLang="en-US" smtClean="0"/>
              <a:t>Land </a:t>
            </a:r>
            <a:r>
              <a:rPr lang="en-GB" altLang="en-US" smtClean="0"/>
              <a:t>Fluxes (E, H</a:t>
            </a:r>
            <a:r>
              <a:rPr lang="en-GB" altLang="en-US" baseline="-25000" smtClean="0"/>
              <a:t>2</a:t>
            </a:r>
            <a:r>
              <a:rPr lang="en-GB" altLang="en-US" smtClean="0"/>
              <a:t>O, CO</a:t>
            </a:r>
            <a:r>
              <a:rPr lang="en-GB" altLang="en-US" baseline="-25000" smtClean="0"/>
              <a:t>2</a:t>
            </a:r>
            <a:r>
              <a:rPr lang="en-GB" altLang="en-US" smtClean="0"/>
              <a:t>) verification</a:t>
            </a:r>
          </a:p>
        </p:txBody>
      </p:sp>
      <p:sp>
        <p:nvSpPr>
          <p:cNvPr id="33795" name="Footer Placeholder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GB" altLang="en-US" sz="1200" smtClean="0">
              <a:latin typeface="Arial" panose="020B0604020202020204" pitchFamily="34" charset="0"/>
            </a:endParaRPr>
          </a:p>
        </p:txBody>
      </p:sp>
      <p:pic>
        <p:nvPicPr>
          <p:cNvPr id="33796" name="Picture 4" descr="npp_fluxnet_networks_fullsiz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171"/>
          <a:stretch>
            <a:fillRect/>
          </a:stretch>
        </p:blipFill>
        <p:spPr bwMode="auto">
          <a:xfrm>
            <a:off x="444500" y="1158875"/>
            <a:ext cx="4748213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5219700" y="1416050"/>
            <a:ext cx="3384550" cy="1692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>
              <a:buFont typeface="Times New Roman" charset="0"/>
              <a:buNone/>
              <a:defRPr/>
            </a:pPr>
            <a:r>
              <a:rPr lang="fr-FR" sz="1200" b="1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FLUXNET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tower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sites:</a:t>
            </a:r>
          </a:p>
          <a:p>
            <a:pPr algn="just"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</a:t>
            </a:r>
          </a:p>
          <a:p>
            <a:pPr algn="just"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  <a:hlinkClick r:id="rId3"/>
              </a:rPr>
              <a:t>http://www.fluxdata.org/</a:t>
            </a:r>
          </a:p>
          <a:p>
            <a:pPr algn="just"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en-GB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en-GB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fr-FR" sz="1800" dirty="0">
              <a:latin typeface="Arial" charset="0"/>
              <a:ea typeface="Times New Roman" charset="0"/>
              <a:cs typeface="Arial" charset="0"/>
            </a:endParaRPr>
          </a:p>
        </p:txBody>
      </p:sp>
      <p:pic>
        <p:nvPicPr>
          <p:cNvPr id="33798" name="Image 2" descr="grd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8" y="3548063"/>
            <a:ext cx="4714875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3"/>
          <p:cNvSpPr>
            <a:spLocks noChangeArrowheads="1"/>
          </p:cNvSpPr>
          <p:nvPr/>
        </p:nvSpPr>
        <p:spPr bwMode="auto">
          <a:xfrm>
            <a:off x="5219700" y="3646488"/>
            <a:ext cx="3384550" cy="1974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 typeface="Times New Roman" charset="0"/>
              <a:buNone/>
              <a:defRPr/>
            </a:pPr>
            <a:r>
              <a:rPr lang="fr-FR" sz="1200" b="1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GRDC </a:t>
            </a:r>
          </a:p>
          <a:p>
            <a:pPr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(Global </a:t>
            </a:r>
            <a:r>
              <a:rPr lang="fr-FR" sz="1200" i="1" dirty="0" err="1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Runoff</a:t>
            </a: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</a:rPr>
              <a:t> Data Centre):</a:t>
            </a:r>
          </a:p>
          <a:p>
            <a:pPr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>
              <a:buFont typeface="Times New Roman" charset="0"/>
              <a:buNone/>
              <a:defRPr/>
            </a:pPr>
            <a:endParaRPr lang="fr-FR" sz="12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buFont typeface="Times New Roman" charset="0"/>
              <a:buNone/>
              <a:defRPr/>
            </a:pPr>
            <a:r>
              <a:rPr lang="fr-FR" sz="1200" i="1" dirty="0">
                <a:solidFill>
                  <a:srgbClr val="000000"/>
                </a:solidFill>
                <a:latin typeface="Helvetica" charset="0"/>
                <a:ea typeface="ＭＳ Ｐゴシック" charset="0"/>
                <a:cs typeface="Times New Roman" charset="0"/>
                <a:hlinkClick r:id="rId5"/>
              </a:rPr>
              <a:t>http://www.gewex.org/grdc.html</a:t>
            </a:r>
          </a:p>
          <a:p>
            <a:pPr>
              <a:buFont typeface="Times New Roman" charset="0"/>
              <a:buNone/>
              <a:defRPr/>
            </a:pPr>
            <a:endParaRPr lang="en-GB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>
              <a:buFont typeface="Times New Roman" charset="0"/>
              <a:buNone/>
              <a:defRPr/>
            </a:pPr>
            <a:endParaRPr lang="en-GB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>
              <a:buFont typeface="Times New Roman" charset="0"/>
              <a:buNone/>
              <a:defRPr/>
            </a:pPr>
            <a:endParaRPr lang="en-GB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  <a:p>
            <a:pPr algn="just">
              <a:buFont typeface="Times New Roman" charset="0"/>
              <a:buNone/>
              <a:defRPr/>
            </a:pPr>
            <a:endParaRPr lang="fr-FR" sz="1200" i="1" dirty="0">
              <a:solidFill>
                <a:srgbClr val="000000"/>
              </a:solidFill>
              <a:latin typeface="Helvetica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38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7FF360CF-7BC6-45F2-8F9A-C69A6D9737FB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30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682FCAC1-24A0-462D-9565-786C99E40D77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31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4820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ECMWF surface model milestones</a:t>
            </a: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112125" cy="5327650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Vegetation based evaporation				</a:t>
            </a:r>
            <a:r>
              <a:rPr lang="en-GB" altLang="en-US" smtClean="0">
                <a:solidFill>
                  <a:srgbClr val="009900"/>
                </a:solidFill>
              </a:rPr>
              <a:t>1989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CY48 (4 layers + …)					</a:t>
            </a:r>
            <a:r>
              <a:rPr lang="en-GB" altLang="en-US" smtClean="0">
                <a:solidFill>
                  <a:srgbClr val="009900"/>
                </a:solidFill>
              </a:rPr>
              <a:t>1993 / ERA15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Initial conditions for soil water				</a:t>
            </a:r>
            <a:r>
              <a:rPr lang="en-GB" altLang="en-US" smtClean="0">
                <a:solidFill>
                  <a:srgbClr val="009900"/>
                </a:solidFill>
              </a:rPr>
              <a:t>1994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Stable BL/soil water freezing				</a:t>
            </a:r>
            <a:r>
              <a:rPr lang="en-GB" altLang="en-US" smtClean="0">
                <a:solidFill>
                  <a:srgbClr val="009900"/>
                </a:solidFill>
              </a:rPr>
              <a:t>1996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Albedo of snow forests					</a:t>
            </a:r>
            <a:r>
              <a:rPr lang="en-GB" altLang="en-US" smtClean="0">
                <a:solidFill>
                  <a:srgbClr val="009900"/>
                </a:solidFill>
              </a:rPr>
              <a:t>1996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OI increments of soil water				</a:t>
            </a:r>
            <a:r>
              <a:rPr lang="en-GB" altLang="en-US" smtClean="0">
                <a:solidFill>
                  <a:srgbClr val="009900"/>
                </a:solidFill>
              </a:rPr>
              <a:t>1999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TESSEL, new snow and sea ice			</a:t>
            </a:r>
            <a:r>
              <a:rPr lang="en-GB" altLang="en-US" smtClean="0">
                <a:solidFill>
                  <a:srgbClr val="009900"/>
                </a:solidFill>
              </a:rPr>
              <a:t>2000 / ERA40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HTESSEL, revised soil hydrology			</a:t>
            </a:r>
            <a:r>
              <a:rPr lang="en-GB" altLang="en-US" smtClean="0">
                <a:solidFill>
                  <a:srgbClr val="009900"/>
                </a:solidFill>
              </a:rPr>
              <a:t>2007 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HTESSEL+SNOW, revised snow	</a:t>
            </a:r>
            <a:r>
              <a:rPr lang="en-GB" altLang="en-US" smtClean="0">
                <a:solidFill>
                  <a:srgbClr val="009900"/>
                </a:solidFill>
              </a:rPr>
              <a:t>			2009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HTESSEL+SNOW+LAI, seasonal vegetation		</a:t>
            </a:r>
            <a:r>
              <a:rPr lang="en-GB" altLang="en-US" smtClean="0">
                <a:solidFill>
                  <a:srgbClr val="009900"/>
                </a:solidFill>
              </a:rPr>
              <a:t>2010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009900"/>
                </a:solidFill>
              </a:rPr>
              <a:t>CHTESSEL (carbon-land surface)			2012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>
                <a:solidFill>
                  <a:srgbClr val="3366FF"/>
                </a:solidFill>
              </a:rPr>
              <a:t>LAKETESSEL (addition of lake tile)</a:t>
            </a:r>
            <a:r>
              <a:rPr lang="en-GB" altLang="en-US" smtClean="0">
                <a:solidFill>
                  <a:srgbClr val="009900"/>
                </a:solidFill>
              </a:rPr>
              <a:t>			</a:t>
            </a:r>
            <a:r>
              <a:rPr lang="en-GB" altLang="en-US" smtClean="0">
                <a:solidFill>
                  <a:srgbClr val="3366FF"/>
                </a:solidFill>
              </a:rPr>
              <a:t>2013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mtClean="0">
              <a:solidFill>
                <a:srgbClr val="009900"/>
              </a:solidFill>
            </a:endParaRP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mtClean="0">
              <a:solidFill>
                <a:srgbClr val="009900"/>
              </a:solidFill>
            </a:endParaRPr>
          </a:p>
          <a:p>
            <a:pP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81801BEE-6705-46A5-B493-9E1335B18EFE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32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0" y="5849938"/>
            <a:ext cx="9144000" cy="1008062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TESSEL model and validation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76788" y="1066800"/>
            <a:ext cx="4114800" cy="6729413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US Summer 1993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Beljaars et al. 1996. MWR, 124, 362-383.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Betts et al. 1996. JGR, </a:t>
            </a:r>
            <a:r>
              <a:rPr lang="en-GB" altLang="en-US" sz="1000" smtClean="0">
                <a:latin typeface="Helvetica" panose="020B0604020202020204" pitchFamily="34" charset="0"/>
                <a:ea typeface="MS PGothic" panose="020B0600070205080204" pitchFamily="34" charset="-128"/>
              </a:rPr>
              <a:t>101D, 7209-7225.</a:t>
            </a:r>
            <a:r>
              <a:rPr lang="en-GB" altLang="en-US" sz="1000" smtClean="0">
                <a:latin typeface="Helvetica" panose="020B0604020202020204" pitchFamily="34" charset="0"/>
              </a:rPr>
              <a:t> </a:t>
            </a:r>
          </a:p>
          <a:p>
            <a:pPr marL="479425" lvl="1" indent="0">
              <a:lnSpc>
                <a:spcPct val="95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Betts, 1999: JGR, 104D, 19,361-19,366.</a:t>
            </a:r>
          </a:p>
          <a:p>
            <a:pPr>
              <a:lnSpc>
                <a:spcPct val="80000"/>
              </a:lnSpc>
              <a:spcBef>
                <a:spcPts val="750"/>
              </a:spcBef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Soil water initial conditions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Viterbo, 1996.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Douville et al, 2000.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Soil freezing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et al., 1999. QJRMS, 125,2401-2426.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Snow forest albedo</a:t>
            </a:r>
          </a:p>
          <a:p>
            <a:pPr marL="479425" lvl="1" indent="0">
              <a:lnSpc>
                <a:spcPct val="8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Betts, 1999. JGR, 104D, 27,803-27,810.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Mississippi river basins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Betts et al., 1998. J. Climate, 11, 2881-2897.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Betts et al., 1999. JGR, 104D,19,293-19,306.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Mackenzie river basin</a:t>
            </a:r>
          </a:p>
          <a:p>
            <a:pPr marL="479425" lvl="1" indent="0">
              <a:lnSpc>
                <a:spcPct val="8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Betts and Viterbo, 2000: J. Hydrometeor, 1, 47-60.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Impact of land on weather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Beljaars, 2002: Springer, </a:t>
            </a:r>
          </a:p>
          <a:p>
            <a:pPr algn="ctr"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2000" smtClean="0"/>
          </a:p>
          <a:p>
            <a:pP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2000" smtClean="0"/>
          </a:p>
        </p:txBody>
      </p:sp>
      <p:sp>
        <p:nvSpPr>
          <p:cNvPr id="35847" name="Rectangle 4"/>
          <p:cNvSpPr>
            <a:spLocks noGrp="1" noChangeArrowheads="1"/>
          </p:cNvSpPr>
          <p:nvPr>
            <p:ph type="body" idx="2"/>
          </p:nvPr>
        </p:nvSpPr>
        <p:spPr>
          <a:xfrm>
            <a:off x="498475" y="1054100"/>
            <a:ext cx="4114800" cy="5994400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Model Description</a:t>
            </a:r>
          </a:p>
          <a:p>
            <a:pPr marL="479425" lvl="1" indent="0">
              <a:lnSpc>
                <a:spcPct val="8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Beljaars, 1995. J. Climate, 2716-2748.</a:t>
            </a:r>
          </a:p>
          <a:p>
            <a:pPr marL="479425" lvl="1" indent="0">
              <a:lnSpc>
                <a:spcPct val="8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van den Hurk et al, 2000. EC Tech Memo 295.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2000" smtClean="0">
                <a:solidFill>
                  <a:srgbClr val="0000FF"/>
                </a:solidFill>
                <a:latin typeface="Helvetica" panose="020B0604020202020204" pitchFamily="34" charset="0"/>
              </a:rPr>
              <a:t>1D validation</a:t>
            </a:r>
          </a:p>
          <a:p>
            <a:pPr marL="479425" lvl="1" indent="0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400" smtClean="0">
                <a:solidFill>
                  <a:srgbClr val="00FF00"/>
                </a:solidFill>
                <a:latin typeface="Helvetica" panose="020B0604020202020204" pitchFamily="34" charset="0"/>
              </a:rPr>
              <a:t>Cabauw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Beljaars and Viterbo, 1994. BLM, 71, 135-149.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Beljaars, 1995. J. Climate.</a:t>
            </a:r>
          </a:p>
          <a:p>
            <a:pPr marL="479425" lvl="1" indent="0">
              <a:lnSpc>
                <a:spcPct val="100000"/>
              </a:lnSpc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400" smtClean="0">
                <a:solidFill>
                  <a:srgbClr val="00FF00"/>
                </a:solidFill>
                <a:latin typeface="Helvetica" panose="020B0604020202020204" pitchFamily="34" charset="0"/>
              </a:rPr>
              <a:t>FIFE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Beljaars, 1995. J. Climate.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Betts et al. 1996. JGR, </a:t>
            </a:r>
            <a:r>
              <a:rPr lang="en-GB" altLang="en-US" sz="1000" smtClean="0">
                <a:latin typeface="Helvetica" panose="020B0604020202020204" pitchFamily="34" charset="0"/>
                <a:ea typeface="MS PGothic" panose="020B0600070205080204" pitchFamily="34" charset="-128"/>
              </a:rPr>
              <a:t>101D, 7209-7225.</a:t>
            </a:r>
            <a:r>
              <a:rPr lang="en-GB" altLang="en-US" sz="1000" smtClean="0">
                <a:latin typeface="Helvetica" panose="020B0604020202020204" pitchFamily="34" charset="0"/>
              </a:rPr>
              <a:t> 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Betts et al., 1998. Mon. Wea. Rev., 126, 186-198.</a:t>
            </a:r>
          </a:p>
          <a:p>
            <a:pPr marL="479425" lvl="1" indent="0">
              <a:lnSpc>
                <a:spcPct val="6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Douville et al, 2000: MWR, 128, 1733-1756.</a:t>
            </a:r>
          </a:p>
          <a:p>
            <a:pPr marL="479425" lvl="1" indent="0">
              <a:lnSpc>
                <a:spcPct val="100000"/>
              </a:lnSpc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400" smtClean="0">
                <a:solidFill>
                  <a:srgbClr val="00FF00"/>
                </a:solidFill>
                <a:latin typeface="Helvetica" panose="020B0604020202020204" pitchFamily="34" charset="0"/>
              </a:rPr>
              <a:t>ARME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Viterbo and Beljaars, 1995. J. Climate.</a:t>
            </a:r>
          </a:p>
          <a:p>
            <a:pPr marL="479425" lvl="1" indent="0">
              <a:lnSpc>
                <a:spcPct val="100000"/>
              </a:lnSpc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400" smtClean="0">
                <a:solidFill>
                  <a:srgbClr val="00FF00"/>
                </a:solidFill>
                <a:latin typeface="Helvetica" panose="020B0604020202020204" pitchFamily="34" charset="0"/>
              </a:rPr>
              <a:t>SEBEX</a:t>
            </a:r>
          </a:p>
          <a:p>
            <a:pPr marL="479425" lvl="1" indent="0">
              <a:lnSpc>
                <a:spcPct val="8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Beljaars and Viterbo, 1999. Cambridge Univ Press.</a:t>
            </a:r>
          </a:p>
          <a:p>
            <a:pPr marL="479425" lvl="1" indent="0">
              <a:lnSpc>
                <a:spcPct val="80000"/>
              </a:lnSpc>
              <a:spcBef>
                <a:spcPts val="375"/>
              </a:spcBef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van den Hurk et al, 2000.</a:t>
            </a:r>
          </a:p>
          <a:p>
            <a:pPr marL="479425" lvl="1" indent="0">
              <a:lnSpc>
                <a:spcPct val="100000"/>
              </a:lnSpc>
              <a:spcAft>
                <a:spcPts val="600"/>
              </a:spcAft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solidFill>
                  <a:srgbClr val="00FF00"/>
                </a:solidFill>
                <a:latin typeface="Helvetica" panose="020B0604020202020204" pitchFamily="34" charset="0"/>
              </a:rPr>
              <a:t>All the above + HAPEX-MOBIHLY+BOREAS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z="1000" smtClean="0">
                <a:latin typeface="Helvetica" panose="020B0604020202020204" pitchFamily="34" charset="0"/>
              </a:rPr>
              <a:t>van den Hurk et al, 2000.</a:t>
            </a:r>
          </a:p>
          <a:p>
            <a:pPr marL="479425" lvl="1" indent="0">
              <a:lnSpc>
                <a:spcPct val="6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000" smtClean="0">
              <a:latin typeface="Helvetica" panose="020B0604020202020204" pitchFamily="34" charset="0"/>
            </a:endParaRPr>
          </a:p>
          <a:p>
            <a:pPr marL="479425" lvl="1" indent="0">
              <a:lnSpc>
                <a:spcPct val="100000"/>
              </a:lnSpc>
              <a:spcAft>
                <a:spcPts val="600"/>
              </a:spcAft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z="1000" smtClean="0">
              <a:latin typeface="Helvetica" panose="020B0604020202020204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F7A85507-D7B1-4394-8B7C-AE504369591F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33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6868" name="Rectangle 1"/>
          <p:cNvSpPr>
            <a:spLocks noChangeArrowheads="1"/>
          </p:cNvSpPr>
          <p:nvPr/>
        </p:nvSpPr>
        <p:spPr bwMode="auto">
          <a:xfrm>
            <a:off x="0" y="5805488"/>
            <a:ext cx="9144000" cy="1052512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(CH)TESSEL scheme in a nutshell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75" y="1563688"/>
            <a:ext cx="3862388" cy="511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3773488"/>
            <a:ext cx="3751263" cy="915987"/>
            <a:chOff x="240" y="2377"/>
            <a:chExt cx="2363" cy="577"/>
          </a:xfrm>
        </p:grpSpPr>
        <p:sp>
          <p:nvSpPr>
            <p:cNvPr id="36887" name="Text Box 5"/>
            <p:cNvSpPr txBox="1">
              <a:spLocks noChangeArrowheads="1"/>
            </p:cNvSpPr>
            <p:nvPr/>
          </p:nvSpPr>
          <p:spPr bwMode="auto">
            <a:xfrm>
              <a:off x="240" y="2377"/>
              <a:ext cx="1224" cy="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High and low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vegetation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treated separately</a:t>
              </a:r>
            </a:p>
          </p:txBody>
        </p:sp>
        <p:sp>
          <p:nvSpPr>
            <p:cNvPr id="36888" name="Line 6"/>
            <p:cNvSpPr>
              <a:spLocks noChangeShapeType="1"/>
            </p:cNvSpPr>
            <p:nvPr/>
          </p:nvSpPr>
          <p:spPr bwMode="auto">
            <a:xfrm flipV="1">
              <a:off x="1469" y="2513"/>
              <a:ext cx="1135" cy="95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89" name="Line 7"/>
            <p:cNvSpPr>
              <a:spLocks noChangeShapeType="1"/>
            </p:cNvSpPr>
            <p:nvPr/>
          </p:nvSpPr>
          <p:spPr bwMode="auto">
            <a:xfrm flipV="1">
              <a:off x="1469" y="2467"/>
              <a:ext cx="851" cy="141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5125" y="5060950"/>
            <a:ext cx="3316288" cy="366713"/>
            <a:chOff x="230" y="3188"/>
            <a:chExt cx="2089" cy="231"/>
          </a:xfrm>
        </p:grpSpPr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230" y="3188"/>
              <a:ext cx="1331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Variable root depth</a:t>
              </a:r>
            </a:p>
          </p:txBody>
        </p:sp>
        <p:sp>
          <p:nvSpPr>
            <p:cNvPr id="36886" name="Line 10"/>
            <p:cNvSpPr>
              <a:spLocks noChangeShapeType="1"/>
            </p:cNvSpPr>
            <p:nvPr/>
          </p:nvSpPr>
          <p:spPr bwMode="auto">
            <a:xfrm>
              <a:off x="1611" y="3303"/>
              <a:ext cx="709" cy="1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44500" y="2017713"/>
            <a:ext cx="3449638" cy="1690687"/>
            <a:chOff x="280" y="1271"/>
            <a:chExt cx="2173" cy="1065"/>
          </a:xfrm>
        </p:grpSpPr>
        <p:sp>
          <p:nvSpPr>
            <p:cNvPr id="36882" name="Text Box 12"/>
            <p:cNvSpPr txBox="1">
              <a:spLocks noChangeArrowheads="1"/>
            </p:cNvSpPr>
            <p:nvPr/>
          </p:nvSpPr>
          <p:spPr bwMode="auto">
            <a:xfrm>
              <a:off x="280" y="1271"/>
              <a:ext cx="1242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Revised canopy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resistances,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including air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humidity stress on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forest</a:t>
              </a:r>
            </a:p>
          </p:txBody>
        </p:sp>
        <p:sp>
          <p:nvSpPr>
            <p:cNvPr id="36883" name="Line 13"/>
            <p:cNvSpPr>
              <a:spLocks noChangeShapeType="1"/>
            </p:cNvSpPr>
            <p:nvPr/>
          </p:nvSpPr>
          <p:spPr bwMode="auto">
            <a:xfrm flipH="1" flipV="1">
              <a:off x="1412" y="1501"/>
              <a:ext cx="664" cy="791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84" name="Line 14"/>
            <p:cNvSpPr>
              <a:spLocks noChangeShapeType="1"/>
            </p:cNvSpPr>
            <p:nvPr/>
          </p:nvSpPr>
          <p:spPr bwMode="auto">
            <a:xfrm>
              <a:off x="1413" y="1502"/>
              <a:ext cx="1040" cy="835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5526088" y="4884738"/>
            <a:ext cx="3111500" cy="1463675"/>
            <a:chOff x="3481" y="3077"/>
            <a:chExt cx="1960" cy="922"/>
          </a:xfrm>
        </p:grpSpPr>
        <p:sp>
          <p:nvSpPr>
            <p:cNvPr id="36880" name="Text Box 16"/>
            <p:cNvSpPr txBox="1">
              <a:spLocks noChangeArrowheads="1"/>
            </p:cNvSpPr>
            <p:nvPr/>
          </p:nvSpPr>
          <p:spPr bwMode="auto">
            <a:xfrm>
              <a:off x="4347" y="3077"/>
              <a:ext cx="1095" cy="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No root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extraction or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deep percolation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in frozen soils</a:t>
              </a:r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 flipH="1">
              <a:off x="3480" y="3493"/>
              <a:ext cx="868" cy="1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6086475" y="2263775"/>
            <a:ext cx="2647950" cy="1911350"/>
            <a:chOff x="3834" y="1426"/>
            <a:chExt cx="1668" cy="1204"/>
          </a:xfrm>
        </p:grpSpPr>
        <p:sp>
          <p:nvSpPr>
            <p:cNvPr id="36878" name="Text Box 19"/>
            <p:cNvSpPr txBox="1">
              <a:spLocks noChangeArrowheads="1"/>
            </p:cNvSpPr>
            <p:nvPr/>
          </p:nvSpPr>
          <p:spPr bwMode="auto">
            <a:xfrm>
              <a:off x="4449" y="1426"/>
              <a:ext cx="1055" cy="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New treatment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of snow under</a:t>
              </a:r>
            </a:p>
            <a:p>
              <a:pPr>
                <a:lnSpc>
                  <a:spcPct val="100000"/>
                </a:lnSpc>
              </a:pPr>
              <a:r>
                <a:rPr lang="en-GB" altLang="en-US" sz="1800" b="1">
                  <a:solidFill>
                    <a:srgbClr val="000000"/>
                  </a:solidFill>
                </a:rPr>
                <a:t>high vegetation</a:t>
              </a:r>
            </a:p>
          </p:txBody>
        </p:sp>
        <p:sp>
          <p:nvSpPr>
            <p:cNvPr id="36879" name="Line 20"/>
            <p:cNvSpPr>
              <a:spLocks noChangeShapeType="1"/>
            </p:cNvSpPr>
            <p:nvPr/>
          </p:nvSpPr>
          <p:spPr bwMode="auto">
            <a:xfrm flipH="1">
              <a:off x="3833" y="1796"/>
              <a:ext cx="616" cy="835"/>
            </a:xfrm>
            <a:prstGeom prst="line">
              <a:avLst/>
            </a:prstGeom>
            <a:noFill/>
            <a:ln w="28440">
              <a:solidFill>
                <a:srgbClr val="0099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6657975" y="3746500"/>
            <a:ext cx="211455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buClr>
                <a:srgbClr val="CECECE"/>
              </a:buClr>
            </a:pPr>
            <a:r>
              <a:rPr lang="en-GB" altLang="en-US" sz="1400" b="1">
                <a:solidFill>
                  <a:srgbClr val="CECECE"/>
                </a:solidFill>
              </a:rPr>
              <a:t>+ 2 tiles (ocean &amp; sea-ice)</a:t>
            </a:r>
            <a:r>
              <a:rPr lang="ar-SA" altLang="en-US" sz="1400" b="1">
                <a:solidFill>
                  <a:srgbClr val="CECECE"/>
                </a:solidFill>
                <a:cs typeface="Times New Roman" panose="02020603050405020304" pitchFamily="18" charset="0"/>
              </a:rPr>
              <a:t>‏</a:t>
            </a:r>
            <a:endParaRPr lang="en-GB" altLang="en-US" sz="1400" b="1">
              <a:solidFill>
                <a:srgbClr val="CECECE"/>
              </a:solidFill>
            </a:endParaRPr>
          </a:p>
        </p:txBody>
      </p:sp>
      <p:sp>
        <p:nvSpPr>
          <p:cNvPr id="36877" name="Rectangle 22"/>
          <p:cNvSpPr>
            <a:spLocks noChangeArrowheads="1"/>
          </p:cNvSpPr>
          <p:nvPr/>
        </p:nvSpPr>
        <p:spPr bwMode="auto">
          <a:xfrm>
            <a:off x="381000" y="1016000"/>
            <a:ext cx="83820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288925" indent="-288925"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8925" algn="l"/>
                <a:tab pos="1203325" algn="l"/>
                <a:tab pos="2117725" algn="l"/>
                <a:tab pos="3032125" algn="l"/>
                <a:tab pos="3946525" algn="l"/>
                <a:tab pos="4860925" algn="l"/>
                <a:tab pos="5775325" algn="l"/>
                <a:tab pos="6689725" algn="l"/>
                <a:tab pos="7604125" algn="l"/>
                <a:tab pos="8518525" algn="l"/>
                <a:tab pos="9432925" algn="l"/>
                <a:tab pos="103473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en-GB" altLang="en-US" sz="2200">
                <a:solidFill>
                  <a:srgbClr val="FF0000"/>
                </a:solidFill>
                <a:latin typeface="Arial" panose="020B0604020202020204" pitchFamily="34" charset="0"/>
              </a:rPr>
              <a:t>T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iled </a:t>
            </a:r>
            <a:r>
              <a:rPr lang="en-GB" altLang="en-US" sz="2200">
                <a:solidFill>
                  <a:srgbClr val="FF0000"/>
                </a:solidFill>
                <a:latin typeface="Arial" panose="020B0604020202020204" pitchFamily="34" charset="0"/>
              </a:rPr>
              <a:t>E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CMWF </a:t>
            </a:r>
            <a:r>
              <a:rPr lang="en-GB" altLang="en-US" sz="220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cheme for </a:t>
            </a:r>
            <a:r>
              <a:rPr lang="en-GB" altLang="en-US" sz="220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urface </a:t>
            </a:r>
            <a:r>
              <a:rPr lang="en-GB" altLang="en-US" sz="2200">
                <a:solidFill>
                  <a:srgbClr val="FF0000"/>
                </a:solidFill>
                <a:latin typeface="Arial" panose="020B0604020202020204" pitchFamily="34" charset="0"/>
              </a:rPr>
              <a:t>E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xchanges over </a:t>
            </a:r>
            <a:r>
              <a:rPr lang="en-GB" altLang="en-US" sz="2200">
                <a:solidFill>
                  <a:srgbClr val="FF0000"/>
                </a:solidFill>
                <a:latin typeface="Arial" panose="020B0604020202020204" pitchFamily="34" charset="0"/>
              </a:rPr>
              <a:t>L</a:t>
            </a:r>
            <a:r>
              <a:rPr lang="en-GB" altLang="en-US" sz="2200">
                <a:solidFill>
                  <a:srgbClr val="000000"/>
                </a:solidFill>
                <a:latin typeface="Arial" panose="020B0604020202020204" pitchFamily="34" charset="0"/>
              </a:rPr>
              <a:t>and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507412" cy="1143000"/>
          </a:xfrm>
        </p:spPr>
        <p:txBody>
          <a:bodyPr/>
          <a:lstStyle/>
          <a:p>
            <a:r>
              <a:rPr lang="en-GB" altLang="en-US" smtClean="0"/>
              <a:t>Land surface model evolution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2339975" y="1268413"/>
            <a:ext cx="2592388" cy="4968875"/>
            <a:chOff x="1474" y="799"/>
            <a:chExt cx="1633" cy="3130"/>
          </a:xfrm>
        </p:grpSpPr>
        <p:graphicFrame>
          <p:nvGraphicFramePr>
            <p:cNvPr id="37924" name="Object 2"/>
            <p:cNvGraphicFramePr>
              <a:graphicFrameLocks noChangeAspect="1"/>
            </p:cNvGraphicFramePr>
            <p:nvPr/>
          </p:nvGraphicFramePr>
          <p:xfrm>
            <a:off x="1474" y="2296"/>
            <a:ext cx="1542" cy="1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28" name="Slide" r:id="rId4" imgW="4572165" imgH="3428869" progId="PowerPoint.Slide.8">
                    <p:embed/>
                  </p:oleObj>
                </mc:Choice>
                <mc:Fallback>
                  <p:oleObj name="Slide" r:id="rId4" imgW="4572165" imgH="3428869" progId="PowerPoint.Slide.8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7549" r="7494" b="-9967"/>
                        <a:stretch>
                          <a:fillRect/>
                        </a:stretch>
                      </p:blipFill>
                      <p:spPr bwMode="auto">
                        <a:xfrm>
                          <a:off x="1474" y="2296"/>
                          <a:ext cx="1542" cy="1633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25" name="Rectangle 6"/>
            <p:cNvSpPr>
              <a:spLocks noChangeArrowheads="1"/>
            </p:cNvSpPr>
            <p:nvPr/>
          </p:nvSpPr>
          <p:spPr bwMode="auto">
            <a:xfrm>
              <a:off x="1610" y="799"/>
              <a:ext cx="1497" cy="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90513" indent="-290513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66763" indent="-28575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buChar char="l"/>
              </a:pPr>
              <a:r>
                <a:rPr lang="en-US" altLang="en-US" sz="1300" b="1">
                  <a:solidFill>
                    <a:srgbClr val="FF0000"/>
                  </a:solidFill>
                  <a:latin typeface="Arial" panose="020B0604020202020204" pitchFamily="34" charset="0"/>
                </a:rPr>
                <a:t>H</a:t>
              </a:r>
              <a:r>
                <a:rPr lang="en-US" altLang="en-US" sz="1300">
                  <a:solidFill>
                    <a:schemeClr val="tx1"/>
                  </a:solidFill>
                  <a:latin typeface="Arial" panose="020B0604020202020204" pitchFamily="34" charset="0"/>
                </a:rPr>
                <a:t>ydrology-</a:t>
              </a:r>
              <a:r>
                <a:rPr lang="en-US" altLang="en-US" sz="1300" b="1">
                  <a:solidFill>
                    <a:srgbClr val="FF0000"/>
                  </a:solidFill>
                  <a:latin typeface="Arial" panose="020B0604020202020204" pitchFamily="34" charset="0"/>
                </a:rPr>
                <a:t>TESSEL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Balsamo et al. (2009)</a:t>
              </a:r>
              <a:b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van den Hurk and Viterbo (2003)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Global Soil Texture (FAO)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New hydraulic properties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 Variable Infiltration capacity &amp; surface runoff revision</a:t>
              </a: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4787900" y="1266825"/>
            <a:ext cx="2160588" cy="4970463"/>
            <a:chOff x="3016" y="798"/>
            <a:chExt cx="1361" cy="3131"/>
          </a:xfrm>
        </p:grpSpPr>
        <p:sp>
          <p:nvSpPr>
            <p:cNvPr id="37913" name="Rectangle 12"/>
            <p:cNvSpPr>
              <a:spLocks noChangeArrowheads="1"/>
            </p:cNvSpPr>
            <p:nvPr/>
          </p:nvSpPr>
          <p:spPr bwMode="auto">
            <a:xfrm>
              <a:off x="3016" y="798"/>
              <a:ext cx="1361" cy="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90513" indent="-290513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66763" indent="-28575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buChar char="l"/>
              </a:pPr>
              <a:r>
                <a:rPr lang="en-US" altLang="en-US" sz="1300" b="1">
                  <a:solidFill>
                    <a:srgbClr val="FF0000"/>
                  </a:solidFill>
                  <a:latin typeface="Arial" panose="020B0604020202020204" pitchFamily="34" charset="0"/>
                </a:rPr>
                <a:t>NEW SNOW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Dutra et al. (2010)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Revised snow density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Liquid water reservoir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Revision of Albedo </a:t>
              </a:r>
              <a:b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and sub-grid snow cover</a:t>
              </a:r>
            </a:p>
          </p:txBody>
        </p:sp>
        <p:grpSp>
          <p:nvGrpSpPr>
            <p:cNvPr id="37914" name="Group 34"/>
            <p:cNvGrpSpPr>
              <a:grpSpLocks/>
            </p:cNvGrpSpPr>
            <p:nvPr/>
          </p:nvGrpSpPr>
          <p:grpSpPr bwMode="auto">
            <a:xfrm>
              <a:off x="3061" y="2296"/>
              <a:ext cx="1225" cy="1633"/>
              <a:chOff x="3061" y="2296"/>
              <a:chExt cx="1225" cy="1633"/>
            </a:xfrm>
          </p:grpSpPr>
          <p:pic>
            <p:nvPicPr>
              <p:cNvPr id="37915" name="Picture 2" descr="tree-snow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2851"/>
              <a:stretch>
                <a:fillRect/>
              </a:stretch>
            </p:blipFill>
            <p:spPr bwMode="auto">
              <a:xfrm>
                <a:off x="3243" y="2385"/>
                <a:ext cx="368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916" name="AutoShape 13"/>
              <p:cNvSpPr>
                <a:spLocks noChangeArrowheads="1"/>
              </p:cNvSpPr>
              <p:nvPr/>
            </p:nvSpPr>
            <p:spPr bwMode="auto">
              <a:xfrm>
                <a:off x="3243" y="3204"/>
                <a:ext cx="862" cy="18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17" name="AutoShape 14"/>
              <p:cNvSpPr>
                <a:spLocks noChangeArrowheads="1"/>
              </p:cNvSpPr>
              <p:nvPr/>
            </p:nvSpPr>
            <p:spPr bwMode="auto">
              <a:xfrm>
                <a:off x="3243" y="3340"/>
                <a:ext cx="862" cy="226"/>
              </a:xfrm>
              <a:prstGeom prst="roundRect">
                <a:avLst>
                  <a:gd name="adj" fmla="val 16667"/>
                </a:avLst>
              </a:prstGeom>
              <a:solidFill>
                <a:srgbClr val="99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18" name="Rectangle 15"/>
              <p:cNvSpPr>
                <a:spLocks noChangeArrowheads="1"/>
              </p:cNvSpPr>
              <p:nvPr/>
            </p:nvSpPr>
            <p:spPr bwMode="auto">
              <a:xfrm>
                <a:off x="3243" y="3340"/>
                <a:ext cx="862" cy="45"/>
              </a:xfrm>
              <a:prstGeom prst="rect">
                <a:avLst/>
              </a:prstGeom>
              <a:solidFill>
                <a:srgbClr val="007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19" name="Rectangle 16"/>
              <p:cNvSpPr>
                <a:spLocks noChangeArrowheads="1"/>
              </p:cNvSpPr>
              <p:nvPr/>
            </p:nvSpPr>
            <p:spPr bwMode="auto">
              <a:xfrm>
                <a:off x="3061" y="2296"/>
                <a:ext cx="1225" cy="163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20" name="AutoShape 17"/>
              <p:cNvSpPr>
                <a:spLocks noChangeArrowheads="1"/>
              </p:cNvSpPr>
              <p:nvPr/>
            </p:nvSpPr>
            <p:spPr bwMode="auto">
              <a:xfrm rot="5171156">
                <a:off x="3336" y="2701"/>
                <a:ext cx="135" cy="47"/>
              </a:xfrm>
              <a:prstGeom prst="homePlate">
                <a:avLst>
                  <a:gd name="adj" fmla="val 271702"/>
                </a:avLst>
              </a:prstGeom>
              <a:solidFill>
                <a:srgbClr val="0004A2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21" name="AutoShape 18"/>
              <p:cNvSpPr>
                <a:spLocks noChangeArrowheads="1"/>
              </p:cNvSpPr>
              <p:nvPr/>
            </p:nvSpPr>
            <p:spPr bwMode="auto">
              <a:xfrm rot="5400000">
                <a:off x="3468" y="2703"/>
                <a:ext cx="142" cy="44"/>
              </a:xfrm>
              <a:prstGeom prst="homePlate">
                <a:avLst>
                  <a:gd name="adj" fmla="val 305276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pic>
            <p:nvPicPr>
              <p:cNvPr id="37922" name="Picture 19" descr="tree-snow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6" y="2385"/>
                <a:ext cx="504" cy="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923" name="Rectangle 22"/>
              <p:cNvSpPr>
                <a:spLocks noChangeArrowheads="1"/>
              </p:cNvSpPr>
              <p:nvPr/>
            </p:nvSpPr>
            <p:spPr bwMode="auto">
              <a:xfrm flipV="1">
                <a:off x="3336" y="3204"/>
                <a:ext cx="406" cy="45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</p:grp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34925" y="1295400"/>
            <a:ext cx="2822575" cy="4941888"/>
            <a:chOff x="22" y="816"/>
            <a:chExt cx="1778" cy="3113"/>
          </a:xfrm>
        </p:grpSpPr>
        <p:pic>
          <p:nvPicPr>
            <p:cNvPr id="37911" name="Picture 7" descr="sfc_model_sketch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5348" b="-2394"/>
            <a:stretch>
              <a:fillRect/>
            </a:stretch>
          </p:blipFill>
          <p:spPr bwMode="auto">
            <a:xfrm>
              <a:off x="70" y="2304"/>
              <a:ext cx="1359" cy="16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912" name="Rectangle 8"/>
            <p:cNvSpPr>
              <a:spLocks noChangeArrowheads="1"/>
            </p:cNvSpPr>
            <p:nvPr/>
          </p:nvSpPr>
          <p:spPr bwMode="auto">
            <a:xfrm>
              <a:off x="22" y="816"/>
              <a:ext cx="1778" cy="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90513" indent="-290513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66763" indent="-28575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  <a:buFont typeface="Wingdings" panose="05000000000000000000" pitchFamily="2" charset="2"/>
                <a:buChar char="l"/>
              </a:pPr>
              <a:r>
                <a:rPr lang="en-US" altLang="en-US" sz="1300" b="1">
                  <a:solidFill>
                    <a:srgbClr val="FF0000"/>
                  </a:solidFill>
                  <a:latin typeface="Arial" panose="020B0604020202020204" pitchFamily="34" charset="0"/>
                </a:rPr>
                <a:t>TESSEL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Van den Hurk et al. (2000) </a:t>
              </a:r>
              <a:b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</a:b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Viterbo and Beljaars (1995), Viterbo et al (1999) 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Up to 8 tiles (binary Land-Sea mask)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>
                  <a:solidFill>
                    <a:schemeClr val="tx1"/>
                  </a:solidFill>
                  <a:latin typeface="Arial" panose="020B0604020202020204" pitchFamily="34" charset="0"/>
                </a:rPr>
                <a:t>GLCC veg. (BATS-like)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None/>
              </a:pPr>
              <a:r>
                <a:rPr lang="en-US" altLang="en-US" sz="1000" u="sng">
                  <a:solidFill>
                    <a:schemeClr val="tx1"/>
                  </a:solidFill>
                  <a:latin typeface="Arial" panose="020B0604020202020204" pitchFamily="34" charset="0"/>
                </a:rPr>
                <a:t>ERA-40 and ERA-I scheme</a:t>
              </a:r>
            </a:p>
            <a:p>
              <a:pPr lvl="1">
                <a:spcAft>
                  <a:spcPts val="1000"/>
                </a:spcAft>
                <a:buClr>
                  <a:schemeClr val="tx1"/>
                </a:buClr>
                <a:buFont typeface="Arial" panose="020B0604020202020204" pitchFamily="34" charset="0"/>
                <a:buChar char="-"/>
              </a:pPr>
              <a:endParaRPr lang="en-US" altLang="en-US" sz="10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7895" name="Rectangle 23"/>
          <p:cNvSpPr>
            <a:spLocks noChangeArrowheads="1"/>
          </p:cNvSpPr>
          <p:nvPr/>
        </p:nvSpPr>
        <p:spPr bwMode="auto">
          <a:xfrm>
            <a:off x="107950" y="981075"/>
            <a:ext cx="2592388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7896" name="Rectangle 24"/>
          <p:cNvSpPr>
            <a:spLocks noChangeArrowheads="1"/>
          </p:cNvSpPr>
          <p:nvPr/>
        </p:nvSpPr>
        <p:spPr bwMode="auto">
          <a:xfrm>
            <a:off x="2700338" y="981075"/>
            <a:ext cx="1943100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7897" name="Rectangle 25"/>
          <p:cNvSpPr>
            <a:spLocks noChangeArrowheads="1"/>
          </p:cNvSpPr>
          <p:nvPr/>
        </p:nvSpPr>
        <p:spPr bwMode="auto">
          <a:xfrm>
            <a:off x="4643438" y="981075"/>
            <a:ext cx="938212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7898" name="Rectangle 26"/>
          <p:cNvSpPr>
            <a:spLocks noChangeArrowheads="1"/>
          </p:cNvSpPr>
          <p:nvPr/>
        </p:nvSpPr>
        <p:spPr bwMode="auto">
          <a:xfrm>
            <a:off x="5581650" y="981075"/>
            <a:ext cx="503238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7899" name="Text Box 27"/>
          <p:cNvSpPr txBox="1">
            <a:spLocks noChangeArrowheads="1"/>
          </p:cNvSpPr>
          <p:nvPr/>
        </p:nvSpPr>
        <p:spPr bwMode="auto">
          <a:xfrm>
            <a:off x="250825" y="981075"/>
            <a:ext cx="73723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000" b="1">
                <a:solidFill>
                  <a:schemeClr val="tx1"/>
                </a:solidFill>
              </a:rPr>
              <a:t>2000/06                                                                   2007/11                                             2009/03                2009/09                                      2010</a:t>
            </a:r>
          </a:p>
        </p:txBody>
      </p:sp>
      <p:sp>
        <p:nvSpPr>
          <p:cNvPr id="37900" name="Rectangle 28"/>
          <p:cNvSpPr>
            <a:spLocks noChangeArrowheads="1"/>
          </p:cNvSpPr>
          <p:nvPr/>
        </p:nvSpPr>
        <p:spPr bwMode="auto">
          <a:xfrm>
            <a:off x="5580063" y="981075"/>
            <a:ext cx="1296987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37901" name="Rectangle 29"/>
          <p:cNvSpPr>
            <a:spLocks noChangeArrowheads="1"/>
          </p:cNvSpPr>
          <p:nvPr/>
        </p:nvSpPr>
        <p:spPr bwMode="auto">
          <a:xfrm>
            <a:off x="6877050" y="981075"/>
            <a:ext cx="2087563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endParaRPr lang="en-US" altLang="en-US">
              <a:solidFill>
                <a:schemeClr val="tx1"/>
              </a:solidFill>
            </a:endParaRPr>
          </a:p>
        </p:txBody>
      </p: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6826250" y="1262063"/>
            <a:ext cx="2209800" cy="4975225"/>
            <a:chOff x="6897688" y="1262063"/>
            <a:chExt cx="2209800" cy="4975249"/>
          </a:xfrm>
        </p:grpSpPr>
        <p:grpSp>
          <p:nvGrpSpPr>
            <p:cNvPr id="37904" name="Group 38"/>
            <p:cNvGrpSpPr>
              <a:grpSpLocks/>
            </p:cNvGrpSpPr>
            <p:nvPr/>
          </p:nvGrpSpPr>
          <p:grpSpPr bwMode="auto">
            <a:xfrm>
              <a:off x="6897688" y="1262063"/>
              <a:ext cx="2209800" cy="4975249"/>
              <a:chOff x="6897688" y="1262063"/>
              <a:chExt cx="2209800" cy="4975249"/>
            </a:xfrm>
          </p:grpSpPr>
          <p:sp>
            <p:nvSpPr>
              <p:cNvPr id="37907" name="Rectangle 9"/>
              <p:cNvSpPr>
                <a:spLocks noChangeArrowheads="1"/>
              </p:cNvSpPr>
              <p:nvPr/>
            </p:nvSpPr>
            <p:spPr bwMode="auto">
              <a:xfrm>
                <a:off x="6897688" y="1262063"/>
                <a:ext cx="2209800" cy="2449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290513" indent="-290513" defTabSz="7620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 defTabSz="7620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 defTabSz="7620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 defTabSz="7620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 defTabSz="7620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7620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7620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7620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7620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lnSpc>
                    <a:spcPts val="2500"/>
                  </a:lnSpc>
                  <a:spcAft>
                    <a:spcPts val="100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l"/>
                </a:pPr>
                <a:r>
                  <a:rPr lang="en-US" altLang="en-US" sz="13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NEW LAI</a:t>
                </a:r>
                <a:r>
                  <a:rPr lang="en-US" altLang="en-US" sz="1300">
                    <a:solidFill>
                      <a:srgbClr val="FF0000"/>
                    </a:solidFill>
                    <a:latin typeface="Arial" panose="020B0604020202020204" pitchFamily="34" charset="0"/>
                  </a:rPr>
                  <a:t/>
                </a:r>
                <a:br>
                  <a:rPr lang="en-US" altLang="en-US" sz="1300">
                    <a:solidFill>
                      <a:srgbClr val="FF0000"/>
                    </a:solidFill>
                    <a:latin typeface="Arial" panose="020B0604020202020204" pitchFamily="34" charset="0"/>
                  </a:rPr>
                </a:br>
                <a:r>
                  <a:rPr lang="en-US" altLang="en-US" sz="1300">
                    <a:solidFill>
                      <a:schemeClr val="tx1"/>
                    </a:solidFill>
                    <a:latin typeface="Arial" panose="020B0604020202020204" pitchFamily="34" charset="0"/>
                  </a:rPr>
                  <a:t>   </a:t>
                </a:r>
                <a: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  <a:t>Boussetta et al. (2010)</a:t>
                </a:r>
                <a:b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</a:br>
                <a: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  <a:t>    New satellite-based</a:t>
                </a:r>
                <a:b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</a:br>
                <a: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  <a:t>    Leaf-Area-Index</a:t>
                </a:r>
              </a:p>
              <a:p>
                <a:pPr>
                  <a:lnSpc>
                    <a:spcPts val="2500"/>
                  </a:lnSpc>
                  <a:spcAft>
                    <a:spcPts val="1000"/>
                  </a:spcAft>
                  <a:buClr>
                    <a:schemeClr val="hlink"/>
                  </a:buClr>
                  <a:buFont typeface="Wingdings" panose="05000000000000000000" pitchFamily="2" charset="2"/>
                  <a:buChar char="l"/>
                </a:pPr>
                <a:r>
                  <a:rPr lang="en-US" altLang="en-US" sz="1300" b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SOIL Evaporation</a:t>
                </a:r>
                <a:br>
                  <a:rPr lang="en-US" altLang="en-US" sz="1300" b="1">
                    <a:solidFill>
                      <a:srgbClr val="FF0000"/>
                    </a:solidFill>
                    <a:latin typeface="Arial" panose="020B0604020202020204" pitchFamily="34" charset="0"/>
                  </a:rPr>
                </a:br>
                <a:r>
                  <a:rPr lang="en-US" altLang="en-US" sz="1000">
                    <a:solidFill>
                      <a:schemeClr val="tx1"/>
                    </a:solidFill>
                    <a:latin typeface="Arial" panose="020B0604020202020204" pitchFamily="34" charset="0"/>
                  </a:rPr>
                  <a:t>Mahfouf and Noilhan (1991)</a:t>
                </a:r>
                <a: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  <a:t/>
                </a:r>
                <a:br>
                  <a:rPr lang="en-US" altLang="en-US" sz="1400">
                    <a:solidFill>
                      <a:schemeClr val="tx1"/>
                    </a:solidFill>
                    <a:latin typeface="Arial" panose="020B0604020202020204" pitchFamily="34" charset="0"/>
                  </a:rPr>
                </a:br>
                <a:r>
                  <a:rPr lang="en-US" altLang="en-US" sz="1300">
                    <a:solidFill>
                      <a:schemeClr val="tx1"/>
                    </a:solidFill>
                    <a:latin typeface="Arial" panose="020B0604020202020204" pitchFamily="34" charset="0"/>
                  </a:rPr>
                  <a:t/>
                </a:r>
                <a:br>
                  <a:rPr lang="en-US" altLang="en-US" sz="1300">
                    <a:solidFill>
                      <a:schemeClr val="tx1"/>
                    </a:solidFill>
                    <a:latin typeface="Arial" panose="020B0604020202020204" pitchFamily="34" charset="0"/>
                  </a:rPr>
                </a:br>
                <a:r>
                  <a:rPr lang="en-US" altLang="en-US" sz="130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  </a:t>
                </a:r>
                <a:endParaRPr lang="en-US" altLang="en-US" sz="1000">
                  <a:latin typeface="Arial" panose="020B0604020202020204" pitchFamily="34" charset="0"/>
                </a:endParaRPr>
              </a:p>
            </p:txBody>
          </p:sp>
          <p:sp>
            <p:nvSpPr>
              <p:cNvPr id="37908" name="Oval 21"/>
              <p:cNvSpPr>
                <a:spLocks noChangeArrowheads="1"/>
              </p:cNvSpPr>
              <p:nvPr/>
            </p:nvSpPr>
            <p:spPr bwMode="auto">
              <a:xfrm rot="266628">
                <a:off x="7378700" y="4367213"/>
                <a:ext cx="1223963" cy="28733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7909" name="Rectangle 36"/>
              <p:cNvSpPr>
                <a:spLocks noChangeArrowheads="1"/>
              </p:cNvSpPr>
              <p:nvPr/>
            </p:nvSpPr>
            <p:spPr bwMode="auto">
              <a:xfrm>
                <a:off x="6929454" y="3643314"/>
                <a:ext cx="2071702" cy="259399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 defTabSz="914400">
                  <a:lnSpc>
                    <a:spcPct val="100000"/>
                  </a:lnSpc>
                  <a:buClrTx/>
                  <a:buSzTx/>
                  <a:buFontTx/>
                  <a:buNone/>
                </a:pPr>
                <a:endParaRPr lang="en-US" altLang="en-US" b="1">
                  <a:solidFill>
                    <a:schemeClr val="tx1"/>
                  </a:solidFill>
                  <a:latin typeface="Times" panose="02020603050405020304" pitchFamily="18" charset="0"/>
                </a:endParaRPr>
              </a:p>
            </p:txBody>
          </p:sp>
          <p:pic>
            <p:nvPicPr>
              <p:cNvPr id="37910" name="Picture 37" descr="2775011897_19b6365f4f_o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43768" y="3786190"/>
                <a:ext cx="1643074" cy="13573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7905" name="Picture 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1" r="11765" b="38782"/>
            <a:stretch>
              <a:fillRect/>
            </a:stretch>
          </p:blipFill>
          <p:spPr bwMode="auto">
            <a:xfrm>
              <a:off x="7072330" y="5357826"/>
              <a:ext cx="1857388" cy="571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cxnSp>
          <p:nvCxnSpPr>
            <p:cNvPr id="37906" name="Straight Connector 40"/>
            <p:cNvCxnSpPr>
              <a:cxnSpLocks noChangeShapeType="1"/>
            </p:cNvCxnSpPr>
            <p:nvPr/>
          </p:nvCxnSpPr>
          <p:spPr bwMode="auto">
            <a:xfrm flipV="1">
              <a:off x="7429520" y="5429264"/>
              <a:ext cx="714380" cy="35719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7903" name="Slide Number Placeholder 3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788E7D8A-D0E7-4E84-AF17-2F3E31ACDCAC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34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Strategy for land surface model development at ECMWF (applied)</a:t>
            </a:r>
            <a:endParaRPr lang="en-US" altLang="en-US" smtClean="0">
              <a:solidFill>
                <a:schemeClr val="hlink"/>
              </a:solidFill>
            </a:endParaRPr>
          </a:p>
        </p:txBody>
      </p:sp>
      <p:grpSp>
        <p:nvGrpSpPr>
          <p:cNvPr id="2" name="Group 1028"/>
          <p:cNvGrpSpPr>
            <a:grpSpLocks/>
          </p:cNvGrpSpPr>
          <p:nvPr/>
        </p:nvGrpSpPr>
        <p:grpSpPr bwMode="auto">
          <a:xfrm>
            <a:off x="304800" y="1436688"/>
            <a:ext cx="2362200" cy="1600200"/>
            <a:chOff x="192" y="864"/>
            <a:chExt cx="1488" cy="1008"/>
          </a:xfrm>
          <a:solidFill>
            <a:srgbClr val="3366FF"/>
          </a:solidFill>
        </p:grpSpPr>
        <p:sp>
          <p:nvSpPr>
            <p:cNvPr id="86046" name="AutoShape 1029"/>
            <p:cNvSpPr>
              <a:spLocks noChangeArrowheads="1"/>
            </p:cNvSpPr>
            <p:nvPr/>
          </p:nvSpPr>
          <p:spPr bwMode="auto">
            <a:xfrm>
              <a:off x="192" y="864"/>
              <a:ext cx="1488" cy="1008"/>
            </a:xfrm>
            <a:prstGeom prst="cube">
              <a:avLst>
                <a:gd name="adj" fmla="val 25000"/>
              </a:avLst>
            </a:prstGeom>
            <a:grp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6047" name="Text Box 1030"/>
            <p:cNvSpPr txBox="1">
              <a:spLocks noChangeArrowheads="1"/>
            </p:cNvSpPr>
            <p:nvPr/>
          </p:nvSpPr>
          <p:spPr bwMode="auto">
            <a:xfrm>
              <a:off x="384" y="1200"/>
              <a:ext cx="912" cy="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defRPr sz="2400">
                  <a:solidFill>
                    <a:schemeClr val="bg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Times New Roman" charset="0"/>
                <a:buNone/>
                <a:defRPr/>
              </a:pPr>
              <a:r>
                <a:rPr lang="en-US" smtClean="0">
                  <a:solidFill>
                    <a:schemeClr val="tx1"/>
                  </a:solidFill>
                </a:rPr>
                <a:t>Site runs </a:t>
              </a:r>
              <a:br>
                <a:rPr lang="en-US" smtClean="0">
                  <a:solidFill>
                    <a:schemeClr val="tx1"/>
                  </a:solidFill>
                </a:rPr>
              </a:br>
              <a:r>
                <a:rPr lang="en-US" smtClean="0">
                  <a:solidFill>
                    <a:schemeClr val="tx1"/>
                  </a:solidFill>
                </a:rPr>
                <a:t> (Offline)</a:t>
              </a:r>
            </a:p>
          </p:txBody>
        </p:sp>
      </p:grpSp>
      <p:grpSp>
        <p:nvGrpSpPr>
          <p:cNvPr id="3" name="Group 1031"/>
          <p:cNvGrpSpPr>
            <a:grpSpLocks/>
          </p:cNvGrpSpPr>
          <p:nvPr/>
        </p:nvGrpSpPr>
        <p:grpSpPr bwMode="auto">
          <a:xfrm>
            <a:off x="1905000" y="2179638"/>
            <a:ext cx="2362200" cy="1600200"/>
            <a:chOff x="1200" y="1527"/>
            <a:chExt cx="1488" cy="1008"/>
          </a:xfrm>
        </p:grpSpPr>
        <p:sp>
          <p:nvSpPr>
            <p:cNvPr id="38941" name="AutoShape 1032"/>
            <p:cNvSpPr>
              <a:spLocks noChangeArrowheads="1"/>
            </p:cNvSpPr>
            <p:nvPr/>
          </p:nvSpPr>
          <p:spPr bwMode="auto">
            <a:xfrm>
              <a:off x="1200" y="1527"/>
              <a:ext cx="1488" cy="1008"/>
            </a:xfrm>
            <a:prstGeom prst="cube">
              <a:avLst>
                <a:gd name="adj" fmla="val 25000"/>
              </a:avLst>
            </a:prstGeom>
            <a:solidFill>
              <a:srgbClr val="66FF3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38942" name="Text Box 1033"/>
            <p:cNvSpPr txBox="1">
              <a:spLocks noChangeArrowheads="1"/>
            </p:cNvSpPr>
            <p:nvPr/>
          </p:nvSpPr>
          <p:spPr bwMode="auto">
            <a:xfrm>
              <a:off x="1392" y="1911"/>
              <a:ext cx="1056" cy="518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2D runs</a:t>
              </a:r>
              <a:br>
                <a:rPr lang="en-US" altLang="en-US">
                  <a:solidFill>
                    <a:schemeClr val="tx1"/>
                  </a:solidFill>
                </a:rPr>
              </a:br>
              <a:r>
                <a:rPr lang="en-US" altLang="en-US">
                  <a:solidFill>
                    <a:schemeClr val="tx1"/>
                  </a:solidFill>
                </a:rPr>
                <a:t>  (Offline)</a:t>
              </a:r>
            </a:p>
          </p:txBody>
        </p:sp>
      </p:grpSp>
      <p:grpSp>
        <p:nvGrpSpPr>
          <p:cNvPr id="4" name="Group 1034"/>
          <p:cNvGrpSpPr>
            <a:grpSpLocks/>
          </p:cNvGrpSpPr>
          <p:nvPr/>
        </p:nvGrpSpPr>
        <p:grpSpPr bwMode="auto">
          <a:xfrm>
            <a:off x="3429000" y="2789238"/>
            <a:ext cx="2362200" cy="1600200"/>
            <a:chOff x="2208" y="2256"/>
            <a:chExt cx="1488" cy="1008"/>
          </a:xfrm>
        </p:grpSpPr>
        <p:sp>
          <p:nvSpPr>
            <p:cNvPr id="38939" name="AutoShape 1035"/>
            <p:cNvSpPr>
              <a:spLocks noChangeArrowheads="1"/>
            </p:cNvSpPr>
            <p:nvPr/>
          </p:nvSpPr>
          <p:spPr bwMode="auto">
            <a:xfrm>
              <a:off x="2208" y="2256"/>
              <a:ext cx="1488" cy="1008"/>
            </a:xfrm>
            <a:prstGeom prst="cube">
              <a:avLst>
                <a:gd name="adj" fmla="val 25000"/>
              </a:avLst>
            </a:prstGeom>
            <a:solidFill>
              <a:srgbClr val="C98428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38940" name="Text Box 1036"/>
            <p:cNvSpPr txBox="1">
              <a:spLocks noChangeArrowheads="1"/>
            </p:cNvSpPr>
            <p:nvPr/>
          </p:nvSpPr>
          <p:spPr bwMode="auto">
            <a:xfrm>
              <a:off x="2400" y="2640"/>
              <a:ext cx="1056" cy="518"/>
            </a:xfrm>
            <a:prstGeom prst="rect">
              <a:avLst/>
            </a:prstGeom>
            <a:solidFill>
              <a:srgbClr val="C984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Global (Offline)</a:t>
              </a:r>
            </a:p>
          </p:txBody>
        </p:sp>
      </p:grpSp>
      <p:grpSp>
        <p:nvGrpSpPr>
          <p:cNvPr id="5" name="Group 1037"/>
          <p:cNvGrpSpPr>
            <a:grpSpLocks/>
          </p:cNvGrpSpPr>
          <p:nvPr/>
        </p:nvGrpSpPr>
        <p:grpSpPr bwMode="auto">
          <a:xfrm>
            <a:off x="4953000" y="3398838"/>
            <a:ext cx="2362200" cy="1600200"/>
            <a:chOff x="3072" y="2784"/>
            <a:chExt cx="1488" cy="1008"/>
          </a:xfrm>
        </p:grpSpPr>
        <p:sp>
          <p:nvSpPr>
            <p:cNvPr id="38937" name="AutoShape 1038"/>
            <p:cNvSpPr>
              <a:spLocks noChangeArrowheads="1"/>
            </p:cNvSpPr>
            <p:nvPr/>
          </p:nvSpPr>
          <p:spPr bwMode="auto">
            <a:xfrm>
              <a:off x="3072" y="2784"/>
              <a:ext cx="1488" cy="1008"/>
            </a:xfrm>
            <a:prstGeom prst="cube">
              <a:avLst>
                <a:gd name="adj" fmla="val 25000"/>
              </a:avLst>
            </a:prstGeom>
            <a:solidFill>
              <a:srgbClr val="9933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sp>
          <p:nvSpPr>
            <p:cNvPr id="38938" name="Text Box 1039"/>
            <p:cNvSpPr txBox="1">
              <a:spLocks noChangeArrowheads="1"/>
            </p:cNvSpPr>
            <p:nvPr/>
          </p:nvSpPr>
          <p:spPr bwMode="auto">
            <a:xfrm>
              <a:off x="3216" y="3216"/>
              <a:ext cx="1056" cy="51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en-US">
                  <a:solidFill>
                    <a:schemeClr val="tx1"/>
                  </a:solidFill>
                </a:rPr>
                <a:t>Coupled</a:t>
              </a:r>
              <a:br>
                <a:rPr lang="en-US" altLang="en-US">
                  <a:solidFill>
                    <a:schemeClr val="tx1"/>
                  </a:solidFill>
                </a:rPr>
              </a:br>
              <a:r>
                <a:rPr lang="en-US" altLang="en-US">
                  <a:solidFill>
                    <a:schemeClr val="tx1"/>
                  </a:solidFill>
                </a:rPr>
                <a:t>  GCM</a:t>
              </a:r>
            </a:p>
          </p:txBody>
        </p:sp>
      </p:grpSp>
      <p:grpSp>
        <p:nvGrpSpPr>
          <p:cNvPr id="6" name="Group 1043"/>
          <p:cNvGrpSpPr>
            <a:grpSpLocks/>
          </p:cNvGrpSpPr>
          <p:nvPr/>
        </p:nvGrpSpPr>
        <p:grpSpPr bwMode="auto">
          <a:xfrm>
            <a:off x="206375" y="1357313"/>
            <a:ext cx="1592263" cy="5089525"/>
            <a:chOff x="130" y="814"/>
            <a:chExt cx="1003" cy="3054"/>
          </a:xfrm>
        </p:grpSpPr>
        <p:sp>
          <p:nvSpPr>
            <p:cNvPr id="38935" name="Line 1044"/>
            <p:cNvSpPr>
              <a:spLocks noChangeShapeType="1"/>
            </p:cNvSpPr>
            <p:nvPr/>
          </p:nvSpPr>
          <p:spPr bwMode="auto">
            <a:xfrm>
              <a:off x="130" y="814"/>
              <a:ext cx="0" cy="3054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36" name="Text Box 1045"/>
            <p:cNvSpPr txBox="1">
              <a:spLocks noChangeArrowheads="1"/>
            </p:cNvSpPr>
            <p:nvPr/>
          </p:nvSpPr>
          <p:spPr bwMode="auto">
            <a:xfrm>
              <a:off x="207" y="3544"/>
              <a:ext cx="926" cy="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>
                  <a:solidFill>
                    <a:schemeClr val="tx1"/>
                  </a:solidFill>
                </a:rPr>
                <a:t>Generality</a:t>
              </a:r>
            </a:p>
          </p:txBody>
        </p:sp>
      </p:grpSp>
      <p:grpSp>
        <p:nvGrpSpPr>
          <p:cNvPr id="7" name="Group 1046"/>
          <p:cNvGrpSpPr>
            <a:grpSpLocks/>
          </p:cNvGrpSpPr>
          <p:nvPr/>
        </p:nvGrpSpPr>
        <p:grpSpPr bwMode="auto">
          <a:xfrm>
            <a:off x="190500" y="1341438"/>
            <a:ext cx="8824913" cy="582612"/>
            <a:chOff x="120" y="804"/>
            <a:chExt cx="5559" cy="367"/>
          </a:xfrm>
        </p:grpSpPr>
        <p:sp>
          <p:nvSpPr>
            <p:cNvPr id="38933" name="Line 1047"/>
            <p:cNvSpPr>
              <a:spLocks noChangeShapeType="1"/>
            </p:cNvSpPr>
            <p:nvPr/>
          </p:nvSpPr>
          <p:spPr bwMode="auto">
            <a:xfrm>
              <a:off x="120" y="804"/>
              <a:ext cx="5559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934" name="Text Box 1048"/>
            <p:cNvSpPr txBox="1">
              <a:spLocks noChangeArrowheads="1"/>
            </p:cNvSpPr>
            <p:nvPr/>
          </p:nvSpPr>
          <p:spPr bwMode="auto">
            <a:xfrm>
              <a:off x="4138" y="883"/>
              <a:ext cx="14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>
                  <a:solidFill>
                    <a:schemeClr val="tx1"/>
                  </a:solidFill>
                </a:rPr>
                <a:t>Complexity/Cost</a:t>
              </a:r>
            </a:p>
          </p:txBody>
        </p:sp>
      </p:grpSp>
      <p:grpSp>
        <p:nvGrpSpPr>
          <p:cNvPr id="8" name="Group 1055"/>
          <p:cNvGrpSpPr>
            <a:grpSpLocks/>
          </p:cNvGrpSpPr>
          <p:nvPr/>
        </p:nvGrpSpPr>
        <p:grpSpPr bwMode="auto">
          <a:xfrm>
            <a:off x="685800" y="4008438"/>
            <a:ext cx="8153400" cy="2311400"/>
            <a:chOff x="384" y="2796"/>
            <a:chExt cx="5136" cy="1456"/>
          </a:xfrm>
        </p:grpSpPr>
        <p:sp>
          <p:nvSpPr>
            <p:cNvPr id="38924" name="Rectangle 1027"/>
            <p:cNvSpPr>
              <a:spLocks noChangeArrowheads="1"/>
            </p:cNvSpPr>
            <p:nvPr/>
          </p:nvSpPr>
          <p:spPr bwMode="auto">
            <a:xfrm>
              <a:off x="1137" y="3380"/>
              <a:ext cx="116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>
                <a:solidFill>
                  <a:schemeClr val="tx1"/>
                </a:solidFill>
              </a:endParaRPr>
            </a:p>
          </p:txBody>
        </p:sp>
        <p:grpSp>
          <p:nvGrpSpPr>
            <p:cNvPr id="38925" name="Group 1040"/>
            <p:cNvGrpSpPr>
              <a:grpSpLocks/>
            </p:cNvGrpSpPr>
            <p:nvPr/>
          </p:nvGrpSpPr>
          <p:grpSpPr bwMode="auto">
            <a:xfrm>
              <a:off x="4032" y="2796"/>
              <a:ext cx="1488" cy="1008"/>
              <a:chOff x="4224" y="3312"/>
              <a:chExt cx="1488" cy="1008"/>
            </a:xfrm>
          </p:grpSpPr>
          <p:sp>
            <p:nvSpPr>
              <p:cNvPr id="38931" name="AutoShape 1041"/>
              <p:cNvSpPr>
                <a:spLocks noChangeArrowheads="1"/>
              </p:cNvSpPr>
              <p:nvPr/>
            </p:nvSpPr>
            <p:spPr bwMode="auto">
              <a:xfrm>
                <a:off x="4224" y="3312"/>
                <a:ext cx="1488" cy="1008"/>
              </a:xfrm>
              <a:prstGeom prst="cube">
                <a:avLst>
                  <a:gd name="adj" fmla="val 250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932" name="Text Box 1042"/>
              <p:cNvSpPr txBox="1">
                <a:spLocks noChangeArrowheads="1"/>
              </p:cNvSpPr>
              <p:nvPr/>
            </p:nvSpPr>
            <p:spPr bwMode="auto">
              <a:xfrm>
                <a:off x="4368" y="3696"/>
                <a:ext cx="1196" cy="5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102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en-US">
                    <a:solidFill>
                      <a:schemeClr val="tx1"/>
                    </a:solidFill>
                  </a:rPr>
                  <a:t>Coupled GCM + DA</a:t>
                </a:r>
              </a:p>
            </p:txBody>
          </p:sp>
        </p:grpSp>
        <p:sp>
          <p:nvSpPr>
            <p:cNvPr id="38926" name="Rectangle 1049"/>
            <p:cNvSpPr>
              <a:spLocks noChangeArrowheads="1"/>
            </p:cNvSpPr>
            <p:nvPr/>
          </p:nvSpPr>
          <p:spPr bwMode="auto">
            <a:xfrm>
              <a:off x="1344" y="3660"/>
              <a:ext cx="898" cy="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en-GB" altLang="en-US" sz="1800">
                <a:solidFill>
                  <a:schemeClr val="tx1"/>
                </a:solidFill>
              </a:endParaRPr>
            </a:p>
            <a:p>
              <a:r>
                <a:rPr lang="en-GB" altLang="en-US" sz="1800">
                  <a:solidFill>
                    <a:schemeClr val="tx1"/>
                  </a:solidFill>
                </a:rPr>
                <a:t>RhoneAGG AMMA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8927" name="Rectangle 1050"/>
            <p:cNvSpPr>
              <a:spLocks noChangeArrowheads="1"/>
            </p:cNvSpPr>
            <p:nvPr/>
          </p:nvSpPr>
          <p:spPr bwMode="auto">
            <a:xfrm>
              <a:off x="384" y="3072"/>
              <a:ext cx="1728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 sz="1800" u="sng">
                  <a:solidFill>
                    <a:schemeClr val="tx1"/>
                  </a:solidFill>
                  <a:latin typeface="ヒラギノ明朝 ProN W3" pitchFamily="-84" charset="-128"/>
                </a:rPr>
                <a:t>Examples:</a:t>
              </a:r>
            </a:p>
            <a:p>
              <a:r>
                <a:rPr lang="en-GB" altLang="en-US" sz="1800">
                  <a:solidFill>
                    <a:schemeClr val="tx1"/>
                  </a:solidFill>
                </a:rPr>
                <a:t>SEBEX</a:t>
              </a:r>
            </a:p>
            <a:p>
              <a:r>
                <a:rPr lang="en-GB" altLang="en-US" sz="1800">
                  <a:solidFill>
                    <a:schemeClr val="tx1"/>
                  </a:solidFill>
                </a:rPr>
                <a:t>BERMS</a:t>
              </a:r>
            </a:p>
            <a:p>
              <a:r>
                <a:rPr lang="en-GB" altLang="en-US" sz="1800">
                  <a:solidFill>
                    <a:schemeClr val="tx1"/>
                  </a:solidFill>
                </a:rPr>
                <a:t>SNOWMIP2</a:t>
              </a:r>
              <a:br>
                <a:rPr lang="en-GB" altLang="en-US" sz="1800">
                  <a:solidFill>
                    <a:schemeClr val="tx1"/>
                  </a:solidFill>
                </a:rPr>
              </a:br>
              <a:r>
                <a:rPr lang="en-GB" altLang="en-US" sz="1800">
                  <a:solidFill>
                    <a:schemeClr val="tx1"/>
                  </a:solidFill>
                </a:rPr>
                <a:t>FLUXNET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8928" name="Rectangle 1051"/>
            <p:cNvSpPr>
              <a:spLocks noChangeArrowheads="1"/>
            </p:cNvSpPr>
            <p:nvPr/>
          </p:nvSpPr>
          <p:spPr bwMode="auto">
            <a:xfrm>
              <a:off x="2304" y="3840"/>
              <a:ext cx="593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 sz="1800">
                  <a:solidFill>
                    <a:schemeClr val="tx1"/>
                  </a:solidFill>
                </a:rPr>
                <a:t>GSWP2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8929" name="Rectangle 1052"/>
            <p:cNvSpPr>
              <a:spLocks noChangeArrowheads="1"/>
            </p:cNvSpPr>
            <p:nvPr/>
          </p:nvSpPr>
          <p:spPr bwMode="auto">
            <a:xfrm>
              <a:off x="3216" y="3792"/>
              <a:ext cx="674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 sz="1800">
                  <a:solidFill>
                    <a:schemeClr val="tx1"/>
                  </a:solidFill>
                </a:rPr>
                <a:t>GLACE2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38930" name="Rectangle 1053"/>
            <p:cNvSpPr>
              <a:spLocks noChangeArrowheads="1"/>
            </p:cNvSpPr>
            <p:nvPr/>
          </p:nvSpPr>
          <p:spPr bwMode="auto">
            <a:xfrm>
              <a:off x="4080" y="3792"/>
              <a:ext cx="1393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r>
                <a:rPr lang="en-GB" altLang="en-US" sz="1800">
                  <a:solidFill>
                    <a:schemeClr val="tx1"/>
                  </a:solidFill>
                </a:rPr>
                <a:t>ERA40, ERA-Interim</a:t>
              </a:r>
            </a:p>
            <a:p>
              <a:r>
                <a:rPr lang="en-GB" altLang="en-US" sz="1800">
                  <a:solidFill>
                    <a:schemeClr val="tx1"/>
                  </a:solidFill>
                </a:rPr>
                <a:t>ERA-Clim</a:t>
              </a:r>
              <a:endParaRPr lang="en-US" alt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38922" name="Slide Number Placeholder 3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A9BF39FA-6A67-488E-B31D-2C31934CA342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35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113712" cy="708025"/>
          </a:xfrm>
        </p:spPr>
        <p:txBody>
          <a:bodyPr/>
          <a:lstStyle/>
          <a:p>
            <a:pPr>
              <a:buFont typeface="Arial Black" charset="0"/>
              <a:buNone/>
              <a:defRPr/>
            </a:pPr>
            <a:r>
              <a:rPr lang="en-GB" dirty="0" smtClean="0">
                <a:ea typeface="+mj-ea"/>
              </a:rPr>
              <a:t>Soil hydrology</a:t>
            </a:r>
            <a:br>
              <a:rPr lang="en-GB" dirty="0" smtClean="0">
                <a:ea typeface="+mj-ea"/>
              </a:rPr>
            </a:br>
            <a:r>
              <a:rPr lang="en-GB" dirty="0" smtClean="0">
                <a:solidFill>
                  <a:schemeClr val="tx1"/>
                </a:solidFill>
                <a:latin typeface="+mn-lt"/>
                <a:ea typeface="+mj-ea"/>
              </a:rPr>
              <a:t>(Balsamo et al. 2009)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pic>
        <p:nvPicPr>
          <p:cNvPr id="39940" name="Picture 7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93" t="19760" r="27950" b="54649"/>
          <a:stretch>
            <a:fillRect/>
          </a:stretch>
        </p:blipFill>
        <p:spPr bwMode="auto">
          <a:xfrm>
            <a:off x="468313" y="1700213"/>
            <a:ext cx="8312150" cy="340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2E2CA3B8-2552-4A8D-8C48-D84188281B64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36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39942" name="Picture 4" descr="fig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4"/>
          <a:stretch>
            <a:fillRect/>
          </a:stretch>
        </p:blipFill>
        <p:spPr bwMode="auto">
          <a:xfrm>
            <a:off x="7173913" y="115888"/>
            <a:ext cx="186213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943" name="Straight Arrow Connector 11"/>
          <p:cNvCxnSpPr>
            <a:cxnSpLocks noChangeShapeType="1"/>
          </p:cNvCxnSpPr>
          <p:nvPr/>
        </p:nvCxnSpPr>
        <p:spPr bwMode="auto">
          <a:xfrm flipV="1">
            <a:off x="7375525" y="500063"/>
            <a:ext cx="0" cy="3365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 Black" charset="0"/>
              <a:buNone/>
              <a:defRPr/>
            </a:pPr>
            <a:r>
              <a:rPr lang="en-GB" dirty="0" smtClean="0">
                <a:ea typeface="+mj-ea"/>
              </a:rPr>
              <a:t>New snow scheme</a:t>
            </a:r>
            <a:br>
              <a:rPr lang="en-GB" dirty="0" smtClean="0">
                <a:ea typeface="+mj-ea"/>
              </a:rPr>
            </a:br>
            <a:r>
              <a:rPr lang="en-GB" dirty="0" smtClean="0">
                <a:solidFill>
                  <a:schemeClr val="tx1"/>
                </a:solidFill>
                <a:latin typeface="+mn-lt"/>
                <a:ea typeface="+mj-ea"/>
              </a:rPr>
              <a:t>(Dutra et al. 2010)</a:t>
            </a:r>
            <a:endParaRPr lang="en-GB" dirty="0">
              <a:solidFill>
                <a:schemeClr val="tx1"/>
              </a:solidFill>
              <a:latin typeface="+mn-lt"/>
              <a:ea typeface="+mj-e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pic>
        <p:nvPicPr>
          <p:cNvPr id="40964" name="Picture 3" descr="F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8" t="50000" r="27950" b="10941"/>
          <a:stretch>
            <a:fillRect/>
          </a:stretch>
        </p:blipFill>
        <p:spPr bwMode="auto">
          <a:xfrm>
            <a:off x="611188" y="1196975"/>
            <a:ext cx="741680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14E1AE05-4AD1-4FFD-B52A-E5C6CA60D056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37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pic>
        <p:nvPicPr>
          <p:cNvPr id="40966" name="Picture 4" descr="fig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94"/>
          <a:stretch>
            <a:fillRect/>
          </a:stretch>
        </p:blipFill>
        <p:spPr bwMode="auto">
          <a:xfrm>
            <a:off x="7173913" y="115888"/>
            <a:ext cx="1862137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967" name="Straight Arrow Connector 11"/>
          <p:cNvCxnSpPr>
            <a:cxnSpLocks noChangeShapeType="1"/>
          </p:cNvCxnSpPr>
          <p:nvPr/>
        </p:nvCxnSpPr>
        <p:spPr bwMode="auto">
          <a:xfrm flipV="1">
            <a:off x="7375525" y="500063"/>
            <a:ext cx="0" cy="3365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112125" cy="706437"/>
          </a:xfrm>
        </p:spPr>
        <p:txBody>
          <a:bodyPr/>
          <a:lstStyle/>
          <a:p>
            <a:r>
              <a:rPr lang="en-GB" altLang="en-US" smtClean="0"/>
              <a:t>Forecasts (+36-h) impact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pic>
        <p:nvPicPr>
          <p:cNvPr id="41988" name="Picture 3" descr="F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13461" r="28738" b="34917"/>
          <a:stretch>
            <a:fillRect/>
          </a:stretch>
        </p:blipFill>
        <p:spPr bwMode="auto">
          <a:xfrm>
            <a:off x="1042988" y="981075"/>
            <a:ext cx="6481762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D13E4A4F-CBED-4475-AF5E-05F4EA4E5919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38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6375" y="2652713"/>
            <a:ext cx="5832475" cy="34448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</a:rPr>
              <a:t>            </a:t>
            </a:r>
            <a:r>
              <a:rPr lang="en-GB" sz="1400" b="1" dirty="0">
                <a:solidFill>
                  <a:srgbClr val="00B0F0"/>
                </a:solidFill>
                <a:latin typeface="+mn-lt"/>
                <a:ea typeface="+mn-ea"/>
              </a:rPr>
              <a:t>Cooling 2m temperature    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</a:rPr>
              <a:t>Warming 2m temperature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1476375" y="5461000"/>
            <a:ext cx="5832475" cy="3286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</a:rPr>
              <a:t>            </a:t>
            </a:r>
            <a:r>
              <a:rPr lang="en-GB" sz="1400" b="1" dirty="0">
                <a:solidFill>
                  <a:srgbClr val="00B0F0"/>
                </a:solidFill>
                <a:latin typeface="+mn-lt"/>
                <a:ea typeface="+mn-ea"/>
              </a:rPr>
              <a:t>Improving temperature    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</a:rPr>
              <a:t>Degrade 2m temperature</a:t>
            </a:r>
          </a:p>
        </p:txBody>
      </p:sp>
      <p:sp>
        <p:nvSpPr>
          <p:cNvPr id="8" name="Rectangle 7"/>
          <p:cNvSpPr/>
          <p:nvPr/>
        </p:nvSpPr>
        <p:spPr>
          <a:xfrm>
            <a:off x="539750" y="3284538"/>
            <a:ext cx="6264275" cy="56356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</a:rPr>
              <a:t>            </a:t>
            </a:r>
            <a:endParaRPr lang="en-GB" sz="1400" b="1" dirty="0">
              <a:solidFill>
                <a:srgbClr val="00B0F0"/>
              </a:solidFill>
              <a:latin typeface="+mn-lt"/>
              <a:ea typeface="+mn-ea"/>
            </a:endParaRPr>
          </a:p>
          <a:p>
            <a:pPr>
              <a:buFont typeface="Times New Roman" pitchFamily="16" charset="0"/>
              <a:buNone/>
              <a:defRPr/>
            </a:pP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</a:rPr>
              <a:t>     Forecast Impact</a:t>
            </a:r>
          </a:p>
        </p:txBody>
      </p:sp>
      <p:sp>
        <p:nvSpPr>
          <p:cNvPr id="9" name="Rectangle 8"/>
          <p:cNvSpPr/>
          <p:nvPr/>
        </p:nvSpPr>
        <p:spPr>
          <a:xfrm>
            <a:off x="-36513" y="796925"/>
            <a:ext cx="5832476" cy="3286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</a:rPr>
              <a:t>            </a:t>
            </a:r>
            <a:r>
              <a:rPr lang="en-GB" sz="1400" b="1" dirty="0">
                <a:solidFill>
                  <a:schemeClr val="tx1"/>
                </a:solidFill>
                <a:latin typeface="+mn-lt"/>
                <a:ea typeface="+mn-ea"/>
              </a:rPr>
              <a:t>   Forecast sensitivity</a:t>
            </a:r>
          </a:p>
        </p:txBody>
      </p:sp>
      <p:pic>
        <p:nvPicPr>
          <p:cNvPr id="10" name="Picture 10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0725" y="71438"/>
            <a:ext cx="18669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41995" name="Straight Arrow Connector 11"/>
          <p:cNvCxnSpPr>
            <a:cxnSpLocks noChangeShapeType="1"/>
          </p:cNvCxnSpPr>
          <p:nvPr/>
        </p:nvCxnSpPr>
        <p:spPr bwMode="auto">
          <a:xfrm flipV="1">
            <a:off x="8266113" y="841375"/>
            <a:ext cx="0" cy="35560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Climate simulation impact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pic>
        <p:nvPicPr>
          <p:cNvPr id="43012" name="Picture 3" descr="F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19760" r="27950" b="37399"/>
          <a:stretch>
            <a:fillRect/>
          </a:stretch>
        </p:blipFill>
        <p:spPr bwMode="auto">
          <a:xfrm>
            <a:off x="0" y="879475"/>
            <a:ext cx="9144000" cy="597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4747FBC3-47E9-4D4A-A774-21FDA22D893F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39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2988" y="6597650"/>
            <a:ext cx="6697662" cy="3270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GB" sz="1600" dirty="0">
                <a:solidFill>
                  <a:srgbClr val="00B0F0"/>
                </a:solidFill>
                <a:latin typeface="+mn-lt"/>
                <a:ea typeface="+mn-ea"/>
              </a:rPr>
              <a:t>            </a:t>
            </a:r>
            <a:r>
              <a:rPr lang="en-GB" sz="1400" b="1" dirty="0">
                <a:solidFill>
                  <a:srgbClr val="00B0F0"/>
                </a:solidFill>
                <a:latin typeface="+mn-lt"/>
                <a:ea typeface="+mn-ea"/>
              </a:rPr>
              <a:t>simulations colder than ERA-Interim        </a:t>
            </a:r>
            <a:r>
              <a:rPr lang="en-GB" sz="1400" b="1" dirty="0">
                <a:solidFill>
                  <a:srgbClr val="FF0000"/>
                </a:solidFill>
                <a:latin typeface="+mn-lt"/>
                <a:ea typeface="+mn-ea"/>
              </a:rPr>
              <a:t>Warmer than ERA-Interim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918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buClr>
                <a:srgbClr val="00AE00"/>
              </a:buClr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000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Today’s satellite images are very informative</a:t>
            </a:r>
            <a:br>
              <a:rPr lang="en-GB" sz="2000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sz="2000" dirty="0" smtClean="0">
                <a:solidFill>
                  <a:srgbClr val="00AE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not only about natural land surface…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altLang="en-US" smtClean="0"/>
              <a:t>Slide </a:t>
            </a:r>
            <a:fld id="{5D02461E-2A7C-46EF-A2F5-1B583BB18BC9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507412" cy="1143000"/>
          </a:xfrm>
        </p:spPr>
        <p:txBody>
          <a:bodyPr/>
          <a:lstStyle/>
          <a:p>
            <a:r>
              <a:rPr lang="en-GB" altLang="en-US" smtClean="0"/>
              <a:t>Perspectives for the land surface in Earth System Prediction</a:t>
            </a:r>
          </a:p>
        </p:txBody>
      </p: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317500" y="655638"/>
            <a:ext cx="2428875" cy="4972050"/>
            <a:chOff x="5214942" y="1285860"/>
            <a:chExt cx="2428892" cy="4972074"/>
          </a:xfrm>
        </p:grpSpPr>
        <p:pic>
          <p:nvPicPr>
            <p:cNvPr id="44059" name="Picture 4" descr="gis_layer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1"/>
            <a:stretch>
              <a:fillRect/>
            </a:stretch>
          </p:blipFill>
          <p:spPr bwMode="auto">
            <a:xfrm>
              <a:off x="5617036" y="2995218"/>
              <a:ext cx="1945746" cy="1369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60" name="AutoShape 10"/>
            <p:cNvSpPr>
              <a:spLocks noChangeArrowheads="1"/>
            </p:cNvSpPr>
            <p:nvPr/>
          </p:nvSpPr>
          <p:spPr bwMode="auto">
            <a:xfrm>
              <a:off x="5700734" y="4714884"/>
              <a:ext cx="1584325" cy="1543050"/>
            </a:xfrm>
            <a:prstGeom prst="cube">
              <a:avLst>
                <a:gd name="adj" fmla="val 12204"/>
              </a:avLst>
            </a:prstGeom>
            <a:solidFill>
              <a:srgbClr val="CC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/>
            </a:p>
          </p:txBody>
        </p:sp>
        <p:sp>
          <p:nvSpPr>
            <p:cNvPr id="44061" name="Line 11"/>
            <p:cNvSpPr>
              <a:spLocks noChangeShapeType="1"/>
            </p:cNvSpPr>
            <p:nvPr/>
          </p:nvSpPr>
          <p:spPr bwMode="auto">
            <a:xfrm>
              <a:off x="5700734" y="4960946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2" name="Line 12"/>
            <p:cNvSpPr>
              <a:spLocks noChangeShapeType="1"/>
            </p:cNvSpPr>
            <p:nvPr/>
          </p:nvSpPr>
          <p:spPr bwMode="auto">
            <a:xfrm>
              <a:off x="5700734" y="5033971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3" name="Line 13"/>
            <p:cNvSpPr>
              <a:spLocks noChangeShapeType="1"/>
            </p:cNvSpPr>
            <p:nvPr/>
          </p:nvSpPr>
          <p:spPr bwMode="auto">
            <a:xfrm>
              <a:off x="5700734" y="5105409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4" name="Line 14"/>
            <p:cNvSpPr>
              <a:spLocks noChangeShapeType="1"/>
            </p:cNvSpPr>
            <p:nvPr/>
          </p:nvSpPr>
          <p:spPr bwMode="auto">
            <a:xfrm>
              <a:off x="5700734" y="5321309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5" name="Line 16"/>
            <p:cNvSpPr>
              <a:spLocks noChangeShapeType="1"/>
            </p:cNvSpPr>
            <p:nvPr/>
          </p:nvSpPr>
          <p:spPr bwMode="auto">
            <a:xfrm>
              <a:off x="5700734" y="5537209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6" name="Line 17"/>
            <p:cNvSpPr>
              <a:spLocks noChangeShapeType="1"/>
            </p:cNvSpPr>
            <p:nvPr/>
          </p:nvSpPr>
          <p:spPr bwMode="auto">
            <a:xfrm>
              <a:off x="5700734" y="5753109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7" name="Line 18"/>
            <p:cNvSpPr>
              <a:spLocks noChangeShapeType="1"/>
            </p:cNvSpPr>
            <p:nvPr/>
          </p:nvSpPr>
          <p:spPr bwMode="auto">
            <a:xfrm>
              <a:off x="5700734" y="5970596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68" name="AutoShape 19"/>
            <p:cNvSpPr>
              <a:spLocks noChangeArrowheads="1"/>
            </p:cNvSpPr>
            <p:nvPr/>
          </p:nvSpPr>
          <p:spPr bwMode="auto">
            <a:xfrm>
              <a:off x="5340371" y="4818071"/>
              <a:ext cx="2232025" cy="1296988"/>
            </a:xfrm>
            <a:prstGeom prst="bracePair">
              <a:avLst>
                <a:gd name="adj" fmla="val 8333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/>
            </a:p>
          </p:txBody>
        </p:sp>
        <p:sp>
          <p:nvSpPr>
            <p:cNvPr id="44069" name="AutoShape 37"/>
            <p:cNvSpPr>
              <a:spLocks noChangeArrowheads="1"/>
            </p:cNvSpPr>
            <p:nvPr/>
          </p:nvSpPr>
          <p:spPr bwMode="auto">
            <a:xfrm>
              <a:off x="5286380" y="2786058"/>
              <a:ext cx="2357454" cy="1371598"/>
            </a:xfrm>
            <a:prstGeom prst="bracePair">
              <a:avLst>
                <a:gd name="adj" fmla="val 8333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/>
            </a:p>
          </p:txBody>
        </p:sp>
        <p:sp>
          <p:nvSpPr>
            <p:cNvPr id="44070" name="AutoShape 39"/>
            <p:cNvSpPr>
              <a:spLocks noChangeArrowheads="1"/>
            </p:cNvSpPr>
            <p:nvPr/>
          </p:nvSpPr>
          <p:spPr bwMode="auto">
            <a:xfrm>
              <a:off x="5772170" y="4287844"/>
              <a:ext cx="1584325" cy="431800"/>
            </a:xfrm>
            <a:prstGeom prst="cube">
              <a:avLst>
                <a:gd name="adj" fmla="val 51245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/>
            </a:p>
          </p:txBody>
        </p:sp>
        <p:sp>
          <p:nvSpPr>
            <p:cNvPr id="44071" name="Line 41"/>
            <p:cNvSpPr>
              <a:spLocks noChangeShapeType="1"/>
            </p:cNvSpPr>
            <p:nvPr/>
          </p:nvSpPr>
          <p:spPr bwMode="auto">
            <a:xfrm>
              <a:off x="5770744" y="4581129"/>
              <a:ext cx="1368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72" name="AutoShape 42"/>
            <p:cNvSpPr>
              <a:spLocks noChangeArrowheads="1"/>
            </p:cNvSpPr>
            <p:nvPr/>
          </p:nvSpPr>
          <p:spPr bwMode="auto">
            <a:xfrm>
              <a:off x="5429256" y="4286256"/>
              <a:ext cx="2071703" cy="433388"/>
            </a:xfrm>
            <a:prstGeom prst="bracePair">
              <a:avLst>
                <a:gd name="adj" fmla="val 8333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/>
            </a:p>
          </p:txBody>
        </p:sp>
        <p:sp>
          <p:nvSpPr>
            <p:cNvPr id="44073" name="Rectangle 9"/>
            <p:cNvSpPr>
              <a:spLocks noChangeArrowheads="1"/>
            </p:cNvSpPr>
            <p:nvPr/>
          </p:nvSpPr>
          <p:spPr bwMode="auto">
            <a:xfrm>
              <a:off x="5214942" y="1285860"/>
              <a:ext cx="2428892" cy="2449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 defTabSz="7620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762000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ts val="2500"/>
                </a:lnSpc>
                <a:spcAft>
                  <a:spcPts val="1000"/>
                </a:spcAft>
                <a:buClr>
                  <a:schemeClr val="hlink"/>
                </a:buClr>
              </a:pPr>
              <a:r>
                <a:rPr lang="fr-FR" altLang="en-US" sz="1300">
                  <a:solidFill>
                    <a:srgbClr val="FF0000"/>
                  </a:solidFill>
                  <a:latin typeface="Arial" panose="020B0604020202020204" pitchFamily="34" charset="0"/>
                </a:rPr>
                <a:t>	</a:t>
              </a:r>
              <a:r>
                <a:rPr lang="fr-FR" altLang="en-US" sz="1000">
                  <a:latin typeface="Arial" panose="020B0604020202020204" pitchFamily="34" charset="0"/>
                </a:rPr>
                <a:t/>
              </a:r>
              <a:br>
                <a:rPr lang="fr-FR" altLang="en-US" sz="1000">
                  <a:latin typeface="Arial" panose="020B0604020202020204" pitchFamily="34" charset="0"/>
                </a:rPr>
              </a:br>
              <a:endParaRPr lang="fr-FR" altLang="en-US" sz="1000">
                <a:latin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5041900" y="620713"/>
            <a:ext cx="4103688" cy="3554412"/>
            <a:chOff x="3843562" y="1475876"/>
            <a:chExt cx="5575305" cy="4761436"/>
          </a:xfrm>
        </p:grpSpPr>
        <p:pic>
          <p:nvPicPr>
            <p:cNvPr id="44043" name="Picture 18" descr="forcing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7145" y="2694330"/>
              <a:ext cx="4374052" cy="3542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44" name="Freeform 19"/>
            <p:cNvSpPr>
              <a:spLocks/>
            </p:cNvSpPr>
            <p:nvPr/>
          </p:nvSpPr>
          <p:spPr bwMode="auto">
            <a:xfrm>
              <a:off x="4047145" y="4006659"/>
              <a:ext cx="4374052" cy="358445"/>
            </a:xfrm>
            <a:custGeom>
              <a:avLst/>
              <a:gdLst>
                <a:gd name="T0" fmla="*/ 0 w 4910667"/>
                <a:gd name="T1" fmla="*/ 38528 h 492948"/>
                <a:gd name="T2" fmla="*/ 389151 w 4910667"/>
                <a:gd name="T3" fmla="*/ 17352 h 492948"/>
                <a:gd name="T4" fmla="*/ 809613 w 4910667"/>
                <a:gd name="T5" fmla="*/ 3235 h 492948"/>
                <a:gd name="T6" fmla="*/ 1176399 w 4910667"/>
                <a:gd name="T7" fmla="*/ 1470 h 492948"/>
                <a:gd name="T8" fmla="*/ 1561077 w 4910667"/>
                <a:gd name="T9" fmla="*/ 12058 h 492948"/>
                <a:gd name="T10" fmla="*/ 1892079 w 4910667"/>
                <a:gd name="T11" fmla="*/ 31469 h 492948"/>
                <a:gd name="T12" fmla="*/ 1883132 w 4910667"/>
                <a:gd name="T13" fmla="*/ 30587 h 4929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10667" h="492948">
                  <a:moveTo>
                    <a:pt x="0" y="492948"/>
                  </a:moveTo>
                  <a:cubicBezTo>
                    <a:pt x="320793" y="395111"/>
                    <a:pt x="641586" y="297274"/>
                    <a:pt x="982134" y="222015"/>
                  </a:cubicBezTo>
                  <a:cubicBezTo>
                    <a:pt x="1322682" y="146756"/>
                    <a:pt x="1712148" y="75260"/>
                    <a:pt x="2043289" y="41393"/>
                  </a:cubicBezTo>
                  <a:cubicBezTo>
                    <a:pt x="2374430" y="7526"/>
                    <a:pt x="2652889" y="0"/>
                    <a:pt x="2968978" y="18815"/>
                  </a:cubicBezTo>
                  <a:cubicBezTo>
                    <a:pt x="3285067" y="37630"/>
                    <a:pt x="3638785" y="90312"/>
                    <a:pt x="3939822" y="154282"/>
                  </a:cubicBezTo>
                  <a:cubicBezTo>
                    <a:pt x="4240859" y="218252"/>
                    <a:pt x="4639733" y="363126"/>
                    <a:pt x="4775200" y="402637"/>
                  </a:cubicBezTo>
                  <a:cubicBezTo>
                    <a:pt x="4910667" y="442148"/>
                    <a:pt x="4831644" y="416748"/>
                    <a:pt x="4752622" y="391348"/>
                  </a:cubicBezTo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045" name="Freeform 20"/>
            <p:cNvSpPr>
              <a:spLocks/>
            </p:cNvSpPr>
            <p:nvPr/>
          </p:nvSpPr>
          <p:spPr bwMode="auto">
            <a:xfrm>
              <a:off x="4047145" y="5301208"/>
              <a:ext cx="4484185" cy="45719"/>
            </a:xfrm>
            <a:custGeom>
              <a:avLst/>
              <a:gdLst>
                <a:gd name="T0" fmla="*/ 0 w 4910667"/>
                <a:gd name="T1" fmla="*/ 0 h 492948"/>
                <a:gd name="T2" fmla="*/ 474804 w 4910667"/>
                <a:gd name="T3" fmla="*/ 0 h 492948"/>
                <a:gd name="T4" fmla="*/ 987811 w 4910667"/>
                <a:gd name="T5" fmla="*/ 0 h 492948"/>
                <a:gd name="T6" fmla="*/ 1435329 w 4910667"/>
                <a:gd name="T7" fmla="*/ 0 h 492948"/>
                <a:gd name="T8" fmla="*/ 1904674 w 4910667"/>
                <a:gd name="T9" fmla="*/ 0 h 492948"/>
                <a:gd name="T10" fmla="*/ 2308531 w 4910667"/>
                <a:gd name="T11" fmla="*/ 0 h 492948"/>
                <a:gd name="T12" fmla="*/ 2297617 w 4910667"/>
                <a:gd name="T13" fmla="*/ 0 h 4929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910667" h="492948">
                  <a:moveTo>
                    <a:pt x="0" y="492948"/>
                  </a:moveTo>
                  <a:cubicBezTo>
                    <a:pt x="320793" y="395111"/>
                    <a:pt x="641586" y="297274"/>
                    <a:pt x="982134" y="222015"/>
                  </a:cubicBezTo>
                  <a:cubicBezTo>
                    <a:pt x="1322682" y="146756"/>
                    <a:pt x="1712148" y="75260"/>
                    <a:pt x="2043289" y="41393"/>
                  </a:cubicBezTo>
                  <a:cubicBezTo>
                    <a:pt x="2374430" y="7526"/>
                    <a:pt x="2652889" y="0"/>
                    <a:pt x="2968978" y="18815"/>
                  </a:cubicBezTo>
                  <a:cubicBezTo>
                    <a:pt x="3285067" y="37630"/>
                    <a:pt x="3638785" y="90312"/>
                    <a:pt x="3939822" y="154282"/>
                  </a:cubicBezTo>
                  <a:cubicBezTo>
                    <a:pt x="4240859" y="218252"/>
                    <a:pt x="4639733" y="363126"/>
                    <a:pt x="4775200" y="402637"/>
                  </a:cubicBezTo>
                  <a:cubicBezTo>
                    <a:pt x="4910667" y="442148"/>
                    <a:pt x="4831644" y="416748"/>
                    <a:pt x="4752622" y="391348"/>
                  </a:cubicBezTo>
                </a:path>
              </a:pathLst>
            </a:custGeom>
            <a:noFill/>
            <a:ln w="76200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cxnSp>
          <p:nvCxnSpPr>
            <p:cNvPr id="44046" name="Straight Arrow Connector 21"/>
            <p:cNvCxnSpPr>
              <a:cxnSpLocks noChangeShapeType="1"/>
            </p:cNvCxnSpPr>
            <p:nvPr/>
          </p:nvCxnSpPr>
          <p:spPr bwMode="auto">
            <a:xfrm flipH="1">
              <a:off x="4339155" y="4365104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47" name="Straight Arrow Connector 22"/>
            <p:cNvCxnSpPr>
              <a:cxnSpLocks noChangeShapeType="1"/>
            </p:cNvCxnSpPr>
            <p:nvPr/>
          </p:nvCxnSpPr>
          <p:spPr bwMode="auto">
            <a:xfrm flipH="1">
              <a:off x="5924919" y="4005064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48" name="Straight Arrow Connector 23"/>
            <p:cNvCxnSpPr>
              <a:cxnSpLocks noChangeShapeType="1"/>
            </p:cNvCxnSpPr>
            <p:nvPr/>
          </p:nvCxnSpPr>
          <p:spPr bwMode="auto">
            <a:xfrm flipH="1">
              <a:off x="7365079" y="4149080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49" name="Straight Arrow Connector 24"/>
            <p:cNvCxnSpPr>
              <a:cxnSpLocks noChangeShapeType="1"/>
            </p:cNvCxnSpPr>
            <p:nvPr/>
          </p:nvCxnSpPr>
          <p:spPr bwMode="auto">
            <a:xfrm flipH="1">
              <a:off x="8155579" y="4365104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0" name="Straight Arrow Connector 25"/>
            <p:cNvCxnSpPr>
              <a:cxnSpLocks noChangeShapeType="1"/>
            </p:cNvCxnSpPr>
            <p:nvPr/>
          </p:nvCxnSpPr>
          <p:spPr bwMode="auto">
            <a:xfrm flipH="1">
              <a:off x="4988815" y="4149080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1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4339155" y="5392408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2" name="Straight Arrow Connector 27"/>
            <p:cNvCxnSpPr>
              <a:cxnSpLocks noChangeShapeType="1"/>
            </p:cNvCxnSpPr>
            <p:nvPr/>
          </p:nvCxnSpPr>
          <p:spPr bwMode="auto">
            <a:xfrm flipH="1">
              <a:off x="5059235" y="5392408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3" name="Straight Arrow Connector 28"/>
            <p:cNvCxnSpPr>
              <a:cxnSpLocks noChangeShapeType="1"/>
            </p:cNvCxnSpPr>
            <p:nvPr/>
          </p:nvCxnSpPr>
          <p:spPr bwMode="auto">
            <a:xfrm flipH="1">
              <a:off x="5923331" y="5392408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4" name="Straight Arrow Connector 29"/>
            <p:cNvCxnSpPr>
              <a:cxnSpLocks noChangeShapeType="1"/>
            </p:cNvCxnSpPr>
            <p:nvPr/>
          </p:nvCxnSpPr>
          <p:spPr bwMode="auto">
            <a:xfrm flipH="1">
              <a:off x="7365079" y="5392408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5" name="Straight Arrow Connector 30"/>
            <p:cNvCxnSpPr>
              <a:cxnSpLocks noChangeShapeType="1"/>
            </p:cNvCxnSpPr>
            <p:nvPr/>
          </p:nvCxnSpPr>
          <p:spPr bwMode="auto">
            <a:xfrm flipH="1">
              <a:off x="6644999" y="4005064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6" name="Straight Arrow Connector 31"/>
            <p:cNvCxnSpPr>
              <a:cxnSpLocks noChangeShapeType="1"/>
            </p:cNvCxnSpPr>
            <p:nvPr/>
          </p:nvCxnSpPr>
          <p:spPr bwMode="auto">
            <a:xfrm flipH="1">
              <a:off x="6644999" y="5392408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57" name="Straight Arrow Connector 32"/>
            <p:cNvCxnSpPr>
              <a:cxnSpLocks noChangeShapeType="1"/>
            </p:cNvCxnSpPr>
            <p:nvPr/>
          </p:nvCxnSpPr>
          <p:spPr bwMode="auto">
            <a:xfrm flipH="1">
              <a:off x="8157167" y="5392408"/>
              <a:ext cx="453" cy="196832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4058" name="Rectangle 14"/>
            <p:cNvSpPr>
              <a:spLocks noChangeArrowheads="1"/>
            </p:cNvSpPr>
            <p:nvPr/>
          </p:nvSpPr>
          <p:spPr bwMode="auto">
            <a:xfrm>
              <a:off x="3843562" y="1475876"/>
              <a:ext cx="5575305" cy="1216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defTabSz="449263" eaLnBrk="0" fontAlgn="base" hangingPunct="0">
                <a:lnSpc>
                  <a:spcPct val="102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chemeClr val="bg1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endParaRPr lang="fr-FR" altLang="en-US" sz="1300">
                <a:solidFill>
                  <a:srgbClr val="FF0000"/>
                </a:solidFill>
                <a:latin typeface="Arial" panose="020B0604020202020204" pitchFamily="34" charset="0"/>
              </a:endParaRPr>
            </a:p>
            <a:p>
              <a:endParaRPr lang="fr-FR" altLang="en-US" sz="1300">
                <a:solidFill>
                  <a:srgbClr val="FF0000"/>
                </a:solidFill>
                <a:latin typeface="Arial" panose="020B0604020202020204" pitchFamily="34" charset="0"/>
              </a:endParaRPr>
            </a:p>
            <a:p>
              <a:r>
                <a:rPr lang="fr-FR" altLang="en-US" sz="1300">
                  <a:solidFill>
                    <a:srgbClr val="FF0000"/>
                  </a:solidFill>
                  <a:latin typeface="Arial" panose="020B0604020202020204" pitchFamily="34" charset="0"/>
                </a:rPr>
                <a:t>Modularity of the land system is a key to ESP model integrations and inter-operability of parameterizations</a:t>
              </a:r>
              <a:endParaRPr lang="fr-FR" altLang="en-US" sz="1300">
                <a:latin typeface="Arial" panose="020B0604020202020204" pitchFamily="34" charset="0"/>
              </a:endParaRPr>
            </a:p>
          </p:txBody>
        </p:sp>
      </p:grpSp>
      <p:sp>
        <p:nvSpPr>
          <p:cNvPr id="44037" name="Footer Placeholder 1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US" altLang="en-US" sz="1200" smtClean="0">
              <a:latin typeface="Arial" panose="020B0604020202020204" pitchFamily="34" charset="0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2730500" y="3700463"/>
            <a:ext cx="19351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/>
          <a:lstStyle>
            <a:lvl1pPr marL="284163" indent="-284163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Better characterisation of the vertical profiles</a:t>
            </a: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Better respresentation on heterogeneity and ecosystems interaction</a:t>
            </a: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Unification of processes (cryosphere)</a:t>
            </a: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5364163" y="4292600"/>
            <a:ext cx="32194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/>
          <a:lstStyle>
            <a:lvl1pPr marL="284163" indent="-284163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Complexity needs a step-wise approach</a:t>
            </a: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The assimilation methods are integral part of the model diagnostics</a:t>
            </a: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A better coupling between sub-systems is the ultimate goal, achievable by enhanced knowledge on each sub-system and the mutual interactions</a:t>
            </a: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Font typeface="Wingdings" panose="05000000000000000000" pitchFamily="2" charset="2"/>
              <a:buChar char=""/>
            </a:pP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4040" name="Rectangle 14"/>
          <p:cNvSpPr>
            <a:spLocks noChangeArrowheads="1"/>
          </p:cNvSpPr>
          <p:nvPr/>
        </p:nvSpPr>
        <p:spPr bwMode="auto">
          <a:xfrm>
            <a:off x="423863" y="1074738"/>
            <a:ext cx="22860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fr-FR" altLang="en-US" sz="1300">
                <a:latin typeface="Arial" panose="020B0604020202020204" pitchFamily="34" charset="0"/>
              </a:rPr>
              <a:t>Vers une modélisation intégrée des </a:t>
            </a:r>
            <a:r>
              <a:rPr lang="fr-FR" altLang="en-US" sz="1300" u="sng">
                <a:latin typeface="Arial" panose="020B0604020202020204" pitchFamily="34" charset="0"/>
              </a:rPr>
              <a:t>écosystèmes</a:t>
            </a:r>
            <a:r>
              <a:rPr lang="fr-FR" altLang="en-US" sz="1300">
                <a:latin typeface="Arial" panose="020B0604020202020204" pitchFamily="34" charset="0"/>
              </a:rPr>
              <a:t/>
            </a:r>
            <a:br>
              <a:rPr lang="fr-FR" altLang="en-US" sz="1300">
                <a:latin typeface="Arial" panose="020B0604020202020204" pitchFamily="34" charset="0"/>
              </a:rPr>
            </a:br>
            <a:r>
              <a:rPr lang="fr-FR" altLang="en-US" sz="1300">
                <a:latin typeface="Arial" panose="020B0604020202020204" pitchFamily="34" charset="0"/>
              </a:rPr>
              <a:t>pour répondre aux besoins d’ applications variées</a:t>
            </a:r>
          </a:p>
        </p:txBody>
      </p:sp>
      <p:sp>
        <p:nvSpPr>
          <p:cNvPr id="44041" name="Line 41"/>
          <p:cNvSpPr>
            <a:spLocks noChangeShapeType="1"/>
          </p:cNvSpPr>
          <p:nvPr/>
        </p:nvSpPr>
        <p:spPr bwMode="auto">
          <a:xfrm>
            <a:off x="898525" y="4014788"/>
            <a:ext cx="1368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404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25C910A6-7981-431A-B3FE-5359D4DEA491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40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748712" cy="1143000"/>
          </a:xfrm>
        </p:spPr>
        <p:txBody>
          <a:bodyPr/>
          <a:lstStyle/>
          <a:p>
            <a:r>
              <a:rPr lang="en-GB" altLang="en-US" smtClean="0"/>
              <a:t>Parameterization of land-surface processes</a:t>
            </a:r>
          </a:p>
        </p:txBody>
      </p:sp>
      <p:sp>
        <p:nvSpPr>
          <p:cNvPr id="45059" name="Footer Placeholder 15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altLang="en-US" sz="1200" smtClean="0">
                <a:latin typeface="Arial" panose="020B0604020202020204" pitchFamily="34" charset="0"/>
              </a:rPr>
              <a:t>PA Surface I of III - traning course 2016</a:t>
            </a:r>
            <a:endParaRPr lang="en-US" altLang="en-US" sz="1200" smtClean="0">
              <a:latin typeface="Arial" panose="020B0604020202020204" pitchFamily="34" charset="0"/>
            </a:endParaRP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684213" y="3700463"/>
            <a:ext cx="8208962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/>
          <a:lstStyle>
            <a:lvl1pPr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</a:rPr>
              <a:t>…modelling should be always guided by observations…but in case of land surface your senses are also amazing instruments </a:t>
            </a: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r>
              <a:rPr lang="fr-FR" altLang="en-US" sz="1400">
                <a:solidFill>
                  <a:srgbClr val="000000"/>
                </a:solidFill>
                <a:latin typeface="Arial" panose="020B0604020202020204" pitchFamily="34" charset="0"/>
                <a:hlinkClick r:id="rId3"/>
              </a:rPr>
              <a:t>http://www.youtube.com/watch?v=jfa29pq6NFs</a:t>
            </a: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</a:pPr>
            <a:endParaRPr lang="fr-FR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506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A8D6ABDD-C594-43BE-BA34-4CB063E67199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41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BB91A006-6D2A-41EE-BAE5-EBFE26272447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5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219200"/>
            <a:ext cx="8686800" cy="5018088"/>
          </a:xfrm>
        </p:spPr>
        <p:txBody>
          <a:bodyPr anchor="t"/>
          <a:lstStyle/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Plant and soil science (a bite)</a:t>
            </a:r>
            <a:r>
              <a:rPr lang="ar-SA" sz="2200" b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‏</a:t>
            </a:r>
            <a:endParaRPr lang="en-GB" sz="2200" b="1" smtClean="0">
              <a:solidFill>
                <a:srgbClr val="000000"/>
              </a:solidFill>
              <a:latin typeface="Arial" pitchFamily="34" charset="0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ECMWF model and its evolution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Justification and examples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endParaRPr lang="en-GB" sz="2200" b="1" smtClean="0">
              <a:solidFill>
                <a:srgbClr val="000000"/>
              </a:solidFill>
              <a:latin typeface="Arial" pitchFamily="34" charset="0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endParaRPr lang="en-GB" sz="2200" b="1" smtClean="0">
              <a:solidFill>
                <a:srgbClr val="000000"/>
              </a:solidFill>
              <a:latin typeface="Arial" pitchFamily="34" charset="0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it-IT" sz="2200" b="1" smtClean="0">
                <a:solidFill>
                  <a:srgbClr val="000000"/>
                </a:solidFill>
                <a:latin typeface="Arial" pitchFamily="34" charset="0"/>
              </a:rPr>
              <a:t>Terrestrial Hydrometeorology, by </a:t>
            </a:r>
            <a:r>
              <a:rPr lang="it-IT" sz="2200" b="1" i="1" smtClean="0">
                <a:solidFill>
                  <a:srgbClr val="000000"/>
                </a:solidFill>
                <a:latin typeface="Arial" pitchFamily="34" charset="0"/>
              </a:rPr>
              <a:t>W.J. Shuttleworth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it-IT" sz="2200" b="1" smtClean="0">
                <a:solidFill>
                  <a:srgbClr val="000000"/>
                </a:solidFill>
                <a:latin typeface="Arial" pitchFamily="34" charset="0"/>
              </a:rPr>
              <a:t>Environmental Soil Physics</a:t>
            </a:r>
            <a:r>
              <a:rPr lang="it-IT" sz="2200" b="1" i="1" smtClean="0">
                <a:solidFill>
                  <a:srgbClr val="000000"/>
                </a:solidFill>
                <a:latin typeface="Arial" pitchFamily="34" charset="0"/>
              </a:rPr>
              <a:t>, </a:t>
            </a:r>
            <a:r>
              <a:rPr lang="it-IT" sz="2200" b="1" smtClean="0">
                <a:solidFill>
                  <a:srgbClr val="000000"/>
                </a:solidFill>
                <a:latin typeface="Arial" pitchFamily="34" charset="0"/>
              </a:rPr>
              <a:t>by</a:t>
            </a:r>
            <a:r>
              <a:rPr lang="it-IT" sz="2200" b="1" i="1" smtClean="0">
                <a:solidFill>
                  <a:srgbClr val="000000"/>
                </a:solidFill>
                <a:latin typeface="Arial" pitchFamily="34" charset="0"/>
              </a:rPr>
              <a:t> D. Hillel</a:t>
            </a:r>
            <a:endParaRPr lang="en-GB" sz="2200" b="1" smtClean="0">
              <a:solidFill>
                <a:srgbClr val="000000"/>
              </a:solidFill>
              <a:latin typeface="Arial" pitchFamily="34" charset="0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Char char=""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2200" b="1" smtClean="0">
                <a:solidFill>
                  <a:srgbClr val="000000"/>
                </a:solidFill>
                <a:latin typeface="Arial" pitchFamily="34" charset="0"/>
              </a:rPr>
              <a:t>and few links to lecture notes by </a:t>
            </a:r>
            <a:r>
              <a:rPr lang="en-GB" sz="2200" b="1" i="1" smtClean="0">
                <a:solidFill>
                  <a:srgbClr val="000000"/>
                </a:solidFill>
                <a:latin typeface="Arial" pitchFamily="34" charset="0"/>
              </a:rPr>
              <a:t>P. Viterbo</a:t>
            </a:r>
            <a:endParaRPr lang="en-GB" altLang="ja-JP" sz="2200" b="1" i="1" smtClean="0">
              <a:solidFill>
                <a:srgbClr val="000000"/>
              </a:solidFill>
              <a:latin typeface="Arial" pitchFamily="34" charset="0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400" b="1" smtClean="0">
                <a:solidFill>
                  <a:srgbClr val="FC0128"/>
                </a:solidFill>
                <a:latin typeface="Arial" pitchFamily="34" charset="0"/>
                <a:hlinkClick r:id="rId3"/>
              </a:rPr>
              <a:t>http://www.ecmwf.int/newsevents/training/lecture_notes/pdf_files/PARAM/Land_surf.pdf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400" b="1" smtClean="0">
                <a:solidFill>
                  <a:srgbClr val="FC0128"/>
                </a:solidFill>
                <a:latin typeface="Arial" pitchFamily="34" charset="0"/>
                <a:hlinkClick r:id="rId4"/>
              </a:rPr>
              <a:t>http://www.ecmwf.int/newsevents/training/lecture_notes/pdf_files/PARAM/Rol_land.pdf</a:t>
            </a: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r>
              <a:rPr lang="en-GB" sz="1400" b="1" smtClean="0">
                <a:solidFill>
                  <a:srgbClr val="FC0128"/>
                </a:solidFill>
                <a:latin typeface="Arial" pitchFamily="34" charset="0"/>
                <a:hlinkClick r:id="rId5"/>
              </a:rPr>
              <a:t>http://www.ecmwf.int/newsevents/training/lecture_notes/pdf_files/PARAM/Surf_ass.pdf</a:t>
            </a:r>
            <a:r>
              <a:rPr lang="en-GB" sz="1400" b="1" smtClean="0">
                <a:solidFill>
                  <a:srgbClr val="FC0128"/>
                </a:solidFill>
                <a:latin typeface="Arial" pitchFamily="34" charset="0"/>
              </a:rPr>
              <a:t/>
            </a:r>
            <a:br>
              <a:rPr lang="en-GB" sz="1400" b="1" smtClean="0">
                <a:solidFill>
                  <a:srgbClr val="FC0128"/>
                </a:solidFill>
                <a:latin typeface="Arial" pitchFamily="34" charset="0"/>
              </a:rPr>
            </a:br>
            <a:endParaRPr lang="en-GB" sz="1400" b="1" smtClean="0">
              <a:solidFill>
                <a:srgbClr val="FC0128"/>
              </a:solidFill>
              <a:latin typeface="Arial" pitchFamily="34" charset="0"/>
            </a:endParaRPr>
          </a:p>
          <a:p>
            <a:pPr marL="288925" indent="-288925">
              <a:lnSpc>
                <a:spcPts val="2500"/>
              </a:lnSpc>
              <a:spcAft>
                <a:spcPts val="1000"/>
              </a:spcAft>
              <a:buClr>
                <a:srgbClr val="FC0128"/>
              </a:buClr>
              <a:buFont typeface="Wingdings" pitchFamily="2" charset="2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  <a:defRPr/>
            </a:pPr>
            <a:endParaRPr lang="en-GB" sz="1400" b="1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1"/>
          </p:nvPr>
        </p:nvSpPr>
        <p:spPr>
          <a:xfrm>
            <a:off x="508000" y="434975"/>
            <a:ext cx="8113713" cy="708025"/>
          </a:xfrm>
        </p:spPr>
        <p:txBody>
          <a:bodyPr anchor="ctr"/>
          <a:lstStyle/>
          <a:p>
            <a:pPr marL="0" indent="0">
              <a:lnSpc>
                <a:spcPct val="100000"/>
              </a:lnSpc>
              <a:spcAft>
                <a:spcPct val="0"/>
              </a:spcAft>
              <a:buClr>
                <a:srgbClr val="0F3692"/>
              </a:buClr>
              <a:buFont typeface="Arial Black" charset="0"/>
              <a:buNone/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  <a:defRPr/>
            </a:pPr>
            <a:r>
              <a:rPr lang="en-GB" sz="2800" b="0" smtClean="0">
                <a:solidFill>
                  <a:srgbClr val="0F3692"/>
                </a:solidFill>
                <a:latin typeface="Arial Black" charset="0"/>
                <a:ea typeface="+mn-ea"/>
              </a:rPr>
              <a:t>Methodology</a:t>
            </a:r>
          </a:p>
        </p:txBody>
      </p:sp>
      <p:sp>
        <p:nvSpPr>
          <p:cNvPr id="8198" name="Rectangle 3"/>
          <p:cNvSpPr>
            <a:spLocks noChangeArrowheads="1"/>
          </p:cNvSpPr>
          <p:nvPr/>
        </p:nvSpPr>
        <p:spPr bwMode="auto">
          <a:xfrm>
            <a:off x="539750" y="2708275"/>
            <a:ext cx="81137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360" tIns="44280" rIns="90360" bIns="4428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buClr>
                <a:srgbClr val="0F3692"/>
              </a:buClr>
              <a:buFont typeface="Arial Black" panose="020B0A04020102020204" pitchFamily="34" charset="0"/>
              <a:buNone/>
            </a:pPr>
            <a:r>
              <a:rPr lang="en-GB" altLang="en-US" sz="2800">
                <a:solidFill>
                  <a:srgbClr val="0F3692"/>
                </a:solidFill>
                <a:latin typeface="Arial Black" panose="020B0A04020102020204" pitchFamily="34" charset="0"/>
              </a:rPr>
              <a:t>Further readings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150FCC3B-EEDF-45D8-A628-80A18AFE2180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6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Earth energy cascade</a:t>
            </a:r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5775" y="971550"/>
            <a:ext cx="8112125" cy="3500438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The sun emits 4 x 10</a:t>
            </a:r>
            <a:r>
              <a:rPr lang="en-GB" altLang="en-US" baseline="30000" smtClean="0"/>
              <a:t>26 </a:t>
            </a:r>
            <a:r>
              <a:rPr lang="en-GB" altLang="en-US" smtClean="0"/>
              <a:t> W 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the Earth intercepts 1.37 kW/m</a:t>
            </a:r>
            <a:r>
              <a:rPr lang="en-GB" altLang="en-US" baseline="30000" smtClean="0"/>
              <a:t>2</a:t>
            </a:r>
          </a:p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This energy is distributed between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Direct reflection (~30%)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Conversion to heat, mostly by surface absorption (~43%), re-radiated in the infrared</a:t>
            </a:r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Evaporation, Precipitation, Runoff (~22%)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  <a:p>
            <a:pPr lvl="1">
              <a:lnSpc>
                <a:spcPct val="100000"/>
              </a:lnSpc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Rest of the processes (~5%, Winds, Waves, Convection, Currents, Photosynthesis, Organic decay, tides, … 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9222" name="Text Box 3"/>
          <p:cNvSpPr txBox="1">
            <a:spLocks noChangeArrowheads="1"/>
          </p:cNvSpPr>
          <p:nvPr/>
        </p:nvSpPr>
        <p:spPr bwMode="auto">
          <a:xfrm>
            <a:off x="4848225" y="5630863"/>
            <a:ext cx="4295775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ts val="1250"/>
              </a:spcBef>
            </a:pPr>
            <a:r>
              <a:rPr lang="en-GB" altLang="en-US" sz="2000" i="1">
                <a:solidFill>
                  <a:srgbClr val="000000"/>
                </a:solidFill>
              </a:rPr>
              <a:t>Robinson &amp; Henderson-Sellers, 1999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Role of land surface (1)</a:t>
            </a:r>
            <a:r>
              <a:rPr lang="ar-SA" altLang="en-US" smtClean="0">
                <a:cs typeface="Arial" panose="020B0604020202020204" pitchFamily="34" charset="0"/>
              </a:rPr>
              <a:t>‏</a:t>
            </a:r>
            <a:endParaRPr lang="en-GB" alt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5775" y="971550"/>
            <a:ext cx="8112125" cy="1495425"/>
          </a:xfrm>
        </p:spPr>
        <p:txBody>
          <a:bodyPr/>
          <a:lstStyle/>
          <a:p>
            <a:pPr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r>
              <a:rPr lang="en-GB" altLang="en-US" smtClean="0"/>
              <a:t>Atmospheric general circulation models need </a:t>
            </a:r>
            <a:r>
              <a:rPr lang="en-GB" altLang="en-US" smtClean="0">
                <a:solidFill>
                  <a:srgbClr val="009900"/>
                </a:solidFill>
              </a:rPr>
              <a:t>boundary conditions</a:t>
            </a:r>
            <a:r>
              <a:rPr lang="en-GB" altLang="en-US" smtClean="0"/>
              <a:t> for the enthalpy, moisture (and momentum) equations: Fluxes of energy, water at the surface.</a:t>
            </a:r>
          </a:p>
          <a:p>
            <a:pPr lvl="1">
              <a:lnSpc>
                <a:spcPct val="100000"/>
              </a:lnSpc>
              <a:buFont typeface="Arial" pitchFamily="34" charset="0"/>
              <a:buNone/>
              <a:tabLst>
                <a:tab pos="758825" algn="l"/>
                <a:tab pos="1520825" algn="l"/>
                <a:tab pos="2282825" algn="l"/>
                <a:tab pos="3044825" algn="l"/>
                <a:tab pos="3806825" algn="l"/>
                <a:tab pos="4568825" algn="l"/>
                <a:tab pos="5330825" algn="l"/>
                <a:tab pos="6092825" algn="l"/>
                <a:tab pos="6854825" algn="l"/>
                <a:tab pos="7616825" algn="l"/>
                <a:tab pos="8378825" algn="l"/>
                <a:tab pos="9140825" algn="l"/>
                <a:tab pos="9902825" algn="l"/>
                <a:tab pos="10664825" algn="l"/>
              </a:tabLst>
            </a:pPr>
            <a:endParaRPr lang="en-GB" altLang="en-US" smtClean="0"/>
          </a:p>
        </p:txBody>
      </p:sp>
      <p:pic>
        <p:nvPicPr>
          <p:cNvPr id="10244" name="Picture 57" descr="E_budg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9144000" cy="409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Slide Number Placeholder 5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95BC7759-2CC4-4C29-8A97-E6FC74EDC9E0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7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913" y="476250"/>
            <a:ext cx="9082087" cy="5616575"/>
          </a:xfrm>
          <a:solidFill>
            <a:schemeClr val="bg1"/>
          </a:solidFill>
        </p:spPr>
        <p:txBody>
          <a:bodyPr/>
          <a:lstStyle/>
          <a:p>
            <a:pPr defTabSz="476250">
              <a:lnSpc>
                <a:spcPct val="0"/>
              </a:lnSpc>
              <a:buFont typeface="Wingdings" pitchFamily="2" charset="2"/>
              <a:buNone/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endParaRPr lang="en-US" altLang="en-US" sz="4000" smtClean="0"/>
          </a:p>
          <a:p>
            <a:pPr lvl="1" defTabSz="476250">
              <a:lnSpc>
                <a:spcPct val="90000"/>
              </a:lnSpc>
              <a:buFont typeface="Arial" pitchFamily="34" charset="0"/>
              <a:buNone/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2000" u="sng" smtClean="0"/>
              <a:t>ECMWF model(s) and resolutions</a:t>
            </a:r>
          </a:p>
          <a:p>
            <a:pPr lvl="1" defTabSz="476250">
              <a:lnSpc>
                <a:spcPct val="90000"/>
              </a:lnSpc>
              <a:buFont typeface="Arial" pitchFamily="34" charset="0"/>
              <a:buNone/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600" smtClean="0"/>
              <a:t>		</a:t>
            </a:r>
            <a:r>
              <a:rPr lang="en-US" altLang="en-US" sz="1600" smtClean="0">
                <a:solidFill>
                  <a:srgbClr val="009900"/>
                </a:solidFill>
              </a:rPr>
              <a:t>Length	Horizontal	Vertical	Remarks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Deterministic	10 d	T1279 (16 km)	L137	00+12 UTC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endParaRPr lang="en-US" altLang="en-US" sz="1200" smtClean="0">
              <a:solidFill>
                <a:srgbClr val="FF0000"/>
              </a:solidFill>
            </a:endParaRP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Monthly/VarEPS (N=51)	</a:t>
            </a:r>
            <a:r>
              <a:rPr lang="de-DE" altLang="en-US" sz="1200" smtClean="0"/>
              <a:t>0-10d	T639(30 km)	L91			(SST tendency)	</a:t>
            </a:r>
            <a:br>
              <a:rPr lang="de-DE" altLang="en-US" sz="1200" smtClean="0"/>
            </a:br>
            <a:r>
              <a:rPr lang="de-DE" altLang="en-US" sz="1200" smtClean="0"/>
              <a:t>	11-32d	T399(60 km)	L91			(Ocean coupled)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endParaRPr lang="de-DE" altLang="en-US" sz="1200" smtClean="0"/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Seasonal forecast	6 m	T159 (125 km)	L62 			(Ocean coupled)</a:t>
            </a:r>
          </a:p>
          <a:p>
            <a:pPr lvl="1" defTabSz="476250">
              <a:lnSpc>
                <a:spcPct val="90000"/>
              </a:lnSpc>
              <a:buFont typeface="Arial" pitchFamily="34" charset="0"/>
              <a:buNone/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	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Assimilation physics	12 h	T255(80 km)/	L137			T95(200 km) inner</a:t>
            </a:r>
            <a:br>
              <a:rPr lang="en-US" altLang="en-US" sz="1200" smtClean="0"/>
            </a:br>
            <a:r>
              <a:rPr lang="en-US" altLang="en-US" sz="1200" smtClean="0"/>
              <a:t>		T159(125 km)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endParaRPr lang="en-US" altLang="en-US" sz="1200" smtClean="0"/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ERA-40 Reanalysis     1958-2002	T159(125 km)	L60			3D-Var+surface OI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200" smtClean="0"/>
              <a:t>ERA-Interim Reanalysis 	1989-today T255(80 km)	L91			4D-Var+surface OI</a:t>
            </a:r>
          </a:p>
          <a:p>
            <a:pPr lvl="1" defTabSz="476250">
              <a:lnSpc>
                <a:spcPct val="90000"/>
              </a:lnSpc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endParaRPr lang="en-US" altLang="en-US" sz="1200" smtClean="0"/>
          </a:p>
          <a:p>
            <a:pPr defTabSz="476250">
              <a:lnSpc>
                <a:spcPct val="90000"/>
              </a:lnSpc>
              <a:buFont typeface="Wingdings" pitchFamily="2" charset="2"/>
              <a:buNone/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r>
              <a:rPr lang="en-US" altLang="en-US" sz="1800" b="0" smtClean="0"/>
              <a:t>	</a:t>
            </a:r>
            <a:endParaRPr lang="de-DE" altLang="en-US" sz="1600" smtClean="0"/>
          </a:p>
          <a:p>
            <a:pPr defTabSz="476250">
              <a:lnSpc>
                <a:spcPct val="90000"/>
              </a:lnSpc>
              <a:buFont typeface="Wingdings" pitchFamily="2" charset="2"/>
              <a:buNone/>
              <a:tabLst>
                <a:tab pos="3319463" algn="l"/>
                <a:tab pos="4176713" algn="l"/>
                <a:tab pos="5661025" algn="l"/>
                <a:tab pos="6110288" algn="l"/>
              </a:tabLst>
            </a:pPr>
            <a:endParaRPr lang="en-US" altLang="en-US" sz="1800" smtClean="0"/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179388" y="6024563"/>
            <a:ext cx="8785225" cy="644525"/>
          </a:xfrm>
          <a:prstGeom prst="rect">
            <a:avLst/>
          </a:prstGeom>
          <a:solidFill>
            <a:srgbClr val="D1FFC5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1200">
                <a:solidFill>
                  <a:srgbClr val="000000"/>
                </a:solidFill>
                <a:latin typeface="Arial" panose="020B0604020202020204" pitchFamily="34" charset="0"/>
              </a:rPr>
              <a:t>Land surface modelling (and data assimilation systems) need flexibility &amp; upscalability (conservation) properties to be used by at a wide range of spatial resolutions in spite of natural heterogeneity of land surfaces. </a:t>
            </a:r>
            <a:br>
              <a:rPr lang="en-GB" altLang="en-US" sz="120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GB" altLang="en-US" sz="1200">
                <a:solidFill>
                  <a:srgbClr val="000000"/>
                </a:solidFill>
                <a:latin typeface="Arial" panose="020B0604020202020204" pitchFamily="34" charset="0"/>
              </a:rPr>
              <a:t>Errors in the treatment of land surface are likely to affect all forecasts products.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DAFB3941-41B3-4A3D-B5F6-B44F2A90839A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8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63500"/>
            <a:ext cx="7921625" cy="701675"/>
          </a:xfrm>
        </p:spPr>
        <p:txBody>
          <a:bodyPr/>
          <a:lstStyle/>
          <a:p>
            <a:r>
              <a:rPr lang="en-US" altLang="en-US" smtClean="0"/>
              <a:t>Role of land surface at ECMWF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 Surface I of III - traning course 2016</a:t>
            </a:r>
            <a:endParaRPr lang="en-GB" dirty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r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t>Slide </a:t>
            </a:r>
            <a:fld id="{81E471B6-FFF9-44BB-B39E-35B703661ACC}" type="slidenum">
              <a:rPr lang="en-GB" altLang="en-US" sz="1200">
                <a:solidFill>
                  <a:srgbClr val="FFFFFF"/>
                </a:solidFill>
                <a:latin typeface="Arial" panose="020B0604020202020204" pitchFamily="34" charset="0"/>
              </a:rPr>
              <a:pPr/>
              <a:t>9</a:t>
            </a:fld>
            <a:endParaRPr lang="en-GB" altLang="en-US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1"/>
          <p:cNvSpPr>
            <a:spLocks noGrp="1" noChangeArrowheads="1"/>
          </p:cNvSpPr>
          <p:nvPr>
            <p:ph type="title"/>
          </p:nvPr>
        </p:nvSpPr>
        <p:spPr>
          <a:xfrm>
            <a:off x="493713" y="304800"/>
            <a:ext cx="8113712" cy="708025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760413" algn="l"/>
                <a:tab pos="1522413" algn="l"/>
                <a:tab pos="2286000" algn="l"/>
                <a:tab pos="3046413" algn="l"/>
                <a:tab pos="3808413" algn="l"/>
                <a:tab pos="4572000" algn="l"/>
                <a:tab pos="5332413" algn="l"/>
                <a:tab pos="6094413" algn="l"/>
                <a:tab pos="6858000" algn="l"/>
                <a:tab pos="7618413" algn="l"/>
                <a:tab pos="8380413" algn="l"/>
                <a:tab pos="9144000" algn="l"/>
                <a:tab pos="9904413" algn="l"/>
                <a:tab pos="10666413" algn="l"/>
              </a:tabLst>
            </a:pPr>
            <a:r>
              <a:rPr lang="en-GB" altLang="en-US" smtClean="0"/>
              <a:t>ECMWF deterministic model</a:t>
            </a:r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5229225" y="1382713"/>
            <a:ext cx="2205038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</a:pPr>
            <a:r>
              <a:rPr lang="en-GB" altLang="en-US" sz="2000" b="1">
                <a:solidFill>
                  <a:srgbClr val="000099"/>
                </a:solidFill>
              </a:rPr>
              <a:t>Vertical resolution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</a:pPr>
            <a:r>
              <a:rPr lang="en-GB" altLang="en-US" sz="2000" b="1">
                <a:solidFill>
                  <a:srgbClr val="000099"/>
                </a:solidFill>
              </a:rPr>
              <a:t>91 levels</a:t>
            </a:r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0" y="4283075"/>
            <a:ext cx="5940425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800" b="1" u="sng" dirty="0" smtClean="0">
                <a:solidFill>
                  <a:schemeClr val="tx1"/>
                </a:solidFill>
              </a:rPr>
              <a:t>Horizontal resolution upgrades: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600" b="1" dirty="0" smtClean="0">
                <a:solidFill>
                  <a:srgbClr val="000099"/>
                </a:solidFill>
              </a:rPr>
              <a:t>T511 ~ 40km (21 Nov 2000) 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600" b="1" dirty="0" smtClean="0">
                <a:solidFill>
                  <a:srgbClr val="00B050"/>
                </a:solidFill>
              </a:rPr>
              <a:t>T799 ~ 25 km (1 Feb  2006)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600" b="1" dirty="0" smtClean="0">
                <a:solidFill>
                  <a:srgbClr val="FF0000"/>
                </a:solidFill>
              </a:rPr>
              <a:t>T1279 ~ 16 km (26 Jan 2010)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T2047</a:t>
            </a: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~ 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10 </a:t>
            </a: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km </a:t>
            </a:r>
            <a:r>
              <a:rPr lang="en-GB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(in 2015, TBC)</a:t>
            </a:r>
            <a:r>
              <a:rPr lang="en-GB" sz="1600" b="1" dirty="0" smtClean="0">
                <a:solidFill>
                  <a:srgbClr val="FF0000"/>
                </a:solidFill>
              </a:rPr>
              <a:t/>
            </a:r>
            <a:br>
              <a:rPr lang="en-GB" sz="1600" b="1" dirty="0" smtClean="0">
                <a:solidFill>
                  <a:srgbClr val="FF0000"/>
                </a:solidFill>
              </a:rPr>
            </a:br>
            <a:endParaRPr lang="en-GB" sz="16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800" b="1" u="sng" dirty="0" smtClean="0">
                <a:solidFill>
                  <a:schemeClr val="tx1"/>
                </a:solidFill>
              </a:rPr>
              <a:t>Vertical resolution upgrades: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r>
              <a:rPr lang="en-GB" sz="1600" b="1" dirty="0" smtClean="0">
                <a:solidFill>
                  <a:srgbClr val="000099"/>
                </a:solidFill>
              </a:rPr>
              <a:t> L60 (21 Nov 2000) </a:t>
            </a:r>
            <a:r>
              <a:rPr lang="en-GB" sz="1600" b="1" dirty="0" smtClean="0">
                <a:solidFill>
                  <a:srgbClr val="FF0000"/>
                </a:solidFill>
              </a:rPr>
              <a:t>L91 (1 Feb 2006) </a:t>
            </a:r>
            <a:r>
              <a:rPr lang="en-GB" sz="1600" b="1" dirty="0" smtClean="0">
                <a:solidFill>
                  <a:schemeClr val="accent1">
                    <a:lumMod val="50000"/>
                  </a:schemeClr>
                </a:solidFill>
              </a:rPr>
              <a:t>L137 (June 2013)</a:t>
            </a:r>
          </a:p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  <a:buFont typeface="Times New Roman" charset="0"/>
              <a:buNone/>
              <a:defRPr/>
            </a:pPr>
            <a:endParaRPr lang="en-GB" sz="1600" b="1" dirty="0" smtClean="0">
              <a:solidFill>
                <a:srgbClr val="FF0000"/>
              </a:solidFill>
            </a:endParaRPr>
          </a:p>
        </p:txBody>
      </p:sp>
      <p:pic>
        <p:nvPicPr>
          <p:cNvPr id="1229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692150"/>
            <a:ext cx="3924300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4814888" y="5805488"/>
            <a:ext cx="4329112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50000"/>
              </a:lnSpc>
              <a:spcBef>
                <a:spcPts val="1250"/>
              </a:spcBef>
              <a:buClr>
                <a:srgbClr val="000099"/>
              </a:buClr>
            </a:pPr>
            <a:r>
              <a:rPr lang="en-GB" altLang="en-US" sz="2000" b="1">
                <a:solidFill>
                  <a:srgbClr val="0070C0"/>
                </a:solidFill>
              </a:rPr>
              <a:t>12 levels            </a:t>
            </a:r>
            <a:r>
              <a:rPr lang="en-GB" altLang="en-US" sz="2000" b="1">
                <a:solidFill>
                  <a:srgbClr val="FF0000"/>
                </a:solidFill>
              </a:rPr>
              <a:t>15 levels</a:t>
            </a:r>
            <a:r>
              <a:rPr lang="en-GB" altLang="en-US" sz="1800" b="1">
                <a:solidFill>
                  <a:srgbClr val="FF0000"/>
                </a:solidFill>
              </a:rPr>
              <a:t> </a:t>
            </a:r>
            <a:r>
              <a:rPr lang="en-GB" altLang="en-US" sz="2000">
                <a:solidFill>
                  <a:srgbClr val="000000"/>
                </a:solidFill>
              </a:rPr>
              <a:t> </a:t>
            </a:r>
          </a:p>
          <a:p>
            <a:pPr algn="ctr">
              <a:lnSpc>
                <a:spcPct val="50000"/>
              </a:lnSpc>
              <a:spcBef>
                <a:spcPts val="1125"/>
              </a:spcBef>
            </a:pPr>
            <a:r>
              <a:rPr lang="en-GB" altLang="en-US" sz="2000">
                <a:solidFill>
                  <a:srgbClr val="000000"/>
                </a:solidFill>
              </a:rPr>
              <a:t>&lt;</a:t>
            </a:r>
            <a:r>
              <a:rPr lang="en-GB" altLang="en-US" sz="1800" b="1">
                <a:solidFill>
                  <a:srgbClr val="000000"/>
                </a:solidFill>
              </a:rPr>
              <a:t>850 hPa</a:t>
            </a:r>
          </a:p>
        </p:txBody>
      </p:sp>
      <p:pic>
        <p:nvPicPr>
          <p:cNvPr id="12297" name="Picture 15" descr="Oro_T1279_T79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52276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 Black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2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7897</TotalTime>
  <Words>2315</Words>
  <Application>Microsoft Office PowerPoint</Application>
  <PresentationFormat>On-screen Show (4:3)</PresentationFormat>
  <Paragraphs>527</Paragraphs>
  <Slides>41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4" baseType="lpstr">
      <vt:lpstr>MS PGothic</vt:lpstr>
      <vt:lpstr>MS PGothic</vt:lpstr>
      <vt:lpstr>Arial</vt:lpstr>
      <vt:lpstr>Arial Black</vt:lpstr>
      <vt:lpstr>Calibri</vt:lpstr>
      <vt:lpstr>DejaVu Sans</vt:lpstr>
      <vt:lpstr>Helvetica</vt:lpstr>
      <vt:lpstr>Times</vt:lpstr>
      <vt:lpstr>Times New Roman</vt:lpstr>
      <vt:lpstr>Wingdings</vt:lpstr>
      <vt:lpstr>ヒラギノ明朝 ProN W3</vt:lpstr>
      <vt:lpstr>Office Theme</vt:lpstr>
      <vt:lpstr>Slide</vt:lpstr>
      <vt:lpstr>PowerPoint Presentation</vt:lpstr>
      <vt:lpstr>Layout of these lectures</vt:lpstr>
      <vt:lpstr>The challenges for Land Surface Modeling</vt:lpstr>
      <vt:lpstr>Today’s satellite images are very informative not only about natural land surface…</vt:lpstr>
      <vt:lpstr>Methodology</vt:lpstr>
      <vt:lpstr>Earth energy cascade</vt:lpstr>
      <vt:lpstr>Role of land surface (1)‏</vt:lpstr>
      <vt:lpstr>Role of land surface at ECMWF</vt:lpstr>
      <vt:lpstr>ECMWF deterministic model</vt:lpstr>
      <vt:lpstr>Role of land surface (3)‏</vt:lpstr>
      <vt:lpstr>Role of land surface (4)‏</vt:lpstr>
      <vt:lpstr>Systematic errors 850 hPa T</vt:lpstr>
      <vt:lpstr>Near surface atmospheric errors</vt:lpstr>
      <vt:lpstr>Global budgets (1)‏</vt:lpstr>
      <vt:lpstr>Global budgets (2)‏</vt:lpstr>
      <vt:lpstr>Terrestrial atmosphere time scales</vt:lpstr>
      <vt:lpstr>Surface time scales (memory) (1)‏</vt:lpstr>
      <vt:lpstr>Surface time scales (memory) (2)‏</vt:lpstr>
      <vt:lpstr>Surface time scales (memory) (3)‏</vt:lpstr>
      <vt:lpstr>Surface time scales (memory) (4)‏</vt:lpstr>
      <vt:lpstr>The hydrological rosette</vt:lpstr>
      <vt:lpstr>A diversity of land models !!!</vt:lpstr>
      <vt:lpstr>The Water, Energy and Carbon cycle</vt:lpstr>
      <vt:lpstr>Strategy for land surface model development at ECMWF</vt:lpstr>
      <vt:lpstr>An Integrated &amp; Process-oriented verification to support development </vt:lpstr>
      <vt:lpstr>Satellite Remote Sensing</vt:lpstr>
      <vt:lpstr>Europe 2m forecast errors for March 2001</vt:lpstr>
      <vt:lpstr>Soil moisture verification</vt:lpstr>
      <vt:lpstr>Soil temperature verification</vt:lpstr>
      <vt:lpstr>Land Fluxes (E, H2O, CO2) verification</vt:lpstr>
      <vt:lpstr>ECMWF surface model milestones</vt:lpstr>
      <vt:lpstr>TESSEL model and validation</vt:lpstr>
      <vt:lpstr>(CH)TESSEL scheme in a nutshell</vt:lpstr>
      <vt:lpstr>Land surface model evolution</vt:lpstr>
      <vt:lpstr>Strategy for land surface model development at ECMWF (applied)</vt:lpstr>
      <vt:lpstr>Soil hydrology (Balsamo et al. 2009)</vt:lpstr>
      <vt:lpstr>New snow scheme (Dutra et al. 2010)</vt:lpstr>
      <vt:lpstr>Forecasts (+36-h) impact</vt:lpstr>
      <vt:lpstr>Climate simulation impact</vt:lpstr>
      <vt:lpstr>Perspectives for the land surface in Earth System Prediction</vt:lpstr>
      <vt:lpstr>Parameterization of land-surface processes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PIPO</dc:title>
  <dc:creator>Pedro Viterbo_</dc:creator>
  <cp:lastModifiedBy>Gianpaolo Balsamo</cp:lastModifiedBy>
  <cp:revision>90</cp:revision>
  <dcterms:modified xsi:type="dcterms:W3CDTF">2016-05-15T21:17:53Z</dcterms:modified>
</cp:coreProperties>
</file>