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96" r:id="rId2"/>
    <p:sldId id="349" r:id="rId3"/>
    <p:sldId id="295" r:id="rId4"/>
    <p:sldId id="317" r:id="rId5"/>
    <p:sldId id="318" r:id="rId6"/>
    <p:sldId id="337" r:id="rId7"/>
    <p:sldId id="336" r:id="rId8"/>
    <p:sldId id="338" r:id="rId9"/>
    <p:sldId id="344" r:id="rId10"/>
    <p:sldId id="343" r:id="rId11"/>
    <p:sldId id="357" r:id="rId12"/>
    <p:sldId id="321" r:id="rId13"/>
    <p:sldId id="322" r:id="rId14"/>
    <p:sldId id="327" r:id="rId15"/>
    <p:sldId id="323" r:id="rId16"/>
    <p:sldId id="324" r:id="rId17"/>
    <p:sldId id="325" r:id="rId18"/>
    <p:sldId id="358" r:id="rId19"/>
    <p:sldId id="326" r:id="rId20"/>
    <p:sldId id="328" r:id="rId21"/>
    <p:sldId id="367" r:id="rId22"/>
    <p:sldId id="368" r:id="rId23"/>
    <p:sldId id="369" r:id="rId24"/>
    <p:sldId id="370" r:id="rId25"/>
    <p:sldId id="359" r:id="rId26"/>
    <p:sldId id="350" r:id="rId27"/>
    <p:sldId id="360" r:id="rId28"/>
    <p:sldId id="351" r:id="rId29"/>
    <p:sldId id="352" r:id="rId30"/>
    <p:sldId id="355" r:id="rId31"/>
    <p:sldId id="361" r:id="rId32"/>
    <p:sldId id="372" r:id="rId33"/>
    <p:sldId id="373" r:id="rId34"/>
    <p:sldId id="348" r:id="rId35"/>
    <p:sldId id="316" r:id="rId36"/>
  </p:sldIdLst>
  <p:sldSz cx="9144000" cy="6858000" type="screen4x3"/>
  <p:notesSz cx="6718300" cy="9855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F3692"/>
    <a:srgbClr val="003F7E"/>
    <a:srgbClr val="C8FEC8"/>
    <a:srgbClr val="DBFFB8"/>
    <a:srgbClr val="00279F"/>
    <a:srgbClr val="3399FF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8" autoAdjust="0"/>
    <p:restoredTop sz="92742" autoAdjust="0"/>
  </p:normalViewPr>
  <p:slideViewPr>
    <p:cSldViewPr snapToGrid="0" snapToObjects="1">
      <p:cViewPr varScale="1">
        <p:scale>
          <a:sx n="110" d="100"/>
          <a:sy n="110" d="100"/>
        </p:scale>
        <p:origin x="10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97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2962275" y="9391650"/>
            <a:ext cx="7937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115" tIns="44859" rIns="88115" bIns="44859">
            <a:spAutoFit/>
          </a:bodyPr>
          <a:lstStyle>
            <a:lvl1pPr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GB" altLang="en-US" sz="1200" b="0" smtClean="0"/>
              <a:t>Page </a:t>
            </a:r>
            <a:fld id="{CCED0497-32FE-4840-B3F0-32A1D26AA359}" type="slidenum">
              <a:rPr lang="en-GB" altLang="en-US" sz="1200" b="0" smtClean="0"/>
              <a:pPr algn="ctr">
                <a:lnSpc>
                  <a:spcPct val="90000"/>
                </a:lnSpc>
                <a:defRPr/>
              </a:pPr>
              <a:t>‹#›</a:t>
            </a:fld>
            <a:endParaRPr lang="en-GB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20541607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962275" y="9391650"/>
            <a:ext cx="7937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115" tIns="44859" rIns="88115" bIns="44859">
            <a:spAutoFit/>
          </a:bodyPr>
          <a:lstStyle>
            <a:lvl1pPr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68363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GB" altLang="en-US" sz="1200" b="0" smtClean="0"/>
              <a:t>Page </a:t>
            </a:r>
            <a:fld id="{F492257D-CF49-48B2-9A4E-6343B78F233E}" type="slidenum">
              <a:rPr lang="en-GB" altLang="en-US" sz="1200" b="0" smtClean="0"/>
              <a:pPr algn="ctr">
                <a:lnSpc>
                  <a:spcPct val="90000"/>
                </a:lnSpc>
                <a:defRPr/>
              </a:pPr>
              <a:t>‹#›</a:t>
            </a:fld>
            <a:endParaRPr lang="en-GB" altLang="en-US" sz="1200" b="0" smtClean="0"/>
          </a:p>
        </p:txBody>
      </p:sp>
      <p:sp>
        <p:nvSpPr>
          <p:cNvPr id="512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7275" y="858838"/>
            <a:ext cx="4603750" cy="3452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15975" y="4684713"/>
            <a:ext cx="5086350" cy="41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319" tIns="44859" rIns="91319" bIns="448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Body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3840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9" charset="-128"/>
        <a:cs typeface="ＭＳ Ｐゴシック" pitchFamily="39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3474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3781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32683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244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0666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2081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4538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667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83220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1084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6938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14098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586413" y="6382385"/>
            <a:ext cx="4267200" cy="334331"/>
          </a:xfrm>
          <a:prstGeom prst="rect">
            <a:avLst/>
          </a:prstGeom>
          <a:noFill/>
        </p:spPr>
        <p:txBody>
          <a:bodyPr/>
          <a:lstStyle/>
          <a:p>
            <a:fld id="{CB9FF484-1A63-48A9-8C6D-A138232B0E0F}" type="slidenum">
              <a:rPr lang="en-US" smtClean="0">
                <a:latin typeface="Times New Roman" pitchFamily="18" charset="0"/>
              </a:rPr>
              <a:pPr/>
              <a:t>27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4" y="4679044"/>
            <a:ext cx="4930775" cy="4431859"/>
          </a:xfrm>
          <a:noFill/>
          <a:ln/>
        </p:spPr>
        <p:txBody>
          <a:bodyPr lIns="90462" tIns="45231" rIns="90462" bIns="45231"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7355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586413" y="6382385"/>
            <a:ext cx="4267200" cy="334331"/>
          </a:xfrm>
          <a:prstGeom prst="rect">
            <a:avLst/>
          </a:prstGeom>
          <a:noFill/>
        </p:spPr>
        <p:txBody>
          <a:bodyPr/>
          <a:lstStyle/>
          <a:p>
            <a:fld id="{628B8311-DEAD-42B7-A05C-87ADDF0F5039}" type="slidenum">
              <a:rPr lang="en-US" smtClean="0">
                <a:latin typeface="Times New Roman" pitchFamily="18" charset="0"/>
              </a:rPr>
              <a:pPr/>
              <a:t>28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4" y="4679044"/>
            <a:ext cx="4930775" cy="4431859"/>
          </a:xfrm>
          <a:noFill/>
          <a:ln/>
        </p:spPr>
        <p:txBody>
          <a:bodyPr lIns="90462" tIns="45231" rIns="90462" bIns="45231"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3053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586413" y="6382385"/>
            <a:ext cx="4267200" cy="334331"/>
          </a:xfrm>
          <a:prstGeom prst="rect">
            <a:avLst/>
          </a:prstGeom>
          <a:noFill/>
        </p:spPr>
        <p:txBody>
          <a:bodyPr/>
          <a:lstStyle/>
          <a:p>
            <a:fld id="{592DC705-9984-4D40-ADAA-A6E8DD42737A}" type="slidenum">
              <a:rPr lang="en-US" smtClean="0">
                <a:latin typeface="Times New Roman" pitchFamily="18" charset="0"/>
              </a:rPr>
              <a:pPr/>
              <a:t>29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4" y="4679044"/>
            <a:ext cx="4930775" cy="4431859"/>
          </a:xfrm>
          <a:noFill/>
          <a:ln/>
        </p:spPr>
        <p:txBody>
          <a:bodyPr lIns="90462" tIns="45231" rIns="90462" bIns="45231"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2380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586413" y="6382385"/>
            <a:ext cx="4267200" cy="334331"/>
          </a:xfrm>
          <a:prstGeom prst="rect">
            <a:avLst/>
          </a:prstGeom>
          <a:noFill/>
        </p:spPr>
        <p:txBody>
          <a:bodyPr/>
          <a:lstStyle/>
          <a:p>
            <a:fld id="{6F9958BF-8FAF-4405-80B2-0BB4CC32B921}" type="slidenum">
              <a:rPr lang="en-US" smtClean="0">
                <a:latin typeface="Times New Roman" pitchFamily="18" charset="0"/>
              </a:rPr>
              <a:pPr/>
              <a:t>30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4" y="4679044"/>
            <a:ext cx="4930775" cy="4431859"/>
          </a:xfrm>
          <a:noFill/>
          <a:ln/>
        </p:spPr>
        <p:txBody>
          <a:bodyPr lIns="90462" tIns="45231" rIns="90462" bIns="45231"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6041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489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5670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2646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4890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915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8413" y="9374188"/>
            <a:ext cx="2909887" cy="49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32041B9-E141-4516-846C-4E0D299E2A9D}" type="slidenum">
              <a:rPr lang="en-US" altLang="en-US">
                <a:latin typeface="Times New Roman" panose="02020603050405020304" pitchFamily="18" charset="0"/>
              </a:rPr>
              <a:pPr/>
              <a:t>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2175" y="4686300"/>
            <a:ext cx="4933950" cy="444182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0926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8413" y="9374188"/>
            <a:ext cx="2909887" cy="49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2D110FC-4A62-4614-8B82-5C8D1B843E36}" type="slidenum">
              <a:rPr lang="en-US" altLang="en-US">
                <a:latin typeface="Times New Roman" panose="02020603050405020304" pitchFamily="18" charset="0"/>
              </a:rPr>
              <a:pPr/>
              <a:t>10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2175" y="4686300"/>
            <a:ext cx="4933950" cy="444182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0449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243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211138" y="762000"/>
            <a:ext cx="872648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  <p:sp>
        <p:nvSpPr>
          <p:cNvPr id="1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14300"/>
            <a:ext cx="8429625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 noChangeArrowheads="1"/>
          </p:cNvSpPr>
          <p:nvPr>
            <p:ph idx="1"/>
          </p:nvPr>
        </p:nvSpPr>
        <p:spPr bwMode="auto">
          <a:xfrm>
            <a:off x="344488" y="1143000"/>
            <a:ext cx="8447087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8288" indent="-268288">
              <a:lnSpc>
                <a:spcPts val="2400"/>
              </a:lnSpc>
              <a:spcAft>
                <a:spcPts val="600"/>
              </a:spcAft>
              <a:buClr>
                <a:srgbClr val="3366FF"/>
              </a:buClr>
              <a:buSzPct val="110000"/>
              <a:buFont typeface="Lucida Grande CE"/>
              <a:buChar char="●"/>
              <a:defRPr sz="2000" b="0">
                <a:solidFill>
                  <a:schemeClr val="tx1"/>
                </a:solidFill>
              </a:defRPr>
            </a:lvl1pPr>
            <a:lvl2pPr marL="536575" indent="-268288">
              <a:lnSpc>
                <a:spcPts val="2400"/>
              </a:lnSpc>
              <a:spcAft>
                <a:spcPts val="600"/>
              </a:spcAft>
              <a:buClr>
                <a:srgbClr val="0000FF"/>
              </a:buClr>
              <a:buFont typeface="Lucida Grande"/>
              <a:buChar char="–"/>
              <a:defRPr sz="2000" b="0">
                <a:solidFill>
                  <a:schemeClr val="tx1"/>
                </a:solidFill>
              </a:defRPr>
            </a:lvl2pPr>
            <a:lvl3pPr marL="806450" indent="-269875">
              <a:lnSpc>
                <a:spcPts val="2400"/>
              </a:lnSpc>
              <a:spcAft>
                <a:spcPts val="600"/>
              </a:spcAft>
              <a:buClr>
                <a:schemeClr val="tx1"/>
              </a:buClr>
              <a:buFont typeface="Lucida Grande"/>
              <a:buChar char="●"/>
              <a:defRPr sz="2000" b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9610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604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297190"/>
      </p:ext>
    </p:extLst>
  </p:cSld>
  <p:clrMapOvr>
    <a:masterClrMapping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219200"/>
            <a:ext cx="3979863" cy="4930775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9463" y="1219200"/>
            <a:ext cx="3979862" cy="4930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409732"/>
      </p:ext>
    </p:extLst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15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sky-backdrop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97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11138" y="6367463"/>
            <a:ext cx="6583362" cy="268287"/>
          </a:xfrm>
          <a:prstGeom prst="parallelogram">
            <a:avLst>
              <a:gd name="adj" fmla="val 47600"/>
            </a:avLst>
          </a:prstGeom>
          <a:solidFill>
            <a:srgbClr val="1F369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z="180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14300"/>
            <a:ext cx="8429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515938" y="6351588"/>
            <a:ext cx="6173787" cy="27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tabLst>
                <a:tab pos="2689225" algn="l"/>
              </a:tabLs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2689225" algn="l"/>
              </a:tabLs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2689225" algn="l"/>
              </a:tabLs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2689225" algn="l"/>
              </a:tabLs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2689225" algn="l"/>
              </a:tabLs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89225" algn="l"/>
              </a:tabLs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89225" algn="l"/>
              </a:tabLs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89225" algn="l"/>
              </a:tabLs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89225" algn="l"/>
              </a:tabLs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GB" altLang="en-US" sz="1200" b="0" dirty="0" smtClean="0">
                <a:solidFill>
                  <a:srgbClr val="FFFFFF"/>
                </a:solidFill>
                <a:latin typeface="Calibri" panose="020F0502020204030204" pitchFamily="34" charset="0"/>
              </a:rPr>
              <a:t>PA Surface II of III – Training course 2016                                                                                    Slide </a:t>
            </a:r>
            <a:fld id="{A7E5B358-8789-4E74-8F9D-112A56E1E6AA}" type="slidenum">
              <a:rPr lang="en-GB" altLang="en-US" sz="1200" b="0" smtClean="0">
                <a:solidFill>
                  <a:srgbClr val="FFFFFF"/>
                </a:solidFill>
                <a:latin typeface="Calibri" panose="020F0502020204030204" pitchFamily="34" charset="0"/>
              </a:rPr>
              <a:pPr>
                <a:defRPr/>
              </a:pPr>
              <a:t>‹#›</a:t>
            </a:fld>
            <a:endParaRPr lang="en-GB" altLang="en-US" sz="1200" b="0" dirty="0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30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400" y="6319838"/>
            <a:ext cx="18954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6" r:id="rId4"/>
    <p:sldLayoutId id="2147483747" r:id="rId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/>
          <a:ea typeface="ＭＳ Ｐゴシック" pitchFamily="39" charset="-128"/>
          <a:cs typeface="ＭＳ Ｐゴシック" pitchFamily="39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9pPr>
    </p:titleStyle>
    <p:bodyStyle>
      <a:lvl1pPr marL="268288" indent="-268288" algn="l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3366FF"/>
        </a:buClr>
        <a:buSzPct val="90000"/>
        <a:buFont typeface="Wingdings" pitchFamily="2" charset="2"/>
        <a:buChar char=""/>
        <a:defRPr sz="2000">
          <a:solidFill>
            <a:schemeClr val="tx1"/>
          </a:solidFill>
          <a:latin typeface="Calibri"/>
          <a:ea typeface="ＭＳ Ｐゴシック" pitchFamily="39" charset="-128"/>
          <a:cs typeface="ＭＳ Ｐゴシック" pitchFamily="39" charset="-128"/>
        </a:defRPr>
      </a:lvl1pPr>
      <a:lvl2pPr marL="539750" indent="-269875" algn="l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1F3692"/>
        </a:buClr>
        <a:buSzPct val="100000"/>
        <a:buFont typeface="Lucida Grande CE" pitchFamily="36" charset="-18"/>
        <a:buChar char="–"/>
        <a:defRPr sz="2000">
          <a:solidFill>
            <a:schemeClr val="tx1"/>
          </a:solidFill>
          <a:latin typeface="Calibri"/>
          <a:ea typeface="ＭＳ Ｐゴシック" charset="-128"/>
        </a:defRPr>
      </a:lvl2pPr>
      <a:lvl3pPr marL="806450" indent="-269875" algn="l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har char="•"/>
        <a:defRPr sz="2000">
          <a:solidFill>
            <a:schemeClr val="tx1"/>
          </a:solidFill>
          <a:latin typeface="Calibri"/>
          <a:ea typeface="ＭＳ Ｐゴシック" charset="-128"/>
        </a:defRPr>
      </a:lvl3pPr>
      <a:lvl4pPr marL="1581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charset="0"/>
          <a:ea typeface="ＭＳ Ｐゴシック" charset="-128"/>
        </a:defRPr>
      </a:lvl4pPr>
      <a:lvl5pPr marL="20002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5pPr>
      <a:lvl6pPr marL="24574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6pPr>
      <a:lvl7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7pPr>
      <a:lvl8pPr marL="33718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8pPr>
      <a:lvl9pPr marL="38290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1.wmf"/><Relationship Id="rId10" Type="http://schemas.openxmlformats.org/officeDocument/2006/relationships/image" Target="../media/image44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685800" y="1146175"/>
            <a:ext cx="7772400" cy="1470025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Land Surface(2)</a:t>
            </a:r>
            <a:br>
              <a:rPr lang="en-GB" altLang="en-US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</a:br>
            <a:r>
              <a:rPr lang="en-GB" altLang="en-US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Cold processes: Snow/soil 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3589338"/>
            <a:ext cx="64008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Emanuel Dutra</a:t>
            </a:r>
          </a:p>
          <a:p>
            <a:pPr eaLnBrk="1" hangingPunct="1"/>
            <a:r>
              <a:rPr lang="en-GB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emanuel.dutra@ecmwf.int</a:t>
            </a:r>
          </a:p>
          <a:p>
            <a:pPr eaLnBrk="1" hangingPunct="1"/>
            <a:endParaRPr lang="en-GB" altLang="en-US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endParaRPr lang="en-GB" altLang="en-US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1"/>
          <p:cNvSpPr>
            <a:spLocks noGrp="1" noChangeArrowheads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r>
              <a:rPr lang="en-US" altLang="en-US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Case study: Boreal forest albedo</a:t>
            </a:r>
          </a:p>
        </p:txBody>
      </p:sp>
      <p:grpSp>
        <p:nvGrpSpPr>
          <p:cNvPr id="22531" name="Group 2"/>
          <p:cNvGrpSpPr>
            <a:grpSpLocks/>
          </p:cNvGrpSpPr>
          <p:nvPr/>
        </p:nvGrpSpPr>
        <p:grpSpPr bwMode="auto">
          <a:xfrm>
            <a:off x="296863" y="1397000"/>
            <a:ext cx="4164012" cy="4324350"/>
            <a:chOff x="187" y="1120"/>
            <a:chExt cx="2623" cy="2724"/>
          </a:xfrm>
        </p:grpSpPr>
        <p:grpSp>
          <p:nvGrpSpPr>
            <p:cNvPr id="22553" name="Group 3"/>
            <p:cNvGrpSpPr>
              <a:grpSpLocks/>
            </p:cNvGrpSpPr>
            <p:nvPr/>
          </p:nvGrpSpPr>
          <p:grpSpPr bwMode="auto">
            <a:xfrm>
              <a:off x="344" y="1120"/>
              <a:ext cx="2466" cy="2600"/>
              <a:chOff x="344" y="1120"/>
              <a:chExt cx="2466" cy="2600"/>
            </a:xfrm>
          </p:grpSpPr>
          <p:pic>
            <p:nvPicPr>
              <p:cNvPr id="22568" name="Picture 4" descr="fig5c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" y="1197"/>
                <a:ext cx="2466" cy="2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69" name="Rectangle 5"/>
              <p:cNvSpPr>
                <a:spLocks noChangeArrowheads="1"/>
              </p:cNvSpPr>
              <p:nvPr/>
            </p:nvSpPr>
            <p:spPr bwMode="auto">
              <a:xfrm>
                <a:off x="488" y="1120"/>
                <a:ext cx="2304" cy="5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</p:grpSp>
        <p:sp>
          <p:nvSpPr>
            <p:cNvPr id="22554" name="Text Box 6"/>
            <p:cNvSpPr txBox="1">
              <a:spLocks noChangeArrowheads="1"/>
            </p:cNvSpPr>
            <p:nvPr/>
          </p:nvSpPr>
          <p:spPr bwMode="auto">
            <a:xfrm>
              <a:off x="198" y="1628"/>
              <a:ext cx="17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rgbClr val="000099"/>
                  </a:solidFill>
                  <a:latin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22555" name="Text Box 7"/>
            <p:cNvSpPr txBox="1">
              <a:spLocks noChangeArrowheads="1"/>
            </p:cNvSpPr>
            <p:nvPr/>
          </p:nvSpPr>
          <p:spPr bwMode="auto">
            <a:xfrm>
              <a:off x="187" y="2764"/>
              <a:ext cx="20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rgbClr val="000099"/>
                  </a:solidFill>
                  <a:latin typeface="Times New Roman" panose="02020603050405020304" pitchFamily="18" charset="0"/>
                </a:rPr>
                <a:t>-1</a:t>
              </a:r>
            </a:p>
          </p:txBody>
        </p:sp>
        <p:sp>
          <p:nvSpPr>
            <p:cNvPr id="22556" name="Rectangle 8"/>
            <p:cNvSpPr>
              <a:spLocks noChangeArrowheads="1"/>
            </p:cNvSpPr>
            <p:nvPr/>
          </p:nvSpPr>
          <p:spPr bwMode="auto">
            <a:xfrm>
              <a:off x="1448" y="3600"/>
              <a:ext cx="336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grpSp>
          <p:nvGrpSpPr>
            <p:cNvPr id="22557" name="Group 9"/>
            <p:cNvGrpSpPr>
              <a:grpSpLocks/>
            </p:cNvGrpSpPr>
            <p:nvPr/>
          </p:nvGrpSpPr>
          <p:grpSpPr bwMode="auto">
            <a:xfrm>
              <a:off x="350" y="3616"/>
              <a:ext cx="2456" cy="228"/>
              <a:chOff x="342" y="2568"/>
              <a:chExt cx="2456" cy="228"/>
            </a:xfrm>
          </p:grpSpPr>
          <p:sp>
            <p:nvSpPr>
              <p:cNvPr id="22564" name="Rectangle 10"/>
              <p:cNvSpPr>
                <a:spLocks noChangeArrowheads="1"/>
              </p:cNvSpPr>
              <p:nvPr/>
            </p:nvSpPr>
            <p:spPr bwMode="auto">
              <a:xfrm>
                <a:off x="1384" y="2648"/>
                <a:ext cx="344" cy="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2565" name="Text Box 11"/>
              <p:cNvSpPr txBox="1">
                <a:spLocks noChangeArrowheads="1"/>
              </p:cNvSpPr>
              <p:nvPr/>
            </p:nvSpPr>
            <p:spPr bwMode="auto">
              <a:xfrm>
                <a:off x="1136" y="2568"/>
                <a:ext cx="72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400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Forecast day</a:t>
                </a:r>
              </a:p>
            </p:txBody>
          </p:sp>
          <p:sp>
            <p:nvSpPr>
              <p:cNvPr id="22566" name="Text Box 12"/>
              <p:cNvSpPr txBox="1">
                <a:spLocks noChangeArrowheads="1"/>
              </p:cNvSpPr>
              <p:nvPr/>
            </p:nvSpPr>
            <p:spPr bwMode="auto">
              <a:xfrm>
                <a:off x="342" y="2604"/>
                <a:ext cx="17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400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22567" name="Text Box 13"/>
              <p:cNvSpPr txBox="1">
                <a:spLocks noChangeArrowheads="1"/>
              </p:cNvSpPr>
              <p:nvPr/>
            </p:nvSpPr>
            <p:spPr bwMode="auto">
              <a:xfrm>
                <a:off x="2570" y="2604"/>
                <a:ext cx="228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400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10</a:t>
                </a:r>
              </a:p>
            </p:txBody>
          </p:sp>
        </p:grpSp>
        <p:sp>
          <p:nvSpPr>
            <p:cNvPr id="22558" name="Text Box 14"/>
            <p:cNvSpPr txBox="1">
              <a:spLocks noChangeArrowheads="1"/>
            </p:cNvSpPr>
            <p:nvPr/>
          </p:nvSpPr>
          <p:spPr bwMode="auto">
            <a:xfrm>
              <a:off x="868" y="1408"/>
              <a:ext cx="14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800">
                  <a:solidFill>
                    <a:srgbClr val="000099"/>
                  </a:solidFill>
                  <a:latin typeface="Times New Roman" panose="02020603050405020304" pitchFamily="18" charset="0"/>
                </a:rPr>
                <a:t>Northern Hemisphere</a:t>
              </a:r>
            </a:p>
          </p:txBody>
        </p:sp>
        <p:grpSp>
          <p:nvGrpSpPr>
            <p:cNvPr id="22559" name="Group 15"/>
            <p:cNvGrpSpPr>
              <a:grpSpLocks/>
            </p:cNvGrpSpPr>
            <p:nvPr/>
          </p:nvGrpSpPr>
          <p:grpSpPr bwMode="auto">
            <a:xfrm>
              <a:off x="1448" y="2090"/>
              <a:ext cx="387" cy="454"/>
              <a:chOff x="1448" y="2090"/>
              <a:chExt cx="387" cy="454"/>
            </a:xfrm>
          </p:grpSpPr>
          <p:sp>
            <p:nvSpPr>
              <p:cNvPr id="22562" name="Line 16"/>
              <p:cNvSpPr>
                <a:spLocks noChangeShapeType="1"/>
              </p:cNvSpPr>
              <p:nvPr/>
            </p:nvSpPr>
            <p:spPr bwMode="auto">
              <a:xfrm flipH="1">
                <a:off x="1448" y="2264"/>
                <a:ext cx="168" cy="28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63" name="Text Box 17"/>
              <p:cNvSpPr txBox="1">
                <a:spLocks noChangeArrowheads="1"/>
              </p:cNvSpPr>
              <p:nvPr/>
            </p:nvSpPr>
            <p:spPr bwMode="auto">
              <a:xfrm>
                <a:off x="1464" y="2090"/>
                <a:ext cx="37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FAL</a:t>
                </a: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2560" name="Line 18"/>
            <p:cNvSpPr>
              <a:spLocks noChangeShapeType="1"/>
            </p:cNvSpPr>
            <p:nvPr/>
          </p:nvSpPr>
          <p:spPr bwMode="auto">
            <a:xfrm flipV="1">
              <a:off x="1064" y="2720"/>
              <a:ext cx="296" cy="25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1" name="Text Box 19"/>
            <p:cNvSpPr txBox="1">
              <a:spLocks noChangeArrowheads="1"/>
            </p:cNvSpPr>
            <p:nvPr/>
          </p:nvSpPr>
          <p:spPr bwMode="auto">
            <a:xfrm>
              <a:off x="816" y="3014"/>
              <a:ext cx="40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CON</a:t>
              </a:r>
            </a:p>
          </p:txBody>
        </p:sp>
      </p:grpSp>
      <p:pic>
        <p:nvPicPr>
          <p:cNvPr id="22532" name="Picture 20" descr="fig5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25" y="1622425"/>
            <a:ext cx="3914775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22"/>
          <p:cNvSpPr>
            <a:spLocks noChangeArrowheads="1"/>
          </p:cNvSpPr>
          <p:nvPr/>
        </p:nvSpPr>
        <p:spPr bwMode="auto">
          <a:xfrm>
            <a:off x="5080000" y="1612900"/>
            <a:ext cx="3619500" cy="749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2534" name="Rectangle 23"/>
          <p:cNvSpPr>
            <a:spLocks noChangeArrowheads="1"/>
          </p:cNvSpPr>
          <p:nvPr/>
        </p:nvSpPr>
        <p:spPr bwMode="auto">
          <a:xfrm>
            <a:off x="6540500" y="5397500"/>
            <a:ext cx="660400" cy="190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22535" name="Group 24"/>
          <p:cNvGrpSpPr>
            <a:grpSpLocks/>
          </p:cNvGrpSpPr>
          <p:nvPr/>
        </p:nvGrpSpPr>
        <p:grpSpPr bwMode="auto">
          <a:xfrm>
            <a:off x="4949825" y="5422900"/>
            <a:ext cx="3898900" cy="361950"/>
            <a:chOff x="342" y="2568"/>
            <a:chExt cx="2456" cy="228"/>
          </a:xfrm>
        </p:grpSpPr>
        <p:sp>
          <p:nvSpPr>
            <p:cNvPr id="22549" name="Rectangle 25"/>
            <p:cNvSpPr>
              <a:spLocks noChangeArrowheads="1"/>
            </p:cNvSpPr>
            <p:nvPr/>
          </p:nvSpPr>
          <p:spPr bwMode="auto">
            <a:xfrm>
              <a:off x="1384" y="2648"/>
              <a:ext cx="344" cy="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2550" name="Text Box 26"/>
            <p:cNvSpPr txBox="1">
              <a:spLocks noChangeArrowheads="1"/>
            </p:cNvSpPr>
            <p:nvPr/>
          </p:nvSpPr>
          <p:spPr bwMode="auto">
            <a:xfrm>
              <a:off x="1136" y="2568"/>
              <a:ext cx="72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rgbClr val="000099"/>
                  </a:solidFill>
                  <a:latin typeface="Times New Roman" panose="02020603050405020304" pitchFamily="18" charset="0"/>
                </a:rPr>
                <a:t>Forecast day</a:t>
              </a:r>
            </a:p>
          </p:txBody>
        </p:sp>
        <p:sp>
          <p:nvSpPr>
            <p:cNvPr id="22551" name="Text Box 27"/>
            <p:cNvSpPr txBox="1">
              <a:spLocks noChangeArrowheads="1"/>
            </p:cNvSpPr>
            <p:nvPr/>
          </p:nvSpPr>
          <p:spPr bwMode="auto">
            <a:xfrm>
              <a:off x="342" y="2604"/>
              <a:ext cx="17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rgbClr val="000099"/>
                  </a:solidFill>
                  <a:latin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22552" name="Text Box 28"/>
            <p:cNvSpPr txBox="1">
              <a:spLocks noChangeArrowheads="1"/>
            </p:cNvSpPr>
            <p:nvPr/>
          </p:nvSpPr>
          <p:spPr bwMode="auto">
            <a:xfrm>
              <a:off x="2570" y="2604"/>
              <a:ext cx="2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rgbClr val="000099"/>
                  </a:solidFill>
                  <a:latin typeface="Times New Roman" panose="02020603050405020304" pitchFamily="18" charset="0"/>
                </a:rPr>
                <a:t>10</a:t>
              </a:r>
            </a:p>
          </p:txBody>
        </p:sp>
      </p:grpSp>
      <p:sp>
        <p:nvSpPr>
          <p:cNvPr id="22536" name="Text Box 29"/>
          <p:cNvSpPr txBox="1">
            <a:spLocks noChangeArrowheads="1"/>
          </p:cNvSpPr>
          <p:nvPr/>
        </p:nvSpPr>
        <p:spPr bwMode="auto">
          <a:xfrm>
            <a:off x="4627563" y="3181350"/>
            <a:ext cx="3317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solidFill>
                  <a:srgbClr val="000099"/>
                </a:solidFill>
                <a:latin typeface="Times New Roman" panose="02020603050405020304" pitchFamily="18" charset="0"/>
              </a:rPr>
              <a:t>-1</a:t>
            </a:r>
          </a:p>
        </p:txBody>
      </p:sp>
      <p:sp>
        <p:nvSpPr>
          <p:cNvPr id="22537" name="Text Box 30"/>
          <p:cNvSpPr txBox="1">
            <a:spLocks noChangeArrowheads="1"/>
          </p:cNvSpPr>
          <p:nvPr/>
        </p:nvSpPr>
        <p:spPr bwMode="auto">
          <a:xfrm>
            <a:off x="4657725" y="2279650"/>
            <a:ext cx="273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solidFill>
                  <a:srgbClr val="000099"/>
                </a:solidFill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22538" name="Text Box 31"/>
          <p:cNvSpPr txBox="1">
            <a:spLocks noChangeArrowheads="1"/>
          </p:cNvSpPr>
          <p:nvPr/>
        </p:nvSpPr>
        <p:spPr bwMode="auto">
          <a:xfrm>
            <a:off x="4602163" y="4159250"/>
            <a:ext cx="3317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solidFill>
                  <a:srgbClr val="000099"/>
                </a:solidFill>
                <a:latin typeface="Times New Roman" panose="02020603050405020304" pitchFamily="18" charset="0"/>
              </a:rPr>
              <a:t>-2</a:t>
            </a:r>
          </a:p>
        </p:txBody>
      </p:sp>
      <p:sp>
        <p:nvSpPr>
          <p:cNvPr id="22539" name="Text Box 32"/>
          <p:cNvSpPr txBox="1">
            <a:spLocks noChangeArrowheads="1"/>
          </p:cNvSpPr>
          <p:nvPr/>
        </p:nvSpPr>
        <p:spPr bwMode="auto">
          <a:xfrm>
            <a:off x="4614863" y="5073650"/>
            <a:ext cx="3317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solidFill>
                  <a:srgbClr val="000099"/>
                </a:solidFill>
                <a:latin typeface="Times New Roman" panose="02020603050405020304" pitchFamily="18" charset="0"/>
              </a:rPr>
              <a:t>-3</a:t>
            </a:r>
          </a:p>
        </p:txBody>
      </p:sp>
      <p:sp>
        <p:nvSpPr>
          <p:cNvPr id="22540" name="Text Box 33"/>
          <p:cNvSpPr txBox="1">
            <a:spLocks noChangeArrowheads="1"/>
          </p:cNvSpPr>
          <p:nvPr/>
        </p:nvSpPr>
        <p:spPr bwMode="auto">
          <a:xfrm>
            <a:off x="5956300" y="1879600"/>
            <a:ext cx="1435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solidFill>
                  <a:srgbClr val="000099"/>
                </a:solidFill>
                <a:latin typeface="Times New Roman" panose="02020603050405020304" pitchFamily="18" charset="0"/>
              </a:rPr>
              <a:t>Eastern Asia</a:t>
            </a:r>
          </a:p>
        </p:txBody>
      </p:sp>
      <p:grpSp>
        <p:nvGrpSpPr>
          <p:cNvPr id="22541" name="Group 34"/>
          <p:cNvGrpSpPr>
            <a:grpSpLocks/>
          </p:cNvGrpSpPr>
          <p:nvPr/>
        </p:nvGrpSpPr>
        <p:grpSpPr bwMode="auto">
          <a:xfrm>
            <a:off x="5602288" y="4051300"/>
            <a:ext cx="735012" cy="733425"/>
            <a:chOff x="985" y="2768"/>
            <a:chExt cx="463" cy="462"/>
          </a:xfrm>
        </p:grpSpPr>
        <p:sp>
          <p:nvSpPr>
            <p:cNvPr id="22547" name="Text Box 35"/>
            <p:cNvSpPr txBox="1">
              <a:spLocks noChangeArrowheads="1"/>
            </p:cNvSpPr>
            <p:nvPr/>
          </p:nvSpPr>
          <p:spPr bwMode="auto">
            <a:xfrm>
              <a:off x="985" y="3018"/>
              <a:ext cx="40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CON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548" name="Line 36"/>
            <p:cNvSpPr>
              <a:spLocks noChangeShapeType="1"/>
            </p:cNvSpPr>
            <p:nvPr/>
          </p:nvSpPr>
          <p:spPr bwMode="auto">
            <a:xfrm flipV="1">
              <a:off x="1208" y="2768"/>
              <a:ext cx="24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542" name="Group 37"/>
          <p:cNvGrpSpPr>
            <a:grpSpLocks/>
          </p:cNvGrpSpPr>
          <p:nvPr/>
        </p:nvGrpSpPr>
        <p:grpSpPr bwMode="auto">
          <a:xfrm>
            <a:off x="6235700" y="2682875"/>
            <a:ext cx="614363" cy="720725"/>
            <a:chOff x="1448" y="2090"/>
            <a:chExt cx="387" cy="454"/>
          </a:xfrm>
        </p:grpSpPr>
        <p:sp>
          <p:nvSpPr>
            <p:cNvPr id="22545" name="Line 38"/>
            <p:cNvSpPr>
              <a:spLocks noChangeShapeType="1"/>
            </p:cNvSpPr>
            <p:nvPr/>
          </p:nvSpPr>
          <p:spPr bwMode="auto">
            <a:xfrm flipH="1">
              <a:off x="1448" y="2264"/>
              <a:ext cx="168" cy="2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6" name="Text Box 39"/>
            <p:cNvSpPr txBox="1">
              <a:spLocks noChangeArrowheads="1"/>
            </p:cNvSpPr>
            <p:nvPr/>
          </p:nvSpPr>
          <p:spPr bwMode="auto">
            <a:xfrm>
              <a:off x="1464" y="2090"/>
              <a:ext cx="3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FAL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</p:grpSp>
      <p:sp>
        <p:nvSpPr>
          <p:cNvPr id="22543" name="Text Box 40"/>
          <p:cNvSpPr txBox="1">
            <a:spLocks noChangeArrowheads="1"/>
          </p:cNvSpPr>
          <p:nvPr/>
        </p:nvSpPr>
        <p:spPr bwMode="auto">
          <a:xfrm>
            <a:off x="520700" y="1001713"/>
            <a:ext cx="7651750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>
                <a:solidFill>
                  <a:srgbClr val="009900"/>
                </a:solidFill>
                <a:latin typeface="Times New Roman" panose="02020603050405020304" pitchFamily="18" charset="0"/>
              </a:rPr>
              <a:t>850 hPa temperature bias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>
                <a:solidFill>
                  <a:srgbClr val="009900"/>
                </a:solidFill>
                <a:latin typeface="Times New Roman" panose="02020603050405020304" pitchFamily="18" charset="0"/>
              </a:rPr>
              <a:t>20 forecasts every 3 days, March-April 1996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>
                <a:solidFill>
                  <a:srgbClr val="009900"/>
                </a:solidFill>
                <a:latin typeface="Times New Roman" panose="02020603050405020304" pitchFamily="18" charset="0"/>
              </a:rPr>
              <a:t>No data assimilation</a:t>
            </a:r>
          </a:p>
        </p:txBody>
      </p:sp>
      <p:sp>
        <p:nvSpPr>
          <p:cNvPr id="22544" name="Text Box 41"/>
          <p:cNvSpPr txBox="1">
            <a:spLocks noChangeArrowheads="1"/>
          </p:cNvSpPr>
          <p:nvPr/>
        </p:nvSpPr>
        <p:spPr bwMode="auto">
          <a:xfrm>
            <a:off x="241300" y="5664200"/>
            <a:ext cx="8902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2000"/>
              <a:t>Considering a lower value of </a:t>
            </a:r>
            <a:r>
              <a:rPr lang="en-GB" altLang="en-US"/>
              <a:t>snow</a:t>
            </a:r>
            <a:r>
              <a:rPr lang="en-GB" altLang="en-US" sz="2000"/>
              <a:t> </a:t>
            </a:r>
            <a:r>
              <a:rPr lang="en-GB" altLang="en-US" sz="2000">
                <a:solidFill>
                  <a:srgbClr val="FF0000"/>
                </a:solidFill>
              </a:rPr>
              <a:t>F</a:t>
            </a:r>
            <a:r>
              <a:rPr lang="en-GB" altLang="en-US" sz="2000"/>
              <a:t>orest </a:t>
            </a:r>
            <a:r>
              <a:rPr lang="en-GB" altLang="en-US" sz="2000">
                <a:solidFill>
                  <a:srgbClr val="FF0000"/>
                </a:solidFill>
              </a:rPr>
              <a:t>AL</a:t>
            </a:r>
            <a:r>
              <a:rPr lang="en-GB" altLang="en-US" sz="2000"/>
              <a:t>bedo was beneficial.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01613" y="794248"/>
            <a:ext cx="8447087" cy="4953000"/>
          </a:xfrm>
          <a:prstGeom prst="rect">
            <a:avLst/>
          </a:prstGeom>
          <a:extLst/>
        </p:spPr>
        <p:txBody>
          <a:bodyPr/>
          <a:lstStyle/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Snow in the climate system, an overview: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Observations;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Modeling;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Forecasts impact.</a:t>
            </a:r>
          </a:p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r>
              <a:rPr lang="en-US" sz="2400" dirty="0">
                <a:latin typeface="Calibri" pitchFamily="34" charset="0"/>
                <a:ea typeface="ＭＳ Ｐゴシック" pitchFamily="34" charset="-128"/>
              </a:rPr>
              <a:t>Snow representation in the ECMWF model: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Energy/Water balance;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Density/ Albedo / Snow cover fraction;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Evaluation examples.</a:t>
            </a:r>
          </a:p>
          <a:p>
            <a:pPr marL="92075" indent="-342900"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Soil heat &amp; water in frozen conditions 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Soil heat transfer and phase changes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Soil water in frozen conditions 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363537" lvl="1" indent="-342900"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Ongoing &amp; future work.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0" indent="0" eaLnBrk="1" hangingPunct="1">
              <a:buClrTx/>
              <a:buFont typeface="Wingdings" pitchFamily="2" charset="2"/>
              <a:buNone/>
              <a:defRPr/>
            </a:pPr>
            <a:endParaRPr lang="en-US" sz="2400" dirty="0" smtClean="0">
              <a:latin typeface="Calibri" pitchFamily="34" charset="0"/>
              <a:ea typeface="ＭＳ Ｐゴシック" pitchFamily="34" charset="-128"/>
            </a:endParaRPr>
          </a:p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endParaRPr lang="en-US" sz="2400" dirty="0"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592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in HTESSEL</a:t>
            </a:r>
            <a:endParaRPr lang="en-US" altLang="en-US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867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935038"/>
            <a:ext cx="5616575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961063" y="1154113"/>
            <a:ext cx="292417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GB" altLang="en-US" sz="1400" dirty="0" smtClean="0"/>
              <a:t>Two tiles: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GB" altLang="en-US" sz="1400" dirty="0" smtClean="0"/>
              <a:t>Exposed snow;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GB" altLang="en-US" sz="1400" dirty="0" smtClean="0"/>
              <a:t>Snow under high vegetation</a:t>
            </a:r>
          </a:p>
          <a:p>
            <a:pPr marL="342900" indent="-342900">
              <a:buFontTx/>
              <a:buAutoNum type="arabicParenR"/>
              <a:defRPr/>
            </a:pPr>
            <a:endParaRPr lang="en-GB" altLang="en-US" sz="1400" dirty="0" smtClean="0"/>
          </a:p>
          <a:p>
            <a:pPr>
              <a:defRPr/>
            </a:pPr>
            <a:r>
              <a:rPr lang="en-GB" altLang="en-US" sz="1400" dirty="0" smtClean="0"/>
              <a:t>Single snow-pack evolution</a:t>
            </a:r>
          </a:p>
          <a:p>
            <a:pPr>
              <a:defRPr/>
            </a:pPr>
            <a:endParaRPr lang="en-GB" altLang="en-US" sz="1400" dirty="0" smtClean="0"/>
          </a:p>
          <a:p>
            <a:pPr>
              <a:defRPr/>
            </a:pPr>
            <a:r>
              <a:rPr lang="en-GB" altLang="en-US" sz="1400" dirty="0" smtClean="0"/>
              <a:t>Prognostic evolution: </a:t>
            </a:r>
          </a:p>
          <a:p>
            <a:pPr>
              <a:defRPr/>
            </a:pPr>
            <a:r>
              <a:rPr lang="en-GB" altLang="en-US" sz="1400" dirty="0" smtClean="0"/>
              <a:t>1)Snow mass</a:t>
            </a:r>
          </a:p>
          <a:p>
            <a:pPr>
              <a:defRPr/>
            </a:pPr>
            <a:r>
              <a:rPr lang="en-GB" altLang="en-US" sz="1400" dirty="0" smtClean="0"/>
              <a:t>2)Snow density</a:t>
            </a:r>
          </a:p>
          <a:p>
            <a:pPr>
              <a:defRPr/>
            </a:pPr>
            <a:r>
              <a:rPr lang="en-GB" altLang="en-US" sz="1400" dirty="0" smtClean="0"/>
              <a:t>3) Snow temperature</a:t>
            </a:r>
          </a:p>
          <a:p>
            <a:pPr>
              <a:defRPr/>
            </a:pPr>
            <a:r>
              <a:rPr lang="en-GB" altLang="en-US" sz="1400" dirty="0" smtClean="0"/>
              <a:t>4) Snow Albedo</a:t>
            </a:r>
          </a:p>
          <a:p>
            <a:pPr>
              <a:defRPr/>
            </a:pPr>
            <a:endParaRPr lang="en-GB" altLang="en-US" sz="1400" dirty="0" smtClean="0"/>
          </a:p>
          <a:p>
            <a:pPr>
              <a:defRPr/>
            </a:pPr>
            <a:r>
              <a:rPr lang="en-GB" altLang="en-US" sz="1400" dirty="0" smtClean="0"/>
              <a:t>Diagnostics: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GB" altLang="en-US" sz="1400" dirty="0" smtClean="0"/>
              <a:t>Snow depth 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GB" altLang="en-US" sz="1400" dirty="0" smtClean="0"/>
              <a:t>Snow cover fraction 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GB" altLang="en-US" sz="1400" dirty="0" smtClean="0"/>
              <a:t>Liquid water content </a:t>
            </a:r>
          </a:p>
        </p:txBody>
      </p:sp>
      <p:sp>
        <p:nvSpPr>
          <p:cNvPr id="28677" name="Rectangle 2"/>
          <p:cNvSpPr>
            <a:spLocks noChangeArrowheads="1"/>
          </p:cNvSpPr>
          <p:nvPr/>
        </p:nvSpPr>
        <p:spPr bwMode="auto">
          <a:xfrm>
            <a:off x="269875" y="6019800"/>
            <a:ext cx="28765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200"/>
              <a:t>See Dutra et al. 2010 for more details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in HTESSEL – energy balance</a:t>
            </a:r>
            <a:endParaRPr lang="en-US" altLang="en-US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30723" name="Group 13"/>
          <p:cNvGrpSpPr>
            <a:grpSpLocks/>
          </p:cNvGrpSpPr>
          <p:nvPr/>
        </p:nvGrpSpPr>
        <p:grpSpPr bwMode="auto">
          <a:xfrm>
            <a:off x="163513" y="1060450"/>
            <a:ext cx="8461375" cy="1311275"/>
            <a:chOff x="0" y="2113334"/>
            <a:chExt cx="8462083" cy="1311167"/>
          </a:xfrm>
        </p:grpSpPr>
        <p:grpSp>
          <p:nvGrpSpPr>
            <p:cNvPr id="30732" name="Group 11"/>
            <p:cNvGrpSpPr>
              <a:grpSpLocks/>
            </p:cNvGrpSpPr>
            <p:nvPr/>
          </p:nvGrpSpPr>
          <p:grpSpPr bwMode="auto">
            <a:xfrm>
              <a:off x="0" y="2122148"/>
              <a:ext cx="8462083" cy="994576"/>
              <a:chOff x="0" y="2737815"/>
              <a:chExt cx="8462083" cy="994576"/>
            </a:xfrm>
          </p:grpSpPr>
          <p:pic>
            <p:nvPicPr>
              <p:cNvPr id="30741" name="Picture 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5643" b="33913"/>
              <a:stretch>
                <a:fillRect/>
              </a:stretch>
            </p:blipFill>
            <p:spPr bwMode="auto">
              <a:xfrm>
                <a:off x="0" y="2737815"/>
                <a:ext cx="4097877" cy="994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742" name="Picture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59" t="61859"/>
              <a:stretch>
                <a:fillRect/>
              </a:stretch>
            </p:blipFill>
            <p:spPr bwMode="auto">
              <a:xfrm>
                <a:off x="4097877" y="2973157"/>
                <a:ext cx="4364206" cy="5739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733" name="TextBox 3"/>
            <p:cNvSpPr txBox="1">
              <a:spLocks noChangeArrowheads="1"/>
            </p:cNvSpPr>
            <p:nvPr/>
          </p:nvSpPr>
          <p:spPr bwMode="auto">
            <a:xfrm>
              <a:off x="7534321" y="2137994"/>
              <a:ext cx="80983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en-US" sz="1400"/>
                <a:t>Melting</a:t>
              </a:r>
            </a:p>
          </p:txBody>
        </p:sp>
        <p:sp>
          <p:nvSpPr>
            <p:cNvPr id="30734" name="Rectangle 6"/>
            <p:cNvSpPr>
              <a:spLocks noChangeArrowheads="1"/>
            </p:cNvSpPr>
            <p:nvPr/>
          </p:nvSpPr>
          <p:spPr bwMode="auto">
            <a:xfrm>
              <a:off x="344488" y="2200135"/>
              <a:ext cx="133722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en-US" sz="1400"/>
                <a:t>Heat capacity</a:t>
              </a:r>
            </a:p>
          </p:txBody>
        </p:sp>
        <p:sp>
          <p:nvSpPr>
            <p:cNvPr id="30735" name="Rectangle 7"/>
            <p:cNvSpPr>
              <a:spLocks noChangeArrowheads="1"/>
            </p:cNvSpPr>
            <p:nvPr/>
          </p:nvSpPr>
          <p:spPr bwMode="auto">
            <a:xfrm>
              <a:off x="851175" y="2815689"/>
              <a:ext cx="11977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en-US" sz="1400"/>
                <a:t>Snow depth</a:t>
              </a:r>
            </a:p>
          </p:txBody>
        </p:sp>
        <p:sp>
          <p:nvSpPr>
            <p:cNvPr id="30736" name="Rectangle 8"/>
            <p:cNvSpPr>
              <a:spLocks noChangeArrowheads="1"/>
            </p:cNvSpPr>
            <p:nvPr/>
          </p:nvSpPr>
          <p:spPr bwMode="auto">
            <a:xfrm>
              <a:off x="1696769" y="3116724"/>
              <a:ext cx="19559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en-US" sz="1400"/>
                <a:t>Heat capacity barrier</a:t>
              </a:r>
            </a:p>
          </p:txBody>
        </p:sp>
        <p:sp>
          <p:nvSpPr>
            <p:cNvPr id="30737" name="Rectangle 9"/>
            <p:cNvSpPr>
              <a:spLocks noChangeArrowheads="1"/>
            </p:cNvSpPr>
            <p:nvPr/>
          </p:nvSpPr>
          <p:spPr bwMode="auto">
            <a:xfrm>
              <a:off x="4005327" y="2123686"/>
              <a:ext cx="12779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en-US" sz="1400"/>
                <a:t>Net radiation</a:t>
              </a:r>
            </a:p>
          </p:txBody>
        </p:sp>
        <p:sp>
          <p:nvSpPr>
            <p:cNvPr id="30738" name="Rectangle 10"/>
            <p:cNvSpPr>
              <a:spLocks noChangeArrowheads="1"/>
            </p:cNvSpPr>
            <p:nvPr/>
          </p:nvSpPr>
          <p:spPr bwMode="auto">
            <a:xfrm>
              <a:off x="5053413" y="2291856"/>
              <a:ext cx="72006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en-US" sz="1400"/>
                <a:t>Latent</a:t>
              </a:r>
            </a:p>
          </p:txBody>
        </p:sp>
        <p:sp>
          <p:nvSpPr>
            <p:cNvPr id="30739" name="Rectangle 14"/>
            <p:cNvSpPr>
              <a:spLocks noChangeArrowheads="1"/>
            </p:cNvSpPr>
            <p:nvPr/>
          </p:nvSpPr>
          <p:spPr bwMode="auto">
            <a:xfrm>
              <a:off x="5819757" y="2113334"/>
              <a:ext cx="92044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en-US" sz="1400"/>
                <a:t>Sensible</a:t>
              </a:r>
            </a:p>
          </p:txBody>
        </p:sp>
        <p:sp>
          <p:nvSpPr>
            <p:cNvPr id="30740" name="Rectangle 12"/>
            <p:cNvSpPr>
              <a:spLocks noChangeArrowheads="1"/>
            </p:cNvSpPr>
            <p:nvPr/>
          </p:nvSpPr>
          <p:spPr bwMode="auto">
            <a:xfrm>
              <a:off x="6740202" y="2122148"/>
              <a:ext cx="66236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en-US" sz="1400"/>
                <a:t>Basal</a:t>
              </a:r>
            </a:p>
          </p:txBody>
        </p:sp>
      </p:grp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74625" y="5926138"/>
            <a:ext cx="2470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Snow liquid water capacity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49213" y="4551363"/>
            <a:ext cx="2252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Internal freezing/melting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104775" y="3348038"/>
            <a:ext cx="2141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Diagnostic liquid water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175" y="2608263"/>
            <a:ext cx="371157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Arrow Connector 23"/>
          <p:cNvCxnSpPr>
            <a:cxnSpLocks noChangeShapeType="1"/>
            <a:stCxn id="30736" idx="2"/>
          </p:cNvCxnSpPr>
          <p:nvPr/>
        </p:nvCxnSpPr>
        <p:spPr bwMode="auto">
          <a:xfrm>
            <a:off x="2836863" y="2371725"/>
            <a:ext cx="1738312" cy="15303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2994025"/>
            <a:ext cx="29575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86213"/>
            <a:ext cx="22923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5529263"/>
            <a:ext cx="5203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in HTESSEL – water balance</a:t>
            </a:r>
            <a:endParaRPr lang="en-US" altLang="en-US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334963" y="1868488"/>
            <a:ext cx="1169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Snow mass</a:t>
            </a:r>
          </a:p>
        </p:txBody>
      </p:sp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1120775" y="2065338"/>
            <a:ext cx="920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Snowfall</a:t>
            </a:r>
          </a:p>
        </p:txBody>
      </p:sp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1874838" y="1868488"/>
            <a:ext cx="831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Rainfall</a:t>
            </a:r>
          </a:p>
        </p:txBody>
      </p:sp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2520950" y="2062163"/>
            <a:ext cx="12080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Sublimation</a:t>
            </a:r>
          </a:p>
        </p:txBody>
      </p:sp>
      <p:sp>
        <p:nvSpPr>
          <p:cNvPr id="32775" name="Rectangle 8"/>
          <p:cNvSpPr>
            <a:spLocks noChangeArrowheads="1"/>
          </p:cNvSpPr>
          <p:nvPr/>
        </p:nvSpPr>
        <p:spPr bwMode="auto">
          <a:xfrm>
            <a:off x="3495675" y="1879600"/>
            <a:ext cx="1228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Snow runoff</a:t>
            </a:r>
          </a:p>
        </p:txBody>
      </p:sp>
      <p:sp>
        <p:nvSpPr>
          <p:cNvPr id="32776" name="Rectangle 9"/>
          <p:cNvSpPr>
            <a:spLocks noChangeArrowheads="1"/>
          </p:cNvSpPr>
          <p:nvPr/>
        </p:nvSpPr>
        <p:spPr bwMode="auto">
          <a:xfrm>
            <a:off x="61913" y="2692400"/>
            <a:ext cx="8634412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1800"/>
              <a:t>Rainfall and Sublimation only over the snow cover fraction 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18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800"/>
              <a:t>Rainfall is considered to reach the snow at freezing point 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18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800"/>
              <a:t>Runoff is the rate at which liquid water leaves the snowpack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18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800"/>
              <a:t>Runoff is generated when the liquid water content exceeds the snow liquid water capacity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1800"/>
          </a:p>
        </p:txBody>
      </p:sp>
      <p:pic>
        <p:nvPicPr>
          <p:cNvPr id="3277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46150"/>
            <a:ext cx="4475162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8" name="Rectangle 11"/>
          <p:cNvSpPr>
            <a:spLocks noChangeArrowheads="1"/>
          </p:cNvSpPr>
          <p:nvPr/>
        </p:nvSpPr>
        <p:spPr bwMode="auto">
          <a:xfrm>
            <a:off x="4772025" y="5961063"/>
            <a:ext cx="41529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Before 2009 liquid water was not considered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in HTESSEL – density</a:t>
            </a:r>
            <a:endParaRPr lang="en-US" altLang="en-US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481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966788"/>
            <a:ext cx="7450138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1913" y="2073275"/>
            <a:ext cx="86344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1800"/>
              <a:t>1</a:t>
            </a:r>
            <a:r>
              <a:rPr lang="en-GB" altLang="en-US" sz="1800" baseline="30000"/>
              <a:t>st</a:t>
            </a:r>
            <a:r>
              <a:rPr lang="en-GB" altLang="en-US" sz="1800"/>
              <a:t> term: overburden – increase density due to the snow weight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800"/>
              <a:t>2</a:t>
            </a:r>
            <a:r>
              <a:rPr lang="en-GB" altLang="en-US" sz="1800" baseline="30000"/>
              <a:t>nd</a:t>
            </a:r>
            <a:r>
              <a:rPr lang="en-GB" altLang="en-US" sz="1800"/>
              <a:t> term: thermal metamorphism: snow crystal destruction with time as function of temperature and density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800"/>
              <a:t>3</a:t>
            </a:r>
            <a:r>
              <a:rPr lang="en-GB" altLang="en-US" sz="1800" baseline="30000"/>
              <a:t>rd</a:t>
            </a:r>
            <a:r>
              <a:rPr lang="en-GB" altLang="en-US" sz="1800"/>
              <a:t> term: Increased density due to re-freezing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1800"/>
          </a:p>
          <a:p>
            <a:pPr>
              <a:buFont typeface="Arial" panose="020B0604020202020204" pitchFamily="34" charset="0"/>
              <a:buChar char="•"/>
            </a:pPr>
            <a:endParaRPr lang="en-GB" altLang="en-US" sz="1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5791200"/>
            <a:ext cx="42164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846513"/>
            <a:ext cx="21717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667000" y="404495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1600"/>
              <a:t>Snow density update after snowfall;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600"/>
              <a:t>Snowfall density as a function of Wind speed, and air temperature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72025" y="5961063"/>
            <a:ext cx="34877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Snow density formulation before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in HTESSEL – snow albedo</a:t>
            </a:r>
            <a:endParaRPr lang="en-US" altLang="en-US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686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866775"/>
            <a:ext cx="5568950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2827338"/>
            <a:ext cx="45339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76200" y="1711325"/>
            <a:ext cx="6527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1600"/>
              <a:t>Linear decay in normal conditions;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600"/>
              <a:t>Exponential decay in melting condictions;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600"/>
              <a:t>Min/Max albedos of 0.5 and 0.85. </a:t>
            </a:r>
          </a:p>
        </p:txBody>
      </p:sp>
      <p:pic>
        <p:nvPicPr>
          <p:cNvPr id="36870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1000125"/>
            <a:ext cx="261620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6200" y="3611563"/>
            <a:ext cx="80756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1600"/>
              <a:t>Reset snow albedo after snowfall : requires 10 kg m</a:t>
            </a:r>
            <a:r>
              <a:rPr lang="en-GB" altLang="en-US" sz="1600" baseline="30000"/>
              <a:t>2</a:t>
            </a:r>
            <a:r>
              <a:rPr lang="en-GB" altLang="en-US" sz="1600"/>
              <a:t> to reset to maximum</a:t>
            </a:r>
          </a:p>
        </p:txBody>
      </p:sp>
      <p:pic>
        <p:nvPicPr>
          <p:cNvPr id="20488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4357688"/>
            <a:ext cx="49053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081588" y="4610100"/>
            <a:ext cx="37734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1600"/>
              <a:t>For snow under high vegetation we keep the albedo constant (derived from Satellite data)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600"/>
              <a:t>Neglect seasonal variations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in HTESSEL – snow cover fraction</a:t>
            </a:r>
            <a:endParaRPr lang="en-US" altLang="en-US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891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114425"/>
            <a:ext cx="19494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63" y="1352550"/>
            <a:ext cx="400685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2875" y="1863725"/>
            <a:ext cx="4356100" cy="954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dirty="0"/>
              <a:t>Snow cover fraction as a function of snow depth </a:t>
            </a:r>
          </a:p>
          <a:p>
            <a:pPr>
              <a:defRPr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Affects the tile fraction : direct albedo effect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Energy balance indirectly </a:t>
            </a:r>
          </a:p>
        </p:txBody>
      </p:sp>
      <p:pic>
        <p:nvPicPr>
          <p:cNvPr id="21510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2860675"/>
            <a:ext cx="17907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841750"/>
            <a:ext cx="327660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512" name="Straight Arrow Connector 7"/>
          <p:cNvCxnSpPr>
            <a:cxnSpLocks noChangeShapeType="1"/>
            <a:endCxn id="21511" idx="0"/>
          </p:cNvCxnSpPr>
          <p:nvPr/>
        </p:nvCxnSpPr>
        <p:spPr bwMode="auto">
          <a:xfrm flipH="1">
            <a:off x="1781175" y="3495675"/>
            <a:ext cx="522288" cy="3460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3" name="Rectangle 12"/>
          <p:cNvSpPr>
            <a:spLocks noChangeArrowheads="1"/>
          </p:cNvSpPr>
          <p:nvPr/>
        </p:nvSpPr>
        <p:spPr bwMode="auto">
          <a:xfrm>
            <a:off x="3198813" y="4987925"/>
            <a:ext cx="5173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We have a depth “barrier”  at 10 cm</a:t>
            </a:r>
          </a:p>
          <a:p>
            <a:r>
              <a:rPr lang="en-GB" altLang="en-US" sz="1400"/>
              <a:t>Pile the snow as snow mass / snow-cover fraction reduces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0638" y="2827338"/>
            <a:ext cx="3521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n-GB" altLang="en-US" sz="16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600"/>
              <a:t>Actual snow depth: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01613" y="794248"/>
            <a:ext cx="8447087" cy="4953000"/>
          </a:xfrm>
          <a:prstGeom prst="rect">
            <a:avLst/>
          </a:prstGeom>
          <a:extLst/>
        </p:spPr>
        <p:txBody>
          <a:bodyPr/>
          <a:lstStyle/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Snow in the climate system, an overview: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Observations;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Modeling;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Forecasts impact.</a:t>
            </a:r>
          </a:p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Snow representation in the ECMWF model: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Energy/Water balance;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Density/ Albedo / Snow cover fraction;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Evaluation examples.</a:t>
            </a:r>
          </a:p>
          <a:p>
            <a:pPr marL="92075" indent="-342900"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Soil heat &amp; water in frozen conditions 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Soil heat transfer and phase changes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Soil water in frozen conditions 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363537" lvl="1" indent="-342900"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Ongoing &amp; future work.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0" indent="0" eaLnBrk="1" hangingPunct="1">
              <a:buClrTx/>
              <a:buFont typeface="Wingdings" pitchFamily="2" charset="2"/>
              <a:buNone/>
              <a:defRPr/>
            </a:pPr>
            <a:endParaRPr lang="en-US" sz="2400" dirty="0" smtClean="0">
              <a:latin typeface="Calibri" pitchFamily="34" charset="0"/>
              <a:ea typeface="ＭＳ Ｐゴシック" pitchFamily="34" charset="-128"/>
            </a:endParaRPr>
          </a:p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endParaRPr lang="en-US" sz="2400" dirty="0"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908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Point evaluation</a:t>
            </a:r>
            <a:endParaRPr lang="en-US" altLang="en-US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53063" y="1679575"/>
            <a:ext cx="36163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GB" altLang="en-US" sz="1400" dirty="0" smtClean="0"/>
              <a:t>Point simulations (offline) in a forest and open areas nearby</a:t>
            </a:r>
          </a:p>
          <a:p>
            <a:pPr>
              <a:defRPr/>
            </a:pPr>
            <a:r>
              <a:rPr lang="en-GB" altLang="en-US" sz="1400" dirty="0" smtClean="0"/>
              <a:t>CTR (</a:t>
            </a:r>
            <a:r>
              <a:rPr lang="en-GB" altLang="en-US" sz="1400" dirty="0" err="1" smtClean="0"/>
              <a:t>gray</a:t>
            </a:r>
            <a:r>
              <a:rPr lang="en-GB" altLang="en-US" sz="1400" dirty="0" smtClean="0"/>
              <a:t>) : model before 2009</a:t>
            </a:r>
          </a:p>
          <a:p>
            <a:pPr>
              <a:defRPr/>
            </a:pPr>
            <a:r>
              <a:rPr lang="en-GB" altLang="en-US" sz="1400" dirty="0" smtClean="0"/>
              <a:t>NEW (black) : current model </a:t>
            </a:r>
          </a:p>
          <a:p>
            <a:pPr>
              <a:defRPr/>
            </a:pPr>
            <a:endParaRPr lang="en-GB" altLang="en-US" sz="1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altLang="en-US" sz="1400" dirty="0" smtClean="0"/>
              <a:t>Better simulations of snow mass</a:t>
            </a:r>
          </a:p>
          <a:p>
            <a:pPr marL="1028700" lvl="1">
              <a:buFontTx/>
              <a:buChar char="-"/>
              <a:defRPr/>
            </a:pPr>
            <a:r>
              <a:rPr lang="en-GB" altLang="en-US" sz="1400" dirty="0" smtClean="0"/>
              <a:t>Albedo changes</a:t>
            </a:r>
          </a:p>
          <a:p>
            <a:pPr marL="1028700" lvl="1">
              <a:buFontTx/>
              <a:buChar char="-"/>
              <a:defRPr/>
            </a:pPr>
            <a:r>
              <a:rPr lang="en-GB" altLang="en-US" sz="1400" dirty="0" smtClean="0"/>
              <a:t>Liquid water representation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altLang="en-US" sz="1400" dirty="0" smtClean="0"/>
              <a:t>Improved snow density</a:t>
            </a:r>
          </a:p>
          <a:p>
            <a:pPr marL="1028700" lvl="1">
              <a:buFont typeface="Arial" panose="020B0604020202020204" pitchFamily="34" charset="0"/>
              <a:buChar char="•"/>
              <a:defRPr/>
            </a:pPr>
            <a:r>
              <a:rPr lang="en-GB" altLang="en-US" sz="1400" dirty="0" smtClean="0"/>
              <a:t>Before – exponential increase</a:t>
            </a:r>
          </a:p>
          <a:p>
            <a:pPr marL="1028700" lvl="1">
              <a:buFont typeface="Arial" panose="020B0604020202020204" pitchFamily="34" charset="0"/>
              <a:buChar char="•"/>
              <a:defRPr/>
            </a:pPr>
            <a:r>
              <a:rPr lang="en-GB" altLang="en-US" sz="1400" dirty="0" smtClean="0"/>
              <a:t>Snow follows closely observations. Still some problems during melting</a:t>
            </a:r>
          </a:p>
          <a:p>
            <a:pPr marL="1028700" lvl="1">
              <a:buFontTx/>
              <a:buChar char="-"/>
              <a:defRPr/>
            </a:pPr>
            <a:endParaRPr lang="en-GB" altLang="en-US" sz="1400" dirty="0"/>
          </a:p>
        </p:txBody>
      </p:sp>
      <p:pic>
        <p:nvPicPr>
          <p:cNvPr id="4301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939800"/>
            <a:ext cx="5138738" cy="52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0" dirty="0">
                <a:solidFill>
                  <a:srgbClr val="0F3692"/>
                </a:solidFill>
                <a:latin typeface="Arial Black" charset="0"/>
              </a:rPr>
              <a:t>Layout of these lectures</a:t>
            </a:r>
            <a:br>
              <a:rPr lang="en-GB" sz="2400" b="0" dirty="0">
                <a:solidFill>
                  <a:srgbClr val="0F3692"/>
                </a:solidFill>
                <a:latin typeface="Arial Black" charset="0"/>
              </a:rPr>
            </a:br>
            <a:endParaRPr lang="en-GB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457200" y="1231900"/>
            <a:ext cx="6378575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9pPr>
          </a:lstStyle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kern="0" dirty="0" smtClean="0">
                <a:solidFill>
                  <a:schemeClr val="bg2"/>
                </a:solidFill>
                <a:latin typeface="Arial" charset="0"/>
                <a:ea typeface="+mj-ea"/>
              </a:rPr>
              <a:t>Introduction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kern="0" dirty="0" smtClean="0">
                <a:solidFill>
                  <a:schemeClr val="bg2"/>
                </a:solidFill>
                <a:latin typeface="Arial" charset="0"/>
                <a:ea typeface="+mj-ea"/>
              </a:rPr>
              <a:t>General remarks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kern="0" dirty="0" smtClean="0">
                <a:solidFill>
                  <a:schemeClr val="bg2"/>
                </a:solidFill>
                <a:latin typeface="Arial" charset="0"/>
                <a:ea typeface="+mj-ea"/>
              </a:rPr>
              <a:t>Model development and validation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kern="0" dirty="0" smtClean="0">
                <a:solidFill>
                  <a:srgbClr val="FF0000"/>
                </a:solidFill>
                <a:latin typeface="Arial" charset="0"/>
                <a:ea typeface="+mj-ea"/>
              </a:rPr>
              <a:t>Cold processes: Snow &amp; soil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kern="0" dirty="0" smtClean="0">
                <a:solidFill>
                  <a:srgbClr val="FF0000"/>
                </a:solidFill>
                <a:latin typeface="Arial" charset="0"/>
                <a:ea typeface="+mj-ea"/>
              </a:rPr>
              <a:t>Snow atmosphere coupling 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kern="0" dirty="0" smtClean="0">
                <a:solidFill>
                  <a:schemeClr val="bg2"/>
                </a:solidFill>
                <a:latin typeface="Arial" charset="0"/>
                <a:ea typeface="+mj-ea"/>
              </a:rPr>
              <a:t>Earth Energy budget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kern="0" dirty="0" smtClean="0">
                <a:solidFill>
                  <a:schemeClr val="bg2"/>
                </a:solidFill>
                <a:latin typeface="Arial" charset="0"/>
                <a:ea typeface="+mj-ea"/>
              </a:rPr>
              <a:t>Soil/Water/Vegetation Contrasts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93713" y="304800"/>
            <a:ext cx="8113712" cy="70802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9pPr>
          </a:lstStyle>
          <a:p>
            <a:pPr>
              <a:lnSpc>
                <a:spcPct val="100000"/>
              </a:lnSpc>
              <a:buClr>
                <a:srgbClr val="0F3692"/>
              </a:buClr>
              <a:buFont typeface="Arial Black" charset="0"/>
              <a:buNone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endParaRPr lang="en-GB" sz="2800" b="0" kern="0" dirty="0" smtClean="0">
              <a:solidFill>
                <a:srgbClr val="0F3692"/>
              </a:solidFill>
              <a:latin typeface="Arial Black" charset="0"/>
              <a:ea typeface="+mn-ea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5480049" y="1158943"/>
            <a:ext cx="1355726" cy="2990362"/>
            <a:chOff x="4537" y="760"/>
            <a:chExt cx="854" cy="1572"/>
          </a:xfrm>
        </p:grpSpPr>
        <p:sp>
          <p:nvSpPr>
            <p:cNvPr id="6" name="AutoShape 4"/>
            <p:cNvSpPr>
              <a:spLocks/>
            </p:cNvSpPr>
            <p:nvPr/>
          </p:nvSpPr>
          <p:spPr bwMode="auto">
            <a:xfrm>
              <a:off x="4552" y="760"/>
              <a:ext cx="112" cy="726"/>
            </a:xfrm>
            <a:prstGeom prst="rightBrace">
              <a:avLst>
                <a:gd name="adj1" fmla="val 73214"/>
                <a:gd name="adj2" fmla="val 50000"/>
              </a:avLst>
            </a:prstGeom>
            <a:noFill/>
            <a:ln w="28440">
              <a:solidFill>
                <a:srgbClr val="0000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4718" y="1091"/>
              <a:ext cx="664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buClr>
                  <a:srgbClr val="000099"/>
                </a:buClr>
              </a:pPr>
              <a:r>
                <a:rPr lang="en-GB" altLang="en-US" sz="1800">
                  <a:solidFill>
                    <a:srgbClr val="000099"/>
                  </a:solidFill>
                </a:rPr>
                <a:t>Lecture 1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4718" y="1595"/>
              <a:ext cx="664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buClr>
                  <a:srgbClr val="FF0000"/>
                </a:buClr>
              </a:pPr>
              <a:r>
                <a:rPr lang="en-GB" altLang="en-US" sz="1800" dirty="0">
                  <a:solidFill>
                    <a:srgbClr val="FF0000"/>
                  </a:solidFill>
                </a:rPr>
                <a:t>Lecture 2</a:t>
              </a:r>
            </a:p>
          </p:txBody>
        </p:sp>
        <p:sp>
          <p:nvSpPr>
            <p:cNvPr id="12" name="AutoShape 10"/>
            <p:cNvSpPr>
              <a:spLocks/>
            </p:cNvSpPr>
            <p:nvPr/>
          </p:nvSpPr>
          <p:spPr bwMode="auto">
            <a:xfrm>
              <a:off x="4548" y="1521"/>
              <a:ext cx="112" cy="319"/>
            </a:xfrm>
            <a:prstGeom prst="rightBrace">
              <a:avLst>
                <a:gd name="adj1" fmla="val 44940"/>
                <a:gd name="adj2" fmla="val 50000"/>
              </a:avLst>
            </a:prstGeom>
            <a:noFill/>
            <a:ln w="2844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AutoShape 11"/>
            <p:cNvSpPr>
              <a:spLocks/>
            </p:cNvSpPr>
            <p:nvPr/>
          </p:nvSpPr>
          <p:spPr bwMode="auto">
            <a:xfrm>
              <a:off x="4537" y="1972"/>
              <a:ext cx="112" cy="360"/>
            </a:xfrm>
            <a:prstGeom prst="rightBrace">
              <a:avLst>
                <a:gd name="adj1" fmla="val 36310"/>
                <a:gd name="adj2" fmla="val 50000"/>
              </a:avLst>
            </a:prstGeom>
            <a:noFill/>
            <a:ln w="28440">
              <a:solidFill>
                <a:srgbClr val="00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4727" y="1972"/>
              <a:ext cx="664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buClr>
                  <a:srgbClr val="009900"/>
                </a:buClr>
              </a:pPr>
              <a:r>
                <a:rPr lang="en-GB" altLang="en-US" sz="1800" dirty="0">
                  <a:solidFill>
                    <a:srgbClr val="009900"/>
                  </a:solidFill>
                </a:rPr>
                <a:t>Lecture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084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Basin scale evaluation</a:t>
            </a:r>
            <a:endParaRPr lang="en-US" altLang="en-US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53063" y="1679575"/>
            <a:ext cx="3616325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GB" altLang="en-US" sz="1400" dirty="0" smtClean="0"/>
              <a:t>Regional offline simulations over the Ob (Siberia basin)</a:t>
            </a:r>
          </a:p>
          <a:p>
            <a:pPr>
              <a:defRPr/>
            </a:pPr>
            <a:endParaRPr lang="en-GB" altLang="en-US" sz="1400" dirty="0"/>
          </a:p>
          <a:p>
            <a:pPr marL="285750" indent="-285750">
              <a:buFontTx/>
              <a:buChar char="-"/>
              <a:defRPr/>
            </a:pPr>
            <a:r>
              <a:rPr lang="en-GB" altLang="en-US" sz="1400" dirty="0" smtClean="0"/>
              <a:t>Increase in snow mass </a:t>
            </a:r>
          </a:p>
          <a:p>
            <a:pPr marL="1028700" lvl="1">
              <a:buFontTx/>
              <a:buChar char="-"/>
              <a:defRPr/>
            </a:pPr>
            <a:r>
              <a:rPr lang="en-GB" altLang="en-US" sz="1400" dirty="0" smtClean="0"/>
              <a:t>Interception of rainfall	</a:t>
            </a:r>
          </a:p>
          <a:p>
            <a:pPr marL="285750" indent="-285750">
              <a:buFontTx/>
              <a:buChar char="-"/>
              <a:defRPr/>
            </a:pPr>
            <a:r>
              <a:rPr lang="en-GB" altLang="en-US" sz="1400" dirty="0" smtClean="0"/>
              <a:t>Lower densities during accumulation/winter seasons</a:t>
            </a:r>
          </a:p>
          <a:p>
            <a:pPr marL="285750" indent="-285750">
              <a:buFontTx/>
              <a:buChar char="-"/>
              <a:defRPr/>
            </a:pPr>
            <a:endParaRPr lang="en-GB" altLang="en-US" sz="1400" dirty="0"/>
          </a:p>
          <a:p>
            <a:pPr marL="285750" indent="-285750">
              <a:buFontTx/>
              <a:buChar char="-"/>
              <a:defRPr/>
            </a:pPr>
            <a:r>
              <a:rPr lang="en-GB" altLang="en-US" sz="1400" dirty="0" smtClean="0"/>
              <a:t>Reduction of soil freezing </a:t>
            </a:r>
          </a:p>
          <a:p>
            <a:pPr marL="285750" indent="-285750">
              <a:buFontTx/>
              <a:buChar char="-"/>
              <a:defRPr/>
            </a:pPr>
            <a:r>
              <a:rPr lang="en-GB" altLang="en-US" sz="1400" dirty="0" smtClean="0"/>
              <a:t>Increase of surface runoff</a:t>
            </a:r>
          </a:p>
          <a:p>
            <a:pPr marL="285750" indent="-285750">
              <a:buFontTx/>
              <a:buChar char="-"/>
              <a:defRPr/>
            </a:pPr>
            <a:r>
              <a:rPr lang="en-GB" altLang="en-US" sz="1400" dirty="0" smtClean="0"/>
              <a:t>Decrease of bottom drainage </a:t>
            </a:r>
          </a:p>
          <a:p>
            <a:pPr marL="285750" indent="-285750">
              <a:buFontTx/>
              <a:buChar char="-"/>
              <a:defRPr/>
            </a:pPr>
            <a:r>
              <a:rPr lang="en-GB" altLang="en-US" sz="1400" dirty="0" smtClean="0"/>
              <a:t>Improvement of total runoff </a:t>
            </a:r>
          </a:p>
          <a:p>
            <a:pPr marL="285750" indent="-285750">
              <a:buFontTx/>
              <a:buChar char="-"/>
              <a:defRPr/>
            </a:pPr>
            <a:endParaRPr lang="en-GB" altLang="en-US" sz="1400" dirty="0"/>
          </a:p>
          <a:p>
            <a:pPr marL="285750" indent="-285750">
              <a:buFontTx/>
              <a:buChar char="-"/>
              <a:defRPr/>
            </a:pPr>
            <a:r>
              <a:rPr lang="en-GB" altLang="en-US" sz="1400" dirty="0" smtClean="0"/>
              <a:t>Lower densities -&gt; less coupling -&gt; less soil freezing -&gt; less surface </a:t>
            </a:r>
            <a:r>
              <a:rPr lang="en-GB" altLang="en-US" sz="1400" dirty="0" err="1" smtClean="0"/>
              <a:t>runfoff</a:t>
            </a:r>
            <a:r>
              <a:rPr lang="en-GB" altLang="en-US" sz="1400" dirty="0" smtClean="0"/>
              <a:t> </a:t>
            </a:r>
          </a:p>
          <a:p>
            <a:pPr lvl="1" indent="0">
              <a:defRPr/>
            </a:pPr>
            <a:endParaRPr lang="en-GB" altLang="en-US" sz="1400" dirty="0" smtClean="0"/>
          </a:p>
          <a:p>
            <a:pPr marL="1028700" lvl="1">
              <a:buFontTx/>
              <a:buChar char="-"/>
              <a:defRPr/>
            </a:pPr>
            <a:endParaRPr lang="en-GB" altLang="en-US" sz="1400" dirty="0"/>
          </a:p>
        </p:txBody>
      </p:sp>
      <p:pic>
        <p:nvPicPr>
          <p:cNvPr id="4506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1304925"/>
            <a:ext cx="5048250" cy="474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Warm temperature bias over Antarctica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indent="-179388" eaLnBrk="1" hangingPunct="1"/>
            <a:r>
              <a:rPr lang="en-GB" altLang="en-US" smtClean="0"/>
              <a:t>Several studies reported a warm bias of surface &amp; T2m during the polar night over Antarctica: </a:t>
            </a:r>
          </a:p>
          <a:p>
            <a:pPr marL="628650" lvl="1" indent="-269875" eaLnBrk="1" hangingPunct="1"/>
            <a:r>
              <a:rPr lang="en-GB" altLang="en-US" smtClean="0"/>
              <a:t>Difficulties representing strong radiative cooling events (skin and T2m);</a:t>
            </a:r>
          </a:p>
          <a:p>
            <a:pPr marL="628650" lvl="1" indent="-269875" eaLnBrk="1" hangingPunct="1"/>
            <a:r>
              <a:rPr lang="en-GB" altLang="en-US" b="1" smtClean="0"/>
              <a:t>Can it be associated with the surface turbulent fluxes under very stable conditions ?</a:t>
            </a:r>
          </a:p>
          <a:p>
            <a:pPr marL="628650" lvl="1" indent="-269875" eaLnBrk="1" hangingPunct="1"/>
            <a:r>
              <a:rPr lang="en-GB" altLang="en-US" b="1" smtClean="0"/>
              <a:t>Land-atmosphere coupling (surface thermal inertia) ?  </a:t>
            </a:r>
          </a:p>
          <a:p>
            <a:pPr marL="628650" lvl="1" indent="-269875" eaLnBrk="1" hangingPunct="1"/>
            <a:endParaRPr lang="en-GB" altLang="en-US" smtClean="0"/>
          </a:p>
          <a:p>
            <a:pPr indent="-179388" eaLnBrk="1" hangingPunct="1"/>
            <a:endParaRPr lang="en-GB" altLang="en-US" smtClean="0"/>
          </a:p>
        </p:txBody>
      </p:sp>
      <p:pic>
        <p:nvPicPr>
          <p:cNvPr id="614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775" y="3724275"/>
            <a:ext cx="2006600" cy="157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6616700" y="5383213"/>
            <a:ext cx="19907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100"/>
              <a:t>Fréville et al. 2014 </a:t>
            </a:r>
          </a:p>
          <a:p>
            <a:pPr eaLnBrk="1" hangingPunct="1"/>
            <a:r>
              <a:rPr lang="en-GB" altLang="en-US" sz="1100"/>
              <a:t>Skin temperature vs MODIS</a:t>
            </a:r>
          </a:p>
        </p:txBody>
      </p:sp>
      <p:grpSp>
        <p:nvGrpSpPr>
          <p:cNvPr id="6151" name="Group 9"/>
          <p:cNvGrpSpPr>
            <a:grpSpLocks/>
          </p:cNvGrpSpPr>
          <p:nvPr/>
        </p:nvGrpSpPr>
        <p:grpSpPr bwMode="auto">
          <a:xfrm>
            <a:off x="775892" y="3632200"/>
            <a:ext cx="2370138" cy="2308225"/>
            <a:chOff x="5836267" y="3470032"/>
            <a:chExt cx="2370473" cy="2308202"/>
          </a:xfrm>
        </p:grpSpPr>
        <p:pic>
          <p:nvPicPr>
            <p:cNvPr id="6154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5606" y="3470032"/>
              <a:ext cx="2361134" cy="1954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Box 11"/>
            <p:cNvSpPr txBox="1">
              <a:spLocks noChangeArrowheads="1"/>
            </p:cNvSpPr>
            <p:nvPr/>
          </p:nvSpPr>
          <p:spPr bwMode="auto">
            <a:xfrm>
              <a:off x="5836267" y="5347347"/>
              <a:ext cx="199008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 sz="1100"/>
                <a:t>Mitchell &amp; Jone 2005</a:t>
              </a:r>
            </a:p>
            <a:p>
              <a:pPr eaLnBrk="1" hangingPunct="1"/>
              <a:r>
                <a:rPr lang="en-GB" altLang="en-US" sz="1100"/>
                <a:t>T2m ERAI vs HadCRUT4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6412611" y="4571746"/>
              <a:ext cx="427097" cy="36829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14" name="Oval 13"/>
          <p:cNvSpPr/>
          <p:nvPr/>
        </p:nvSpPr>
        <p:spPr>
          <a:xfrm>
            <a:off x="7185025" y="4521200"/>
            <a:ext cx="427038" cy="3683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6153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083" y="3619500"/>
            <a:ext cx="2138362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6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xfrm>
            <a:off x="809625" y="360363"/>
            <a:ext cx="7524750" cy="368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Surface and snow energy balance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 bwMode="auto">
          <a:xfrm>
            <a:off x="809625" y="2778647"/>
            <a:ext cx="7524750" cy="3492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indent="-179388" eaLnBrk="1" hangingPunct="1">
              <a:spcAft>
                <a:spcPts val="0"/>
              </a:spcAft>
            </a:pPr>
            <a:r>
              <a:rPr lang="en-GB" altLang="en-US" sz="1600" dirty="0" smtClean="0"/>
              <a:t>1 meter snow has a large thermal inertia and ground heat flux (G) is unrealistic:</a:t>
            </a:r>
          </a:p>
          <a:p>
            <a:pPr marL="628650" lvl="1" indent="-269875" eaLnBrk="1" hangingPunct="1">
              <a:spcAft>
                <a:spcPts val="0"/>
              </a:spcAft>
            </a:pPr>
            <a:r>
              <a:rPr lang="en-GB" altLang="en-US" b="1" dirty="0" smtClean="0"/>
              <a:t>DSN</a:t>
            </a:r>
            <a:r>
              <a:rPr lang="en-GB" altLang="en-US" dirty="0" smtClean="0"/>
              <a:t>: in (2) we reduce the thermally active layer to 10 cm and neglect G (proxy for snow </a:t>
            </a:r>
            <a:r>
              <a:rPr lang="en-GB" altLang="en-US" dirty="0" err="1" smtClean="0"/>
              <a:t>muti</a:t>
            </a:r>
            <a:r>
              <a:rPr lang="en-GB" altLang="en-US" dirty="0" smtClean="0"/>
              <a:t>-layer);</a:t>
            </a:r>
          </a:p>
          <a:p>
            <a:pPr indent="-179388" eaLnBrk="1" hangingPunct="1">
              <a:spcAft>
                <a:spcPts val="0"/>
              </a:spcAft>
            </a:pPr>
            <a:r>
              <a:rPr lang="en-GB" altLang="en-US" sz="1600" dirty="0" smtClean="0"/>
              <a:t>Surface heat flux is small during radiative cooling events (T</a:t>
            </a:r>
            <a:r>
              <a:rPr lang="en-GB" altLang="en-US" sz="1600" baseline="-25000" dirty="0" smtClean="0"/>
              <a:t>sk</a:t>
            </a:r>
            <a:r>
              <a:rPr lang="en-GB" altLang="en-US" sz="1600" dirty="0" smtClean="0"/>
              <a:t> ≈ </a:t>
            </a:r>
            <a:r>
              <a:rPr lang="en-GB" altLang="en-US" sz="1600" dirty="0" err="1" smtClean="0"/>
              <a:t>T</a:t>
            </a:r>
            <a:r>
              <a:rPr lang="en-GB" altLang="en-US" sz="1600" baseline="-25000" dirty="0" err="1" smtClean="0"/>
              <a:t>sn</a:t>
            </a:r>
            <a:r>
              <a:rPr lang="en-GB" altLang="en-US" sz="1600" dirty="0" smtClean="0"/>
              <a:t> ):</a:t>
            </a:r>
          </a:p>
          <a:p>
            <a:pPr marL="628650" lvl="1" indent="-269875" eaLnBrk="1" hangingPunct="1">
              <a:spcAft>
                <a:spcPts val="0"/>
              </a:spcAft>
            </a:pPr>
            <a:r>
              <a:rPr lang="en-GB" altLang="en-US" b="1" dirty="0" smtClean="0"/>
              <a:t>COND</a:t>
            </a:r>
            <a:r>
              <a:rPr lang="en-GB" altLang="en-US" dirty="0" smtClean="0"/>
              <a:t>: in (1) skin conductivity       changed from 7 to a very small value;</a:t>
            </a:r>
          </a:p>
          <a:p>
            <a:pPr indent="-179388" eaLnBrk="1" hangingPunct="1">
              <a:spcAft>
                <a:spcPts val="0"/>
              </a:spcAft>
            </a:pPr>
            <a:r>
              <a:rPr lang="en-GB" altLang="en-US" sz="1600" dirty="0" smtClean="0"/>
              <a:t>Sensible heat flux – transfer coefficient (C</a:t>
            </a:r>
            <a:r>
              <a:rPr lang="en-GB" altLang="en-US" sz="1600" baseline="-25000" dirty="0" smtClean="0"/>
              <a:t>H</a:t>
            </a:r>
            <a:r>
              <a:rPr lang="en-GB" altLang="en-US" sz="1600" dirty="0" smtClean="0"/>
              <a:t>) :</a:t>
            </a:r>
          </a:p>
          <a:p>
            <a:pPr marL="628650" lvl="1" indent="-269875" eaLnBrk="1" hangingPunct="1">
              <a:spcAft>
                <a:spcPts val="0"/>
              </a:spcAft>
            </a:pPr>
            <a:r>
              <a:rPr lang="en-GB" altLang="en-US" b="1" dirty="0" smtClean="0"/>
              <a:t>ROU</a:t>
            </a:r>
            <a:r>
              <a:rPr lang="en-GB" altLang="en-US" dirty="0" smtClean="0"/>
              <a:t> :Reduce momentum roughness from 1.3x10</a:t>
            </a:r>
            <a:r>
              <a:rPr lang="en-GB" altLang="en-US" baseline="30000" dirty="0" smtClean="0"/>
              <a:t>-3</a:t>
            </a:r>
            <a:r>
              <a:rPr lang="en-GB" altLang="en-US" dirty="0" smtClean="0"/>
              <a:t> to 1x10</a:t>
            </a:r>
            <a:r>
              <a:rPr lang="en-GB" altLang="en-US" baseline="30000" dirty="0" smtClean="0"/>
              <a:t>-4</a:t>
            </a:r>
            <a:r>
              <a:rPr lang="en-GB" altLang="en-US" dirty="0" smtClean="0"/>
              <a:t> and heat from 1.3x10</a:t>
            </a:r>
            <a:r>
              <a:rPr lang="en-GB" altLang="en-US" baseline="30000" dirty="0" smtClean="0"/>
              <a:t>-4</a:t>
            </a:r>
            <a:r>
              <a:rPr lang="en-GB" altLang="en-US" dirty="0" smtClean="0"/>
              <a:t> to 5x10</a:t>
            </a:r>
            <a:r>
              <a:rPr lang="en-GB" altLang="en-US" baseline="30000" dirty="0" smtClean="0"/>
              <a:t>-5</a:t>
            </a:r>
            <a:r>
              <a:rPr lang="en-GB" altLang="en-US" dirty="0" smtClean="0"/>
              <a:t>;</a:t>
            </a:r>
          </a:p>
          <a:p>
            <a:pPr marL="628650" lvl="1" indent="-269875" eaLnBrk="1" hangingPunct="1">
              <a:spcAft>
                <a:spcPts val="0"/>
              </a:spcAft>
            </a:pPr>
            <a:r>
              <a:rPr lang="en-GB" altLang="en-US" b="1" dirty="0" smtClean="0"/>
              <a:t>EXC</a:t>
            </a:r>
            <a:r>
              <a:rPr lang="en-GB" altLang="en-US" dirty="0" smtClean="0"/>
              <a:t>: Different formulation of the transfer coefficient C</a:t>
            </a:r>
            <a:r>
              <a:rPr lang="en-GB" altLang="en-US" baseline="-25000" dirty="0" smtClean="0"/>
              <a:t>H</a:t>
            </a:r>
            <a:r>
              <a:rPr lang="en-GB" altLang="en-US" dirty="0" smtClean="0"/>
              <a:t> as used in SURFEX (from </a:t>
            </a:r>
            <a:r>
              <a:rPr lang="en-GB" altLang="en-US" dirty="0" err="1" smtClean="0"/>
              <a:t>Holtslag</a:t>
            </a:r>
            <a:r>
              <a:rPr lang="en-GB" altLang="en-US" dirty="0" smtClean="0"/>
              <a:t> and De Bruin (1988) to </a:t>
            </a:r>
            <a:r>
              <a:rPr lang="en-GB" altLang="en-US" dirty="0" smtClean="0"/>
              <a:t>Louis </a:t>
            </a:r>
            <a:r>
              <a:rPr lang="en-GB" altLang="en-US" dirty="0" smtClean="0"/>
              <a:t>(1979)). </a:t>
            </a:r>
          </a:p>
          <a:p>
            <a:pPr marL="628650" lvl="1" indent="-269875" eaLnBrk="1" hangingPunct="1">
              <a:spcAft>
                <a:spcPts val="0"/>
              </a:spcAft>
            </a:pPr>
            <a:endParaRPr lang="en-GB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524750" y="6308725"/>
            <a:ext cx="161925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B508F8F-775A-4890-B4C5-FAE595AD1387}" type="slidenum">
              <a:rPr lang="en-US" altLang="en-US">
                <a:solidFill>
                  <a:srgbClr val="064E83"/>
                </a:solidFill>
              </a:rPr>
              <a:pPr/>
              <a:t>22</a:t>
            </a:fld>
            <a:endParaRPr lang="en-US" altLang="en-US">
              <a:solidFill>
                <a:srgbClr val="064E83"/>
              </a:solidFill>
            </a:endParaRPr>
          </a:p>
        </p:txBody>
      </p:sp>
      <p:pic>
        <p:nvPicPr>
          <p:cNvPr id="717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728663"/>
            <a:ext cx="6072188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eft Brace 5"/>
          <p:cNvSpPr/>
          <p:nvPr/>
        </p:nvSpPr>
        <p:spPr>
          <a:xfrm rot="16200000">
            <a:off x="1224757" y="608806"/>
            <a:ext cx="239712" cy="1222375"/>
          </a:xfrm>
          <a:prstGeom prst="leftBrace">
            <a:avLst>
              <a:gd name="adj1" fmla="val 74505"/>
              <a:gd name="adj2" fmla="val 4662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Left Brace 6"/>
          <p:cNvSpPr/>
          <p:nvPr/>
        </p:nvSpPr>
        <p:spPr>
          <a:xfrm rot="16200000">
            <a:off x="3360737" y="-119062"/>
            <a:ext cx="239713" cy="2744788"/>
          </a:xfrm>
          <a:prstGeom prst="leftBrace">
            <a:avLst>
              <a:gd name="adj1" fmla="val 74505"/>
              <a:gd name="adj2" fmla="val 4662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Left Brace 7"/>
          <p:cNvSpPr/>
          <p:nvPr/>
        </p:nvSpPr>
        <p:spPr>
          <a:xfrm rot="16200000">
            <a:off x="5623719" y="597694"/>
            <a:ext cx="239713" cy="1222375"/>
          </a:xfrm>
          <a:prstGeom prst="leftBrace">
            <a:avLst>
              <a:gd name="adj1" fmla="val 74505"/>
              <a:gd name="adj2" fmla="val 4662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177" name="TextBox 8"/>
          <p:cNvSpPr txBox="1">
            <a:spLocks noChangeArrowheads="1"/>
          </p:cNvSpPr>
          <p:nvPr/>
        </p:nvSpPr>
        <p:spPr bwMode="auto">
          <a:xfrm>
            <a:off x="660400" y="1292225"/>
            <a:ext cx="6980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dirty="0" smtClean="0"/>
              <a:t>Net </a:t>
            </a:r>
            <a:r>
              <a:rPr lang="en-GB" altLang="en-US" sz="1600" dirty="0"/>
              <a:t>longwave            H=Sensible heat                 S= Surface heat</a:t>
            </a:r>
          </a:p>
          <a:p>
            <a:pPr eaLnBrk="1" hangingPunct="1"/>
            <a:r>
              <a:rPr lang="en-GB" altLang="en-US" sz="1600" dirty="0"/>
              <a:t>- Polar night: no shortwave and latent heat is very small </a:t>
            </a:r>
          </a:p>
        </p:txBody>
      </p:sp>
      <p:pic>
        <p:nvPicPr>
          <p:cNvPr id="7178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081213"/>
            <a:ext cx="2563813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TextBox 10"/>
          <p:cNvSpPr txBox="1">
            <a:spLocks noChangeArrowheads="1"/>
          </p:cNvSpPr>
          <p:nvPr/>
        </p:nvSpPr>
        <p:spPr bwMode="auto">
          <a:xfrm>
            <a:off x="3932238" y="2062163"/>
            <a:ext cx="46497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/>
              <a:t>Glaciers are represented with 30 m snow with 1 m thermally active (D</a:t>
            </a:r>
            <a:r>
              <a:rPr lang="en-GB" altLang="en-US" sz="1600" baseline="-25000"/>
              <a:t>sn</a:t>
            </a:r>
            <a:r>
              <a:rPr lang="en-GB" altLang="en-US" sz="1600"/>
              <a:t>=1m)</a:t>
            </a:r>
          </a:p>
        </p:txBody>
      </p:sp>
      <p:sp>
        <p:nvSpPr>
          <p:cNvPr id="7180" name="Rectangle 11"/>
          <p:cNvSpPr>
            <a:spLocks noChangeArrowheads="1"/>
          </p:cNvSpPr>
          <p:nvPr/>
        </p:nvSpPr>
        <p:spPr bwMode="auto">
          <a:xfrm>
            <a:off x="6918325" y="763588"/>
            <a:ext cx="466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(1)</a:t>
            </a:r>
          </a:p>
        </p:txBody>
      </p:sp>
      <p:sp>
        <p:nvSpPr>
          <p:cNvPr id="7181" name="Rectangle 12"/>
          <p:cNvSpPr>
            <a:spLocks noChangeArrowheads="1"/>
          </p:cNvSpPr>
          <p:nvPr/>
        </p:nvSpPr>
        <p:spPr bwMode="auto">
          <a:xfrm>
            <a:off x="3246438" y="2312988"/>
            <a:ext cx="466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(2)</a:t>
            </a:r>
          </a:p>
        </p:txBody>
      </p:sp>
      <p:pic>
        <p:nvPicPr>
          <p:cNvPr id="718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1100138"/>
            <a:ext cx="1755775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93" r="22990"/>
          <a:stretch>
            <a:fillRect/>
          </a:stretch>
        </p:blipFill>
        <p:spPr bwMode="auto">
          <a:xfrm>
            <a:off x="3905073" y="4128316"/>
            <a:ext cx="315912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8334375" y="1089025"/>
            <a:ext cx="0" cy="33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345488" y="1681163"/>
            <a:ext cx="0" cy="33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86" name="TextBox 4"/>
          <p:cNvSpPr txBox="1">
            <a:spLocks noChangeArrowheads="1"/>
          </p:cNvSpPr>
          <p:nvPr/>
        </p:nvSpPr>
        <p:spPr bwMode="auto">
          <a:xfrm>
            <a:off x="8280400" y="960438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400"/>
              <a:t>S</a:t>
            </a:r>
          </a:p>
        </p:txBody>
      </p:sp>
      <p:sp>
        <p:nvSpPr>
          <p:cNvPr id="7187" name="TextBox 19"/>
          <p:cNvSpPr txBox="1">
            <a:spLocks noChangeArrowheads="1"/>
          </p:cNvSpPr>
          <p:nvPr/>
        </p:nvSpPr>
        <p:spPr bwMode="auto">
          <a:xfrm>
            <a:off x="8331200" y="1847850"/>
            <a:ext cx="323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40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76551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809625" y="360363"/>
            <a:ext cx="7524750" cy="368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mtClean="0"/>
              <a:t>South Pole surface-only simulations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 bwMode="auto">
          <a:xfrm>
            <a:off x="728663" y="936625"/>
            <a:ext cx="3635375" cy="5202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indent="-179388" eaLnBrk="1" hangingPunct="1"/>
            <a:r>
              <a:rPr lang="en-GB" altLang="en-US" sz="1600" smtClean="0"/>
              <a:t>We start by running the ECMWF land surface model (HTESSEL) in stand-alone mode forced by the atmospheric conditions of ERA-Interim (similar to what Fréville et al. 2014 did with CROCUS).</a:t>
            </a:r>
          </a:p>
          <a:p>
            <a:pPr indent="-179388" eaLnBrk="1" hangingPunct="1"/>
            <a:r>
              <a:rPr lang="en-GB" altLang="en-US" sz="1600" smtClean="0"/>
              <a:t>South Pole station : comparing with BSRN, MODIS, CROCUS with our simulations:</a:t>
            </a:r>
          </a:p>
          <a:p>
            <a:pPr indent="-179388" eaLnBrk="1" hangingPunct="1"/>
            <a:r>
              <a:rPr lang="en-GB" altLang="en-US" sz="1600" b="1" smtClean="0"/>
              <a:t>DSN</a:t>
            </a:r>
            <a:r>
              <a:rPr lang="en-GB" altLang="en-US" sz="1600" smtClean="0"/>
              <a:t> (or </a:t>
            </a:r>
            <a:r>
              <a:rPr lang="en-GB" altLang="en-US" sz="1600" b="1" smtClean="0"/>
              <a:t>COND</a:t>
            </a:r>
            <a:r>
              <a:rPr lang="en-GB" altLang="en-US" sz="1600" smtClean="0"/>
              <a:t>) are necessary to remove the “tail” in cold situations, i.e. need a fast thermal response at the surface;</a:t>
            </a:r>
          </a:p>
          <a:p>
            <a:pPr indent="-179388" eaLnBrk="1" hangingPunct="1"/>
            <a:r>
              <a:rPr lang="en-GB" altLang="en-US" sz="1600" smtClean="0"/>
              <a:t>Decreasing the roughness (</a:t>
            </a:r>
            <a:r>
              <a:rPr lang="en-GB" altLang="en-US" sz="1600" b="1" smtClean="0"/>
              <a:t>ROU</a:t>
            </a:r>
            <a:r>
              <a:rPr lang="en-GB" altLang="en-US" sz="1600" smtClean="0"/>
              <a:t>) or the different formulation of the transfer coefficients (</a:t>
            </a:r>
            <a:r>
              <a:rPr lang="en-GB" altLang="en-US" sz="1600" b="1" smtClean="0"/>
              <a:t>EXC</a:t>
            </a:r>
            <a:r>
              <a:rPr lang="en-GB" altLang="en-US" sz="1600" smtClean="0"/>
              <a:t>) act on the systematic bias;</a:t>
            </a:r>
          </a:p>
          <a:p>
            <a:pPr indent="-179388" eaLnBrk="1" hangingPunct="1"/>
            <a:endParaRPr lang="en-GB" altLang="en-US" sz="160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524750" y="6308725"/>
            <a:ext cx="161925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A7440CE-C148-4897-A65B-17D7E180F35F}" type="slidenum">
              <a:rPr lang="en-US" altLang="en-US">
                <a:solidFill>
                  <a:srgbClr val="064E83"/>
                </a:solidFill>
              </a:rPr>
              <a:pPr/>
              <a:t>23</a:t>
            </a:fld>
            <a:endParaRPr lang="en-US" altLang="en-US">
              <a:solidFill>
                <a:srgbClr val="064E83"/>
              </a:solidFill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4435475" y="812800"/>
            <a:ext cx="4672013" cy="5711825"/>
            <a:chOff x="4471092" y="851026"/>
            <a:chExt cx="4672907" cy="5711581"/>
          </a:xfrm>
        </p:grpSpPr>
        <p:pic>
          <p:nvPicPr>
            <p:cNvPr id="8209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776"/>
            <a:stretch>
              <a:fillRect/>
            </a:stretch>
          </p:blipFill>
          <p:spPr bwMode="auto">
            <a:xfrm>
              <a:off x="4471092" y="851026"/>
              <a:ext cx="4672907" cy="418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0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297" r="60339"/>
            <a:stretch>
              <a:fillRect/>
            </a:stretch>
          </p:blipFill>
          <p:spPr bwMode="auto">
            <a:xfrm>
              <a:off x="4521294" y="5075848"/>
              <a:ext cx="1794611" cy="1486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7710212" y="1519335"/>
              <a:ext cx="709749" cy="368284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4964899" y="2857540"/>
              <a:ext cx="709748" cy="368284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6316120" y="2946436"/>
              <a:ext cx="709749" cy="366697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7710212" y="2946436"/>
              <a:ext cx="709749" cy="366697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46888" y="5119688"/>
            <a:ext cx="1936750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/>
              <a:t>Scatter plots of simulated skin temperature vs. </a:t>
            </a:r>
            <a:r>
              <a:rPr lang="en-GB" altLang="en-US" sz="1600" b="1"/>
              <a:t>BSRN</a:t>
            </a:r>
            <a:r>
              <a:rPr lang="en-GB" altLang="en-US" sz="1600"/>
              <a:t> during August 2009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383213" y="1806575"/>
            <a:ext cx="968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MODIS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530975" y="1820863"/>
            <a:ext cx="1143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CROCUS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262938" y="1785938"/>
            <a:ext cx="1143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ERAI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686425" y="3143250"/>
            <a:ext cx="1143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CTR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991350" y="3160713"/>
            <a:ext cx="1143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ROU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334375" y="3143250"/>
            <a:ext cx="1143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EXC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678488" y="4557713"/>
            <a:ext cx="1143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DSN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626225" y="4575175"/>
            <a:ext cx="13557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DSN_ROU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002588" y="4557713"/>
            <a:ext cx="1143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DSN_EXC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816475" y="6007100"/>
            <a:ext cx="17589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DSN_ROU_EXC</a:t>
            </a:r>
          </a:p>
        </p:txBody>
      </p:sp>
    </p:spTree>
    <p:extLst>
      <p:ext uri="{BB962C8B-B14F-4D97-AF65-F5344CB8AC3E}">
        <p14:creationId xmlns:p14="http://schemas.microsoft.com/office/powerpoint/2010/main" val="48115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xfrm>
            <a:off x="809625" y="360363"/>
            <a:ext cx="7524750" cy="368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Forecasts with the coupled system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4"/>
          </p:nvPr>
        </p:nvSpPr>
        <p:spPr bwMode="auto">
          <a:xfrm>
            <a:off x="809625" y="936625"/>
            <a:ext cx="7524750" cy="1130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indent="-179388" eaLnBrk="1" hangingPunct="1">
              <a:defRPr/>
            </a:pPr>
            <a:r>
              <a:rPr lang="en-GB" altLang="en-US" sz="1600" dirty="0" smtClean="0"/>
              <a:t>Current model version with T255 (about 0.7°) and 137 vertical levels: short-range forecasts initialized every day at 00 UT for August 2009 using ERA-Interim. Monthly mean computed with forecast steps +12/18/24/30h</a:t>
            </a:r>
          </a:p>
          <a:p>
            <a:pPr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sz="1600" dirty="0" smtClean="0"/>
              <a:t> 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524750" y="6308725"/>
            <a:ext cx="161925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D544AD-DFDF-4057-B63B-82106AAC70D8}" type="slidenum">
              <a:rPr lang="en-US" altLang="en-US">
                <a:solidFill>
                  <a:srgbClr val="064E83"/>
                </a:solidFill>
              </a:rPr>
              <a:pPr/>
              <a:t>24</a:t>
            </a:fld>
            <a:endParaRPr lang="en-US" altLang="en-US">
              <a:solidFill>
                <a:srgbClr val="064E83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65150" y="2138363"/>
            <a:ext cx="3535363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indent="-1793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28650" indent="-2698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89013" indent="-2698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49375" indent="-2698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09738" indent="-2698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66938" indent="-269875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24138" indent="-269875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81338" indent="-269875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38538" indent="-269875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 panose="020B0604020202020204" pitchFamily="34" charset="0"/>
              <a:buChar char="•"/>
            </a:pPr>
            <a:r>
              <a:rPr lang="en-GB" altLang="en-US" sz="1600"/>
              <a:t>Reduction of thermally active snow layer (</a:t>
            </a:r>
            <a:r>
              <a:rPr lang="en-GB" altLang="en-US" sz="1600" b="1"/>
              <a:t>DSN</a:t>
            </a:r>
            <a:r>
              <a:rPr lang="en-GB" altLang="en-US" sz="1600"/>
              <a:t>) reduces skin temperature, but restricted to mainly clear sky regions;</a:t>
            </a:r>
          </a:p>
          <a:p>
            <a:pPr eaLnBrk="1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 panose="020B0604020202020204" pitchFamily="34" charset="0"/>
              <a:buChar char="•"/>
            </a:pPr>
            <a:r>
              <a:rPr lang="en-GB" altLang="en-US" sz="1600"/>
              <a:t>Roughness reduction: general decrease of temperature but increased wind speed: impact in coupled mode damped compared with stand-alone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114800" y="1916113"/>
            <a:ext cx="5100638" cy="4392612"/>
            <a:chOff x="4142481" y="1915617"/>
            <a:chExt cx="5100686" cy="4393108"/>
          </a:xfrm>
        </p:grpSpPr>
        <p:pic>
          <p:nvPicPr>
            <p:cNvPr id="10250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1322" y="2206894"/>
              <a:ext cx="4924054" cy="1991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1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7744" y="4320212"/>
              <a:ext cx="4917632" cy="1988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Box 7"/>
            <p:cNvSpPr txBox="1">
              <a:spLocks noChangeArrowheads="1"/>
            </p:cNvSpPr>
            <p:nvPr/>
          </p:nvSpPr>
          <p:spPr bwMode="auto">
            <a:xfrm>
              <a:off x="5664974" y="1915617"/>
              <a:ext cx="193675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 sz="1600" b="1"/>
                <a:t>Skin</a:t>
              </a:r>
              <a:r>
                <a:rPr lang="en-GB" altLang="en-US" sz="1600"/>
                <a:t> temperature</a:t>
              </a:r>
            </a:p>
          </p:txBody>
        </p:sp>
        <p:sp>
          <p:nvSpPr>
            <p:cNvPr id="10253" name="TextBox 8"/>
            <p:cNvSpPr txBox="1">
              <a:spLocks noChangeArrowheads="1"/>
            </p:cNvSpPr>
            <p:nvPr/>
          </p:nvSpPr>
          <p:spPr bwMode="auto">
            <a:xfrm>
              <a:off x="4273234" y="4131787"/>
              <a:ext cx="317776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 sz="1600"/>
                <a:t>Wind speed (lowest model level</a:t>
              </a:r>
            </a:p>
          </p:txBody>
        </p:sp>
        <p:sp>
          <p:nvSpPr>
            <p:cNvPr id="10254" name="TextBox 9"/>
            <p:cNvSpPr txBox="1">
              <a:spLocks noChangeArrowheads="1"/>
            </p:cNvSpPr>
            <p:nvPr/>
          </p:nvSpPr>
          <p:spPr bwMode="auto">
            <a:xfrm>
              <a:off x="4142481" y="3622358"/>
              <a:ext cx="1171901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 sz="1600" b="1"/>
                <a:t>DSN-CTR</a:t>
              </a:r>
            </a:p>
          </p:txBody>
        </p:sp>
        <p:sp>
          <p:nvSpPr>
            <p:cNvPr id="10255" name="TextBox 11"/>
            <p:cNvSpPr txBox="1">
              <a:spLocks noChangeArrowheads="1"/>
            </p:cNvSpPr>
            <p:nvPr/>
          </p:nvSpPr>
          <p:spPr bwMode="auto">
            <a:xfrm>
              <a:off x="5758355" y="3661279"/>
              <a:ext cx="184336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 sz="1600" b="1"/>
                <a:t>DSN_ROU-CTR</a:t>
              </a:r>
            </a:p>
          </p:txBody>
        </p:sp>
        <p:sp>
          <p:nvSpPr>
            <p:cNvPr id="10256" name="TextBox 12"/>
            <p:cNvSpPr txBox="1">
              <a:spLocks noChangeArrowheads="1"/>
            </p:cNvSpPr>
            <p:nvPr/>
          </p:nvSpPr>
          <p:spPr bwMode="auto">
            <a:xfrm>
              <a:off x="7399798" y="3661279"/>
              <a:ext cx="184336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 sz="1600" b="1"/>
                <a:t>DSN_ROU-DSN</a:t>
              </a:r>
            </a:p>
          </p:txBody>
        </p:sp>
        <p:sp>
          <p:nvSpPr>
            <p:cNvPr id="10257" name="TextBox 13"/>
            <p:cNvSpPr txBox="1">
              <a:spLocks noChangeArrowheads="1"/>
            </p:cNvSpPr>
            <p:nvPr/>
          </p:nvSpPr>
          <p:spPr bwMode="auto">
            <a:xfrm>
              <a:off x="4204351" y="5730298"/>
              <a:ext cx="1171901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 sz="1600" b="1"/>
                <a:t>DSN-CTR</a:t>
              </a:r>
            </a:p>
          </p:txBody>
        </p:sp>
        <p:sp>
          <p:nvSpPr>
            <p:cNvPr id="10258" name="TextBox 14"/>
            <p:cNvSpPr txBox="1">
              <a:spLocks noChangeArrowheads="1"/>
            </p:cNvSpPr>
            <p:nvPr/>
          </p:nvSpPr>
          <p:spPr bwMode="auto">
            <a:xfrm>
              <a:off x="5820225" y="5769219"/>
              <a:ext cx="184336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 sz="1600" b="1"/>
                <a:t>DSN_ROU-CTR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13" y="4649788"/>
            <a:ext cx="1638300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511425" y="5473700"/>
            <a:ext cx="15890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Cloud cover</a:t>
            </a:r>
          </a:p>
        </p:txBody>
      </p:sp>
      <p:sp>
        <p:nvSpPr>
          <p:cNvPr id="10249" name="TextBox 12"/>
          <p:cNvSpPr txBox="1">
            <a:spLocks noChangeArrowheads="1"/>
          </p:cNvSpPr>
          <p:nvPr/>
        </p:nvSpPr>
        <p:spPr bwMode="auto">
          <a:xfrm>
            <a:off x="7423150" y="5713413"/>
            <a:ext cx="18430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/>
              <a:t>DSN_ROU-DSN</a:t>
            </a:r>
          </a:p>
        </p:txBody>
      </p:sp>
    </p:spTree>
    <p:extLst>
      <p:ext uri="{BB962C8B-B14F-4D97-AF65-F5344CB8AC3E}">
        <p14:creationId xmlns:p14="http://schemas.microsoft.com/office/powerpoint/2010/main" val="163526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01613" y="794248"/>
            <a:ext cx="8447087" cy="4953000"/>
          </a:xfrm>
          <a:prstGeom prst="rect">
            <a:avLst/>
          </a:prstGeom>
          <a:extLst/>
        </p:spPr>
        <p:txBody>
          <a:bodyPr/>
          <a:lstStyle/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Snow in the climate system, an overview: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Observations;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Modeling;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Forecasts impact.</a:t>
            </a:r>
          </a:p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Snow representation in the ECMWF model: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Energy/Water balance;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Density/ Albedo / Snow cover fraction;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Evaluation examples.</a:t>
            </a:r>
          </a:p>
          <a:p>
            <a:pPr marL="92075" indent="-342900"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Soil heat &amp; water in frozen conditions 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Soil heat transfer and phase changes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Soil water in frozen conditions 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latin typeface="Calibri" pitchFamily="34" charset="0"/>
              <a:ea typeface="ＭＳ Ｐゴシック" pitchFamily="34" charset="-128"/>
            </a:endParaRPr>
          </a:p>
          <a:p>
            <a:pPr marL="363537" lvl="1" indent="-342900"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ＭＳ Ｐゴシック" pitchFamily="34" charset="-128"/>
              </a:rPr>
              <a:t>Ongoing &amp; future work.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  <a:p>
            <a:pPr marL="0" indent="0" eaLnBrk="1" hangingPunct="1">
              <a:buClrTx/>
              <a:buFont typeface="Wingdings" pitchFamily="2" charset="2"/>
              <a:buNone/>
              <a:defRPr/>
            </a:pPr>
            <a:endParaRPr lang="en-US" sz="2400" dirty="0" smtClean="0">
              <a:latin typeface="Calibri" pitchFamily="34" charset="0"/>
              <a:ea typeface="ＭＳ Ｐゴシック" pitchFamily="34" charset="-128"/>
            </a:endParaRPr>
          </a:p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endParaRPr lang="en-US" sz="2400" dirty="0"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075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HTESSEL heat transfer</a:t>
            </a: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4556125" cy="4930775"/>
          </a:xfrm>
        </p:spPr>
        <p:txBody>
          <a:bodyPr/>
          <a:lstStyle/>
          <a:p>
            <a:r>
              <a:rPr lang="en-GB" smtClean="0"/>
              <a:t>Solution of heat transfer equation with the soil discretized in </a:t>
            </a:r>
            <a:r>
              <a:rPr lang="en-GB" smtClean="0">
                <a:solidFill>
                  <a:srgbClr val="009900"/>
                </a:solidFill>
              </a:rPr>
              <a:t>4 layers</a:t>
            </a:r>
            <a:r>
              <a:rPr lang="en-GB" smtClean="0"/>
              <a:t>, depths 7, 21, 72, and 189 cm.</a:t>
            </a:r>
          </a:p>
          <a:p>
            <a:r>
              <a:rPr lang="en-GB" smtClean="0">
                <a:solidFill>
                  <a:srgbClr val="009900"/>
                </a:solidFill>
              </a:rPr>
              <a:t>No-flux bottom</a:t>
            </a:r>
            <a:r>
              <a:rPr lang="en-GB" smtClean="0"/>
              <a:t> boundary condition</a:t>
            </a:r>
          </a:p>
          <a:p>
            <a:r>
              <a:rPr lang="en-GB" smtClean="0"/>
              <a:t>Heat conductivity dependent on soil water</a:t>
            </a:r>
          </a:p>
          <a:p>
            <a:r>
              <a:rPr lang="en-GB" smtClean="0"/>
              <a:t>Thermal effects of </a:t>
            </a:r>
            <a:r>
              <a:rPr lang="en-GB" smtClean="0">
                <a:solidFill>
                  <a:srgbClr val="009900"/>
                </a:solidFill>
              </a:rPr>
              <a:t>soil water phase change</a:t>
            </a:r>
          </a:p>
        </p:txBody>
      </p:sp>
      <p:pic>
        <p:nvPicPr>
          <p:cNvPr id="526340" name="Picture 4" descr="sfc_model_sket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9813" y="979488"/>
            <a:ext cx="2859087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6057900" y="3475038"/>
            <a:ext cx="3086100" cy="2736850"/>
            <a:chOff x="6057900" y="3475038"/>
            <a:chExt cx="3086100" cy="2736850"/>
          </a:xfrm>
        </p:grpSpPr>
        <p:sp>
          <p:nvSpPr>
            <p:cNvPr id="21511" name="Text Box 5"/>
            <p:cNvSpPr txBox="1">
              <a:spLocks noChangeArrowheads="1"/>
            </p:cNvSpPr>
            <p:nvPr/>
          </p:nvSpPr>
          <p:spPr bwMode="auto">
            <a:xfrm>
              <a:off x="6261100" y="4699000"/>
              <a:ext cx="2324100" cy="4699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6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/>
                <a:t>↓</a:t>
              </a:r>
              <a:r>
                <a:rPr lang="en-GB"/>
                <a:t> </a:t>
              </a:r>
              <a:r>
                <a:rPr lang="en-GB">
                  <a:solidFill>
                    <a:schemeClr val="accent1"/>
                  </a:solidFill>
                  <a:latin typeface="Arial" charset="0"/>
                </a:rPr>
                <a:t>10.6</a:t>
              </a:r>
              <a:r>
                <a:rPr lang="en-GB">
                  <a:latin typeface="Arial" charset="0"/>
                </a:rPr>
                <a:t> ~ </a:t>
              </a:r>
              <a:r>
                <a:rPr lang="en-GB">
                  <a:solidFill>
                    <a:srgbClr val="FF0000"/>
                  </a:solidFill>
                  <a:latin typeface="Arial" charset="0"/>
                </a:rPr>
                <a:t>55.8</a:t>
              </a:r>
              <a:r>
                <a:rPr lang="en-GB">
                  <a:latin typeface="Arial" charset="0"/>
                </a:rPr>
                <a:t> d</a:t>
              </a:r>
            </a:p>
          </p:txBody>
        </p:sp>
        <p:sp>
          <p:nvSpPr>
            <p:cNvPr id="21512" name="Rectangle 6"/>
            <p:cNvSpPr>
              <a:spLocks noChangeArrowheads="1"/>
            </p:cNvSpPr>
            <p:nvPr/>
          </p:nvSpPr>
          <p:spPr bwMode="auto">
            <a:xfrm>
              <a:off x="6280150" y="3475038"/>
              <a:ext cx="1593850" cy="4699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b="1" dirty="0"/>
                <a:t>↓</a:t>
              </a:r>
              <a:r>
                <a:rPr lang="en-GB" dirty="0">
                  <a:solidFill>
                    <a:schemeClr val="accent1"/>
                  </a:solidFill>
                </a:rPr>
                <a:t>0.1</a:t>
              </a:r>
              <a:r>
                <a:rPr lang="en-GB" dirty="0"/>
                <a:t>~</a:t>
              </a:r>
              <a:r>
                <a:rPr lang="en-GB" dirty="0">
                  <a:solidFill>
                    <a:srgbClr val="FF0000"/>
                  </a:solidFill>
                </a:rPr>
                <a:t>0.6</a:t>
              </a:r>
              <a:r>
                <a:rPr lang="en-GB" dirty="0"/>
                <a:t> d</a:t>
              </a:r>
            </a:p>
          </p:txBody>
        </p:sp>
        <p:sp>
          <p:nvSpPr>
            <p:cNvPr id="21513" name="Rectangle 7"/>
            <p:cNvSpPr>
              <a:spLocks noChangeArrowheads="1"/>
            </p:cNvSpPr>
            <p:nvPr/>
          </p:nvSpPr>
          <p:spPr bwMode="auto">
            <a:xfrm>
              <a:off x="6264275" y="4062413"/>
              <a:ext cx="1581150" cy="4699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/>
                <a:t>↓</a:t>
              </a:r>
              <a:r>
                <a:rPr lang="en-GB"/>
                <a:t> </a:t>
              </a:r>
              <a:r>
                <a:rPr lang="en-GB">
                  <a:solidFill>
                    <a:schemeClr val="accent1"/>
                  </a:solidFill>
                </a:rPr>
                <a:t>1.1</a:t>
              </a:r>
              <a:r>
                <a:rPr lang="en-GB"/>
                <a:t>~</a:t>
              </a:r>
              <a:r>
                <a:rPr lang="en-GB">
                  <a:solidFill>
                    <a:srgbClr val="FF0000"/>
                  </a:solidFill>
                </a:rPr>
                <a:t>5.8</a:t>
              </a:r>
              <a:r>
                <a:rPr lang="en-GB"/>
                <a:t> d</a:t>
              </a:r>
            </a:p>
          </p:txBody>
        </p:sp>
        <p:sp>
          <p:nvSpPr>
            <p:cNvPr id="21514" name="Text Box 8"/>
            <p:cNvSpPr txBox="1">
              <a:spLocks noChangeArrowheads="1"/>
            </p:cNvSpPr>
            <p:nvPr/>
          </p:nvSpPr>
          <p:spPr bwMode="auto">
            <a:xfrm>
              <a:off x="6057900" y="5540375"/>
              <a:ext cx="3086100" cy="6715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dirty="0"/>
                <a:t>Time-scale for downward heat transfers in  </a:t>
              </a:r>
              <a:r>
                <a:rPr lang="en-GB" sz="1800" dirty="0">
                  <a:solidFill>
                    <a:schemeClr val="accent1"/>
                  </a:solidFill>
                </a:rPr>
                <a:t>wet</a:t>
              </a:r>
              <a:r>
                <a:rPr lang="en-GB" sz="1800" dirty="0"/>
                <a:t>/</a:t>
              </a:r>
              <a:r>
                <a:rPr lang="en-GB" sz="1800" dirty="0">
                  <a:solidFill>
                    <a:srgbClr val="FF0000"/>
                  </a:solidFill>
                </a:rPr>
                <a:t>dry</a:t>
              </a:r>
              <a:r>
                <a:rPr lang="en-GB" sz="1800" dirty="0"/>
                <a:t> soil</a:t>
              </a:r>
              <a:r>
                <a:rPr lang="en-GB" sz="20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229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3008313" y="1527969"/>
            <a:ext cx="1460500" cy="927100"/>
          </a:xfrm>
          <a:prstGeom prst="rect">
            <a:avLst/>
          </a:prstGeom>
          <a:solidFill>
            <a:srgbClr val="66FF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17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Winter: Soil water freezing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277813" y="1544638"/>
          <a:ext cx="3979862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Equation" r:id="rId4" imgW="2197080" imgH="634680" progId="Equation.3">
                  <p:embed/>
                </p:oleObj>
              </mc:Choice>
              <mc:Fallback>
                <p:oleObj name="Equation" r:id="rId4" imgW="21970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13" y="1544638"/>
                        <a:ext cx="3979862" cy="1127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7" name="Text Box 5"/>
          <p:cNvSpPr txBox="1">
            <a:spLocks noChangeArrowheads="1"/>
          </p:cNvSpPr>
          <p:nvPr/>
        </p:nvSpPr>
        <p:spPr bwMode="auto">
          <a:xfrm>
            <a:off x="361950" y="1092200"/>
            <a:ext cx="52324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</a:rPr>
              <a:t>Soil heat transfer equation in soil freezing condition</a:t>
            </a:r>
          </a:p>
        </p:txBody>
      </p:sp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250825" y="2959100"/>
          <a:ext cx="2647950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Equation" r:id="rId6" imgW="1346040" imgH="215640" progId="Equation.3">
                  <p:embed/>
                </p:oleObj>
              </mc:Choice>
              <mc:Fallback>
                <p:oleObj name="Equation" r:id="rId6" imgW="1346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959100"/>
                        <a:ext cx="2647950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4535" name="Object 7"/>
          <p:cNvGraphicFramePr>
            <a:graphicFrameLocks noChangeAspect="1"/>
          </p:cNvGraphicFramePr>
          <p:nvPr/>
        </p:nvGraphicFramePr>
        <p:xfrm>
          <a:off x="193675" y="3567113"/>
          <a:ext cx="4278313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8" imgW="2361960" imgH="431640" progId="Equation.3">
                  <p:embed/>
                </p:oleObj>
              </mc:Choice>
              <mc:Fallback>
                <p:oleObj name="Equation" r:id="rId8" imgW="2361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675" y="3567113"/>
                        <a:ext cx="4278313" cy="765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06400" y="4330700"/>
            <a:ext cx="2222500" cy="841375"/>
            <a:chOff x="256" y="2728"/>
            <a:chExt cx="1400" cy="530"/>
          </a:xfrm>
        </p:grpSpPr>
        <p:sp>
          <p:nvSpPr>
            <p:cNvPr id="7182" name="AutoShape 9"/>
            <p:cNvSpPr>
              <a:spLocks/>
            </p:cNvSpPr>
            <p:nvPr/>
          </p:nvSpPr>
          <p:spPr bwMode="auto">
            <a:xfrm rot="-5400000">
              <a:off x="784" y="2200"/>
              <a:ext cx="312" cy="1368"/>
            </a:xfrm>
            <a:prstGeom prst="leftBrace">
              <a:avLst>
                <a:gd name="adj1" fmla="val 36538"/>
                <a:gd name="adj2" fmla="val 50000"/>
              </a:avLst>
            </a:prstGeom>
            <a:noFill/>
            <a:ln w="57150">
              <a:solidFill>
                <a:srgbClr val="009900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GB">
                <a:solidFill>
                  <a:srgbClr val="009900"/>
                </a:solidFill>
                <a:latin typeface="Times New Roman" pitchFamily="18" charset="0"/>
              </a:endParaRPr>
            </a:p>
          </p:txBody>
        </p:sp>
        <p:sp>
          <p:nvSpPr>
            <p:cNvPr id="7183" name="Text Box 10"/>
            <p:cNvSpPr txBox="1">
              <a:spLocks noChangeArrowheads="1"/>
            </p:cNvSpPr>
            <p:nvPr/>
          </p:nvSpPr>
          <p:spPr bwMode="auto">
            <a:xfrm>
              <a:off x="259" y="3046"/>
              <a:ext cx="1397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009900"/>
                  </a:solidFill>
                  <a:latin typeface="Times New Roman" pitchFamily="18" charset="0"/>
                </a:rPr>
                <a:t>Apparent heat capacity</a:t>
              </a:r>
            </a:p>
          </p:txBody>
        </p:sp>
      </p:grpSp>
      <p:pic>
        <p:nvPicPr>
          <p:cNvPr id="534539" name="Picture 11" descr="qjrms99_val_fig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99000" y="1751013"/>
            <a:ext cx="40513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4540" name="Line 12"/>
          <p:cNvSpPr>
            <a:spLocks noChangeShapeType="1"/>
          </p:cNvSpPr>
          <p:nvPr/>
        </p:nvSpPr>
        <p:spPr bwMode="auto">
          <a:xfrm flipV="1">
            <a:off x="2578100" y="3898900"/>
            <a:ext cx="3302000" cy="1054100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34541" name="Line 13"/>
          <p:cNvSpPr>
            <a:spLocks noChangeShapeType="1"/>
          </p:cNvSpPr>
          <p:nvPr/>
        </p:nvSpPr>
        <p:spPr bwMode="auto">
          <a:xfrm flipV="1">
            <a:off x="2171700" y="2159000"/>
            <a:ext cx="3822700" cy="800100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9460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  <p:bldP spid="534540" grpId="0" animBg="1"/>
      <p:bldP spid="5345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 study: winter (1)</a:t>
            </a: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866775" y="717530"/>
            <a:ext cx="7699375" cy="366712"/>
          </a:xfrm>
          <a:prstGeom prst="rect">
            <a:avLst/>
          </a:prstGeom>
          <a:noFill/>
          <a:ln w="1270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solidFill>
                  <a:srgbClr val="000099"/>
                </a:solidFill>
                <a:latin typeface="Times New Roman" pitchFamily="18" charset="0"/>
              </a:rPr>
              <a:t>Model vs observations, </a:t>
            </a:r>
            <a:r>
              <a:rPr lang="en-US" sz="1800" b="1" dirty="0" err="1">
                <a:solidFill>
                  <a:srgbClr val="000099"/>
                </a:solidFill>
                <a:latin typeface="Times New Roman" pitchFamily="18" charset="0"/>
              </a:rPr>
              <a:t>Cabauw</a:t>
            </a:r>
            <a:r>
              <a:rPr lang="en-US" sz="1800" b="1" dirty="0">
                <a:solidFill>
                  <a:srgbClr val="000099"/>
                </a:solidFill>
                <a:latin typeface="Times New Roman" pitchFamily="18" charset="0"/>
              </a:rPr>
              <a:t>, The Netherlands, 2</a:t>
            </a:r>
            <a:r>
              <a:rPr lang="en-US" sz="1800" b="1" baseline="30000" dirty="0">
                <a:solidFill>
                  <a:srgbClr val="000099"/>
                </a:solidFill>
                <a:latin typeface="Times New Roman" pitchFamily="18" charset="0"/>
              </a:rPr>
              <a:t>nd</a:t>
            </a:r>
            <a:r>
              <a:rPr lang="en-US" sz="1800" b="1" dirty="0">
                <a:solidFill>
                  <a:srgbClr val="000099"/>
                </a:solidFill>
                <a:latin typeface="Times New Roman" pitchFamily="18" charset="0"/>
              </a:rPr>
              <a:t> half of November 1994</a:t>
            </a:r>
            <a:endParaRPr lang="en-US" sz="16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76350" y="4623594"/>
            <a:ext cx="7302500" cy="1924050"/>
            <a:chOff x="843" y="2980"/>
            <a:chExt cx="4600" cy="1212"/>
          </a:xfrm>
        </p:grpSpPr>
        <p:pic>
          <p:nvPicPr>
            <p:cNvPr id="22540" name="Picture 6" descr="qjrms99_val_fig3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3" y="2980"/>
              <a:ext cx="3981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Text Box 7"/>
            <p:cNvSpPr txBox="1">
              <a:spLocks noChangeArrowheads="1"/>
            </p:cNvSpPr>
            <p:nvPr/>
          </p:nvSpPr>
          <p:spPr bwMode="auto">
            <a:xfrm>
              <a:off x="5095" y="3316"/>
              <a:ext cx="348" cy="231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0099"/>
                  </a:solidFill>
                  <a:latin typeface="Times New Roman" pitchFamily="18" charset="0"/>
                </a:rPr>
                <a:t>Soil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276350" y="1117102"/>
            <a:ext cx="7399338" cy="3556000"/>
            <a:chOff x="804" y="848"/>
            <a:chExt cx="4661" cy="2240"/>
          </a:xfrm>
        </p:grpSpPr>
        <p:pic>
          <p:nvPicPr>
            <p:cNvPr id="22537" name="Picture 9" descr="qjrms99_val_fig2ac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4" y="848"/>
              <a:ext cx="4000" cy="2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8" name="Text Box 10"/>
            <p:cNvSpPr txBox="1">
              <a:spLocks noChangeArrowheads="1"/>
            </p:cNvSpPr>
            <p:nvPr/>
          </p:nvSpPr>
          <p:spPr bwMode="auto">
            <a:xfrm>
              <a:off x="4977" y="1268"/>
              <a:ext cx="488" cy="231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0099"/>
                  </a:solidFill>
                  <a:latin typeface="Times New Roman" pitchFamily="18" charset="0"/>
                </a:rPr>
                <a:t>140 m</a:t>
              </a:r>
            </a:p>
          </p:txBody>
        </p:sp>
        <p:sp>
          <p:nvSpPr>
            <p:cNvPr id="22539" name="Text Box 11"/>
            <p:cNvSpPr txBox="1">
              <a:spLocks noChangeArrowheads="1"/>
            </p:cNvSpPr>
            <p:nvPr/>
          </p:nvSpPr>
          <p:spPr bwMode="auto">
            <a:xfrm>
              <a:off x="5089" y="2228"/>
              <a:ext cx="344" cy="231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0099"/>
                  </a:solidFill>
                  <a:latin typeface="Times New Roman" pitchFamily="18" charset="0"/>
                </a:rPr>
                <a:t>2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732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 study: winter (2)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682625" y="977900"/>
            <a:ext cx="7956550" cy="366713"/>
          </a:xfrm>
          <a:prstGeom prst="rect">
            <a:avLst/>
          </a:prstGeom>
          <a:noFill/>
          <a:ln w="1270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rgbClr val="000099"/>
                </a:solidFill>
                <a:latin typeface="Times New Roman" pitchFamily="18" charset="0"/>
              </a:rPr>
              <a:t>Soil Temperature, North Germany, Feb 1996: Model (28-100 cm) vs OBS 50 cm</a:t>
            </a:r>
            <a:endParaRPr lang="en-US" sz="1800" b="1">
              <a:solidFill>
                <a:srgbClr val="009900"/>
              </a:solidFill>
              <a:latin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04788" y="1368425"/>
            <a:ext cx="7680325" cy="4981575"/>
            <a:chOff x="129" y="974"/>
            <a:chExt cx="4838" cy="3138"/>
          </a:xfrm>
        </p:grpSpPr>
        <p:pic>
          <p:nvPicPr>
            <p:cNvPr id="23559" name="Picture 5" descr="soilt_ob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5" y="1074"/>
              <a:ext cx="4102" cy="3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0" name="Text Box 6"/>
            <p:cNvSpPr txBox="1">
              <a:spLocks noChangeArrowheads="1"/>
            </p:cNvSpPr>
            <p:nvPr/>
          </p:nvSpPr>
          <p:spPr bwMode="auto">
            <a:xfrm>
              <a:off x="129" y="974"/>
              <a:ext cx="1423" cy="212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009900"/>
                  </a:solidFill>
                  <a:latin typeface="Times New Roman" pitchFamily="18" charset="0"/>
                </a:rPr>
                <a:t>Observations: Numbers</a:t>
              </a:r>
              <a:endParaRPr lang="en-US" sz="1600" b="1">
                <a:solidFill>
                  <a:srgbClr val="000099"/>
                </a:solidFill>
                <a:latin typeface="Times New Roman" pitchFamily="18" charset="0"/>
              </a:endParaRPr>
            </a:p>
          </p:txBody>
        </p:sp>
        <p:sp>
          <p:nvSpPr>
            <p:cNvPr id="23561" name="Text Box 7"/>
            <p:cNvSpPr txBox="1">
              <a:spLocks noChangeArrowheads="1"/>
            </p:cNvSpPr>
            <p:nvPr/>
          </p:nvSpPr>
          <p:spPr bwMode="auto">
            <a:xfrm>
              <a:off x="148" y="1262"/>
              <a:ext cx="1002" cy="212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009900"/>
                  </a:solidFill>
                  <a:latin typeface="Times New Roman" pitchFamily="18" charset="0"/>
                </a:rPr>
                <a:t>Model: Contour</a:t>
              </a:r>
              <a:endParaRPr lang="en-US" sz="1600" b="1">
                <a:solidFill>
                  <a:srgbClr val="000099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688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01613" y="794248"/>
            <a:ext cx="8447087" cy="4953000"/>
          </a:xfrm>
          <a:prstGeom prst="rect">
            <a:avLst/>
          </a:prstGeom>
          <a:extLst/>
        </p:spPr>
        <p:txBody>
          <a:bodyPr/>
          <a:lstStyle/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Snow in the climate system, an overview: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Observations;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Modeling;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Forecasts impact.</a:t>
            </a:r>
          </a:p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r>
              <a:rPr lang="en-US" sz="2400" dirty="0">
                <a:latin typeface="Calibri" pitchFamily="34" charset="0"/>
                <a:ea typeface="ＭＳ Ｐゴシック" pitchFamily="34" charset="-128"/>
              </a:rPr>
              <a:t>Snow representation in the ECMWF model: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Energy/Water balance;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Density/ Albedo / Snow cover fraction;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Evaluation examples.</a:t>
            </a:r>
          </a:p>
          <a:p>
            <a:pPr marL="92075" indent="-342900"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Soil heat &amp; water in frozen conditions 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Soil heat transfer and phase changes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Soil water in frozen conditions 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latin typeface="Calibri" pitchFamily="34" charset="0"/>
              <a:ea typeface="ＭＳ Ｐゴシック" pitchFamily="34" charset="-128"/>
            </a:endParaRPr>
          </a:p>
          <a:p>
            <a:pPr marL="363537" lvl="1" indent="-342900"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  <a:ea typeface="ＭＳ Ｐゴシック" pitchFamily="34" charset="-128"/>
              </a:rPr>
              <a:t>Ongoing &amp; future work.</a:t>
            </a: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latin typeface="Calibri" pitchFamily="34" charset="0"/>
              <a:ea typeface="ＭＳ Ｐゴシック" pitchFamily="34" charset="-128"/>
            </a:endParaRP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latin typeface="Calibri" pitchFamily="34" charset="0"/>
              <a:ea typeface="ＭＳ Ｐゴシック" pitchFamily="34" charset="-128"/>
            </a:endParaRPr>
          </a:p>
          <a:p>
            <a:pPr marL="1404937" lvl="3" indent="-342900" eaLnBrk="1" hangingPunct="1">
              <a:buFont typeface="Wingdings" panose="05000000000000000000" pitchFamily="2" charset="2"/>
              <a:buChar char="Ø"/>
              <a:defRPr/>
            </a:pPr>
            <a:endParaRPr lang="en-US" sz="2400" dirty="0" smtClean="0">
              <a:latin typeface="Calibri" pitchFamily="34" charset="0"/>
              <a:ea typeface="ＭＳ Ｐゴシック" pitchFamily="34" charset="-128"/>
            </a:endParaRPr>
          </a:p>
          <a:p>
            <a:pPr marL="0" indent="0" eaLnBrk="1" hangingPunct="1">
              <a:buClrTx/>
              <a:buFont typeface="Wingdings" pitchFamily="2" charset="2"/>
              <a:buNone/>
              <a:defRPr/>
            </a:pPr>
            <a:endParaRPr lang="en-US" sz="2400" dirty="0" smtClean="0">
              <a:latin typeface="Calibri" pitchFamily="34" charset="0"/>
              <a:ea typeface="ＭＳ Ｐゴシック" pitchFamily="34" charset="-128"/>
            </a:endParaRPr>
          </a:p>
          <a:p>
            <a:pPr marL="92075" indent="-342900" eaLnBrk="1" hangingPunct="1">
              <a:buClrTx/>
              <a:buFont typeface="Wingdings" pitchFamily="2" charset="2"/>
              <a:buChar char="Ø"/>
              <a:defRPr/>
            </a:pPr>
            <a:endParaRPr lang="en-US" sz="2400" dirty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winter (3)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27163" y="1579563"/>
            <a:ext cx="6537325" cy="4837112"/>
            <a:chOff x="803" y="843"/>
            <a:chExt cx="4118" cy="3047"/>
          </a:xfrm>
        </p:grpSpPr>
        <p:pic>
          <p:nvPicPr>
            <p:cNvPr id="24595" name="Picture 4" descr="north_germ_t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3" y="843"/>
              <a:ext cx="4118" cy="2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6" name="Rectangle 5"/>
            <p:cNvSpPr>
              <a:spLocks noChangeArrowheads="1"/>
            </p:cNvSpPr>
            <p:nvPr/>
          </p:nvSpPr>
          <p:spPr bwMode="auto">
            <a:xfrm>
              <a:off x="1104" y="3728"/>
              <a:ext cx="384" cy="136"/>
            </a:xfrm>
            <a:prstGeom prst="rect">
              <a:avLst/>
            </a:prstGeom>
            <a:solidFill>
              <a:srgbClr val="FFFFFF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597" name="Rectangle 6"/>
            <p:cNvSpPr>
              <a:spLocks noChangeArrowheads="1"/>
            </p:cNvSpPr>
            <p:nvPr/>
          </p:nvSpPr>
          <p:spPr bwMode="auto">
            <a:xfrm>
              <a:off x="1992" y="3728"/>
              <a:ext cx="328" cy="112"/>
            </a:xfrm>
            <a:prstGeom prst="rect">
              <a:avLst/>
            </a:prstGeom>
            <a:solidFill>
              <a:srgbClr val="FFFFFF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598" name="Rectangle 7"/>
            <p:cNvSpPr>
              <a:spLocks noChangeArrowheads="1"/>
            </p:cNvSpPr>
            <p:nvPr/>
          </p:nvSpPr>
          <p:spPr bwMode="auto">
            <a:xfrm>
              <a:off x="3624" y="3752"/>
              <a:ext cx="248" cy="96"/>
            </a:xfrm>
            <a:prstGeom prst="rect">
              <a:avLst/>
            </a:prstGeom>
            <a:solidFill>
              <a:srgbClr val="FFFFFF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599" name="Rectangle 8"/>
            <p:cNvSpPr>
              <a:spLocks noChangeArrowheads="1"/>
            </p:cNvSpPr>
            <p:nvPr/>
          </p:nvSpPr>
          <p:spPr bwMode="auto">
            <a:xfrm>
              <a:off x="4456" y="3720"/>
              <a:ext cx="304" cy="128"/>
            </a:xfrm>
            <a:prstGeom prst="rect">
              <a:avLst/>
            </a:prstGeom>
            <a:solidFill>
              <a:srgbClr val="FFFFFF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600" name="Text Box 9"/>
            <p:cNvSpPr txBox="1">
              <a:spLocks noChangeArrowheads="1"/>
            </p:cNvSpPr>
            <p:nvPr/>
          </p:nvSpPr>
          <p:spPr bwMode="auto">
            <a:xfrm>
              <a:off x="1135" y="3678"/>
              <a:ext cx="412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000099"/>
                  </a:solidFill>
                  <a:latin typeface="Times New Roman" pitchFamily="18" charset="0"/>
                </a:rPr>
                <a:t>1 Oct</a:t>
              </a:r>
            </a:p>
          </p:txBody>
        </p:sp>
        <p:sp>
          <p:nvSpPr>
            <p:cNvPr id="24601" name="Text Box 10"/>
            <p:cNvSpPr txBox="1">
              <a:spLocks noChangeArrowheads="1"/>
            </p:cNvSpPr>
            <p:nvPr/>
          </p:nvSpPr>
          <p:spPr bwMode="auto">
            <a:xfrm>
              <a:off x="3520" y="3646"/>
              <a:ext cx="411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000099"/>
                  </a:solidFill>
                  <a:latin typeface="Times New Roman" pitchFamily="18" charset="0"/>
                </a:rPr>
                <a:t>1 Jan</a:t>
              </a:r>
            </a:p>
          </p:txBody>
        </p:sp>
        <p:sp>
          <p:nvSpPr>
            <p:cNvPr id="24603" name="Text Box 12"/>
            <p:cNvSpPr txBox="1">
              <a:spLocks noChangeArrowheads="1"/>
            </p:cNvSpPr>
            <p:nvPr/>
          </p:nvSpPr>
          <p:spPr bwMode="auto">
            <a:xfrm>
              <a:off x="1933" y="3662"/>
              <a:ext cx="432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000099"/>
                  </a:solidFill>
                  <a:latin typeface="Times New Roman" pitchFamily="18" charset="0"/>
                </a:rPr>
                <a:t>1 Nov</a:t>
              </a:r>
            </a:p>
          </p:txBody>
        </p:sp>
        <p:sp>
          <p:nvSpPr>
            <p:cNvPr id="24604" name="Text Box 13"/>
            <p:cNvSpPr txBox="1">
              <a:spLocks noChangeArrowheads="1"/>
            </p:cNvSpPr>
            <p:nvPr/>
          </p:nvSpPr>
          <p:spPr bwMode="auto">
            <a:xfrm>
              <a:off x="4301" y="3646"/>
              <a:ext cx="418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000099"/>
                  </a:solidFill>
                  <a:latin typeface="Times New Roman" pitchFamily="18" charset="0"/>
                </a:rPr>
                <a:t>1 Feb</a:t>
              </a:r>
            </a:p>
          </p:txBody>
        </p:sp>
      </p:grpSp>
      <p:sp>
        <p:nvSpPr>
          <p:cNvPr id="24582" name="Text Box 14"/>
          <p:cNvSpPr txBox="1">
            <a:spLocks noChangeArrowheads="1"/>
          </p:cNvSpPr>
          <p:nvPr/>
        </p:nvSpPr>
        <p:spPr bwMode="auto">
          <a:xfrm>
            <a:off x="606425" y="1054100"/>
            <a:ext cx="79565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rgbClr val="009900"/>
                </a:solidFill>
                <a:latin typeface="Times New Roman" pitchFamily="18" charset="0"/>
              </a:rPr>
              <a:t>Germany soil temperature: Observations vs Long model relaxation integrations</a:t>
            </a: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997700" y="3076575"/>
            <a:ext cx="2076450" cy="720725"/>
            <a:chOff x="4408" y="1938"/>
            <a:chExt cx="1308" cy="454"/>
          </a:xfrm>
        </p:grpSpPr>
        <p:sp>
          <p:nvSpPr>
            <p:cNvPr id="24593" name="Line 16"/>
            <p:cNvSpPr>
              <a:spLocks noChangeShapeType="1"/>
            </p:cNvSpPr>
            <p:nvPr/>
          </p:nvSpPr>
          <p:spPr bwMode="auto">
            <a:xfrm flipH="1">
              <a:off x="4408" y="2064"/>
              <a:ext cx="528" cy="3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594" name="Text Box 17"/>
            <p:cNvSpPr txBox="1">
              <a:spLocks noChangeArrowheads="1"/>
            </p:cNvSpPr>
            <p:nvPr/>
          </p:nvSpPr>
          <p:spPr bwMode="auto">
            <a:xfrm>
              <a:off x="4873" y="1938"/>
              <a:ext cx="843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latin typeface="Times New Roman" pitchFamily="18" charset="0"/>
                </a:rPr>
                <a:t>Observations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404100" y="4660900"/>
            <a:ext cx="1389063" cy="339725"/>
            <a:chOff x="4664" y="2936"/>
            <a:chExt cx="875" cy="214"/>
          </a:xfrm>
        </p:grpSpPr>
        <p:sp>
          <p:nvSpPr>
            <p:cNvPr id="24591" name="Line 19"/>
            <p:cNvSpPr>
              <a:spLocks noChangeShapeType="1"/>
            </p:cNvSpPr>
            <p:nvPr/>
          </p:nvSpPr>
          <p:spPr bwMode="auto">
            <a:xfrm flipH="1" flipV="1">
              <a:off x="4664" y="2936"/>
              <a:ext cx="360" cy="1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592" name="Text Box 20"/>
            <p:cNvSpPr txBox="1">
              <a:spLocks noChangeArrowheads="1"/>
            </p:cNvSpPr>
            <p:nvPr/>
          </p:nvSpPr>
          <p:spPr bwMode="auto">
            <a:xfrm>
              <a:off x="4996" y="2938"/>
              <a:ext cx="543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Control</a:t>
              </a: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7391400" y="4130675"/>
            <a:ext cx="1508125" cy="336550"/>
            <a:chOff x="4656" y="2602"/>
            <a:chExt cx="950" cy="212"/>
          </a:xfrm>
        </p:grpSpPr>
        <p:sp>
          <p:nvSpPr>
            <p:cNvPr id="24589" name="Line 22"/>
            <p:cNvSpPr>
              <a:spLocks noChangeShapeType="1"/>
            </p:cNvSpPr>
            <p:nvPr/>
          </p:nvSpPr>
          <p:spPr bwMode="auto">
            <a:xfrm flipH="1">
              <a:off x="4656" y="2704"/>
              <a:ext cx="384" cy="8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590" name="Text Box 23"/>
            <p:cNvSpPr txBox="1">
              <a:spLocks noChangeArrowheads="1"/>
            </p:cNvSpPr>
            <p:nvPr/>
          </p:nvSpPr>
          <p:spPr bwMode="auto">
            <a:xfrm>
              <a:off x="5026" y="2602"/>
              <a:ext cx="580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000099"/>
                  </a:solidFill>
                  <a:latin typeface="Times New Roman" pitchFamily="18" charset="0"/>
                </a:rPr>
                <a:t>Stability</a:t>
              </a:r>
              <a:endParaRPr lang="en-US" sz="1600" b="1">
                <a:latin typeface="Times New Roman" pitchFamily="18" charset="0"/>
              </a:endParaRP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7378700" y="3736975"/>
            <a:ext cx="1765300" cy="336550"/>
            <a:chOff x="4648" y="2354"/>
            <a:chExt cx="1112" cy="212"/>
          </a:xfrm>
        </p:grpSpPr>
        <p:sp>
          <p:nvSpPr>
            <p:cNvPr id="24587" name="Line 25"/>
            <p:cNvSpPr>
              <a:spLocks noChangeShapeType="1"/>
            </p:cNvSpPr>
            <p:nvPr/>
          </p:nvSpPr>
          <p:spPr bwMode="auto">
            <a:xfrm flipH="1">
              <a:off x="4648" y="2456"/>
              <a:ext cx="232" cy="8"/>
            </a:xfrm>
            <a:prstGeom prst="line">
              <a:avLst/>
            </a:prstGeom>
            <a:noFill/>
            <a:ln w="285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588" name="Text Box 26"/>
            <p:cNvSpPr txBox="1">
              <a:spLocks noChangeArrowheads="1"/>
            </p:cNvSpPr>
            <p:nvPr/>
          </p:nvSpPr>
          <p:spPr bwMode="auto">
            <a:xfrm>
              <a:off x="4845" y="2354"/>
              <a:ext cx="915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CC9900"/>
                  </a:solidFill>
                  <a:latin typeface="Times New Roman" pitchFamily="18" charset="0"/>
                </a:rPr>
                <a:t>Stab+Freezing</a:t>
              </a:r>
              <a:endParaRPr lang="en-US" sz="1600" b="1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961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HTESSEL soil water equations</a:t>
            </a:r>
          </a:p>
        </p:txBody>
      </p:sp>
      <p:pic>
        <p:nvPicPr>
          <p:cNvPr id="549904" name="Picture 16" descr="sfc_model_sket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5374" y="-1085849"/>
            <a:ext cx="2859087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9" name="Text Box 17"/>
          <p:cNvSpPr txBox="1">
            <a:spLocks noChangeArrowheads="1"/>
          </p:cNvSpPr>
          <p:nvPr/>
        </p:nvSpPr>
        <p:spPr bwMode="auto">
          <a:xfrm>
            <a:off x="5701121" y="2537633"/>
            <a:ext cx="2324100" cy="469900"/>
          </a:xfrm>
          <a:prstGeom prst="rect">
            <a:avLst/>
          </a:prstGeom>
          <a:solidFill>
            <a:schemeClr val="bg1"/>
          </a:solidFill>
          <a:ln w="12700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/>
              <a:t>↓</a:t>
            </a:r>
            <a:r>
              <a:rPr lang="en-GB"/>
              <a:t> </a:t>
            </a:r>
            <a:r>
              <a:rPr lang="en-GB">
                <a:solidFill>
                  <a:schemeClr val="accent1"/>
                </a:solidFill>
                <a:latin typeface="Arial" charset="0"/>
              </a:rPr>
              <a:t>11.7</a:t>
            </a:r>
            <a:r>
              <a:rPr lang="en-GB">
                <a:latin typeface="Arial" charset="0"/>
              </a:rPr>
              <a:t> ~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&gt;&gt;</a:t>
            </a:r>
            <a:r>
              <a:rPr lang="en-GB">
                <a:latin typeface="Arial" charset="0"/>
              </a:rPr>
              <a:t> d</a:t>
            </a:r>
          </a:p>
        </p:txBody>
      </p:sp>
      <p:sp>
        <p:nvSpPr>
          <p:cNvPr id="10260" name="Rectangle 18"/>
          <p:cNvSpPr>
            <a:spLocks noChangeArrowheads="1"/>
          </p:cNvSpPr>
          <p:nvPr/>
        </p:nvSpPr>
        <p:spPr bwMode="auto">
          <a:xfrm>
            <a:off x="5692903" y="1387419"/>
            <a:ext cx="1870075" cy="4699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/>
              <a:t>↓</a:t>
            </a:r>
            <a:r>
              <a:rPr lang="en-GB" dirty="0">
                <a:solidFill>
                  <a:schemeClr val="accent1"/>
                </a:solidFill>
              </a:rPr>
              <a:t>0.1</a:t>
            </a:r>
            <a:r>
              <a:rPr lang="en-GB" dirty="0"/>
              <a:t>~</a:t>
            </a:r>
            <a:r>
              <a:rPr lang="en-GB" dirty="0">
                <a:solidFill>
                  <a:srgbClr val="FF0000"/>
                </a:solidFill>
              </a:rPr>
              <a:t>19.7</a:t>
            </a:r>
            <a:r>
              <a:rPr lang="en-GB" dirty="0"/>
              <a:t> d</a:t>
            </a:r>
          </a:p>
        </p:txBody>
      </p:sp>
      <p:sp>
        <p:nvSpPr>
          <p:cNvPr id="10261" name="Rectangle 19"/>
          <p:cNvSpPr>
            <a:spLocks noChangeArrowheads="1"/>
          </p:cNvSpPr>
          <p:nvPr/>
        </p:nvSpPr>
        <p:spPr bwMode="auto">
          <a:xfrm>
            <a:off x="5701121" y="1929056"/>
            <a:ext cx="2231064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66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/>
              <a:t>↓</a:t>
            </a: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1.2</a:t>
            </a:r>
            <a:r>
              <a:rPr lang="en-GB" dirty="0"/>
              <a:t>~</a:t>
            </a:r>
            <a:r>
              <a:rPr lang="en-GB" dirty="0">
                <a:solidFill>
                  <a:srgbClr val="FF0000"/>
                </a:solidFill>
              </a:rPr>
              <a:t>195.9</a:t>
            </a:r>
            <a:r>
              <a:rPr lang="en-GB" dirty="0"/>
              <a:t> d</a:t>
            </a:r>
          </a:p>
        </p:txBody>
      </p:sp>
      <p:sp>
        <p:nvSpPr>
          <p:cNvPr id="10262" name="Text Box 20"/>
          <p:cNvSpPr txBox="1">
            <a:spLocks noChangeArrowheads="1"/>
          </p:cNvSpPr>
          <p:nvPr/>
        </p:nvSpPr>
        <p:spPr bwMode="auto">
          <a:xfrm>
            <a:off x="6057900" y="5600700"/>
            <a:ext cx="30861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/>
              <a:t>Time-scale for downward water transfers in  </a:t>
            </a:r>
            <a:r>
              <a:rPr lang="en-GB" sz="1400" dirty="0">
                <a:solidFill>
                  <a:schemeClr val="accent1"/>
                </a:solidFill>
              </a:rPr>
              <a:t>wet</a:t>
            </a:r>
            <a:r>
              <a:rPr lang="en-GB" sz="1400" dirty="0"/>
              <a:t>/</a:t>
            </a:r>
            <a:r>
              <a:rPr lang="en-GB" sz="1400" dirty="0">
                <a:solidFill>
                  <a:srgbClr val="FF0000"/>
                </a:solidFill>
              </a:rPr>
              <a:t>dry</a:t>
            </a:r>
            <a:r>
              <a:rPr lang="en-GB" sz="1400" dirty="0"/>
              <a:t> soil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29" y="879525"/>
            <a:ext cx="2899303" cy="7754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44" y="1936988"/>
            <a:ext cx="2609466" cy="907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567" y="4013673"/>
            <a:ext cx="4947285" cy="673789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7283" y="577334"/>
            <a:ext cx="4149855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Volumetric soil water </a:t>
            </a:r>
            <a:r>
              <a:rPr lang="en-US" sz="1800" b="1" dirty="0">
                <a:latin typeface="Times New Roman" pitchFamily="18" charset="0"/>
              </a:rPr>
              <a:t>transfer </a:t>
            </a:r>
            <a:r>
              <a:rPr lang="en-US" sz="1800" b="1" dirty="0" smtClean="0">
                <a:latin typeface="Times New Roman" pitchFamily="18" charset="0"/>
              </a:rPr>
              <a:t>equation </a:t>
            </a:r>
            <a:endParaRPr lang="en-US" sz="1800" b="1" dirty="0">
              <a:latin typeface="Times New Roman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17596" y="1648046"/>
            <a:ext cx="1435073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Darcy’s Law</a:t>
            </a:r>
            <a:endParaRPr lang="en-US" sz="1800" b="1" dirty="0">
              <a:latin typeface="Times New Roman" pitchFamily="18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2812018"/>
            <a:ext cx="3711273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Hydraulic diffusivity  conductivity )</a:t>
            </a:r>
            <a:endParaRPr lang="en-US" sz="1800" b="1" dirty="0">
              <a:latin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417477" y="2516777"/>
            <a:ext cx="123940" cy="38296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2310105" y="2529999"/>
            <a:ext cx="291096" cy="38296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218546" y="1343419"/>
            <a:ext cx="2841483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Sink term (root extraction)</a:t>
            </a:r>
            <a:endParaRPr lang="en-US" sz="1800" b="1" dirty="0">
              <a:latin typeface="Times New Roman" pitchFamily="18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-5771" y="3629675"/>
            <a:ext cx="5923416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The half levels (layer interface) diffusivity &amp; conductivity</a:t>
            </a:r>
            <a:endParaRPr lang="en-US" sz="1800" b="1" dirty="0">
              <a:latin typeface="Times New Roman" pitchFamily="18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637580" y="4867664"/>
            <a:ext cx="4587794" cy="78483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Fraction of soil frozen</a:t>
            </a:r>
          </a:p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Times New Roman" pitchFamily="18" charset="0"/>
              </a:rPr>
              <a:t>Wilting point : almost now water movement</a:t>
            </a:r>
            <a:endParaRPr lang="en-US" sz="1800" b="1" dirty="0">
              <a:latin typeface="Times New Roman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3309261" y="4687462"/>
            <a:ext cx="862145" cy="24892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3978381" y="4693602"/>
            <a:ext cx="531410" cy="69520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0562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HTESSEL soil water/snow/runoff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0" t="8889" r="4915" b="5524"/>
          <a:stretch/>
        </p:blipFill>
        <p:spPr>
          <a:xfrm>
            <a:off x="78378" y="762000"/>
            <a:ext cx="3879777" cy="4329394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4058465" y="643894"/>
            <a:ext cx="4182788" cy="300082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Simulation of runoff in a northern catchment:</a:t>
            </a:r>
          </a:p>
          <a:p>
            <a:pPr>
              <a:spcBef>
                <a:spcPct val="50000"/>
              </a:spcBef>
            </a:pPr>
            <a:r>
              <a:rPr lang="en-US" sz="1800" dirty="0" smtClean="0">
                <a:latin typeface="Times New Roman" pitchFamily="18" charset="0"/>
              </a:rPr>
              <a:t>Early runoff peak: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</a:rPr>
              <a:t>Early snow melt ?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</a:rPr>
              <a:t>Too much soil frozen ? 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</a:rPr>
              <a:t>Water movement in freezing conditions?</a:t>
            </a:r>
          </a:p>
          <a:p>
            <a:pPr algn="ctr">
              <a:spcBef>
                <a:spcPct val="50000"/>
              </a:spcBef>
            </a:pPr>
            <a:endParaRPr lang="en-US" sz="1800" b="1" dirty="0">
              <a:latin typeface="Times New Roman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770701" y="705398"/>
            <a:ext cx="8709" cy="482454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64034" y="687983"/>
            <a:ext cx="8709" cy="482454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8356" y="715437"/>
            <a:ext cx="2379819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</a:rPr>
              <a:t>Runoff</a:t>
            </a:r>
            <a:r>
              <a:rPr lang="en-US" sz="1800" b="1" dirty="0" smtClean="0">
                <a:latin typeface="Times New Roman" pitchFamily="18" charset="0"/>
              </a:rPr>
              <a:t> / 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</a:rPr>
              <a:t>precipitation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endParaRPr lang="en-US" sz="1800" b="1" dirty="0">
              <a:latin typeface="Times New Roman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1134588" y="2144304"/>
            <a:ext cx="1950535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Soil Temperature </a:t>
            </a:r>
            <a:endParaRPr lang="en-US" sz="1800" b="1" dirty="0">
              <a:latin typeface="Times New Roman" pitchFamily="18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979964" y="3968089"/>
            <a:ext cx="2174634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Soil moisture </a:t>
            </a: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</a:rPr>
              <a:t>/ SWE</a:t>
            </a:r>
            <a:endParaRPr lang="en-US" sz="1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57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HTESSEL soil water/snow/runoff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0" t="8889" r="4915" b="5524"/>
          <a:stretch/>
        </p:blipFill>
        <p:spPr>
          <a:xfrm>
            <a:off x="78378" y="762000"/>
            <a:ext cx="3879777" cy="4329394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4058465" y="643894"/>
            <a:ext cx="4182788" cy="300082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Simulation of runoff in a northern catchment:</a:t>
            </a:r>
          </a:p>
          <a:p>
            <a:pPr>
              <a:spcBef>
                <a:spcPct val="50000"/>
              </a:spcBef>
            </a:pPr>
            <a:r>
              <a:rPr lang="en-US" sz="1800" dirty="0" smtClean="0">
                <a:latin typeface="Times New Roman" pitchFamily="18" charset="0"/>
              </a:rPr>
              <a:t>Early runoff peak: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</a:rPr>
              <a:t>Early snow melt ?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</a:rPr>
              <a:t>Too much soil frozen ? 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</a:rPr>
              <a:t>Water movement in freezing conditions?</a:t>
            </a:r>
          </a:p>
          <a:p>
            <a:pPr algn="ctr">
              <a:spcBef>
                <a:spcPct val="50000"/>
              </a:spcBef>
            </a:pPr>
            <a:endParaRPr lang="en-US" sz="1800" b="1" dirty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" t="8508" r="6172" b="7015"/>
          <a:stretch/>
        </p:blipFill>
        <p:spPr>
          <a:xfrm>
            <a:off x="71323" y="744581"/>
            <a:ext cx="3841182" cy="4273244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 bwMode="auto">
          <a:xfrm>
            <a:off x="770701" y="705398"/>
            <a:ext cx="8709" cy="482454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64034" y="687983"/>
            <a:ext cx="8709" cy="482454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4058465" y="3087487"/>
            <a:ext cx="4182788" cy="327782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endParaRPr lang="en-US" sz="18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800" dirty="0" smtClean="0">
                <a:latin typeface="Times New Roman" pitchFamily="18" charset="0"/>
              </a:rPr>
              <a:t>Yes &amp; No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</a:rPr>
              <a:t>Under-estimation of snow accumulation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</a:rPr>
              <a:t>Early snow &amp; soil melting 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</a:rPr>
              <a:t>Large uncertainty in Snowfall observations, but data assimilation can correct snow depth.</a:t>
            </a:r>
          </a:p>
          <a:p>
            <a:pPr algn="ctr">
              <a:spcBef>
                <a:spcPct val="50000"/>
              </a:spcBef>
            </a:pPr>
            <a:endParaRPr lang="en-US" sz="1800" b="1" dirty="0">
              <a:latin typeface="Times New Roman" pitchFamily="18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8356" y="715437"/>
            <a:ext cx="2379819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</a:rPr>
              <a:t>Runoff</a:t>
            </a:r>
            <a:r>
              <a:rPr lang="en-US" sz="1800" b="1" dirty="0" smtClean="0">
                <a:latin typeface="Times New Roman" pitchFamily="18" charset="0"/>
              </a:rPr>
              <a:t> / 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</a:rPr>
              <a:t>precipitation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endParaRPr lang="en-US" sz="1800" b="1" dirty="0">
              <a:latin typeface="Times New Roman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1134588" y="2144304"/>
            <a:ext cx="1950535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Soil Temperature </a:t>
            </a:r>
            <a:endParaRPr lang="en-US" sz="1800" b="1" dirty="0">
              <a:latin typeface="Times New Roman" pitchFamily="18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979964" y="3968089"/>
            <a:ext cx="2174634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 smtClean="0">
                <a:latin typeface="Times New Roman" pitchFamily="18" charset="0"/>
              </a:rPr>
              <a:t>Soil moisture </a:t>
            </a: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</a:rPr>
              <a:t>/ SWE</a:t>
            </a:r>
            <a:endParaRPr lang="en-US" sz="1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13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Neglected processes</a:t>
            </a:r>
            <a:endParaRPr lang="en-US" altLang="en-US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3251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44488" y="790575"/>
            <a:ext cx="8447087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00000"/>
              </a:lnSpc>
              <a:spcAft>
                <a:spcPts val="300"/>
              </a:spcAft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Rain on snow </a:t>
            </a:r>
          </a:p>
          <a:p>
            <a:pPr lvl="1" eaLnBrk="1" hangingPunct="1">
              <a:lnSpc>
                <a:spcPct val="100000"/>
              </a:lnSpc>
              <a:spcAft>
                <a:spcPts val="300"/>
              </a:spcAft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Rainfall is assumed to fall at freezing point : No heat flux advection </a:t>
            </a:r>
          </a:p>
          <a:p>
            <a:pPr lvl="1" eaLnBrk="1" hangingPunct="1">
              <a:lnSpc>
                <a:spcPct val="100000"/>
              </a:lnSpc>
              <a:spcAft>
                <a:spcPts val="300"/>
              </a:spcAft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Rainfall interception partially treated but would require a prognostic liquid water reservoir for a proper evolution; </a:t>
            </a:r>
          </a:p>
          <a:p>
            <a:pPr eaLnBrk="1" hangingPunct="1">
              <a:lnSpc>
                <a:spcPct val="100000"/>
              </a:lnSpc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Blowing snow</a:t>
            </a:r>
          </a:p>
          <a:p>
            <a:pPr lvl="1" eaLnBrk="1" hangingPunct="1">
              <a:lnSpc>
                <a:spcPct val="100000"/>
              </a:lnSpc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No snow mass displacement (reasonable at the resolutions we ran the model );</a:t>
            </a:r>
          </a:p>
          <a:p>
            <a:pPr lvl="1" eaLnBrk="1" hangingPunct="1">
              <a:lnSpc>
                <a:spcPct val="100000"/>
              </a:lnSpc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Neglect the effects of blowing snow sublimation (estimates of about +/- 5 kg m</a:t>
            </a:r>
            <a:r>
              <a:rPr lang="en-US" altLang="en-US" sz="1600" b="1" baseline="300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2 </a:t>
            </a: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during a winter season over Siberia (</a:t>
            </a:r>
            <a:r>
              <a:rPr lang="en-US" altLang="en-US" sz="1600" b="1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Brun</a:t>
            </a: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et. al 2012);</a:t>
            </a:r>
          </a:p>
          <a:p>
            <a:pPr eaLnBrk="1" hangingPunct="1">
              <a:lnSpc>
                <a:spcPct val="100000"/>
              </a:lnSpc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Snowfall interception by vegetation:</a:t>
            </a:r>
          </a:p>
          <a:p>
            <a:pPr lvl="1" eaLnBrk="1" hangingPunct="1">
              <a:lnSpc>
                <a:spcPct val="100000"/>
              </a:lnSpc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Changes albedo, different sublimation rates;</a:t>
            </a:r>
          </a:p>
          <a:p>
            <a:pPr eaLnBrk="1" hangingPunct="1">
              <a:lnSpc>
                <a:spcPct val="100000"/>
              </a:lnSpc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Vertical structure of snowpack </a:t>
            </a:r>
          </a:p>
          <a:p>
            <a:pPr lvl="1" eaLnBrk="1" hangingPunct="1">
              <a:lnSpc>
                <a:spcPct val="100000"/>
              </a:lnSpc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Single layer cannot represent the vertical structure (memory); Thermal implications;</a:t>
            </a:r>
          </a:p>
          <a:p>
            <a:pPr eaLnBrk="1" hangingPunct="1">
              <a:lnSpc>
                <a:spcPct val="100000"/>
              </a:lnSpc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on top of Glaciers / Sea-ice </a:t>
            </a:r>
          </a:p>
          <a:p>
            <a:pPr lvl="1" eaLnBrk="1" hangingPunct="1">
              <a:lnSpc>
                <a:spcPct val="100000"/>
              </a:lnSpc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Glaciers set to 10 meters of snow ! And no snow on top of sea-ice.  </a:t>
            </a:r>
          </a:p>
          <a:p>
            <a:pPr eaLnBrk="1" hangingPunct="1">
              <a:lnSpc>
                <a:spcPct val="100000"/>
              </a:lnSpc>
              <a:buClrTx/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Soil Freezing</a:t>
            </a:r>
          </a:p>
          <a:p>
            <a:pPr lvl="1" eaLnBrk="1" hangingPunct="1">
              <a:lnSpc>
                <a:spcPct val="100000"/>
              </a:lnSpc>
            </a:pP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Once the soil is frozen there is </a:t>
            </a: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no </a:t>
            </a:r>
            <a:r>
              <a:rPr lang="en-US" altLang="en-US" sz="1600" b="1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infiltration (sub-grid scale variability ? Preferential flow?)</a:t>
            </a:r>
          </a:p>
          <a:p>
            <a:pPr lvl="1" eaLnBrk="1" hangingPunct="1"/>
            <a:endParaRPr lang="en-US" altLang="en-US" sz="1600" b="1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Further Reading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344488" y="965200"/>
            <a:ext cx="8447087" cy="5272088"/>
          </a:xfrm>
        </p:spPr>
        <p:txBody>
          <a:bodyPr/>
          <a:lstStyle/>
          <a:p>
            <a:pPr marL="268287" lvl="1" indent="-180000" eaLnBrk="1" hangingPunct="1">
              <a:lnSpc>
                <a:spcPct val="100000"/>
              </a:lnSpc>
              <a:buFont typeface="Lucida Grande CE" pitchFamily="36" charset="-18"/>
              <a:buNone/>
              <a:defRPr/>
            </a:pPr>
            <a:endParaRPr lang="pt-PT" sz="900" dirty="0" smtClean="0">
              <a:latin typeface="+mn-lt"/>
            </a:endParaRPr>
          </a:p>
          <a:p>
            <a:pPr marL="268287" lvl="1" indent="-180000" eaLnBrk="1" hangingPunct="1">
              <a:buFont typeface="Lucida Grande CE" pitchFamily="36" charset="-18"/>
              <a:buNone/>
              <a:defRPr/>
            </a:pPr>
            <a:endParaRPr lang="en-GB" sz="1100" dirty="0" smtClean="0">
              <a:latin typeface="+mn-lt"/>
              <a:ea typeface="ＭＳ Ｐゴシック" pitchFamily="34" charset="-128"/>
            </a:endParaRPr>
          </a:p>
          <a:p>
            <a:pPr marL="0" indent="-180000" eaLnBrk="1" hangingPunct="1">
              <a:lnSpc>
                <a:spcPct val="100000"/>
              </a:lnSpc>
              <a:buFont typeface="Lucida Grande CE" pitchFamily="36" charset="-18"/>
              <a:buNone/>
              <a:defRPr/>
            </a:pPr>
            <a:endParaRPr lang="en-GB" sz="1100" dirty="0" smtClean="0">
              <a:latin typeface="+mn-lt"/>
              <a:ea typeface="ＭＳ Ｐゴシック" pitchFamily="34" charset="-128"/>
            </a:endParaRPr>
          </a:p>
        </p:txBody>
      </p:sp>
      <p:sp>
        <p:nvSpPr>
          <p:cNvPr id="55300" name="Rectangle 1"/>
          <p:cNvSpPr>
            <a:spLocks noChangeArrowheads="1"/>
          </p:cNvSpPr>
          <p:nvPr/>
        </p:nvSpPr>
        <p:spPr bwMode="auto">
          <a:xfrm>
            <a:off x="239713" y="787395"/>
            <a:ext cx="876495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6700" indent="-2667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200" dirty="0"/>
              <a:t>Armstrong, R. L., and </a:t>
            </a:r>
            <a:r>
              <a:rPr lang="en-GB" altLang="en-US" sz="1200" dirty="0" err="1"/>
              <a:t>Brun</a:t>
            </a:r>
            <a:r>
              <a:rPr lang="en-GB" altLang="en-US" sz="1200" dirty="0"/>
              <a:t>, E., 2008: </a:t>
            </a:r>
            <a:r>
              <a:rPr lang="en-GB" altLang="en-US" sz="1200" i="1" dirty="0"/>
              <a:t>Snow and Climate. Physical processes, surface energy exchange and </a:t>
            </a:r>
            <a:r>
              <a:rPr lang="en-GB" altLang="en-US" sz="1200" i="1" dirty="0" err="1"/>
              <a:t>modeling</a:t>
            </a:r>
            <a:r>
              <a:rPr lang="en-GB" altLang="en-US" sz="1200" i="1" dirty="0"/>
              <a:t>.</a:t>
            </a:r>
            <a:r>
              <a:rPr lang="en-GB" altLang="en-US" sz="1200" dirty="0"/>
              <a:t>  Cambridge University press, 222 pp.</a:t>
            </a:r>
          </a:p>
          <a:p>
            <a:r>
              <a:rPr lang="en-GB" altLang="en-US" sz="1200" dirty="0" err="1"/>
              <a:t>Brun</a:t>
            </a:r>
            <a:r>
              <a:rPr lang="en-GB" altLang="en-US" sz="1200" dirty="0"/>
              <a:t>, E., V. </a:t>
            </a:r>
            <a:r>
              <a:rPr lang="en-GB" altLang="en-US" sz="1200" dirty="0" err="1"/>
              <a:t>Vionnet</a:t>
            </a:r>
            <a:r>
              <a:rPr lang="en-GB" altLang="en-US" sz="1200" dirty="0"/>
              <a:t>, et al. (2012). "Simulation of Northern Eurasian Local Snow Depth, Mass, and Density Using a Detailed Snowpack Model and Meteorological Reanalyses." </a:t>
            </a:r>
            <a:r>
              <a:rPr lang="en-GB" altLang="en-US" sz="1200" u="sng" dirty="0"/>
              <a:t>Journal of Hydrometeorology</a:t>
            </a:r>
            <a:r>
              <a:rPr lang="en-GB" altLang="en-US" sz="1200" dirty="0"/>
              <a:t> 14(1): 203-219.</a:t>
            </a:r>
          </a:p>
          <a:p>
            <a:r>
              <a:rPr lang="en-GB" altLang="en-US" sz="1200" dirty="0"/>
              <a:t>Cohen, J. and J. Jones (2011). "A new index for more accurate winter predictions." </a:t>
            </a:r>
            <a:r>
              <a:rPr lang="en-GB" altLang="en-US" sz="1200" u="sng" dirty="0"/>
              <a:t>Geophysical Research Letters</a:t>
            </a:r>
            <a:r>
              <a:rPr lang="en-GB" altLang="en-US" sz="1200" dirty="0"/>
              <a:t> 38(21): L21701.</a:t>
            </a:r>
          </a:p>
          <a:p>
            <a:r>
              <a:rPr lang="en-GB" altLang="en-US" sz="1200" dirty="0" err="1"/>
              <a:t>Derksen</a:t>
            </a:r>
            <a:r>
              <a:rPr lang="en-GB" altLang="en-US" sz="1200" dirty="0"/>
              <a:t>, C. and R. Brown (2012). "Spring snow cover extent reductions in the 2008–2012 period exceeding climate model projections." </a:t>
            </a:r>
            <a:r>
              <a:rPr lang="en-GB" altLang="en-US" sz="1200" u="sng" dirty="0"/>
              <a:t>Geophysical Research Letters</a:t>
            </a:r>
            <a:r>
              <a:rPr lang="en-GB" altLang="en-US" sz="1200" dirty="0"/>
              <a:t> 39(19): L19504.</a:t>
            </a:r>
          </a:p>
          <a:p>
            <a:r>
              <a:rPr lang="en-GB" altLang="en-US" sz="1200" dirty="0"/>
              <a:t>Dutra, E., G. Balsamo, et al. (2010). "An Improved Snow Scheme for the ECMWF Land Surface Model: Description and Offline Validation." </a:t>
            </a:r>
            <a:r>
              <a:rPr lang="en-GB" altLang="en-US" sz="1200" u="sng" dirty="0"/>
              <a:t>Journal of Hydrometeorology</a:t>
            </a:r>
            <a:r>
              <a:rPr lang="en-GB" altLang="en-US" sz="1200" dirty="0"/>
              <a:t> 11(4): 899-916.</a:t>
            </a:r>
          </a:p>
          <a:p>
            <a:r>
              <a:rPr lang="en-GB" altLang="en-US" sz="1200" dirty="0"/>
              <a:t>Dutra, E., S. </a:t>
            </a:r>
            <a:r>
              <a:rPr lang="en-GB" altLang="en-US" sz="1200" dirty="0" err="1"/>
              <a:t>Kotlarski</a:t>
            </a:r>
            <a:r>
              <a:rPr lang="en-GB" altLang="en-US" sz="1200" dirty="0"/>
              <a:t>, et al. (2011). "Snow cover sensitivity to horizontal resolution, parameterizations, and atmospheric forcing in a land surface model." </a:t>
            </a:r>
            <a:r>
              <a:rPr lang="en-GB" altLang="en-US" sz="1200" u="sng" dirty="0"/>
              <a:t>Journal of Geophysical Research-Earth Surface</a:t>
            </a:r>
            <a:r>
              <a:rPr lang="en-GB" altLang="en-US" sz="1200" dirty="0"/>
              <a:t> 116(D21): D21109.</a:t>
            </a:r>
          </a:p>
          <a:p>
            <a:r>
              <a:rPr lang="en-GB" altLang="en-US" sz="1200" dirty="0"/>
              <a:t>Dutra, E., P. </a:t>
            </a:r>
            <a:r>
              <a:rPr lang="en-GB" altLang="en-US" sz="1200" dirty="0" err="1"/>
              <a:t>Viterbo</a:t>
            </a:r>
            <a:r>
              <a:rPr lang="en-GB" altLang="en-US" sz="1200" dirty="0"/>
              <a:t>, et al. (2012). "Complexity of Snow Schemes in a Climate Model and Its Impact on Surface Energy and Hydrology." </a:t>
            </a:r>
            <a:r>
              <a:rPr lang="en-GB" altLang="en-US" sz="1200" u="sng" dirty="0"/>
              <a:t>Journal of Hydrometeorology</a:t>
            </a:r>
            <a:r>
              <a:rPr lang="en-GB" altLang="en-US" sz="1200" dirty="0"/>
              <a:t> 13(2): 521-538</a:t>
            </a:r>
            <a:r>
              <a:rPr lang="en-GB" altLang="en-US" sz="1200" dirty="0" smtClean="0"/>
              <a:t>.</a:t>
            </a:r>
          </a:p>
          <a:p>
            <a:r>
              <a:rPr lang="en-GB" altLang="en-US" sz="1200" dirty="0"/>
              <a:t>Dutra, E., I. </a:t>
            </a:r>
            <a:r>
              <a:rPr lang="en-GB" altLang="en-US" sz="1200" dirty="0" err="1"/>
              <a:t>Sandu</a:t>
            </a:r>
            <a:r>
              <a:rPr lang="en-GB" altLang="en-US" sz="1200" dirty="0"/>
              <a:t>, G. Balsamo, A. </a:t>
            </a:r>
            <a:r>
              <a:rPr lang="en-GB" altLang="en-US" sz="1200" dirty="0" err="1"/>
              <a:t>Beljaars</a:t>
            </a:r>
            <a:r>
              <a:rPr lang="en-GB" altLang="en-US" sz="1200" dirty="0"/>
              <a:t>, H. Freville, E. </a:t>
            </a:r>
            <a:r>
              <a:rPr lang="en-GB" altLang="en-US" sz="1200" dirty="0" err="1"/>
              <a:t>Vignon</a:t>
            </a:r>
            <a:r>
              <a:rPr lang="en-GB" altLang="en-US" sz="1200" dirty="0"/>
              <a:t> and E. </a:t>
            </a:r>
            <a:r>
              <a:rPr lang="en-GB" altLang="en-US" sz="1200" dirty="0" err="1"/>
              <a:t>Brun</a:t>
            </a:r>
            <a:r>
              <a:rPr lang="en-GB" altLang="en-US" sz="1200" dirty="0"/>
              <a:t> (2015). "Understanding the ECMWF winter surface temperature biases over Antarctica." </a:t>
            </a:r>
            <a:r>
              <a:rPr lang="en-GB" altLang="en-US" sz="1200" u="sng" dirty="0"/>
              <a:t>ECMWF Tech. Memo. 762</a:t>
            </a:r>
            <a:r>
              <a:rPr lang="en-GB" altLang="en-US" sz="1200" dirty="0"/>
              <a:t>: 16pp.</a:t>
            </a:r>
            <a:endParaRPr lang="en-GB" altLang="en-US" sz="1200" dirty="0" smtClean="0"/>
          </a:p>
          <a:p>
            <a:r>
              <a:rPr lang="en-GB" sz="1200" dirty="0" err="1"/>
              <a:t>Fréville</a:t>
            </a:r>
            <a:r>
              <a:rPr lang="en-GB" sz="1200" dirty="0"/>
              <a:t>, H., </a:t>
            </a:r>
            <a:r>
              <a:rPr lang="en-GB" sz="1200" dirty="0" smtClean="0"/>
              <a:t>et al. (2014</a:t>
            </a:r>
            <a:r>
              <a:rPr lang="en-GB" sz="1200" dirty="0"/>
              <a:t>). "Using MODIS land surface temperatures and the Crocus snow model to understand the warm bias of ERA-Interim reanalyses at the surface in Antarctica." </a:t>
            </a:r>
            <a:r>
              <a:rPr lang="en-GB" sz="1200" u="sng" dirty="0"/>
              <a:t>The Cryosphere </a:t>
            </a:r>
            <a:r>
              <a:rPr lang="en-GB" sz="1200" dirty="0"/>
              <a:t>8</a:t>
            </a:r>
            <a:r>
              <a:rPr lang="en-GB" sz="1200" b="0" dirty="0"/>
              <a:t>(4): 1361-1373.</a:t>
            </a:r>
            <a:endParaRPr lang="en-GB" altLang="en-US" sz="1200" dirty="0"/>
          </a:p>
          <a:p>
            <a:r>
              <a:rPr lang="en-GB" altLang="en-US" sz="1200" dirty="0"/>
              <a:t>Gong, G., J. Cohen, et al. (2007). "Hemispheric-scale climate response to Northern Eurasia land surface characteristics and snow anomalies." </a:t>
            </a:r>
            <a:r>
              <a:rPr lang="en-GB" altLang="en-US" sz="1200" u="sng" dirty="0"/>
              <a:t>Global and Planetary Change</a:t>
            </a:r>
            <a:r>
              <a:rPr lang="en-GB" altLang="en-US" sz="1200" dirty="0"/>
              <a:t> 56(3-4): 359-370.</a:t>
            </a:r>
          </a:p>
          <a:p>
            <a:r>
              <a:rPr lang="en-GB" altLang="en-US" sz="1200" dirty="0" err="1"/>
              <a:t>Jeong</a:t>
            </a:r>
            <a:r>
              <a:rPr lang="en-GB" altLang="en-US" sz="1200" dirty="0"/>
              <a:t>, J.-H., H. W. </a:t>
            </a:r>
            <a:r>
              <a:rPr lang="en-GB" altLang="en-US" sz="1200" dirty="0" err="1"/>
              <a:t>Linderholm</a:t>
            </a:r>
            <a:r>
              <a:rPr lang="en-GB" altLang="en-US" sz="1200" dirty="0"/>
              <a:t>, et al. (2012). "Impacts of Snow Initialization on </a:t>
            </a:r>
            <a:r>
              <a:rPr lang="en-GB" altLang="en-US" sz="1200" dirty="0" err="1"/>
              <a:t>Subseasonal</a:t>
            </a:r>
            <a:r>
              <a:rPr lang="en-GB" altLang="en-US" sz="1200" dirty="0"/>
              <a:t> Forecasts of Surface Air Temperature for the Cold Season." </a:t>
            </a:r>
            <a:r>
              <a:rPr lang="en-GB" altLang="en-US" sz="1200" u="sng" dirty="0"/>
              <a:t>Journal of Climate</a:t>
            </a:r>
            <a:r>
              <a:rPr lang="en-GB" altLang="en-US" sz="1200" dirty="0"/>
              <a:t> 26(6): 1956-1972.</a:t>
            </a:r>
          </a:p>
          <a:p>
            <a:r>
              <a:rPr lang="en-GB" altLang="en-US" sz="1200" dirty="0" err="1"/>
              <a:t>Orsolini</a:t>
            </a:r>
            <a:r>
              <a:rPr lang="en-GB" altLang="en-US" sz="1200" dirty="0"/>
              <a:t>, Y. J., R. </a:t>
            </a:r>
            <a:r>
              <a:rPr lang="en-GB" altLang="en-US" sz="1200" dirty="0" err="1"/>
              <a:t>Senan</a:t>
            </a:r>
            <a:r>
              <a:rPr lang="en-GB" altLang="en-US" sz="1200" dirty="0"/>
              <a:t>, et al. (2013). "Impact of snow initialization on sub-seasonal forecasts." </a:t>
            </a:r>
            <a:r>
              <a:rPr lang="en-GB" altLang="en-US" sz="1200" u="sng" dirty="0"/>
              <a:t>Climate Dynamics</a:t>
            </a:r>
            <a:r>
              <a:rPr lang="en-GB" altLang="en-US" sz="1200" dirty="0"/>
              <a:t> 41(7-8): 1969-1982.</a:t>
            </a:r>
          </a:p>
          <a:p>
            <a:r>
              <a:rPr lang="en-GB" altLang="en-US" sz="1200" dirty="0" err="1"/>
              <a:t>Peings</a:t>
            </a:r>
            <a:r>
              <a:rPr lang="en-GB" altLang="en-US" sz="1200" dirty="0"/>
              <a:t>, Y. and H. </a:t>
            </a:r>
            <a:r>
              <a:rPr lang="en-GB" altLang="en-US" sz="1200" dirty="0" err="1"/>
              <a:t>Douville</a:t>
            </a:r>
            <a:r>
              <a:rPr lang="en-GB" altLang="en-US" sz="1200" dirty="0"/>
              <a:t> (2010). "Influence of the Eurasian snow cover on the Indian summer monsoon variability in observed </a:t>
            </a:r>
            <a:r>
              <a:rPr lang="en-GB" altLang="en-US" sz="1200" dirty="0" err="1"/>
              <a:t>climatologies</a:t>
            </a:r>
            <a:r>
              <a:rPr lang="en-GB" altLang="en-US" sz="1200" dirty="0"/>
              <a:t> and CMIP3 simulations." </a:t>
            </a:r>
            <a:r>
              <a:rPr lang="en-GB" altLang="en-US" sz="1200" u="sng" dirty="0"/>
              <a:t>Climate Dynamics</a:t>
            </a:r>
            <a:r>
              <a:rPr lang="en-GB" altLang="en-US" sz="1200" dirty="0"/>
              <a:t> 34(5): 643-660</a:t>
            </a:r>
            <a:r>
              <a:rPr lang="en-GB" altLang="en-US" sz="1200" dirty="0" smtClean="0"/>
              <a:t>.</a:t>
            </a:r>
          </a:p>
          <a:p>
            <a:r>
              <a:rPr lang="en-GB" sz="1200" dirty="0" err="1"/>
              <a:t>Viterbo</a:t>
            </a:r>
            <a:r>
              <a:rPr lang="en-GB" sz="1200" dirty="0"/>
              <a:t>, P., A. </a:t>
            </a:r>
            <a:r>
              <a:rPr lang="en-GB" sz="1200" dirty="0" err="1"/>
              <a:t>Beljaars</a:t>
            </a:r>
            <a:r>
              <a:rPr lang="en-GB" sz="1200" dirty="0"/>
              <a:t>, J. F. </a:t>
            </a:r>
            <a:r>
              <a:rPr lang="en-GB" sz="1200" dirty="0" err="1"/>
              <a:t>Mahfouf</a:t>
            </a:r>
            <a:r>
              <a:rPr lang="en-GB" sz="1200" dirty="0"/>
              <a:t> and J. </a:t>
            </a:r>
            <a:r>
              <a:rPr lang="en-GB" sz="1200" dirty="0" err="1"/>
              <a:t>Teixeira</a:t>
            </a:r>
            <a:r>
              <a:rPr lang="en-GB" sz="1200" dirty="0"/>
              <a:t> (1999). "The representation of soil moisture freezing and its impact on the stable boundary layer." </a:t>
            </a:r>
            <a:r>
              <a:rPr lang="en-GB" sz="1200" u="sng" dirty="0"/>
              <a:t>Quarterly Journal of the Royal Meteorological </a:t>
            </a:r>
            <a:r>
              <a:rPr lang="en-GB" sz="1200" u="sng" dirty="0" smtClean="0"/>
              <a:t>Society </a:t>
            </a:r>
            <a:r>
              <a:rPr lang="en-GB" sz="1200" dirty="0" smtClean="0"/>
              <a:t>125</a:t>
            </a:r>
            <a:r>
              <a:rPr lang="en-GB" sz="1200" b="0" dirty="0" smtClean="0"/>
              <a:t>(559</a:t>
            </a:r>
            <a:r>
              <a:rPr lang="en-GB" sz="1200" b="0" dirty="0"/>
              <a:t>): 2401-2426</a:t>
            </a:r>
            <a:r>
              <a:rPr lang="en-GB" sz="1200" b="0" dirty="0" smtClean="0"/>
              <a:t>.</a:t>
            </a:r>
          </a:p>
          <a:p>
            <a:r>
              <a:rPr lang="en-GB" sz="1200" dirty="0" err="1"/>
              <a:t>Viterbo</a:t>
            </a:r>
            <a:r>
              <a:rPr lang="en-GB" sz="1200" dirty="0"/>
              <a:t>, P. and A. K. Betts (1999). "Impact on ECMWF forecasts of changes to the albedo of the boreal forests in the presence of snow." </a:t>
            </a:r>
            <a:r>
              <a:rPr lang="en-GB" sz="1200" u="sng" dirty="0"/>
              <a:t>Journal of Geophysical Research-Atmospheres </a:t>
            </a:r>
            <a:r>
              <a:rPr lang="en-GB" sz="1200" dirty="0"/>
              <a:t>104</a:t>
            </a:r>
            <a:r>
              <a:rPr lang="en-GB" sz="1200" b="0" dirty="0"/>
              <a:t>(D22): 27803-27810</a:t>
            </a:r>
            <a:r>
              <a:rPr lang="en-GB" sz="1200" b="0" dirty="0" smtClean="0"/>
              <a:t>.</a:t>
            </a:r>
            <a:endParaRPr lang="en-GB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in the climate system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44488" y="1143000"/>
            <a:ext cx="8447087" cy="4953000"/>
          </a:xfrm>
          <a:prstGeom prst="rect">
            <a:avLst/>
          </a:prstGeom>
          <a:extLst/>
        </p:spPr>
        <p:txBody>
          <a:bodyPr/>
          <a:lstStyle/>
          <a:p>
            <a:pPr eaLnBrk="1" hangingPunct="1">
              <a:buClrTx/>
              <a:defRPr/>
            </a:pPr>
            <a:r>
              <a:rPr lang="en-US" sz="1600" dirty="0" smtClean="0">
                <a:latin typeface="Calibri" pitchFamily="34" charset="0"/>
                <a:ea typeface="ＭＳ Ｐゴシック" pitchFamily="34" charset="-128"/>
              </a:rPr>
              <a:t>Snow cover is the seconds largest component of the </a:t>
            </a:r>
            <a:r>
              <a:rPr lang="en-US" sz="1600" b="1" dirty="0">
                <a:latin typeface="Calibri" pitchFamily="34" charset="0"/>
                <a:ea typeface="ＭＳ Ｐゴシック" pitchFamily="34" charset="-128"/>
              </a:rPr>
              <a:t>C</a:t>
            </a: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ryosphere</a:t>
            </a:r>
            <a:r>
              <a:rPr lang="en-US" sz="1600" dirty="0" smtClean="0">
                <a:latin typeface="Calibri" pitchFamily="34" charset="0"/>
                <a:ea typeface="ＭＳ Ｐゴシック" pitchFamily="34" charset="-128"/>
              </a:rPr>
              <a:t> (after seasonally frozen ground) with a mean maximum areal extend of 47 million km</a:t>
            </a:r>
            <a:r>
              <a:rPr lang="en-US" sz="1600" baseline="30000" dirty="0" smtClean="0">
                <a:latin typeface="Calibri" pitchFamily="34" charset="0"/>
                <a:ea typeface="ＭＳ Ｐゴシック" pitchFamily="34" charset="-128"/>
              </a:rPr>
              <a:t>2</a:t>
            </a:r>
            <a:r>
              <a:rPr lang="en-US" sz="1600" dirty="0" smtClean="0">
                <a:latin typeface="Calibri" pitchFamily="34" charset="0"/>
                <a:ea typeface="ＭＳ Ｐゴシック" pitchFamily="34" charset="-128"/>
              </a:rPr>
              <a:t> (98% in the Northern Hemisphere, and  1/3 of the total land );</a:t>
            </a:r>
            <a:endParaRPr lang="en-US" sz="1600" dirty="0">
              <a:latin typeface="Calibri" pitchFamily="34" charset="0"/>
              <a:ea typeface="ＭＳ Ｐゴシック" pitchFamily="34" charset="-128"/>
            </a:endParaRPr>
          </a:p>
          <a:p>
            <a:pPr marL="92075" indent="-342900" eaLnBrk="1" hangingPunct="1">
              <a:buClrTx/>
              <a:defRPr/>
            </a:pPr>
            <a:r>
              <a:rPr lang="en-US" sz="1600" dirty="0" smtClean="0">
                <a:latin typeface="Calibri" pitchFamily="34" charset="0"/>
                <a:ea typeface="ＭＳ Ｐゴシック" pitchFamily="34" charset="-128"/>
              </a:rPr>
              <a:t>Several fundamental physical properties of snow modulate the </a:t>
            </a: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energy/water exchanges </a:t>
            </a:r>
            <a:r>
              <a:rPr lang="en-US" sz="1600" dirty="0" smtClean="0">
                <a:latin typeface="Calibri" pitchFamily="34" charset="0"/>
                <a:ea typeface="ＭＳ Ｐゴシック" pitchFamily="34" charset="-128"/>
              </a:rPr>
              <a:t>between the surface and the atmosphere: </a:t>
            </a:r>
          </a:p>
          <a:p>
            <a:pPr marL="630237" lvl="2" indent="-342900" eaLnBrk="1" hangingPunct="1">
              <a:defRPr/>
            </a:pP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Surface reflectance:</a:t>
            </a:r>
          </a:p>
          <a:p>
            <a:pPr marL="1404937" lvl="3" indent="-342900" eaLnBrk="1" hangingPunct="1">
              <a:defRPr/>
            </a:pP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Albedo, snow-albedo feedback.</a:t>
            </a:r>
          </a:p>
          <a:p>
            <a:pPr marL="630237" lvl="2" indent="-342900" eaLnBrk="1" hangingPunct="1">
              <a:defRPr/>
            </a:pP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Thermal properties:</a:t>
            </a:r>
          </a:p>
          <a:p>
            <a:pPr marL="1404937" lvl="3" indent="-342900" eaLnBrk="1" hangingPunct="1">
              <a:defRPr/>
            </a:pP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Effective de-coupling heat and moisture transfers. </a:t>
            </a:r>
          </a:p>
          <a:p>
            <a:pPr marL="630237" lvl="2" indent="-342900" eaLnBrk="1" hangingPunct="1">
              <a:defRPr/>
            </a:pP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Phase changes:</a:t>
            </a:r>
          </a:p>
          <a:p>
            <a:pPr marL="1404937" lvl="3" indent="-342900" eaLnBrk="1" hangingPunct="1">
              <a:defRPr/>
            </a:pP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Delayed warming during the melt period.</a:t>
            </a:r>
          </a:p>
          <a:p>
            <a:pPr marL="363537" lvl="1" indent="-342900" eaLnBrk="1" hangingPunct="1">
              <a:defRPr/>
            </a:pP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Implications for all forecasts ranges (medium to seasonal).</a:t>
            </a:r>
          </a:p>
          <a:p>
            <a:pPr marL="363537" lvl="1" indent="-342900" eaLnBrk="1" hangingPunct="1">
              <a:defRPr/>
            </a:pP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Predictability impact.</a:t>
            </a:r>
          </a:p>
          <a:p>
            <a:pPr marL="363537" lvl="1" indent="-342900" eaLnBrk="1" hangingPunct="1">
              <a:defRPr/>
            </a:pPr>
            <a:r>
              <a:rPr lang="en-US" sz="1600" b="1" dirty="0" smtClean="0">
                <a:latin typeface="Calibri" pitchFamily="34" charset="0"/>
                <a:ea typeface="ＭＳ Ｐゴシック" pitchFamily="34" charset="-128"/>
              </a:rPr>
              <a:t>Climate change impacts.</a:t>
            </a:r>
          </a:p>
        </p:txBody>
      </p:sp>
      <p:sp>
        <p:nvSpPr>
          <p:cNvPr id="10244" name="TextBox 2"/>
          <p:cNvSpPr txBox="1">
            <a:spLocks noChangeArrowheads="1"/>
          </p:cNvSpPr>
          <p:nvPr/>
        </p:nvSpPr>
        <p:spPr bwMode="auto">
          <a:xfrm>
            <a:off x="2722563" y="6024563"/>
            <a:ext cx="6599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(see Armstrong and Brun (2008 ) for a good reference of snow and climate)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cover and NH variability - observations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17475" y="5743575"/>
            <a:ext cx="1673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(Gong et al. 2007)</a:t>
            </a:r>
          </a:p>
        </p:txBody>
      </p:sp>
      <p:sp>
        <p:nvSpPr>
          <p:cNvPr id="2" name="Rectangle 1"/>
          <p:cNvSpPr/>
          <p:nvPr/>
        </p:nvSpPr>
        <p:spPr>
          <a:xfrm>
            <a:off x="4425950" y="1476375"/>
            <a:ext cx="4572000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</a:rPr>
              <a:t>In addition to cover a substantial part of the Northern hemisphere,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</a:rPr>
              <a:t>Large inter-annual variability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</a:rPr>
              <a:t>In particular during the accumulation period (e.g. Mid October)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+mn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</a:rPr>
              <a:t>This has been widely studied as potential source of long-range predictability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</a:rPr>
              <a:t>Can these anomalies in snow-cover in October influence Winter circulation ?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+mn-lt"/>
            </a:endParaRPr>
          </a:p>
          <a:p>
            <a:pPr>
              <a:defRPr/>
            </a:pPr>
            <a:r>
              <a:rPr lang="en-GB" sz="1600" dirty="0">
                <a:latin typeface="+mn-lt"/>
              </a:rPr>
              <a:t>Other </a:t>
            </a:r>
            <a:r>
              <a:rPr lang="en-GB" sz="1600" dirty="0" err="1">
                <a:latin typeface="+mn-lt"/>
              </a:rPr>
              <a:t>teleconnections</a:t>
            </a:r>
            <a:r>
              <a:rPr lang="en-GB" sz="1600" dirty="0">
                <a:latin typeface="+mn-lt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+mn-lt"/>
              </a:rPr>
              <a:t>Snow cover in Eurasia and Indian summer monsoon: questionable (see </a:t>
            </a:r>
            <a:r>
              <a:rPr lang="en-GB" sz="1600" dirty="0" err="1">
                <a:latin typeface="+mn-lt"/>
              </a:rPr>
              <a:t>Peings</a:t>
            </a:r>
            <a:r>
              <a:rPr lang="en-GB" sz="1600" dirty="0">
                <a:latin typeface="+mn-lt"/>
              </a:rPr>
              <a:t> and </a:t>
            </a:r>
            <a:r>
              <a:rPr lang="en-GB" sz="1600" dirty="0" err="1">
                <a:latin typeface="+mn-lt"/>
              </a:rPr>
              <a:t>Douville</a:t>
            </a:r>
            <a:r>
              <a:rPr lang="en-GB" sz="1600" dirty="0">
                <a:latin typeface="+mn-lt"/>
              </a:rPr>
              <a:t> 2010) 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+mn-lt"/>
            </a:endParaRP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81100"/>
            <a:ext cx="4240213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cover and NH variability - observations</a:t>
            </a:r>
          </a:p>
        </p:txBody>
      </p:sp>
      <p:pic>
        <p:nvPicPr>
          <p:cNvPr id="14339" name="Content Placeholder 1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2" b="16275"/>
          <a:stretch>
            <a:fillRect/>
          </a:stretch>
        </p:blipFill>
        <p:spPr bwMode="auto">
          <a:xfrm>
            <a:off x="327025" y="1052513"/>
            <a:ext cx="8447088" cy="363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7042150" y="4683125"/>
            <a:ext cx="21018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(Gong et al. 2007, </a:t>
            </a:r>
          </a:p>
          <a:p>
            <a:r>
              <a:rPr lang="en-GB" altLang="en-US" sz="1400"/>
              <a:t>Cohen and Saito 2003)</a:t>
            </a:r>
          </a:p>
        </p:txBody>
      </p:sp>
      <p:sp>
        <p:nvSpPr>
          <p:cNvPr id="14341" name="Rectangle 1"/>
          <p:cNvSpPr>
            <a:spLocks noChangeArrowheads="1"/>
          </p:cNvSpPr>
          <p:nvPr/>
        </p:nvSpPr>
        <p:spPr bwMode="auto">
          <a:xfrm>
            <a:off x="2138363" y="762000"/>
            <a:ext cx="533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>
                <a:cs typeface="Arial" panose="020B0604020202020204" pitchFamily="34" charset="0"/>
              </a:rPr>
              <a:t>October snow cover anomalies correlated with </a:t>
            </a:r>
          </a:p>
        </p:txBody>
      </p:sp>
      <p:sp>
        <p:nvSpPr>
          <p:cNvPr id="8" name="Rectangle 7"/>
          <p:cNvSpPr/>
          <p:nvPr/>
        </p:nvSpPr>
        <p:spPr>
          <a:xfrm>
            <a:off x="488950" y="1085850"/>
            <a:ext cx="3492500" cy="339725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dirty="0">
                <a:cs typeface="Arial" panose="020B0604020202020204" pitchFamily="34" charset="0"/>
              </a:rPr>
              <a:t>Winter (DJF) surface temperature </a:t>
            </a:r>
          </a:p>
        </p:txBody>
      </p:sp>
      <p:sp>
        <p:nvSpPr>
          <p:cNvPr id="9" name="Rectangle 8"/>
          <p:cNvSpPr/>
          <p:nvPr/>
        </p:nvSpPr>
        <p:spPr>
          <a:xfrm>
            <a:off x="4344988" y="1071563"/>
            <a:ext cx="3492500" cy="338137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dirty="0">
                <a:cs typeface="Arial" panose="020B0604020202020204" pitchFamily="34" charset="0"/>
              </a:rPr>
              <a:t>Winter (DJF) sea level pressure</a:t>
            </a:r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344488" y="5205413"/>
            <a:ext cx="82645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The spatial anomaly patterns resemble the Artic Oscillation pattern of variability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This allows the development of statistical prediction models for winter variability based on early Autumn snow cover that beat current dynamical seasonal forecast systems (why… ?)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Trends and climate change implications</a:t>
            </a:r>
          </a:p>
        </p:txBody>
      </p:sp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147638" y="5726113"/>
            <a:ext cx="24907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(Derksen and Brown 2012)</a:t>
            </a:r>
          </a:p>
        </p:txBody>
      </p:sp>
      <p:pic>
        <p:nvPicPr>
          <p:cNvPr id="1843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1055688"/>
            <a:ext cx="5356225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5375275" y="1055688"/>
            <a:ext cx="3611563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Snow cover extent in the N.H land: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Red satellite data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Black CMIP5 mean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Normalized by maximum extend in each month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April/May observed trends are  within the CMIP5 range#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June observed trend is very large in the last years and not captured by any model  (models only get there around 2050 ! 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What are the models (we) missing?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GB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initialization and sub-seasonal forecasts</a:t>
            </a:r>
            <a:endParaRPr lang="en-US" altLang="en-US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048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5"/>
          <a:stretch>
            <a:fillRect/>
          </a:stretch>
        </p:blipFill>
        <p:spPr bwMode="auto">
          <a:xfrm>
            <a:off x="141288" y="844550"/>
            <a:ext cx="6048375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6419850" y="5722938"/>
            <a:ext cx="16144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Jeong et al. 2012</a:t>
            </a: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5375275" y="1055688"/>
            <a:ext cx="3565525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Changes in potential predictability r</a:t>
            </a:r>
            <a:r>
              <a:rPr lang="en-US" altLang="en-US" sz="1600" baseline="30000">
                <a:cs typeface="Arial" panose="020B0604020202020204" pitchFamily="34" charset="0"/>
              </a:rPr>
              <a:t>2 </a:t>
            </a:r>
            <a:r>
              <a:rPr lang="en-US" altLang="en-US" sz="1600">
                <a:cs typeface="Arial" panose="020B0604020202020204" pitchFamily="34" charset="0"/>
              </a:rPr>
              <a:t>between initializing snow depth or not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General increase of about 10% in particular during the first month.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cs typeface="Arial" panose="020B0604020202020204" pitchFamily="34" charset="0"/>
              </a:rPr>
              <a:t>In this study the signal in actual predictability is smaller, but there is still some signal..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r>
              <a:rPr lang="en-US" altLang="en-US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Case study: Boreal forest albedo</a:t>
            </a:r>
          </a:p>
        </p:txBody>
      </p:sp>
      <p:sp>
        <p:nvSpPr>
          <p:cNvPr id="24579" name="Rectangle 4"/>
          <p:cNvSpPr>
            <a:spLocks noGrp="1" noChangeArrowheads="1"/>
          </p:cNvSpPr>
          <p:nvPr>
            <p:ph idx="1"/>
          </p:nvPr>
        </p:nvSpPr>
        <p:spPr>
          <a:xfrm>
            <a:off x="4452938" y="1443038"/>
            <a:ext cx="4486275" cy="495300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Lucida Grande CE" pitchFamily="36" charset="-18"/>
              <a:buChar char="●"/>
            </a:pPr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The surface </a:t>
            </a:r>
            <a:r>
              <a:rPr lang="en-US" altLang="en-US" smtClean="0">
                <a:solidFill>
                  <a:srgbClr val="0099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albedo</a:t>
            </a:r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is the direct </a:t>
            </a:r>
            <a:r>
              <a:rPr lang="en-US" altLang="en-US" smtClean="0">
                <a:solidFill>
                  <a:srgbClr val="0099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regulator of the energy</a:t>
            </a:r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available to the surface. The albedo of natural surfaces has a limited range (0.1-0.3), but in non-forested snow covered areas can reach values up to 0.8.</a:t>
            </a:r>
          </a:p>
          <a:p>
            <a:pPr>
              <a:buFont typeface="Lucida Grande CE" pitchFamily="36" charset="-18"/>
              <a:buChar char="●"/>
            </a:pPr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Snow covered </a:t>
            </a:r>
            <a:r>
              <a:rPr lang="en-US" altLang="en-US" smtClean="0">
                <a:solidFill>
                  <a:srgbClr val="0099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boreal forests</a:t>
            </a:r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have a </a:t>
            </a:r>
            <a:r>
              <a:rPr lang="en-US" altLang="en-US" smtClean="0">
                <a:solidFill>
                  <a:srgbClr val="0099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much lower albedo</a:t>
            </a:r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than grassland to their south and tundra to their north; the presence of boreal forests has a </a:t>
            </a:r>
            <a:r>
              <a:rPr lang="en-US" altLang="en-US" smtClean="0">
                <a:solidFill>
                  <a:srgbClr val="0099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direct control on the climate of high-latitudes</a:t>
            </a:r>
            <a:r>
              <a:rPr lang="en-US" altLang="en-US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.</a:t>
            </a:r>
          </a:p>
        </p:txBody>
      </p:sp>
      <p:grpSp>
        <p:nvGrpSpPr>
          <p:cNvPr id="24580" name="Group 5"/>
          <p:cNvGrpSpPr>
            <a:grpSpLocks/>
          </p:cNvGrpSpPr>
          <p:nvPr/>
        </p:nvGrpSpPr>
        <p:grpSpPr bwMode="auto">
          <a:xfrm>
            <a:off x="-9525" y="812800"/>
            <a:ext cx="3700463" cy="5503863"/>
            <a:chOff x="-6" y="736"/>
            <a:chExt cx="2331" cy="3467"/>
          </a:xfrm>
        </p:grpSpPr>
        <p:pic>
          <p:nvPicPr>
            <p:cNvPr id="24582" name="Picture 6" descr="fig9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25FF00"/>
                </a:clrFrom>
                <a:clrTo>
                  <a:srgbClr val="25FF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" y="736"/>
              <a:ext cx="1542" cy="3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-6" y="1222"/>
              <a:ext cx="860" cy="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800">
                  <a:solidFill>
                    <a:srgbClr val="000099"/>
                  </a:solidFill>
                  <a:latin typeface="Times New Roman" panose="02020603050405020304" pitchFamily="18" charset="0"/>
                </a:rPr>
                <a:t>1997</a:t>
              </a:r>
            </a:p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800">
                  <a:solidFill>
                    <a:srgbClr val="000099"/>
                  </a:solidFill>
                  <a:latin typeface="Times New Roman" panose="02020603050405020304" pitchFamily="18" charset="0"/>
                </a:rPr>
                <a:t>Operational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en-US" sz="1800">
                  <a:solidFill>
                    <a:srgbClr val="000099"/>
                  </a:solidFill>
                  <a:latin typeface="Times New Roman" panose="02020603050405020304" pitchFamily="18" charset="0"/>
                </a:rPr>
                <a:t>Bias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en-US" sz="1800">
                  <a:solidFill>
                    <a:srgbClr val="000099"/>
                  </a:solidFill>
                  <a:latin typeface="Times New Roman" panose="02020603050405020304" pitchFamily="18" charset="0"/>
                </a:rPr>
                <a:t>(FAL)</a:t>
              </a:r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0" y="3038"/>
              <a:ext cx="860" cy="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800">
                  <a:solidFill>
                    <a:srgbClr val="000099"/>
                  </a:solidFill>
                  <a:latin typeface="Times New Roman" panose="02020603050405020304" pitchFamily="18" charset="0"/>
                </a:rPr>
                <a:t>1996</a:t>
              </a:r>
            </a:p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800">
                  <a:solidFill>
                    <a:srgbClr val="000099"/>
                  </a:solidFill>
                  <a:latin typeface="Times New Roman" panose="02020603050405020304" pitchFamily="18" charset="0"/>
                </a:rPr>
                <a:t>Operational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en-US" sz="1800">
                  <a:solidFill>
                    <a:srgbClr val="000099"/>
                  </a:solidFill>
                  <a:latin typeface="Times New Roman" panose="02020603050405020304" pitchFamily="18" charset="0"/>
                </a:rPr>
                <a:t>Bias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en-US" sz="1800">
                  <a:solidFill>
                    <a:srgbClr val="000099"/>
                  </a:solidFill>
                  <a:latin typeface="Times New Roman" panose="02020603050405020304" pitchFamily="18" charset="0"/>
                </a:rPr>
                <a:t>(CON)</a:t>
              </a:r>
            </a:p>
          </p:txBody>
        </p:sp>
      </p:grp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829425" y="5876925"/>
            <a:ext cx="2109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400"/>
              <a:t>Viterbo and Betts 1999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MWF-template">
  <a:themeElements>
    <a:clrScheme name="">
      <a:dk1>
        <a:srgbClr val="000000"/>
      </a:dk1>
      <a:lt1>
        <a:srgbClr val="FFFFFF"/>
      </a:lt1>
      <a:dk2>
        <a:srgbClr val="00279F"/>
      </a:dk2>
      <a:lt2>
        <a:srgbClr val="919191"/>
      </a:lt2>
      <a:accent1>
        <a:srgbClr val="F95AB7"/>
      </a:accent1>
      <a:accent2>
        <a:srgbClr val="3365FB"/>
      </a:accent2>
      <a:accent3>
        <a:srgbClr val="FFFFFF"/>
      </a:accent3>
      <a:accent4>
        <a:srgbClr val="000000"/>
      </a:accent4>
      <a:accent5>
        <a:srgbClr val="FBB5D8"/>
      </a:accent5>
      <a:accent6>
        <a:srgbClr val="2D5BE3"/>
      </a:accent6>
      <a:hlink>
        <a:srgbClr val="919191"/>
      </a:hlink>
      <a:folHlink>
        <a:srgbClr val="51DC00"/>
      </a:folHlink>
    </a:clrScheme>
    <a:fontScheme name="Microsoft Office 98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 marL="285750" indent="-285750" eaLnBrk="1" hangingPunct="1">
          <a:buClrTx/>
          <a:buFont typeface="Arial" panose="020B0604020202020204" pitchFamily="34" charset="0"/>
          <a:buChar char="•"/>
          <a:defRPr sz="1800"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400" dirty="0" smtClean="0"/>
        </a:defPPr>
      </a:lstStyle>
    </a:tx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ECMWF-template</Template>
  <TotalTime>4160</TotalTime>
  <Words>2788</Words>
  <Application>Microsoft Office PowerPoint</Application>
  <PresentationFormat>On-screen Show (4:3)</PresentationFormat>
  <Paragraphs>425</Paragraphs>
  <Slides>35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7" baseType="lpstr">
      <vt:lpstr>ＭＳ Ｐゴシック</vt:lpstr>
      <vt:lpstr>ＭＳ Ｐゴシック</vt:lpstr>
      <vt:lpstr>Arial</vt:lpstr>
      <vt:lpstr>Arial Black</vt:lpstr>
      <vt:lpstr>Calibri</vt:lpstr>
      <vt:lpstr>Lucida Grande</vt:lpstr>
      <vt:lpstr>Lucida Grande CE</vt:lpstr>
      <vt:lpstr>Times</vt:lpstr>
      <vt:lpstr>Times New Roman</vt:lpstr>
      <vt:lpstr>Wingdings</vt:lpstr>
      <vt:lpstr>ECMWF-template</vt:lpstr>
      <vt:lpstr>Equation</vt:lpstr>
      <vt:lpstr>Land Surface(2) Cold processes: Snow/soil </vt:lpstr>
      <vt:lpstr>Layout of these lectures </vt:lpstr>
      <vt:lpstr>Outline</vt:lpstr>
      <vt:lpstr>Snow in the climate system</vt:lpstr>
      <vt:lpstr>Snow cover and NH variability - observations</vt:lpstr>
      <vt:lpstr>Snow cover and NH variability - observations</vt:lpstr>
      <vt:lpstr>Trends and climate change implications</vt:lpstr>
      <vt:lpstr>Snow initialization and sub-seasonal forecasts</vt:lpstr>
      <vt:lpstr>Case study: Boreal forest albedo</vt:lpstr>
      <vt:lpstr>Case study: Boreal forest albedo</vt:lpstr>
      <vt:lpstr>Outline</vt:lpstr>
      <vt:lpstr>Snow in HTESSEL</vt:lpstr>
      <vt:lpstr>Snow in HTESSEL – energy balance</vt:lpstr>
      <vt:lpstr>Snow in HTESSEL – water balance</vt:lpstr>
      <vt:lpstr>Snow in HTESSEL – density</vt:lpstr>
      <vt:lpstr>Snow in HTESSEL – snow albedo</vt:lpstr>
      <vt:lpstr>Snow in HTESSEL – snow cover fraction</vt:lpstr>
      <vt:lpstr>Outline</vt:lpstr>
      <vt:lpstr>Point evaluation</vt:lpstr>
      <vt:lpstr>Basin scale evaluation</vt:lpstr>
      <vt:lpstr>Warm temperature bias over Antarctica</vt:lpstr>
      <vt:lpstr>Surface and snow energy balance </vt:lpstr>
      <vt:lpstr>South Pole surface-only simulations (1) </vt:lpstr>
      <vt:lpstr>Forecasts with the coupled system</vt:lpstr>
      <vt:lpstr>Outline</vt:lpstr>
      <vt:lpstr>HTESSEL heat transfer</vt:lpstr>
      <vt:lpstr>Winter: Soil water freezing</vt:lpstr>
      <vt:lpstr>Case study: winter (1)</vt:lpstr>
      <vt:lpstr>Case study: winter (2)</vt:lpstr>
      <vt:lpstr>Case study: winter (3)</vt:lpstr>
      <vt:lpstr>HTESSEL soil water equations</vt:lpstr>
      <vt:lpstr>HTESSEL soil water/snow/runoff </vt:lpstr>
      <vt:lpstr>HTESSEL soil water/snow/runoff </vt:lpstr>
      <vt:lpstr>Neglected processes</vt:lpstr>
      <vt:lpstr>Further Reading 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Seasonal forecasting of meteorological drought</dc:title>
  <dc:creator>Emanuel Dutra</dc:creator>
  <cp:lastModifiedBy>Emanuel Dutra</cp:lastModifiedBy>
  <cp:revision>204</cp:revision>
  <cp:lastPrinted>2015-05-18T12:15:30Z</cp:lastPrinted>
  <dcterms:created xsi:type="dcterms:W3CDTF">2012-10-04T16:10:44Z</dcterms:created>
  <dcterms:modified xsi:type="dcterms:W3CDTF">2016-05-17T08:12:28Z</dcterms:modified>
</cp:coreProperties>
</file>