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67" r:id="rId4"/>
    <p:sldId id="268" r:id="rId5"/>
    <p:sldId id="269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74720" autoAdjust="0"/>
  </p:normalViewPr>
  <p:slideViewPr>
    <p:cSldViewPr snapToGrid="0" snapToObjects="1" showGuides="1">
      <p:cViewPr varScale="1">
        <p:scale>
          <a:sx n="80" d="100"/>
          <a:sy n="80" d="100"/>
        </p:scale>
        <p:origin x="2130" y="96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153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hydrological</a:t>
            </a:r>
            <a:r>
              <a:rPr lang="en-GB" baseline="0" dirty="0" smtClean="0"/>
              <a:t> cycle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3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forecasting chain</a:t>
            </a:r>
            <a:r>
              <a:rPr lang="en-GB" baseline="0" dirty="0" smtClean="0"/>
              <a:t> consists of input meteorological forecasts who are pre-processed and then run through a hydrological model that produces discharge. The probabilistic information is summarised in warning tables and a flood warning is issued if a threshold is exceeded.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34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image shows the EFAS multi-model </a:t>
            </a:r>
            <a:r>
              <a:rPr lang="en-GB" dirty="0" err="1" smtClean="0"/>
              <a:t>streamflow</a:t>
            </a:r>
            <a:r>
              <a:rPr lang="en-GB" dirty="0" smtClean="0"/>
              <a:t> prediction for Passau, Germany. Forecast date is 30/05/2013 12 UTC. The colours indicate the different alert levels. </a:t>
            </a:r>
          </a:p>
          <a:p>
            <a:r>
              <a:rPr lang="en-GB" dirty="0" smtClean="0"/>
              <a:t>The box plots show the ECMWF ENS, the red line the ECMWF </a:t>
            </a:r>
            <a:r>
              <a:rPr lang="en-GB" dirty="0" err="1" smtClean="0"/>
              <a:t>Highres</a:t>
            </a:r>
            <a:r>
              <a:rPr lang="en-GB" dirty="0" smtClean="0"/>
              <a:t>, the black line the DWD COSMO.</a:t>
            </a:r>
          </a:p>
          <a:p>
            <a:r>
              <a:rPr lang="en-GB" dirty="0" smtClean="0"/>
              <a:t>The forecasts gives a clear indication of a flooding in 4-5 days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736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May 9, 2016</a:t>
            </a:fld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022350" y="6367465"/>
            <a:ext cx="5626100" cy="2682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European Centre for Medium-Range Weather Forecasts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316416" y="6356352"/>
            <a:ext cx="37038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8D045C2-D8F4-4D47-AF12-CCCC6C47DF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91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8" y="114300"/>
            <a:ext cx="8562975" cy="6477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72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5" r:id="rId5"/>
    <p:sldLayoutId id="2147483656" r:id="rId6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edrik.wetterhall@ecmwf.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wmf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862" name="Text Box 6"/>
          <p:cNvSpPr txBox="1">
            <a:spLocks noChangeArrowheads="1"/>
          </p:cNvSpPr>
          <p:nvPr/>
        </p:nvSpPr>
        <p:spPr bwMode="auto">
          <a:xfrm>
            <a:off x="2379559" y="1628775"/>
            <a:ext cx="3877985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dirty="0"/>
              <a:t>Flood Forecasting</a:t>
            </a:r>
          </a:p>
        </p:txBody>
      </p:sp>
      <p:sp>
        <p:nvSpPr>
          <p:cNvPr id="1273863" name="Text Box 7"/>
          <p:cNvSpPr txBox="1">
            <a:spLocks noChangeArrowheads="1"/>
          </p:cNvSpPr>
          <p:nvPr/>
        </p:nvSpPr>
        <p:spPr bwMode="auto">
          <a:xfrm>
            <a:off x="783982" y="4767264"/>
            <a:ext cx="79086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/>
            <a:r>
              <a:rPr lang="en-GB" dirty="0">
                <a:solidFill>
                  <a:schemeClr val="accent1"/>
                </a:solidFill>
                <a:latin typeface="AvantGarde Md BT" pitchFamily="34" charset="0"/>
              </a:rPr>
              <a:t>                                                 </a:t>
            </a:r>
            <a:r>
              <a:rPr lang="en-GB" dirty="0"/>
              <a:t>Fredrik </a:t>
            </a:r>
            <a:r>
              <a:rPr lang="en-GB" dirty="0" err="1"/>
              <a:t>Wetterhall</a:t>
            </a:r>
            <a:r>
              <a:rPr lang="en-GB" dirty="0"/>
              <a:t> (</a:t>
            </a:r>
            <a:r>
              <a:rPr lang="en-GB" dirty="0">
                <a:hlinkClick r:id="rId3"/>
              </a:rPr>
              <a:t>fredrik.wetterhall@ecmwf.int</a:t>
            </a:r>
            <a:r>
              <a:rPr lang="en-GB" dirty="0"/>
              <a:t>)</a:t>
            </a:r>
          </a:p>
          <a:p>
            <a:pPr algn="r" eaLnBrk="1" hangingPunct="1"/>
            <a:r>
              <a:rPr lang="en-GB" dirty="0"/>
              <a:t>    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24961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50" y="1908758"/>
            <a:ext cx="6127674" cy="418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4112" y="352719"/>
            <a:ext cx="6296357" cy="369332"/>
          </a:xfrm>
        </p:spPr>
        <p:txBody>
          <a:bodyPr/>
          <a:lstStyle/>
          <a:p>
            <a:r>
              <a:rPr lang="en-GB" dirty="0"/>
              <a:t>Hydrology – modelling the water cycle on land</a:t>
            </a:r>
          </a:p>
        </p:txBody>
      </p:sp>
    </p:spTree>
    <p:extLst>
      <p:ext uri="{BB962C8B-B14F-4D97-AF65-F5344CB8AC3E}">
        <p14:creationId xmlns:p14="http://schemas.microsoft.com/office/powerpoint/2010/main" val="20221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4212" name="Group 4"/>
          <p:cNvGrpSpPr>
            <a:grpSpLocks/>
          </p:cNvGrpSpPr>
          <p:nvPr/>
        </p:nvGrpSpPr>
        <p:grpSpPr bwMode="auto">
          <a:xfrm>
            <a:off x="304800" y="990600"/>
            <a:ext cx="1371600" cy="1219200"/>
            <a:chOff x="340" y="1888"/>
            <a:chExt cx="1905" cy="1633"/>
          </a:xfrm>
        </p:grpSpPr>
        <p:grpSp>
          <p:nvGrpSpPr>
            <p:cNvPr id="1374213" name="Group 5"/>
            <p:cNvGrpSpPr>
              <a:grpSpLocks/>
            </p:cNvGrpSpPr>
            <p:nvPr/>
          </p:nvGrpSpPr>
          <p:grpSpPr bwMode="auto">
            <a:xfrm>
              <a:off x="340" y="1888"/>
              <a:ext cx="1769" cy="1547"/>
              <a:chOff x="305" y="2251"/>
              <a:chExt cx="3300" cy="1814"/>
            </a:xfrm>
          </p:grpSpPr>
          <p:sp>
            <p:nvSpPr>
              <p:cNvPr id="1374214" name="Oval 6"/>
              <p:cNvSpPr>
                <a:spLocks noChangeArrowheads="1"/>
              </p:cNvSpPr>
              <p:nvPr/>
            </p:nvSpPr>
            <p:spPr bwMode="auto">
              <a:xfrm rot="887704" flipH="1">
                <a:off x="305" y="3164"/>
                <a:ext cx="169" cy="229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4215" name="Freeform 7"/>
              <p:cNvSpPr>
                <a:spLocks/>
              </p:cNvSpPr>
              <p:nvPr/>
            </p:nvSpPr>
            <p:spPr bwMode="auto">
              <a:xfrm>
                <a:off x="431" y="2795"/>
                <a:ext cx="2903" cy="816"/>
              </a:xfrm>
              <a:custGeom>
                <a:avLst/>
                <a:gdLst/>
                <a:ahLst/>
                <a:cxnLst>
                  <a:cxn ang="0">
                    <a:pos x="0" y="363"/>
                  </a:cxn>
                  <a:cxn ang="0">
                    <a:pos x="181" y="227"/>
                  </a:cxn>
                  <a:cxn ang="0">
                    <a:pos x="408" y="227"/>
                  </a:cxn>
                  <a:cxn ang="0">
                    <a:pos x="680" y="363"/>
                  </a:cxn>
                  <a:cxn ang="0">
                    <a:pos x="1043" y="680"/>
                  </a:cxn>
                  <a:cxn ang="0">
                    <a:pos x="1678" y="771"/>
                  </a:cxn>
                  <a:cxn ang="0">
                    <a:pos x="2358" y="408"/>
                  </a:cxn>
                  <a:cxn ang="0">
                    <a:pos x="2903" y="0"/>
                  </a:cxn>
                </a:cxnLst>
                <a:rect l="0" t="0" r="r" b="b"/>
                <a:pathLst>
                  <a:path w="2903" h="816">
                    <a:moveTo>
                      <a:pt x="0" y="363"/>
                    </a:moveTo>
                    <a:cubicBezTo>
                      <a:pt x="56" y="306"/>
                      <a:pt x="113" y="250"/>
                      <a:pt x="181" y="227"/>
                    </a:cubicBezTo>
                    <a:cubicBezTo>
                      <a:pt x="249" y="204"/>
                      <a:pt x="325" y="204"/>
                      <a:pt x="408" y="227"/>
                    </a:cubicBezTo>
                    <a:cubicBezTo>
                      <a:pt x="491" y="250"/>
                      <a:pt x="574" y="288"/>
                      <a:pt x="680" y="363"/>
                    </a:cubicBezTo>
                    <a:cubicBezTo>
                      <a:pt x="786" y="438"/>
                      <a:pt x="877" y="612"/>
                      <a:pt x="1043" y="680"/>
                    </a:cubicBezTo>
                    <a:cubicBezTo>
                      <a:pt x="1209" y="748"/>
                      <a:pt x="1459" y="816"/>
                      <a:pt x="1678" y="771"/>
                    </a:cubicBezTo>
                    <a:cubicBezTo>
                      <a:pt x="1897" y="726"/>
                      <a:pt x="2154" y="537"/>
                      <a:pt x="2358" y="408"/>
                    </a:cubicBezTo>
                    <a:cubicBezTo>
                      <a:pt x="2562" y="279"/>
                      <a:pt x="2732" y="139"/>
                      <a:pt x="2903" y="0"/>
                    </a:cubicBez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4216" name="Freeform 8"/>
              <p:cNvSpPr>
                <a:spLocks/>
              </p:cNvSpPr>
              <p:nvPr/>
            </p:nvSpPr>
            <p:spPr bwMode="auto">
              <a:xfrm>
                <a:off x="385" y="2432"/>
                <a:ext cx="2858" cy="1482"/>
              </a:xfrm>
              <a:custGeom>
                <a:avLst/>
                <a:gdLst/>
                <a:ahLst/>
                <a:cxnLst>
                  <a:cxn ang="0">
                    <a:pos x="0" y="817"/>
                  </a:cxn>
                  <a:cxn ang="0">
                    <a:pos x="227" y="635"/>
                  </a:cxn>
                  <a:cxn ang="0">
                    <a:pos x="454" y="635"/>
                  </a:cxn>
                  <a:cxn ang="0">
                    <a:pos x="681" y="771"/>
                  </a:cxn>
                  <a:cxn ang="0">
                    <a:pos x="907" y="1043"/>
                  </a:cxn>
                  <a:cxn ang="0">
                    <a:pos x="1225" y="1361"/>
                  </a:cxn>
                  <a:cxn ang="0">
                    <a:pos x="1679" y="1452"/>
                  </a:cxn>
                  <a:cxn ang="0">
                    <a:pos x="2177" y="1180"/>
                  </a:cxn>
                  <a:cxn ang="0">
                    <a:pos x="2858" y="0"/>
                  </a:cxn>
                </a:cxnLst>
                <a:rect l="0" t="0" r="r" b="b"/>
                <a:pathLst>
                  <a:path w="2858" h="1482">
                    <a:moveTo>
                      <a:pt x="0" y="817"/>
                    </a:moveTo>
                    <a:cubicBezTo>
                      <a:pt x="75" y="741"/>
                      <a:pt x="151" y="665"/>
                      <a:pt x="227" y="635"/>
                    </a:cubicBezTo>
                    <a:cubicBezTo>
                      <a:pt x="303" y="605"/>
                      <a:pt x="378" y="612"/>
                      <a:pt x="454" y="635"/>
                    </a:cubicBezTo>
                    <a:cubicBezTo>
                      <a:pt x="530" y="658"/>
                      <a:pt x="606" y="703"/>
                      <a:pt x="681" y="771"/>
                    </a:cubicBezTo>
                    <a:cubicBezTo>
                      <a:pt x="756" y="839"/>
                      <a:pt x="816" y="945"/>
                      <a:pt x="907" y="1043"/>
                    </a:cubicBezTo>
                    <a:cubicBezTo>
                      <a:pt x="998" y="1141"/>
                      <a:pt x="1096" y="1293"/>
                      <a:pt x="1225" y="1361"/>
                    </a:cubicBezTo>
                    <a:cubicBezTo>
                      <a:pt x="1354" y="1429"/>
                      <a:pt x="1520" y="1482"/>
                      <a:pt x="1679" y="1452"/>
                    </a:cubicBezTo>
                    <a:cubicBezTo>
                      <a:pt x="1838" y="1422"/>
                      <a:pt x="1981" y="1422"/>
                      <a:pt x="2177" y="1180"/>
                    </a:cubicBezTo>
                    <a:cubicBezTo>
                      <a:pt x="2373" y="938"/>
                      <a:pt x="2615" y="469"/>
                      <a:pt x="2858" y="0"/>
                    </a:cubicBezTo>
                  </a:path>
                </a:pathLst>
              </a:custGeom>
              <a:noFill/>
              <a:ln w="28575" cap="flat" cmpd="sng">
                <a:solidFill>
                  <a:srgbClr val="6600CC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4217" name="Freeform 9"/>
              <p:cNvSpPr>
                <a:spLocks/>
              </p:cNvSpPr>
              <p:nvPr/>
            </p:nvSpPr>
            <p:spPr bwMode="auto">
              <a:xfrm>
                <a:off x="340" y="2848"/>
                <a:ext cx="3084" cy="990"/>
              </a:xfrm>
              <a:custGeom>
                <a:avLst/>
                <a:gdLst/>
                <a:ahLst/>
                <a:cxnLst>
                  <a:cxn ang="0">
                    <a:pos x="0" y="446"/>
                  </a:cxn>
                  <a:cxn ang="0">
                    <a:pos x="227" y="174"/>
                  </a:cxn>
                  <a:cxn ang="0">
                    <a:pos x="635" y="219"/>
                  </a:cxn>
                  <a:cxn ang="0">
                    <a:pos x="1134" y="537"/>
                  </a:cxn>
                  <a:cxn ang="0">
                    <a:pos x="1587" y="582"/>
                  </a:cxn>
                  <a:cxn ang="0">
                    <a:pos x="2222" y="38"/>
                  </a:cxn>
                  <a:cxn ang="0">
                    <a:pos x="2721" y="355"/>
                  </a:cxn>
                  <a:cxn ang="0">
                    <a:pos x="3084" y="990"/>
                  </a:cxn>
                </a:cxnLst>
                <a:rect l="0" t="0" r="r" b="b"/>
                <a:pathLst>
                  <a:path w="3084" h="990">
                    <a:moveTo>
                      <a:pt x="0" y="446"/>
                    </a:moveTo>
                    <a:cubicBezTo>
                      <a:pt x="60" y="329"/>
                      <a:pt x="121" y="212"/>
                      <a:pt x="227" y="174"/>
                    </a:cubicBezTo>
                    <a:cubicBezTo>
                      <a:pt x="333" y="136"/>
                      <a:pt x="484" y="159"/>
                      <a:pt x="635" y="219"/>
                    </a:cubicBezTo>
                    <a:cubicBezTo>
                      <a:pt x="786" y="279"/>
                      <a:pt x="975" y="477"/>
                      <a:pt x="1134" y="537"/>
                    </a:cubicBezTo>
                    <a:cubicBezTo>
                      <a:pt x="1293" y="597"/>
                      <a:pt x="1406" y="665"/>
                      <a:pt x="1587" y="582"/>
                    </a:cubicBezTo>
                    <a:cubicBezTo>
                      <a:pt x="1768" y="499"/>
                      <a:pt x="2033" y="76"/>
                      <a:pt x="2222" y="38"/>
                    </a:cubicBezTo>
                    <a:cubicBezTo>
                      <a:pt x="2411" y="0"/>
                      <a:pt x="2577" y="196"/>
                      <a:pt x="2721" y="355"/>
                    </a:cubicBezTo>
                    <a:cubicBezTo>
                      <a:pt x="2865" y="514"/>
                      <a:pt x="2974" y="752"/>
                      <a:pt x="3084" y="990"/>
                    </a:cubicBezTo>
                  </a:path>
                </a:pathLst>
              </a:custGeom>
              <a:noFill/>
              <a:ln w="28575" cap="flat" cmpd="sng">
                <a:solidFill>
                  <a:srgbClr val="0099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4218" name="Freeform 10"/>
              <p:cNvSpPr>
                <a:spLocks/>
              </p:cNvSpPr>
              <p:nvPr/>
            </p:nvSpPr>
            <p:spPr bwMode="auto">
              <a:xfrm>
                <a:off x="385" y="3022"/>
                <a:ext cx="2994" cy="764"/>
              </a:xfrm>
              <a:custGeom>
                <a:avLst/>
                <a:gdLst/>
                <a:ahLst/>
                <a:cxnLst>
                  <a:cxn ang="0">
                    <a:pos x="0" y="317"/>
                  </a:cxn>
                  <a:cxn ang="0">
                    <a:pos x="136" y="91"/>
                  </a:cxn>
                  <a:cxn ang="0">
                    <a:pos x="363" y="0"/>
                  </a:cxn>
                  <a:cxn ang="0">
                    <a:pos x="635" y="91"/>
                  </a:cxn>
                  <a:cxn ang="0">
                    <a:pos x="953" y="453"/>
                  </a:cxn>
                  <a:cxn ang="0">
                    <a:pos x="1452" y="726"/>
                  </a:cxn>
                  <a:cxn ang="0">
                    <a:pos x="2177" y="680"/>
                  </a:cxn>
                  <a:cxn ang="0">
                    <a:pos x="2994" y="544"/>
                  </a:cxn>
                </a:cxnLst>
                <a:rect l="0" t="0" r="r" b="b"/>
                <a:pathLst>
                  <a:path w="2994" h="764">
                    <a:moveTo>
                      <a:pt x="0" y="317"/>
                    </a:moveTo>
                    <a:cubicBezTo>
                      <a:pt x="37" y="230"/>
                      <a:pt x="75" y="144"/>
                      <a:pt x="136" y="91"/>
                    </a:cubicBezTo>
                    <a:cubicBezTo>
                      <a:pt x="197" y="38"/>
                      <a:pt x="280" y="0"/>
                      <a:pt x="363" y="0"/>
                    </a:cubicBezTo>
                    <a:cubicBezTo>
                      <a:pt x="446" y="0"/>
                      <a:pt x="537" y="15"/>
                      <a:pt x="635" y="91"/>
                    </a:cubicBezTo>
                    <a:cubicBezTo>
                      <a:pt x="733" y="167"/>
                      <a:pt x="817" y="347"/>
                      <a:pt x="953" y="453"/>
                    </a:cubicBezTo>
                    <a:cubicBezTo>
                      <a:pt x="1089" y="559"/>
                      <a:pt x="1248" y="688"/>
                      <a:pt x="1452" y="726"/>
                    </a:cubicBezTo>
                    <a:cubicBezTo>
                      <a:pt x="1656" y="764"/>
                      <a:pt x="1920" y="710"/>
                      <a:pt x="2177" y="680"/>
                    </a:cubicBezTo>
                    <a:cubicBezTo>
                      <a:pt x="2434" y="650"/>
                      <a:pt x="2714" y="597"/>
                      <a:pt x="2994" y="544"/>
                    </a:cubicBezTo>
                  </a:path>
                </a:pathLst>
              </a:custGeom>
              <a:noFill/>
              <a:ln w="28575" cap="flat" cmpd="sng">
                <a:solidFill>
                  <a:srgbClr val="996633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74219" name="Oval 11"/>
              <p:cNvSpPr>
                <a:spLocks noChangeArrowheads="1"/>
              </p:cNvSpPr>
              <p:nvPr/>
            </p:nvSpPr>
            <p:spPr bwMode="auto">
              <a:xfrm rot="-269135">
                <a:off x="3016" y="2251"/>
                <a:ext cx="589" cy="1814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74220" name="Line 12"/>
            <p:cNvSpPr>
              <a:spLocks noChangeShapeType="1"/>
            </p:cNvSpPr>
            <p:nvPr/>
          </p:nvSpPr>
          <p:spPr bwMode="auto">
            <a:xfrm>
              <a:off x="340" y="3521"/>
              <a:ext cx="19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74221" name="Text Box 13"/>
          <p:cNvSpPr txBox="1">
            <a:spLocks noChangeArrowheads="1"/>
          </p:cNvSpPr>
          <p:nvPr/>
        </p:nvSpPr>
        <p:spPr bwMode="auto">
          <a:xfrm>
            <a:off x="533400" y="2209800"/>
            <a:ext cx="635110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0" dirty="0">
                <a:latin typeface="Calibri" pitchFamily="34" charset="0"/>
                <a:cs typeface="Calibri" pitchFamily="34" charset="0"/>
              </a:rPr>
              <a:t>EPS</a:t>
            </a:r>
          </a:p>
        </p:txBody>
      </p:sp>
      <p:sp>
        <p:nvSpPr>
          <p:cNvPr id="1374223" name="Text Box 15"/>
          <p:cNvSpPr txBox="1">
            <a:spLocks noChangeArrowheads="1"/>
          </p:cNvSpPr>
          <p:nvPr/>
        </p:nvSpPr>
        <p:spPr bwMode="auto">
          <a:xfrm>
            <a:off x="3276600" y="2057400"/>
            <a:ext cx="1995739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0" dirty="0" smtClean="0">
                <a:latin typeface="Calibri" pitchFamily="34" charset="0"/>
                <a:cs typeface="Calibri" pitchFamily="34" charset="0"/>
              </a:rPr>
              <a:t>Hydrolog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ical model</a:t>
            </a:r>
            <a:endParaRPr lang="en-GB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74226" name="Text Box 18"/>
          <p:cNvSpPr txBox="1">
            <a:spLocks noChangeArrowheads="1"/>
          </p:cNvSpPr>
          <p:nvPr/>
        </p:nvSpPr>
        <p:spPr bwMode="auto">
          <a:xfrm>
            <a:off x="5680266" y="4185759"/>
            <a:ext cx="1520609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GB"/>
            </a:defPPr>
            <a:lvl1pPr>
              <a:defRPr b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GB" dirty="0" smtClean="0"/>
              <a:t>Flood warning</a:t>
            </a:r>
            <a:endParaRPr lang="en-GB" dirty="0"/>
          </a:p>
        </p:txBody>
      </p:sp>
      <p:sp>
        <p:nvSpPr>
          <p:cNvPr id="1374228" name="AutoShape 20"/>
          <p:cNvSpPr>
            <a:spLocks noChangeArrowheads="1"/>
          </p:cNvSpPr>
          <p:nvPr/>
        </p:nvSpPr>
        <p:spPr bwMode="auto">
          <a:xfrm rot="5400000" flipV="1">
            <a:off x="7275839" y="4439068"/>
            <a:ext cx="1143000" cy="85406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74229" name="Text Box 21"/>
          <p:cNvSpPr txBox="1">
            <a:spLocks noChangeArrowheads="1"/>
          </p:cNvSpPr>
          <p:nvPr/>
        </p:nvSpPr>
        <p:spPr bwMode="auto">
          <a:xfrm>
            <a:off x="287264" y="2744878"/>
            <a:ext cx="207337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b="0" dirty="0" err="1" smtClean="0">
                <a:latin typeface="Calibri" pitchFamily="34" charset="0"/>
                <a:cs typeface="Calibri" pitchFamily="34" charset="0"/>
              </a:rPr>
              <a:t>Preprocessing</a:t>
            </a:r>
            <a:r>
              <a:rPr lang="en-GB" b="0" dirty="0" smtClean="0">
                <a:latin typeface="Calibri" pitchFamily="34" charset="0"/>
                <a:cs typeface="Calibri" pitchFamily="34" charset="0"/>
              </a:rPr>
              <a:t>/</a:t>
            </a:r>
          </a:p>
          <a:p>
            <a:pPr algn="ctr"/>
            <a:r>
              <a:rPr lang="en-GB" b="0" dirty="0" smtClean="0">
                <a:latin typeface="Calibri" pitchFamily="34" charset="0"/>
                <a:cs typeface="Calibri" pitchFamily="34" charset="0"/>
              </a:rPr>
              <a:t>calibration</a:t>
            </a:r>
            <a:endParaRPr lang="en-GB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768102"/>
            <a:ext cx="1737546" cy="923796"/>
          </a:xfrm>
          <a:prstGeom prst="rect">
            <a:avLst/>
          </a:prstGeom>
        </p:spPr>
      </p:pic>
      <p:sp>
        <p:nvSpPr>
          <p:cNvPr id="35" name="Right Arrow 34"/>
          <p:cNvSpPr/>
          <p:nvPr/>
        </p:nvSpPr>
        <p:spPr bwMode="auto">
          <a:xfrm rot="12378301" flipH="1">
            <a:off x="1775107" y="2287191"/>
            <a:ext cx="1316181" cy="595901"/>
          </a:xfrm>
          <a:prstGeom prst="rightArrow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Right Arrow 31"/>
          <p:cNvSpPr/>
          <p:nvPr/>
        </p:nvSpPr>
        <p:spPr bwMode="auto">
          <a:xfrm rot="11370523" flipH="1">
            <a:off x="5092717" y="2872724"/>
            <a:ext cx="1316181" cy="595901"/>
          </a:xfrm>
          <a:prstGeom prst="rightArrow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" name="Picture 2" descr="H:\tmp\seine_forecast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9792" y="4629314"/>
            <a:ext cx="4378465" cy="2195854"/>
          </a:xfrm>
          <a:prstGeom prst="rect">
            <a:avLst/>
          </a:prstGeom>
          <a:noFill/>
        </p:spPr>
      </p:pic>
      <p:pic>
        <p:nvPicPr>
          <p:cNvPr id="25" name="Picture 23" descr="one_catchme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7647" y="2391006"/>
            <a:ext cx="1905000" cy="1677988"/>
          </a:xfrm>
          <a:prstGeom prst="rect">
            <a:avLst/>
          </a:prstGeom>
          <a:noFill/>
        </p:spPr>
      </p:pic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5680266" y="1903129"/>
            <a:ext cx="20733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b="0" dirty="0" smtClean="0">
                <a:latin typeface="Calibri" pitchFamily="34" charset="0"/>
                <a:cs typeface="Calibri" pitchFamily="34" charset="0"/>
              </a:rPr>
              <a:t>Post-processing</a:t>
            </a:r>
            <a:endParaRPr lang="en-GB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Operational flood forecasting chain</a:t>
            </a:r>
          </a:p>
        </p:txBody>
      </p:sp>
    </p:spTree>
    <p:extLst>
      <p:ext uri="{BB962C8B-B14F-4D97-AF65-F5344CB8AC3E}">
        <p14:creationId xmlns:p14="http://schemas.microsoft.com/office/powerpoint/2010/main" val="373825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0" t="32534" r="37231" b="15378"/>
          <a:stretch/>
        </p:blipFill>
        <p:spPr bwMode="auto">
          <a:xfrm>
            <a:off x="4626433" y="1112365"/>
            <a:ext cx="3494760" cy="444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549" y="1328129"/>
            <a:ext cx="40742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Early probabilistic flood warnings across Europe</a:t>
            </a:r>
          </a:p>
          <a:p>
            <a:endParaRPr lang="en-GB" dirty="0"/>
          </a:p>
          <a:p>
            <a:r>
              <a:rPr lang="en-GB" dirty="0" err="1" smtClean="0"/>
              <a:t>Transboundary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50 partners</a:t>
            </a:r>
          </a:p>
          <a:p>
            <a:endParaRPr lang="en-GB" dirty="0"/>
          </a:p>
          <a:p>
            <a:r>
              <a:rPr lang="en-GB" dirty="0" smtClean="0"/>
              <a:t>Partners provide: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 smtClean="0"/>
              <a:t>Observations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 smtClean="0"/>
              <a:t>Feedback on warning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 smtClean="0"/>
              <a:t>Development of decisions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r>
              <a:rPr lang="en-GB" b="0" dirty="0" smtClean="0"/>
              <a:t>EFAS has the largest collection of hydro-meteorological observations in Europe!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European Flood Awareness System (EFAS)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8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924175" y="1024838"/>
            <a:ext cx="4810125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it-IT" sz="2600" u="sng"/>
          </a:p>
        </p:txBody>
      </p:sp>
      <p:sp>
        <p:nvSpPr>
          <p:cNvPr id="7173" name="Rectangle 15"/>
          <p:cNvSpPr>
            <a:spLocks noChangeArrowheads="1"/>
          </p:cNvSpPr>
          <p:nvPr/>
        </p:nvSpPr>
        <p:spPr bwMode="auto">
          <a:xfrm>
            <a:off x="622300" y="5497952"/>
            <a:ext cx="1644650" cy="414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sz="1400">
                <a:latin typeface="+mn-lt"/>
              </a:rPr>
              <a:t>Expert Knowledge of </a:t>
            </a:r>
          </a:p>
          <a:p>
            <a:r>
              <a:rPr lang="en-US" sz="1400">
                <a:latin typeface="+mn-lt"/>
              </a:rPr>
              <a:t>Member States</a:t>
            </a:r>
          </a:p>
        </p:txBody>
      </p:sp>
      <p:sp>
        <p:nvSpPr>
          <p:cNvPr id="7174" name="Text Box 16"/>
          <p:cNvSpPr txBox="1">
            <a:spLocks noChangeArrowheads="1"/>
          </p:cNvSpPr>
          <p:nvPr/>
        </p:nvSpPr>
        <p:spPr bwMode="auto">
          <a:xfrm>
            <a:off x="709341" y="2031303"/>
            <a:ext cx="150073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i="1" dirty="0">
                <a:latin typeface="+mn-lt"/>
                <a:cs typeface="Arial" charset="0"/>
              </a:rPr>
              <a:t>Real-time data</a:t>
            </a:r>
          </a:p>
          <a:p>
            <a:pPr algn="ctr" eaLnBrk="1" hangingPunct="1"/>
            <a:r>
              <a:rPr lang="en-US" sz="1050" i="1" dirty="0">
                <a:latin typeface="+mn-lt"/>
                <a:cs typeface="Arial" charset="0"/>
              </a:rPr>
              <a:t> (EU-FLOOD-GIS/ETN-R)</a:t>
            </a:r>
          </a:p>
        </p:txBody>
      </p:sp>
      <p:sp>
        <p:nvSpPr>
          <p:cNvPr id="7175" name="Text Box 17"/>
          <p:cNvSpPr txBox="1">
            <a:spLocks noChangeArrowheads="1"/>
          </p:cNvSpPr>
          <p:nvPr/>
        </p:nvSpPr>
        <p:spPr bwMode="auto">
          <a:xfrm>
            <a:off x="608013" y="4063303"/>
            <a:ext cx="15678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+mn-lt"/>
                <a:cs typeface="Arial" charset="0"/>
              </a:rPr>
              <a:t>Europ. Data Layers</a:t>
            </a:r>
          </a:p>
        </p:txBody>
      </p:sp>
      <p:sp>
        <p:nvSpPr>
          <p:cNvPr id="7176" name="Text Box 21"/>
          <p:cNvSpPr txBox="1">
            <a:spLocks noChangeArrowheads="1"/>
          </p:cNvSpPr>
          <p:nvPr/>
        </p:nvSpPr>
        <p:spPr bwMode="auto">
          <a:xfrm>
            <a:off x="634349" y="4610082"/>
            <a:ext cx="15781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dirty="0" err="1">
                <a:latin typeface="+mn-lt"/>
                <a:cs typeface="Arial" charset="0"/>
              </a:rPr>
              <a:t>Meteo</a:t>
            </a: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– Data / forecasts</a:t>
            </a:r>
            <a:endParaRPr lang="en-US" sz="1400" dirty="0">
              <a:latin typeface="+mn-lt"/>
              <a:cs typeface="Arial" charset="0"/>
            </a:endParaRPr>
          </a:p>
        </p:txBody>
      </p:sp>
      <p:sp>
        <p:nvSpPr>
          <p:cNvPr id="7177" name="Text Box 23"/>
          <p:cNvSpPr txBox="1">
            <a:spLocks noChangeArrowheads="1"/>
          </p:cNvSpPr>
          <p:nvPr/>
        </p:nvSpPr>
        <p:spPr bwMode="auto">
          <a:xfrm>
            <a:off x="839788" y="2885378"/>
            <a:ext cx="12761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>
                <a:latin typeface="+mn-lt"/>
                <a:cs typeface="Arial" charset="0"/>
              </a:rPr>
              <a:t>Historical Data</a:t>
            </a:r>
          </a:p>
        </p:txBody>
      </p:sp>
      <p:sp>
        <p:nvSpPr>
          <p:cNvPr id="7178" name="Text Box 24"/>
          <p:cNvSpPr txBox="1">
            <a:spLocks noChangeArrowheads="1"/>
          </p:cNvSpPr>
          <p:nvPr/>
        </p:nvSpPr>
        <p:spPr bwMode="auto">
          <a:xfrm>
            <a:off x="936625" y="3494978"/>
            <a:ext cx="9889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+mn-lt"/>
                <a:cs typeface="Arial" charset="0"/>
              </a:rPr>
              <a:t>Static Data</a:t>
            </a:r>
          </a:p>
        </p:txBody>
      </p:sp>
      <p:pic>
        <p:nvPicPr>
          <p:cNvPr id="7180" name="Picture 31" descr="RiverInfo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688" y="3756915"/>
            <a:ext cx="4508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34" descr="cat1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338" y="4333178"/>
            <a:ext cx="473075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3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2428178"/>
            <a:ext cx="4984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38" descr="New Imag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5040752"/>
            <a:ext cx="395288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9967">
            <a:off x="4999038" y="5366650"/>
            <a:ext cx="5715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5" name="Text Box 27"/>
          <p:cNvSpPr txBox="1">
            <a:spLocks noChangeArrowheads="1"/>
          </p:cNvSpPr>
          <p:nvPr/>
        </p:nvSpPr>
        <p:spPr bwMode="auto">
          <a:xfrm>
            <a:off x="2647950" y="3598969"/>
            <a:ext cx="2228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>
                <a:latin typeface="+mn-lt"/>
                <a:cs typeface="Arial" charset="0"/>
              </a:rPr>
              <a:t>EFAS partner network</a:t>
            </a:r>
          </a:p>
        </p:txBody>
      </p:sp>
      <p:sp>
        <p:nvSpPr>
          <p:cNvPr id="7186" name="Text Box 28"/>
          <p:cNvSpPr txBox="1">
            <a:spLocks noChangeArrowheads="1"/>
          </p:cNvSpPr>
          <p:nvPr/>
        </p:nvSpPr>
        <p:spPr bwMode="auto">
          <a:xfrm>
            <a:off x="4770438" y="4680850"/>
            <a:ext cx="1403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>
                <a:latin typeface="+mn-lt"/>
                <a:cs typeface="Arial" charset="0"/>
              </a:rPr>
              <a:t>Alert email</a:t>
            </a:r>
          </a:p>
        </p:txBody>
      </p:sp>
      <p:sp>
        <p:nvSpPr>
          <p:cNvPr id="7187" name="Text Box 30"/>
          <p:cNvSpPr txBox="1">
            <a:spLocks noChangeArrowheads="1"/>
          </p:cNvSpPr>
          <p:nvPr/>
        </p:nvSpPr>
        <p:spPr bwMode="auto">
          <a:xfrm>
            <a:off x="6370638" y="3626750"/>
            <a:ext cx="2228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 dirty="0">
                <a:latin typeface="+mn-lt"/>
                <a:cs typeface="Arial" charset="0"/>
              </a:rPr>
              <a:t>EFAS user interface</a:t>
            </a:r>
          </a:p>
        </p:txBody>
      </p:sp>
      <p:sp>
        <p:nvSpPr>
          <p:cNvPr id="7188" name="Text Box 31"/>
          <p:cNvSpPr txBox="1">
            <a:spLocks noChangeArrowheads="1"/>
          </p:cNvSpPr>
          <p:nvPr/>
        </p:nvSpPr>
        <p:spPr bwMode="auto">
          <a:xfrm rot="-5400000">
            <a:off x="-380206" y="3362864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>
                <a:latin typeface="+mn-lt"/>
                <a:cs typeface="Arial" charset="0"/>
              </a:rPr>
              <a:t>DATA</a:t>
            </a:r>
          </a:p>
        </p:txBody>
      </p:sp>
      <p:sp>
        <p:nvSpPr>
          <p:cNvPr id="7189" name="Rectangle 32"/>
          <p:cNvSpPr>
            <a:spLocks noChangeArrowheads="1"/>
          </p:cNvSpPr>
          <p:nvPr/>
        </p:nvSpPr>
        <p:spPr bwMode="auto">
          <a:xfrm>
            <a:off x="622300" y="1992086"/>
            <a:ext cx="1651000" cy="3929728"/>
          </a:xfrm>
          <a:prstGeom prst="rect">
            <a:avLst/>
          </a:prstGeom>
          <a:noFill/>
          <a:ln w="25400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0" name="AutoShape 10"/>
          <p:cNvSpPr>
            <a:spLocks noChangeArrowheads="1"/>
          </p:cNvSpPr>
          <p:nvPr/>
        </p:nvSpPr>
        <p:spPr bwMode="auto">
          <a:xfrm rot="10800000">
            <a:off x="4922838" y="4985650"/>
            <a:ext cx="822325" cy="222250"/>
          </a:xfrm>
          <a:prstGeom prst="rightArrow">
            <a:avLst>
              <a:gd name="adj1" fmla="val 50000"/>
              <a:gd name="adj2" fmla="val 925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chemeClr val="lt1"/>
              </a:solidFill>
              <a:latin typeface="+mn-lt"/>
            </a:endParaRPr>
          </a:p>
        </p:txBody>
      </p:sp>
      <p:sp>
        <p:nvSpPr>
          <p:cNvPr id="7191" name="Text Box 27"/>
          <p:cNvSpPr txBox="1">
            <a:spLocks noChangeArrowheads="1"/>
          </p:cNvSpPr>
          <p:nvPr/>
        </p:nvSpPr>
        <p:spPr bwMode="auto">
          <a:xfrm>
            <a:off x="1219200" y="892614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>
                <a:latin typeface="+mn-lt"/>
                <a:cs typeface="Arial" charset="0"/>
              </a:rPr>
              <a:t>Hydrological </a:t>
            </a:r>
            <a:r>
              <a:rPr lang="en-GB" sz="1400" dirty="0" err="1">
                <a:latin typeface="+mn-lt"/>
                <a:cs typeface="Arial" charset="0"/>
              </a:rPr>
              <a:t>modeling</a:t>
            </a:r>
            <a:endParaRPr lang="en-GB" sz="1400" dirty="0">
              <a:latin typeface="+mn-lt"/>
              <a:cs typeface="Arial" charset="0"/>
            </a:endParaRPr>
          </a:p>
        </p:txBody>
      </p:sp>
      <p:sp>
        <p:nvSpPr>
          <p:cNvPr id="7192" name="AutoShape 42"/>
          <p:cNvSpPr>
            <a:spLocks noChangeArrowheads="1"/>
          </p:cNvSpPr>
          <p:nvPr/>
        </p:nvSpPr>
        <p:spPr bwMode="auto">
          <a:xfrm rot="5400000" flipH="1">
            <a:off x="1698394" y="1099220"/>
            <a:ext cx="565611" cy="1066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8748 h 21600"/>
              <a:gd name="T20" fmla="*/ 1854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325" y="0"/>
                </a:moveTo>
                <a:lnTo>
                  <a:pt x="13049" y="5560"/>
                </a:lnTo>
                <a:lnTo>
                  <a:pt x="16100" y="5560"/>
                </a:lnTo>
                <a:lnTo>
                  <a:pt x="16100" y="18748"/>
                </a:lnTo>
                <a:lnTo>
                  <a:pt x="0" y="18748"/>
                </a:lnTo>
                <a:lnTo>
                  <a:pt x="0" y="21600"/>
                </a:lnTo>
                <a:lnTo>
                  <a:pt x="18549" y="21600"/>
                </a:lnTo>
                <a:lnTo>
                  <a:pt x="18549" y="5560"/>
                </a:lnTo>
                <a:lnTo>
                  <a:pt x="21600" y="5560"/>
                </a:lnTo>
                <a:lnTo>
                  <a:pt x="17325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7193" name="Picture 4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438" y="3926788"/>
            <a:ext cx="3090862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:\EFAS\work\Bimonthly_bulletin\201306\EFASalerts_201306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664" y="3829088"/>
            <a:ext cx="2052000" cy="250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748566" y="737597"/>
            <a:ext cx="5684234" cy="2598585"/>
            <a:chOff x="2748566" y="737597"/>
            <a:chExt cx="5684234" cy="259858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48566" y="737597"/>
              <a:ext cx="5684234" cy="2598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97" name="Text Box 27"/>
            <p:cNvSpPr txBox="1">
              <a:spLocks noChangeArrowheads="1"/>
            </p:cNvSpPr>
            <p:nvPr/>
          </p:nvSpPr>
          <p:spPr bwMode="auto">
            <a:xfrm>
              <a:off x="3300539" y="1034850"/>
              <a:ext cx="3067183" cy="246133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00" dirty="0" smtClean="0">
                  <a:latin typeface="Verdana" pitchFamily="34" charset="0"/>
                  <a:cs typeface="Arial" charset="0"/>
                </a:rPr>
                <a:t>Linz, AT </a:t>
              </a:r>
              <a:r>
                <a:rPr lang="en-GB" sz="1000" dirty="0">
                  <a:latin typeface="Verdana" pitchFamily="34" charset="0"/>
                  <a:cs typeface="Arial" charset="0"/>
                </a:rPr>
                <a:t>– </a:t>
              </a:r>
              <a:r>
                <a:rPr lang="en-GB" sz="1000" dirty="0" smtClean="0">
                  <a:latin typeface="Verdana" pitchFamily="34" charset="0"/>
                  <a:cs typeface="Arial" charset="0"/>
                </a:rPr>
                <a:t>31/05/2013 00 </a:t>
              </a:r>
              <a:r>
                <a:rPr lang="en-GB" sz="1000" dirty="0">
                  <a:latin typeface="Verdana" pitchFamily="34" charset="0"/>
                  <a:cs typeface="Arial" charset="0"/>
                </a:rPr>
                <a:t>UTC</a:t>
              </a:r>
            </a:p>
          </p:txBody>
        </p:sp>
      </p:grpSp>
      <p:sp>
        <p:nvSpPr>
          <p:cNvPr id="7194" name="AutoShape 9"/>
          <p:cNvSpPr>
            <a:spLocks noChangeArrowheads="1"/>
          </p:cNvSpPr>
          <p:nvPr/>
        </p:nvSpPr>
        <p:spPr bwMode="auto">
          <a:xfrm rot="5400000">
            <a:off x="7274719" y="3130657"/>
            <a:ext cx="865187" cy="222250"/>
          </a:xfrm>
          <a:prstGeom prst="rightArrow">
            <a:avLst>
              <a:gd name="adj1" fmla="val 50000"/>
              <a:gd name="adj2" fmla="val 97321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" name="Picture 4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147" y="3214175"/>
            <a:ext cx="678263" cy="29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0558" y="346572"/>
            <a:ext cx="8283464" cy="369332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How do we actually do flooding prediction? </a:t>
            </a:r>
            <a:r>
              <a:rPr lang="en-US" dirty="0">
                <a:solidFill>
                  <a:schemeClr val="tx2"/>
                </a:solidFill>
              </a:rPr>
              <a:t>Schematic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65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967874"/>
            <a:ext cx="6385218" cy="4534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Flood warning for Passau, Germany 30 May 2013</a:t>
            </a:r>
          </a:p>
        </p:txBody>
      </p:sp>
      <p:sp>
        <p:nvSpPr>
          <p:cNvPr id="5" name="Rectangular Callout 1"/>
          <p:cNvSpPr/>
          <p:nvPr/>
        </p:nvSpPr>
        <p:spPr>
          <a:xfrm>
            <a:off x="2495196" y="2148114"/>
            <a:ext cx="6429261" cy="2395606"/>
          </a:xfrm>
          <a:custGeom>
            <a:avLst/>
            <a:gdLst>
              <a:gd name="connsiteX0" fmla="*/ 0 w 4724400"/>
              <a:gd name="connsiteY0" fmla="*/ 0 h 2286000"/>
              <a:gd name="connsiteX1" fmla="*/ 787400 w 4724400"/>
              <a:gd name="connsiteY1" fmla="*/ 0 h 2286000"/>
              <a:gd name="connsiteX2" fmla="*/ 787400 w 4724400"/>
              <a:gd name="connsiteY2" fmla="*/ 0 h 2286000"/>
              <a:gd name="connsiteX3" fmla="*/ 1968500 w 4724400"/>
              <a:gd name="connsiteY3" fmla="*/ 0 h 2286000"/>
              <a:gd name="connsiteX4" fmla="*/ 4724400 w 4724400"/>
              <a:gd name="connsiteY4" fmla="*/ 0 h 2286000"/>
              <a:gd name="connsiteX5" fmla="*/ 4724400 w 4724400"/>
              <a:gd name="connsiteY5" fmla="*/ 381000 h 2286000"/>
              <a:gd name="connsiteX6" fmla="*/ 4724400 w 4724400"/>
              <a:gd name="connsiteY6" fmla="*/ 381000 h 2286000"/>
              <a:gd name="connsiteX7" fmla="*/ 4724400 w 4724400"/>
              <a:gd name="connsiteY7" fmla="*/ 952500 h 2286000"/>
              <a:gd name="connsiteX8" fmla="*/ 4724400 w 4724400"/>
              <a:gd name="connsiteY8" fmla="*/ 2286000 h 2286000"/>
              <a:gd name="connsiteX9" fmla="*/ 1968500 w 4724400"/>
              <a:gd name="connsiteY9" fmla="*/ 2286000 h 2286000"/>
              <a:gd name="connsiteX10" fmla="*/ 787400 w 4724400"/>
              <a:gd name="connsiteY10" fmla="*/ 2286000 h 2286000"/>
              <a:gd name="connsiteX11" fmla="*/ 787400 w 4724400"/>
              <a:gd name="connsiteY11" fmla="*/ 2286000 h 2286000"/>
              <a:gd name="connsiteX12" fmla="*/ 0 w 4724400"/>
              <a:gd name="connsiteY12" fmla="*/ 2286000 h 2286000"/>
              <a:gd name="connsiteX13" fmla="*/ 0 w 4724400"/>
              <a:gd name="connsiteY13" fmla="*/ 952500 h 2286000"/>
              <a:gd name="connsiteX14" fmla="*/ -1365257 w 4724400"/>
              <a:gd name="connsiteY14" fmla="*/ 1020356 h 2286000"/>
              <a:gd name="connsiteX15" fmla="*/ 0 w 4724400"/>
              <a:gd name="connsiteY15" fmla="*/ 381000 h 2286000"/>
              <a:gd name="connsiteX16" fmla="*/ 0 w 4724400"/>
              <a:gd name="connsiteY16" fmla="*/ 0 h 2286000"/>
              <a:gd name="connsiteX0" fmla="*/ 1365257 w 6089657"/>
              <a:gd name="connsiteY0" fmla="*/ 0 h 2286000"/>
              <a:gd name="connsiteX1" fmla="*/ 2152657 w 6089657"/>
              <a:gd name="connsiteY1" fmla="*/ 0 h 2286000"/>
              <a:gd name="connsiteX2" fmla="*/ 2152657 w 6089657"/>
              <a:gd name="connsiteY2" fmla="*/ 0 h 2286000"/>
              <a:gd name="connsiteX3" fmla="*/ 3333757 w 6089657"/>
              <a:gd name="connsiteY3" fmla="*/ 0 h 2286000"/>
              <a:gd name="connsiteX4" fmla="*/ 6089657 w 6089657"/>
              <a:gd name="connsiteY4" fmla="*/ 0 h 2286000"/>
              <a:gd name="connsiteX5" fmla="*/ 6089657 w 6089657"/>
              <a:gd name="connsiteY5" fmla="*/ 381000 h 2286000"/>
              <a:gd name="connsiteX6" fmla="*/ 6089657 w 6089657"/>
              <a:gd name="connsiteY6" fmla="*/ 381000 h 2286000"/>
              <a:gd name="connsiteX7" fmla="*/ 6089657 w 6089657"/>
              <a:gd name="connsiteY7" fmla="*/ 952500 h 2286000"/>
              <a:gd name="connsiteX8" fmla="*/ 6089657 w 6089657"/>
              <a:gd name="connsiteY8" fmla="*/ 2286000 h 2286000"/>
              <a:gd name="connsiteX9" fmla="*/ 3333757 w 6089657"/>
              <a:gd name="connsiteY9" fmla="*/ 2286000 h 2286000"/>
              <a:gd name="connsiteX10" fmla="*/ 2152657 w 6089657"/>
              <a:gd name="connsiteY10" fmla="*/ 2286000 h 2286000"/>
              <a:gd name="connsiteX11" fmla="*/ 2152657 w 6089657"/>
              <a:gd name="connsiteY11" fmla="*/ 2286000 h 2286000"/>
              <a:gd name="connsiteX12" fmla="*/ 1365257 w 6089657"/>
              <a:gd name="connsiteY12" fmla="*/ 2286000 h 2286000"/>
              <a:gd name="connsiteX13" fmla="*/ 1375531 w 6089657"/>
              <a:gd name="connsiteY13" fmla="*/ 592904 h 2286000"/>
              <a:gd name="connsiteX14" fmla="*/ 0 w 6089657"/>
              <a:gd name="connsiteY14" fmla="*/ 1020356 h 2286000"/>
              <a:gd name="connsiteX15" fmla="*/ 1365257 w 6089657"/>
              <a:gd name="connsiteY15" fmla="*/ 381000 h 2286000"/>
              <a:gd name="connsiteX16" fmla="*/ 1365257 w 6089657"/>
              <a:gd name="connsiteY16" fmla="*/ 0 h 2286000"/>
              <a:gd name="connsiteX0" fmla="*/ 1684462 w 6408862"/>
              <a:gd name="connsiteY0" fmla="*/ 0 h 2286000"/>
              <a:gd name="connsiteX1" fmla="*/ 2471862 w 6408862"/>
              <a:gd name="connsiteY1" fmla="*/ 0 h 2286000"/>
              <a:gd name="connsiteX2" fmla="*/ 2471862 w 6408862"/>
              <a:gd name="connsiteY2" fmla="*/ 0 h 2286000"/>
              <a:gd name="connsiteX3" fmla="*/ 3652962 w 6408862"/>
              <a:gd name="connsiteY3" fmla="*/ 0 h 2286000"/>
              <a:gd name="connsiteX4" fmla="*/ 6408862 w 6408862"/>
              <a:gd name="connsiteY4" fmla="*/ 0 h 2286000"/>
              <a:gd name="connsiteX5" fmla="*/ 6408862 w 6408862"/>
              <a:gd name="connsiteY5" fmla="*/ 381000 h 2286000"/>
              <a:gd name="connsiteX6" fmla="*/ 6408862 w 6408862"/>
              <a:gd name="connsiteY6" fmla="*/ 381000 h 2286000"/>
              <a:gd name="connsiteX7" fmla="*/ 6408862 w 6408862"/>
              <a:gd name="connsiteY7" fmla="*/ 952500 h 2286000"/>
              <a:gd name="connsiteX8" fmla="*/ 6408862 w 6408862"/>
              <a:gd name="connsiteY8" fmla="*/ 2286000 h 2286000"/>
              <a:gd name="connsiteX9" fmla="*/ 3652962 w 6408862"/>
              <a:gd name="connsiteY9" fmla="*/ 2286000 h 2286000"/>
              <a:gd name="connsiteX10" fmla="*/ 2471862 w 6408862"/>
              <a:gd name="connsiteY10" fmla="*/ 2286000 h 2286000"/>
              <a:gd name="connsiteX11" fmla="*/ 2471862 w 6408862"/>
              <a:gd name="connsiteY11" fmla="*/ 2286000 h 2286000"/>
              <a:gd name="connsiteX12" fmla="*/ 1684462 w 6408862"/>
              <a:gd name="connsiteY12" fmla="*/ 2286000 h 2286000"/>
              <a:gd name="connsiteX13" fmla="*/ 1694736 w 6408862"/>
              <a:gd name="connsiteY13" fmla="*/ 592904 h 2286000"/>
              <a:gd name="connsiteX14" fmla="*/ 0 w 6408862"/>
              <a:gd name="connsiteY14" fmla="*/ 958711 h 2286000"/>
              <a:gd name="connsiteX15" fmla="*/ 1684462 w 6408862"/>
              <a:gd name="connsiteY15" fmla="*/ 381000 h 2286000"/>
              <a:gd name="connsiteX16" fmla="*/ 1684462 w 6408862"/>
              <a:gd name="connsiteY16" fmla="*/ 0 h 2286000"/>
              <a:gd name="connsiteX0" fmla="*/ 1695469 w 6419869"/>
              <a:gd name="connsiteY0" fmla="*/ 0 h 2286000"/>
              <a:gd name="connsiteX1" fmla="*/ 2482869 w 6419869"/>
              <a:gd name="connsiteY1" fmla="*/ 0 h 2286000"/>
              <a:gd name="connsiteX2" fmla="*/ 2482869 w 6419869"/>
              <a:gd name="connsiteY2" fmla="*/ 0 h 2286000"/>
              <a:gd name="connsiteX3" fmla="*/ 3663969 w 6419869"/>
              <a:gd name="connsiteY3" fmla="*/ 0 h 2286000"/>
              <a:gd name="connsiteX4" fmla="*/ 6419869 w 6419869"/>
              <a:gd name="connsiteY4" fmla="*/ 0 h 2286000"/>
              <a:gd name="connsiteX5" fmla="*/ 6419869 w 6419869"/>
              <a:gd name="connsiteY5" fmla="*/ 381000 h 2286000"/>
              <a:gd name="connsiteX6" fmla="*/ 6419869 w 6419869"/>
              <a:gd name="connsiteY6" fmla="*/ 381000 h 2286000"/>
              <a:gd name="connsiteX7" fmla="*/ 6419869 w 6419869"/>
              <a:gd name="connsiteY7" fmla="*/ 952500 h 2286000"/>
              <a:gd name="connsiteX8" fmla="*/ 6419869 w 6419869"/>
              <a:gd name="connsiteY8" fmla="*/ 2286000 h 2286000"/>
              <a:gd name="connsiteX9" fmla="*/ 3663969 w 6419869"/>
              <a:gd name="connsiteY9" fmla="*/ 2286000 h 2286000"/>
              <a:gd name="connsiteX10" fmla="*/ 2482869 w 6419869"/>
              <a:gd name="connsiteY10" fmla="*/ 2286000 h 2286000"/>
              <a:gd name="connsiteX11" fmla="*/ 2482869 w 6419869"/>
              <a:gd name="connsiteY11" fmla="*/ 2286000 h 2286000"/>
              <a:gd name="connsiteX12" fmla="*/ 1695469 w 6419869"/>
              <a:gd name="connsiteY12" fmla="*/ 2286000 h 2286000"/>
              <a:gd name="connsiteX13" fmla="*/ 1705743 w 6419869"/>
              <a:gd name="connsiteY13" fmla="*/ 592904 h 2286000"/>
              <a:gd name="connsiteX14" fmla="*/ 0 w 6419869"/>
              <a:gd name="connsiteY14" fmla="*/ 643482 h 2286000"/>
              <a:gd name="connsiteX15" fmla="*/ 1695469 w 6419869"/>
              <a:gd name="connsiteY15" fmla="*/ 381000 h 2286000"/>
              <a:gd name="connsiteX16" fmla="*/ 1695469 w 6419869"/>
              <a:gd name="connsiteY16" fmla="*/ 0 h 2286000"/>
              <a:gd name="connsiteX0" fmla="*/ 1664369 w 6388769"/>
              <a:gd name="connsiteY0" fmla="*/ 0 h 2286000"/>
              <a:gd name="connsiteX1" fmla="*/ 2451769 w 6388769"/>
              <a:gd name="connsiteY1" fmla="*/ 0 h 2286000"/>
              <a:gd name="connsiteX2" fmla="*/ 2451769 w 6388769"/>
              <a:gd name="connsiteY2" fmla="*/ 0 h 2286000"/>
              <a:gd name="connsiteX3" fmla="*/ 3632869 w 6388769"/>
              <a:gd name="connsiteY3" fmla="*/ 0 h 2286000"/>
              <a:gd name="connsiteX4" fmla="*/ 6388769 w 6388769"/>
              <a:gd name="connsiteY4" fmla="*/ 0 h 2286000"/>
              <a:gd name="connsiteX5" fmla="*/ 6388769 w 6388769"/>
              <a:gd name="connsiteY5" fmla="*/ 381000 h 2286000"/>
              <a:gd name="connsiteX6" fmla="*/ 6388769 w 6388769"/>
              <a:gd name="connsiteY6" fmla="*/ 381000 h 2286000"/>
              <a:gd name="connsiteX7" fmla="*/ 6388769 w 6388769"/>
              <a:gd name="connsiteY7" fmla="*/ 952500 h 2286000"/>
              <a:gd name="connsiteX8" fmla="*/ 6388769 w 6388769"/>
              <a:gd name="connsiteY8" fmla="*/ 2286000 h 2286000"/>
              <a:gd name="connsiteX9" fmla="*/ 3632869 w 6388769"/>
              <a:gd name="connsiteY9" fmla="*/ 2286000 h 2286000"/>
              <a:gd name="connsiteX10" fmla="*/ 2451769 w 6388769"/>
              <a:gd name="connsiteY10" fmla="*/ 2286000 h 2286000"/>
              <a:gd name="connsiteX11" fmla="*/ 2451769 w 6388769"/>
              <a:gd name="connsiteY11" fmla="*/ 2286000 h 2286000"/>
              <a:gd name="connsiteX12" fmla="*/ 1664369 w 6388769"/>
              <a:gd name="connsiteY12" fmla="*/ 2286000 h 2286000"/>
              <a:gd name="connsiteX13" fmla="*/ 1674643 w 6388769"/>
              <a:gd name="connsiteY13" fmla="*/ 592904 h 2286000"/>
              <a:gd name="connsiteX14" fmla="*/ 0 w 6388769"/>
              <a:gd name="connsiteY14" fmla="*/ 1326313 h 2286000"/>
              <a:gd name="connsiteX15" fmla="*/ 1664369 w 6388769"/>
              <a:gd name="connsiteY15" fmla="*/ 381000 h 2286000"/>
              <a:gd name="connsiteX16" fmla="*/ 1664369 w 6388769"/>
              <a:gd name="connsiteY16" fmla="*/ 0 h 2286000"/>
              <a:gd name="connsiteX0" fmla="*/ 1384475 w 6108875"/>
              <a:gd name="connsiteY0" fmla="*/ 0 h 2286000"/>
              <a:gd name="connsiteX1" fmla="*/ 2171875 w 6108875"/>
              <a:gd name="connsiteY1" fmla="*/ 0 h 2286000"/>
              <a:gd name="connsiteX2" fmla="*/ 2171875 w 6108875"/>
              <a:gd name="connsiteY2" fmla="*/ 0 h 2286000"/>
              <a:gd name="connsiteX3" fmla="*/ 3352975 w 6108875"/>
              <a:gd name="connsiteY3" fmla="*/ 0 h 2286000"/>
              <a:gd name="connsiteX4" fmla="*/ 6108875 w 6108875"/>
              <a:gd name="connsiteY4" fmla="*/ 0 h 2286000"/>
              <a:gd name="connsiteX5" fmla="*/ 6108875 w 6108875"/>
              <a:gd name="connsiteY5" fmla="*/ 381000 h 2286000"/>
              <a:gd name="connsiteX6" fmla="*/ 6108875 w 6108875"/>
              <a:gd name="connsiteY6" fmla="*/ 381000 h 2286000"/>
              <a:gd name="connsiteX7" fmla="*/ 6108875 w 6108875"/>
              <a:gd name="connsiteY7" fmla="*/ 952500 h 2286000"/>
              <a:gd name="connsiteX8" fmla="*/ 6108875 w 6108875"/>
              <a:gd name="connsiteY8" fmla="*/ 2286000 h 2286000"/>
              <a:gd name="connsiteX9" fmla="*/ 3352975 w 6108875"/>
              <a:gd name="connsiteY9" fmla="*/ 2286000 h 2286000"/>
              <a:gd name="connsiteX10" fmla="*/ 2171875 w 6108875"/>
              <a:gd name="connsiteY10" fmla="*/ 2286000 h 2286000"/>
              <a:gd name="connsiteX11" fmla="*/ 2171875 w 6108875"/>
              <a:gd name="connsiteY11" fmla="*/ 2286000 h 2286000"/>
              <a:gd name="connsiteX12" fmla="*/ 1384475 w 6108875"/>
              <a:gd name="connsiteY12" fmla="*/ 2286000 h 2286000"/>
              <a:gd name="connsiteX13" fmla="*/ 1394749 w 6108875"/>
              <a:gd name="connsiteY13" fmla="*/ 592904 h 2286000"/>
              <a:gd name="connsiteX14" fmla="*/ 0 w 6108875"/>
              <a:gd name="connsiteY14" fmla="*/ 1296625 h 2286000"/>
              <a:gd name="connsiteX15" fmla="*/ 1384475 w 6108875"/>
              <a:gd name="connsiteY15" fmla="*/ 381000 h 2286000"/>
              <a:gd name="connsiteX16" fmla="*/ 1384475 w 6108875"/>
              <a:gd name="connsiteY16" fmla="*/ 0 h 2286000"/>
              <a:gd name="connsiteX0" fmla="*/ 1384475 w 6108875"/>
              <a:gd name="connsiteY0" fmla="*/ 0 h 2286000"/>
              <a:gd name="connsiteX1" fmla="*/ 2171875 w 6108875"/>
              <a:gd name="connsiteY1" fmla="*/ 0 h 2286000"/>
              <a:gd name="connsiteX2" fmla="*/ 2171875 w 6108875"/>
              <a:gd name="connsiteY2" fmla="*/ 0 h 2286000"/>
              <a:gd name="connsiteX3" fmla="*/ 3352975 w 6108875"/>
              <a:gd name="connsiteY3" fmla="*/ 0 h 2286000"/>
              <a:gd name="connsiteX4" fmla="*/ 6108875 w 6108875"/>
              <a:gd name="connsiteY4" fmla="*/ 0 h 2286000"/>
              <a:gd name="connsiteX5" fmla="*/ 6108875 w 6108875"/>
              <a:gd name="connsiteY5" fmla="*/ 381000 h 2286000"/>
              <a:gd name="connsiteX6" fmla="*/ 6108875 w 6108875"/>
              <a:gd name="connsiteY6" fmla="*/ 381000 h 2286000"/>
              <a:gd name="connsiteX7" fmla="*/ 6108875 w 6108875"/>
              <a:gd name="connsiteY7" fmla="*/ 952500 h 2286000"/>
              <a:gd name="connsiteX8" fmla="*/ 6108875 w 6108875"/>
              <a:gd name="connsiteY8" fmla="*/ 2286000 h 2286000"/>
              <a:gd name="connsiteX9" fmla="*/ 3352975 w 6108875"/>
              <a:gd name="connsiteY9" fmla="*/ 2286000 h 2286000"/>
              <a:gd name="connsiteX10" fmla="*/ 2171875 w 6108875"/>
              <a:gd name="connsiteY10" fmla="*/ 2286000 h 2286000"/>
              <a:gd name="connsiteX11" fmla="*/ 2171875 w 6108875"/>
              <a:gd name="connsiteY11" fmla="*/ 2286000 h 2286000"/>
              <a:gd name="connsiteX12" fmla="*/ 1384475 w 6108875"/>
              <a:gd name="connsiteY12" fmla="*/ 2286000 h 2286000"/>
              <a:gd name="connsiteX13" fmla="*/ 1394749 w 6108875"/>
              <a:gd name="connsiteY13" fmla="*/ 1156982 h 2286000"/>
              <a:gd name="connsiteX14" fmla="*/ 0 w 6108875"/>
              <a:gd name="connsiteY14" fmla="*/ 1296625 h 2286000"/>
              <a:gd name="connsiteX15" fmla="*/ 1384475 w 6108875"/>
              <a:gd name="connsiteY15" fmla="*/ 381000 h 2286000"/>
              <a:gd name="connsiteX16" fmla="*/ 1384475 w 6108875"/>
              <a:gd name="connsiteY16" fmla="*/ 0 h 2286000"/>
              <a:gd name="connsiteX0" fmla="*/ 1384475 w 6108875"/>
              <a:gd name="connsiteY0" fmla="*/ 0 h 2286000"/>
              <a:gd name="connsiteX1" fmla="*/ 2171875 w 6108875"/>
              <a:gd name="connsiteY1" fmla="*/ 0 h 2286000"/>
              <a:gd name="connsiteX2" fmla="*/ 2171875 w 6108875"/>
              <a:gd name="connsiteY2" fmla="*/ 0 h 2286000"/>
              <a:gd name="connsiteX3" fmla="*/ 3352975 w 6108875"/>
              <a:gd name="connsiteY3" fmla="*/ 0 h 2286000"/>
              <a:gd name="connsiteX4" fmla="*/ 6108875 w 6108875"/>
              <a:gd name="connsiteY4" fmla="*/ 0 h 2286000"/>
              <a:gd name="connsiteX5" fmla="*/ 6108875 w 6108875"/>
              <a:gd name="connsiteY5" fmla="*/ 381000 h 2286000"/>
              <a:gd name="connsiteX6" fmla="*/ 6108875 w 6108875"/>
              <a:gd name="connsiteY6" fmla="*/ 381000 h 2286000"/>
              <a:gd name="connsiteX7" fmla="*/ 6108875 w 6108875"/>
              <a:gd name="connsiteY7" fmla="*/ 952500 h 2286000"/>
              <a:gd name="connsiteX8" fmla="*/ 6108875 w 6108875"/>
              <a:gd name="connsiteY8" fmla="*/ 2286000 h 2286000"/>
              <a:gd name="connsiteX9" fmla="*/ 3352975 w 6108875"/>
              <a:gd name="connsiteY9" fmla="*/ 2286000 h 2286000"/>
              <a:gd name="connsiteX10" fmla="*/ 2171875 w 6108875"/>
              <a:gd name="connsiteY10" fmla="*/ 2286000 h 2286000"/>
              <a:gd name="connsiteX11" fmla="*/ 2171875 w 6108875"/>
              <a:gd name="connsiteY11" fmla="*/ 2286000 h 2286000"/>
              <a:gd name="connsiteX12" fmla="*/ 1384475 w 6108875"/>
              <a:gd name="connsiteY12" fmla="*/ 2286000 h 2286000"/>
              <a:gd name="connsiteX13" fmla="*/ 1394749 w 6108875"/>
              <a:gd name="connsiteY13" fmla="*/ 1156982 h 2286000"/>
              <a:gd name="connsiteX14" fmla="*/ 0 w 6108875"/>
              <a:gd name="connsiteY14" fmla="*/ 1296625 h 2286000"/>
              <a:gd name="connsiteX15" fmla="*/ 1384475 w 6108875"/>
              <a:gd name="connsiteY15" fmla="*/ 984662 h 2286000"/>
              <a:gd name="connsiteX16" fmla="*/ 1384475 w 6108875"/>
              <a:gd name="connsiteY16" fmla="*/ 0 h 2286000"/>
              <a:gd name="connsiteX0" fmla="*/ 1369573 w 6093973"/>
              <a:gd name="connsiteY0" fmla="*/ 0 h 2286000"/>
              <a:gd name="connsiteX1" fmla="*/ 2156973 w 6093973"/>
              <a:gd name="connsiteY1" fmla="*/ 0 h 2286000"/>
              <a:gd name="connsiteX2" fmla="*/ 2156973 w 6093973"/>
              <a:gd name="connsiteY2" fmla="*/ 0 h 2286000"/>
              <a:gd name="connsiteX3" fmla="*/ 3338073 w 6093973"/>
              <a:gd name="connsiteY3" fmla="*/ 0 h 2286000"/>
              <a:gd name="connsiteX4" fmla="*/ 6093973 w 6093973"/>
              <a:gd name="connsiteY4" fmla="*/ 0 h 2286000"/>
              <a:gd name="connsiteX5" fmla="*/ 6093973 w 6093973"/>
              <a:gd name="connsiteY5" fmla="*/ 381000 h 2286000"/>
              <a:gd name="connsiteX6" fmla="*/ 6093973 w 6093973"/>
              <a:gd name="connsiteY6" fmla="*/ 381000 h 2286000"/>
              <a:gd name="connsiteX7" fmla="*/ 6093973 w 6093973"/>
              <a:gd name="connsiteY7" fmla="*/ 952500 h 2286000"/>
              <a:gd name="connsiteX8" fmla="*/ 6093973 w 6093973"/>
              <a:gd name="connsiteY8" fmla="*/ 2286000 h 2286000"/>
              <a:gd name="connsiteX9" fmla="*/ 3338073 w 6093973"/>
              <a:gd name="connsiteY9" fmla="*/ 2286000 h 2286000"/>
              <a:gd name="connsiteX10" fmla="*/ 2156973 w 6093973"/>
              <a:gd name="connsiteY10" fmla="*/ 2286000 h 2286000"/>
              <a:gd name="connsiteX11" fmla="*/ 2156973 w 6093973"/>
              <a:gd name="connsiteY11" fmla="*/ 2286000 h 2286000"/>
              <a:gd name="connsiteX12" fmla="*/ 1369573 w 6093973"/>
              <a:gd name="connsiteY12" fmla="*/ 2286000 h 2286000"/>
              <a:gd name="connsiteX13" fmla="*/ 1379847 w 6093973"/>
              <a:gd name="connsiteY13" fmla="*/ 1156982 h 2286000"/>
              <a:gd name="connsiteX14" fmla="*/ 0 w 6093973"/>
              <a:gd name="connsiteY14" fmla="*/ 922669 h 2286000"/>
              <a:gd name="connsiteX15" fmla="*/ 1369573 w 6093973"/>
              <a:gd name="connsiteY15" fmla="*/ 984662 h 2286000"/>
              <a:gd name="connsiteX16" fmla="*/ 1369573 w 6093973"/>
              <a:gd name="connsiteY16" fmla="*/ 0 h 2286000"/>
              <a:gd name="connsiteX0" fmla="*/ 1876211 w 6600611"/>
              <a:gd name="connsiteY0" fmla="*/ 0 h 2286000"/>
              <a:gd name="connsiteX1" fmla="*/ 2663611 w 6600611"/>
              <a:gd name="connsiteY1" fmla="*/ 0 h 2286000"/>
              <a:gd name="connsiteX2" fmla="*/ 2663611 w 6600611"/>
              <a:gd name="connsiteY2" fmla="*/ 0 h 2286000"/>
              <a:gd name="connsiteX3" fmla="*/ 3844711 w 6600611"/>
              <a:gd name="connsiteY3" fmla="*/ 0 h 2286000"/>
              <a:gd name="connsiteX4" fmla="*/ 6600611 w 6600611"/>
              <a:gd name="connsiteY4" fmla="*/ 0 h 2286000"/>
              <a:gd name="connsiteX5" fmla="*/ 6600611 w 6600611"/>
              <a:gd name="connsiteY5" fmla="*/ 381000 h 2286000"/>
              <a:gd name="connsiteX6" fmla="*/ 6600611 w 6600611"/>
              <a:gd name="connsiteY6" fmla="*/ 381000 h 2286000"/>
              <a:gd name="connsiteX7" fmla="*/ 6600611 w 6600611"/>
              <a:gd name="connsiteY7" fmla="*/ 952500 h 2286000"/>
              <a:gd name="connsiteX8" fmla="*/ 6600611 w 6600611"/>
              <a:gd name="connsiteY8" fmla="*/ 2286000 h 2286000"/>
              <a:gd name="connsiteX9" fmla="*/ 3844711 w 6600611"/>
              <a:gd name="connsiteY9" fmla="*/ 2286000 h 2286000"/>
              <a:gd name="connsiteX10" fmla="*/ 2663611 w 6600611"/>
              <a:gd name="connsiteY10" fmla="*/ 2286000 h 2286000"/>
              <a:gd name="connsiteX11" fmla="*/ 2663611 w 6600611"/>
              <a:gd name="connsiteY11" fmla="*/ 2286000 h 2286000"/>
              <a:gd name="connsiteX12" fmla="*/ 1876211 w 6600611"/>
              <a:gd name="connsiteY12" fmla="*/ 2286000 h 2286000"/>
              <a:gd name="connsiteX13" fmla="*/ 1886485 w 6600611"/>
              <a:gd name="connsiteY13" fmla="*/ 1156982 h 2286000"/>
              <a:gd name="connsiteX14" fmla="*/ 0 w 6600611"/>
              <a:gd name="connsiteY14" fmla="*/ 1629030 h 2286000"/>
              <a:gd name="connsiteX15" fmla="*/ 1876211 w 6600611"/>
              <a:gd name="connsiteY15" fmla="*/ 984662 h 2286000"/>
              <a:gd name="connsiteX16" fmla="*/ 1876211 w 6600611"/>
              <a:gd name="connsiteY16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00611" h="2286000">
                <a:moveTo>
                  <a:pt x="1876211" y="0"/>
                </a:moveTo>
                <a:lnTo>
                  <a:pt x="2663611" y="0"/>
                </a:lnTo>
                <a:lnTo>
                  <a:pt x="2663611" y="0"/>
                </a:lnTo>
                <a:lnTo>
                  <a:pt x="3844711" y="0"/>
                </a:lnTo>
                <a:lnTo>
                  <a:pt x="6600611" y="0"/>
                </a:lnTo>
                <a:lnTo>
                  <a:pt x="6600611" y="381000"/>
                </a:lnTo>
                <a:lnTo>
                  <a:pt x="6600611" y="381000"/>
                </a:lnTo>
                <a:lnTo>
                  <a:pt x="6600611" y="952500"/>
                </a:lnTo>
                <a:lnTo>
                  <a:pt x="6600611" y="2286000"/>
                </a:lnTo>
                <a:lnTo>
                  <a:pt x="3844711" y="2286000"/>
                </a:lnTo>
                <a:lnTo>
                  <a:pt x="2663611" y="2286000"/>
                </a:lnTo>
                <a:lnTo>
                  <a:pt x="2663611" y="2286000"/>
                </a:lnTo>
                <a:lnTo>
                  <a:pt x="1876211" y="2286000"/>
                </a:lnTo>
                <a:cubicBezTo>
                  <a:pt x="1879636" y="1721635"/>
                  <a:pt x="1883060" y="1721347"/>
                  <a:pt x="1886485" y="1156982"/>
                </a:cubicBezTo>
                <a:lnTo>
                  <a:pt x="0" y="1629030"/>
                </a:lnTo>
                <a:lnTo>
                  <a:pt x="1876211" y="984662"/>
                </a:lnTo>
                <a:lnTo>
                  <a:pt x="1876211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92538" y="687000"/>
            <a:ext cx="2550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 smtClean="0"/>
              <a:t>Donau</a:t>
            </a:r>
            <a:r>
              <a:rPr lang="en-GB" sz="1200" dirty="0" smtClean="0"/>
              <a:t> at Passau (DE), 30/5/2013</a:t>
            </a:r>
            <a:endParaRPr lang="en-GB" sz="1200" dirty="0"/>
          </a:p>
        </p:txBody>
      </p:sp>
      <p:pic>
        <p:nvPicPr>
          <p:cNvPr id="10" name="Picture 3" descr="C:\Users\Florian\Downloads\Passau20130530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2457" y="2285662"/>
            <a:ext cx="4572000" cy="2185488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/>
          <p:nvPr/>
        </p:nvCxnSpPr>
        <p:spPr bwMode="auto">
          <a:xfrm flipH="1" flipV="1">
            <a:off x="6745581" y="2681416"/>
            <a:ext cx="680830" cy="2347784"/>
          </a:xfrm>
          <a:prstGeom prst="straightConnector1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502875" y="5519562"/>
            <a:ext cx="539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Although </a:t>
            </a:r>
            <a:r>
              <a:rPr lang="en-GB" dirty="0"/>
              <a:t>the flood was predicted it was not high </a:t>
            </a:r>
            <a:r>
              <a:rPr lang="en-GB" dirty="0" smtClean="0"/>
              <a:t>enough. Top </a:t>
            </a:r>
            <a:r>
              <a:rPr lang="en-GB" dirty="0"/>
              <a:t>discharge should have been 10000 </a:t>
            </a:r>
          </a:p>
        </p:txBody>
      </p:sp>
    </p:spTree>
    <p:extLst>
      <p:ext uri="{BB962C8B-B14F-4D97-AF65-F5344CB8AC3E}">
        <p14:creationId xmlns:p14="http://schemas.microsoft.com/office/powerpoint/2010/main" val="377881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Additional point information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1071777"/>
            <a:ext cx="4114800" cy="144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2843168"/>
            <a:ext cx="4114800" cy="144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625339"/>
            <a:ext cx="4114800" cy="144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096" y="1005794"/>
            <a:ext cx="3339693" cy="106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097" y="2251259"/>
            <a:ext cx="3339693" cy="1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575" y="805928"/>
            <a:ext cx="2217512" cy="33855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</a:rPr>
              <a:t>Upstream precipitation</a:t>
            </a:r>
            <a:endParaRPr lang="en-GB" sz="16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575" y="2588159"/>
            <a:ext cx="2217512" cy="33855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</a:rPr>
              <a:t>Upstream snowmelt</a:t>
            </a:r>
            <a:endParaRPr lang="en-GB" sz="16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575" y="4360344"/>
            <a:ext cx="2217512" cy="33855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</a:rPr>
              <a:t>Average temperature</a:t>
            </a:r>
            <a:endParaRPr lang="en-GB" sz="16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6847" y="784156"/>
            <a:ext cx="3243943" cy="33855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+mj-lt"/>
              </a:rPr>
              <a:t>Overview of threshold </a:t>
            </a:r>
            <a:r>
              <a:rPr lang="en-GB" sz="1600" dirty="0" err="1" smtClean="0">
                <a:latin typeface="+mj-lt"/>
              </a:rPr>
              <a:t>exceedances</a:t>
            </a:r>
            <a:endParaRPr lang="en-GB" sz="16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35017" y="2084841"/>
            <a:ext cx="2217512" cy="33855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+mj-lt"/>
              </a:rPr>
              <a:t>Persistence diagram</a:t>
            </a:r>
            <a:endParaRPr lang="en-GB" sz="1600" dirty="0"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53187" y="4204878"/>
            <a:ext cx="4114800" cy="1954530"/>
            <a:chOff x="4653187" y="4204878"/>
            <a:chExt cx="4114800" cy="1954530"/>
          </a:xfrm>
        </p:grpSpPr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3187" y="4204878"/>
              <a:ext cx="4114800" cy="1954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094512" y="4425660"/>
              <a:ext cx="1872344" cy="338554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+mj-lt"/>
                </a:rPr>
                <a:t>COSMO-LEPS ESP</a:t>
              </a:r>
              <a:endParaRPr lang="en-GB" sz="1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782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Play the game!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908297"/>
            <a:ext cx="7617338" cy="574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824</TotalTime>
  <Words>290</Words>
  <Application>Microsoft Office PowerPoint</Application>
  <PresentationFormat>On-screen Show (4:3)</PresentationFormat>
  <Paragraphs>58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AvantGarde Md BT</vt:lpstr>
      <vt:lpstr>Calibri</vt:lpstr>
      <vt:lpstr>Verdana</vt:lpstr>
      <vt:lpstr>ECMWF_widescreen</vt:lpstr>
      <vt:lpstr>PowerPoint Presentation</vt:lpstr>
      <vt:lpstr>Hydrology – modelling the water cycle on land</vt:lpstr>
      <vt:lpstr>Operational flood forecasting chain</vt:lpstr>
      <vt:lpstr>The European Flood Awareness System (EFAS)</vt:lpstr>
      <vt:lpstr>How do we actually do flooding prediction? Schematic view</vt:lpstr>
      <vt:lpstr>Flood warning for Passau, Germany 30 May 2013</vt:lpstr>
      <vt:lpstr>Additional point information</vt:lpstr>
      <vt:lpstr>Play the game!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Fredrik Wetterhall</cp:lastModifiedBy>
  <cp:revision>82</cp:revision>
  <cp:lastPrinted>2014-11-19T12:15:44Z</cp:lastPrinted>
  <dcterms:created xsi:type="dcterms:W3CDTF">2015-03-12T16:04:32Z</dcterms:created>
  <dcterms:modified xsi:type="dcterms:W3CDTF">2016-05-09T15:41:50Z</dcterms:modified>
</cp:coreProperties>
</file>