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5"/>
  </p:notesMasterIdLst>
  <p:handoutMasterIdLst>
    <p:handoutMasterId r:id="rId26"/>
  </p:handoutMasterIdLst>
  <p:sldIdLst>
    <p:sldId id="350" r:id="rId2"/>
    <p:sldId id="345" r:id="rId3"/>
    <p:sldId id="285" r:id="rId4"/>
    <p:sldId id="295" r:id="rId5"/>
    <p:sldId id="296" r:id="rId6"/>
    <p:sldId id="310" r:id="rId7"/>
    <p:sldId id="317" r:id="rId8"/>
    <p:sldId id="311" r:id="rId9"/>
    <p:sldId id="343" r:id="rId10"/>
    <p:sldId id="341" r:id="rId11"/>
    <p:sldId id="312" r:id="rId12"/>
    <p:sldId id="340" r:id="rId13"/>
    <p:sldId id="338" r:id="rId14"/>
    <p:sldId id="352" r:id="rId15"/>
    <p:sldId id="337" r:id="rId16"/>
    <p:sldId id="335" r:id="rId17"/>
    <p:sldId id="261" r:id="rId18"/>
    <p:sldId id="301" r:id="rId19"/>
    <p:sldId id="353" r:id="rId20"/>
    <p:sldId id="260" r:id="rId21"/>
    <p:sldId id="322" r:id="rId22"/>
    <p:sldId id="288" r:id="rId23"/>
    <p:sldId id="333" r:id="rId24"/>
  </p:sldIdLst>
  <p:sldSz cx="10287000" cy="6858000" type="35mm"/>
  <p:notesSz cx="9144000" cy="6858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"/>
        <a:ea typeface="+mn-ea"/>
        <a:cs typeface="+mn-cs"/>
      </a:defRPr>
    </a:lvl1pPr>
    <a:lvl2pPr marL="400978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"/>
        <a:ea typeface="+mn-ea"/>
        <a:cs typeface="+mn-cs"/>
      </a:defRPr>
    </a:lvl2pPr>
    <a:lvl3pPr marL="801958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"/>
        <a:ea typeface="+mn-ea"/>
        <a:cs typeface="+mn-cs"/>
      </a:defRPr>
    </a:lvl3pPr>
    <a:lvl4pPr marL="1202936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"/>
        <a:ea typeface="+mn-ea"/>
        <a:cs typeface="+mn-cs"/>
      </a:defRPr>
    </a:lvl4pPr>
    <a:lvl5pPr marL="1603914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Times"/>
        <a:ea typeface="+mn-ea"/>
        <a:cs typeface="+mn-cs"/>
      </a:defRPr>
    </a:lvl5pPr>
    <a:lvl6pPr marL="2004892" algn="l" defTabSz="801958" rtl="0" eaLnBrk="1" latinLnBrk="0" hangingPunct="1">
      <a:defRPr sz="2100" kern="1200">
        <a:solidFill>
          <a:schemeClr val="tx1"/>
        </a:solidFill>
        <a:latin typeface="Times"/>
        <a:ea typeface="+mn-ea"/>
        <a:cs typeface="+mn-cs"/>
      </a:defRPr>
    </a:lvl6pPr>
    <a:lvl7pPr marL="2405871" algn="l" defTabSz="801958" rtl="0" eaLnBrk="1" latinLnBrk="0" hangingPunct="1">
      <a:defRPr sz="2100" kern="1200">
        <a:solidFill>
          <a:schemeClr val="tx1"/>
        </a:solidFill>
        <a:latin typeface="Times"/>
        <a:ea typeface="+mn-ea"/>
        <a:cs typeface="+mn-cs"/>
      </a:defRPr>
    </a:lvl7pPr>
    <a:lvl8pPr marL="2806850" algn="l" defTabSz="801958" rtl="0" eaLnBrk="1" latinLnBrk="0" hangingPunct="1">
      <a:defRPr sz="2100" kern="1200">
        <a:solidFill>
          <a:schemeClr val="tx1"/>
        </a:solidFill>
        <a:latin typeface="Times"/>
        <a:ea typeface="+mn-ea"/>
        <a:cs typeface="+mn-cs"/>
      </a:defRPr>
    </a:lvl8pPr>
    <a:lvl9pPr marL="3207828" algn="l" defTabSz="801958" rtl="0" eaLnBrk="1" latinLnBrk="0" hangingPunct="1">
      <a:defRPr sz="21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9E7E9"/>
    <a:srgbClr val="E3E1E3"/>
    <a:srgbClr val="DFDDDF"/>
    <a:srgbClr val="00FFFF"/>
    <a:srgbClr val="FF33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97" autoAdjust="0"/>
    <p:restoredTop sz="94557" autoAdjust="0"/>
  </p:normalViewPr>
  <p:slideViewPr>
    <p:cSldViewPr>
      <p:cViewPr varScale="1">
        <p:scale>
          <a:sx n="88" d="100"/>
          <a:sy n="88" d="100"/>
        </p:scale>
        <p:origin x="-408" y="-102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13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540" y="-10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7.wmf"/><Relationship Id="rId1" Type="http://schemas.openxmlformats.org/officeDocument/2006/relationships/image" Target="../media/image22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7.wmf"/><Relationship Id="rId1" Type="http://schemas.openxmlformats.org/officeDocument/2006/relationships/image" Target="../media/image22.wmf"/><Relationship Id="rId4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157E724-3B72-4B2A-B50C-447F367C30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256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43188" y="514350"/>
            <a:ext cx="3857625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E72C1FB6-8397-46E2-999A-FD52F5C123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1486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40097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80195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120293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1603914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2004892" algn="l" defTabSz="80195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05871" algn="l" defTabSz="80195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06850" algn="l" defTabSz="80195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07828" algn="l" defTabSz="80195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784BC0-9002-4DF8-A667-4EA1D6F2F92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43188" y="514350"/>
            <a:ext cx="3857625" cy="2571750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25987" y="6381333"/>
            <a:ext cx="6399014" cy="282576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lIns="80195" tIns="40098" rIns="80195" bIns="40098" anchor="ctr"/>
          <a:lstStyle/>
          <a:p>
            <a:pPr algn="ctr" eaLnBrk="0" hangingPunct="0">
              <a:defRPr/>
            </a:pPr>
            <a:endParaRPr lang="en-US">
              <a:solidFill>
                <a:srgbClr val="3333FF"/>
              </a:solidFill>
              <a:latin typeface="Times" pitchFamily="18" charset="0"/>
            </a:endParaRPr>
          </a:p>
        </p:txBody>
      </p:sp>
      <p:pic>
        <p:nvPicPr>
          <p:cNvPr id="6" name="Picture 7" descr="ECMWF_new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9126" y="6310315"/>
            <a:ext cx="2344935" cy="374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429" y="304805"/>
            <a:ext cx="9127926" cy="708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5" y="1219201"/>
            <a:ext cx="9126141" cy="238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5" y="3760791"/>
            <a:ext cx="9126141" cy="2389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DA/SAT Training Course,   April 2012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BAF85-5B13-4AE6-9140-6201A5F786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5429" y="304805"/>
            <a:ext cx="9127926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9360" tIns="38983" rIns="79360" bIns="389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7510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5" y="1219204"/>
            <a:ext cx="9126141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79360" tIns="38983" rIns="79360" bIns="389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600075" y="6375400"/>
            <a:ext cx="6600825" cy="39528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0195" tIns="40098" rIns="80195" bIns="4009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1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GB" dirty="0" smtClean="0"/>
              <a:t>DA/SAT Training Course,   May 2011</a:t>
            </a:r>
          </a:p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5466755" y="6353177"/>
            <a:ext cx="1214437" cy="388939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80195" tIns="40098" rIns="80195" bIns="4009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1CE50E1-92F0-4004-BD94-90CBE58B52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+mj-lt"/>
          <a:ea typeface="+mj-ea"/>
          <a:cs typeface="+mj-cs"/>
        </a:defRPr>
      </a:lvl1pPr>
      <a:lvl2pPr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2pPr>
      <a:lvl3pPr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3pPr>
      <a:lvl4pPr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4pPr>
      <a:lvl5pPr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5pPr>
      <a:lvl6pPr marL="400978"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6pPr>
      <a:lvl7pPr marL="801958"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7pPr>
      <a:lvl8pPr marL="1202936"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8pPr>
      <a:lvl9pPr marL="1603914" algn="l" defTabSz="668297" rtl="0" eaLnBrk="0" fontAlgn="base" hangingPunct="0">
        <a:spcBef>
          <a:spcPct val="0"/>
        </a:spcBef>
        <a:spcAft>
          <a:spcPct val="0"/>
        </a:spcAft>
        <a:defRPr sz="2400">
          <a:solidFill>
            <a:srgbClr val="0F3692"/>
          </a:solidFill>
          <a:latin typeface="Arial Black" pitchFamily="34" charset="0"/>
        </a:defRPr>
      </a:lvl9pPr>
    </p:titleStyle>
    <p:bodyStyle>
      <a:lvl1pPr marL="254789" indent="-254789" algn="l" defTabSz="668297" rtl="0" eaLnBrk="0" fontAlgn="base" hangingPunct="0">
        <a:lnSpc>
          <a:spcPts val="2193"/>
        </a:lnSpc>
        <a:spcBef>
          <a:spcPct val="0"/>
        </a:spcBef>
        <a:spcAft>
          <a:spcPts val="877"/>
        </a:spcAft>
        <a:buClr>
          <a:schemeClr val="accent1"/>
        </a:buClr>
        <a:buSzPct val="100000"/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72475" indent="-250611" algn="l" defTabSz="668297" rtl="0" eaLnBrk="0" fontAlgn="base" hangingPunct="0">
        <a:spcBef>
          <a:spcPct val="0"/>
        </a:spcBef>
        <a:spcAft>
          <a:spcPts val="877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140283" indent="-300734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507847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4pPr>
      <a:lvl5pPr marL="1875410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5pPr>
      <a:lvl6pPr marL="2276389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6pPr>
      <a:lvl7pPr marL="2677368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7pPr>
      <a:lvl8pPr marL="3078344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8pPr>
      <a:lvl9pPr marL="3479325" indent="-200489" algn="l" defTabSz="668297" rtl="0" eaLnBrk="0" fontAlgn="base" hangingPunct="0">
        <a:lnSpc>
          <a:spcPts val="2280"/>
        </a:lnSpc>
        <a:spcBef>
          <a:spcPct val="0"/>
        </a:spcBef>
        <a:spcAft>
          <a:spcPts val="702"/>
        </a:spcAft>
        <a:buClr>
          <a:schemeClr val="bg2"/>
        </a:buClr>
        <a:buSzPct val="100000"/>
        <a:buFont typeface="Wingdings" pitchFamily="2" charset="2"/>
        <a:buChar char="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978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958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936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3914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4892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5871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6850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7828" algn="l" defTabSz="80195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33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US" dirty="0" smtClean="0">
              <a:latin typeface="+mn-lt"/>
            </a:endParaRP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3306" y="1000126"/>
            <a:ext cx="8658225" cy="1600200"/>
          </a:xfrm>
        </p:spPr>
        <p:txBody>
          <a:bodyPr/>
          <a:lstStyle/>
          <a:p>
            <a:pPr algn="ctr"/>
            <a:r>
              <a:rPr lang="en-US" sz="2700" dirty="0" err="1" smtClean="0">
                <a:solidFill>
                  <a:srgbClr val="0000FF"/>
                </a:solidFill>
                <a:latin typeface="Arial Black" pitchFamily="34" charset="0"/>
              </a:rPr>
              <a:t>Variational</a:t>
            </a:r>
            <a:r>
              <a:rPr lang="en-US" sz="2700" dirty="0" smtClean="0">
                <a:solidFill>
                  <a:srgbClr val="0000FF"/>
                </a:solidFill>
                <a:latin typeface="Arial Black" pitchFamily="34" charset="0"/>
              </a:rPr>
              <a:t> Quality Control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7718" y="2928940"/>
            <a:ext cx="6831209" cy="14859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Elias Holm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  <a:latin typeface="Arial" charset="0"/>
              </a:rPr>
              <a:t>Data Assimilation Section, ECMWF</a:t>
            </a:r>
          </a:p>
          <a:p>
            <a:pPr marL="0" indent="0" algn="ctr">
              <a:buNone/>
            </a:pPr>
            <a:endParaRPr lang="en-US" dirty="0" smtClean="0">
              <a:solidFill>
                <a:srgbClr val="0000FF"/>
              </a:solidFill>
              <a:latin typeface="Arial" charset="0"/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0000FF"/>
              </a:solidFill>
              <a:latin typeface="Arial" charset="0"/>
            </a:endParaRPr>
          </a:p>
          <a:p>
            <a:pPr marL="0" indent="0" algn="ctr">
              <a:buNone/>
            </a:pP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Acknowledgements to Lars </a:t>
            </a:r>
            <a:r>
              <a:rPr lang="en-US" sz="1800" dirty="0" err="1" smtClean="0">
                <a:solidFill>
                  <a:srgbClr val="0000FF"/>
                </a:solidFill>
                <a:latin typeface="Arial" charset="0"/>
              </a:rPr>
              <a:t>Isaksen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, Christina </a:t>
            </a:r>
            <a:r>
              <a:rPr lang="en-US" sz="1800" dirty="0" err="1" smtClean="0">
                <a:solidFill>
                  <a:srgbClr val="0000FF"/>
                </a:solidFill>
                <a:latin typeface="Arial" charset="0"/>
              </a:rPr>
              <a:t>Tavolato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 and                                        Erik </a:t>
            </a:r>
            <a:r>
              <a:rPr lang="en-US" sz="1800" dirty="0" err="1" smtClean="0">
                <a:solidFill>
                  <a:srgbClr val="0000FF"/>
                </a:solidFill>
                <a:latin typeface="Arial" charset="0"/>
              </a:rPr>
              <a:t>Andersson</a:t>
            </a:r>
            <a:r>
              <a:rPr lang="en-US" sz="1800" dirty="0" smtClean="0">
                <a:solidFill>
                  <a:srgbClr val="0000FF"/>
                </a:solidFill>
                <a:latin typeface="Arial" charset="0"/>
              </a:rPr>
              <a:t>, ECMWF</a:t>
            </a:r>
          </a:p>
          <a:p>
            <a:pPr marL="0" indent="0" algn="ctr">
              <a:buNone/>
            </a:pPr>
            <a:endParaRPr lang="en-US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US" dirty="0">
              <a:latin typeface="+mn-lt"/>
            </a:endParaRPr>
          </a:p>
        </p:txBody>
      </p:sp>
      <p:sp>
        <p:nvSpPr>
          <p:cNvPr id="130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Probability of gross error</a:t>
            </a:r>
          </a:p>
        </p:txBody>
      </p:sp>
      <p:sp>
        <p:nvSpPr>
          <p:cNvPr id="1300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1" y="1193800"/>
            <a:ext cx="9586913" cy="10160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latin typeface="Arial" charset="0"/>
              </a:rPr>
              <a:t>The term modifying the gradient (on the previous slide) can be shown to be equal to:</a:t>
            </a:r>
            <a:endParaRPr lang="en-US" baseline="30000" smtClean="0">
              <a:latin typeface="Arial" charset="0"/>
            </a:endParaRPr>
          </a:p>
        </p:txBody>
      </p:sp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622259" y="2387602"/>
          <a:ext cx="2482454" cy="8318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4" name="Equation" r:id="rId3" imgW="1143000" imgH="431640" progId="Equation.3">
                  <p:embed/>
                </p:oleObj>
              </mc:Choice>
              <mc:Fallback>
                <p:oleObj name="Equation" r:id="rId3" imgW="11430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2259" y="2387602"/>
                        <a:ext cx="2482454" cy="83185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1" name="Object 3"/>
          <p:cNvGraphicFramePr>
            <a:graphicFrameLocks noChangeAspect="1"/>
          </p:cNvGraphicFramePr>
          <p:nvPr/>
        </p:nvGraphicFramePr>
        <p:xfrm>
          <a:off x="6695482" y="3713170"/>
          <a:ext cx="1464468" cy="369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5" name="Equation" r:id="rId5" imgW="622080" imgH="177480" progId="Equation.3">
                  <p:embed/>
                </p:oleObj>
              </mc:Choice>
              <mc:Fallback>
                <p:oleObj name="Equation" r:id="rId5" imgW="622080" imgH="177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5482" y="3713170"/>
                        <a:ext cx="1464468" cy="369886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052" name="Object 4"/>
          <p:cNvGraphicFramePr>
            <a:graphicFrameLocks noChangeAspect="1"/>
          </p:cNvGraphicFramePr>
          <p:nvPr/>
        </p:nvGraphicFramePr>
        <p:xfrm>
          <a:off x="6695483" y="4165600"/>
          <a:ext cx="2050256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76" name="Equation" r:id="rId7" imgW="927000" imgH="241200" progId="Equation.3">
                  <p:embed/>
                </p:oleObj>
              </mc:Choice>
              <mc:Fallback>
                <p:oleObj name="Equation" r:id="rId7" imgW="92700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5483" y="4165600"/>
                        <a:ext cx="2050256" cy="4714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0056" name="Rectangle 9"/>
          <p:cNvSpPr>
            <a:spLocks noChangeArrowheads="1"/>
          </p:cNvSpPr>
          <p:nvPr/>
        </p:nvSpPr>
        <p:spPr bwMode="auto">
          <a:xfrm>
            <a:off x="242894" y="2311400"/>
            <a:ext cx="644009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spcBef>
                <a:spcPct val="20000"/>
              </a:spcBef>
            </a:pPr>
            <a:r>
              <a:rPr lang="en-US" sz="1800" dirty="0">
                <a:solidFill>
                  <a:schemeClr val="accent2"/>
                </a:solidFill>
              </a:rPr>
              <a:t>the </a:t>
            </a:r>
            <a:r>
              <a:rPr lang="en-US" sz="1800" i="1" dirty="0">
                <a:solidFill>
                  <a:schemeClr val="accent2"/>
                </a:solidFill>
              </a:rPr>
              <a:t>a-posteriori</a:t>
            </a:r>
            <a:r>
              <a:rPr lang="en-US" sz="1800" dirty="0">
                <a:solidFill>
                  <a:schemeClr val="accent2"/>
                </a:solidFill>
              </a:rPr>
              <a:t> probability of gross error </a:t>
            </a:r>
            <a:r>
              <a:rPr lang="en-US" sz="1800" i="1" dirty="0"/>
              <a:t>P</a:t>
            </a:r>
            <a:r>
              <a:rPr lang="en-US" sz="1800" dirty="0">
                <a:solidFill>
                  <a:schemeClr val="accent2"/>
                </a:solidFill>
              </a:rPr>
              <a:t>, given </a:t>
            </a:r>
            <a:r>
              <a:rPr lang="en-US" sz="1800" i="1" dirty="0"/>
              <a:t>x</a:t>
            </a:r>
            <a:r>
              <a:rPr lang="en-US" sz="1800" dirty="0">
                <a:solidFill>
                  <a:schemeClr val="accent2"/>
                </a:solidFill>
              </a:rPr>
              <a:t> and assuming that </a:t>
            </a:r>
            <a:r>
              <a:rPr lang="en-US" sz="1800" i="1" dirty="0" err="1"/>
              <a:t>Hx</a:t>
            </a:r>
            <a:r>
              <a:rPr lang="en-US" sz="1800" dirty="0">
                <a:solidFill>
                  <a:schemeClr val="accent2"/>
                </a:solidFill>
              </a:rPr>
              <a:t> is correct</a:t>
            </a:r>
            <a:r>
              <a:rPr lang="en-US" sz="1800" dirty="0"/>
              <a:t> (see </a:t>
            </a:r>
            <a:r>
              <a:rPr lang="en-US" sz="1800" dirty="0" err="1"/>
              <a:t>Ingleby</a:t>
            </a:r>
            <a:r>
              <a:rPr lang="en-US" sz="1800" dirty="0"/>
              <a:t> and </a:t>
            </a:r>
            <a:r>
              <a:rPr lang="en-US" sz="1800" dirty="0" err="1"/>
              <a:t>Lorenc</a:t>
            </a:r>
            <a:r>
              <a:rPr lang="en-US" sz="1800" dirty="0"/>
              <a:t> 1993)</a:t>
            </a:r>
          </a:p>
          <a:p>
            <a:pPr marL="300734" indent="-300734" eaLnBrk="0" hangingPunct="0">
              <a:spcBef>
                <a:spcPct val="20000"/>
              </a:spcBef>
            </a:pPr>
            <a:endParaRPr lang="en-US" sz="1800" dirty="0"/>
          </a:p>
          <a:p>
            <a:pPr marL="300734" indent="-300734" eaLnBrk="0" hangingPunct="0">
              <a:spcBef>
                <a:spcPct val="20000"/>
              </a:spcBef>
            </a:pPr>
            <a:r>
              <a:rPr lang="en-US" sz="1800" dirty="0"/>
              <a:t>Furthermore, we can define a </a:t>
            </a:r>
            <a:r>
              <a:rPr lang="en-US" sz="1800" dirty="0" err="1"/>
              <a:t>VarQC</a:t>
            </a:r>
            <a:r>
              <a:rPr lang="en-US" sz="1800" dirty="0"/>
              <a:t> weight </a:t>
            </a:r>
            <a:r>
              <a:rPr lang="en-US" sz="1800" i="1" dirty="0"/>
              <a:t>W</a:t>
            </a:r>
            <a:r>
              <a:rPr lang="en-US" sz="1800" dirty="0"/>
              <a:t>:</a:t>
            </a:r>
          </a:p>
          <a:p>
            <a:pPr marL="300734" indent="-300734" eaLnBrk="0" hangingPunct="0">
              <a:spcBef>
                <a:spcPct val="20000"/>
              </a:spcBef>
            </a:pPr>
            <a:r>
              <a:rPr lang="en-US" sz="1800" dirty="0"/>
              <a:t>It is the factor by which the gradient’s magnitude is reduced.</a:t>
            </a:r>
            <a:endParaRPr lang="en-US" sz="1800" baseline="30000" dirty="0"/>
          </a:p>
        </p:txBody>
      </p:sp>
      <p:sp>
        <p:nvSpPr>
          <p:cNvPr id="130057" name="Rectangle 10"/>
          <p:cNvSpPr>
            <a:spLocks noChangeArrowheads="1"/>
          </p:cNvSpPr>
          <p:nvPr/>
        </p:nvSpPr>
        <p:spPr bwMode="auto">
          <a:xfrm>
            <a:off x="357191" y="5016501"/>
            <a:ext cx="9401175" cy="1270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accent2"/>
                </a:solidFill>
              </a:rPr>
              <a:t>Data which are found likely to be incorrect (P</a:t>
            </a:r>
            <a:r>
              <a:rPr lang="en-US" sz="1800" dirty="0">
                <a:solidFill>
                  <a:schemeClr val="accent2"/>
                </a:solidFill>
                <a:cs typeface="Times New Roman" pitchFamily="18" charset="0"/>
                <a:sym typeface="WP MathA"/>
              </a:rPr>
              <a:t>≈</a:t>
            </a:r>
            <a:r>
              <a:rPr lang="en-US" sz="1800" dirty="0">
                <a:solidFill>
                  <a:schemeClr val="accent2"/>
                </a:solidFill>
                <a:sym typeface="WP MathA"/>
              </a:rPr>
              <a:t>1) are given reduced weight in the analysis.</a:t>
            </a:r>
          </a:p>
          <a:p>
            <a:pPr marL="300734" indent="-300734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chemeClr val="accent2"/>
                </a:solidFill>
                <a:sym typeface="WP MathA"/>
              </a:rPr>
              <a:t>Data which are found likely to be correct (P </a:t>
            </a:r>
            <a:r>
              <a:rPr lang="en-US" sz="1800" dirty="0">
                <a:solidFill>
                  <a:schemeClr val="accent2"/>
                </a:solidFill>
                <a:cs typeface="Times New Roman" pitchFamily="18" charset="0"/>
                <a:sym typeface="WP MathA"/>
              </a:rPr>
              <a:t>≈</a:t>
            </a:r>
            <a:r>
              <a:rPr lang="en-US" sz="1800" dirty="0">
                <a:solidFill>
                  <a:schemeClr val="accent2"/>
                </a:solidFill>
                <a:sym typeface="WP MathA"/>
              </a:rPr>
              <a:t> 0) are given the weight they would have had using purely Gaussian observation error </a:t>
            </a:r>
            <a:r>
              <a:rPr lang="en-US" sz="1800" dirty="0" err="1">
                <a:solidFill>
                  <a:schemeClr val="accent2"/>
                </a:solidFill>
                <a:sym typeface="WP MathA"/>
              </a:rPr>
              <a:t>pdf</a:t>
            </a:r>
            <a:r>
              <a:rPr lang="en-US" sz="1800" dirty="0">
                <a:solidFill>
                  <a:schemeClr val="accent2"/>
                </a:solidFill>
                <a:sym typeface="WP MathA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2351FB6E-B77A-4736-8141-A3B42CD743AD}" type="slidenum">
              <a:rPr lang="en-GB"/>
              <a:pPr>
                <a:defRPr/>
              </a:pPr>
              <a:t>11</a:t>
            </a:fld>
            <a:endParaRPr lang="en-GB"/>
          </a:p>
        </p:txBody>
      </p:sp>
      <p:sp>
        <p:nvSpPr>
          <p:cNvPr id="147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7224" y="260350"/>
            <a:ext cx="4454128" cy="609600"/>
          </a:xfrm>
          <a:ln w="25400"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en-US" sz="2100" dirty="0" smtClean="0">
                <a:latin typeface="Arial Black" pitchFamily="34" charset="0"/>
              </a:rPr>
              <a:t>Gaussian + flat PDF</a:t>
            </a:r>
            <a:endParaRPr lang="en-US" sz="1500" dirty="0" smtClean="0">
              <a:latin typeface="Arial Black" pitchFamily="34" charset="0"/>
            </a:endParaRPr>
          </a:p>
        </p:txBody>
      </p:sp>
      <p:pic>
        <p:nvPicPr>
          <p:cNvPr id="147460" name="Picture 3" descr="VarQC1a"/>
          <p:cNvPicPr>
            <a:picLocks noChangeAspect="1" noChangeArrowheads="1"/>
          </p:cNvPicPr>
          <p:nvPr/>
        </p:nvPicPr>
        <p:blipFill>
          <a:blip r:embed="rId2" cstate="print"/>
          <a:srcRect l="4576" t="12123" r="8936" b="8250"/>
          <a:stretch>
            <a:fillRect/>
          </a:stretch>
        </p:blipFill>
        <p:spPr bwMode="auto">
          <a:xfrm>
            <a:off x="517925" y="1284290"/>
            <a:ext cx="4561284" cy="483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461" name="Picture 4" descr="VarQC1b"/>
          <p:cNvPicPr>
            <a:picLocks noChangeAspect="1" noChangeArrowheads="1"/>
          </p:cNvPicPr>
          <p:nvPr/>
        </p:nvPicPr>
        <p:blipFill>
          <a:blip r:embed="rId3" cstate="print"/>
          <a:srcRect l="5011" t="13132" r="9151" b="8417"/>
          <a:stretch>
            <a:fillRect/>
          </a:stretch>
        </p:blipFill>
        <p:spPr bwMode="auto">
          <a:xfrm>
            <a:off x="5143500" y="1281115"/>
            <a:ext cx="4616649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62" name="Text Box 5"/>
          <p:cNvSpPr txBox="1">
            <a:spLocks noChangeArrowheads="1"/>
          </p:cNvSpPr>
          <p:nvPr/>
        </p:nvSpPr>
        <p:spPr bwMode="auto">
          <a:xfrm>
            <a:off x="8393912" y="3933495"/>
            <a:ext cx="1153715" cy="31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500" b="1" dirty="0">
                <a:solidFill>
                  <a:schemeClr val="accent2"/>
                </a:solidFill>
                <a:latin typeface="Times New Roman" pitchFamily="18" charset="0"/>
              </a:rPr>
              <a:t>Gradient</a:t>
            </a:r>
          </a:p>
        </p:txBody>
      </p:sp>
      <p:sp>
        <p:nvSpPr>
          <p:cNvPr id="147463" name="Text Box 6"/>
          <p:cNvSpPr txBox="1">
            <a:spLocks noChangeArrowheads="1"/>
          </p:cNvSpPr>
          <p:nvPr/>
        </p:nvSpPr>
        <p:spPr bwMode="auto">
          <a:xfrm>
            <a:off x="3736188" y="3984296"/>
            <a:ext cx="1153715" cy="31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500" b="1" dirty="0">
                <a:solidFill>
                  <a:schemeClr val="accent2"/>
                </a:solidFill>
                <a:latin typeface="Times New Roman" pitchFamily="18" charset="0"/>
              </a:rPr>
              <a:t>Gradient</a:t>
            </a:r>
          </a:p>
        </p:txBody>
      </p:sp>
      <p:sp>
        <p:nvSpPr>
          <p:cNvPr id="147464" name="Text Box 7"/>
          <p:cNvSpPr txBox="1">
            <a:spLocks noChangeArrowheads="1"/>
          </p:cNvSpPr>
          <p:nvPr/>
        </p:nvSpPr>
        <p:spPr bwMode="auto">
          <a:xfrm>
            <a:off x="8136736" y="5000295"/>
            <a:ext cx="1410891" cy="31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500" b="1" dirty="0">
                <a:solidFill>
                  <a:srgbClr val="66FF33"/>
                </a:solidFill>
                <a:latin typeface="Times New Roman" pitchFamily="18" charset="0"/>
              </a:rPr>
              <a:t>QC Weight</a:t>
            </a:r>
          </a:p>
        </p:txBody>
      </p:sp>
      <p:sp>
        <p:nvSpPr>
          <p:cNvPr id="147465" name="Text Box 8"/>
          <p:cNvSpPr txBox="1">
            <a:spLocks noChangeArrowheads="1"/>
          </p:cNvSpPr>
          <p:nvPr/>
        </p:nvSpPr>
        <p:spPr bwMode="auto">
          <a:xfrm>
            <a:off x="3464721" y="5025697"/>
            <a:ext cx="1425178" cy="3118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500" b="1" dirty="0">
                <a:solidFill>
                  <a:srgbClr val="66FF33"/>
                </a:solidFill>
                <a:latin typeface="Times New Roman" pitchFamily="18" charset="0"/>
              </a:rPr>
              <a:t>QC Weight</a:t>
            </a:r>
          </a:p>
        </p:txBody>
      </p:sp>
      <p:sp>
        <p:nvSpPr>
          <p:cNvPr id="147466" name="Rectangle 9"/>
          <p:cNvSpPr>
            <a:spLocks noChangeArrowheads="1"/>
          </p:cNvSpPr>
          <p:nvPr/>
        </p:nvSpPr>
        <p:spPr bwMode="auto">
          <a:xfrm>
            <a:off x="5223874" y="260350"/>
            <a:ext cx="4454128" cy="6096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algn="ctr" defTabSz="668297" eaLnBrk="0" hangingPunct="0"/>
            <a:r>
              <a:rPr lang="en-US" dirty="0">
                <a:solidFill>
                  <a:srgbClr val="0F3692"/>
                </a:solidFill>
                <a:latin typeface="Arial Black" pitchFamily="34" charset="0"/>
              </a:rPr>
              <a:t>Sum of 2 Gaussians</a:t>
            </a:r>
            <a:endParaRPr lang="en-US" sz="1500" dirty="0">
              <a:solidFill>
                <a:srgbClr val="0F369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GB" dirty="0" smtClean="0"/>
          </a:p>
        </p:txBody>
      </p:sp>
      <p:sp>
        <p:nvSpPr>
          <p:cNvPr id="129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Application</a:t>
            </a:r>
          </a:p>
        </p:txBody>
      </p:sp>
      <p:sp>
        <p:nvSpPr>
          <p:cNvPr id="129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1"/>
            <a:ext cx="9429750" cy="13335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latin typeface="Arial" charset="0"/>
              </a:rPr>
              <a:t>In the case of many observations, all with uncorrelated errors, </a:t>
            </a:r>
            <a:r>
              <a:rPr lang="en-US" i="1" smtClean="0">
                <a:latin typeface="Arial" charset="0"/>
              </a:rPr>
              <a:t>Jo</a:t>
            </a:r>
            <a:r>
              <a:rPr lang="en-US" baseline="30000" smtClean="0">
                <a:latin typeface="Arial" charset="0"/>
              </a:rPr>
              <a:t>QC</a:t>
            </a:r>
            <a:r>
              <a:rPr lang="en-US" smtClean="0">
                <a:latin typeface="Arial" charset="0"/>
              </a:rPr>
              <a:t> is computed as a sum (over the observations </a:t>
            </a:r>
            <a:r>
              <a:rPr lang="en-US" i="1" smtClean="0">
                <a:latin typeface="Arial" charset="0"/>
              </a:rPr>
              <a:t>i</a:t>
            </a:r>
            <a:r>
              <a:rPr lang="en-US" smtClean="0">
                <a:latin typeface="Arial" charset="0"/>
              </a:rPr>
              <a:t>) of independent cost function contributions:</a:t>
            </a:r>
          </a:p>
        </p:txBody>
      </p:sp>
      <p:sp>
        <p:nvSpPr>
          <p:cNvPr id="129030" name="Rectangle 4"/>
          <p:cNvSpPr>
            <a:spLocks noChangeArrowheads="1"/>
          </p:cNvSpPr>
          <p:nvPr/>
        </p:nvSpPr>
        <p:spPr bwMode="auto">
          <a:xfrm>
            <a:off x="414337" y="3721102"/>
            <a:ext cx="942975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algn="just" eaLnBrk="0" hangingPunct="0">
              <a:spcBef>
                <a:spcPct val="20000"/>
              </a:spcBef>
            </a:pPr>
            <a:r>
              <a:rPr lang="en-US" sz="1800" dirty="0"/>
              <a:t>The global set of observational data includes a variety of observed quantities, as used by the </a:t>
            </a:r>
            <a:r>
              <a:rPr lang="en-US" sz="1800" dirty="0" err="1"/>
              <a:t>variational</a:t>
            </a:r>
            <a:r>
              <a:rPr lang="en-US" sz="1800" dirty="0"/>
              <a:t> scheme through their respective observation operators. All are quality controlled together, as part of the main 4D-Var estimation.</a:t>
            </a:r>
          </a:p>
        </p:txBody>
      </p:sp>
      <p:sp>
        <p:nvSpPr>
          <p:cNvPr id="129031" name="Rectangle 5"/>
          <p:cNvSpPr>
            <a:spLocks noChangeArrowheads="1"/>
          </p:cNvSpPr>
          <p:nvPr/>
        </p:nvSpPr>
        <p:spPr bwMode="auto">
          <a:xfrm>
            <a:off x="1528764" y="5270500"/>
            <a:ext cx="7358063" cy="787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algn="ctr" eaLnBrk="0" hangingPunct="0">
              <a:spcBef>
                <a:spcPct val="20000"/>
              </a:spcBef>
            </a:pPr>
            <a:r>
              <a:rPr lang="en-US" dirty="0">
                <a:solidFill>
                  <a:schemeClr val="accent2"/>
                </a:solidFill>
              </a:rPr>
              <a:t>The application of </a:t>
            </a:r>
            <a:r>
              <a:rPr lang="en-US" dirty="0" err="1">
                <a:solidFill>
                  <a:schemeClr val="accent2"/>
                </a:solidFill>
              </a:rPr>
              <a:t>VarQC</a:t>
            </a:r>
            <a:r>
              <a:rPr lang="en-US" dirty="0">
                <a:solidFill>
                  <a:schemeClr val="accent2"/>
                </a:solidFill>
              </a:rPr>
              <a:t> is always in terms of the observed quantity.</a:t>
            </a:r>
          </a:p>
        </p:txBody>
      </p:sp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541146" y="2619378"/>
          <a:ext cx="9102924" cy="809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34" name="Equation" r:id="rId3" imgW="3416040" imgH="342720" progId="Equation.3">
                  <p:embed/>
                </p:oleObj>
              </mc:Choice>
              <mc:Fallback>
                <p:oleObj name="Equation" r:id="rId3" imgW="3416040" imgH="3427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146" y="2619378"/>
                        <a:ext cx="9102924" cy="8096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US" dirty="0" smtClean="0">
              <a:latin typeface="+mn-lt"/>
            </a:endParaRPr>
          </a:p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Tuning the rejection limit</a:t>
            </a:r>
          </a:p>
        </p:txBody>
      </p:sp>
      <p:pic>
        <p:nvPicPr>
          <p:cNvPr id="145411" name="Picture 3" descr="figure4a"/>
          <p:cNvPicPr>
            <a:picLocks noChangeAspect="1" noChangeArrowheads="1"/>
          </p:cNvPicPr>
          <p:nvPr/>
        </p:nvPicPr>
        <p:blipFill>
          <a:blip r:embed="rId2" cstate="print"/>
          <a:srcRect l="5051" t="5664" r="10774" b="6535"/>
          <a:stretch>
            <a:fillRect/>
          </a:stretch>
        </p:blipFill>
        <p:spPr bwMode="auto">
          <a:xfrm>
            <a:off x="403626" y="3086103"/>
            <a:ext cx="4511279" cy="323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12" name="Picture 4" descr="figure4b"/>
          <p:cNvPicPr>
            <a:picLocks noChangeAspect="1" noChangeArrowheads="1"/>
          </p:cNvPicPr>
          <p:nvPr/>
        </p:nvPicPr>
        <p:blipFill>
          <a:blip r:embed="rId3" cstate="print"/>
          <a:srcRect l="10101" t="6100" r="11784" b="4793"/>
          <a:stretch>
            <a:fillRect/>
          </a:stretch>
        </p:blipFill>
        <p:spPr bwMode="auto">
          <a:xfrm>
            <a:off x="5414964" y="2959103"/>
            <a:ext cx="4300537" cy="337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413" name="Text Box 5"/>
          <p:cNvSpPr txBox="1">
            <a:spLocks noChangeArrowheads="1"/>
          </p:cNvSpPr>
          <p:nvPr/>
        </p:nvSpPr>
        <p:spPr bwMode="auto">
          <a:xfrm>
            <a:off x="267897" y="1347127"/>
            <a:ext cx="4704160" cy="149675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800" dirty="0">
                <a:solidFill>
                  <a:schemeClr val="tx2"/>
                </a:solidFill>
              </a:rPr>
              <a:t>The histogram on the left has been transformed (right) such that the Gaussian part appears as a pair of straight lines forming a ‘V’ at zero.</a:t>
            </a:r>
          </a:p>
          <a:p>
            <a:pPr algn="ctr" eaLnBrk="0" hangingPunct="0"/>
            <a:r>
              <a:rPr lang="en-US" sz="1800" dirty="0">
                <a:solidFill>
                  <a:schemeClr val="tx2"/>
                </a:solidFill>
              </a:rPr>
              <a:t>The slope of the lines gives the Std deviation of the Gaussian.</a:t>
            </a:r>
          </a:p>
        </p:txBody>
      </p:sp>
      <p:sp>
        <p:nvSpPr>
          <p:cNvPr id="145414" name="Text Box 6"/>
          <p:cNvSpPr txBox="1">
            <a:spLocks noChangeArrowheads="1"/>
          </p:cNvSpPr>
          <p:nvPr/>
        </p:nvSpPr>
        <p:spPr bwMode="auto">
          <a:xfrm>
            <a:off x="5725717" y="1504932"/>
            <a:ext cx="3693319" cy="10350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500" dirty="0">
                <a:solidFill>
                  <a:schemeClr val="accent2"/>
                </a:solidFill>
              </a:rPr>
              <a:t>The rejection limit can be chosen to be where the actual distribution is some distance away from the ‘V’ - around 6 to 7 K in this case, would be appropriate.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9480782C-0BD1-444B-8D04-31100271D7FA}" type="slidenum">
              <a:rPr lang="en-GB"/>
              <a:pPr>
                <a:defRPr/>
              </a:pPr>
              <a:t>14</a:t>
            </a:fld>
            <a:endParaRPr lang="en-GB"/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2816428" y="2546354"/>
          <a:ext cx="32325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62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428" y="2546354"/>
                        <a:ext cx="323253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1984150" y="980733"/>
          <a:ext cx="5186362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63" name="Equation" r:id="rId5" imgW="2057400" imgH="558720" progId="Equation.3">
                  <p:embed/>
                </p:oleObj>
              </mc:Choice>
              <mc:Fallback>
                <p:oleObj name="Equation" r:id="rId5" imgW="2057400" imgH="558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150" y="980733"/>
                        <a:ext cx="5186362" cy="125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35" name="Rectangle 9"/>
          <p:cNvSpPr>
            <a:spLocks noGrp="1" noChangeArrowheads="1"/>
          </p:cNvSpPr>
          <p:nvPr>
            <p:ph type="title"/>
          </p:nvPr>
        </p:nvSpPr>
        <p:spPr>
          <a:xfrm>
            <a:off x="555429" y="304805"/>
            <a:ext cx="9529762" cy="708025"/>
          </a:xfrm>
        </p:spPr>
        <p:txBody>
          <a:bodyPr/>
          <a:lstStyle/>
          <a:p>
            <a:r>
              <a:rPr lang="en-US" sz="2200" dirty="0" smtClean="0">
                <a:latin typeface="Arial Black" pitchFamily="34" charset="0"/>
              </a:rPr>
              <a:t>Transforming the Gaussian </a:t>
            </a:r>
            <a:r>
              <a:rPr lang="en-US" sz="2200" dirty="0" err="1" smtClean="0">
                <a:latin typeface="Arial Black" pitchFamily="34" charset="0"/>
              </a:rPr>
              <a:t>pdf</a:t>
            </a:r>
            <a:endParaRPr lang="en-US" sz="2200" dirty="0" smtClean="0">
              <a:latin typeface="Arial Black" pitchFamily="34" charset="0"/>
            </a:endParaRPr>
          </a:p>
        </p:txBody>
      </p:sp>
      <p:sp>
        <p:nvSpPr>
          <p:cNvPr id="77836" name="Text Box 10"/>
          <p:cNvSpPr txBox="1">
            <a:spLocks noChangeArrowheads="1"/>
          </p:cNvSpPr>
          <p:nvPr/>
        </p:nvSpPr>
        <p:spPr bwMode="auto">
          <a:xfrm>
            <a:off x="1903146" y="4899063"/>
            <a:ext cx="4332684" cy="101969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eaLnBrk="0" hangingPunct="0"/>
            <a:r>
              <a:rPr lang="en-US" sz="1500" b="1" dirty="0">
                <a:latin typeface="Times New Roman" pitchFamily="18" charset="0"/>
              </a:rPr>
              <a:t>y: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dirty="0">
                <a:latin typeface="Times New Roman" pitchFamily="18" charset="0"/>
              </a:rPr>
              <a:t>x: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represents the model/analysis variables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>
                <a:latin typeface="Times New Roman" pitchFamily="18" charset="0"/>
              </a:rPr>
              <a:t>H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operators</a:t>
            </a:r>
            <a:endParaRPr lang="en-US" sz="15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 err="1">
                <a:latin typeface="Times New Roman" pitchFamily="18" charset="0"/>
                <a:cs typeface="Times New Roman" pitchFamily="18" charset="0"/>
                <a:sym typeface="WP Greek Century"/>
              </a:rPr>
              <a:t>σ</a:t>
            </a:r>
            <a:r>
              <a:rPr lang="en-US" sz="1500" b="1" i="1" baseline="-25000" dirty="0" err="1">
                <a:latin typeface="Times New Roman" pitchFamily="18" charset="0"/>
                <a:sym typeface="WP Greek Century"/>
              </a:rPr>
              <a:t>o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error standard deviation</a:t>
            </a:r>
          </a:p>
        </p:txBody>
      </p:sp>
      <p:graphicFrame>
        <p:nvGraphicFramePr>
          <p:cNvPr id="150532" name="Object 4"/>
          <p:cNvGraphicFramePr>
            <a:graphicFrameLocks noChangeAspect="1"/>
          </p:cNvGraphicFramePr>
          <p:nvPr/>
        </p:nvGraphicFramePr>
        <p:xfrm>
          <a:off x="1822131" y="3501013"/>
          <a:ext cx="5679282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64" name="Equation" r:id="rId7" imgW="2006280" imgH="482400" progId="Equation.3">
                  <p:embed/>
                </p:oleObj>
              </mc:Choice>
              <mc:Fallback>
                <p:oleObj name="Equation" r:id="rId7" imgW="2006280" imgH="48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131" y="3501013"/>
                        <a:ext cx="5679282" cy="1128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533" name="Object 5"/>
          <p:cNvGraphicFramePr>
            <a:graphicFrameLocks noChangeAspect="1"/>
          </p:cNvGraphicFramePr>
          <p:nvPr/>
        </p:nvGraphicFramePr>
        <p:xfrm>
          <a:off x="1984151" y="2348883"/>
          <a:ext cx="5248870" cy="118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565" name="Equation" r:id="rId9" imgW="1854000" imgH="507960" progId="Equation.3">
                  <p:embed/>
                </p:oleObj>
              </mc:Choice>
              <mc:Fallback>
                <p:oleObj name="Equation" r:id="rId9" imgW="185400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151" y="2348883"/>
                        <a:ext cx="5248870" cy="11890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US" dirty="0" smtClean="0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Tuning example</a:t>
            </a:r>
          </a:p>
        </p:txBody>
      </p:sp>
      <p:pic>
        <p:nvPicPr>
          <p:cNvPr id="146435" name="Picture 3" descr="figure5a"/>
          <p:cNvPicPr>
            <a:picLocks noChangeAspect="1" noChangeArrowheads="1"/>
          </p:cNvPicPr>
          <p:nvPr/>
        </p:nvPicPr>
        <p:blipFill>
          <a:blip r:embed="rId2" cstate="print"/>
          <a:srcRect l="7744" t="4358" r="11111" b="6100"/>
          <a:stretch>
            <a:fillRect/>
          </a:stretch>
        </p:blipFill>
        <p:spPr bwMode="auto">
          <a:xfrm>
            <a:off x="814387" y="1054100"/>
            <a:ext cx="3443287" cy="260985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46436" name="Picture 4" descr="figure5b"/>
          <p:cNvPicPr>
            <a:picLocks noChangeAspect="1" noChangeArrowheads="1"/>
          </p:cNvPicPr>
          <p:nvPr/>
        </p:nvPicPr>
        <p:blipFill>
          <a:blip r:embed="rId3" cstate="print"/>
          <a:srcRect l="7408" t="5229" r="11111" b="6100"/>
          <a:stretch>
            <a:fillRect/>
          </a:stretch>
        </p:blipFill>
        <p:spPr bwMode="auto">
          <a:xfrm>
            <a:off x="828676" y="3721102"/>
            <a:ext cx="3457575" cy="258445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46437" name="Picture 5" descr="figure5c"/>
          <p:cNvPicPr>
            <a:picLocks noChangeAspect="1" noChangeArrowheads="1"/>
          </p:cNvPicPr>
          <p:nvPr/>
        </p:nvPicPr>
        <p:blipFill>
          <a:blip r:embed="rId4" cstate="print"/>
          <a:srcRect l="7408" t="5229" r="10774" b="5664"/>
          <a:stretch>
            <a:fillRect/>
          </a:stretch>
        </p:blipFill>
        <p:spPr bwMode="auto">
          <a:xfrm>
            <a:off x="5672140" y="3695702"/>
            <a:ext cx="3471862" cy="25971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46438" name="Text Box 6"/>
          <p:cNvSpPr txBox="1">
            <a:spLocks noChangeArrowheads="1"/>
          </p:cNvSpPr>
          <p:nvPr/>
        </p:nvSpPr>
        <p:spPr bwMode="auto">
          <a:xfrm>
            <a:off x="5058087" y="1131009"/>
            <a:ext cx="1633513" cy="32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lIns="80195" tIns="40098" rIns="80195" bIns="40098" anchor="ctr">
            <a:spAutoFit/>
          </a:bodyPr>
          <a:lstStyle/>
          <a:p>
            <a:pPr algn="ctr" eaLnBrk="0" hangingPunct="0"/>
            <a:r>
              <a:rPr lang="en-US" sz="1600" dirty="0" err="1">
                <a:solidFill>
                  <a:srgbClr val="3333CC"/>
                </a:solidFill>
                <a:latin typeface="FrizQuadrata BT"/>
              </a:rPr>
              <a:t>BgQC</a:t>
            </a:r>
            <a:r>
              <a:rPr lang="en-US" sz="1600" dirty="0">
                <a:solidFill>
                  <a:srgbClr val="3333CC"/>
                </a:solidFill>
                <a:latin typeface="FrizQuadrata BT"/>
              </a:rPr>
              <a:t> too tough</a:t>
            </a:r>
          </a:p>
        </p:txBody>
      </p:sp>
      <p:sp>
        <p:nvSpPr>
          <p:cNvPr id="146439" name="Text Box 7"/>
          <p:cNvSpPr txBox="1">
            <a:spLocks noChangeArrowheads="1"/>
          </p:cNvSpPr>
          <p:nvPr/>
        </p:nvSpPr>
        <p:spPr bwMode="auto">
          <a:xfrm>
            <a:off x="5187686" y="2578810"/>
            <a:ext cx="3192401" cy="32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lIns="80195" tIns="40098" rIns="80195" bIns="40098" anchor="ctr">
            <a:spAutoFit/>
          </a:bodyPr>
          <a:lstStyle/>
          <a:p>
            <a:pPr algn="ctr" eaLnBrk="0" hangingPunct="0"/>
            <a:r>
              <a:rPr lang="en-US" sz="1600" dirty="0" err="1">
                <a:solidFill>
                  <a:srgbClr val="3333CC"/>
                </a:solidFill>
                <a:latin typeface="FrizQuadrata BT"/>
              </a:rPr>
              <a:t>BgQC</a:t>
            </a:r>
            <a:r>
              <a:rPr lang="en-US" sz="1600" dirty="0">
                <a:solidFill>
                  <a:srgbClr val="3333CC"/>
                </a:solidFill>
                <a:latin typeface="FrizQuadrata BT"/>
              </a:rPr>
              <a:t> and </a:t>
            </a:r>
            <a:r>
              <a:rPr lang="en-US" sz="1600" dirty="0" err="1">
                <a:solidFill>
                  <a:srgbClr val="3333CC"/>
                </a:solidFill>
                <a:latin typeface="FrizQuadrata BT"/>
              </a:rPr>
              <a:t>VarQC</a:t>
            </a:r>
            <a:r>
              <a:rPr lang="en-US" sz="1600" dirty="0">
                <a:solidFill>
                  <a:srgbClr val="3333CC"/>
                </a:solidFill>
                <a:latin typeface="FrizQuadrata BT"/>
              </a:rPr>
              <a:t> correctly tuned</a:t>
            </a:r>
          </a:p>
        </p:txBody>
      </p:sp>
      <p:sp>
        <p:nvSpPr>
          <p:cNvPr id="146440" name="Text Box 8"/>
          <p:cNvSpPr txBox="1">
            <a:spLocks noChangeArrowheads="1"/>
          </p:cNvSpPr>
          <p:nvPr/>
        </p:nvSpPr>
        <p:spPr bwMode="auto">
          <a:xfrm>
            <a:off x="5815000" y="3053148"/>
            <a:ext cx="3153993" cy="55803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lIns="80195" tIns="40098" rIns="80195" bIns="40098" anchor="ctr">
            <a:spAutoFit/>
          </a:bodyPr>
          <a:lstStyle/>
          <a:p>
            <a:pPr algn="ctr" eaLnBrk="0" hangingPunct="0"/>
            <a:r>
              <a:rPr lang="en-US" sz="1500" dirty="0">
                <a:solidFill>
                  <a:srgbClr val="3333CC"/>
                </a:solidFill>
                <a:latin typeface="FrizQuadrata BT"/>
              </a:rPr>
              <a:t>The shading reflects the value of P,</a:t>
            </a:r>
          </a:p>
          <a:p>
            <a:pPr algn="ctr" eaLnBrk="0" hangingPunct="0"/>
            <a:r>
              <a:rPr lang="en-US" sz="1500" dirty="0">
                <a:solidFill>
                  <a:srgbClr val="3333CC"/>
                </a:solidFill>
                <a:latin typeface="FrizQuadrata BT"/>
              </a:rPr>
              <a:t>the probability of gross error</a:t>
            </a:r>
          </a:p>
        </p:txBody>
      </p:sp>
      <p:sp>
        <p:nvSpPr>
          <p:cNvPr id="146441" name="Line 9"/>
          <p:cNvSpPr>
            <a:spLocks noChangeShapeType="1"/>
          </p:cNvSpPr>
          <p:nvPr/>
        </p:nvSpPr>
        <p:spPr bwMode="auto">
          <a:xfrm flipH="1">
            <a:off x="4286250" y="2946403"/>
            <a:ext cx="857250" cy="9017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146442" name="Line 10"/>
          <p:cNvSpPr>
            <a:spLocks noChangeShapeType="1"/>
          </p:cNvSpPr>
          <p:nvPr/>
        </p:nvSpPr>
        <p:spPr bwMode="auto">
          <a:xfrm flipH="1">
            <a:off x="4286250" y="1511302"/>
            <a:ext cx="857250" cy="9017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146443" name="Line 11"/>
          <p:cNvSpPr>
            <a:spLocks noChangeShapeType="1"/>
          </p:cNvSpPr>
          <p:nvPr/>
        </p:nvSpPr>
        <p:spPr bwMode="auto">
          <a:xfrm flipH="1">
            <a:off x="9015414" y="3657602"/>
            <a:ext cx="328613" cy="3683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US" dirty="0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Tropical Cyclone example</a:t>
            </a:r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228601" y="1193801"/>
            <a:ext cx="9586913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spcBef>
                <a:spcPct val="20000"/>
              </a:spcBef>
            </a:pPr>
            <a:endParaRPr lang="en-US" baseline="30000" dirty="0"/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371477" y="1257300"/>
            <a:ext cx="9586913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spcBef>
                <a:spcPct val="20000"/>
              </a:spcBef>
            </a:pPr>
            <a:r>
              <a:rPr lang="en-US" dirty="0"/>
              <a:t>Observations of intense and small-scale features may be rejected although the measurements are correct. </a:t>
            </a:r>
            <a:endParaRPr lang="en-US" baseline="30000" dirty="0"/>
          </a:p>
        </p:txBody>
      </p:sp>
      <p:pic>
        <p:nvPicPr>
          <p:cNvPr id="158725" name="Picture 5" descr="varqc_t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3357" y="2149478"/>
            <a:ext cx="5766793" cy="40417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8726" name="Rectangle 6"/>
          <p:cNvSpPr>
            <a:spLocks noChangeArrowheads="1"/>
          </p:cNvSpPr>
          <p:nvPr/>
        </p:nvSpPr>
        <p:spPr bwMode="auto">
          <a:xfrm>
            <a:off x="137519" y="2374902"/>
            <a:ext cx="3629024" cy="3327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spcBef>
                <a:spcPct val="20000"/>
              </a:spcBef>
            </a:pPr>
            <a:r>
              <a:rPr lang="en-US" dirty="0">
                <a:solidFill>
                  <a:schemeClr val="accent2"/>
                </a:solidFill>
              </a:rPr>
              <a:t>The problem occurs when the resolution of the analysis system (as determined by the B-matrix and model resolution) is insufficient.</a:t>
            </a:r>
            <a:endParaRPr lang="en-US" baseline="30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B591F253-BE88-429B-8036-74118A21BC18}" type="slidenum">
              <a:rPr lang="en-GB"/>
              <a:pPr>
                <a:defRPr/>
              </a:pPr>
              <a:t>17</a:t>
            </a:fld>
            <a:endParaRPr lang="en-GB"/>
          </a:p>
        </p:txBody>
      </p:sp>
      <p:pic>
        <p:nvPicPr>
          <p:cNvPr id="149507" name="Picture 2" descr="costf"/>
          <p:cNvPicPr>
            <a:picLocks noChangeAspect="1" noChangeArrowheads="1"/>
          </p:cNvPicPr>
          <p:nvPr/>
        </p:nvPicPr>
        <p:blipFill>
          <a:blip r:embed="rId2" cstate="print"/>
          <a:srcRect t="7799"/>
          <a:stretch>
            <a:fillRect/>
          </a:stretch>
        </p:blipFill>
        <p:spPr bwMode="auto">
          <a:xfrm>
            <a:off x="40131" y="1412777"/>
            <a:ext cx="6561535" cy="426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508" name="Rectangle 5"/>
          <p:cNvSpPr>
            <a:spLocks noChangeArrowheads="1"/>
          </p:cNvSpPr>
          <p:nvPr/>
        </p:nvSpPr>
        <p:spPr bwMode="auto">
          <a:xfrm>
            <a:off x="555429" y="188918"/>
            <a:ext cx="9127926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algn="ctr" defTabSz="668297" eaLnBrk="0" hangingPunct="0"/>
            <a:r>
              <a:rPr lang="en-GB" sz="2400" dirty="0">
                <a:solidFill>
                  <a:srgbClr val="0F3692"/>
                </a:solidFill>
                <a:latin typeface="Arial Black" pitchFamily="34" charset="0"/>
              </a:rPr>
              <a:t>Huber-norm an alternative</a:t>
            </a:r>
            <a:r>
              <a:rPr lang="en-GB" dirty="0">
                <a:solidFill>
                  <a:srgbClr val="0F3692"/>
                </a:solidFill>
                <a:latin typeface="Arial Black" pitchFamily="34" charset="0"/>
              </a:rPr>
              <a:t> </a:t>
            </a:r>
            <a:br>
              <a:rPr lang="en-GB" dirty="0">
                <a:solidFill>
                  <a:srgbClr val="0F3692"/>
                </a:solidFill>
                <a:latin typeface="Arial Black" pitchFamily="34" charset="0"/>
              </a:rPr>
            </a:br>
            <a:r>
              <a:rPr lang="en-GB" dirty="0">
                <a:solidFill>
                  <a:srgbClr val="0F3692"/>
                </a:solidFill>
                <a:latin typeface="Arial Black" pitchFamily="34" charset="0"/>
              </a:rPr>
              <a:t> </a:t>
            </a:r>
            <a:r>
              <a:rPr lang="en-GB" b="1" dirty="0">
                <a:solidFill>
                  <a:srgbClr val="0F3692"/>
                </a:solidFill>
                <a:latin typeface="Arial" charset="0"/>
              </a:rPr>
              <a:t>A</a:t>
            </a:r>
            <a:r>
              <a:rPr lang="en-GB" sz="1800" b="1" dirty="0">
                <a:solidFill>
                  <a:srgbClr val="0F3692"/>
                </a:solidFill>
                <a:latin typeface="Arial" charset="0"/>
              </a:rPr>
              <a:t> compromise between the </a:t>
            </a:r>
            <a:r>
              <a:rPr lang="en-GB" sz="1800" b="1" i="1" dirty="0">
                <a:solidFill>
                  <a:srgbClr val="0F3692"/>
                </a:solidFill>
                <a:latin typeface="Arial" charset="0"/>
              </a:rPr>
              <a:t>l</a:t>
            </a:r>
            <a:r>
              <a:rPr lang="en-GB" sz="1800" b="1" i="1" baseline="-25000" dirty="0">
                <a:solidFill>
                  <a:srgbClr val="0F3692"/>
                </a:solidFill>
                <a:latin typeface="Arial" charset="0"/>
              </a:rPr>
              <a:t>2</a:t>
            </a:r>
            <a:r>
              <a:rPr lang="en-GB" sz="1800" b="1" dirty="0">
                <a:solidFill>
                  <a:srgbClr val="0F3692"/>
                </a:solidFill>
                <a:latin typeface="Arial" charset="0"/>
              </a:rPr>
              <a:t> and </a:t>
            </a:r>
            <a:r>
              <a:rPr lang="en-GB" sz="1800" b="1" i="1" dirty="0">
                <a:solidFill>
                  <a:srgbClr val="0F3692"/>
                </a:solidFill>
                <a:latin typeface="Arial" charset="0"/>
              </a:rPr>
              <a:t>l</a:t>
            </a:r>
            <a:r>
              <a:rPr lang="en-GB" sz="1800" b="1" i="1" baseline="-25000" dirty="0">
                <a:solidFill>
                  <a:srgbClr val="0F3692"/>
                </a:solidFill>
                <a:latin typeface="Arial" charset="0"/>
              </a:rPr>
              <a:t>1</a:t>
            </a:r>
            <a:r>
              <a:rPr lang="en-GB" sz="1800" b="1" dirty="0">
                <a:solidFill>
                  <a:srgbClr val="0F3692"/>
                </a:solidFill>
                <a:latin typeface="Arial" charset="0"/>
              </a:rPr>
              <a:t> norms</a:t>
            </a:r>
          </a:p>
        </p:txBody>
      </p:sp>
      <p:sp>
        <p:nvSpPr>
          <p:cNvPr id="149509" name="Rectangle 7"/>
          <p:cNvSpPr>
            <a:spLocks noChangeArrowheads="1"/>
          </p:cNvSpPr>
          <p:nvPr/>
        </p:nvSpPr>
        <p:spPr bwMode="auto">
          <a:xfrm>
            <a:off x="1417087" y="1484319"/>
            <a:ext cx="4455495" cy="1368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79360" tIns="38983" rIns="79360" bIns="38983"/>
          <a:lstStyle/>
          <a:p>
            <a:pPr marL="254789" indent="-254789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1700" b="1" dirty="0">
                <a:solidFill>
                  <a:srgbClr val="00FF00"/>
                </a:solidFill>
                <a:latin typeface="Arial" charset="0"/>
              </a:rPr>
              <a:t>Gaussian</a:t>
            </a:r>
          </a:p>
          <a:p>
            <a:pPr marL="254789" indent="-254789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1700" b="1" dirty="0">
                <a:solidFill>
                  <a:srgbClr val="FF0000"/>
                </a:solidFill>
                <a:latin typeface="Arial" charset="0"/>
              </a:rPr>
              <a:t>Huber norm (</a:t>
            </a:r>
            <a:r>
              <a:rPr lang="en-GB" sz="1700" b="1" dirty="0" smtClean="0">
                <a:solidFill>
                  <a:srgbClr val="FF0000"/>
                </a:solidFill>
                <a:latin typeface="Arial" charset="0"/>
              </a:rPr>
              <a:t>New operational)</a:t>
            </a:r>
            <a:endParaRPr lang="en-GB" sz="1700" b="1" dirty="0">
              <a:solidFill>
                <a:srgbClr val="FF0000"/>
              </a:solidFill>
              <a:latin typeface="Arial" charset="0"/>
            </a:endParaRPr>
          </a:p>
          <a:p>
            <a:pPr marL="254789" indent="-254789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1700" b="1" dirty="0">
                <a:latin typeface="Arial" charset="0"/>
              </a:rPr>
              <a:t>Gaussian + flat </a:t>
            </a:r>
            <a:r>
              <a:rPr lang="en-GB" sz="1700" b="1" dirty="0" smtClean="0">
                <a:latin typeface="Arial" charset="0"/>
              </a:rPr>
              <a:t>(old operational</a:t>
            </a:r>
            <a:r>
              <a:rPr lang="en-GB" sz="1700" b="1" dirty="0">
                <a:latin typeface="Arial" charset="0"/>
              </a:rPr>
              <a:t>)</a:t>
            </a:r>
          </a:p>
        </p:txBody>
      </p:sp>
      <p:sp>
        <p:nvSpPr>
          <p:cNvPr id="149510" name="Text Box 8"/>
          <p:cNvSpPr txBox="1">
            <a:spLocks noChangeArrowheads="1"/>
          </p:cNvSpPr>
          <p:nvPr/>
        </p:nvSpPr>
        <p:spPr bwMode="auto">
          <a:xfrm>
            <a:off x="6520459" y="1268416"/>
            <a:ext cx="3686175" cy="3374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/>
            <a:r>
              <a:rPr lang="en-GB" sz="1600" b="1" dirty="0">
                <a:latin typeface="Arial" charset="0"/>
              </a:rPr>
              <a:t>Huber norm:</a:t>
            </a:r>
          </a:p>
          <a:p>
            <a:pPr eaLnBrk="0" hangingPunct="0"/>
            <a:endParaRPr lang="en-GB" sz="1600" b="1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GB" sz="1600" b="1" dirty="0">
                <a:latin typeface="Arial" charset="0"/>
              </a:rPr>
              <a:t> Robust method: a few    erroneous  observations does not ruin analysis</a:t>
            </a:r>
          </a:p>
          <a:p>
            <a:pPr eaLnBrk="0" hangingPunct="0">
              <a:buFontTx/>
              <a:buChar char="•"/>
            </a:pPr>
            <a:endParaRPr lang="en-GB" sz="1600" b="1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GB" sz="1600" b="1" dirty="0">
                <a:latin typeface="Arial" charset="0"/>
              </a:rPr>
              <a:t> Adds some weight on observations with large departures</a:t>
            </a:r>
          </a:p>
          <a:p>
            <a:pPr eaLnBrk="0" hangingPunct="0">
              <a:buFontTx/>
              <a:buChar char="•"/>
            </a:pPr>
            <a:endParaRPr lang="en-GB" sz="1600" b="1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GB" sz="1600" b="1" dirty="0">
                <a:latin typeface="Arial" charset="0"/>
              </a:rPr>
              <a:t> A set of observations with consistent large departures will influence the analysis</a:t>
            </a:r>
          </a:p>
          <a:p>
            <a:pPr eaLnBrk="0" hangingPunct="0">
              <a:buFontTx/>
              <a:buChar char="•"/>
            </a:pPr>
            <a:endParaRPr lang="en-GB" sz="1600" b="1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GB" sz="1600" b="1" dirty="0">
                <a:latin typeface="Arial" charset="0"/>
              </a:rPr>
              <a:t> Concave cost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2290DE16-7AE2-4C8F-B7F2-21FA3D495F33}" type="slidenum">
              <a:rPr lang="en-GB"/>
              <a:pPr>
                <a:defRPr/>
              </a:pPr>
              <a:t>18</a:t>
            </a:fld>
            <a:endParaRPr lang="en-GB"/>
          </a:p>
        </p:txBody>
      </p:sp>
      <p:sp>
        <p:nvSpPr>
          <p:cNvPr id="82952" name="Rectangle 2"/>
          <p:cNvSpPr>
            <a:spLocks noChangeArrowheads="1"/>
          </p:cNvSpPr>
          <p:nvPr/>
        </p:nvSpPr>
        <p:spPr bwMode="auto">
          <a:xfrm>
            <a:off x="526854" y="165104"/>
            <a:ext cx="9127926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algn="ctr" defTabSz="668297" eaLnBrk="0" hangingPunct="0"/>
            <a:r>
              <a:rPr lang="en-GB" sz="2400" dirty="0">
                <a:solidFill>
                  <a:srgbClr val="0F3692"/>
                </a:solidFill>
                <a:latin typeface="Arial Black" pitchFamily="34" charset="0"/>
              </a:rPr>
              <a:t>Huber norm </a:t>
            </a:r>
            <a:r>
              <a:rPr lang="en-GB" sz="2400" dirty="0" err="1">
                <a:solidFill>
                  <a:srgbClr val="0F3692"/>
                </a:solidFill>
                <a:latin typeface="Arial Black" pitchFamily="34" charset="0"/>
              </a:rPr>
              <a:t>variational</a:t>
            </a:r>
            <a:r>
              <a:rPr lang="en-GB" sz="2400" dirty="0">
                <a:solidFill>
                  <a:srgbClr val="0F3692"/>
                </a:solidFill>
                <a:latin typeface="Arial Black" pitchFamily="34" charset="0"/>
              </a:rPr>
              <a:t> quality control</a:t>
            </a:r>
          </a:p>
        </p:txBody>
      </p:sp>
      <p:sp>
        <p:nvSpPr>
          <p:cNvPr id="82953" name="Rectangle 3"/>
          <p:cNvSpPr>
            <a:spLocks noChangeArrowheads="1"/>
          </p:cNvSpPr>
          <p:nvPr/>
        </p:nvSpPr>
        <p:spPr bwMode="auto">
          <a:xfrm>
            <a:off x="514355" y="1219204"/>
            <a:ext cx="9126141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/>
          <a:lstStyle/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2000" b="1" dirty="0">
                <a:latin typeface="Arial" charset="0"/>
              </a:rPr>
              <a:t>The </a:t>
            </a:r>
            <a:r>
              <a:rPr lang="en-GB" sz="2000" b="1" dirty="0" err="1">
                <a:latin typeface="Arial" charset="0"/>
              </a:rPr>
              <a:t>pdf</a:t>
            </a:r>
            <a:r>
              <a:rPr lang="en-GB" sz="2000" b="1" dirty="0">
                <a:latin typeface="Arial" charset="0"/>
              </a:rPr>
              <a:t> for the Huber norm is:</a:t>
            </a: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GB" sz="2000" b="1" dirty="0" smtClean="0">
              <a:latin typeface="Arial" charset="0"/>
            </a:endParaRP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2000" b="1" dirty="0" smtClean="0">
                <a:latin typeface="Arial" charset="0"/>
              </a:rPr>
              <a:t>Equivalent </a:t>
            </a:r>
            <a:r>
              <a:rPr lang="en-GB" sz="2000" b="1" dirty="0">
                <a:latin typeface="Arial" charset="0"/>
              </a:rPr>
              <a:t>to L</a:t>
            </a:r>
            <a:r>
              <a:rPr lang="en-GB" sz="2000" b="1" baseline="-25000" dirty="0">
                <a:latin typeface="Arial" charset="0"/>
              </a:rPr>
              <a:t>1</a:t>
            </a:r>
            <a:r>
              <a:rPr lang="en-GB" sz="2000" b="1" dirty="0">
                <a:latin typeface="Arial" charset="0"/>
              </a:rPr>
              <a:t> metric far from x, L</a:t>
            </a:r>
            <a:r>
              <a:rPr lang="en-GB" sz="2000" b="1" baseline="-25000" dirty="0">
                <a:latin typeface="Arial" charset="0"/>
              </a:rPr>
              <a:t>2</a:t>
            </a:r>
            <a:r>
              <a:rPr lang="en-GB" sz="2000" b="1" dirty="0">
                <a:latin typeface="Arial" charset="0"/>
              </a:rPr>
              <a:t> metric close to x.</a:t>
            </a: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2000" b="1" dirty="0">
                <a:latin typeface="Arial" charset="0"/>
              </a:rPr>
              <a:t>With this </a:t>
            </a:r>
            <a:r>
              <a:rPr lang="en-GB" sz="2000" b="1" dirty="0" err="1">
                <a:latin typeface="Arial" charset="0"/>
              </a:rPr>
              <a:t>pdf</a:t>
            </a:r>
            <a:r>
              <a:rPr lang="en-GB" sz="2000" b="1" dirty="0">
                <a:latin typeface="Arial" charset="0"/>
              </a:rPr>
              <a:t>, observations far from x are given less weight than observations close to x, but can still influence the analysis.</a:t>
            </a: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GB" sz="2000" b="1" dirty="0">
                <a:latin typeface="Arial" charset="0"/>
              </a:rPr>
              <a:t>Many observations have errors that are well described by the Huber norm.</a:t>
            </a:r>
          </a:p>
        </p:txBody>
      </p:sp>
      <p:graphicFrame>
        <p:nvGraphicFramePr>
          <p:cNvPr id="82948" name="Object 4"/>
          <p:cNvGraphicFramePr>
            <a:graphicFrameLocks noChangeAspect="1"/>
          </p:cNvGraphicFramePr>
          <p:nvPr/>
        </p:nvGraphicFramePr>
        <p:xfrm>
          <a:off x="687591" y="1700216"/>
          <a:ext cx="4618434" cy="212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4" name="Equation" r:id="rId3" imgW="2895480" imgH="1498320" progId="">
                  <p:embed/>
                </p:oleObj>
              </mc:Choice>
              <mc:Fallback>
                <p:oleObj name="Equation" r:id="rId3" imgW="2895480" imgH="149832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91" y="1700216"/>
                        <a:ext cx="4618434" cy="2125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49" name="Object 5"/>
          <p:cNvGraphicFramePr>
            <a:graphicFrameLocks noChangeAspect="1"/>
          </p:cNvGraphicFramePr>
          <p:nvPr/>
        </p:nvGraphicFramePr>
        <p:xfrm>
          <a:off x="6845502" y="2420940"/>
          <a:ext cx="2025254" cy="611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65" name="Equation" r:id="rId5" imgW="1269720" imgH="431640" progId="">
                  <p:embed/>
                </p:oleObj>
              </mc:Choice>
              <mc:Fallback>
                <p:oleObj name="Equation" r:id="rId5" imgW="1269720" imgH="4316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5502" y="2420940"/>
                        <a:ext cx="2025254" cy="6111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9480782C-0BD1-444B-8D04-31100271D7FA}" type="slidenum">
              <a:rPr lang="en-GB"/>
              <a:pPr>
                <a:defRPr/>
              </a:pPr>
              <a:t>19</a:t>
            </a:fld>
            <a:endParaRPr lang="en-GB"/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2816428" y="2546354"/>
          <a:ext cx="32325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5" name="Equation" r:id="rId3" imgW="114120" imgH="215640" progId="Equation.3">
                  <p:embed/>
                </p:oleObj>
              </mc:Choice>
              <mc:Fallback>
                <p:oleObj name="Equation" r:id="rId3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428" y="2546354"/>
                        <a:ext cx="323253" cy="506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2" y="1204516"/>
          <a:ext cx="4738455" cy="1144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6" name="Equation" r:id="rId5" imgW="2057400" imgH="558720" progId="Equation.3">
                  <p:embed/>
                </p:oleObj>
              </mc:Choice>
              <mc:Fallback>
                <p:oleObj name="Equation" r:id="rId5" imgW="2057400" imgH="55872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" y="1204516"/>
                        <a:ext cx="4738455" cy="11443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35" name="Rectangle 9"/>
          <p:cNvSpPr>
            <a:spLocks noGrp="1" noChangeArrowheads="1"/>
          </p:cNvSpPr>
          <p:nvPr>
            <p:ph type="title"/>
          </p:nvPr>
        </p:nvSpPr>
        <p:spPr>
          <a:xfrm>
            <a:off x="5" y="260651"/>
            <a:ext cx="10085190" cy="708025"/>
          </a:xfrm>
        </p:spPr>
        <p:txBody>
          <a:bodyPr/>
          <a:lstStyle/>
          <a:p>
            <a:r>
              <a:rPr lang="en-US" sz="2200" dirty="0" smtClean="0">
                <a:latin typeface="Arial Black" pitchFamily="34" charset="0"/>
              </a:rPr>
              <a:t>Transforming the Gaussian and exponential  </a:t>
            </a:r>
            <a:r>
              <a:rPr lang="en-US" sz="2200" dirty="0" err="1" smtClean="0">
                <a:latin typeface="Arial Black" pitchFamily="34" charset="0"/>
              </a:rPr>
              <a:t>pdf</a:t>
            </a:r>
            <a:endParaRPr lang="en-US" sz="2200" dirty="0" smtClean="0">
              <a:latin typeface="Arial Black" pitchFamily="34" charset="0"/>
            </a:endParaRPr>
          </a:p>
        </p:txBody>
      </p:sp>
      <p:sp>
        <p:nvSpPr>
          <p:cNvPr id="77836" name="Text Box 10"/>
          <p:cNvSpPr txBox="1">
            <a:spLocks noChangeArrowheads="1"/>
          </p:cNvSpPr>
          <p:nvPr/>
        </p:nvSpPr>
        <p:spPr bwMode="auto">
          <a:xfrm>
            <a:off x="201957" y="4106977"/>
            <a:ext cx="4332684" cy="101969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eaLnBrk="0" hangingPunct="0"/>
            <a:r>
              <a:rPr lang="en-US" sz="1500" b="1" dirty="0">
                <a:latin typeface="Times New Roman" pitchFamily="18" charset="0"/>
              </a:rPr>
              <a:t>y: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dirty="0">
                <a:latin typeface="Times New Roman" pitchFamily="18" charset="0"/>
              </a:rPr>
              <a:t>x: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represents the model/analysis variables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>
                <a:latin typeface="Times New Roman" pitchFamily="18" charset="0"/>
              </a:rPr>
              <a:t>H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operators</a:t>
            </a:r>
            <a:endParaRPr lang="en-US" sz="15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 err="1">
                <a:latin typeface="Times New Roman" pitchFamily="18" charset="0"/>
                <a:cs typeface="Times New Roman" pitchFamily="18" charset="0"/>
                <a:sym typeface="WP Greek Century"/>
              </a:rPr>
              <a:t>σ</a:t>
            </a:r>
            <a:r>
              <a:rPr lang="en-US" sz="1500" b="1" i="1" baseline="-25000" dirty="0" err="1">
                <a:latin typeface="Times New Roman" pitchFamily="18" charset="0"/>
                <a:sym typeface="WP Greek Century"/>
              </a:rPr>
              <a:t>o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error standard deviation</a:t>
            </a:r>
          </a:p>
        </p:txBody>
      </p:sp>
      <p:graphicFrame>
        <p:nvGraphicFramePr>
          <p:cNvPr id="150533" name="Object 5"/>
          <p:cNvGraphicFramePr>
            <a:graphicFrameLocks noChangeAspect="1"/>
          </p:cNvGraphicFramePr>
          <p:nvPr/>
        </p:nvGraphicFramePr>
        <p:xfrm>
          <a:off x="3" y="2424331"/>
          <a:ext cx="4576436" cy="1051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7" name="Equation" r:id="rId7" imgW="1828800" imgH="507960" progId="Equation.3">
                  <p:embed/>
                </p:oleObj>
              </mc:Choice>
              <mc:Fallback>
                <p:oleObj name="Equation" r:id="rId7" imgW="182880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" y="2424331"/>
                        <a:ext cx="4576436" cy="10510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8" name="Object 6"/>
          <p:cNvGraphicFramePr>
            <a:graphicFrameLocks noChangeAspect="1"/>
          </p:cNvGraphicFramePr>
          <p:nvPr/>
        </p:nvGraphicFramePr>
        <p:xfrm>
          <a:off x="5305521" y="1224630"/>
          <a:ext cx="4981482" cy="1013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8" name="Equation" r:id="rId9" imgW="2222280" imgH="507960" progId="Equation.3">
                  <p:embed/>
                </p:oleObj>
              </mc:Choice>
              <mc:Fallback>
                <p:oleObj name="Equation" r:id="rId9" imgW="2222280" imgH="50796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521" y="1224630"/>
                        <a:ext cx="4981482" cy="10135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559" name="Object 7"/>
          <p:cNvGraphicFramePr>
            <a:graphicFrameLocks noChangeAspect="1"/>
          </p:cNvGraphicFramePr>
          <p:nvPr/>
        </p:nvGraphicFramePr>
        <p:xfrm>
          <a:off x="5302450" y="2420940"/>
          <a:ext cx="4886325" cy="1000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99" name="Equation" r:id="rId11" imgW="2209680" imgH="507960" progId="Equation.3">
                  <p:embed/>
                </p:oleObj>
              </mc:Choice>
              <mc:Fallback>
                <p:oleObj name="Equation" r:id="rId11" imgW="2209680" imgH="5079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2450" y="2420940"/>
                        <a:ext cx="4886325" cy="10001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Connector 14"/>
          <p:cNvCxnSpPr>
            <a:stCxn id="77835" idx="2"/>
          </p:cNvCxnSpPr>
          <p:nvPr/>
        </p:nvCxnSpPr>
        <p:spPr bwMode="auto">
          <a:xfrm rot="16200000" flipH="1">
            <a:off x="3858387" y="2152888"/>
            <a:ext cx="2388319" cy="198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GB" dirty="0" smtClean="0"/>
          </a:p>
        </p:txBody>
      </p:sp>
      <p:pic>
        <p:nvPicPr>
          <p:cNvPr id="134148" name="Picture 7" descr="varqc_mxlikelihoo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850" y="3213101"/>
            <a:ext cx="4280893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itchFamily="34" charset="0"/>
              </a:rPr>
              <a:t>Introduction</a:t>
            </a:r>
          </a:p>
        </p:txBody>
      </p:sp>
      <p:sp>
        <p:nvSpPr>
          <p:cNvPr id="134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0"/>
            <a:ext cx="5557838" cy="22860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latin typeface="Arial" charset="0"/>
              </a:rPr>
              <a:t>Assuming Gaussian statistics, the maximum likelihood solution to the linear estimation problem results in observation analysis weights (</a:t>
            </a:r>
            <a:r>
              <a:rPr lang="en-US" i="1" smtClean="0">
                <a:latin typeface="Arial" charset="0"/>
              </a:rPr>
              <a:t>w</a:t>
            </a:r>
            <a:r>
              <a:rPr lang="en-US" smtClean="0">
                <a:latin typeface="Arial" charset="0"/>
              </a:rPr>
              <a:t>) that are independent of the observed value.</a:t>
            </a:r>
          </a:p>
          <a:p>
            <a:endParaRPr lang="en-US" smtClean="0">
              <a:latin typeface="Arial" charset="0"/>
            </a:endParaRPr>
          </a:p>
        </p:txBody>
      </p:sp>
      <p:graphicFrame>
        <p:nvGraphicFramePr>
          <p:cNvPr id="134146" name="Object 2"/>
          <p:cNvGraphicFramePr>
            <a:graphicFrameLocks noChangeAspect="1"/>
          </p:cNvGraphicFramePr>
          <p:nvPr/>
        </p:nvGraphicFramePr>
        <p:xfrm>
          <a:off x="6245427" y="1422400"/>
          <a:ext cx="3580804" cy="170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4" name="Equation" r:id="rId4" imgW="1282680" imgH="685800" progId="Equation.3">
                  <p:embed/>
                </p:oleObj>
              </mc:Choice>
              <mc:Fallback>
                <p:oleObj name="Equation" r:id="rId4" imgW="1282680" imgH="685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5427" y="1422400"/>
                        <a:ext cx="3580804" cy="1701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4151" name="Rectangle 5"/>
          <p:cNvSpPr>
            <a:spLocks noChangeArrowheads="1"/>
          </p:cNvSpPr>
          <p:nvPr/>
        </p:nvSpPr>
        <p:spPr bwMode="auto">
          <a:xfrm>
            <a:off x="428628" y="3644900"/>
            <a:ext cx="503813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300734" indent="-300734" eaLnBrk="0" hangingPunct="0">
              <a:spcBef>
                <a:spcPct val="20000"/>
              </a:spcBef>
            </a:pPr>
            <a:r>
              <a:rPr lang="en-US" sz="1800" dirty="0">
                <a:solidFill>
                  <a:srgbClr val="3333CC"/>
                </a:solidFill>
              </a:rPr>
              <a:t>Outliers will be given the same weight as good data, potentially corrupting the analysis</a:t>
            </a:r>
          </a:p>
          <a:p>
            <a:pPr marL="300734" indent="-300734" eaLnBrk="0" hangingPunct="0">
              <a:spcBef>
                <a:spcPct val="20000"/>
              </a:spcBef>
              <a:buFontTx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8C0A2306-EA50-4467-B06B-E124B956A9EC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15053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Arial Black" pitchFamily="34" charset="0"/>
              </a:rPr>
              <a:t>Comparing observation weights:</a:t>
            </a:r>
            <a:r>
              <a:rPr lang="en-GB" sz="2200" dirty="0" smtClean="0">
                <a:latin typeface="Arial Black" pitchFamily="34" charset="0"/>
              </a:rPr>
              <a:t/>
            </a:r>
            <a:br>
              <a:rPr lang="en-GB" sz="2200" dirty="0" smtClean="0">
                <a:latin typeface="Arial Black" pitchFamily="34" charset="0"/>
              </a:rPr>
            </a:br>
            <a:r>
              <a:rPr lang="en-GB" sz="1800" dirty="0" smtClean="0">
                <a:solidFill>
                  <a:schemeClr val="hlink"/>
                </a:solidFill>
                <a:latin typeface="Arial Black" pitchFamily="34" charset="0"/>
              </a:rPr>
              <a:t>Huber-norm (red)</a:t>
            </a:r>
            <a:r>
              <a:rPr lang="en-GB" sz="1800" dirty="0" smtClean="0">
                <a:latin typeface="Arial Black" pitchFamily="34" charset="0"/>
              </a:rPr>
              <a:t> versus </a:t>
            </a:r>
            <a:r>
              <a:rPr lang="en-GB" sz="1800" dirty="0" err="1" smtClean="0">
                <a:solidFill>
                  <a:schemeClr val="accent1"/>
                </a:solidFill>
                <a:latin typeface="Arial Black" pitchFamily="34" charset="0"/>
              </a:rPr>
              <a:t>Gaussian+flat</a:t>
            </a:r>
            <a:r>
              <a:rPr lang="en-GB" sz="1800" dirty="0" smtClean="0">
                <a:solidFill>
                  <a:schemeClr val="accent1"/>
                </a:solidFill>
                <a:latin typeface="Arial Black" pitchFamily="34" charset="0"/>
              </a:rPr>
              <a:t> (blue)</a:t>
            </a:r>
          </a:p>
        </p:txBody>
      </p:sp>
      <p:sp>
        <p:nvSpPr>
          <p:cNvPr id="15053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7591" y="1412876"/>
            <a:ext cx="3252191" cy="4657725"/>
          </a:xfrm>
        </p:spPr>
        <p:txBody>
          <a:bodyPr/>
          <a:lstStyle/>
          <a:p>
            <a:r>
              <a:rPr lang="en-GB" sz="1800" dirty="0" smtClean="0">
                <a:latin typeface="Arial" charset="0"/>
              </a:rPr>
              <a:t>More weight in the middle of the distribution</a:t>
            </a:r>
          </a:p>
          <a:p>
            <a:r>
              <a:rPr lang="en-GB" sz="1800" dirty="0" smtClean="0">
                <a:latin typeface="Arial" charset="0"/>
              </a:rPr>
              <a:t>More weight on the edges of the distribution</a:t>
            </a:r>
          </a:p>
          <a:p>
            <a:endParaRPr lang="en-GB" sz="1800" dirty="0" smtClean="0">
              <a:latin typeface="Arial" charset="0"/>
            </a:endParaRPr>
          </a:p>
          <a:p>
            <a:r>
              <a:rPr lang="en-GB" sz="1800" dirty="0" smtClean="0">
                <a:latin typeface="Arial" charset="0"/>
              </a:rPr>
              <a:t>More influence of data with large departures </a:t>
            </a:r>
          </a:p>
          <a:p>
            <a:pPr marL="421863" lvl="1" indent="0"/>
            <a:r>
              <a:rPr lang="en-GB" sz="1500" dirty="0" smtClean="0">
                <a:latin typeface="Arial" charset="0"/>
              </a:rPr>
              <a:t>Weights: 0 – 25%</a:t>
            </a:r>
          </a:p>
        </p:txBody>
      </p:sp>
      <p:pic>
        <p:nvPicPr>
          <p:cNvPr id="150533" name="Picture 4" descr="huber_RS92-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b="52322"/>
          <a:stretch>
            <a:fillRect/>
          </a:stretch>
        </p:blipFill>
        <p:spPr>
          <a:xfrm>
            <a:off x="4009435" y="1412877"/>
            <a:ext cx="6197203" cy="3887788"/>
          </a:xfrm>
        </p:spPr>
      </p:pic>
      <p:sp>
        <p:nvSpPr>
          <p:cNvPr id="150534" name="Text Box 7"/>
          <p:cNvSpPr txBox="1">
            <a:spLocks noChangeArrowheads="1"/>
          </p:cNvSpPr>
          <p:nvPr/>
        </p:nvSpPr>
        <p:spPr bwMode="auto">
          <a:xfrm>
            <a:off x="8788604" y="4183065"/>
            <a:ext cx="687585" cy="31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500" b="1" dirty="0">
                <a:latin typeface="Arial" charset="0"/>
              </a:rPr>
              <a:t>25%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566C9C66-1192-4A28-B34E-A2D06ABF703A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1515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5"/>
            <a:ext cx="10287000" cy="708025"/>
          </a:xfrm>
        </p:spPr>
        <p:txBody>
          <a:bodyPr/>
          <a:lstStyle/>
          <a:p>
            <a:pPr algn="ctr"/>
            <a:r>
              <a:rPr lang="en-GB" sz="2200" dirty="0" smtClean="0">
                <a:latin typeface="Arial Black" pitchFamily="34" charset="0"/>
              </a:rPr>
              <a:t>Departure statistics for </a:t>
            </a:r>
            <a:r>
              <a:rPr lang="en-GB" sz="2200" dirty="0" err="1" smtClean="0">
                <a:latin typeface="Arial Black" pitchFamily="34" charset="0"/>
              </a:rPr>
              <a:t>radiosonde</a:t>
            </a:r>
            <a:r>
              <a:rPr lang="en-GB" sz="2200" dirty="0" smtClean="0">
                <a:latin typeface="Arial Black" pitchFamily="34" charset="0"/>
              </a:rPr>
              <a:t> temperatures is well described by a Huber-norm distribution</a:t>
            </a:r>
          </a:p>
        </p:txBody>
      </p:sp>
      <p:sp>
        <p:nvSpPr>
          <p:cNvPr id="15155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6858" y="1219201"/>
            <a:ext cx="5345310" cy="2281238"/>
          </a:xfrm>
        </p:spPr>
        <p:txBody>
          <a:bodyPr/>
          <a:lstStyle/>
          <a:p>
            <a:r>
              <a:rPr lang="en-GB" sz="1800" dirty="0" smtClean="0">
                <a:latin typeface="Arial" charset="0"/>
              </a:rPr>
              <a:t>Based on 18 months of data</a:t>
            </a:r>
          </a:p>
          <a:p>
            <a:pPr marL="421863" lvl="1" indent="0">
              <a:buNone/>
            </a:pPr>
            <a:r>
              <a:rPr lang="en-GB" sz="1500" dirty="0" smtClean="0">
                <a:latin typeface="Arial" charset="0"/>
              </a:rPr>
              <a:t>Feb 2006 – Sep 2007</a:t>
            </a:r>
          </a:p>
          <a:p>
            <a:r>
              <a:rPr lang="en-GB" sz="1800" dirty="0" smtClean="0">
                <a:latin typeface="Arial" charset="0"/>
              </a:rPr>
              <a:t>Normalised fit of </a:t>
            </a:r>
            <a:r>
              <a:rPr lang="en-GB" sz="1800" dirty="0" err="1" smtClean="0">
                <a:latin typeface="Arial" charset="0"/>
              </a:rPr>
              <a:t>pdf</a:t>
            </a:r>
            <a:r>
              <a:rPr lang="en-GB" sz="1800" dirty="0" smtClean="0">
                <a:latin typeface="Arial" charset="0"/>
              </a:rPr>
              <a:t> to data</a:t>
            </a:r>
          </a:p>
          <a:p>
            <a:pPr marL="421863" lvl="1" indent="0"/>
            <a:r>
              <a:rPr lang="en-GB" sz="1500" dirty="0" smtClean="0">
                <a:solidFill>
                  <a:srgbClr val="339966"/>
                </a:solidFill>
                <a:latin typeface="Arial" charset="0"/>
              </a:rPr>
              <a:t> Best Gaussian fit</a:t>
            </a:r>
          </a:p>
          <a:p>
            <a:pPr marL="421863" lvl="1" indent="0"/>
            <a:r>
              <a:rPr lang="en-GB" sz="1500" dirty="0" smtClean="0">
                <a:solidFill>
                  <a:srgbClr val="FF0000"/>
                </a:solidFill>
                <a:latin typeface="Arial" charset="0"/>
              </a:rPr>
              <a:t> Best Huber norm fit</a:t>
            </a:r>
          </a:p>
        </p:txBody>
      </p:sp>
      <p:pic>
        <p:nvPicPr>
          <p:cNvPr id="151557" name="Picture 4" descr="huber_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6363" y="1412876"/>
            <a:ext cx="4979194" cy="442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8" name="Picture 5" descr="huber_us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108" y="3213101"/>
            <a:ext cx="3486149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59" name="Text Box 6"/>
          <p:cNvSpPr txBox="1">
            <a:spLocks noChangeArrowheads="1"/>
          </p:cNvSpPr>
          <p:nvPr/>
        </p:nvSpPr>
        <p:spPr bwMode="auto">
          <a:xfrm>
            <a:off x="6197208" y="5772154"/>
            <a:ext cx="3484365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Normalized departures</a:t>
            </a:r>
          </a:p>
        </p:txBody>
      </p:sp>
      <p:sp>
        <p:nvSpPr>
          <p:cNvPr id="151560" name="Text Box 7"/>
          <p:cNvSpPr txBox="1">
            <a:spLocks noChangeArrowheads="1"/>
          </p:cNvSpPr>
          <p:nvPr/>
        </p:nvSpPr>
        <p:spPr bwMode="auto">
          <a:xfrm rot="-5400000">
            <a:off x="3534176" y="3646098"/>
            <a:ext cx="3097213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Data counts (log scaling)</a:t>
            </a:r>
          </a:p>
        </p:txBody>
      </p:sp>
      <p:sp>
        <p:nvSpPr>
          <p:cNvPr id="151561" name="Text Box 10"/>
          <p:cNvSpPr txBox="1">
            <a:spLocks noChangeArrowheads="1"/>
          </p:cNvSpPr>
          <p:nvPr/>
        </p:nvSpPr>
        <p:spPr bwMode="auto">
          <a:xfrm>
            <a:off x="5629279" y="1844680"/>
            <a:ext cx="3484365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All data</a:t>
            </a:r>
          </a:p>
        </p:txBody>
      </p:sp>
      <p:sp>
        <p:nvSpPr>
          <p:cNvPr id="151562" name="Text Box 11"/>
          <p:cNvSpPr txBox="1">
            <a:spLocks noChangeArrowheads="1"/>
          </p:cNvSpPr>
          <p:nvPr/>
        </p:nvSpPr>
        <p:spPr bwMode="auto">
          <a:xfrm>
            <a:off x="1173363" y="3500443"/>
            <a:ext cx="3484364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Used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835E7D12-E864-43E1-913C-96368C146F0F}" type="slidenum">
              <a:rPr lang="en-GB"/>
              <a:pPr>
                <a:defRPr/>
              </a:pPr>
              <a:t>22</a:t>
            </a:fld>
            <a:endParaRPr lang="en-GB"/>
          </a:p>
        </p:txBody>
      </p:sp>
      <p:pic>
        <p:nvPicPr>
          <p:cNvPr id="154627" name="Picture 12" descr="notBLmetar"/>
          <p:cNvPicPr>
            <a:picLocks noChangeAspect="1" noChangeArrowheads="1"/>
          </p:cNvPicPr>
          <p:nvPr/>
        </p:nvPicPr>
        <p:blipFill>
          <a:blip r:embed="rId2" cstate="print"/>
          <a:srcRect t="5952"/>
          <a:stretch>
            <a:fillRect/>
          </a:stretch>
        </p:blipFill>
        <p:spPr bwMode="auto">
          <a:xfrm>
            <a:off x="726879" y="1125541"/>
            <a:ext cx="5470326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1816" y="200030"/>
            <a:ext cx="9481541" cy="708025"/>
          </a:xfrm>
        </p:spPr>
        <p:txBody>
          <a:bodyPr/>
          <a:lstStyle/>
          <a:p>
            <a:pPr algn="ctr"/>
            <a:r>
              <a:rPr lang="en-GB" sz="2200" dirty="0" smtClean="0">
                <a:latin typeface="Arial Black" pitchFamily="34" charset="0"/>
              </a:rPr>
              <a:t>METAR surface pressure data   (Tropics) </a:t>
            </a:r>
            <a:r>
              <a:rPr lang="en-GB" sz="1800" b="1" dirty="0" smtClean="0">
                <a:solidFill>
                  <a:schemeClr val="tx1"/>
                </a:solidFill>
                <a:latin typeface="Arial" charset="0"/>
              </a:rPr>
              <a:t>Blacklisting data may well contain gross errors</a:t>
            </a: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1175152" y="1755778"/>
            <a:ext cx="1619845" cy="542644"/>
          </a:xfrm>
          <a:prstGeom prst="rect">
            <a:avLst/>
          </a:prstGeom>
          <a:solidFill>
            <a:schemeClr val="bg1"/>
          </a:solidFill>
          <a:ln w="12700">
            <a:solidFill>
              <a:srgbClr val="00FFFF"/>
            </a:solidFill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500" b="1" dirty="0">
                <a:solidFill>
                  <a:srgbClr val="00FFFF"/>
                </a:solidFill>
                <a:latin typeface="Arial Unicode MS" pitchFamily="34" charset="-128"/>
              </a:rPr>
              <a:t>Blacklisted data included</a:t>
            </a:r>
          </a:p>
        </p:txBody>
      </p:sp>
      <p:sp>
        <p:nvSpPr>
          <p:cNvPr id="154630" name="Text Box 6"/>
          <p:cNvSpPr txBox="1">
            <a:spLocks noChangeArrowheads="1"/>
          </p:cNvSpPr>
          <p:nvPr/>
        </p:nvSpPr>
        <p:spPr bwMode="auto">
          <a:xfrm>
            <a:off x="2484243" y="4822826"/>
            <a:ext cx="1943099" cy="77347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500" b="1" dirty="0">
                <a:latin typeface="Arial Unicode MS" pitchFamily="34" charset="-128"/>
              </a:rPr>
              <a:t>What is left after removing blacklisted data</a:t>
            </a:r>
          </a:p>
        </p:txBody>
      </p:sp>
      <p:sp>
        <p:nvSpPr>
          <p:cNvPr id="154631" name="Line 8"/>
          <p:cNvSpPr>
            <a:spLocks noChangeShapeType="1"/>
          </p:cNvSpPr>
          <p:nvPr/>
        </p:nvSpPr>
        <p:spPr bwMode="auto">
          <a:xfrm>
            <a:off x="2389586" y="2349504"/>
            <a:ext cx="485775" cy="720725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med" len="med"/>
          </a:ln>
        </p:spPr>
        <p:txBody>
          <a:bodyPr lIns="80195" tIns="40098" rIns="80195" bIns="40098"/>
          <a:lstStyle/>
          <a:p>
            <a:endParaRPr lang="en-US"/>
          </a:p>
        </p:txBody>
      </p:sp>
      <p:sp>
        <p:nvSpPr>
          <p:cNvPr id="154632" name="Line 9"/>
          <p:cNvSpPr>
            <a:spLocks noChangeShapeType="1"/>
          </p:cNvSpPr>
          <p:nvPr/>
        </p:nvSpPr>
        <p:spPr bwMode="auto">
          <a:xfrm>
            <a:off x="2064551" y="4725989"/>
            <a:ext cx="405408" cy="431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/>
          </a:ln>
        </p:spPr>
        <p:txBody>
          <a:bodyPr lIns="80195" tIns="40098" rIns="80195" bIns="40098"/>
          <a:lstStyle/>
          <a:p>
            <a:endParaRPr lang="en-US"/>
          </a:p>
        </p:txBody>
      </p:sp>
      <p:sp>
        <p:nvSpPr>
          <p:cNvPr id="15463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520463" y="1916115"/>
            <a:ext cx="3403997" cy="2087563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1800" dirty="0" smtClean="0">
                <a:latin typeface="Arial" charset="0"/>
              </a:rPr>
              <a:t>   After removing the blacklisted data the departures are well described by a Huber norm (black crosses &amp; </a:t>
            </a:r>
            <a:r>
              <a:rPr lang="en-GB" sz="1800" dirty="0" smtClean="0">
                <a:solidFill>
                  <a:schemeClr val="hlink"/>
                </a:solidFill>
                <a:latin typeface="Arial" charset="0"/>
              </a:rPr>
              <a:t>red line</a:t>
            </a:r>
            <a:r>
              <a:rPr lang="en-GB" sz="1800" dirty="0" smtClean="0">
                <a:latin typeface="Arial" charset="0"/>
              </a:rPr>
              <a:t>)</a:t>
            </a:r>
          </a:p>
        </p:txBody>
      </p:sp>
      <p:sp>
        <p:nvSpPr>
          <p:cNvPr id="154634" name="Text Box 14"/>
          <p:cNvSpPr txBox="1">
            <a:spLocks noChangeArrowheads="1"/>
          </p:cNvSpPr>
          <p:nvPr/>
        </p:nvSpPr>
        <p:spPr bwMode="auto">
          <a:xfrm>
            <a:off x="1903815" y="5805493"/>
            <a:ext cx="3484365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Normalized departures</a:t>
            </a:r>
          </a:p>
        </p:txBody>
      </p:sp>
      <p:sp>
        <p:nvSpPr>
          <p:cNvPr id="154635" name="Text Box 15"/>
          <p:cNvSpPr txBox="1">
            <a:spLocks noChangeArrowheads="1"/>
          </p:cNvSpPr>
          <p:nvPr/>
        </p:nvSpPr>
        <p:spPr bwMode="auto">
          <a:xfrm rot="-5400000">
            <a:off x="-1123552" y="3285733"/>
            <a:ext cx="3097212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0195" tIns="40098" rIns="80195" bIns="4009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1800" dirty="0">
                <a:latin typeface="Arial Unicode MS" pitchFamily="34" charset="-128"/>
              </a:rPr>
              <a:t>Data counts (log scaling)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DA/SAT Training </a:t>
            </a:r>
            <a:r>
              <a:rPr lang="en-GB" dirty="0" smtClean="0"/>
              <a:t>Course</a:t>
            </a:r>
            <a:endParaRPr lang="en-GB" dirty="0"/>
          </a:p>
          <a:p>
            <a:endParaRPr lang="en-US" dirty="0"/>
          </a:p>
        </p:txBody>
      </p:sp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Arial Black" pitchFamily="34" charset="0"/>
              </a:rPr>
              <a:t>VarQC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>
                <a:latin typeface="Arial Black" pitchFamily="34" charset="0"/>
              </a:rPr>
              <a:t>S</a:t>
            </a:r>
            <a:r>
              <a:rPr lang="en-US" dirty="0" smtClean="0">
                <a:latin typeface="Arial Black" pitchFamily="34" charset="0"/>
              </a:rPr>
              <a:t>ummary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3"/>
            <a:ext cx="9429750" cy="3441700"/>
          </a:xfrm>
        </p:spPr>
        <p:txBody>
          <a:bodyPr/>
          <a:lstStyle/>
          <a:p>
            <a:r>
              <a:rPr lang="en-US" dirty="0" err="1" smtClean="0">
                <a:latin typeface="Arial" charset="0"/>
              </a:rPr>
              <a:t>VarQC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is efficient quality control mechanism – all data types are quality controlled simultaneously as part of the 3D/4D-Var minimization.</a:t>
            </a:r>
          </a:p>
          <a:p>
            <a:r>
              <a:rPr lang="en-US" dirty="0" smtClean="0">
                <a:latin typeface="Arial" charset="0"/>
              </a:rPr>
              <a:t>The implementation is very straight forward.</a:t>
            </a:r>
          </a:p>
          <a:p>
            <a:r>
              <a:rPr lang="en-US" dirty="0" err="1" smtClean="0">
                <a:latin typeface="Arial" charset="0"/>
              </a:rPr>
              <a:t>VarQC</a:t>
            </a:r>
            <a:r>
              <a:rPr lang="en-US" dirty="0" smtClean="0">
                <a:latin typeface="Arial" charset="0"/>
              </a:rPr>
              <a:t> does not replace the pre-analysis checks - the checks against the background for example. </a:t>
            </a:r>
            <a:r>
              <a:rPr lang="en-US" dirty="0" smtClean="0">
                <a:solidFill>
                  <a:srgbClr val="FF3300"/>
                </a:solidFill>
                <a:latin typeface="Arial" charset="0"/>
              </a:rPr>
              <a:t>However, with Huber-norm these are relaxed significantly.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17484A13-440E-4A89-B15A-988CED70F9DF}" type="slidenum">
              <a:rPr lang="en-GB"/>
              <a:pPr>
                <a:defRPr/>
              </a:pPr>
              <a:t>3</a:t>
            </a:fld>
            <a:endParaRPr lang="en-GB"/>
          </a:p>
        </p:txBody>
      </p:sp>
      <p:pic>
        <p:nvPicPr>
          <p:cNvPr id="135171" name="Picture 2" descr="varqc_pdf"/>
          <p:cNvPicPr>
            <a:picLocks noChangeAspect="1" noChangeArrowheads="1"/>
          </p:cNvPicPr>
          <p:nvPr/>
        </p:nvPicPr>
        <p:blipFill>
          <a:blip r:embed="rId2" cstate="print"/>
          <a:srcRect t="11028"/>
          <a:stretch>
            <a:fillRect/>
          </a:stretch>
        </p:blipFill>
        <p:spPr bwMode="auto">
          <a:xfrm>
            <a:off x="1173364" y="1125541"/>
            <a:ext cx="7291982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200" dirty="0" smtClean="0">
                <a:latin typeface="Arial Black" pitchFamily="34" charset="0"/>
              </a:rPr>
              <a:t>Even good-quality data show significant deviations from the pure Gaussian form</a:t>
            </a:r>
          </a:p>
        </p:txBody>
      </p:sp>
      <p:sp>
        <p:nvSpPr>
          <p:cNvPr id="135173" name="Text Box 4"/>
          <p:cNvSpPr txBox="1">
            <a:spLocks noChangeArrowheads="1"/>
          </p:cNvSpPr>
          <p:nvPr/>
        </p:nvSpPr>
        <p:spPr bwMode="auto">
          <a:xfrm>
            <a:off x="5141715" y="1811546"/>
            <a:ext cx="2350294" cy="4964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endParaRPr lang="en-US" sz="2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5174" name="Text Box 5"/>
          <p:cNvSpPr txBox="1">
            <a:spLocks noChangeArrowheads="1"/>
          </p:cNvSpPr>
          <p:nvPr/>
        </p:nvSpPr>
        <p:spPr bwMode="auto">
          <a:xfrm>
            <a:off x="6440096" y="3801509"/>
            <a:ext cx="2268140" cy="850421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Arial Black" pitchFamily="34" charset="0"/>
              </a:rPr>
              <a:t>“Tail”</a:t>
            </a:r>
          </a:p>
          <a:p>
            <a:pPr algn="ctr" eaLnBrk="0" hangingPunct="0"/>
            <a:r>
              <a:rPr lang="en-US" sz="1600" b="1" dirty="0">
                <a:solidFill>
                  <a:srgbClr val="FF0000"/>
                </a:solidFill>
                <a:latin typeface="Arial Black" pitchFamily="34" charset="0"/>
              </a:rPr>
              <a:t>QC-rejection or good data?</a:t>
            </a:r>
            <a:endParaRPr lang="en-US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5175" name="Line 6"/>
          <p:cNvSpPr>
            <a:spLocks noChangeShapeType="1"/>
          </p:cNvSpPr>
          <p:nvPr/>
        </p:nvSpPr>
        <p:spPr bwMode="auto">
          <a:xfrm flipH="1">
            <a:off x="6925866" y="4541840"/>
            <a:ext cx="357187" cy="317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135176" name="Text Box 7"/>
          <p:cNvSpPr txBox="1">
            <a:spLocks noChangeArrowheads="1"/>
          </p:cNvSpPr>
          <p:nvPr/>
        </p:nvSpPr>
        <p:spPr bwMode="auto">
          <a:xfrm>
            <a:off x="5331029" y="1445754"/>
            <a:ext cx="2916435" cy="40414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600" dirty="0">
                <a:solidFill>
                  <a:schemeClr val="accent2"/>
                </a:solidFill>
                <a:latin typeface="Arial Black" pitchFamily="34" charset="0"/>
              </a:rPr>
              <a:t>Actual</a:t>
            </a:r>
            <a:r>
              <a:rPr lang="en-US" b="1" dirty="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en-US" sz="1600" dirty="0">
                <a:solidFill>
                  <a:schemeClr val="accent2"/>
                </a:solidFill>
                <a:latin typeface="Arial Black" pitchFamily="34" charset="0"/>
              </a:rPr>
              <a:t>distribution</a:t>
            </a:r>
            <a:endParaRPr lang="en-US" b="1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135177" name="Text Box 9"/>
          <p:cNvSpPr txBox="1">
            <a:spLocks noChangeArrowheads="1"/>
          </p:cNvSpPr>
          <p:nvPr/>
        </p:nvSpPr>
        <p:spPr bwMode="auto">
          <a:xfrm>
            <a:off x="7654529" y="4953711"/>
            <a:ext cx="392907" cy="32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600" dirty="0">
                <a:latin typeface="Times New Roman" pitchFamily="18" charset="0"/>
              </a:rPr>
              <a:t>K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5178" name="Line 11"/>
          <p:cNvSpPr>
            <a:spLocks noChangeShapeType="1"/>
          </p:cNvSpPr>
          <p:nvPr/>
        </p:nvSpPr>
        <p:spPr bwMode="auto">
          <a:xfrm flipH="1">
            <a:off x="4980980" y="1628777"/>
            <a:ext cx="357187" cy="31750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135179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473277" y="5395916"/>
            <a:ext cx="9126141" cy="841375"/>
          </a:xfrm>
          <a:ln w="25400">
            <a:solidFill>
              <a:schemeClr val="tx1"/>
            </a:solidFill>
          </a:ln>
        </p:spPr>
        <p:txBody>
          <a:bodyPr/>
          <a:lstStyle/>
          <a:p>
            <a:r>
              <a:rPr lang="en-GB" sz="1800" dirty="0" smtClean="0">
                <a:latin typeface="Arial" charset="0"/>
              </a:rPr>
              <a:t>The real data distribution has fatter tails than the Gaussian</a:t>
            </a:r>
          </a:p>
          <a:p>
            <a:r>
              <a:rPr lang="en-GB" sz="1800" dirty="0" smtClean="0">
                <a:latin typeface="Arial" charset="0"/>
              </a:rPr>
              <a:t>Aircraft temperature observations shown here</a:t>
            </a:r>
          </a:p>
        </p:txBody>
      </p:sp>
      <p:sp>
        <p:nvSpPr>
          <p:cNvPr id="135180" name="Text Box 13"/>
          <p:cNvSpPr txBox="1">
            <a:spLocks noChangeArrowheads="1"/>
          </p:cNvSpPr>
          <p:nvPr/>
        </p:nvSpPr>
        <p:spPr bwMode="auto">
          <a:xfrm>
            <a:off x="2875361" y="5104341"/>
            <a:ext cx="4200525" cy="2656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endParaRPr lang="en-US" sz="12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5181" name="Text Box 14"/>
          <p:cNvSpPr txBox="1">
            <a:spLocks noChangeArrowheads="1"/>
          </p:cNvSpPr>
          <p:nvPr/>
        </p:nvSpPr>
        <p:spPr bwMode="auto">
          <a:xfrm>
            <a:off x="4413058" y="3302569"/>
            <a:ext cx="810816" cy="13736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0" hangingPunct="0"/>
            <a:endParaRPr lang="en-US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35182" name="Rectangle 15"/>
          <p:cNvSpPr>
            <a:spLocks noChangeArrowheads="1"/>
          </p:cNvSpPr>
          <p:nvPr/>
        </p:nvSpPr>
        <p:spPr bwMode="auto">
          <a:xfrm>
            <a:off x="5466759" y="2276480"/>
            <a:ext cx="1782365" cy="1223962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80195" tIns="40098" rIns="80195" bIns="40098" anchor="ctr"/>
          <a:lstStyle/>
          <a:p>
            <a:pPr eaLnBrk="0" hangingPunct="0"/>
            <a:endParaRPr lang="en-US"/>
          </a:p>
        </p:txBody>
      </p:sp>
      <p:sp>
        <p:nvSpPr>
          <p:cNvPr id="135183" name="Rectangle 16"/>
          <p:cNvSpPr>
            <a:spLocks noChangeArrowheads="1"/>
          </p:cNvSpPr>
          <p:nvPr/>
        </p:nvSpPr>
        <p:spPr bwMode="auto">
          <a:xfrm>
            <a:off x="4495207" y="2708277"/>
            <a:ext cx="485775" cy="6492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80195" tIns="40098" rIns="80195" bIns="40098" anchor="ctr"/>
          <a:lstStyle/>
          <a:p>
            <a:pPr algn="ctr" eaLnBrk="0" hangingPunct="0"/>
            <a:endParaRPr lang="en-US"/>
          </a:p>
        </p:txBody>
      </p:sp>
      <p:sp>
        <p:nvSpPr>
          <p:cNvPr id="135184" name="Text Box 8"/>
          <p:cNvSpPr txBox="1">
            <a:spLocks noChangeArrowheads="1"/>
          </p:cNvSpPr>
          <p:nvPr/>
        </p:nvSpPr>
        <p:spPr bwMode="auto">
          <a:xfrm>
            <a:off x="5909671" y="3147138"/>
            <a:ext cx="1619845" cy="3272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600" dirty="0">
                <a:latin typeface="Arial Black" pitchFamily="34" charset="0"/>
              </a:rPr>
              <a:t>Gaussian</a:t>
            </a:r>
            <a:endParaRPr lang="en-US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5185" name="Line 10"/>
          <p:cNvSpPr>
            <a:spLocks noChangeShapeType="1"/>
          </p:cNvSpPr>
          <p:nvPr/>
        </p:nvSpPr>
        <p:spPr bwMode="auto">
          <a:xfrm flipH="1">
            <a:off x="5548908" y="3284540"/>
            <a:ext cx="357187" cy="317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>
            <a:off x="3618313" y="5032378"/>
            <a:ext cx="2034264" cy="3579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0195" tIns="40098" rIns="80195" bIns="40098">
            <a:spAutoFit/>
          </a:bodyPr>
          <a:lstStyle/>
          <a:p>
            <a:pPr eaLnBrk="0" hangingPunct="0"/>
            <a:r>
              <a:rPr lang="en-GB" sz="1800" dirty="0" err="1">
                <a:latin typeface="Arial" charset="0"/>
              </a:rPr>
              <a:t>obs-bg</a:t>
            </a:r>
            <a:r>
              <a:rPr lang="en-GB" sz="1800" dirty="0">
                <a:latin typeface="Arial" charset="0"/>
              </a:rPr>
              <a:t> departures</a:t>
            </a:r>
            <a:endParaRPr lang="en-US" sz="1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 smtClean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921816E0-83D3-4B6E-A955-5A3318F7694D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768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5" y="1219205"/>
            <a:ext cx="9126141" cy="1470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Arial" charset="0"/>
              </a:rPr>
              <a:t>The general expression for the observation cost function is based on the probability density function (the pdf) of the observation error distribution (see Lorenc 1986): </a:t>
            </a:r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2891439" y="2717800"/>
          <a:ext cx="404514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2" name="Equation" r:id="rId3" imgW="1155600" imgH="228600" progId="Equation.3">
                  <p:embed/>
                </p:oleObj>
              </mc:Choice>
              <mc:Fallback>
                <p:oleObj name="Equation" r:id="rId3" imgW="11556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1439" y="2717800"/>
                        <a:ext cx="4045148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8" name="Text Box 5"/>
          <p:cNvSpPr txBox="1">
            <a:spLocks noChangeArrowheads="1"/>
          </p:cNvSpPr>
          <p:nvPr/>
        </p:nvSpPr>
        <p:spPr bwMode="auto">
          <a:xfrm>
            <a:off x="798319" y="4652848"/>
            <a:ext cx="4111227" cy="72731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b="1">
                <a:latin typeface="Times New Roman" pitchFamily="18" charset="0"/>
              </a:rPr>
              <a:t>p</a:t>
            </a:r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 is the probability density function of observation error</a:t>
            </a:r>
          </a:p>
        </p:txBody>
      </p:sp>
      <p:sp>
        <p:nvSpPr>
          <p:cNvPr id="76809" name="Line 6"/>
          <p:cNvSpPr>
            <a:spLocks noChangeShapeType="1"/>
          </p:cNvSpPr>
          <p:nvPr/>
        </p:nvSpPr>
        <p:spPr bwMode="auto">
          <a:xfrm flipV="1">
            <a:off x="3871912" y="3429002"/>
            <a:ext cx="928688" cy="977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76810" name="Text Box 7"/>
          <p:cNvSpPr txBox="1">
            <a:spLocks noChangeArrowheads="1"/>
          </p:cNvSpPr>
          <p:nvPr/>
        </p:nvSpPr>
        <p:spPr bwMode="auto">
          <a:xfrm>
            <a:off x="5770369" y="4491636"/>
            <a:ext cx="4111227" cy="973531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arbitrary constant,</a:t>
            </a:r>
          </a:p>
          <a:p>
            <a:pPr algn="ctr" eaLnBrk="0" hangingPunct="0"/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</a:rPr>
              <a:t>chosen such that</a:t>
            </a:r>
          </a:p>
          <a:p>
            <a:pPr algn="ctr" eaLnBrk="0" hangingPunct="0"/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</a:rPr>
              <a:t>Jo=0 when y=</a:t>
            </a:r>
            <a:r>
              <a:rPr lang="en-US" sz="1800" b="1" dirty="0" err="1">
                <a:solidFill>
                  <a:srgbClr val="FF0000"/>
                </a:solidFill>
                <a:latin typeface="Times New Roman" pitchFamily="18" charset="0"/>
              </a:rPr>
              <a:t>Hx</a:t>
            </a: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76811" name="Line 8"/>
          <p:cNvSpPr>
            <a:spLocks noChangeShapeType="1"/>
          </p:cNvSpPr>
          <p:nvPr/>
        </p:nvSpPr>
        <p:spPr bwMode="auto">
          <a:xfrm flipH="1" flipV="1">
            <a:off x="6400803" y="3429002"/>
            <a:ext cx="871537" cy="977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76812" name="Rectangle 10"/>
          <p:cNvSpPr>
            <a:spLocks noGrp="1" noChangeArrowheads="1"/>
          </p:cNvSpPr>
          <p:nvPr>
            <p:ph type="title"/>
          </p:nvPr>
        </p:nvSpPr>
        <p:spPr>
          <a:xfrm>
            <a:off x="555429" y="304805"/>
            <a:ext cx="9529762" cy="708025"/>
          </a:xfrm>
        </p:spPr>
        <p:txBody>
          <a:bodyPr/>
          <a:lstStyle/>
          <a:p>
            <a:r>
              <a:rPr lang="en-US" sz="2200" dirty="0" smtClean="0">
                <a:latin typeface="Arial Black" pitchFamily="34" charset="0"/>
              </a:rPr>
              <a:t>The Normal observation cost function Jo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9480782C-0BD1-444B-8D04-31100271D7FA}" type="slidenum">
              <a:rPr lang="en-GB"/>
              <a:pPr>
                <a:defRPr/>
              </a:pPr>
              <a:t>5</a:t>
            </a:fld>
            <a:endParaRPr lang="en-GB"/>
          </a:p>
        </p:txBody>
      </p:sp>
      <p:sp>
        <p:nvSpPr>
          <p:cNvPr id="778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2" y="985839"/>
            <a:ext cx="9944100" cy="787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Arial" charset="0"/>
              </a:rPr>
              <a:t>When for </a:t>
            </a:r>
            <a:r>
              <a:rPr lang="en-US" i="1" smtClean="0">
                <a:latin typeface="Arial" charset="0"/>
              </a:rPr>
              <a:t>p</a:t>
            </a:r>
            <a:r>
              <a:rPr lang="en-US" smtClean="0">
                <a:latin typeface="Arial" charset="0"/>
              </a:rPr>
              <a:t> we assume the normal (Gaussian) distribution (</a:t>
            </a:r>
            <a:r>
              <a:rPr lang="en-US" i="1" smtClean="0">
                <a:latin typeface="Arial" charset="0"/>
              </a:rPr>
              <a:t>N</a:t>
            </a:r>
            <a:r>
              <a:rPr lang="en-US" smtClean="0">
                <a:latin typeface="Arial" charset="0"/>
              </a:rPr>
              <a:t>): </a:t>
            </a:r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1894884" y="2924178"/>
          <a:ext cx="6002535" cy="1189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4" name="Equation" r:id="rId3" imgW="2120760" imgH="507960" progId="Equation.3">
                  <p:embed/>
                </p:oleObj>
              </mc:Choice>
              <mc:Fallback>
                <p:oleObj name="Equation" r:id="rId3" imgW="2120760" imgH="5079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4884" y="2924178"/>
                        <a:ext cx="6002535" cy="11890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2712840" y="1341443"/>
          <a:ext cx="5186362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45" name="Equation" r:id="rId5" imgW="2057400" imgH="558720" progId="Equation.3">
                  <p:embed/>
                </p:oleObj>
              </mc:Choice>
              <mc:Fallback>
                <p:oleObj name="Equation" r:id="rId5" imgW="2057400" imgH="5587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2840" y="1341443"/>
                        <a:ext cx="5186362" cy="125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33" name="Rectangle 6"/>
          <p:cNvSpPr>
            <a:spLocks noChangeArrowheads="1"/>
          </p:cNvSpPr>
          <p:nvPr/>
        </p:nvSpPr>
        <p:spPr bwMode="auto">
          <a:xfrm>
            <a:off x="412552" y="2636839"/>
            <a:ext cx="942975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254789" indent="-254789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2000" b="1" dirty="0">
                <a:latin typeface="Arial" charset="0"/>
              </a:rPr>
              <a:t>we obtain the expression</a:t>
            </a:r>
          </a:p>
        </p:txBody>
      </p:sp>
      <p:sp>
        <p:nvSpPr>
          <p:cNvPr id="77834" name="Rectangle 7"/>
          <p:cNvSpPr>
            <a:spLocks noChangeArrowheads="1"/>
          </p:cNvSpPr>
          <p:nvPr/>
        </p:nvSpPr>
        <p:spPr bwMode="auto">
          <a:xfrm>
            <a:off x="728664" y="5300664"/>
            <a:ext cx="8901113" cy="9652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254789" indent="-254789" algn="ctr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In </a:t>
            </a:r>
            <a:r>
              <a:rPr lang="en-US" sz="2000" b="1" dirty="0" err="1">
                <a:solidFill>
                  <a:schemeClr val="accent2"/>
                </a:solidFill>
                <a:latin typeface="Arial" charset="0"/>
              </a:rPr>
              <a:t>VarQC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a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non-Gaussian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 sz="2000" b="1" dirty="0" err="1">
                <a:solidFill>
                  <a:schemeClr val="accent2"/>
                </a:solidFill>
                <a:latin typeface="Arial" charset="0"/>
              </a:rPr>
              <a:t>pdf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 will be used,</a:t>
            </a:r>
          </a:p>
          <a:p>
            <a:pPr marL="254789" indent="-254789" algn="ctr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resulting in a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</a:rPr>
              <a:t>non-quadratic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expression for </a:t>
            </a:r>
            <a:r>
              <a:rPr lang="en-US" sz="2000" b="1" i="1" dirty="0">
                <a:solidFill>
                  <a:schemeClr val="accent2"/>
                </a:solidFill>
                <a:latin typeface="Arial" charset="0"/>
              </a:rPr>
              <a:t>Jo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.</a:t>
            </a:r>
          </a:p>
        </p:txBody>
      </p:sp>
      <p:sp>
        <p:nvSpPr>
          <p:cNvPr id="77835" name="Rectangle 9"/>
          <p:cNvSpPr>
            <a:spLocks noGrp="1" noChangeArrowheads="1"/>
          </p:cNvSpPr>
          <p:nvPr>
            <p:ph type="title"/>
          </p:nvPr>
        </p:nvSpPr>
        <p:spPr>
          <a:xfrm>
            <a:off x="555429" y="304805"/>
            <a:ext cx="9529762" cy="708025"/>
          </a:xfrm>
        </p:spPr>
        <p:txBody>
          <a:bodyPr/>
          <a:lstStyle/>
          <a:p>
            <a:r>
              <a:rPr lang="en-US" sz="2200" dirty="0" smtClean="0">
                <a:latin typeface="Arial Black" pitchFamily="34" charset="0"/>
              </a:rPr>
              <a:t>The Normal observation cost function Jo (2)</a:t>
            </a:r>
          </a:p>
        </p:txBody>
      </p:sp>
      <p:sp>
        <p:nvSpPr>
          <p:cNvPr id="77836" name="Text Box 10"/>
          <p:cNvSpPr txBox="1">
            <a:spLocks noChangeArrowheads="1"/>
          </p:cNvSpPr>
          <p:nvPr/>
        </p:nvSpPr>
        <p:spPr bwMode="auto">
          <a:xfrm>
            <a:off x="730454" y="4179628"/>
            <a:ext cx="4332684" cy="1019698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eaLnBrk="0" hangingPunct="0"/>
            <a:r>
              <a:rPr lang="en-US" sz="1500" b="1" dirty="0">
                <a:latin typeface="Times New Roman" pitchFamily="18" charset="0"/>
              </a:rPr>
              <a:t>y: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dirty="0">
                <a:latin typeface="Times New Roman" pitchFamily="18" charset="0"/>
              </a:rPr>
              <a:t>x: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represents the model/analysis variables</a:t>
            </a:r>
            <a:endParaRPr lang="en-US" sz="1500" b="1" dirty="0">
              <a:solidFill>
                <a:srgbClr val="00CC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>
                <a:latin typeface="Times New Roman" pitchFamily="18" charset="0"/>
              </a:rPr>
              <a:t>H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operators</a:t>
            </a:r>
            <a:endParaRPr lang="en-US" sz="15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0" hangingPunct="0"/>
            <a:r>
              <a:rPr lang="en-US" sz="1500" b="1" i="1" dirty="0" err="1">
                <a:latin typeface="Times New Roman" pitchFamily="18" charset="0"/>
                <a:cs typeface="Times New Roman" pitchFamily="18" charset="0"/>
                <a:sym typeface="WP Greek Century"/>
              </a:rPr>
              <a:t>σ</a:t>
            </a:r>
            <a:r>
              <a:rPr lang="en-US" sz="1500" b="1" i="1" baseline="-25000" dirty="0" err="1">
                <a:latin typeface="Times New Roman" pitchFamily="18" charset="0"/>
                <a:sym typeface="WP Greek Century"/>
              </a:rPr>
              <a:t>o</a:t>
            </a:r>
            <a:r>
              <a:rPr lang="en-US" sz="1500" b="1" dirty="0">
                <a:latin typeface="Times New Roman" pitchFamily="18" charset="0"/>
              </a:rPr>
              <a:t>:</a:t>
            </a:r>
            <a:r>
              <a:rPr lang="en-US" sz="15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1500" b="1" dirty="0">
                <a:solidFill>
                  <a:srgbClr val="008000"/>
                </a:solidFill>
                <a:latin typeface="Times New Roman" pitchFamily="18" charset="0"/>
              </a:rPr>
              <a:t>observation error standard deviation</a:t>
            </a:r>
          </a:p>
        </p:txBody>
      </p:sp>
      <p:grpSp>
        <p:nvGrpSpPr>
          <p:cNvPr id="77839" name="Group 15"/>
          <p:cNvGrpSpPr>
            <a:grpSpLocks/>
          </p:cNvGrpSpPr>
          <p:nvPr/>
        </p:nvGrpSpPr>
        <p:grpSpPr bwMode="auto">
          <a:xfrm>
            <a:off x="6182919" y="2806702"/>
            <a:ext cx="2580681" cy="2257426"/>
            <a:chOff x="3462" y="1768"/>
            <a:chExt cx="1445" cy="1422"/>
          </a:xfrm>
        </p:grpSpPr>
        <p:sp>
          <p:nvSpPr>
            <p:cNvPr id="77838" name="Text Box 11"/>
            <p:cNvSpPr txBox="1">
              <a:spLocks noChangeArrowheads="1"/>
            </p:cNvSpPr>
            <p:nvPr/>
          </p:nvSpPr>
          <p:spPr bwMode="auto">
            <a:xfrm>
              <a:off x="3710" y="2977"/>
              <a:ext cx="1197" cy="21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</a:rPr>
                <a:t>Normalized departure</a:t>
              </a:r>
            </a:p>
          </p:txBody>
        </p:sp>
        <p:sp>
          <p:nvSpPr>
            <p:cNvPr id="2" name="Line 12"/>
            <p:cNvSpPr>
              <a:spLocks noChangeShapeType="1"/>
            </p:cNvSpPr>
            <p:nvPr/>
          </p:nvSpPr>
          <p:spPr bwMode="auto">
            <a:xfrm flipH="1" flipV="1">
              <a:off x="3969" y="2568"/>
              <a:ext cx="352" cy="39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0" name="Oval 13"/>
            <p:cNvSpPr>
              <a:spLocks noChangeArrowheads="1"/>
            </p:cNvSpPr>
            <p:nvPr/>
          </p:nvSpPr>
          <p:spPr bwMode="auto">
            <a:xfrm>
              <a:off x="3462" y="1768"/>
              <a:ext cx="771" cy="817"/>
            </a:xfrm>
            <a:prstGeom prst="ellips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87B2B805-99C5-4CC2-8475-F37909C5C71B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942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200" dirty="0" smtClean="0">
                <a:latin typeface="Arial Black" pitchFamily="34" charset="0"/>
              </a:rPr>
              <a:t>Accounting for non-Gaussian effects</a:t>
            </a:r>
          </a:p>
        </p:txBody>
      </p:sp>
      <p:sp>
        <p:nvSpPr>
          <p:cNvPr id="942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5" y="1219202"/>
            <a:ext cx="9126141" cy="1308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Arial" charset="0"/>
              </a:rPr>
              <a:t>In an attempt to better describe the tails of the observed distributions, Ingleby and Lorenc (1993) suggested a modified pdf (probability density function), written as a sum of two distinct distributions:</a:t>
            </a:r>
          </a:p>
        </p:txBody>
      </p:sp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3380786" y="2701928"/>
          <a:ext cx="3425429" cy="512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0" name="Equation" r:id="rId3" imgW="1358640" imgH="228600" progId="Equation.3">
                  <p:embed/>
                </p:oleObj>
              </mc:Choice>
              <mc:Fallback>
                <p:oleObj name="Equation" r:id="rId3" imgW="135864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0786" y="2701928"/>
                        <a:ext cx="3425429" cy="5127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7" name="Rectangle 5"/>
          <p:cNvSpPr>
            <a:spLocks noChangeArrowheads="1"/>
          </p:cNvSpPr>
          <p:nvPr/>
        </p:nvSpPr>
        <p:spPr bwMode="auto">
          <a:xfrm>
            <a:off x="1685926" y="5270500"/>
            <a:ext cx="6779419" cy="463551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254789" indent="-254789" algn="ctr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2000" b="1" i="1" dirty="0">
                <a:latin typeface="Arial" charset="0"/>
              </a:rPr>
              <a:t>A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is the </a:t>
            </a:r>
            <a:r>
              <a:rPr lang="en-US" sz="2000" b="1" u="sng" dirty="0">
                <a:solidFill>
                  <a:schemeClr val="accent2"/>
                </a:solidFill>
                <a:latin typeface="Arial" charset="0"/>
              </a:rPr>
              <a:t>prior probability</a:t>
            </a: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 of gross error</a:t>
            </a:r>
          </a:p>
        </p:txBody>
      </p:sp>
      <p:sp>
        <p:nvSpPr>
          <p:cNvPr id="94218" name="Text Box 6"/>
          <p:cNvSpPr txBox="1">
            <a:spLocks noChangeArrowheads="1"/>
          </p:cNvSpPr>
          <p:nvPr/>
        </p:nvSpPr>
        <p:spPr bwMode="auto">
          <a:xfrm>
            <a:off x="784033" y="3805468"/>
            <a:ext cx="4111227" cy="10504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Normal distribution (pdf),</a:t>
            </a:r>
          </a:p>
          <a:p>
            <a:pPr algn="ctr" eaLnBrk="0" hangingPunct="0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as appropriate for</a:t>
            </a:r>
          </a:p>
          <a:p>
            <a:pPr algn="ctr" eaLnBrk="0" hangingPunct="0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‘good’ data</a:t>
            </a:r>
          </a:p>
        </p:txBody>
      </p:sp>
      <p:sp>
        <p:nvSpPr>
          <p:cNvPr id="94219" name="Text Box 7"/>
          <p:cNvSpPr txBox="1">
            <a:spLocks noChangeArrowheads="1"/>
          </p:cNvSpPr>
          <p:nvPr/>
        </p:nvSpPr>
        <p:spPr bwMode="auto">
          <a:xfrm>
            <a:off x="5441758" y="4005145"/>
            <a:ext cx="4111227" cy="72731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pdf for data affected by</a:t>
            </a:r>
          </a:p>
          <a:p>
            <a:pPr algn="ctr" eaLnBrk="0" hangingPunct="0"/>
            <a:r>
              <a:rPr lang="en-US" b="1">
                <a:solidFill>
                  <a:srgbClr val="FF0000"/>
                </a:solidFill>
                <a:latin typeface="Times New Roman" pitchFamily="18" charset="0"/>
              </a:rPr>
              <a:t>gross errors</a:t>
            </a:r>
          </a:p>
        </p:txBody>
      </p:sp>
      <p:sp>
        <p:nvSpPr>
          <p:cNvPr id="94220" name="Line 8"/>
          <p:cNvSpPr>
            <a:spLocks noChangeShapeType="1"/>
          </p:cNvSpPr>
          <p:nvPr/>
        </p:nvSpPr>
        <p:spPr bwMode="auto">
          <a:xfrm flipV="1">
            <a:off x="4357689" y="3200402"/>
            <a:ext cx="785812" cy="520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  <p:sp>
        <p:nvSpPr>
          <p:cNvPr id="94221" name="Line 9"/>
          <p:cNvSpPr>
            <a:spLocks noChangeShapeType="1"/>
          </p:cNvSpPr>
          <p:nvPr/>
        </p:nvSpPr>
        <p:spPr bwMode="auto">
          <a:xfrm flipH="1" flipV="1">
            <a:off x="6286502" y="3251202"/>
            <a:ext cx="628651" cy="6223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 smtClean="0"/>
          </a:p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BD8AB898-55AC-43FF-A6A4-F81AD8B0D3E5}" type="slidenum">
              <a:rPr lang="en-GB"/>
              <a:pPr>
                <a:defRPr/>
              </a:pPr>
              <a:t>7</a:t>
            </a:fld>
            <a:endParaRPr lang="en-GB"/>
          </a:p>
        </p:txBody>
      </p:sp>
      <p:pic>
        <p:nvPicPr>
          <p:cNvPr id="140291" name="Picture 2" descr="AMDAR_850_all"/>
          <p:cNvPicPr>
            <a:picLocks noChangeAspect="1" noChangeArrowheads="1"/>
          </p:cNvPicPr>
          <p:nvPr/>
        </p:nvPicPr>
        <p:blipFill>
          <a:blip r:embed="rId2" cstate="print"/>
          <a:srcRect t="43811" b="6714"/>
          <a:stretch>
            <a:fillRect/>
          </a:stretch>
        </p:blipFill>
        <p:spPr bwMode="auto">
          <a:xfrm>
            <a:off x="364335" y="4437066"/>
            <a:ext cx="4611291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2" name="Picture 3" descr="AMDAR_850_fgrej"/>
          <p:cNvPicPr>
            <a:picLocks noChangeAspect="1" noChangeArrowheads="1"/>
          </p:cNvPicPr>
          <p:nvPr/>
        </p:nvPicPr>
        <p:blipFill>
          <a:blip r:embed="rId3" cstate="print"/>
          <a:srcRect t="44467" b="7350"/>
          <a:stretch>
            <a:fillRect/>
          </a:stretch>
        </p:blipFill>
        <p:spPr bwMode="auto">
          <a:xfrm>
            <a:off x="4657730" y="4410076"/>
            <a:ext cx="4861322" cy="187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3" name="Picture 4" descr="CHINESE_AMDAR_ITT"/>
          <p:cNvPicPr>
            <a:picLocks noChangeAspect="1" noChangeArrowheads="1"/>
          </p:cNvPicPr>
          <p:nvPr/>
        </p:nvPicPr>
        <p:blipFill>
          <a:blip r:embed="rId4" cstate="print"/>
          <a:srcRect t="9163" r="49205" b="23506"/>
          <a:stretch>
            <a:fillRect/>
          </a:stretch>
        </p:blipFill>
        <p:spPr bwMode="auto">
          <a:xfrm>
            <a:off x="5304239" y="476253"/>
            <a:ext cx="4982766" cy="4051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40294" name="Rectangle 5"/>
          <p:cNvSpPr>
            <a:spLocks noChangeArrowheads="1"/>
          </p:cNvSpPr>
          <p:nvPr/>
        </p:nvSpPr>
        <p:spPr bwMode="auto">
          <a:xfrm>
            <a:off x="1171581" y="3573465"/>
            <a:ext cx="5105996" cy="143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defTabSz="668297" eaLnBrk="0" hangingPunct="0"/>
            <a:r>
              <a:rPr lang="en-GB" dirty="0">
                <a:solidFill>
                  <a:srgbClr val="0F3692"/>
                </a:solidFill>
                <a:latin typeface="Arial Black" pitchFamily="34" charset="0"/>
              </a:rPr>
              <a:t>Innovation Statistics    Sample=429,000</a:t>
            </a:r>
            <a:br>
              <a:rPr lang="en-GB" dirty="0">
                <a:solidFill>
                  <a:srgbClr val="0F3692"/>
                </a:solidFill>
                <a:latin typeface="Arial Black" pitchFamily="34" charset="0"/>
              </a:rPr>
            </a:br>
            <a:r>
              <a:rPr lang="en-GB" dirty="0">
                <a:solidFill>
                  <a:srgbClr val="0F3692"/>
                </a:solidFill>
                <a:latin typeface="Arial Black" pitchFamily="34" charset="0"/>
              </a:rPr>
              <a:t>All data</a:t>
            </a:r>
          </a:p>
        </p:txBody>
      </p:sp>
      <p:sp>
        <p:nvSpPr>
          <p:cNvPr id="140295" name="Rectangle 6"/>
          <p:cNvSpPr>
            <a:spLocks noChangeArrowheads="1"/>
          </p:cNvSpPr>
          <p:nvPr/>
        </p:nvSpPr>
        <p:spPr bwMode="auto">
          <a:xfrm>
            <a:off x="282183" y="1700214"/>
            <a:ext cx="4861322" cy="1655762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1600" b="1" dirty="0">
                <a:latin typeface="Arial" charset="0"/>
              </a:rPr>
              <a:t>Positive observed temperatures (</a:t>
            </a:r>
            <a:r>
              <a:rPr lang="en-US" sz="1600" b="1" dirty="0">
                <a:latin typeface="Arial" charset="0"/>
                <a:cs typeface="Arial" charset="0"/>
              </a:rPr>
              <a:t>˚</a:t>
            </a:r>
            <a:r>
              <a:rPr lang="en-US" sz="1600" b="1" dirty="0">
                <a:latin typeface="Arial" charset="0"/>
              </a:rPr>
              <a:t>C) reported with wrong sign.</a:t>
            </a:r>
          </a:p>
          <a:p>
            <a:pPr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1600" b="1" dirty="0">
                <a:latin typeface="Arial" charset="0"/>
              </a:rPr>
              <a:t>(Chinese aircraft data 1-21 May 2007)</a:t>
            </a:r>
            <a:endParaRPr lang="en-GB" sz="1600" b="1" dirty="0">
              <a:solidFill>
                <a:srgbClr val="FF0000"/>
              </a:solidFill>
              <a:latin typeface="Arial" charset="0"/>
            </a:endParaRPr>
          </a:p>
          <a:p>
            <a:pPr algn="ctr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endParaRPr lang="en-US" sz="2000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40296" name="Rectangle 7"/>
          <p:cNvSpPr>
            <a:spLocks noChangeArrowheads="1"/>
          </p:cNvSpPr>
          <p:nvPr/>
        </p:nvSpPr>
        <p:spPr bwMode="auto">
          <a:xfrm>
            <a:off x="201813" y="44455"/>
            <a:ext cx="10085189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defTabSz="668297" eaLnBrk="0" hangingPunct="0"/>
            <a:r>
              <a:rPr lang="en-US" sz="2200" dirty="0">
                <a:solidFill>
                  <a:srgbClr val="0F3692"/>
                </a:solidFill>
                <a:latin typeface="Arial Black" pitchFamily="34" charset="0"/>
              </a:rPr>
              <a:t>Gross errors of that type occur occasionally…</a:t>
            </a:r>
          </a:p>
        </p:txBody>
      </p:sp>
      <p:sp>
        <p:nvSpPr>
          <p:cNvPr id="140297" name="Rectangle 9"/>
          <p:cNvSpPr>
            <a:spLocks noChangeArrowheads="1"/>
          </p:cNvSpPr>
          <p:nvPr/>
        </p:nvSpPr>
        <p:spPr bwMode="auto">
          <a:xfrm>
            <a:off x="5548912" y="4294189"/>
            <a:ext cx="2916435" cy="64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9360" tIns="38983" rIns="79360" bIns="38983" anchor="ctr"/>
          <a:lstStyle/>
          <a:p>
            <a:pPr defTabSz="668297" eaLnBrk="0" hangingPunct="0"/>
            <a:r>
              <a:rPr lang="en-GB" dirty="0">
                <a:solidFill>
                  <a:srgbClr val="0F3692"/>
                </a:solidFill>
                <a:latin typeface="Arial Black" pitchFamily="34" charset="0"/>
              </a:rPr>
              <a:t>Rejected data</a:t>
            </a:r>
          </a:p>
        </p:txBody>
      </p:sp>
      <p:sp>
        <p:nvSpPr>
          <p:cNvPr id="140298" name="Line 10"/>
          <p:cNvSpPr>
            <a:spLocks noChangeShapeType="1"/>
          </p:cNvSpPr>
          <p:nvPr/>
        </p:nvSpPr>
        <p:spPr bwMode="auto">
          <a:xfrm>
            <a:off x="5143504" y="2708279"/>
            <a:ext cx="2753916" cy="936624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lIns="80195" tIns="40098" rIns="80195" bIns="40098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latin typeface="+mn-lt"/>
              </a:rPr>
              <a:t>DA/SAT Training </a:t>
            </a:r>
            <a:r>
              <a:rPr lang="en-GB" dirty="0" smtClean="0">
                <a:latin typeface="+mn-lt"/>
              </a:rPr>
              <a:t>Course</a:t>
            </a:r>
            <a:endParaRPr lang="en-GB" dirty="0">
              <a:latin typeface="+mn-lt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5466755" y="6365875"/>
            <a:ext cx="1214437" cy="388939"/>
          </a:xfrm>
        </p:spPr>
        <p:txBody>
          <a:bodyPr/>
          <a:lstStyle/>
          <a:p>
            <a:pPr>
              <a:defRPr/>
            </a:pPr>
            <a:fld id="{A5B390D4-B3B2-4296-9270-7987EB16A000}" type="slidenum">
              <a:rPr lang="en-GB"/>
              <a:pPr>
                <a:defRPr/>
              </a:pPr>
              <a:t>8</a:t>
            </a:fld>
            <a:endParaRPr lang="en-GB"/>
          </a:p>
        </p:txBody>
      </p:sp>
      <p:sp>
        <p:nvSpPr>
          <p:cNvPr id="952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Arial Black" pitchFamily="34" charset="0"/>
              </a:rPr>
              <a:t>Variational</a:t>
            </a:r>
            <a:r>
              <a:rPr lang="en-US" dirty="0" smtClean="0">
                <a:latin typeface="Arial Black" pitchFamily="34" charset="0"/>
              </a:rPr>
              <a:t> quality control</a:t>
            </a:r>
          </a:p>
        </p:txBody>
      </p:sp>
      <p:sp>
        <p:nvSpPr>
          <p:cNvPr id="952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355" y="1219202"/>
            <a:ext cx="9126141" cy="1308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Arial" charset="0"/>
              </a:rPr>
              <a:t>Thus, a pdf for the data affected by gross errors (</a:t>
            </a:r>
            <a:r>
              <a:rPr lang="en-US" i="1" smtClean="0">
                <a:latin typeface="Arial" charset="0"/>
              </a:rPr>
              <a:t>p</a:t>
            </a:r>
            <a:r>
              <a:rPr lang="en-US" baseline="30000" smtClean="0">
                <a:latin typeface="Arial" charset="0"/>
              </a:rPr>
              <a:t>G</a:t>
            </a:r>
            <a:r>
              <a:rPr lang="en-US" smtClean="0">
                <a:latin typeface="Arial" charset="0"/>
              </a:rPr>
              <a:t>) needs to be specified. Several different forms could be considered.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Arial" charset="0"/>
              </a:rPr>
              <a:t>In the ECMWF 1998-2009 implementation (Andersson and Järvinen 1999, QJRMS) a flat distribution was chosen.</a:t>
            </a:r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3623668" y="2924181"/>
          <a:ext cx="1469826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44" name="Equation" r:id="rId3" imgW="583920" imgH="393480" progId="Equation.3">
                  <p:embed/>
                </p:oleObj>
              </mc:Choice>
              <mc:Fallback>
                <p:oleObj name="Equation" r:id="rId3" imgW="58392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3668" y="2924181"/>
                        <a:ext cx="1469826" cy="881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5241" name="Rectangle 5"/>
          <p:cNvSpPr>
            <a:spLocks noChangeArrowheads="1"/>
          </p:cNvSpPr>
          <p:nvPr/>
        </p:nvSpPr>
        <p:spPr bwMode="auto">
          <a:xfrm>
            <a:off x="1498404" y="5373688"/>
            <a:ext cx="7358063" cy="7874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80195" tIns="40098" rIns="80195" bIns="40098"/>
          <a:lstStyle/>
          <a:p>
            <a:pPr marL="254789" indent="-254789" algn="ctr" defTabSz="668297" eaLnBrk="0" hangingPunct="0">
              <a:lnSpc>
                <a:spcPts val="2193"/>
              </a:lnSpc>
              <a:spcAft>
                <a:spcPts val="877"/>
              </a:spcAft>
              <a:buClr>
                <a:schemeClr val="accent1"/>
              </a:buClr>
              <a:buSzPct val="100000"/>
            </a:pPr>
            <a:r>
              <a:rPr lang="en-US" sz="2000" b="1" dirty="0">
                <a:solidFill>
                  <a:schemeClr val="accent2"/>
                </a:solidFill>
                <a:latin typeface="Arial" charset="0"/>
              </a:rPr>
              <a:t>The consequence of this choice will become clear in the following</a:t>
            </a:r>
          </a:p>
        </p:txBody>
      </p:sp>
      <p:sp>
        <p:nvSpPr>
          <p:cNvPr id="95242" name="Text Box 6"/>
          <p:cNvSpPr txBox="1">
            <a:spLocks noChangeArrowheads="1"/>
          </p:cNvSpPr>
          <p:nvPr/>
        </p:nvSpPr>
        <p:spPr bwMode="auto">
          <a:xfrm>
            <a:off x="1518051" y="4469214"/>
            <a:ext cx="4111227" cy="35797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800" b="1" i="1" dirty="0">
                <a:latin typeface="Times New Roman" pitchFamily="18" charset="0"/>
              </a:rPr>
              <a:t>2d</a:t>
            </a:r>
            <a:r>
              <a:rPr lang="en-US" sz="1800" b="1" dirty="0">
                <a:solidFill>
                  <a:srgbClr val="FF0000"/>
                </a:solidFill>
                <a:latin typeface="Times New Roman" pitchFamily="18" charset="0"/>
              </a:rPr>
              <a:t> is the width of the distribution</a:t>
            </a:r>
          </a:p>
        </p:txBody>
      </p:sp>
      <p:sp>
        <p:nvSpPr>
          <p:cNvPr id="95243" name="Line 8"/>
          <p:cNvSpPr>
            <a:spLocks noChangeShapeType="1"/>
          </p:cNvSpPr>
          <p:nvPr/>
        </p:nvSpPr>
        <p:spPr bwMode="auto">
          <a:xfrm flipV="1">
            <a:off x="3929065" y="3771902"/>
            <a:ext cx="785812" cy="520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lIns="80195" tIns="40098" rIns="80195" bIns="40098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DA/SAT Training </a:t>
            </a:r>
            <a:r>
              <a:rPr lang="en-US" dirty="0" smtClean="0">
                <a:latin typeface="+mn-lt"/>
              </a:rPr>
              <a:t>Course</a:t>
            </a:r>
            <a:endParaRPr lang="en-US" dirty="0">
              <a:latin typeface="+mn-lt"/>
            </a:endParaRPr>
          </a:p>
        </p:txBody>
      </p:sp>
      <p:sp>
        <p:nvSpPr>
          <p:cNvPr id="132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latin typeface="Arial Black" pitchFamily="34" charset="0"/>
              </a:rPr>
              <a:t>VarQC formulation</a:t>
            </a:r>
          </a:p>
        </p:txBody>
      </p:sp>
      <p:sp>
        <p:nvSpPr>
          <p:cNvPr id="132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143001"/>
            <a:ext cx="9429750" cy="914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latin typeface="Arial" charset="0"/>
              </a:rPr>
              <a:t>Inserting </a:t>
            </a:r>
            <a:r>
              <a:rPr lang="en-US" i="1" smtClean="0">
                <a:latin typeface="Arial" charset="0"/>
              </a:rPr>
              <a:t>p</a:t>
            </a:r>
            <a:r>
              <a:rPr lang="en-US" baseline="30000" smtClean="0">
                <a:latin typeface="Arial" charset="0"/>
              </a:rPr>
              <a:t>QC</a:t>
            </a:r>
            <a:r>
              <a:rPr lang="en-US" smtClean="0">
                <a:latin typeface="Arial" charset="0"/>
              </a:rPr>
              <a:t> for </a:t>
            </a:r>
            <a:r>
              <a:rPr lang="en-US" i="1" smtClean="0">
                <a:latin typeface="Arial" charset="0"/>
              </a:rPr>
              <a:t>p</a:t>
            </a:r>
            <a:r>
              <a:rPr lang="en-US" smtClean="0">
                <a:latin typeface="Arial" charset="0"/>
              </a:rPr>
              <a:t> in the expression </a:t>
            </a:r>
            <a:r>
              <a:rPr lang="en-US" i="1" smtClean="0">
                <a:latin typeface="Arial" charset="0"/>
              </a:rPr>
              <a:t>Jo</a:t>
            </a:r>
            <a:r>
              <a:rPr lang="en-US" smtClean="0">
                <a:latin typeface="Arial" charset="0"/>
              </a:rPr>
              <a:t>=-ln </a:t>
            </a:r>
            <a:r>
              <a:rPr lang="en-US" i="1" smtClean="0">
                <a:latin typeface="Arial" charset="0"/>
              </a:rPr>
              <a:t>p</a:t>
            </a:r>
            <a:r>
              <a:rPr lang="en-US" baseline="30000" smtClean="0">
                <a:latin typeface="Arial" charset="0"/>
              </a:rPr>
              <a:t> </a:t>
            </a:r>
            <a:r>
              <a:rPr lang="en-US" smtClean="0">
                <a:latin typeface="Arial" charset="0"/>
              </a:rPr>
              <a:t>+ const, we obtain:</a:t>
            </a:r>
            <a:endParaRPr lang="en-US" baseline="30000" smtClean="0">
              <a:latin typeface="Arial" charset="0"/>
            </a:endParaRPr>
          </a:p>
        </p:txBody>
      </p:sp>
      <p:graphicFrame>
        <p:nvGraphicFramePr>
          <p:cNvPr id="132098" name="Object 2"/>
          <p:cNvGraphicFramePr>
            <a:graphicFrameLocks noChangeAspect="1"/>
          </p:cNvGraphicFramePr>
          <p:nvPr/>
        </p:nvGraphicFramePr>
        <p:xfrm>
          <a:off x="1396605" y="2389190"/>
          <a:ext cx="4993481" cy="324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06" name="Equation" r:id="rId3" imgW="1981080" imgH="1447560" progId="Equation.3">
                  <p:embed/>
                </p:oleObj>
              </mc:Choice>
              <mc:Fallback>
                <p:oleObj name="Equation" r:id="rId3" imgW="1981080" imgH="14475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6605" y="2389190"/>
                        <a:ext cx="4993481" cy="324802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2" name="Text Box 6"/>
          <p:cNvSpPr txBox="1">
            <a:spLocks noChangeArrowheads="1"/>
          </p:cNvSpPr>
          <p:nvPr/>
        </p:nvSpPr>
        <p:spPr bwMode="auto">
          <a:xfrm>
            <a:off x="7333063" y="3141715"/>
            <a:ext cx="1953816" cy="174297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lIns="80195" tIns="40098" rIns="80195" bIns="40098" anchor="ctr">
            <a:spAutoFit/>
          </a:bodyPr>
          <a:lstStyle/>
          <a:p>
            <a:pPr algn="ctr" eaLnBrk="0" hangingPunct="0"/>
            <a:r>
              <a:rPr lang="en-US" sz="1800" dirty="0"/>
              <a:t> We can see how the presence of </a:t>
            </a:r>
            <a:r>
              <a:rPr lang="en-US" sz="1800" dirty="0">
                <a:cs typeface="Times New Roman" pitchFamily="18" charset="0"/>
                <a:sym typeface="WP Greek Century"/>
              </a:rPr>
              <a:t>γ</a:t>
            </a:r>
            <a:r>
              <a:rPr lang="en-US" sz="1800" dirty="0">
                <a:sym typeface="WP Greek Century"/>
              </a:rPr>
              <a:t> modifies the normal cost function and its gradient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mitte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ommitte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30686</TotalTime>
  <Words>1241</Words>
  <Application>Microsoft Office PowerPoint</Application>
  <PresentationFormat>35mm Slides</PresentationFormat>
  <Paragraphs>186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Committee</vt:lpstr>
      <vt:lpstr>Equation</vt:lpstr>
      <vt:lpstr>Variational Quality Control</vt:lpstr>
      <vt:lpstr>Introduction</vt:lpstr>
      <vt:lpstr>Even good-quality data show significant deviations from the pure Gaussian form</vt:lpstr>
      <vt:lpstr>The Normal observation cost function Jo (1)</vt:lpstr>
      <vt:lpstr>The Normal observation cost function Jo (2)</vt:lpstr>
      <vt:lpstr>Accounting for non-Gaussian effects</vt:lpstr>
      <vt:lpstr>PowerPoint Presentation</vt:lpstr>
      <vt:lpstr>Variational quality control</vt:lpstr>
      <vt:lpstr>VarQC formulation</vt:lpstr>
      <vt:lpstr>Probability of gross error</vt:lpstr>
      <vt:lpstr>Gaussian + flat PDF</vt:lpstr>
      <vt:lpstr>Application</vt:lpstr>
      <vt:lpstr>Tuning the rejection limit</vt:lpstr>
      <vt:lpstr>Transforming the Gaussian pdf</vt:lpstr>
      <vt:lpstr>Tuning example</vt:lpstr>
      <vt:lpstr>Tropical Cyclone example</vt:lpstr>
      <vt:lpstr>PowerPoint Presentation</vt:lpstr>
      <vt:lpstr>PowerPoint Presentation</vt:lpstr>
      <vt:lpstr>Transforming the Gaussian and exponential  pdf</vt:lpstr>
      <vt:lpstr>Comparing observation weights: Huber-norm (red) versus Gaussian+flat (blue)</vt:lpstr>
      <vt:lpstr>Departure statistics for radiosonde temperatures is well described by a Huber-norm distribution</vt:lpstr>
      <vt:lpstr>METAR surface pressure data   (Tropics) Blacklisting data may well contain gross errors</vt:lpstr>
      <vt:lpstr>VarQC Summary</vt:lpstr>
    </vt:vector>
  </TitlesOfParts>
  <Company>E.C.M.W.F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Huber norm VarQC</dc:title>
  <dc:creator>Christina Tavolato</dc:creator>
  <cp:lastModifiedBy>Elias Holm</cp:lastModifiedBy>
  <cp:revision>283</cp:revision>
  <dcterms:created xsi:type="dcterms:W3CDTF">2008-08-28T10:51:09Z</dcterms:created>
  <dcterms:modified xsi:type="dcterms:W3CDTF">2013-06-04T13:09:42Z</dcterms:modified>
</cp:coreProperties>
</file>