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357" r:id="rId2"/>
    <p:sldId id="376" r:id="rId3"/>
    <p:sldId id="368" r:id="rId4"/>
    <p:sldId id="366" r:id="rId5"/>
    <p:sldId id="379" r:id="rId6"/>
    <p:sldId id="380" r:id="rId7"/>
    <p:sldId id="396" r:id="rId8"/>
    <p:sldId id="381" r:id="rId9"/>
    <p:sldId id="398" r:id="rId10"/>
    <p:sldId id="382" r:id="rId11"/>
    <p:sldId id="286" r:id="rId12"/>
    <p:sldId id="371" r:id="rId13"/>
    <p:sldId id="287" r:id="rId14"/>
    <p:sldId id="288" r:id="rId15"/>
    <p:sldId id="289" r:id="rId16"/>
    <p:sldId id="383" r:id="rId17"/>
    <p:sldId id="385" r:id="rId18"/>
    <p:sldId id="388" r:id="rId19"/>
    <p:sldId id="402" r:id="rId20"/>
    <p:sldId id="395" r:id="rId21"/>
    <p:sldId id="390" r:id="rId22"/>
    <p:sldId id="391" r:id="rId23"/>
    <p:sldId id="392" r:id="rId24"/>
    <p:sldId id="349" r:id="rId25"/>
    <p:sldId id="350" r:id="rId26"/>
    <p:sldId id="393" r:id="rId27"/>
    <p:sldId id="399" r:id="rId28"/>
    <p:sldId id="400" r:id="rId29"/>
    <p:sldId id="401" r:id="rId30"/>
    <p:sldId id="394" r:id="rId31"/>
    <p:sldId id="332" r:id="rId32"/>
  </p:sldIdLst>
  <p:sldSz cx="9144000" cy="6858000" type="screen4x3"/>
  <p:notesSz cx="9855200" cy="6731000"/>
  <p:defaultTextStyle>
    <a:defPPr>
      <a:defRPr lang="en-GB"/>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20">
          <p15:clr>
            <a:srgbClr val="A4A3A4"/>
          </p15:clr>
        </p15:guide>
        <p15:guide id="2" pos="31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3333FF"/>
    <a:srgbClr val="CCFFFF"/>
    <a:srgbClr val="CCECFF"/>
    <a:srgbClr val="FF6600"/>
    <a:srgbClr val="FFFF99"/>
    <a:srgbClr val="FF0066"/>
    <a:srgbClr val="FF33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79" autoAdjust="0"/>
    <p:restoredTop sz="94660" autoAdjust="0"/>
  </p:normalViewPr>
  <p:slideViewPr>
    <p:cSldViewPr>
      <p:cViewPr varScale="1">
        <p:scale>
          <a:sx n="100" d="100"/>
          <a:sy n="100" d="100"/>
        </p:scale>
        <p:origin x="902" y="5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66" d="100"/>
        <a:sy n="66" d="100"/>
      </p:scale>
      <p:origin x="0" y="3312"/>
    </p:cViewPr>
  </p:sorterViewPr>
  <p:notesViewPr>
    <p:cSldViewPr>
      <p:cViewPr varScale="1">
        <p:scale>
          <a:sx n="89" d="100"/>
          <a:sy n="89" d="100"/>
        </p:scale>
        <p:origin x="-1146" y="-114"/>
      </p:cViewPr>
      <p:guideLst>
        <p:guide orient="horz" pos="2120"/>
        <p:guide pos="31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slide" Target="slides/slide10.xml"/><Relationship Id="rId1" Type="http://schemas.openxmlformats.org/officeDocument/2006/relationships/slide" Target="slides/slide2.xml"/><Relationship Id="rId6" Type="http://schemas.openxmlformats.org/officeDocument/2006/relationships/slide" Target="slides/slide31.xml"/><Relationship Id="rId5" Type="http://schemas.openxmlformats.org/officeDocument/2006/relationships/slide" Target="slides/slide30.xml"/><Relationship Id="rId4" Type="http://schemas.openxmlformats.org/officeDocument/2006/relationships/slide" Target="slides/slide26.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71.wmf"/><Relationship Id="rId1" Type="http://schemas.openxmlformats.org/officeDocument/2006/relationships/image" Target="../media/image70.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73.wmf"/><Relationship Id="rId1" Type="http://schemas.openxmlformats.org/officeDocument/2006/relationships/image" Target="../media/image72.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image" Target="../media/image81.wmf"/><Relationship Id="rId1" Type="http://schemas.openxmlformats.org/officeDocument/2006/relationships/image" Target="../media/image80.wmf"/><Relationship Id="rId5" Type="http://schemas.openxmlformats.org/officeDocument/2006/relationships/image" Target="../media/image84.wmf"/><Relationship Id="rId4" Type="http://schemas.openxmlformats.org/officeDocument/2006/relationships/image" Target="../media/image83.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image" Target="../media/image6.wmf"/><Relationship Id="rId7" Type="http://schemas.openxmlformats.org/officeDocument/2006/relationships/image" Target="../media/image10.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11" Type="http://schemas.openxmlformats.org/officeDocument/2006/relationships/image" Target="../media/image14.wmf"/><Relationship Id="rId5" Type="http://schemas.openxmlformats.org/officeDocument/2006/relationships/image" Target="../media/image8.wmf"/><Relationship Id="rId10" Type="http://schemas.openxmlformats.org/officeDocument/2006/relationships/image" Target="../media/image13.wmf"/><Relationship Id="rId4" Type="http://schemas.openxmlformats.org/officeDocument/2006/relationships/image" Target="../media/image7.wmf"/><Relationship Id="rId9"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5" Type="http://schemas.openxmlformats.org/officeDocument/2006/relationships/image" Target="../media/image26.wmf"/><Relationship Id="rId4"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image" Target="../media/image34.wmf"/><Relationship Id="rId1" Type="http://schemas.openxmlformats.org/officeDocument/2006/relationships/image" Target="../media/image33.wmf"/><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bwMode="auto">
          <a:xfrm>
            <a:off x="0" y="0"/>
            <a:ext cx="4271963" cy="336550"/>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l" defTabSz="904875">
              <a:defRPr sz="1200">
                <a:latin typeface="Times New Roman" pitchFamily="18" charset="0"/>
              </a:defRPr>
            </a:lvl1pPr>
          </a:lstStyle>
          <a:p>
            <a:pPr>
              <a:defRPr/>
            </a:pPr>
            <a:endParaRPr lang="en-GB"/>
          </a:p>
        </p:txBody>
      </p:sp>
      <p:sp>
        <p:nvSpPr>
          <p:cNvPr id="82947" name="Rectangle 3"/>
          <p:cNvSpPr>
            <a:spLocks noGrp="1" noChangeArrowheads="1"/>
          </p:cNvSpPr>
          <p:nvPr>
            <p:ph type="dt" sz="quarter" idx="1"/>
          </p:nvPr>
        </p:nvSpPr>
        <p:spPr bwMode="auto">
          <a:xfrm>
            <a:off x="5583238" y="0"/>
            <a:ext cx="4271962" cy="336550"/>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r" defTabSz="904875">
              <a:defRPr sz="1200">
                <a:latin typeface="Times New Roman" pitchFamily="18" charset="0"/>
              </a:defRPr>
            </a:lvl1pPr>
          </a:lstStyle>
          <a:p>
            <a:pPr>
              <a:defRPr/>
            </a:pPr>
            <a:endParaRPr lang="en-GB"/>
          </a:p>
        </p:txBody>
      </p:sp>
      <p:sp>
        <p:nvSpPr>
          <p:cNvPr id="82948" name="Rectangle 4"/>
          <p:cNvSpPr>
            <a:spLocks noGrp="1" noChangeArrowheads="1"/>
          </p:cNvSpPr>
          <p:nvPr>
            <p:ph type="ftr" sz="quarter" idx="2"/>
          </p:nvPr>
        </p:nvSpPr>
        <p:spPr bwMode="auto">
          <a:xfrm>
            <a:off x="0" y="6394450"/>
            <a:ext cx="4271963" cy="336550"/>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l" defTabSz="904875">
              <a:defRPr sz="1200">
                <a:latin typeface="Times New Roman" pitchFamily="18" charset="0"/>
              </a:defRPr>
            </a:lvl1pPr>
          </a:lstStyle>
          <a:p>
            <a:pPr>
              <a:defRPr/>
            </a:pPr>
            <a:endParaRPr lang="en-GB"/>
          </a:p>
        </p:txBody>
      </p:sp>
      <p:sp>
        <p:nvSpPr>
          <p:cNvPr id="82949" name="Rectangle 5"/>
          <p:cNvSpPr>
            <a:spLocks noGrp="1" noChangeArrowheads="1"/>
          </p:cNvSpPr>
          <p:nvPr>
            <p:ph type="sldNum" sz="quarter" idx="3"/>
          </p:nvPr>
        </p:nvSpPr>
        <p:spPr bwMode="auto">
          <a:xfrm>
            <a:off x="5583238" y="6394450"/>
            <a:ext cx="4271962" cy="336550"/>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r" defTabSz="904875">
              <a:defRPr sz="1200">
                <a:latin typeface="Times New Roman" pitchFamily="18" charset="0"/>
              </a:defRPr>
            </a:lvl1pPr>
          </a:lstStyle>
          <a:p>
            <a:pPr>
              <a:defRPr/>
            </a:pPr>
            <a:fld id="{90DF08C8-9877-48A5-A9FC-FF9A8B923FCC}" type="slidenum">
              <a:rPr lang="en-GB"/>
              <a:pPr>
                <a:defRPr/>
              </a:pPr>
              <a:t>‹#›</a:t>
            </a:fld>
            <a:endParaRPr lang="en-GB"/>
          </a:p>
        </p:txBody>
      </p:sp>
    </p:spTree>
    <p:extLst>
      <p:ext uri="{BB962C8B-B14F-4D97-AF65-F5344CB8AC3E}">
        <p14:creationId xmlns:p14="http://schemas.microsoft.com/office/powerpoint/2010/main" val="1761333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4271963" cy="336550"/>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l" defTabSz="904875">
              <a:defRPr sz="1200">
                <a:latin typeface="Times New Roman" pitchFamily="18" charset="0"/>
              </a:defRPr>
            </a:lvl1pPr>
          </a:lstStyle>
          <a:p>
            <a:pPr>
              <a:defRPr/>
            </a:pPr>
            <a:endParaRPr lang="en-GB"/>
          </a:p>
        </p:txBody>
      </p:sp>
      <p:sp>
        <p:nvSpPr>
          <p:cNvPr id="95235" name="Rectangle 3"/>
          <p:cNvSpPr>
            <a:spLocks noGrp="1" noChangeArrowheads="1"/>
          </p:cNvSpPr>
          <p:nvPr>
            <p:ph type="dt" idx="1"/>
          </p:nvPr>
        </p:nvSpPr>
        <p:spPr bwMode="auto">
          <a:xfrm>
            <a:off x="5581650" y="0"/>
            <a:ext cx="4271963" cy="336550"/>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r" defTabSz="904875">
              <a:defRPr sz="1200">
                <a:latin typeface="Times New Roman" pitchFamily="18" charset="0"/>
              </a:defRPr>
            </a:lvl1pPr>
          </a:lstStyle>
          <a:p>
            <a:pPr>
              <a:defRPr/>
            </a:pPr>
            <a:endParaRPr lang="en-GB"/>
          </a:p>
        </p:txBody>
      </p:sp>
      <p:sp>
        <p:nvSpPr>
          <p:cNvPr id="32772" name="Rectangle 4"/>
          <p:cNvSpPr>
            <a:spLocks noGrp="1" noRot="1" noChangeAspect="1" noChangeArrowheads="1" noTextEdit="1"/>
          </p:cNvSpPr>
          <p:nvPr>
            <p:ph type="sldImg" idx="2"/>
          </p:nvPr>
        </p:nvSpPr>
        <p:spPr bwMode="auto">
          <a:xfrm>
            <a:off x="3244850" y="504825"/>
            <a:ext cx="3365500" cy="2524125"/>
          </a:xfrm>
          <a:prstGeom prst="rect">
            <a:avLst/>
          </a:prstGeom>
          <a:noFill/>
          <a:ln w="9525">
            <a:solidFill>
              <a:srgbClr val="000000"/>
            </a:solidFill>
            <a:miter lim="800000"/>
            <a:headEnd/>
            <a:tailEnd/>
          </a:ln>
        </p:spPr>
      </p:sp>
      <p:sp>
        <p:nvSpPr>
          <p:cNvPr id="95237" name="Rectangle 5"/>
          <p:cNvSpPr>
            <a:spLocks noGrp="1" noChangeArrowheads="1"/>
          </p:cNvSpPr>
          <p:nvPr>
            <p:ph type="body" sz="quarter" idx="3"/>
          </p:nvPr>
        </p:nvSpPr>
        <p:spPr bwMode="auto">
          <a:xfrm>
            <a:off x="985838" y="3197225"/>
            <a:ext cx="7883525" cy="3028950"/>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95238" name="Rectangle 6"/>
          <p:cNvSpPr>
            <a:spLocks noGrp="1" noChangeArrowheads="1"/>
          </p:cNvSpPr>
          <p:nvPr>
            <p:ph type="ftr" sz="quarter" idx="4"/>
          </p:nvPr>
        </p:nvSpPr>
        <p:spPr bwMode="auto">
          <a:xfrm>
            <a:off x="0" y="6392863"/>
            <a:ext cx="4271963" cy="336550"/>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l" defTabSz="904875">
              <a:defRPr sz="1200">
                <a:latin typeface="Times New Roman" pitchFamily="18" charset="0"/>
              </a:defRPr>
            </a:lvl1pPr>
          </a:lstStyle>
          <a:p>
            <a:pPr>
              <a:defRPr/>
            </a:pPr>
            <a:endParaRPr lang="en-GB"/>
          </a:p>
        </p:txBody>
      </p:sp>
      <p:sp>
        <p:nvSpPr>
          <p:cNvPr id="95239" name="Rectangle 7"/>
          <p:cNvSpPr>
            <a:spLocks noGrp="1" noChangeArrowheads="1"/>
          </p:cNvSpPr>
          <p:nvPr>
            <p:ph type="sldNum" sz="quarter" idx="5"/>
          </p:nvPr>
        </p:nvSpPr>
        <p:spPr bwMode="auto">
          <a:xfrm>
            <a:off x="5581650" y="6392863"/>
            <a:ext cx="4271963" cy="336550"/>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r" defTabSz="904875">
              <a:defRPr sz="1200">
                <a:latin typeface="Times New Roman" pitchFamily="18" charset="0"/>
              </a:defRPr>
            </a:lvl1pPr>
          </a:lstStyle>
          <a:p>
            <a:pPr>
              <a:defRPr/>
            </a:pPr>
            <a:fld id="{9632B295-DE73-477C-B4A3-7F690DBEA3D5}" type="slidenum">
              <a:rPr lang="en-GB"/>
              <a:pPr>
                <a:defRPr/>
              </a:pPr>
              <a:t>‹#›</a:t>
            </a:fld>
            <a:endParaRPr lang="en-GB"/>
          </a:p>
        </p:txBody>
      </p:sp>
    </p:spTree>
    <p:extLst>
      <p:ext uri="{BB962C8B-B14F-4D97-AF65-F5344CB8AC3E}">
        <p14:creationId xmlns:p14="http://schemas.microsoft.com/office/powerpoint/2010/main" val="25838578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6613525"/>
            <a:ext cx="6084888" cy="274638"/>
          </a:xfrm>
          <a:prstGeom prst="rect">
            <a:avLst/>
          </a:prstGeom>
          <a:solidFill>
            <a:srgbClr val="3366FF"/>
          </a:solidFill>
          <a:ln w="50800">
            <a:noFill/>
            <a:miter lim="800000"/>
            <a:headEnd/>
            <a:tailEnd/>
          </a:ln>
          <a:effectLst/>
        </p:spPr>
        <p:txBody>
          <a:bodyPr lIns="90487" tIns="44450" rIns="90487" bIns="44450">
            <a:spAutoFit/>
          </a:bodyPr>
          <a:lstStyle/>
          <a:p>
            <a:pPr algn="l" eaLnBrk="0" hangingPunct="0">
              <a:defRPr/>
            </a:pPr>
            <a:r>
              <a:rPr lang="en-GB" sz="1200" b="1" dirty="0">
                <a:solidFill>
                  <a:schemeClr val="bg1"/>
                </a:solidFill>
                <a:latin typeface="Helvetica" pitchFamily="34" charset="0"/>
              </a:rPr>
              <a:t>Data Assimilation Training Course, Reading, </a:t>
            </a:r>
            <a:r>
              <a:rPr lang="en-GB" sz="1200" b="1" dirty="0" smtClean="0">
                <a:solidFill>
                  <a:schemeClr val="bg1"/>
                </a:solidFill>
                <a:latin typeface="Helvetica" pitchFamily="34" charset="0"/>
              </a:rPr>
              <a:t> 7-11 March 2016</a:t>
            </a:r>
            <a:endParaRPr lang="en-GB" sz="1200" b="1" dirty="0">
              <a:solidFill>
                <a:schemeClr val="bg1"/>
              </a:solidFill>
              <a:latin typeface="Helvetica" pitchFamily="34" charset="0"/>
            </a:endParaRPr>
          </a:p>
        </p:txBody>
      </p:sp>
      <p:pic>
        <p:nvPicPr>
          <p:cNvPr id="11267" name="Picture 8" descr="ECMWF_new_logo"/>
          <p:cNvPicPr>
            <a:picLocks noChangeAspect="1" noChangeArrowheads="1"/>
          </p:cNvPicPr>
          <p:nvPr userDrawn="1"/>
        </p:nvPicPr>
        <p:blipFill>
          <a:blip r:embed="rId16" cstate="print"/>
          <a:srcRect/>
          <a:stretch>
            <a:fillRect/>
          </a:stretch>
        </p:blipFill>
        <p:spPr bwMode="auto">
          <a:xfrm>
            <a:off x="7993063" y="6634163"/>
            <a:ext cx="1116012" cy="201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1.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4.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45.bin"/><Relationship Id="rId5" Type="http://schemas.openxmlformats.org/officeDocument/2006/relationships/image" Target="../media/image53.wmf"/><Relationship Id="rId4" Type="http://schemas.openxmlformats.org/officeDocument/2006/relationships/oleObject" Target="../embeddings/oleObject4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48.bin"/><Relationship Id="rId3" Type="http://schemas.openxmlformats.org/officeDocument/2006/relationships/image" Target="../media/image59.png"/><Relationship Id="rId7" Type="http://schemas.openxmlformats.org/officeDocument/2006/relationships/image" Target="../media/image57.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47.bin"/><Relationship Id="rId5" Type="http://schemas.openxmlformats.org/officeDocument/2006/relationships/image" Target="../media/image56.wmf"/><Relationship Id="rId4" Type="http://schemas.openxmlformats.org/officeDocument/2006/relationships/oleObject" Target="../embeddings/oleObject46.bin"/><Relationship Id="rId9" Type="http://schemas.openxmlformats.org/officeDocument/2006/relationships/image" Target="../media/image58.wmf"/></Relationships>
</file>

<file path=ppt/slides/_rels/slide1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71.wmf"/><Relationship Id="rId5" Type="http://schemas.openxmlformats.org/officeDocument/2006/relationships/oleObject" Target="../embeddings/oleObject50.bin"/><Relationship Id="rId4" Type="http://schemas.openxmlformats.org/officeDocument/2006/relationships/image" Target="../media/image70.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image" Target="../media/image73.wmf"/><Relationship Id="rId5" Type="http://schemas.openxmlformats.org/officeDocument/2006/relationships/oleObject" Target="../embeddings/oleObject52.bin"/><Relationship Id="rId4" Type="http://schemas.openxmlformats.org/officeDocument/2006/relationships/image" Target="../media/image7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6.xml"/><Relationship Id="rId5" Type="http://schemas.openxmlformats.org/officeDocument/2006/relationships/image" Target="../media/image77.png"/><Relationship Id="rId4" Type="http://schemas.openxmlformats.org/officeDocument/2006/relationships/image" Target="../media/image7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82.wmf"/><Relationship Id="rId3" Type="http://schemas.openxmlformats.org/officeDocument/2006/relationships/oleObject" Target="../embeddings/oleObject53.bin"/><Relationship Id="rId7" Type="http://schemas.openxmlformats.org/officeDocument/2006/relationships/oleObject" Target="../embeddings/oleObject55.bin"/><Relationship Id="rId12" Type="http://schemas.openxmlformats.org/officeDocument/2006/relationships/image" Target="../media/image84.wmf"/><Relationship Id="rId2" Type="http://schemas.openxmlformats.org/officeDocument/2006/relationships/slideLayout" Target="../slideLayouts/slideLayout14.xml"/><Relationship Id="rId1" Type="http://schemas.openxmlformats.org/officeDocument/2006/relationships/vmlDrawing" Target="../drawings/vmlDrawing12.vml"/><Relationship Id="rId6" Type="http://schemas.openxmlformats.org/officeDocument/2006/relationships/image" Target="../media/image81.wmf"/><Relationship Id="rId11" Type="http://schemas.openxmlformats.org/officeDocument/2006/relationships/oleObject" Target="../embeddings/oleObject57.bin"/><Relationship Id="rId5" Type="http://schemas.openxmlformats.org/officeDocument/2006/relationships/oleObject" Target="../embeddings/oleObject54.bin"/><Relationship Id="rId10" Type="http://schemas.openxmlformats.org/officeDocument/2006/relationships/image" Target="../media/image83.wmf"/><Relationship Id="rId4" Type="http://schemas.openxmlformats.org/officeDocument/2006/relationships/image" Target="../media/image80.wmf"/><Relationship Id="rId9" Type="http://schemas.openxmlformats.org/officeDocument/2006/relationships/oleObject" Target="../embeddings/oleObject56.bin"/></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oleObject" Target="../embeddings/oleObject8.bin"/><Relationship Id="rId18" Type="http://schemas.openxmlformats.org/officeDocument/2006/relationships/image" Target="../media/image11.wmf"/><Relationship Id="rId3" Type="http://schemas.openxmlformats.org/officeDocument/2006/relationships/oleObject" Target="../embeddings/oleObject3.bin"/><Relationship Id="rId21" Type="http://schemas.openxmlformats.org/officeDocument/2006/relationships/oleObject" Target="../embeddings/oleObject12.bin"/><Relationship Id="rId7" Type="http://schemas.openxmlformats.org/officeDocument/2006/relationships/oleObject" Target="../embeddings/oleObject5.bin"/><Relationship Id="rId12" Type="http://schemas.openxmlformats.org/officeDocument/2006/relationships/image" Target="../media/image8.wmf"/><Relationship Id="rId17" Type="http://schemas.openxmlformats.org/officeDocument/2006/relationships/oleObject" Target="../embeddings/oleObject10.bin"/><Relationship Id="rId2" Type="http://schemas.openxmlformats.org/officeDocument/2006/relationships/slideLayout" Target="../slideLayouts/slideLayout7.xml"/><Relationship Id="rId16" Type="http://schemas.openxmlformats.org/officeDocument/2006/relationships/image" Target="../media/image10.wmf"/><Relationship Id="rId20" Type="http://schemas.openxmlformats.org/officeDocument/2006/relationships/image" Target="../media/image12.wmf"/><Relationship Id="rId1" Type="http://schemas.openxmlformats.org/officeDocument/2006/relationships/vmlDrawing" Target="../drawings/vmlDrawing2.vml"/><Relationship Id="rId6" Type="http://schemas.openxmlformats.org/officeDocument/2006/relationships/image" Target="../media/image5.wmf"/><Relationship Id="rId11" Type="http://schemas.openxmlformats.org/officeDocument/2006/relationships/oleObject" Target="../embeddings/oleObject7.bin"/><Relationship Id="rId24" Type="http://schemas.openxmlformats.org/officeDocument/2006/relationships/image" Target="../media/image14.wmf"/><Relationship Id="rId5" Type="http://schemas.openxmlformats.org/officeDocument/2006/relationships/oleObject" Target="../embeddings/oleObject4.bin"/><Relationship Id="rId15" Type="http://schemas.openxmlformats.org/officeDocument/2006/relationships/oleObject" Target="../embeddings/oleObject9.bin"/><Relationship Id="rId23" Type="http://schemas.openxmlformats.org/officeDocument/2006/relationships/oleObject" Target="../embeddings/oleObject13.bin"/><Relationship Id="rId10" Type="http://schemas.openxmlformats.org/officeDocument/2006/relationships/image" Target="../media/image7.wmf"/><Relationship Id="rId19" Type="http://schemas.openxmlformats.org/officeDocument/2006/relationships/oleObject" Target="../embeddings/oleObject11.bin"/><Relationship Id="rId4" Type="http://schemas.openxmlformats.org/officeDocument/2006/relationships/image" Target="../media/image4.wmf"/><Relationship Id="rId9" Type="http://schemas.openxmlformats.org/officeDocument/2006/relationships/oleObject" Target="../embeddings/oleObject6.bin"/><Relationship Id="rId14" Type="http://schemas.openxmlformats.org/officeDocument/2006/relationships/image" Target="../media/image9.wmf"/><Relationship Id="rId22" Type="http://schemas.openxmlformats.org/officeDocument/2006/relationships/image" Target="../media/image13.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19.wmf"/><Relationship Id="rId3" Type="http://schemas.openxmlformats.org/officeDocument/2006/relationships/oleObject" Target="../embeddings/oleObject14.bin"/><Relationship Id="rId7" Type="http://schemas.openxmlformats.org/officeDocument/2006/relationships/image" Target="../media/image16.wmf"/><Relationship Id="rId12" Type="http://schemas.openxmlformats.org/officeDocument/2006/relationships/oleObject" Target="../embeddings/oleObject18.bin"/><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oleObject" Target="../embeddings/oleObject15.bin"/><Relationship Id="rId11" Type="http://schemas.openxmlformats.org/officeDocument/2006/relationships/image" Target="../media/image18.wmf"/><Relationship Id="rId5" Type="http://schemas.openxmlformats.org/officeDocument/2006/relationships/image" Target="../media/image21.png"/><Relationship Id="rId15" Type="http://schemas.openxmlformats.org/officeDocument/2006/relationships/image" Target="../media/image20.wmf"/><Relationship Id="rId10" Type="http://schemas.openxmlformats.org/officeDocument/2006/relationships/oleObject" Target="../embeddings/oleObject17.bin"/><Relationship Id="rId4" Type="http://schemas.openxmlformats.org/officeDocument/2006/relationships/image" Target="../media/image15.wmf"/><Relationship Id="rId9" Type="http://schemas.openxmlformats.org/officeDocument/2006/relationships/image" Target="../media/image17.wmf"/><Relationship Id="rId14" Type="http://schemas.openxmlformats.org/officeDocument/2006/relationships/oleObject" Target="../embeddings/oleObject19.bin"/></Relationships>
</file>

<file path=ppt/slides/_rels/slide6.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image" Target="../media/image26.wmf"/><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image" Target="../media/image23.wmf"/><Relationship Id="rId11" Type="http://schemas.openxmlformats.org/officeDocument/2006/relationships/oleObject" Target="../embeddings/oleObject24.bin"/><Relationship Id="rId5" Type="http://schemas.openxmlformats.org/officeDocument/2006/relationships/oleObject" Target="../embeddings/oleObject21.bin"/><Relationship Id="rId10" Type="http://schemas.openxmlformats.org/officeDocument/2006/relationships/image" Target="../media/image25.wmf"/><Relationship Id="rId4" Type="http://schemas.openxmlformats.org/officeDocument/2006/relationships/image" Target="../media/image22.wmf"/><Relationship Id="rId9" Type="http://schemas.openxmlformats.org/officeDocument/2006/relationships/oleObject" Target="../embeddings/oleObject23.bin"/></Relationships>
</file>

<file path=ppt/slides/_rels/slide7.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30.bin"/><Relationship Id="rId3" Type="http://schemas.openxmlformats.org/officeDocument/2006/relationships/oleObject" Target="../embeddings/oleObject25.bin"/><Relationship Id="rId7" Type="http://schemas.openxmlformats.org/officeDocument/2006/relationships/oleObject" Target="../embeddings/oleObject27.bin"/><Relationship Id="rId12" Type="http://schemas.openxmlformats.org/officeDocument/2006/relationships/image" Target="../media/image31.wmf"/><Relationship Id="rId2" Type="http://schemas.openxmlformats.org/officeDocument/2006/relationships/slideLayout" Target="../slideLayouts/slideLayout13.xml"/><Relationship Id="rId1" Type="http://schemas.openxmlformats.org/officeDocument/2006/relationships/vmlDrawing" Target="../drawings/vmlDrawing5.vml"/><Relationship Id="rId6" Type="http://schemas.openxmlformats.org/officeDocument/2006/relationships/image" Target="../media/image28.wmf"/><Relationship Id="rId11" Type="http://schemas.openxmlformats.org/officeDocument/2006/relationships/oleObject" Target="../embeddings/oleObject29.bin"/><Relationship Id="rId5" Type="http://schemas.openxmlformats.org/officeDocument/2006/relationships/oleObject" Target="../embeddings/oleObject26.bin"/><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28.bin"/><Relationship Id="rId14" Type="http://schemas.openxmlformats.org/officeDocument/2006/relationships/image" Target="../media/image32.wmf"/></Relationships>
</file>

<file path=ppt/slides/_rels/slide8.xml.rels><?xml version="1.0" encoding="UTF-8" standalone="yes"?>
<Relationships xmlns="http://schemas.openxmlformats.org/package/2006/relationships"><Relationship Id="rId8" Type="http://schemas.openxmlformats.org/officeDocument/2006/relationships/image" Target="../media/image35.wmf"/><Relationship Id="rId13" Type="http://schemas.openxmlformats.org/officeDocument/2006/relationships/oleObject" Target="../embeddings/oleObject36.bin"/><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image" Target="../media/image37.wmf"/><Relationship Id="rId2" Type="http://schemas.openxmlformats.org/officeDocument/2006/relationships/slideLayout" Target="../slideLayouts/slideLayout12.xml"/><Relationship Id="rId16" Type="http://schemas.openxmlformats.org/officeDocument/2006/relationships/image" Target="../media/image39.wmf"/><Relationship Id="rId1" Type="http://schemas.openxmlformats.org/officeDocument/2006/relationships/vmlDrawing" Target="../drawings/vmlDrawing6.vml"/><Relationship Id="rId6" Type="http://schemas.openxmlformats.org/officeDocument/2006/relationships/image" Target="../media/image34.wmf"/><Relationship Id="rId11" Type="http://schemas.openxmlformats.org/officeDocument/2006/relationships/oleObject" Target="../embeddings/oleObject35.bin"/><Relationship Id="rId5" Type="http://schemas.openxmlformats.org/officeDocument/2006/relationships/oleObject" Target="../embeddings/oleObject32.bin"/><Relationship Id="rId15" Type="http://schemas.openxmlformats.org/officeDocument/2006/relationships/oleObject" Target="../embeddings/oleObject37.bin"/><Relationship Id="rId10" Type="http://schemas.openxmlformats.org/officeDocument/2006/relationships/image" Target="../media/image36.wmf"/><Relationship Id="rId4" Type="http://schemas.openxmlformats.org/officeDocument/2006/relationships/image" Target="../media/image33.wmf"/><Relationship Id="rId9" Type="http://schemas.openxmlformats.org/officeDocument/2006/relationships/oleObject" Target="../embeddings/oleObject34.bin"/><Relationship Id="rId14" Type="http://schemas.openxmlformats.org/officeDocument/2006/relationships/image" Target="../media/image38.wmf"/></Relationships>
</file>

<file path=ppt/slides/_rels/slide9.xml.rels><?xml version="1.0" encoding="UTF-8" standalone="yes"?>
<Relationships xmlns="http://schemas.openxmlformats.org/package/2006/relationships"><Relationship Id="rId8" Type="http://schemas.openxmlformats.org/officeDocument/2006/relationships/image" Target="../media/image42.wmf"/><Relationship Id="rId13" Type="http://schemas.openxmlformats.org/officeDocument/2006/relationships/oleObject" Target="../embeddings/oleObject43.bin"/><Relationship Id="rId3" Type="http://schemas.openxmlformats.org/officeDocument/2006/relationships/oleObject" Target="../embeddings/oleObject38.bin"/><Relationship Id="rId7" Type="http://schemas.openxmlformats.org/officeDocument/2006/relationships/oleObject" Target="../embeddings/oleObject40.bin"/><Relationship Id="rId12" Type="http://schemas.openxmlformats.org/officeDocument/2006/relationships/image" Target="../media/image44.wmf"/><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image" Target="../media/image41.wmf"/><Relationship Id="rId11" Type="http://schemas.openxmlformats.org/officeDocument/2006/relationships/oleObject" Target="../embeddings/oleObject42.bin"/><Relationship Id="rId5" Type="http://schemas.openxmlformats.org/officeDocument/2006/relationships/oleObject" Target="../embeddings/oleObject39.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41.bin"/><Relationship Id="rId14" Type="http://schemas.openxmlformats.org/officeDocument/2006/relationships/image" Target="../media/image4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1652588" y="1989138"/>
            <a:ext cx="5959475" cy="946150"/>
          </a:xfrm>
          <a:prstGeom prst="rect">
            <a:avLst/>
          </a:prstGeom>
          <a:noFill/>
          <a:ln w="50800">
            <a:noFill/>
            <a:miter lim="800000"/>
            <a:headEnd/>
            <a:tailEnd/>
          </a:ln>
        </p:spPr>
        <p:txBody>
          <a:bodyPr wrap="none">
            <a:spAutoFit/>
          </a:bodyPr>
          <a:lstStyle/>
          <a:p>
            <a:pPr eaLnBrk="0" hangingPunct="0"/>
            <a:r>
              <a:rPr lang="en-GB" sz="2800" b="1">
                <a:solidFill>
                  <a:srgbClr val="3333CC"/>
                </a:solidFill>
                <a:latin typeface="Helvetica" pitchFamily="34" charset="0"/>
              </a:rPr>
              <a:t>Tangent linear and adjoint models</a:t>
            </a:r>
          </a:p>
          <a:p>
            <a:pPr eaLnBrk="0" hangingPunct="0"/>
            <a:r>
              <a:rPr lang="en-GB" sz="2800" b="1">
                <a:solidFill>
                  <a:srgbClr val="3333CC"/>
                </a:solidFill>
                <a:latin typeface="Helvetica" pitchFamily="34" charset="0"/>
              </a:rPr>
              <a:t>for variational data assimilation</a:t>
            </a:r>
          </a:p>
        </p:txBody>
      </p:sp>
      <p:sp>
        <p:nvSpPr>
          <p:cNvPr id="12291" name="Text Box 3"/>
          <p:cNvSpPr txBox="1">
            <a:spLocks noChangeArrowheads="1"/>
          </p:cNvSpPr>
          <p:nvPr/>
        </p:nvSpPr>
        <p:spPr bwMode="auto">
          <a:xfrm>
            <a:off x="927824" y="3789363"/>
            <a:ext cx="7532831" cy="1877437"/>
          </a:xfrm>
          <a:prstGeom prst="rect">
            <a:avLst/>
          </a:prstGeom>
          <a:noFill/>
          <a:ln w="50800">
            <a:noFill/>
            <a:miter lim="800000"/>
            <a:headEnd/>
            <a:tailEnd/>
          </a:ln>
        </p:spPr>
        <p:txBody>
          <a:bodyPr wrap="none">
            <a:spAutoFit/>
          </a:bodyPr>
          <a:lstStyle/>
          <a:p>
            <a:pPr eaLnBrk="0" hangingPunct="0"/>
            <a:r>
              <a:rPr lang="en-GB" sz="2200" b="1" dirty="0">
                <a:solidFill>
                  <a:srgbClr val="FF3300"/>
                </a:solidFill>
                <a:latin typeface="Helvetica" pitchFamily="34" charset="0"/>
              </a:rPr>
              <a:t>Angela Benedetti</a:t>
            </a:r>
          </a:p>
          <a:p>
            <a:pPr eaLnBrk="0" hangingPunct="0"/>
            <a:endParaRPr lang="en-GB" sz="2200" dirty="0">
              <a:solidFill>
                <a:srgbClr val="FF3300"/>
              </a:solidFill>
            </a:endParaRPr>
          </a:p>
          <a:p>
            <a:pPr eaLnBrk="0" hangingPunct="0"/>
            <a:r>
              <a:rPr lang="en-GB" sz="1800" dirty="0">
                <a:latin typeface="Helvetica" pitchFamily="34" charset="0"/>
              </a:rPr>
              <a:t>with contributions from:</a:t>
            </a:r>
          </a:p>
          <a:p>
            <a:pPr eaLnBrk="0" hangingPunct="0"/>
            <a:endParaRPr lang="en-GB" sz="1800" dirty="0">
              <a:latin typeface="Helvetica" pitchFamily="34" charset="0"/>
            </a:endParaRPr>
          </a:p>
          <a:p>
            <a:pPr eaLnBrk="0" hangingPunct="0"/>
            <a:r>
              <a:rPr lang="en-GB" sz="1800" b="1" dirty="0">
                <a:latin typeface="Helvetica" pitchFamily="34" charset="0"/>
              </a:rPr>
              <a:t>Marta </a:t>
            </a:r>
            <a:r>
              <a:rPr lang="en-GB" sz="1800" b="1" dirty="0" err="1">
                <a:latin typeface="Helvetica" pitchFamily="34" charset="0"/>
              </a:rPr>
              <a:t>Janiskov</a:t>
            </a:r>
            <a:r>
              <a:rPr lang="en-US" sz="1800" b="1" dirty="0" smtClean="0">
                <a:latin typeface="Helvetica" pitchFamily="34" charset="0"/>
              </a:rPr>
              <a:t>á, </a:t>
            </a:r>
            <a:r>
              <a:rPr lang="en-GB" sz="1800" b="1" dirty="0" smtClean="0">
                <a:latin typeface="Helvetica" pitchFamily="34" charset="0"/>
              </a:rPr>
              <a:t>Philippe </a:t>
            </a:r>
            <a:r>
              <a:rPr lang="en-GB" sz="1800" b="1" dirty="0">
                <a:latin typeface="Helvetica" pitchFamily="34" charset="0"/>
              </a:rPr>
              <a:t>Lopez, </a:t>
            </a:r>
            <a:r>
              <a:rPr lang="en-GB" sz="1800" b="1" dirty="0" smtClean="0">
                <a:latin typeface="Helvetica" pitchFamily="34" charset="0"/>
              </a:rPr>
              <a:t>Lars </a:t>
            </a:r>
            <a:r>
              <a:rPr lang="en-GB" sz="1800" b="1" dirty="0" err="1">
                <a:latin typeface="Helvetica" pitchFamily="34" charset="0"/>
              </a:rPr>
              <a:t>Isaksen</a:t>
            </a:r>
            <a:r>
              <a:rPr lang="en-GB" sz="1800" b="1" dirty="0">
                <a:latin typeface="Helvetica" pitchFamily="34" charset="0"/>
              </a:rPr>
              <a:t>, </a:t>
            </a:r>
            <a:r>
              <a:rPr lang="en-GB" sz="1800" b="1" dirty="0" smtClean="0">
                <a:latin typeface="Helvetica" pitchFamily="34" charset="0"/>
              </a:rPr>
              <a:t>Gabor </a:t>
            </a:r>
            <a:r>
              <a:rPr lang="en-GB" sz="1800" b="1" dirty="0" err="1" smtClean="0">
                <a:latin typeface="Helvetica" pitchFamily="34" charset="0"/>
              </a:rPr>
              <a:t>Radnoti</a:t>
            </a:r>
            <a:r>
              <a:rPr lang="en-GB" sz="1800" b="1" dirty="0" smtClean="0">
                <a:latin typeface="Helvetica" pitchFamily="34" charset="0"/>
              </a:rPr>
              <a:t> and </a:t>
            </a:r>
          </a:p>
          <a:p>
            <a:pPr eaLnBrk="0" hangingPunct="0"/>
            <a:r>
              <a:rPr lang="en-GB" sz="1800" b="1" dirty="0" err="1" smtClean="0">
                <a:latin typeface="Helvetica" pitchFamily="34" charset="0"/>
              </a:rPr>
              <a:t>Yannick</a:t>
            </a:r>
            <a:r>
              <a:rPr lang="en-GB" sz="1800" b="1" dirty="0" smtClean="0">
                <a:latin typeface="Helvetica" pitchFamily="34" charset="0"/>
              </a:rPr>
              <a:t> </a:t>
            </a:r>
            <a:r>
              <a:rPr lang="en-GB" sz="1800" b="1" dirty="0" err="1" smtClean="0">
                <a:latin typeface="Helvetica" pitchFamily="34" charset="0"/>
              </a:rPr>
              <a:t>Tremolet</a:t>
            </a:r>
            <a:r>
              <a:rPr lang="en-GB" sz="1800" b="1" dirty="0" smtClean="0">
                <a:latin typeface="Helvetica" pitchFamily="34" charset="0"/>
              </a:rPr>
              <a:t> </a:t>
            </a:r>
            <a:endParaRPr lang="en-GB" sz="1800" b="1" dirty="0">
              <a:latin typeface="Helvetic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bwMode="auto">
          <a:xfrm>
            <a:off x="539750" y="476250"/>
            <a:ext cx="8229600" cy="792163"/>
          </a:xfrm>
          <a:prstGeom prst="rect">
            <a:avLst/>
          </a:prstGeom>
          <a:solidFill>
            <a:srgbClr val="FFFFFF"/>
          </a:solidFill>
          <a:ln>
            <a:miter lim="800000"/>
            <a:headEnd/>
            <a:tailEnd/>
          </a:ln>
        </p:spPr>
        <p:txBody>
          <a:bodyPr/>
          <a:lstStyle/>
          <a:p>
            <a:pPr eaLnBrk="1" hangingPunct="1"/>
            <a:r>
              <a:rPr lang="en-GB" sz="2800" b="1" u="sng" smtClean="0">
                <a:latin typeface="Helvetica" pitchFamily="34" charset="0"/>
              </a:rPr>
              <a:t>Iterative steps in the 4D-Var Algorithm</a:t>
            </a:r>
          </a:p>
        </p:txBody>
      </p:sp>
      <p:sp>
        <p:nvSpPr>
          <p:cNvPr id="14339" name="Rectangle 3"/>
          <p:cNvSpPr>
            <a:spLocks noGrp="1" noChangeArrowheads="1"/>
          </p:cNvSpPr>
          <p:nvPr>
            <p:ph type="body" idx="1"/>
          </p:nvPr>
        </p:nvSpPr>
        <p:spPr bwMode="auto">
          <a:xfrm>
            <a:off x="395288" y="1700213"/>
            <a:ext cx="8229600" cy="351155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marL="457200" indent="-457200" eaLnBrk="1" hangingPunct="1">
              <a:lnSpc>
                <a:spcPct val="150000"/>
              </a:lnSpc>
              <a:buFont typeface="Monotype Sorts" pitchFamily="2" charset="2"/>
              <a:buAutoNum type="arabicPeriod"/>
            </a:pPr>
            <a:r>
              <a:rPr lang="en-GB" sz="2400" smtClean="0">
                <a:latin typeface="Helvetica" pitchFamily="34" charset="0"/>
              </a:rPr>
              <a:t>Integrate forward model gives   . </a:t>
            </a:r>
          </a:p>
          <a:p>
            <a:pPr marL="457200" indent="-457200" eaLnBrk="1" hangingPunct="1">
              <a:lnSpc>
                <a:spcPct val="150000"/>
              </a:lnSpc>
              <a:buFont typeface="Monotype Sorts" pitchFamily="2" charset="2"/>
              <a:buAutoNum type="arabicPeriod"/>
            </a:pPr>
            <a:r>
              <a:rPr lang="en-GB" sz="2400" smtClean="0">
                <a:latin typeface="Helvetica" pitchFamily="34" charset="0"/>
              </a:rPr>
              <a:t>Integrate adjoint model backwards gives      .</a:t>
            </a:r>
          </a:p>
          <a:p>
            <a:pPr marL="457200" indent="-457200" eaLnBrk="1" hangingPunct="1">
              <a:lnSpc>
                <a:spcPct val="150000"/>
              </a:lnSpc>
              <a:buFont typeface="Monotype Sorts" pitchFamily="2" charset="2"/>
              <a:buAutoNum type="arabicPeriod"/>
            </a:pPr>
            <a:r>
              <a:rPr lang="en-GB" sz="2400" smtClean="0">
                <a:latin typeface="Helvetica" pitchFamily="34" charset="0"/>
              </a:rPr>
              <a:t>If                       then stop.</a:t>
            </a:r>
          </a:p>
          <a:p>
            <a:pPr marL="457200" indent="-457200" eaLnBrk="1" hangingPunct="1">
              <a:lnSpc>
                <a:spcPct val="150000"/>
              </a:lnSpc>
              <a:buFont typeface="Monotype Sorts" pitchFamily="2" charset="2"/>
              <a:buAutoNum type="arabicPeriod"/>
            </a:pPr>
            <a:r>
              <a:rPr lang="en-GB" sz="2400" smtClean="0">
                <a:latin typeface="Helvetica" pitchFamily="34" charset="0"/>
              </a:rPr>
              <a:t>Compute descent direction        (Newton, CG, …).</a:t>
            </a:r>
          </a:p>
          <a:p>
            <a:pPr marL="457200" indent="-457200" eaLnBrk="1" hangingPunct="1">
              <a:lnSpc>
                <a:spcPct val="150000"/>
              </a:lnSpc>
              <a:buFont typeface="Monotype Sorts" pitchFamily="2" charset="2"/>
              <a:buAutoNum type="arabicPeriod"/>
            </a:pPr>
            <a:r>
              <a:rPr lang="en-GB" sz="2400" smtClean="0">
                <a:latin typeface="Helvetica" pitchFamily="34" charset="0"/>
              </a:rPr>
              <a:t>Compute step size     :</a:t>
            </a:r>
          </a:p>
          <a:p>
            <a:pPr marL="457200" indent="-457200" eaLnBrk="1" hangingPunct="1">
              <a:lnSpc>
                <a:spcPct val="150000"/>
              </a:lnSpc>
              <a:buFont typeface="Monotype Sorts" pitchFamily="2" charset="2"/>
              <a:buAutoNum type="arabicPeriod"/>
            </a:pPr>
            <a:r>
              <a:rPr lang="en-GB" sz="2400" smtClean="0">
                <a:latin typeface="Helvetica" pitchFamily="34" charset="0"/>
              </a:rPr>
              <a:t>Update initial condition: </a:t>
            </a:r>
          </a:p>
          <a:p>
            <a:pPr marL="457200" indent="-457200" eaLnBrk="1" hangingPunct="1">
              <a:lnSpc>
                <a:spcPct val="125000"/>
              </a:lnSpc>
              <a:buFont typeface="Monotype Sorts" pitchFamily="2" charset="2"/>
              <a:buAutoNum type="arabicPeriod"/>
            </a:pPr>
            <a:endParaRPr lang="en-GB" sz="2400" smtClean="0">
              <a:latin typeface="Helvetica" pitchFamily="34" charset="0"/>
            </a:endParaRPr>
          </a:p>
        </p:txBody>
      </p:sp>
      <p:pic>
        <p:nvPicPr>
          <p:cNvPr id="14340" name="Picture 4" descr="aa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58888" y="3143250"/>
            <a:ext cx="1698625" cy="307975"/>
          </a:xfrm>
          <a:prstGeom prst="rect">
            <a:avLst/>
          </a:prstGeom>
          <a:noFill/>
          <a:ln w="9525">
            <a:noFill/>
            <a:miter lim="800000"/>
            <a:headEnd/>
            <a:tailEnd/>
          </a:ln>
        </p:spPr>
      </p:pic>
      <p:pic>
        <p:nvPicPr>
          <p:cNvPr id="14341" name="Picture 5" descr="aaa"/>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443663" y="2624138"/>
            <a:ext cx="401637" cy="228600"/>
          </a:xfrm>
          <a:prstGeom prst="rect">
            <a:avLst/>
          </a:prstGeom>
          <a:noFill/>
          <a:ln w="9525">
            <a:noFill/>
            <a:miter lim="800000"/>
            <a:headEnd/>
            <a:tailEnd/>
          </a:ln>
        </p:spPr>
      </p:pic>
      <p:pic>
        <p:nvPicPr>
          <p:cNvPr id="14342" name="Picture 6" descr="aaa"/>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051425" y="1989138"/>
            <a:ext cx="168275" cy="228600"/>
          </a:xfrm>
          <a:prstGeom prst="rect">
            <a:avLst/>
          </a:prstGeom>
          <a:noFill/>
          <a:ln w="9525">
            <a:noFill/>
            <a:miter lim="800000"/>
            <a:headEnd/>
            <a:tailEnd/>
          </a:ln>
        </p:spPr>
      </p:pic>
      <p:pic>
        <p:nvPicPr>
          <p:cNvPr id="14343" name="Picture 7" descr="aaa"/>
          <p:cNvPicPr>
            <a:picLocks noChangeAspect="1" noChangeArrowheads="1"/>
          </p:cNvPicPr>
          <p:nvPr/>
        </p:nvPicPr>
        <p:blipFill>
          <a:blip r:embed="rId5" cstate="print"/>
          <a:srcRect/>
          <a:stretch>
            <a:fillRect/>
          </a:stretch>
        </p:blipFill>
        <p:spPr bwMode="auto">
          <a:xfrm>
            <a:off x="4716463" y="3860800"/>
            <a:ext cx="388937" cy="274638"/>
          </a:xfrm>
          <a:prstGeom prst="rect">
            <a:avLst/>
          </a:prstGeom>
          <a:noFill/>
          <a:ln w="9525">
            <a:noFill/>
            <a:miter lim="800000"/>
            <a:headEnd/>
            <a:tailEnd/>
          </a:ln>
        </p:spPr>
      </p:pic>
      <p:pic>
        <p:nvPicPr>
          <p:cNvPr id="14344" name="Picture 8" descr="aaa"/>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140200" y="4375150"/>
            <a:ext cx="4367213" cy="422275"/>
          </a:xfrm>
          <a:prstGeom prst="rect">
            <a:avLst/>
          </a:prstGeom>
          <a:noFill/>
          <a:ln w="9525">
            <a:noFill/>
            <a:miter lim="800000"/>
            <a:headEnd/>
            <a:tailEnd/>
          </a:ln>
        </p:spPr>
      </p:pic>
      <p:pic>
        <p:nvPicPr>
          <p:cNvPr id="14345" name="Picture 9" descr="aaa"/>
          <p:cNvPicPr>
            <a:picLocks noChangeAspect="1" noChangeArrowheads="1"/>
          </p:cNvPicPr>
          <p:nvPr/>
        </p:nvPicPr>
        <p:blipFill>
          <a:blip r:embed="rId7" cstate="print"/>
          <a:srcRect/>
          <a:stretch>
            <a:fillRect/>
          </a:stretch>
        </p:blipFill>
        <p:spPr bwMode="auto">
          <a:xfrm>
            <a:off x="3563938" y="4446588"/>
            <a:ext cx="306387" cy="206375"/>
          </a:xfrm>
          <a:prstGeom prst="rect">
            <a:avLst/>
          </a:prstGeom>
          <a:noFill/>
          <a:ln w="9525">
            <a:noFill/>
            <a:miter lim="800000"/>
            <a:headEnd/>
            <a:tailEnd/>
          </a:ln>
        </p:spPr>
      </p:pic>
      <p:pic>
        <p:nvPicPr>
          <p:cNvPr id="14346" name="Picture 10" descr="aaa"/>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295775" y="5013325"/>
            <a:ext cx="2436813" cy="285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2"/>
          <p:cNvSpPr txBox="1">
            <a:spLocks noChangeArrowheads="1"/>
          </p:cNvSpPr>
          <p:nvPr/>
        </p:nvSpPr>
        <p:spPr bwMode="auto">
          <a:xfrm>
            <a:off x="395288" y="260648"/>
            <a:ext cx="8353425" cy="762000"/>
          </a:xfrm>
          <a:prstGeom prst="rect">
            <a:avLst/>
          </a:prstGeom>
          <a:noFill/>
          <a:ln w="9525">
            <a:noFill/>
            <a:miter lim="800000"/>
            <a:headEnd/>
            <a:tailEnd/>
          </a:ln>
        </p:spPr>
        <p:txBody>
          <a:bodyPr>
            <a:spAutoFit/>
          </a:bodyPr>
          <a:lstStyle/>
          <a:p>
            <a:r>
              <a:rPr lang="en-GB" sz="2200" dirty="0">
                <a:solidFill>
                  <a:srgbClr val="FF3300"/>
                </a:solidFill>
                <a:latin typeface="Helvetica" pitchFamily="34" charset="0"/>
              </a:rPr>
              <a:t>Finding the minimum of cost function J </a:t>
            </a:r>
            <a:r>
              <a:rPr lang="en-GB" sz="2200" dirty="0" smtClean="0">
                <a:solidFill>
                  <a:srgbClr val="FF3300"/>
                </a:solidFill>
                <a:latin typeface="Helvetica" pitchFamily="34" charset="0"/>
                <a:sym typeface="Wingdings" pitchFamily="2" charset="2"/>
              </a:rPr>
              <a:t>is an  </a:t>
            </a:r>
            <a:endParaRPr lang="en-GB" sz="2200" dirty="0">
              <a:solidFill>
                <a:srgbClr val="FF3300"/>
              </a:solidFill>
              <a:latin typeface="Helvetica" pitchFamily="34" charset="0"/>
              <a:sym typeface="Wingdings" pitchFamily="2" charset="2"/>
            </a:endParaRPr>
          </a:p>
          <a:p>
            <a:r>
              <a:rPr lang="en-GB" sz="2200" dirty="0">
                <a:solidFill>
                  <a:srgbClr val="FF3300"/>
                </a:solidFill>
                <a:latin typeface="Helvetica" pitchFamily="34" charset="0"/>
              </a:rPr>
              <a:t>iterative minimization procedure</a:t>
            </a:r>
          </a:p>
        </p:txBody>
      </p:sp>
      <p:pic>
        <p:nvPicPr>
          <p:cNvPr id="8197" name="Picture 5" descr="J_mini"/>
          <p:cNvPicPr>
            <a:picLocks noChangeAspect="1" noChangeArrowheads="1"/>
          </p:cNvPicPr>
          <p:nvPr/>
        </p:nvPicPr>
        <p:blipFill>
          <a:blip r:embed="rId3" cstate="print"/>
          <a:srcRect/>
          <a:stretch>
            <a:fillRect/>
          </a:stretch>
        </p:blipFill>
        <p:spPr bwMode="auto">
          <a:xfrm>
            <a:off x="914400" y="1143000"/>
            <a:ext cx="7212013" cy="5148263"/>
          </a:xfrm>
          <a:prstGeom prst="rect">
            <a:avLst/>
          </a:prstGeom>
          <a:noFill/>
          <a:ln w="9525">
            <a:noFill/>
            <a:miter lim="800000"/>
            <a:headEnd/>
            <a:tailEnd/>
          </a:ln>
        </p:spPr>
      </p:pic>
      <p:sp>
        <p:nvSpPr>
          <p:cNvPr id="8198" name="Line 6"/>
          <p:cNvSpPr>
            <a:spLocks noChangeShapeType="1"/>
          </p:cNvSpPr>
          <p:nvPr/>
        </p:nvSpPr>
        <p:spPr bwMode="auto">
          <a:xfrm flipH="1">
            <a:off x="4800600" y="2362200"/>
            <a:ext cx="381000" cy="685800"/>
          </a:xfrm>
          <a:prstGeom prst="line">
            <a:avLst/>
          </a:prstGeom>
          <a:noFill/>
          <a:ln w="28575">
            <a:solidFill>
              <a:srgbClr val="FF0000"/>
            </a:solidFill>
            <a:round/>
            <a:headEnd/>
            <a:tailEnd type="stealth" w="med" len="med"/>
          </a:ln>
        </p:spPr>
        <p:txBody>
          <a:bodyPr/>
          <a:lstStyle/>
          <a:p>
            <a:endParaRPr lang="en-GB"/>
          </a:p>
        </p:txBody>
      </p:sp>
      <p:sp>
        <p:nvSpPr>
          <p:cNvPr id="8199" name="Line 7"/>
          <p:cNvSpPr>
            <a:spLocks noChangeShapeType="1"/>
          </p:cNvSpPr>
          <p:nvPr/>
        </p:nvSpPr>
        <p:spPr bwMode="auto">
          <a:xfrm>
            <a:off x="4800600" y="3048000"/>
            <a:ext cx="152400" cy="533400"/>
          </a:xfrm>
          <a:prstGeom prst="line">
            <a:avLst/>
          </a:prstGeom>
          <a:noFill/>
          <a:ln w="28575">
            <a:solidFill>
              <a:srgbClr val="FF0000"/>
            </a:solidFill>
            <a:round/>
            <a:headEnd/>
            <a:tailEnd type="stealth" w="med" len="med"/>
          </a:ln>
        </p:spPr>
        <p:txBody>
          <a:bodyPr/>
          <a:lstStyle/>
          <a:p>
            <a:endParaRPr lang="en-GB"/>
          </a:p>
        </p:txBody>
      </p:sp>
      <p:sp>
        <p:nvSpPr>
          <p:cNvPr id="8200" name="Line 8"/>
          <p:cNvSpPr>
            <a:spLocks noChangeShapeType="1"/>
          </p:cNvSpPr>
          <p:nvPr/>
        </p:nvSpPr>
        <p:spPr bwMode="auto">
          <a:xfrm flipH="1">
            <a:off x="4648200" y="3581400"/>
            <a:ext cx="304800" cy="381000"/>
          </a:xfrm>
          <a:prstGeom prst="line">
            <a:avLst/>
          </a:prstGeom>
          <a:noFill/>
          <a:ln w="28575">
            <a:solidFill>
              <a:srgbClr val="FF0000"/>
            </a:solidFill>
            <a:round/>
            <a:headEnd/>
            <a:tailEnd type="stealth" w="med" len="med"/>
          </a:ln>
        </p:spPr>
        <p:txBody>
          <a:bodyPr/>
          <a:lstStyle/>
          <a:p>
            <a:endParaRPr lang="en-GB"/>
          </a:p>
        </p:txBody>
      </p:sp>
      <p:sp>
        <p:nvSpPr>
          <p:cNvPr id="8201" name="Line 9"/>
          <p:cNvSpPr>
            <a:spLocks noChangeShapeType="1"/>
          </p:cNvSpPr>
          <p:nvPr/>
        </p:nvSpPr>
        <p:spPr bwMode="auto">
          <a:xfrm flipH="1">
            <a:off x="4572000" y="3962400"/>
            <a:ext cx="76200" cy="381000"/>
          </a:xfrm>
          <a:prstGeom prst="line">
            <a:avLst/>
          </a:prstGeom>
          <a:noFill/>
          <a:ln w="28575">
            <a:solidFill>
              <a:srgbClr val="FF0000"/>
            </a:solidFill>
            <a:round/>
            <a:headEnd/>
            <a:tailEnd type="stealth" w="med" len="med"/>
          </a:ln>
        </p:spPr>
        <p:txBody>
          <a:bodyPr/>
          <a:lstStyle/>
          <a:p>
            <a:endParaRPr lang="en-GB"/>
          </a:p>
        </p:txBody>
      </p:sp>
      <p:sp>
        <p:nvSpPr>
          <p:cNvPr id="8202" name="Line 10"/>
          <p:cNvSpPr>
            <a:spLocks noChangeShapeType="1"/>
          </p:cNvSpPr>
          <p:nvPr/>
        </p:nvSpPr>
        <p:spPr bwMode="auto">
          <a:xfrm flipH="1">
            <a:off x="4419600" y="4343400"/>
            <a:ext cx="152400" cy="228600"/>
          </a:xfrm>
          <a:prstGeom prst="line">
            <a:avLst/>
          </a:prstGeom>
          <a:noFill/>
          <a:ln w="28575">
            <a:solidFill>
              <a:srgbClr val="FF0000"/>
            </a:solidFill>
            <a:round/>
            <a:headEnd/>
            <a:tailEnd type="stealth" w="med" len="med"/>
          </a:ln>
        </p:spPr>
        <p:txBody>
          <a:bodyPr/>
          <a:lstStyle/>
          <a:p>
            <a:endParaRPr lang="en-GB"/>
          </a:p>
        </p:txBody>
      </p:sp>
      <p:sp>
        <p:nvSpPr>
          <p:cNvPr id="8203" name="Oval 11"/>
          <p:cNvSpPr>
            <a:spLocks noChangeAspect="1" noChangeArrowheads="1"/>
          </p:cNvSpPr>
          <p:nvPr/>
        </p:nvSpPr>
        <p:spPr bwMode="auto">
          <a:xfrm>
            <a:off x="5105400" y="2322513"/>
            <a:ext cx="115888" cy="115887"/>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8204" name="Line 12"/>
          <p:cNvSpPr>
            <a:spLocks noChangeShapeType="1"/>
          </p:cNvSpPr>
          <p:nvPr/>
        </p:nvSpPr>
        <p:spPr bwMode="auto">
          <a:xfrm>
            <a:off x="4419600" y="4572000"/>
            <a:ext cx="76200" cy="304800"/>
          </a:xfrm>
          <a:prstGeom prst="line">
            <a:avLst/>
          </a:prstGeom>
          <a:noFill/>
          <a:ln w="28575">
            <a:solidFill>
              <a:srgbClr val="FF0000"/>
            </a:solidFill>
            <a:round/>
            <a:headEnd/>
            <a:tailEnd type="stealth" w="med" len="med"/>
          </a:ln>
        </p:spPr>
        <p:txBody>
          <a:bodyPr/>
          <a:lstStyle/>
          <a:p>
            <a:endParaRPr lang="en-GB"/>
          </a:p>
        </p:txBody>
      </p:sp>
      <p:sp>
        <p:nvSpPr>
          <p:cNvPr id="8205" name="Oval 13"/>
          <p:cNvSpPr>
            <a:spLocks noChangeArrowheads="1"/>
          </p:cNvSpPr>
          <p:nvPr/>
        </p:nvSpPr>
        <p:spPr bwMode="auto">
          <a:xfrm>
            <a:off x="4456113" y="4837113"/>
            <a:ext cx="187325" cy="115887"/>
          </a:xfrm>
          <a:prstGeom prst="ellipse">
            <a:avLst/>
          </a:prstGeom>
          <a:solidFill>
            <a:srgbClr val="008000"/>
          </a:solidFill>
          <a:ln w="9525">
            <a:solidFill>
              <a:schemeClr val="tx1"/>
            </a:solidFill>
            <a:round/>
            <a:headEnd/>
            <a:tailEnd/>
          </a:ln>
        </p:spPr>
        <p:txBody>
          <a:bodyPr wrap="none" anchor="ctr"/>
          <a:lstStyle/>
          <a:p>
            <a:endParaRPr lang="en-US"/>
          </a:p>
        </p:txBody>
      </p:sp>
      <p:sp>
        <p:nvSpPr>
          <p:cNvPr id="8206" name="Text Box 14"/>
          <p:cNvSpPr txBox="1">
            <a:spLocks noChangeArrowheads="1"/>
          </p:cNvSpPr>
          <p:nvPr/>
        </p:nvSpPr>
        <p:spPr bwMode="auto">
          <a:xfrm>
            <a:off x="1752600" y="1841500"/>
            <a:ext cx="1828800" cy="385763"/>
          </a:xfrm>
          <a:prstGeom prst="rect">
            <a:avLst/>
          </a:prstGeom>
          <a:noFill/>
          <a:ln w="19050">
            <a:solidFill>
              <a:schemeClr val="tx1"/>
            </a:solidFill>
            <a:miter lim="800000"/>
            <a:headEnd/>
            <a:tailEnd/>
          </a:ln>
        </p:spPr>
        <p:txBody>
          <a:bodyPr wrap="none">
            <a:spAutoFit/>
          </a:bodyPr>
          <a:lstStyle/>
          <a:p>
            <a:pPr algn="l"/>
            <a:r>
              <a:rPr lang="en-GB" sz="1800" b="1" i="1">
                <a:latin typeface="Helvetica" pitchFamily="34" charset="0"/>
              </a:rPr>
              <a:t>cost function </a:t>
            </a:r>
            <a:r>
              <a:rPr lang="en-GB" sz="1800" b="1">
                <a:latin typeface="Helvetica" pitchFamily="34" charset="0"/>
              </a:rPr>
              <a:t>J</a:t>
            </a:r>
          </a:p>
        </p:txBody>
      </p:sp>
      <p:sp>
        <p:nvSpPr>
          <p:cNvPr id="8207" name="Text Box 15"/>
          <p:cNvSpPr txBox="1">
            <a:spLocks noChangeArrowheads="1"/>
          </p:cNvSpPr>
          <p:nvPr/>
        </p:nvSpPr>
        <p:spPr bwMode="auto">
          <a:xfrm rot="1810500">
            <a:off x="1355725" y="5391150"/>
            <a:ext cx="2058988" cy="366713"/>
          </a:xfrm>
          <a:prstGeom prst="rect">
            <a:avLst/>
          </a:prstGeom>
          <a:noFill/>
          <a:ln w="9525">
            <a:noFill/>
            <a:miter lim="800000"/>
            <a:headEnd/>
            <a:tailEnd/>
          </a:ln>
        </p:spPr>
        <p:txBody>
          <a:bodyPr wrap="none">
            <a:spAutoFit/>
          </a:bodyPr>
          <a:lstStyle/>
          <a:p>
            <a:pPr algn="l"/>
            <a:r>
              <a:rPr lang="en-GB" sz="1800" b="1" i="1">
                <a:latin typeface="Helvetica" pitchFamily="34" charset="0"/>
              </a:rPr>
              <a:t>model variable x</a:t>
            </a:r>
            <a:r>
              <a:rPr lang="en-GB" sz="1800" b="1" i="1" baseline="-25000">
                <a:latin typeface="Helvetica" pitchFamily="34" charset="0"/>
              </a:rPr>
              <a:t>2</a:t>
            </a:r>
          </a:p>
        </p:txBody>
      </p:sp>
      <p:sp>
        <p:nvSpPr>
          <p:cNvPr id="8208" name="Text Box 16"/>
          <p:cNvSpPr txBox="1">
            <a:spLocks noChangeArrowheads="1"/>
          </p:cNvSpPr>
          <p:nvPr/>
        </p:nvSpPr>
        <p:spPr bwMode="auto">
          <a:xfrm rot="-611924">
            <a:off x="5026025" y="5691188"/>
            <a:ext cx="2058988" cy="366712"/>
          </a:xfrm>
          <a:prstGeom prst="rect">
            <a:avLst/>
          </a:prstGeom>
          <a:noFill/>
          <a:ln w="9525">
            <a:noFill/>
            <a:miter lim="800000"/>
            <a:headEnd/>
            <a:tailEnd/>
          </a:ln>
        </p:spPr>
        <p:txBody>
          <a:bodyPr wrap="none">
            <a:spAutoFit/>
          </a:bodyPr>
          <a:lstStyle/>
          <a:p>
            <a:pPr algn="l"/>
            <a:r>
              <a:rPr lang="en-GB" sz="1800" b="1" i="1">
                <a:latin typeface="Helvetica" pitchFamily="34" charset="0"/>
              </a:rPr>
              <a:t>model variable x</a:t>
            </a:r>
            <a:r>
              <a:rPr lang="en-GB" sz="1800" b="1" i="1" baseline="-25000">
                <a:latin typeface="Helvetica" pitchFamily="34" charset="0"/>
              </a:rPr>
              <a:t>1</a:t>
            </a:r>
          </a:p>
        </p:txBody>
      </p:sp>
      <p:sp>
        <p:nvSpPr>
          <p:cNvPr id="8209" name="Line 17"/>
          <p:cNvSpPr>
            <a:spLocks noChangeShapeType="1"/>
          </p:cNvSpPr>
          <p:nvPr/>
        </p:nvSpPr>
        <p:spPr bwMode="auto">
          <a:xfrm>
            <a:off x="3352800" y="2228850"/>
            <a:ext cx="609600" cy="762000"/>
          </a:xfrm>
          <a:prstGeom prst="line">
            <a:avLst/>
          </a:prstGeom>
          <a:noFill/>
          <a:ln w="19050">
            <a:solidFill>
              <a:schemeClr val="tx1"/>
            </a:solidFill>
            <a:round/>
            <a:headEnd/>
            <a:tailEnd type="triangle" w="med" len="med"/>
          </a:ln>
        </p:spPr>
        <p:txBody>
          <a:bodyPr/>
          <a:lstStyle/>
          <a:p>
            <a:endParaRPr lang="en-GB"/>
          </a:p>
        </p:txBody>
      </p:sp>
      <p:sp>
        <p:nvSpPr>
          <p:cNvPr id="8210" name="Text Box 18"/>
          <p:cNvSpPr txBox="1">
            <a:spLocks noChangeArrowheads="1"/>
          </p:cNvSpPr>
          <p:nvPr/>
        </p:nvSpPr>
        <p:spPr bwMode="auto">
          <a:xfrm>
            <a:off x="5257800" y="1901825"/>
            <a:ext cx="746125" cy="415925"/>
          </a:xfrm>
          <a:prstGeom prst="rect">
            <a:avLst/>
          </a:prstGeom>
          <a:solidFill>
            <a:srgbClr val="99CCFF"/>
          </a:solidFill>
          <a:ln w="19050">
            <a:solidFill>
              <a:schemeClr val="accent2"/>
            </a:solidFill>
            <a:miter lim="800000"/>
            <a:headEnd/>
            <a:tailEnd/>
          </a:ln>
        </p:spPr>
        <p:txBody>
          <a:bodyPr wrap="none">
            <a:spAutoFit/>
          </a:bodyPr>
          <a:lstStyle/>
          <a:p>
            <a:pPr algn="l"/>
            <a:r>
              <a:rPr lang="en-GB" sz="2000" b="1">
                <a:latin typeface="Helvetica" pitchFamily="34" charset="0"/>
              </a:rPr>
              <a:t>J</a:t>
            </a:r>
            <a:r>
              <a:rPr lang="en-GB" sz="2000">
                <a:latin typeface="Helvetica" pitchFamily="34" charset="0"/>
              </a:rPr>
              <a:t>(</a:t>
            </a:r>
            <a:r>
              <a:rPr lang="en-GB" sz="2000" b="1">
                <a:latin typeface="Helvetica" pitchFamily="34" charset="0"/>
              </a:rPr>
              <a:t>x</a:t>
            </a:r>
            <a:r>
              <a:rPr lang="en-GB" sz="2000" baseline="-25000">
                <a:latin typeface="Helvetica" pitchFamily="34" charset="0"/>
              </a:rPr>
              <a:t>b</a:t>
            </a:r>
            <a:r>
              <a:rPr lang="en-GB" sz="2000">
                <a:latin typeface="Helvetica" pitchFamily="34" charset="0"/>
              </a:rPr>
              <a:t>)</a:t>
            </a:r>
          </a:p>
        </p:txBody>
      </p:sp>
      <p:sp>
        <p:nvSpPr>
          <p:cNvPr id="8211" name="Text Box 19"/>
          <p:cNvSpPr txBox="1">
            <a:spLocks noChangeArrowheads="1"/>
          </p:cNvSpPr>
          <p:nvPr/>
        </p:nvSpPr>
        <p:spPr bwMode="auto">
          <a:xfrm>
            <a:off x="4778375" y="4568825"/>
            <a:ext cx="647700" cy="415925"/>
          </a:xfrm>
          <a:prstGeom prst="rect">
            <a:avLst/>
          </a:prstGeom>
          <a:solidFill>
            <a:srgbClr val="CCFFCC"/>
          </a:solidFill>
          <a:ln w="19050">
            <a:solidFill>
              <a:srgbClr val="008000"/>
            </a:solidFill>
            <a:miter lim="800000"/>
            <a:headEnd/>
            <a:tailEnd/>
          </a:ln>
        </p:spPr>
        <p:txBody>
          <a:bodyPr wrap="none">
            <a:spAutoFit/>
          </a:bodyPr>
          <a:lstStyle/>
          <a:p>
            <a:pPr algn="l"/>
            <a:r>
              <a:rPr lang="en-GB" sz="2000" b="1">
                <a:latin typeface="Helvetica" pitchFamily="34" charset="0"/>
              </a:rPr>
              <a:t>J</a:t>
            </a:r>
            <a:r>
              <a:rPr lang="en-GB" sz="2000" baseline="-25000">
                <a:latin typeface="Helvetica" pitchFamily="34" charset="0"/>
              </a:rPr>
              <a:t>mini</a:t>
            </a:r>
          </a:p>
        </p:txBody>
      </p:sp>
      <p:graphicFrame>
        <p:nvGraphicFramePr>
          <p:cNvPr id="8194" name="Object 20"/>
          <p:cNvGraphicFramePr>
            <a:graphicFrameLocks noChangeAspect="1"/>
          </p:cNvGraphicFramePr>
          <p:nvPr/>
        </p:nvGraphicFramePr>
        <p:xfrm>
          <a:off x="5267325" y="2971800"/>
          <a:ext cx="669925" cy="388938"/>
        </p:xfrm>
        <a:graphic>
          <a:graphicData uri="http://schemas.openxmlformats.org/presentationml/2006/ole">
            <mc:AlternateContent xmlns:mc="http://schemas.openxmlformats.org/markup-compatibility/2006">
              <mc:Choice xmlns:v="urn:schemas-microsoft-com:vml" Requires="v">
                <p:oleObj spid="_x0000_s8324" name="Equation" r:id="rId4" imgW="393480" imgH="228600" progId="">
                  <p:embed/>
                </p:oleObj>
              </mc:Choice>
              <mc:Fallback>
                <p:oleObj name="Equation" r:id="rId4" imgW="393480" imgH="228600" progId="">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67325" y="2971800"/>
                        <a:ext cx="669925" cy="388938"/>
                      </a:xfrm>
                      <a:prstGeom prst="rect">
                        <a:avLst/>
                      </a:prstGeom>
                      <a:solidFill>
                        <a:schemeClr val="bg1"/>
                      </a:solidFill>
                      <a:ln w="9525">
                        <a:solidFill>
                          <a:schemeClr val="bg1"/>
                        </a:solidFill>
                        <a:miter lim="800000"/>
                        <a:headEnd/>
                        <a:tailEnd/>
                      </a:ln>
                    </p:spPr>
                  </p:pic>
                </p:oleObj>
              </mc:Fallback>
            </mc:AlternateContent>
          </a:graphicData>
        </a:graphic>
      </p:graphicFrame>
      <p:graphicFrame>
        <p:nvGraphicFramePr>
          <p:cNvPr id="8195" name="Object 21"/>
          <p:cNvGraphicFramePr>
            <a:graphicFrameLocks noChangeAspect="1"/>
          </p:cNvGraphicFramePr>
          <p:nvPr/>
        </p:nvGraphicFramePr>
        <p:xfrm>
          <a:off x="6678613" y="1371600"/>
          <a:ext cx="1790700" cy="387350"/>
        </p:xfrm>
        <a:graphic>
          <a:graphicData uri="http://schemas.openxmlformats.org/presentationml/2006/ole">
            <mc:AlternateContent xmlns:mc="http://schemas.openxmlformats.org/markup-compatibility/2006">
              <mc:Choice xmlns:v="urn:schemas-microsoft-com:vml" Requires="v">
                <p:oleObj spid="_x0000_s8325" name="Equation" r:id="rId6" imgW="1054080" imgH="228600" progId="">
                  <p:embed/>
                </p:oleObj>
              </mc:Choice>
              <mc:Fallback>
                <p:oleObj name="Equation" r:id="rId6" imgW="1054080" imgH="228600" progId="">
                  <p:embed/>
                  <p:pic>
                    <p:nvPicPr>
                      <p:cNvPr id="0"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78613" y="1371600"/>
                        <a:ext cx="1790700" cy="387350"/>
                      </a:xfrm>
                      <a:prstGeom prst="rect">
                        <a:avLst/>
                      </a:prstGeom>
                      <a:noFill/>
                      <a:extLst>
                        <a:ext uri="{909E8E84-426E-40DD-AFC4-6F175D3DCCD1}">
                          <a14:hiddenFill xmlns:a14="http://schemas.microsoft.com/office/drawing/2010/main">
                            <a:solidFill>
                              <a:srgbClr val="FFCC99"/>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2" descr="sms_an_fc"/>
          <p:cNvPicPr>
            <a:picLocks noChangeAspect="1" noChangeArrowheads="1"/>
          </p:cNvPicPr>
          <p:nvPr/>
        </p:nvPicPr>
        <p:blipFill>
          <a:blip r:embed="rId3" cstate="print"/>
          <a:srcRect l="8789"/>
          <a:stretch>
            <a:fillRect/>
          </a:stretch>
        </p:blipFill>
        <p:spPr bwMode="auto">
          <a:xfrm>
            <a:off x="179388" y="1125538"/>
            <a:ext cx="3725862" cy="4664075"/>
          </a:xfrm>
          <a:prstGeom prst="rect">
            <a:avLst/>
          </a:prstGeom>
          <a:noFill/>
          <a:ln w="9525">
            <a:noFill/>
            <a:miter lim="800000"/>
            <a:headEnd/>
            <a:tailEnd/>
          </a:ln>
        </p:spPr>
      </p:pic>
      <p:sp>
        <p:nvSpPr>
          <p:cNvPr id="9222" name="Text Box 6"/>
          <p:cNvSpPr txBox="1">
            <a:spLocks noChangeArrowheads="1"/>
          </p:cNvSpPr>
          <p:nvPr/>
        </p:nvSpPr>
        <p:spPr bwMode="auto">
          <a:xfrm>
            <a:off x="336550" y="0"/>
            <a:ext cx="8656638" cy="469900"/>
          </a:xfrm>
          <a:prstGeom prst="rect">
            <a:avLst/>
          </a:prstGeom>
          <a:noFill/>
          <a:ln w="12700">
            <a:noFill/>
            <a:miter lim="800000"/>
            <a:headEnd/>
            <a:tailEnd/>
          </a:ln>
        </p:spPr>
        <p:txBody>
          <a:bodyPr lIns="90487" tIns="44450" rIns="90487" bIns="44450">
            <a:spAutoFit/>
          </a:bodyPr>
          <a:lstStyle/>
          <a:p>
            <a:pPr eaLnBrk="0" hangingPunct="0">
              <a:lnSpc>
                <a:spcPts val="3000"/>
              </a:lnSpc>
              <a:spcAft>
                <a:spcPts val="1000"/>
              </a:spcAft>
              <a:buClr>
                <a:schemeClr val="hlink"/>
              </a:buClr>
              <a:buFont typeface="Wingdings" pitchFamily="2" charset="2"/>
              <a:buNone/>
            </a:pPr>
            <a:r>
              <a:rPr lang="en-GB" sz="2000">
                <a:solidFill>
                  <a:srgbClr val="FF0066"/>
                </a:solidFill>
                <a:latin typeface="Helvetica" pitchFamily="34" charset="0"/>
              </a:rPr>
              <a:t> </a:t>
            </a:r>
            <a:r>
              <a:rPr lang="en-GB" sz="2000" b="1" u="sng">
                <a:latin typeface="Helvetica" pitchFamily="34" charset="0"/>
              </a:rPr>
              <a:t>An analysis cycle in 4D-Var</a:t>
            </a:r>
            <a:r>
              <a:rPr lang="en-GB" sz="2200" b="1" u="sng">
                <a:latin typeface="Helvetica" pitchFamily="34" charset="0"/>
              </a:rPr>
              <a:t> </a:t>
            </a:r>
            <a:endParaRPr lang="en-US" sz="2200" b="1" u="sng">
              <a:latin typeface="Helvetica" pitchFamily="34" charset="0"/>
            </a:endParaRPr>
          </a:p>
        </p:txBody>
      </p:sp>
      <p:sp>
        <p:nvSpPr>
          <p:cNvPr id="9223" name="Oval 19"/>
          <p:cNvSpPr>
            <a:spLocks noChangeArrowheads="1"/>
          </p:cNvSpPr>
          <p:nvPr/>
        </p:nvSpPr>
        <p:spPr bwMode="auto">
          <a:xfrm>
            <a:off x="1476375" y="2492375"/>
            <a:ext cx="2447925" cy="1079500"/>
          </a:xfrm>
          <a:prstGeom prst="ellipse">
            <a:avLst/>
          </a:prstGeom>
          <a:noFill/>
          <a:ln w="19050">
            <a:solidFill>
              <a:schemeClr val="tx1"/>
            </a:solidFill>
            <a:round/>
            <a:headEnd/>
            <a:tailEnd/>
          </a:ln>
        </p:spPr>
        <p:txBody>
          <a:bodyPr wrap="none" anchor="ctr"/>
          <a:lstStyle/>
          <a:p>
            <a:endParaRPr lang="en-US"/>
          </a:p>
        </p:txBody>
      </p:sp>
      <p:sp>
        <p:nvSpPr>
          <p:cNvPr id="9224" name="Text Box 20"/>
          <p:cNvSpPr txBox="1">
            <a:spLocks noChangeArrowheads="1"/>
          </p:cNvSpPr>
          <p:nvPr/>
        </p:nvSpPr>
        <p:spPr bwMode="auto">
          <a:xfrm>
            <a:off x="3995738" y="549275"/>
            <a:ext cx="4786312" cy="6154738"/>
          </a:xfrm>
          <a:prstGeom prst="rect">
            <a:avLst/>
          </a:prstGeom>
          <a:noFill/>
          <a:ln w="9525">
            <a:noFill/>
            <a:miter lim="800000"/>
            <a:headEnd/>
            <a:tailEnd/>
          </a:ln>
        </p:spPr>
        <p:txBody>
          <a:bodyPr wrap="none">
            <a:spAutoFit/>
          </a:bodyPr>
          <a:lstStyle/>
          <a:p>
            <a:pPr algn="l"/>
            <a:r>
              <a:rPr lang="en-GB" sz="1400" b="1">
                <a:solidFill>
                  <a:srgbClr val="FF0066"/>
                </a:solidFill>
                <a:latin typeface="Helvetica" pitchFamily="34" charset="0"/>
              </a:rPr>
              <a:t>1</a:t>
            </a:r>
            <a:r>
              <a:rPr lang="en-GB" sz="1400" b="1" baseline="30000">
                <a:solidFill>
                  <a:srgbClr val="FF0066"/>
                </a:solidFill>
                <a:latin typeface="Helvetica" pitchFamily="34" charset="0"/>
              </a:rPr>
              <a:t>st</a:t>
            </a:r>
            <a:r>
              <a:rPr lang="en-GB" sz="1400" b="1">
                <a:solidFill>
                  <a:srgbClr val="FF0066"/>
                </a:solidFill>
                <a:latin typeface="Helvetica" pitchFamily="34" charset="0"/>
              </a:rPr>
              <a:t> ifstraj</a:t>
            </a:r>
            <a:r>
              <a:rPr lang="en-GB" sz="1400" b="1">
                <a:latin typeface="Helvetica" pitchFamily="34" charset="0"/>
              </a:rPr>
              <a:t>: </a:t>
            </a:r>
          </a:p>
          <a:p>
            <a:pPr algn="l">
              <a:buFontTx/>
              <a:buChar char="•"/>
            </a:pPr>
            <a:r>
              <a:rPr lang="en-GB" sz="1400" b="1">
                <a:latin typeface="Helvetica" pitchFamily="34" charset="0"/>
              </a:rPr>
              <a:t> Non-linear model is used to compute the high-res </a:t>
            </a:r>
          </a:p>
          <a:p>
            <a:pPr algn="l"/>
            <a:r>
              <a:rPr lang="en-GB" sz="1400" b="1">
                <a:latin typeface="Helvetica" pitchFamily="34" charset="0"/>
              </a:rPr>
              <a:t>  trajectory (T1279 operational, 12-h forecast)</a:t>
            </a:r>
          </a:p>
          <a:p>
            <a:pPr algn="l">
              <a:buFontTx/>
              <a:buChar char="•"/>
            </a:pPr>
            <a:r>
              <a:rPr lang="en-GB" sz="1400" b="1">
                <a:latin typeface="Helvetica" pitchFamily="34" charset="0"/>
              </a:rPr>
              <a:t> High-res </a:t>
            </a:r>
            <a:r>
              <a:rPr lang="en-GB" sz="1400" b="1">
                <a:solidFill>
                  <a:srgbClr val="FF0066"/>
                </a:solidFill>
                <a:latin typeface="Helvetica" pitchFamily="34" charset="0"/>
              </a:rPr>
              <a:t>departures</a:t>
            </a:r>
            <a:r>
              <a:rPr lang="en-GB" sz="1400" b="1">
                <a:latin typeface="Helvetica" pitchFamily="34" charset="0"/>
              </a:rPr>
              <a:t> are computed at exact obs </a:t>
            </a:r>
          </a:p>
          <a:p>
            <a:pPr algn="l"/>
            <a:r>
              <a:rPr lang="en-GB" sz="1400" b="1">
                <a:latin typeface="Helvetica" pitchFamily="34" charset="0"/>
              </a:rPr>
              <a:t>  time and location</a:t>
            </a:r>
          </a:p>
          <a:p>
            <a:pPr algn="l">
              <a:buFontTx/>
              <a:buChar char="•"/>
            </a:pPr>
            <a:r>
              <a:rPr lang="en-GB" sz="1400" b="1">
                <a:latin typeface="Helvetica" pitchFamily="34" charset="0"/>
              </a:rPr>
              <a:t> Trajectory is interpolated at low res (T159)</a:t>
            </a:r>
          </a:p>
          <a:p>
            <a:pPr algn="l">
              <a:buFontTx/>
              <a:buChar char="•"/>
            </a:pPr>
            <a:endParaRPr lang="en-GB" sz="1400" b="1">
              <a:latin typeface="Helvetica" pitchFamily="34" charset="0"/>
            </a:endParaRPr>
          </a:p>
          <a:p>
            <a:pPr algn="l"/>
            <a:r>
              <a:rPr lang="en-GB" sz="1400" b="1">
                <a:solidFill>
                  <a:srgbClr val="FF0066"/>
                </a:solidFill>
                <a:latin typeface="Helvetica" pitchFamily="34" charset="0"/>
              </a:rPr>
              <a:t>1</a:t>
            </a:r>
            <a:r>
              <a:rPr lang="en-GB" sz="1400" b="1" baseline="30000">
                <a:solidFill>
                  <a:srgbClr val="FF0066"/>
                </a:solidFill>
                <a:latin typeface="Helvetica" pitchFamily="34" charset="0"/>
              </a:rPr>
              <a:t>st</a:t>
            </a:r>
            <a:r>
              <a:rPr lang="en-GB" sz="1400" b="1">
                <a:solidFill>
                  <a:srgbClr val="FF0066"/>
                </a:solidFill>
                <a:latin typeface="Helvetica" pitchFamily="34" charset="0"/>
              </a:rPr>
              <a:t> ifsmin (70 iterations)</a:t>
            </a:r>
            <a:r>
              <a:rPr lang="en-GB" sz="1400" b="1">
                <a:latin typeface="Helvetica" pitchFamily="34" charset="0"/>
              </a:rPr>
              <a:t>:</a:t>
            </a:r>
          </a:p>
          <a:p>
            <a:pPr algn="l">
              <a:buFontTx/>
              <a:buChar char="•"/>
            </a:pPr>
            <a:r>
              <a:rPr lang="en-GB" sz="1400" b="1">
                <a:latin typeface="Helvetica" pitchFamily="34" charset="0"/>
              </a:rPr>
              <a:t> Iterative minimization at T159 resolution</a:t>
            </a:r>
          </a:p>
          <a:p>
            <a:pPr algn="l">
              <a:buFontTx/>
              <a:buChar char="•"/>
            </a:pPr>
            <a:r>
              <a:rPr lang="en-GB" sz="1400" b="1">
                <a:latin typeface="Helvetica" pitchFamily="34" charset="0"/>
              </a:rPr>
              <a:t> Tangent linear with simplified physics to calculate</a:t>
            </a:r>
          </a:p>
          <a:p>
            <a:pPr algn="l"/>
            <a:r>
              <a:rPr lang="en-GB" sz="1400" b="1">
                <a:latin typeface="Helvetica" pitchFamily="34" charset="0"/>
              </a:rPr>
              <a:t>   the increments </a:t>
            </a:r>
          </a:p>
          <a:p>
            <a:pPr algn="l">
              <a:buFontTx/>
              <a:buChar char="•"/>
            </a:pPr>
            <a:r>
              <a:rPr lang="en-GB" sz="1400" b="1">
                <a:latin typeface="Helvetica" pitchFamily="34" charset="0"/>
              </a:rPr>
              <a:t> The Adjoint is used to compute the gradient of the</a:t>
            </a:r>
          </a:p>
          <a:p>
            <a:pPr algn="l"/>
            <a:r>
              <a:rPr lang="en-GB" sz="1400" b="1">
                <a:latin typeface="Helvetica" pitchFamily="34" charset="0"/>
              </a:rPr>
              <a:t>   cost function with respect to the departure in </a:t>
            </a:r>
          </a:p>
          <a:p>
            <a:pPr algn="l"/>
            <a:r>
              <a:rPr lang="en-GB" sz="1400" b="1">
                <a:latin typeface="Helvetica" pitchFamily="34" charset="0"/>
              </a:rPr>
              <a:t>   initial condition </a:t>
            </a:r>
          </a:p>
          <a:p>
            <a:pPr algn="l">
              <a:buFontTx/>
              <a:buChar char="•"/>
            </a:pPr>
            <a:r>
              <a:rPr lang="en-GB" sz="1400" b="1">
                <a:latin typeface="Helvetica" pitchFamily="34" charset="0"/>
              </a:rPr>
              <a:t> Analysis increment at initial time        is interpolated</a:t>
            </a:r>
          </a:p>
          <a:p>
            <a:pPr algn="l"/>
            <a:r>
              <a:rPr lang="en-GB" sz="1400" b="1">
                <a:latin typeface="Helvetica" pitchFamily="34" charset="0"/>
              </a:rPr>
              <a:t>  back linearly from low-res to high-res and it provides</a:t>
            </a:r>
          </a:p>
          <a:p>
            <a:pPr algn="l"/>
            <a:r>
              <a:rPr lang="en-GB" sz="1400" b="1">
                <a:latin typeface="Helvetica" pitchFamily="34" charset="0"/>
              </a:rPr>
              <a:t>  a new initial state for the 2</a:t>
            </a:r>
            <a:r>
              <a:rPr lang="en-GB" sz="1400" b="1" baseline="30000">
                <a:latin typeface="Helvetica" pitchFamily="34" charset="0"/>
              </a:rPr>
              <a:t>nd</a:t>
            </a:r>
            <a:r>
              <a:rPr lang="en-GB" sz="1400" b="1">
                <a:latin typeface="Helvetica" pitchFamily="34" charset="0"/>
              </a:rPr>
              <a:t> trajectory run</a:t>
            </a:r>
          </a:p>
          <a:p>
            <a:pPr algn="l"/>
            <a:endParaRPr lang="en-GB" sz="1400" b="1">
              <a:latin typeface="Helvetica" pitchFamily="34" charset="0"/>
            </a:endParaRPr>
          </a:p>
          <a:p>
            <a:pPr algn="l"/>
            <a:r>
              <a:rPr lang="en-GB" sz="1400" b="1">
                <a:solidFill>
                  <a:srgbClr val="FF0066"/>
                </a:solidFill>
                <a:latin typeface="Helvetica" pitchFamily="34" charset="0"/>
              </a:rPr>
              <a:t>2</a:t>
            </a:r>
            <a:r>
              <a:rPr lang="en-GB" sz="1400" b="1" baseline="30000">
                <a:solidFill>
                  <a:srgbClr val="FF0066"/>
                </a:solidFill>
                <a:latin typeface="Helvetica" pitchFamily="34" charset="0"/>
              </a:rPr>
              <a:t>nd</a:t>
            </a:r>
            <a:r>
              <a:rPr lang="en-GB" sz="1400" b="1">
                <a:solidFill>
                  <a:srgbClr val="FF0066"/>
                </a:solidFill>
                <a:latin typeface="Helvetica" pitchFamily="34" charset="0"/>
              </a:rPr>
              <a:t> ifstraj</a:t>
            </a:r>
            <a:r>
              <a:rPr lang="en-GB" sz="1400" b="1">
                <a:latin typeface="Helvetica" pitchFamily="34" charset="0"/>
              </a:rPr>
              <a:t>:</a:t>
            </a:r>
          </a:p>
          <a:p>
            <a:pPr algn="l">
              <a:buFontTx/>
              <a:buChar char="•"/>
            </a:pPr>
            <a:r>
              <a:rPr lang="en-GB" sz="1400" b="1">
                <a:latin typeface="Helvetica" pitchFamily="34" charset="0"/>
              </a:rPr>
              <a:t> repeat 1</a:t>
            </a:r>
            <a:r>
              <a:rPr lang="en-GB" sz="1400" b="1" baseline="30000">
                <a:latin typeface="Helvetica" pitchFamily="34" charset="0"/>
              </a:rPr>
              <a:t>st</a:t>
            </a:r>
            <a:r>
              <a:rPr lang="en-GB" sz="1400" b="1">
                <a:latin typeface="Helvetica" pitchFamily="34" charset="0"/>
              </a:rPr>
              <a:t> ifstraj and interpolates at T255 resolution</a:t>
            </a:r>
          </a:p>
          <a:p>
            <a:pPr algn="l"/>
            <a:endParaRPr lang="en-GB" sz="1400" b="1">
              <a:latin typeface="Helvetica" pitchFamily="34" charset="0"/>
            </a:endParaRPr>
          </a:p>
          <a:p>
            <a:pPr algn="l"/>
            <a:r>
              <a:rPr lang="en-GB" sz="1400" b="1">
                <a:solidFill>
                  <a:srgbClr val="FF0066"/>
                </a:solidFill>
                <a:latin typeface="Helvetica" pitchFamily="34" charset="0"/>
              </a:rPr>
              <a:t>2</a:t>
            </a:r>
            <a:r>
              <a:rPr lang="en-GB" sz="1400" b="1" baseline="30000">
                <a:solidFill>
                  <a:srgbClr val="FF0066"/>
                </a:solidFill>
                <a:latin typeface="Helvetica" pitchFamily="34" charset="0"/>
              </a:rPr>
              <a:t>nd</a:t>
            </a:r>
            <a:r>
              <a:rPr lang="en-GB" sz="1400" b="1">
                <a:solidFill>
                  <a:srgbClr val="FF0066"/>
                </a:solidFill>
                <a:latin typeface="Helvetica" pitchFamily="34" charset="0"/>
              </a:rPr>
              <a:t> ifsmin (30 iterations):</a:t>
            </a:r>
          </a:p>
          <a:p>
            <a:pPr algn="l">
              <a:buFontTx/>
              <a:buChar char="•"/>
            </a:pPr>
            <a:r>
              <a:rPr lang="en-GB" sz="1400" b="1">
                <a:latin typeface="Helvetica" pitchFamily="34" charset="0"/>
              </a:rPr>
              <a:t> repeat 1</a:t>
            </a:r>
            <a:r>
              <a:rPr lang="en-GB" sz="1400" b="1" baseline="30000">
                <a:latin typeface="Helvetica" pitchFamily="34" charset="0"/>
              </a:rPr>
              <a:t>st</a:t>
            </a:r>
            <a:r>
              <a:rPr lang="en-GB" sz="1400" b="1">
                <a:latin typeface="Helvetica" pitchFamily="34" charset="0"/>
              </a:rPr>
              <a:t> ifsmin at  T255</a:t>
            </a:r>
          </a:p>
          <a:p>
            <a:pPr algn="l"/>
            <a:endParaRPr lang="en-GB" sz="1400" b="1">
              <a:latin typeface="Helvetica" pitchFamily="34" charset="0"/>
            </a:endParaRPr>
          </a:p>
          <a:p>
            <a:pPr algn="l"/>
            <a:r>
              <a:rPr lang="en-GB" sz="1400" b="1">
                <a:solidFill>
                  <a:srgbClr val="FF0066"/>
                </a:solidFill>
                <a:latin typeface="Helvetica" pitchFamily="34" charset="0"/>
              </a:rPr>
              <a:t>Last ifstraj</a:t>
            </a:r>
            <a:r>
              <a:rPr lang="en-GB" sz="1400" b="1">
                <a:latin typeface="Helvetica" pitchFamily="34" charset="0"/>
              </a:rPr>
              <a:t>:</a:t>
            </a:r>
          </a:p>
          <a:p>
            <a:pPr algn="l">
              <a:buFontTx/>
              <a:buChar char="•"/>
            </a:pPr>
            <a:r>
              <a:rPr lang="en-GB" sz="1400" b="1">
                <a:latin typeface="Helvetica" pitchFamily="34" charset="0"/>
              </a:rPr>
              <a:t> Uses updated initial condition to run another 12-h </a:t>
            </a:r>
          </a:p>
          <a:p>
            <a:pPr algn="l"/>
            <a:r>
              <a:rPr lang="en-GB" sz="1400" b="1">
                <a:latin typeface="Helvetica" pitchFamily="34" charset="0"/>
              </a:rPr>
              <a:t>forecast and stores analysis departures in the </a:t>
            </a:r>
          </a:p>
          <a:p>
            <a:pPr algn="l"/>
            <a:r>
              <a:rPr lang="en-GB" sz="1400" b="1">
                <a:latin typeface="Helvetica" pitchFamily="34" charset="0"/>
              </a:rPr>
              <a:t>Observational Data Base (ODB)</a:t>
            </a:r>
            <a:r>
              <a:rPr lang="en-GB" sz="1600"/>
              <a:t>  </a:t>
            </a:r>
          </a:p>
        </p:txBody>
      </p:sp>
      <p:sp>
        <p:nvSpPr>
          <p:cNvPr id="9225" name="Rectangle 22"/>
          <p:cNvSpPr>
            <a:spLocks noChangeArrowheads="1"/>
          </p:cNvSpPr>
          <p:nvPr/>
        </p:nvSpPr>
        <p:spPr bwMode="auto">
          <a:xfrm>
            <a:off x="71438" y="4941888"/>
            <a:ext cx="8991600" cy="1828800"/>
          </a:xfrm>
          <a:prstGeom prst="rect">
            <a:avLst/>
          </a:prstGeom>
          <a:noFill/>
          <a:ln w="38100">
            <a:noFill/>
            <a:miter lim="800000"/>
            <a:headEnd/>
            <a:tailEnd/>
          </a:ln>
        </p:spPr>
        <p:txBody>
          <a:bodyPr wrap="none" anchor="ctr"/>
          <a:lstStyle/>
          <a:p>
            <a:endParaRPr lang="en-US"/>
          </a:p>
        </p:txBody>
      </p:sp>
      <p:graphicFrame>
        <p:nvGraphicFramePr>
          <p:cNvPr id="9218" name="Object 24"/>
          <p:cNvGraphicFramePr>
            <a:graphicFrameLocks noChangeAspect="1"/>
          </p:cNvGraphicFramePr>
          <p:nvPr/>
        </p:nvGraphicFramePr>
        <p:xfrm>
          <a:off x="5580063" y="2708275"/>
          <a:ext cx="287337" cy="288925"/>
        </p:xfrm>
        <a:graphic>
          <a:graphicData uri="http://schemas.openxmlformats.org/presentationml/2006/ole">
            <mc:AlternateContent xmlns:mc="http://schemas.openxmlformats.org/markup-compatibility/2006">
              <mc:Choice xmlns:v="urn:schemas-microsoft-com:vml" Requires="v">
                <p:oleObj spid="_x0000_s9413" name="Equation" r:id="rId4" imgW="228600" imgH="228600" progId="">
                  <p:embed/>
                </p:oleObj>
              </mc:Choice>
              <mc:Fallback>
                <p:oleObj name="Equation" r:id="rId4" imgW="228600" imgH="228600" progId="">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063" y="2708275"/>
                        <a:ext cx="287337" cy="288925"/>
                      </a:xfrm>
                      <a:prstGeom prst="rect">
                        <a:avLst/>
                      </a:prstGeom>
                      <a:noFill/>
                      <a:ln>
                        <a:noFill/>
                      </a:ln>
                      <a:extLst>
                        <a:ext uri="{909E8E84-426E-40DD-AFC4-6F175D3DCCD1}">
                          <a14:hiddenFill xmlns:a14="http://schemas.microsoft.com/office/drawing/2010/main">
                            <a:solidFill>
                              <a:srgbClr val="CCCC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9219" name="Object 26"/>
          <p:cNvGraphicFramePr>
            <a:graphicFrameLocks noChangeAspect="1"/>
          </p:cNvGraphicFramePr>
          <p:nvPr/>
        </p:nvGraphicFramePr>
        <p:xfrm>
          <a:off x="5581650" y="3363913"/>
          <a:ext cx="430213" cy="280987"/>
        </p:xfrm>
        <a:graphic>
          <a:graphicData uri="http://schemas.openxmlformats.org/presentationml/2006/ole">
            <mc:AlternateContent xmlns:mc="http://schemas.openxmlformats.org/markup-compatibility/2006">
              <mc:Choice xmlns:v="urn:schemas-microsoft-com:vml" Requires="v">
                <p:oleObj spid="_x0000_s9414" name="Equation" r:id="rId6" imgW="368280" imgH="241200" progId="">
                  <p:embed/>
                </p:oleObj>
              </mc:Choice>
              <mc:Fallback>
                <p:oleObj name="Equation" r:id="rId6" imgW="368280" imgH="241200" progId="">
                  <p:embed/>
                  <p:pic>
                    <p:nvPicPr>
                      <p:cNvPr id="0" name="Object 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1650" y="3363913"/>
                        <a:ext cx="430213" cy="280987"/>
                      </a:xfrm>
                      <a:prstGeom prst="rect">
                        <a:avLst/>
                      </a:prstGeom>
                      <a:noFill/>
                      <a:extLst>
                        <a:ext uri="{909E8E84-426E-40DD-AFC4-6F175D3DCCD1}">
                          <a14:hiddenFill xmlns:a14="http://schemas.microsoft.com/office/drawing/2010/main">
                            <a:solidFill>
                              <a:srgbClr val="CCCCFF"/>
                            </a:solidFill>
                          </a14:hiddenFill>
                        </a:ext>
                      </a:extLst>
                    </p:spPr>
                  </p:pic>
                </p:oleObj>
              </mc:Fallback>
            </mc:AlternateContent>
          </a:graphicData>
        </a:graphic>
      </p:graphicFrame>
      <p:graphicFrame>
        <p:nvGraphicFramePr>
          <p:cNvPr id="9220" name="Object 27"/>
          <p:cNvGraphicFramePr>
            <a:graphicFrameLocks noChangeAspect="1"/>
          </p:cNvGraphicFramePr>
          <p:nvPr/>
        </p:nvGraphicFramePr>
        <p:xfrm>
          <a:off x="7019925" y="3573463"/>
          <a:ext cx="320675" cy="215900"/>
        </p:xfrm>
        <a:graphic>
          <a:graphicData uri="http://schemas.openxmlformats.org/presentationml/2006/ole">
            <mc:AlternateContent xmlns:mc="http://schemas.openxmlformats.org/markup-compatibility/2006">
              <mc:Choice xmlns:v="urn:schemas-microsoft-com:vml" Requires="v">
                <p:oleObj spid="_x0000_s9415" name="Equation" r:id="rId8" imgW="253800" imgH="228600" progId="">
                  <p:embed/>
                </p:oleObj>
              </mc:Choice>
              <mc:Fallback>
                <p:oleObj name="Equation" r:id="rId8" imgW="253800" imgH="228600" progId="">
                  <p:embed/>
                  <p:pic>
                    <p:nvPicPr>
                      <p:cNvPr id="0" name="Object 2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19925" y="3573463"/>
                        <a:ext cx="320675" cy="215900"/>
                      </a:xfrm>
                      <a:prstGeom prst="rect">
                        <a:avLst/>
                      </a:prstGeom>
                      <a:noFill/>
                      <a:ln>
                        <a:noFill/>
                      </a:ln>
                      <a:extLst>
                        <a:ext uri="{909E8E84-426E-40DD-AFC4-6F175D3DCCD1}">
                          <a14:hiddenFill xmlns:a14="http://schemas.microsoft.com/office/drawing/2010/main">
                            <a:solidFill>
                              <a:srgbClr val="CCCC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9226" name="Text Box 29"/>
          <p:cNvSpPr txBox="1">
            <a:spLocks noChangeArrowheads="1"/>
          </p:cNvSpPr>
          <p:nvPr/>
        </p:nvSpPr>
        <p:spPr bwMode="auto">
          <a:xfrm>
            <a:off x="-36513" y="3500438"/>
            <a:ext cx="2095501" cy="822325"/>
          </a:xfrm>
          <a:prstGeom prst="rect">
            <a:avLst/>
          </a:prstGeom>
          <a:noFill/>
          <a:ln w="9525">
            <a:noFill/>
            <a:miter lim="800000"/>
            <a:headEnd/>
            <a:tailEnd/>
          </a:ln>
        </p:spPr>
        <p:txBody>
          <a:bodyPr>
            <a:spAutoFit/>
          </a:bodyPr>
          <a:lstStyle/>
          <a:p>
            <a:r>
              <a:rPr lang="en-GB" sz="1200" b="1">
                <a:latin typeface="Helvetica" pitchFamily="34" charset="0"/>
              </a:rPr>
              <a:t>2 minimizations in the old </a:t>
            </a:r>
          </a:p>
          <a:p>
            <a:r>
              <a:rPr lang="en-GB" sz="1200" b="1">
                <a:latin typeface="Helvetica" pitchFamily="34" charset="0"/>
              </a:rPr>
              <a:t>configuration</a:t>
            </a:r>
          </a:p>
          <a:p>
            <a:r>
              <a:rPr lang="en-GB" sz="1200" b="1">
                <a:latin typeface="Helvetica" pitchFamily="34" charset="0"/>
              </a:rPr>
              <a:t>Now 3 minimizations </a:t>
            </a:r>
          </a:p>
          <a:p>
            <a:r>
              <a:rPr lang="en-GB" sz="1200" b="1">
                <a:latin typeface="Helvetica" pitchFamily="34" charset="0"/>
              </a:rPr>
              <a:t>are operational!</a:t>
            </a:r>
          </a:p>
        </p:txBody>
      </p:sp>
      <p:sp>
        <p:nvSpPr>
          <p:cNvPr id="9227" name="Line 31"/>
          <p:cNvSpPr>
            <a:spLocks noChangeShapeType="1"/>
          </p:cNvSpPr>
          <p:nvPr/>
        </p:nvSpPr>
        <p:spPr bwMode="auto">
          <a:xfrm flipV="1">
            <a:off x="1187450" y="3213100"/>
            <a:ext cx="288925" cy="215900"/>
          </a:xfrm>
          <a:prstGeom prst="line">
            <a:avLst/>
          </a:prstGeom>
          <a:noFill/>
          <a:ln w="19050">
            <a:solidFill>
              <a:schemeClr val="tx1"/>
            </a:solidFill>
            <a:round/>
            <a:headEnd/>
            <a:tailEnd type="triangle" w="med" len="med"/>
          </a:ln>
        </p:spPr>
        <p:txBody>
          <a:bodyPr/>
          <a:lstStyle/>
          <a:p>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tlad_coding1"/>
          <p:cNvPicPr>
            <a:picLocks noChangeAspect="1" noChangeArrowheads="1"/>
          </p:cNvPicPr>
          <p:nvPr/>
        </p:nvPicPr>
        <p:blipFill>
          <a:blip r:embed="rId2" cstate="print"/>
          <a:srcRect t="6197" b="4956"/>
          <a:stretch>
            <a:fillRect/>
          </a:stretch>
        </p:blipFill>
        <p:spPr bwMode="auto">
          <a:xfrm>
            <a:off x="323850" y="549275"/>
            <a:ext cx="8461375" cy="5602288"/>
          </a:xfrm>
          <a:prstGeom prst="rect">
            <a:avLst/>
          </a:prstGeom>
          <a:noFill/>
          <a:ln w="9525">
            <a:noFill/>
            <a:miter lim="800000"/>
            <a:headEnd/>
            <a:tailEnd/>
          </a:ln>
        </p:spPr>
      </p:pic>
      <p:sp>
        <p:nvSpPr>
          <p:cNvPr id="15363" name="Text Box 3"/>
          <p:cNvSpPr txBox="1">
            <a:spLocks noChangeArrowheads="1"/>
          </p:cNvSpPr>
          <p:nvPr/>
        </p:nvSpPr>
        <p:spPr bwMode="auto">
          <a:xfrm>
            <a:off x="2786525" y="260350"/>
            <a:ext cx="4086888" cy="461665"/>
          </a:xfrm>
          <a:prstGeom prst="rect">
            <a:avLst/>
          </a:prstGeom>
          <a:noFill/>
          <a:ln w="9525">
            <a:noFill/>
            <a:miter lim="800000"/>
            <a:headEnd/>
            <a:tailEnd/>
          </a:ln>
        </p:spPr>
        <p:txBody>
          <a:bodyPr wrap="none">
            <a:spAutoFit/>
          </a:bodyPr>
          <a:lstStyle/>
          <a:p>
            <a:r>
              <a:rPr lang="en-GB" sz="2200" b="1" u="sng" dirty="0" smtClean="0">
                <a:latin typeface="Helvetica" pitchFamily="34" charset="0"/>
              </a:rPr>
              <a:t>Recap </a:t>
            </a:r>
            <a:r>
              <a:rPr lang="en-GB" sz="2200" b="1" u="sng" dirty="0">
                <a:latin typeface="Helvetica" pitchFamily="34" charset="0"/>
              </a:rPr>
              <a:t>on TL and AD models</a:t>
            </a:r>
            <a:r>
              <a:rPr lang="en-GB" b="1" dirty="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tlad_coding2"/>
          <p:cNvPicPr>
            <a:picLocks noChangeAspect="1" noChangeArrowheads="1"/>
          </p:cNvPicPr>
          <p:nvPr/>
        </p:nvPicPr>
        <p:blipFill>
          <a:blip r:embed="rId2" cstate="print"/>
          <a:srcRect t="7436" b="4956"/>
          <a:stretch>
            <a:fillRect/>
          </a:stretch>
        </p:blipFill>
        <p:spPr bwMode="auto">
          <a:xfrm>
            <a:off x="309563" y="1017588"/>
            <a:ext cx="8461375" cy="5524500"/>
          </a:xfrm>
          <a:prstGeom prst="rect">
            <a:avLst/>
          </a:prstGeom>
          <a:noFill/>
          <a:ln w="9525">
            <a:noFill/>
            <a:miter lim="800000"/>
            <a:headEnd/>
            <a:tailEnd/>
          </a:ln>
        </p:spPr>
      </p:pic>
      <p:sp>
        <p:nvSpPr>
          <p:cNvPr id="16387" name="Text Box 3"/>
          <p:cNvSpPr txBox="1">
            <a:spLocks noChangeArrowheads="1"/>
          </p:cNvSpPr>
          <p:nvPr/>
        </p:nvSpPr>
        <p:spPr bwMode="auto">
          <a:xfrm>
            <a:off x="2236788" y="284163"/>
            <a:ext cx="4675187" cy="430212"/>
          </a:xfrm>
          <a:prstGeom prst="rect">
            <a:avLst/>
          </a:prstGeom>
          <a:noFill/>
          <a:ln w="9525">
            <a:noFill/>
            <a:miter lim="800000"/>
            <a:headEnd/>
            <a:tailEnd/>
          </a:ln>
        </p:spPr>
        <p:txBody>
          <a:bodyPr wrap="none">
            <a:spAutoFit/>
          </a:bodyPr>
          <a:lstStyle/>
          <a:p>
            <a:r>
              <a:rPr lang="en-GB" sz="2200" b="1" u="sng">
                <a:latin typeface="Helvetica" pitchFamily="34" charset="0"/>
              </a:rPr>
              <a:t>Simple example of adjoint writing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tlad_coding3"/>
          <p:cNvPicPr>
            <a:picLocks noChangeAspect="1" noChangeArrowheads="1"/>
          </p:cNvPicPr>
          <p:nvPr/>
        </p:nvPicPr>
        <p:blipFill>
          <a:blip r:embed="rId2" cstate="print"/>
          <a:srcRect t="24783" b="4956"/>
          <a:stretch>
            <a:fillRect/>
          </a:stretch>
        </p:blipFill>
        <p:spPr bwMode="auto">
          <a:xfrm>
            <a:off x="179388" y="1374552"/>
            <a:ext cx="8461375" cy="4430712"/>
          </a:xfrm>
          <a:prstGeom prst="rect">
            <a:avLst/>
          </a:prstGeom>
          <a:noFill/>
          <a:ln w="9525">
            <a:noFill/>
            <a:miter lim="800000"/>
            <a:headEnd/>
            <a:tailEnd/>
          </a:ln>
        </p:spPr>
      </p:pic>
      <p:sp>
        <p:nvSpPr>
          <p:cNvPr id="17411" name="Text Box 3"/>
          <p:cNvSpPr txBox="1">
            <a:spLocks noChangeArrowheads="1"/>
          </p:cNvSpPr>
          <p:nvPr/>
        </p:nvSpPr>
        <p:spPr bwMode="auto">
          <a:xfrm>
            <a:off x="468313" y="5751661"/>
            <a:ext cx="8208962" cy="701675"/>
          </a:xfrm>
          <a:prstGeom prst="rect">
            <a:avLst/>
          </a:prstGeom>
          <a:noFill/>
          <a:ln w="9525">
            <a:noFill/>
            <a:miter lim="800000"/>
            <a:headEnd/>
            <a:tailEnd/>
          </a:ln>
        </p:spPr>
        <p:txBody>
          <a:bodyPr>
            <a:spAutoFit/>
          </a:bodyPr>
          <a:lstStyle/>
          <a:p>
            <a:pPr algn="just"/>
            <a:r>
              <a:rPr lang="en-GB" sz="2000" dirty="0">
                <a:latin typeface="Helvetica" pitchFamily="34" charset="0"/>
              </a:rPr>
              <a:t>As an alternative to the matrix method, adjoint coding can be carried out using a </a:t>
            </a:r>
            <a:r>
              <a:rPr lang="en-GB" sz="2000" b="1" dirty="0">
                <a:solidFill>
                  <a:srgbClr val="FF3300"/>
                </a:solidFill>
                <a:latin typeface="Helvetica" pitchFamily="34" charset="0"/>
              </a:rPr>
              <a:t>line-by-line</a:t>
            </a:r>
            <a:r>
              <a:rPr lang="en-GB" sz="2000" dirty="0">
                <a:latin typeface="Helvetica" pitchFamily="34" charset="0"/>
              </a:rPr>
              <a:t> approach.</a:t>
            </a:r>
          </a:p>
        </p:txBody>
      </p:sp>
      <p:sp>
        <p:nvSpPr>
          <p:cNvPr id="17412" name="Text Box 4"/>
          <p:cNvSpPr txBox="1">
            <a:spLocks noChangeArrowheads="1"/>
          </p:cNvSpPr>
          <p:nvPr/>
        </p:nvSpPr>
        <p:spPr bwMode="auto">
          <a:xfrm>
            <a:off x="1852613" y="260648"/>
            <a:ext cx="5448300" cy="430212"/>
          </a:xfrm>
          <a:prstGeom prst="rect">
            <a:avLst/>
          </a:prstGeom>
          <a:noFill/>
          <a:ln w="9525">
            <a:noFill/>
            <a:miter lim="800000"/>
            <a:headEnd/>
            <a:tailEnd/>
          </a:ln>
        </p:spPr>
        <p:txBody>
          <a:bodyPr wrap="none">
            <a:spAutoFit/>
          </a:bodyPr>
          <a:lstStyle/>
          <a:p>
            <a:r>
              <a:rPr lang="en-GB" sz="2200" b="1" u="sng" dirty="0">
                <a:latin typeface="Helvetica" pitchFamily="34" charset="0"/>
              </a:rPr>
              <a:t>Simple example of adjoint writing (</a:t>
            </a:r>
            <a:r>
              <a:rPr lang="en-GB" sz="2200" b="1" u="sng" dirty="0" err="1">
                <a:latin typeface="Helvetica" pitchFamily="34" charset="0"/>
              </a:rPr>
              <a:t>cnt</a:t>
            </a:r>
            <a:r>
              <a:rPr lang="en-GB" sz="2200" b="1" u="sng" dirty="0">
                <a:latin typeface="Helvetica" pitchFamily="34" charset="0"/>
              </a:rPr>
              <a:t>.)</a:t>
            </a:r>
            <a:endParaRPr lang="en-GB" sz="2200" b="1" dirty="0"/>
          </a:p>
        </p:txBody>
      </p:sp>
      <p:sp>
        <p:nvSpPr>
          <p:cNvPr id="17413" name="TextBox 4"/>
          <p:cNvSpPr txBox="1">
            <a:spLocks noChangeArrowheads="1"/>
          </p:cNvSpPr>
          <p:nvPr/>
        </p:nvSpPr>
        <p:spPr bwMode="auto">
          <a:xfrm>
            <a:off x="519113" y="764704"/>
            <a:ext cx="7437263" cy="707886"/>
          </a:xfrm>
          <a:prstGeom prst="rect">
            <a:avLst/>
          </a:prstGeom>
          <a:noFill/>
          <a:ln w="9525">
            <a:noFill/>
            <a:miter lim="800000"/>
            <a:headEnd/>
            <a:tailEnd/>
          </a:ln>
        </p:spPr>
        <p:txBody>
          <a:bodyPr wrap="square">
            <a:spAutoFit/>
          </a:bodyPr>
          <a:lstStyle/>
          <a:p>
            <a:pPr algn="l"/>
            <a:r>
              <a:rPr lang="en-GB" sz="2000" dirty="0" smtClean="0"/>
              <a:t>Often </a:t>
            </a:r>
            <a:r>
              <a:rPr lang="en-GB" sz="2000" dirty="0"/>
              <a:t>the adjoint variables </a:t>
            </a:r>
            <a:r>
              <a:rPr lang="en-GB" sz="2000" dirty="0" smtClean="0"/>
              <a:t>in mathematical formulations are </a:t>
            </a:r>
            <a:r>
              <a:rPr lang="en-GB" sz="2000" dirty="0"/>
              <a:t>indicated </a:t>
            </a:r>
            <a:r>
              <a:rPr lang="en-GB" sz="2000" dirty="0" smtClean="0"/>
              <a:t>with </a:t>
            </a:r>
            <a:r>
              <a:rPr lang="en-GB" sz="2000" dirty="0"/>
              <a:t>an </a:t>
            </a:r>
            <a:r>
              <a:rPr lang="en-GB" sz="2000" dirty="0" smtClean="0">
                <a:solidFill>
                  <a:srgbClr val="FF0000"/>
                </a:solidFill>
              </a:rPr>
              <a:t>asterisk</a:t>
            </a:r>
            <a:endParaRPr lang="en-GB" sz="2000" dirty="0"/>
          </a:p>
        </p:txBody>
      </p:sp>
      <p:sp>
        <p:nvSpPr>
          <p:cNvPr id="6" name="TextBox 5"/>
          <p:cNvSpPr txBox="1"/>
          <p:nvPr/>
        </p:nvSpPr>
        <p:spPr>
          <a:xfrm>
            <a:off x="528837" y="4870321"/>
            <a:ext cx="7938135" cy="430887"/>
          </a:xfrm>
          <a:prstGeom prst="rect">
            <a:avLst/>
          </a:prstGeom>
          <a:noFill/>
        </p:spPr>
        <p:txBody>
          <a:bodyPr wrap="none" rtlCol="0">
            <a:spAutoFit/>
          </a:bodyPr>
          <a:lstStyle/>
          <a:p>
            <a:pPr algn="l"/>
            <a:r>
              <a:rPr lang="en-GB" sz="2200" dirty="0" smtClean="0">
                <a:solidFill>
                  <a:srgbClr val="FF0000"/>
                </a:solidFill>
              </a:rPr>
              <a:t>Do not forget the last equation!!! </a:t>
            </a:r>
            <a:r>
              <a:rPr lang="en-GB" sz="2200" dirty="0" smtClean="0"/>
              <a:t>That too is part of the adjoint!</a:t>
            </a:r>
            <a:endParaRPr lang="en-GB" sz="2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bwMode="auto">
          <a:xfrm>
            <a:off x="457200" y="274638"/>
            <a:ext cx="8229600" cy="1143000"/>
          </a:xfrm>
          <a:prstGeom prst="rect">
            <a:avLst/>
          </a:prstGeom>
          <a:solidFill>
            <a:srgbClr val="FFFFFF"/>
          </a:solidFill>
          <a:ln>
            <a:miter lim="800000"/>
            <a:headEnd/>
            <a:tailEnd/>
          </a:ln>
        </p:spPr>
        <p:txBody>
          <a:bodyPr/>
          <a:lstStyle/>
          <a:p>
            <a:pPr eaLnBrk="1" hangingPunct="1"/>
            <a:r>
              <a:rPr lang="en-GB" sz="2200" b="1" u="sng" smtClean="0">
                <a:latin typeface="Helvetica" pitchFamily="34" charset="0"/>
              </a:rPr>
              <a:t>More practical examples on adjont coding:</a:t>
            </a:r>
            <a:br>
              <a:rPr lang="en-GB" sz="2200" b="1" u="sng" smtClean="0">
                <a:latin typeface="Helvetica" pitchFamily="34" charset="0"/>
              </a:rPr>
            </a:br>
            <a:r>
              <a:rPr lang="en-GB" sz="2200" b="1" u="sng" smtClean="0">
                <a:latin typeface="Helvetica" pitchFamily="34" charset="0"/>
              </a:rPr>
              <a:t> the Lorenz model</a:t>
            </a:r>
          </a:p>
        </p:txBody>
      </p:sp>
      <p:pic>
        <p:nvPicPr>
          <p:cNvPr id="18435" name="Picture 3" descr="aa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28800" y="1371600"/>
            <a:ext cx="5992813" cy="2103438"/>
          </a:xfrm>
          <a:prstGeom prst="rect">
            <a:avLst/>
          </a:prstGeom>
          <a:noFill/>
          <a:ln w="9525">
            <a:noFill/>
            <a:miter lim="800000"/>
            <a:headEnd/>
            <a:tailEnd/>
          </a:ln>
        </p:spPr>
      </p:pic>
      <p:sp>
        <p:nvSpPr>
          <p:cNvPr id="18436" name="Text Box 4"/>
          <p:cNvSpPr txBox="1">
            <a:spLocks noChangeArrowheads="1"/>
          </p:cNvSpPr>
          <p:nvPr/>
        </p:nvSpPr>
        <p:spPr bwMode="auto">
          <a:xfrm>
            <a:off x="412502" y="3645024"/>
            <a:ext cx="8696002" cy="2862964"/>
          </a:xfrm>
          <a:prstGeom prst="rect">
            <a:avLst/>
          </a:prstGeom>
          <a:noFill/>
          <a:ln w="25400">
            <a:noFill/>
            <a:miter lim="800000"/>
            <a:headEnd/>
            <a:tailEnd/>
          </a:ln>
        </p:spPr>
        <p:txBody>
          <a:bodyPr wrap="square" lIns="92075" tIns="46038" rIns="92075" bIns="46038">
            <a:spAutoFit/>
          </a:bodyPr>
          <a:lstStyle/>
          <a:p>
            <a:pPr algn="l" eaLnBrk="0" hangingPunct="0">
              <a:lnSpc>
                <a:spcPct val="125000"/>
              </a:lnSpc>
            </a:pPr>
            <a:r>
              <a:rPr lang="en-GB" dirty="0">
                <a:latin typeface="Helvetica" pitchFamily="34" charset="0"/>
              </a:rPr>
              <a:t>where </a:t>
            </a:r>
            <a:r>
              <a:rPr lang="en-GB" dirty="0" smtClean="0">
                <a:latin typeface="Helvetica" pitchFamily="34" charset="0"/>
              </a:rPr>
              <a:t>   is the </a:t>
            </a:r>
            <a:r>
              <a:rPr lang="en-GB" dirty="0" err="1">
                <a:latin typeface="Helvetica" pitchFamily="34" charset="0"/>
              </a:rPr>
              <a:t>Prandtl</a:t>
            </a:r>
            <a:r>
              <a:rPr lang="en-GB" dirty="0">
                <a:latin typeface="Helvetica" pitchFamily="34" charset="0"/>
              </a:rPr>
              <a:t> number,    the Rayleigh number</a:t>
            </a:r>
            <a:r>
              <a:rPr lang="en-GB" dirty="0" smtClean="0">
                <a:latin typeface="Helvetica" pitchFamily="34" charset="0"/>
              </a:rPr>
              <a:t>, and    </a:t>
            </a:r>
          </a:p>
          <a:p>
            <a:pPr algn="l" eaLnBrk="0" hangingPunct="0">
              <a:lnSpc>
                <a:spcPct val="125000"/>
              </a:lnSpc>
            </a:pPr>
            <a:r>
              <a:rPr lang="en-GB" dirty="0" smtClean="0">
                <a:latin typeface="Helvetica" pitchFamily="34" charset="0"/>
              </a:rPr>
              <a:t>   the </a:t>
            </a:r>
            <a:r>
              <a:rPr lang="en-GB" dirty="0">
                <a:latin typeface="Helvetica" pitchFamily="34" charset="0"/>
              </a:rPr>
              <a:t>aspect </a:t>
            </a:r>
            <a:r>
              <a:rPr lang="en-GB" dirty="0" smtClean="0">
                <a:latin typeface="Helvetica" pitchFamily="34" charset="0"/>
              </a:rPr>
              <a:t>ratio.</a:t>
            </a:r>
          </a:p>
          <a:p>
            <a:pPr algn="l" eaLnBrk="0" hangingPunct="0">
              <a:lnSpc>
                <a:spcPct val="125000"/>
              </a:lnSpc>
            </a:pPr>
            <a:r>
              <a:rPr lang="en-GB" dirty="0" smtClean="0">
                <a:latin typeface="Helvetica" pitchFamily="34" charset="0"/>
              </a:rPr>
              <a:t>     is the </a:t>
            </a:r>
            <a:r>
              <a:rPr lang="en-GB" dirty="0">
                <a:latin typeface="Helvetica" pitchFamily="34" charset="0"/>
              </a:rPr>
              <a:t>intensity of convection,     </a:t>
            </a:r>
            <a:endParaRPr lang="en-GB" dirty="0" smtClean="0">
              <a:latin typeface="Helvetica" pitchFamily="34" charset="0"/>
            </a:endParaRPr>
          </a:p>
          <a:p>
            <a:pPr algn="l" eaLnBrk="0" hangingPunct="0">
              <a:lnSpc>
                <a:spcPct val="125000"/>
              </a:lnSpc>
            </a:pPr>
            <a:r>
              <a:rPr lang="en-GB" dirty="0" smtClean="0">
                <a:latin typeface="Helvetica" pitchFamily="34" charset="0"/>
              </a:rPr>
              <a:t>     is the </a:t>
            </a:r>
            <a:r>
              <a:rPr lang="en-GB" dirty="0">
                <a:latin typeface="Helvetica" pitchFamily="34" charset="0"/>
              </a:rPr>
              <a:t>maximum temperature difference </a:t>
            </a:r>
            <a:endParaRPr lang="en-GB" dirty="0" smtClean="0">
              <a:latin typeface="Helvetica" pitchFamily="34" charset="0"/>
            </a:endParaRPr>
          </a:p>
          <a:p>
            <a:pPr algn="l" eaLnBrk="0" hangingPunct="0">
              <a:lnSpc>
                <a:spcPct val="125000"/>
              </a:lnSpc>
            </a:pPr>
            <a:r>
              <a:rPr lang="en-GB" dirty="0" smtClean="0">
                <a:latin typeface="Helvetica" pitchFamily="34" charset="0"/>
              </a:rPr>
              <a:t>     is </a:t>
            </a:r>
            <a:r>
              <a:rPr lang="en-GB" dirty="0">
                <a:latin typeface="Helvetica" pitchFamily="34" charset="0"/>
              </a:rPr>
              <a:t>the stratification change due to </a:t>
            </a:r>
            <a:r>
              <a:rPr lang="en-GB" dirty="0" smtClean="0">
                <a:latin typeface="Helvetica" pitchFamily="34" charset="0"/>
              </a:rPr>
              <a:t>convection. </a:t>
            </a:r>
          </a:p>
          <a:p>
            <a:pPr algn="l" eaLnBrk="0" hangingPunct="0">
              <a:lnSpc>
                <a:spcPct val="125000"/>
              </a:lnSpc>
            </a:pPr>
            <a:r>
              <a:rPr lang="en-GB" dirty="0" smtClean="0">
                <a:latin typeface="Helvetica" pitchFamily="34" charset="0"/>
              </a:rPr>
              <a:t>Details on the Lorenz model can be found in the references. </a:t>
            </a:r>
            <a:endParaRPr lang="en-GB" dirty="0">
              <a:latin typeface="Helvetica" pitchFamily="34" charset="0"/>
            </a:endParaRPr>
          </a:p>
        </p:txBody>
      </p:sp>
      <p:pic>
        <p:nvPicPr>
          <p:cNvPr id="18438" name="Picture 6" descr="aaa"/>
          <p:cNvPicPr>
            <a:picLocks noChangeAspect="1" noChangeArrowheads="1"/>
          </p:cNvPicPr>
          <p:nvPr/>
        </p:nvPicPr>
        <p:blipFill>
          <a:blip r:embed="rId3" cstate="print"/>
          <a:srcRect/>
          <a:stretch>
            <a:fillRect/>
          </a:stretch>
        </p:blipFill>
        <p:spPr bwMode="auto">
          <a:xfrm>
            <a:off x="1403648" y="3840088"/>
            <a:ext cx="149225" cy="206375"/>
          </a:xfrm>
          <a:prstGeom prst="rect">
            <a:avLst/>
          </a:prstGeom>
          <a:noFill/>
          <a:ln w="9525">
            <a:noFill/>
            <a:miter lim="800000"/>
            <a:headEnd/>
            <a:tailEnd/>
          </a:ln>
        </p:spPr>
      </p:pic>
      <p:pic>
        <p:nvPicPr>
          <p:cNvPr id="18439" name="Picture 7" descr="aaa"/>
          <p:cNvPicPr>
            <a:picLocks noChangeAspect="1" noChangeArrowheads="1"/>
          </p:cNvPicPr>
          <p:nvPr/>
        </p:nvPicPr>
        <p:blipFill>
          <a:blip r:embed="rId4" cstate="print"/>
          <a:srcRect/>
          <a:stretch>
            <a:fillRect/>
          </a:stretch>
        </p:blipFill>
        <p:spPr bwMode="auto">
          <a:xfrm>
            <a:off x="4716016" y="3873624"/>
            <a:ext cx="114300" cy="149225"/>
          </a:xfrm>
          <a:prstGeom prst="rect">
            <a:avLst/>
          </a:prstGeom>
          <a:noFill/>
          <a:ln w="9525">
            <a:noFill/>
            <a:miter lim="800000"/>
            <a:headEnd/>
            <a:tailEnd/>
          </a:ln>
        </p:spPr>
      </p:pic>
      <p:pic>
        <p:nvPicPr>
          <p:cNvPr id="18440" name="Picture 8" descr="aaa"/>
          <p:cNvPicPr>
            <a:picLocks noChangeAspect="1" noChangeArrowheads="1"/>
          </p:cNvPicPr>
          <p:nvPr/>
        </p:nvPicPr>
        <p:blipFill>
          <a:blip r:embed="rId5" cstate="print"/>
          <a:srcRect/>
          <a:stretch>
            <a:fillRect/>
          </a:stretch>
        </p:blipFill>
        <p:spPr bwMode="auto">
          <a:xfrm>
            <a:off x="539552" y="4259560"/>
            <a:ext cx="106363" cy="228600"/>
          </a:xfrm>
          <a:prstGeom prst="rect">
            <a:avLst/>
          </a:prstGeom>
          <a:noFill/>
          <a:ln w="9525">
            <a:noFill/>
            <a:miter lim="800000"/>
            <a:headEnd/>
            <a:tailEnd/>
          </a:ln>
        </p:spPr>
      </p:pic>
      <p:pic>
        <p:nvPicPr>
          <p:cNvPr id="18441" name="Picture 9" descr="aaa"/>
          <p:cNvPicPr>
            <a:picLocks noChangeAspect="1" noChangeArrowheads="1"/>
          </p:cNvPicPr>
          <p:nvPr/>
        </p:nvPicPr>
        <p:blipFill>
          <a:blip r:embed="rId6" cstate="print"/>
          <a:srcRect/>
          <a:stretch>
            <a:fillRect/>
          </a:stretch>
        </p:blipFill>
        <p:spPr bwMode="auto">
          <a:xfrm>
            <a:off x="511101" y="4737645"/>
            <a:ext cx="244475" cy="182563"/>
          </a:xfrm>
          <a:prstGeom prst="rect">
            <a:avLst/>
          </a:prstGeom>
          <a:noFill/>
          <a:ln w="9525">
            <a:noFill/>
            <a:miter lim="800000"/>
            <a:headEnd/>
            <a:tailEnd/>
          </a:ln>
        </p:spPr>
      </p:pic>
      <p:pic>
        <p:nvPicPr>
          <p:cNvPr id="18442" name="Picture 10" descr="aaa"/>
          <p:cNvPicPr>
            <a:picLocks noChangeAspect="1" noChangeArrowheads="1"/>
          </p:cNvPicPr>
          <p:nvPr/>
        </p:nvPicPr>
        <p:blipFill>
          <a:blip r:embed="rId7" cstate="print"/>
          <a:srcRect/>
          <a:stretch>
            <a:fillRect/>
          </a:stretch>
        </p:blipFill>
        <p:spPr bwMode="auto">
          <a:xfrm>
            <a:off x="501576" y="5208240"/>
            <a:ext cx="254000" cy="182562"/>
          </a:xfrm>
          <a:prstGeom prst="rect">
            <a:avLst/>
          </a:prstGeom>
          <a:noFill/>
          <a:ln w="9525">
            <a:noFill/>
            <a:miter lim="800000"/>
            <a:headEnd/>
            <a:tailEnd/>
          </a:ln>
        </p:spPr>
      </p:pic>
      <p:pic>
        <p:nvPicPr>
          <p:cNvPr id="18443" name="Picture 11" descr="aaa"/>
          <p:cNvPicPr>
            <a:picLocks noChangeAspect="1" noChangeArrowheads="1"/>
          </p:cNvPicPr>
          <p:nvPr/>
        </p:nvPicPr>
        <p:blipFill>
          <a:blip r:embed="rId8" cstate="print"/>
          <a:srcRect/>
          <a:stretch>
            <a:fillRect/>
          </a:stretch>
        </p:blipFill>
        <p:spPr bwMode="auto">
          <a:xfrm>
            <a:off x="539552" y="5640288"/>
            <a:ext cx="254000" cy="193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251520" y="116632"/>
            <a:ext cx="8229600" cy="633412"/>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b="1" u="sng" dirty="0" smtClean="0">
                <a:latin typeface="Helvetica" pitchFamily="34" charset="0"/>
              </a:rPr>
              <a:t>The linear code in Fortran</a:t>
            </a:r>
          </a:p>
        </p:txBody>
      </p:sp>
      <p:sp>
        <p:nvSpPr>
          <p:cNvPr id="19459" name="Text Box 3"/>
          <p:cNvSpPr txBox="1">
            <a:spLocks noChangeArrowheads="1"/>
          </p:cNvSpPr>
          <p:nvPr/>
        </p:nvSpPr>
        <p:spPr bwMode="auto">
          <a:xfrm>
            <a:off x="142875" y="764704"/>
            <a:ext cx="9001125" cy="5848397"/>
          </a:xfrm>
          <a:prstGeom prst="rect">
            <a:avLst/>
          </a:prstGeom>
          <a:noFill/>
          <a:ln w="25400">
            <a:noFill/>
            <a:miter lim="800000"/>
            <a:headEnd/>
            <a:tailEnd/>
          </a:ln>
        </p:spPr>
        <p:txBody>
          <a:bodyPr lIns="92075" tIns="46038" rIns="92075" bIns="46038">
            <a:spAutoFit/>
          </a:bodyPr>
          <a:lstStyle/>
          <a:p>
            <a:pPr algn="l" eaLnBrk="0" hangingPunct="0"/>
            <a:r>
              <a:rPr lang="en-GB" sz="1600" dirty="0">
                <a:latin typeface="Helvetica" pitchFamily="34" charset="0"/>
              </a:rPr>
              <a:t>Linearize each line of the code one by </a:t>
            </a:r>
            <a:r>
              <a:rPr lang="en-GB" sz="1600" dirty="0" smtClean="0">
                <a:latin typeface="Helvetica" pitchFamily="34" charset="0"/>
              </a:rPr>
              <a:t>one, and set </a:t>
            </a:r>
            <a:r>
              <a:rPr lang="en-GB" sz="1600" dirty="0" smtClean="0">
                <a:solidFill>
                  <a:srgbClr val="FF0000"/>
                </a:solidFill>
                <a:latin typeface="Helvetica" pitchFamily="34" charset="0"/>
              </a:rPr>
              <a:t>dx/</a:t>
            </a:r>
            <a:r>
              <a:rPr lang="en-GB" sz="1600" dirty="0" err="1" smtClean="0">
                <a:solidFill>
                  <a:srgbClr val="FF0000"/>
                </a:solidFill>
                <a:latin typeface="Helvetica" pitchFamily="34" charset="0"/>
              </a:rPr>
              <a:t>dt</a:t>
            </a:r>
            <a:r>
              <a:rPr lang="en-GB" sz="1600" dirty="0" smtClean="0">
                <a:solidFill>
                  <a:srgbClr val="FF0000"/>
                </a:solidFill>
                <a:latin typeface="Helvetica" pitchFamily="34" charset="0"/>
              </a:rPr>
              <a:t>=y</a:t>
            </a:r>
            <a:r>
              <a:rPr lang="en-GB" sz="1600" dirty="0" smtClean="0">
                <a:latin typeface="Helvetica" pitchFamily="34" charset="0"/>
              </a:rPr>
              <a:t> for simplicity</a:t>
            </a:r>
          </a:p>
          <a:p>
            <a:pPr algn="l" eaLnBrk="0" hangingPunct="0"/>
            <a:r>
              <a:rPr lang="en-GB" sz="1600" dirty="0" smtClean="0">
                <a:latin typeface="Helvetica" pitchFamily="34" charset="0"/>
              </a:rPr>
              <a:t>(and do not focus on the fact that y is a time derivative, just consider it a dependent variable):</a:t>
            </a:r>
            <a:endParaRPr lang="en-GB" sz="1600" dirty="0">
              <a:latin typeface="Helvetica" pitchFamily="34" charset="0"/>
            </a:endParaRPr>
          </a:p>
          <a:p>
            <a:pPr algn="l" eaLnBrk="0" hangingPunct="0"/>
            <a:endParaRPr lang="en-GB" sz="1600" dirty="0">
              <a:latin typeface="Helvetica" pitchFamily="34" charset="0"/>
            </a:endParaRPr>
          </a:p>
          <a:p>
            <a:pPr algn="l" eaLnBrk="0" hangingPunct="0"/>
            <a:r>
              <a:rPr lang="en-GB" sz="1600" dirty="0">
                <a:latin typeface="Courier New" pitchFamily="49" charset="0"/>
              </a:rPr>
              <a:t>   </a:t>
            </a:r>
            <a:r>
              <a:rPr lang="en-GB" sz="1600" b="1" dirty="0" smtClean="0">
                <a:latin typeface="Courier New" pitchFamily="49" charset="0"/>
              </a:rPr>
              <a:t>y(1</a:t>
            </a:r>
            <a:r>
              <a:rPr lang="en-GB" sz="1600" b="1" dirty="0">
                <a:latin typeface="Courier New" pitchFamily="49" charset="0"/>
              </a:rPr>
              <a:t>)   </a:t>
            </a:r>
            <a:r>
              <a:rPr lang="en-GB" sz="1600" b="1" dirty="0" smtClean="0">
                <a:latin typeface="Courier New" pitchFamily="49" charset="0"/>
              </a:rPr>
              <a:t>= -</a:t>
            </a:r>
            <a:r>
              <a:rPr lang="en-GB" sz="1600" b="1" dirty="0">
                <a:solidFill>
                  <a:schemeClr val="accent2"/>
                </a:solidFill>
                <a:latin typeface="Courier New" pitchFamily="49" charset="0"/>
              </a:rPr>
              <a:t>p</a:t>
            </a:r>
            <a:r>
              <a:rPr lang="en-GB" sz="1600" b="1" dirty="0">
                <a:latin typeface="Courier New" pitchFamily="49" charset="0"/>
              </a:rPr>
              <a:t>*x(1)   +</a:t>
            </a:r>
            <a:r>
              <a:rPr lang="en-GB" sz="1600" b="1" dirty="0">
                <a:solidFill>
                  <a:schemeClr val="accent2"/>
                </a:solidFill>
                <a:latin typeface="Courier New" pitchFamily="49" charset="0"/>
              </a:rPr>
              <a:t>p</a:t>
            </a:r>
            <a:r>
              <a:rPr lang="en-GB" sz="1600" b="1" dirty="0">
                <a:latin typeface="Courier New" pitchFamily="49" charset="0"/>
              </a:rPr>
              <a:t>*x(2)      :Nonlinear statement</a:t>
            </a:r>
          </a:p>
          <a:p>
            <a:pPr algn="l" eaLnBrk="0" hangingPunct="0"/>
            <a:r>
              <a:rPr lang="en-GB" sz="1600" b="1" dirty="0">
                <a:latin typeface="Courier New" pitchFamily="49" charset="0"/>
              </a:rPr>
              <a:t>(</a:t>
            </a:r>
            <a:r>
              <a:rPr lang="en-GB" sz="1600" b="1" dirty="0" smtClean="0">
                <a:latin typeface="Courier New" pitchFamily="49" charset="0"/>
              </a:rPr>
              <a:t>1)</a:t>
            </a:r>
            <a:r>
              <a:rPr lang="en-GB" sz="1600" b="1" dirty="0" err="1" smtClean="0">
                <a:latin typeface="Courier New" pitchFamily="49" charset="0"/>
              </a:rPr>
              <a:t>yd</a:t>
            </a:r>
            <a:r>
              <a:rPr lang="en-GB" sz="1600" b="1" dirty="0" smtClean="0">
                <a:latin typeface="Courier New" pitchFamily="49" charset="0"/>
              </a:rPr>
              <a:t>(1)  = -</a:t>
            </a:r>
            <a:r>
              <a:rPr lang="en-GB" sz="1600" b="1" dirty="0" smtClean="0">
                <a:solidFill>
                  <a:schemeClr val="accent2"/>
                </a:solidFill>
                <a:latin typeface="Courier New" pitchFamily="49" charset="0"/>
              </a:rPr>
              <a:t>p</a:t>
            </a:r>
            <a:r>
              <a:rPr lang="en-GB" sz="1600" b="1" dirty="0" smtClean="0">
                <a:latin typeface="Courier New" pitchFamily="49" charset="0"/>
              </a:rPr>
              <a:t>*</a:t>
            </a:r>
            <a:r>
              <a:rPr lang="en-GB" sz="1600" b="1" dirty="0" err="1" smtClean="0">
                <a:latin typeface="Courier New" pitchFamily="49" charset="0"/>
              </a:rPr>
              <a:t>xd</a:t>
            </a:r>
            <a:r>
              <a:rPr lang="en-GB" sz="1600" b="1" dirty="0" smtClean="0">
                <a:latin typeface="Courier New" pitchFamily="49" charset="0"/>
              </a:rPr>
              <a:t>(1)  +</a:t>
            </a:r>
            <a:r>
              <a:rPr lang="en-GB" sz="1600" b="1" dirty="0" smtClean="0">
                <a:solidFill>
                  <a:schemeClr val="accent2"/>
                </a:solidFill>
                <a:latin typeface="Courier New" pitchFamily="49" charset="0"/>
              </a:rPr>
              <a:t>p</a:t>
            </a:r>
            <a:r>
              <a:rPr lang="en-GB" sz="1600" b="1" dirty="0" smtClean="0">
                <a:latin typeface="Courier New" pitchFamily="49" charset="0"/>
              </a:rPr>
              <a:t>*</a:t>
            </a:r>
            <a:r>
              <a:rPr lang="en-GB" sz="1600" b="1" dirty="0" err="1" smtClean="0">
                <a:latin typeface="Courier New" pitchFamily="49" charset="0"/>
              </a:rPr>
              <a:t>xd</a:t>
            </a:r>
            <a:r>
              <a:rPr lang="en-GB" sz="1600" b="1" dirty="0" smtClean="0">
                <a:latin typeface="Courier New" pitchFamily="49" charset="0"/>
              </a:rPr>
              <a:t>(2</a:t>
            </a:r>
            <a:r>
              <a:rPr lang="en-GB" sz="1600" b="1" dirty="0">
                <a:latin typeface="Courier New" pitchFamily="49" charset="0"/>
              </a:rPr>
              <a:t>) </a:t>
            </a:r>
            <a:r>
              <a:rPr lang="en-GB" sz="1600" b="1" dirty="0" smtClean="0">
                <a:latin typeface="Courier New" pitchFamily="49" charset="0"/>
              </a:rPr>
              <a:t>    :</a:t>
            </a:r>
            <a:r>
              <a:rPr lang="en-GB" sz="1600" b="1" dirty="0">
                <a:latin typeface="Courier New" pitchFamily="49" charset="0"/>
              </a:rPr>
              <a:t>Tangent linear</a:t>
            </a:r>
          </a:p>
          <a:p>
            <a:pPr algn="l" eaLnBrk="0" hangingPunct="0"/>
            <a:endParaRPr lang="en-GB" sz="1600" b="1" dirty="0">
              <a:latin typeface="Comic Sans MS" pitchFamily="66" charset="0"/>
            </a:endParaRPr>
          </a:p>
          <a:p>
            <a:pPr algn="l" eaLnBrk="0" hangingPunct="0"/>
            <a:r>
              <a:rPr lang="en-GB" sz="1600" b="1" dirty="0">
                <a:latin typeface="Courier New" pitchFamily="49" charset="0"/>
              </a:rPr>
              <a:t>   </a:t>
            </a:r>
            <a:r>
              <a:rPr lang="en-GB" sz="1600" b="1" dirty="0" smtClean="0">
                <a:latin typeface="Courier New" pitchFamily="49" charset="0"/>
              </a:rPr>
              <a:t>y(2</a:t>
            </a:r>
            <a:r>
              <a:rPr lang="en-GB" sz="1600" b="1" dirty="0">
                <a:latin typeface="Courier New" pitchFamily="49" charset="0"/>
              </a:rPr>
              <a:t>)   = </a:t>
            </a:r>
            <a:r>
              <a:rPr lang="en-GB" sz="1600" b="1" dirty="0" smtClean="0">
                <a:latin typeface="Courier New" pitchFamily="49" charset="0"/>
              </a:rPr>
              <a:t> x(1</a:t>
            </a:r>
            <a:r>
              <a:rPr lang="en-GB" sz="1600" b="1" dirty="0">
                <a:latin typeface="Courier New" pitchFamily="49" charset="0"/>
              </a:rPr>
              <a:t>)*(</a:t>
            </a:r>
            <a:r>
              <a:rPr lang="en-GB" sz="1600" b="1" dirty="0">
                <a:solidFill>
                  <a:schemeClr val="accent2"/>
                </a:solidFill>
                <a:latin typeface="Courier New" pitchFamily="49" charset="0"/>
              </a:rPr>
              <a:t>r</a:t>
            </a:r>
            <a:r>
              <a:rPr lang="en-GB" sz="1600" b="1" dirty="0">
                <a:latin typeface="Courier New" pitchFamily="49" charset="0"/>
              </a:rPr>
              <a:t>-x(3)) -x(2) </a:t>
            </a:r>
            <a:r>
              <a:rPr lang="en-GB" sz="1600" b="1" dirty="0" smtClean="0">
                <a:latin typeface="Courier New" pitchFamily="49" charset="0"/>
              </a:rPr>
              <a:t>  :Nonlinear statement</a:t>
            </a:r>
            <a:endParaRPr lang="en-GB" sz="1600" b="1" dirty="0">
              <a:latin typeface="Courier New" pitchFamily="49" charset="0"/>
            </a:endParaRPr>
          </a:p>
          <a:p>
            <a:pPr algn="l" eaLnBrk="0" hangingPunct="0"/>
            <a:r>
              <a:rPr lang="en-GB" sz="1600" b="1" dirty="0">
                <a:latin typeface="Courier New" pitchFamily="49" charset="0"/>
              </a:rPr>
              <a:t>(</a:t>
            </a:r>
            <a:r>
              <a:rPr lang="en-GB" sz="1600" b="1" dirty="0" smtClean="0">
                <a:latin typeface="Courier New" pitchFamily="49" charset="0"/>
              </a:rPr>
              <a:t>2)</a:t>
            </a:r>
            <a:r>
              <a:rPr lang="en-GB" sz="1600" b="1" dirty="0" err="1" smtClean="0">
                <a:latin typeface="Courier New" pitchFamily="49" charset="0"/>
              </a:rPr>
              <a:t>yd</a:t>
            </a:r>
            <a:r>
              <a:rPr lang="en-GB" sz="1600" b="1" dirty="0" smtClean="0">
                <a:latin typeface="Courier New" pitchFamily="49" charset="0"/>
              </a:rPr>
              <a:t>(2)  = </a:t>
            </a:r>
            <a:r>
              <a:rPr lang="en-GB" sz="1600" b="1" dirty="0" err="1" smtClean="0">
                <a:latin typeface="Courier New" pitchFamily="49" charset="0"/>
              </a:rPr>
              <a:t>xd</a:t>
            </a:r>
            <a:r>
              <a:rPr lang="en-GB" sz="1600" b="1" dirty="0" smtClean="0">
                <a:latin typeface="Courier New" pitchFamily="49" charset="0"/>
              </a:rPr>
              <a:t>(1</a:t>
            </a:r>
            <a:r>
              <a:rPr lang="en-GB" sz="1600" b="1" dirty="0">
                <a:latin typeface="Courier New" pitchFamily="49" charset="0"/>
              </a:rPr>
              <a:t>)*(</a:t>
            </a:r>
            <a:r>
              <a:rPr lang="en-GB" sz="1600" b="1" dirty="0">
                <a:solidFill>
                  <a:schemeClr val="accent2"/>
                </a:solidFill>
                <a:latin typeface="Courier New" pitchFamily="49" charset="0"/>
              </a:rPr>
              <a:t>r</a:t>
            </a:r>
            <a:r>
              <a:rPr lang="en-GB" sz="1600" b="1" dirty="0">
                <a:latin typeface="Courier New" pitchFamily="49" charset="0"/>
              </a:rPr>
              <a:t>-x(3))</a:t>
            </a:r>
          </a:p>
          <a:p>
            <a:pPr algn="l" eaLnBrk="0" hangingPunct="0"/>
            <a:r>
              <a:rPr lang="en-GB" sz="1600" b="1" dirty="0">
                <a:latin typeface="Courier New" pitchFamily="49" charset="0"/>
              </a:rPr>
              <a:t>          </a:t>
            </a:r>
            <a:r>
              <a:rPr lang="en-GB" sz="1600" b="1" dirty="0" smtClean="0">
                <a:latin typeface="Courier New" pitchFamily="49" charset="0"/>
              </a:rPr>
              <a:t>    -</a:t>
            </a:r>
            <a:r>
              <a:rPr lang="en-GB" sz="1600" b="1" dirty="0">
                <a:latin typeface="Courier New" pitchFamily="49" charset="0"/>
              </a:rPr>
              <a:t>x(1)*</a:t>
            </a:r>
            <a:r>
              <a:rPr lang="en-GB" sz="1600" b="1" dirty="0" err="1" smtClean="0">
                <a:latin typeface="Courier New" pitchFamily="49" charset="0"/>
              </a:rPr>
              <a:t>xd</a:t>
            </a:r>
            <a:r>
              <a:rPr lang="en-GB" sz="1600" b="1" dirty="0" smtClean="0">
                <a:latin typeface="Courier New" pitchFamily="49" charset="0"/>
              </a:rPr>
              <a:t>(3</a:t>
            </a:r>
            <a:r>
              <a:rPr lang="en-GB" sz="1600" b="1" dirty="0">
                <a:latin typeface="Courier New" pitchFamily="49" charset="0"/>
              </a:rPr>
              <a:t>)  -</a:t>
            </a:r>
            <a:r>
              <a:rPr lang="en-GB" sz="1600" b="1" dirty="0" err="1" smtClean="0">
                <a:latin typeface="Courier New" pitchFamily="49" charset="0"/>
              </a:rPr>
              <a:t>xd</a:t>
            </a:r>
            <a:r>
              <a:rPr lang="en-GB" sz="1600" b="1" dirty="0" smtClean="0">
                <a:latin typeface="Courier New" pitchFamily="49" charset="0"/>
              </a:rPr>
              <a:t>(2)  :Tangent linear</a:t>
            </a:r>
            <a:endParaRPr lang="en-GB" sz="1600" b="1" dirty="0">
              <a:latin typeface="Courier New" pitchFamily="49" charset="0"/>
            </a:endParaRPr>
          </a:p>
          <a:p>
            <a:pPr algn="l" eaLnBrk="0" hangingPunct="0"/>
            <a:endParaRPr lang="en-GB" sz="1600" b="1" dirty="0">
              <a:latin typeface="Courier New" pitchFamily="49" charset="0"/>
            </a:endParaRPr>
          </a:p>
          <a:p>
            <a:pPr algn="l" eaLnBrk="0" hangingPunct="0"/>
            <a:r>
              <a:rPr lang="en-GB" sz="1600" b="1" dirty="0">
                <a:latin typeface="Courier New" pitchFamily="49" charset="0"/>
              </a:rPr>
              <a:t>   …</a:t>
            </a:r>
            <a:r>
              <a:rPr lang="en-GB" sz="1600" b="1" dirty="0" smtClean="0">
                <a:latin typeface="Courier New" pitchFamily="49" charset="0"/>
              </a:rPr>
              <a:t>etc</a:t>
            </a:r>
          </a:p>
          <a:p>
            <a:pPr algn="l" eaLnBrk="0" hangingPunct="0"/>
            <a:endParaRPr lang="en-GB" sz="1600" b="1" dirty="0" smtClean="0">
              <a:latin typeface="Courier New" pitchFamily="49" charset="0"/>
            </a:endParaRPr>
          </a:p>
          <a:p>
            <a:pPr algn="l" eaLnBrk="0" hangingPunct="0"/>
            <a:r>
              <a:rPr lang="en-GB" sz="1600" dirty="0" smtClean="0">
                <a:latin typeface="Helvetica" pitchFamily="34" charset="0"/>
              </a:rPr>
              <a:t>Remember that  </a:t>
            </a:r>
            <a:r>
              <a:rPr lang="en-GB" sz="1600" b="1" dirty="0" smtClean="0">
                <a:solidFill>
                  <a:schemeClr val="accent2"/>
                </a:solidFill>
                <a:latin typeface="Courier New" pitchFamily="49" charset="0"/>
              </a:rPr>
              <a:t>p</a:t>
            </a:r>
            <a:r>
              <a:rPr lang="en-GB" sz="1600" b="1" dirty="0" smtClean="0">
                <a:latin typeface="Courier New" pitchFamily="49" charset="0"/>
              </a:rPr>
              <a:t>, </a:t>
            </a:r>
            <a:r>
              <a:rPr lang="en-GB" sz="1600" b="1" dirty="0" smtClean="0">
                <a:solidFill>
                  <a:schemeClr val="accent2"/>
                </a:solidFill>
                <a:latin typeface="Courier New" pitchFamily="49" charset="0"/>
              </a:rPr>
              <a:t>r</a:t>
            </a:r>
            <a:r>
              <a:rPr lang="en-GB" sz="1600" b="1" dirty="0" smtClean="0">
                <a:latin typeface="Courier New" pitchFamily="49" charset="0"/>
              </a:rPr>
              <a:t>, </a:t>
            </a:r>
            <a:r>
              <a:rPr lang="en-GB" sz="1600" b="1" dirty="0" smtClean="0">
                <a:solidFill>
                  <a:schemeClr val="accent2"/>
                </a:solidFill>
                <a:latin typeface="Courier New" pitchFamily="49" charset="0"/>
              </a:rPr>
              <a:t>b</a:t>
            </a:r>
            <a:r>
              <a:rPr lang="en-GB" sz="1600" b="1" dirty="0" smtClean="0">
                <a:latin typeface="Courier New" pitchFamily="49" charset="0"/>
              </a:rPr>
              <a:t> </a:t>
            </a:r>
            <a:r>
              <a:rPr lang="en-GB" sz="1600" dirty="0" smtClean="0">
                <a:latin typeface="Helvetica" pitchFamily="34" charset="0"/>
              </a:rPr>
              <a:t>are </a:t>
            </a:r>
            <a:r>
              <a:rPr lang="en-GB" sz="1600" dirty="0" smtClean="0">
                <a:solidFill>
                  <a:schemeClr val="accent2"/>
                </a:solidFill>
                <a:latin typeface="Helvetica" pitchFamily="34" charset="0"/>
              </a:rPr>
              <a:t>constants</a:t>
            </a:r>
            <a:r>
              <a:rPr lang="en-GB" sz="1600" dirty="0" smtClean="0">
                <a:latin typeface="Helvetica" pitchFamily="34" charset="0"/>
              </a:rPr>
              <a:t>; </a:t>
            </a:r>
          </a:p>
          <a:p>
            <a:pPr algn="l" eaLnBrk="0" hangingPunct="0"/>
            <a:r>
              <a:rPr lang="en-GB" sz="1600" b="1" dirty="0" smtClean="0">
                <a:latin typeface="Courier New" pitchFamily="49" charset="0"/>
              </a:rPr>
              <a:t>x(1), x(2) </a:t>
            </a:r>
            <a:r>
              <a:rPr lang="en-GB" sz="1600" dirty="0" smtClean="0">
                <a:latin typeface="Helvetica" pitchFamily="34" charset="0"/>
              </a:rPr>
              <a:t>and</a:t>
            </a:r>
            <a:r>
              <a:rPr lang="en-GB" sz="1600" b="1" dirty="0" smtClean="0">
                <a:latin typeface="Courier New" pitchFamily="49" charset="0"/>
              </a:rPr>
              <a:t> x(3) </a:t>
            </a:r>
            <a:r>
              <a:rPr lang="en-GB" sz="1600" dirty="0" smtClean="0">
                <a:latin typeface="Helvetica" pitchFamily="34" charset="0"/>
              </a:rPr>
              <a:t>are the </a:t>
            </a:r>
            <a:r>
              <a:rPr lang="en-GB" sz="1600" dirty="0" smtClean="0">
                <a:solidFill>
                  <a:srgbClr val="FF0000"/>
                </a:solidFill>
                <a:latin typeface="Helvetica" pitchFamily="34" charset="0"/>
              </a:rPr>
              <a:t>independent</a:t>
            </a:r>
            <a:r>
              <a:rPr lang="en-GB" sz="1600" dirty="0" smtClean="0">
                <a:latin typeface="Helvetica" pitchFamily="34" charset="0"/>
              </a:rPr>
              <a:t> variables; </a:t>
            </a:r>
          </a:p>
          <a:p>
            <a:pPr algn="l" eaLnBrk="0" hangingPunct="0"/>
            <a:r>
              <a:rPr lang="en-GB" sz="1600" b="1" dirty="0" smtClean="0">
                <a:latin typeface="Courier New" pitchFamily="49" charset="0"/>
              </a:rPr>
              <a:t>y(1), y(2) </a:t>
            </a:r>
            <a:r>
              <a:rPr lang="en-GB" sz="1600" dirty="0" smtClean="0">
                <a:latin typeface="Helvetica" pitchFamily="34" charset="0"/>
              </a:rPr>
              <a:t>and</a:t>
            </a:r>
            <a:r>
              <a:rPr lang="en-GB" sz="1600" b="1" dirty="0" smtClean="0">
                <a:latin typeface="Courier New" pitchFamily="49" charset="0"/>
              </a:rPr>
              <a:t> y(3) </a:t>
            </a:r>
            <a:r>
              <a:rPr lang="en-GB" sz="1600" dirty="0" smtClean="0">
                <a:latin typeface="Helvetica" pitchFamily="34" charset="0"/>
              </a:rPr>
              <a:t>are the </a:t>
            </a:r>
            <a:r>
              <a:rPr lang="en-GB" sz="1600" dirty="0" smtClean="0">
                <a:solidFill>
                  <a:srgbClr val="FF0000"/>
                </a:solidFill>
                <a:latin typeface="Helvetica" pitchFamily="34" charset="0"/>
              </a:rPr>
              <a:t>dependent</a:t>
            </a:r>
            <a:r>
              <a:rPr lang="en-GB" sz="1600" dirty="0" smtClean="0">
                <a:latin typeface="Helvetica" pitchFamily="34" charset="0"/>
              </a:rPr>
              <a:t> variables.</a:t>
            </a:r>
            <a:r>
              <a:rPr lang="en-GB" sz="1600" b="1" dirty="0" smtClean="0">
                <a:latin typeface="Courier New" pitchFamily="49" charset="0"/>
              </a:rPr>
              <a:t> </a:t>
            </a:r>
          </a:p>
          <a:p>
            <a:pPr algn="l" eaLnBrk="0" hangingPunct="0"/>
            <a:endParaRPr lang="en-GB" sz="2200" b="1" dirty="0">
              <a:latin typeface="Courier New" pitchFamily="49" charset="0"/>
            </a:endParaRPr>
          </a:p>
          <a:p>
            <a:pPr algn="l" eaLnBrk="0" hangingPunct="0"/>
            <a:r>
              <a:rPr lang="en-GB" sz="1600" b="1" dirty="0" smtClean="0">
                <a:latin typeface="Helvetica" pitchFamily="34" charset="0"/>
              </a:rPr>
              <a:t>We chose the suffix </a:t>
            </a:r>
            <a:r>
              <a:rPr lang="en-GB" sz="1600" b="1" dirty="0" smtClean="0">
                <a:solidFill>
                  <a:srgbClr val="FF0000"/>
                </a:solidFill>
                <a:latin typeface="Helvetica" pitchFamily="34" charset="0"/>
              </a:rPr>
              <a:t>“d”</a:t>
            </a:r>
            <a:r>
              <a:rPr lang="en-GB" sz="1600" b="1" dirty="0" smtClean="0">
                <a:latin typeface="Helvetica" pitchFamily="34" charset="0"/>
              </a:rPr>
              <a:t> for the tangent linear variable for consistency with the automatic </a:t>
            </a:r>
            <a:r>
              <a:rPr lang="en-GB" sz="1600" b="1" dirty="0" err="1" smtClean="0">
                <a:latin typeface="Helvetica" pitchFamily="34" charset="0"/>
              </a:rPr>
              <a:t>differentation</a:t>
            </a:r>
            <a:r>
              <a:rPr lang="en-GB" sz="1600" b="1" dirty="0" smtClean="0">
                <a:latin typeface="Helvetica" pitchFamily="34" charset="0"/>
              </a:rPr>
              <a:t> software TAPENADE (see optional practical exercise).  </a:t>
            </a:r>
            <a:r>
              <a:rPr lang="en-GB" sz="1600" b="1" dirty="0" err="1" smtClean="0">
                <a:latin typeface="Helvetica" pitchFamily="34" charset="0"/>
              </a:rPr>
              <a:t>Adjoint</a:t>
            </a:r>
            <a:r>
              <a:rPr lang="en-GB" sz="1600" b="1" dirty="0" smtClean="0">
                <a:latin typeface="Helvetica" pitchFamily="34" charset="0"/>
              </a:rPr>
              <a:t> variables are indicated with the suffix </a:t>
            </a:r>
            <a:r>
              <a:rPr lang="en-GB" sz="1600" b="1" dirty="0" smtClean="0">
                <a:solidFill>
                  <a:srgbClr val="FF0000"/>
                </a:solidFill>
                <a:latin typeface="Helvetica" pitchFamily="34" charset="0"/>
              </a:rPr>
              <a:t>“b”</a:t>
            </a:r>
            <a:r>
              <a:rPr lang="en-GB" sz="1600" b="1" dirty="0" smtClean="0">
                <a:latin typeface="Helvetica" pitchFamily="34" charset="0"/>
              </a:rPr>
              <a:t>.  This is just a convention.  </a:t>
            </a:r>
          </a:p>
          <a:p>
            <a:pPr algn="l" eaLnBrk="0" hangingPunct="0"/>
            <a:endParaRPr lang="en-GB" sz="1600" b="1" dirty="0">
              <a:latin typeface="Helvetica" pitchFamily="34" charset="0"/>
            </a:endParaRPr>
          </a:p>
          <a:p>
            <a:pPr algn="l" eaLnBrk="0" hangingPunct="0"/>
            <a:r>
              <a:rPr lang="en-GB" sz="1600" b="1" dirty="0">
                <a:latin typeface="Helvetica" pitchFamily="34" charset="0"/>
              </a:rPr>
              <a:t>Note that in the ECMWF Integrated Forecast System (IFS) the tangent linear and </a:t>
            </a:r>
            <a:r>
              <a:rPr lang="en-GB" sz="1600" b="1" dirty="0" err="1">
                <a:latin typeface="Helvetica" pitchFamily="34" charset="0"/>
              </a:rPr>
              <a:t>adjoint</a:t>
            </a:r>
            <a:r>
              <a:rPr lang="en-GB" sz="1600" b="1" dirty="0">
                <a:latin typeface="Helvetica" pitchFamily="34" charset="0"/>
              </a:rPr>
              <a:t> variables are indicated </a:t>
            </a:r>
            <a:r>
              <a:rPr lang="en-GB" sz="1600" b="1" dirty="0">
                <a:solidFill>
                  <a:srgbClr val="FF0000"/>
                </a:solidFill>
                <a:latin typeface="Helvetica" pitchFamily="34" charset="0"/>
              </a:rPr>
              <a:t>without any subscripts</a:t>
            </a:r>
            <a:r>
              <a:rPr lang="en-GB" sz="1600" b="1" dirty="0">
                <a:latin typeface="Helvetica" pitchFamily="34" charset="0"/>
              </a:rPr>
              <a:t> and the nonlinear trajectory (x) is indicated with the suffix </a:t>
            </a:r>
            <a:r>
              <a:rPr lang="en-GB" sz="1600" b="1" dirty="0">
                <a:solidFill>
                  <a:srgbClr val="FF0000"/>
                </a:solidFill>
                <a:latin typeface="Helvetica" pitchFamily="34" charset="0"/>
              </a:rPr>
              <a:t>“5” (x5</a:t>
            </a:r>
            <a:r>
              <a:rPr lang="en-GB" sz="1600" b="1" dirty="0" smtClean="0">
                <a:solidFill>
                  <a:srgbClr val="FF0000"/>
                </a:solidFill>
                <a:latin typeface="Helvetica" pitchFamily="34" charset="0"/>
              </a:rPr>
              <a:t>)</a:t>
            </a:r>
            <a:r>
              <a:rPr lang="en-GB" sz="1600" b="1" dirty="0" smtClean="0">
                <a:latin typeface="Helvetica" pitchFamily="34" charset="0"/>
              </a:rPr>
              <a:t>.</a:t>
            </a:r>
            <a:endParaRPr lang="en-GB" sz="1600" b="1" dirty="0">
              <a:latin typeface="Helvetic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457200" y="116632"/>
            <a:ext cx="8229600" cy="706437"/>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800" u="sng" dirty="0" smtClean="0">
                <a:latin typeface="Helvetica" pitchFamily="34" charset="0"/>
              </a:rPr>
              <a:t>Adjoint of one instruction</a:t>
            </a:r>
          </a:p>
        </p:txBody>
      </p:sp>
      <p:sp>
        <p:nvSpPr>
          <p:cNvPr id="21507" name="Text Box 3"/>
          <p:cNvSpPr txBox="1">
            <a:spLocks noChangeArrowheads="1"/>
          </p:cNvSpPr>
          <p:nvPr/>
        </p:nvSpPr>
        <p:spPr bwMode="auto">
          <a:xfrm>
            <a:off x="179512" y="715861"/>
            <a:ext cx="8136904" cy="1311770"/>
          </a:xfrm>
          <a:prstGeom prst="rect">
            <a:avLst/>
          </a:prstGeom>
          <a:noFill/>
          <a:ln w="25400">
            <a:noFill/>
            <a:miter lim="800000"/>
            <a:headEnd/>
            <a:tailEnd/>
          </a:ln>
        </p:spPr>
        <p:txBody>
          <a:bodyPr wrap="square" lIns="92075" tIns="46038" rIns="92075" bIns="46038">
            <a:spAutoFit/>
          </a:bodyPr>
          <a:lstStyle/>
          <a:p>
            <a:pPr algn="l" eaLnBrk="0" hangingPunct="0">
              <a:lnSpc>
                <a:spcPct val="120000"/>
              </a:lnSpc>
            </a:pPr>
            <a:r>
              <a:rPr lang="en-GB" sz="2200" dirty="0" smtClean="0">
                <a:latin typeface="Helvetica" pitchFamily="34" charset="0"/>
              </a:rPr>
              <a:t>We start from the </a:t>
            </a:r>
            <a:r>
              <a:rPr lang="en-GB" sz="2200" dirty="0">
                <a:latin typeface="Helvetica" pitchFamily="34" charset="0"/>
              </a:rPr>
              <a:t>tangent linear code:</a:t>
            </a:r>
            <a:r>
              <a:rPr lang="en-GB" sz="2200" dirty="0">
                <a:latin typeface="Comic Sans MS" pitchFamily="66" charset="0"/>
              </a:rPr>
              <a:t> </a:t>
            </a:r>
            <a:endParaRPr lang="en-GB" sz="2200" dirty="0" smtClean="0">
              <a:latin typeface="Comic Sans MS" pitchFamily="66" charset="0"/>
            </a:endParaRPr>
          </a:p>
          <a:p>
            <a:pPr eaLnBrk="0" hangingPunct="0">
              <a:lnSpc>
                <a:spcPct val="120000"/>
              </a:lnSpc>
            </a:pPr>
            <a:r>
              <a:rPr lang="en-GB" sz="2200" b="1" dirty="0" err="1" smtClean="0">
                <a:latin typeface="Courier New" pitchFamily="49" charset="0"/>
              </a:rPr>
              <a:t>yd</a:t>
            </a:r>
            <a:r>
              <a:rPr lang="en-GB" sz="2200" b="1" dirty="0" smtClean="0">
                <a:latin typeface="Courier New" pitchFamily="49" charset="0"/>
              </a:rPr>
              <a:t>(1</a:t>
            </a:r>
            <a:r>
              <a:rPr lang="en-GB" sz="2200" b="1" dirty="0">
                <a:latin typeface="Courier New" pitchFamily="49" charset="0"/>
              </a:rPr>
              <a:t>)=-</a:t>
            </a:r>
            <a:r>
              <a:rPr lang="en-GB" sz="2200" b="1" dirty="0" smtClean="0">
                <a:latin typeface="Courier New" pitchFamily="49" charset="0"/>
              </a:rPr>
              <a:t>p*</a:t>
            </a:r>
            <a:r>
              <a:rPr lang="en-GB" sz="2200" b="1" dirty="0" err="1" smtClean="0">
                <a:latin typeface="Courier New" pitchFamily="49" charset="0"/>
              </a:rPr>
              <a:t>xd</a:t>
            </a:r>
            <a:r>
              <a:rPr lang="en-GB" sz="2200" b="1" dirty="0" smtClean="0">
                <a:latin typeface="Courier New" pitchFamily="49" charset="0"/>
              </a:rPr>
              <a:t>(1</a:t>
            </a:r>
            <a:r>
              <a:rPr lang="en-GB" sz="2200" b="1" dirty="0">
                <a:latin typeface="Courier New" pitchFamily="49" charset="0"/>
              </a:rPr>
              <a:t>)+</a:t>
            </a:r>
            <a:r>
              <a:rPr lang="en-GB" sz="2200" b="1" dirty="0" smtClean="0">
                <a:latin typeface="Courier New" pitchFamily="49" charset="0"/>
              </a:rPr>
              <a:t>p*</a:t>
            </a:r>
            <a:r>
              <a:rPr lang="en-GB" sz="2200" b="1" dirty="0" err="1" smtClean="0">
                <a:latin typeface="Courier New" pitchFamily="49" charset="0"/>
              </a:rPr>
              <a:t>xd</a:t>
            </a:r>
            <a:r>
              <a:rPr lang="en-GB" sz="2200" b="1" dirty="0" smtClean="0">
                <a:latin typeface="Courier New" pitchFamily="49" charset="0"/>
              </a:rPr>
              <a:t>(2</a:t>
            </a:r>
            <a:r>
              <a:rPr lang="en-GB" sz="2200" b="1" dirty="0">
                <a:latin typeface="Courier New" pitchFamily="49" charset="0"/>
              </a:rPr>
              <a:t>)</a:t>
            </a:r>
          </a:p>
          <a:p>
            <a:pPr algn="l" eaLnBrk="0" hangingPunct="0">
              <a:lnSpc>
                <a:spcPct val="120000"/>
              </a:lnSpc>
            </a:pPr>
            <a:r>
              <a:rPr lang="en-GB" sz="2200" dirty="0">
                <a:latin typeface="Helvetica" pitchFamily="34" charset="0"/>
              </a:rPr>
              <a:t>In matrix form, it can be written as:</a:t>
            </a:r>
          </a:p>
        </p:txBody>
      </p:sp>
      <p:sp>
        <p:nvSpPr>
          <p:cNvPr id="21508" name="Text Box 4"/>
          <p:cNvSpPr txBox="1">
            <a:spLocks noChangeArrowheads="1"/>
          </p:cNvSpPr>
          <p:nvPr/>
        </p:nvSpPr>
        <p:spPr bwMode="auto">
          <a:xfrm>
            <a:off x="152958" y="3192463"/>
            <a:ext cx="8741175" cy="431529"/>
          </a:xfrm>
          <a:prstGeom prst="rect">
            <a:avLst/>
          </a:prstGeom>
          <a:noFill/>
          <a:ln w="25400">
            <a:noFill/>
            <a:miter lim="800000"/>
            <a:headEnd/>
            <a:tailEnd/>
          </a:ln>
        </p:spPr>
        <p:txBody>
          <a:bodyPr wrap="none" lIns="92075" tIns="46038" rIns="92075" bIns="46038">
            <a:spAutoFit/>
          </a:bodyPr>
          <a:lstStyle/>
          <a:p>
            <a:pPr algn="l" eaLnBrk="0" hangingPunct="0"/>
            <a:r>
              <a:rPr lang="en-GB" sz="2200" dirty="0">
                <a:latin typeface="Helvetica" pitchFamily="34" charset="0"/>
              </a:rPr>
              <a:t>which can easily be </a:t>
            </a:r>
            <a:r>
              <a:rPr lang="en-GB" sz="2200" dirty="0" smtClean="0">
                <a:latin typeface="Helvetica" pitchFamily="34" charset="0"/>
              </a:rPr>
              <a:t>transposed (asterisk indicates adjoint variables):</a:t>
            </a:r>
            <a:endParaRPr lang="en-GB" sz="2200" dirty="0">
              <a:latin typeface="Helvetica" pitchFamily="34" charset="0"/>
            </a:endParaRPr>
          </a:p>
        </p:txBody>
      </p:sp>
      <p:sp>
        <p:nvSpPr>
          <p:cNvPr id="21509" name="Text Box 5"/>
          <p:cNvSpPr txBox="1">
            <a:spLocks noChangeArrowheads="1"/>
          </p:cNvSpPr>
          <p:nvPr/>
        </p:nvSpPr>
        <p:spPr bwMode="auto">
          <a:xfrm>
            <a:off x="914400" y="4941888"/>
            <a:ext cx="6249888" cy="1574150"/>
          </a:xfrm>
          <a:prstGeom prst="rect">
            <a:avLst/>
          </a:prstGeom>
          <a:noFill/>
          <a:ln w="25400">
            <a:noFill/>
            <a:miter lim="800000"/>
            <a:headEnd/>
            <a:tailEnd/>
          </a:ln>
        </p:spPr>
        <p:txBody>
          <a:bodyPr wrap="square" lIns="92075" tIns="46038" rIns="92075" bIns="46038">
            <a:spAutoFit/>
          </a:bodyPr>
          <a:lstStyle/>
          <a:p>
            <a:pPr algn="l" eaLnBrk="0" hangingPunct="0">
              <a:lnSpc>
                <a:spcPct val="110000"/>
              </a:lnSpc>
            </a:pPr>
            <a:r>
              <a:rPr lang="en-GB" sz="2200" dirty="0">
                <a:latin typeface="Helvetica" pitchFamily="34" charset="0"/>
              </a:rPr>
              <a:t>The corresponding </a:t>
            </a:r>
            <a:r>
              <a:rPr lang="en-GB" sz="2200" dirty="0" smtClean="0">
                <a:latin typeface="Helvetica" pitchFamily="34" charset="0"/>
              </a:rPr>
              <a:t>adjoint code in FORTRAN is</a:t>
            </a:r>
            <a:r>
              <a:rPr lang="en-GB" sz="2200" dirty="0">
                <a:latin typeface="Helvetica" pitchFamily="34" charset="0"/>
              </a:rPr>
              <a:t>:</a:t>
            </a:r>
          </a:p>
          <a:p>
            <a:pPr algn="l" eaLnBrk="0" hangingPunct="0">
              <a:lnSpc>
                <a:spcPct val="110000"/>
              </a:lnSpc>
            </a:pPr>
            <a:r>
              <a:rPr lang="en-GB" sz="2200" dirty="0">
                <a:latin typeface="Courier New" pitchFamily="49" charset="0"/>
              </a:rPr>
              <a:t>    </a:t>
            </a:r>
            <a:r>
              <a:rPr lang="en-GB" sz="2200" b="1" dirty="0" err="1" smtClean="0">
                <a:latin typeface="Courier New" pitchFamily="49" charset="0"/>
              </a:rPr>
              <a:t>xb</a:t>
            </a:r>
            <a:r>
              <a:rPr lang="en-GB" sz="2200" b="1" dirty="0" smtClean="0">
                <a:latin typeface="Courier New" pitchFamily="49" charset="0"/>
              </a:rPr>
              <a:t>(1</a:t>
            </a:r>
            <a:r>
              <a:rPr lang="en-GB" sz="2200" b="1" dirty="0">
                <a:latin typeface="Courier New" pitchFamily="49" charset="0"/>
              </a:rPr>
              <a:t>)=</a:t>
            </a:r>
            <a:r>
              <a:rPr lang="en-GB" sz="2200" b="1" dirty="0" err="1" smtClean="0">
                <a:latin typeface="Courier New" pitchFamily="49" charset="0"/>
              </a:rPr>
              <a:t>xb</a:t>
            </a:r>
            <a:r>
              <a:rPr lang="en-GB" sz="2200" b="1" dirty="0" smtClean="0">
                <a:latin typeface="Courier New" pitchFamily="49" charset="0"/>
              </a:rPr>
              <a:t>(1</a:t>
            </a:r>
            <a:r>
              <a:rPr lang="en-GB" sz="2200" b="1" dirty="0">
                <a:latin typeface="Courier New" pitchFamily="49" charset="0"/>
              </a:rPr>
              <a:t>)-</a:t>
            </a:r>
            <a:r>
              <a:rPr lang="en-GB" sz="2200" b="1" dirty="0" smtClean="0">
                <a:solidFill>
                  <a:srgbClr val="3333FF"/>
                </a:solidFill>
                <a:latin typeface="Courier New" pitchFamily="49" charset="0"/>
              </a:rPr>
              <a:t>p</a:t>
            </a:r>
            <a:r>
              <a:rPr lang="en-GB" sz="2200" b="1" dirty="0" smtClean="0">
                <a:latin typeface="Courier New" pitchFamily="49" charset="0"/>
              </a:rPr>
              <a:t>*</a:t>
            </a:r>
            <a:r>
              <a:rPr lang="en-GB" sz="2200" b="1" dirty="0" err="1" smtClean="0">
                <a:latin typeface="Courier New" pitchFamily="49" charset="0"/>
              </a:rPr>
              <a:t>yb</a:t>
            </a:r>
            <a:r>
              <a:rPr lang="en-GB" sz="2200" b="1" dirty="0" smtClean="0">
                <a:latin typeface="Courier New" pitchFamily="49" charset="0"/>
              </a:rPr>
              <a:t>(1</a:t>
            </a:r>
            <a:r>
              <a:rPr lang="en-GB" sz="2200" b="1" dirty="0">
                <a:latin typeface="Courier New" pitchFamily="49" charset="0"/>
              </a:rPr>
              <a:t>)</a:t>
            </a:r>
          </a:p>
          <a:p>
            <a:pPr algn="l" eaLnBrk="0" hangingPunct="0">
              <a:lnSpc>
                <a:spcPct val="110000"/>
              </a:lnSpc>
            </a:pPr>
            <a:r>
              <a:rPr lang="en-GB" sz="2200" b="1" dirty="0">
                <a:latin typeface="Courier New" pitchFamily="49" charset="0"/>
              </a:rPr>
              <a:t>    </a:t>
            </a:r>
            <a:r>
              <a:rPr lang="en-GB" sz="2200" b="1" dirty="0" err="1" smtClean="0">
                <a:latin typeface="Courier New" pitchFamily="49" charset="0"/>
              </a:rPr>
              <a:t>xb</a:t>
            </a:r>
            <a:r>
              <a:rPr lang="en-GB" sz="2200" b="1" dirty="0" smtClean="0">
                <a:latin typeface="Courier New" pitchFamily="49" charset="0"/>
              </a:rPr>
              <a:t>(2</a:t>
            </a:r>
            <a:r>
              <a:rPr lang="en-GB" sz="2200" b="1" dirty="0">
                <a:latin typeface="Courier New" pitchFamily="49" charset="0"/>
              </a:rPr>
              <a:t>)=</a:t>
            </a:r>
            <a:r>
              <a:rPr lang="en-GB" sz="2200" b="1" dirty="0" err="1" smtClean="0">
                <a:latin typeface="Courier New" pitchFamily="49" charset="0"/>
              </a:rPr>
              <a:t>xb</a:t>
            </a:r>
            <a:r>
              <a:rPr lang="en-GB" sz="2200" b="1" dirty="0" smtClean="0">
                <a:latin typeface="Courier New" pitchFamily="49" charset="0"/>
              </a:rPr>
              <a:t>(2</a:t>
            </a:r>
            <a:r>
              <a:rPr lang="en-GB" sz="2200" b="1" dirty="0">
                <a:latin typeface="Courier New" pitchFamily="49" charset="0"/>
              </a:rPr>
              <a:t>)+</a:t>
            </a:r>
            <a:r>
              <a:rPr lang="en-GB" sz="2200" b="1" dirty="0" smtClean="0">
                <a:solidFill>
                  <a:srgbClr val="3333FF"/>
                </a:solidFill>
                <a:latin typeface="Courier New" pitchFamily="49" charset="0"/>
              </a:rPr>
              <a:t>p</a:t>
            </a:r>
            <a:r>
              <a:rPr lang="en-GB" sz="2200" b="1" dirty="0" smtClean="0">
                <a:latin typeface="Courier New" pitchFamily="49" charset="0"/>
              </a:rPr>
              <a:t>*</a:t>
            </a:r>
            <a:r>
              <a:rPr lang="en-GB" sz="2200" b="1" dirty="0" err="1" smtClean="0">
                <a:latin typeface="Courier New" pitchFamily="49" charset="0"/>
              </a:rPr>
              <a:t>yb</a:t>
            </a:r>
            <a:r>
              <a:rPr lang="en-GB" sz="2200" b="1" dirty="0" smtClean="0">
                <a:latin typeface="Courier New" pitchFamily="49" charset="0"/>
              </a:rPr>
              <a:t>(1</a:t>
            </a:r>
            <a:r>
              <a:rPr lang="en-GB" sz="2200" b="1" dirty="0">
                <a:latin typeface="Courier New" pitchFamily="49" charset="0"/>
              </a:rPr>
              <a:t>)</a:t>
            </a:r>
          </a:p>
          <a:p>
            <a:pPr algn="l" eaLnBrk="0" hangingPunct="0">
              <a:lnSpc>
                <a:spcPct val="110000"/>
              </a:lnSpc>
            </a:pPr>
            <a:r>
              <a:rPr lang="en-GB" sz="2200" b="1" dirty="0">
                <a:latin typeface="Courier New" pitchFamily="49" charset="0"/>
              </a:rPr>
              <a:t>    </a:t>
            </a:r>
            <a:r>
              <a:rPr lang="en-GB" sz="2200" b="1" dirty="0" err="1" smtClean="0">
                <a:latin typeface="Courier New" pitchFamily="49" charset="0"/>
              </a:rPr>
              <a:t>yb</a:t>
            </a:r>
            <a:r>
              <a:rPr lang="en-GB" sz="2200" b="1" dirty="0" smtClean="0">
                <a:latin typeface="Courier New" pitchFamily="49" charset="0"/>
              </a:rPr>
              <a:t>(1</a:t>
            </a:r>
            <a:r>
              <a:rPr lang="en-GB" sz="2200" b="1" dirty="0">
                <a:latin typeface="Courier New" pitchFamily="49" charset="0"/>
              </a:rPr>
              <a:t>)=0</a:t>
            </a:r>
          </a:p>
        </p:txBody>
      </p:sp>
      <p:graphicFrame>
        <p:nvGraphicFramePr>
          <p:cNvPr id="8" name="Object 7"/>
          <p:cNvGraphicFramePr>
            <a:graphicFrameLocks noChangeAspect="1"/>
          </p:cNvGraphicFramePr>
          <p:nvPr/>
        </p:nvGraphicFramePr>
        <p:xfrm>
          <a:off x="2754313" y="1916113"/>
          <a:ext cx="2627312" cy="1225550"/>
        </p:xfrm>
        <a:graphic>
          <a:graphicData uri="http://schemas.openxmlformats.org/presentationml/2006/ole">
            <mc:AlternateContent xmlns:mc="http://schemas.openxmlformats.org/markup-compatibility/2006">
              <mc:Choice xmlns:v="urn:schemas-microsoft-com:vml" Requires="v">
                <p:oleObj spid="_x0000_s38019" name="Equation" r:id="rId3" imgW="1688760" imgH="711000" progId="Equation.3">
                  <p:embed/>
                </p:oleObj>
              </mc:Choice>
              <mc:Fallback>
                <p:oleObj name="Equation" r:id="rId3" imgW="1688760" imgH="7110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4313" y="1916113"/>
                        <a:ext cx="2627312" cy="1225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2774950" y="3651250"/>
          <a:ext cx="2586038" cy="1357313"/>
        </p:xfrm>
        <a:graphic>
          <a:graphicData uri="http://schemas.openxmlformats.org/presentationml/2006/ole">
            <mc:AlternateContent xmlns:mc="http://schemas.openxmlformats.org/markup-compatibility/2006">
              <mc:Choice xmlns:v="urn:schemas-microsoft-com:vml" Requires="v">
                <p:oleObj spid="_x0000_s38020" name="Equation" r:id="rId5" imgW="1663560" imgH="787320" progId="Equation.3">
                  <p:embed/>
                </p:oleObj>
              </mc:Choice>
              <mc:Fallback>
                <p:oleObj name="Equation" r:id="rId5" imgW="1663560" imgH="78732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4950" y="3651250"/>
                        <a:ext cx="2586038" cy="1357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457200" y="116632"/>
            <a:ext cx="8229600" cy="706437"/>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u="sng" dirty="0" smtClean="0">
                <a:latin typeface="Helvetica" pitchFamily="34" charset="0"/>
              </a:rPr>
              <a:t>Adjoint of one instruction (II)</a:t>
            </a:r>
          </a:p>
        </p:txBody>
      </p:sp>
      <p:sp>
        <p:nvSpPr>
          <p:cNvPr id="21507" name="Text Box 3"/>
          <p:cNvSpPr txBox="1">
            <a:spLocks noChangeArrowheads="1"/>
          </p:cNvSpPr>
          <p:nvPr/>
        </p:nvSpPr>
        <p:spPr bwMode="auto">
          <a:xfrm>
            <a:off x="179512" y="620688"/>
            <a:ext cx="8136904" cy="1280993"/>
          </a:xfrm>
          <a:prstGeom prst="rect">
            <a:avLst/>
          </a:prstGeom>
          <a:noFill/>
          <a:ln w="25400">
            <a:noFill/>
            <a:miter lim="800000"/>
            <a:headEnd/>
            <a:tailEnd/>
          </a:ln>
        </p:spPr>
        <p:txBody>
          <a:bodyPr wrap="square" lIns="92075" tIns="46038" rIns="92075" bIns="46038">
            <a:spAutoFit/>
          </a:bodyPr>
          <a:lstStyle/>
          <a:p>
            <a:pPr algn="l" eaLnBrk="0" hangingPunct="0">
              <a:lnSpc>
                <a:spcPct val="120000"/>
              </a:lnSpc>
            </a:pPr>
            <a:r>
              <a:rPr lang="en-GB" sz="1800" dirty="0" smtClean="0">
                <a:latin typeface="Helvetica" pitchFamily="34" charset="0"/>
              </a:rPr>
              <a:t>We start again from the tangent linear code:</a:t>
            </a:r>
            <a:r>
              <a:rPr lang="en-GB" sz="1800" dirty="0" smtClean="0">
                <a:latin typeface="Comic Sans MS" pitchFamily="66" charset="0"/>
              </a:rPr>
              <a:t> </a:t>
            </a:r>
          </a:p>
          <a:p>
            <a:pPr algn="l" eaLnBrk="0" hangingPunct="0"/>
            <a:r>
              <a:rPr lang="en-GB" sz="1600" b="1" dirty="0" smtClean="0">
                <a:latin typeface="Courier New" pitchFamily="49" charset="0"/>
              </a:rPr>
              <a:t>       </a:t>
            </a:r>
            <a:r>
              <a:rPr lang="en-GB" sz="1800" b="1" dirty="0" err="1" smtClean="0">
                <a:latin typeface="Courier New" pitchFamily="49" charset="0"/>
              </a:rPr>
              <a:t>yd</a:t>
            </a:r>
            <a:r>
              <a:rPr lang="en-GB" sz="1800" b="1" dirty="0" smtClean="0">
                <a:latin typeface="Courier New" pitchFamily="49" charset="0"/>
              </a:rPr>
              <a:t>(2)= </a:t>
            </a:r>
            <a:r>
              <a:rPr lang="en-GB" sz="1800" b="1" dirty="0" err="1" smtClean="0">
                <a:latin typeface="Courier New" pitchFamily="49" charset="0"/>
              </a:rPr>
              <a:t>xd</a:t>
            </a:r>
            <a:r>
              <a:rPr lang="en-GB" sz="1800" b="1" dirty="0" smtClean="0">
                <a:latin typeface="Courier New" pitchFamily="49" charset="0"/>
              </a:rPr>
              <a:t>(1)*(</a:t>
            </a:r>
            <a:r>
              <a:rPr lang="en-GB" sz="1800" b="1" dirty="0" smtClean="0">
                <a:solidFill>
                  <a:schemeClr val="accent2"/>
                </a:solidFill>
                <a:latin typeface="Courier New" pitchFamily="49" charset="0"/>
              </a:rPr>
              <a:t>r</a:t>
            </a:r>
            <a:r>
              <a:rPr lang="en-GB" sz="1800" b="1" dirty="0" smtClean="0">
                <a:latin typeface="Courier New" pitchFamily="49" charset="0"/>
              </a:rPr>
              <a:t>-x(3))-</a:t>
            </a:r>
            <a:r>
              <a:rPr lang="en-GB" sz="1800" b="1" dirty="0" err="1" smtClean="0">
                <a:latin typeface="Courier New" pitchFamily="49" charset="0"/>
              </a:rPr>
              <a:t>xd</a:t>
            </a:r>
            <a:r>
              <a:rPr lang="en-GB" sz="1800" b="1" dirty="0" smtClean="0">
                <a:latin typeface="Courier New" pitchFamily="49" charset="0"/>
              </a:rPr>
              <a:t>(2)- x(1)*</a:t>
            </a:r>
            <a:r>
              <a:rPr lang="en-GB" sz="1800" b="1" dirty="0" err="1" smtClean="0">
                <a:latin typeface="Courier New" pitchFamily="49" charset="0"/>
              </a:rPr>
              <a:t>xd</a:t>
            </a:r>
            <a:r>
              <a:rPr lang="en-GB" sz="1800" b="1" dirty="0" smtClean="0">
                <a:latin typeface="Courier New" pitchFamily="49" charset="0"/>
              </a:rPr>
              <a:t>(3)</a:t>
            </a:r>
          </a:p>
          <a:p>
            <a:pPr algn="l" eaLnBrk="0" hangingPunct="0"/>
            <a:endParaRPr lang="en-GB" sz="1600" b="1" dirty="0" smtClean="0">
              <a:latin typeface="Courier New" pitchFamily="49" charset="0"/>
            </a:endParaRPr>
          </a:p>
          <a:p>
            <a:pPr algn="l" eaLnBrk="0" hangingPunct="0">
              <a:lnSpc>
                <a:spcPct val="120000"/>
              </a:lnSpc>
            </a:pPr>
            <a:r>
              <a:rPr lang="en-GB" sz="1800" dirty="0" smtClean="0">
                <a:latin typeface="Helvetica" pitchFamily="34" charset="0"/>
              </a:rPr>
              <a:t>In </a:t>
            </a:r>
            <a:r>
              <a:rPr lang="en-GB" sz="1800" dirty="0">
                <a:latin typeface="Helvetica" pitchFamily="34" charset="0"/>
              </a:rPr>
              <a:t>matrix form, it can be written as:</a:t>
            </a:r>
          </a:p>
        </p:txBody>
      </p:sp>
      <p:sp>
        <p:nvSpPr>
          <p:cNvPr id="21508" name="Text Box 4"/>
          <p:cNvSpPr txBox="1">
            <a:spLocks noChangeArrowheads="1"/>
          </p:cNvSpPr>
          <p:nvPr/>
        </p:nvSpPr>
        <p:spPr bwMode="auto">
          <a:xfrm>
            <a:off x="152958" y="3192463"/>
            <a:ext cx="6815968" cy="369974"/>
          </a:xfrm>
          <a:prstGeom prst="rect">
            <a:avLst/>
          </a:prstGeom>
          <a:noFill/>
          <a:ln w="25400">
            <a:noFill/>
            <a:miter lim="800000"/>
            <a:headEnd/>
            <a:tailEnd/>
          </a:ln>
        </p:spPr>
        <p:txBody>
          <a:bodyPr wrap="none" lIns="92075" tIns="46038" rIns="92075" bIns="46038">
            <a:spAutoFit/>
          </a:bodyPr>
          <a:lstStyle/>
          <a:p>
            <a:pPr algn="l" eaLnBrk="0" hangingPunct="0"/>
            <a:r>
              <a:rPr lang="en-GB" sz="1800" dirty="0">
                <a:latin typeface="Helvetica" pitchFamily="34" charset="0"/>
              </a:rPr>
              <a:t>which can easily be </a:t>
            </a:r>
            <a:r>
              <a:rPr lang="en-GB" sz="1800" dirty="0" smtClean="0">
                <a:latin typeface="Helvetica" pitchFamily="34" charset="0"/>
              </a:rPr>
              <a:t>transposed (asterisk indicates transposition):</a:t>
            </a:r>
            <a:endParaRPr lang="en-GB" sz="1800" dirty="0">
              <a:latin typeface="Helvetica" pitchFamily="34" charset="0"/>
            </a:endParaRPr>
          </a:p>
        </p:txBody>
      </p:sp>
      <p:sp>
        <p:nvSpPr>
          <p:cNvPr id="21509" name="Text Box 5"/>
          <p:cNvSpPr txBox="1">
            <a:spLocks noChangeArrowheads="1"/>
          </p:cNvSpPr>
          <p:nvPr/>
        </p:nvSpPr>
        <p:spPr bwMode="auto">
          <a:xfrm>
            <a:off x="914400" y="4941888"/>
            <a:ext cx="6249888" cy="1609544"/>
          </a:xfrm>
          <a:prstGeom prst="rect">
            <a:avLst/>
          </a:prstGeom>
          <a:noFill/>
          <a:ln w="25400">
            <a:noFill/>
            <a:miter lim="800000"/>
            <a:headEnd/>
            <a:tailEnd/>
          </a:ln>
        </p:spPr>
        <p:txBody>
          <a:bodyPr wrap="square" lIns="92075" tIns="46038" rIns="92075" bIns="46038">
            <a:spAutoFit/>
          </a:bodyPr>
          <a:lstStyle/>
          <a:p>
            <a:pPr algn="l" eaLnBrk="0" hangingPunct="0">
              <a:lnSpc>
                <a:spcPct val="110000"/>
              </a:lnSpc>
            </a:pPr>
            <a:r>
              <a:rPr lang="en-GB" sz="1800" dirty="0">
                <a:latin typeface="Helvetica" pitchFamily="34" charset="0"/>
              </a:rPr>
              <a:t>The corresponding </a:t>
            </a:r>
            <a:r>
              <a:rPr lang="en-GB" sz="1800" dirty="0" smtClean="0">
                <a:latin typeface="Helvetica" pitchFamily="34" charset="0"/>
              </a:rPr>
              <a:t>adjoint code in FORTRAN is</a:t>
            </a:r>
            <a:r>
              <a:rPr lang="en-GB" sz="1800" dirty="0">
                <a:latin typeface="Helvetica" pitchFamily="34" charset="0"/>
              </a:rPr>
              <a:t>:</a:t>
            </a:r>
          </a:p>
          <a:p>
            <a:pPr algn="l" eaLnBrk="0" hangingPunct="0">
              <a:lnSpc>
                <a:spcPct val="110000"/>
              </a:lnSpc>
            </a:pPr>
            <a:r>
              <a:rPr lang="en-GB" sz="1800" dirty="0">
                <a:latin typeface="Courier New" pitchFamily="49" charset="0"/>
              </a:rPr>
              <a:t>    </a:t>
            </a:r>
            <a:r>
              <a:rPr lang="en-GB" sz="1800" b="1" dirty="0" err="1" smtClean="0">
                <a:latin typeface="Courier New" pitchFamily="49" charset="0"/>
              </a:rPr>
              <a:t>xb</a:t>
            </a:r>
            <a:r>
              <a:rPr lang="en-GB" sz="1800" b="1" dirty="0" smtClean="0">
                <a:latin typeface="Courier New" pitchFamily="49" charset="0"/>
              </a:rPr>
              <a:t>(1</a:t>
            </a:r>
            <a:r>
              <a:rPr lang="en-GB" sz="1800" b="1" dirty="0">
                <a:latin typeface="Courier New" pitchFamily="49" charset="0"/>
              </a:rPr>
              <a:t>)=</a:t>
            </a:r>
            <a:r>
              <a:rPr lang="en-GB" sz="1800" b="1" dirty="0" err="1" smtClean="0">
                <a:latin typeface="Courier New" pitchFamily="49" charset="0"/>
              </a:rPr>
              <a:t>xb</a:t>
            </a:r>
            <a:r>
              <a:rPr lang="en-GB" sz="1800" b="1" dirty="0" smtClean="0">
                <a:latin typeface="Courier New" pitchFamily="49" charset="0"/>
              </a:rPr>
              <a:t>(1)+(</a:t>
            </a:r>
            <a:r>
              <a:rPr lang="en-GB" sz="1800" b="1" dirty="0" smtClean="0">
                <a:solidFill>
                  <a:srgbClr val="3333FF"/>
                </a:solidFill>
                <a:latin typeface="Courier New" pitchFamily="49" charset="0"/>
              </a:rPr>
              <a:t>r</a:t>
            </a:r>
            <a:r>
              <a:rPr lang="en-GB" sz="1800" b="1" dirty="0" smtClean="0">
                <a:latin typeface="Courier New" pitchFamily="49" charset="0"/>
              </a:rPr>
              <a:t>-x(3))*</a:t>
            </a:r>
            <a:r>
              <a:rPr lang="en-GB" sz="1800" b="1" dirty="0" err="1" smtClean="0">
                <a:latin typeface="Courier New" pitchFamily="49" charset="0"/>
              </a:rPr>
              <a:t>yb</a:t>
            </a:r>
            <a:r>
              <a:rPr lang="en-GB" sz="1800" b="1" dirty="0" smtClean="0">
                <a:latin typeface="Courier New" pitchFamily="49" charset="0"/>
              </a:rPr>
              <a:t>(2)</a:t>
            </a:r>
            <a:endParaRPr lang="en-GB" sz="1800" b="1" dirty="0">
              <a:latin typeface="Courier New" pitchFamily="49" charset="0"/>
            </a:endParaRPr>
          </a:p>
          <a:p>
            <a:pPr algn="l" eaLnBrk="0" hangingPunct="0">
              <a:lnSpc>
                <a:spcPct val="110000"/>
              </a:lnSpc>
            </a:pPr>
            <a:r>
              <a:rPr lang="en-GB" sz="1800" b="1" dirty="0">
                <a:latin typeface="Courier New" pitchFamily="49" charset="0"/>
              </a:rPr>
              <a:t>    </a:t>
            </a:r>
            <a:r>
              <a:rPr lang="en-GB" sz="1800" b="1" dirty="0" err="1" smtClean="0">
                <a:latin typeface="Courier New" pitchFamily="49" charset="0"/>
              </a:rPr>
              <a:t>xb</a:t>
            </a:r>
            <a:r>
              <a:rPr lang="en-GB" sz="1800" b="1" dirty="0" smtClean="0">
                <a:latin typeface="Courier New" pitchFamily="49" charset="0"/>
              </a:rPr>
              <a:t>(2</a:t>
            </a:r>
            <a:r>
              <a:rPr lang="en-GB" sz="1800" b="1" dirty="0">
                <a:latin typeface="Courier New" pitchFamily="49" charset="0"/>
              </a:rPr>
              <a:t>)=</a:t>
            </a:r>
            <a:r>
              <a:rPr lang="en-GB" sz="1800" b="1" dirty="0" err="1" smtClean="0">
                <a:latin typeface="Courier New" pitchFamily="49" charset="0"/>
              </a:rPr>
              <a:t>xb</a:t>
            </a:r>
            <a:r>
              <a:rPr lang="en-GB" sz="1800" b="1" dirty="0" smtClean="0">
                <a:latin typeface="Courier New" pitchFamily="49" charset="0"/>
              </a:rPr>
              <a:t>(2)- </a:t>
            </a:r>
            <a:r>
              <a:rPr lang="en-GB" sz="1800" b="1" dirty="0" err="1" smtClean="0">
                <a:latin typeface="Courier New" pitchFamily="49" charset="0"/>
              </a:rPr>
              <a:t>yb</a:t>
            </a:r>
            <a:r>
              <a:rPr lang="en-GB" sz="1800" b="1" dirty="0" smtClean="0">
                <a:latin typeface="Courier New" pitchFamily="49" charset="0"/>
              </a:rPr>
              <a:t>(2)</a:t>
            </a:r>
          </a:p>
          <a:p>
            <a:pPr algn="l" eaLnBrk="0" hangingPunct="0">
              <a:lnSpc>
                <a:spcPct val="110000"/>
              </a:lnSpc>
            </a:pPr>
            <a:r>
              <a:rPr lang="en-GB" sz="1800" b="1" dirty="0" smtClean="0">
                <a:latin typeface="Courier New" pitchFamily="49" charset="0"/>
              </a:rPr>
              <a:t>    </a:t>
            </a:r>
            <a:r>
              <a:rPr lang="en-GB" sz="1800" b="1" dirty="0" err="1" smtClean="0">
                <a:latin typeface="Courier New" pitchFamily="49" charset="0"/>
              </a:rPr>
              <a:t>xb</a:t>
            </a:r>
            <a:r>
              <a:rPr lang="en-GB" sz="1800" b="1" dirty="0" smtClean="0">
                <a:latin typeface="Courier New" pitchFamily="49" charset="0"/>
              </a:rPr>
              <a:t>(3)=</a:t>
            </a:r>
            <a:r>
              <a:rPr lang="en-GB" sz="1800" b="1" dirty="0" err="1" smtClean="0">
                <a:latin typeface="Courier New" pitchFamily="49" charset="0"/>
              </a:rPr>
              <a:t>xb</a:t>
            </a:r>
            <a:r>
              <a:rPr lang="en-GB" sz="1800" b="1" dirty="0" smtClean="0">
                <a:latin typeface="Courier New" pitchFamily="49" charset="0"/>
              </a:rPr>
              <a:t>(3)- x(1)*</a:t>
            </a:r>
            <a:r>
              <a:rPr lang="en-GB" sz="1800" b="1" dirty="0" err="1" smtClean="0">
                <a:latin typeface="Courier New" pitchFamily="49" charset="0"/>
              </a:rPr>
              <a:t>yb</a:t>
            </a:r>
            <a:r>
              <a:rPr lang="en-GB" sz="1800" b="1" dirty="0" smtClean="0">
                <a:latin typeface="Courier New" pitchFamily="49" charset="0"/>
              </a:rPr>
              <a:t>(2)</a:t>
            </a:r>
            <a:endParaRPr lang="en-GB" sz="1800" b="1" dirty="0">
              <a:latin typeface="Courier New" pitchFamily="49" charset="0"/>
            </a:endParaRPr>
          </a:p>
          <a:p>
            <a:pPr algn="l" eaLnBrk="0" hangingPunct="0">
              <a:lnSpc>
                <a:spcPct val="110000"/>
              </a:lnSpc>
            </a:pPr>
            <a:r>
              <a:rPr lang="en-GB" sz="1800" b="1" dirty="0">
                <a:latin typeface="Courier New" pitchFamily="49" charset="0"/>
              </a:rPr>
              <a:t>    </a:t>
            </a:r>
            <a:r>
              <a:rPr lang="en-GB" sz="1800" b="1" dirty="0" err="1" smtClean="0">
                <a:latin typeface="Courier New" pitchFamily="49" charset="0"/>
              </a:rPr>
              <a:t>yb</a:t>
            </a:r>
            <a:r>
              <a:rPr lang="en-GB" sz="1800" b="1" dirty="0" smtClean="0">
                <a:latin typeface="Courier New" pitchFamily="49" charset="0"/>
              </a:rPr>
              <a:t>(2)=</a:t>
            </a:r>
            <a:r>
              <a:rPr lang="en-GB" sz="1800" b="1" dirty="0">
                <a:latin typeface="Courier New" pitchFamily="49" charset="0"/>
              </a:rPr>
              <a:t>0</a:t>
            </a:r>
          </a:p>
        </p:txBody>
      </p:sp>
      <p:graphicFrame>
        <p:nvGraphicFramePr>
          <p:cNvPr id="8" name="Object 7"/>
          <p:cNvGraphicFramePr>
            <a:graphicFrameLocks noChangeAspect="1"/>
          </p:cNvGraphicFramePr>
          <p:nvPr/>
        </p:nvGraphicFramePr>
        <p:xfrm>
          <a:off x="2627784" y="1844824"/>
          <a:ext cx="2926668" cy="1296223"/>
        </p:xfrm>
        <a:graphic>
          <a:graphicData uri="http://schemas.openxmlformats.org/presentationml/2006/ole">
            <mc:AlternateContent xmlns:mc="http://schemas.openxmlformats.org/markup-compatibility/2006">
              <mc:Choice xmlns:v="urn:schemas-microsoft-com:vml" Requires="v">
                <p:oleObj spid="_x0000_s54405" name="Equation" r:id="rId3" imgW="2349360" imgH="939600" progId="Equation.3">
                  <p:embed/>
                </p:oleObj>
              </mc:Choice>
              <mc:Fallback>
                <p:oleObj name="Equation" r:id="rId3" imgW="2349360" imgH="939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1844824"/>
                        <a:ext cx="2926668" cy="129622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nvGraphicFramePr>
        <p:xfrm>
          <a:off x="2599308" y="3501008"/>
          <a:ext cx="2836788" cy="1525070"/>
        </p:xfrm>
        <a:graphic>
          <a:graphicData uri="http://schemas.openxmlformats.org/presentationml/2006/ole">
            <mc:AlternateContent xmlns:mc="http://schemas.openxmlformats.org/markup-compatibility/2006">
              <mc:Choice xmlns:v="urn:schemas-microsoft-com:vml" Requires="v">
                <p:oleObj spid="_x0000_s54406" name="Equation" r:id="rId5" imgW="2197080" imgH="1066680" progId="Equation.3">
                  <p:embed/>
                </p:oleObj>
              </mc:Choice>
              <mc:Fallback>
                <p:oleObj name="Equation" r:id="rId5" imgW="2197080" imgH="106668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9308" y="3501008"/>
                        <a:ext cx="2836788" cy="15250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Oval 10"/>
          <p:cNvSpPr/>
          <p:nvPr/>
        </p:nvSpPr>
        <p:spPr bwMode="auto">
          <a:xfrm>
            <a:off x="5004048" y="908720"/>
            <a:ext cx="648072" cy="50405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sp>
        <p:nvSpPr>
          <p:cNvPr id="12" name="Oval 11"/>
          <p:cNvSpPr/>
          <p:nvPr/>
        </p:nvSpPr>
        <p:spPr bwMode="auto">
          <a:xfrm>
            <a:off x="3275856" y="908720"/>
            <a:ext cx="648072" cy="50405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ndParaRPr>
          </a:p>
        </p:txBody>
      </p:sp>
      <p:cxnSp>
        <p:nvCxnSpPr>
          <p:cNvPr id="14" name="Straight Arrow Connector 13"/>
          <p:cNvCxnSpPr>
            <a:stCxn id="11" idx="5"/>
          </p:cNvCxnSpPr>
          <p:nvPr/>
        </p:nvCxnSpPr>
        <p:spPr bwMode="auto">
          <a:xfrm>
            <a:off x="5557212" y="1338959"/>
            <a:ext cx="1319044" cy="36184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 name="Straight Arrow Connector 15"/>
          <p:cNvCxnSpPr>
            <a:stCxn id="12" idx="5"/>
          </p:cNvCxnSpPr>
          <p:nvPr/>
        </p:nvCxnSpPr>
        <p:spPr bwMode="auto">
          <a:xfrm>
            <a:off x="3829020" y="1338959"/>
            <a:ext cx="3047236" cy="36184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7" name="TextBox 16"/>
          <p:cNvSpPr txBox="1"/>
          <p:nvPr/>
        </p:nvSpPr>
        <p:spPr>
          <a:xfrm>
            <a:off x="5881462" y="1772816"/>
            <a:ext cx="2879314" cy="830997"/>
          </a:xfrm>
          <a:prstGeom prst="rect">
            <a:avLst/>
          </a:prstGeom>
          <a:noFill/>
          <a:ln w="19050">
            <a:solidFill>
              <a:schemeClr val="tx1"/>
            </a:solidFill>
          </a:ln>
        </p:spPr>
        <p:txBody>
          <a:bodyPr wrap="none" rtlCol="0">
            <a:spAutoFit/>
          </a:bodyPr>
          <a:lstStyle/>
          <a:p>
            <a:pPr algn="l"/>
            <a:r>
              <a:rPr lang="en-GB" sz="1600" dirty="0" smtClean="0">
                <a:solidFill>
                  <a:srgbClr val="FF0000"/>
                </a:solidFill>
              </a:rPr>
              <a:t>These terms come from the</a:t>
            </a:r>
          </a:p>
          <a:p>
            <a:pPr algn="l"/>
            <a:r>
              <a:rPr lang="en-GB" sz="1600" dirty="0" smtClean="0">
                <a:solidFill>
                  <a:srgbClr val="FF0000"/>
                </a:solidFill>
              </a:rPr>
              <a:t>trajectory! Needs to be stored</a:t>
            </a:r>
          </a:p>
          <a:p>
            <a:pPr algn="l"/>
            <a:r>
              <a:rPr lang="en-GB" sz="1600" dirty="0" smtClean="0">
                <a:solidFill>
                  <a:srgbClr val="FF0000"/>
                </a:solidFill>
              </a:rPr>
              <a:t>in memory or recomputed</a:t>
            </a:r>
            <a:endParaRPr lang="en-GB" sz="16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bwMode="auto">
          <a:xfrm>
            <a:off x="457200" y="223838"/>
            <a:ext cx="8229600" cy="633412"/>
          </a:xfrm>
          <a:prstGeom prst="rect">
            <a:avLst/>
          </a:prstGeom>
          <a:solidFill>
            <a:srgbClr val="FFFFFF"/>
          </a:solidFill>
          <a:ln>
            <a:miter lim="800000"/>
            <a:headEnd/>
            <a:tailEnd/>
          </a:ln>
        </p:spPr>
        <p:txBody>
          <a:bodyPr/>
          <a:lstStyle/>
          <a:p>
            <a:pPr eaLnBrk="1" hangingPunct="1"/>
            <a:r>
              <a:rPr lang="en-GB" sz="2200" b="1" u="sng" dirty="0" smtClean="0">
                <a:latin typeface="Helvetica" pitchFamily="34" charset="0"/>
              </a:rPr>
              <a:t>Introduction</a:t>
            </a:r>
          </a:p>
        </p:txBody>
      </p:sp>
      <p:sp>
        <p:nvSpPr>
          <p:cNvPr id="13315" name="Rectangle 3"/>
          <p:cNvSpPr>
            <a:spLocks noGrp="1" noChangeArrowheads="1"/>
          </p:cNvSpPr>
          <p:nvPr>
            <p:ph type="body" idx="1"/>
          </p:nvPr>
        </p:nvSpPr>
        <p:spPr bwMode="auto">
          <a:xfrm>
            <a:off x="109538" y="785813"/>
            <a:ext cx="8820150" cy="58324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25000"/>
              </a:lnSpc>
            </a:pPr>
            <a:r>
              <a:rPr lang="en-GB" sz="1800" dirty="0" smtClean="0">
                <a:latin typeface="Helvetica" pitchFamily="34" charset="0"/>
              </a:rPr>
              <a:t>4D-Var is based on minimization of a cost function which measures the distance between the model with respect to the observations and with respect to the background state</a:t>
            </a:r>
          </a:p>
          <a:p>
            <a:pPr eaLnBrk="1" hangingPunct="1">
              <a:lnSpc>
                <a:spcPct val="125000"/>
              </a:lnSpc>
            </a:pPr>
            <a:r>
              <a:rPr lang="en-GB" sz="1800" dirty="0" smtClean="0">
                <a:latin typeface="Helvetica" pitchFamily="34" charset="0"/>
              </a:rPr>
              <a:t>The </a:t>
            </a:r>
            <a:r>
              <a:rPr lang="en-GB" sz="1800" dirty="0" smtClean="0">
                <a:solidFill>
                  <a:srgbClr val="FF3300"/>
                </a:solidFill>
                <a:latin typeface="Helvetica" pitchFamily="34" charset="0"/>
              </a:rPr>
              <a:t>cost function and its gradient</a:t>
            </a:r>
            <a:r>
              <a:rPr lang="en-GB" sz="1800" dirty="0" smtClean="0">
                <a:latin typeface="Helvetica" pitchFamily="34" charset="0"/>
              </a:rPr>
              <a:t> are needed in the minimization. </a:t>
            </a:r>
          </a:p>
          <a:p>
            <a:pPr eaLnBrk="1" hangingPunct="1">
              <a:lnSpc>
                <a:spcPct val="125000"/>
              </a:lnSpc>
            </a:pPr>
            <a:r>
              <a:rPr lang="en-GB" sz="1800" dirty="0" smtClean="0">
                <a:latin typeface="Helvetica" pitchFamily="34" charset="0"/>
              </a:rPr>
              <a:t>The tangent linear model provides a computationally efficient (although approximate) way to calculate the model trajectory, and from it the cost function. The adjoint model is a very efficient tool to compute the gradient of the cost function. </a:t>
            </a:r>
          </a:p>
          <a:p>
            <a:pPr eaLnBrk="1" hangingPunct="1">
              <a:lnSpc>
                <a:spcPct val="125000"/>
              </a:lnSpc>
            </a:pPr>
            <a:r>
              <a:rPr lang="en-GB" sz="1800" dirty="0" smtClean="0">
                <a:solidFill>
                  <a:srgbClr val="FF3300"/>
                </a:solidFill>
                <a:latin typeface="Helvetica" pitchFamily="34" charset="0"/>
              </a:rPr>
              <a:t>Overview</a:t>
            </a:r>
            <a:r>
              <a:rPr lang="en-GB" sz="1800" dirty="0" smtClean="0">
                <a:latin typeface="Helvetica" pitchFamily="34" charset="0"/>
              </a:rPr>
              <a:t>:</a:t>
            </a:r>
          </a:p>
          <a:p>
            <a:pPr lvl="1" eaLnBrk="1" hangingPunct="1">
              <a:lnSpc>
                <a:spcPct val="125000"/>
              </a:lnSpc>
            </a:pPr>
            <a:r>
              <a:rPr lang="en-GB" sz="1800" dirty="0" smtClean="0">
                <a:latin typeface="Helvetica" pitchFamily="34" charset="0"/>
              </a:rPr>
              <a:t>Brief introduction to 4D-Var with focus on TL/AD aspects</a:t>
            </a:r>
          </a:p>
          <a:p>
            <a:pPr lvl="1" eaLnBrk="1" hangingPunct="1">
              <a:lnSpc>
                <a:spcPct val="125000"/>
              </a:lnSpc>
            </a:pPr>
            <a:r>
              <a:rPr lang="en-GB" sz="1800" dirty="0" smtClean="0">
                <a:latin typeface="Helvetica" pitchFamily="34" charset="0"/>
              </a:rPr>
              <a:t>General definitions of Tangent Linear and Adjoint models and why they are extremely useful in </a:t>
            </a:r>
            <a:r>
              <a:rPr lang="en-GB" sz="1800" dirty="0" err="1" smtClean="0">
                <a:latin typeface="Helvetica" pitchFamily="34" charset="0"/>
              </a:rPr>
              <a:t>variational</a:t>
            </a:r>
            <a:r>
              <a:rPr lang="en-GB" sz="1800" dirty="0" smtClean="0">
                <a:latin typeface="Helvetica" pitchFamily="34" charset="0"/>
              </a:rPr>
              <a:t> assimilation</a:t>
            </a:r>
          </a:p>
          <a:p>
            <a:pPr lvl="1" eaLnBrk="1" hangingPunct="1">
              <a:lnSpc>
                <a:spcPct val="125000"/>
              </a:lnSpc>
            </a:pPr>
            <a:r>
              <a:rPr lang="en-GB" sz="1800" dirty="0" smtClean="0">
                <a:latin typeface="Helvetica" pitchFamily="34" charset="0"/>
              </a:rPr>
              <a:t> Writing TL and AD models and testing them</a:t>
            </a:r>
          </a:p>
          <a:p>
            <a:pPr lvl="1" eaLnBrk="1" hangingPunct="1">
              <a:lnSpc>
                <a:spcPct val="125000"/>
              </a:lnSpc>
            </a:pPr>
            <a:r>
              <a:rPr lang="en-GB" sz="1800" dirty="0" smtClean="0">
                <a:latin typeface="Helvetica" pitchFamily="34" charset="0"/>
              </a:rPr>
              <a:t>Brief mention of automatic differentiation software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457200" y="274638"/>
            <a:ext cx="8229600" cy="633412"/>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800" u="sng" dirty="0" smtClean="0">
                <a:latin typeface="Helvetica" pitchFamily="34" charset="0"/>
              </a:rPr>
              <a:t>Trajectory</a:t>
            </a:r>
          </a:p>
        </p:txBody>
      </p:sp>
      <p:sp>
        <p:nvSpPr>
          <p:cNvPr id="20483" name="Text Box 3"/>
          <p:cNvSpPr txBox="1">
            <a:spLocks noChangeArrowheads="1"/>
          </p:cNvSpPr>
          <p:nvPr/>
        </p:nvSpPr>
        <p:spPr bwMode="auto">
          <a:xfrm>
            <a:off x="755576" y="1484784"/>
            <a:ext cx="7604646" cy="4832734"/>
          </a:xfrm>
          <a:prstGeom prst="rect">
            <a:avLst/>
          </a:prstGeom>
          <a:noFill/>
          <a:ln w="25400">
            <a:noFill/>
            <a:miter lim="800000"/>
            <a:headEnd/>
            <a:tailEnd/>
          </a:ln>
        </p:spPr>
        <p:txBody>
          <a:bodyPr wrap="none" lIns="92075" tIns="46038" rIns="92075" bIns="46038">
            <a:spAutoFit/>
          </a:bodyPr>
          <a:lstStyle/>
          <a:p>
            <a:pPr algn="l" eaLnBrk="0" hangingPunct="0">
              <a:lnSpc>
                <a:spcPct val="125000"/>
              </a:lnSpc>
            </a:pPr>
            <a:r>
              <a:rPr lang="en-GB" sz="2800" dirty="0">
                <a:latin typeface="Helvetica" pitchFamily="34" charset="0"/>
              </a:rPr>
              <a:t>The trajectory has to be available. It can be:</a:t>
            </a:r>
          </a:p>
          <a:p>
            <a:pPr algn="l" eaLnBrk="0" hangingPunct="0">
              <a:lnSpc>
                <a:spcPct val="125000"/>
              </a:lnSpc>
            </a:pPr>
            <a:endParaRPr lang="en-GB" sz="2800" dirty="0">
              <a:latin typeface="Helvetica" pitchFamily="34" charset="0"/>
            </a:endParaRPr>
          </a:p>
          <a:p>
            <a:pPr algn="l" eaLnBrk="0" hangingPunct="0">
              <a:lnSpc>
                <a:spcPct val="125000"/>
              </a:lnSpc>
              <a:buFontTx/>
              <a:buChar char="•"/>
            </a:pPr>
            <a:r>
              <a:rPr lang="en-GB" sz="2800" dirty="0">
                <a:latin typeface="Helvetica" pitchFamily="34" charset="0"/>
              </a:rPr>
              <a:t>     saved which costs memory,</a:t>
            </a:r>
          </a:p>
          <a:p>
            <a:pPr algn="l" eaLnBrk="0" hangingPunct="0">
              <a:lnSpc>
                <a:spcPct val="125000"/>
              </a:lnSpc>
              <a:buFontTx/>
              <a:buChar char="•"/>
            </a:pPr>
            <a:r>
              <a:rPr lang="en-GB" sz="2800" dirty="0">
                <a:latin typeface="Helvetica" pitchFamily="34" charset="0"/>
              </a:rPr>
              <a:t>     recomputed which costs CPU time</a:t>
            </a:r>
            <a:r>
              <a:rPr lang="en-GB" sz="2800" dirty="0" smtClean="0">
                <a:latin typeface="Helvetica" pitchFamily="34" charset="0"/>
              </a:rPr>
              <a:t>.</a:t>
            </a:r>
          </a:p>
          <a:p>
            <a:pPr algn="l" eaLnBrk="0" hangingPunct="0">
              <a:lnSpc>
                <a:spcPct val="125000"/>
              </a:lnSpc>
              <a:buFontTx/>
              <a:buChar char="•"/>
            </a:pPr>
            <a:endParaRPr lang="en-GB" sz="2800" dirty="0" smtClean="0">
              <a:latin typeface="Helvetica" pitchFamily="34" charset="0"/>
            </a:endParaRPr>
          </a:p>
          <a:p>
            <a:pPr algn="l" eaLnBrk="0" hangingPunct="0">
              <a:lnSpc>
                <a:spcPct val="125000"/>
              </a:lnSpc>
            </a:pPr>
            <a:r>
              <a:rPr lang="en-GB" sz="2800" dirty="0" smtClean="0">
                <a:latin typeface="Helvetica" pitchFamily="34" charset="0"/>
              </a:rPr>
              <a:t>Depending on the complexity of the code, one </a:t>
            </a:r>
          </a:p>
          <a:p>
            <a:pPr algn="l" eaLnBrk="0" hangingPunct="0">
              <a:lnSpc>
                <a:spcPct val="125000"/>
              </a:lnSpc>
            </a:pPr>
            <a:r>
              <a:rPr lang="en-GB" sz="2800" dirty="0" smtClean="0">
                <a:latin typeface="Helvetica" pitchFamily="34" charset="0"/>
              </a:rPr>
              <a:t>option or the other is adopted (or both options</a:t>
            </a:r>
          </a:p>
          <a:p>
            <a:pPr algn="l" eaLnBrk="0" hangingPunct="0">
              <a:lnSpc>
                <a:spcPct val="125000"/>
              </a:lnSpc>
            </a:pPr>
            <a:r>
              <a:rPr lang="en-GB" sz="2800" dirty="0" smtClean="0">
                <a:latin typeface="Helvetica" pitchFamily="34" charset="0"/>
              </a:rPr>
              <a:t>at the same time).</a:t>
            </a:r>
            <a:endParaRPr lang="en-GB" sz="2800" dirty="0">
              <a:latin typeface="Helvetica" pitchFamily="34" charset="0"/>
            </a:endParaRPr>
          </a:p>
          <a:p>
            <a:pPr algn="l" eaLnBrk="0" hangingPunct="0"/>
            <a:endParaRPr lang="en-GB" sz="2800" dirty="0">
              <a:latin typeface="Helvetic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800" u="sng" smtClean="0">
                <a:latin typeface="Helvetica" pitchFamily="34" charset="0"/>
              </a:rPr>
              <a:t>The Adjoint Code</a:t>
            </a:r>
          </a:p>
        </p:txBody>
      </p:sp>
      <p:sp>
        <p:nvSpPr>
          <p:cNvPr id="22531" name="Text Box 3"/>
          <p:cNvSpPr txBox="1">
            <a:spLocks noChangeArrowheads="1"/>
          </p:cNvSpPr>
          <p:nvPr/>
        </p:nvSpPr>
        <p:spPr bwMode="auto">
          <a:xfrm>
            <a:off x="844550" y="1211263"/>
            <a:ext cx="4913313" cy="457200"/>
          </a:xfrm>
          <a:prstGeom prst="rect">
            <a:avLst/>
          </a:prstGeom>
          <a:noFill/>
          <a:ln w="25400">
            <a:noFill/>
            <a:miter lim="800000"/>
            <a:headEnd/>
            <a:tailEnd/>
          </a:ln>
        </p:spPr>
        <p:txBody>
          <a:bodyPr wrap="none" lIns="92075" tIns="46038" rIns="92075" bIns="46038">
            <a:spAutoFit/>
          </a:bodyPr>
          <a:lstStyle/>
          <a:p>
            <a:pPr algn="l" eaLnBrk="0" hangingPunct="0"/>
            <a:r>
              <a:rPr lang="en-GB" dirty="0">
                <a:latin typeface="Helvetica" pitchFamily="34" charset="0"/>
              </a:rPr>
              <a:t>Property of </a:t>
            </a:r>
            <a:r>
              <a:rPr lang="en-GB" dirty="0" err="1">
                <a:latin typeface="Helvetica" pitchFamily="34" charset="0"/>
              </a:rPr>
              <a:t>adjoints</a:t>
            </a:r>
            <a:r>
              <a:rPr lang="en-GB" dirty="0">
                <a:latin typeface="Helvetica" pitchFamily="34" charset="0"/>
              </a:rPr>
              <a:t> (transposition):</a:t>
            </a:r>
          </a:p>
        </p:txBody>
      </p:sp>
      <p:pic>
        <p:nvPicPr>
          <p:cNvPr id="22532" name="Picture 4" descr="aa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667000" y="1905000"/>
            <a:ext cx="4094163" cy="320675"/>
          </a:xfrm>
          <a:prstGeom prst="rect">
            <a:avLst/>
          </a:prstGeom>
          <a:noFill/>
          <a:ln w="9525">
            <a:noFill/>
            <a:miter lim="800000"/>
            <a:headEnd/>
            <a:tailEnd/>
          </a:ln>
        </p:spPr>
      </p:pic>
      <p:sp>
        <p:nvSpPr>
          <p:cNvPr id="22533" name="Text Box 5"/>
          <p:cNvSpPr txBox="1">
            <a:spLocks noChangeArrowheads="1"/>
          </p:cNvSpPr>
          <p:nvPr/>
        </p:nvSpPr>
        <p:spPr bwMode="auto">
          <a:xfrm>
            <a:off x="838200" y="2743200"/>
            <a:ext cx="8158163" cy="2465388"/>
          </a:xfrm>
          <a:prstGeom prst="rect">
            <a:avLst/>
          </a:prstGeom>
          <a:noFill/>
          <a:ln w="25400">
            <a:noFill/>
            <a:miter lim="800000"/>
            <a:headEnd/>
            <a:tailEnd/>
          </a:ln>
        </p:spPr>
        <p:txBody>
          <a:bodyPr lIns="92075" tIns="46038" rIns="92075" bIns="46038">
            <a:spAutoFit/>
          </a:bodyPr>
          <a:lstStyle/>
          <a:p>
            <a:pPr algn="l" eaLnBrk="0" hangingPunct="0">
              <a:lnSpc>
                <a:spcPct val="130000"/>
              </a:lnSpc>
            </a:pPr>
            <a:r>
              <a:rPr lang="en-GB" dirty="0">
                <a:latin typeface="Helvetica" pitchFamily="34" charset="0"/>
              </a:rPr>
              <a:t>Application:                                where     represents the line    of the tangent linear model.</a:t>
            </a:r>
          </a:p>
          <a:p>
            <a:pPr algn="l" eaLnBrk="0" hangingPunct="0">
              <a:lnSpc>
                <a:spcPct val="130000"/>
              </a:lnSpc>
            </a:pPr>
            <a:endParaRPr lang="en-GB" dirty="0">
              <a:latin typeface="Helvetica" pitchFamily="34" charset="0"/>
            </a:endParaRPr>
          </a:p>
          <a:p>
            <a:pPr algn="l" eaLnBrk="0" hangingPunct="0">
              <a:lnSpc>
                <a:spcPct val="130000"/>
              </a:lnSpc>
            </a:pPr>
            <a:r>
              <a:rPr lang="en-GB" dirty="0">
                <a:latin typeface="Helvetica" pitchFamily="34" charset="0"/>
              </a:rPr>
              <a:t>The </a:t>
            </a:r>
            <a:r>
              <a:rPr lang="en-GB" b="1" dirty="0">
                <a:latin typeface="Helvetica" pitchFamily="34" charset="0"/>
              </a:rPr>
              <a:t>adjoint code</a:t>
            </a:r>
            <a:r>
              <a:rPr lang="en-GB" dirty="0">
                <a:latin typeface="Helvetica" pitchFamily="34" charset="0"/>
              </a:rPr>
              <a:t> is made of the </a:t>
            </a:r>
            <a:r>
              <a:rPr lang="en-GB" b="1" dirty="0">
                <a:latin typeface="Helvetica" pitchFamily="34" charset="0"/>
              </a:rPr>
              <a:t>transpose</a:t>
            </a:r>
            <a:r>
              <a:rPr lang="en-GB" dirty="0">
                <a:latin typeface="Helvetica" pitchFamily="34" charset="0"/>
              </a:rPr>
              <a:t> of each line of the tangent linear code in </a:t>
            </a:r>
            <a:r>
              <a:rPr lang="en-GB" b="1" dirty="0">
                <a:solidFill>
                  <a:srgbClr val="FF0000"/>
                </a:solidFill>
                <a:latin typeface="Helvetica" pitchFamily="34" charset="0"/>
              </a:rPr>
              <a:t>reverse order</a:t>
            </a:r>
            <a:r>
              <a:rPr lang="en-GB" dirty="0">
                <a:latin typeface="Comic Sans MS" pitchFamily="66" charset="0"/>
              </a:rPr>
              <a:t>.</a:t>
            </a:r>
          </a:p>
        </p:txBody>
      </p:sp>
      <p:pic>
        <p:nvPicPr>
          <p:cNvPr id="22534" name="Picture 6" descr="aaa"/>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700338" y="2895600"/>
            <a:ext cx="2384425" cy="274638"/>
          </a:xfrm>
          <a:prstGeom prst="rect">
            <a:avLst/>
          </a:prstGeom>
          <a:noFill/>
          <a:ln w="9525">
            <a:noFill/>
            <a:miter lim="800000"/>
            <a:headEnd/>
            <a:tailEnd/>
          </a:ln>
        </p:spPr>
      </p:pic>
      <p:pic>
        <p:nvPicPr>
          <p:cNvPr id="22535" name="Picture 7" descr="aaa"/>
          <p:cNvPicPr>
            <a:picLocks noChangeAspect="1" noChangeArrowheads="1"/>
          </p:cNvPicPr>
          <p:nvPr/>
        </p:nvPicPr>
        <p:blipFill>
          <a:blip r:embed="rId4" cstate="print"/>
          <a:srcRect/>
          <a:stretch>
            <a:fillRect/>
          </a:stretch>
        </p:blipFill>
        <p:spPr bwMode="auto">
          <a:xfrm>
            <a:off x="6156325" y="2938463"/>
            <a:ext cx="244475" cy="274637"/>
          </a:xfrm>
          <a:prstGeom prst="rect">
            <a:avLst/>
          </a:prstGeom>
          <a:noFill/>
          <a:ln w="9525">
            <a:noFill/>
            <a:miter lim="800000"/>
            <a:headEnd/>
            <a:tailEnd/>
          </a:ln>
        </p:spPr>
      </p:pic>
      <p:pic>
        <p:nvPicPr>
          <p:cNvPr id="22536" name="Picture 8" descr="aaa"/>
          <p:cNvPicPr>
            <a:picLocks noChangeAspect="1" noChangeArrowheads="1"/>
          </p:cNvPicPr>
          <p:nvPr/>
        </p:nvPicPr>
        <p:blipFill>
          <a:blip r:embed="rId5" cstate="print"/>
          <a:srcRect/>
          <a:stretch>
            <a:fillRect/>
          </a:stretch>
        </p:blipFill>
        <p:spPr bwMode="auto">
          <a:xfrm>
            <a:off x="1533525" y="3429000"/>
            <a:ext cx="85725" cy="217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457200" y="188913"/>
            <a:ext cx="8229600" cy="5619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800" u="sng" dirty="0" smtClean="0">
                <a:latin typeface="Helvetica" pitchFamily="34" charset="0"/>
              </a:rPr>
              <a:t>Adjoint of loops</a:t>
            </a:r>
          </a:p>
        </p:txBody>
      </p:sp>
      <p:sp>
        <p:nvSpPr>
          <p:cNvPr id="23555" name="Text Box 3"/>
          <p:cNvSpPr txBox="1">
            <a:spLocks noChangeArrowheads="1"/>
          </p:cNvSpPr>
          <p:nvPr/>
        </p:nvSpPr>
        <p:spPr bwMode="auto">
          <a:xfrm>
            <a:off x="683567" y="692150"/>
            <a:ext cx="7420621" cy="5940425"/>
          </a:xfrm>
          <a:prstGeom prst="rect">
            <a:avLst/>
          </a:prstGeom>
          <a:noFill/>
          <a:ln w="25400">
            <a:noFill/>
            <a:miter lim="800000"/>
            <a:headEnd/>
            <a:tailEnd/>
          </a:ln>
        </p:spPr>
        <p:txBody>
          <a:bodyPr wrap="square" lIns="92075" tIns="46038" rIns="92075" bIns="46038">
            <a:spAutoFit/>
          </a:bodyPr>
          <a:lstStyle/>
          <a:p>
            <a:pPr algn="l" eaLnBrk="0" hangingPunct="0"/>
            <a:r>
              <a:rPr lang="en-GB" sz="2000" dirty="0">
                <a:latin typeface="Helvetica" pitchFamily="34" charset="0"/>
              </a:rPr>
              <a:t>In the TL code for the Lorenz model we have:</a:t>
            </a:r>
          </a:p>
          <a:p>
            <a:pPr algn="l" eaLnBrk="0" hangingPunct="0"/>
            <a:r>
              <a:rPr lang="en-GB" sz="2000" b="1" dirty="0">
                <a:solidFill>
                  <a:srgbClr val="000082"/>
                </a:solidFill>
                <a:latin typeface="Courier New" pitchFamily="49" charset="0"/>
              </a:rPr>
              <a:t>  </a:t>
            </a:r>
            <a:r>
              <a:rPr lang="en-GB" sz="2000" b="1" dirty="0">
                <a:latin typeface="Courier New" pitchFamily="49" charset="0"/>
              </a:rPr>
              <a:t>DO </a:t>
            </a:r>
            <a:r>
              <a:rPr lang="en-GB" sz="2000" b="1" dirty="0" err="1">
                <a:solidFill>
                  <a:srgbClr val="FF0000"/>
                </a:solidFill>
                <a:latin typeface="Courier New" pitchFamily="49" charset="0"/>
              </a:rPr>
              <a:t>i</a:t>
            </a:r>
            <a:r>
              <a:rPr lang="en-GB" sz="2000" b="1" dirty="0">
                <a:solidFill>
                  <a:srgbClr val="FF0000"/>
                </a:solidFill>
                <a:latin typeface="Courier New" pitchFamily="49" charset="0"/>
              </a:rPr>
              <a:t>=1,3</a:t>
            </a:r>
          </a:p>
          <a:p>
            <a:pPr algn="l" eaLnBrk="0" hangingPunct="0"/>
            <a:r>
              <a:rPr lang="en-GB" sz="2000" b="1" dirty="0">
                <a:latin typeface="Courier New" pitchFamily="49" charset="0"/>
              </a:rPr>
              <a:t>    </a:t>
            </a:r>
            <a:r>
              <a:rPr lang="en-GB" sz="2000" b="1" dirty="0" err="1" smtClean="0">
                <a:latin typeface="Courier New" pitchFamily="49" charset="0"/>
              </a:rPr>
              <a:t>xd</a:t>
            </a:r>
            <a:r>
              <a:rPr lang="en-GB" sz="2000" b="1" dirty="0" smtClean="0">
                <a:latin typeface="Courier New" pitchFamily="49" charset="0"/>
              </a:rPr>
              <a:t>(</a:t>
            </a:r>
            <a:r>
              <a:rPr lang="en-GB" sz="2000" b="1" dirty="0" err="1" smtClean="0">
                <a:latin typeface="Courier New" pitchFamily="49" charset="0"/>
              </a:rPr>
              <a:t>i</a:t>
            </a:r>
            <a:r>
              <a:rPr lang="en-GB" sz="2000" b="1" dirty="0">
                <a:latin typeface="Courier New" pitchFamily="49" charset="0"/>
              </a:rPr>
              <a:t>)=</a:t>
            </a:r>
            <a:r>
              <a:rPr lang="en-GB" sz="2000" b="1" dirty="0" err="1" smtClean="0">
                <a:latin typeface="Courier New" pitchFamily="49" charset="0"/>
              </a:rPr>
              <a:t>xd</a:t>
            </a:r>
            <a:r>
              <a:rPr lang="en-GB" sz="2000" b="1" dirty="0" smtClean="0">
                <a:latin typeface="Courier New" pitchFamily="49" charset="0"/>
              </a:rPr>
              <a:t>(</a:t>
            </a:r>
            <a:r>
              <a:rPr lang="en-GB" sz="2000" b="1" dirty="0" err="1" smtClean="0">
                <a:latin typeface="Courier New" pitchFamily="49" charset="0"/>
              </a:rPr>
              <a:t>i</a:t>
            </a:r>
            <a:r>
              <a:rPr lang="en-GB" sz="2000" b="1" dirty="0">
                <a:latin typeface="Courier New" pitchFamily="49" charset="0"/>
              </a:rPr>
              <a:t>)+</a:t>
            </a:r>
            <a:r>
              <a:rPr lang="en-GB" sz="2000" b="1" dirty="0" err="1" smtClean="0">
                <a:latin typeface="Courier New" pitchFamily="49" charset="0"/>
              </a:rPr>
              <a:t>dt</a:t>
            </a:r>
            <a:r>
              <a:rPr lang="en-GB" sz="2000" b="1" dirty="0" smtClean="0">
                <a:latin typeface="Courier New" pitchFamily="49" charset="0"/>
              </a:rPr>
              <a:t>*</a:t>
            </a:r>
            <a:r>
              <a:rPr lang="en-GB" sz="2000" b="1" dirty="0" err="1" smtClean="0">
                <a:latin typeface="Courier New" pitchFamily="49" charset="0"/>
              </a:rPr>
              <a:t>yd</a:t>
            </a:r>
            <a:r>
              <a:rPr lang="en-GB" sz="2000" b="1" dirty="0" smtClean="0">
                <a:latin typeface="Courier New" pitchFamily="49" charset="0"/>
              </a:rPr>
              <a:t>(</a:t>
            </a:r>
            <a:r>
              <a:rPr lang="en-GB" sz="2000" b="1" dirty="0" err="1" smtClean="0">
                <a:latin typeface="Courier New" pitchFamily="49" charset="0"/>
              </a:rPr>
              <a:t>i</a:t>
            </a:r>
            <a:r>
              <a:rPr lang="en-GB" sz="2000" b="1" dirty="0">
                <a:latin typeface="Courier New" pitchFamily="49" charset="0"/>
              </a:rPr>
              <a:t>)</a:t>
            </a:r>
          </a:p>
          <a:p>
            <a:pPr algn="l" eaLnBrk="0" hangingPunct="0"/>
            <a:r>
              <a:rPr lang="en-GB" sz="2000" b="1" dirty="0">
                <a:latin typeface="Courier New" pitchFamily="49" charset="0"/>
              </a:rPr>
              <a:t>  ENDDO</a:t>
            </a:r>
          </a:p>
          <a:p>
            <a:pPr algn="l" eaLnBrk="0" hangingPunct="0"/>
            <a:r>
              <a:rPr lang="en-GB" sz="2000" b="1" dirty="0" err="1" smtClean="0">
                <a:solidFill>
                  <a:srgbClr val="3366FF"/>
                </a:solidFill>
                <a:latin typeface="Courier New" pitchFamily="49" charset="0"/>
                <a:cs typeface="Courier New" pitchFamily="49" charset="0"/>
              </a:rPr>
              <a:t>dt</a:t>
            </a:r>
            <a:r>
              <a:rPr lang="en-GB" sz="2000" dirty="0" smtClean="0">
                <a:latin typeface="Helvetica" pitchFamily="34" charset="0"/>
              </a:rPr>
              <a:t> is a constant for our purposes.</a:t>
            </a:r>
            <a:r>
              <a:rPr lang="en-GB" sz="2000" dirty="0">
                <a:latin typeface="Helvetica" pitchFamily="34" charset="0"/>
              </a:rPr>
              <a:t> </a:t>
            </a:r>
            <a:r>
              <a:rPr lang="en-GB" sz="2000" dirty="0" smtClean="0">
                <a:latin typeface="Helvetica" pitchFamily="34" charset="0"/>
              </a:rPr>
              <a:t>This loop can be written explicitly:</a:t>
            </a:r>
            <a:endParaRPr lang="en-GB" sz="2000" dirty="0">
              <a:latin typeface="Helvetica" pitchFamily="34" charset="0"/>
            </a:endParaRPr>
          </a:p>
          <a:p>
            <a:pPr algn="l" eaLnBrk="0" hangingPunct="0"/>
            <a:r>
              <a:rPr lang="en-GB" sz="2000" dirty="0">
                <a:latin typeface="Courier New" pitchFamily="49" charset="0"/>
              </a:rPr>
              <a:t>  </a:t>
            </a:r>
            <a:r>
              <a:rPr lang="en-GB" sz="2000" b="1" dirty="0" err="1" smtClean="0">
                <a:latin typeface="Courier New" pitchFamily="49" charset="0"/>
              </a:rPr>
              <a:t>xd</a:t>
            </a:r>
            <a:r>
              <a:rPr lang="en-GB" sz="2000" b="1" dirty="0" smtClean="0">
                <a:latin typeface="Courier New" pitchFamily="49" charset="0"/>
              </a:rPr>
              <a:t>(1</a:t>
            </a:r>
            <a:r>
              <a:rPr lang="en-GB" sz="2000" b="1" dirty="0">
                <a:latin typeface="Courier New" pitchFamily="49" charset="0"/>
              </a:rPr>
              <a:t>)=</a:t>
            </a:r>
            <a:r>
              <a:rPr lang="en-GB" sz="2000" b="1" dirty="0" err="1" smtClean="0">
                <a:latin typeface="Courier New" pitchFamily="49" charset="0"/>
              </a:rPr>
              <a:t>xd</a:t>
            </a:r>
            <a:r>
              <a:rPr lang="en-GB" sz="2000" b="1" dirty="0" smtClean="0">
                <a:latin typeface="Courier New" pitchFamily="49" charset="0"/>
              </a:rPr>
              <a:t>(1</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yd</a:t>
            </a:r>
            <a:r>
              <a:rPr lang="en-GB" sz="2000" b="1" dirty="0" smtClean="0">
                <a:latin typeface="Courier New" pitchFamily="49" charset="0"/>
              </a:rPr>
              <a:t>(1</a:t>
            </a:r>
            <a:r>
              <a:rPr lang="en-GB" sz="2000" b="1" dirty="0">
                <a:latin typeface="Courier New" pitchFamily="49" charset="0"/>
              </a:rPr>
              <a:t>)</a:t>
            </a:r>
          </a:p>
          <a:p>
            <a:pPr algn="l" eaLnBrk="0" hangingPunct="0"/>
            <a:r>
              <a:rPr lang="en-GB" sz="2000" b="1" dirty="0">
                <a:latin typeface="Courier New" pitchFamily="49" charset="0"/>
              </a:rPr>
              <a:t>  </a:t>
            </a:r>
            <a:r>
              <a:rPr lang="en-GB" sz="2000" b="1" dirty="0" err="1" smtClean="0">
                <a:latin typeface="Courier New" pitchFamily="49" charset="0"/>
              </a:rPr>
              <a:t>xd</a:t>
            </a:r>
            <a:r>
              <a:rPr lang="en-GB" sz="2000" b="1" dirty="0" smtClean="0">
                <a:latin typeface="Courier New" pitchFamily="49" charset="0"/>
              </a:rPr>
              <a:t>(2</a:t>
            </a:r>
            <a:r>
              <a:rPr lang="en-GB" sz="2000" b="1" dirty="0">
                <a:latin typeface="Courier New" pitchFamily="49" charset="0"/>
              </a:rPr>
              <a:t>)=</a:t>
            </a:r>
            <a:r>
              <a:rPr lang="en-GB" sz="2000" b="1" dirty="0" err="1" smtClean="0">
                <a:latin typeface="Courier New" pitchFamily="49" charset="0"/>
              </a:rPr>
              <a:t>xd</a:t>
            </a:r>
            <a:r>
              <a:rPr lang="en-GB" sz="2000" b="1" dirty="0" smtClean="0">
                <a:latin typeface="Courier New" pitchFamily="49" charset="0"/>
              </a:rPr>
              <a:t>(2</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yd</a:t>
            </a:r>
            <a:r>
              <a:rPr lang="en-GB" sz="2000" b="1" dirty="0" smtClean="0">
                <a:latin typeface="Courier New" pitchFamily="49" charset="0"/>
              </a:rPr>
              <a:t>(2</a:t>
            </a:r>
            <a:r>
              <a:rPr lang="en-GB" sz="2000" b="1" dirty="0">
                <a:latin typeface="Courier New" pitchFamily="49" charset="0"/>
              </a:rPr>
              <a:t>)</a:t>
            </a:r>
          </a:p>
          <a:p>
            <a:pPr algn="l" eaLnBrk="0" hangingPunct="0"/>
            <a:r>
              <a:rPr lang="en-GB" sz="2000" b="1" dirty="0">
                <a:latin typeface="Courier New" pitchFamily="49" charset="0"/>
              </a:rPr>
              <a:t>  </a:t>
            </a:r>
            <a:r>
              <a:rPr lang="en-GB" sz="2000" b="1" dirty="0" err="1" smtClean="0">
                <a:latin typeface="Courier New" pitchFamily="49" charset="0"/>
              </a:rPr>
              <a:t>xd</a:t>
            </a:r>
            <a:r>
              <a:rPr lang="en-GB" sz="2000" b="1" dirty="0" smtClean="0">
                <a:latin typeface="Courier New" pitchFamily="49" charset="0"/>
              </a:rPr>
              <a:t>(3</a:t>
            </a:r>
            <a:r>
              <a:rPr lang="en-GB" sz="2000" b="1" dirty="0">
                <a:latin typeface="Courier New" pitchFamily="49" charset="0"/>
              </a:rPr>
              <a:t>)=</a:t>
            </a:r>
            <a:r>
              <a:rPr lang="en-GB" sz="2000" b="1" dirty="0" err="1" smtClean="0">
                <a:latin typeface="Courier New" pitchFamily="49" charset="0"/>
              </a:rPr>
              <a:t>xd</a:t>
            </a:r>
            <a:r>
              <a:rPr lang="en-GB" sz="2000" b="1" dirty="0" smtClean="0">
                <a:latin typeface="Courier New" pitchFamily="49" charset="0"/>
              </a:rPr>
              <a:t>(3</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yd</a:t>
            </a:r>
            <a:r>
              <a:rPr lang="en-GB" sz="2000" b="1" dirty="0" smtClean="0">
                <a:latin typeface="Courier New" pitchFamily="49" charset="0"/>
              </a:rPr>
              <a:t>(3</a:t>
            </a:r>
            <a:r>
              <a:rPr lang="en-GB" sz="2000" b="1" dirty="0">
                <a:latin typeface="Courier New" pitchFamily="49" charset="0"/>
              </a:rPr>
              <a:t>)</a:t>
            </a:r>
          </a:p>
          <a:p>
            <a:pPr algn="l" eaLnBrk="0" hangingPunct="0"/>
            <a:endParaRPr lang="en-GB" sz="2000" dirty="0">
              <a:latin typeface="Courier New" pitchFamily="49" charset="0"/>
            </a:endParaRPr>
          </a:p>
          <a:p>
            <a:pPr algn="l" eaLnBrk="0" hangingPunct="0"/>
            <a:r>
              <a:rPr lang="en-GB" sz="2000" dirty="0">
                <a:latin typeface="Helvetica" pitchFamily="34" charset="0"/>
              </a:rPr>
              <a:t>We </a:t>
            </a:r>
            <a:r>
              <a:rPr lang="en-GB" sz="2000" dirty="0" smtClean="0">
                <a:latin typeface="Helvetica" pitchFamily="34" charset="0"/>
              </a:rPr>
              <a:t>can now </a:t>
            </a:r>
            <a:r>
              <a:rPr lang="en-GB" sz="2000" dirty="0">
                <a:solidFill>
                  <a:srgbClr val="FF0000"/>
                </a:solidFill>
                <a:latin typeface="Helvetica" pitchFamily="34" charset="0"/>
              </a:rPr>
              <a:t>transpose</a:t>
            </a:r>
            <a:r>
              <a:rPr lang="en-GB" sz="2000" dirty="0">
                <a:latin typeface="Helvetica" pitchFamily="34" charset="0"/>
              </a:rPr>
              <a:t> and reverse the </a:t>
            </a:r>
            <a:r>
              <a:rPr lang="en-GB" sz="2000" dirty="0" smtClean="0">
                <a:latin typeface="Helvetica" pitchFamily="34" charset="0"/>
              </a:rPr>
              <a:t>lines to get the </a:t>
            </a:r>
            <a:r>
              <a:rPr lang="en-GB" sz="2000" dirty="0" smtClean="0">
                <a:solidFill>
                  <a:srgbClr val="FF0000"/>
                </a:solidFill>
                <a:latin typeface="Helvetica" pitchFamily="34" charset="0"/>
              </a:rPr>
              <a:t>adjoint</a:t>
            </a:r>
            <a:r>
              <a:rPr lang="en-GB" sz="2000" dirty="0" smtClean="0">
                <a:latin typeface="Helvetica" pitchFamily="34" charset="0"/>
              </a:rPr>
              <a:t>:</a:t>
            </a:r>
            <a:endParaRPr lang="en-GB" sz="2000" dirty="0">
              <a:latin typeface="Helvetica" pitchFamily="34" charset="0"/>
            </a:endParaRPr>
          </a:p>
          <a:p>
            <a:pPr algn="l" eaLnBrk="0" hangingPunct="0"/>
            <a:r>
              <a:rPr lang="en-GB" sz="2000" b="1" dirty="0">
                <a:latin typeface="Courier New" pitchFamily="49" charset="0"/>
              </a:rPr>
              <a:t>  </a:t>
            </a:r>
            <a:r>
              <a:rPr lang="en-GB" sz="2000" b="1" dirty="0" err="1" smtClean="0">
                <a:latin typeface="Courier New" pitchFamily="49" charset="0"/>
              </a:rPr>
              <a:t>yb</a:t>
            </a:r>
            <a:r>
              <a:rPr lang="en-GB" sz="2000" b="1" dirty="0" smtClean="0">
                <a:latin typeface="Courier New" pitchFamily="49" charset="0"/>
              </a:rPr>
              <a:t>(3)=</a:t>
            </a:r>
            <a:r>
              <a:rPr lang="en-GB" sz="2000" b="1" dirty="0" err="1" smtClean="0">
                <a:latin typeface="Courier New" pitchFamily="49" charset="0"/>
              </a:rPr>
              <a:t>yb</a:t>
            </a:r>
            <a:r>
              <a:rPr lang="en-GB" sz="2000" b="1" dirty="0" smtClean="0">
                <a:latin typeface="Courier New" pitchFamily="49" charset="0"/>
              </a:rPr>
              <a:t>(3</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xb</a:t>
            </a:r>
            <a:r>
              <a:rPr lang="en-GB" sz="2000" b="1" dirty="0" smtClean="0">
                <a:latin typeface="Courier New" pitchFamily="49" charset="0"/>
              </a:rPr>
              <a:t>(3</a:t>
            </a:r>
            <a:r>
              <a:rPr lang="en-GB" sz="2000" b="1" dirty="0">
                <a:latin typeface="Courier New" pitchFamily="49" charset="0"/>
              </a:rPr>
              <a:t>)</a:t>
            </a:r>
          </a:p>
          <a:p>
            <a:pPr algn="l" eaLnBrk="0" hangingPunct="0"/>
            <a:r>
              <a:rPr lang="en-GB" sz="2000" b="1" dirty="0">
                <a:latin typeface="Courier New" pitchFamily="49" charset="0"/>
              </a:rPr>
              <a:t>  </a:t>
            </a:r>
            <a:r>
              <a:rPr lang="en-GB" sz="2000" b="1" dirty="0" err="1" smtClean="0">
                <a:latin typeface="Courier New" pitchFamily="49" charset="0"/>
              </a:rPr>
              <a:t>yb</a:t>
            </a:r>
            <a:r>
              <a:rPr lang="en-GB" sz="2000" b="1" dirty="0" smtClean="0">
                <a:latin typeface="Courier New" pitchFamily="49" charset="0"/>
              </a:rPr>
              <a:t>(2)=</a:t>
            </a:r>
            <a:r>
              <a:rPr lang="en-GB" sz="2000" b="1" dirty="0" err="1" smtClean="0">
                <a:latin typeface="Courier New" pitchFamily="49" charset="0"/>
              </a:rPr>
              <a:t>yb</a:t>
            </a:r>
            <a:r>
              <a:rPr lang="en-GB" sz="2000" b="1" dirty="0" smtClean="0">
                <a:latin typeface="Courier New" pitchFamily="49" charset="0"/>
              </a:rPr>
              <a:t>(2</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xb</a:t>
            </a:r>
            <a:r>
              <a:rPr lang="en-GB" sz="2000" b="1" dirty="0" smtClean="0">
                <a:latin typeface="Courier New" pitchFamily="49" charset="0"/>
              </a:rPr>
              <a:t>(2</a:t>
            </a:r>
            <a:r>
              <a:rPr lang="en-GB" sz="2000" b="1" dirty="0">
                <a:latin typeface="Courier New" pitchFamily="49" charset="0"/>
              </a:rPr>
              <a:t>)</a:t>
            </a:r>
          </a:p>
          <a:p>
            <a:pPr algn="l" eaLnBrk="0" hangingPunct="0"/>
            <a:r>
              <a:rPr lang="en-GB" sz="2000" b="1" dirty="0">
                <a:latin typeface="Courier New" pitchFamily="49" charset="0"/>
              </a:rPr>
              <a:t>  </a:t>
            </a:r>
            <a:r>
              <a:rPr lang="en-GB" sz="2000" b="1" dirty="0" err="1" smtClean="0">
                <a:latin typeface="Courier New" pitchFamily="49" charset="0"/>
              </a:rPr>
              <a:t>yb</a:t>
            </a:r>
            <a:r>
              <a:rPr lang="en-GB" sz="2000" b="1" dirty="0" smtClean="0">
                <a:latin typeface="Courier New" pitchFamily="49" charset="0"/>
              </a:rPr>
              <a:t>(1)=</a:t>
            </a:r>
            <a:r>
              <a:rPr lang="en-GB" sz="2000" b="1" dirty="0" err="1" smtClean="0">
                <a:latin typeface="Courier New" pitchFamily="49" charset="0"/>
              </a:rPr>
              <a:t>yb</a:t>
            </a:r>
            <a:r>
              <a:rPr lang="en-GB" sz="2000" b="1" dirty="0" smtClean="0">
                <a:latin typeface="Courier New" pitchFamily="49" charset="0"/>
              </a:rPr>
              <a:t>(1</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xb</a:t>
            </a:r>
            <a:r>
              <a:rPr lang="en-GB" sz="2000" b="1" dirty="0" smtClean="0">
                <a:latin typeface="Courier New" pitchFamily="49" charset="0"/>
              </a:rPr>
              <a:t>(1</a:t>
            </a:r>
            <a:r>
              <a:rPr lang="en-GB" sz="2000" b="1" dirty="0">
                <a:latin typeface="Courier New" pitchFamily="49" charset="0"/>
              </a:rPr>
              <a:t>)</a:t>
            </a:r>
          </a:p>
          <a:p>
            <a:pPr algn="l" eaLnBrk="0" hangingPunct="0"/>
            <a:endParaRPr lang="en-GB" sz="2000" dirty="0">
              <a:latin typeface="Courier New" pitchFamily="49" charset="0"/>
            </a:endParaRPr>
          </a:p>
          <a:p>
            <a:pPr algn="l" eaLnBrk="0" hangingPunct="0"/>
            <a:r>
              <a:rPr lang="en-GB" sz="2000" dirty="0">
                <a:latin typeface="Helvetica" pitchFamily="34" charset="0"/>
              </a:rPr>
              <a:t>which is equivalent to</a:t>
            </a:r>
          </a:p>
          <a:p>
            <a:pPr algn="l" eaLnBrk="0" hangingPunct="0"/>
            <a:r>
              <a:rPr lang="en-GB" sz="2000" b="1" dirty="0">
                <a:latin typeface="Courier New" pitchFamily="49" charset="0"/>
              </a:rPr>
              <a:t>  DO </a:t>
            </a:r>
            <a:r>
              <a:rPr lang="en-GB" sz="2000" b="1" dirty="0" err="1">
                <a:solidFill>
                  <a:srgbClr val="FF0000"/>
                </a:solidFill>
                <a:latin typeface="Courier New" pitchFamily="49" charset="0"/>
              </a:rPr>
              <a:t>i</a:t>
            </a:r>
            <a:r>
              <a:rPr lang="en-GB" sz="2000" b="1" dirty="0">
                <a:solidFill>
                  <a:srgbClr val="FF0000"/>
                </a:solidFill>
                <a:latin typeface="Courier New" pitchFamily="49" charset="0"/>
              </a:rPr>
              <a:t>=3,1,-</a:t>
            </a:r>
            <a:r>
              <a:rPr lang="en-GB" sz="2000" b="1" dirty="0" smtClean="0">
                <a:solidFill>
                  <a:srgbClr val="FF0000"/>
                </a:solidFill>
                <a:latin typeface="Courier New" pitchFamily="49" charset="0"/>
              </a:rPr>
              <a:t>1    !Reverse order of </a:t>
            </a:r>
            <a:r>
              <a:rPr lang="en-GB" sz="2000" b="1" dirty="0" err="1" smtClean="0">
                <a:solidFill>
                  <a:srgbClr val="FF0000"/>
                </a:solidFill>
                <a:latin typeface="Courier New" pitchFamily="49" charset="0"/>
              </a:rPr>
              <a:t>indeces</a:t>
            </a:r>
            <a:r>
              <a:rPr lang="en-GB" sz="2000" b="1" dirty="0" smtClean="0">
                <a:solidFill>
                  <a:srgbClr val="FF0000"/>
                </a:solidFill>
                <a:latin typeface="Courier New" pitchFamily="49" charset="0"/>
              </a:rPr>
              <a:t>!</a:t>
            </a:r>
            <a:endParaRPr lang="en-GB" sz="2000" b="1" dirty="0">
              <a:solidFill>
                <a:srgbClr val="FF0000"/>
              </a:solidFill>
              <a:latin typeface="Courier New" pitchFamily="49" charset="0"/>
            </a:endParaRPr>
          </a:p>
          <a:p>
            <a:pPr algn="l" eaLnBrk="0" hangingPunct="0"/>
            <a:r>
              <a:rPr lang="en-GB" sz="2000" b="1" dirty="0">
                <a:latin typeface="Courier New" pitchFamily="49" charset="0"/>
              </a:rPr>
              <a:t>    </a:t>
            </a:r>
            <a:r>
              <a:rPr lang="en-GB" sz="2000" b="1" dirty="0" err="1" smtClean="0">
                <a:latin typeface="Courier New" pitchFamily="49" charset="0"/>
              </a:rPr>
              <a:t>yb</a:t>
            </a:r>
            <a:r>
              <a:rPr lang="en-GB" sz="2000" b="1" dirty="0" smtClean="0">
                <a:latin typeface="Courier New" pitchFamily="49" charset="0"/>
              </a:rPr>
              <a:t>(</a:t>
            </a:r>
            <a:r>
              <a:rPr lang="en-GB" sz="2000" b="1" dirty="0" err="1" smtClean="0">
                <a:latin typeface="Courier New" pitchFamily="49" charset="0"/>
              </a:rPr>
              <a:t>i</a:t>
            </a:r>
            <a:r>
              <a:rPr lang="en-GB" sz="2000" b="1" dirty="0" smtClean="0">
                <a:latin typeface="Courier New" pitchFamily="49" charset="0"/>
              </a:rPr>
              <a:t>)=</a:t>
            </a:r>
            <a:r>
              <a:rPr lang="en-GB" sz="2000" b="1" dirty="0" err="1" smtClean="0">
                <a:latin typeface="Courier New" pitchFamily="49" charset="0"/>
              </a:rPr>
              <a:t>yb</a:t>
            </a:r>
            <a:r>
              <a:rPr lang="en-GB" sz="2000" b="1" dirty="0" smtClean="0">
                <a:latin typeface="Courier New" pitchFamily="49" charset="0"/>
              </a:rPr>
              <a:t>(</a:t>
            </a:r>
            <a:r>
              <a:rPr lang="en-GB" sz="2000" b="1" dirty="0" err="1" smtClean="0">
                <a:latin typeface="Courier New" pitchFamily="49" charset="0"/>
              </a:rPr>
              <a:t>i</a:t>
            </a:r>
            <a:r>
              <a:rPr lang="en-GB" sz="2000" b="1" dirty="0">
                <a:latin typeface="Courier New" pitchFamily="49" charset="0"/>
              </a:rPr>
              <a:t>)+</a:t>
            </a:r>
            <a:r>
              <a:rPr lang="en-GB" sz="2000" b="1" dirty="0" err="1" smtClean="0">
                <a:solidFill>
                  <a:srgbClr val="3366FF"/>
                </a:solidFill>
                <a:latin typeface="Courier New" pitchFamily="49" charset="0"/>
              </a:rPr>
              <a:t>dt</a:t>
            </a:r>
            <a:r>
              <a:rPr lang="en-GB" sz="2000" b="1" dirty="0" smtClean="0">
                <a:latin typeface="Courier New" pitchFamily="49" charset="0"/>
              </a:rPr>
              <a:t>*</a:t>
            </a:r>
            <a:r>
              <a:rPr lang="en-GB" sz="2000" b="1" dirty="0" err="1" smtClean="0">
                <a:latin typeface="Courier New" pitchFamily="49" charset="0"/>
              </a:rPr>
              <a:t>xb</a:t>
            </a:r>
            <a:r>
              <a:rPr lang="en-GB" sz="2000" b="1" dirty="0" smtClean="0">
                <a:latin typeface="Courier New" pitchFamily="49" charset="0"/>
              </a:rPr>
              <a:t>(</a:t>
            </a:r>
            <a:r>
              <a:rPr lang="en-GB" sz="2000" b="1" dirty="0" err="1" smtClean="0">
                <a:latin typeface="Courier New" pitchFamily="49" charset="0"/>
              </a:rPr>
              <a:t>i</a:t>
            </a:r>
            <a:r>
              <a:rPr lang="en-GB" sz="2000" b="1" dirty="0">
                <a:latin typeface="Courier New" pitchFamily="49" charset="0"/>
              </a:rPr>
              <a:t>)</a:t>
            </a:r>
          </a:p>
          <a:p>
            <a:pPr algn="l" eaLnBrk="0" hangingPunct="0"/>
            <a:r>
              <a:rPr lang="en-GB" sz="2000" b="1" dirty="0">
                <a:latin typeface="Courier New" pitchFamily="49" charset="0"/>
              </a:rPr>
              <a:t>  ENDDO</a:t>
            </a:r>
            <a:endParaRPr lang="en-GB" sz="2000" b="1" dirty="0">
              <a:latin typeface="Comic Sans MS" pitchFamily="66"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bwMode="auto">
          <a:xfrm>
            <a:off x="457200" y="274638"/>
            <a:ext cx="8229600" cy="1143000"/>
          </a:xfrm>
          <a:prstGeom prst="rect">
            <a:avLst/>
          </a:prstGeom>
          <a:solidFill>
            <a:srgbClr val="FFFFFF"/>
          </a:solidFill>
          <a:ln>
            <a:miter lim="800000"/>
            <a:headEnd/>
            <a:tailEnd/>
          </a:ln>
        </p:spPr>
        <p:txBody>
          <a:bodyPr/>
          <a:lstStyle/>
          <a:p>
            <a:pPr eaLnBrk="1" hangingPunct="1"/>
            <a:r>
              <a:rPr lang="en-GB" sz="2800" u="sng" dirty="0" smtClean="0">
                <a:latin typeface="Helvetica" pitchFamily="34" charset="0"/>
              </a:rPr>
              <a:t>Conditional statements (“IF” statements)</a:t>
            </a:r>
          </a:p>
        </p:txBody>
      </p:sp>
      <p:sp>
        <p:nvSpPr>
          <p:cNvPr id="24579" name="Rectangle 3"/>
          <p:cNvSpPr>
            <a:spLocks noGrp="1" noChangeArrowheads="1"/>
          </p:cNvSpPr>
          <p:nvPr>
            <p:ph type="body" idx="1"/>
          </p:nvPr>
        </p:nvSpPr>
        <p:spPr bwMode="auto">
          <a:xfrm>
            <a:off x="463550" y="1735138"/>
            <a:ext cx="8089900" cy="33782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dirty="0" smtClean="0">
                <a:latin typeface="Helvetica" pitchFamily="34" charset="0"/>
              </a:rPr>
              <a:t>What we want is the adjoint of the statements which were actually executed in the direct model.</a:t>
            </a:r>
          </a:p>
          <a:p>
            <a:pPr eaLnBrk="1" hangingPunct="1"/>
            <a:endParaRPr lang="en-GB" sz="2400" dirty="0" smtClean="0">
              <a:latin typeface="Helvetica" pitchFamily="34" charset="0"/>
            </a:endParaRPr>
          </a:p>
          <a:p>
            <a:pPr eaLnBrk="1" hangingPunct="1"/>
            <a:r>
              <a:rPr lang="en-GB" sz="2400" dirty="0" smtClean="0">
                <a:latin typeface="Helvetica" pitchFamily="34" charset="0"/>
              </a:rPr>
              <a:t>We need to know which “branch” of the IF statement was executed</a:t>
            </a:r>
          </a:p>
          <a:p>
            <a:pPr eaLnBrk="1" hangingPunct="1"/>
            <a:endParaRPr lang="en-GB" sz="2400" dirty="0" smtClean="0">
              <a:latin typeface="Helvetica" pitchFamily="34" charset="0"/>
            </a:endParaRPr>
          </a:p>
          <a:p>
            <a:pPr eaLnBrk="1" hangingPunct="1"/>
            <a:r>
              <a:rPr lang="en-GB" sz="2400" dirty="0" smtClean="0">
                <a:latin typeface="Helvetica" pitchFamily="34" charset="0"/>
              </a:rPr>
              <a:t>The result of the conditional statement has to be stored: </a:t>
            </a:r>
            <a:r>
              <a:rPr lang="en-GB" sz="2400" b="1" dirty="0" smtClean="0">
                <a:latin typeface="Helvetica" pitchFamily="34" charset="0"/>
              </a:rPr>
              <a:t>it is part of the trajectory</a:t>
            </a:r>
            <a:r>
              <a:rPr lang="en-GB" sz="2400" dirty="0" smtClean="0">
                <a:latin typeface="Helvetica" pitchFamily="34" charset="0"/>
              </a:rPr>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3793" name="Group 129"/>
          <p:cNvGraphicFramePr>
            <a:graphicFrameLocks noGrp="1"/>
          </p:cNvGraphicFramePr>
          <p:nvPr/>
        </p:nvGraphicFramePr>
        <p:xfrm>
          <a:off x="323850" y="1266825"/>
          <a:ext cx="8496300" cy="4947848"/>
        </p:xfrm>
        <a:graphic>
          <a:graphicData uri="http://schemas.openxmlformats.org/drawingml/2006/table">
            <a:tbl>
              <a:tblPr/>
              <a:tblGrid>
                <a:gridCol w="4248150"/>
                <a:gridCol w="4248150"/>
              </a:tblGrid>
              <a:tr h="5048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Comic Sans MS" pitchFamily="66" charset="0"/>
                          <a:cs typeface="Times New Roman" pitchFamily="18" charset="0"/>
                        </a:rPr>
                        <a:t>Tangent linear code</a:t>
                      </a:r>
                      <a:endParaRPr kumimoji="0" lang="el-GR" sz="1800" b="0" i="0" u="none" strike="noStrike" cap="none" normalizeH="0" baseline="0" smtClean="0">
                        <a:ln>
                          <a:noFill/>
                        </a:ln>
                        <a:solidFill>
                          <a:schemeClr val="tx1"/>
                        </a:solidFill>
                        <a:effectLst/>
                        <a:latin typeface="Comic Sans MS" pitchFamily="66" charset="0"/>
                        <a:cs typeface="Times New Roman" pitchFamily="18"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Comic Sans MS" pitchFamily="66" charset="0"/>
                        </a:rPr>
                        <a:t>Adjoint code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 = 0</a:t>
                      </a:r>
                      <a:endParaRPr kumimoji="0" lang="el-GR" sz="2000" b="0" i="0" u="none" strike="noStrike" cap="none" normalizeH="0" baseline="0" smtClean="0">
                        <a:ln>
                          <a:noFill/>
                        </a:ln>
                        <a:solidFill>
                          <a:schemeClr val="tx1"/>
                        </a:solidFill>
                        <a:effectLst/>
                        <a:latin typeface="Times New Roman" pitchFamily="18" charset="0"/>
                        <a:cs typeface="Times New Roman" pitchFamily="18" charset="0"/>
                      </a:endParaRP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0</a:t>
                      </a:r>
                      <a:endParaRPr kumimoji="0" lang="en-GB" sz="2000" b="0" i="0" u="none" strike="noStrike" cap="none" normalizeH="0" baseline="0" smtClean="0">
                        <a:ln>
                          <a:noFill/>
                        </a:ln>
                        <a:solidFill>
                          <a:schemeClr val="tx1"/>
                        </a:solidFill>
                        <a:effectLst/>
                        <a:latin typeface="Times New Roman" pitchFamily="18" charset="0"/>
                      </a:endParaRP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2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 </a:t>
                      </a: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0</a:t>
                      </a: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97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smtClean="0">
                        <a:ln>
                          <a:noFill/>
                        </a:ln>
                        <a:solidFill>
                          <a:schemeClr val="tx1"/>
                        </a:solidFill>
                        <a:effectLst/>
                        <a:latin typeface="Times New Roman" pitchFamily="18" charset="0"/>
                      </a:endParaRP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z</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n-GB" sz="2000" b="0" i="0" u="none" strike="noStrike" cap="none" normalizeH="0" baseline="0" smtClean="0">
                        <a:ln>
                          <a:noFill/>
                        </a:ln>
                        <a:solidFill>
                          <a:schemeClr val="tx1"/>
                        </a:solidFill>
                        <a:effectLst/>
                        <a:latin typeface="Times New Roman" pitchFamily="18" charset="0"/>
                      </a:endParaRP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47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do k = 1, 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x(k)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x(k</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1)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end do</a:t>
                      </a: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do k = </a:t>
                      </a:r>
                      <a:r>
                        <a:rPr kumimoji="0" lang="en-GB" sz="2000" b="0" i="0" u="none" strike="noStrike" cap="none" normalizeH="0" baseline="0" smtClean="0">
                          <a:ln>
                            <a:noFill/>
                          </a:ln>
                          <a:solidFill>
                            <a:srgbClr val="FF3300"/>
                          </a:solidFill>
                          <a:effectLst/>
                          <a:latin typeface="Times New Roman" pitchFamily="18" charset="0"/>
                        </a:rPr>
                        <a:t>N, 1, </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sym typeface="Symbol" pitchFamily="18" charset="2"/>
                        </a:rPr>
                        <a:t></a:t>
                      </a:r>
                      <a:r>
                        <a:rPr kumimoji="0" lang="en-GB" sz="2000" b="0" i="0" u="none" strike="noStrike" cap="none" normalizeH="0" baseline="0" smtClean="0">
                          <a:ln>
                            <a:noFill/>
                          </a:ln>
                          <a:solidFill>
                            <a:srgbClr val="FF3300"/>
                          </a:solidFill>
                          <a:effectLst/>
                          <a:latin typeface="Times New Roman" pitchFamily="18" charset="0"/>
                        </a:rPr>
                        <a:t> 1  (Reverse the loop!)</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 </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1</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1)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 ) =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y</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 + B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(k) = 0</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end do</a:t>
                      </a:r>
                      <a:endParaRPr kumimoji="0" lang="en-GB" sz="2000" b="0" i="0" u="none" strike="noStrike" cap="none" normalizeH="0" baseline="0" smtClean="0">
                        <a:ln>
                          <a:noFill/>
                        </a:ln>
                        <a:solidFill>
                          <a:schemeClr val="tx1"/>
                        </a:solidFill>
                        <a:effectLst/>
                        <a:latin typeface="Times New Roman" pitchFamily="18" charset="0"/>
                      </a:endParaRP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if (</a:t>
                      </a:r>
                      <a:r>
                        <a:rPr kumimoji="0" lang="en-GB" sz="2000" b="0" i="1" u="none" strike="noStrike" cap="none" normalizeH="0" baseline="0" smtClean="0">
                          <a:ln>
                            <a:noFill/>
                          </a:ln>
                          <a:solidFill>
                            <a:schemeClr val="tx1"/>
                          </a:solidFill>
                          <a:effectLst/>
                          <a:latin typeface="Times New Roman" pitchFamily="18" charset="0"/>
                        </a:rPr>
                        <a:t>condition</a:t>
                      </a:r>
                      <a:r>
                        <a:rPr kumimoji="0" lang="en-GB" sz="2000" b="0" i="0" u="none" strike="noStrike" cap="none" normalizeH="0" baseline="0" smtClean="0">
                          <a:ln>
                            <a:noFill/>
                          </a:ln>
                          <a:solidFill>
                            <a:schemeClr val="tx1"/>
                          </a:solidFill>
                          <a:effectLst/>
                          <a:latin typeface="Times New Roman" pitchFamily="18" charset="0"/>
                        </a:rPr>
                        <a:t>)  </a:t>
                      </a:r>
                      <a:r>
                        <a:rPr kumimoji="0" lang="en-GB" sz="2000" b="0" i="1" u="none" strike="noStrike" cap="none" normalizeH="0" baseline="0" smtClean="0">
                          <a:ln>
                            <a:noFill/>
                          </a:ln>
                          <a:solidFill>
                            <a:schemeClr val="tx1"/>
                          </a:solidFill>
                          <a:effectLst/>
                          <a:latin typeface="Times New Roman" pitchFamily="18" charset="0"/>
                        </a:rPr>
                        <a:t>tangent linear code</a:t>
                      </a: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rPr>
                        <a:t>if (</a:t>
                      </a:r>
                      <a:r>
                        <a:rPr kumimoji="0" lang="en-GB" sz="2000" b="0" i="1" u="none" strike="noStrike" cap="none" normalizeH="0" baseline="0" smtClean="0">
                          <a:ln>
                            <a:noFill/>
                          </a:ln>
                          <a:solidFill>
                            <a:schemeClr val="tx1"/>
                          </a:solidFill>
                          <a:effectLst/>
                          <a:latin typeface="Times New Roman" pitchFamily="18" charset="0"/>
                        </a:rPr>
                        <a:t>condition</a:t>
                      </a:r>
                      <a:r>
                        <a:rPr kumimoji="0" lang="en-GB" sz="2000" b="0" i="0" u="none" strike="noStrike" cap="none" normalizeH="0" baseline="0" smtClean="0">
                          <a:ln>
                            <a:noFill/>
                          </a:ln>
                          <a:solidFill>
                            <a:schemeClr val="tx1"/>
                          </a:solidFill>
                          <a:effectLst/>
                          <a:latin typeface="Times New Roman" pitchFamily="18" charset="0"/>
                        </a:rPr>
                        <a:t>) </a:t>
                      </a:r>
                      <a:r>
                        <a:rPr kumimoji="0" lang="en-GB" sz="2000" b="0" i="1" u="none" strike="noStrike" cap="none" normalizeH="0" baseline="0" smtClean="0">
                          <a:ln>
                            <a:noFill/>
                          </a:ln>
                          <a:solidFill>
                            <a:schemeClr val="tx1"/>
                          </a:solidFill>
                          <a:effectLst/>
                          <a:latin typeface="Times New Roman" pitchFamily="18" charset="0"/>
                        </a:rPr>
                        <a:t>adjoint code</a:t>
                      </a: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25" name="Text Box 28"/>
          <p:cNvSpPr txBox="1">
            <a:spLocks noChangeArrowheads="1"/>
          </p:cNvSpPr>
          <p:nvPr/>
        </p:nvSpPr>
        <p:spPr bwMode="auto">
          <a:xfrm>
            <a:off x="1258888" y="188913"/>
            <a:ext cx="7037387" cy="396875"/>
          </a:xfrm>
          <a:prstGeom prst="rect">
            <a:avLst/>
          </a:prstGeom>
          <a:noFill/>
          <a:ln w="31750">
            <a:noFill/>
            <a:miter lim="800000"/>
            <a:headEnd/>
            <a:tailEnd/>
          </a:ln>
        </p:spPr>
        <p:txBody>
          <a:bodyPr wrap="none">
            <a:spAutoFit/>
          </a:bodyPr>
          <a:lstStyle/>
          <a:p>
            <a:pPr algn="l"/>
            <a:r>
              <a:rPr lang="en-GB" sz="2000" b="1" u="sng">
                <a:latin typeface="Helvetica" pitchFamily="34" charset="0"/>
              </a:rPr>
              <a:t>Summary of basic rules for line-by-line adjoint coding (1)</a:t>
            </a:r>
          </a:p>
        </p:txBody>
      </p:sp>
      <p:sp>
        <p:nvSpPr>
          <p:cNvPr id="25626" name="Text Box 126"/>
          <p:cNvSpPr txBox="1">
            <a:spLocks noChangeArrowheads="1"/>
          </p:cNvSpPr>
          <p:nvPr/>
        </p:nvSpPr>
        <p:spPr bwMode="auto">
          <a:xfrm>
            <a:off x="611188" y="6272213"/>
            <a:ext cx="7921625" cy="336550"/>
          </a:xfrm>
          <a:prstGeom prst="rect">
            <a:avLst/>
          </a:prstGeom>
          <a:noFill/>
          <a:ln w="9525">
            <a:noFill/>
            <a:miter lim="800000"/>
            <a:headEnd/>
            <a:tailEnd/>
          </a:ln>
        </p:spPr>
        <p:txBody>
          <a:bodyPr>
            <a:spAutoFit/>
          </a:bodyPr>
          <a:lstStyle/>
          <a:p>
            <a:r>
              <a:rPr lang="en-GB" sz="1600" b="1" dirty="0">
                <a:solidFill>
                  <a:srgbClr val="FF0000"/>
                </a:solidFill>
                <a:latin typeface="Helvetica" pitchFamily="34" charset="0"/>
              </a:rPr>
              <a:t>And do not forget to initialize local adjoint variables to zero !</a:t>
            </a:r>
            <a:r>
              <a:rPr lang="en-GB" sz="1600" b="1" dirty="0">
                <a:solidFill>
                  <a:srgbClr val="FF0000"/>
                </a:solidFill>
                <a:latin typeface="Comic Sans MS" pitchFamily="66" charset="0"/>
              </a:rPr>
              <a:t> </a:t>
            </a:r>
          </a:p>
        </p:txBody>
      </p:sp>
      <p:sp>
        <p:nvSpPr>
          <p:cNvPr id="25627" name="Text Box 130"/>
          <p:cNvSpPr txBox="1">
            <a:spLocks noChangeArrowheads="1"/>
          </p:cNvSpPr>
          <p:nvPr/>
        </p:nvSpPr>
        <p:spPr bwMode="auto">
          <a:xfrm>
            <a:off x="107950" y="728663"/>
            <a:ext cx="8856663" cy="366712"/>
          </a:xfrm>
          <a:prstGeom prst="rect">
            <a:avLst/>
          </a:prstGeom>
          <a:noFill/>
          <a:ln w="9525">
            <a:noFill/>
            <a:miter lim="800000"/>
            <a:headEnd/>
            <a:tailEnd/>
          </a:ln>
        </p:spPr>
        <p:txBody>
          <a:bodyPr>
            <a:spAutoFit/>
          </a:bodyPr>
          <a:lstStyle/>
          <a:p>
            <a:r>
              <a:rPr lang="en-GB" sz="1800">
                <a:solidFill>
                  <a:srgbClr val="FF3300"/>
                </a:solidFill>
                <a:latin typeface="Helvetica" pitchFamily="34" charset="0"/>
              </a:rPr>
              <a:t>Adjoint statements are derived from tangent linear ones in a reversed order</a:t>
            </a:r>
            <a:r>
              <a:rPr lang="en-GB" sz="1600" b="1">
                <a:solidFill>
                  <a:srgbClr val="FF3300"/>
                </a:solidFill>
                <a:latin typeface="Helvetica" pitchFamily="34" charset="0"/>
              </a:rPr>
              <a:t> </a:t>
            </a:r>
          </a:p>
        </p:txBody>
      </p:sp>
      <p:sp>
        <p:nvSpPr>
          <p:cNvPr id="25628" name="Line 132"/>
          <p:cNvSpPr>
            <a:spLocks noChangeShapeType="1"/>
          </p:cNvSpPr>
          <p:nvPr/>
        </p:nvSpPr>
        <p:spPr bwMode="auto">
          <a:xfrm flipV="1">
            <a:off x="4427538" y="4724400"/>
            <a:ext cx="431800" cy="360363"/>
          </a:xfrm>
          <a:prstGeom prst="line">
            <a:avLst/>
          </a:prstGeom>
          <a:noFill/>
          <a:ln w="19050">
            <a:solidFill>
              <a:schemeClr val="tx1"/>
            </a:solidFill>
            <a:round/>
            <a:headEnd/>
            <a:tailEnd type="triangle" w="med" len="med"/>
          </a:ln>
        </p:spPr>
        <p:txBody>
          <a:bodyPr/>
          <a:lstStyle/>
          <a:p>
            <a:endParaRPr lang="en-GB"/>
          </a:p>
        </p:txBody>
      </p:sp>
      <p:sp>
        <p:nvSpPr>
          <p:cNvPr id="25629" name="Text Box 133"/>
          <p:cNvSpPr txBox="1">
            <a:spLocks noChangeArrowheads="1"/>
          </p:cNvSpPr>
          <p:nvPr/>
        </p:nvSpPr>
        <p:spPr bwMode="auto">
          <a:xfrm>
            <a:off x="1763713" y="5084763"/>
            <a:ext cx="2970212" cy="536575"/>
          </a:xfrm>
          <a:prstGeom prst="rect">
            <a:avLst/>
          </a:prstGeom>
          <a:noFill/>
          <a:ln w="19050">
            <a:solidFill>
              <a:schemeClr val="tx1"/>
            </a:solidFill>
            <a:miter lim="800000"/>
            <a:headEnd/>
            <a:tailEnd/>
          </a:ln>
        </p:spPr>
        <p:txBody>
          <a:bodyPr wrap="none">
            <a:spAutoFit/>
          </a:bodyPr>
          <a:lstStyle/>
          <a:p>
            <a:pPr algn="l"/>
            <a:r>
              <a:rPr lang="en-GB" sz="1400" b="1">
                <a:latin typeface="Helvetica" pitchFamily="34" charset="0"/>
              </a:rPr>
              <a:t>Order of operations is important </a:t>
            </a:r>
          </a:p>
          <a:p>
            <a:pPr algn="l"/>
            <a:r>
              <a:rPr lang="en-GB" sz="1400" b="1">
                <a:latin typeface="Helvetica" pitchFamily="34" charset="0"/>
              </a:rPr>
              <a:t>when variable is updated!</a:t>
            </a:r>
            <a:r>
              <a:rPr lang="en-GB" sz="1400">
                <a:latin typeface="Helvetica" pitchFamily="34" charset="0"/>
              </a:rPr>
              <a:t> </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4740" name="Group 52"/>
          <p:cNvGraphicFramePr>
            <a:graphicFrameLocks noGrp="1"/>
          </p:cNvGraphicFramePr>
          <p:nvPr/>
        </p:nvGraphicFramePr>
        <p:xfrm>
          <a:off x="323850" y="1341438"/>
          <a:ext cx="8496300" cy="3770118"/>
        </p:xfrm>
        <a:graphic>
          <a:graphicData uri="http://schemas.openxmlformats.org/drawingml/2006/table">
            <a:tbl>
              <a:tblPr/>
              <a:tblGrid>
                <a:gridCol w="4248150"/>
                <a:gridCol w="4248150"/>
              </a:tblGrid>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dirty="0" smtClean="0">
                          <a:ln>
                            <a:noFill/>
                          </a:ln>
                          <a:solidFill>
                            <a:schemeClr val="tx1"/>
                          </a:solidFill>
                          <a:effectLst/>
                          <a:latin typeface="Helvetica" pitchFamily="34" charset="0"/>
                          <a:cs typeface="Times New Roman" pitchFamily="18" charset="0"/>
                        </a:rPr>
                        <a:t>Tangent linear code</a:t>
                      </a:r>
                      <a:endParaRPr kumimoji="0" lang="el-GR" sz="1800" b="0" i="0" u="none" strike="noStrike" cap="none" normalizeH="0" baseline="0" dirty="0" smtClean="0">
                        <a:ln>
                          <a:noFill/>
                        </a:ln>
                        <a:solidFill>
                          <a:schemeClr val="tx1"/>
                        </a:solidFill>
                        <a:effectLst/>
                        <a:latin typeface="Helvetica" pitchFamily="34" charset="0"/>
                        <a:cs typeface="Times New Roman" pitchFamily="18" charset="0"/>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Helvetica" pitchFamily="34" charset="0"/>
                        </a:rPr>
                        <a:t>Trajectory and adjoint code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if (</a:t>
                      </a:r>
                      <a:r>
                        <a:rPr kumimoji="0" lang="en-GB" sz="2000" b="0" i="0" u="none" strike="noStrike" cap="none" normalizeH="0" baseline="0" dirty="0" smtClean="0">
                          <a:ln>
                            <a:noFill/>
                          </a:ln>
                          <a:solidFill>
                            <a:srgbClr val="FF3300"/>
                          </a:solidFill>
                          <a:effectLst/>
                          <a:latin typeface="Times New Roman" pitchFamily="18" charset="0"/>
                          <a:cs typeface="Times New Roman" pitchFamily="18" charset="0"/>
                        </a:rPr>
                        <a:t>x </a:t>
                      </a: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&gt; x0) then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l-GR" sz="2000" b="0" i="0" u="none" strike="noStrike" cap="none" normalizeH="0" baseline="0" dirty="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x = A </a:t>
                      </a:r>
                      <a:r>
                        <a:rPr kumimoji="0" lang="el-GR" sz="2000" b="0" i="0" u="none" strike="noStrike" cap="none" normalizeH="0" baseline="0" dirty="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x / </a:t>
                      </a:r>
                      <a:r>
                        <a:rPr kumimoji="0" lang="en-GB" sz="2000" b="0" i="0" u="none" strike="noStrike" cap="none" normalizeH="0" baseline="0" dirty="0" smtClean="0">
                          <a:ln>
                            <a:noFill/>
                          </a:ln>
                          <a:solidFill>
                            <a:srgbClr val="FF3300"/>
                          </a:solidFill>
                          <a:effectLst/>
                          <a:latin typeface="Times New Roman" pitchFamily="18" charset="0"/>
                          <a:cs typeface="Times New Roman" pitchFamily="18" charset="0"/>
                        </a:rPr>
                        <a:t>x</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   x = A Log(x)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cs typeface="Times New Roman" pitchFamily="18" charset="0"/>
                        </a:rPr>
                        <a:t>end if</a:t>
                      </a:r>
                      <a:endParaRPr kumimoji="0" lang="el-GR"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180000" marR="90000" marT="18000" marB="18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Trajectory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x</a:t>
                      </a:r>
                      <a:r>
                        <a:rPr kumimoji="0" lang="en-GB" sz="2000" b="0" i="0" u="none" strike="noStrike" cap="none" normalizeH="0" baseline="-25000" smtClean="0">
                          <a:ln>
                            <a:noFill/>
                          </a:ln>
                          <a:solidFill>
                            <a:srgbClr val="FF3300"/>
                          </a:solidFill>
                          <a:effectLst/>
                          <a:latin typeface="Times New Roman" pitchFamily="18" charset="0"/>
                          <a:cs typeface="Times New Roman" pitchFamily="18" charset="0"/>
                        </a:rPr>
                        <a:t>store </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 x     (storage for use in adjoint)</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if (</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x </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&gt; x0) then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x = A Log(</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x</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end if</a:t>
                      </a:r>
                      <a:endParaRPr kumimoji="0" lang="el-G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Adjoint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if (</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x</a:t>
                      </a:r>
                      <a:r>
                        <a:rPr kumimoji="0" lang="en-GB" sz="2000" b="0" i="0" u="none" strike="noStrike" cap="none" normalizeH="0" baseline="-25000" smtClean="0">
                          <a:ln>
                            <a:noFill/>
                          </a:ln>
                          <a:solidFill>
                            <a:srgbClr val="FF3300"/>
                          </a:solidFill>
                          <a:effectLst/>
                          <a:latin typeface="Times New Roman" pitchFamily="18" charset="0"/>
                          <a:cs typeface="Times New Roman" pitchFamily="18" charset="0"/>
                        </a:rPr>
                        <a:t>store</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&gt; x0) then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 </a:t>
                      </a:r>
                      <a:r>
                        <a:rPr kumimoji="0" lang="el-GR" sz="2000" b="0" i="0" u="none" strike="noStrike" cap="none" normalizeH="0" baseline="0" smtClean="0">
                          <a:ln>
                            <a:noFill/>
                          </a:ln>
                          <a:solidFill>
                            <a:schemeClr val="tx1"/>
                          </a:solidFill>
                          <a:effectLst/>
                          <a:latin typeface="Times New Roman" pitchFamily="18" charset="0"/>
                          <a:cs typeface="Times New Roman" pitchFamily="18" charset="0"/>
                        </a:rPr>
                        <a:t>δ</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x</a:t>
                      </a:r>
                      <a:r>
                        <a:rPr kumimoji="0" lang="en-GB" sz="20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 </a:t>
                      </a:r>
                      <a:r>
                        <a:rPr kumimoji="0" lang="en-GB" sz="2000" b="0" i="0" u="none" strike="noStrike" cap="none" normalizeH="0" baseline="0" smtClean="0">
                          <a:ln>
                            <a:noFill/>
                          </a:ln>
                          <a:solidFill>
                            <a:srgbClr val="FF3300"/>
                          </a:solidFill>
                          <a:effectLst/>
                          <a:latin typeface="Times New Roman" pitchFamily="18" charset="0"/>
                          <a:cs typeface="Times New Roman" pitchFamily="18" charset="0"/>
                        </a:rPr>
                        <a:t>x</a:t>
                      </a:r>
                      <a:r>
                        <a:rPr kumimoji="0" lang="en-GB" sz="2000" b="0" i="0" u="none" strike="noStrike" cap="none" normalizeH="0" baseline="-25000" smtClean="0">
                          <a:ln>
                            <a:noFill/>
                          </a:ln>
                          <a:solidFill>
                            <a:srgbClr val="FF3300"/>
                          </a:solidFill>
                          <a:effectLst/>
                          <a:latin typeface="Times New Roman" pitchFamily="18" charset="0"/>
                          <a:cs typeface="Times New Roman" pitchFamily="18" charset="0"/>
                        </a:rPr>
                        <a:t>store</a:t>
                      </a:r>
                      <a:endParaRPr kumimoji="0" lang="en-GB" sz="2000" b="0" i="0" u="none" strike="noStrike" cap="none" normalizeH="0" baseline="30000" smtClean="0">
                        <a:ln>
                          <a:noFill/>
                        </a:ln>
                        <a:solidFill>
                          <a:srgbClr val="FF3300"/>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end if</a:t>
                      </a:r>
                    </a:p>
                  </a:txBody>
                  <a:tcPr marL="180000" marR="90000" marT="18000" marB="18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637" name="Text Box 25"/>
          <p:cNvSpPr txBox="1">
            <a:spLocks noChangeArrowheads="1"/>
          </p:cNvSpPr>
          <p:nvPr/>
        </p:nvSpPr>
        <p:spPr bwMode="auto">
          <a:xfrm>
            <a:off x="1135063" y="188913"/>
            <a:ext cx="7037387" cy="396875"/>
          </a:xfrm>
          <a:prstGeom prst="rect">
            <a:avLst/>
          </a:prstGeom>
          <a:noFill/>
          <a:ln w="31750">
            <a:noFill/>
            <a:miter lim="800000"/>
            <a:headEnd/>
            <a:tailEnd/>
          </a:ln>
        </p:spPr>
        <p:txBody>
          <a:bodyPr wrap="none">
            <a:spAutoFit/>
          </a:bodyPr>
          <a:lstStyle/>
          <a:p>
            <a:pPr algn="l"/>
            <a:r>
              <a:rPr lang="en-GB" sz="2000" b="1" u="sng">
                <a:latin typeface="Helvetica" pitchFamily="34" charset="0"/>
              </a:rPr>
              <a:t>Summary of basic rules for line-by-line adjoint coding (2)</a:t>
            </a:r>
          </a:p>
        </p:txBody>
      </p:sp>
      <p:sp>
        <p:nvSpPr>
          <p:cNvPr id="26638" name="Text Box 31"/>
          <p:cNvSpPr txBox="1">
            <a:spLocks noChangeArrowheads="1"/>
          </p:cNvSpPr>
          <p:nvPr/>
        </p:nvSpPr>
        <p:spPr bwMode="auto">
          <a:xfrm>
            <a:off x="303213" y="5157788"/>
            <a:ext cx="8589962" cy="1400383"/>
          </a:xfrm>
          <a:prstGeom prst="rect">
            <a:avLst/>
          </a:prstGeom>
          <a:noFill/>
          <a:ln w="9525">
            <a:noFill/>
            <a:miter lim="800000"/>
            <a:headEnd/>
            <a:tailEnd/>
          </a:ln>
        </p:spPr>
        <p:txBody>
          <a:bodyPr>
            <a:spAutoFit/>
          </a:bodyPr>
          <a:lstStyle/>
          <a:p>
            <a:pPr marL="457200" indent="-457200" algn="just"/>
            <a:r>
              <a:rPr lang="en-GB" sz="1700" u="sng" dirty="0">
                <a:latin typeface="Helvetica" pitchFamily="34" charset="0"/>
              </a:rPr>
              <a:t>The most common sources of error in </a:t>
            </a:r>
            <a:r>
              <a:rPr lang="en-GB" sz="1700" u="sng" dirty="0" err="1">
                <a:latin typeface="Helvetica" pitchFamily="34" charset="0"/>
              </a:rPr>
              <a:t>adjoint</a:t>
            </a:r>
            <a:r>
              <a:rPr lang="en-GB" sz="1700" u="sng" dirty="0">
                <a:latin typeface="Helvetica" pitchFamily="34" charset="0"/>
              </a:rPr>
              <a:t> coding are:</a:t>
            </a:r>
          </a:p>
          <a:p>
            <a:pPr marL="457200" indent="-457200" algn="just">
              <a:buFontTx/>
              <a:buAutoNum type="arabicParenR"/>
            </a:pPr>
            <a:r>
              <a:rPr lang="en-GB" sz="1700" dirty="0">
                <a:latin typeface="Helvetica" pitchFamily="34" charset="0"/>
              </a:rPr>
              <a:t>Pure coding errors</a:t>
            </a:r>
          </a:p>
          <a:p>
            <a:pPr marL="457200" indent="-457200" algn="just">
              <a:buFontTx/>
              <a:buAutoNum type="arabicParenR"/>
            </a:pPr>
            <a:r>
              <a:rPr lang="en-GB" sz="1700" dirty="0">
                <a:latin typeface="Helvetica" pitchFamily="34" charset="0"/>
              </a:rPr>
              <a:t>Forgotten initialization of local </a:t>
            </a:r>
            <a:r>
              <a:rPr lang="en-GB" sz="1700" dirty="0" err="1">
                <a:latin typeface="Helvetica" pitchFamily="34" charset="0"/>
              </a:rPr>
              <a:t>adjoint</a:t>
            </a:r>
            <a:r>
              <a:rPr lang="en-GB" sz="1700" dirty="0">
                <a:latin typeface="Helvetica" pitchFamily="34" charset="0"/>
              </a:rPr>
              <a:t> variables to zero</a:t>
            </a:r>
          </a:p>
          <a:p>
            <a:pPr marL="457200" indent="-457200" algn="just">
              <a:buFontTx/>
              <a:buAutoNum type="arabicParenR"/>
            </a:pPr>
            <a:r>
              <a:rPr lang="en-GB" sz="1700" dirty="0">
                <a:latin typeface="Helvetica" pitchFamily="34" charset="0"/>
              </a:rPr>
              <a:t>Mismatching trajectories in tangent linear and </a:t>
            </a:r>
            <a:r>
              <a:rPr lang="en-GB" sz="1700" dirty="0" err="1">
                <a:latin typeface="Helvetica" pitchFamily="34" charset="0"/>
              </a:rPr>
              <a:t>adjoint</a:t>
            </a:r>
            <a:r>
              <a:rPr lang="en-GB" sz="1700" dirty="0">
                <a:latin typeface="Helvetica" pitchFamily="34" charset="0"/>
              </a:rPr>
              <a:t> (even slightly)</a:t>
            </a:r>
          </a:p>
          <a:p>
            <a:pPr marL="457200" indent="-457200" algn="just">
              <a:buFontTx/>
              <a:buAutoNum type="arabicParenR"/>
            </a:pPr>
            <a:r>
              <a:rPr lang="en-GB" sz="1700" dirty="0">
                <a:latin typeface="Helvetica" pitchFamily="34" charset="0"/>
              </a:rPr>
              <a:t>Bad identification of trajectory updates</a:t>
            </a:r>
          </a:p>
        </p:txBody>
      </p:sp>
      <p:sp>
        <p:nvSpPr>
          <p:cNvPr id="26639" name="Text Box 33"/>
          <p:cNvSpPr txBox="1">
            <a:spLocks noChangeArrowheads="1"/>
          </p:cNvSpPr>
          <p:nvPr/>
        </p:nvSpPr>
        <p:spPr bwMode="auto">
          <a:xfrm>
            <a:off x="277813" y="692150"/>
            <a:ext cx="8588375" cy="641350"/>
          </a:xfrm>
          <a:prstGeom prst="rect">
            <a:avLst/>
          </a:prstGeom>
          <a:noFill/>
          <a:ln w="9525">
            <a:noFill/>
            <a:miter lim="800000"/>
            <a:headEnd/>
            <a:tailEnd/>
          </a:ln>
        </p:spPr>
        <p:txBody>
          <a:bodyPr>
            <a:spAutoFit/>
          </a:bodyPr>
          <a:lstStyle/>
          <a:p>
            <a:pPr algn="l"/>
            <a:r>
              <a:rPr lang="en-GB" sz="1800" dirty="0">
                <a:latin typeface="Helvetica" pitchFamily="34" charset="0"/>
              </a:rPr>
              <a:t>To save memory, the trajectory can be recomputed just before the adjoint </a:t>
            </a:r>
            <a:r>
              <a:rPr lang="en-GB" sz="1800" dirty="0" smtClean="0">
                <a:latin typeface="Helvetica" pitchFamily="34" charset="0"/>
              </a:rPr>
              <a:t>calculations (again it depends on the complexity of the model).</a:t>
            </a:r>
            <a:endParaRPr lang="en-GB" sz="1800" dirty="0">
              <a:latin typeface="Helvetica" pitchFamily="34"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bwMode="auto">
          <a:xfrm>
            <a:off x="457200" y="116632"/>
            <a:ext cx="8229600" cy="777875"/>
          </a:xfrm>
          <a:prstGeom prst="rect">
            <a:avLst/>
          </a:prstGeom>
          <a:solidFill>
            <a:srgbClr val="FFFFFF"/>
          </a:solidFill>
          <a:ln>
            <a:miter lim="800000"/>
            <a:headEnd/>
            <a:tailEnd/>
          </a:ln>
        </p:spPr>
        <p:txBody>
          <a:bodyPr/>
          <a:lstStyle/>
          <a:p>
            <a:pPr eaLnBrk="1" hangingPunct="1"/>
            <a:r>
              <a:rPr lang="en-GB" sz="2400" b="1" u="sng" dirty="0" smtClean="0">
                <a:latin typeface="Helvetica" pitchFamily="34" charset="0"/>
              </a:rPr>
              <a:t>More facts about </a:t>
            </a:r>
            <a:r>
              <a:rPr lang="en-GB" sz="2400" b="1" u="sng" dirty="0" err="1" smtClean="0">
                <a:latin typeface="Helvetica" pitchFamily="34" charset="0"/>
              </a:rPr>
              <a:t>adjoints</a:t>
            </a:r>
            <a:endParaRPr lang="en-GB" sz="2400" b="1" u="sng" dirty="0" smtClean="0">
              <a:latin typeface="Helvetica" pitchFamily="34" charset="0"/>
            </a:endParaRPr>
          </a:p>
        </p:txBody>
      </p:sp>
      <p:sp>
        <p:nvSpPr>
          <p:cNvPr id="27651" name="Rectangle 3"/>
          <p:cNvSpPr>
            <a:spLocks noGrp="1" noChangeArrowheads="1"/>
          </p:cNvSpPr>
          <p:nvPr>
            <p:ph type="body" idx="1"/>
          </p:nvPr>
        </p:nvSpPr>
        <p:spPr bwMode="auto">
          <a:xfrm>
            <a:off x="250825" y="806152"/>
            <a:ext cx="8370888" cy="57912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90000"/>
              </a:lnSpc>
            </a:pPr>
            <a:r>
              <a:rPr lang="en-GB" sz="2000" dirty="0" smtClean="0">
                <a:latin typeface="Helvetica" pitchFamily="34" charset="0"/>
              </a:rPr>
              <a:t>The adjoint always exists and it is unique, assuming spaces of finite dimension. Hence, coding the adjoint does not raise questions about its existence, only questions related to the technical implementation.</a:t>
            </a:r>
          </a:p>
          <a:p>
            <a:pPr eaLnBrk="1" hangingPunct="1">
              <a:lnSpc>
                <a:spcPct val="90000"/>
              </a:lnSpc>
            </a:pPr>
            <a:endParaRPr lang="en-GB" sz="2000" dirty="0" smtClean="0">
              <a:latin typeface="Helvetica" pitchFamily="34" charset="0"/>
            </a:endParaRPr>
          </a:p>
          <a:p>
            <a:pPr eaLnBrk="1" hangingPunct="1">
              <a:lnSpc>
                <a:spcPct val="90000"/>
              </a:lnSpc>
            </a:pPr>
            <a:r>
              <a:rPr lang="en-GB" sz="2000" dirty="0" smtClean="0">
                <a:latin typeface="Helvetica" pitchFamily="34" charset="0"/>
              </a:rPr>
              <a:t>In the meteorological literature, the term </a:t>
            </a:r>
            <a:r>
              <a:rPr lang="en-GB" sz="2000" i="1" dirty="0" smtClean="0">
                <a:latin typeface="Helvetica" pitchFamily="34" charset="0"/>
              </a:rPr>
              <a:t>adjoint</a:t>
            </a:r>
            <a:r>
              <a:rPr lang="en-GB" sz="2000" dirty="0" smtClean="0">
                <a:latin typeface="Helvetica" pitchFamily="34" charset="0"/>
              </a:rPr>
              <a:t> is often improperly used to denote the adjoint of the tangent linear of a non-linear operator. In reality, the adjoint can be defined for any linear operator. One must be aware that discussions about the </a:t>
            </a:r>
            <a:r>
              <a:rPr lang="en-GB" sz="2000" i="1" dirty="0" smtClean="0">
                <a:latin typeface="Helvetica" pitchFamily="34" charset="0"/>
              </a:rPr>
              <a:t>existence of the adjoint</a:t>
            </a:r>
            <a:r>
              <a:rPr lang="en-GB" sz="2000" dirty="0" smtClean="0">
                <a:latin typeface="Helvetica" pitchFamily="34" charset="0"/>
              </a:rPr>
              <a:t> usually should address the existence of the tangent linear model.</a:t>
            </a:r>
          </a:p>
          <a:p>
            <a:pPr eaLnBrk="1" hangingPunct="1">
              <a:lnSpc>
                <a:spcPct val="90000"/>
              </a:lnSpc>
            </a:pPr>
            <a:endParaRPr lang="en-GB" sz="2000" dirty="0" smtClean="0">
              <a:latin typeface="Helvetica" pitchFamily="34" charset="0"/>
            </a:endParaRPr>
          </a:p>
          <a:p>
            <a:pPr eaLnBrk="1" hangingPunct="1">
              <a:lnSpc>
                <a:spcPct val="90000"/>
              </a:lnSpc>
            </a:pPr>
            <a:r>
              <a:rPr lang="en-GB" sz="2000" dirty="0" smtClean="0">
                <a:latin typeface="Helvetica" pitchFamily="34" charset="0"/>
              </a:rPr>
              <a:t>Without re-computation, the cost of the TL is usually about 1.5 times that of the non-linear code, the cost of the adjoint between 2 and 3 times.</a:t>
            </a:r>
          </a:p>
          <a:p>
            <a:pPr eaLnBrk="1" hangingPunct="1">
              <a:lnSpc>
                <a:spcPct val="90000"/>
              </a:lnSpc>
            </a:pPr>
            <a:endParaRPr lang="en-GB" sz="2000" dirty="0" smtClean="0">
              <a:latin typeface="Helvetica" pitchFamily="34" charset="0"/>
            </a:endParaRPr>
          </a:p>
          <a:p>
            <a:pPr eaLnBrk="1" hangingPunct="1">
              <a:lnSpc>
                <a:spcPct val="90000"/>
              </a:lnSpc>
            </a:pPr>
            <a:r>
              <a:rPr lang="en-GB" sz="2000" dirty="0" smtClean="0">
                <a:latin typeface="Helvetica" pitchFamily="34" charset="0"/>
              </a:rPr>
              <a:t>The tangent linear model is not strictly necessary to run a 4D-Var system (but it is  needed in the incremental 4D-Var formulation in use operationally at ECMWF). It is also needed as an intermediate step to write and test the adjoint.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tlad_coding4"/>
          <p:cNvPicPr>
            <a:picLocks noChangeAspect="1" noChangeArrowheads="1"/>
          </p:cNvPicPr>
          <p:nvPr/>
        </p:nvPicPr>
        <p:blipFill>
          <a:blip r:embed="rId2" cstate="print"/>
          <a:srcRect t="9914" b="4956"/>
          <a:stretch>
            <a:fillRect/>
          </a:stretch>
        </p:blipFill>
        <p:spPr bwMode="auto">
          <a:xfrm>
            <a:off x="309563" y="885825"/>
            <a:ext cx="8461375" cy="5367338"/>
          </a:xfrm>
          <a:prstGeom prst="rect">
            <a:avLst/>
          </a:prstGeom>
          <a:noFill/>
          <a:ln w="9525">
            <a:noFill/>
            <a:miter lim="800000"/>
            <a:headEnd/>
            <a:tailEnd/>
          </a:ln>
        </p:spPr>
      </p:pic>
      <p:sp>
        <p:nvSpPr>
          <p:cNvPr id="28675" name="Line 3"/>
          <p:cNvSpPr>
            <a:spLocks noChangeShapeType="1"/>
          </p:cNvSpPr>
          <p:nvPr/>
        </p:nvSpPr>
        <p:spPr bwMode="auto">
          <a:xfrm flipV="1">
            <a:off x="4495800" y="3886200"/>
            <a:ext cx="685800" cy="1828800"/>
          </a:xfrm>
          <a:prstGeom prst="line">
            <a:avLst/>
          </a:prstGeom>
          <a:noFill/>
          <a:ln w="34925">
            <a:solidFill>
              <a:srgbClr val="FF0000"/>
            </a:solidFill>
            <a:round/>
            <a:headEnd/>
            <a:tailEnd/>
          </a:ln>
        </p:spPr>
        <p:txBody>
          <a:bodyPr/>
          <a:lstStyle/>
          <a:p>
            <a:endParaRPr lang="en-GB"/>
          </a:p>
        </p:txBody>
      </p:sp>
      <p:sp>
        <p:nvSpPr>
          <p:cNvPr id="28676" name="Text Box 4"/>
          <p:cNvSpPr txBox="1">
            <a:spLocks noChangeArrowheads="1"/>
          </p:cNvSpPr>
          <p:nvPr/>
        </p:nvSpPr>
        <p:spPr bwMode="auto">
          <a:xfrm>
            <a:off x="6781800" y="3009900"/>
            <a:ext cx="2073275" cy="641350"/>
          </a:xfrm>
          <a:prstGeom prst="rect">
            <a:avLst/>
          </a:prstGeom>
          <a:noFill/>
          <a:ln w="9525">
            <a:noFill/>
            <a:miter lim="800000"/>
            <a:headEnd/>
            <a:tailEnd/>
          </a:ln>
        </p:spPr>
        <p:txBody>
          <a:bodyPr>
            <a:spAutoFit/>
          </a:bodyPr>
          <a:lstStyle/>
          <a:p>
            <a:pPr algn="l"/>
            <a:r>
              <a:rPr lang="en-GB" sz="1800">
                <a:latin typeface="Times New Roman" pitchFamily="18" charset="0"/>
              </a:rPr>
              <a:t>machine precision reached</a:t>
            </a:r>
          </a:p>
        </p:txBody>
      </p:sp>
      <p:sp>
        <p:nvSpPr>
          <p:cNvPr id="28677" name="AutoShape 5"/>
          <p:cNvSpPr>
            <a:spLocks/>
          </p:cNvSpPr>
          <p:nvPr/>
        </p:nvSpPr>
        <p:spPr bwMode="auto">
          <a:xfrm>
            <a:off x="6629400" y="2819400"/>
            <a:ext cx="152400" cy="990600"/>
          </a:xfrm>
          <a:prstGeom prst="rightBrace">
            <a:avLst>
              <a:gd name="adj1" fmla="val 54167"/>
              <a:gd name="adj2" fmla="val 47435"/>
            </a:avLst>
          </a:prstGeom>
          <a:noFill/>
          <a:ln w="22225">
            <a:solidFill>
              <a:schemeClr val="tx1"/>
            </a:solidFill>
            <a:round/>
            <a:headEnd/>
            <a:tailEnd/>
          </a:ln>
        </p:spPr>
        <p:txBody>
          <a:bodyPr wrap="none" anchor="ctr"/>
          <a:lstStyle/>
          <a:p>
            <a:endParaRPr lang="en-US"/>
          </a:p>
        </p:txBody>
      </p:sp>
      <p:sp>
        <p:nvSpPr>
          <p:cNvPr id="28678" name="Text Box 6"/>
          <p:cNvSpPr txBox="1">
            <a:spLocks noChangeArrowheads="1"/>
          </p:cNvSpPr>
          <p:nvPr/>
        </p:nvSpPr>
        <p:spPr bwMode="auto">
          <a:xfrm rot="-5400000">
            <a:off x="1353344" y="4099719"/>
            <a:ext cx="2871787" cy="396875"/>
          </a:xfrm>
          <a:prstGeom prst="rect">
            <a:avLst/>
          </a:prstGeom>
          <a:noFill/>
          <a:ln w="9525">
            <a:noFill/>
            <a:miter lim="800000"/>
            <a:headEnd/>
            <a:tailEnd/>
          </a:ln>
        </p:spPr>
        <p:txBody>
          <a:bodyPr wrap="none">
            <a:spAutoFit/>
          </a:bodyPr>
          <a:lstStyle/>
          <a:p>
            <a:pPr algn="l"/>
            <a:r>
              <a:rPr lang="en-GB" sz="2000">
                <a:latin typeface="Times New Roman" pitchFamily="18" charset="0"/>
              </a:rPr>
              <a:t>Perturbation scaling factor</a:t>
            </a:r>
          </a:p>
        </p:txBody>
      </p:sp>
      <p:sp>
        <p:nvSpPr>
          <p:cNvPr id="28679" name="Text Box 7"/>
          <p:cNvSpPr txBox="1">
            <a:spLocks noChangeArrowheads="1"/>
          </p:cNvSpPr>
          <p:nvPr/>
        </p:nvSpPr>
        <p:spPr bwMode="auto">
          <a:xfrm>
            <a:off x="2579688" y="284163"/>
            <a:ext cx="4027487" cy="427037"/>
          </a:xfrm>
          <a:prstGeom prst="rect">
            <a:avLst/>
          </a:prstGeom>
          <a:noFill/>
          <a:ln w="9525">
            <a:noFill/>
            <a:miter lim="800000"/>
            <a:headEnd/>
            <a:tailEnd/>
          </a:ln>
        </p:spPr>
        <p:txBody>
          <a:bodyPr wrap="none">
            <a:spAutoFit/>
          </a:bodyPr>
          <a:lstStyle/>
          <a:p>
            <a:r>
              <a:rPr lang="en-GB" sz="2200" b="1" u="sng">
                <a:latin typeface="Helvetica" pitchFamily="34" charset="0"/>
              </a:rPr>
              <a:t>Test for tangent linear model</a:t>
            </a:r>
            <a:endParaRPr lang="en-GB" sz="2200" b="1"/>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tlad_coding5"/>
          <p:cNvPicPr>
            <a:picLocks noChangeAspect="1" noChangeArrowheads="1"/>
          </p:cNvPicPr>
          <p:nvPr/>
        </p:nvPicPr>
        <p:blipFill rotWithShape="1">
          <a:blip r:embed="rId2" cstate="print"/>
          <a:srcRect t="29741" b="18301"/>
          <a:stretch/>
        </p:blipFill>
        <p:spPr bwMode="auto">
          <a:xfrm>
            <a:off x="309563" y="1700808"/>
            <a:ext cx="8461375" cy="3276437"/>
          </a:xfrm>
          <a:prstGeom prst="rect">
            <a:avLst/>
          </a:prstGeom>
          <a:noFill/>
          <a:ln w="9525">
            <a:noFill/>
            <a:miter lim="800000"/>
            <a:headEnd/>
            <a:tailEnd/>
          </a:ln>
        </p:spPr>
      </p:pic>
      <p:sp>
        <p:nvSpPr>
          <p:cNvPr id="29699" name="Text Box 3"/>
          <p:cNvSpPr txBox="1">
            <a:spLocks noChangeArrowheads="1"/>
          </p:cNvSpPr>
          <p:nvPr/>
        </p:nvSpPr>
        <p:spPr bwMode="auto">
          <a:xfrm>
            <a:off x="2987675" y="698500"/>
            <a:ext cx="3109913" cy="427038"/>
          </a:xfrm>
          <a:prstGeom prst="rect">
            <a:avLst/>
          </a:prstGeom>
          <a:noFill/>
          <a:ln w="9525">
            <a:noFill/>
            <a:miter lim="800000"/>
            <a:headEnd/>
            <a:tailEnd/>
          </a:ln>
        </p:spPr>
        <p:txBody>
          <a:bodyPr wrap="none">
            <a:spAutoFit/>
          </a:bodyPr>
          <a:lstStyle/>
          <a:p>
            <a:r>
              <a:rPr lang="en-GB" sz="2200" b="1" u="sng">
                <a:latin typeface="Helvetica" pitchFamily="34" charset="0"/>
              </a:rPr>
              <a:t>Test for adjoint model</a:t>
            </a:r>
            <a:endParaRPr lang="en-GB" sz="2200" b="1"/>
          </a:p>
        </p:txBody>
      </p:sp>
      <p:sp>
        <p:nvSpPr>
          <p:cNvPr id="29700" name="TextBox 3"/>
          <p:cNvSpPr txBox="1">
            <a:spLocks noChangeArrowheads="1"/>
          </p:cNvSpPr>
          <p:nvPr/>
        </p:nvSpPr>
        <p:spPr bwMode="auto">
          <a:xfrm>
            <a:off x="354013" y="4786313"/>
            <a:ext cx="8699818" cy="1477328"/>
          </a:xfrm>
          <a:prstGeom prst="rect">
            <a:avLst/>
          </a:prstGeom>
          <a:noFill/>
          <a:ln w="9525">
            <a:noFill/>
            <a:miter lim="800000"/>
            <a:headEnd/>
            <a:tailEnd/>
          </a:ln>
        </p:spPr>
        <p:txBody>
          <a:bodyPr wrap="none">
            <a:spAutoFit/>
          </a:bodyPr>
          <a:lstStyle/>
          <a:p>
            <a:pPr algn="l"/>
            <a:r>
              <a:rPr lang="en-GB" sz="1800" dirty="0"/>
              <a:t>The adjoint test is truly unforgiving. If you do not have a ratio of </a:t>
            </a:r>
            <a:r>
              <a:rPr lang="en-GB" sz="1800" dirty="0" smtClean="0"/>
              <a:t>the norm </a:t>
            </a:r>
            <a:r>
              <a:rPr lang="en-GB" sz="1800" dirty="0"/>
              <a:t>close to 1 </a:t>
            </a:r>
            <a:endParaRPr lang="en-GB" sz="1800" dirty="0" smtClean="0"/>
          </a:p>
          <a:p>
            <a:pPr algn="l"/>
            <a:r>
              <a:rPr lang="en-GB" sz="1800" dirty="0" smtClean="0"/>
              <a:t>within </a:t>
            </a:r>
            <a:r>
              <a:rPr lang="en-GB" sz="1800" dirty="0"/>
              <a:t>the precision of the machine, you know there is a bug </a:t>
            </a:r>
            <a:r>
              <a:rPr lang="en-GB" sz="1800" dirty="0" smtClean="0"/>
              <a:t>in </a:t>
            </a:r>
            <a:r>
              <a:rPr lang="en-GB" sz="1800" dirty="0"/>
              <a:t>your adjoint. </a:t>
            </a:r>
            <a:endParaRPr lang="en-GB" sz="1800" dirty="0" smtClean="0"/>
          </a:p>
          <a:p>
            <a:pPr algn="l"/>
            <a:r>
              <a:rPr lang="en-GB" sz="1800" dirty="0" smtClean="0"/>
              <a:t>At </a:t>
            </a:r>
            <a:r>
              <a:rPr lang="en-GB" sz="1800" dirty="0"/>
              <a:t>the end of your debugging you will have a </a:t>
            </a:r>
            <a:r>
              <a:rPr lang="en-GB" sz="1800" dirty="0">
                <a:solidFill>
                  <a:srgbClr val="FF0000"/>
                </a:solidFill>
              </a:rPr>
              <a:t>perfect</a:t>
            </a:r>
            <a:r>
              <a:rPr lang="en-GB" sz="1800" dirty="0"/>
              <a:t> </a:t>
            </a:r>
            <a:r>
              <a:rPr lang="en-GB" sz="1800" dirty="0" err="1" smtClean="0"/>
              <a:t>adjoint</a:t>
            </a:r>
            <a:r>
              <a:rPr lang="en-GB" sz="1800" dirty="0" smtClean="0"/>
              <a:t>. If properly tested, </a:t>
            </a:r>
          </a:p>
          <a:p>
            <a:pPr algn="l"/>
            <a:r>
              <a:rPr lang="en-GB" sz="1800" dirty="0" smtClean="0"/>
              <a:t>the </a:t>
            </a:r>
            <a:r>
              <a:rPr lang="en-GB" sz="1800" dirty="0" err="1" smtClean="0"/>
              <a:t>adjoint</a:t>
            </a:r>
            <a:r>
              <a:rPr lang="en-GB" sz="1800" dirty="0"/>
              <a:t> </a:t>
            </a:r>
            <a:r>
              <a:rPr lang="en-GB" sz="1800" dirty="0" smtClean="0"/>
              <a:t>is the only piece of code on Earth to be entirely bug-free (although </a:t>
            </a:r>
            <a:r>
              <a:rPr lang="en-GB" sz="1800" dirty="0"/>
              <a:t>you </a:t>
            </a:r>
            <a:endParaRPr lang="en-GB" sz="1800" dirty="0" smtClean="0"/>
          </a:p>
          <a:p>
            <a:pPr algn="l"/>
            <a:r>
              <a:rPr lang="en-GB" sz="1800" dirty="0" smtClean="0"/>
              <a:t>may </a:t>
            </a:r>
            <a:r>
              <a:rPr lang="en-GB" sz="1800" dirty="0"/>
              <a:t>still have an imperfect tangent </a:t>
            </a:r>
            <a:r>
              <a:rPr lang="en-GB" sz="1800" dirty="0" smtClean="0"/>
              <a:t>linear)! </a:t>
            </a:r>
            <a:endParaRPr lang="en-GB" sz="1800"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4" name="Rectangle 2"/>
          <p:cNvSpPr>
            <a:spLocks noGrp="1" noChangeArrowheads="1"/>
          </p:cNvSpPr>
          <p:nvPr>
            <p:ph type="title"/>
          </p:nvPr>
        </p:nvSpPr>
        <p:spPr bwMode="auto">
          <a:xfrm>
            <a:off x="557213" y="117475"/>
            <a:ext cx="8229600" cy="668338"/>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000" b="1" u="sng" dirty="0" smtClean="0">
                <a:latin typeface="Helvetica" pitchFamily="34" charset="0"/>
              </a:rPr>
              <a:t>Test of adjoint in practice…</a:t>
            </a:r>
            <a:br>
              <a:rPr lang="en-GB" sz="2000" b="1" u="sng" dirty="0" smtClean="0">
                <a:latin typeface="Helvetica" pitchFamily="34" charset="0"/>
              </a:rPr>
            </a:br>
            <a:endParaRPr lang="en-GB" sz="1600" u="sng" dirty="0" smtClean="0">
              <a:latin typeface="Helvetica" pitchFamily="34" charset="0"/>
            </a:endParaRPr>
          </a:p>
        </p:txBody>
      </p:sp>
      <p:sp>
        <p:nvSpPr>
          <p:cNvPr id="10255" name="Rectangle 3"/>
          <p:cNvSpPr>
            <a:spLocks noGrp="1" noChangeArrowheads="1"/>
          </p:cNvSpPr>
          <p:nvPr>
            <p:ph type="body" sz="half" idx="1"/>
          </p:nvPr>
        </p:nvSpPr>
        <p:spPr bwMode="auto">
          <a:xfrm>
            <a:off x="395288" y="820738"/>
            <a:ext cx="8424862" cy="5894387"/>
          </a:xfrm>
          <a:no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80000"/>
              </a:lnSpc>
            </a:pPr>
            <a:r>
              <a:rPr lang="en-GB" sz="1800" dirty="0" smtClean="0">
                <a:latin typeface="Helvetica" pitchFamily="34" charset="0"/>
              </a:rPr>
              <a:t>Compute perturbed variable (y) using perturbation in input variables (</a:t>
            </a:r>
            <a:r>
              <a:rPr lang="en-GB" sz="1800" dirty="0" err="1" smtClean="0">
                <a:latin typeface="Helvetica" pitchFamily="34" charset="0"/>
              </a:rPr>
              <a:t>x,z</a:t>
            </a:r>
            <a:r>
              <a:rPr lang="en-GB" sz="1800" dirty="0" smtClean="0">
                <a:latin typeface="Helvetica" pitchFamily="34" charset="0"/>
              </a:rPr>
              <a:t>) with the tangent linear code</a:t>
            </a:r>
          </a:p>
          <a:p>
            <a:pPr eaLnBrk="1" hangingPunct="1">
              <a:lnSpc>
                <a:spcPct val="80000"/>
              </a:lnSpc>
              <a:buFontTx/>
              <a:buNone/>
            </a:pPr>
            <a:r>
              <a:rPr lang="en-GB" sz="1800" dirty="0" smtClean="0">
                <a:latin typeface="Helvetica" pitchFamily="34" charset="0"/>
              </a:rPr>
              <a:t>     </a:t>
            </a: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pPr>
            <a:r>
              <a:rPr lang="en-GB" sz="1800" dirty="0" smtClean="0">
                <a:latin typeface="Helvetica" pitchFamily="34" charset="0"/>
              </a:rPr>
              <a:t>Compute TL norm:</a:t>
            </a:r>
          </a:p>
          <a:p>
            <a:pPr eaLnBrk="1" hangingPunct="1">
              <a:lnSpc>
                <a:spcPct val="80000"/>
              </a:lnSpc>
            </a:pPr>
            <a:r>
              <a:rPr lang="en-GB" sz="1800" dirty="0" smtClean="0">
                <a:latin typeface="Helvetica" pitchFamily="34" charset="0"/>
              </a:rPr>
              <a:t>Call adjoint routine to obtain gradients in x  and z with respect to initial perturbation  in x and z                from perturbation in y.</a:t>
            </a:r>
          </a:p>
          <a:p>
            <a:pPr eaLnBrk="1" hangingPunct="1">
              <a:lnSpc>
                <a:spcPct val="80000"/>
              </a:lnSpc>
              <a:buNone/>
            </a:pPr>
            <a:r>
              <a:rPr lang="en-GB" sz="1800" dirty="0" smtClean="0">
                <a:latin typeface="Helvetica" pitchFamily="34" charset="0"/>
              </a:rPr>
              <a:t>        </a:t>
            </a: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buFontTx/>
              <a:buNone/>
            </a:pPr>
            <a:endParaRPr lang="en-GB" sz="1800" dirty="0" smtClean="0">
              <a:latin typeface="Helvetica" pitchFamily="34" charset="0"/>
            </a:endParaRPr>
          </a:p>
          <a:p>
            <a:pPr eaLnBrk="1" hangingPunct="1">
              <a:lnSpc>
                <a:spcPct val="80000"/>
              </a:lnSpc>
            </a:pPr>
            <a:r>
              <a:rPr lang="en-GB" sz="1800" dirty="0" smtClean="0">
                <a:latin typeface="Helvetica" pitchFamily="34" charset="0"/>
              </a:rPr>
              <a:t> Compute the norm from the adjoint calculation, using unperturbed state and gradients:</a:t>
            </a:r>
          </a:p>
          <a:p>
            <a:pPr eaLnBrk="1" hangingPunct="1">
              <a:lnSpc>
                <a:spcPct val="80000"/>
              </a:lnSpc>
              <a:buFontTx/>
              <a:buNone/>
            </a:pPr>
            <a:r>
              <a:rPr lang="en-GB" sz="1800" dirty="0" smtClean="0">
                <a:latin typeface="Helvetica" pitchFamily="34" charset="0"/>
              </a:rPr>
              <a:t>                   </a:t>
            </a:r>
          </a:p>
          <a:p>
            <a:pPr eaLnBrk="1" hangingPunct="1">
              <a:lnSpc>
                <a:spcPct val="80000"/>
              </a:lnSpc>
              <a:buFontTx/>
              <a:buNone/>
            </a:pPr>
            <a:endParaRPr lang="en-GB" sz="1800" dirty="0" smtClean="0">
              <a:latin typeface="Helvetica" pitchFamily="34" charset="0"/>
            </a:endParaRPr>
          </a:p>
          <a:p>
            <a:pPr eaLnBrk="1" hangingPunct="1">
              <a:lnSpc>
                <a:spcPct val="80000"/>
              </a:lnSpc>
            </a:pPr>
            <a:r>
              <a:rPr lang="en-GB" sz="1800" dirty="0" smtClean="0">
                <a:latin typeface="Helvetica" pitchFamily="34" charset="0"/>
              </a:rPr>
              <a:t>According to the test of adjoint </a:t>
            </a:r>
            <a:r>
              <a:rPr lang="en-GB" sz="1800" dirty="0" smtClean="0">
                <a:solidFill>
                  <a:srgbClr val="FF3300"/>
                </a:solidFill>
                <a:latin typeface="Helvetica" pitchFamily="34" charset="0"/>
              </a:rPr>
              <a:t>NORM_TL must be equal to NORM_AD</a:t>
            </a:r>
            <a:r>
              <a:rPr lang="en-GB" sz="1800" dirty="0" smtClean="0">
                <a:latin typeface="Helvetica" pitchFamily="34" charset="0"/>
              </a:rPr>
              <a:t>             to the machine precision!</a:t>
            </a:r>
          </a:p>
        </p:txBody>
      </p:sp>
      <p:graphicFrame>
        <p:nvGraphicFramePr>
          <p:cNvPr id="16" name="Object 15"/>
          <p:cNvGraphicFramePr>
            <a:graphicFrameLocks noChangeAspect="1"/>
          </p:cNvGraphicFramePr>
          <p:nvPr/>
        </p:nvGraphicFramePr>
        <p:xfrm>
          <a:off x="3560763" y="1412776"/>
          <a:ext cx="1949450" cy="687387"/>
        </p:xfrm>
        <a:graphic>
          <a:graphicData uri="http://schemas.openxmlformats.org/presentationml/2006/ole">
            <mc:AlternateContent xmlns:mc="http://schemas.openxmlformats.org/markup-compatibility/2006">
              <mc:Choice xmlns:v="urn:schemas-microsoft-com:vml" Requires="v">
                <p:oleObj spid="_x0000_s10581" name="Equation" r:id="rId3" imgW="1117440" imgH="393480" progId="Equation.3">
                  <p:embed/>
                </p:oleObj>
              </mc:Choice>
              <mc:Fallback>
                <p:oleObj name="Equation" r:id="rId3" imgW="1117440" imgH="393480" progId="Equation.3">
                  <p:embed/>
                  <p:pic>
                    <p:nvPicPr>
                      <p:cNvPr id="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0763" y="1412776"/>
                        <a:ext cx="1949450" cy="687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p:cNvGraphicFramePr>
            <a:graphicFrameLocks noChangeAspect="1"/>
          </p:cNvGraphicFramePr>
          <p:nvPr/>
        </p:nvGraphicFramePr>
        <p:xfrm>
          <a:off x="3503215" y="2204864"/>
          <a:ext cx="2220913" cy="504825"/>
        </p:xfrm>
        <a:graphic>
          <a:graphicData uri="http://schemas.openxmlformats.org/presentationml/2006/ole">
            <mc:AlternateContent xmlns:mc="http://schemas.openxmlformats.org/markup-compatibility/2006">
              <mc:Choice xmlns:v="urn:schemas-microsoft-com:vml" Requires="v">
                <p:oleObj spid="_x0000_s10582" name="Equation" r:id="rId5" imgW="1231560" imgH="279360" progId="Equation.3">
                  <p:embed/>
                </p:oleObj>
              </mc:Choice>
              <mc:Fallback>
                <p:oleObj name="Equation" r:id="rId5" imgW="1231560" imgH="279360" progId="Equation.3">
                  <p:embed/>
                  <p:pic>
                    <p:nvPicPr>
                      <p:cNvPr id="0"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3215" y="2204864"/>
                        <a:ext cx="2220913"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8"/>
          <p:cNvGraphicFramePr>
            <a:graphicFrameLocks noChangeAspect="1"/>
          </p:cNvGraphicFramePr>
          <p:nvPr/>
        </p:nvGraphicFramePr>
        <p:xfrm>
          <a:off x="3484563" y="3236193"/>
          <a:ext cx="2338387" cy="1704975"/>
        </p:xfrm>
        <a:graphic>
          <a:graphicData uri="http://schemas.openxmlformats.org/presentationml/2006/ole">
            <mc:AlternateContent xmlns:mc="http://schemas.openxmlformats.org/markup-compatibility/2006">
              <mc:Choice xmlns:v="urn:schemas-microsoft-com:vml" Requires="v">
                <p:oleObj spid="_x0000_s10583" name="Equation" r:id="rId7" imgW="1218960" imgH="888840" progId="Equation.3">
                  <p:embed/>
                </p:oleObj>
              </mc:Choice>
              <mc:Fallback>
                <p:oleObj name="Equation" r:id="rId7" imgW="1218960" imgH="888840" progId="Equation.3">
                  <p:embed/>
                  <p:pic>
                    <p:nvPicPr>
                      <p:cNvPr id="0"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4563" y="3236193"/>
                        <a:ext cx="2338387" cy="1704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19"/>
          <p:cNvGraphicFramePr>
            <a:graphicFrameLocks noChangeAspect="1"/>
          </p:cNvGraphicFramePr>
          <p:nvPr/>
        </p:nvGraphicFramePr>
        <p:xfrm>
          <a:off x="2963863" y="5289550"/>
          <a:ext cx="3552825" cy="457200"/>
        </p:xfrm>
        <a:graphic>
          <a:graphicData uri="http://schemas.openxmlformats.org/presentationml/2006/ole">
            <mc:AlternateContent xmlns:mc="http://schemas.openxmlformats.org/markup-compatibility/2006">
              <mc:Choice xmlns:v="urn:schemas-microsoft-com:vml" Requires="v">
                <p:oleObj spid="_x0000_s10584" name="Equation" r:id="rId9" imgW="1879560" imgH="241200" progId="Equation.3">
                  <p:embed/>
                </p:oleObj>
              </mc:Choice>
              <mc:Fallback>
                <p:oleObj name="Equation" r:id="rId9" imgW="1879560" imgH="241200" progId="Equation.3">
                  <p:embed/>
                  <p:pic>
                    <p:nvPicPr>
                      <p:cNvPr id="0"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63863" y="5289550"/>
                        <a:ext cx="3552825"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p:cNvGraphicFramePr>
            <a:graphicFrameLocks noChangeAspect="1"/>
          </p:cNvGraphicFramePr>
          <p:nvPr/>
        </p:nvGraphicFramePr>
        <p:xfrm>
          <a:off x="3275856" y="2894193"/>
          <a:ext cx="792088" cy="318783"/>
        </p:xfrm>
        <a:graphic>
          <a:graphicData uri="http://schemas.openxmlformats.org/presentationml/2006/ole">
            <mc:AlternateContent xmlns:mc="http://schemas.openxmlformats.org/markup-compatibility/2006">
              <mc:Choice xmlns:v="urn:schemas-microsoft-com:vml" Requires="v">
                <p:oleObj spid="_x0000_s10585" name="Equation" r:id="rId11" imgW="571320" imgH="228600" progId="Equation.3">
                  <p:embed/>
                </p:oleObj>
              </mc:Choice>
              <mc:Fallback>
                <p:oleObj name="Equation" r:id="rId11" imgW="571320" imgH="228600" progId="Equation.3">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75856" y="2894193"/>
                        <a:ext cx="792088" cy="31878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extLst>
              <p:ext uri="{D42A27DB-BD31-4B8C-83A1-F6EECF244321}">
                <p14:modId xmlns:p14="http://schemas.microsoft.com/office/powerpoint/2010/main" val="2076128854"/>
              </p:ext>
            </p:extLst>
          </p:nvPr>
        </p:nvGraphicFramePr>
        <p:xfrm>
          <a:off x="501650" y="1556792"/>
          <a:ext cx="8135938" cy="1376363"/>
        </p:xfrm>
        <a:graphic>
          <a:graphicData uri="http://schemas.openxmlformats.org/presentationml/2006/ole">
            <mc:AlternateContent xmlns:mc="http://schemas.openxmlformats.org/markup-compatibility/2006">
              <mc:Choice xmlns:v="urn:schemas-microsoft-com:vml" Requires="v">
                <p:oleObj spid="_x0000_s1156" name="Equation" r:id="rId3" imgW="4533840" imgH="723600" progId="">
                  <p:embed/>
                </p:oleObj>
              </mc:Choice>
              <mc:Fallback>
                <p:oleObj name="Equation" r:id="rId3" imgW="4533840" imgH="72360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650" y="1556792"/>
                        <a:ext cx="8135938" cy="1376363"/>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sp>
        <p:nvSpPr>
          <p:cNvPr id="1028" name="Text Box 3"/>
          <p:cNvSpPr txBox="1">
            <a:spLocks noChangeArrowheads="1"/>
          </p:cNvSpPr>
          <p:nvPr/>
        </p:nvSpPr>
        <p:spPr bwMode="auto">
          <a:xfrm>
            <a:off x="2573338" y="188913"/>
            <a:ext cx="4086225" cy="396875"/>
          </a:xfrm>
          <a:prstGeom prst="rect">
            <a:avLst/>
          </a:prstGeom>
          <a:noFill/>
          <a:ln w="25400">
            <a:noFill/>
            <a:miter lim="800000"/>
            <a:headEnd/>
            <a:tailEnd/>
          </a:ln>
        </p:spPr>
        <p:txBody>
          <a:bodyPr>
            <a:spAutoFit/>
          </a:bodyPr>
          <a:lstStyle/>
          <a:p>
            <a:r>
              <a:rPr lang="en-GB" sz="2000" b="1" u="sng">
                <a:latin typeface="Helvetica" pitchFamily="34" charset="0"/>
              </a:rPr>
              <a:t>4D-Var</a:t>
            </a:r>
          </a:p>
        </p:txBody>
      </p:sp>
      <p:sp>
        <p:nvSpPr>
          <p:cNvPr id="1029" name="Text Box 5"/>
          <p:cNvSpPr txBox="1">
            <a:spLocks noChangeArrowheads="1"/>
          </p:cNvSpPr>
          <p:nvPr/>
        </p:nvSpPr>
        <p:spPr bwMode="auto">
          <a:xfrm>
            <a:off x="300038" y="1052513"/>
            <a:ext cx="6792912" cy="431800"/>
          </a:xfrm>
          <a:prstGeom prst="rect">
            <a:avLst/>
          </a:prstGeom>
          <a:noFill/>
          <a:ln w="38100">
            <a:noFill/>
            <a:miter lim="800000"/>
            <a:headEnd/>
            <a:tailEnd/>
          </a:ln>
        </p:spPr>
        <p:txBody>
          <a:bodyPr/>
          <a:lstStyle/>
          <a:p>
            <a:pPr algn="just"/>
            <a:r>
              <a:rPr lang="en-GB" sz="1800">
                <a:latin typeface="Helvetica" pitchFamily="34" charset="0"/>
              </a:rPr>
              <a:t>In 4D-Var the cost function can be expressed as follows:</a:t>
            </a:r>
            <a:endParaRPr lang="en-GB" sz="1800" i="1">
              <a:latin typeface="Helvetica" pitchFamily="34" charset="0"/>
            </a:endParaRPr>
          </a:p>
        </p:txBody>
      </p:sp>
      <p:sp>
        <p:nvSpPr>
          <p:cNvPr id="1030" name="Text Box 6"/>
          <p:cNvSpPr txBox="1">
            <a:spLocks noChangeArrowheads="1"/>
          </p:cNvSpPr>
          <p:nvPr/>
        </p:nvSpPr>
        <p:spPr bwMode="auto">
          <a:xfrm>
            <a:off x="250825" y="2996803"/>
            <a:ext cx="8642350" cy="2304405"/>
          </a:xfrm>
          <a:prstGeom prst="rect">
            <a:avLst/>
          </a:prstGeom>
          <a:noFill/>
          <a:ln w="38100">
            <a:noFill/>
            <a:miter lim="800000"/>
            <a:headEnd/>
            <a:tailEnd/>
          </a:ln>
        </p:spPr>
        <p:txBody>
          <a:bodyPr/>
          <a:lstStyle/>
          <a:p>
            <a:pPr algn="just"/>
            <a:r>
              <a:rPr lang="en-GB" sz="1800" b="1" dirty="0">
                <a:latin typeface="Helvetica" pitchFamily="34" charset="0"/>
              </a:rPr>
              <a:t>B</a:t>
            </a:r>
            <a:r>
              <a:rPr lang="en-GB" sz="1800" i="1" dirty="0">
                <a:latin typeface="Helvetica" pitchFamily="34" charset="0"/>
              </a:rPr>
              <a:t> </a:t>
            </a:r>
            <a:r>
              <a:rPr lang="en-GB" sz="1800" dirty="0">
                <a:latin typeface="Helvetica" pitchFamily="34" charset="0"/>
              </a:rPr>
              <a:t>background error covariance matrix,</a:t>
            </a:r>
          </a:p>
          <a:p>
            <a:pPr algn="just"/>
            <a:r>
              <a:rPr lang="en-GB" sz="1800" b="1" dirty="0">
                <a:latin typeface="Helvetica" pitchFamily="34" charset="0"/>
              </a:rPr>
              <a:t>R</a:t>
            </a:r>
            <a:r>
              <a:rPr lang="en-GB" sz="1800" i="1" dirty="0">
                <a:latin typeface="Helvetica" pitchFamily="34" charset="0"/>
              </a:rPr>
              <a:t> </a:t>
            </a:r>
            <a:r>
              <a:rPr lang="en-GB" sz="1800" dirty="0">
                <a:latin typeface="Helvetica" pitchFamily="34" charset="0"/>
              </a:rPr>
              <a:t>observation error covariance matrix (instrumental + interpolation +  </a:t>
            </a:r>
          </a:p>
          <a:p>
            <a:pPr algn="just"/>
            <a:r>
              <a:rPr lang="en-GB" sz="1800" dirty="0">
                <a:latin typeface="Helvetica" pitchFamily="34" charset="0"/>
              </a:rPr>
              <a:t>    observation operator error</a:t>
            </a:r>
            <a:r>
              <a:rPr lang="en-GB" sz="1800" dirty="0" smtClean="0">
                <a:latin typeface="Helvetica" pitchFamily="34" charset="0"/>
              </a:rPr>
              <a:t>),</a:t>
            </a:r>
          </a:p>
          <a:p>
            <a:pPr algn="just"/>
            <a:r>
              <a:rPr lang="en-GB" sz="1800" dirty="0" smtClean="0">
                <a:latin typeface="Helvetica" pitchFamily="34" charset="0"/>
              </a:rPr>
              <a:t> </a:t>
            </a:r>
            <a:r>
              <a:rPr lang="en-GB" sz="1800" dirty="0" err="1" smtClean="0">
                <a:latin typeface="Helvetica" pitchFamily="34" charset="0"/>
              </a:rPr>
              <a:t>y_i</a:t>
            </a:r>
            <a:r>
              <a:rPr lang="en-GB" sz="1800" dirty="0" smtClean="0">
                <a:latin typeface="Helvetica" pitchFamily="34" charset="0"/>
              </a:rPr>
              <a:t> observations</a:t>
            </a:r>
          </a:p>
          <a:p>
            <a:pPr algn="just"/>
            <a:r>
              <a:rPr lang="en-GB" sz="1800" dirty="0" smtClean="0">
                <a:latin typeface="Helvetica" pitchFamily="34" charset="0"/>
              </a:rPr>
              <a:t> </a:t>
            </a:r>
            <a:r>
              <a:rPr lang="en-GB" sz="1800" dirty="0" err="1" smtClean="0">
                <a:latin typeface="Helvetica" pitchFamily="34" charset="0"/>
              </a:rPr>
              <a:t>x_o</a:t>
            </a:r>
            <a:r>
              <a:rPr lang="en-GB" sz="1800" dirty="0" smtClean="0">
                <a:latin typeface="Helvetica" pitchFamily="34" charset="0"/>
              </a:rPr>
              <a:t> initial model state</a:t>
            </a:r>
            <a:endParaRPr lang="en-GB" sz="1800" dirty="0">
              <a:latin typeface="Helvetica" pitchFamily="34" charset="0"/>
            </a:endParaRPr>
          </a:p>
          <a:p>
            <a:pPr algn="just"/>
            <a:r>
              <a:rPr lang="en-GB" sz="1800" i="1" dirty="0">
                <a:latin typeface="Helvetica" pitchFamily="34" charset="0"/>
                <a:sym typeface="Wingdings" pitchFamily="2" charset="2"/>
              </a:rPr>
              <a:t> </a:t>
            </a:r>
            <a:r>
              <a:rPr lang="en-GB" sz="1800" dirty="0" err="1" smtClean="0">
                <a:latin typeface="Helvetica" pitchFamily="34" charset="0"/>
                <a:sym typeface="Wingdings" pitchFamily="2" charset="2"/>
              </a:rPr>
              <a:t>x_b</a:t>
            </a:r>
            <a:r>
              <a:rPr lang="en-GB" sz="1800" dirty="0" smtClean="0">
                <a:latin typeface="Helvetica" pitchFamily="34" charset="0"/>
                <a:sym typeface="Wingdings" pitchFamily="2" charset="2"/>
              </a:rPr>
              <a:t> background state</a:t>
            </a:r>
            <a:endParaRPr lang="en-GB" sz="1800" i="1" dirty="0" smtClean="0">
              <a:latin typeface="Helvetica" pitchFamily="34" charset="0"/>
              <a:sym typeface="Wingdings" pitchFamily="2" charset="2"/>
            </a:endParaRPr>
          </a:p>
          <a:p>
            <a:pPr algn="just"/>
            <a:r>
              <a:rPr lang="en-GB" sz="1800" i="1" dirty="0" smtClean="0">
                <a:latin typeface="Helvetica" pitchFamily="34" charset="0"/>
                <a:sym typeface="Wingdings" pitchFamily="2" charset="2"/>
              </a:rPr>
              <a:t>M</a:t>
            </a:r>
            <a:r>
              <a:rPr lang="en-GB" sz="1800" dirty="0" smtClean="0">
                <a:latin typeface="Helvetica" pitchFamily="34" charset="0"/>
                <a:sym typeface="Wingdings" pitchFamily="2" charset="2"/>
              </a:rPr>
              <a:t> </a:t>
            </a:r>
            <a:r>
              <a:rPr lang="en-GB" sz="1800" dirty="0">
                <a:latin typeface="Helvetica" pitchFamily="34" charset="0"/>
                <a:sym typeface="Wingdings" pitchFamily="2" charset="2"/>
              </a:rPr>
              <a:t>forward nonlinear forecast model (time evolution of the model </a:t>
            </a:r>
            <a:r>
              <a:rPr lang="en-GB" sz="1800" dirty="0" smtClean="0">
                <a:latin typeface="Helvetica" pitchFamily="34" charset="0"/>
                <a:sym typeface="Wingdings" pitchFamily="2" charset="2"/>
              </a:rPr>
              <a:t>state, index i),</a:t>
            </a:r>
          </a:p>
          <a:p>
            <a:pPr algn="just"/>
            <a:r>
              <a:rPr lang="en-GB" sz="1800" i="1" dirty="0" smtClean="0">
                <a:latin typeface="Helvetica" pitchFamily="34" charset="0"/>
              </a:rPr>
              <a:t>H</a:t>
            </a:r>
            <a:r>
              <a:rPr lang="en-GB" sz="1800" dirty="0" smtClean="0">
                <a:latin typeface="Helvetica" pitchFamily="34" charset="0"/>
              </a:rPr>
              <a:t> observation operator (model space </a:t>
            </a:r>
            <a:r>
              <a:rPr lang="en-GB" sz="1800" dirty="0" smtClean="0">
                <a:latin typeface="Helvetica" pitchFamily="34" charset="0"/>
                <a:sym typeface="Wingdings" pitchFamily="2" charset="2"/>
              </a:rPr>
              <a:t> observation space).</a:t>
            </a:r>
          </a:p>
          <a:p>
            <a:pPr algn="just"/>
            <a:endParaRPr lang="en-GB" sz="1800" dirty="0">
              <a:latin typeface="Helvetica" pitchFamily="34" charset="0"/>
            </a:endParaRPr>
          </a:p>
        </p:txBody>
      </p:sp>
      <p:graphicFrame>
        <p:nvGraphicFramePr>
          <p:cNvPr id="1027" name="Object 8"/>
          <p:cNvGraphicFramePr>
            <a:graphicFrameLocks noChangeAspect="1"/>
          </p:cNvGraphicFramePr>
          <p:nvPr>
            <p:extLst>
              <p:ext uri="{D42A27DB-BD31-4B8C-83A1-F6EECF244321}">
                <p14:modId xmlns:p14="http://schemas.microsoft.com/office/powerpoint/2010/main" val="2754685167"/>
              </p:ext>
            </p:extLst>
          </p:nvPr>
        </p:nvGraphicFramePr>
        <p:xfrm>
          <a:off x="503238" y="5272558"/>
          <a:ext cx="8137525" cy="820738"/>
        </p:xfrm>
        <a:graphic>
          <a:graphicData uri="http://schemas.openxmlformats.org/presentationml/2006/ole">
            <mc:AlternateContent xmlns:mc="http://schemas.openxmlformats.org/markup-compatibility/2006">
              <mc:Choice xmlns:v="urn:schemas-microsoft-com:vml" Requires="v">
                <p:oleObj spid="_x0000_s1157" name="Equation" r:id="rId5" imgW="4533840" imgH="431640" progId="">
                  <p:embed/>
                </p:oleObj>
              </mc:Choice>
              <mc:Fallback>
                <p:oleObj name="Equation" r:id="rId5" imgW="4533840" imgH="431640" progId="">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238" y="5272558"/>
                        <a:ext cx="8137525" cy="820738"/>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sp>
        <p:nvSpPr>
          <p:cNvPr id="1031" name="Text Box 9"/>
          <p:cNvSpPr txBox="1">
            <a:spLocks noChangeArrowheads="1"/>
          </p:cNvSpPr>
          <p:nvPr/>
        </p:nvSpPr>
        <p:spPr bwMode="auto">
          <a:xfrm>
            <a:off x="250825" y="6092825"/>
            <a:ext cx="8642350" cy="504825"/>
          </a:xfrm>
          <a:prstGeom prst="rect">
            <a:avLst/>
          </a:prstGeom>
          <a:noFill/>
          <a:ln w="38100">
            <a:noFill/>
            <a:miter lim="800000"/>
            <a:headEnd/>
            <a:tailEnd/>
          </a:ln>
        </p:spPr>
        <p:txBody>
          <a:bodyPr/>
          <a:lstStyle/>
          <a:p>
            <a:pPr algn="just"/>
            <a:r>
              <a:rPr lang="en-GB" sz="1800" b="1">
                <a:latin typeface="Helvetica" pitchFamily="34" charset="0"/>
              </a:rPr>
              <a:t>H’</a:t>
            </a:r>
            <a:r>
              <a:rPr lang="en-GB" sz="1800" baseline="30000">
                <a:latin typeface="Helvetica" pitchFamily="34" charset="0"/>
              </a:rPr>
              <a:t>T</a:t>
            </a:r>
            <a:r>
              <a:rPr lang="en-GB" sz="1800">
                <a:latin typeface="Helvetica" pitchFamily="34" charset="0"/>
              </a:rPr>
              <a:t> = adjoint of observation operator and </a:t>
            </a:r>
            <a:r>
              <a:rPr lang="en-GB" sz="1800" b="1">
                <a:latin typeface="Helvetica" pitchFamily="34" charset="0"/>
                <a:sym typeface="Wingdings" pitchFamily="2" charset="2"/>
              </a:rPr>
              <a:t>M’</a:t>
            </a:r>
            <a:r>
              <a:rPr lang="en-GB" sz="1800" baseline="30000">
                <a:latin typeface="Helvetica" pitchFamily="34" charset="0"/>
              </a:rPr>
              <a:t>T</a:t>
            </a:r>
            <a:r>
              <a:rPr lang="en-GB" sz="1800">
                <a:latin typeface="Helvetica" pitchFamily="34" charset="0"/>
                <a:sym typeface="Wingdings" pitchFamily="2" charset="2"/>
              </a:rPr>
              <a:t> = adjoint of forecast model.</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bwMode="auto">
          <a:xfrm>
            <a:off x="663575" y="274638"/>
            <a:ext cx="8229600" cy="777875"/>
          </a:xfrm>
          <a:prstGeom prst="rect">
            <a:avLst/>
          </a:prstGeom>
          <a:solidFill>
            <a:srgbClr val="FFFFFF"/>
          </a:solidFill>
          <a:ln>
            <a:miter lim="800000"/>
            <a:headEnd/>
            <a:tailEnd/>
          </a:ln>
        </p:spPr>
        <p:txBody>
          <a:bodyPr/>
          <a:lstStyle/>
          <a:p>
            <a:pPr eaLnBrk="1" hangingPunct="1"/>
            <a:r>
              <a:rPr lang="en-GB" sz="2800" u="sng" smtClean="0">
                <a:latin typeface="Helvetica" pitchFamily="34" charset="0"/>
              </a:rPr>
              <a:t>Automatic differentiation</a:t>
            </a:r>
          </a:p>
        </p:txBody>
      </p:sp>
      <p:sp>
        <p:nvSpPr>
          <p:cNvPr id="30723" name="Rectangle 3"/>
          <p:cNvSpPr>
            <a:spLocks noGrp="1" noChangeArrowheads="1"/>
          </p:cNvSpPr>
          <p:nvPr>
            <p:ph type="body" idx="1"/>
          </p:nvPr>
        </p:nvSpPr>
        <p:spPr bwMode="auto">
          <a:xfrm>
            <a:off x="468313" y="1052736"/>
            <a:ext cx="8382000" cy="5328592"/>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90000"/>
              </a:lnSpc>
            </a:pPr>
            <a:r>
              <a:rPr lang="en-GB" sz="2000" dirty="0" smtClean="0">
                <a:latin typeface="Helvetica" pitchFamily="34" charset="0"/>
              </a:rPr>
              <a:t>Because of the strict rules of tangent linear and </a:t>
            </a:r>
            <a:r>
              <a:rPr lang="en-GB" sz="2000" dirty="0" err="1" smtClean="0">
                <a:latin typeface="Helvetica" pitchFamily="34" charset="0"/>
              </a:rPr>
              <a:t>adjoint</a:t>
            </a:r>
            <a:r>
              <a:rPr lang="en-GB" sz="2000" dirty="0" smtClean="0">
                <a:latin typeface="Helvetica" pitchFamily="34" charset="0"/>
              </a:rPr>
              <a:t> coding,</a:t>
            </a:r>
          </a:p>
          <a:p>
            <a:pPr eaLnBrk="1" hangingPunct="1">
              <a:lnSpc>
                <a:spcPct val="90000"/>
              </a:lnSpc>
              <a:buFontTx/>
              <a:buNone/>
            </a:pPr>
            <a:r>
              <a:rPr lang="en-GB" sz="2000" dirty="0" smtClean="0">
                <a:latin typeface="Helvetica" pitchFamily="34" charset="0"/>
              </a:rPr>
              <a:t>    automatic differentiation is possible.</a:t>
            </a:r>
          </a:p>
          <a:p>
            <a:pPr eaLnBrk="1" hangingPunct="1">
              <a:lnSpc>
                <a:spcPct val="90000"/>
              </a:lnSpc>
            </a:pPr>
            <a:endParaRPr lang="en-GB" sz="2000" dirty="0" smtClean="0">
              <a:latin typeface="Helvetica" pitchFamily="34" charset="0"/>
            </a:endParaRPr>
          </a:p>
          <a:p>
            <a:pPr eaLnBrk="1" hangingPunct="1">
              <a:lnSpc>
                <a:spcPct val="90000"/>
              </a:lnSpc>
            </a:pPr>
            <a:r>
              <a:rPr lang="en-GB" sz="2000" dirty="0" smtClean="0">
                <a:latin typeface="Helvetica" pitchFamily="34" charset="0"/>
              </a:rPr>
              <a:t>Existing tools: TAF (TAMC), TAPENADE (</a:t>
            </a:r>
            <a:r>
              <a:rPr lang="en-GB" sz="2000" dirty="0" err="1" smtClean="0">
                <a:latin typeface="Helvetica" pitchFamily="34" charset="0"/>
              </a:rPr>
              <a:t>Odyssée</a:t>
            </a:r>
            <a:r>
              <a:rPr lang="en-GB" sz="2000" dirty="0" smtClean="0">
                <a:latin typeface="Helvetica" pitchFamily="34" charset="0"/>
              </a:rPr>
              <a:t>), ...</a:t>
            </a:r>
          </a:p>
          <a:p>
            <a:pPr lvl="1" eaLnBrk="1" hangingPunct="1">
              <a:lnSpc>
                <a:spcPct val="90000"/>
              </a:lnSpc>
            </a:pPr>
            <a:r>
              <a:rPr lang="en-GB" sz="2000" dirty="0" smtClean="0">
                <a:latin typeface="Helvetica" pitchFamily="34" charset="0"/>
              </a:rPr>
              <a:t>Reverse the order of instructions,</a:t>
            </a:r>
          </a:p>
          <a:p>
            <a:pPr lvl="1" eaLnBrk="1" hangingPunct="1">
              <a:lnSpc>
                <a:spcPct val="90000"/>
              </a:lnSpc>
            </a:pPr>
            <a:r>
              <a:rPr lang="en-GB" sz="2000" dirty="0" smtClean="0">
                <a:latin typeface="Helvetica" pitchFamily="34" charset="0"/>
              </a:rPr>
              <a:t>Transpose instructions instantly without typos !!!</a:t>
            </a:r>
          </a:p>
          <a:p>
            <a:pPr lvl="1" eaLnBrk="1" hangingPunct="1">
              <a:lnSpc>
                <a:spcPct val="90000"/>
              </a:lnSpc>
            </a:pPr>
            <a:r>
              <a:rPr lang="en-GB" sz="2000" dirty="0" smtClean="0">
                <a:latin typeface="Helvetica" pitchFamily="34" charset="0"/>
              </a:rPr>
              <a:t>Especially good in deriving tangent linear codes!</a:t>
            </a:r>
          </a:p>
          <a:p>
            <a:pPr eaLnBrk="1" hangingPunct="1">
              <a:lnSpc>
                <a:spcPct val="90000"/>
              </a:lnSpc>
            </a:pPr>
            <a:endParaRPr lang="en-GB" sz="2000" dirty="0" smtClean="0">
              <a:latin typeface="Helvetica" pitchFamily="34" charset="0"/>
            </a:endParaRPr>
          </a:p>
          <a:p>
            <a:pPr eaLnBrk="1" hangingPunct="1">
              <a:lnSpc>
                <a:spcPct val="90000"/>
              </a:lnSpc>
            </a:pPr>
            <a:r>
              <a:rPr lang="en-GB" sz="2000" dirty="0" smtClean="0">
                <a:latin typeface="Helvetica" pitchFamily="34" charset="0"/>
              </a:rPr>
              <a:t>There are still unresolved issues:</a:t>
            </a:r>
          </a:p>
          <a:p>
            <a:pPr lvl="1" eaLnBrk="1" hangingPunct="1">
              <a:lnSpc>
                <a:spcPct val="90000"/>
              </a:lnSpc>
            </a:pPr>
            <a:r>
              <a:rPr lang="en-GB" sz="2000" dirty="0" smtClean="0">
                <a:latin typeface="Helvetica" pitchFamily="34" charset="0"/>
              </a:rPr>
              <a:t> It is </a:t>
            </a:r>
            <a:r>
              <a:rPr lang="en-GB" sz="2000" b="1" dirty="0" smtClean="0">
                <a:latin typeface="Helvetica" pitchFamily="34" charset="0"/>
              </a:rPr>
              <a:t>NOT</a:t>
            </a:r>
            <a:r>
              <a:rPr lang="en-GB" sz="2000" dirty="0" smtClean="0">
                <a:latin typeface="Helvetica" pitchFamily="34" charset="0"/>
              </a:rPr>
              <a:t> a black box tool,</a:t>
            </a:r>
          </a:p>
          <a:p>
            <a:pPr lvl="1" eaLnBrk="1" hangingPunct="1">
              <a:lnSpc>
                <a:spcPct val="90000"/>
              </a:lnSpc>
            </a:pPr>
            <a:r>
              <a:rPr lang="en-GB" sz="2000" dirty="0" smtClean="0">
                <a:latin typeface="Helvetica" pitchFamily="34" charset="0"/>
              </a:rPr>
              <a:t> Cannot handle non-differentiable instructions (TL is wrong),</a:t>
            </a:r>
          </a:p>
          <a:p>
            <a:pPr lvl="1" eaLnBrk="1" hangingPunct="1">
              <a:lnSpc>
                <a:spcPct val="90000"/>
              </a:lnSpc>
            </a:pPr>
            <a:r>
              <a:rPr lang="en-GB" sz="2000" dirty="0" smtClean="0">
                <a:latin typeface="Helvetica" pitchFamily="34" charset="0"/>
              </a:rPr>
              <a:t> Can create huge arrays to store the trajectory,</a:t>
            </a:r>
          </a:p>
          <a:p>
            <a:pPr lvl="1" eaLnBrk="1" hangingPunct="1">
              <a:lnSpc>
                <a:spcPct val="90000"/>
              </a:lnSpc>
            </a:pPr>
            <a:r>
              <a:rPr lang="en-GB" sz="2000" dirty="0" smtClean="0">
                <a:latin typeface="Helvetica" pitchFamily="34" charset="0"/>
              </a:rPr>
              <a:t> The codes often need to be cleaned-up and optimised.</a:t>
            </a:r>
          </a:p>
          <a:p>
            <a:pPr marL="342900" lvl="1" indent="-342900" eaLnBrk="1" hangingPunct="1">
              <a:lnSpc>
                <a:spcPct val="90000"/>
              </a:lnSpc>
              <a:buChar char="•"/>
            </a:pPr>
            <a:endParaRPr lang="en-GB" sz="2000" dirty="0">
              <a:latin typeface="Helvetica" pitchFamily="34" charset="0"/>
              <a:ea typeface="+mn-ea"/>
              <a:cs typeface="+mn-cs"/>
            </a:endParaRPr>
          </a:p>
          <a:p>
            <a:pPr marL="342900" lvl="1" indent="-342900" eaLnBrk="1" hangingPunct="1">
              <a:lnSpc>
                <a:spcPct val="90000"/>
              </a:lnSpc>
              <a:buChar char="•"/>
            </a:pPr>
            <a:r>
              <a:rPr lang="en-GB" sz="2000" dirty="0">
                <a:latin typeface="Helvetica" pitchFamily="34" charset="0"/>
                <a:ea typeface="+mn-ea"/>
                <a:cs typeface="+mn-cs"/>
              </a:rPr>
              <a:t>Look in the “</a:t>
            </a:r>
            <a:r>
              <a:rPr lang="en-GB" sz="2000" dirty="0">
                <a:solidFill>
                  <a:srgbClr val="FF0000"/>
                </a:solidFill>
                <a:latin typeface="Helvetica" pitchFamily="34" charset="0"/>
                <a:ea typeface="+mn-ea"/>
                <a:cs typeface="+mn-cs"/>
              </a:rPr>
              <a:t>Supplementary material</a:t>
            </a:r>
            <a:r>
              <a:rPr lang="en-GB" sz="2000" dirty="0">
                <a:latin typeface="Helvetica" pitchFamily="34" charset="0"/>
                <a:ea typeface="+mn-ea"/>
                <a:cs typeface="+mn-cs"/>
              </a:rPr>
              <a:t>” for more </a:t>
            </a:r>
            <a:r>
              <a:rPr lang="en-GB" sz="2000" dirty="0" smtClean="0">
                <a:latin typeface="Helvetica" pitchFamily="34" charset="0"/>
                <a:ea typeface="+mn-ea"/>
                <a:cs typeface="+mn-cs"/>
              </a:rPr>
              <a:t>information!</a:t>
            </a:r>
            <a:endParaRPr lang="en-GB" sz="2000" dirty="0">
              <a:latin typeface="Helvetica" pitchFamily="34" charset="0"/>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ChangeArrowheads="1"/>
          </p:cNvSpPr>
          <p:nvPr/>
        </p:nvSpPr>
        <p:spPr bwMode="auto">
          <a:xfrm>
            <a:off x="3036888" y="115888"/>
            <a:ext cx="2974975" cy="336550"/>
          </a:xfrm>
          <a:prstGeom prst="rect">
            <a:avLst/>
          </a:prstGeom>
          <a:noFill/>
          <a:ln w="38100">
            <a:noFill/>
            <a:miter lim="800000"/>
            <a:headEnd/>
            <a:tailEnd/>
          </a:ln>
        </p:spPr>
        <p:txBody>
          <a:bodyPr>
            <a:spAutoFit/>
          </a:bodyPr>
          <a:lstStyle/>
          <a:p>
            <a:pPr eaLnBrk="0" hangingPunct="0"/>
            <a:r>
              <a:rPr lang="en-US" sz="1600" b="1" u="sng">
                <a:solidFill>
                  <a:schemeClr val="tx2"/>
                </a:solidFill>
                <a:latin typeface="Helvetica" pitchFamily="34" charset="0"/>
              </a:rPr>
              <a:t>Useful References</a:t>
            </a:r>
          </a:p>
        </p:txBody>
      </p:sp>
      <p:sp>
        <p:nvSpPr>
          <p:cNvPr id="31747" name="Rectangle 4"/>
          <p:cNvSpPr>
            <a:spLocks noGrp="1" noChangeArrowheads="1"/>
          </p:cNvSpPr>
          <p:nvPr>
            <p:ph type="body" idx="1"/>
          </p:nvPr>
        </p:nvSpPr>
        <p:spPr bwMode="auto">
          <a:xfrm>
            <a:off x="250825" y="620713"/>
            <a:ext cx="8596313" cy="575945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eaLnBrk="1" hangingPunct="1">
              <a:lnSpc>
                <a:spcPct val="80000"/>
              </a:lnSpc>
            </a:pPr>
            <a:r>
              <a:rPr lang="en-GB" sz="1200" b="1" u="sng" dirty="0" err="1" smtClean="0">
                <a:latin typeface="Helvetica" pitchFamily="34" charset="0"/>
              </a:rPr>
              <a:t>Variational</a:t>
            </a:r>
            <a:r>
              <a:rPr lang="en-GB" sz="1200" b="1" u="sng" dirty="0" smtClean="0">
                <a:latin typeface="Helvetica" pitchFamily="34" charset="0"/>
              </a:rPr>
              <a:t> data assimilation:</a:t>
            </a:r>
            <a:endParaRPr lang="en-GB" sz="1200" dirty="0" smtClean="0">
              <a:latin typeface="Helvetica" pitchFamily="34" charset="0"/>
            </a:endParaRP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Lorenc</a:t>
            </a:r>
            <a:r>
              <a:rPr lang="en-GB" sz="1200" dirty="0" smtClean="0">
                <a:latin typeface="Helvetica" pitchFamily="34" charset="0"/>
              </a:rPr>
              <a:t>, A., 1986, </a:t>
            </a:r>
            <a:r>
              <a:rPr lang="en-GB" sz="1200" i="1" dirty="0" smtClean="0">
                <a:latin typeface="Helvetica" pitchFamily="34" charset="0"/>
              </a:rPr>
              <a:t>Quarterly Journal of the Royal Meteorological Society</a:t>
            </a:r>
            <a:r>
              <a:rPr lang="en-GB" sz="1200" dirty="0" smtClean="0">
                <a:latin typeface="Helvetica" pitchFamily="34" charset="0"/>
              </a:rPr>
              <a:t>, </a:t>
            </a:r>
            <a:r>
              <a:rPr lang="en-GB" sz="1200" b="1" dirty="0" smtClean="0">
                <a:latin typeface="Helvetica" pitchFamily="34" charset="0"/>
              </a:rPr>
              <a:t>112</a:t>
            </a:r>
            <a:r>
              <a:rPr lang="en-GB" sz="1200" dirty="0" smtClean="0">
                <a:latin typeface="Helvetica" pitchFamily="34" charset="0"/>
              </a:rPr>
              <a:t>, 1177-1194.</a:t>
            </a:r>
          </a:p>
          <a:p>
            <a:pPr eaLnBrk="1" hangingPunct="1">
              <a:lnSpc>
                <a:spcPct val="80000"/>
              </a:lnSpc>
              <a:buFontTx/>
              <a:buNone/>
            </a:pPr>
            <a:r>
              <a:rPr lang="en-GB" sz="1200" dirty="0" smtClean="0">
                <a:latin typeface="Helvetica" pitchFamily="34" charset="0"/>
              </a:rPr>
              <a:t>   Courtier, P. </a:t>
            </a:r>
            <a:r>
              <a:rPr lang="en-GB" sz="1200" i="1" dirty="0" smtClean="0">
                <a:latin typeface="Helvetica" pitchFamily="34" charset="0"/>
              </a:rPr>
              <a:t>et al.</a:t>
            </a:r>
            <a:r>
              <a:rPr lang="en-GB" sz="1200" dirty="0" smtClean="0">
                <a:latin typeface="Helvetica" pitchFamily="34" charset="0"/>
              </a:rPr>
              <a:t>, 1994, </a:t>
            </a:r>
            <a:r>
              <a:rPr lang="en-GB" sz="1200" i="1" dirty="0" smtClean="0">
                <a:latin typeface="Helvetica" pitchFamily="34" charset="0"/>
              </a:rPr>
              <a:t>Quarterly Journal of the Royal Meteorological Society</a:t>
            </a:r>
            <a:r>
              <a:rPr lang="en-GB" sz="1200" dirty="0" smtClean="0">
                <a:latin typeface="Helvetica" pitchFamily="34" charset="0"/>
              </a:rPr>
              <a:t>, </a:t>
            </a:r>
            <a:r>
              <a:rPr lang="en-GB" sz="1200" b="1" dirty="0" smtClean="0">
                <a:latin typeface="Helvetica" pitchFamily="34" charset="0"/>
              </a:rPr>
              <a:t>120</a:t>
            </a:r>
            <a:r>
              <a:rPr lang="en-GB" sz="1200" dirty="0" smtClean="0">
                <a:latin typeface="Helvetica" pitchFamily="34" charset="0"/>
              </a:rPr>
              <a:t>, 1367-1387.</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Rabier</a:t>
            </a:r>
            <a:r>
              <a:rPr lang="en-GB" sz="1200" dirty="0" smtClean="0">
                <a:latin typeface="Helvetica" pitchFamily="34" charset="0"/>
              </a:rPr>
              <a:t>, F. </a:t>
            </a:r>
            <a:r>
              <a:rPr lang="en-GB" sz="1200" i="1" dirty="0" smtClean="0">
                <a:latin typeface="Helvetica" pitchFamily="34" charset="0"/>
              </a:rPr>
              <a:t>et al.</a:t>
            </a:r>
            <a:r>
              <a:rPr lang="en-GB" sz="1200" dirty="0" smtClean="0">
                <a:latin typeface="Helvetica" pitchFamily="34" charset="0"/>
              </a:rPr>
              <a:t>, 2000, </a:t>
            </a:r>
            <a:r>
              <a:rPr lang="en-GB" sz="1200" i="1" dirty="0" smtClean="0">
                <a:latin typeface="Helvetica" pitchFamily="34" charset="0"/>
              </a:rPr>
              <a:t>Quarterly Journal of the Royal Meteorological Society</a:t>
            </a:r>
            <a:r>
              <a:rPr lang="en-GB" sz="1200" dirty="0" smtClean="0">
                <a:latin typeface="Helvetica" pitchFamily="34" charset="0"/>
              </a:rPr>
              <a:t>, </a:t>
            </a:r>
            <a:r>
              <a:rPr lang="en-GB" sz="1200" b="1" dirty="0" smtClean="0">
                <a:latin typeface="Helvetica" pitchFamily="34" charset="0"/>
              </a:rPr>
              <a:t>126</a:t>
            </a:r>
            <a:r>
              <a:rPr lang="en-GB" sz="1200" dirty="0" smtClean="0">
                <a:latin typeface="Helvetica" pitchFamily="34" charset="0"/>
              </a:rPr>
              <a:t>, 1143-1170.</a:t>
            </a:r>
          </a:p>
          <a:p>
            <a:pPr eaLnBrk="1" hangingPunct="1">
              <a:lnSpc>
                <a:spcPct val="80000"/>
              </a:lnSpc>
              <a:buFontTx/>
              <a:buNone/>
            </a:pPr>
            <a:endParaRPr lang="en-GB" sz="1200" dirty="0" smtClean="0">
              <a:latin typeface="Helvetica" pitchFamily="34" charset="0"/>
            </a:endParaRPr>
          </a:p>
          <a:p>
            <a:pPr eaLnBrk="1" hangingPunct="1">
              <a:lnSpc>
                <a:spcPct val="80000"/>
              </a:lnSpc>
            </a:pPr>
            <a:r>
              <a:rPr lang="en-GB" sz="1200" b="1" u="sng" dirty="0" smtClean="0">
                <a:latin typeface="Helvetica" pitchFamily="34" charset="0"/>
              </a:rPr>
              <a:t>The adjoint technique:</a:t>
            </a:r>
            <a:endParaRPr lang="en-GB" sz="1200" dirty="0" smtClean="0">
              <a:latin typeface="Helvetica" pitchFamily="34" charset="0"/>
            </a:endParaRP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Errico</a:t>
            </a:r>
            <a:r>
              <a:rPr lang="en-GB" sz="1200" dirty="0" smtClean="0">
                <a:latin typeface="Helvetica" pitchFamily="34" charset="0"/>
              </a:rPr>
              <a:t>, R.M., 1997, </a:t>
            </a:r>
            <a:r>
              <a:rPr lang="en-GB" sz="1200" i="1" dirty="0" smtClean="0">
                <a:latin typeface="Helvetica" pitchFamily="34" charset="0"/>
              </a:rPr>
              <a:t>Bulletin of the American Meteorological Society</a:t>
            </a:r>
            <a:r>
              <a:rPr lang="en-GB" sz="1200" dirty="0" smtClean="0">
                <a:latin typeface="Helvetica" pitchFamily="34" charset="0"/>
              </a:rPr>
              <a:t>, </a:t>
            </a:r>
            <a:r>
              <a:rPr lang="en-GB" sz="1200" b="1" dirty="0" smtClean="0">
                <a:latin typeface="Helvetica" pitchFamily="34" charset="0"/>
              </a:rPr>
              <a:t>78</a:t>
            </a:r>
            <a:r>
              <a:rPr lang="en-GB" sz="1200" dirty="0" smtClean="0">
                <a:latin typeface="Helvetica" pitchFamily="34" charset="0"/>
              </a:rPr>
              <a:t>, 2577-2591.</a:t>
            </a:r>
          </a:p>
          <a:p>
            <a:pPr eaLnBrk="1" hangingPunct="1">
              <a:lnSpc>
                <a:spcPct val="80000"/>
              </a:lnSpc>
              <a:buFontTx/>
              <a:buNone/>
            </a:pPr>
            <a:endParaRPr lang="en-GB" sz="1200" dirty="0" smtClean="0">
              <a:latin typeface="Helvetica" pitchFamily="34" charset="0"/>
              <a:cs typeface="Times New Roman" pitchFamily="18" charset="0"/>
            </a:endParaRPr>
          </a:p>
          <a:p>
            <a:pPr eaLnBrk="1" hangingPunct="1">
              <a:lnSpc>
                <a:spcPct val="80000"/>
              </a:lnSpc>
            </a:pPr>
            <a:r>
              <a:rPr lang="en-GB" sz="1200" b="1" u="sng" dirty="0" smtClean="0">
                <a:latin typeface="Helvetica" pitchFamily="34" charset="0"/>
              </a:rPr>
              <a:t>Tangent-linear approximation:</a:t>
            </a:r>
            <a:endParaRPr lang="en-GB" sz="1200" dirty="0" smtClean="0">
              <a:latin typeface="Helvetica" pitchFamily="34" charset="0"/>
            </a:endParaRP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Errico</a:t>
            </a:r>
            <a:r>
              <a:rPr lang="en-GB" sz="1200" dirty="0" smtClean="0">
                <a:latin typeface="Helvetica" pitchFamily="34" charset="0"/>
              </a:rPr>
              <a:t>, R.M. </a:t>
            </a:r>
            <a:r>
              <a:rPr lang="en-GB" sz="1200" i="1" dirty="0" smtClean="0">
                <a:latin typeface="Helvetica" pitchFamily="34" charset="0"/>
              </a:rPr>
              <a:t>et al.</a:t>
            </a:r>
            <a:r>
              <a:rPr lang="en-GB" sz="1200" dirty="0" smtClean="0">
                <a:latin typeface="Helvetica" pitchFamily="34" charset="0"/>
              </a:rPr>
              <a:t>, 1993, </a:t>
            </a:r>
            <a:r>
              <a:rPr lang="en-GB" sz="1200" i="1" dirty="0" err="1" smtClean="0">
                <a:latin typeface="Helvetica" pitchFamily="34" charset="0"/>
              </a:rPr>
              <a:t>Tellus</a:t>
            </a:r>
            <a:r>
              <a:rPr lang="en-GB" sz="1200" dirty="0" smtClean="0">
                <a:latin typeface="Helvetica" pitchFamily="34" charset="0"/>
              </a:rPr>
              <a:t>, </a:t>
            </a:r>
            <a:r>
              <a:rPr lang="en-GB" sz="1200" b="1" dirty="0" smtClean="0">
                <a:latin typeface="Helvetica" pitchFamily="34" charset="0"/>
              </a:rPr>
              <a:t>45A</a:t>
            </a:r>
            <a:r>
              <a:rPr lang="en-GB" sz="1200" dirty="0" smtClean="0">
                <a:latin typeface="Helvetica" pitchFamily="34" charset="0"/>
              </a:rPr>
              <a:t>, 462-477.</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Errico</a:t>
            </a:r>
            <a:r>
              <a:rPr lang="en-GB" sz="1200" dirty="0" smtClean="0">
                <a:latin typeface="Helvetica" pitchFamily="34" charset="0"/>
              </a:rPr>
              <a:t>, R.M., and K. Reader, 1999, </a:t>
            </a:r>
            <a:r>
              <a:rPr lang="en-GB" sz="1200" i="1" dirty="0" smtClean="0">
                <a:latin typeface="Helvetica" pitchFamily="34" charset="0"/>
              </a:rPr>
              <a:t>Quarterly Journal of the Royal Meteorological Society</a:t>
            </a:r>
            <a:r>
              <a:rPr lang="en-GB" sz="1200" dirty="0" smtClean="0">
                <a:latin typeface="Helvetica" pitchFamily="34" charset="0"/>
              </a:rPr>
              <a:t>, </a:t>
            </a:r>
            <a:r>
              <a:rPr lang="en-GB" sz="1200" b="1" dirty="0" smtClean="0">
                <a:latin typeface="Helvetica" pitchFamily="34" charset="0"/>
              </a:rPr>
              <a:t>125</a:t>
            </a:r>
            <a:r>
              <a:rPr lang="en-GB" sz="1200" dirty="0" smtClean="0">
                <a:latin typeface="Helvetica" pitchFamily="34" charset="0"/>
              </a:rPr>
              <a:t>, 169-195.</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Janiskov</a:t>
            </a:r>
            <a:r>
              <a:rPr lang="en-GB" sz="1200" dirty="0" err="1" smtClean="0">
                <a:latin typeface="Helvetica" pitchFamily="34" charset="0"/>
                <a:cs typeface="Times New Roman" pitchFamily="18" charset="0"/>
              </a:rPr>
              <a:t>á</a:t>
            </a:r>
            <a:r>
              <a:rPr lang="en-GB" sz="1200" dirty="0" smtClean="0">
                <a:latin typeface="Helvetica" pitchFamily="34" charset="0"/>
                <a:cs typeface="Times New Roman" pitchFamily="18" charset="0"/>
              </a:rPr>
              <a:t>, M. </a:t>
            </a:r>
            <a:r>
              <a:rPr lang="en-GB" sz="1200" i="1" dirty="0" smtClean="0">
                <a:latin typeface="Helvetica" pitchFamily="34" charset="0"/>
              </a:rPr>
              <a:t>et al.</a:t>
            </a:r>
            <a:r>
              <a:rPr lang="en-GB" sz="1200" dirty="0" smtClean="0">
                <a:latin typeface="Helvetica" pitchFamily="34" charset="0"/>
              </a:rPr>
              <a:t>, 1999, </a:t>
            </a:r>
            <a:r>
              <a:rPr lang="en-GB" sz="1200" i="1" dirty="0" smtClean="0">
                <a:latin typeface="Helvetica" pitchFamily="34" charset="0"/>
              </a:rPr>
              <a:t>Monthly Weather Review</a:t>
            </a:r>
            <a:r>
              <a:rPr lang="en-GB" sz="1200" dirty="0" smtClean="0">
                <a:latin typeface="Helvetica" pitchFamily="34" charset="0"/>
              </a:rPr>
              <a:t>, </a:t>
            </a:r>
            <a:r>
              <a:rPr lang="en-GB" sz="1200" b="1" dirty="0" smtClean="0">
                <a:latin typeface="Helvetica" pitchFamily="34" charset="0"/>
              </a:rPr>
              <a:t>127</a:t>
            </a:r>
            <a:r>
              <a:rPr lang="en-GB" sz="1200" dirty="0" smtClean="0">
                <a:latin typeface="Helvetica" pitchFamily="34" charset="0"/>
              </a:rPr>
              <a:t>, 26-45.</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Mahfouf</a:t>
            </a:r>
            <a:r>
              <a:rPr lang="en-GB" sz="1200" dirty="0" smtClean="0">
                <a:latin typeface="Helvetica" pitchFamily="34" charset="0"/>
              </a:rPr>
              <a:t>, J.-F., 1999, </a:t>
            </a:r>
            <a:r>
              <a:rPr lang="en-GB" sz="1200" dirty="0" err="1" smtClean="0">
                <a:latin typeface="Helvetica" pitchFamily="34" charset="0"/>
              </a:rPr>
              <a:t>Tellus</a:t>
            </a:r>
            <a:r>
              <a:rPr lang="en-GB" sz="1200" dirty="0" smtClean="0">
                <a:latin typeface="Helvetica" pitchFamily="34" charset="0"/>
              </a:rPr>
              <a:t>, </a:t>
            </a:r>
            <a:r>
              <a:rPr lang="en-GB" sz="1200" b="1" dirty="0" smtClean="0">
                <a:latin typeface="Helvetica" pitchFamily="34" charset="0"/>
              </a:rPr>
              <a:t>51A</a:t>
            </a:r>
            <a:r>
              <a:rPr lang="en-GB" sz="1200" dirty="0" smtClean="0">
                <a:latin typeface="Helvetica" pitchFamily="34" charset="0"/>
              </a:rPr>
              <a:t>, 147-166.</a:t>
            </a:r>
          </a:p>
          <a:p>
            <a:pPr eaLnBrk="1" hangingPunct="1">
              <a:lnSpc>
                <a:spcPct val="80000"/>
              </a:lnSpc>
            </a:pPr>
            <a:endParaRPr lang="en-GB" sz="1200" dirty="0" smtClean="0">
              <a:latin typeface="Helvetica" pitchFamily="34" charset="0"/>
            </a:endParaRPr>
          </a:p>
          <a:p>
            <a:pPr eaLnBrk="1" hangingPunct="1">
              <a:lnSpc>
                <a:spcPct val="80000"/>
              </a:lnSpc>
            </a:pPr>
            <a:r>
              <a:rPr lang="en-GB" sz="1200" b="1" u="sng" dirty="0" smtClean="0">
                <a:latin typeface="Helvetica" pitchFamily="34" charset="0"/>
              </a:rPr>
              <a:t> Lorenz model:</a:t>
            </a:r>
          </a:p>
          <a:p>
            <a:pPr eaLnBrk="1" hangingPunct="1">
              <a:lnSpc>
                <a:spcPct val="80000"/>
              </a:lnSpc>
              <a:buClr>
                <a:srgbClr val="000078"/>
              </a:buClr>
              <a:buSzPts val="1400"/>
              <a:buFont typeface="Monotype Sorts" pitchFamily="2" charset="2"/>
              <a:buNone/>
            </a:pPr>
            <a:r>
              <a:rPr lang="en-GB" sz="1200" dirty="0" smtClean="0">
                <a:latin typeface="Helvetica" pitchFamily="34" charset="0"/>
              </a:rPr>
              <a:t>     X. Y. Huang and X. Yang. </a:t>
            </a:r>
            <a:r>
              <a:rPr lang="en-GB" sz="1200" dirty="0" err="1" smtClean="0">
                <a:latin typeface="Helvetica" pitchFamily="34" charset="0"/>
              </a:rPr>
              <a:t>Variational</a:t>
            </a:r>
            <a:r>
              <a:rPr lang="en-GB" sz="1200" dirty="0" smtClean="0">
                <a:latin typeface="Helvetica" pitchFamily="34" charset="0"/>
              </a:rPr>
              <a:t> data assimilation with the Lorenz model. Technical Report 26, HIRLAM,</a:t>
            </a:r>
          </a:p>
          <a:p>
            <a:pPr eaLnBrk="1" hangingPunct="1">
              <a:lnSpc>
                <a:spcPct val="80000"/>
              </a:lnSpc>
              <a:buClr>
                <a:srgbClr val="000078"/>
              </a:buClr>
              <a:buSzPts val="1400"/>
              <a:buFont typeface="Monotype Sorts" pitchFamily="2" charset="2"/>
              <a:buNone/>
            </a:pPr>
            <a:r>
              <a:rPr lang="en-GB" sz="1200" dirty="0" smtClean="0">
                <a:latin typeface="Helvetica" pitchFamily="34" charset="0"/>
              </a:rPr>
              <a:t>        April 1996. Available on ftp site (see notes for practical session).</a:t>
            </a:r>
          </a:p>
          <a:p>
            <a:pPr eaLnBrk="1" hangingPunct="1">
              <a:lnSpc>
                <a:spcPct val="80000"/>
              </a:lnSpc>
              <a:buClr>
                <a:srgbClr val="000078"/>
              </a:buClr>
              <a:buSzPts val="1400"/>
              <a:buFont typeface="Monotype Sorts" pitchFamily="2" charset="2"/>
              <a:buNone/>
            </a:pPr>
            <a:r>
              <a:rPr lang="en-GB" sz="1200" dirty="0" smtClean="0">
                <a:latin typeface="Helvetica" pitchFamily="34" charset="0"/>
              </a:rPr>
              <a:t>    E. Lorenz. Deterministic </a:t>
            </a:r>
            <a:r>
              <a:rPr lang="en-GB" sz="1200" dirty="0" err="1" smtClean="0">
                <a:latin typeface="Helvetica" pitchFamily="34" charset="0"/>
              </a:rPr>
              <a:t>nonperiodic</a:t>
            </a:r>
            <a:r>
              <a:rPr lang="en-GB" sz="1200" dirty="0" smtClean="0">
                <a:latin typeface="Helvetica" pitchFamily="34" charset="0"/>
              </a:rPr>
              <a:t> flow. J. Atmos. Sci., 20:130-141, 1963.</a:t>
            </a:r>
          </a:p>
          <a:p>
            <a:pPr eaLnBrk="1" hangingPunct="1">
              <a:lnSpc>
                <a:spcPct val="80000"/>
              </a:lnSpc>
              <a:buFontTx/>
              <a:buNone/>
            </a:pPr>
            <a:endParaRPr lang="en-GB" sz="1200" dirty="0" smtClean="0">
              <a:latin typeface="Helvetica" pitchFamily="34" charset="0"/>
            </a:endParaRPr>
          </a:p>
          <a:p>
            <a:pPr eaLnBrk="1" hangingPunct="1">
              <a:lnSpc>
                <a:spcPct val="80000"/>
              </a:lnSpc>
            </a:pPr>
            <a:r>
              <a:rPr lang="en-GB" sz="1200" b="1" u="sng" dirty="0" smtClean="0">
                <a:latin typeface="Helvetica" pitchFamily="34" charset="0"/>
              </a:rPr>
              <a:t>Automatic differentiation:</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Giering</a:t>
            </a:r>
            <a:r>
              <a:rPr lang="en-GB" sz="1200" dirty="0" smtClean="0">
                <a:latin typeface="Helvetica" pitchFamily="34" charset="0"/>
              </a:rPr>
              <a:t> R., Tangent Linear and Adjoint Model Compiler, Users Manual </a:t>
            </a:r>
            <a:r>
              <a:rPr lang="en-GB" sz="1200" dirty="0" err="1" smtClean="0">
                <a:latin typeface="Helvetica" pitchFamily="34" charset="0"/>
              </a:rPr>
              <a:t>Center</a:t>
            </a:r>
            <a:r>
              <a:rPr lang="en-GB" sz="1200" dirty="0" smtClean="0">
                <a:latin typeface="Helvetica" pitchFamily="34" charset="0"/>
              </a:rPr>
              <a:t> for Global Change </a:t>
            </a:r>
          </a:p>
          <a:p>
            <a:pPr eaLnBrk="1" hangingPunct="1">
              <a:lnSpc>
                <a:spcPct val="80000"/>
              </a:lnSpc>
              <a:buFontTx/>
              <a:buNone/>
            </a:pPr>
            <a:r>
              <a:rPr lang="en-GB" sz="1200" dirty="0" smtClean="0">
                <a:latin typeface="Helvetica" pitchFamily="34" charset="0"/>
              </a:rPr>
              <a:t>         Sciences, Department of Earth, Atmospheric, and PlanetaryScience,MIT,1997</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Giering</a:t>
            </a:r>
            <a:r>
              <a:rPr lang="en-GB" sz="1200" dirty="0" smtClean="0">
                <a:latin typeface="Helvetica" pitchFamily="34" charset="0"/>
              </a:rPr>
              <a:t>  R. and T. Kaminski, Recipes for Adjoint Code Construction, </a:t>
            </a:r>
            <a:r>
              <a:rPr lang="en-GB" sz="1200" i="1" dirty="0" smtClean="0">
                <a:latin typeface="Helvetica" pitchFamily="34" charset="0"/>
              </a:rPr>
              <a:t>ACM Transactions on </a:t>
            </a:r>
          </a:p>
          <a:p>
            <a:pPr eaLnBrk="1" hangingPunct="1">
              <a:lnSpc>
                <a:spcPct val="80000"/>
              </a:lnSpc>
              <a:buFontTx/>
              <a:buNone/>
            </a:pPr>
            <a:r>
              <a:rPr lang="en-GB" sz="1200" i="1" dirty="0" smtClean="0">
                <a:latin typeface="Helvetica" pitchFamily="34" charset="0"/>
              </a:rPr>
              <a:t>          Mathematical Software</a:t>
            </a:r>
            <a:r>
              <a:rPr lang="en-GB" sz="1200" dirty="0" smtClean="0">
                <a:latin typeface="Helvetica" pitchFamily="34" charset="0"/>
              </a:rPr>
              <a:t>, 1998</a:t>
            </a:r>
          </a:p>
          <a:p>
            <a:pPr eaLnBrk="1" hangingPunct="1">
              <a:lnSpc>
                <a:spcPct val="80000"/>
              </a:lnSpc>
              <a:buFontTx/>
              <a:buNone/>
            </a:pPr>
            <a:r>
              <a:rPr lang="en-GB" sz="1200" dirty="0" smtClean="0"/>
              <a:t>       TAMC: http://www.autodiff.org/</a:t>
            </a:r>
          </a:p>
          <a:p>
            <a:pPr eaLnBrk="1" hangingPunct="1">
              <a:lnSpc>
                <a:spcPct val="80000"/>
              </a:lnSpc>
              <a:buFontTx/>
              <a:buNone/>
            </a:pPr>
            <a:r>
              <a:rPr lang="en-GB" sz="1200" dirty="0" smtClean="0"/>
              <a:t>       TAPENADE:  http://www-sop.inria.fr/tropics/tapenade.html</a:t>
            </a:r>
          </a:p>
          <a:p>
            <a:pPr eaLnBrk="1" hangingPunct="1">
              <a:lnSpc>
                <a:spcPct val="80000"/>
              </a:lnSpc>
            </a:pPr>
            <a:endParaRPr lang="en-GB" sz="1200" dirty="0" smtClean="0">
              <a:latin typeface="Helvetica" pitchFamily="34" charset="0"/>
            </a:endParaRPr>
          </a:p>
          <a:p>
            <a:pPr eaLnBrk="1" hangingPunct="1">
              <a:lnSpc>
                <a:spcPct val="80000"/>
              </a:lnSpc>
            </a:pPr>
            <a:r>
              <a:rPr lang="en-GB" sz="1200" b="1" u="sng" dirty="0" smtClean="0">
                <a:latin typeface="Helvetica" pitchFamily="34" charset="0"/>
              </a:rPr>
              <a:t>Sensitivity studies using the adjoint technique</a:t>
            </a:r>
          </a:p>
          <a:p>
            <a:pPr eaLnBrk="1" hangingPunct="1">
              <a:lnSpc>
                <a:spcPct val="80000"/>
              </a:lnSpc>
              <a:buFontTx/>
              <a:buNone/>
            </a:pPr>
            <a:r>
              <a:rPr lang="en-GB" sz="1200" dirty="0" smtClean="0">
                <a:latin typeface="Helvetica" pitchFamily="34" charset="0"/>
              </a:rPr>
              <a:t>        </a:t>
            </a:r>
            <a:r>
              <a:rPr lang="en-GB" sz="1200" dirty="0" err="1" smtClean="0">
                <a:latin typeface="Helvetica" pitchFamily="34" charset="0"/>
              </a:rPr>
              <a:t>Janiskova</a:t>
            </a:r>
            <a:r>
              <a:rPr lang="en-GB" sz="1200" dirty="0" smtClean="0">
                <a:latin typeface="Helvetica" pitchFamily="34" charset="0"/>
              </a:rPr>
              <a:t>, M. and J.-J. </a:t>
            </a:r>
            <a:r>
              <a:rPr lang="en-GB" sz="1200" dirty="0" err="1" smtClean="0">
                <a:latin typeface="Helvetica" pitchFamily="34" charset="0"/>
              </a:rPr>
              <a:t>Morcrette</a:t>
            </a:r>
            <a:r>
              <a:rPr lang="en-GB" sz="1200" dirty="0" smtClean="0">
                <a:latin typeface="Helvetica" pitchFamily="34" charset="0"/>
              </a:rPr>
              <a:t>., 2005. Investigation of the sensitivity of the ECMWF radiation scheme to input parameters using adjoint technique. </a:t>
            </a:r>
            <a:r>
              <a:rPr lang="en-GB" sz="1200" i="1" dirty="0" smtClean="0">
                <a:latin typeface="Helvetica" pitchFamily="34" charset="0"/>
              </a:rPr>
              <a:t>Quart. J. Roy. Meteor. Soc.</a:t>
            </a:r>
            <a:r>
              <a:rPr lang="en-GB" sz="1200" dirty="0" smtClean="0">
                <a:latin typeface="Helvetica" pitchFamily="34" charset="0"/>
              </a:rPr>
              <a:t>, </a:t>
            </a:r>
            <a:r>
              <a:rPr lang="en-GB" sz="1200" b="1" dirty="0" smtClean="0">
                <a:latin typeface="Helvetica" pitchFamily="34" charset="0"/>
              </a:rPr>
              <a:t>131</a:t>
            </a:r>
            <a:r>
              <a:rPr lang="en-GB" sz="1200" dirty="0" smtClean="0">
                <a:latin typeface="Helvetica" pitchFamily="34" charset="0"/>
              </a:rPr>
              <a:t>,1975-1996.</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6"/>
          <p:cNvSpPr txBox="1">
            <a:spLocks noChangeArrowheads="1"/>
          </p:cNvSpPr>
          <p:nvPr/>
        </p:nvSpPr>
        <p:spPr bwMode="auto">
          <a:xfrm>
            <a:off x="1763713" y="0"/>
            <a:ext cx="5543550" cy="396875"/>
          </a:xfrm>
          <a:prstGeom prst="rect">
            <a:avLst/>
          </a:prstGeom>
          <a:noFill/>
          <a:ln w="25400">
            <a:noFill/>
            <a:miter lim="800000"/>
            <a:headEnd/>
            <a:tailEnd/>
          </a:ln>
        </p:spPr>
        <p:txBody>
          <a:bodyPr>
            <a:spAutoFit/>
          </a:bodyPr>
          <a:lstStyle/>
          <a:p>
            <a:r>
              <a:rPr lang="en-GB" sz="2000" b="1" u="sng">
                <a:latin typeface="Helvetica" pitchFamily="34" charset="0"/>
              </a:rPr>
              <a:t>Incremental 4D-Var at ECMWF</a:t>
            </a:r>
          </a:p>
        </p:txBody>
      </p:sp>
      <p:sp>
        <p:nvSpPr>
          <p:cNvPr id="2062" name="Text Box 8"/>
          <p:cNvSpPr txBox="1">
            <a:spLocks noChangeArrowheads="1"/>
          </p:cNvSpPr>
          <p:nvPr/>
        </p:nvSpPr>
        <p:spPr bwMode="auto">
          <a:xfrm>
            <a:off x="304800" y="3998913"/>
            <a:ext cx="8229600" cy="366712"/>
          </a:xfrm>
          <a:prstGeom prst="rect">
            <a:avLst/>
          </a:prstGeom>
          <a:noFill/>
          <a:ln w="9525">
            <a:noFill/>
            <a:miter lim="800000"/>
            <a:headEnd/>
            <a:tailEnd/>
          </a:ln>
        </p:spPr>
        <p:txBody>
          <a:bodyPr rIns="0">
            <a:spAutoFit/>
          </a:bodyPr>
          <a:lstStyle/>
          <a:p>
            <a:pPr algn="l" eaLnBrk="0" hangingPunct="0">
              <a:buClr>
                <a:schemeClr val="tx1"/>
              </a:buClr>
              <a:buSzPts val="1600"/>
              <a:buFont typeface="Helvetica" pitchFamily="34" charset="0"/>
              <a:buChar char="•"/>
            </a:pPr>
            <a:r>
              <a:rPr lang="en-GB" sz="1800">
                <a:latin typeface="Helvetica" pitchFamily="34" charset="0"/>
              </a:rPr>
              <a:t> The gradient of the cost function to be minimized is:</a:t>
            </a:r>
          </a:p>
        </p:txBody>
      </p:sp>
      <p:graphicFrame>
        <p:nvGraphicFramePr>
          <p:cNvPr id="2050" name="Object 9"/>
          <p:cNvGraphicFramePr>
            <a:graphicFrameLocks noChangeAspect="1"/>
          </p:cNvGraphicFramePr>
          <p:nvPr/>
        </p:nvGraphicFramePr>
        <p:xfrm>
          <a:off x="1031875" y="4306888"/>
          <a:ext cx="6711950" cy="777875"/>
        </p:xfrm>
        <a:graphic>
          <a:graphicData uri="http://schemas.openxmlformats.org/presentationml/2006/ole">
            <mc:AlternateContent xmlns:mc="http://schemas.openxmlformats.org/markup-compatibility/2006">
              <mc:Choice xmlns:v="urn:schemas-microsoft-com:vml" Requires="v">
                <p:oleObj spid="_x0000_s2766" name="Equation" r:id="rId3" imgW="3949560" imgH="431640" progId="">
                  <p:embed/>
                </p:oleObj>
              </mc:Choice>
              <mc:Fallback>
                <p:oleObj name="Equation" r:id="rId3" imgW="3949560" imgH="431640" progId="">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1875" y="4306888"/>
                        <a:ext cx="6711950" cy="777875"/>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sp>
        <p:nvSpPr>
          <p:cNvPr id="2063" name="Text Box 3"/>
          <p:cNvSpPr txBox="1">
            <a:spLocks noChangeArrowheads="1"/>
          </p:cNvSpPr>
          <p:nvPr/>
        </p:nvSpPr>
        <p:spPr bwMode="auto">
          <a:xfrm>
            <a:off x="152400" y="609600"/>
            <a:ext cx="8763000" cy="366713"/>
          </a:xfrm>
          <a:prstGeom prst="rect">
            <a:avLst/>
          </a:prstGeom>
          <a:noFill/>
          <a:ln w="9525">
            <a:noFill/>
            <a:miter lim="800000"/>
            <a:headEnd/>
            <a:tailEnd/>
          </a:ln>
        </p:spPr>
        <p:txBody>
          <a:bodyPr rIns="0">
            <a:spAutoFit/>
          </a:bodyPr>
          <a:lstStyle/>
          <a:p>
            <a:pPr algn="l">
              <a:buFontTx/>
              <a:buChar char="•"/>
            </a:pPr>
            <a:r>
              <a:rPr lang="en-GB" sz="1600" b="1" dirty="0">
                <a:latin typeface="Helvetica" pitchFamily="34" charset="0"/>
              </a:rPr>
              <a:t> </a:t>
            </a:r>
            <a:r>
              <a:rPr lang="en-GB" sz="1800" dirty="0">
                <a:latin typeface="Helvetica" pitchFamily="34" charset="0"/>
              </a:rPr>
              <a:t>In incremental 4D-Var, the cost function is minimized in terms of </a:t>
            </a:r>
            <a:r>
              <a:rPr lang="en-GB" sz="1800" dirty="0">
                <a:solidFill>
                  <a:srgbClr val="FF3300"/>
                </a:solidFill>
                <a:latin typeface="Helvetica" pitchFamily="34" charset="0"/>
              </a:rPr>
              <a:t>increments</a:t>
            </a:r>
            <a:r>
              <a:rPr lang="en-GB" sz="1800" dirty="0">
                <a:latin typeface="Helvetica" pitchFamily="34" charset="0"/>
              </a:rPr>
              <a:t>:</a:t>
            </a:r>
            <a:endParaRPr lang="en-GB" sz="1800" dirty="0">
              <a:solidFill>
                <a:srgbClr val="339966"/>
              </a:solidFill>
              <a:latin typeface="Comic Sans MS" pitchFamily="66" charset="0"/>
            </a:endParaRPr>
          </a:p>
        </p:txBody>
      </p:sp>
      <p:sp>
        <p:nvSpPr>
          <p:cNvPr id="2064" name="Text Box 4"/>
          <p:cNvSpPr txBox="1">
            <a:spLocks noChangeArrowheads="1"/>
          </p:cNvSpPr>
          <p:nvPr/>
        </p:nvSpPr>
        <p:spPr bwMode="auto">
          <a:xfrm>
            <a:off x="228600" y="1447800"/>
            <a:ext cx="4953000" cy="369332"/>
          </a:xfrm>
          <a:prstGeom prst="rect">
            <a:avLst/>
          </a:prstGeom>
          <a:noFill/>
          <a:ln w="9525">
            <a:noFill/>
            <a:miter lim="800000"/>
            <a:headEnd/>
            <a:tailEnd/>
          </a:ln>
        </p:spPr>
        <p:txBody>
          <a:bodyPr rIns="0">
            <a:spAutoFit/>
          </a:bodyPr>
          <a:lstStyle/>
          <a:p>
            <a:pPr algn="l"/>
            <a:r>
              <a:rPr lang="en-GB" sz="1600" b="1" dirty="0">
                <a:latin typeface="Helvetica" pitchFamily="34" charset="0"/>
              </a:rPr>
              <a:t> </a:t>
            </a:r>
            <a:r>
              <a:rPr lang="en-GB" sz="1800" dirty="0">
                <a:latin typeface="Helvetica" pitchFamily="34" charset="0"/>
              </a:rPr>
              <a:t>with the model state defined at any time</a:t>
            </a:r>
            <a:r>
              <a:rPr lang="en-GB" sz="1800" b="1" dirty="0">
                <a:latin typeface="Helvetica" pitchFamily="34" charset="0"/>
              </a:rPr>
              <a:t> </a:t>
            </a:r>
            <a:r>
              <a:rPr lang="en-GB" sz="1800" dirty="0" err="1">
                <a:latin typeface="Helvetica" pitchFamily="34" charset="0"/>
              </a:rPr>
              <a:t>t</a:t>
            </a:r>
            <a:r>
              <a:rPr lang="en-GB" sz="1800" baseline="-25000" dirty="0" err="1">
                <a:latin typeface="Helvetica" pitchFamily="34" charset="0"/>
              </a:rPr>
              <a:t>i</a:t>
            </a:r>
            <a:r>
              <a:rPr lang="en-GB" sz="1800" dirty="0">
                <a:latin typeface="Helvetica" pitchFamily="34" charset="0"/>
              </a:rPr>
              <a:t> as:</a:t>
            </a:r>
            <a:endParaRPr lang="en-GB" sz="1800" baseline="-25000" dirty="0">
              <a:latin typeface="Helvetica" pitchFamily="34" charset="0"/>
            </a:endParaRPr>
          </a:p>
        </p:txBody>
      </p:sp>
      <p:graphicFrame>
        <p:nvGraphicFramePr>
          <p:cNvPr id="2052" name="Object 12"/>
          <p:cNvGraphicFramePr>
            <a:graphicFrameLocks noChangeAspect="1"/>
          </p:cNvGraphicFramePr>
          <p:nvPr/>
        </p:nvGraphicFramePr>
        <p:xfrm>
          <a:off x="1331640" y="3429000"/>
          <a:ext cx="1584325" cy="406400"/>
        </p:xfrm>
        <a:graphic>
          <a:graphicData uri="http://schemas.openxmlformats.org/presentationml/2006/ole">
            <mc:AlternateContent xmlns:mc="http://schemas.openxmlformats.org/markup-compatibility/2006">
              <mc:Choice xmlns:v="urn:schemas-microsoft-com:vml" Requires="v">
                <p:oleObj spid="_x0000_s2767" name="Equation" r:id="rId5" imgW="1028520" imgH="253800" progId="">
                  <p:embed/>
                </p:oleObj>
              </mc:Choice>
              <mc:Fallback>
                <p:oleObj name="Equation" r:id="rId5" imgW="1028520" imgH="253800" progId="">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640" y="3429000"/>
                        <a:ext cx="1584325" cy="406400"/>
                      </a:xfrm>
                      <a:prstGeom prst="rect">
                        <a:avLst/>
                      </a:prstGeom>
                      <a:noFill/>
                      <a:ln>
                        <a:noFill/>
                      </a:ln>
                      <a:extLst>
                        <a:ext uri="{909E8E84-426E-40DD-AFC4-6F175D3DCCD1}">
                          <a14:hiddenFill xmlns:a14="http://schemas.microsoft.com/office/drawing/2010/main">
                            <a:solidFill>
                              <a:srgbClr val="B7FFFF"/>
                            </a:solidFill>
                          </a14:hiddenFill>
                        </a:ext>
                        <a:ext uri="{91240B29-F687-4F45-9708-019B960494DF}">
                          <a14:hiddenLine xmlns:a14="http://schemas.microsoft.com/office/drawing/2010/main" w="9525">
                            <a:solidFill>
                              <a:srgbClr val="00CCFF"/>
                            </a:solidFill>
                            <a:miter lim="800000"/>
                            <a:headEnd/>
                            <a:tailEnd/>
                          </a14:hiddenLine>
                        </a:ext>
                      </a:extLst>
                    </p:spPr>
                  </p:pic>
                </p:oleObj>
              </mc:Fallback>
            </mc:AlternateContent>
          </a:graphicData>
        </a:graphic>
      </p:graphicFrame>
      <p:sp>
        <p:nvSpPr>
          <p:cNvPr id="2065" name="Text Box 13"/>
          <p:cNvSpPr txBox="1">
            <a:spLocks noChangeArrowheads="1"/>
          </p:cNvSpPr>
          <p:nvPr/>
        </p:nvSpPr>
        <p:spPr bwMode="auto">
          <a:xfrm>
            <a:off x="214313" y="2349500"/>
            <a:ext cx="7396162" cy="366713"/>
          </a:xfrm>
          <a:prstGeom prst="rect">
            <a:avLst/>
          </a:prstGeom>
          <a:noFill/>
          <a:ln w="9525">
            <a:noFill/>
            <a:miter lim="800000"/>
            <a:headEnd/>
            <a:tailEnd/>
          </a:ln>
        </p:spPr>
        <p:txBody>
          <a:bodyPr rIns="0">
            <a:spAutoFit/>
          </a:bodyPr>
          <a:lstStyle/>
          <a:p>
            <a:pPr algn="l">
              <a:buFontTx/>
              <a:buChar char="•"/>
            </a:pPr>
            <a:r>
              <a:rPr lang="en-GB" sz="1600" b="1">
                <a:latin typeface="Helvetica" pitchFamily="34" charset="0"/>
              </a:rPr>
              <a:t> </a:t>
            </a:r>
            <a:r>
              <a:rPr lang="en-GB" sz="1800">
                <a:latin typeface="Helvetica" pitchFamily="34" charset="0"/>
              </a:rPr>
              <a:t>4D-Var cost function can then be approximated to the first order by: </a:t>
            </a:r>
            <a:endParaRPr lang="en-GB" sz="1800">
              <a:solidFill>
                <a:srgbClr val="339966"/>
              </a:solidFill>
              <a:latin typeface="Comic Sans MS" pitchFamily="66" charset="0"/>
            </a:endParaRPr>
          </a:p>
        </p:txBody>
      </p:sp>
      <p:sp>
        <p:nvSpPr>
          <p:cNvPr id="2066" name="Text Box 14"/>
          <p:cNvSpPr txBox="1">
            <a:spLocks noChangeArrowheads="1"/>
          </p:cNvSpPr>
          <p:nvPr/>
        </p:nvSpPr>
        <p:spPr bwMode="auto">
          <a:xfrm>
            <a:off x="476250" y="3429000"/>
            <a:ext cx="1071563" cy="366712"/>
          </a:xfrm>
          <a:prstGeom prst="rect">
            <a:avLst/>
          </a:prstGeom>
          <a:noFill/>
          <a:ln w="9525">
            <a:noFill/>
            <a:miter lim="800000"/>
            <a:headEnd/>
            <a:tailEnd/>
          </a:ln>
        </p:spPr>
        <p:txBody>
          <a:bodyPr>
            <a:spAutoFit/>
          </a:bodyPr>
          <a:lstStyle/>
          <a:p>
            <a:pPr algn="l" eaLnBrk="0" hangingPunct="0">
              <a:spcBef>
                <a:spcPct val="50000"/>
              </a:spcBef>
              <a:buSzPct val="120000"/>
              <a:buFontTx/>
              <a:buChar char=" "/>
            </a:pPr>
            <a:r>
              <a:rPr lang="en-GB" sz="1800" dirty="0">
                <a:solidFill>
                  <a:schemeClr val="tx2"/>
                </a:solidFill>
                <a:latin typeface="Helvetica" pitchFamily="34" charset="0"/>
              </a:rPr>
              <a:t>where</a:t>
            </a:r>
          </a:p>
        </p:txBody>
      </p:sp>
      <p:sp>
        <p:nvSpPr>
          <p:cNvPr id="2067" name="Text Box 15"/>
          <p:cNvSpPr txBox="1">
            <a:spLocks noChangeArrowheads="1"/>
          </p:cNvSpPr>
          <p:nvPr/>
        </p:nvSpPr>
        <p:spPr bwMode="auto">
          <a:xfrm>
            <a:off x="2987675" y="3429000"/>
            <a:ext cx="5760789" cy="646331"/>
          </a:xfrm>
          <a:prstGeom prst="rect">
            <a:avLst/>
          </a:prstGeom>
          <a:noFill/>
          <a:ln w="9525">
            <a:noFill/>
            <a:miter lim="800000"/>
            <a:headEnd/>
            <a:tailEnd/>
          </a:ln>
        </p:spPr>
        <p:txBody>
          <a:bodyPr wrap="square">
            <a:spAutoFit/>
          </a:bodyPr>
          <a:lstStyle/>
          <a:p>
            <a:pPr algn="l" eaLnBrk="0" hangingPunct="0">
              <a:spcBef>
                <a:spcPct val="50000"/>
              </a:spcBef>
              <a:buSzPct val="120000"/>
              <a:buFontTx/>
              <a:buChar char=" "/>
            </a:pPr>
            <a:r>
              <a:rPr lang="en-GB" sz="1800" dirty="0">
                <a:solidFill>
                  <a:schemeClr val="tx2"/>
                </a:solidFill>
                <a:latin typeface="Helvetica" pitchFamily="34" charset="0"/>
              </a:rPr>
              <a:t>is the</a:t>
            </a:r>
            <a:r>
              <a:rPr lang="en-GB" sz="1800" dirty="0">
                <a:latin typeface="Helvetica" pitchFamily="34" charset="0"/>
              </a:rPr>
              <a:t> so-called </a:t>
            </a:r>
            <a:r>
              <a:rPr lang="en-GB" sz="1800" dirty="0" smtClean="0">
                <a:solidFill>
                  <a:srgbClr val="FF3300"/>
                </a:solidFill>
                <a:latin typeface="Helvetica" pitchFamily="34" charset="0"/>
              </a:rPr>
              <a:t>departure </a:t>
            </a:r>
            <a:r>
              <a:rPr lang="en-GB" sz="1800" dirty="0" smtClean="0">
                <a:latin typeface="Helvetica" pitchFamily="34" charset="0"/>
              </a:rPr>
              <a:t>computed using the </a:t>
            </a:r>
            <a:r>
              <a:rPr lang="en-GB" sz="1800" dirty="0" smtClean="0">
                <a:solidFill>
                  <a:srgbClr val="FF0000"/>
                </a:solidFill>
                <a:latin typeface="Helvetica" pitchFamily="34" charset="0"/>
              </a:rPr>
              <a:t>nonlinear </a:t>
            </a:r>
            <a:r>
              <a:rPr lang="en-GB" sz="1800" dirty="0" smtClean="0">
                <a:latin typeface="Helvetica" pitchFamily="34" charset="0"/>
              </a:rPr>
              <a:t>model and observational operator. </a:t>
            </a:r>
            <a:endParaRPr lang="en-GB" sz="1800" dirty="0">
              <a:latin typeface="Helvetica" pitchFamily="34" charset="0"/>
            </a:endParaRPr>
          </a:p>
        </p:txBody>
      </p:sp>
      <p:graphicFrame>
        <p:nvGraphicFramePr>
          <p:cNvPr id="2053" name="Object 17"/>
          <p:cNvGraphicFramePr>
            <a:graphicFrameLocks noChangeAspect="1"/>
          </p:cNvGraphicFramePr>
          <p:nvPr/>
        </p:nvGraphicFramePr>
        <p:xfrm>
          <a:off x="3348038" y="1001713"/>
          <a:ext cx="2032000" cy="411162"/>
        </p:xfrm>
        <a:graphic>
          <a:graphicData uri="http://schemas.openxmlformats.org/presentationml/2006/ole">
            <mc:AlternateContent xmlns:mc="http://schemas.openxmlformats.org/markup-compatibility/2006">
              <mc:Choice xmlns:v="urn:schemas-microsoft-com:vml" Requires="v">
                <p:oleObj spid="_x0000_s2768" name="Equation" r:id="rId7" imgW="1130040" imgH="228600" progId="">
                  <p:embed/>
                </p:oleObj>
              </mc:Choice>
              <mc:Fallback>
                <p:oleObj name="Equation" r:id="rId7" imgW="1130040" imgH="228600" progId="">
                  <p:embed/>
                  <p:pic>
                    <p:nvPicPr>
                      <p:cNvPr id="0" name="Object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8038" y="1001713"/>
                        <a:ext cx="2032000" cy="411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8" name="Rectangle 37"/>
          <p:cNvSpPr>
            <a:spLocks noChangeArrowheads="1"/>
          </p:cNvSpPr>
          <p:nvPr/>
        </p:nvSpPr>
        <p:spPr bwMode="auto">
          <a:xfrm>
            <a:off x="611188" y="5033963"/>
            <a:ext cx="7608887" cy="915987"/>
          </a:xfrm>
          <a:prstGeom prst="rect">
            <a:avLst/>
          </a:prstGeom>
          <a:noFill/>
          <a:ln w="9525">
            <a:noFill/>
            <a:miter lim="800000"/>
            <a:headEnd/>
            <a:tailEnd/>
          </a:ln>
        </p:spPr>
        <p:txBody>
          <a:bodyPr anchor="ctr">
            <a:spAutoFit/>
          </a:bodyPr>
          <a:lstStyle/>
          <a:p>
            <a:pPr algn="l"/>
            <a:r>
              <a:rPr lang="en-GB" sz="1800">
                <a:latin typeface="Helvetica" pitchFamily="34" charset="0"/>
              </a:rPr>
              <a:t>         and          are the tangent linear models which are used in the computations of incremental updates during the minimization (iterative procedure).</a:t>
            </a:r>
            <a:endParaRPr lang="en-GB"/>
          </a:p>
        </p:txBody>
      </p:sp>
      <p:sp>
        <p:nvSpPr>
          <p:cNvPr id="2069" name="Rectangle 39"/>
          <p:cNvSpPr>
            <a:spLocks noChangeArrowheads="1"/>
          </p:cNvSpPr>
          <p:nvPr/>
        </p:nvSpPr>
        <p:spPr bwMode="auto">
          <a:xfrm>
            <a:off x="611188" y="5956300"/>
            <a:ext cx="7608887" cy="641350"/>
          </a:xfrm>
          <a:prstGeom prst="rect">
            <a:avLst/>
          </a:prstGeom>
          <a:noFill/>
          <a:ln w="9525">
            <a:noFill/>
            <a:miter lim="800000"/>
            <a:headEnd/>
            <a:tailEnd/>
          </a:ln>
        </p:spPr>
        <p:txBody>
          <a:bodyPr anchor="ctr">
            <a:spAutoFit/>
          </a:bodyPr>
          <a:lstStyle/>
          <a:p>
            <a:pPr algn="l"/>
            <a:r>
              <a:rPr lang="en-GB" sz="1800">
                <a:latin typeface="Helvetica" pitchFamily="34" charset="0"/>
              </a:rPr>
              <a:t>        and           are the adjoint models which are used to obtain the gradient of the cost function with respect to the initial condition.</a:t>
            </a:r>
            <a:endParaRPr lang="en-GB"/>
          </a:p>
        </p:txBody>
      </p:sp>
      <p:graphicFrame>
        <p:nvGraphicFramePr>
          <p:cNvPr id="2054" name="Object 40"/>
          <p:cNvGraphicFramePr>
            <a:graphicFrameLocks noChangeAspect="1"/>
          </p:cNvGraphicFramePr>
          <p:nvPr/>
        </p:nvGraphicFramePr>
        <p:xfrm>
          <a:off x="684213" y="5949950"/>
          <a:ext cx="498475" cy="342900"/>
        </p:xfrm>
        <a:graphic>
          <a:graphicData uri="http://schemas.openxmlformats.org/presentationml/2006/ole">
            <mc:AlternateContent xmlns:mc="http://schemas.openxmlformats.org/markup-compatibility/2006">
              <mc:Choice xmlns:v="urn:schemas-microsoft-com:vml" Requires="v">
                <p:oleObj spid="_x0000_s2769" name="Equation" r:id="rId9" imgW="291960" imgH="190440" progId="">
                  <p:embed/>
                </p:oleObj>
              </mc:Choice>
              <mc:Fallback>
                <p:oleObj name="Equation" r:id="rId9" imgW="291960" imgH="190440" progId="">
                  <p:embed/>
                  <p:pic>
                    <p:nvPicPr>
                      <p:cNvPr id="0" name="Object 4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4213" y="5949950"/>
                        <a:ext cx="498475" cy="342900"/>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graphicFrame>
        <p:nvGraphicFramePr>
          <p:cNvPr id="2055" name="Object 41"/>
          <p:cNvGraphicFramePr>
            <a:graphicFrameLocks noChangeAspect="1"/>
          </p:cNvGraphicFramePr>
          <p:nvPr/>
        </p:nvGraphicFramePr>
        <p:xfrm>
          <a:off x="6876256" y="1773238"/>
          <a:ext cx="828675" cy="363537"/>
        </p:xfrm>
        <a:graphic>
          <a:graphicData uri="http://schemas.openxmlformats.org/presentationml/2006/ole">
            <mc:AlternateContent xmlns:mc="http://schemas.openxmlformats.org/markup-compatibility/2006">
              <mc:Choice xmlns:v="urn:schemas-microsoft-com:vml" Requires="v">
                <p:oleObj spid="_x0000_s2770" name="Equation" r:id="rId11" imgW="431640" imgH="228600" progId="">
                  <p:embed/>
                </p:oleObj>
              </mc:Choice>
              <mc:Fallback>
                <p:oleObj name="Equation" r:id="rId11" imgW="431640" imgH="228600" progId="">
                  <p:embed/>
                  <p:pic>
                    <p:nvPicPr>
                      <p:cNvPr id="0" name="Object 4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76256" y="1773238"/>
                        <a:ext cx="828675" cy="363537"/>
                      </a:xfrm>
                      <a:prstGeom prst="rect">
                        <a:avLst/>
                      </a:prstGeom>
                      <a:noFill/>
                      <a:ln>
                        <a:noFill/>
                      </a:ln>
                      <a:extLst>
                        <a:ext uri="{909E8E84-426E-40DD-AFC4-6F175D3DCCD1}">
                          <a14:hiddenFill xmlns:a14="http://schemas.microsoft.com/office/drawing/2010/main">
                            <a:solidFill>
                              <a:srgbClr val="B7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070" name="Text Box 42"/>
          <p:cNvSpPr txBox="1">
            <a:spLocks noChangeArrowheads="1"/>
          </p:cNvSpPr>
          <p:nvPr/>
        </p:nvSpPr>
        <p:spPr bwMode="auto">
          <a:xfrm>
            <a:off x="7668344" y="1772816"/>
            <a:ext cx="815975" cy="366712"/>
          </a:xfrm>
          <a:prstGeom prst="rect">
            <a:avLst/>
          </a:prstGeom>
          <a:noFill/>
          <a:ln w="9525">
            <a:noFill/>
            <a:miter lim="800000"/>
            <a:headEnd/>
            <a:tailEnd/>
          </a:ln>
        </p:spPr>
        <p:txBody>
          <a:bodyPr wrap="none">
            <a:spAutoFit/>
          </a:bodyPr>
          <a:lstStyle/>
          <a:p>
            <a:r>
              <a:rPr lang="en-GB" sz="1800" dirty="0">
                <a:latin typeface="Helvetica" pitchFamily="34" charset="0"/>
              </a:rPr>
              <a:t>at </a:t>
            </a:r>
            <a:r>
              <a:rPr lang="en-GB" sz="1700" dirty="0">
                <a:latin typeface="Helvetica" pitchFamily="34" charset="0"/>
              </a:rPr>
              <a:t>t=0)</a:t>
            </a:r>
          </a:p>
        </p:txBody>
      </p:sp>
      <p:graphicFrame>
        <p:nvGraphicFramePr>
          <p:cNvPr id="2056" name="Object 43"/>
          <p:cNvGraphicFramePr>
            <a:graphicFrameLocks noChangeAspect="1"/>
          </p:cNvGraphicFramePr>
          <p:nvPr/>
        </p:nvGraphicFramePr>
        <p:xfrm>
          <a:off x="391468" y="1772816"/>
          <a:ext cx="292100" cy="363537"/>
        </p:xfrm>
        <a:graphic>
          <a:graphicData uri="http://schemas.openxmlformats.org/presentationml/2006/ole">
            <mc:AlternateContent xmlns:mc="http://schemas.openxmlformats.org/markup-compatibility/2006">
              <mc:Choice xmlns:v="urn:schemas-microsoft-com:vml" Requires="v">
                <p:oleObj spid="_x0000_s2771" name="Equation" r:id="rId13" imgW="152280" imgH="228600" progId="">
                  <p:embed/>
                </p:oleObj>
              </mc:Choice>
              <mc:Fallback>
                <p:oleObj name="Equation" r:id="rId13" imgW="152280" imgH="228600" progId="">
                  <p:embed/>
                  <p:pic>
                    <p:nvPicPr>
                      <p:cNvPr id="0" name="Object 4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1468" y="1772816"/>
                        <a:ext cx="292100" cy="363537"/>
                      </a:xfrm>
                      <a:prstGeom prst="rect">
                        <a:avLst/>
                      </a:prstGeom>
                      <a:noFill/>
                      <a:ln>
                        <a:noFill/>
                      </a:ln>
                      <a:extLst>
                        <a:ext uri="{909E8E84-426E-40DD-AFC4-6F175D3DCCD1}">
                          <a14:hiddenFill xmlns:a14="http://schemas.microsoft.com/office/drawing/2010/main">
                            <a:solidFill>
                              <a:srgbClr val="B7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071" name="Text Box 44"/>
          <p:cNvSpPr txBox="1">
            <a:spLocks noChangeArrowheads="1"/>
          </p:cNvSpPr>
          <p:nvPr/>
        </p:nvSpPr>
        <p:spPr bwMode="auto">
          <a:xfrm>
            <a:off x="672059" y="1782763"/>
            <a:ext cx="6348213" cy="369332"/>
          </a:xfrm>
          <a:prstGeom prst="rect">
            <a:avLst/>
          </a:prstGeom>
          <a:noFill/>
          <a:ln w="9525">
            <a:noFill/>
            <a:miter lim="800000"/>
            <a:headEnd/>
            <a:tailEnd/>
          </a:ln>
        </p:spPr>
        <p:txBody>
          <a:bodyPr wrap="none">
            <a:spAutoFit/>
          </a:bodyPr>
          <a:lstStyle/>
          <a:p>
            <a:r>
              <a:rPr lang="en-GB" sz="1800" dirty="0">
                <a:latin typeface="Helvetica" pitchFamily="34" charset="0"/>
              </a:rPr>
              <a:t>is the </a:t>
            </a:r>
            <a:r>
              <a:rPr lang="en-GB" sz="1800" dirty="0">
                <a:solidFill>
                  <a:srgbClr val="FF3300"/>
                </a:solidFill>
                <a:latin typeface="Helvetica" pitchFamily="34" charset="0"/>
              </a:rPr>
              <a:t>trajectory</a:t>
            </a:r>
            <a:r>
              <a:rPr lang="en-GB" sz="1800" dirty="0">
                <a:latin typeface="Helvetica" pitchFamily="34" charset="0"/>
              </a:rPr>
              <a:t> around which the linearization is performed </a:t>
            </a:r>
            <a:r>
              <a:rPr lang="en-GB" sz="1700" dirty="0">
                <a:latin typeface="Helvetica" pitchFamily="34" charset="0"/>
              </a:rPr>
              <a:t>(</a:t>
            </a:r>
          </a:p>
        </p:txBody>
      </p:sp>
      <p:graphicFrame>
        <p:nvGraphicFramePr>
          <p:cNvPr id="2057" name="Object 45"/>
          <p:cNvGraphicFramePr>
            <a:graphicFrameLocks noChangeAspect="1"/>
          </p:cNvGraphicFramePr>
          <p:nvPr/>
        </p:nvGraphicFramePr>
        <p:xfrm>
          <a:off x="1763713" y="5946775"/>
          <a:ext cx="452437" cy="434975"/>
        </p:xfrm>
        <a:graphic>
          <a:graphicData uri="http://schemas.openxmlformats.org/presentationml/2006/ole">
            <mc:AlternateContent xmlns:mc="http://schemas.openxmlformats.org/markup-compatibility/2006">
              <mc:Choice xmlns:v="urn:schemas-microsoft-com:vml" Requires="v">
                <p:oleObj spid="_x0000_s2772" name="Equation" r:id="rId15" imgW="266400" imgH="241200" progId="">
                  <p:embed/>
                </p:oleObj>
              </mc:Choice>
              <mc:Fallback>
                <p:oleObj name="Equation" r:id="rId15" imgW="266400" imgH="241200" progId="">
                  <p:embed/>
                  <p:pic>
                    <p:nvPicPr>
                      <p:cNvPr id="0" name="Object 4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763713" y="5946775"/>
                        <a:ext cx="452437" cy="434975"/>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graphicFrame>
        <p:nvGraphicFramePr>
          <p:cNvPr id="2058" name="Object 46"/>
          <p:cNvGraphicFramePr>
            <a:graphicFrameLocks noChangeAspect="1"/>
          </p:cNvGraphicFramePr>
          <p:nvPr/>
        </p:nvGraphicFramePr>
        <p:xfrm>
          <a:off x="765175" y="5030788"/>
          <a:ext cx="477838" cy="342900"/>
        </p:xfrm>
        <a:graphic>
          <a:graphicData uri="http://schemas.openxmlformats.org/presentationml/2006/ole">
            <mc:AlternateContent xmlns:mc="http://schemas.openxmlformats.org/markup-compatibility/2006">
              <mc:Choice xmlns:v="urn:schemas-microsoft-com:vml" Requires="v">
                <p:oleObj spid="_x0000_s2773" name="Equation" r:id="rId17" imgW="279360" imgH="190440" progId="">
                  <p:embed/>
                </p:oleObj>
              </mc:Choice>
              <mc:Fallback>
                <p:oleObj name="Equation" r:id="rId17" imgW="279360" imgH="190440" progId="">
                  <p:embed/>
                  <p:pic>
                    <p:nvPicPr>
                      <p:cNvPr id="0" name="Object 4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65175" y="5030788"/>
                        <a:ext cx="477838" cy="342900"/>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graphicFrame>
        <p:nvGraphicFramePr>
          <p:cNvPr id="2059" name="Object 48"/>
          <p:cNvGraphicFramePr>
            <a:graphicFrameLocks noChangeAspect="1"/>
          </p:cNvGraphicFramePr>
          <p:nvPr/>
        </p:nvGraphicFramePr>
        <p:xfrm>
          <a:off x="1784350" y="5013325"/>
          <a:ext cx="409575" cy="434975"/>
        </p:xfrm>
        <a:graphic>
          <a:graphicData uri="http://schemas.openxmlformats.org/presentationml/2006/ole">
            <mc:AlternateContent xmlns:mc="http://schemas.openxmlformats.org/markup-compatibility/2006">
              <mc:Choice xmlns:v="urn:schemas-microsoft-com:vml" Requires="v">
                <p:oleObj spid="_x0000_s2774" name="Equation" r:id="rId19" imgW="241200" imgH="241200" progId="">
                  <p:embed/>
                </p:oleObj>
              </mc:Choice>
              <mc:Fallback>
                <p:oleObj name="Equation" r:id="rId19" imgW="241200" imgH="241200" progId="">
                  <p:embed/>
                  <p:pic>
                    <p:nvPicPr>
                      <p:cNvPr id="0" name="Object 48"/>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784350" y="5013325"/>
                        <a:ext cx="409575" cy="434975"/>
                      </a:xfrm>
                      <a:prstGeom prst="rect">
                        <a:avLst/>
                      </a:prstGeom>
                      <a:noFill/>
                      <a:extLst>
                        <a:ext uri="{909E8E84-426E-40DD-AFC4-6F175D3DCCD1}">
                          <a14:hiddenFill xmlns:a14="http://schemas.microsoft.com/office/drawing/2010/main">
                            <a:solidFill>
                              <a:srgbClr val="00CCFF"/>
                            </a:solidFill>
                          </a14:hiddenFill>
                        </a:ext>
                      </a:extLst>
                    </p:spPr>
                  </p:pic>
                </p:oleObj>
              </mc:Fallback>
            </mc:AlternateContent>
          </a:graphicData>
        </a:graphic>
      </p:graphicFrame>
      <p:graphicFrame>
        <p:nvGraphicFramePr>
          <p:cNvPr id="2060" name="Object 24"/>
          <p:cNvGraphicFramePr>
            <a:graphicFrameLocks noChangeAspect="1"/>
          </p:cNvGraphicFramePr>
          <p:nvPr/>
        </p:nvGraphicFramePr>
        <p:xfrm>
          <a:off x="447675" y="2708920"/>
          <a:ext cx="7910513" cy="754062"/>
        </p:xfrm>
        <a:graphic>
          <a:graphicData uri="http://schemas.openxmlformats.org/presentationml/2006/ole">
            <mc:AlternateContent xmlns:mc="http://schemas.openxmlformats.org/markup-compatibility/2006">
              <mc:Choice xmlns:v="urn:schemas-microsoft-com:vml" Requires="v">
                <p:oleObj spid="_x0000_s2775" name="Equation" r:id="rId21" imgW="4533840" imgH="431640" progId="Equation.3">
                  <p:embed/>
                </p:oleObj>
              </mc:Choice>
              <mc:Fallback>
                <p:oleObj name="Equation" r:id="rId21" imgW="4533840" imgH="431640" progId="Equation.3">
                  <p:embed/>
                  <p:pic>
                    <p:nvPicPr>
                      <p:cNvPr id="0" name="Object 2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47675" y="2708920"/>
                        <a:ext cx="7910513" cy="754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23"/>
          <p:cNvGraphicFramePr>
            <a:graphicFrameLocks noChangeAspect="1"/>
          </p:cNvGraphicFramePr>
          <p:nvPr/>
        </p:nvGraphicFramePr>
        <p:xfrm>
          <a:off x="5364087" y="1383973"/>
          <a:ext cx="3584399" cy="460851"/>
        </p:xfrm>
        <a:graphic>
          <a:graphicData uri="http://schemas.openxmlformats.org/presentationml/2006/ole">
            <mc:AlternateContent xmlns:mc="http://schemas.openxmlformats.org/markup-compatibility/2006">
              <mc:Choice xmlns:v="urn:schemas-microsoft-com:vml" Requires="v">
                <p:oleObj spid="_x0000_s2776" name="Equation" r:id="rId23" imgW="1777680" imgH="228600" progId="Equation.3">
                  <p:embed/>
                </p:oleObj>
              </mc:Choice>
              <mc:Fallback>
                <p:oleObj name="Equation" r:id="rId23" imgW="1777680" imgH="228600" progId="Equation.3">
                  <p:embed/>
                  <p:pic>
                    <p:nvPicPr>
                      <p:cNvPr id="0" name="Picture 1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364087" y="1383973"/>
                        <a:ext cx="3584399" cy="4608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0" name="Text Box 8"/>
          <p:cNvSpPr txBox="1">
            <a:spLocks noChangeArrowheads="1"/>
          </p:cNvSpPr>
          <p:nvPr/>
        </p:nvSpPr>
        <p:spPr bwMode="auto">
          <a:xfrm>
            <a:off x="539750" y="5546725"/>
            <a:ext cx="6473825" cy="822325"/>
          </a:xfrm>
          <a:prstGeom prst="rect">
            <a:avLst/>
          </a:prstGeom>
          <a:noFill/>
          <a:ln w="25400">
            <a:noFill/>
            <a:miter lim="800000"/>
            <a:headEnd/>
            <a:tailEnd/>
          </a:ln>
        </p:spPr>
        <p:txBody>
          <a:bodyPr wrap="none" lIns="92075" tIns="46038" rIns="92075" bIns="46038">
            <a:spAutoFit/>
          </a:bodyPr>
          <a:lstStyle/>
          <a:p>
            <a:pPr algn="l" eaLnBrk="0" hangingPunct="0">
              <a:lnSpc>
                <a:spcPct val="120000"/>
              </a:lnSpc>
            </a:pPr>
            <a:r>
              <a:rPr lang="en-GB" sz="2000">
                <a:latin typeface="Helvetica" pitchFamily="34" charset="0"/>
              </a:rPr>
              <a:t>where       is the linearised version of        about       and </a:t>
            </a:r>
          </a:p>
          <a:p>
            <a:pPr algn="l" eaLnBrk="0" hangingPunct="0">
              <a:lnSpc>
                <a:spcPct val="120000"/>
              </a:lnSpc>
            </a:pPr>
            <a:r>
              <a:rPr lang="en-GB" sz="2000">
                <a:latin typeface="Helvetica" pitchFamily="34" charset="0"/>
              </a:rPr>
              <a:t>are the departures from observations</a:t>
            </a:r>
            <a:r>
              <a:rPr lang="en-GB" sz="2000">
                <a:solidFill>
                  <a:srgbClr val="000082"/>
                </a:solidFill>
                <a:latin typeface="Comic Sans MS" pitchFamily="66" charset="0"/>
              </a:rPr>
              <a:t>.</a:t>
            </a:r>
          </a:p>
        </p:txBody>
      </p:sp>
      <p:sp>
        <p:nvSpPr>
          <p:cNvPr id="3081" name="Rectangle 2"/>
          <p:cNvSpPr>
            <a:spLocks noGrp="1" noChangeArrowheads="1"/>
          </p:cNvSpPr>
          <p:nvPr>
            <p:ph type="title"/>
          </p:nvPr>
        </p:nvSpPr>
        <p:spPr bwMode="auto">
          <a:xfrm>
            <a:off x="457200" y="274638"/>
            <a:ext cx="8229600" cy="633412"/>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b="1" u="sng" smtClean="0">
                <a:latin typeface="Helvetica" pitchFamily="34" charset="0"/>
              </a:rPr>
              <a:t>Details on linearisation</a:t>
            </a:r>
          </a:p>
        </p:txBody>
      </p:sp>
      <p:graphicFrame>
        <p:nvGraphicFramePr>
          <p:cNvPr id="3075" name="Object 37"/>
          <p:cNvGraphicFramePr>
            <a:graphicFrameLocks noGrp="1" noChangeAspect="1"/>
          </p:cNvGraphicFramePr>
          <p:nvPr>
            <p:ph sz="quarter" idx="2"/>
          </p:nvPr>
        </p:nvGraphicFramePr>
        <p:xfrm>
          <a:off x="1377950" y="5564188"/>
          <a:ext cx="385763" cy="457200"/>
        </p:xfrm>
        <a:graphic>
          <a:graphicData uri="http://schemas.openxmlformats.org/presentationml/2006/ole">
            <mc:AlternateContent xmlns:mc="http://schemas.openxmlformats.org/markup-compatibility/2006">
              <mc:Choice xmlns:v="urn:schemas-microsoft-com:vml" Requires="v">
                <p:oleObj spid="_x0000_s3465" name="Equation" r:id="rId3" imgW="203040" imgH="241200" progId="">
                  <p:embed/>
                </p:oleObj>
              </mc:Choice>
              <mc:Fallback>
                <p:oleObj name="Equation" r:id="rId3" imgW="203040" imgH="241200" progId="">
                  <p:embed/>
                  <p:pic>
                    <p:nvPicPr>
                      <p:cNvPr id="0" name="Object 3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7950" y="5564188"/>
                        <a:ext cx="385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82" name="Text Box 3"/>
          <p:cNvSpPr txBox="1">
            <a:spLocks noChangeArrowheads="1"/>
          </p:cNvSpPr>
          <p:nvPr/>
        </p:nvSpPr>
        <p:spPr bwMode="auto">
          <a:xfrm>
            <a:off x="574675" y="1143000"/>
            <a:ext cx="8245475" cy="701675"/>
          </a:xfrm>
          <a:prstGeom prst="rect">
            <a:avLst/>
          </a:prstGeom>
          <a:noFill/>
          <a:ln w="25400">
            <a:noFill/>
            <a:miter lim="800000"/>
            <a:headEnd/>
            <a:tailEnd/>
          </a:ln>
        </p:spPr>
        <p:txBody>
          <a:bodyPr lIns="92075" tIns="46038" rIns="92075" bIns="46038">
            <a:spAutoFit/>
          </a:bodyPr>
          <a:lstStyle/>
          <a:p>
            <a:pPr algn="l" eaLnBrk="0" hangingPunct="0"/>
            <a:r>
              <a:rPr lang="en-GB" sz="2000">
                <a:latin typeface="Helvetica" pitchFamily="34" charset="0"/>
              </a:rPr>
              <a:t>In the first order approximation, a perturbation      of the control variable (initial condition) evolves according to the </a:t>
            </a:r>
            <a:r>
              <a:rPr lang="en-GB" sz="2000" b="1">
                <a:solidFill>
                  <a:srgbClr val="FF3300"/>
                </a:solidFill>
                <a:latin typeface="Helvetica" pitchFamily="34" charset="0"/>
              </a:rPr>
              <a:t>tangent linear model</a:t>
            </a:r>
            <a:r>
              <a:rPr lang="en-GB" sz="2000">
                <a:latin typeface="Helvetica" pitchFamily="34" charset="0"/>
              </a:rPr>
              <a:t>:</a:t>
            </a:r>
          </a:p>
        </p:txBody>
      </p:sp>
      <p:pic>
        <p:nvPicPr>
          <p:cNvPr id="3083" name="Picture 4" descr="aaa"/>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867400" y="1196975"/>
            <a:ext cx="274638" cy="228600"/>
          </a:xfrm>
          <a:prstGeom prst="rect">
            <a:avLst/>
          </a:prstGeom>
          <a:noFill/>
          <a:ln w="9525">
            <a:noFill/>
            <a:miter lim="800000"/>
            <a:headEnd/>
            <a:tailEnd/>
          </a:ln>
        </p:spPr>
      </p:pic>
      <p:sp>
        <p:nvSpPr>
          <p:cNvPr id="3084" name="Text Box 6"/>
          <p:cNvSpPr txBox="1">
            <a:spLocks noChangeArrowheads="1"/>
          </p:cNvSpPr>
          <p:nvPr/>
        </p:nvSpPr>
        <p:spPr bwMode="auto">
          <a:xfrm>
            <a:off x="547688" y="3382963"/>
            <a:ext cx="7189469" cy="708528"/>
          </a:xfrm>
          <a:prstGeom prst="rect">
            <a:avLst/>
          </a:prstGeom>
          <a:noFill/>
          <a:ln w="25400">
            <a:noFill/>
            <a:miter lim="800000"/>
            <a:headEnd/>
            <a:tailEnd/>
          </a:ln>
        </p:spPr>
        <p:txBody>
          <a:bodyPr wrap="none" lIns="92075" tIns="46038" rIns="92075" bIns="46038">
            <a:spAutoFit/>
          </a:bodyPr>
          <a:lstStyle/>
          <a:p>
            <a:pPr algn="l" eaLnBrk="0" hangingPunct="0"/>
            <a:r>
              <a:rPr lang="en-GB" sz="2000" dirty="0">
                <a:latin typeface="Helvetica" pitchFamily="34" charset="0"/>
              </a:rPr>
              <a:t>where i is the </a:t>
            </a:r>
            <a:r>
              <a:rPr lang="en-GB" sz="2000" dirty="0" smtClean="0">
                <a:latin typeface="Helvetica" pitchFamily="34" charset="0"/>
              </a:rPr>
              <a:t>time-step index.</a:t>
            </a:r>
            <a:endParaRPr lang="en-GB" sz="2000" dirty="0">
              <a:latin typeface="Helvetica" pitchFamily="34" charset="0"/>
            </a:endParaRPr>
          </a:p>
          <a:p>
            <a:pPr algn="l" eaLnBrk="0" hangingPunct="0"/>
            <a:r>
              <a:rPr lang="en-GB" sz="2000" dirty="0">
                <a:latin typeface="Helvetica" pitchFamily="34" charset="0"/>
              </a:rPr>
              <a:t>The perturbation of the cost function around the initial state is:</a:t>
            </a:r>
          </a:p>
        </p:txBody>
      </p:sp>
      <p:graphicFrame>
        <p:nvGraphicFramePr>
          <p:cNvPr id="3076" name="Object 28"/>
          <p:cNvGraphicFramePr>
            <a:graphicFrameLocks noChangeAspect="1"/>
          </p:cNvGraphicFramePr>
          <p:nvPr/>
        </p:nvGraphicFramePr>
        <p:xfrm>
          <a:off x="611188" y="4033838"/>
          <a:ext cx="8247062" cy="1555750"/>
        </p:xfrm>
        <a:graphic>
          <a:graphicData uri="http://schemas.openxmlformats.org/presentationml/2006/ole">
            <mc:AlternateContent xmlns:mc="http://schemas.openxmlformats.org/markup-compatibility/2006">
              <mc:Choice xmlns:v="urn:schemas-microsoft-com:vml" Requires="v">
                <p:oleObj spid="_x0000_s3466" name="Equation" r:id="rId6" imgW="4851360" imgH="863280" progId="">
                  <p:embed/>
                </p:oleObj>
              </mc:Choice>
              <mc:Fallback>
                <p:oleObj name="Equation" r:id="rId6" imgW="4851360" imgH="863280" progId="">
                  <p:embed/>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188" y="4033838"/>
                        <a:ext cx="8247062" cy="1555750"/>
                      </a:xfrm>
                      <a:prstGeom prst="rect">
                        <a:avLst/>
                      </a:prstGeom>
                      <a:noFill/>
                      <a:ln>
                        <a:noFill/>
                      </a:ln>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rgbClr val="00CCFF"/>
                            </a:solidFill>
                            <a:miter lim="800000"/>
                            <a:headEnd/>
                            <a:tailEnd/>
                          </a14:hiddenLine>
                        </a:ext>
                      </a:extLst>
                    </p:spPr>
                  </p:pic>
                </p:oleObj>
              </mc:Fallback>
            </mc:AlternateContent>
          </a:graphicData>
        </a:graphic>
      </p:graphicFrame>
      <p:graphicFrame>
        <p:nvGraphicFramePr>
          <p:cNvPr id="3077" name="Object 39"/>
          <p:cNvGraphicFramePr>
            <a:graphicFrameLocks noGrp="1" noChangeAspect="1"/>
          </p:cNvGraphicFramePr>
          <p:nvPr>
            <p:ph sz="quarter" idx="3"/>
          </p:nvPr>
        </p:nvGraphicFramePr>
        <p:xfrm>
          <a:off x="6011863" y="5516563"/>
          <a:ext cx="336550" cy="504825"/>
        </p:xfrm>
        <a:graphic>
          <a:graphicData uri="http://schemas.openxmlformats.org/presentationml/2006/ole">
            <mc:AlternateContent xmlns:mc="http://schemas.openxmlformats.org/markup-compatibility/2006">
              <mc:Choice xmlns:v="urn:schemas-microsoft-com:vml" Requires="v">
                <p:oleObj spid="_x0000_s3467" name="Equation" r:id="rId8" imgW="152280" imgH="228600" progId="">
                  <p:embed/>
                </p:oleObj>
              </mc:Choice>
              <mc:Fallback>
                <p:oleObj name="Equation" r:id="rId8" imgW="152280" imgH="228600" progId="">
                  <p:embed/>
                  <p:pic>
                    <p:nvPicPr>
                      <p:cNvPr id="0" name="Object 39"/>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1863" y="5516563"/>
                        <a:ext cx="33655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8" name="Object 43"/>
          <p:cNvGraphicFramePr>
            <a:graphicFrameLocks noChangeAspect="1"/>
          </p:cNvGraphicFramePr>
          <p:nvPr/>
        </p:nvGraphicFramePr>
        <p:xfrm>
          <a:off x="6948488" y="5532438"/>
          <a:ext cx="2085975" cy="488950"/>
        </p:xfrm>
        <a:graphic>
          <a:graphicData uri="http://schemas.openxmlformats.org/presentationml/2006/ole">
            <mc:AlternateContent xmlns:mc="http://schemas.openxmlformats.org/markup-compatibility/2006">
              <mc:Choice xmlns:v="urn:schemas-microsoft-com:vml" Requires="v">
                <p:oleObj spid="_x0000_s3468" name="Equation" r:id="rId10" imgW="977760" imgH="228600" progId="">
                  <p:embed/>
                </p:oleObj>
              </mc:Choice>
              <mc:Fallback>
                <p:oleObj name="Equation" r:id="rId10" imgW="977760" imgH="228600" progId="">
                  <p:embed/>
                  <p:pic>
                    <p:nvPicPr>
                      <p:cNvPr id="0" name="Object 4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948488" y="5532438"/>
                        <a:ext cx="20859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9" name="Object 44"/>
          <p:cNvGraphicFramePr>
            <a:graphicFrameLocks noChangeAspect="1"/>
          </p:cNvGraphicFramePr>
          <p:nvPr/>
        </p:nvGraphicFramePr>
        <p:xfrm>
          <a:off x="4838700" y="5567363"/>
          <a:ext cx="447675" cy="504825"/>
        </p:xfrm>
        <a:graphic>
          <a:graphicData uri="http://schemas.openxmlformats.org/presentationml/2006/ole">
            <mc:AlternateContent xmlns:mc="http://schemas.openxmlformats.org/markup-compatibility/2006">
              <mc:Choice xmlns:v="urn:schemas-microsoft-com:vml" Requires="v">
                <p:oleObj spid="_x0000_s3469" name="Equation" r:id="rId12" imgW="203040" imgH="228600" progId="">
                  <p:embed/>
                </p:oleObj>
              </mc:Choice>
              <mc:Fallback>
                <p:oleObj name="Equation" r:id="rId12" imgW="203040" imgH="228600" progId="">
                  <p:embed/>
                  <p:pic>
                    <p:nvPicPr>
                      <p:cNvPr id="0" name="Object 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838700" y="5567363"/>
                        <a:ext cx="447675"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 name="Object 12"/>
          <p:cNvGraphicFramePr>
            <a:graphicFrameLocks noChangeAspect="1"/>
          </p:cNvGraphicFramePr>
          <p:nvPr/>
        </p:nvGraphicFramePr>
        <p:xfrm>
          <a:off x="1734495" y="1988840"/>
          <a:ext cx="5429793" cy="1296144"/>
        </p:xfrm>
        <a:graphic>
          <a:graphicData uri="http://schemas.openxmlformats.org/presentationml/2006/ole">
            <mc:AlternateContent xmlns:mc="http://schemas.openxmlformats.org/markup-compatibility/2006">
              <mc:Choice xmlns:v="urn:schemas-microsoft-com:vml" Requires="v">
                <p:oleObj spid="_x0000_s3470" name="Equation" r:id="rId14" imgW="1968480" imgH="469800" progId="Equation.3">
                  <p:embed/>
                </p:oleObj>
              </mc:Choice>
              <mc:Fallback>
                <p:oleObj name="Equation" r:id="rId14" imgW="1968480" imgH="469800" progId="Equation.3">
                  <p:embed/>
                  <p:pic>
                    <p:nvPicPr>
                      <p:cNvPr id="0" name="Picture 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734495" y="1988840"/>
                        <a:ext cx="5429793" cy="12961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 Box 4"/>
          <p:cNvSpPr txBox="1">
            <a:spLocks noChangeArrowheads="1"/>
          </p:cNvSpPr>
          <p:nvPr/>
        </p:nvSpPr>
        <p:spPr bwMode="auto">
          <a:xfrm>
            <a:off x="406400" y="1052513"/>
            <a:ext cx="7341753" cy="400752"/>
          </a:xfrm>
          <a:prstGeom prst="rect">
            <a:avLst/>
          </a:prstGeom>
          <a:noFill/>
          <a:ln w="25400">
            <a:noFill/>
            <a:miter lim="800000"/>
            <a:headEnd/>
            <a:tailEnd/>
          </a:ln>
        </p:spPr>
        <p:txBody>
          <a:bodyPr wrap="none" lIns="92075" tIns="46038" rIns="92075" bIns="46038">
            <a:spAutoFit/>
          </a:bodyPr>
          <a:lstStyle/>
          <a:p>
            <a:pPr algn="l" eaLnBrk="0" hangingPunct="0"/>
            <a:r>
              <a:rPr lang="en-GB" sz="2000" dirty="0">
                <a:latin typeface="Helvetica" pitchFamily="34" charset="0"/>
              </a:rPr>
              <a:t>The gradient of the cost function with respect to       is given by:</a:t>
            </a:r>
          </a:p>
        </p:txBody>
      </p:sp>
      <p:sp>
        <p:nvSpPr>
          <p:cNvPr id="4104" name="Rectangle 2"/>
          <p:cNvSpPr>
            <a:spLocks noGrp="1" noChangeArrowheads="1"/>
          </p:cNvSpPr>
          <p:nvPr>
            <p:ph type="title" sz="quarter"/>
          </p:nvPr>
        </p:nvSpPr>
        <p:spPr bwMode="auto">
          <a:xfrm>
            <a:off x="457200" y="274638"/>
            <a:ext cx="8229600" cy="5619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b="1" u="sng" dirty="0" smtClean="0">
                <a:latin typeface="Helvetica" pitchFamily="34" charset="0"/>
              </a:rPr>
              <a:t>Details of the </a:t>
            </a:r>
            <a:r>
              <a:rPr lang="en-GB" sz="2400" b="1" u="sng" dirty="0" err="1" smtClean="0">
                <a:latin typeface="Helvetica" pitchFamily="34" charset="0"/>
              </a:rPr>
              <a:t>linearisation</a:t>
            </a:r>
            <a:r>
              <a:rPr lang="en-GB" sz="2400" b="1" u="sng" dirty="0" smtClean="0">
                <a:latin typeface="Helvetica" pitchFamily="34" charset="0"/>
              </a:rPr>
              <a:t> (</a:t>
            </a:r>
            <a:r>
              <a:rPr lang="en-GB" sz="2400" b="1" u="sng" dirty="0" err="1" smtClean="0">
                <a:latin typeface="Helvetica" pitchFamily="34" charset="0"/>
              </a:rPr>
              <a:t>cnt</a:t>
            </a:r>
            <a:r>
              <a:rPr lang="en-GB" sz="2400" b="1" u="sng" dirty="0" smtClean="0">
                <a:latin typeface="Helvetica" pitchFamily="34" charset="0"/>
              </a:rPr>
              <a:t>.)</a:t>
            </a:r>
          </a:p>
        </p:txBody>
      </p:sp>
      <p:graphicFrame>
        <p:nvGraphicFramePr>
          <p:cNvPr id="4098" name="Object 11"/>
          <p:cNvGraphicFramePr>
            <a:graphicFrameLocks noGrp="1" noChangeAspect="1"/>
          </p:cNvGraphicFramePr>
          <p:nvPr>
            <p:ph sz="quarter" idx="1"/>
            <p:extLst>
              <p:ext uri="{D42A27DB-BD31-4B8C-83A1-F6EECF244321}">
                <p14:modId xmlns:p14="http://schemas.microsoft.com/office/powerpoint/2010/main" val="3785936628"/>
              </p:ext>
            </p:extLst>
          </p:nvPr>
        </p:nvGraphicFramePr>
        <p:xfrm>
          <a:off x="5868963" y="1052514"/>
          <a:ext cx="445749" cy="400752"/>
        </p:xfrm>
        <a:graphic>
          <a:graphicData uri="http://schemas.openxmlformats.org/presentationml/2006/ole">
            <mc:AlternateContent xmlns:mc="http://schemas.openxmlformats.org/markup-compatibility/2006">
              <mc:Choice xmlns:v="urn:schemas-microsoft-com:vml" Requires="v">
                <p:oleObj spid="_x0000_s4423" name="Equation" r:id="rId3" imgW="253800" imgH="228600" progId="">
                  <p:embed/>
                </p:oleObj>
              </mc:Choice>
              <mc:Fallback>
                <p:oleObj name="Equation" r:id="rId3" imgW="253800" imgH="228600" progId="">
                  <p:embed/>
                  <p:pic>
                    <p:nvPicPr>
                      <p:cNvPr id="0" name="Object 11"/>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963" y="1052514"/>
                        <a:ext cx="445749" cy="400752"/>
                      </a:xfrm>
                      <a:prstGeom prst="rect">
                        <a:avLst/>
                      </a:prstGeom>
                      <a:noFill/>
                      <a:ln>
                        <a:noFill/>
                      </a:ln>
                      <a:effectLst/>
                      <a:extLst/>
                    </p:spPr>
                  </p:pic>
                </p:oleObj>
              </mc:Fallback>
            </mc:AlternateContent>
          </a:graphicData>
        </a:graphic>
      </p:graphicFrame>
      <p:graphicFrame>
        <p:nvGraphicFramePr>
          <p:cNvPr id="4099" name="Object 8"/>
          <p:cNvGraphicFramePr>
            <a:graphicFrameLocks noGrp="1" noChangeAspect="1"/>
          </p:cNvGraphicFramePr>
          <p:nvPr>
            <p:ph sz="quarter" idx="2"/>
          </p:nvPr>
        </p:nvGraphicFramePr>
        <p:xfrm>
          <a:off x="458788" y="1700213"/>
          <a:ext cx="8361362" cy="2627312"/>
        </p:xfrm>
        <a:graphic>
          <a:graphicData uri="http://schemas.openxmlformats.org/presentationml/2006/ole">
            <mc:AlternateContent xmlns:mc="http://schemas.openxmlformats.org/markup-compatibility/2006">
              <mc:Choice xmlns:v="urn:schemas-microsoft-com:vml" Requires="v">
                <p:oleObj spid="_x0000_s4424" name="Equation" r:id="rId5" imgW="4203360" imgH="1320480" progId="">
                  <p:embed/>
                </p:oleObj>
              </mc:Choice>
              <mc:Fallback>
                <p:oleObj name="Equation" r:id="rId5" imgW="4203360" imgH="1320480" progId="">
                  <p:embed/>
                  <p:pic>
                    <p:nvPicPr>
                      <p:cNvPr id="0" name="Object 8"/>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8788" y="1700213"/>
                        <a:ext cx="8361362" cy="2627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0" name="Object 16"/>
          <p:cNvGraphicFramePr>
            <a:graphicFrameLocks noGrp="1" noChangeAspect="1"/>
          </p:cNvGraphicFramePr>
          <p:nvPr>
            <p:ph sz="quarter" idx="3"/>
            <p:extLst>
              <p:ext uri="{D42A27DB-BD31-4B8C-83A1-F6EECF244321}">
                <p14:modId xmlns:p14="http://schemas.microsoft.com/office/powerpoint/2010/main" val="3406592957"/>
              </p:ext>
            </p:extLst>
          </p:nvPr>
        </p:nvGraphicFramePr>
        <p:xfrm>
          <a:off x="827584" y="5003169"/>
          <a:ext cx="504056" cy="453361"/>
        </p:xfrm>
        <a:graphic>
          <a:graphicData uri="http://schemas.openxmlformats.org/presentationml/2006/ole">
            <mc:AlternateContent xmlns:mc="http://schemas.openxmlformats.org/markup-compatibility/2006">
              <mc:Choice xmlns:v="urn:schemas-microsoft-com:vml" Requires="v">
                <p:oleObj spid="_x0000_s4425" name="Equation" r:id="rId7" imgW="253800" imgH="228600" progId="">
                  <p:embed/>
                </p:oleObj>
              </mc:Choice>
              <mc:Fallback>
                <p:oleObj name="Equation" r:id="rId7" imgW="253800" imgH="228600" progId="">
                  <p:embed/>
                  <p:pic>
                    <p:nvPicPr>
                      <p:cNvPr id="0" name="Object 16"/>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7584" y="5003169"/>
                        <a:ext cx="504056" cy="453361"/>
                      </a:xfrm>
                      <a:prstGeom prst="rect">
                        <a:avLst/>
                      </a:prstGeom>
                      <a:noFill/>
                      <a:ln>
                        <a:noFill/>
                      </a:ln>
                      <a:effectLst/>
                      <a:extLst/>
                    </p:spPr>
                  </p:pic>
                </p:oleObj>
              </mc:Fallback>
            </mc:AlternateContent>
          </a:graphicData>
        </a:graphic>
      </p:graphicFrame>
      <p:sp>
        <p:nvSpPr>
          <p:cNvPr id="4105" name="Text Box 13"/>
          <p:cNvSpPr txBox="1">
            <a:spLocks noChangeArrowheads="1"/>
          </p:cNvSpPr>
          <p:nvPr/>
        </p:nvSpPr>
        <p:spPr bwMode="auto">
          <a:xfrm>
            <a:off x="323850" y="4678363"/>
            <a:ext cx="7211911" cy="708528"/>
          </a:xfrm>
          <a:prstGeom prst="rect">
            <a:avLst/>
          </a:prstGeom>
          <a:noFill/>
          <a:ln w="25400">
            <a:noFill/>
            <a:miter lim="800000"/>
            <a:headEnd/>
            <a:tailEnd/>
          </a:ln>
        </p:spPr>
        <p:txBody>
          <a:bodyPr wrap="none" lIns="92075" tIns="46038" rIns="92075" bIns="46038">
            <a:spAutoFit/>
          </a:bodyPr>
          <a:lstStyle/>
          <a:p>
            <a:pPr algn="l" eaLnBrk="0" hangingPunct="0"/>
            <a:r>
              <a:rPr lang="en-GB" sz="2000" dirty="0">
                <a:latin typeface="Helvetica" pitchFamily="34" charset="0"/>
              </a:rPr>
              <a:t>The optimal initial perturbation is obtained by finding the value</a:t>
            </a:r>
          </a:p>
          <a:p>
            <a:pPr algn="l" eaLnBrk="0" hangingPunct="0"/>
            <a:r>
              <a:rPr lang="en-GB" sz="2000" dirty="0">
                <a:latin typeface="Helvetica" pitchFamily="34" charset="0"/>
              </a:rPr>
              <a:t>of            for which:</a:t>
            </a:r>
          </a:p>
        </p:txBody>
      </p:sp>
      <p:graphicFrame>
        <p:nvGraphicFramePr>
          <p:cNvPr id="4101" name="Object 18"/>
          <p:cNvGraphicFramePr>
            <a:graphicFrameLocks noGrp="1" noChangeAspect="1"/>
          </p:cNvGraphicFramePr>
          <p:nvPr>
            <p:ph sz="quarter" idx="4"/>
          </p:nvPr>
        </p:nvGraphicFramePr>
        <p:xfrm>
          <a:off x="3706813" y="5246688"/>
          <a:ext cx="1441450" cy="558800"/>
        </p:xfrm>
        <a:graphic>
          <a:graphicData uri="http://schemas.openxmlformats.org/presentationml/2006/ole">
            <mc:AlternateContent xmlns:mc="http://schemas.openxmlformats.org/markup-compatibility/2006">
              <mc:Choice xmlns:v="urn:schemas-microsoft-com:vml" Requires="v">
                <p:oleObj spid="_x0000_s4426" name="Equation" r:id="rId9" imgW="622080" imgH="241200" progId="">
                  <p:embed/>
                </p:oleObj>
              </mc:Choice>
              <mc:Fallback>
                <p:oleObj name="Equation" r:id="rId9" imgW="622080" imgH="241200" progId="">
                  <p:embed/>
                  <p:pic>
                    <p:nvPicPr>
                      <p:cNvPr id="0" name="Object 18"/>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06813" y="5246688"/>
                        <a:ext cx="1441450" cy="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6" name="Text Box 20"/>
          <p:cNvSpPr txBox="1">
            <a:spLocks noChangeArrowheads="1"/>
          </p:cNvSpPr>
          <p:nvPr/>
        </p:nvSpPr>
        <p:spPr bwMode="auto">
          <a:xfrm>
            <a:off x="323850" y="5830888"/>
            <a:ext cx="8569325" cy="708528"/>
          </a:xfrm>
          <a:prstGeom prst="rect">
            <a:avLst/>
          </a:prstGeom>
          <a:noFill/>
          <a:ln w="25400">
            <a:noFill/>
            <a:miter lim="800000"/>
            <a:headEnd/>
            <a:tailEnd/>
          </a:ln>
        </p:spPr>
        <p:txBody>
          <a:bodyPr lIns="92075" tIns="46038" rIns="92075" bIns="46038">
            <a:spAutoFit/>
          </a:bodyPr>
          <a:lstStyle/>
          <a:p>
            <a:pPr algn="l" eaLnBrk="0" hangingPunct="0"/>
            <a:r>
              <a:rPr lang="en-GB" sz="2000" dirty="0" smtClean="0">
                <a:latin typeface="Helvetica" pitchFamily="34" charset="0"/>
              </a:rPr>
              <a:t>The gradient </a:t>
            </a:r>
            <a:r>
              <a:rPr lang="en-GB" sz="2000" dirty="0">
                <a:latin typeface="Helvetica" pitchFamily="34" charset="0"/>
              </a:rPr>
              <a:t>of the cost function with respect to the initial condition is provided by the </a:t>
            </a:r>
            <a:r>
              <a:rPr lang="en-GB" sz="2000" b="1" dirty="0" err="1">
                <a:solidFill>
                  <a:srgbClr val="FF3300"/>
                </a:solidFill>
                <a:latin typeface="Helvetica" pitchFamily="34" charset="0"/>
              </a:rPr>
              <a:t>adjoint</a:t>
            </a:r>
            <a:r>
              <a:rPr lang="en-GB" sz="2000" b="1" dirty="0">
                <a:solidFill>
                  <a:srgbClr val="FF3300"/>
                </a:solidFill>
                <a:latin typeface="Helvetica" pitchFamily="34" charset="0"/>
              </a:rPr>
              <a:t> solution</a:t>
            </a:r>
            <a:r>
              <a:rPr lang="en-GB" sz="2000" dirty="0">
                <a:latin typeface="Helvetica" pitchFamily="34" charset="0"/>
              </a:rPr>
              <a:t> at time t=0</a:t>
            </a:r>
            <a:r>
              <a:rPr lang="en-GB" sz="2000" dirty="0" smtClean="0">
                <a:latin typeface="Helvetica" pitchFamily="34" charset="0"/>
              </a:rPr>
              <a:t>. Let’s see how… </a:t>
            </a:r>
            <a:endParaRPr lang="en-GB" sz="2000" dirty="0">
              <a:latin typeface="Helvetica" pitchFamily="34" charset="0"/>
            </a:endParaRPr>
          </a:p>
        </p:txBody>
      </p:sp>
      <p:sp>
        <p:nvSpPr>
          <p:cNvPr id="4107" name="Text Box 22"/>
          <p:cNvSpPr txBox="1">
            <a:spLocks noChangeArrowheads="1"/>
          </p:cNvSpPr>
          <p:nvPr/>
        </p:nvSpPr>
        <p:spPr bwMode="auto">
          <a:xfrm>
            <a:off x="2944813" y="2322513"/>
            <a:ext cx="1835150" cy="336550"/>
          </a:xfrm>
          <a:prstGeom prst="rect">
            <a:avLst/>
          </a:prstGeom>
          <a:noFill/>
          <a:ln w="9525">
            <a:noFill/>
            <a:miter lim="800000"/>
            <a:headEnd/>
            <a:tailEnd/>
          </a:ln>
        </p:spPr>
        <p:txBody>
          <a:bodyPr wrap="none">
            <a:spAutoFit/>
          </a:bodyPr>
          <a:lstStyle/>
          <a:p>
            <a:r>
              <a:rPr lang="en-GB" sz="1600">
                <a:latin typeface="Helvetica" pitchFamily="34" charset="0"/>
              </a:rPr>
              <a:t>remembering that </a:t>
            </a:r>
          </a:p>
        </p:txBody>
      </p:sp>
      <p:graphicFrame>
        <p:nvGraphicFramePr>
          <p:cNvPr id="4102" name="Object 23"/>
          <p:cNvGraphicFramePr>
            <a:graphicFrameLocks noChangeAspect="1"/>
          </p:cNvGraphicFramePr>
          <p:nvPr/>
        </p:nvGraphicFramePr>
        <p:xfrm>
          <a:off x="4667250" y="2282825"/>
          <a:ext cx="1417638" cy="354013"/>
        </p:xfrm>
        <a:graphic>
          <a:graphicData uri="http://schemas.openxmlformats.org/presentationml/2006/ole">
            <mc:AlternateContent xmlns:mc="http://schemas.openxmlformats.org/markup-compatibility/2006">
              <mc:Choice xmlns:v="urn:schemas-microsoft-com:vml" Requires="v">
                <p:oleObj spid="_x0000_s4427" name="Equation" r:id="rId11" imgW="914400" imgH="228600" progId="">
                  <p:embed/>
                </p:oleObj>
              </mc:Choice>
              <mc:Fallback>
                <p:oleObj name="Equation" r:id="rId11" imgW="914400" imgH="228600" progId="">
                  <p:embed/>
                  <p:pic>
                    <p:nvPicPr>
                      <p:cNvPr id="0" name="Object 2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67250" y="2282825"/>
                        <a:ext cx="1417638"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Text Box 6"/>
          <p:cNvSpPr txBox="1">
            <a:spLocks noChangeArrowheads="1"/>
          </p:cNvSpPr>
          <p:nvPr/>
        </p:nvSpPr>
        <p:spPr bwMode="auto">
          <a:xfrm>
            <a:off x="323850" y="981075"/>
            <a:ext cx="8147050" cy="822325"/>
          </a:xfrm>
          <a:prstGeom prst="rect">
            <a:avLst/>
          </a:prstGeom>
          <a:noFill/>
          <a:ln w="25400">
            <a:noFill/>
            <a:miter lim="800000"/>
            <a:headEnd/>
            <a:tailEnd/>
          </a:ln>
        </p:spPr>
        <p:txBody>
          <a:bodyPr wrap="none" lIns="92075" tIns="46038" rIns="92075" bIns="46038">
            <a:spAutoFit/>
          </a:bodyPr>
          <a:lstStyle/>
          <a:p>
            <a:pPr algn="l" eaLnBrk="0" hangingPunct="0"/>
            <a:r>
              <a:rPr lang="en-GB">
                <a:latin typeface="Helvetica" pitchFamily="34" charset="0"/>
              </a:rPr>
              <a:t>For any linear operator         there exist an </a:t>
            </a:r>
            <a:r>
              <a:rPr lang="en-GB" i="1">
                <a:latin typeface="Helvetica" pitchFamily="34" charset="0"/>
              </a:rPr>
              <a:t>adjoint</a:t>
            </a:r>
            <a:r>
              <a:rPr lang="en-GB">
                <a:latin typeface="Helvetica" pitchFamily="34" charset="0"/>
              </a:rPr>
              <a:t> operator </a:t>
            </a:r>
          </a:p>
          <a:p>
            <a:pPr algn="l" eaLnBrk="0" hangingPunct="0"/>
            <a:r>
              <a:rPr lang="en-GB">
                <a:latin typeface="Helvetica" pitchFamily="34" charset="0"/>
              </a:rPr>
              <a:t>       such as:</a:t>
            </a:r>
          </a:p>
        </p:txBody>
      </p:sp>
      <p:sp>
        <p:nvSpPr>
          <p:cNvPr id="5129" name="Rectangle 2"/>
          <p:cNvSpPr>
            <a:spLocks noGrp="1" noChangeArrowheads="1"/>
          </p:cNvSpPr>
          <p:nvPr>
            <p:ph type="title" sz="quarter"/>
          </p:nvPr>
        </p:nvSpPr>
        <p:spPr bwMode="auto">
          <a:xfrm>
            <a:off x="457200" y="274638"/>
            <a:ext cx="8229600" cy="5619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600" b="1" u="sng" smtClean="0">
                <a:latin typeface="Helvetica" pitchFamily="34" charset="0"/>
              </a:rPr>
              <a:t>Definition of adjoint operator</a:t>
            </a:r>
          </a:p>
        </p:txBody>
      </p:sp>
      <p:graphicFrame>
        <p:nvGraphicFramePr>
          <p:cNvPr id="5122" name="Object 4"/>
          <p:cNvGraphicFramePr>
            <a:graphicFrameLocks noGrp="1" noChangeAspect="1"/>
          </p:cNvGraphicFramePr>
          <p:nvPr>
            <p:ph sz="quarter" idx="2"/>
          </p:nvPr>
        </p:nvGraphicFramePr>
        <p:xfrm>
          <a:off x="2844800" y="1685925"/>
          <a:ext cx="3311525" cy="735013"/>
        </p:xfrm>
        <a:graphic>
          <a:graphicData uri="http://schemas.openxmlformats.org/presentationml/2006/ole">
            <mc:AlternateContent xmlns:mc="http://schemas.openxmlformats.org/markup-compatibility/2006">
              <mc:Choice xmlns:v="urn:schemas-microsoft-com:vml" Requires="v">
                <p:oleObj spid="_x0000_s5512" name="Equation" r:id="rId3" imgW="1257120" imgH="279360" progId="">
                  <p:embed/>
                </p:oleObj>
              </mc:Choice>
              <mc:Fallback>
                <p:oleObj name="Equation" r:id="rId3" imgW="1257120" imgH="279360" progId="">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4800" y="1685925"/>
                        <a:ext cx="3311525" cy="73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3" name="Object 5"/>
          <p:cNvGraphicFramePr>
            <a:graphicFrameLocks noGrp="1" noChangeAspect="1"/>
          </p:cNvGraphicFramePr>
          <p:nvPr>
            <p:ph sz="quarter" idx="3"/>
          </p:nvPr>
        </p:nvGraphicFramePr>
        <p:xfrm>
          <a:off x="3635375" y="908050"/>
          <a:ext cx="552450" cy="487363"/>
        </p:xfrm>
        <a:graphic>
          <a:graphicData uri="http://schemas.openxmlformats.org/presentationml/2006/ole">
            <mc:AlternateContent xmlns:mc="http://schemas.openxmlformats.org/markup-compatibility/2006">
              <mc:Choice xmlns:v="urn:schemas-microsoft-com:vml" Requires="v">
                <p:oleObj spid="_x0000_s5513" name="Equation" r:id="rId5" imgW="215640" imgH="190440" progId="">
                  <p:embed/>
                </p:oleObj>
              </mc:Choice>
              <mc:Fallback>
                <p:oleObj name="Equation" r:id="rId5" imgW="215640" imgH="190440" progId="">
                  <p:embed/>
                  <p:pic>
                    <p:nvPicPr>
                      <p:cNvPr id="0" name="Object 5"/>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375" y="908050"/>
                        <a:ext cx="5524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30" name="Text Box 7"/>
          <p:cNvSpPr txBox="1">
            <a:spLocks noChangeArrowheads="1"/>
          </p:cNvSpPr>
          <p:nvPr/>
        </p:nvSpPr>
        <p:spPr bwMode="auto">
          <a:xfrm>
            <a:off x="395288" y="2565400"/>
            <a:ext cx="7924800" cy="1917700"/>
          </a:xfrm>
          <a:prstGeom prst="rect">
            <a:avLst/>
          </a:prstGeom>
          <a:noFill/>
          <a:ln w="25400">
            <a:noFill/>
            <a:miter lim="800000"/>
            <a:headEnd/>
            <a:tailEnd/>
          </a:ln>
        </p:spPr>
        <p:txBody>
          <a:bodyPr wrap="none" lIns="92075" tIns="46038" rIns="92075" bIns="46038">
            <a:spAutoFit/>
          </a:bodyPr>
          <a:lstStyle/>
          <a:p>
            <a:pPr algn="l" eaLnBrk="0" hangingPunct="0"/>
            <a:r>
              <a:rPr lang="en-GB">
                <a:latin typeface="Helvetica" pitchFamily="34" charset="0"/>
              </a:rPr>
              <a:t>where        is an inner scalar product and x, y are vectors </a:t>
            </a:r>
          </a:p>
          <a:p>
            <a:pPr algn="l" eaLnBrk="0" hangingPunct="0"/>
            <a:r>
              <a:rPr lang="en-GB">
                <a:latin typeface="Helvetica" pitchFamily="34" charset="0"/>
              </a:rPr>
              <a:t>(or functions) of the space where this product is defined.</a:t>
            </a:r>
          </a:p>
          <a:p>
            <a:pPr algn="l" eaLnBrk="0" hangingPunct="0"/>
            <a:endParaRPr lang="en-GB">
              <a:latin typeface="Helvetica" pitchFamily="34" charset="0"/>
            </a:endParaRPr>
          </a:p>
          <a:p>
            <a:pPr algn="l" eaLnBrk="0" hangingPunct="0"/>
            <a:r>
              <a:rPr lang="en-GB">
                <a:latin typeface="Helvetica" pitchFamily="34" charset="0"/>
              </a:rPr>
              <a:t>It can be shown that for the inner product defined in the </a:t>
            </a:r>
          </a:p>
          <a:p>
            <a:pPr algn="l" eaLnBrk="0" hangingPunct="0"/>
            <a:r>
              <a:rPr lang="en-GB">
                <a:latin typeface="Helvetica" pitchFamily="34" charset="0"/>
              </a:rPr>
              <a:t>Euclidean space :</a:t>
            </a:r>
          </a:p>
        </p:txBody>
      </p:sp>
      <p:graphicFrame>
        <p:nvGraphicFramePr>
          <p:cNvPr id="5124" name="Object 8"/>
          <p:cNvGraphicFramePr>
            <a:graphicFrameLocks noGrp="1" noChangeAspect="1"/>
          </p:cNvGraphicFramePr>
          <p:nvPr>
            <p:ph sz="quarter" idx="4"/>
          </p:nvPr>
        </p:nvGraphicFramePr>
        <p:xfrm>
          <a:off x="3778250" y="6021388"/>
          <a:ext cx="1657350" cy="561975"/>
        </p:xfrm>
        <a:graphic>
          <a:graphicData uri="http://schemas.openxmlformats.org/presentationml/2006/ole">
            <mc:AlternateContent xmlns:mc="http://schemas.openxmlformats.org/markup-compatibility/2006">
              <mc:Choice xmlns:v="urn:schemas-microsoft-com:vml" Requires="v">
                <p:oleObj spid="_x0000_s5514" name="Equation" r:id="rId7" imgW="749160" imgH="253800" progId="">
                  <p:embed/>
                </p:oleObj>
              </mc:Choice>
              <mc:Fallback>
                <p:oleObj name="Equation" r:id="rId7" imgW="749160" imgH="253800" progId="">
                  <p:embed/>
                  <p:pic>
                    <p:nvPicPr>
                      <p:cNvPr id="0" name="Object 8"/>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78250" y="6021388"/>
                        <a:ext cx="165735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5" name="Object 10"/>
          <p:cNvGraphicFramePr>
            <a:graphicFrameLocks noChangeAspect="1"/>
          </p:cNvGraphicFramePr>
          <p:nvPr/>
        </p:nvGraphicFramePr>
        <p:xfrm>
          <a:off x="466725" y="1319213"/>
          <a:ext cx="576263" cy="454025"/>
        </p:xfrm>
        <a:graphic>
          <a:graphicData uri="http://schemas.openxmlformats.org/presentationml/2006/ole">
            <mc:AlternateContent xmlns:mc="http://schemas.openxmlformats.org/markup-compatibility/2006">
              <mc:Choice xmlns:v="urn:schemas-microsoft-com:vml" Requires="v">
                <p:oleObj spid="_x0000_s5515" name="Equation" r:id="rId9" imgW="241200" imgH="190440" progId="">
                  <p:embed/>
                </p:oleObj>
              </mc:Choice>
              <mc:Fallback>
                <p:oleObj name="Equation" r:id="rId9" imgW="241200" imgH="190440" progId="">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6725" y="1319213"/>
                        <a:ext cx="576263"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6" name="Object 11"/>
          <p:cNvGraphicFramePr>
            <a:graphicFrameLocks noChangeAspect="1"/>
          </p:cNvGraphicFramePr>
          <p:nvPr/>
        </p:nvGraphicFramePr>
        <p:xfrm>
          <a:off x="3851275" y="4365625"/>
          <a:ext cx="1547813" cy="454025"/>
        </p:xfrm>
        <a:graphic>
          <a:graphicData uri="http://schemas.openxmlformats.org/presentationml/2006/ole">
            <mc:AlternateContent xmlns:mc="http://schemas.openxmlformats.org/markup-compatibility/2006">
              <mc:Choice xmlns:v="urn:schemas-microsoft-com:vml" Requires="v">
                <p:oleObj spid="_x0000_s5516" name="Equation" r:id="rId11" imgW="647640" imgH="190440" progId="">
                  <p:embed/>
                </p:oleObj>
              </mc:Choice>
              <mc:Fallback>
                <p:oleObj name="Equation" r:id="rId11" imgW="647640" imgH="190440" progId="">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51275" y="4365625"/>
                        <a:ext cx="1547813" cy="4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7" name="Object 12"/>
          <p:cNvGraphicFramePr>
            <a:graphicFrameLocks noChangeAspect="1"/>
          </p:cNvGraphicFramePr>
          <p:nvPr/>
        </p:nvGraphicFramePr>
        <p:xfrm>
          <a:off x="1331913" y="2462213"/>
          <a:ext cx="585787" cy="606425"/>
        </p:xfrm>
        <a:graphic>
          <a:graphicData uri="http://schemas.openxmlformats.org/presentationml/2006/ole">
            <mc:AlternateContent xmlns:mc="http://schemas.openxmlformats.org/markup-compatibility/2006">
              <mc:Choice xmlns:v="urn:schemas-microsoft-com:vml" Requires="v">
                <p:oleObj spid="_x0000_s5517" name="Equation" r:id="rId13" imgW="190440" imgH="253800" progId="">
                  <p:embed/>
                </p:oleObj>
              </mc:Choice>
              <mc:Fallback>
                <p:oleObj name="Equation" r:id="rId13" imgW="190440" imgH="253800" progId="">
                  <p:embed/>
                  <p:pic>
                    <p:nvPicPr>
                      <p:cNvPr id="0" name="Object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31913" y="2462213"/>
                        <a:ext cx="585787" cy="60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31" name="Text Box 13"/>
          <p:cNvSpPr txBox="1">
            <a:spLocks noChangeArrowheads="1"/>
          </p:cNvSpPr>
          <p:nvPr/>
        </p:nvSpPr>
        <p:spPr bwMode="auto">
          <a:xfrm>
            <a:off x="468313" y="5013325"/>
            <a:ext cx="8520112" cy="1187450"/>
          </a:xfrm>
          <a:prstGeom prst="rect">
            <a:avLst/>
          </a:prstGeom>
          <a:noFill/>
          <a:ln w="25400">
            <a:noFill/>
            <a:miter lim="800000"/>
            <a:headEnd/>
            <a:tailEnd/>
          </a:ln>
        </p:spPr>
        <p:txBody>
          <a:bodyPr wrap="none" lIns="92075" tIns="46038" rIns="92075" bIns="46038">
            <a:spAutoFit/>
          </a:bodyPr>
          <a:lstStyle/>
          <a:p>
            <a:pPr algn="l" eaLnBrk="0" hangingPunct="0"/>
            <a:r>
              <a:rPr lang="en-GB">
                <a:latin typeface="Helvetica" pitchFamily="34" charset="0"/>
              </a:rPr>
              <a:t>We will now show that the gradient of the cost function at time</a:t>
            </a:r>
          </a:p>
          <a:p>
            <a:pPr algn="l" eaLnBrk="0" hangingPunct="0"/>
            <a:r>
              <a:rPr lang="en-GB">
                <a:latin typeface="Helvetica" pitchFamily="34" charset="0"/>
              </a:rPr>
              <a:t>t=0 is provided by the solution of the adjoint equations at the </a:t>
            </a:r>
          </a:p>
          <a:p>
            <a:pPr algn="l" eaLnBrk="0" hangingPunct="0"/>
            <a:r>
              <a:rPr lang="en-GB">
                <a:latin typeface="Helvetica" pitchFamily="34" charset="0"/>
              </a:rPr>
              <a:t>same time: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3" name="Text Box 16"/>
          <p:cNvSpPr txBox="1">
            <a:spLocks noChangeArrowheads="1"/>
          </p:cNvSpPr>
          <p:nvPr/>
        </p:nvSpPr>
        <p:spPr bwMode="auto">
          <a:xfrm>
            <a:off x="646113" y="1125538"/>
            <a:ext cx="7381875" cy="1096962"/>
          </a:xfrm>
          <a:prstGeom prst="rect">
            <a:avLst/>
          </a:prstGeom>
          <a:noFill/>
          <a:ln w="25400">
            <a:noFill/>
            <a:miter lim="800000"/>
            <a:headEnd/>
            <a:tailEnd/>
          </a:ln>
        </p:spPr>
        <p:txBody>
          <a:bodyPr wrap="none" lIns="92075" tIns="46038" rIns="92075" bIns="46038">
            <a:spAutoFit/>
          </a:bodyPr>
          <a:lstStyle/>
          <a:p>
            <a:pPr algn="l" eaLnBrk="0" hangingPunct="0"/>
            <a:r>
              <a:rPr lang="en-GB" sz="2200">
                <a:latin typeface="Helvetica" pitchFamily="34" charset="0"/>
              </a:rPr>
              <a:t>Usually the initial guess          is chosen to be equal to the </a:t>
            </a:r>
          </a:p>
          <a:p>
            <a:pPr algn="l" eaLnBrk="0" hangingPunct="0"/>
            <a:r>
              <a:rPr lang="en-GB" sz="2200">
                <a:latin typeface="Helvetica" pitchFamily="34" charset="0"/>
              </a:rPr>
              <a:t>background          so that the initial perturbation</a:t>
            </a:r>
          </a:p>
          <a:p>
            <a:pPr algn="l" eaLnBrk="0" hangingPunct="0"/>
            <a:r>
              <a:rPr lang="en-GB" sz="2200">
                <a:latin typeface="Helvetica" pitchFamily="34" charset="0"/>
              </a:rPr>
              <a:t>The gradient of the cost function is hence simplified as: </a:t>
            </a:r>
          </a:p>
        </p:txBody>
      </p:sp>
      <p:sp>
        <p:nvSpPr>
          <p:cNvPr id="6154" name="Rectangle 2"/>
          <p:cNvSpPr>
            <a:spLocks noGrp="1" noChangeArrowheads="1"/>
          </p:cNvSpPr>
          <p:nvPr>
            <p:ph type="title"/>
          </p:nvPr>
        </p:nvSpPr>
        <p:spPr bwMode="auto">
          <a:xfrm>
            <a:off x="457200" y="274638"/>
            <a:ext cx="8229600" cy="5619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b="1" u="sng" smtClean="0">
                <a:latin typeface="Helvetica" pitchFamily="34" charset="0"/>
              </a:rPr>
              <a:t>Adjoint solution</a:t>
            </a:r>
          </a:p>
        </p:txBody>
      </p:sp>
      <p:graphicFrame>
        <p:nvGraphicFramePr>
          <p:cNvPr id="6146" name="Object 17"/>
          <p:cNvGraphicFramePr>
            <a:graphicFrameLocks noGrp="1" noChangeAspect="1"/>
          </p:cNvGraphicFramePr>
          <p:nvPr>
            <p:ph sz="half" idx="1"/>
          </p:nvPr>
        </p:nvGraphicFramePr>
        <p:xfrm>
          <a:off x="6659563" y="1484313"/>
          <a:ext cx="935037" cy="431800"/>
        </p:xfrm>
        <a:graphic>
          <a:graphicData uri="http://schemas.openxmlformats.org/presentationml/2006/ole">
            <mc:AlternateContent xmlns:mc="http://schemas.openxmlformats.org/markup-compatibility/2006">
              <mc:Choice xmlns:v="urn:schemas-microsoft-com:vml" Requires="v">
                <p:oleObj spid="_x0000_s6601" name="Equation" r:id="rId3" imgW="495000" imgH="228600" progId="">
                  <p:embed/>
                </p:oleObj>
              </mc:Choice>
              <mc:Fallback>
                <p:oleObj name="Equation" r:id="rId3" imgW="495000" imgH="228600" progId="">
                  <p:embed/>
                  <p:pic>
                    <p:nvPicPr>
                      <p:cNvPr id="0" name="Object 1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9563" y="1484313"/>
                        <a:ext cx="935037"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7" name="Object 27"/>
          <p:cNvGraphicFramePr>
            <a:graphicFrameLocks noGrp="1" noChangeAspect="1"/>
          </p:cNvGraphicFramePr>
          <p:nvPr>
            <p:ph sz="quarter" idx="3"/>
          </p:nvPr>
        </p:nvGraphicFramePr>
        <p:xfrm>
          <a:off x="2339975" y="2165350"/>
          <a:ext cx="4038600" cy="903288"/>
        </p:xfrm>
        <a:graphic>
          <a:graphicData uri="http://schemas.openxmlformats.org/presentationml/2006/ole">
            <mc:AlternateContent xmlns:mc="http://schemas.openxmlformats.org/markup-compatibility/2006">
              <mc:Choice xmlns:v="urn:schemas-microsoft-com:vml" Requires="v">
                <p:oleObj spid="_x0000_s6602" name="Equation" r:id="rId5" imgW="1930320" imgH="431640" progId="">
                  <p:embed/>
                </p:oleObj>
              </mc:Choice>
              <mc:Fallback>
                <p:oleObj name="Equation" r:id="rId5" imgW="1930320" imgH="431640" progId="">
                  <p:embed/>
                  <p:pic>
                    <p:nvPicPr>
                      <p:cNvPr id="0" name="Object 27"/>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9975" y="2165350"/>
                        <a:ext cx="4038600" cy="90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5" name="Text Box 3"/>
          <p:cNvSpPr txBox="1">
            <a:spLocks noChangeArrowheads="1"/>
          </p:cNvSpPr>
          <p:nvPr/>
        </p:nvSpPr>
        <p:spPr bwMode="auto">
          <a:xfrm>
            <a:off x="755650" y="3001963"/>
            <a:ext cx="7194550" cy="427037"/>
          </a:xfrm>
          <a:prstGeom prst="rect">
            <a:avLst/>
          </a:prstGeom>
          <a:noFill/>
          <a:ln w="25400">
            <a:noFill/>
            <a:miter lim="800000"/>
            <a:headEnd/>
            <a:tailEnd/>
          </a:ln>
        </p:spPr>
        <p:txBody>
          <a:bodyPr wrap="none" lIns="92075" tIns="46038" rIns="92075" bIns="46038">
            <a:spAutoFit/>
          </a:bodyPr>
          <a:lstStyle/>
          <a:p>
            <a:pPr algn="l" eaLnBrk="0" hangingPunct="0"/>
            <a:r>
              <a:rPr lang="en-GB" sz="2200" dirty="0">
                <a:latin typeface="Helvetica" pitchFamily="34" charset="0"/>
              </a:rPr>
              <a:t>We choose  the solution of the </a:t>
            </a:r>
            <a:r>
              <a:rPr lang="en-GB" sz="2200" dirty="0" err="1">
                <a:latin typeface="Helvetica" pitchFamily="34" charset="0"/>
              </a:rPr>
              <a:t>adjoint</a:t>
            </a:r>
            <a:r>
              <a:rPr lang="en-GB" sz="2200" dirty="0">
                <a:latin typeface="Helvetica" pitchFamily="34" charset="0"/>
              </a:rPr>
              <a:t> system as follows:</a:t>
            </a:r>
          </a:p>
        </p:txBody>
      </p:sp>
      <p:graphicFrame>
        <p:nvGraphicFramePr>
          <p:cNvPr id="6148" name="Object 26"/>
          <p:cNvGraphicFramePr>
            <a:graphicFrameLocks noChangeAspect="1"/>
          </p:cNvGraphicFramePr>
          <p:nvPr/>
        </p:nvGraphicFramePr>
        <p:xfrm>
          <a:off x="2408238" y="1412875"/>
          <a:ext cx="363537" cy="504825"/>
        </p:xfrm>
        <a:graphic>
          <a:graphicData uri="http://schemas.openxmlformats.org/presentationml/2006/ole">
            <mc:AlternateContent xmlns:mc="http://schemas.openxmlformats.org/markup-compatibility/2006">
              <mc:Choice xmlns:v="urn:schemas-microsoft-com:vml" Requires="v">
                <p:oleObj spid="_x0000_s6603" name="Equation" r:id="rId7" imgW="164880" imgH="228600" progId="">
                  <p:embed/>
                </p:oleObj>
              </mc:Choice>
              <mc:Fallback>
                <p:oleObj name="Equation" r:id="rId7" imgW="164880" imgH="228600" progId="">
                  <p:embed/>
                  <p:pic>
                    <p:nvPicPr>
                      <p:cNvPr id="0" name="Object 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08238" y="1412875"/>
                        <a:ext cx="363537"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9" name="Object 31"/>
          <p:cNvGraphicFramePr>
            <a:graphicFrameLocks noChangeAspect="1"/>
          </p:cNvGraphicFramePr>
          <p:nvPr/>
        </p:nvGraphicFramePr>
        <p:xfrm>
          <a:off x="3779838" y="1052513"/>
          <a:ext cx="363537" cy="504825"/>
        </p:xfrm>
        <a:graphic>
          <a:graphicData uri="http://schemas.openxmlformats.org/presentationml/2006/ole">
            <mc:AlternateContent xmlns:mc="http://schemas.openxmlformats.org/markup-compatibility/2006">
              <mc:Choice xmlns:v="urn:schemas-microsoft-com:vml" Requires="v">
                <p:oleObj spid="_x0000_s6604" name="Equation" r:id="rId9" imgW="164880" imgH="228600" progId="">
                  <p:embed/>
                </p:oleObj>
              </mc:Choice>
              <mc:Fallback>
                <p:oleObj name="Equation" r:id="rId9" imgW="164880" imgH="228600" progId="">
                  <p:embed/>
                  <p:pic>
                    <p:nvPicPr>
                      <p:cNvPr id="0" name="Object 3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79838" y="1052513"/>
                        <a:ext cx="363537"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6" name="Text Box 35"/>
          <p:cNvSpPr txBox="1">
            <a:spLocks noChangeArrowheads="1"/>
          </p:cNvSpPr>
          <p:nvPr/>
        </p:nvSpPr>
        <p:spPr bwMode="auto">
          <a:xfrm>
            <a:off x="900113" y="5734050"/>
            <a:ext cx="7427912" cy="762000"/>
          </a:xfrm>
          <a:prstGeom prst="rect">
            <a:avLst/>
          </a:prstGeom>
          <a:noFill/>
          <a:ln w="25400">
            <a:noFill/>
            <a:miter lim="800000"/>
            <a:headEnd/>
            <a:tailEnd/>
          </a:ln>
        </p:spPr>
        <p:txBody>
          <a:bodyPr wrap="none" lIns="92075" tIns="46038" rIns="92075" bIns="46038">
            <a:spAutoFit/>
          </a:bodyPr>
          <a:lstStyle/>
          <a:p>
            <a:pPr algn="l" eaLnBrk="0" hangingPunct="0"/>
            <a:r>
              <a:rPr lang="en-GB" sz="2200">
                <a:latin typeface="Helvetica" pitchFamily="34" charset="0"/>
              </a:rPr>
              <a:t>We then substitute progressively the solution         into the </a:t>
            </a:r>
          </a:p>
          <a:p>
            <a:pPr algn="l" eaLnBrk="0" hangingPunct="0"/>
            <a:r>
              <a:rPr lang="en-GB" sz="2200">
                <a:latin typeface="Helvetica" pitchFamily="34" charset="0"/>
              </a:rPr>
              <a:t>expression for  </a:t>
            </a:r>
          </a:p>
        </p:txBody>
      </p:sp>
      <p:graphicFrame>
        <p:nvGraphicFramePr>
          <p:cNvPr id="6150" name="Object 36"/>
          <p:cNvGraphicFramePr>
            <a:graphicFrameLocks noChangeAspect="1"/>
          </p:cNvGraphicFramePr>
          <p:nvPr/>
        </p:nvGraphicFramePr>
        <p:xfrm>
          <a:off x="2771775" y="6021388"/>
          <a:ext cx="419100" cy="531812"/>
        </p:xfrm>
        <a:graphic>
          <a:graphicData uri="http://schemas.openxmlformats.org/presentationml/2006/ole">
            <mc:AlternateContent xmlns:mc="http://schemas.openxmlformats.org/markup-compatibility/2006">
              <mc:Choice xmlns:v="urn:schemas-microsoft-com:vml" Requires="v">
                <p:oleObj spid="_x0000_s6605" name="Equation" r:id="rId11" imgW="190440" imgH="241200" progId="">
                  <p:embed/>
                </p:oleObj>
              </mc:Choice>
              <mc:Fallback>
                <p:oleObj name="Equation" r:id="rId11" imgW="190440" imgH="241200" progId="">
                  <p:embed/>
                  <p:pic>
                    <p:nvPicPr>
                      <p:cNvPr id="0" name="Object 3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71775" y="6021388"/>
                        <a:ext cx="419100" cy="531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1" name="Object 37"/>
          <p:cNvGraphicFramePr>
            <a:graphicFrameLocks noChangeAspect="1"/>
          </p:cNvGraphicFramePr>
          <p:nvPr/>
        </p:nvGraphicFramePr>
        <p:xfrm>
          <a:off x="6659563" y="5661025"/>
          <a:ext cx="392112" cy="531813"/>
        </p:xfrm>
        <a:graphic>
          <a:graphicData uri="http://schemas.openxmlformats.org/presentationml/2006/ole">
            <mc:AlternateContent xmlns:mc="http://schemas.openxmlformats.org/markup-compatibility/2006">
              <mc:Choice xmlns:v="urn:schemas-microsoft-com:vml" Requires="v">
                <p:oleObj spid="_x0000_s6606" name="Equation" r:id="rId13" imgW="177480" imgH="241200" progId="">
                  <p:embed/>
                </p:oleObj>
              </mc:Choice>
              <mc:Fallback>
                <p:oleObj name="Equation" r:id="rId13" imgW="177480" imgH="241200" progId="">
                  <p:embed/>
                  <p:pic>
                    <p:nvPicPr>
                      <p:cNvPr id="0" name="Object 3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9563" y="5661025"/>
                        <a:ext cx="392112" cy="53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2" name="Object 15"/>
          <p:cNvGraphicFramePr>
            <a:graphicFrameLocks noChangeAspect="1"/>
          </p:cNvGraphicFramePr>
          <p:nvPr>
            <p:extLst>
              <p:ext uri="{D42A27DB-BD31-4B8C-83A1-F6EECF244321}">
                <p14:modId xmlns:p14="http://schemas.microsoft.com/office/powerpoint/2010/main" val="4086632886"/>
              </p:ext>
            </p:extLst>
          </p:nvPr>
        </p:nvGraphicFramePr>
        <p:xfrm>
          <a:off x="647700" y="3994150"/>
          <a:ext cx="5156200" cy="1128713"/>
        </p:xfrm>
        <a:graphic>
          <a:graphicData uri="http://schemas.openxmlformats.org/presentationml/2006/ole">
            <mc:AlternateContent xmlns:mc="http://schemas.openxmlformats.org/markup-compatibility/2006">
              <mc:Choice xmlns:v="urn:schemas-microsoft-com:vml" Requires="v">
                <p:oleObj spid="_x0000_s6607" name="Equation" r:id="rId15" imgW="2323800" imgH="507960" progId="Equation.3">
                  <p:embed/>
                </p:oleObj>
              </mc:Choice>
              <mc:Fallback>
                <p:oleObj name="Equation" r:id="rId15" imgW="2323800" imgH="507960" progId="Equation.3">
                  <p:embed/>
                  <p:pic>
                    <p:nvPicPr>
                      <p:cNvPr id="0" name="Object 15"/>
                      <p:cNvPicPr>
                        <a:picLocks noChangeAspect="1" noChangeArrowheads="1"/>
                      </p:cNvPicPr>
                      <p:nvPr/>
                    </p:nvPicPr>
                    <p:blipFill>
                      <a:blip r:embed="rId16"/>
                      <a:srcRect/>
                      <a:stretch>
                        <a:fillRect/>
                      </a:stretch>
                    </p:blipFill>
                    <p:spPr bwMode="auto">
                      <a:xfrm>
                        <a:off x="647700" y="3994150"/>
                        <a:ext cx="5156200" cy="1128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extBox 1"/>
          <p:cNvSpPr txBox="1"/>
          <p:nvPr/>
        </p:nvSpPr>
        <p:spPr>
          <a:xfrm>
            <a:off x="5199349" y="3934217"/>
            <a:ext cx="3405099" cy="430887"/>
          </a:xfrm>
          <a:prstGeom prst="rect">
            <a:avLst/>
          </a:prstGeom>
          <a:noFill/>
        </p:spPr>
        <p:txBody>
          <a:bodyPr wrap="none" rtlCol="0">
            <a:spAutoFit/>
          </a:bodyPr>
          <a:lstStyle/>
          <a:p>
            <a:r>
              <a:rPr lang="en-GB" sz="2200" dirty="0" smtClean="0"/>
              <a:t>(arbitrary “final” condition)</a:t>
            </a:r>
            <a:endParaRPr lang="en-GB" sz="2200" dirty="0"/>
          </a:p>
        </p:txBody>
      </p:sp>
      <p:sp>
        <p:nvSpPr>
          <p:cNvPr id="15" name="TextBox 14"/>
          <p:cNvSpPr txBox="1"/>
          <p:nvPr/>
        </p:nvSpPr>
        <p:spPr>
          <a:xfrm>
            <a:off x="6156176" y="4509120"/>
            <a:ext cx="2414444" cy="430887"/>
          </a:xfrm>
          <a:prstGeom prst="rect">
            <a:avLst/>
          </a:prstGeom>
          <a:noFill/>
        </p:spPr>
        <p:txBody>
          <a:bodyPr wrap="none" rtlCol="0">
            <a:spAutoFit/>
          </a:bodyPr>
          <a:lstStyle/>
          <a:p>
            <a:r>
              <a:rPr lang="en-GB" sz="2200" dirty="0" smtClean="0"/>
              <a:t>(iterative solution)</a:t>
            </a:r>
            <a:endParaRPr lang="en-GB" sz="2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Rectangle 3"/>
          <p:cNvSpPr>
            <a:spLocks noGrp="1" noChangeArrowheads="1"/>
          </p:cNvSpPr>
          <p:nvPr>
            <p:ph type="title"/>
          </p:nvPr>
        </p:nvSpPr>
        <p:spPr bwMode="auto">
          <a:xfrm>
            <a:off x="457200" y="274638"/>
            <a:ext cx="8229600" cy="56197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sz="2400" b="1" u="sng" dirty="0" smtClean="0">
                <a:latin typeface="Helvetica" pitchFamily="34" charset="0"/>
              </a:rPr>
              <a:t>Adjoint solution (</a:t>
            </a:r>
            <a:r>
              <a:rPr lang="en-GB" sz="2400" b="1" u="sng" dirty="0" err="1" smtClean="0">
                <a:latin typeface="Helvetica" pitchFamily="34" charset="0"/>
              </a:rPr>
              <a:t>cnt</a:t>
            </a:r>
            <a:r>
              <a:rPr lang="en-GB" sz="2400" b="1" u="sng" dirty="0" smtClean="0">
                <a:latin typeface="Helvetica" pitchFamily="34" charset="0"/>
              </a:rPr>
              <a:t>.)</a:t>
            </a:r>
          </a:p>
        </p:txBody>
      </p:sp>
      <p:graphicFrame>
        <p:nvGraphicFramePr>
          <p:cNvPr id="7170" name="Object 5"/>
          <p:cNvGraphicFramePr>
            <a:graphicFrameLocks noGrp="1" noChangeAspect="1"/>
          </p:cNvGraphicFramePr>
          <p:nvPr>
            <p:ph sz="quarter" idx="3"/>
          </p:nvPr>
        </p:nvGraphicFramePr>
        <p:xfrm>
          <a:off x="5651500" y="3644900"/>
          <a:ext cx="2432050" cy="647700"/>
        </p:xfrm>
        <a:graphic>
          <a:graphicData uri="http://schemas.openxmlformats.org/presentationml/2006/ole">
            <mc:AlternateContent xmlns:mc="http://schemas.openxmlformats.org/markup-compatibility/2006">
              <mc:Choice xmlns:v="urn:schemas-microsoft-com:vml" Requires="v">
                <p:oleObj spid="_x0000_s7561" name="Equation" r:id="rId3" imgW="952200" imgH="253800" progId="">
                  <p:embed/>
                </p:oleObj>
              </mc:Choice>
              <mc:Fallback>
                <p:oleObj name="Equation" r:id="rId3" imgW="952200" imgH="253800" progId="">
                  <p:embed/>
                  <p:pic>
                    <p:nvPicPr>
                      <p:cNvPr id="0" name="Object 5"/>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3644900"/>
                        <a:ext cx="243205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7" name="Text Box 6"/>
          <p:cNvSpPr txBox="1">
            <a:spLocks noChangeArrowheads="1"/>
          </p:cNvSpPr>
          <p:nvPr/>
        </p:nvSpPr>
        <p:spPr bwMode="auto">
          <a:xfrm>
            <a:off x="684213" y="2636838"/>
            <a:ext cx="7767637" cy="769937"/>
          </a:xfrm>
          <a:prstGeom prst="rect">
            <a:avLst/>
          </a:prstGeom>
          <a:noFill/>
          <a:ln w="25400">
            <a:noFill/>
            <a:miter lim="800000"/>
            <a:headEnd/>
            <a:tailEnd/>
          </a:ln>
        </p:spPr>
        <p:txBody>
          <a:bodyPr wrap="none" lIns="92075" tIns="46038" rIns="92075" bIns="46038">
            <a:spAutoFit/>
          </a:bodyPr>
          <a:lstStyle/>
          <a:p>
            <a:pPr algn="l" eaLnBrk="0" hangingPunct="0"/>
            <a:r>
              <a:rPr lang="en-GB" sz="2200">
                <a:latin typeface="Helvetica" pitchFamily="34" charset="0"/>
              </a:rPr>
              <a:t>Finally, regrouping and remembering that                  and that</a:t>
            </a:r>
          </a:p>
          <a:p>
            <a:pPr algn="l" eaLnBrk="0" hangingPunct="0"/>
            <a:r>
              <a:rPr lang="en-GB" sz="2200">
                <a:latin typeface="Helvetica" pitchFamily="34" charset="0"/>
              </a:rPr>
              <a:t>                  and                    we obtain the following equality:</a:t>
            </a:r>
          </a:p>
        </p:txBody>
      </p:sp>
      <p:graphicFrame>
        <p:nvGraphicFramePr>
          <p:cNvPr id="7171" name="Object 9"/>
          <p:cNvGraphicFramePr>
            <a:graphicFrameLocks noGrp="1" noChangeAspect="1"/>
          </p:cNvGraphicFramePr>
          <p:nvPr>
            <p:ph sz="quarter" idx="2"/>
          </p:nvPr>
        </p:nvGraphicFramePr>
        <p:xfrm>
          <a:off x="6084888" y="2543175"/>
          <a:ext cx="1079500" cy="525463"/>
        </p:xfrm>
        <a:graphic>
          <a:graphicData uri="http://schemas.openxmlformats.org/presentationml/2006/ole">
            <mc:AlternateContent xmlns:mc="http://schemas.openxmlformats.org/markup-compatibility/2006">
              <mc:Choice xmlns:v="urn:schemas-microsoft-com:vml" Requires="v">
                <p:oleObj spid="_x0000_s7562" name="Equation" r:id="rId5" imgW="495000" imgH="241200" progId="">
                  <p:embed/>
                </p:oleObj>
              </mc:Choice>
              <mc:Fallback>
                <p:oleObj name="Equation" r:id="rId5" imgW="495000" imgH="241200" progId="">
                  <p:embed/>
                  <p:pic>
                    <p:nvPicPr>
                      <p:cNvPr id="0" name="Object 9"/>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84888" y="2543175"/>
                        <a:ext cx="1079500" cy="52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3" name="Object 13"/>
          <p:cNvGraphicFramePr>
            <a:graphicFrameLocks noChangeAspect="1"/>
          </p:cNvGraphicFramePr>
          <p:nvPr/>
        </p:nvGraphicFramePr>
        <p:xfrm>
          <a:off x="828675" y="2954338"/>
          <a:ext cx="1366838" cy="403225"/>
        </p:xfrm>
        <a:graphic>
          <a:graphicData uri="http://schemas.openxmlformats.org/presentationml/2006/ole">
            <mc:AlternateContent xmlns:mc="http://schemas.openxmlformats.org/markup-compatibility/2006">
              <mc:Choice xmlns:v="urn:schemas-microsoft-com:vml" Requires="v">
                <p:oleObj spid="_x0000_s7563" name="Equation" r:id="rId7" imgW="647640" imgH="190440" progId="">
                  <p:embed/>
                </p:oleObj>
              </mc:Choice>
              <mc:Fallback>
                <p:oleObj name="Equation" r:id="rId7" imgW="647640" imgH="190440" progId="">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8675" y="2954338"/>
                        <a:ext cx="1366838"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4" name="Object 15"/>
          <p:cNvGraphicFramePr>
            <a:graphicFrameLocks noChangeAspect="1"/>
          </p:cNvGraphicFramePr>
          <p:nvPr/>
        </p:nvGraphicFramePr>
        <p:xfrm>
          <a:off x="1296988" y="3429000"/>
          <a:ext cx="4037012" cy="1063625"/>
        </p:xfrm>
        <a:graphic>
          <a:graphicData uri="http://schemas.openxmlformats.org/presentationml/2006/ole">
            <mc:AlternateContent xmlns:mc="http://schemas.openxmlformats.org/markup-compatibility/2006">
              <mc:Choice xmlns:v="urn:schemas-microsoft-com:vml" Requires="v">
                <p:oleObj spid="_x0000_s7564" name="Equation" r:id="rId9" imgW="1638000" imgH="431640" progId="">
                  <p:embed/>
                </p:oleObj>
              </mc:Choice>
              <mc:Fallback>
                <p:oleObj name="Equation" r:id="rId9" imgW="1638000" imgH="431640" progId="">
                  <p:embed/>
                  <p:pic>
                    <p:nvPicPr>
                      <p:cNvPr id="0"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6988" y="3429000"/>
                        <a:ext cx="4037012" cy="106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8" name="Text Box 17"/>
          <p:cNvSpPr txBox="1">
            <a:spLocks noChangeArrowheads="1"/>
          </p:cNvSpPr>
          <p:nvPr/>
        </p:nvSpPr>
        <p:spPr bwMode="auto">
          <a:xfrm>
            <a:off x="323850" y="4797425"/>
            <a:ext cx="8534400" cy="1096963"/>
          </a:xfrm>
          <a:prstGeom prst="rect">
            <a:avLst/>
          </a:prstGeom>
          <a:noFill/>
          <a:ln w="25400">
            <a:noFill/>
            <a:miter lim="800000"/>
            <a:headEnd/>
            <a:tailEnd/>
          </a:ln>
        </p:spPr>
        <p:txBody>
          <a:bodyPr lIns="92075" tIns="46038" rIns="92075" bIns="46038">
            <a:spAutoFit/>
          </a:bodyPr>
          <a:lstStyle/>
          <a:p>
            <a:pPr algn="l"/>
            <a:r>
              <a:rPr lang="en-GB" sz="2200">
                <a:latin typeface="Helvetica" pitchFamily="34" charset="0"/>
              </a:rPr>
              <a:t>The </a:t>
            </a:r>
            <a:r>
              <a:rPr lang="en-GB" sz="2200" b="1">
                <a:solidFill>
                  <a:srgbClr val="FF3300"/>
                </a:solidFill>
                <a:latin typeface="Helvetica" pitchFamily="34" charset="0"/>
              </a:rPr>
              <a:t>gradient</a:t>
            </a:r>
            <a:r>
              <a:rPr lang="en-GB" sz="2200">
                <a:latin typeface="Helvetica" pitchFamily="34" charset="0"/>
              </a:rPr>
              <a:t> of </a:t>
            </a:r>
            <a:r>
              <a:rPr lang="en-GB" sz="2200" b="1">
                <a:solidFill>
                  <a:srgbClr val="FF3300"/>
                </a:solidFill>
                <a:latin typeface="Helvetica" pitchFamily="34" charset="0"/>
              </a:rPr>
              <a:t>the cost function</a:t>
            </a:r>
            <a:r>
              <a:rPr lang="en-GB" sz="2200">
                <a:latin typeface="Helvetica" pitchFamily="34" charset="0"/>
              </a:rPr>
              <a:t> with respect to the control variable (initial condition) is obtained by a </a:t>
            </a:r>
            <a:r>
              <a:rPr lang="en-GB" sz="2200" b="1">
                <a:solidFill>
                  <a:srgbClr val="FF3300"/>
                </a:solidFill>
                <a:latin typeface="Helvetica" pitchFamily="34" charset="0"/>
              </a:rPr>
              <a:t>backward</a:t>
            </a:r>
            <a:r>
              <a:rPr lang="en-GB" sz="2200">
                <a:latin typeface="Helvetica" pitchFamily="34" charset="0"/>
              </a:rPr>
              <a:t> integration of the </a:t>
            </a:r>
            <a:r>
              <a:rPr lang="en-GB" sz="2200" b="1">
                <a:solidFill>
                  <a:srgbClr val="FF3300"/>
                </a:solidFill>
                <a:latin typeface="Helvetica" pitchFamily="34" charset="0"/>
              </a:rPr>
              <a:t>adjoint model</a:t>
            </a:r>
            <a:r>
              <a:rPr lang="en-GB" sz="2200">
                <a:latin typeface="Helvetica" pitchFamily="34" charset="0"/>
              </a:rPr>
              <a:t>.</a:t>
            </a:r>
            <a:endParaRPr lang="en-GB" sz="2200"/>
          </a:p>
        </p:txBody>
      </p:sp>
      <p:graphicFrame>
        <p:nvGraphicFramePr>
          <p:cNvPr id="7175" name="Object 18"/>
          <p:cNvGraphicFramePr>
            <a:graphicFrameLocks noChangeAspect="1"/>
          </p:cNvGraphicFramePr>
          <p:nvPr/>
        </p:nvGraphicFramePr>
        <p:xfrm>
          <a:off x="2852738" y="2954338"/>
          <a:ext cx="1287462" cy="403225"/>
        </p:xfrm>
        <a:graphic>
          <a:graphicData uri="http://schemas.openxmlformats.org/presentationml/2006/ole">
            <mc:AlternateContent xmlns:mc="http://schemas.openxmlformats.org/markup-compatibility/2006">
              <mc:Choice xmlns:v="urn:schemas-microsoft-com:vml" Requires="v">
                <p:oleObj spid="_x0000_s7565" name="Equation" r:id="rId11" imgW="609480" imgH="190440" progId="">
                  <p:embed/>
                </p:oleObj>
              </mc:Choice>
              <mc:Fallback>
                <p:oleObj name="Equation" r:id="rId11" imgW="609480" imgH="190440" progId="">
                  <p:embed/>
                  <p:pic>
                    <p:nvPicPr>
                      <p:cNvPr id="0" name="Object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52738" y="2954338"/>
                        <a:ext cx="1287462"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219767875"/>
              </p:ext>
            </p:extLst>
          </p:nvPr>
        </p:nvGraphicFramePr>
        <p:xfrm>
          <a:off x="323528" y="1148974"/>
          <a:ext cx="8624887" cy="1416426"/>
        </p:xfrm>
        <a:graphic>
          <a:graphicData uri="http://schemas.openxmlformats.org/presentationml/2006/ole">
            <mc:AlternateContent xmlns:mc="http://schemas.openxmlformats.org/markup-compatibility/2006">
              <mc:Choice xmlns:v="urn:schemas-microsoft-com:vml" Requires="v">
                <p:oleObj spid="_x0000_s7566" name="Equation" r:id="rId13" imgW="4178160" imgH="685800" progId="Equation.3">
                  <p:embed/>
                </p:oleObj>
              </mc:Choice>
              <mc:Fallback>
                <p:oleObj name="Equation" r:id="rId13" imgW="4178160" imgH="685800" progId="Equation.3">
                  <p:embed/>
                  <p:pic>
                    <p:nvPicPr>
                      <p:cNvPr id="0" name="Picture 8"/>
                      <p:cNvPicPr>
                        <a:picLocks noChangeAspect="1" noChangeArrowheads="1"/>
                      </p:cNvPicPr>
                      <p:nvPr/>
                    </p:nvPicPr>
                    <p:blipFill>
                      <a:blip r:embed="rId14"/>
                      <a:srcRect/>
                      <a:stretch>
                        <a:fillRect/>
                      </a:stretch>
                    </p:blipFill>
                    <p:spPr bwMode="auto">
                      <a:xfrm>
                        <a:off x="323528" y="1148974"/>
                        <a:ext cx="8624887" cy="1416426"/>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178694</TotalTime>
  <Words>2910</Words>
  <Application>Microsoft Office PowerPoint</Application>
  <PresentationFormat>On-screen Show (4:3)</PresentationFormat>
  <Paragraphs>346</Paragraphs>
  <Slides>31</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31</vt:i4>
      </vt:variant>
    </vt:vector>
  </HeadingPairs>
  <TitlesOfParts>
    <vt:vector size="42" baseType="lpstr">
      <vt:lpstr>Arial</vt:lpstr>
      <vt:lpstr>Comic Sans MS</vt:lpstr>
      <vt:lpstr>Courier New</vt:lpstr>
      <vt:lpstr>Helvetica</vt:lpstr>
      <vt:lpstr>Monotype Sorts</vt:lpstr>
      <vt:lpstr>Symbol</vt:lpstr>
      <vt:lpstr>Times New Roman</vt:lpstr>
      <vt:lpstr>Wingdings</vt:lpstr>
      <vt:lpstr>Default Design</vt:lpstr>
      <vt:lpstr>Equation</vt:lpstr>
      <vt:lpstr>Microsoft Equation 3.0</vt:lpstr>
      <vt:lpstr>PowerPoint Presentation</vt:lpstr>
      <vt:lpstr>Introduction</vt:lpstr>
      <vt:lpstr>PowerPoint Presentation</vt:lpstr>
      <vt:lpstr>PowerPoint Presentation</vt:lpstr>
      <vt:lpstr>Details on linearisation</vt:lpstr>
      <vt:lpstr>Details of the linearisation (cnt.)</vt:lpstr>
      <vt:lpstr>Definition of adjoint operator</vt:lpstr>
      <vt:lpstr>Adjoint solution</vt:lpstr>
      <vt:lpstr>Adjoint solution (cnt.)</vt:lpstr>
      <vt:lpstr>Iterative steps in the 4D-Var Algorithm</vt:lpstr>
      <vt:lpstr>PowerPoint Presentation</vt:lpstr>
      <vt:lpstr>PowerPoint Presentation</vt:lpstr>
      <vt:lpstr>PowerPoint Presentation</vt:lpstr>
      <vt:lpstr>PowerPoint Presentation</vt:lpstr>
      <vt:lpstr>PowerPoint Presentation</vt:lpstr>
      <vt:lpstr>More practical examples on adjont coding:  the Lorenz model</vt:lpstr>
      <vt:lpstr>The linear code in Fortran</vt:lpstr>
      <vt:lpstr>Adjoint of one instruction</vt:lpstr>
      <vt:lpstr>Adjoint of one instruction (II)</vt:lpstr>
      <vt:lpstr>Trajectory</vt:lpstr>
      <vt:lpstr>The Adjoint Code</vt:lpstr>
      <vt:lpstr>Adjoint of loops</vt:lpstr>
      <vt:lpstr>Conditional statements (“IF” statements)</vt:lpstr>
      <vt:lpstr>PowerPoint Presentation</vt:lpstr>
      <vt:lpstr>PowerPoint Presentation</vt:lpstr>
      <vt:lpstr>More facts about adjoints</vt:lpstr>
      <vt:lpstr>PowerPoint Presentation</vt:lpstr>
      <vt:lpstr>PowerPoint Presentation</vt:lpstr>
      <vt:lpstr>Test of adjoint in practice… </vt:lpstr>
      <vt:lpstr>Automatic differentiation</vt:lpstr>
      <vt:lpstr>PowerPoint Presentation</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Philippe Lopez</dc:creator>
  <cp:lastModifiedBy>Angela Benedetti</cp:lastModifiedBy>
  <cp:revision>888</cp:revision>
  <dcterms:created xsi:type="dcterms:W3CDTF">2003-04-04T15:28:10Z</dcterms:created>
  <dcterms:modified xsi:type="dcterms:W3CDTF">2016-03-09T15:29:41Z</dcterms:modified>
</cp:coreProperties>
</file>