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Lst>
  <p:notesMasterIdLst>
    <p:notesMasterId r:id="rId51"/>
  </p:notesMasterIdLst>
  <p:handoutMasterIdLst>
    <p:handoutMasterId r:id="rId52"/>
  </p:handoutMasterIdLst>
  <p:sldIdLst>
    <p:sldId id="1300" r:id="rId2"/>
    <p:sldId id="1228" r:id="rId3"/>
    <p:sldId id="1368" r:id="rId4"/>
    <p:sldId id="1357" r:id="rId5"/>
    <p:sldId id="1343" r:id="rId6"/>
    <p:sldId id="1342" r:id="rId7"/>
    <p:sldId id="1302" r:id="rId8"/>
    <p:sldId id="1303" r:id="rId9"/>
    <p:sldId id="1304" r:id="rId10"/>
    <p:sldId id="1305" r:id="rId11"/>
    <p:sldId id="1306" r:id="rId12"/>
    <p:sldId id="1358" r:id="rId13"/>
    <p:sldId id="1395" r:id="rId14"/>
    <p:sldId id="1394" r:id="rId15"/>
    <p:sldId id="1370" r:id="rId16"/>
    <p:sldId id="1371" r:id="rId17"/>
    <p:sldId id="1372" r:id="rId18"/>
    <p:sldId id="1229" r:id="rId19"/>
    <p:sldId id="1375" r:id="rId20"/>
    <p:sldId id="1374" r:id="rId21"/>
    <p:sldId id="1323" r:id="rId22"/>
    <p:sldId id="1324" r:id="rId23"/>
    <p:sldId id="1325" r:id="rId24"/>
    <p:sldId id="1326" r:id="rId25"/>
    <p:sldId id="1327" r:id="rId26"/>
    <p:sldId id="1376" r:id="rId27"/>
    <p:sldId id="1328" r:id="rId28"/>
    <p:sldId id="1329" r:id="rId29"/>
    <p:sldId id="1330" r:id="rId30"/>
    <p:sldId id="1332" r:id="rId31"/>
    <p:sldId id="1336" r:id="rId32"/>
    <p:sldId id="1356" r:id="rId33"/>
    <p:sldId id="1378" r:id="rId34"/>
    <p:sldId id="1379" r:id="rId35"/>
    <p:sldId id="1354" r:id="rId36"/>
    <p:sldId id="1355" r:id="rId37"/>
    <p:sldId id="1396" r:id="rId38"/>
    <p:sldId id="1344" r:id="rId39"/>
    <p:sldId id="1367" r:id="rId40"/>
    <p:sldId id="1382" r:id="rId41"/>
    <p:sldId id="1392" r:id="rId42"/>
    <p:sldId id="1397" r:id="rId43"/>
    <p:sldId id="1388" r:id="rId44"/>
    <p:sldId id="1400" r:id="rId45"/>
    <p:sldId id="1387" r:id="rId46"/>
    <p:sldId id="1386" r:id="rId47"/>
    <p:sldId id="1398" r:id="rId48"/>
    <p:sldId id="1399" r:id="rId49"/>
    <p:sldId id="1337" r:id="rId50"/>
  </p:sldIdLst>
  <p:sldSz cx="9144000" cy="6858000" type="screen4x3"/>
  <p:notesSz cx="6731000" cy="9855200"/>
  <p:defaultTextStyle>
    <a:defPPr>
      <a:defRPr lang="en-GB"/>
    </a:defPPr>
    <a:lvl1pPr algn="ctr" rtl="0" fontAlgn="base">
      <a:spcBef>
        <a:spcPct val="0"/>
      </a:spcBef>
      <a:spcAft>
        <a:spcPct val="0"/>
      </a:spcAft>
      <a:defRPr sz="2400" kern="1200">
        <a:solidFill>
          <a:schemeClr val="bg1"/>
        </a:solidFill>
        <a:latin typeface="Arial" charset="0"/>
        <a:ea typeface="ＭＳ Ｐゴシック" charset="0"/>
        <a:cs typeface="ＭＳ Ｐゴシック" charset="0"/>
      </a:defRPr>
    </a:lvl1pPr>
    <a:lvl2pPr marL="457200" algn="ctr" rtl="0" fontAlgn="base">
      <a:spcBef>
        <a:spcPct val="0"/>
      </a:spcBef>
      <a:spcAft>
        <a:spcPct val="0"/>
      </a:spcAft>
      <a:defRPr sz="2400" kern="1200">
        <a:solidFill>
          <a:schemeClr val="bg1"/>
        </a:solidFill>
        <a:latin typeface="Arial" charset="0"/>
        <a:ea typeface="ＭＳ Ｐゴシック" charset="0"/>
        <a:cs typeface="ＭＳ Ｐゴシック" charset="0"/>
      </a:defRPr>
    </a:lvl2pPr>
    <a:lvl3pPr marL="914400" algn="ctr" rtl="0" fontAlgn="base">
      <a:spcBef>
        <a:spcPct val="0"/>
      </a:spcBef>
      <a:spcAft>
        <a:spcPct val="0"/>
      </a:spcAft>
      <a:defRPr sz="2400" kern="1200">
        <a:solidFill>
          <a:schemeClr val="bg1"/>
        </a:solidFill>
        <a:latin typeface="Arial" charset="0"/>
        <a:ea typeface="ＭＳ Ｐゴシック" charset="0"/>
        <a:cs typeface="ＭＳ Ｐゴシック" charset="0"/>
      </a:defRPr>
    </a:lvl3pPr>
    <a:lvl4pPr marL="1371600" algn="ctr" rtl="0" fontAlgn="base">
      <a:spcBef>
        <a:spcPct val="0"/>
      </a:spcBef>
      <a:spcAft>
        <a:spcPct val="0"/>
      </a:spcAft>
      <a:defRPr sz="2400" kern="1200">
        <a:solidFill>
          <a:schemeClr val="bg1"/>
        </a:solidFill>
        <a:latin typeface="Arial" charset="0"/>
        <a:ea typeface="ＭＳ Ｐゴシック" charset="0"/>
        <a:cs typeface="ＭＳ Ｐゴシック" charset="0"/>
      </a:defRPr>
    </a:lvl4pPr>
    <a:lvl5pPr marL="1828800" algn="ctr" rtl="0" fontAlgn="base">
      <a:spcBef>
        <a:spcPct val="0"/>
      </a:spcBef>
      <a:spcAft>
        <a:spcPct val="0"/>
      </a:spcAft>
      <a:defRPr sz="2400" kern="1200">
        <a:solidFill>
          <a:schemeClr val="bg1"/>
        </a:solidFill>
        <a:latin typeface="Arial" charset="0"/>
        <a:ea typeface="ＭＳ Ｐゴシック" charset="0"/>
        <a:cs typeface="ＭＳ Ｐゴシック" charset="0"/>
      </a:defRPr>
    </a:lvl5pPr>
    <a:lvl6pPr marL="2286000" algn="l" defTabSz="457200" rtl="0" eaLnBrk="1" latinLnBrk="0" hangingPunct="1">
      <a:defRPr sz="2400" kern="1200">
        <a:solidFill>
          <a:schemeClr val="bg1"/>
        </a:solidFill>
        <a:latin typeface="Arial" charset="0"/>
        <a:ea typeface="ＭＳ Ｐゴシック" charset="0"/>
        <a:cs typeface="ＭＳ Ｐゴシック" charset="0"/>
      </a:defRPr>
    </a:lvl6pPr>
    <a:lvl7pPr marL="2743200" algn="l" defTabSz="457200" rtl="0" eaLnBrk="1" latinLnBrk="0" hangingPunct="1">
      <a:defRPr sz="2400" kern="1200">
        <a:solidFill>
          <a:schemeClr val="bg1"/>
        </a:solidFill>
        <a:latin typeface="Arial" charset="0"/>
        <a:ea typeface="ＭＳ Ｐゴシック" charset="0"/>
        <a:cs typeface="ＭＳ Ｐゴシック" charset="0"/>
      </a:defRPr>
    </a:lvl7pPr>
    <a:lvl8pPr marL="3200400" algn="l" defTabSz="457200" rtl="0" eaLnBrk="1" latinLnBrk="0" hangingPunct="1">
      <a:defRPr sz="2400" kern="1200">
        <a:solidFill>
          <a:schemeClr val="bg1"/>
        </a:solidFill>
        <a:latin typeface="Arial" charset="0"/>
        <a:ea typeface="ＭＳ Ｐゴシック" charset="0"/>
        <a:cs typeface="ＭＳ Ｐゴシック" charset="0"/>
      </a:defRPr>
    </a:lvl8pPr>
    <a:lvl9pPr marL="3657600" algn="l" defTabSz="457200" rtl="0" eaLnBrk="1" latinLnBrk="0" hangingPunct="1">
      <a:defRPr sz="2400" kern="1200">
        <a:solidFill>
          <a:schemeClr val="bg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3">
          <p15:clr>
            <a:srgbClr val="A4A3A4"/>
          </p15:clr>
        </p15:guide>
        <p15:guide id="2" pos="212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616FA"/>
    <a:srgbClr val="006CEE"/>
    <a:srgbClr val="0776FF"/>
    <a:srgbClr val="00259A"/>
    <a:srgbClr val="FF9900"/>
    <a:srgbClr val="66FF33"/>
    <a:srgbClr val="33CC33"/>
    <a:srgbClr val="FF6600"/>
    <a:srgbClr val="12BFFF"/>
    <a:srgbClr val="68D8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271" autoAdjust="0"/>
    <p:restoredTop sz="78188" autoAdjust="0"/>
  </p:normalViewPr>
  <p:slideViewPr>
    <p:cSldViewPr>
      <p:cViewPr varScale="1">
        <p:scale>
          <a:sx n="63" d="100"/>
          <a:sy n="63" d="100"/>
        </p:scale>
        <p:origin x="384" y="66"/>
      </p:cViewPr>
      <p:guideLst>
        <p:guide orient="horz" pos="2160"/>
        <p:guide pos="2880"/>
      </p:guideLst>
    </p:cSldViewPr>
  </p:slideViewPr>
  <p:outlineViewPr>
    <p:cViewPr>
      <p:scale>
        <a:sx n="33" d="100"/>
        <a:sy n="33" d="100"/>
      </p:scale>
      <p:origin x="48" y="8682"/>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2" d="100"/>
          <a:sy n="42" d="100"/>
        </p:scale>
        <p:origin x="-1555" y="-67"/>
      </p:cViewPr>
      <p:guideLst>
        <p:guide orient="horz" pos="3103"/>
        <p:guide pos="212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1"/>
            <a:ext cx="2918091" cy="492086"/>
          </a:xfrm>
          <a:prstGeom prst="rect">
            <a:avLst/>
          </a:prstGeom>
          <a:noFill/>
          <a:ln w="9525">
            <a:noFill/>
            <a:miter lim="800000"/>
            <a:headEnd/>
            <a:tailEnd/>
          </a:ln>
          <a:effectLst/>
        </p:spPr>
        <p:txBody>
          <a:bodyPr vert="horz" wrap="square" lIns="94706" tIns="47353" rIns="94706" bIns="47353" numCol="1" anchor="t" anchorCtr="0" compatLnSpc="1">
            <a:prstTxWarp prst="textNoShape">
              <a:avLst/>
            </a:prstTxWarp>
          </a:bodyPr>
          <a:lstStyle>
            <a:lvl1pPr algn="l"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32771" name="Rectangle 3"/>
          <p:cNvSpPr>
            <a:spLocks noGrp="1" noChangeArrowheads="1"/>
          </p:cNvSpPr>
          <p:nvPr>
            <p:ph type="dt" sz="quarter" idx="1"/>
          </p:nvPr>
        </p:nvSpPr>
        <p:spPr bwMode="auto">
          <a:xfrm>
            <a:off x="3812911" y="1"/>
            <a:ext cx="2918090" cy="492086"/>
          </a:xfrm>
          <a:prstGeom prst="rect">
            <a:avLst/>
          </a:prstGeom>
          <a:noFill/>
          <a:ln w="9525">
            <a:noFill/>
            <a:miter lim="800000"/>
            <a:headEnd/>
            <a:tailEnd/>
          </a:ln>
          <a:effectLst/>
        </p:spPr>
        <p:txBody>
          <a:bodyPr vert="horz" wrap="square" lIns="94706" tIns="47353" rIns="94706" bIns="47353" numCol="1" anchor="t" anchorCtr="0" compatLnSpc="1">
            <a:prstTxWarp prst="textNoShape">
              <a:avLst/>
            </a:prstTxWarp>
          </a:bodyPr>
          <a:lstStyle>
            <a:lvl1pPr algn="r"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32772" name="Rectangle 4"/>
          <p:cNvSpPr>
            <a:spLocks noGrp="1" noChangeArrowheads="1"/>
          </p:cNvSpPr>
          <p:nvPr>
            <p:ph type="ftr" sz="quarter" idx="2"/>
          </p:nvPr>
        </p:nvSpPr>
        <p:spPr bwMode="auto">
          <a:xfrm>
            <a:off x="0" y="9363114"/>
            <a:ext cx="2918091" cy="492086"/>
          </a:xfrm>
          <a:prstGeom prst="rect">
            <a:avLst/>
          </a:prstGeom>
          <a:noFill/>
          <a:ln w="9525">
            <a:noFill/>
            <a:miter lim="800000"/>
            <a:headEnd/>
            <a:tailEnd/>
          </a:ln>
          <a:effectLst/>
        </p:spPr>
        <p:txBody>
          <a:bodyPr vert="horz" wrap="square" lIns="94706" tIns="47353" rIns="94706" bIns="47353" numCol="1" anchor="b" anchorCtr="0" compatLnSpc="1">
            <a:prstTxWarp prst="textNoShape">
              <a:avLst/>
            </a:prstTxWarp>
          </a:bodyPr>
          <a:lstStyle>
            <a:lvl1pPr algn="l"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32773" name="Rectangle 5"/>
          <p:cNvSpPr>
            <a:spLocks noGrp="1" noChangeArrowheads="1"/>
          </p:cNvSpPr>
          <p:nvPr>
            <p:ph type="sldNum" sz="quarter" idx="3"/>
          </p:nvPr>
        </p:nvSpPr>
        <p:spPr bwMode="auto">
          <a:xfrm>
            <a:off x="3812911" y="9363114"/>
            <a:ext cx="2918090" cy="492086"/>
          </a:xfrm>
          <a:prstGeom prst="rect">
            <a:avLst/>
          </a:prstGeom>
          <a:noFill/>
          <a:ln w="9525">
            <a:noFill/>
            <a:miter lim="800000"/>
            <a:headEnd/>
            <a:tailEnd/>
          </a:ln>
          <a:effectLst/>
        </p:spPr>
        <p:txBody>
          <a:bodyPr vert="horz" wrap="square" lIns="94706" tIns="47353" rIns="94706" bIns="47353" numCol="1" anchor="b" anchorCtr="0" compatLnSpc="1">
            <a:prstTxWarp prst="textNoShape">
              <a:avLst/>
            </a:prstTxWarp>
          </a:bodyPr>
          <a:lstStyle>
            <a:lvl1pPr algn="r" defTabSz="945970">
              <a:defRPr sz="1200">
                <a:solidFill>
                  <a:schemeClr val="tx1"/>
                </a:solidFill>
                <a:latin typeface="Times New Roman" charset="0"/>
              </a:defRPr>
            </a:lvl1pPr>
          </a:lstStyle>
          <a:p>
            <a:pPr>
              <a:defRPr/>
            </a:pPr>
            <a:fld id="{2E1221BB-35DA-1543-B447-87177E64D656}" type="slidenum">
              <a:rPr lang="en-GB"/>
              <a:pPr>
                <a:defRPr/>
              </a:pPr>
              <a:t>‹#›</a:t>
            </a:fld>
            <a:endParaRPr lang="en-GB"/>
          </a:p>
        </p:txBody>
      </p:sp>
    </p:spTree>
    <p:extLst>
      <p:ext uri="{BB962C8B-B14F-4D97-AF65-F5344CB8AC3E}">
        <p14:creationId xmlns:p14="http://schemas.microsoft.com/office/powerpoint/2010/main" val="22569898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1"/>
            <a:ext cx="2918091" cy="492086"/>
          </a:xfrm>
          <a:prstGeom prst="rect">
            <a:avLst/>
          </a:prstGeom>
          <a:noFill/>
          <a:ln w="9525">
            <a:noFill/>
            <a:miter lim="800000"/>
            <a:headEnd/>
            <a:tailEnd/>
          </a:ln>
          <a:effectLst/>
        </p:spPr>
        <p:txBody>
          <a:bodyPr vert="horz" wrap="square" lIns="94706" tIns="47353" rIns="94706" bIns="47353" numCol="1" anchor="t" anchorCtr="0" compatLnSpc="1">
            <a:prstTxWarp prst="textNoShape">
              <a:avLst/>
            </a:prstTxWarp>
          </a:bodyPr>
          <a:lstStyle>
            <a:lvl1pPr algn="l"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11267" name="Rectangle 3"/>
          <p:cNvSpPr>
            <a:spLocks noGrp="1" noChangeArrowheads="1"/>
          </p:cNvSpPr>
          <p:nvPr>
            <p:ph type="dt" idx="1"/>
          </p:nvPr>
        </p:nvSpPr>
        <p:spPr bwMode="auto">
          <a:xfrm>
            <a:off x="3812911" y="1"/>
            <a:ext cx="2918090" cy="492086"/>
          </a:xfrm>
          <a:prstGeom prst="rect">
            <a:avLst/>
          </a:prstGeom>
          <a:noFill/>
          <a:ln w="9525">
            <a:noFill/>
            <a:miter lim="800000"/>
            <a:headEnd/>
            <a:tailEnd/>
          </a:ln>
          <a:effectLst/>
        </p:spPr>
        <p:txBody>
          <a:bodyPr vert="horz" wrap="square" lIns="94706" tIns="47353" rIns="94706" bIns="47353" numCol="1" anchor="t" anchorCtr="0" compatLnSpc="1">
            <a:prstTxWarp prst="textNoShape">
              <a:avLst/>
            </a:prstTxWarp>
          </a:bodyPr>
          <a:lstStyle>
            <a:lvl1pPr algn="r"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14340" name="Rectangle 4"/>
          <p:cNvSpPr>
            <a:spLocks noGrp="1" noRot="1" noChangeAspect="1" noChangeArrowheads="1" noTextEdit="1"/>
          </p:cNvSpPr>
          <p:nvPr>
            <p:ph type="sldImg" idx="2"/>
          </p:nvPr>
        </p:nvSpPr>
        <p:spPr bwMode="auto">
          <a:xfrm>
            <a:off x="901700" y="741363"/>
            <a:ext cx="4927600" cy="3697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1269" name="Rectangle 5"/>
          <p:cNvSpPr>
            <a:spLocks noGrp="1" noChangeArrowheads="1"/>
          </p:cNvSpPr>
          <p:nvPr>
            <p:ph type="body" sz="quarter" idx="3"/>
          </p:nvPr>
        </p:nvSpPr>
        <p:spPr bwMode="auto">
          <a:xfrm>
            <a:off x="897874" y="4683243"/>
            <a:ext cx="4935252" cy="4430458"/>
          </a:xfrm>
          <a:prstGeom prst="rect">
            <a:avLst/>
          </a:prstGeom>
          <a:noFill/>
          <a:ln w="9525">
            <a:noFill/>
            <a:miter lim="800000"/>
            <a:headEnd/>
            <a:tailEnd/>
          </a:ln>
          <a:effectLst/>
        </p:spPr>
        <p:txBody>
          <a:bodyPr vert="horz" wrap="square" lIns="94706" tIns="47353" rIns="94706" bIns="47353"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9363114"/>
            <a:ext cx="2918091" cy="492086"/>
          </a:xfrm>
          <a:prstGeom prst="rect">
            <a:avLst/>
          </a:prstGeom>
          <a:noFill/>
          <a:ln w="9525">
            <a:noFill/>
            <a:miter lim="800000"/>
            <a:headEnd/>
            <a:tailEnd/>
          </a:ln>
          <a:effectLst/>
        </p:spPr>
        <p:txBody>
          <a:bodyPr vert="horz" wrap="square" lIns="94706" tIns="47353" rIns="94706" bIns="47353" numCol="1" anchor="b" anchorCtr="0" compatLnSpc="1">
            <a:prstTxWarp prst="textNoShape">
              <a:avLst/>
            </a:prstTxWarp>
          </a:bodyPr>
          <a:lstStyle>
            <a:lvl1pPr algn="l" defTabSz="945970">
              <a:defRPr sz="1200">
                <a:solidFill>
                  <a:schemeClr val="tx1"/>
                </a:solidFill>
                <a:latin typeface="Times New Roman" pitchFamily="18" charset="0"/>
                <a:ea typeface="+mn-ea"/>
                <a:cs typeface="Times New Roman" pitchFamily="18" charset="0"/>
              </a:defRPr>
            </a:lvl1pPr>
          </a:lstStyle>
          <a:p>
            <a:pPr>
              <a:defRPr/>
            </a:pPr>
            <a:endParaRPr lang="en-GB"/>
          </a:p>
        </p:txBody>
      </p:sp>
      <p:sp>
        <p:nvSpPr>
          <p:cNvPr id="11271" name="Rectangle 7"/>
          <p:cNvSpPr>
            <a:spLocks noGrp="1" noChangeArrowheads="1"/>
          </p:cNvSpPr>
          <p:nvPr>
            <p:ph type="sldNum" sz="quarter" idx="5"/>
          </p:nvPr>
        </p:nvSpPr>
        <p:spPr bwMode="auto">
          <a:xfrm>
            <a:off x="3812911" y="9363114"/>
            <a:ext cx="2918090" cy="492086"/>
          </a:xfrm>
          <a:prstGeom prst="rect">
            <a:avLst/>
          </a:prstGeom>
          <a:noFill/>
          <a:ln w="9525">
            <a:noFill/>
            <a:miter lim="800000"/>
            <a:headEnd/>
            <a:tailEnd/>
          </a:ln>
          <a:effectLst/>
        </p:spPr>
        <p:txBody>
          <a:bodyPr vert="horz" wrap="square" lIns="94706" tIns="47353" rIns="94706" bIns="47353" numCol="1" anchor="b" anchorCtr="0" compatLnSpc="1">
            <a:prstTxWarp prst="textNoShape">
              <a:avLst/>
            </a:prstTxWarp>
          </a:bodyPr>
          <a:lstStyle>
            <a:lvl1pPr algn="r" defTabSz="945970">
              <a:defRPr sz="1200">
                <a:solidFill>
                  <a:schemeClr val="tx1"/>
                </a:solidFill>
                <a:latin typeface="Times New Roman" charset="0"/>
              </a:defRPr>
            </a:lvl1pPr>
          </a:lstStyle>
          <a:p>
            <a:pPr>
              <a:defRPr/>
            </a:pPr>
            <a:fld id="{FF475DDB-D2EE-B342-A7C3-98CAD91EEEEF}" type="slidenum">
              <a:rPr lang="en-GB"/>
              <a:pPr>
                <a:defRPr/>
              </a:pPr>
              <a:t>‹#›</a:t>
            </a:fld>
            <a:endParaRPr lang="en-GB"/>
          </a:p>
        </p:txBody>
      </p:sp>
    </p:spTree>
    <p:extLst>
      <p:ext uri="{BB962C8B-B14F-4D97-AF65-F5344CB8AC3E}">
        <p14:creationId xmlns:p14="http://schemas.microsoft.com/office/powerpoint/2010/main" val="21069249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7970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11:  This slide shows the impact of the stratospheric forcing on the geopotential height at 1000 </a:t>
            </a:r>
            <a:r>
              <a:rPr lang="en-GB" dirty="0" err="1" smtClean="0"/>
              <a:t>hPa</a:t>
            </a:r>
            <a:r>
              <a:rPr lang="en-GB" dirty="0" smtClean="0"/>
              <a:t> in a GCM. Close to the surface, the largest and most statistically significant response is found in the north-eastern North Atlantic and parts of the Arctic, at least after more than 20 days in the integration. </a:t>
            </a:r>
          </a:p>
        </p:txBody>
      </p:sp>
    </p:spTree>
    <p:extLst>
      <p:ext uri="{BB962C8B-B14F-4D97-AF65-F5344CB8AC3E}">
        <p14:creationId xmlns:p14="http://schemas.microsoft.com/office/powerpoint/2010/main" val="318930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12: This plot shows the skill</a:t>
            </a:r>
            <a:r>
              <a:rPr lang="en-GB" baseline="0" dirty="0" smtClean="0"/>
              <a:t> scores for week 1 to 4 from the ECMWF monthly forecasts when there is a sudden stratospheric warming in the initial conditions (red) and when there is no SSW in the initial conditions (blue) over North Russia (top panel) and East Canada (bottom panel). This plot shows that over some regions, SSWs can have a significant impact on the monthly forecast skill scores. </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12</a:t>
            </a:fld>
            <a:endParaRPr lang="en-GB"/>
          </a:p>
        </p:txBody>
      </p:sp>
    </p:spTree>
    <p:extLst>
      <p:ext uri="{BB962C8B-B14F-4D97-AF65-F5344CB8AC3E}">
        <p14:creationId xmlns:p14="http://schemas.microsoft.com/office/powerpoint/2010/main" val="17988180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 Slide 14: An example of the tracking procedure applied to the RWP linked to the flooding in central Europe in August 2002. The dashed/solid contours represent the v-component wind at 250 </a:t>
            </a:r>
            <a:r>
              <a:rPr lang="en-GB" dirty="0" err="1" smtClean="0"/>
              <a:t>hPa</a:t>
            </a:r>
            <a:r>
              <a:rPr lang="en-GB" dirty="0" smtClean="0"/>
              <a:t> plotted every 5 m s−1 starting from 15 m s−1 (red solid contours) and from −15 m s−1 (blue dashed contours). The shading refers to the WPA (in m s−1, starting from 16 m s−1 every 4 m s−1). Solid straight lines join the RWP centroid recognized by the automated tracking procedure. The x-axis shows the longitudes at 30° intervals, starting and ending respectively from 240 °W (120°E), corresponding to the East China Sea.</a:t>
            </a:r>
            <a:r>
              <a:rPr lang="en-GB" baseline="0" dirty="0" smtClean="0"/>
              <a:t> (</a:t>
            </a:r>
            <a:r>
              <a:rPr lang="en-GB" baseline="0" dirty="0" err="1" smtClean="0"/>
              <a:t>Grazzini</a:t>
            </a:r>
            <a:r>
              <a:rPr lang="en-GB" baseline="0" dirty="0" smtClean="0"/>
              <a:t> and Vitart, 2015)</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13</a:t>
            </a:fld>
            <a:endParaRPr lang="en-GB"/>
          </a:p>
        </p:txBody>
      </p:sp>
    </p:spTree>
    <p:extLst>
      <p:ext uri="{BB962C8B-B14F-4D97-AF65-F5344CB8AC3E}">
        <p14:creationId xmlns:p14="http://schemas.microsoft.com/office/powerpoint/2010/main" val="37829184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Times New Roman" pitchFamily="18" charset="0"/>
                <a:ea typeface="ＭＳ Ｐゴシック" charset="0"/>
                <a:cs typeface="ＭＳ Ｐゴシック" charset="0"/>
              </a:rPr>
              <a:t>Slide 14: Ranked Probability Skill Score (RPSS) Z500 for weekly forecast ranges, stratified according to the presence of RWPs in initial conditions. The purple/lighter curves represent forecasts with RWPs in the initial conditions, the green/darker curves represents forecasts with no conditions. Bars show significance intervals at 90% level. In panel (a) the purple curve represents the skill of ENS 32-day real- time forecasts (2010–2012), starting with RWPs longer than 5 days. In panel (b) the purple curve is obtained with forecasts containing only </a:t>
            </a:r>
            <a:r>
              <a:rPr lang="en-GB" sz="1200" kern="1200" dirty="0" err="1" smtClean="0">
                <a:solidFill>
                  <a:schemeClr val="tx1"/>
                </a:solidFill>
                <a:effectLst/>
                <a:latin typeface="Times New Roman" pitchFamily="18" charset="0"/>
                <a:ea typeface="ＭＳ Ｐゴシック" charset="0"/>
                <a:cs typeface="ＭＳ Ｐゴシック" charset="0"/>
              </a:rPr>
              <a:t>RWP_pac_eu</a:t>
            </a:r>
            <a:r>
              <a:rPr lang="en-GB" sz="1200" kern="1200" dirty="0" smtClean="0">
                <a:solidFill>
                  <a:schemeClr val="tx1"/>
                </a:solidFill>
                <a:effectLst/>
                <a:latin typeface="Times New Roman" pitchFamily="18" charset="0"/>
                <a:ea typeface="ＭＳ Ｐゴシック" charset="0"/>
                <a:cs typeface="ＭＳ Ｐゴシック" charset="0"/>
              </a:rPr>
              <a:t> calculated over the enlarged sample of ENS re-forecasts (18 years of 5-member ensembles, 32-day forecasts once a week). (</a:t>
            </a:r>
            <a:r>
              <a:rPr lang="en-GB" sz="1200" kern="1200" dirty="0" err="1" smtClean="0">
                <a:solidFill>
                  <a:schemeClr val="tx1"/>
                </a:solidFill>
                <a:effectLst/>
                <a:latin typeface="Times New Roman" pitchFamily="18" charset="0"/>
                <a:ea typeface="ＭＳ Ｐゴシック" charset="0"/>
                <a:cs typeface="ＭＳ Ｐゴシック" charset="0"/>
              </a:rPr>
              <a:t>Grazzini</a:t>
            </a:r>
            <a:r>
              <a:rPr lang="en-GB" sz="1200" kern="1200" dirty="0" smtClean="0">
                <a:solidFill>
                  <a:schemeClr val="tx1"/>
                </a:solidFill>
                <a:effectLst/>
                <a:latin typeface="Times New Roman" pitchFamily="18" charset="0"/>
                <a:ea typeface="ＭＳ Ｐゴシック" charset="0"/>
                <a:cs typeface="ＭＳ Ｐゴシック" charset="0"/>
              </a:rPr>
              <a:t> and Vitart, 2015)</a:t>
            </a:r>
          </a:p>
          <a:p>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14</a:t>
            </a:fld>
            <a:endParaRPr lang="en-GB"/>
          </a:p>
        </p:txBody>
      </p:sp>
    </p:spTree>
    <p:extLst>
      <p:ext uri="{BB962C8B-B14F-4D97-AF65-F5344CB8AC3E}">
        <p14:creationId xmlns:p14="http://schemas.microsoft.com/office/powerpoint/2010/main" val="3209729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a:xfrm>
            <a:off x="3850444" y="9428583"/>
            <a:ext cx="2945659" cy="496332"/>
          </a:xfrm>
          <a:prstGeom prst="rect">
            <a:avLst/>
          </a:prstGeom>
        </p:spPr>
        <p:txBody>
          <a:bodyPr/>
          <a:lstStyle/>
          <a:p>
            <a:fld id="{65A241E0-B59D-47CE-95B1-BEC9DE07E07A}" type="slidenum">
              <a:rPr kumimoji="1" lang="ja-JP" altLang="en-US" smtClean="0"/>
              <a:t>15</a:t>
            </a:fld>
            <a:endParaRPr kumimoji="1" lang="ja-JP" altLang="en-US"/>
          </a:p>
        </p:txBody>
      </p:sp>
    </p:spTree>
    <p:extLst>
      <p:ext uri="{BB962C8B-B14F-4D97-AF65-F5344CB8AC3E}">
        <p14:creationId xmlns:p14="http://schemas.microsoft.com/office/powerpoint/2010/main" val="4981145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a:p>
            <a:endParaRPr kumimoji="1" lang="ja-JP" altLang="en-US" dirty="0"/>
          </a:p>
        </p:txBody>
      </p:sp>
      <p:sp>
        <p:nvSpPr>
          <p:cNvPr id="4" name="スライド番号プレースホルダー 3"/>
          <p:cNvSpPr>
            <a:spLocks noGrp="1"/>
          </p:cNvSpPr>
          <p:nvPr>
            <p:ph type="sldNum" sz="quarter" idx="10"/>
          </p:nvPr>
        </p:nvSpPr>
        <p:spPr>
          <a:xfrm>
            <a:off x="3850444" y="9428583"/>
            <a:ext cx="2945659" cy="496332"/>
          </a:xfrm>
          <a:prstGeom prst="rect">
            <a:avLst/>
          </a:prstGeom>
        </p:spPr>
        <p:txBody>
          <a:bodyPr/>
          <a:lstStyle/>
          <a:p>
            <a:fld id="{65A241E0-B59D-47CE-95B1-BEC9DE07E07A}" type="slidenum">
              <a:rPr kumimoji="1" lang="ja-JP" altLang="en-US" smtClean="0"/>
              <a:t>16</a:t>
            </a:fld>
            <a:endParaRPr kumimoji="1" lang="ja-JP" altLang="en-US"/>
          </a:p>
        </p:txBody>
      </p:sp>
    </p:spTree>
    <p:extLst>
      <p:ext uri="{BB962C8B-B14F-4D97-AF65-F5344CB8AC3E}">
        <p14:creationId xmlns:p14="http://schemas.microsoft.com/office/powerpoint/2010/main" val="37407874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baseline="0" dirty="0" smtClean="0"/>
          </a:p>
          <a:p>
            <a:r>
              <a:rPr kumimoji="1" lang="en-GB" altLang="ja-JP" dirty="0" smtClean="0"/>
              <a:t>Slide </a:t>
            </a:r>
            <a:r>
              <a:rPr kumimoji="1" lang="en-GB" altLang="ja-JP" dirty="0" smtClean="0"/>
              <a:t>17: </a:t>
            </a:r>
            <a:r>
              <a:rPr kumimoji="1" lang="en-GB" altLang="ja-JP" dirty="0" smtClean="0"/>
              <a:t>First (successful) monthly</a:t>
            </a:r>
            <a:r>
              <a:rPr kumimoji="1" lang="en-GB" altLang="ja-JP" baseline="0" dirty="0" smtClean="0"/>
              <a:t> forecast produced by </a:t>
            </a:r>
            <a:r>
              <a:rPr kumimoji="1" lang="en-GB" altLang="ja-JP" baseline="0" dirty="0" err="1" smtClean="0"/>
              <a:t>Miyakoda</a:t>
            </a:r>
            <a:r>
              <a:rPr kumimoji="1" lang="en-GB" altLang="ja-JP" baseline="0" dirty="0" smtClean="0"/>
              <a:t> in the early  1980s. This plot shows that the GFDL model predicted well the extreme weather cold event over the US in January 1977 which led to snow in Miami. </a:t>
            </a:r>
            <a:endParaRPr kumimoji="1" lang="ja-JP" altLang="en-US" dirty="0"/>
          </a:p>
        </p:txBody>
      </p:sp>
      <p:sp>
        <p:nvSpPr>
          <p:cNvPr id="4" name="スライド番号プレースホルダー 3"/>
          <p:cNvSpPr>
            <a:spLocks noGrp="1"/>
          </p:cNvSpPr>
          <p:nvPr>
            <p:ph type="sldNum" sz="quarter" idx="10"/>
          </p:nvPr>
        </p:nvSpPr>
        <p:spPr>
          <a:xfrm>
            <a:off x="3850444" y="9428583"/>
            <a:ext cx="2945659" cy="496332"/>
          </a:xfrm>
          <a:prstGeom prst="rect">
            <a:avLst/>
          </a:prstGeom>
        </p:spPr>
        <p:txBody>
          <a:bodyPr/>
          <a:lstStyle/>
          <a:p>
            <a:fld id="{65A241E0-B59D-47CE-95B1-BEC9DE07E07A}" type="slidenum">
              <a:rPr kumimoji="1" lang="ja-JP" altLang="en-US" smtClean="0"/>
              <a:t>17</a:t>
            </a:fld>
            <a:endParaRPr kumimoji="1" lang="ja-JP" altLang="en-US"/>
          </a:p>
        </p:txBody>
      </p:sp>
    </p:spTree>
    <p:extLst>
      <p:ext uri="{BB962C8B-B14F-4D97-AF65-F5344CB8AC3E}">
        <p14:creationId xmlns:p14="http://schemas.microsoft.com/office/powerpoint/2010/main" val="11067927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a:t>
            </a:r>
            <a:r>
              <a:rPr lang="en-GB" dirty="0" smtClean="0"/>
              <a:t>18: </a:t>
            </a:r>
            <a:r>
              <a:rPr lang="en-GB" dirty="0" smtClean="0"/>
              <a:t>Description of the ensemble forecasting system. Twice a  week, the coupled model is integrated forward to make a 32 day forecast with 51 different initial conditions, in order to create a 51-member ensemble. </a:t>
            </a:r>
          </a:p>
        </p:txBody>
      </p:sp>
    </p:spTree>
    <p:extLst>
      <p:ext uri="{BB962C8B-B14F-4D97-AF65-F5344CB8AC3E}">
        <p14:creationId xmlns:p14="http://schemas.microsoft.com/office/powerpoint/2010/main" val="40890896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4450" name="Rectangle 2"/>
          <p:cNvSpPr>
            <a:spLocks noGrp="1" noRot="1" noChangeAspect="1" noChangeArrowheads="1" noTextEdit="1"/>
          </p:cNvSpPr>
          <p:nvPr>
            <p:ph type="sldImg"/>
          </p:nvPr>
        </p:nvSpPr>
        <p:spPr>
          <a:xfrm>
            <a:off x="889000" y="757238"/>
            <a:ext cx="4953000" cy="3714750"/>
          </a:xfrm>
          <a:ln/>
        </p:spPr>
      </p:sp>
      <p:sp>
        <p:nvSpPr>
          <p:cNvPr id="1384451" name="Rectangle 3"/>
          <p:cNvSpPr>
            <a:spLocks noGrp="1" noChangeArrowheads="1"/>
          </p:cNvSpPr>
          <p:nvPr>
            <p:ph type="body" idx="1"/>
          </p:nvPr>
        </p:nvSpPr>
        <p:spPr>
          <a:xfrm>
            <a:off x="897043" y="4700881"/>
            <a:ext cx="4936915" cy="4396471"/>
          </a:xfrm>
        </p:spPr>
        <p:txBody>
          <a:bodyPr/>
          <a:lstStyle/>
          <a:p>
            <a:r>
              <a:rPr lang="es-ES" dirty="0" err="1" smtClean="0"/>
              <a:t>Slide</a:t>
            </a:r>
            <a:r>
              <a:rPr lang="es-ES" dirty="0" smtClean="0"/>
              <a:t> </a:t>
            </a:r>
            <a:r>
              <a:rPr lang="es-ES" dirty="0" smtClean="0"/>
              <a:t>19: </a:t>
            </a:r>
            <a:r>
              <a:rPr lang="es-ES" dirty="0" err="1" smtClean="0"/>
              <a:t>Example</a:t>
            </a:r>
            <a:r>
              <a:rPr lang="es-ES" dirty="0" smtClean="0"/>
              <a:t> of </a:t>
            </a:r>
            <a:r>
              <a:rPr lang="es-ES" dirty="0" err="1" smtClean="0"/>
              <a:t>model</a:t>
            </a:r>
            <a:r>
              <a:rPr lang="es-ES" dirty="0" smtClean="0"/>
              <a:t> </a:t>
            </a:r>
            <a:r>
              <a:rPr lang="es-ES" dirty="0" err="1" smtClean="0"/>
              <a:t>biases</a:t>
            </a:r>
            <a:r>
              <a:rPr lang="es-ES" baseline="0" dirty="0" smtClean="0"/>
              <a:t> </a:t>
            </a:r>
            <a:r>
              <a:rPr lang="es-ES" baseline="0" dirty="0" err="1" smtClean="0"/>
              <a:t>for</a:t>
            </a:r>
            <a:r>
              <a:rPr lang="es-ES" baseline="0" dirty="0" smtClean="0"/>
              <a:t> </a:t>
            </a:r>
            <a:r>
              <a:rPr lang="es-ES" baseline="0" dirty="0" err="1" smtClean="0"/>
              <a:t>week</a:t>
            </a:r>
            <a:r>
              <a:rPr lang="es-ES" baseline="0" dirty="0" smtClean="0"/>
              <a:t> 4 (</a:t>
            </a:r>
            <a:r>
              <a:rPr lang="es-ES" baseline="0" dirty="0" err="1" smtClean="0"/>
              <a:t>day</a:t>
            </a:r>
            <a:r>
              <a:rPr lang="es-ES" baseline="0" dirty="0" smtClean="0"/>
              <a:t> 26-32). </a:t>
            </a:r>
            <a:r>
              <a:rPr lang="es-ES" baseline="0" dirty="0" err="1" smtClean="0"/>
              <a:t>The</a:t>
            </a:r>
            <a:r>
              <a:rPr lang="es-ES" baseline="0" dirty="0" smtClean="0"/>
              <a:t> </a:t>
            </a:r>
            <a:r>
              <a:rPr lang="es-ES" baseline="0" dirty="0" err="1" smtClean="0"/>
              <a:t>magnitude</a:t>
            </a:r>
            <a:r>
              <a:rPr lang="es-ES" baseline="0" dirty="0" smtClean="0"/>
              <a:t> of </a:t>
            </a:r>
            <a:r>
              <a:rPr lang="es-ES" baseline="0" dirty="0" err="1" smtClean="0"/>
              <a:t>the</a:t>
            </a:r>
            <a:r>
              <a:rPr lang="es-ES" baseline="0" dirty="0" smtClean="0"/>
              <a:t> </a:t>
            </a:r>
            <a:r>
              <a:rPr lang="es-ES" baseline="0" dirty="0" err="1" smtClean="0"/>
              <a:t>bias</a:t>
            </a:r>
            <a:r>
              <a:rPr lang="es-ES" baseline="0" dirty="0" smtClean="0"/>
              <a:t> </a:t>
            </a:r>
            <a:r>
              <a:rPr lang="es-ES" baseline="0" dirty="0" err="1" smtClean="0"/>
              <a:t>is</a:t>
            </a:r>
            <a:r>
              <a:rPr lang="es-ES" baseline="0" dirty="0" smtClean="0"/>
              <a:t> of </a:t>
            </a:r>
            <a:r>
              <a:rPr lang="es-ES" baseline="0" dirty="0" err="1" smtClean="0"/>
              <a:t>the</a:t>
            </a:r>
            <a:r>
              <a:rPr lang="es-ES" baseline="0" dirty="0" smtClean="0"/>
              <a:t> </a:t>
            </a:r>
            <a:r>
              <a:rPr lang="es-ES" baseline="0" dirty="0" err="1" smtClean="0"/>
              <a:t>same</a:t>
            </a:r>
            <a:r>
              <a:rPr lang="es-ES" baseline="0" dirty="0" smtClean="0"/>
              <a:t> </a:t>
            </a:r>
            <a:r>
              <a:rPr lang="es-ES" baseline="0" dirty="0" err="1" smtClean="0"/>
              <a:t>order</a:t>
            </a:r>
            <a:r>
              <a:rPr lang="es-ES" baseline="0" dirty="0" smtClean="0"/>
              <a:t> of </a:t>
            </a:r>
            <a:r>
              <a:rPr lang="es-ES" baseline="0" dirty="0" err="1" smtClean="0"/>
              <a:t>magitude</a:t>
            </a:r>
            <a:r>
              <a:rPr lang="es-ES" baseline="0" dirty="0" smtClean="0"/>
              <a:t> as </a:t>
            </a:r>
            <a:r>
              <a:rPr lang="es-ES" baseline="0" dirty="0" err="1" smtClean="0"/>
              <a:t>the</a:t>
            </a:r>
            <a:r>
              <a:rPr lang="es-ES" baseline="0" dirty="0" smtClean="0"/>
              <a:t> </a:t>
            </a:r>
            <a:r>
              <a:rPr lang="es-ES" baseline="0" dirty="0" err="1" smtClean="0"/>
              <a:t>anomalies</a:t>
            </a:r>
            <a:r>
              <a:rPr lang="es-ES" baseline="0" dirty="0" smtClean="0"/>
              <a:t> </a:t>
            </a:r>
            <a:r>
              <a:rPr lang="es-ES" baseline="0" dirty="0" err="1" smtClean="0"/>
              <a:t>we</a:t>
            </a:r>
            <a:r>
              <a:rPr lang="es-ES" baseline="0" dirty="0" smtClean="0"/>
              <a:t> try to </a:t>
            </a:r>
            <a:r>
              <a:rPr lang="es-ES" baseline="0" dirty="0" err="1" smtClean="0"/>
              <a:t>predict</a:t>
            </a:r>
            <a:r>
              <a:rPr lang="es-ES" baseline="0" dirty="0" smtClean="0"/>
              <a:t>.</a:t>
            </a:r>
          </a:p>
          <a:p>
            <a:r>
              <a:rPr lang="es-ES" baseline="0" dirty="0" err="1" smtClean="0"/>
              <a:t>Therefore</a:t>
            </a:r>
            <a:r>
              <a:rPr lang="es-ES" baseline="0" dirty="0" smtClean="0"/>
              <a:t> </a:t>
            </a:r>
            <a:r>
              <a:rPr lang="es-ES" baseline="0" dirty="0" err="1" smtClean="0"/>
              <a:t>the</a:t>
            </a:r>
            <a:r>
              <a:rPr lang="es-ES" baseline="0" dirty="0" smtClean="0"/>
              <a:t> </a:t>
            </a:r>
            <a:r>
              <a:rPr lang="es-ES" baseline="0" dirty="0" err="1" smtClean="0"/>
              <a:t>model</a:t>
            </a:r>
            <a:r>
              <a:rPr lang="es-ES" baseline="0" dirty="0" smtClean="0"/>
              <a:t> </a:t>
            </a:r>
            <a:r>
              <a:rPr lang="es-ES" baseline="0" dirty="0" err="1" smtClean="0"/>
              <a:t>needs</a:t>
            </a:r>
            <a:r>
              <a:rPr lang="es-ES" baseline="0" dirty="0" smtClean="0"/>
              <a:t> </a:t>
            </a:r>
            <a:r>
              <a:rPr lang="es-ES" baseline="0" dirty="0" err="1" smtClean="0"/>
              <a:t>calibration</a:t>
            </a:r>
            <a:r>
              <a:rPr lang="es-ES" baseline="0" dirty="0" smtClean="0"/>
              <a:t>.</a:t>
            </a:r>
            <a:endParaRPr lang="es-ES" dirty="0"/>
          </a:p>
        </p:txBody>
      </p:sp>
    </p:spTree>
    <p:extLst>
      <p:ext uri="{BB962C8B-B14F-4D97-AF65-F5344CB8AC3E}">
        <p14:creationId xmlns:p14="http://schemas.microsoft.com/office/powerpoint/2010/main" val="34134901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3625" y="858838"/>
            <a:ext cx="4603750" cy="3452812"/>
          </a:xfrm>
        </p:spPr>
      </p:sp>
      <p:sp>
        <p:nvSpPr>
          <p:cNvPr id="3" name="Notes Placeholder 2"/>
          <p:cNvSpPr>
            <a:spLocks noGrp="1"/>
          </p:cNvSpPr>
          <p:nvPr>
            <p:ph type="body" idx="1"/>
          </p:nvPr>
        </p:nvSpPr>
        <p:spPr/>
        <p:txBody>
          <a:bodyPr>
            <a:normAutofit/>
          </a:bodyPr>
          <a:lstStyle/>
          <a:p>
            <a:r>
              <a:rPr lang="en-GB" dirty="0" smtClean="0"/>
              <a:t>Slide </a:t>
            </a:r>
            <a:r>
              <a:rPr lang="en-GB" dirty="0" smtClean="0"/>
              <a:t>20: </a:t>
            </a:r>
            <a:r>
              <a:rPr lang="en-GB" dirty="0" smtClean="0"/>
              <a:t>Model climatology: A</a:t>
            </a:r>
            <a:r>
              <a:rPr lang="en-GB" baseline="0" dirty="0" smtClean="0"/>
              <a:t>n 11 member ensemble is run starting the same day and month as the real-time but over the past 20 years. The </a:t>
            </a:r>
            <a:r>
              <a:rPr lang="en-GB" baseline="0" dirty="0" err="1" smtClean="0"/>
              <a:t>ECMWf</a:t>
            </a:r>
            <a:r>
              <a:rPr lang="en-GB" baseline="0" dirty="0" smtClean="0"/>
              <a:t> monthly forecasts are calibrated by using 3 consecutive sets of re-forecasts. In total this represents a 660-member ensemble which is compared to the 51-member real-time ensemble.</a:t>
            </a:r>
            <a:endParaRPr lang="en-GB" dirty="0"/>
          </a:p>
        </p:txBody>
      </p:sp>
    </p:spTree>
    <p:extLst>
      <p:ext uri="{BB962C8B-B14F-4D97-AF65-F5344CB8AC3E}">
        <p14:creationId xmlns:p14="http://schemas.microsoft.com/office/powerpoint/2010/main" val="2458526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2: The monthly forecasting system fills the gap between two currently operational forecasting systems at ECMWF: medium-range weather forecasting and seasonal forecasting. Medium-range weather forecasting produces weather forecasts out to 15 days, whereas seasonal forecasting produces forecasts out to 7 months. The two systems have different physical bases. Medium-range weather forecasting is essentially an atmospheric initial value problem. Seasonal forecasting (2-7 months forecasts), on the other hand, is justified by the long predictability of the oceanic circulation (of the order of several months) and by the fact that the variability in tropical SSTs has a significant global impact on the atmospheric circulation. </a:t>
            </a:r>
          </a:p>
        </p:txBody>
      </p:sp>
    </p:spTree>
    <p:extLst>
      <p:ext uri="{BB962C8B-B14F-4D97-AF65-F5344CB8AC3E}">
        <p14:creationId xmlns:p14="http://schemas.microsoft.com/office/powerpoint/2010/main" val="336439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GB" dirty="0" smtClean="0"/>
              <a:t>Slide </a:t>
            </a:r>
            <a:r>
              <a:rPr lang="en-GB" dirty="0" smtClean="0"/>
              <a:t>21:  </a:t>
            </a:r>
            <a:r>
              <a:rPr lang="en-GB" dirty="0" smtClean="0"/>
              <a:t>Anomaly maps are similar to seasonal forecasting charts, but with weekly means instead of monthly means. Over each point of the map, atmospheric variables such as 2-metre temperature, total precipitation, mean sea-level pressure or surface temperature, have been averaged over a weekly period and also over the 51 members of the real-time forecast and the 660 members of the back statistics. The plots display the difference between the ensemble mean of the real-time forecast and the ensemble mean of the back-statistics. The product therefore displays the shift of the forecast ensemble mean from the estimated "climatological" mean (created from ensemble runs over the past 20 years). In addition, a Wilcoxon-Mann-Whitney test (WMW-test, see for instance </a:t>
            </a:r>
            <a:r>
              <a:rPr lang="en-GB" dirty="0" err="1" smtClean="0"/>
              <a:t>Wonacott</a:t>
            </a:r>
            <a:r>
              <a:rPr lang="en-GB" dirty="0" smtClean="0"/>
              <a:t> and </a:t>
            </a:r>
            <a:r>
              <a:rPr lang="en-GB" dirty="0" err="1" smtClean="0"/>
              <a:t>Wonacott</a:t>
            </a:r>
            <a:r>
              <a:rPr lang="en-GB" dirty="0" smtClean="0"/>
              <a:t> 1977) has been applied to estimate whether the ensemble distribution of the real-time forecast is significantly different from the ensemble distribution of the back-statistics. Regions where the WMW-test displays a significance less than 90% are blank. Regions where the WMW-test displays a significance exceeding 95% are delimited by a solid contour (blue or red depending on whether the anomaly is positive or negative respectively). The blanking of "non-significant" shifts does not mean that there is no signal in the blanked regions, but only that, with the particular sampling we have, we cannot be sure that there is a signal. For this reason, there are likely to be many areas where a signal is real but remains undetected.</a:t>
            </a:r>
          </a:p>
        </p:txBody>
      </p:sp>
    </p:spTree>
    <p:extLst>
      <p:ext uri="{BB962C8B-B14F-4D97-AF65-F5344CB8AC3E}">
        <p14:creationId xmlns:p14="http://schemas.microsoft.com/office/powerpoint/2010/main" val="34164576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a:t>
            </a:r>
            <a:r>
              <a:rPr lang="en-GB" dirty="0" smtClean="0"/>
              <a:t>22: </a:t>
            </a:r>
            <a:r>
              <a:rPr lang="en-GB" dirty="0" smtClean="0"/>
              <a:t>Probability and </a:t>
            </a:r>
            <a:r>
              <a:rPr lang="en-GB" dirty="0" err="1" smtClean="0"/>
              <a:t>tercile</a:t>
            </a:r>
            <a:r>
              <a:rPr lang="en-GB" dirty="0" smtClean="0"/>
              <a:t> maps are also produced. An example of </a:t>
            </a:r>
            <a:r>
              <a:rPr lang="en-GB" dirty="0" err="1" smtClean="0"/>
              <a:t>tercile</a:t>
            </a:r>
            <a:r>
              <a:rPr lang="en-GB" dirty="0" smtClean="0"/>
              <a:t> map for the period day 15-21 is displayed on this slide.</a:t>
            </a:r>
          </a:p>
        </p:txBody>
      </p:sp>
    </p:spTree>
    <p:extLst>
      <p:ext uri="{BB962C8B-B14F-4D97-AF65-F5344CB8AC3E}">
        <p14:creationId xmlns:p14="http://schemas.microsoft.com/office/powerpoint/2010/main" val="35353357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a:t>
            </a:r>
            <a:r>
              <a:rPr lang="en-GB" dirty="0" smtClean="0"/>
              <a:t>23: </a:t>
            </a:r>
            <a:r>
              <a:rPr lang="en-GB" dirty="0" smtClean="0"/>
              <a:t>This product displays the patterns computed by averaging all the ensemble members that are attributed to six pre-defined patterns computed for the Atlantic/Europe region (see ECMWF Technical Memorandum 317). The red plots corresponds to clusters with at least one member but less than 5 members.</a:t>
            </a:r>
          </a:p>
        </p:txBody>
      </p:sp>
    </p:spTree>
    <p:extLst>
      <p:ext uri="{BB962C8B-B14F-4D97-AF65-F5344CB8AC3E}">
        <p14:creationId xmlns:p14="http://schemas.microsoft.com/office/powerpoint/2010/main" val="21461557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a:t>
            </a:r>
            <a:r>
              <a:rPr lang="en-GB" dirty="0" smtClean="0"/>
              <a:t>24: </a:t>
            </a:r>
            <a:r>
              <a:rPr lang="en-GB" dirty="0" smtClean="0"/>
              <a:t>Forecast of tropical cyclone activity. This plot shows the probability of tropical storm strike within 300 km  predicted by the monthly forecast starting on 2 May 2016and for the period day 22-28. </a:t>
            </a:r>
          </a:p>
        </p:txBody>
      </p:sp>
    </p:spTree>
    <p:extLst>
      <p:ext uri="{BB962C8B-B14F-4D97-AF65-F5344CB8AC3E}">
        <p14:creationId xmlns:p14="http://schemas.microsoft.com/office/powerpoint/2010/main" val="22864459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a:t>
            </a:r>
            <a:r>
              <a:rPr lang="en-GB" dirty="0" smtClean="0"/>
              <a:t>25: </a:t>
            </a:r>
            <a:r>
              <a:rPr lang="en-GB" dirty="0" smtClean="0"/>
              <a:t>An example of real-time MJO forecast. The grey line represents the evolution of the MJO over the past 30 days. The black lines represents the ensemble mean forecast. Each dot represents the position of the MJO at day 1,5,10,15,20 in the PC1/PC2 phase space. See slides 15 and 16 for more details.  </a:t>
            </a:r>
          </a:p>
        </p:txBody>
      </p:sp>
    </p:spTree>
    <p:extLst>
      <p:ext uri="{BB962C8B-B14F-4D97-AF65-F5344CB8AC3E}">
        <p14:creationId xmlns:p14="http://schemas.microsoft.com/office/powerpoint/2010/main" val="15402736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9975" y="863600"/>
            <a:ext cx="4594225" cy="3444875"/>
          </a:xfrm>
        </p:spPr>
      </p:sp>
      <p:sp>
        <p:nvSpPr>
          <p:cNvPr id="3" name="Notes Placeholder 2"/>
          <p:cNvSpPr>
            <a:spLocks noGrp="1"/>
          </p:cNvSpPr>
          <p:nvPr>
            <p:ph type="body" idx="1"/>
          </p:nvPr>
        </p:nvSpPr>
        <p:spPr/>
        <p:txBody>
          <a:bodyPr/>
          <a:lstStyle/>
          <a:p>
            <a:r>
              <a:rPr lang="en-GB" dirty="0" smtClean="0"/>
              <a:t>Figure </a:t>
            </a:r>
            <a:r>
              <a:rPr lang="en-GB" dirty="0" smtClean="0"/>
              <a:t>26: </a:t>
            </a:r>
            <a:r>
              <a:rPr lang="en-GB" dirty="0" smtClean="0"/>
              <a:t>Example of verification of</a:t>
            </a:r>
            <a:r>
              <a:rPr lang="en-GB" baseline="0" dirty="0" smtClean="0"/>
              <a:t> weekly mean anomalies. The top left panel represents the verification form ERA Interim. The 4 lower panels show the </a:t>
            </a:r>
            <a:r>
              <a:rPr lang="en-GB" baseline="0" dirty="0" smtClean="0"/>
              <a:t>forecasts </a:t>
            </a:r>
            <a:r>
              <a:rPr lang="en-GB" baseline="0" dirty="0" smtClean="0"/>
              <a:t>starting one week apart and verifying the same week as the top panel. Therefore they represent different time ranges: day 5-11, 12-18, 19-25 and 26-32.</a:t>
            </a:r>
            <a:endParaRPr lang="en-GB" dirty="0"/>
          </a:p>
        </p:txBody>
      </p:sp>
      <p:sp>
        <p:nvSpPr>
          <p:cNvPr id="4" name="Slide Number Placeholder 3"/>
          <p:cNvSpPr>
            <a:spLocks noGrp="1"/>
          </p:cNvSpPr>
          <p:nvPr>
            <p:ph type="sldNum" sz="quarter" idx="10"/>
          </p:nvPr>
        </p:nvSpPr>
        <p:spPr>
          <a:xfrm>
            <a:off x="3812528" y="9361447"/>
            <a:ext cx="2916968" cy="492225"/>
          </a:xfrm>
          <a:prstGeom prst="rect">
            <a:avLst/>
          </a:prstGeom>
        </p:spPr>
        <p:txBody>
          <a:bodyPr lIns="87481" tIns="43741" rIns="87481" bIns="43741"/>
          <a:lstStyle/>
          <a:p>
            <a:pPr>
              <a:defRPr/>
            </a:pPr>
            <a:fld id="{FF475DDB-D2EE-B342-A7C3-98CAD91EEEEF}" type="slidenum">
              <a:rPr lang="en-GB" smtClean="0"/>
              <a:pPr>
                <a:defRPr/>
              </a:pPr>
              <a:t>26</a:t>
            </a:fld>
            <a:endParaRPr lang="en-GB"/>
          </a:p>
        </p:txBody>
      </p:sp>
    </p:spTree>
    <p:extLst>
      <p:ext uri="{BB962C8B-B14F-4D97-AF65-F5344CB8AC3E}">
        <p14:creationId xmlns:p14="http://schemas.microsoft.com/office/powerpoint/2010/main" val="34736517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a:t>
            </a:r>
            <a:r>
              <a:rPr lang="en-GB" dirty="0" smtClean="0"/>
              <a:t>27: </a:t>
            </a:r>
            <a:r>
              <a:rPr lang="en-GB" dirty="0" smtClean="0"/>
              <a:t>Prediction of the Pakistan flooding in 2010. The top left panel shows the precipitation anomalies during the week 26/07/2010-01/07/2010 computed rom the operational analysis. The other panels show the ensemble mean precipitation anomalies from the ECMWF monthly forecasts for the time ranges: day 5-11, day 12-18 and day 19-25. This figure suggests that this event was predicted three weeks in advance. </a:t>
            </a:r>
          </a:p>
        </p:txBody>
      </p:sp>
    </p:spTree>
    <p:extLst>
      <p:ext uri="{BB962C8B-B14F-4D97-AF65-F5344CB8AC3E}">
        <p14:creationId xmlns:p14="http://schemas.microsoft.com/office/powerpoint/2010/main" val="34492373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a:t>
            </a:r>
            <a:r>
              <a:rPr lang="en-GB" dirty="0" smtClean="0"/>
              <a:t>28: </a:t>
            </a:r>
            <a:r>
              <a:rPr lang="en-GB" dirty="0" smtClean="0"/>
              <a:t>Maps of ROC scores of the probability that 2-meter temperature averaged over the period day 12-18 is in the upper </a:t>
            </a:r>
            <a:r>
              <a:rPr lang="en-GB" dirty="0" err="1" smtClean="0"/>
              <a:t>tercile</a:t>
            </a:r>
            <a:r>
              <a:rPr lang="en-GB" dirty="0" smtClean="0"/>
              <a:t>. Only the scores over land points are shown. The </a:t>
            </a:r>
            <a:r>
              <a:rPr lang="en-GB" dirty="0" err="1" smtClean="0"/>
              <a:t>terciles</a:t>
            </a:r>
            <a:r>
              <a:rPr lang="en-GB" dirty="0" smtClean="0"/>
              <a:t> have been defined from the model climatology. The verification period is Oct 2004-May 2008. Red areas indicate areas where the ROC score exceeds 0.5 (better than climatology). This plot shows that the coupled model performs better than climatology for the period days 12-18. </a:t>
            </a:r>
          </a:p>
          <a:p>
            <a:r>
              <a:rPr lang="en-GB" dirty="0" smtClean="0"/>
              <a:t>For the period days 19-26, the skill is much lower than for days 12-18, as expected. The red is largely dominating overall, suggesting that the model generally performs better than climatology at this time scale. Europe seems to be a difficult region, with very low skill at this time range. Tropical regions display the strongest skill after 30 days, suggesting that the coupled model at this time range starts to behave more like seasonal forecasting. </a:t>
            </a:r>
          </a:p>
        </p:txBody>
      </p:sp>
    </p:spTree>
    <p:extLst>
      <p:ext uri="{BB962C8B-B14F-4D97-AF65-F5344CB8AC3E}">
        <p14:creationId xmlns:p14="http://schemas.microsoft.com/office/powerpoint/2010/main" val="42212363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a:t>
            </a:r>
            <a:r>
              <a:rPr lang="en-GB" dirty="0" smtClean="0"/>
              <a:t>29: </a:t>
            </a:r>
            <a:r>
              <a:rPr lang="en-GB" dirty="0" smtClean="0"/>
              <a:t>The toughest test for monthly forecasting is a comparison with the persistence of the medium-range forecasts. The top left plot shows the ROC diagram obtained with the monthly forecasting system for days 12-18 (red) and the persistence of the probabilities of days 5-11 (blue). The event is the probability that 2-meter temperature is in the upper </a:t>
            </a:r>
            <a:r>
              <a:rPr lang="en-GB" dirty="0" err="1" smtClean="0"/>
              <a:t>tercile</a:t>
            </a:r>
            <a:r>
              <a:rPr lang="en-GB" dirty="0" smtClean="0"/>
              <a:t>. The top right panel represents the reliability diagram of the monthly forecast for day 12-18 (blue line) and persistence of day 5-11 (red line).  This slide demonstrates that the monthly forecast of days 12-18 performs better than persisting the medium range forecast, and therefore can be useful. The difference is statistically significant according to WMW test. This result is also valid for all the other variables and other probabilistic events. It can be concluded that the model show some skill over the northern </a:t>
            </a:r>
            <a:r>
              <a:rPr lang="en-GB" dirty="0" err="1" smtClean="0"/>
              <a:t>Extratropics</a:t>
            </a:r>
            <a:r>
              <a:rPr lang="en-GB" dirty="0" smtClean="0"/>
              <a:t> at this time range.</a:t>
            </a:r>
          </a:p>
          <a:p>
            <a:endParaRPr lang="en-GB" dirty="0" smtClean="0"/>
          </a:p>
          <a:p>
            <a:r>
              <a:rPr lang="en-GB" dirty="0" smtClean="0"/>
              <a:t>The bottom panels show the same figures for the time range day 19-32 and the persistence of day 5-18. </a:t>
            </a:r>
          </a:p>
        </p:txBody>
      </p:sp>
    </p:spTree>
    <p:extLst>
      <p:ext uri="{BB962C8B-B14F-4D97-AF65-F5344CB8AC3E}">
        <p14:creationId xmlns:p14="http://schemas.microsoft.com/office/powerpoint/2010/main" val="40687444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a:t>
            </a:r>
            <a:r>
              <a:rPr lang="en-GB" dirty="0" smtClean="0"/>
              <a:t>30: </a:t>
            </a:r>
            <a:r>
              <a:rPr lang="en-GB" dirty="0" smtClean="0"/>
              <a:t>ECMWF has produced monthly forecasts routinely since March 2002. This figure shows the evolution of MJO skill scores since 2002. The MJO skill scores (bivariate correlations) have been computed on the model </a:t>
            </a:r>
            <a:r>
              <a:rPr lang="en-GB" dirty="0" err="1" smtClean="0"/>
              <a:t>hindcasts</a:t>
            </a:r>
            <a:r>
              <a:rPr lang="en-GB" dirty="0" smtClean="0"/>
              <a:t> produced during a complete year. For instance, 2002 indicates the </a:t>
            </a:r>
            <a:r>
              <a:rPr lang="en-GB" dirty="0" err="1" smtClean="0"/>
              <a:t>hindcasts</a:t>
            </a:r>
            <a:r>
              <a:rPr lang="en-GB" dirty="0" smtClean="0"/>
              <a:t> that were produced from March 2002 until March 2003. 2011 corresponds to the </a:t>
            </a:r>
            <a:r>
              <a:rPr lang="en-GB" dirty="0" err="1" smtClean="0"/>
              <a:t>hindcasts</a:t>
            </a:r>
            <a:r>
              <a:rPr lang="en-GB" dirty="0" smtClean="0"/>
              <a:t> produced from March 2011 until March 2012. The blue line indicates the day when the MJO bivariate correlation reaches 0.5. The red line indicates the day when the MJO bivariate correlation reaches 0.6 and the brown line indicates the day when the MJO bivariate correlation reaches 08. This suggests that the MJO skill scores have significantly improved over the past 10 years. If we consider the 0.6 correlation as a measure of MJO predictability, then the gain is of about 9 days of predictability. </a:t>
            </a:r>
          </a:p>
        </p:txBody>
      </p:sp>
    </p:spTree>
    <p:extLst>
      <p:ext uri="{BB962C8B-B14F-4D97-AF65-F5344CB8AC3E}">
        <p14:creationId xmlns:p14="http://schemas.microsoft.com/office/powerpoint/2010/main" val="1606080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GB" altLang="ja-JP" dirty="0" smtClean="0"/>
              <a:t>Slide </a:t>
            </a:r>
            <a:r>
              <a:rPr kumimoji="1" lang="en-GB" altLang="ja-JP" dirty="0" smtClean="0"/>
              <a:t>3:</a:t>
            </a:r>
            <a:r>
              <a:rPr kumimoji="1" lang="en-GB" altLang="ja-JP" baseline="0" dirty="0" smtClean="0"/>
              <a:t> </a:t>
            </a:r>
            <a:r>
              <a:rPr kumimoji="1" lang="en-GB" altLang="ja-JP" baseline="0" dirty="0" smtClean="0"/>
              <a:t>Forecast at different time scales predict different types of events. The sub-seasonal to seasonal time scale (more than 2 weeks and less than a season)  is too long for the prediction of synoptic scale events at a give place and given time and too short for the prediction of ENSO. Therefore the main target of the ECMWF monthly forecasting system id the prediction of </a:t>
            </a:r>
            <a:r>
              <a:rPr kumimoji="1" lang="en-GB" altLang="ja-JP" baseline="0" dirty="0" err="1" smtClean="0"/>
              <a:t>intraseasonal</a:t>
            </a:r>
            <a:r>
              <a:rPr kumimoji="1" lang="en-GB" altLang="ja-JP" baseline="0" dirty="0" smtClean="0"/>
              <a:t> oscillation (MJO), teleconnections, stationary </a:t>
            </a:r>
            <a:r>
              <a:rPr kumimoji="1" lang="en-GB" altLang="ja-JP" baseline="0" dirty="0" err="1" smtClean="0"/>
              <a:t>Rossby</a:t>
            </a:r>
            <a:r>
              <a:rPr kumimoji="1" lang="en-GB" altLang="ja-JP" baseline="0" dirty="0" smtClean="0"/>
              <a:t> waves, weather regimes such as blockings.</a:t>
            </a:r>
            <a:endParaRPr kumimoji="1" lang="ja-JP" altLang="en-US" dirty="0"/>
          </a:p>
        </p:txBody>
      </p:sp>
      <p:sp>
        <p:nvSpPr>
          <p:cNvPr id="4" name="スライド番号プレースホルダー 3"/>
          <p:cNvSpPr>
            <a:spLocks noGrp="1"/>
          </p:cNvSpPr>
          <p:nvPr>
            <p:ph type="sldNum" sz="quarter" idx="10"/>
          </p:nvPr>
        </p:nvSpPr>
        <p:spPr>
          <a:xfrm>
            <a:off x="3850444" y="9428583"/>
            <a:ext cx="2945659" cy="496332"/>
          </a:xfrm>
          <a:prstGeom prst="rect">
            <a:avLst/>
          </a:prstGeom>
        </p:spPr>
        <p:txBody>
          <a:bodyPr/>
          <a:lstStyle/>
          <a:p>
            <a:fld id="{65A241E0-B59D-47CE-95B1-BEC9DE07E07A}" type="slidenum">
              <a:rPr kumimoji="1" lang="ja-JP" altLang="en-US" smtClean="0"/>
              <a:t>3</a:t>
            </a:fld>
            <a:endParaRPr kumimoji="1" lang="ja-JP" altLang="en-US"/>
          </a:p>
        </p:txBody>
      </p:sp>
    </p:spTree>
    <p:extLst>
      <p:ext uri="{BB962C8B-B14F-4D97-AF65-F5344CB8AC3E}">
        <p14:creationId xmlns:p14="http://schemas.microsoft.com/office/powerpoint/2010/main" val="5914184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a:t>
            </a:r>
            <a:r>
              <a:rPr lang="en-GB" dirty="0" smtClean="0"/>
              <a:t>31: </a:t>
            </a:r>
            <a:r>
              <a:rPr lang="en-GB" dirty="0" smtClean="0"/>
              <a:t>Evolution of the skill (ROC area of 2-metre  temperature) of the monthly forecasting system year by year since 2002 (ROC area of the probability that 2-metre temperature anomaly is in the upper </a:t>
            </a:r>
            <a:r>
              <a:rPr lang="en-GB" dirty="0" err="1" smtClean="0"/>
              <a:t>tercile</a:t>
            </a:r>
            <a:r>
              <a:rPr lang="en-GB" dirty="0" smtClean="0"/>
              <a:t>). There has been an improvement in the skill of the monthly forecasting system since 2002.  The skill for day 19-25 is now close to the skill of the day 12-18 in 2002. </a:t>
            </a:r>
          </a:p>
        </p:txBody>
      </p:sp>
    </p:spTree>
    <p:extLst>
      <p:ext uri="{BB962C8B-B14F-4D97-AF65-F5344CB8AC3E}">
        <p14:creationId xmlns:p14="http://schemas.microsoft.com/office/powerpoint/2010/main" val="28060279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a:t>
            </a:r>
            <a:r>
              <a:rPr lang="en-GB" dirty="0" smtClean="0"/>
              <a:t>32: </a:t>
            </a:r>
            <a:r>
              <a:rPr lang="en-GB" dirty="0" smtClean="0"/>
              <a:t>Ranked</a:t>
            </a:r>
            <a:r>
              <a:rPr lang="en-GB" baseline="0" dirty="0" smtClean="0"/>
              <a:t> Probability Skill Score (RPSS) of temperature at 850 </a:t>
            </a:r>
            <a:r>
              <a:rPr lang="en-GB" baseline="0" dirty="0" err="1" smtClean="0"/>
              <a:t>hPa</a:t>
            </a:r>
            <a:r>
              <a:rPr lang="en-GB" baseline="0" dirty="0" smtClean="0"/>
              <a:t> (top panel) and Geopotential height at 500 </a:t>
            </a:r>
            <a:r>
              <a:rPr lang="en-GB" baseline="0" dirty="0" err="1" smtClean="0"/>
              <a:t>hPa</a:t>
            </a:r>
            <a:r>
              <a:rPr lang="en-GB" baseline="0" dirty="0" smtClean="0"/>
              <a:t> (bottom panel) over Europe for day 1-15, 16-30 and 31-45. This plot shows that there is skill for Day 31-45 over Europe (RPSS statistically significantly positive). </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32</a:t>
            </a:fld>
            <a:endParaRPr lang="en-GB"/>
          </a:p>
        </p:txBody>
      </p:sp>
    </p:spTree>
    <p:extLst>
      <p:ext uri="{BB962C8B-B14F-4D97-AF65-F5344CB8AC3E}">
        <p14:creationId xmlns:p14="http://schemas.microsoft.com/office/powerpoint/2010/main" val="33386862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a:t>
            </a:r>
            <a:r>
              <a:rPr lang="en-GB" dirty="0" smtClean="0"/>
              <a:t>34:  </a:t>
            </a:r>
            <a:r>
              <a:rPr lang="en-GB" dirty="0" smtClean="0"/>
              <a:t>In order to produce better</a:t>
            </a:r>
            <a:r>
              <a:rPr lang="en-GB" baseline="0" dirty="0" smtClean="0"/>
              <a:t> forecasts we need to take into account more physical processes which are currently not simulated in the ECMWF forecasting system. These processes include: chemistry, cryosphere, rivers..</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34</a:t>
            </a:fld>
            <a:endParaRPr lang="en-GB"/>
          </a:p>
        </p:txBody>
      </p:sp>
    </p:spTree>
    <p:extLst>
      <p:ext uri="{BB962C8B-B14F-4D97-AF65-F5344CB8AC3E}">
        <p14:creationId xmlns:p14="http://schemas.microsoft.com/office/powerpoint/2010/main" val="11274353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a:t>
            </a:r>
            <a:r>
              <a:rPr lang="en-GB" dirty="0" smtClean="0"/>
              <a:t>35: </a:t>
            </a:r>
            <a:r>
              <a:rPr lang="en-GB" dirty="0" smtClean="0"/>
              <a:t>Grid</a:t>
            </a:r>
            <a:r>
              <a:rPr lang="en-GB" baseline="0" dirty="0" smtClean="0"/>
              <a:t> point correlation map between the sea-ice cover predicted by the monthly forecast at week 4 and ERA Interim for winter months (left panel) and summer months (right panel).  The top panel are produced from the current forecasting system (sea ice is persisted from initial conditions up to day 15 and then relaxed towards the past 5-year climatology). The bottom panel shows the anomaly correlations when using an active sea ice model (LIM2). Scores are generally higher in the bottom panels than in the top panels. </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35</a:t>
            </a:fld>
            <a:endParaRPr lang="en-GB"/>
          </a:p>
        </p:txBody>
      </p:sp>
    </p:spTree>
    <p:extLst>
      <p:ext uri="{BB962C8B-B14F-4D97-AF65-F5344CB8AC3E}">
        <p14:creationId xmlns:p14="http://schemas.microsoft.com/office/powerpoint/2010/main" val="35905071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9975" y="863600"/>
            <a:ext cx="4594225" cy="3444875"/>
          </a:xfrm>
        </p:spPr>
      </p:sp>
      <p:sp>
        <p:nvSpPr>
          <p:cNvPr id="3" name="Notes Placeholder 2"/>
          <p:cNvSpPr>
            <a:spLocks noGrp="1"/>
          </p:cNvSpPr>
          <p:nvPr>
            <p:ph type="body" idx="1"/>
          </p:nvPr>
        </p:nvSpPr>
        <p:spPr/>
        <p:txBody>
          <a:bodyPr/>
          <a:lstStyle/>
          <a:p>
            <a:r>
              <a:rPr lang="en-GB" dirty="0" smtClean="0"/>
              <a:t>Slide </a:t>
            </a:r>
            <a:r>
              <a:rPr lang="en-GB" dirty="0" smtClean="0"/>
              <a:t>36: </a:t>
            </a:r>
            <a:r>
              <a:rPr lang="en-GB" dirty="0" smtClean="0"/>
              <a:t>Ranked Probabilistic skill scores of</a:t>
            </a:r>
            <a:r>
              <a:rPr lang="en-GB" baseline="0" dirty="0" smtClean="0"/>
              <a:t> Z500 over Europe for week 1 to 4. The orange bars represent the RPSS obtained when there is an active sea ice model (LIM2) and the green bars represent the RPSS with the current monthly forecasts (persisted sea-ice cover followed by relaxation towards climatology).</a:t>
            </a:r>
            <a:endParaRPr lang="en-GB" dirty="0"/>
          </a:p>
        </p:txBody>
      </p:sp>
    </p:spTree>
    <p:extLst>
      <p:ext uri="{BB962C8B-B14F-4D97-AF65-F5344CB8AC3E}">
        <p14:creationId xmlns:p14="http://schemas.microsoft.com/office/powerpoint/2010/main" val="35171025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a:t>
            </a:r>
            <a:r>
              <a:rPr lang="en-GB" dirty="0" smtClean="0"/>
              <a:t>37:WMO</a:t>
            </a:r>
            <a:r>
              <a:rPr lang="en-GB" baseline="0" dirty="0" smtClean="0"/>
              <a:t> </a:t>
            </a:r>
            <a:r>
              <a:rPr lang="en-GB" baseline="0" dirty="0" smtClean="0"/>
              <a:t>has set up a new project on sub-seasonal to seasonal prediction called S2S. An important deliverable of this project </a:t>
            </a:r>
            <a:r>
              <a:rPr lang="en-GB" baseline="0" dirty="0" smtClean="0"/>
              <a:t>is the </a:t>
            </a:r>
            <a:r>
              <a:rPr lang="en-GB" baseline="0" dirty="0" smtClean="0"/>
              <a:t>establishment of a database containing sub-seasonal forecasts (up to day 60) from 11 centres. The data </a:t>
            </a:r>
            <a:r>
              <a:rPr lang="en-GB" baseline="0" dirty="0" smtClean="0"/>
              <a:t>is </a:t>
            </a:r>
            <a:r>
              <a:rPr lang="en-GB" baseline="0" dirty="0" smtClean="0"/>
              <a:t>available 3 weeks behind real-time and re-forecasts </a:t>
            </a:r>
            <a:r>
              <a:rPr lang="en-GB" baseline="0" dirty="0" smtClean="0"/>
              <a:t>is also </a:t>
            </a:r>
            <a:r>
              <a:rPr lang="en-GB" baseline="0" dirty="0" smtClean="0"/>
              <a:t>be archived. </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38</a:t>
            </a:fld>
            <a:endParaRPr lang="en-GB"/>
          </a:p>
        </p:txBody>
      </p:sp>
    </p:spTree>
    <p:extLst>
      <p:ext uri="{BB962C8B-B14F-4D97-AF65-F5344CB8AC3E}">
        <p14:creationId xmlns:p14="http://schemas.microsoft.com/office/powerpoint/2010/main" val="29275486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37: Circles</a:t>
            </a:r>
            <a:r>
              <a:rPr lang="en-GB" baseline="0" dirty="0" smtClean="0"/>
              <a:t> indicate the 11 data providers. Red dots indicate the 2 archiving centres (CMA and ECMWF).</a:t>
            </a:r>
            <a:endParaRPr lang="en-GB" dirty="0"/>
          </a:p>
        </p:txBody>
      </p:sp>
    </p:spTree>
    <p:extLst>
      <p:ext uri="{BB962C8B-B14F-4D97-AF65-F5344CB8AC3E}">
        <p14:creationId xmlns:p14="http://schemas.microsoft.com/office/powerpoint/2010/main" val="21586249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38: Description</a:t>
            </a:r>
            <a:r>
              <a:rPr lang="en-GB" baseline="0" dirty="0" smtClean="0"/>
              <a:t> of the sub-seasonal forecasting systems contributing to the S2S database. </a:t>
            </a:r>
            <a:endParaRPr lang="en-GB"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2D03270C-FB42-C54A-AC71-B4EEB4FA7F12}" type="slidenum">
              <a:rPr lang="en-US" smtClean="0"/>
              <a:pPr/>
              <a:t>40</a:t>
            </a:fld>
            <a:endParaRPr lang="en-US"/>
          </a:p>
        </p:txBody>
      </p:sp>
    </p:spTree>
    <p:extLst>
      <p:ext uri="{BB962C8B-B14F-4D97-AF65-F5344CB8AC3E}">
        <p14:creationId xmlns:p14="http://schemas.microsoft.com/office/powerpoint/2010/main" val="32615788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39:  ECMWF S2S data server.</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41</a:t>
            </a:fld>
            <a:endParaRPr lang="en-GB"/>
          </a:p>
        </p:txBody>
      </p:sp>
    </p:spTree>
    <p:extLst>
      <p:ext uri="{BB962C8B-B14F-4D97-AF65-F5344CB8AC3E}">
        <p14:creationId xmlns:p14="http://schemas.microsoft.com/office/powerpoint/2010/main" val="39207469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42: MJO </a:t>
            </a:r>
            <a:r>
              <a:rPr lang="en-GB" baseline="0" dirty="0" smtClean="0"/>
              <a:t> skill scores in the S2S re-forecasts for the ensemble mean (blue bars) and control run (orange bars).</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43</a:t>
            </a:fld>
            <a:endParaRPr lang="en-GB"/>
          </a:p>
        </p:txBody>
      </p:sp>
    </p:spTree>
    <p:extLst>
      <p:ext uri="{BB962C8B-B14F-4D97-AF65-F5344CB8AC3E}">
        <p14:creationId xmlns:p14="http://schemas.microsoft.com/office/powerpoint/2010/main" val="35733621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206168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a:xfrm>
            <a:off x="3884613" y="8685213"/>
            <a:ext cx="2971800" cy="458787"/>
          </a:xfrm>
          <a:prstGeom prst="rect">
            <a:avLst/>
          </a:prstGeom>
        </p:spPr>
        <p:txBody>
          <a:bodyPr/>
          <a:lstStyle/>
          <a:p>
            <a:fld id="{56D56222-0FB0-4292-BA43-5E31D866AD2F}" type="slidenum">
              <a:rPr lang="en-GB" smtClean="0"/>
              <a:pPr/>
              <a:t>44</a:t>
            </a:fld>
            <a:endParaRPr lang="en-GB"/>
          </a:p>
        </p:txBody>
      </p:sp>
    </p:spTree>
    <p:extLst>
      <p:ext uri="{BB962C8B-B14F-4D97-AF65-F5344CB8AC3E}">
        <p14:creationId xmlns:p14="http://schemas.microsoft.com/office/powerpoint/2010/main" val="118937138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43: Percentage of MJO events which do not cross the Maritime</a:t>
            </a:r>
            <a:r>
              <a:rPr lang="en-GB" baseline="0" dirty="0" smtClean="0"/>
              <a:t> continent. The proportion is much high in all the model than in ERA Interim.</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45</a:t>
            </a:fld>
            <a:endParaRPr lang="en-GB"/>
          </a:p>
        </p:txBody>
      </p:sp>
    </p:spTree>
    <p:extLst>
      <p:ext uri="{BB962C8B-B14F-4D97-AF65-F5344CB8AC3E}">
        <p14:creationId xmlns:p14="http://schemas.microsoft.com/office/powerpoint/2010/main" val="124977857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44: Z500 composite 10 days after an MJO in Phase 3. The </a:t>
            </a:r>
            <a:r>
              <a:rPr lang="en-GB" baseline="0" dirty="0" smtClean="0"/>
              <a:t> S2S models represent generally  well the pattern of the MJO teleconnections, but the amplitude is too strong over the North Pacific and the impact on the NAO is too weak in the models.</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46</a:t>
            </a:fld>
            <a:endParaRPr lang="en-GB"/>
          </a:p>
        </p:txBody>
      </p:sp>
    </p:spTree>
    <p:extLst>
      <p:ext uri="{BB962C8B-B14F-4D97-AF65-F5344CB8AC3E}">
        <p14:creationId xmlns:p14="http://schemas.microsoft.com/office/powerpoint/2010/main" val="325051915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Modulation of TC activity by</a:t>
            </a:r>
            <a:r>
              <a:rPr lang="en-GB" baseline="0" dirty="0" smtClean="0"/>
              <a:t> the MJO. The plots show the anomaly of TC density as a function of MJO phase for 5 different S2S models and the multi-model combination for the time range day 10-32. The figure shows a remarkable agreement with observations and suggest that all the model simulate very well the modulation of TCs by the MJO. This is an encouraging result for TC prediction</a:t>
            </a:r>
            <a:endParaRPr lang="en-GB" dirty="0"/>
          </a:p>
        </p:txBody>
      </p:sp>
    </p:spTree>
    <p:extLst>
      <p:ext uri="{BB962C8B-B14F-4D97-AF65-F5344CB8AC3E}">
        <p14:creationId xmlns:p14="http://schemas.microsoft.com/office/powerpoint/2010/main" val="5208331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90000"/>
              </a:lnSpc>
              <a:spcBef>
                <a:spcPct val="40000"/>
              </a:spcBef>
              <a:spcAft>
                <a:spcPct val="0"/>
              </a:spcAft>
              <a:buClrTx/>
              <a:buSzTx/>
              <a:buFontTx/>
              <a:buNone/>
              <a:tabLst/>
              <a:defRPr/>
            </a:pPr>
            <a:r>
              <a:rPr lang="en-GB" dirty="0" smtClean="0"/>
              <a:t>PAM case study: Tropical</a:t>
            </a:r>
            <a:r>
              <a:rPr lang="en-GB" baseline="0" dirty="0" smtClean="0"/>
              <a:t> cyclone strike (within 300 km) probability anomaly (relative to model climatology) for the forecasts starting on 19 February 2015 (left panel) and 26 February 2016 (right panel) and verifying on 9-15 March 2015. During the </a:t>
            </a:r>
            <a:r>
              <a:rPr lang="en-GB" b="0" dirty="0" smtClean="0"/>
              <a:t>9-15 March 2015, Pam,</a:t>
            </a:r>
            <a:r>
              <a:rPr lang="en-GB" b="0" baseline="0" dirty="0" smtClean="0"/>
              <a:t> </a:t>
            </a:r>
            <a:r>
              <a:rPr lang="en-GB" b="0" dirty="0" smtClean="0"/>
              <a:t>the</a:t>
            </a:r>
            <a:r>
              <a:rPr lang="en-GB" b="0" baseline="0" dirty="0" smtClean="0"/>
              <a:t> strongest tropical cyclone of the season, hit Vanuatu (black dot on the map) with devastating consequences. </a:t>
            </a:r>
          </a:p>
          <a:p>
            <a:pPr marL="0" marR="0" indent="0" algn="l" defTabSz="914400" rtl="0" eaLnBrk="0" fontAlgn="base" latinLnBrk="0" hangingPunct="0">
              <a:lnSpc>
                <a:spcPct val="90000"/>
              </a:lnSpc>
              <a:spcBef>
                <a:spcPct val="40000"/>
              </a:spcBef>
              <a:spcAft>
                <a:spcPct val="0"/>
              </a:spcAft>
              <a:buClrTx/>
              <a:buSzTx/>
              <a:buFontTx/>
              <a:buNone/>
              <a:tabLst/>
              <a:defRPr/>
            </a:pPr>
            <a:r>
              <a:rPr lang="en-GB" b="0" baseline="0" dirty="0" smtClean="0"/>
              <a:t>The multi-model forecasts (combination of NCEP/ECMWF/BoM/JMA and CMA) shows an increased risk of tropical storm strike in the area of Vanuatu at both time ranges. </a:t>
            </a:r>
          </a:p>
          <a:p>
            <a:pPr marL="0" marR="0" indent="0" algn="l" defTabSz="914400" rtl="0" eaLnBrk="0" fontAlgn="base" latinLnBrk="0" hangingPunct="0">
              <a:lnSpc>
                <a:spcPct val="90000"/>
              </a:lnSpc>
              <a:spcBef>
                <a:spcPct val="40000"/>
              </a:spcBef>
              <a:spcAft>
                <a:spcPct val="0"/>
              </a:spcAft>
              <a:buClrTx/>
              <a:buSzTx/>
              <a:buFontTx/>
              <a:buNone/>
              <a:tabLst/>
              <a:defRPr/>
            </a:pPr>
            <a:r>
              <a:rPr lang="en-GB" b="0" baseline="0" dirty="0" smtClean="0"/>
              <a:t>In fact the anomaly map is consistent with the impact of an MJO event (in this case it was the strongest MJO event on record) on TC density. During the week the MJO active phase was over the west Pacific, which is consistent with less TC activity over the Indian ocean and more TC activity over the western pacific, and the possibility of twin TC genesis (over the northern and Southern hemisphere). The model seems able to predict the increased risk of a twin TC.  </a:t>
            </a:r>
            <a:endParaRPr lang="en-GB" b="0" dirty="0" smtClean="0"/>
          </a:p>
          <a:p>
            <a:endParaRPr lang="en-GB" baseline="0" dirty="0" smtClean="0"/>
          </a:p>
        </p:txBody>
      </p:sp>
    </p:spTree>
    <p:extLst>
      <p:ext uri="{BB962C8B-B14F-4D97-AF65-F5344CB8AC3E}">
        <p14:creationId xmlns:p14="http://schemas.microsoft.com/office/powerpoint/2010/main" val="408878101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7276425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6: Sub-seasonal forecasts can be use in a multiple time scale framework</a:t>
            </a:r>
            <a:r>
              <a:rPr lang="en-GB" baseline="0" dirty="0" smtClean="0"/>
              <a:t> like in this example from IRI-Red Cross. In this example, seasonal forecasts (READY) are used to get ready for a possible emergency situation, monthly forecasts (SET) are used to mobilize and warn the population. Short and medium range forecasts (GO) are used to take action. </a:t>
            </a:r>
            <a:endParaRPr lang="en-GB" dirty="0"/>
          </a:p>
        </p:txBody>
      </p:sp>
      <p:sp>
        <p:nvSpPr>
          <p:cNvPr id="4" name="Slide Number Placeholder 3"/>
          <p:cNvSpPr>
            <a:spLocks noGrp="1"/>
          </p:cNvSpPr>
          <p:nvPr>
            <p:ph type="sldNum" sz="quarter" idx="10"/>
          </p:nvPr>
        </p:nvSpPr>
        <p:spPr/>
        <p:txBody>
          <a:bodyPr/>
          <a:lstStyle/>
          <a:p>
            <a:pPr>
              <a:defRPr/>
            </a:pPr>
            <a:fld id="{FF475DDB-D2EE-B342-A7C3-98CAD91EEEEF}" type="slidenum">
              <a:rPr lang="en-GB" smtClean="0"/>
              <a:pPr>
                <a:defRPr/>
              </a:pPr>
              <a:t>6</a:t>
            </a:fld>
            <a:endParaRPr lang="en-GB"/>
          </a:p>
        </p:txBody>
      </p:sp>
    </p:spTree>
    <p:extLst>
      <p:ext uri="{BB962C8B-B14F-4D97-AF65-F5344CB8AC3E}">
        <p14:creationId xmlns:p14="http://schemas.microsoft.com/office/powerpoint/2010/main" val="3219996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931863" y="765175"/>
            <a:ext cx="4892675" cy="3670300"/>
          </a:xfrm>
          <a:ln/>
        </p:spPr>
      </p:sp>
      <p:sp>
        <p:nvSpPr>
          <p:cNvPr id="50179" name="Rectangle 3"/>
          <p:cNvSpPr>
            <a:spLocks noGrp="1" noChangeArrowheads="1"/>
          </p:cNvSpPr>
          <p:nvPr>
            <p:ph type="body" idx="1"/>
          </p:nvPr>
        </p:nvSpPr>
        <p:spPr>
          <a:xfrm>
            <a:off x="919644" y="4665437"/>
            <a:ext cx="4915797" cy="4437668"/>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105" tIns="46053" rIns="92105" bIns="46053"/>
          <a:lstStyle/>
          <a:p>
            <a:r>
              <a:rPr lang="en-GB" dirty="0" smtClean="0">
                <a:ea typeface="ＭＳ Ｐゴシック" pitchFamily="34" charset="-128"/>
              </a:rPr>
              <a:t>Slide 7: The time range 10 to 30 days is a very difficult time range for weather forecasting. It is not clear if it is an atmospheric initial condition problem as medium-range weather forecasting or if it is a boundary condition problem as seasonal forecasting. Most likely, it is a combination of both. The time range 10 to 30 days is probably too long for the atmosphere to keep a memory of its initial conditions, and too long for the ocean variability to have an impact on the atmospheric circulation. Therefore, for a long time, it was assumed that there was almost no predictability in this time scale. However, two main sources of predictability in this timescale have been discovered in the recent years: </a:t>
            </a:r>
          </a:p>
          <a:p>
            <a:endParaRPr lang="en-GB" dirty="0" smtClean="0">
              <a:ea typeface="ＭＳ Ｐゴシック" pitchFamily="34" charset="-128"/>
            </a:endParaRPr>
          </a:p>
          <a:p>
            <a:pPr marL="164043" indent="-164043">
              <a:buFontTx/>
              <a:buChar char="-"/>
            </a:pPr>
            <a:r>
              <a:rPr lang="en-GB" dirty="0" smtClean="0">
                <a:ea typeface="ＭＳ Ｐゴシック" pitchFamily="34" charset="-128"/>
              </a:rPr>
              <a:t>The Madden-Julian Oscillation (MJO)</a:t>
            </a:r>
          </a:p>
          <a:p>
            <a:r>
              <a:rPr lang="en-GB" dirty="0" smtClean="0">
                <a:ea typeface="ＭＳ Ｐゴシック" pitchFamily="34" charset="-128"/>
              </a:rPr>
              <a:t>- The impact of the stratosphere on the troposphere</a:t>
            </a:r>
          </a:p>
        </p:txBody>
      </p:sp>
    </p:spTree>
    <p:extLst>
      <p:ext uri="{BB962C8B-B14F-4D97-AF65-F5344CB8AC3E}">
        <p14:creationId xmlns:p14="http://schemas.microsoft.com/office/powerpoint/2010/main" val="39475234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ea typeface="ＭＳ Ｐゴシック" pitchFamily="34" charset="-128"/>
              </a:rPr>
              <a:t>Slide 8: Impact of land moisture initialization on the skill of a multi-model ensemble to predict  2-metre temperature and precipitation anomalies for different time ranges (16-30 days, 31-45 days and 46-60 days).</a:t>
            </a:r>
          </a:p>
        </p:txBody>
      </p:sp>
    </p:spTree>
    <p:extLst>
      <p:ext uri="{BB962C8B-B14F-4D97-AF65-F5344CB8AC3E}">
        <p14:creationId xmlns:p14="http://schemas.microsoft.com/office/powerpoint/2010/main" val="38853840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9: A series of images shows the development of the first Stratospheric Sudden Warming monitored by satellite, in early 1979. As the air warms, the winds that normally circle the North Pole </a:t>
            </a:r>
            <a:r>
              <a:rPr lang="en-GB" dirty="0" err="1" smtClean="0"/>
              <a:t>counterclockwise</a:t>
            </a:r>
            <a:r>
              <a:rPr lang="en-GB" dirty="0" smtClean="0"/>
              <a:t> switch direction. The low pressure area over the pole, in blue, distorts and splits. These warming events may affect winter weather patterns on the ground. (Source: Chui and Kunz, 2009, symmetry).</a:t>
            </a:r>
          </a:p>
        </p:txBody>
      </p:sp>
    </p:spTree>
    <p:extLst>
      <p:ext uri="{BB962C8B-B14F-4D97-AF65-F5344CB8AC3E}">
        <p14:creationId xmlns:p14="http://schemas.microsoft.com/office/powerpoint/2010/main" val="38443331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Slide 10: Baldwin et al. (2003) found that the stratospheric polar vortex varies relatively slowly compared to the tropospheric circulation, and that it has an impact on the troposphere. Slide 7 shows the vertical cross section of a composite of 18 weak vortex events as a function of time. This figure displays a propagation from the stratosphere to the lowest levels of the troposphere, well beyond 10 days. This suggests that there is predictability in the monthly timescale. </a:t>
            </a:r>
          </a:p>
        </p:txBody>
      </p:sp>
    </p:spTree>
    <p:extLst>
      <p:ext uri="{BB962C8B-B14F-4D97-AF65-F5344CB8AC3E}">
        <p14:creationId xmlns:p14="http://schemas.microsoft.com/office/powerpoint/2010/main" val="317812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202EC2FD-4D96-9040-8DED-F35F20C87529}"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fr-CH" dirty="0"/>
              <a:t>(IPO </a:t>
            </a:r>
            <a:r>
              <a:rPr lang="fr-CH" dirty="0" err="1"/>
              <a:t>September</a:t>
            </a:r>
            <a:r>
              <a:rPr lang="fr-CH" dirty="0"/>
              <a:t> 2008)3rd Session -- CAS Management Group</a:t>
            </a:r>
            <a:endParaRPr lang="en-US" dirty="0"/>
          </a:p>
        </p:txBody>
      </p:sp>
    </p:spTree>
    <p:extLst>
      <p:ext uri="{BB962C8B-B14F-4D97-AF65-F5344CB8AC3E}">
        <p14:creationId xmlns:p14="http://schemas.microsoft.com/office/powerpoint/2010/main" val="2526297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C419731C-E15C-A64E-AAAA-3DECF361D633}"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3908146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1981200" cy="61722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914400" y="152400"/>
            <a:ext cx="579120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349E6910-EC17-C842-BBE8-10A2A7ADD811}"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39718482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Title 1"/>
          <p:cNvSpPr>
            <a:spLocks noGrp="1"/>
          </p:cNvSpPr>
          <p:nvPr>
            <p:ph type="ctrTitle"/>
          </p:nvPr>
        </p:nvSpPr>
        <p:spPr>
          <a:xfrm>
            <a:off x="685800" y="2130425"/>
            <a:ext cx="7772400" cy="1470025"/>
          </a:xfrm>
        </p:spPr>
        <p:txBody>
          <a:bodyPr/>
          <a:lstStyle>
            <a:lvl1pPr algn="ctr">
              <a:defRPr sz="3600"/>
            </a:lvl1pPr>
          </a:lstStyle>
          <a:p>
            <a:r>
              <a:rPr lang="en-US" smtClean="0"/>
              <a:t>Click to edit Master title style</a:t>
            </a:r>
            <a:endParaRPr lang="en-US" dirty="0"/>
          </a:p>
        </p:txBody>
      </p:sp>
      <p:sp>
        <p:nvSpPr>
          <p:cNvPr id="5" name="Subtitle 2"/>
          <p:cNvSpPr>
            <a:spLocks noGrp="1"/>
          </p:cNvSpPr>
          <p:nvPr>
            <p:ph type="subTitle" idx="1"/>
          </p:nvPr>
        </p:nvSpPr>
        <p:spPr>
          <a:xfrm>
            <a:off x="1371600" y="3886200"/>
            <a:ext cx="6400800" cy="1752600"/>
          </a:xfrm>
          <a:prstGeom prst="rect">
            <a:avLst/>
          </a:prstGeom>
        </p:spPr>
        <p:txBody>
          <a:bodyPr/>
          <a:lstStyle>
            <a:lvl1pPr marL="0" indent="0" algn="ctr">
              <a:buNone/>
              <a:defRPr sz="24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1037917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49166" y="155575"/>
            <a:ext cx="8376138"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68520" y="981075"/>
            <a:ext cx="4353657" cy="53736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62854" y="981075"/>
            <a:ext cx="4353658" cy="26098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62854" y="3743325"/>
            <a:ext cx="4353658" cy="26114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685715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sz="quarter" idx="10"/>
          </p:nvPr>
        </p:nvSpPr>
        <p:spPr>
          <a:ln/>
        </p:spPr>
        <p:txBody>
          <a:bodyPr/>
          <a:lstStyle>
            <a:lvl1pPr>
              <a:defRPr/>
            </a:lvl1pPr>
          </a:lstStyle>
          <a:p>
            <a:pPr>
              <a:defRPr/>
            </a:pPr>
            <a:fld id="{92F22627-927E-C64E-B813-A42AE3C57917}"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2532529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0BE29B40-A37F-144D-9C53-B6C2393F1796}"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3013249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4400" y="1447800"/>
            <a:ext cx="38862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953000" y="1447800"/>
            <a:ext cx="38862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sldNum" sz="quarter" idx="10"/>
          </p:nvPr>
        </p:nvSpPr>
        <p:spPr>
          <a:ln/>
        </p:spPr>
        <p:txBody>
          <a:bodyPr/>
          <a:lstStyle>
            <a:lvl1pPr>
              <a:defRPr/>
            </a:lvl1pPr>
          </a:lstStyle>
          <a:p>
            <a:pPr>
              <a:defRPr/>
            </a:pPr>
            <a:fld id="{249DA9F2-54B4-8744-B591-0A79B1885E33}"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7950098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sldNum" sz="quarter" idx="10"/>
          </p:nvPr>
        </p:nvSpPr>
        <p:spPr>
          <a:ln/>
        </p:spPr>
        <p:txBody>
          <a:bodyPr/>
          <a:lstStyle>
            <a:lvl1pPr>
              <a:defRPr/>
            </a:lvl1pPr>
          </a:lstStyle>
          <a:p>
            <a:pPr>
              <a:defRPr/>
            </a:pPr>
            <a:fld id="{EDB22C2E-AA11-C54E-B3DC-097A1AF23A6A}" type="slidenum">
              <a:rPr lang="en-US"/>
              <a:pPr>
                <a:defRPr/>
              </a:pPr>
              <a:t>‹#›</a:t>
            </a:fld>
            <a:endParaRPr lang="en-US"/>
          </a:p>
        </p:txBody>
      </p:sp>
      <p:sp>
        <p:nvSpPr>
          <p:cNvPr id="8"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1053060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sldNum" sz="quarter" idx="10"/>
          </p:nvPr>
        </p:nvSpPr>
        <p:spPr>
          <a:ln/>
        </p:spPr>
        <p:txBody>
          <a:bodyPr/>
          <a:lstStyle>
            <a:lvl1pPr>
              <a:defRPr/>
            </a:lvl1pPr>
          </a:lstStyle>
          <a:p>
            <a:pPr>
              <a:defRPr/>
            </a:pPr>
            <a:fld id="{FBC62027-4C2B-834E-AD52-26EBE09A2B71}" type="slidenum">
              <a:rPr lang="en-US"/>
              <a:pPr>
                <a:defRPr/>
              </a:pPr>
              <a:t>‹#›</a:t>
            </a:fld>
            <a:endParaRPr lang="en-US"/>
          </a:p>
        </p:txBody>
      </p:sp>
      <p:sp>
        <p:nvSpPr>
          <p:cNvPr id="4"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623855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588D608D-D214-C147-B5B6-EEEAA8D0B8A5}" type="slidenum">
              <a:rPr lang="en-US"/>
              <a:pPr>
                <a:defRPr/>
              </a:pPr>
              <a:t>‹#›</a:t>
            </a:fld>
            <a:endParaRPr lang="en-US"/>
          </a:p>
        </p:txBody>
      </p:sp>
      <p:sp>
        <p:nvSpPr>
          <p:cNvPr id="3"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1479318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8AFF2EF3-AD2F-794F-BE26-24575B5EBC0B}"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1135977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393EF52-A835-834D-BECD-4EB3C0A7D74C}"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fr-CH"/>
              <a:t>(IPO September 2008)3rd Session -- CAS Management Group</a:t>
            </a:r>
            <a:endParaRPr lang="en-US"/>
          </a:p>
        </p:txBody>
      </p:sp>
    </p:spTree>
    <p:extLst>
      <p:ext uri="{BB962C8B-B14F-4D97-AF65-F5344CB8AC3E}">
        <p14:creationId xmlns:p14="http://schemas.microsoft.com/office/powerpoint/2010/main" val="3194726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914400" y="152400"/>
            <a:ext cx="7924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914400" y="1447800"/>
            <a:ext cx="7924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917" name="Rectangle 5"/>
          <p:cNvSpPr>
            <a:spLocks noGrp="1" noChangeArrowheads="1"/>
          </p:cNvSpPr>
          <p:nvPr>
            <p:ph type="sldNum" sz="quarter" idx="4"/>
          </p:nvPr>
        </p:nvSpPr>
        <p:spPr bwMode="auto">
          <a:xfrm>
            <a:off x="6553200" y="6477000"/>
            <a:ext cx="2286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
                <a:srgbClr val="FF0000"/>
              </a:buClr>
              <a:buFont typeface="Wingdings" charset="0"/>
              <a:buNone/>
              <a:defRPr sz="1200">
                <a:solidFill>
                  <a:srgbClr val="2B3853"/>
                </a:solidFill>
                <a:latin typeface="Verdana" charset="0"/>
              </a:defRPr>
            </a:lvl1pPr>
          </a:lstStyle>
          <a:p>
            <a:pPr>
              <a:defRPr/>
            </a:pPr>
            <a:fld id="{2B3D2AC7-3BA4-CE44-BC9F-D0ABB34810A9}" type="slidenum">
              <a:rPr lang="en-US"/>
              <a:pPr>
                <a:defRPr/>
              </a:pPr>
              <a:t>‹#›</a:t>
            </a:fld>
            <a:endParaRPr lang="en-US"/>
          </a:p>
        </p:txBody>
      </p:sp>
      <p:sp>
        <p:nvSpPr>
          <p:cNvPr id="38918" name="Rectangle 6"/>
          <p:cNvSpPr>
            <a:spLocks noGrp="1" noChangeArrowheads="1"/>
          </p:cNvSpPr>
          <p:nvPr>
            <p:ph type="ftr" sz="quarter" idx="3"/>
          </p:nvPr>
        </p:nvSpPr>
        <p:spPr bwMode="auto">
          <a:xfrm>
            <a:off x="914400" y="6513513"/>
            <a:ext cx="54864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buClr>
                <a:srgbClr val="FF0000"/>
              </a:buClr>
              <a:buFont typeface="Wingdings" pitchFamily="2" charset="2"/>
              <a:buNone/>
              <a:defRPr sz="1400">
                <a:solidFill>
                  <a:srgbClr val="43577F"/>
                </a:solidFill>
                <a:latin typeface="Verdana" pitchFamily="34" charset="0"/>
                <a:ea typeface="+mn-ea"/>
                <a:cs typeface="Arial" charset="0"/>
              </a:defRPr>
            </a:lvl1pPr>
          </a:lstStyle>
          <a:p>
            <a:pPr>
              <a:defRPr/>
            </a:pPr>
            <a:endParaRPr lang="en-US" dirty="0"/>
          </a:p>
        </p:txBody>
      </p:sp>
      <p:sp>
        <p:nvSpPr>
          <p:cNvPr id="1031" name="Text Box 9"/>
          <p:cNvSpPr txBox="1">
            <a:spLocks noChangeArrowheads="1"/>
          </p:cNvSpPr>
          <p:nvPr userDrawn="1"/>
        </p:nvSpPr>
        <p:spPr bwMode="auto">
          <a:xfrm rot="-5400000">
            <a:off x="-533400" y="5448300"/>
            <a:ext cx="175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Arial" charset="0"/>
                <a:ea typeface="ＭＳ Ｐゴシック" charset="0"/>
                <a:cs typeface="ＭＳ Ｐゴシック" charset="0"/>
              </a:defRPr>
            </a:lvl1pPr>
            <a:lvl2pPr marL="742950" indent="-285750" eaLnBrk="0" hangingPunct="0">
              <a:defRPr sz="2400">
                <a:solidFill>
                  <a:schemeClr val="bg1"/>
                </a:solidFill>
                <a:latin typeface="Arial" charset="0"/>
                <a:ea typeface="ＭＳ Ｐゴシック" charset="0"/>
              </a:defRPr>
            </a:lvl2pPr>
            <a:lvl3pPr marL="1143000" indent="-228600" eaLnBrk="0" hangingPunct="0">
              <a:defRPr sz="2400">
                <a:solidFill>
                  <a:schemeClr val="bg1"/>
                </a:solidFill>
                <a:latin typeface="Arial" charset="0"/>
                <a:ea typeface="ＭＳ Ｐゴシック" charset="0"/>
              </a:defRPr>
            </a:lvl3pPr>
            <a:lvl4pPr marL="1600200" indent="-228600" eaLnBrk="0" hangingPunct="0">
              <a:defRPr sz="2400">
                <a:solidFill>
                  <a:schemeClr val="bg1"/>
                </a:solidFill>
                <a:latin typeface="Arial" charset="0"/>
                <a:ea typeface="ＭＳ Ｐゴシック" charset="0"/>
              </a:defRPr>
            </a:lvl4pPr>
            <a:lvl5pPr marL="2057400" indent="-228600" eaLnBrk="0" hangingPunct="0">
              <a:defRPr sz="2400">
                <a:solidFill>
                  <a:schemeClr val="bg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bg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bg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bg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bg1"/>
                </a:solidFill>
                <a:latin typeface="Arial" charset="0"/>
                <a:ea typeface="ＭＳ Ｐゴシック" charset="0"/>
              </a:defRPr>
            </a:lvl9pPr>
          </a:lstStyle>
          <a:p>
            <a:pPr eaLnBrk="1" hangingPunct="1">
              <a:spcBef>
                <a:spcPct val="50000"/>
              </a:spcBef>
              <a:defRPr/>
            </a:pPr>
            <a:r>
              <a:rPr lang="en-GB" b="1" smtClean="0"/>
              <a:t>WWRP</a:t>
            </a:r>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7" r:id="rId12"/>
    <p:sldLayoutId id="2147483668" r:id="rId13"/>
  </p:sldLayoutIdLst>
  <p:timing>
    <p:tnLst>
      <p:par>
        <p:cTn id="1" dur="indefinite" restart="never" nodeType="tmRoot"/>
      </p:par>
    </p:tnLst>
  </p:timing>
  <p:hf hdr="0" ftr="0" dt="0"/>
  <p:txStyles>
    <p:titleStyle>
      <a:lvl1pPr algn="ctr" rtl="0" eaLnBrk="0" fontAlgn="base" hangingPunct="0">
        <a:spcBef>
          <a:spcPct val="0"/>
        </a:spcBef>
        <a:spcAft>
          <a:spcPct val="0"/>
        </a:spcAft>
        <a:buClr>
          <a:srgbClr val="FF0000"/>
        </a:buClr>
        <a:buFont typeface="Wingdings" charset="0"/>
        <a:defRPr sz="3600" b="1">
          <a:solidFill>
            <a:srgbClr val="0033CC"/>
          </a:solidFill>
          <a:latin typeface="+mj-lt"/>
          <a:ea typeface="ＭＳ Ｐゴシック" charset="0"/>
          <a:cs typeface="+mj-cs"/>
        </a:defRPr>
      </a:lvl1pPr>
      <a:lvl2pPr algn="ctr" rtl="0" eaLnBrk="0" fontAlgn="base" hangingPunct="0">
        <a:spcBef>
          <a:spcPct val="0"/>
        </a:spcBef>
        <a:spcAft>
          <a:spcPct val="0"/>
        </a:spcAft>
        <a:buClr>
          <a:srgbClr val="FF0000"/>
        </a:buClr>
        <a:buFont typeface="Wingdings" charset="0"/>
        <a:defRPr sz="3600" b="1">
          <a:solidFill>
            <a:srgbClr val="0033CC"/>
          </a:solidFill>
          <a:latin typeface="Arial" charset="0"/>
          <a:ea typeface="ＭＳ Ｐゴシック" charset="0"/>
          <a:cs typeface="Times New Roman" pitchFamily="18" charset="0"/>
        </a:defRPr>
      </a:lvl2pPr>
      <a:lvl3pPr algn="ctr" rtl="0" eaLnBrk="0" fontAlgn="base" hangingPunct="0">
        <a:spcBef>
          <a:spcPct val="0"/>
        </a:spcBef>
        <a:spcAft>
          <a:spcPct val="0"/>
        </a:spcAft>
        <a:buClr>
          <a:srgbClr val="FF0000"/>
        </a:buClr>
        <a:buFont typeface="Wingdings" charset="0"/>
        <a:defRPr sz="3600" b="1">
          <a:solidFill>
            <a:srgbClr val="0033CC"/>
          </a:solidFill>
          <a:latin typeface="Arial" charset="0"/>
          <a:ea typeface="ＭＳ Ｐゴシック" charset="0"/>
          <a:cs typeface="Times New Roman" pitchFamily="18" charset="0"/>
        </a:defRPr>
      </a:lvl3pPr>
      <a:lvl4pPr algn="ctr" rtl="0" eaLnBrk="0" fontAlgn="base" hangingPunct="0">
        <a:spcBef>
          <a:spcPct val="0"/>
        </a:spcBef>
        <a:spcAft>
          <a:spcPct val="0"/>
        </a:spcAft>
        <a:buClr>
          <a:srgbClr val="FF0000"/>
        </a:buClr>
        <a:buFont typeface="Wingdings" charset="0"/>
        <a:defRPr sz="3600" b="1">
          <a:solidFill>
            <a:srgbClr val="0033CC"/>
          </a:solidFill>
          <a:latin typeface="Arial" charset="0"/>
          <a:ea typeface="ＭＳ Ｐゴシック" charset="0"/>
          <a:cs typeface="Times New Roman" pitchFamily="18" charset="0"/>
        </a:defRPr>
      </a:lvl4pPr>
      <a:lvl5pPr algn="ctr" rtl="0" eaLnBrk="0" fontAlgn="base" hangingPunct="0">
        <a:spcBef>
          <a:spcPct val="0"/>
        </a:spcBef>
        <a:spcAft>
          <a:spcPct val="0"/>
        </a:spcAft>
        <a:buClr>
          <a:srgbClr val="FF0000"/>
        </a:buClr>
        <a:buFont typeface="Wingdings" charset="0"/>
        <a:defRPr sz="3600" b="1">
          <a:solidFill>
            <a:srgbClr val="0033CC"/>
          </a:solidFill>
          <a:latin typeface="Arial" charset="0"/>
          <a:ea typeface="ＭＳ Ｐゴシック" charset="0"/>
          <a:cs typeface="Times New Roman" pitchFamily="18" charset="0"/>
        </a:defRPr>
      </a:lvl5pPr>
      <a:lvl6pPr marL="457200" algn="ctr" rtl="0" fontAlgn="base">
        <a:spcBef>
          <a:spcPct val="0"/>
        </a:spcBef>
        <a:spcAft>
          <a:spcPct val="0"/>
        </a:spcAft>
        <a:buClr>
          <a:srgbClr val="FF0000"/>
        </a:buClr>
        <a:buFont typeface="Wingdings" pitchFamily="2" charset="2"/>
        <a:defRPr sz="3600" b="1">
          <a:solidFill>
            <a:srgbClr val="0033CC"/>
          </a:solidFill>
          <a:latin typeface="Arial" charset="0"/>
          <a:cs typeface="Times New Roman" pitchFamily="18" charset="0"/>
        </a:defRPr>
      </a:lvl6pPr>
      <a:lvl7pPr marL="914400" algn="ctr" rtl="0" fontAlgn="base">
        <a:spcBef>
          <a:spcPct val="0"/>
        </a:spcBef>
        <a:spcAft>
          <a:spcPct val="0"/>
        </a:spcAft>
        <a:buClr>
          <a:srgbClr val="FF0000"/>
        </a:buClr>
        <a:buFont typeface="Wingdings" pitchFamily="2" charset="2"/>
        <a:defRPr sz="3600" b="1">
          <a:solidFill>
            <a:srgbClr val="0033CC"/>
          </a:solidFill>
          <a:latin typeface="Arial" charset="0"/>
          <a:cs typeface="Times New Roman" pitchFamily="18" charset="0"/>
        </a:defRPr>
      </a:lvl7pPr>
      <a:lvl8pPr marL="1371600" algn="ctr" rtl="0" fontAlgn="base">
        <a:spcBef>
          <a:spcPct val="0"/>
        </a:spcBef>
        <a:spcAft>
          <a:spcPct val="0"/>
        </a:spcAft>
        <a:buClr>
          <a:srgbClr val="FF0000"/>
        </a:buClr>
        <a:buFont typeface="Wingdings" pitchFamily="2" charset="2"/>
        <a:defRPr sz="3600" b="1">
          <a:solidFill>
            <a:srgbClr val="0033CC"/>
          </a:solidFill>
          <a:latin typeface="Arial" charset="0"/>
          <a:cs typeface="Times New Roman" pitchFamily="18" charset="0"/>
        </a:defRPr>
      </a:lvl8pPr>
      <a:lvl9pPr marL="1828800" algn="ctr" rtl="0" fontAlgn="base">
        <a:spcBef>
          <a:spcPct val="0"/>
        </a:spcBef>
        <a:spcAft>
          <a:spcPct val="0"/>
        </a:spcAft>
        <a:buClr>
          <a:srgbClr val="FF0000"/>
        </a:buClr>
        <a:buFont typeface="Wingdings" pitchFamily="2" charset="2"/>
        <a:defRPr sz="3600" b="1">
          <a:solidFill>
            <a:srgbClr val="0033CC"/>
          </a:solidFill>
          <a:latin typeface="Arial" charset="0"/>
          <a:cs typeface="Times New Roman" pitchFamily="18" charset="0"/>
        </a:defRPr>
      </a:lvl9pPr>
    </p:titleStyle>
    <p:bodyStyle>
      <a:lvl1pPr marL="342900" indent="-342900" algn="l" rtl="0" eaLnBrk="0" fontAlgn="base" hangingPunct="0">
        <a:spcBef>
          <a:spcPct val="20000"/>
        </a:spcBef>
        <a:spcAft>
          <a:spcPct val="0"/>
        </a:spcAft>
        <a:buClr>
          <a:srgbClr val="0033CC"/>
        </a:buClr>
        <a:buSzPct val="130000"/>
        <a:buFont typeface="Wingdings" charset="0"/>
        <a:buChar char="§"/>
        <a:defRPr sz="2400">
          <a:solidFill>
            <a:srgbClr val="0033CC"/>
          </a:solidFill>
          <a:latin typeface="+mn-lt"/>
          <a:ea typeface="ＭＳ Ｐゴシック" charset="0"/>
          <a:cs typeface="+mn-cs"/>
        </a:defRPr>
      </a:lvl1pPr>
      <a:lvl2pPr marL="742950" indent="-285750" algn="l" rtl="0" eaLnBrk="0" fontAlgn="base" hangingPunct="0">
        <a:spcBef>
          <a:spcPct val="20000"/>
        </a:spcBef>
        <a:spcAft>
          <a:spcPct val="0"/>
        </a:spcAft>
        <a:buClr>
          <a:srgbClr val="0033CC"/>
        </a:buClr>
        <a:buFont typeface="Wingdings" charset="0"/>
        <a:buChar char="Ø"/>
        <a:defRPr sz="2400">
          <a:solidFill>
            <a:srgbClr val="0033CC"/>
          </a:solidFill>
          <a:latin typeface="+mn-lt"/>
          <a:ea typeface="Times New Roman" charset="0"/>
          <a:cs typeface="+mn-cs"/>
        </a:defRPr>
      </a:lvl2pPr>
      <a:lvl3pPr marL="1143000" indent="-228600" algn="l" rtl="0" eaLnBrk="0" fontAlgn="base" hangingPunct="0">
        <a:spcBef>
          <a:spcPct val="20000"/>
        </a:spcBef>
        <a:spcAft>
          <a:spcPct val="0"/>
        </a:spcAft>
        <a:buClr>
          <a:srgbClr val="FF0000"/>
        </a:buClr>
        <a:buFont typeface="Wingdings" charset="0"/>
        <a:buChar char="Ø"/>
        <a:defRPr>
          <a:solidFill>
            <a:srgbClr val="43577F"/>
          </a:solidFill>
          <a:latin typeface="+mn-lt"/>
          <a:ea typeface="Times New Roman" charset="0"/>
          <a:cs typeface="+mn-cs"/>
        </a:defRPr>
      </a:lvl3pPr>
      <a:lvl4pPr marL="1600200" indent="-228600" algn="l" rtl="0" eaLnBrk="0" fontAlgn="base" hangingPunct="0">
        <a:spcBef>
          <a:spcPct val="20000"/>
        </a:spcBef>
        <a:spcAft>
          <a:spcPct val="0"/>
        </a:spcAft>
        <a:buClr>
          <a:srgbClr val="FF0000"/>
        </a:buClr>
        <a:buFont typeface="Wingdings" charset="0"/>
        <a:buChar char="Ø"/>
        <a:defRPr sz="1600">
          <a:solidFill>
            <a:srgbClr val="43577F"/>
          </a:solidFill>
          <a:latin typeface="+mn-lt"/>
          <a:ea typeface="Times New Roman" charset="0"/>
          <a:cs typeface="+mn-cs"/>
        </a:defRPr>
      </a:lvl4pPr>
      <a:lvl5pPr marL="2057400" indent="-228600" algn="l" rtl="0" eaLnBrk="0" fontAlgn="base" hangingPunct="0">
        <a:spcBef>
          <a:spcPct val="20000"/>
        </a:spcBef>
        <a:spcAft>
          <a:spcPct val="0"/>
        </a:spcAft>
        <a:buClr>
          <a:srgbClr val="FF0000"/>
        </a:buClr>
        <a:buFont typeface="Wingdings" charset="0"/>
        <a:buChar char="Ø"/>
        <a:defRPr sz="1600">
          <a:solidFill>
            <a:srgbClr val="43577F"/>
          </a:solidFill>
          <a:latin typeface="+mn-lt"/>
          <a:ea typeface="Times New Roman" charset="0"/>
          <a:cs typeface="+mn-cs"/>
        </a:defRPr>
      </a:lvl5pPr>
      <a:lvl6pPr marL="2514600" indent="-228600" algn="l" rtl="0" fontAlgn="base">
        <a:spcBef>
          <a:spcPct val="20000"/>
        </a:spcBef>
        <a:spcAft>
          <a:spcPct val="0"/>
        </a:spcAft>
        <a:buClr>
          <a:srgbClr val="FF0000"/>
        </a:buClr>
        <a:buFont typeface="Wingdings" pitchFamily="2" charset="2"/>
        <a:buChar char="Ø"/>
        <a:defRPr sz="1600">
          <a:solidFill>
            <a:srgbClr val="43577F"/>
          </a:solidFill>
          <a:latin typeface="+mn-lt"/>
          <a:cs typeface="+mn-cs"/>
        </a:defRPr>
      </a:lvl6pPr>
      <a:lvl7pPr marL="2971800" indent="-228600" algn="l" rtl="0" fontAlgn="base">
        <a:spcBef>
          <a:spcPct val="20000"/>
        </a:spcBef>
        <a:spcAft>
          <a:spcPct val="0"/>
        </a:spcAft>
        <a:buClr>
          <a:srgbClr val="FF0000"/>
        </a:buClr>
        <a:buFont typeface="Wingdings" pitchFamily="2" charset="2"/>
        <a:buChar char="Ø"/>
        <a:defRPr sz="1600">
          <a:solidFill>
            <a:srgbClr val="43577F"/>
          </a:solidFill>
          <a:latin typeface="+mn-lt"/>
          <a:cs typeface="+mn-cs"/>
        </a:defRPr>
      </a:lvl7pPr>
      <a:lvl8pPr marL="3429000" indent="-228600" algn="l" rtl="0" fontAlgn="base">
        <a:spcBef>
          <a:spcPct val="20000"/>
        </a:spcBef>
        <a:spcAft>
          <a:spcPct val="0"/>
        </a:spcAft>
        <a:buClr>
          <a:srgbClr val="FF0000"/>
        </a:buClr>
        <a:buFont typeface="Wingdings" pitchFamily="2" charset="2"/>
        <a:buChar char="Ø"/>
        <a:defRPr sz="1600">
          <a:solidFill>
            <a:srgbClr val="43577F"/>
          </a:solidFill>
          <a:latin typeface="+mn-lt"/>
          <a:cs typeface="+mn-cs"/>
        </a:defRPr>
      </a:lvl8pPr>
      <a:lvl9pPr marL="3886200" indent="-228600" algn="l" rtl="0" fontAlgn="base">
        <a:spcBef>
          <a:spcPct val="20000"/>
        </a:spcBef>
        <a:spcAft>
          <a:spcPct val="0"/>
        </a:spcAft>
        <a:buClr>
          <a:srgbClr val="FF0000"/>
        </a:buClr>
        <a:buFont typeface="Wingdings" pitchFamily="2" charset="2"/>
        <a:buChar char="Ø"/>
        <a:defRPr sz="1600">
          <a:solidFill>
            <a:srgbClr val="43577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srh.noaa.gov/images/mfl/news/SnowSouthFlorida35th.pdf"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image" Target="../media/image28.emf"/><Relationship Id="rId5" Type="http://schemas.openxmlformats.org/officeDocument/2006/relationships/image" Target="../media/image27.emf"/><Relationship Id="rId4" Type="http://schemas.openxmlformats.org/officeDocument/2006/relationships/image" Target="../media/image26.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4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46.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pn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55.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47.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67.png"/><Relationship Id="rId18" Type="http://schemas.openxmlformats.org/officeDocument/2006/relationships/image" Target="../media/image72.png"/><Relationship Id="rId26" Type="http://schemas.openxmlformats.org/officeDocument/2006/relationships/image" Target="../media/image80.png"/><Relationship Id="rId3" Type="http://schemas.openxmlformats.org/officeDocument/2006/relationships/image" Target="../media/image57.png"/><Relationship Id="rId21" Type="http://schemas.openxmlformats.org/officeDocument/2006/relationships/image" Target="../media/image75.png"/><Relationship Id="rId7" Type="http://schemas.openxmlformats.org/officeDocument/2006/relationships/image" Target="../media/image61.png"/><Relationship Id="rId12" Type="http://schemas.openxmlformats.org/officeDocument/2006/relationships/image" Target="../media/image66.png"/><Relationship Id="rId17" Type="http://schemas.openxmlformats.org/officeDocument/2006/relationships/image" Target="../media/image71.png"/><Relationship Id="rId25" Type="http://schemas.openxmlformats.org/officeDocument/2006/relationships/image" Target="../media/image79.png"/><Relationship Id="rId2" Type="http://schemas.openxmlformats.org/officeDocument/2006/relationships/notesSlide" Target="../notesSlides/notesSlide43.xml"/><Relationship Id="rId16" Type="http://schemas.openxmlformats.org/officeDocument/2006/relationships/image" Target="../media/image70.png"/><Relationship Id="rId20" Type="http://schemas.openxmlformats.org/officeDocument/2006/relationships/image" Target="../media/image74.png"/><Relationship Id="rId1" Type="http://schemas.openxmlformats.org/officeDocument/2006/relationships/slideLayout" Target="../slideLayouts/slideLayout1.xml"/><Relationship Id="rId6" Type="http://schemas.openxmlformats.org/officeDocument/2006/relationships/image" Target="../media/image60.png"/><Relationship Id="rId11" Type="http://schemas.openxmlformats.org/officeDocument/2006/relationships/image" Target="../media/image65.png"/><Relationship Id="rId24" Type="http://schemas.openxmlformats.org/officeDocument/2006/relationships/image" Target="../media/image78.png"/><Relationship Id="rId5" Type="http://schemas.openxmlformats.org/officeDocument/2006/relationships/image" Target="../media/image59.png"/><Relationship Id="rId15" Type="http://schemas.openxmlformats.org/officeDocument/2006/relationships/image" Target="../media/image69.png"/><Relationship Id="rId23" Type="http://schemas.openxmlformats.org/officeDocument/2006/relationships/image" Target="../media/image77.png"/><Relationship Id="rId10" Type="http://schemas.openxmlformats.org/officeDocument/2006/relationships/image" Target="../media/image64.png"/><Relationship Id="rId19" Type="http://schemas.openxmlformats.org/officeDocument/2006/relationships/image" Target="../media/image73.png"/><Relationship Id="rId4" Type="http://schemas.openxmlformats.org/officeDocument/2006/relationships/image" Target="../media/image58.png"/><Relationship Id="rId9" Type="http://schemas.openxmlformats.org/officeDocument/2006/relationships/image" Target="../media/image63.png"/><Relationship Id="rId14" Type="http://schemas.openxmlformats.org/officeDocument/2006/relationships/image" Target="../media/image68.png"/><Relationship Id="rId22" Type="http://schemas.openxmlformats.org/officeDocument/2006/relationships/image" Target="../media/image76.png"/><Relationship Id="rId27" Type="http://schemas.openxmlformats.org/officeDocument/2006/relationships/image" Target="../media/image81.png"/></Relationships>
</file>

<file path=ppt/slides/_rels/slide4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image" Target="../media/image83.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6"/>
          <p:cNvSpPr txBox="1">
            <a:spLocks noChangeArrowheads="1"/>
          </p:cNvSpPr>
          <p:nvPr/>
        </p:nvSpPr>
        <p:spPr bwMode="auto">
          <a:xfrm>
            <a:off x="280719" y="1628775"/>
            <a:ext cx="85972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nSpc>
                <a:spcPct val="150000"/>
              </a:lnSpc>
            </a:pPr>
            <a:r>
              <a:rPr lang="en-GB" sz="3200" b="0" i="1" dirty="0" smtClean="0">
                <a:solidFill>
                  <a:schemeClr val="accent2">
                    <a:lumMod val="75000"/>
                  </a:schemeClr>
                </a:solidFill>
              </a:rPr>
              <a:t>The Monthly Forecast system  </a:t>
            </a:r>
            <a:r>
              <a:rPr lang="en-GB" sz="3200" b="0" i="1" dirty="0">
                <a:solidFill>
                  <a:schemeClr val="accent2">
                    <a:lumMod val="75000"/>
                  </a:schemeClr>
                </a:solidFill>
              </a:rPr>
              <a:t>at </a:t>
            </a:r>
            <a:r>
              <a:rPr lang="en-GB" sz="3200" b="0" i="1" dirty="0" smtClean="0">
                <a:solidFill>
                  <a:schemeClr val="accent2">
                    <a:lumMod val="75000"/>
                  </a:schemeClr>
                </a:solidFill>
              </a:rPr>
              <a:t>ECMWF</a:t>
            </a:r>
            <a:endParaRPr lang="en-GB" sz="3200" b="0" i="1" dirty="0">
              <a:solidFill>
                <a:schemeClr val="accent2">
                  <a:lumMod val="75000"/>
                </a:schemeClr>
              </a:solidFill>
            </a:endParaRPr>
          </a:p>
        </p:txBody>
      </p:sp>
      <p:sp>
        <p:nvSpPr>
          <p:cNvPr id="2051" name="Text Box 7"/>
          <p:cNvSpPr txBox="1">
            <a:spLocks noChangeArrowheads="1"/>
          </p:cNvSpPr>
          <p:nvPr/>
        </p:nvSpPr>
        <p:spPr bwMode="auto">
          <a:xfrm>
            <a:off x="783982" y="4767264"/>
            <a:ext cx="790868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r" eaLnBrk="1" hangingPunct="1"/>
            <a:r>
              <a:rPr lang="en-GB" b="0">
                <a:solidFill>
                  <a:schemeClr val="accent1"/>
                </a:solidFill>
                <a:latin typeface="AvantGarde Md BT" pitchFamily="34" charset="0"/>
              </a:rPr>
              <a:t>                                                 </a:t>
            </a:r>
            <a:r>
              <a:rPr lang="en-GB" b="0"/>
              <a:t>Fr</a:t>
            </a:r>
            <a:r>
              <a:rPr lang="en-US" b="0"/>
              <a:t>é</a:t>
            </a:r>
            <a:r>
              <a:rPr lang="en-GB" b="0"/>
              <a:t>d</a:t>
            </a:r>
            <a:r>
              <a:rPr lang="en-US" b="0"/>
              <a:t>é</a:t>
            </a:r>
            <a:r>
              <a:rPr lang="en-GB" b="0"/>
              <a:t>ric Vitart</a:t>
            </a:r>
          </a:p>
          <a:p>
            <a:pPr algn="r" eaLnBrk="1" hangingPunct="1"/>
            <a:r>
              <a:rPr lang="en-GB" b="0"/>
              <a:t>   </a:t>
            </a:r>
            <a:r>
              <a:rPr lang="en-GB" sz="1800" b="0"/>
              <a:t> European Centre for Medium-Range Weather Forecasts</a:t>
            </a:r>
            <a:endParaRPr lang="en-GB" b="0"/>
          </a:p>
        </p:txBody>
      </p:sp>
    </p:spTree>
    <p:extLst>
      <p:ext uri="{BB962C8B-B14F-4D97-AF65-F5344CB8AC3E}">
        <p14:creationId xmlns:p14="http://schemas.microsoft.com/office/powerpoint/2010/main" val="31161792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descr="dumm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1" y="1981201"/>
            <a:ext cx="8058150" cy="344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Text Box 4"/>
          <p:cNvSpPr txBox="1">
            <a:spLocks noChangeArrowheads="1"/>
          </p:cNvSpPr>
          <p:nvPr/>
        </p:nvSpPr>
        <p:spPr bwMode="auto">
          <a:xfrm>
            <a:off x="5257800" y="5638800"/>
            <a:ext cx="3124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r" eaLnBrk="1" hangingPunct="1">
              <a:spcBef>
                <a:spcPct val="50000"/>
              </a:spcBef>
            </a:pPr>
            <a:r>
              <a:rPr lang="en-GB" sz="1600">
                <a:latin typeface="Helvetica" pitchFamily="34" charset="0"/>
              </a:rPr>
              <a:t>Baldwin and Dunkerton, 2001</a:t>
            </a:r>
          </a:p>
        </p:txBody>
      </p:sp>
      <p:sp>
        <p:nvSpPr>
          <p:cNvPr id="8196" name="Text Box 5"/>
          <p:cNvSpPr txBox="1">
            <a:spLocks noChangeArrowheads="1"/>
          </p:cNvSpPr>
          <p:nvPr/>
        </p:nvSpPr>
        <p:spPr bwMode="auto">
          <a:xfrm>
            <a:off x="304800" y="174626"/>
            <a:ext cx="764344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b="0" i="1" dirty="0">
                <a:solidFill>
                  <a:schemeClr val="accent2"/>
                </a:solidFill>
              </a:rPr>
              <a:t>Stratospheric influence on the troposphere?</a:t>
            </a:r>
          </a:p>
        </p:txBody>
      </p:sp>
    </p:spTree>
    <p:extLst>
      <p:ext uri="{BB962C8B-B14F-4D97-AF65-F5344CB8AC3E}">
        <p14:creationId xmlns:p14="http://schemas.microsoft.com/office/powerpoint/2010/main" val="26661335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045069" y="3246081"/>
            <a:ext cx="9144000" cy="794266"/>
          </a:xfrm>
        </p:spPr>
        <p:txBody>
          <a:bodyPr lIns="18000" rIns="18000"/>
          <a:lstStyle/>
          <a:p>
            <a:r>
              <a:rPr lang="en-GB" sz="2000" b="1" dirty="0" smtClean="0">
                <a:latin typeface="Arial" charset="0"/>
              </a:rPr>
              <a:t>Z1000 Response </a:t>
            </a:r>
            <a:br>
              <a:rPr lang="en-GB" sz="2000" b="1" dirty="0" smtClean="0">
                <a:latin typeface="Arial" charset="0"/>
              </a:rPr>
            </a:br>
            <a:r>
              <a:rPr lang="en-GB" sz="2000" b="1" dirty="0" smtClean="0">
                <a:latin typeface="Arial" charset="0"/>
              </a:rPr>
              <a:t>(Weak vortex-CTL)</a:t>
            </a:r>
          </a:p>
        </p:txBody>
      </p:sp>
      <p:pic>
        <p:nvPicPr>
          <p:cNvPr id="9219" name="Picture 3" descr="dummy"/>
          <p:cNvPicPr>
            <a:picLocks noChangeAspect="1" noChangeArrowheads="1"/>
          </p:cNvPicPr>
          <p:nvPr/>
        </p:nvPicPr>
        <p:blipFill>
          <a:blip r:embed="rId3" cstate="email">
            <a:extLst>
              <a:ext uri="{28A0092B-C50C-407E-A947-70E740481C1C}">
                <a14:useLocalDpi xmlns:a14="http://schemas.microsoft.com/office/drawing/2010/main" val="0"/>
              </a:ext>
            </a:extLst>
          </a:blip>
          <a:srcRect t="2873"/>
          <a:stretch>
            <a:fillRect/>
          </a:stretch>
        </p:blipFill>
        <p:spPr bwMode="auto">
          <a:xfrm>
            <a:off x="0" y="998538"/>
            <a:ext cx="6090138" cy="520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 Box 4"/>
          <p:cNvSpPr txBox="1">
            <a:spLocks noChangeArrowheads="1"/>
          </p:cNvSpPr>
          <p:nvPr/>
        </p:nvSpPr>
        <p:spPr bwMode="auto">
          <a:xfrm>
            <a:off x="1713035" y="1031876"/>
            <a:ext cx="945772" cy="2462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eaLnBrk="1" hangingPunct="1"/>
            <a:r>
              <a:rPr lang="en-GB" sz="1600">
                <a:latin typeface="Arial" charset="0"/>
              </a:rPr>
              <a:t>D+1-D+10</a:t>
            </a:r>
          </a:p>
        </p:txBody>
      </p:sp>
      <p:sp>
        <p:nvSpPr>
          <p:cNvPr id="9221" name="Text Box 5"/>
          <p:cNvSpPr txBox="1">
            <a:spLocks noChangeArrowheads="1"/>
          </p:cNvSpPr>
          <p:nvPr/>
        </p:nvSpPr>
        <p:spPr bwMode="auto">
          <a:xfrm>
            <a:off x="4799135" y="1031876"/>
            <a:ext cx="1049215" cy="2444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eaLnBrk="1" hangingPunct="1"/>
            <a:r>
              <a:rPr lang="en-GB" sz="1600">
                <a:latin typeface="Arial" charset="0"/>
              </a:rPr>
              <a:t>D+11-D+20</a:t>
            </a:r>
          </a:p>
        </p:txBody>
      </p:sp>
      <p:sp>
        <p:nvSpPr>
          <p:cNvPr id="9222" name="Text Box 6"/>
          <p:cNvSpPr txBox="1">
            <a:spLocks noChangeArrowheads="1"/>
          </p:cNvSpPr>
          <p:nvPr/>
        </p:nvSpPr>
        <p:spPr bwMode="auto">
          <a:xfrm>
            <a:off x="1713035" y="3794126"/>
            <a:ext cx="1059585" cy="2462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eaLnBrk="1" hangingPunct="1"/>
            <a:r>
              <a:rPr lang="en-GB" sz="1600">
                <a:latin typeface="Arial" charset="0"/>
              </a:rPr>
              <a:t>D+21-D+30</a:t>
            </a:r>
          </a:p>
        </p:txBody>
      </p:sp>
      <p:sp>
        <p:nvSpPr>
          <p:cNvPr id="9223" name="Text Box 7"/>
          <p:cNvSpPr txBox="1">
            <a:spLocks noChangeArrowheads="1"/>
          </p:cNvSpPr>
          <p:nvPr/>
        </p:nvSpPr>
        <p:spPr bwMode="auto">
          <a:xfrm>
            <a:off x="4799135" y="3794126"/>
            <a:ext cx="1059585" cy="2462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eaLnBrk="1" hangingPunct="1"/>
            <a:r>
              <a:rPr lang="en-GB" sz="1600">
                <a:latin typeface="Arial" charset="0"/>
              </a:rPr>
              <a:t>D+31-D+40</a:t>
            </a:r>
          </a:p>
        </p:txBody>
      </p:sp>
      <p:sp>
        <p:nvSpPr>
          <p:cNvPr id="9224" name="Rectangle 8"/>
          <p:cNvSpPr>
            <a:spLocks noChangeArrowheads="1"/>
          </p:cNvSpPr>
          <p:nvPr/>
        </p:nvSpPr>
        <p:spPr bwMode="auto">
          <a:xfrm>
            <a:off x="152400" y="3474244"/>
            <a:ext cx="6071088" cy="254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9226" name="Rectangle 10"/>
          <p:cNvSpPr>
            <a:spLocks noChangeArrowheads="1"/>
          </p:cNvSpPr>
          <p:nvPr/>
        </p:nvSpPr>
        <p:spPr bwMode="auto">
          <a:xfrm>
            <a:off x="750277" y="233363"/>
            <a:ext cx="63949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spcBef>
                <a:spcPct val="50000"/>
              </a:spcBef>
            </a:pPr>
            <a:r>
              <a:rPr lang="en-GB" b="0"/>
              <a:t>Stratospheric influence on the troposphere?</a:t>
            </a:r>
          </a:p>
        </p:txBody>
      </p:sp>
      <p:sp>
        <p:nvSpPr>
          <p:cNvPr id="11" name="Text Box 5"/>
          <p:cNvSpPr txBox="1">
            <a:spLocks noChangeArrowheads="1"/>
          </p:cNvSpPr>
          <p:nvPr/>
        </p:nvSpPr>
        <p:spPr bwMode="auto">
          <a:xfrm>
            <a:off x="0" y="188913"/>
            <a:ext cx="828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b="0" i="1" dirty="0">
                <a:solidFill>
                  <a:schemeClr val="accent2"/>
                </a:solidFill>
              </a:rPr>
              <a:t>Stratospheric influence on the troposphere?</a:t>
            </a:r>
          </a:p>
        </p:txBody>
      </p:sp>
      <p:sp>
        <p:nvSpPr>
          <p:cNvPr id="12" name="Text Box 4"/>
          <p:cNvSpPr txBox="1">
            <a:spLocks noChangeArrowheads="1"/>
          </p:cNvSpPr>
          <p:nvPr/>
        </p:nvSpPr>
        <p:spPr bwMode="auto">
          <a:xfrm>
            <a:off x="5668107" y="6373018"/>
            <a:ext cx="295421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a:spcBef>
                <a:spcPct val="50000"/>
              </a:spcBef>
            </a:pPr>
            <a:r>
              <a:rPr lang="en-GB" sz="1800" b="0">
                <a:latin typeface="Helvetica" pitchFamily="34" charset="0"/>
              </a:rPr>
              <a:t>From T. Jung et al 2005</a:t>
            </a:r>
          </a:p>
        </p:txBody>
      </p:sp>
    </p:spTree>
    <p:extLst>
      <p:ext uri="{BB962C8B-B14F-4D97-AF65-F5344CB8AC3E}">
        <p14:creationId xmlns:p14="http://schemas.microsoft.com/office/powerpoint/2010/main" val="34866991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553200" y="6477000"/>
            <a:ext cx="2286000" cy="228600"/>
          </a:xfrm>
          <a:prstGeom prst="rect">
            <a:avLst/>
          </a:prstGeom>
        </p:spPr>
        <p:txBody>
          <a:bodyPr/>
          <a:lstStyle/>
          <a:p>
            <a:pPr>
              <a:defRPr/>
            </a:pPr>
            <a:fld id="{92F22627-927E-C64E-B813-A42AE3C57917}" type="slidenum">
              <a:rPr lang="en-US" smtClean="0"/>
              <a:pPr>
                <a:defRPr/>
              </a:pPr>
              <a:t>12</a:t>
            </a:fld>
            <a:endParaRPr lang="en-US"/>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22818" t="15747" r="21479" b="22314"/>
          <a:stretch/>
        </p:blipFill>
        <p:spPr>
          <a:xfrm>
            <a:off x="1874520" y="1234440"/>
            <a:ext cx="3555569" cy="5116551"/>
          </a:xfrm>
          <a:prstGeom prst="rect">
            <a:avLst/>
          </a:prstGeom>
        </p:spPr>
      </p:pic>
      <p:sp>
        <p:nvSpPr>
          <p:cNvPr id="7" name="TextBox 6"/>
          <p:cNvSpPr txBox="1"/>
          <p:nvPr/>
        </p:nvSpPr>
        <p:spPr>
          <a:xfrm>
            <a:off x="5539740" y="5916531"/>
            <a:ext cx="3276600" cy="400110"/>
          </a:xfrm>
          <a:prstGeom prst="rect">
            <a:avLst/>
          </a:prstGeom>
          <a:noFill/>
        </p:spPr>
        <p:txBody>
          <a:bodyPr wrap="square" rtlCol="0">
            <a:spAutoFit/>
          </a:bodyPr>
          <a:lstStyle/>
          <a:p>
            <a:r>
              <a:rPr lang="en-GB" sz="2000" i="1" dirty="0" smtClean="0">
                <a:solidFill>
                  <a:schemeClr val="tx1"/>
                </a:solidFill>
              </a:rPr>
              <a:t>From </a:t>
            </a:r>
            <a:r>
              <a:rPr lang="en-GB" sz="2000" i="1" dirty="0" err="1" smtClean="0">
                <a:solidFill>
                  <a:schemeClr val="tx1"/>
                </a:solidFill>
              </a:rPr>
              <a:t>Tripathi</a:t>
            </a:r>
            <a:r>
              <a:rPr lang="en-GB" sz="2000" i="1" dirty="0" smtClean="0">
                <a:solidFill>
                  <a:schemeClr val="tx1"/>
                </a:solidFill>
              </a:rPr>
              <a:t> et al. (2015)</a:t>
            </a:r>
            <a:endParaRPr lang="en-GB" sz="2000" i="1" dirty="0">
              <a:solidFill>
                <a:schemeClr val="tx1"/>
              </a:solidFill>
            </a:endParaRPr>
          </a:p>
        </p:txBody>
      </p:sp>
      <p:sp>
        <p:nvSpPr>
          <p:cNvPr id="3" name="TextBox 2"/>
          <p:cNvSpPr txBox="1"/>
          <p:nvPr/>
        </p:nvSpPr>
        <p:spPr>
          <a:xfrm>
            <a:off x="685800" y="803255"/>
            <a:ext cx="6492240" cy="461665"/>
          </a:xfrm>
          <a:prstGeom prst="rect">
            <a:avLst/>
          </a:prstGeom>
          <a:noFill/>
        </p:spPr>
        <p:txBody>
          <a:bodyPr wrap="square" rtlCol="0">
            <a:spAutoFit/>
          </a:bodyPr>
          <a:lstStyle/>
          <a:p>
            <a:r>
              <a:rPr lang="en-GB" dirty="0"/>
              <a:t>Impact of SSWs on forecast skill scores</a:t>
            </a:r>
          </a:p>
        </p:txBody>
      </p:sp>
      <p:sp>
        <p:nvSpPr>
          <p:cNvPr id="5" name="Title 4"/>
          <p:cNvSpPr>
            <a:spLocks noGrp="1"/>
          </p:cNvSpPr>
          <p:nvPr>
            <p:ph type="title"/>
          </p:nvPr>
        </p:nvSpPr>
        <p:spPr>
          <a:xfrm>
            <a:off x="457200" y="121920"/>
            <a:ext cx="7924800" cy="1143000"/>
          </a:xfrm>
        </p:spPr>
        <p:txBody>
          <a:bodyPr/>
          <a:lstStyle/>
          <a:p>
            <a:r>
              <a:rPr lang="en-GB" sz="2800" b="0" dirty="0" smtClean="0"/>
              <a:t>Impact of SSWs on skill scores</a:t>
            </a:r>
            <a:endParaRPr lang="en-GB" sz="2800" b="0" dirty="0"/>
          </a:p>
        </p:txBody>
      </p:sp>
    </p:spTree>
    <p:extLst>
      <p:ext uri="{BB962C8B-B14F-4D97-AF65-F5344CB8AC3E}">
        <p14:creationId xmlns:p14="http://schemas.microsoft.com/office/powerpoint/2010/main" val="9158799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FBC62027-4C2B-834E-AD52-26EBE09A2B71}" type="slidenum">
              <a:rPr lang="en-US" smtClean="0"/>
              <a:pPr>
                <a:defRPr/>
              </a:pPr>
              <a:t>13</a:t>
            </a:fld>
            <a:endParaRPr lang="en-US"/>
          </a:p>
        </p:txBody>
      </p:sp>
      <p:sp>
        <p:nvSpPr>
          <p:cNvPr id="4" name="Title 1"/>
          <p:cNvSpPr>
            <a:spLocks noGrp="1"/>
          </p:cNvSpPr>
          <p:nvPr>
            <p:ph type="title"/>
          </p:nvPr>
        </p:nvSpPr>
        <p:spPr/>
        <p:txBody>
          <a:bodyPr/>
          <a:lstStyle/>
          <a:p>
            <a:r>
              <a:rPr lang="en-GB" dirty="0" err="1" smtClean="0"/>
              <a:t>Rossby</a:t>
            </a:r>
            <a:r>
              <a:rPr lang="en-GB" dirty="0" smtClean="0"/>
              <a:t> Wave Packets</a:t>
            </a:r>
            <a:endParaRPr lang="en-GB" dirty="0"/>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 y="1479998"/>
            <a:ext cx="8001000" cy="5141782"/>
          </a:xfrm>
          <a:prstGeom prst="rect">
            <a:avLst/>
          </a:prstGeom>
        </p:spPr>
      </p:pic>
    </p:spTree>
    <p:extLst>
      <p:ext uri="{BB962C8B-B14F-4D97-AF65-F5344CB8AC3E}">
        <p14:creationId xmlns:p14="http://schemas.microsoft.com/office/powerpoint/2010/main" val="23434172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Rossby</a:t>
            </a:r>
            <a:r>
              <a:rPr lang="en-GB" dirty="0" smtClean="0"/>
              <a:t> Wave Packets</a:t>
            </a:r>
            <a:endParaRPr lang="en-GB" dirty="0"/>
          </a:p>
        </p:txBody>
      </p:sp>
      <p:sp>
        <p:nvSpPr>
          <p:cNvPr id="3" name="Slide Number Placeholder 2"/>
          <p:cNvSpPr>
            <a:spLocks noGrp="1"/>
          </p:cNvSpPr>
          <p:nvPr>
            <p:ph type="sldNum" sz="quarter" idx="10"/>
          </p:nvPr>
        </p:nvSpPr>
        <p:spPr/>
        <p:txBody>
          <a:bodyPr/>
          <a:lstStyle/>
          <a:p>
            <a:pPr>
              <a:defRPr/>
            </a:pPr>
            <a:fld id="{FBC62027-4C2B-834E-AD52-26EBE09A2B71}" type="slidenum">
              <a:rPr lang="en-US" smtClean="0"/>
              <a:pPr>
                <a:defRPr/>
              </a:pPr>
              <a:t>14</a:t>
            </a:fld>
            <a:endParaRPr lang="en-US"/>
          </a:p>
        </p:txBody>
      </p:sp>
      <p:pic>
        <p:nvPicPr>
          <p:cNvPr id="4" name="Picture 3"/>
          <p:cNvPicPr/>
          <p:nvPr/>
        </p:nvPicPr>
        <p:blipFill rotWithShape="1">
          <a:blip r:embed="rId3" cstate="email">
            <a:extLst>
              <a:ext uri="{28A0092B-C50C-407E-A947-70E740481C1C}">
                <a14:useLocalDpi xmlns:a14="http://schemas.microsoft.com/office/drawing/2010/main" val="0"/>
              </a:ext>
            </a:extLst>
          </a:blip>
          <a:srcRect t="-776" b="49744"/>
          <a:stretch/>
        </p:blipFill>
        <p:spPr>
          <a:xfrm>
            <a:off x="228600" y="2133600"/>
            <a:ext cx="4191000" cy="3657600"/>
          </a:xfrm>
          <a:prstGeom prst="rect">
            <a:avLst/>
          </a:prstGeom>
        </p:spPr>
      </p:pic>
      <p:pic>
        <p:nvPicPr>
          <p:cNvPr id="5" name="Picture 4"/>
          <p:cNvPicPr/>
          <p:nvPr/>
        </p:nvPicPr>
        <p:blipFill rotWithShape="1">
          <a:blip r:embed="rId4" cstate="email">
            <a:extLst>
              <a:ext uri="{28A0092B-C50C-407E-A947-70E740481C1C}">
                <a14:useLocalDpi xmlns:a14="http://schemas.microsoft.com/office/drawing/2010/main" val="0"/>
              </a:ext>
            </a:extLst>
          </a:blip>
          <a:srcRect t="50256" b="-511"/>
          <a:stretch/>
        </p:blipFill>
        <p:spPr>
          <a:xfrm>
            <a:off x="4846320" y="2286000"/>
            <a:ext cx="3916680" cy="3426000"/>
          </a:xfrm>
          <a:prstGeom prst="rect">
            <a:avLst/>
          </a:prstGeom>
        </p:spPr>
      </p:pic>
    </p:spTree>
    <p:extLst>
      <p:ext uri="{BB962C8B-B14F-4D97-AF65-F5344CB8AC3E}">
        <p14:creationId xmlns:p14="http://schemas.microsoft.com/office/powerpoint/2010/main" val="20584419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886876" y="2654910"/>
            <a:ext cx="8638050" cy="2862322"/>
          </a:xfrm>
          <a:prstGeom prst="rect">
            <a:avLst/>
          </a:prstGeom>
          <a:noFill/>
        </p:spPr>
        <p:txBody>
          <a:bodyPr wrap="square" rtlCol="0">
            <a:spAutoFit/>
          </a:bodyPr>
          <a:lstStyle/>
          <a:p>
            <a:r>
              <a:rPr kumimoji="1" lang="en-US" altLang="ja-JP" sz="1800" dirty="0" smtClean="0"/>
              <a:t>These studies </a:t>
            </a:r>
          </a:p>
          <a:p>
            <a:pPr marL="342900" indent="-342900">
              <a:buFont typeface="Arial" panose="020B0604020202020204" pitchFamily="34" charset="0"/>
              <a:buChar char="•"/>
            </a:pPr>
            <a:r>
              <a:rPr kumimoji="1" lang="en-US" altLang="ja-JP" sz="1800" dirty="0" smtClean="0">
                <a:solidFill>
                  <a:schemeClr val="tx1"/>
                </a:solidFill>
              </a:rPr>
              <a:t>explored</a:t>
            </a:r>
            <a:r>
              <a:rPr lang="en-US" altLang="ja-JP" sz="1800" dirty="0" smtClean="0">
                <a:solidFill>
                  <a:schemeClr val="tx1"/>
                </a:solidFill>
              </a:rPr>
              <a:t> the predictability at a </a:t>
            </a:r>
            <a:r>
              <a:rPr lang="en-US" altLang="ja-JP" sz="1800" dirty="0" err="1" smtClean="0">
                <a:solidFill>
                  <a:schemeClr val="tx1"/>
                </a:solidFill>
              </a:rPr>
              <a:t>subseasonal</a:t>
            </a:r>
            <a:r>
              <a:rPr lang="en-US" altLang="ja-JP" sz="1800" dirty="0" smtClean="0">
                <a:solidFill>
                  <a:schemeClr val="tx1"/>
                </a:solidFill>
              </a:rPr>
              <a:t> </a:t>
            </a:r>
            <a:br>
              <a:rPr lang="en-US" altLang="ja-JP" sz="1800" dirty="0" smtClean="0">
                <a:solidFill>
                  <a:schemeClr val="tx1"/>
                </a:solidFill>
              </a:rPr>
            </a:br>
            <a:r>
              <a:rPr lang="en-US" altLang="ja-JP" sz="1800" dirty="0" smtClean="0">
                <a:solidFill>
                  <a:schemeClr val="tx1"/>
                </a:solidFill>
              </a:rPr>
              <a:t>time-scale (beyond deterministic predictable</a:t>
            </a:r>
            <a:br>
              <a:rPr lang="en-US" altLang="ja-JP" sz="1800" dirty="0" smtClean="0">
                <a:solidFill>
                  <a:schemeClr val="tx1"/>
                </a:solidFill>
              </a:rPr>
            </a:br>
            <a:r>
              <a:rPr lang="en-US" altLang="ja-JP" sz="1800" dirty="0" smtClean="0">
                <a:solidFill>
                  <a:schemeClr val="tx1"/>
                </a:solidFill>
              </a:rPr>
              <a:t>limit), </a:t>
            </a:r>
          </a:p>
          <a:p>
            <a:pPr marL="342900" indent="-342900">
              <a:buFont typeface="Arial" panose="020B0604020202020204" pitchFamily="34" charset="0"/>
              <a:buChar char="•"/>
            </a:pPr>
            <a:r>
              <a:rPr lang="en-US" altLang="ja-JP" sz="1800" dirty="0" smtClean="0">
                <a:solidFill>
                  <a:schemeClr val="tx1"/>
                </a:solidFill>
              </a:rPr>
              <a:t>recognized that the </a:t>
            </a:r>
            <a:r>
              <a:rPr lang="en-US" altLang="ja-JP" sz="1800" dirty="0" err="1" smtClean="0">
                <a:solidFill>
                  <a:schemeClr val="tx1"/>
                </a:solidFill>
              </a:rPr>
              <a:t>subseasonal</a:t>
            </a:r>
            <a:r>
              <a:rPr lang="en-US" altLang="ja-JP" sz="1800" dirty="0" smtClean="0">
                <a:solidFill>
                  <a:schemeClr val="tx1"/>
                </a:solidFill>
              </a:rPr>
              <a:t> prediction </a:t>
            </a:r>
            <a:br>
              <a:rPr lang="en-US" altLang="ja-JP" sz="1800" dirty="0" smtClean="0">
                <a:solidFill>
                  <a:schemeClr val="tx1"/>
                </a:solidFill>
              </a:rPr>
            </a:br>
            <a:r>
              <a:rPr lang="en-US" altLang="ja-JP" sz="1800" dirty="0" smtClean="0">
                <a:solidFill>
                  <a:schemeClr val="tx1"/>
                </a:solidFill>
              </a:rPr>
              <a:t>can be seen as an initial value problem with </a:t>
            </a:r>
            <a:br>
              <a:rPr lang="en-US" altLang="ja-JP" sz="1800" dirty="0" smtClean="0">
                <a:solidFill>
                  <a:schemeClr val="tx1"/>
                </a:solidFill>
              </a:rPr>
            </a:br>
            <a:r>
              <a:rPr lang="en-US" altLang="ja-JP" sz="1800" dirty="0" smtClean="0">
                <a:solidFill>
                  <a:schemeClr val="tx1"/>
                </a:solidFill>
              </a:rPr>
              <a:t>external </a:t>
            </a:r>
            <a:r>
              <a:rPr lang="en-US" altLang="ja-JP" sz="1800" dirty="0" err="1" smtClean="0">
                <a:solidFill>
                  <a:schemeClr val="tx1"/>
                </a:solidFill>
              </a:rPr>
              <a:t>forcings</a:t>
            </a:r>
            <a:r>
              <a:rPr lang="en-US" altLang="ja-JP" sz="1800" dirty="0" smtClean="0">
                <a:solidFill>
                  <a:schemeClr val="tx1"/>
                </a:solidFill>
              </a:rPr>
              <a:t> (boundary value problem).</a:t>
            </a:r>
          </a:p>
          <a:p>
            <a:r>
              <a:rPr lang="en-US" altLang="ja-JP" sz="1800" dirty="0" smtClean="0">
                <a:solidFill>
                  <a:schemeClr val="tx1"/>
                </a:solidFill>
              </a:rPr>
              <a:t>   “Predictability In the Midst of Chaos” Shukla (1998), Palmer (1993)</a:t>
            </a:r>
          </a:p>
          <a:p>
            <a:endParaRPr lang="en-US" altLang="ja-JP" sz="1800" dirty="0" smtClean="0">
              <a:solidFill>
                <a:schemeClr val="tx1"/>
              </a:solidFill>
            </a:endParaRPr>
          </a:p>
          <a:p>
            <a:endParaRPr kumimoji="1" lang="ja-JP" altLang="en-US" sz="1800" dirty="0">
              <a:solidFill>
                <a:schemeClr val="tx1"/>
              </a:solidFill>
            </a:endParaRPr>
          </a:p>
        </p:txBody>
      </p:sp>
      <p:sp>
        <p:nvSpPr>
          <p:cNvPr id="2" name="タイトル 1"/>
          <p:cNvSpPr>
            <a:spLocks noGrp="1"/>
          </p:cNvSpPr>
          <p:nvPr>
            <p:ph type="title"/>
          </p:nvPr>
        </p:nvSpPr>
        <p:spPr>
          <a:xfrm>
            <a:off x="0" y="155886"/>
            <a:ext cx="7924800" cy="1143000"/>
          </a:xfrm>
        </p:spPr>
        <p:txBody>
          <a:bodyPr/>
          <a:lstStyle/>
          <a:p>
            <a:r>
              <a:rPr kumimoji="1" lang="en-US" altLang="ja-JP" dirty="0" smtClean="0"/>
              <a:t>Pioneers in </a:t>
            </a:r>
            <a:r>
              <a:rPr kumimoji="1" lang="en-US" altLang="ja-JP" dirty="0" err="1" smtClean="0"/>
              <a:t>subseasonal</a:t>
            </a:r>
            <a:r>
              <a:rPr kumimoji="1" lang="en-US" altLang="ja-JP" dirty="0" smtClean="0"/>
              <a:t> predictions</a:t>
            </a:r>
            <a:endParaRPr kumimoji="1" lang="ja-JP" altLang="en-US" dirty="0"/>
          </a:p>
        </p:txBody>
      </p:sp>
      <p:sp>
        <p:nvSpPr>
          <p:cNvPr id="3" name="コンテンツ プレースホルダー 2"/>
          <p:cNvSpPr>
            <a:spLocks noGrp="1"/>
          </p:cNvSpPr>
          <p:nvPr>
            <p:ph idx="1"/>
          </p:nvPr>
        </p:nvSpPr>
        <p:spPr>
          <a:xfrm>
            <a:off x="6096000" y="3511442"/>
            <a:ext cx="3310348" cy="648072"/>
          </a:xfrm>
        </p:spPr>
        <p:txBody>
          <a:bodyPr>
            <a:noAutofit/>
          </a:bodyPr>
          <a:lstStyle/>
          <a:p>
            <a:pPr marL="0" indent="0">
              <a:buNone/>
            </a:pPr>
            <a:r>
              <a:rPr kumimoji="1" lang="en-US" altLang="ja-JP" sz="1400" dirty="0" smtClean="0"/>
              <a:t>Dr. </a:t>
            </a:r>
            <a:r>
              <a:rPr kumimoji="1" lang="en-US" altLang="ja-JP" sz="1400" dirty="0" err="1" smtClean="0"/>
              <a:t>Kikuro</a:t>
            </a:r>
            <a:r>
              <a:rPr kumimoji="1" lang="en-US" altLang="ja-JP" sz="1400" dirty="0" smtClean="0"/>
              <a:t> </a:t>
            </a:r>
            <a:r>
              <a:rPr kumimoji="1" lang="en-US" altLang="ja-JP" sz="1400" dirty="0" err="1" smtClean="0"/>
              <a:t>Miyakoda</a:t>
            </a:r>
            <a:endParaRPr kumimoji="1" lang="en-US" altLang="ja-JP" sz="1400" dirty="0" smtClean="0"/>
          </a:p>
          <a:p>
            <a:pPr marL="0" indent="0">
              <a:buNone/>
            </a:pPr>
            <a:r>
              <a:rPr lang="en-US" altLang="ja-JP" sz="1400" dirty="0" smtClean="0"/>
              <a:t>Source: Princeton Univ. webpage </a:t>
            </a:r>
            <a:endParaRPr kumimoji="1" lang="ja-JP" altLang="en-US" sz="1400" dirty="0"/>
          </a:p>
        </p:txBody>
      </p:sp>
      <p:pic>
        <p:nvPicPr>
          <p:cNvPr id="1026" name="Picture 2" descr="http://www.princeton.edu/aos/images/faculty/Kikuwe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0155" y="1023868"/>
            <a:ext cx="3018326" cy="2259711"/>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106049" y="1125016"/>
            <a:ext cx="4608512" cy="1200329"/>
          </a:xfrm>
          <a:prstGeom prst="rect">
            <a:avLst/>
          </a:prstGeom>
          <a:noFill/>
        </p:spPr>
        <p:txBody>
          <a:bodyPr wrap="square" rtlCol="0">
            <a:spAutoFit/>
          </a:bodyPr>
          <a:lstStyle/>
          <a:p>
            <a:r>
              <a:rPr kumimoji="1" lang="en-US" altLang="ja-JP" sz="1800" dirty="0" smtClean="0"/>
              <a:t>Pioneering and challenging work of </a:t>
            </a:r>
            <a:r>
              <a:rPr kumimoji="1" lang="en-US" altLang="ja-JP" sz="1800" dirty="0" err="1" smtClean="0">
                <a:solidFill>
                  <a:schemeClr val="tx1"/>
                </a:solidFill>
              </a:rPr>
              <a:t>Miyakoda</a:t>
            </a:r>
            <a:r>
              <a:rPr kumimoji="1" lang="en-US" altLang="ja-JP" sz="1800" dirty="0" smtClean="0">
                <a:solidFill>
                  <a:schemeClr val="tx1"/>
                </a:solidFill>
              </a:rPr>
              <a:t> et al. (1983), </a:t>
            </a:r>
            <a:r>
              <a:rPr lang="en-US" altLang="ja-JP" sz="1800" dirty="0">
                <a:solidFill>
                  <a:schemeClr val="tx1"/>
                </a:solidFill>
              </a:rPr>
              <a:t>Spar et al. (1976</a:t>
            </a:r>
            <a:r>
              <a:rPr lang="en-US" altLang="ja-JP" sz="1800" dirty="0" smtClean="0">
                <a:solidFill>
                  <a:schemeClr val="tx1"/>
                </a:solidFill>
              </a:rPr>
              <a:t>), Shukla (1981)</a:t>
            </a:r>
            <a:r>
              <a:rPr kumimoji="1" lang="en-US" altLang="ja-JP" sz="1800" dirty="0" smtClean="0">
                <a:solidFill>
                  <a:schemeClr val="tx1"/>
                </a:solidFill>
              </a:rPr>
              <a:t> opened the door </a:t>
            </a:r>
            <a:r>
              <a:rPr lang="en-US" altLang="ja-JP" sz="1800" dirty="0" smtClean="0">
                <a:solidFill>
                  <a:schemeClr val="tx1"/>
                </a:solidFill>
              </a:rPr>
              <a:t>for </a:t>
            </a:r>
            <a:r>
              <a:rPr lang="en-US" altLang="ja-JP" sz="1800" dirty="0" err="1" smtClean="0">
                <a:solidFill>
                  <a:schemeClr val="tx1"/>
                </a:solidFill>
              </a:rPr>
              <a:t>subseasonal</a:t>
            </a:r>
            <a:r>
              <a:rPr lang="en-US" altLang="ja-JP" sz="1800" dirty="0" smtClean="0">
                <a:solidFill>
                  <a:schemeClr val="tx1"/>
                </a:solidFill>
              </a:rPr>
              <a:t> predictions.  </a:t>
            </a:r>
            <a:endParaRPr kumimoji="1" lang="ja-JP" altLang="en-US" sz="1800" dirty="0">
              <a:solidFill>
                <a:schemeClr val="tx1"/>
              </a:solidFill>
            </a:endParaRPr>
          </a:p>
        </p:txBody>
      </p:sp>
      <p:sp>
        <p:nvSpPr>
          <p:cNvPr id="5" name="テキスト ボックス 4"/>
          <p:cNvSpPr txBox="1"/>
          <p:nvPr/>
        </p:nvSpPr>
        <p:spPr>
          <a:xfrm>
            <a:off x="467544" y="5517232"/>
            <a:ext cx="8494034" cy="954107"/>
          </a:xfrm>
          <a:prstGeom prst="rect">
            <a:avLst/>
          </a:prstGeom>
          <a:noFill/>
        </p:spPr>
        <p:txBody>
          <a:bodyPr wrap="square" rtlCol="0">
            <a:spAutoFit/>
          </a:bodyPr>
          <a:lstStyle/>
          <a:p>
            <a:r>
              <a:rPr kumimoji="1" lang="en-US" altLang="ja-JP" sz="1400" dirty="0" err="1" smtClean="0">
                <a:solidFill>
                  <a:schemeClr val="tx1"/>
                </a:solidFill>
              </a:rPr>
              <a:t>Miyakoda</a:t>
            </a:r>
            <a:r>
              <a:rPr kumimoji="1" lang="en-US" altLang="ja-JP" sz="1400" dirty="0" smtClean="0">
                <a:solidFill>
                  <a:schemeClr val="tx1"/>
                </a:solidFill>
              </a:rPr>
              <a:t> et at. (1983) </a:t>
            </a:r>
            <a:r>
              <a:rPr kumimoji="1" lang="en-US" altLang="ja-JP" sz="1200" dirty="0" smtClean="0">
                <a:solidFill>
                  <a:schemeClr val="tx1"/>
                </a:solidFill>
              </a:rPr>
              <a:t>Simulation of a </a:t>
            </a:r>
            <a:r>
              <a:rPr kumimoji="1" lang="en-US" altLang="ja-JP" sz="1200" dirty="0" err="1" smtClean="0">
                <a:solidFill>
                  <a:schemeClr val="tx1"/>
                </a:solidFill>
              </a:rPr>
              <a:t>blooking</a:t>
            </a:r>
            <a:r>
              <a:rPr kumimoji="1" lang="en-US" altLang="ja-JP" sz="1200" dirty="0" smtClean="0">
                <a:solidFill>
                  <a:schemeClr val="tx1"/>
                </a:solidFill>
              </a:rPr>
              <a:t> event in January 1977.   MWR</a:t>
            </a:r>
          </a:p>
          <a:p>
            <a:r>
              <a:rPr kumimoji="1" lang="en-US" altLang="ja-JP" sz="1400" dirty="0" smtClean="0">
                <a:solidFill>
                  <a:schemeClr val="tx1"/>
                </a:solidFill>
              </a:rPr>
              <a:t>Spar et al. (1976) </a:t>
            </a:r>
            <a:r>
              <a:rPr kumimoji="1" lang="en-US" altLang="ja-JP" sz="1200" dirty="0" smtClean="0">
                <a:solidFill>
                  <a:schemeClr val="tx1"/>
                </a:solidFill>
              </a:rPr>
              <a:t>Monthly mean forecast experiments with the GISS model.  MWR</a:t>
            </a:r>
          </a:p>
          <a:p>
            <a:r>
              <a:rPr lang="en-US" altLang="ja-JP" sz="1400" dirty="0" smtClean="0">
                <a:solidFill>
                  <a:schemeClr val="tx1"/>
                </a:solidFill>
              </a:rPr>
              <a:t>Spar et al. (1978) </a:t>
            </a:r>
            <a:r>
              <a:rPr lang="en-US" altLang="ja-JP" sz="1200" dirty="0" smtClean="0">
                <a:solidFill>
                  <a:schemeClr val="tx1"/>
                </a:solidFill>
              </a:rPr>
              <a:t>An initial state perturbation experiment with the GISS model. MWR</a:t>
            </a:r>
          </a:p>
          <a:p>
            <a:r>
              <a:rPr kumimoji="1" lang="en-US" altLang="ja-JP" sz="1400" dirty="0" smtClean="0">
                <a:solidFill>
                  <a:schemeClr val="tx1"/>
                </a:solidFill>
              </a:rPr>
              <a:t>Shukla (1981) </a:t>
            </a:r>
            <a:r>
              <a:rPr kumimoji="1" lang="en-US" altLang="ja-JP" sz="1200" dirty="0" smtClean="0">
                <a:solidFill>
                  <a:schemeClr val="tx1"/>
                </a:solidFill>
              </a:rPr>
              <a:t>Predictability of time averages. Part I. Dynamical predictability of monthly means. JAS</a:t>
            </a:r>
            <a:endParaRPr kumimoji="1" lang="ja-JP" altLang="en-US" sz="1200" dirty="0">
              <a:solidFill>
                <a:schemeClr val="tx1"/>
              </a:solidFill>
            </a:endParaRPr>
          </a:p>
        </p:txBody>
      </p:sp>
      <p:sp>
        <p:nvSpPr>
          <p:cNvPr id="9" name="スライド番号プレースホルダー 1"/>
          <p:cNvSpPr>
            <a:spLocks noGrp="1"/>
          </p:cNvSpPr>
          <p:nvPr>
            <p:ph type="sldNum" sz="quarter" idx="4294967295"/>
          </p:nvPr>
        </p:nvSpPr>
        <p:spPr>
          <a:xfrm>
            <a:off x="8318843" y="6309320"/>
            <a:ext cx="717738" cy="437133"/>
          </a:xfrm>
          <a:prstGeom prst="rect">
            <a:avLst/>
          </a:prstGeom>
        </p:spPr>
        <p:txBody>
          <a:bodyPr/>
          <a:lstStyle/>
          <a:p>
            <a:fld id="{F29B09EB-A4C5-4414-86F1-F9D9928FB408}" type="slidenum">
              <a:rPr kumimoji="1" lang="ja-JP" altLang="en-US" sz="2800" smtClean="0">
                <a:solidFill>
                  <a:schemeClr val="tx1"/>
                </a:solidFill>
              </a:rPr>
              <a:t>15</a:t>
            </a:fld>
            <a:endParaRPr kumimoji="1" lang="ja-JP" altLang="en-US" sz="2800" dirty="0">
              <a:solidFill>
                <a:schemeClr val="tx1"/>
              </a:solidFill>
            </a:endParaRPr>
          </a:p>
        </p:txBody>
      </p:sp>
    </p:spTree>
    <p:extLst>
      <p:ext uri="{BB962C8B-B14F-4D97-AF65-F5344CB8AC3E}">
        <p14:creationId xmlns:p14="http://schemas.microsoft.com/office/powerpoint/2010/main" val="3456163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January 1977 </a:t>
            </a:r>
            <a:endParaRPr kumimoji="1" lang="ja-JP" altLang="en-US" dirty="0"/>
          </a:p>
        </p:txBody>
      </p:sp>
      <p:sp>
        <p:nvSpPr>
          <p:cNvPr id="3" name="コンテンツ プレースホルダー 2"/>
          <p:cNvSpPr>
            <a:spLocks noGrp="1"/>
          </p:cNvSpPr>
          <p:nvPr>
            <p:ph idx="1"/>
          </p:nvPr>
        </p:nvSpPr>
        <p:spPr>
          <a:xfrm>
            <a:off x="395536" y="6165304"/>
            <a:ext cx="8280920" cy="504056"/>
          </a:xfrm>
        </p:spPr>
        <p:txBody>
          <a:bodyPr>
            <a:normAutofit fontScale="70000" lnSpcReduction="20000"/>
          </a:bodyPr>
          <a:lstStyle/>
          <a:p>
            <a:pPr marL="0" indent="0">
              <a:buNone/>
            </a:pPr>
            <a:r>
              <a:rPr lang="en-US" altLang="ja-JP" sz="2000" dirty="0"/>
              <a:t>Source: </a:t>
            </a:r>
            <a:r>
              <a:rPr lang="en-US" altLang="ja-JP" sz="2000" dirty="0" smtClean="0"/>
              <a:t>NOAA/NWS</a:t>
            </a:r>
            <a:endParaRPr lang="en-US" altLang="ja-JP" sz="2000" dirty="0" smtClean="0">
              <a:hlinkClick r:id=""/>
            </a:endParaRPr>
          </a:p>
          <a:p>
            <a:pPr marL="0" indent="0">
              <a:buNone/>
            </a:pPr>
            <a:r>
              <a:rPr lang="en-US" altLang="ja-JP" sz="2000" dirty="0" smtClean="0">
                <a:hlinkClick r:id=""/>
              </a:rPr>
              <a:t>http</a:t>
            </a:r>
            <a:r>
              <a:rPr lang="en-US" altLang="ja-JP" sz="2000" dirty="0">
                <a:hlinkClick r:id="rId3"/>
              </a:rPr>
              <a:t>://</a:t>
            </a:r>
            <a:r>
              <a:rPr lang="en-US" altLang="ja-JP" sz="2000" dirty="0" smtClean="0">
                <a:hlinkClick r:id="rId3"/>
              </a:rPr>
              <a:t>www.srh.noaa.gov/images/mfl/news/SnowSouthFlorida35th.pdf</a:t>
            </a:r>
            <a:r>
              <a:rPr lang="en-US" altLang="ja-JP" sz="2000" dirty="0" smtClean="0"/>
              <a:t> </a:t>
            </a:r>
            <a:endParaRPr kumimoji="1" lang="ja-JP" altLang="en-US" sz="2000" dirty="0"/>
          </a:p>
        </p:txBody>
      </p:sp>
      <p:pic>
        <p:nvPicPr>
          <p:cNvPr id="2051"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763688" y="1124743"/>
            <a:ext cx="5328592" cy="4885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スライド番号プレースホルダー 1"/>
          <p:cNvSpPr>
            <a:spLocks noGrp="1"/>
          </p:cNvSpPr>
          <p:nvPr>
            <p:ph type="sldNum" sz="quarter" idx="4294967295"/>
          </p:nvPr>
        </p:nvSpPr>
        <p:spPr>
          <a:xfrm>
            <a:off x="8318843" y="6309320"/>
            <a:ext cx="717738" cy="437133"/>
          </a:xfrm>
          <a:prstGeom prst="rect">
            <a:avLst/>
          </a:prstGeom>
        </p:spPr>
        <p:txBody>
          <a:bodyPr/>
          <a:lstStyle/>
          <a:p>
            <a:fld id="{F29B09EB-A4C5-4414-86F1-F9D9928FB408}" type="slidenum">
              <a:rPr kumimoji="1" lang="ja-JP" altLang="en-US" sz="2800" smtClean="0">
                <a:solidFill>
                  <a:schemeClr val="tx1"/>
                </a:solidFill>
              </a:rPr>
              <a:t>16</a:t>
            </a:fld>
            <a:endParaRPr kumimoji="1" lang="ja-JP" altLang="en-US" sz="2800" dirty="0">
              <a:solidFill>
                <a:schemeClr val="tx1"/>
              </a:solidFill>
            </a:endParaRPr>
          </a:p>
        </p:txBody>
      </p:sp>
    </p:spTree>
    <p:extLst>
      <p:ext uri="{BB962C8B-B14F-4D97-AF65-F5344CB8AC3E}">
        <p14:creationId xmlns:p14="http://schemas.microsoft.com/office/powerpoint/2010/main" val="33948056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95671" y="-15240"/>
            <a:ext cx="7924800" cy="1143000"/>
          </a:xfrm>
        </p:spPr>
        <p:txBody>
          <a:bodyPr/>
          <a:lstStyle/>
          <a:p>
            <a:r>
              <a:rPr lang="en-US" altLang="ja-JP" dirty="0"/>
              <a:t>January 1977 </a:t>
            </a:r>
            <a:endParaRPr kumimoji="1" lang="ja-JP" altLang="en-US" dirty="0"/>
          </a:p>
        </p:txBody>
      </p:sp>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67544" y="908720"/>
            <a:ext cx="5524361" cy="55878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5389129" y="5434811"/>
            <a:ext cx="4052847" cy="461665"/>
          </a:xfrm>
          <a:prstGeom prst="rect">
            <a:avLst/>
          </a:prstGeom>
          <a:noFill/>
        </p:spPr>
        <p:txBody>
          <a:bodyPr wrap="square" rtlCol="0">
            <a:spAutoFit/>
          </a:bodyPr>
          <a:lstStyle/>
          <a:p>
            <a:r>
              <a:rPr kumimoji="1" lang="en-US" altLang="ja-JP" dirty="0" err="1" smtClean="0">
                <a:solidFill>
                  <a:schemeClr val="tx1"/>
                </a:solidFill>
              </a:rPr>
              <a:t>Miyakoda</a:t>
            </a:r>
            <a:r>
              <a:rPr kumimoji="1" lang="en-US" altLang="ja-JP" dirty="0" smtClean="0">
                <a:solidFill>
                  <a:schemeClr val="tx1"/>
                </a:solidFill>
              </a:rPr>
              <a:t> et al. 1983</a:t>
            </a:r>
            <a:endParaRPr kumimoji="1" lang="ja-JP" altLang="en-US" dirty="0">
              <a:solidFill>
                <a:schemeClr val="tx1"/>
              </a:solidFill>
            </a:endParaRPr>
          </a:p>
        </p:txBody>
      </p:sp>
      <p:sp>
        <p:nvSpPr>
          <p:cNvPr id="6" name="テキスト ボックス 5"/>
          <p:cNvSpPr txBox="1"/>
          <p:nvPr/>
        </p:nvSpPr>
        <p:spPr>
          <a:xfrm>
            <a:off x="5991904" y="1196752"/>
            <a:ext cx="2828567" cy="954107"/>
          </a:xfrm>
          <a:prstGeom prst="rect">
            <a:avLst/>
          </a:prstGeom>
          <a:noFill/>
        </p:spPr>
        <p:txBody>
          <a:bodyPr wrap="square" rtlCol="0">
            <a:spAutoFit/>
          </a:bodyPr>
          <a:lstStyle/>
          <a:p>
            <a:r>
              <a:rPr kumimoji="1" lang="en-US" altLang="ja-JP" sz="2800" b="1" dirty="0" smtClean="0">
                <a:solidFill>
                  <a:schemeClr val="tx1"/>
                </a:solidFill>
              </a:rPr>
              <a:t>T850 Forecast (Day10-30)</a:t>
            </a:r>
            <a:endParaRPr kumimoji="1" lang="ja-JP" altLang="en-US" sz="2800" b="1" dirty="0">
              <a:solidFill>
                <a:schemeClr val="tx1"/>
              </a:solidFill>
            </a:endParaRPr>
          </a:p>
        </p:txBody>
      </p:sp>
      <p:sp>
        <p:nvSpPr>
          <p:cNvPr id="7" name="スライド番号プレースホルダー 1"/>
          <p:cNvSpPr>
            <a:spLocks noGrp="1"/>
          </p:cNvSpPr>
          <p:nvPr>
            <p:ph type="sldNum" sz="quarter" idx="4294967295"/>
          </p:nvPr>
        </p:nvSpPr>
        <p:spPr>
          <a:xfrm>
            <a:off x="8318843" y="6309320"/>
            <a:ext cx="717738" cy="437133"/>
          </a:xfrm>
          <a:prstGeom prst="rect">
            <a:avLst/>
          </a:prstGeom>
        </p:spPr>
        <p:txBody>
          <a:bodyPr/>
          <a:lstStyle/>
          <a:p>
            <a:fld id="{F29B09EB-A4C5-4414-86F1-F9D9928FB408}" type="slidenum">
              <a:rPr kumimoji="1" lang="ja-JP" altLang="en-US" sz="2800" smtClean="0">
                <a:solidFill>
                  <a:schemeClr val="tx1"/>
                </a:solidFill>
              </a:rPr>
              <a:t>17</a:t>
            </a:fld>
            <a:endParaRPr kumimoji="1" lang="ja-JP" altLang="en-US" sz="2800" dirty="0">
              <a:solidFill>
                <a:schemeClr val="tx1"/>
              </a:solidFill>
            </a:endParaRPr>
          </a:p>
        </p:txBody>
      </p:sp>
    </p:spTree>
    <p:extLst>
      <p:ext uri="{BB962C8B-B14F-4D97-AF65-F5344CB8AC3E}">
        <p14:creationId xmlns:p14="http://schemas.microsoft.com/office/powerpoint/2010/main" val="24824114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65235" y="-152400"/>
            <a:ext cx="8847992" cy="6821488"/>
          </a:xfrm>
        </p:spPr>
        <p:txBody>
          <a:bodyPr/>
          <a:lstStyle/>
          <a:p>
            <a:pPr marL="0" indent="0">
              <a:buNone/>
            </a:pPr>
            <a:endParaRPr lang="en-GB" dirty="0" smtClean="0"/>
          </a:p>
          <a:p>
            <a:pPr marL="0" indent="0">
              <a:buNone/>
            </a:pPr>
            <a:endParaRPr lang="en-GB" dirty="0" smtClean="0"/>
          </a:p>
          <a:p>
            <a:pPr>
              <a:lnSpc>
                <a:spcPct val="100000"/>
              </a:lnSpc>
              <a:spcBef>
                <a:spcPct val="50000"/>
              </a:spcBef>
              <a:spcAft>
                <a:spcPct val="0"/>
              </a:spcAft>
              <a:buClrTx/>
            </a:pPr>
            <a:r>
              <a:rPr lang="en-US" dirty="0" smtClean="0">
                <a:solidFill>
                  <a:schemeClr val="tx1"/>
                </a:solidFill>
              </a:rPr>
              <a:t>A 51-member ensemble is integrated for 46 days twice a week (Mondays and Thursdays at 00Z) </a:t>
            </a:r>
          </a:p>
          <a:p>
            <a:pPr>
              <a:lnSpc>
                <a:spcPct val="100000"/>
              </a:lnSpc>
              <a:spcBef>
                <a:spcPct val="50000"/>
              </a:spcBef>
              <a:spcAft>
                <a:spcPct val="0"/>
              </a:spcAft>
              <a:buClrTx/>
            </a:pPr>
            <a:r>
              <a:rPr lang="en-US" dirty="0" smtClean="0">
                <a:solidFill>
                  <a:schemeClr val="tx1"/>
                </a:solidFill>
              </a:rPr>
              <a:t>Atmospheric component: IFS with the latest operational cycle and with a Tco639L91 resolution up to day 10 and Tco319L91 after day 15.</a:t>
            </a:r>
          </a:p>
          <a:p>
            <a:pPr>
              <a:lnSpc>
                <a:spcPct val="100000"/>
              </a:lnSpc>
              <a:spcBef>
                <a:spcPct val="50000"/>
              </a:spcBef>
              <a:spcAft>
                <a:spcPct val="0"/>
              </a:spcAft>
              <a:buClrTx/>
            </a:pPr>
            <a:r>
              <a:rPr lang="en-US" dirty="0" smtClean="0">
                <a:solidFill>
                  <a:schemeClr val="tx1"/>
                </a:solidFill>
              </a:rPr>
              <a:t> </a:t>
            </a:r>
            <a:r>
              <a:rPr lang="en-US" dirty="0">
                <a:solidFill>
                  <a:schemeClr val="tx1"/>
                </a:solidFill>
              </a:rPr>
              <a:t>O</a:t>
            </a:r>
            <a:r>
              <a:rPr lang="en-US" dirty="0" smtClean="0">
                <a:solidFill>
                  <a:schemeClr val="tx1"/>
                </a:solidFill>
              </a:rPr>
              <a:t>cean-atmosphere coupling from day 0 to NEMO (about 1 degree) every 3 hours.</a:t>
            </a:r>
          </a:p>
          <a:p>
            <a:pPr marL="0" indent="0">
              <a:lnSpc>
                <a:spcPct val="100000"/>
              </a:lnSpc>
              <a:spcBef>
                <a:spcPct val="50000"/>
              </a:spcBef>
              <a:spcAft>
                <a:spcPct val="0"/>
              </a:spcAft>
              <a:buClrTx/>
              <a:buNone/>
            </a:pPr>
            <a:endParaRPr lang="en-US" dirty="0"/>
          </a:p>
          <a:p>
            <a:pPr marL="0" indent="0">
              <a:lnSpc>
                <a:spcPct val="100000"/>
              </a:lnSpc>
              <a:spcBef>
                <a:spcPct val="50000"/>
              </a:spcBef>
              <a:spcAft>
                <a:spcPct val="0"/>
              </a:spcAft>
              <a:buClrTx/>
              <a:buNone/>
            </a:pPr>
            <a:r>
              <a:rPr lang="en-US" i="1" dirty="0" smtClean="0"/>
              <a:t>Initial conditions:</a:t>
            </a:r>
          </a:p>
          <a:p>
            <a:pPr>
              <a:spcBef>
                <a:spcPct val="50000"/>
              </a:spcBef>
              <a:buClrTx/>
              <a:buFont typeface="Wingdings" pitchFamily="2" charset="2"/>
              <a:buChar char="§"/>
            </a:pPr>
            <a:r>
              <a:rPr lang="en-US" dirty="0">
                <a:solidFill>
                  <a:schemeClr val="tx1"/>
                </a:solidFill>
              </a:rPr>
              <a:t>Atmosphere: Operational </a:t>
            </a:r>
            <a:r>
              <a:rPr lang="en-US" dirty="0" smtClean="0">
                <a:solidFill>
                  <a:schemeClr val="tx1"/>
                </a:solidFill>
              </a:rPr>
              <a:t>4-D </a:t>
            </a:r>
            <a:r>
              <a:rPr lang="en-US" dirty="0" err="1" smtClean="0">
                <a:solidFill>
                  <a:schemeClr val="tx1"/>
                </a:solidFill>
              </a:rPr>
              <a:t>var</a:t>
            </a:r>
            <a:r>
              <a:rPr lang="en-US" dirty="0" smtClean="0">
                <a:solidFill>
                  <a:schemeClr val="tx1"/>
                </a:solidFill>
              </a:rPr>
              <a:t> analysis + SVs+ EDA perturbations</a:t>
            </a:r>
            <a:endParaRPr lang="en-US" dirty="0">
              <a:solidFill>
                <a:schemeClr val="tx1"/>
              </a:solidFill>
            </a:endParaRPr>
          </a:p>
          <a:p>
            <a:pPr>
              <a:spcBef>
                <a:spcPct val="50000"/>
              </a:spcBef>
              <a:buClrTx/>
              <a:buFont typeface="Wingdings" pitchFamily="2" charset="2"/>
              <a:buChar char="§"/>
            </a:pPr>
            <a:r>
              <a:rPr lang="en-US" dirty="0">
                <a:solidFill>
                  <a:schemeClr val="tx1"/>
                </a:solidFill>
              </a:rPr>
              <a:t>Ocean: 3D-Var analysis (NEMOVAR)  </a:t>
            </a:r>
            <a:r>
              <a:rPr lang="en-US" dirty="0" smtClean="0">
                <a:solidFill>
                  <a:schemeClr val="tx1"/>
                </a:solidFill>
              </a:rPr>
              <a:t>+ wind stress perturbations</a:t>
            </a:r>
            <a:endParaRPr lang="en-US" dirty="0">
              <a:solidFill>
                <a:schemeClr val="tx1"/>
              </a:solidFill>
            </a:endParaRPr>
          </a:p>
          <a:p>
            <a:pPr marL="0" indent="0">
              <a:lnSpc>
                <a:spcPct val="100000"/>
              </a:lnSpc>
              <a:spcBef>
                <a:spcPct val="50000"/>
              </a:spcBef>
              <a:spcAft>
                <a:spcPct val="0"/>
              </a:spcAft>
              <a:buClrTx/>
              <a:buNone/>
            </a:pPr>
            <a:endParaRPr lang="en-US" sz="2200" dirty="0" smtClean="0"/>
          </a:p>
          <a:p>
            <a:pPr>
              <a:lnSpc>
                <a:spcPct val="100000"/>
              </a:lnSpc>
              <a:spcBef>
                <a:spcPct val="50000"/>
              </a:spcBef>
              <a:spcAft>
                <a:spcPct val="0"/>
              </a:spcAft>
              <a:buClrTx/>
              <a:buFontTx/>
              <a:buNone/>
            </a:pPr>
            <a:endParaRPr lang="en-US" dirty="0" smtClean="0"/>
          </a:p>
        </p:txBody>
      </p:sp>
      <p:sp>
        <p:nvSpPr>
          <p:cNvPr id="27650" name="Rectangle 2"/>
          <p:cNvSpPr>
            <a:spLocks noGrp="1" noChangeArrowheads="1"/>
          </p:cNvSpPr>
          <p:nvPr>
            <p:ph type="title"/>
          </p:nvPr>
        </p:nvSpPr>
        <p:spPr>
          <a:xfrm>
            <a:off x="501162" y="152400"/>
            <a:ext cx="8376138" cy="609600"/>
          </a:xfrm>
        </p:spPr>
        <p:txBody>
          <a:bodyPr/>
          <a:lstStyle/>
          <a:p>
            <a:r>
              <a:rPr lang="en-GB" sz="2400" i="1" dirty="0" smtClean="0"/>
              <a:t>ECMWF monthly forecasts</a:t>
            </a:r>
            <a:r>
              <a:rPr lang="en-GB" dirty="0" smtClean="0"/>
              <a:t/>
            </a:r>
            <a:br>
              <a:rPr lang="en-GB" dirty="0" smtClean="0"/>
            </a:br>
            <a:endParaRPr lang="en-GB" dirty="0" smtClean="0"/>
          </a:p>
        </p:txBody>
      </p:sp>
    </p:spTree>
    <p:extLst>
      <p:ext uri="{BB962C8B-B14F-4D97-AF65-F5344CB8AC3E}">
        <p14:creationId xmlns:p14="http://schemas.microsoft.com/office/powerpoint/2010/main" val="37261686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3438" name="Text Box 14"/>
          <p:cNvSpPr txBox="1">
            <a:spLocks noChangeArrowheads="1"/>
          </p:cNvSpPr>
          <p:nvPr/>
        </p:nvSpPr>
        <p:spPr bwMode="auto">
          <a:xfrm>
            <a:off x="958360" y="380889"/>
            <a:ext cx="6688015" cy="603883"/>
          </a:xfrm>
          <a:prstGeom prst="rect">
            <a:avLst/>
          </a:prstGeom>
          <a:noFill/>
          <a:ln w="12700">
            <a:noFill/>
            <a:miter lim="800000"/>
            <a:headEnd/>
            <a:tailEnd/>
          </a:ln>
          <a:effectLst/>
        </p:spPr>
        <p:txBody>
          <a:bodyPr>
            <a:spAutoFit/>
          </a:bodyPr>
          <a:lstStyle/>
          <a:p>
            <a:pPr>
              <a:spcBef>
                <a:spcPct val="50000"/>
              </a:spcBef>
            </a:pPr>
            <a:r>
              <a:rPr lang="en-GB" sz="1662" b="1" dirty="0">
                <a:solidFill>
                  <a:schemeClr val="tx1"/>
                </a:solidFill>
                <a:latin typeface="Helvetica" pitchFamily="34" charset="0"/>
              </a:rPr>
              <a:t>Biases (</a:t>
            </a:r>
            <a:r>
              <a:rPr lang="en-GB" sz="1662" b="1" dirty="0" err="1">
                <a:solidFill>
                  <a:schemeClr val="tx1"/>
                </a:solidFill>
                <a:latin typeface="Helvetica" pitchFamily="34" charset="0"/>
              </a:rPr>
              <a:t>eg</a:t>
            </a:r>
            <a:r>
              <a:rPr lang="en-GB" sz="1662" b="1" dirty="0">
                <a:solidFill>
                  <a:schemeClr val="tx1"/>
                </a:solidFill>
                <a:latin typeface="Helvetica" pitchFamily="34" charset="0"/>
              </a:rPr>
              <a:t> </a:t>
            </a:r>
            <a:r>
              <a:rPr lang="en-GB" sz="1662" b="1" dirty="0" smtClean="0">
                <a:solidFill>
                  <a:schemeClr val="tx1"/>
                </a:solidFill>
                <a:latin typeface="Helvetica" pitchFamily="34" charset="0"/>
              </a:rPr>
              <a:t>2mT </a:t>
            </a:r>
            <a:r>
              <a:rPr lang="en-GB" sz="1662" b="1" dirty="0">
                <a:solidFill>
                  <a:schemeClr val="tx1"/>
                </a:solidFill>
                <a:latin typeface="Helvetica" pitchFamily="34" charset="0"/>
              </a:rPr>
              <a:t>as shown here) are often comparable in magnitude to the anomalies which we seek to predict</a:t>
            </a:r>
            <a:endParaRPr lang="en-GB" sz="1662" b="1" dirty="0">
              <a:solidFill>
                <a:schemeClr val="tx1"/>
              </a:solidFill>
            </a:endParaRPr>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10398" y="1192159"/>
            <a:ext cx="7983941" cy="5088938"/>
          </a:xfrm>
          <a:prstGeom prst="rect">
            <a:avLst/>
          </a:prstGeom>
        </p:spPr>
      </p:pic>
      <p:sp>
        <p:nvSpPr>
          <p:cNvPr id="3" name="Rectangle 2"/>
          <p:cNvSpPr/>
          <p:nvPr/>
        </p:nvSpPr>
        <p:spPr bwMode="auto">
          <a:xfrm>
            <a:off x="1064525" y="1419367"/>
            <a:ext cx="1119117" cy="368490"/>
          </a:xfrm>
          <a:prstGeom prst="rect">
            <a:avLst/>
          </a:prstGeom>
          <a:solidFill>
            <a:schemeClr val="bg1"/>
          </a:solidFill>
          <a:ln w="508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07554771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52"/>
          <p:cNvGrpSpPr>
            <a:grpSpLocks/>
          </p:cNvGrpSpPr>
          <p:nvPr/>
        </p:nvGrpSpPr>
        <p:grpSpPr bwMode="auto">
          <a:xfrm>
            <a:off x="334108" y="2033588"/>
            <a:ext cx="7992208" cy="3219450"/>
            <a:chOff x="0" y="544"/>
            <a:chExt cx="5454" cy="2028"/>
          </a:xfrm>
        </p:grpSpPr>
        <p:sp>
          <p:nvSpPr>
            <p:cNvPr id="3076" name="Text Box 2"/>
            <p:cNvSpPr txBox="1">
              <a:spLocks noChangeArrowheads="1"/>
            </p:cNvSpPr>
            <p:nvPr/>
          </p:nvSpPr>
          <p:spPr bwMode="auto">
            <a:xfrm>
              <a:off x="0" y="2001"/>
              <a:ext cx="80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eaLnBrk="1" hangingPunct="1">
                <a:spcBef>
                  <a:spcPct val="50000"/>
                </a:spcBef>
              </a:pPr>
              <a:r>
                <a:rPr lang="en-US" sz="2000">
                  <a:solidFill>
                    <a:srgbClr val="2117F3"/>
                  </a:solidFill>
                  <a:latin typeface="AvantGarde Md BT" pitchFamily="34" charset="0"/>
                </a:rPr>
                <a:t>Product</a:t>
              </a:r>
            </a:p>
          </p:txBody>
        </p:sp>
        <p:sp>
          <p:nvSpPr>
            <p:cNvPr id="3077" name="Rectangle 4"/>
            <p:cNvSpPr>
              <a:spLocks noChangeArrowheads="1"/>
            </p:cNvSpPr>
            <p:nvPr/>
          </p:nvSpPr>
          <p:spPr bwMode="auto">
            <a:xfrm>
              <a:off x="1901" y="544"/>
              <a:ext cx="2472" cy="823"/>
            </a:xfrm>
            <a:prstGeom prst="rect">
              <a:avLst/>
            </a:prstGeom>
            <a:solidFill>
              <a:schemeClr val="accent1">
                <a:lumMod val="60000"/>
                <a:lumOff val="40000"/>
              </a:schemeClr>
            </a:solidFill>
            <a:ln w="12700">
              <a:solidFill>
                <a:schemeClr val="tx1"/>
              </a:solidFill>
              <a:miter lim="800000"/>
              <a:headEnd/>
              <a:tailEnd/>
            </a:ln>
            <a:effectLst>
              <a:outerShdw dist="53882" dir="2700000" algn="ctr" rotWithShape="0">
                <a:schemeClr val="tx1"/>
              </a:outerShdw>
            </a:effectLst>
          </p:spPr>
          <p:txBody>
            <a:bodyPr wrap="none" lIns="76200" tIns="38100" rIns="76200" bIns="38100" anchor="ctr"/>
            <a:lstStyle/>
            <a:p>
              <a:pPr defTabSz="549275" eaLnBrk="1" hangingPunct="1">
                <a:lnSpc>
                  <a:spcPts val="2500"/>
                </a:lnSpc>
                <a:spcBef>
                  <a:spcPts val="500"/>
                </a:spcBef>
                <a:spcAft>
                  <a:spcPts val="500"/>
                </a:spcAft>
              </a:pPr>
              <a:r>
                <a:rPr lang="en-GB" sz="2800" dirty="0">
                  <a:solidFill>
                    <a:schemeClr val="accent4">
                      <a:lumMod val="95000"/>
                      <a:lumOff val="5000"/>
                    </a:schemeClr>
                  </a:solidFill>
                  <a:latin typeface="AvantGarde Md BT" pitchFamily="34" charset="0"/>
                </a:rPr>
                <a:t>ECMWF:</a:t>
              </a:r>
            </a:p>
            <a:p>
              <a:pPr defTabSz="549275" eaLnBrk="1" hangingPunct="1">
                <a:lnSpc>
                  <a:spcPts val="2500"/>
                </a:lnSpc>
                <a:spcBef>
                  <a:spcPts val="500"/>
                </a:spcBef>
                <a:spcAft>
                  <a:spcPts val="500"/>
                </a:spcAft>
              </a:pPr>
              <a:r>
                <a:rPr lang="en-GB" sz="2800" dirty="0">
                  <a:solidFill>
                    <a:schemeClr val="accent4">
                      <a:lumMod val="95000"/>
                      <a:lumOff val="5000"/>
                    </a:schemeClr>
                  </a:solidFill>
                  <a:latin typeface="AvantGarde Md BT" pitchFamily="34" charset="0"/>
                </a:rPr>
                <a:t>Weather and Climate </a:t>
              </a:r>
            </a:p>
            <a:p>
              <a:pPr defTabSz="549275" eaLnBrk="1" hangingPunct="1">
                <a:lnSpc>
                  <a:spcPts val="2500"/>
                </a:lnSpc>
                <a:spcBef>
                  <a:spcPts val="500"/>
                </a:spcBef>
                <a:spcAft>
                  <a:spcPts val="500"/>
                </a:spcAft>
              </a:pPr>
              <a:r>
                <a:rPr lang="en-GB" sz="2800" dirty="0">
                  <a:solidFill>
                    <a:schemeClr val="accent4">
                      <a:lumMod val="95000"/>
                      <a:lumOff val="5000"/>
                    </a:schemeClr>
                  </a:solidFill>
                  <a:latin typeface="AvantGarde Md BT" pitchFamily="34" charset="0"/>
                </a:rPr>
                <a:t>Dynamical Forecasts</a:t>
              </a:r>
              <a:endParaRPr lang="en-GB" sz="1400" dirty="0">
                <a:solidFill>
                  <a:schemeClr val="accent4">
                    <a:lumMod val="95000"/>
                    <a:lumOff val="5000"/>
                  </a:schemeClr>
                </a:solidFill>
                <a:latin typeface="Helvetica" pitchFamily="34" charset="0"/>
              </a:endParaRPr>
            </a:p>
          </p:txBody>
        </p:sp>
        <p:sp>
          <p:nvSpPr>
            <p:cNvPr id="3078" name="Freeform 5"/>
            <p:cNvSpPr>
              <a:spLocks/>
            </p:cNvSpPr>
            <p:nvPr/>
          </p:nvSpPr>
          <p:spPr bwMode="auto">
            <a:xfrm>
              <a:off x="1350" y="1480"/>
              <a:ext cx="3391" cy="470"/>
            </a:xfrm>
            <a:custGeom>
              <a:avLst/>
              <a:gdLst>
                <a:gd name="T0" fmla="*/ 0 w 3412"/>
                <a:gd name="T1" fmla="*/ 0 h 1034"/>
                <a:gd name="T2" fmla="*/ 0 w 3412"/>
                <a:gd name="T3" fmla="*/ 0 h 1034"/>
                <a:gd name="T4" fmla="*/ 3091 w 3412"/>
                <a:gd name="T5" fmla="*/ 0 h 1034"/>
                <a:gd name="T6" fmla="*/ 3091 w 3412"/>
                <a:gd name="T7" fmla="*/ 0 h 1034"/>
                <a:gd name="T8" fmla="*/ 0 60000 65536"/>
                <a:gd name="T9" fmla="*/ 0 60000 65536"/>
                <a:gd name="T10" fmla="*/ 0 60000 65536"/>
                <a:gd name="T11" fmla="*/ 0 60000 65536"/>
                <a:gd name="T12" fmla="*/ 0 w 3412"/>
                <a:gd name="T13" fmla="*/ 0 h 1034"/>
                <a:gd name="T14" fmla="*/ 3412 w 3412"/>
                <a:gd name="T15" fmla="*/ 1034 h 1034"/>
              </a:gdLst>
              <a:ahLst/>
              <a:cxnLst>
                <a:cxn ang="T8">
                  <a:pos x="T0" y="T1"/>
                </a:cxn>
                <a:cxn ang="T9">
                  <a:pos x="T2" y="T3"/>
                </a:cxn>
                <a:cxn ang="T10">
                  <a:pos x="T4" y="T5"/>
                </a:cxn>
                <a:cxn ang="T11">
                  <a:pos x="T6" y="T7"/>
                </a:cxn>
              </a:cxnLst>
              <a:rect l="T12" t="T13" r="T14" b="T15"/>
              <a:pathLst>
                <a:path w="3412" h="1034">
                  <a:moveTo>
                    <a:pt x="0" y="1033"/>
                  </a:moveTo>
                  <a:lnTo>
                    <a:pt x="0" y="0"/>
                  </a:lnTo>
                  <a:lnTo>
                    <a:pt x="3411" y="0"/>
                  </a:lnTo>
                  <a:lnTo>
                    <a:pt x="3411" y="1033"/>
                  </a:lnTo>
                </a:path>
              </a:pathLst>
            </a:custGeom>
            <a:noFill/>
            <a:ln w="38100" cap="rnd" cmpd="sng">
              <a:solidFill>
                <a:srgbClr val="66FFF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79" name="Line 6"/>
            <p:cNvSpPr>
              <a:spLocks noChangeShapeType="1"/>
            </p:cNvSpPr>
            <p:nvPr/>
          </p:nvSpPr>
          <p:spPr bwMode="auto">
            <a:xfrm>
              <a:off x="3120" y="1451"/>
              <a:ext cx="0" cy="280"/>
            </a:xfrm>
            <a:prstGeom prst="line">
              <a:avLst/>
            </a:prstGeom>
            <a:noFill/>
            <a:ln w="38100">
              <a:solidFill>
                <a:srgbClr val="66FFFF"/>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3080" name="Rectangle 7"/>
            <p:cNvSpPr>
              <a:spLocks noChangeArrowheads="1"/>
            </p:cNvSpPr>
            <p:nvPr/>
          </p:nvSpPr>
          <p:spPr bwMode="auto">
            <a:xfrm>
              <a:off x="784" y="1706"/>
              <a:ext cx="1293" cy="866"/>
            </a:xfrm>
            <a:prstGeom prst="rect">
              <a:avLst/>
            </a:prstGeom>
            <a:solidFill>
              <a:srgbClr val="FFFF99"/>
            </a:solidFill>
            <a:ln w="12700">
              <a:solidFill>
                <a:schemeClr val="tx1"/>
              </a:solidFill>
              <a:miter lim="800000"/>
              <a:headEnd/>
              <a:tailEnd/>
            </a:ln>
            <a:effectLst>
              <a:outerShdw dist="53882" dir="2700000" algn="ctr" rotWithShape="0">
                <a:schemeClr val="tx1"/>
              </a:outerShdw>
            </a:effectLst>
          </p:spPr>
          <p:txBody>
            <a:bodyPr wrap="none" lIns="76200" tIns="38100" rIns="76200" bIns="38100" anchor="ctr"/>
            <a:lstStyle/>
            <a:p>
              <a:pPr defTabSz="549275" eaLnBrk="1" hangingPunct="1">
                <a:lnSpc>
                  <a:spcPts val="1700"/>
                </a:lnSpc>
                <a:spcAft>
                  <a:spcPts val="400"/>
                </a:spcAft>
              </a:pPr>
              <a:endParaRPr lang="en-GB" sz="1600" dirty="0">
                <a:solidFill>
                  <a:schemeClr val="tx1"/>
                </a:solidFill>
                <a:latin typeface="Helvetica" pitchFamily="34" charset="0"/>
              </a:endParaRPr>
            </a:p>
            <a:p>
              <a:pPr defTabSz="549275" eaLnBrk="1" hangingPunct="1">
                <a:lnSpc>
                  <a:spcPts val="1700"/>
                </a:lnSpc>
                <a:spcAft>
                  <a:spcPts val="400"/>
                </a:spcAft>
              </a:pPr>
              <a:r>
                <a:rPr lang="en-GB" sz="1600" dirty="0">
                  <a:solidFill>
                    <a:schemeClr val="tx1"/>
                  </a:solidFill>
                  <a:latin typeface="Helvetica" pitchFamily="34" charset="0"/>
                </a:rPr>
                <a:t>Medium-Range </a:t>
              </a:r>
            </a:p>
            <a:p>
              <a:pPr defTabSz="549275" eaLnBrk="1" hangingPunct="1">
                <a:lnSpc>
                  <a:spcPts val="1700"/>
                </a:lnSpc>
                <a:spcAft>
                  <a:spcPts val="400"/>
                </a:spcAft>
              </a:pPr>
              <a:r>
                <a:rPr lang="en-GB" sz="1600" dirty="0">
                  <a:solidFill>
                    <a:schemeClr val="tx1"/>
                  </a:solidFill>
                  <a:latin typeface="Helvetica" pitchFamily="34" charset="0"/>
                </a:rPr>
                <a:t>Forecasts</a:t>
              </a:r>
            </a:p>
            <a:p>
              <a:pPr defTabSz="549275" eaLnBrk="1" hangingPunct="1">
                <a:lnSpc>
                  <a:spcPts val="1700"/>
                </a:lnSpc>
                <a:spcAft>
                  <a:spcPts val="400"/>
                </a:spcAft>
              </a:pPr>
              <a:endParaRPr lang="en-GB" sz="1600" dirty="0">
                <a:solidFill>
                  <a:schemeClr val="tx1"/>
                </a:solidFill>
                <a:latin typeface="Helvetica" pitchFamily="34" charset="0"/>
              </a:endParaRPr>
            </a:p>
            <a:p>
              <a:pPr defTabSz="549275" eaLnBrk="1" hangingPunct="1">
                <a:lnSpc>
                  <a:spcPts val="1700"/>
                </a:lnSpc>
                <a:spcAft>
                  <a:spcPts val="400"/>
                </a:spcAft>
              </a:pPr>
              <a:r>
                <a:rPr lang="en-GB" sz="1600" dirty="0">
                  <a:solidFill>
                    <a:schemeClr val="tx1"/>
                  </a:solidFill>
                  <a:latin typeface="Helvetica" pitchFamily="34" charset="0"/>
                </a:rPr>
                <a:t>Day 1-10(15)</a:t>
              </a:r>
              <a:endParaRPr lang="en-GB" sz="1400" dirty="0">
                <a:solidFill>
                  <a:schemeClr val="tx1"/>
                </a:solidFill>
                <a:latin typeface="Helvetica" pitchFamily="34" charset="0"/>
              </a:endParaRPr>
            </a:p>
          </p:txBody>
        </p:sp>
        <p:sp>
          <p:nvSpPr>
            <p:cNvPr id="3081" name="Rectangle 8"/>
            <p:cNvSpPr>
              <a:spLocks noChangeArrowheads="1"/>
            </p:cNvSpPr>
            <p:nvPr/>
          </p:nvSpPr>
          <p:spPr bwMode="auto">
            <a:xfrm>
              <a:off x="2429" y="1706"/>
              <a:ext cx="1371" cy="866"/>
            </a:xfrm>
            <a:prstGeom prst="rect">
              <a:avLst/>
            </a:prstGeom>
            <a:solidFill>
              <a:srgbClr val="C8FEC8"/>
            </a:solidFill>
            <a:ln w="12700">
              <a:solidFill>
                <a:schemeClr val="tx1"/>
              </a:solidFill>
              <a:miter lim="800000"/>
              <a:headEnd/>
              <a:tailEnd/>
            </a:ln>
            <a:effectLst>
              <a:outerShdw dist="53882" dir="2700000" algn="ctr" rotWithShape="0">
                <a:schemeClr val="tx1"/>
              </a:outerShdw>
            </a:effectLst>
          </p:spPr>
          <p:txBody>
            <a:bodyPr wrap="none" lIns="76200" tIns="38100" rIns="76200" bIns="38100"/>
            <a:lstStyle/>
            <a:p>
              <a:pPr defTabSz="549275" eaLnBrk="1" hangingPunct="1">
                <a:lnSpc>
                  <a:spcPts val="1700"/>
                </a:lnSpc>
                <a:spcAft>
                  <a:spcPts val="400"/>
                </a:spcAft>
              </a:pPr>
              <a:endParaRPr lang="en-GB" sz="1600" dirty="0">
                <a:solidFill>
                  <a:schemeClr val="tx1"/>
                </a:solidFill>
                <a:latin typeface="Helvetica" pitchFamily="34" charset="0"/>
              </a:endParaRPr>
            </a:p>
            <a:p>
              <a:pPr defTabSz="549275" eaLnBrk="1" hangingPunct="1">
                <a:lnSpc>
                  <a:spcPts val="1700"/>
                </a:lnSpc>
                <a:spcAft>
                  <a:spcPts val="400"/>
                </a:spcAft>
              </a:pPr>
              <a:r>
                <a:rPr lang="en-GB" sz="1600" dirty="0">
                  <a:solidFill>
                    <a:schemeClr val="tx1"/>
                  </a:solidFill>
                  <a:latin typeface="Helvetica" pitchFamily="34" charset="0"/>
                </a:rPr>
                <a:t>Monthly</a:t>
              </a:r>
            </a:p>
            <a:p>
              <a:pPr defTabSz="549275" eaLnBrk="1" hangingPunct="1">
                <a:lnSpc>
                  <a:spcPts val="1700"/>
                </a:lnSpc>
                <a:spcAft>
                  <a:spcPts val="400"/>
                </a:spcAft>
              </a:pPr>
              <a:r>
                <a:rPr lang="en-GB" sz="1600" dirty="0">
                  <a:solidFill>
                    <a:schemeClr val="tx1"/>
                  </a:solidFill>
                  <a:latin typeface="Helvetica" pitchFamily="34" charset="0"/>
                </a:rPr>
                <a:t>Forecast</a:t>
              </a:r>
            </a:p>
            <a:p>
              <a:pPr defTabSz="549275" eaLnBrk="1" hangingPunct="1">
                <a:lnSpc>
                  <a:spcPts val="1700"/>
                </a:lnSpc>
                <a:spcAft>
                  <a:spcPts val="400"/>
                </a:spcAft>
              </a:pPr>
              <a:endParaRPr lang="en-GB" sz="1600" dirty="0">
                <a:solidFill>
                  <a:schemeClr val="tx1"/>
                </a:solidFill>
                <a:latin typeface="Helvetica" pitchFamily="34" charset="0"/>
              </a:endParaRPr>
            </a:p>
            <a:p>
              <a:pPr defTabSz="549275" eaLnBrk="1" hangingPunct="1">
                <a:lnSpc>
                  <a:spcPts val="1700"/>
                </a:lnSpc>
                <a:spcAft>
                  <a:spcPts val="400"/>
                </a:spcAft>
              </a:pPr>
              <a:r>
                <a:rPr lang="en-GB" sz="1600" dirty="0">
                  <a:solidFill>
                    <a:schemeClr val="tx1"/>
                  </a:solidFill>
                  <a:latin typeface="Helvetica" pitchFamily="34" charset="0"/>
                </a:rPr>
                <a:t>Day 10-32</a:t>
              </a:r>
            </a:p>
          </p:txBody>
        </p:sp>
        <p:sp>
          <p:nvSpPr>
            <p:cNvPr id="3082" name="Rectangle 9"/>
            <p:cNvSpPr>
              <a:spLocks noChangeArrowheads="1"/>
            </p:cNvSpPr>
            <p:nvPr/>
          </p:nvSpPr>
          <p:spPr bwMode="auto">
            <a:xfrm>
              <a:off x="4118" y="1702"/>
              <a:ext cx="1336" cy="866"/>
            </a:xfrm>
            <a:prstGeom prst="rect">
              <a:avLst/>
            </a:prstGeom>
            <a:solidFill>
              <a:srgbClr val="99CCFF"/>
            </a:solidFill>
            <a:ln w="12700">
              <a:solidFill>
                <a:schemeClr val="tx1"/>
              </a:solidFill>
              <a:miter lim="800000"/>
              <a:headEnd/>
              <a:tailEnd/>
            </a:ln>
            <a:effectLst>
              <a:outerShdw dist="53882" dir="2700000" algn="ctr" rotWithShape="0">
                <a:schemeClr val="tx1"/>
              </a:outerShdw>
            </a:effectLst>
          </p:spPr>
          <p:txBody>
            <a:bodyPr wrap="none" lIns="76200" tIns="38100" rIns="76200" bIns="38100" anchor="ctr"/>
            <a:lstStyle/>
            <a:p>
              <a:pPr defTabSz="549275" eaLnBrk="1" hangingPunct="1">
                <a:lnSpc>
                  <a:spcPts val="1700"/>
                </a:lnSpc>
                <a:spcAft>
                  <a:spcPts val="400"/>
                </a:spcAft>
              </a:pPr>
              <a:endParaRPr lang="en-GB" sz="1600" dirty="0">
                <a:latin typeface="Helvetica" pitchFamily="34" charset="0"/>
              </a:endParaRPr>
            </a:p>
            <a:p>
              <a:pPr defTabSz="549275" eaLnBrk="1" hangingPunct="1">
                <a:lnSpc>
                  <a:spcPts val="1700"/>
                </a:lnSpc>
                <a:spcAft>
                  <a:spcPts val="400"/>
                </a:spcAft>
              </a:pPr>
              <a:r>
                <a:rPr lang="en-GB" sz="1600" dirty="0">
                  <a:solidFill>
                    <a:schemeClr val="tx1"/>
                  </a:solidFill>
                  <a:latin typeface="Helvetica" pitchFamily="34" charset="0"/>
                </a:rPr>
                <a:t>Seasonal </a:t>
              </a:r>
            </a:p>
            <a:p>
              <a:pPr defTabSz="549275" eaLnBrk="1" hangingPunct="1">
                <a:lnSpc>
                  <a:spcPts val="1700"/>
                </a:lnSpc>
                <a:spcAft>
                  <a:spcPts val="400"/>
                </a:spcAft>
              </a:pPr>
              <a:r>
                <a:rPr lang="en-GB" sz="1600" dirty="0">
                  <a:solidFill>
                    <a:schemeClr val="tx1"/>
                  </a:solidFill>
                  <a:latin typeface="Helvetica" pitchFamily="34" charset="0"/>
                </a:rPr>
                <a:t>Forecasts</a:t>
              </a:r>
            </a:p>
            <a:p>
              <a:pPr defTabSz="549275" eaLnBrk="1" hangingPunct="1">
                <a:lnSpc>
                  <a:spcPts val="1700"/>
                </a:lnSpc>
                <a:spcAft>
                  <a:spcPts val="400"/>
                </a:spcAft>
              </a:pPr>
              <a:endParaRPr lang="en-GB" sz="1600" dirty="0">
                <a:solidFill>
                  <a:schemeClr val="tx1"/>
                </a:solidFill>
                <a:latin typeface="Helvetica" pitchFamily="34" charset="0"/>
              </a:endParaRPr>
            </a:p>
            <a:p>
              <a:pPr defTabSz="549275" eaLnBrk="1" hangingPunct="1">
                <a:lnSpc>
                  <a:spcPts val="1700"/>
                </a:lnSpc>
                <a:spcAft>
                  <a:spcPts val="400"/>
                </a:spcAft>
              </a:pPr>
              <a:r>
                <a:rPr lang="en-GB" sz="1600" dirty="0">
                  <a:solidFill>
                    <a:schemeClr val="tx1"/>
                  </a:solidFill>
                  <a:latin typeface="Helvetica" pitchFamily="34" charset="0"/>
                </a:rPr>
                <a:t>Month 2-7</a:t>
              </a:r>
            </a:p>
          </p:txBody>
        </p:sp>
      </p:grpSp>
      <p:sp>
        <p:nvSpPr>
          <p:cNvPr id="3075" name="Rectangle 51"/>
          <p:cNvSpPr>
            <a:spLocks noChangeArrowheads="1"/>
          </p:cNvSpPr>
          <p:nvPr/>
        </p:nvSpPr>
        <p:spPr bwMode="auto">
          <a:xfrm>
            <a:off x="2057400" y="432594"/>
            <a:ext cx="605057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spcBef>
                <a:spcPct val="50000"/>
              </a:spcBef>
            </a:pPr>
            <a:r>
              <a:rPr lang="en-GB" sz="3200" b="0" dirty="0">
                <a:solidFill>
                  <a:schemeClr val="tx1"/>
                </a:solidFill>
              </a:rPr>
              <a:t>Forecasting systems at ECMWF</a:t>
            </a:r>
          </a:p>
        </p:txBody>
      </p:sp>
    </p:spTree>
    <p:extLst>
      <p:ext uri="{BB962C8B-B14F-4D97-AF65-F5344CB8AC3E}">
        <p14:creationId xmlns:p14="http://schemas.microsoft.com/office/powerpoint/2010/main" val="4260857472"/>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125" y="178844"/>
            <a:ext cx="9265029" cy="609600"/>
          </a:xfrm>
        </p:spPr>
        <p:txBody>
          <a:bodyPr/>
          <a:lstStyle/>
          <a:p>
            <a:r>
              <a:rPr lang="en-GB" sz="2400" dirty="0" smtClean="0"/>
              <a:t>The ENS re-forecast suite to estimate the M-climate</a:t>
            </a:r>
            <a:endParaRPr lang="en-GB" sz="2400" dirty="0"/>
          </a:p>
        </p:txBody>
      </p:sp>
      <p:sp>
        <p:nvSpPr>
          <p:cNvPr id="160" name="TextBox 159"/>
          <p:cNvSpPr txBox="1"/>
          <p:nvPr/>
        </p:nvSpPr>
        <p:spPr>
          <a:xfrm>
            <a:off x="334607" y="3764079"/>
            <a:ext cx="569387" cy="369332"/>
          </a:xfrm>
          <a:prstGeom prst="rect">
            <a:avLst/>
          </a:prstGeom>
          <a:noFill/>
        </p:spPr>
        <p:txBody>
          <a:bodyPr wrap="none" rtlCol="0">
            <a:spAutoFit/>
          </a:bodyPr>
          <a:lstStyle/>
          <a:p>
            <a:r>
              <a:rPr lang="en-GB" sz="1800" dirty="0" smtClean="0"/>
              <a:t>20y</a:t>
            </a:r>
            <a:endParaRPr lang="en-GB" sz="1800" dirty="0"/>
          </a:p>
        </p:txBody>
      </p:sp>
      <p:grpSp>
        <p:nvGrpSpPr>
          <p:cNvPr id="4" name="Group 170"/>
          <p:cNvGrpSpPr/>
          <p:nvPr/>
        </p:nvGrpSpPr>
        <p:grpSpPr>
          <a:xfrm>
            <a:off x="227124" y="844389"/>
            <a:ext cx="6996635" cy="5414876"/>
            <a:chOff x="4079673" y="785767"/>
            <a:chExt cx="5598852" cy="5523553"/>
          </a:xfrm>
        </p:grpSpPr>
        <p:grpSp>
          <p:nvGrpSpPr>
            <p:cNvPr id="5" name="Group 9"/>
            <p:cNvGrpSpPr/>
            <p:nvPr/>
          </p:nvGrpSpPr>
          <p:grpSpPr>
            <a:xfrm>
              <a:off x="5673080" y="1448779"/>
              <a:ext cx="2340260" cy="900101"/>
              <a:chOff x="4953000" y="3113964"/>
              <a:chExt cx="2520280" cy="765086"/>
            </a:xfrm>
          </p:grpSpPr>
          <p:sp>
            <p:nvSpPr>
              <p:cNvPr id="6" name="Rectangle 5"/>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Verdana" pitchFamily="34" charset="0"/>
                  </a:rPr>
                  <a:t>51</a:t>
                </a:r>
              </a:p>
              <a:p>
                <a:pPr marL="0" marR="0" indent="0" algn="ctr" defTabSz="914400" rtl="0" eaLnBrk="0" fontAlgn="base" latinLnBrk="0" hangingPunct="0">
                  <a:lnSpc>
                    <a:spcPct val="100000"/>
                  </a:lnSpc>
                  <a:spcBef>
                    <a:spcPct val="0"/>
                  </a:spcBef>
                  <a:spcAft>
                    <a:spcPct val="0"/>
                  </a:spcAft>
                  <a:buClrTx/>
                  <a:buSzTx/>
                  <a:buFontTx/>
                  <a:buNone/>
                  <a:tabLst/>
                </a:pPr>
                <a:r>
                  <a:rPr lang="en-GB" sz="1200" dirty="0" smtClean="0">
                    <a:solidFill>
                      <a:schemeClr val="tx1"/>
                    </a:solidFill>
                  </a:rPr>
                  <a:t>Tco</a:t>
                </a:r>
                <a:r>
                  <a:rPr kumimoji="0" lang="en-GB" sz="1200" b="1" i="0" u="none" strike="noStrike" cap="none" normalizeH="0" baseline="0" dirty="0" smtClean="0">
                    <a:ln>
                      <a:noFill/>
                    </a:ln>
                    <a:solidFill>
                      <a:schemeClr val="tx1"/>
                    </a:solidFill>
                    <a:effectLst/>
                    <a:latin typeface="Verdana" pitchFamily="34" charset="0"/>
                  </a:rPr>
                  <a:t>639</a:t>
                </a:r>
              </a:p>
              <a:p>
                <a:pPr marL="0" marR="0" indent="0" algn="ctr" defTabSz="914400" rtl="0" eaLnBrk="0" fontAlgn="base" latinLnBrk="0" hangingPunct="0">
                  <a:lnSpc>
                    <a:spcPct val="100000"/>
                  </a:lnSpc>
                  <a:spcBef>
                    <a:spcPct val="0"/>
                  </a:spcBef>
                  <a:spcAft>
                    <a:spcPct val="0"/>
                  </a:spcAft>
                  <a:buClrTx/>
                  <a:buSzTx/>
                  <a:buFontTx/>
                  <a:buNone/>
                  <a:tabLst/>
                </a:pPr>
                <a:r>
                  <a:rPr lang="en-GB" sz="1200" dirty="0" smtClean="0">
                    <a:solidFill>
                      <a:schemeClr val="tx1"/>
                    </a:solidFill>
                  </a:rPr>
                  <a:t>L91</a:t>
                </a:r>
                <a:endParaRPr kumimoji="0" lang="en-GB" sz="1200" b="1" i="0" u="none" strike="noStrike" cap="none" normalizeH="0" baseline="0" dirty="0" smtClean="0">
                  <a:ln>
                    <a:noFill/>
                  </a:ln>
                  <a:solidFill>
                    <a:schemeClr val="tx1"/>
                  </a:solidFill>
                  <a:effectLst/>
                  <a:latin typeface="Verdana" pitchFamily="34" charset="0"/>
                </a:endParaRPr>
              </a:p>
            </p:txBody>
          </p:sp>
          <p:grpSp>
            <p:nvGrpSpPr>
              <p:cNvPr id="9" name="Group 8"/>
              <p:cNvGrpSpPr/>
              <p:nvPr/>
            </p:nvGrpSpPr>
            <p:grpSpPr>
              <a:xfrm>
                <a:off x="4953002" y="3113965"/>
                <a:ext cx="2520278" cy="765085"/>
                <a:chOff x="4953002" y="3113965"/>
                <a:chExt cx="2520278" cy="765085"/>
              </a:xfrm>
            </p:grpSpPr>
            <p:sp>
              <p:nvSpPr>
                <p:cNvPr id="7" name="Rectangle 6"/>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Verdana" pitchFamily="34" charset="0"/>
                    </a:rPr>
                    <a:t>51</a:t>
                  </a:r>
                </a:p>
                <a:p>
                  <a:pPr marL="0" marR="0" indent="0" algn="ctr" defTabSz="914400" rtl="0" eaLnBrk="0" fontAlgn="base" latinLnBrk="0" hangingPunct="0">
                    <a:lnSpc>
                      <a:spcPct val="100000"/>
                    </a:lnSpc>
                    <a:spcBef>
                      <a:spcPct val="0"/>
                    </a:spcBef>
                    <a:spcAft>
                      <a:spcPct val="0"/>
                    </a:spcAft>
                    <a:buClrTx/>
                    <a:buSzTx/>
                    <a:buFontTx/>
                    <a:buNone/>
                    <a:tabLst/>
                  </a:pPr>
                  <a:r>
                    <a:rPr lang="en-GB" sz="1200" b="1" dirty="0" smtClean="0">
                      <a:solidFill>
                        <a:schemeClr val="tx1"/>
                      </a:solidFill>
                    </a:rPr>
                    <a:t>Tco319</a:t>
                  </a:r>
                </a:p>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Verdana" pitchFamily="34" charset="0"/>
                    </a:rPr>
                    <a:t>L91</a:t>
                  </a:r>
                </a:p>
              </p:txBody>
            </p:sp>
            <p:sp>
              <p:nvSpPr>
                <p:cNvPr id="8" name="Rectangle 7"/>
                <p:cNvSpPr/>
                <p:nvPr/>
              </p:nvSpPr>
              <p:spPr bwMode="auto">
                <a:xfrm>
                  <a:off x="4953002" y="3744036"/>
                  <a:ext cx="2520278" cy="135014"/>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grpSp>
        <p:cxnSp>
          <p:nvCxnSpPr>
            <p:cNvPr id="40" name="Straight Arrow Connector 39"/>
            <p:cNvCxnSpPr/>
            <p:nvPr/>
          </p:nvCxnSpPr>
          <p:spPr bwMode="auto">
            <a:xfrm>
              <a:off x="4322930" y="1268760"/>
              <a:ext cx="5355595" cy="1588"/>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42" name="Straight Connector 41"/>
            <p:cNvCxnSpPr/>
            <p:nvPr/>
          </p:nvCxnSpPr>
          <p:spPr bwMode="auto">
            <a:xfrm rot="5400000">
              <a:off x="5875602" y="1156247"/>
              <a:ext cx="225025"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44" name="Straight Connector 43"/>
            <p:cNvCxnSpPr/>
            <p:nvPr/>
          </p:nvCxnSpPr>
          <p:spPr bwMode="auto">
            <a:xfrm rot="5400000">
              <a:off x="4930498" y="1156248"/>
              <a:ext cx="225025"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46" name="Straight Connector 45"/>
            <p:cNvCxnSpPr/>
            <p:nvPr/>
          </p:nvCxnSpPr>
          <p:spPr bwMode="auto">
            <a:xfrm rot="5400000">
              <a:off x="2590238" y="3856547"/>
              <a:ext cx="4905545"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47" name="Straight Connector 46"/>
            <p:cNvCxnSpPr/>
            <p:nvPr/>
          </p:nvCxnSpPr>
          <p:spPr bwMode="auto">
            <a:xfrm rot="5400000">
              <a:off x="2905273" y="3856548"/>
              <a:ext cx="4905545"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48" name="Straight Connector 47"/>
            <p:cNvCxnSpPr/>
            <p:nvPr/>
          </p:nvCxnSpPr>
          <p:spPr bwMode="auto">
            <a:xfrm rot="5400000">
              <a:off x="3220307" y="3856548"/>
              <a:ext cx="4905545"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49" name="Straight Connector 48"/>
            <p:cNvCxnSpPr/>
            <p:nvPr/>
          </p:nvCxnSpPr>
          <p:spPr bwMode="auto">
            <a:xfrm rot="5400000">
              <a:off x="3535342" y="3856548"/>
              <a:ext cx="4905545"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50" name="Straight Connector 49"/>
            <p:cNvCxnSpPr/>
            <p:nvPr/>
          </p:nvCxnSpPr>
          <p:spPr bwMode="auto">
            <a:xfrm rot="5400000">
              <a:off x="3850377" y="3856548"/>
              <a:ext cx="4905545"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51" name="TextBox 50"/>
            <p:cNvSpPr txBox="1"/>
            <p:nvPr/>
          </p:nvSpPr>
          <p:spPr>
            <a:xfrm>
              <a:off x="4196689" y="1628800"/>
              <a:ext cx="558256" cy="376745"/>
            </a:xfrm>
            <a:prstGeom prst="rect">
              <a:avLst/>
            </a:prstGeom>
            <a:noFill/>
          </p:spPr>
          <p:txBody>
            <a:bodyPr wrap="none" rtlCol="0">
              <a:spAutoFit/>
            </a:bodyPr>
            <a:lstStyle/>
            <a:p>
              <a:r>
                <a:rPr lang="en-GB" sz="1800" b="1" dirty="0" smtClean="0">
                  <a:solidFill>
                    <a:schemeClr val="tx1"/>
                  </a:solidFill>
                </a:rPr>
                <a:t>2016</a:t>
              </a:r>
              <a:endParaRPr lang="en-GB" sz="1800" b="1" dirty="0">
                <a:solidFill>
                  <a:schemeClr val="tx1"/>
                </a:solidFill>
              </a:endParaRPr>
            </a:p>
          </p:txBody>
        </p:sp>
        <p:cxnSp>
          <p:nvCxnSpPr>
            <p:cNvPr id="52" name="Straight Connector 51"/>
            <p:cNvCxnSpPr/>
            <p:nvPr/>
          </p:nvCxnSpPr>
          <p:spPr bwMode="auto">
            <a:xfrm rot="5400000">
              <a:off x="5245533" y="1156248"/>
              <a:ext cx="225025"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53" name="Straight Connector 52"/>
            <p:cNvCxnSpPr/>
            <p:nvPr/>
          </p:nvCxnSpPr>
          <p:spPr bwMode="auto">
            <a:xfrm rot="5400000">
              <a:off x="5560567" y="1156248"/>
              <a:ext cx="225025"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54" name="Straight Connector 53"/>
            <p:cNvCxnSpPr/>
            <p:nvPr/>
          </p:nvCxnSpPr>
          <p:spPr bwMode="auto">
            <a:xfrm rot="5400000">
              <a:off x="6190637" y="1156248"/>
              <a:ext cx="225025"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grpSp>
          <p:nvGrpSpPr>
            <p:cNvPr id="10" name="Group 11"/>
            <p:cNvGrpSpPr/>
            <p:nvPr/>
          </p:nvGrpSpPr>
          <p:grpSpPr>
            <a:xfrm>
              <a:off x="5043010" y="2438890"/>
              <a:ext cx="2340260" cy="218101"/>
              <a:chOff x="4953000" y="3113964"/>
              <a:chExt cx="2520280" cy="765086"/>
            </a:xfrm>
          </p:grpSpPr>
          <p:sp>
            <p:nvSpPr>
              <p:cNvPr id="13" name="Rectangle 12"/>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11" name="Group 8"/>
              <p:cNvGrpSpPr/>
              <p:nvPr/>
            </p:nvGrpSpPr>
            <p:grpSpPr>
              <a:xfrm>
                <a:off x="5628075" y="3113965"/>
                <a:ext cx="1845205" cy="765085"/>
                <a:chOff x="5628075" y="3113965"/>
                <a:chExt cx="1845205" cy="765085"/>
              </a:xfrm>
            </p:grpSpPr>
            <p:sp>
              <p:nvSpPr>
                <p:cNvPr id="15" name="Rectangle 14"/>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6" name="Rectangle 15"/>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12" name="Group 16"/>
            <p:cNvGrpSpPr/>
            <p:nvPr/>
          </p:nvGrpSpPr>
          <p:grpSpPr>
            <a:xfrm>
              <a:off x="5358045" y="2573903"/>
              <a:ext cx="2340260" cy="218101"/>
              <a:chOff x="4953000" y="3113964"/>
              <a:chExt cx="2520280" cy="765086"/>
            </a:xfrm>
          </p:grpSpPr>
          <p:sp>
            <p:nvSpPr>
              <p:cNvPr id="18" name="Rectangle 17"/>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14" name="Group 8"/>
              <p:cNvGrpSpPr/>
              <p:nvPr/>
            </p:nvGrpSpPr>
            <p:grpSpPr>
              <a:xfrm>
                <a:off x="5628075" y="3113965"/>
                <a:ext cx="1845205" cy="765085"/>
                <a:chOff x="5628075" y="3113965"/>
                <a:chExt cx="1845205" cy="765085"/>
              </a:xfrm>
            </p:grpSpPr>
            <p:sp>
              <p:nvSpPr>
                <p:cNvPr id="20" name="Rectangle 19"/>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21" name="Rectangle 20"/>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17" name="Group 21"/>
            <p:cNvGrpSpPr/>
            <p:nvPr/>
          </p:nvGrpSpPr>
          <p:grpSpPr>
            <a:xfrm>
              <a:off x="5673080" y="2708918"/>
              <a:ext cx="2340260" cy="218101"/>
              <a:chOff x="4953000" y="3113964"/>
              <a:chExt cx="2520280" cy="765086"/>
            </a:xfrm>
          </p:grpSpPr>
          <p:sp>
            <p:nvSpPr>
              <p:cNvPr id="23" name="Rectangle 22"/>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19" name="Group 8"/>
              <p:cNvGrpSpPr/>
              <p:nvPr/>
            </p:nvGrpSpPr>
            <p:grpSpPr>
              <a:xfrm>
                <a:off x="5628075" y="3113965"/>
                <a:ext cx="1845205" cy="765085"/>
                <a:chOff x="5628075" y="3113965"/>
                <a:chExt cx="1845205" cy="765085"/>
              </a:xfrm>
            </p:grpSpPr>
            <p:sp>
              <p:nvSpPr>
                <p:cNvPr id="25" name="Rectangle 24"/>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26" name="Rectangle 25"/>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22" name="Group 26"/>
            <p:cNvGrpSpPr/>
            <p:nvPr/>
          </p:nvGrpSpPr>
          <p:grpSpPr>
            <a:xfrm>
              <a:off x="5988115" y="2843933"/>
              <a:ext cx="2340260" cy="218101"/>
              <a:chOff x="4953000" y="3113964"/>
              <a:chExt cx="2520280" cy="765086"/>
            </a:xfrm>
          </p:grpSpPr>
          <p:sp>
            <p:nvSpPr>
              <p:cNvPr id="28" name="Rectangle 27"/>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24" name="Group 8"/>
              <p:cNvGrpSpPr/>
              <p:nvPr/>
            </p:nvGrpSpPr>
            <p:grpSpPr>
              <a:xfrm>
                <a:off x="5628075" y="3113965"/>
                <a:ext cx="1845205" cy="765085"/>
                <a:chOff x="5628075" y="3113965"/>
                <a:chExt cx="1845205" cy="765085"/>
              </a:xfrm>
            </p:grpSpPr>
            <p:sp>
              <p:nvSpPr>
                <p:cNvPr id="30" name="Rectangle 29"/>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31" name="Rectangle 30"/>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27" name="Group 31"/>
            <p:cNvGrpSpPr/>
            <p:nvPr/>
          </p:nvGrpSpPr>
          <p:grpSpPr>
            <a:xfrm>
              <a:off x="6303150" y="2978948"/>
              <a:ext cx="2340260" cy="218101"/>
              <a:chOff x="4953000" y="3113964"/>
              <a:chExt cx="2520280" cy="765086"/>
            </a:xfrm>
          </p:grpSpPr>
          <p:sp>
            <p:nvSpPr>
              <p:cNvPr id="33" name="Rectangle 32"/>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29" name="Group 8"/>
              <p:cNvGrpSpPr/>
              <p:nvPr/>
            </p:nvGrpSpPr>
            <p:grpSpPr>
              <a:xfrm>
                <a:off x="4953001" y="3113965"/>
                <a:ext cx="2520279" cy="765085"/>
                <a:chOff x="4953001" y="3113965"/>
                <a:chExt cx="2520279" cy="765085"/>
              </a:xfrm>
            </p:grpSpPr>
            <p:sp>
              <p:nvSpPr>
                <p:cNvPr id="35" name="Rectangle 34"/>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36" name="Rectangle 35"/>
                <p:cNvSpPr/>
                <p:nvPr/>
              </p:nvSpPr>
              <p:spPr bwMode="auto">
                <a:xfrm>
                  <a:off x="4953001" y="3718671"/>
                  <a:ext cx="2520279" cy="160379"/>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cxnSp>
          <p:nvCxnSpPr>
            <p:cNvPr id="61" name="Straight Connector 60"/>
            <p:cNvCxnSpPr/>
            <p:nvPr/>
          </p:nvCxnSpPr>
          <p:spPr bwMode="auto">
            <a:xfrm>
              <a:off x="4277925" y="2393885"/>
              <a:ext cx="531059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66" name="TextBox 65"/>
            <p:cNvSpPr txBox="1"/>
            <p:nvPr/>
          </p:nvSpPr>
          <p:spPr>
            <a:xfrm>
              <a:off x="4727974" y="785767"/>
              <a:ext cx="2970329" cy="282558"/>
            </a:xfrm>
            <a:prstGeom prst="rect">
              <a:avLst/>
            </a:prstGeom>
            <a:noFill/>
          </p:spPr>
          <p:txBody>
            <a:bodyPr wrap="square" rtlCol="0">
              <a:spAutoFit/>
            </a:bodyPr>
            <a:lstStyle/>
            <a:p>
              <a:pPr algn="l"/>
              <a:r>
                <a:rPr lang="en-GB" sz="1200" dirty="0" smtClean="0"/>
                <a:t>…</a:t>
              </a:r>
              <a:r>
                <a:rPr lang="en-GB" sz="1200" dirty="0" smtClean="0">
                  <a:solidFill>
                    <a:schemeClr val="tx1"/>
                  </a:solidFill>
                </a:rPr>
                <a:t> </a:t>
              </a:r>
              <a:r>
                <a:rPr lang="en-GB" sz="1200" b="1" dirty="0" smtClean="0">
                  <a:solidFill>
                    <a:schemeClr val="tx1"/>
                  </a:solidFill>
                </a:rPr>
                <a:t>28 </a:t>
              </a:r>
              <a:r>
                <a:rPr lang="en-GB" sz="1200" dirty="0" smtClean="0"/>
                <a:t>6    </a:t>
              </a:r>
              <a:r>
                <a:rPr lang="en-GB" sz="1200" b="1" dirty="0" smtClean="0">
                  <a:solidFill>
                    <a:schemeClr val="tx1"/>
                  </a:solidFill>
                </a:rPr>
                <a:t>2    5 May</a:t>
              </a:r>
              <a:r>
                <a:rPr lang="en-GB" sz="1200" b="1" dirty="0">
                  <a:solidFill>
                    <a:schemeClr val="tx1"/>
                  </a:solidFill>
                </a:rPr>
                <a:t> </a:t>
              </a:r>
              <a:r>
                <a:rPr lang="en-GB" sz="1200" b="1" dirty="0" smtClean="0">
                  <a:solidFill>
                    <a:schemeClr val="tx1"/>
                  </a:solidFill>
                </a:rPr>
                <a:t>  9      12  </a:t>
              </a:r>
              <a:endParaRPr lang="en-GB" sz="1200" b="1" dirty="0">
                <a:solidFill>
                  <a:schemeClr val="tx1"/>
                </a:solidFill>
              </a:endParaRPr>
            </a:p>
          </p:txBody>
        </p:sp>
        <p:sp>
          <p:nvSpPr>
            <p:cNvPr id="68" name="TextBox 67"/>
            <p:cNvSpPr txBox="1"/>
            <p:nvPr/>
          </p:nvSpPr>
          <p:spPr>
            <a:xfrm>
              <a:off x="4196688" y="2618910"/>
              <a:ext cx="558256" cy="376745"/>
            </a:xfrm>
            <a:prstGeom prst="rect">
              <a:avLst/>
            </a:prstGeom>
            <a:noFill/>
          </p:spPr>
          <p:txBody>
            <a:bodyPr wrap="none" rtlCol="0">
              <a:spAutoFit/>
            </a:bodyPr>
            <a:lstStyle/>
            <a:p>
              <a:r>
                <a:rPr lang="en-GB" sz="1800" b="1" dirty="0" smtClean="0">
                  <a:solidFill>
                    <a:schemeClr val="tx1"/>
                  </a:solidFill>
                </a:rPr>
                <a:t>2015</a:t>
              </a:r>
              <a:endParaRPr lang="en-GB" sz="1800" b="1" dirty="0">
                <a:solidFill>
                  <a:schemeClr val="tx1"/>
                </a:solidFill>
              </a:endParaRPr>
            </a:p>
          </p:txBody>
        </p:sp>
        <p:grpSp>
          <p:nvGrpSpPr>
            <p:cNvPr id="32" name="Group 11"/>
            <p:cNvGrpSpPr/>
            <p:nvPr/>
          </p:nvGrpSpPr>
          <p:grpSpPr>
            <a:xfrm>
              <a:off x="5043008" y="3300911"/>
              <a:ext cx="2340259" cy="218101"/>
              <a:chOff x="4953000" y="3113964"/>
              <a:chExt cx="2520280" cy="765086"/>
            </a:xfrm>
          </p:grpSpPr>
          <p:sp>
            <p:nvSpPr>
              <p:cNvPr id="94" name="Rectangle 93"/>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34" name="Group 8"/>
              <p:cNvGrpSpPr/>
              <p:nvPr/>
            </p:nvGrpSpPr>
            <p:grpSpPr>
              <a:xfrm>
                <a:off x="5628075" y="3113965"/>
                <a:ext cx="1845205" cy="765085"/>
                <a:chOff x="5628075" y="3113965"/>
                <a:chExt cx="1845205" cy="765085"/>
              </a:xfrm>
            </p:grpSpPr>
            <p:sp>
              <p:nvSpPr>
                <p:cNvPr id="96" name="Rectangle 14"/>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97" name="Rectangle 96"/>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37" name="Group 16"/>
            <p:cNvGrpSpPr/>
            <p:nvPr/>
          </p:nvGrpSpPr>
          <p:grpSpPr>
            <a:xfrm>
              <a:off x="5358043" y="3435924"/>
              <a:ext cx="2340259" cy="218101"/>
              <a:chOff x="4953000" y="3113964"/>
              <a:chExt cx="2520280" cy="765086"/>
            </a:xfrm>
          </p:grpSpPr>
          <p:sp>
            <p:nvSpPr>
              <p:cNvPr id="90" name="Rectangle 89"/>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38" name="Group 8"/>
              <p:cNvGrpSpPr/>
              <p:nvPr/>
            </p:nvGrpSpPr>
            <p:grpSpPr>
              <a:xfrm>
                <a:off x="5628075" y="3113965"/>
                <a:ext cx="1845205" cy="765085"/>
                <a:chOff x="5628075" y="3113965"/>
                <a:chExt cx="1845205" cy="765085"/>
              </a:xfrm>
            </p:grpSpPr>
            <p:sp>
              <p:nvSpPr>
                <p:cNvPr id="92" name="Rectangle 91"/>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93" name="Rectangle 92"/>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39" name="Group 21"/>
            <p:cNvGrpSpPr/>
            <p:nvPr/>
          </p:nvGrpSpPr>
          <p:grpSpPr>
            <a:xfrm>
              <a:off x="5673078" y="3570939"/>
              <a:ext cx="2340259" cy="218101"/>
              <a:chOff x="4953000" y="3113964"/>
              <a:chExt cx="2520280" cy="765086"/>
            </a:xfrm>
          </p:grpSpPr>
          <p:sp>
            <p:nvSpPr>
              <p:cNvPr id="86" name="Rectangle 85"/>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41" name="Group 8"/>
              <p:cNvGrpSpPr/>
              <p:nvPr/>
            </p:nvGrpSpPr>
            <p:grpSpPr>
              <a:xfrm>
                <a:off x="5628075" y="3113965"/>
                <a:ext cx="1845205" cy="765085"/>
                <a:chOff x="5628075" y="3113965"/>
                <a:chExt cx="1845205" cy="765085"/>
              </a:xfrm>
            </p:grpSpPr>
            <p:sp>
              <p:nvSpPr>
                <p:cNvPr id="88" name="Rectangle 87"/>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89" name="Rectangle 88"/>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43" name="Group 26"/>
            <p:cNvGrpSpPr/>
            <p:nvPr/>
          </p:nvGrpSpPr>
          <p:grpSpPr>
            <a:xfrm>
              <a:off x="5988113" y="3705954"/>
              <a:ext cx="2340259" cy="218101"/>
              <a:chOff x="4953000" y="3113964"/>
              <a:chExt cx="2520280" cy="765086"/>
            </a:xfrm>
          </p:grpSpPr>
          <p:sp>
            <p:nvSpPr>
              <p:cNvPr id="82" name="Rectangle 81"/>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45" name="Group 8"/>
              <p:cNvGrpSpPr/>
              <p:nvPr/>
            </p:nvGrpSpPr>
            <p:grpSpPr>
              <a:xfrm>
                <a:off x="5628075" y="3113965"/>
                <a:ext cx="1845205" cy="765085"/>
                <a:chOff x="5628075" y="3113965"/>
                <a:chExt cx="1845205" cy="765085"/>
              </a:xfrm>
            </p:grpSpPr>
            <p:sp>
              <p:nvSpPr>
                <p:cNvPr id="84" name="Rectangle 83"/>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85" name="Rectangle 84"/>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55" name="Group 31"/>
            <p:cNvGrpSpPr/>
            <p:nvPr/>
          </p:nvGrpSpPr>
          <p:grpSpPr>
            <a:xfrm>
              <a:off x="6303151" y="3840969"/>
              <a:ext cx="2340259" cy="218101"/>
              <a:chOff x="4953000" y="3113964"/>
              <a:chExt cx="2520280" cy="765086"/>
            </a:xfrm>
          </p:grpSpPr>
          <p:sp>
            <p:nvSpPr>
              <p:cNvPr id="78" name="Rectangle 77"/>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56" name="Group 8"/>
              <p:cNvGrpSpPr/>
              <p:nvPr/>
            </p:nvGrpSpPr>
            <p:grpSpPr>
              <a:xfrm>
                <a:off x="4953000" y="3113965"/>
                <a:ext cx="2520280" cy="765085"/>
                <a:chOff x="4953000" y="3113965"/>
                <a:chExt cx="2520280" cy="765085"/>
              </a:xfrm>
            </p:grpSpPr>
            <p:sp>
              <p:nvSpPr>
                <p:cNvPr id="80" name="Rectangle 79"/>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81" name="Rectangle 80"/>
                <p:cNvSpPr/>
                <p:nvPr/>
              </p:nvSpPr>
              <p:spPr bwMode="auto">
                <a:xfrm>
                  <a:off x="4953000" y="3718671"/>
                  <a:ext cx="2520280" cy="160379"/>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cxnSp>
          <p:nvCxnSpPr>
            <p:cNvPr id="72" name="Straight Connector 71"/>
            <p:cNvCxnSpPr/>
            <p:nvPr/>
          </p:nvCxnSpPr>
          <p:spPr bwMode="auto">
            <a:xfrm>
              <a:off x="4277925" y="3255906"/>
              <a:ext cx="531059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grpSp>
          <p:nvGrpSpPr>
            <p:cNvPr id="57" name="Group 11"/>
            <p:cNvGrpSpPr/>
            <p:nvPr/>
          </p:nvGrpSpPr>
          <p:grpSpPr>
            <a:xfrm>
              <a:off x="5043008" y="4149080"/>
              <a:ext cx="2340259" cy="218101"/>
              <a:chOff x="4953000" y="3113964"/>
              <a:chExt cx="2520280" cy="765086"/>
            </a:xfrm>
          </p:grpSpPr>
          <p:sp>
            <p:nvSpPr>
              <p:cNvPr id="122" name="Rectangle 121"/>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58" name="Group 8"/>
              <p:cNvGrpSpPr/>
              <p:nvPr/>
            </p:nvGrpSpPr>
            <p:grpSpPr>
              <a:xfrm>
                <a:off x="5628075" y="3113965"/>
                <a:ext cx="1845205" cy="765085"/>
                <a:chOff x="5628075" y="3113965"/>
                <a:chExt cx="1845205" cy="765085"/>
              </a:xfrm>
            </p:grpSpPr>
            <p:sp>
              <p:nvSpPr>
                <p:cNvPr id="124" name="Rectangle 14"/>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25" name="Rectangle 124"/>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59" name="Group 16"/>
            <p:cNvGrpSpPr/>
            <p:nvPr/>
          </p:nvGrpSpPr>
          <p:grpSpPr>
            <a:xfrm>
              <a:off x="5358043" y="4284093"/>
              <a:ext cx="2340259" cy="218101"/>
              <a:chOff x="4953000" y="3113964"/>
              <a:chExt cx="2520280" cy="765086"/>
            </a:xfrm>
          </p:grpSpPr>
          <p:sp>
            <p:nvSpPr>
              <p:cNvPr id="118" name="Rectangle 117"/>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60" name="Group 8"/>
              <p:cNvGrpSpPr/>
              <p:nvPr/>
            </p:nvGrpSpPr>
            <p:grpSpPr>
              <a:xfrm>
                <a:off x="5628075" y="3113965"/>
                <a:ext cx="1845205" cy="765085"/>
                <a:chOff x="5628075" y="3113965"/>
                <a:chExt cx="1845205" cy="765085"/>
              </a:xfrm>
            </p:grpSpPr>
            <p:sp>
              <p:nvSpPr>
                <p:cNvPr id="120" name="Rectangle 119"/>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5</a:t>
                  </a:r>
                </a:p>
              </p:txBody>
            </p:sp>
            <p:sp>
              <p:nvSpPr>
                <p:cNvPr id="121" name="Rectangle 120"/>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62" name="Group 21"/>
            <p:cNvGrpSpPr/>
            <p:nvPr/>
          </p:nvGrpSpPr>
          <p:grpSpPr>
            <a:xfrm>
              <a:off x="5673078" y="4419108"/>
              <a:ext cx="2340259" cy="218101"/>
              <a:chOff x="4953000" y="3113964"/>
              <a:chExt cx="2520280" cy="765086"/>
            </a:xfrm>
          </p:grpSpPr>
          <p:sp>
            <p:nvSpPr>
              <p:cNvPr id="114" name="Rectangle 113"/>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63" name="Group 8"/>
              <p:cNvGrpSpPr/>
              <p:nvPr/>
            </p:nvGrpSpPr>
            <p:grpSpPr>
              <a:xfrm>
                <a:off x="5628075" y="3113965"/>
                <a:ext cx="1845205" cy="765085"/>
                <a:chOff x="5628075" y="3113965"/>
                <a:chExt cx="1845205" cy="765085"/>
              </a:xfrm>
            </p:grpSpPr>
            <p:sp>
              <p:nvSpPr>
                <p:cNvPr id="116" name="Rectangle 115"/>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17" name="Rectangle 116"/>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64" name="Group 26"/>
            <p:cNvGrpSpPr/>
            <p:nvPr/>
          </p:nvGrpSpPr>
          <p:grpSpPr>
            <a:xfrm>
              <a:off x="5988113" y="4554121"/>
              <a:ext cx="2340259" cy="218101"/>
              <a:chOff x="4953000" y="3113965"/>
              <a:chExt cx="2520280" cy="765088"/>
            </a:xfrm>
          </p:grpSpPr>
          <p:sp>
            <p:nvSpPr>
              <p:cNvPr id="110" name="Rectangle 109"/>
              <p:cNvSpPr/>
              <p:nvPr/>
            </p:nvSpPr>
            <p:spPr bwMode="auto">
              <a:xfrm>
                <a:off x="4953000" y="3113967"/>
                <a:ext cx="675075" cy="765086"/>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65" name="Group 8"/>
              <p:cNvGrpSpPr/>
              <p:nvPr/>
            </p:nvGrpSpPr>
            <p:grpSpPr>
              <a:xfrm>
                <a:off x="5628075" y="3113965"/>
                <a:ext cx="1845205" cy="765085"/>
                <a:chOff x="5628075" y="3113965"/>
                <a:chExt cx="1845205" cy="765085"/>
              </a:xfrm>
            </p:grpSpPr>
            <p:sp>
              <p:nvSpPr>
                <p:cNvPr id="112" name="Rectangle 111"/>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13" name="Rectangle 112"/>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67" name="Group 31"/>
            <p:cNvGrpSpPr/>
            <p:nvPr/>
          </p:nvGrpSpPr>
          <p:grpSpPr>
            <a:xfrm>
              <a:off x="6291265" y="4665922"/>
              <a:ext cx="2352146" cy="241318"/>
              <a:chOff x="4940199" y="3032521"/>
              <a:chExt cx="2533081" cy="846529"/>
            </a:xfrm>
          </p:grpSpPr>
          <p:sp>
            <p:nvSpPr>
              <p:cNvPr id="106" name="Rectangle 105"/>
              <p:cNvSpPr/>
              <p:nvPr/>
            </p:nvSpPr>
            <p:spPr bwMode="auto">
              <a:xfrm>
                <a:off x="4940199" y="3032521"/>
                <a:ext cx="687877" cy="846529"/>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69" name="Group 8"/>
              <p:cNvGrpSpPr/>
              <p:nvPr/>
            </p:nvGrpSpPr>
            <p:grpSpPr>
              <a:xfrm>
                <a:off x="4953000" y="3113965"/>
                <a:ext cx="2520280" cy="765085"/>
                <a:chOff x="4953000" y="3113965"/>
                <a:chExt cx="2520280" cy="765085"/>
              </a:xfrm>
            </p:grpSpPr>
            <p:sp>
              <p:nvSpPr>
                <p:cNvPr id="108" name="Rectangle 107"/>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09" name="Rectangle 108"/>
                <p:cNvSpPr/>
                <p:nvPr/>
              </p:nvSpPr>
              <p:spPr bwMode="auto">
                <a:xfrm>
                  <a:off x="4953000" y="3718671"/>
                  <a:ext cx="2520280" cy="160379"/>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cxnSp>
          <p:nvCxnSpPr>
            <p:cNvPr id="100" name="Straight Connector 99"/>
            <p:cNvCxnSpPr/>
            <p:nvPr/>
          </p:nvCxnSpPr>
          <p:spPr bwMode="auto">
            <a:xfrm>
              <a:off x="4315362" y="4104075"/>
              <a:ext cx="531059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126" name="TextBox 125"/>
            <p:cNvSpPr txBox="1"/>
            <p:nvPr/>
          </p:nvSpPr>
          <p:spPr>
            <a:xfrm>
              <a:off x="4196688" y="3462390"/>
              <a:ext cx="558256" cy="376745"/>
            </a:xfrm>
            <a:prstGeom prst="rect">
              <a:avLst/>
            </a:prstGeom>
            <a:noFill/>
          </p:spPr>
          <p:txBody>
            <a:bodyPr wrap="none" rtlCol="0">
              <a:spAutoFit/>
            </a:bodyPr>
            <a:lstStyle/>
            <a:p>
              <a:r>
                <a:rPr lang="en-GB" sz="1800" b="1" dirty="0" smtClean="0">
                  <a:solidFill>
                    <a:schemeClr val="tx1"/>
                  </a:solidFill>
                </a:rPr>
                <a:t>2014</a:t>
              </a:r>
              <a:endParaRPr lang="en-GB" sz="1800" b="1" dirty="0">
                <a:solidFill>
                  <a:schemeClr val="tx1"/>
                </a:solidFill>
              </a:endParaRPr>
            </a:p>
          </p:txBody>
        </p:sp>
        <p:grpSp>
          <p:nvGrpSpPr>
            <p:cNvPr id="70" name="Group 11"/>
            <p:cNvGrpSpPr/>
            <p:nvPr/>
          </p:nvGrpSpPr>
          <p:grpSpPr>
            <a:xfrm>
              <a:off x="5043008" y="5551161"/>
              <a:ext cx="2340259" cy="218101"/>
              <a:chOff x="4953000" y="3113964"/>
              <a:chExt cx="2520280" cy="765086"/>
            </a:xfrm>
          </p:grpSpPr>
          <p:sp>
            <p:nvSpPr>
              <p:cNvPr id="151" name="Rectangle 150"/>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71" name="Group 8"/>
              <p:cNvGrpSpPr/>
              <p:nvPr/>
            </p:nvGrpSpPr>
            <p:grpSpPr>
              <a:xfrm>
                <a:off x="5628075" y="3113965"/>
                <a:ext cx="1845205" cy="765085"/>
                <a:chOff x="5628075" y="3113965"/>
                <a:chExt cx="1845205" cy="765085"/>
              </a:xfrm>
            </p:grpSpPr>
            <p:sp>
              <p:nvSpPr>
                <p:cNvPr id="153" name="Rectangle 14"/>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54" name="Rectangle 153"/>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73" name="Group 16"/>
            <p:cNvGrpSpPr/>
            <p:nvPr/>
          </p:nvGrpSpPr>
          <p:grpSpPr>
            <a:xfrm>
              <a:off x="5358043" y="5686174"/>
              <a:ext cx="2340259" cy="218101"/>
              <a:chOff x="4953000" y="3113964"/>
              <a:chExt cx="2520280" cy="765086"/>
            </a:xfrm>
          </p:grpSpPr>
          <p:sp>
            <p:nvSpPr>
              <p:cNvPr id="147" name="Rectangle 146"/>
              <p:cNvSpPr/>
              <p:nvPr/>
            </p:nvSpPr>
            <p:spPr bwMode="auto">
              <a:xfrm>
                <a:off x="4953000" y="3113964"/>
                <a:ext cx="675075" cy="765086"/>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74" name="Group 8"/>
              <p:cNvGrpSpPr/>
              <p:nvPr/>
            </p:nvGrpSpPr>
            <p:grpSpPr>
              <a:xfrm>
                <a:off x="5628075" y="3113965"/>
                <a:ext cx="1845205" cy="765085"/>
                <a:chOff x="5628075" y="3113965"/>
                <a:chExt cx="1845205" cy="765085"/>
              </a:xfrm>
            </p:grpSpPr>
            <p:sp>
              <p:nvSpPr>
                <p:cNvPr id="149" name="Rectangle 148"/>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50" name="Rectangle 149"/>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75" name="Group 21"/>
            <p:cNvGrpSpPr/>
            <p:nvPr/>
          </p:nvGrpSpPr>
          <p:grpSpPr>
            <a:xfrm>
              <a:off x="5673078" y="5821189"/>
              <a:ext cx="2340259" cy="218101"/>
              <a:chOff x="4953000" y="3113964"/>
              <a:chExt cx="2520280" cy="765086"/>
            </a:xfrm>
          </p:grpSpPr>
          <p:sp>
            <p:nvSpPr>
              <p:cNvPr id="143" name="Rectangle 142"/>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76" name="Group 8"/>
              <p:cNvGrpSpPr/>
              <p:nvPr/>
            </p:nvGrpSpPr>
            <p:grpSpPr>
              <a:xfrm>
                <a:off x="5628075" y="3113965"/>
                <a:ext cx="1845205" cy="765085"/>
                <a:chOff x="5628075" y="3113965"/>
                <a:chExt cx="1845205" cy="765085"/>
              </a:xfrm>
            </p:grpSpPr>
            <p:sp>
              <p:nvSpPr>
                <p:cNvPr id="145" name="Rectangle 144"/>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46" name="Rectangle 145"/>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77" name="Group 26"/>
            <p:cNvGrpSpPr/>
            <p:nvPr/>
          </p:nvGrpSpPr>
          <p:grpSpPr>
            <a:xfrm>
              <a:off x="5988113" y="5956204"/>
              <a:ext cx="2340259" cy="218101"/>
              <a:chOff x="4953000" y="3113964"/>
              <a:chExt cx="2520280" cy="765086"/>
            </a:xfrm>
          </p:grpSpPr>
          <p:sp>
            <p:nvSpPr>
              <p:cNvPr id="139" name="Rectangle 138"/>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79" name="Group 8"/>
              <p:cNvGrpSpPr/>
              <p:nvPr/>
            </p:nvGrpSpPr>
            <p:grpSpPr>
              <a:xfrm>
                <a:off x="5628075" y="3113965"/>
                <a:ext cx="1845205" cy="765085"/>
                <a:chOff x="5628075" y="3113965"/>
                <a:chExt cx="1845205" cy="765085"/>
              </a:xfrm>
            </p:grpSpPr>
            <p:sp>
              <p:nvSpPr>
                <p:cNvPr id="141" name="Rectangle 140"/>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42" name="Rectangle 141"/>
                <p:cNvSpPr/>
                <p:nvPr/>
              </p:nvSpPr>
              <p:spPr bwMode="auto">
                <a:xfrm>
                  <a:off x="5628075" y="3744035"/>
                  <a:ext cx="1845205" cy="135015"/>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grpSp>
          <p:nvGrpSpPr>
            <p:cNvPr id="83" name="Group 31"/>
            <p:cNvGrpSpPr/>
            <p:nvPr/>
          </p:nvGrpSpPr>
          <p:grpSpPr>
            <a:xfrm>
              <a:off x="6303151" y="6091219"/>
              <a:ext cx="2340259" cy="218101"/>
              <a:chOff x="4953000" y="3113964"/>
              <a:chExt cx="2520280" cy="765086"/>
            </a:xfrm>
          </p:grpSpPr>
          <p:sp>
            <p:nvSpPr>
              <p:cNvPr id="135" name="Rectangle 134"/>
              <p:cNvSpPr/>
              <p:nvPr/>
            </p:nvSpPr>
            <p:spPr bwMode="auto">
              <a:xfrm>
                <a:off x="4953000" y="3113964"/>
                <a:ext cx="675075" cy="765085"/>
              </a:xfrm>
              <a:prstGeom prst="rect">
                <a:avLst/>
              </a:prstGeom>
              <a:solidFill>
                <a:schemeClr val="accent6">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grpSp>
            <p:nvGrpSpPr>
              <p:cNvPr id="87" name="Group 8"/>
              <p:cNvGrpSpPr/>
              <p:nvPr/>
            </p:nvGrpSpPr>
            <p:grpSpPr>
              <a:xfrm>
                <a:off x="4953000" y="3113965"/>
                <a:ext cx="2520280" cy="765085"/>
                <a:chOff x="4953000" y="3113965"/>
                <a:chExt cx="2520280" cy="765085"/>
              </a:xfrm>
            </p:grpSpPr>
            <p:sp>
              <p:nvSpPr>
                <p:cNvPr id="137" name="Rectangle 136"/>
                <p:cNvSpPr/>
                <p:nvPr/>
              </p:nvSpPr>
              <p:spPr bwMode="auto">
                <a:xfrm>
                  <a:off x="5628075" y="3113965"/>
                  <a:ext cx="1845205" cy="765085"/>
                </a:xfrm>
                <a:prstGeom prst="rect">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dirty="0" smtClean="0">
                      <a:ln>
                        <a:noFill/>
                      </a:ln>
                      <a:solidFill>
                        <a:schemeClr val="tx1"/>
                      </a:solidFill>
                      <a:effectLst/>
                      <a:latin typeface="Verdana" pitchFamily="34" charset="0"/>
                    </a:rPr>
                    <a:t>11</a:t>
                  </a:r>
                </a:p>
              </p:txBody>
            </p:sp>
            <p:sp>
              <p:nvSpPr>
                <p:cNvPr id="138" name="Rectangle 137"/>
                <p:cNvSpPr/>
                <p:nvPr/>
              </p:nvSpPr>
              <p:spPr bwMode="auto">
                <a:xfrm>
                  <a:off x="4953000" y="3718671"/>
                  <a:ext cx="2520280" cy="160379"/>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000" b="1" i="0" u="none" strike="noStrike" cap="none" normalizeH="0" baseline="0" dirty="0" smtClean="0">
                    <a:ln>
                      <a:noFill/>
                    </a:ln>
                    <a:solidFill>
                      <a:schemeClr val="tx1"/>
                    </a:solidFill>
                    <a:effectLst/>
                    <a:latin typeface="Verdana" pitchFamily="34" charset="0"/>
                  </a:endParaRPr>
                </a:p>
              </p:txBody>
            </p:sp>
          </p:grpSp>
        </p:grpSp>
        <p:cxnSp>
          <p:nvCxnSpPr>
            <p:cNvPr id="129" name="Straight Connector 128"/>
            <p:cNvCxnSpPr/>
            <p:nvPr/>
          </p:nvCxnSpPr>
          <p:spPr bwMode="auto">
            <a:xfrm>
              <a:off x="4277925" y="5506156"/>
              <a:ext cx="531059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56" name="Straight Connector 155"/>
            <p:cNvCxnSpPr/>
            <p:nvPr/>
          </p:nvCxnSpPr>
          <p:spPr bwMode="auto">
            <a:xfrm>
              <a:off x="4277925" y="4959170"/>
              <a:ext cx="531059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157" name="TextBox 156"/>
            <p:cNvSpPr txBox="1"/>
            <p:nvPr/>
          </p:nvSpPr>
          <p:spPr>
            <a:xfrm>
              <a:off x="4189360" y="4317485"/>
              <a:ext cx="558256" cy="376745"/>
            </a:xfrm>
            <a:prstGeom prst="rect">
              <a:avLst/>
            </a:prstGeom>
            <a:noFill/>
          </p:spPr>
          <p:txBody>
            <a:bodyPr wrap="none" rtlCol="0">
              <a:spAutoFit/>
            </a:bodyPr>
            <a:lstStyle/>
            <a:p>
              <a:r>
                <a:rPr lang="en-GB" sz="1800" b="1" dirty="0" smtClean="0">
                  <a:solidFill>
                    <a:schemeClr val="tx1"/>
                  </a:solidFill>
                </a:rPr>
                <a:t>2013</a:t>
              </a:r>
              <a:endParaRPr lang="en-GB" sz="1800" b="1" dirty="0">
                <a:solidFill>
                  <a:schemeClr val="tx1"/>
                </a:solidFill>
              </a:endParaRPr>
            </a:p>
          </p:txBody>
        </p:sp>
        <p:sp>
          <p:nvSpPr>
            <p:cNvPr id="158" name="TextBox 157"/>
            <p:cNvSpPr txBox="1"/>
            <p:nvPr/>
          </p:nvSpPr>
          <p:spPr>
            <a:xfrm>
              <a:off x="4196688" y="5712640"/>
              <a:ext cx="558256" cy="376745"/>
            </a:xfrm>
            <a:prstGeom prst="rect">
              <a:avLst/>
            </a:prstGeom>
            <a:noFill/>
          </p:spPr>
          <p:txBody>
            <a:bodyPr wrap="none" rtlCol="0">
              <a:spAutoFit/>
            </a:bodyPr>
            <a:lstStyle/>
            <a:p>
              <a:r>
                <a:rPr lang="en-GB" sz="1800" b="1" dirty="0" smtClean="0">
                  <a:solidFill>
                    <a:schemeClr val="tx1"/>
                  </a:solidFill>
                </a:rPr>
                <a:t>1996</a:t>
              </a:r>
              <a:endParaRPr lang="en-GB" sz="1800" b="1" dirty="0">
                <a:solidFill>
                  <a:schemeClr val="tx1"/>
                </a:solidFill>
              </a:endParaRPr>
            </a:p>
          </p:txBody>
        </p:sp>
        <p:sp>
          <p:nvSpPr>
            <p:cNvPr id="159" name="TextBox 158"/>
            <p:cNvSpPr txBox="1"/>
            <p:nvPr/>
          </p:nvSpPr>
          <p:spPr>
            <a:xfrm>
              <a:off x="4292497" y="4992560"/>
              <a:ext cx="435111" cy="376744"/>
            </a:xfrm>
            <a:prstGeom prst="rect">
              <a:avLst/>
            </a:prstGeom>
            <a:noFill/>
          </p:spPr>
          <p:txBody>
            <a:bodyPr wrap="none" rtlCol="0">
              <a:spAutoFit/>
            </a:bodyPr>
            <a:lstStyle/>
            <a:p>
              <a:r>
                <a:rPr lang="en-GB" sz="1800" b="1" dirty="0" smtClean="0">
                  <a:solidFill>
                    <a:schemeClr val="tx1"/>
                  </a:solidFill>
                </a:rPr>
                <a:t>…..</a:t>
              </a:r>
              <a:endParaRPr lang="en-GB" sz="1800" b="1" dirty="0">
                <a:solidFill>
                  <a:schemeClr val="tx1"/>
                </a:solidFill>
              </a:endParaRPr>
            </a:p>
          </p:txBody>
        </p:sp>
        <p:cxnSp>
          <p:nvCxnSpPr>
            <p:cNvPr id="167" name="Shape 166"/>
            <p:cNvCxnSpPr>
              <a:endCxn id="68" idx="1"/>
            </p:cNvCxnSpPr>
            <p:nvPr/>
          </p:nvCxnSpPr>
          <p:spPr bwMode="auto">
            <a:xfrm rot="5400000" flipH="1" flipV="1">
              <a:off x="3622250" y="3264706"/>
              <a:ext cx="1031860" cy="117014"/>
            </a:xfrm>
            <a:prstGeom prst="bentConnector2">
              <a:avLst/>
            </a:prstGeom>
            <a:solidFill>
              <a:schemeClr val="accent1"/>
            </a:solidFill>
            <a:ln w="12700" cap="flat" cmpd="sng" algn="ctr">
              <a:solidFill>
                <a:schemeClr val="tx1"/>
              </a:solidFill>
              <a:prstDash val="solid"/>
              <a:round/>
              <a:headEnd type="none" w="med" len="med"/>
              <a:tailEnd type="arrow"/>
            </a:ln>
            <a:effectLst/>
          </p:spPr>
        </p:cxnSp>
        <p:cxnSp>
          <p:nvCxnSpPr>
            <p:cNvPr id="169" name="Shape 168"/>
            <p:cNvCxnSpPr>
              <a:endCxn id="158" idx="1"/>
            </p:cNvCxnSpPr>
            <p:nvPr/>
          </p:nvCxnSpPr>
          <p:spPr bwMode="auto">
            <a:xfrm rot="16200000" flipH="1">
              <a:off x="3245168" y="4949493"/>
              <a:ext cx="1796939" cy="106100"/>
            </a:xfrm>
            <a:prstGeom prst="bentConnector2">
              <a:avLst/>
            </a:prstGeom>
            <a:solidFill>
              <a:schemeClr val="accent1"/>
            </a:solidFill>
            <a:ln w="12700" cap="flat" cmpd="sng" algn="ctr">
              <a:solidFill>
                <a:schemeClr val="tx1"/>
              </a:solidFill>
              <a:prstDash val="solid"/>
              <a:round/>
              <a:headEnd type="none" w="med" len="med"/>
              <a:tailEnd type="arrow"/>
            </a:ln>
            <a:effectLst/>
          </p:spPr>
        </p:cxnSp>
      </p:grpSp>
      <p:cxnSp>
        <p:nvCxnSpPr>
          <p:cNvPr id="144" name="Straight Connector 143"/>
          <p:cNvCxnSpPr/>
          <p:nvPr/>
        </p:nvCxnSpPr>
        <p:spPr bwMode="auto">
          <a:xfrm rot="5400000">
            <a:off x="2558893" y="3721533"/>
            <a:ext cx="5355595" cy="0"/>
          </a:xfrm>
          <a:prstGeom prst="line">
            <a:avLst/>
          </a:prstGeom>
          <a:solidFill>
            <a:schemeClr val="accent1"/>
          </a:solidFill>
          <a:ln w="38100" cap="flat" cmpd="sng" algn="ctr">
            <a:solidFill>
              <a:srgbClr val="FF0000"/>
            </a:solidFill>
            <a:prstDash val="solid"/>
            <a:round/>
            <a:headEnd type="none" w="med" len="med"/>
            <a:tailEnd type="none" w="med" len="med"/>
          </a:ln>
          <a:effectLst/>
        </p:spPr>
      </p:cxnSp>
      <p:sp>
        <p:nvSpPr>
          <p:cNvPr id="99" name="TextBox 98"/>
          <p:cNvSpPr txBox="1"/>
          <p:nvPr/>
        </p:nvSpPr>
        <p:spPr>
          <a:xfrm>
            <a:off x="5823596" y="3138126"/>
            <a:ext cx="3614248" cy="2308324"/>
          </a:xfrm>
          <a:prstGeom prst="rect">
            <a:avLst/>
          </a:prstGeom>
          <a:solidFill>
            <a:schemeClr val="bg1"/>
          </a:solidFill>
        </p:spPr>
        <p:txBody>
          <a:bodyPr wrap="square" rtlCol="0">
            <a:spAutoFit/>
          </a:bodyPr>
          <a:lstStyle/>
          <a:p>
            <a:r>
              <a:rPr lang="en-GB" sz="1600" dirty="0" smtClean="0">
                <a:solidFill>
                  <a:schemeClr val="tx1"/>
                </a:solidFill>
              </a:rPr>
              <a:t>Initial conditions: </a:t>
            </a:r>
          </a:p>
          <a:p>
            <a:endParaRPr lang="en-GB" sz="1600" dirty="0">
              <a:solidFill>
                <a:schemeClr val="tx1"/>
              </a:solidFill>
            </a:endParaRPr>
          </a:p>
          <a:p>
            <a:r>
              <a:rPr lang="en-GB" sz="1600" b="0" dirty="0" smtClean="0">
                <a:solidFill>
                  <a:schemeClr val="tx1"/>
                </a:solidFill>
              </a:rPr>
              <a:t>ERA Interim+</a:t>
            </a:r>
          </a:p>
          <a:p>
            <a:r>
              <a:rPr lang="en-GB" sz="1600" b="0" dirty="0">
                <a:solidFill>
                  <a:schemeClr val="tx1"/>
                </a:solidFill>
              </a:rPr>
              <a:t>ORAS4 ocean </a:t>
            </a:r>
            <a:r>
              <a:rPr lang="en-GB" sz="1600" b="0" dirty="0" err="1" smtClean="0">
                <a:solidFill>
                  <a:schemeClr val="tx1"/>
                </a:solidFill>
              </a:rPr>
              <a:t>Ics</a:t>
            </a:r>
            <a:r>
              <a:rPr lang="en-GB" sz="1600" b="0" dirty="0" smtClean="0">
                <a:solidFill>
                  <a:schemeClr val="tx1"/>
                </a:solidFill>
              </a:rPr>
              <a:t>+</a:t>
            </a:r>
          </a:p>
          <a:p>
            <a:r>
              <a:rPr lang="en-GB" sz="1600" b="0" dirty="0" smtClean="0">
                <a:solidFill>
                  <a:schemeClr val="tx1"/>
                </a:solidFill>
              </a:rPr>
              <a:t>Soil reanalysis</a:t>
            </a:r>
          </a:p>
          <a:p>
            <a:endParaRPr lang="en-GB" sz="1600" b="0" dirty="0">
              <a:solidFill>
                <a:schemeClr val="tx1"/>
              </a:solidFill>
            </a:endParaRPr>
          </a:p>
          <a:p>
            <a:r>
              <a:rPr lang="en-GB" sz="1600" dirty="0" smtClean="0">
                <a:solidFill>
                  <a:schemeClr val="tx1"/>
                </a:solidFill>
              </a:rPr>
              <a:t>Perturbations:</a:t>
            </a:r>
          </a:p>
          <a:p>
            <a:endParaRPr lang="en-GB" sz="1600" dirty="0" smtClean="0">
              <a:solidFill>
                <a:schemeClr val="tx1"/>
              </a:solidFill>
            </a:endParaRPr>
          </a:p>
          <a:p>
            <a:r>
              <a:rPr lang="en-GB" sz="1600" b="0" dirty="0" err="1" smtClean="0">
                <a:solidFill>
                  <a:schemeClr val="tx1"/>
                </a:solidFill>
              </a:rPr>
              <a:t>SVs+EDA</a:t>
            </a:r>
            <a:r>
              <a:rPr lang="en-GB" sz="1600" b="0" dirty="0" smtClean="0">
                <a:solidFill>
                  <a:schemeClr val="tx1"/>
                </a:solidFill>
              </a:rPr>
              <a:t>(2016)+SPPT+SKEB</a:t>
            </a:r>
            <a:endParaRPr lang="en-GB" sz="1600" b="0" dirty="0">
              <a:solidFill>
                <a:schemeClr val="tx1"/>
              </a:solidFill>
            </a:endParaRPr>
          </a:p>
        </p:txBody>
      </p:sp>
    </p:spTree>
    <p:extLst>
      <p:ext uri="{BB962C8B-B14F-4D97-AF65-F5344CB8AC3E}">
        <p14:creationId xmlns:p14="http://schemas.microsoft.com/office/powerpoint/2010/main" val="28790041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title"/>
          </p:nvPr>
        </p:nvSpPr>
        <p:spPr>
          <a:xfrm>
            <a:off x="457200" y="304800"/>
            <a:ext cx="8562243" cy="457200"/>
          </a:xfrm>
          <a:solidFill>
            <a:schemeClr val="bg1"/>
          </a:solidFill>
        </p:spPr>
        <p:txBody>
          <a:bodyPr lIns="90487" tIns="44450" rIns="90487" bIns="44450"/>
          <a:lstStyle/>
          <a:p>
            <a:r>
              <a:rPr lang="en-GB" sz="2800" i="1" dirty="0" smtClean="0"/>
              <a:t>The ECMWF monthly forecasts</a:t>
            </a:r>
            <a:r>
              <a:rPr lang="en-GB" sz="2800" b="0" i="1" dirty="0" smtClean="0"/>
              <a:t/>
            </a:r>
            <a:br>
              <a:rPr lang="en-GB" sz="2800" b="0" i="1" dirty="0" smtClean="0"/>
            </a:br>
            <a:endParaRPr lang="en-GB" sz="2800" b="0" i="1" dirty="0" smtClean="0"/>
          </a:p>
        </p:txBody>
      </p:sp>
      <p:sp>
        <p:nvSpPr>
          <p:cNvPr id="30723" name="Text Box 4"/>
          <p:cNvSpPr txBox="1">
            <a:spLocks noChangeArrowheads="1"/>
          </p:cNvSpPr>
          <p:nvPr/>
        </p:nvSpPr>
        <p:spPr bwMode="auto">
          <a:xfrm>
            <a:off x="1591164" y="4878389"/>
            <a:ext cx="9650599"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square">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a:spcBef>
                <a:spcPct val="50000"/>
              </a:spcBef>
            </a:pPr>
            <a:r>
              <a:rPr lang="en-US">
                <a:solidFill>
                  <a:srgbClr val="FF00FF"/>
                </a:solidFill>
                <a:latin typeface="Helvetica" pitchFamily="34" charset="0"/>
              </a:rPr>
              <a:t>        </a:t>
            </a:r>
            <a:r>
              <a:rPr lang="en-US" b="0">
                <a:latin typeface="Helvetica" pitchFamily="34" charset="0"/>
              </a:rPr>
              <a:t>Anomalies (temperature, precipitation..)</a:t>
            </a:r>
          </a:p>
          <a:p>
            <a:pPr algn="l">
              <a:spcBef>
                <a:spcPct val="50000"/>
              </a:spcBef>
            </a:pPr>
            <a:endParaRPr lang="en-US" b="0">
              <a:latin typeface="Helvetica" pitchFamily="34" charset="0"/>
            </a:endParaRPr>
          </a:p>
          <a:p>
            <a:pPr algn="l">
              <a:spcBef>
                <a:spcPct val="50000"/>
              </a:spcBef>
            </a:pPr>
            <a:r>
              <a:rPr lang="en-US">
                <a:solidFill>
                  <a:schemeClr val="bg1"/>
                </a:solidFill>
                <a:latin typeface="Helvetica" pitchFamily="34" charset="0"/>
              </a:rPr>
              <a:t>-</a:t>
            </a:r>
          </a:p>
        </p:txBody>
      </p:sp>
      <p:pic>
        <p:nvPicPr>
          <p:cNvPr id="2" name="Picture 2" descr="http://stream.ecmwf.int/data/atls20/data/data01/scratch/ps2png-atls20-95e2cf679cd58ee9b4db4dd119a05a8d-WyKcX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835742"/>
            <a:ext cx="8305800" cy="5726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7764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title"/>
          </p:nvPr>
        </p:nvSpPr>
        <p:spPr>
          <a:xfrm>
            <a:off x="762000" y="457200"/>
            <a:ext cx="8562243" cy="457200"/>
          </a:xfrm>
          <a:solidFill>
            <a:schemeClr val="bg1"/>
          </a:solidFill>
        </p:spPr>
        <p:txBody>
          <a:bodyPr lIns="90487" tIns="44450" rIns="90487" bIns="44450"/>
          <a:lstStyle/>
          <a:p>
            <a:r>
              <a:rPr lang="en-GB" sz="2800" i="1" dirty="0" smtClean="0"/>
              <a:t>The ECMWF monthly forecasts</a:t>
            </a:r>
            <a:br>
              <a:rPr lang="en-GB" sz="2800" i="1" dirty="0" smtClean="0"/>
            </a:br>
            <a:endParaRPr lang="en-GB" sz="2800" i="1" dirty="0" smtClean="0"/>
          </a:p>
        </p:txBody>
      </p:sp>
      <p:sp>
        <p:nvSpPr>
          <p:cNvPr id="31747" name="Text Box 4"/>
          <p:cNvSpPr txBox="1">
            <a:spLocks noChangeArrowheads="1"/>
          </p:cNvSpPr>
          <p:nvPr/>
        </p:nvSpPr>
        <p:spPr bwMode="auto">
          <a:xfrm>
            <a:off x="1938460" y="4995652"/>
            <a:ext cx="8676684" cy="1617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square">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a:spcBef>
                <a:spcPct val="50000"/>
              </a:spcBef>
            </a:pPr>
            <a:r>
              <a:rPr lang="en-US">
                <a:solidFill>
                  <a:srgbClr val="FF00FF"/>
                </a:solidFill>
                <a:latin typeface="Helvetica" pitchFamily="34" charset="0"/>
              </a:rPr>
              <a:t>        </a:t>
            </a:r>
            <a:r>
              <a:rPr lang="en-US" b="0">
                <a:latin typeface="Helvetica" pitchFamily="34" charset="0"/>
              </a:rPr>
              <a:t>Probabilities (temperature, precipitation..)</a:t>
            </a:r>
          </a:p>
          <a:p>
            <a:pPr algn="l">
              <a:spcBef>
                <a:spcPct val="50000"/>
              </a:spcBef>
            </a:pPr>
            <a:endParaRPr lang="en-US" b="0">
              <a:latin typeface="Helvetica" pitchFamily="34" charset="0"/>
            </a:endParaRPr>
          </a:p>
          <a:p>
            <a:pPr algn="l">
              <a:spcBef>
                <a:spcPct val="50000"/>
              </a:spcBef>
            </a:pPr>
            <a:r>
              <a:rPr lang="en-US">
                <a:solidFill>
                  <a:schemeClr val="bg1"/>
                </a:solidFill>
                <a:latin typeface="Helvetica" pitchFamily="34" charset="0"/>
              </a:rPr>
              <a:t>-</a:t>
            </a:r>
          </a:p>
        </p:txBody>
      </p:sp>
      <p:pic>
        <p:nvPicPr>
          <p:cNvPr id="2" name="Picture 2" descr="http://stream.ecmwf.int/data/atls09/data/data01/scratch/ps2png-atls09-95e2cf679cd58ee9b4db4dd119a05a8d-Lh5Rd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066800"/>
            <a:ext cx="7696200" cy="5269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55154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title"/>
          </p:nvPr>
        </p:nvSpPr>
        <p:spPr>
          <a:xfrm>
            <a:off x="791308" y="323850"/>
            <a:ext cx="8562243" cy="457200"/>
          </a:xfrm>
          <a:solidFill>
            <a:schemeClr val="bg1"/>
          </a:solidFill>
        </p:spPr>
        <p:txBody>
          <a:bodyPr lIns="90487" tIns="44450" rIns="90487" bIns="44450"/>
          <a:lstStyle/>
          <a:p>
            <a:r>
              <a:rPr lang="en-GB" sz="2800" i="1" dirty="0" smtClean="0">
                <a:solidFill>
                  <a:schemeClr val="accent2"/>
                </a:solidFill>
              </a:rPr>
              <a:t>The ECMWF monthly forecasts</a:t>
            </a:r>
            <a:r>
              <a:rPr lang="en-GB" dirty="0" smtClean="0"/>
              <a:t/>
            </a:r>
            <a:br>
              <a:rPr lang="en-GB" dirty="0" smtClean="0"/>
            </a:br>
            <a:endParaRPr lang="en-GB"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838200"/>
            <a:ext cx="8305800" cy="551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66645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04800" y="432594"/>
            <a:ext cx="9139604" cy="647700"/>
          </a:xfrm>
          <a:noFill/>
        </p:spPr>
        <p:txBody>
          <a:bodyPr/>
          <a:lstStyle/>
          <a:p>
            <a:r>
              <a:rPr lang="en-GB" sz="2800" b="1" i="1" dirty="0" smtClean="0">
                <a:latin typeface="Times" pitchFamily="18" charset="0"/>
              </a:rPr>
              <a:t>Tropical cyclone activity</a:t>
            </a:r>
            <a:endParaRPr lang="en-GB" sz="2800" i="1" dirty="0" smtClean="0">
              <a:latin typeface="Times" pitchFamily="18" charset="0"/>
            </a:endParaRPr>
          </a:p>
        </p:txBody>
      </p:sp>
      <p:sp>
        <p:nvSpPr>
          <p:cNvPr id="33795" name="Rectangle 7"/>
          <p:cNvSpPr>
            <a:spLocks noChangeArrowheads="1"/>
          </p:cNvSpPr>
          <p:nvPr/>
        </p:nvSpPr>
        <p:spPr bwMode="auto">
          <a:xfrm>
            <a:off x="625720" y="142875"/>
            <a:ext cx="776360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GB" sz="3200" b="0"/>
              <a:t>The ECMWF monthly forecasting system</a:t>
            </a:r>
          </a:p>
        </p:txBody>
      </p:sp>
      <p:pic>
        <p:nvPicPr>
          <p:cNvPr id="3074" name="Picture 2" descr="http://stream.ecmwf.int/data/atls17/data/data01/scratch/ps2png-atls17-95e2cf679cd58ee9b4db4dd119a05a8d-DhYu2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770" y="1389063"/>
            <a:ext cx="7527680" cy="4535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78358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914400" y="-228600"/>
            <a:ext cx="7924800" cy="1143000"/>
          </a:xfrm>
        </p:spPr>
        <p:txBody>
          <a:bodyPr/>
          <a:lstStyle/>
          <a:p>
            <a:r>
              <a:rPr lang="en-GB" i="1" dirty="0" smtClean="0"/>
              <a:t>MJO Forecasts</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3450" y="609600"/>
            <a:ext cx="6305550" cy="60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50480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1" y="-190500"/>
            <a:ext cx="8305800" cy="1143000"/>
          </a:xfrm>
        </p:spPr>
        <p:txBody>
          <a:bodyPr/>
          <a:lstStyle/>
          <a:p>
            <a:pPr algn="ctr"/>
            <a:r>
              <a:rPr lang="en-GB" dirty="0" smtClean="0"/>
              <a:t> </a:t>
            </a:r>
            <a:r>
              <a:rPr lang="en-GB" sz="3200" dirty="0" smtClean="0"/>
              <a:t>ECMWF Extended-range forecasts</a:t>
            </a:r>
            <a:endParaRPr lang="en-GB" sz="3200" dirty="0"/>
          </a:p>
        </p:txBody>
      </p:sp>
      <p:sp>
        <p:nvSpPr>
          <p:cNvPr id="4" name="Slide Number Placeholder 3"/>
          <p:cNvSpPr>
            <a:spLocks noGrp="1"/>
          </p:cNvSpPr>
          <p:nvPr>
            <p:ph type="sldNum" sz="quarter" idx="4294967295"/>
          </p:nvPr>
        </p:nvSpPr>
        <p:spPr>
          <a:xfrm>
            <a:off x="457200" y="6356354"/>
            <a:ext cx="2133600" cy="365125"/>
          </a:xfrm>
          <a:prstGeom prst="rect">
            <a:avLst/>
          </a:prstGeom>
        </p:spPr>
        <p:txBody>
          <a:bodyPr/>
          <a:lstStyle/>
          <a:p>
            <a:pPr>
              <a:defRPr/>
            </a:pPr>
            <a:fld id="{92F22627-927E-C64E-B813-A42AE3C57917}" type="slidenum">
              <a:rPr lang="en-US" smtClean="0"/>
              <a:pPr>
                <a:defRPr/>
              </a:pPr>
              <a:t>26</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 y="952500"/>
            <a:ext cx="8508075" cy="5000845"/>
          </a:xfrm>
          <a:prstGeom prst="rect">
            <a:avLst/>
          </a:prstGeom>
        </p:spPr>
      </p:pic>
    </p:spTree>
    <p:extLst>
      <p:ext uri="{BB962C8B-B14F-4D97-AF65-F5344CB8AC3E}">
        <p14:creationId xmlns:p14="http://schemas.microsoft.com/office/powerpoint/2010/main" val="30958338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3" name="Picture 2" descr="India_precipitation.ps"/>
          <p:cNvPicPr>
            <a:picLocks noChangeAspect="1"/>
          </p:cNvPicPr>
          <p:nvPr/>
        </p:nvPicPr>
        <p:blipFill>
          <a:blip r:embed="rId3">
            <a:extLst>
              <a:ext uri="{28A0092B-C50C-407E-A947-70E740481C1C}">
                <a14:useLocalDpi xmlns:a14="http://schemas.microsoft.com/office/drawing/2010/main" val="0"/>
              </a:ext>
            </a:extLst>
          </a:blip>
          <a:srcRect r="61394" b="67879"/>
          <a:stretch>
            <a:fillRect/>
          </a:stretch>
        </p:blipFill>
        <p:spPr bwMode="auto">
          <a:xfrm>
            <a:off x="334108" y="969964"/>
            <a:ext cx="3365989" cy="254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3" descr="India_precipitation.ps"/>
          <p:cNvPicPr>
            <a:picLocks noChangeAspect="1"/>
          </p:cNvPicPr>
          <p:nvPr/>
        </p:nvPicPr>
        <p:blipFill>
          <a:blip r:embed="rId3">
            <a:extLst>
              <a:ext uri="{28A0092B-C50C-407E-A947-70E740481C1C}">
                <a14:useLocalDpi xmlns:a14="http://schemas.microsoft.com/office/drawing/2010/main" val="0"/>
              </a:ext>
            </a:extLst>
          </a:blip>
          <a:srcRect l="7626" t="33282" r="53004" b="34158"/>
          <a:stretch>
            <a:fillRect/>
          </a:stretch>
        </p:blipFill>
        <p:spPr bwMode="auto">
          <a:xfrm>
            <a:off x="3492012" y="1011239"/>
            <a:ext cx="3560885" cy="264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4" descr="India_precipitation.ps"/>
          <p:cNvPicPr>
            <a:picLocks noChangeAspect="1"/>
          </p:cNvPicPr>
          <p:nvPr/>
        </p:nvPicPr>
        <p:blipFill>
          <a:blip r:embed="rId3">
            <a:extLst>
              <a:ext uri="{28A0092B-C50C-407E-A947-70E740481C1C}">
                <a14:useLocalDpi xmlns:a14="http://schemas.microsoft.com/office/drawing/2010/main" val="0"/>
              </a:ext>
            </a:extLst>
          </a:blip>
          <a:srcRect l="7626" t="66125" r="53004"/>
          <a:stretch>
            <a:fillRect/>
          </a:stretch>
        </p:blipFill>
        <p:spPr bwMode="auto">
          <a:xfrm>
            <a:off x="3533043" y="3533775"/>
            <a:ext cx="3560885" cy="273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6" name="Picture 5" descr="India_precipitation.ps"/>
          <p:cNvPicPr>
            <a:picLocks noChangeAspect="1"/>
          </p:cNvPicPr>
          <p:nvPr/>
        </p:nvPicPr>
        <p:blipFill>
          <a:blip r:embed="rId3">
            <a:extLst>
              <a:ext uri="{28A0092B-C50C-407E-A947-70E740481C1C}">
                <a14:useLocalDpi xmlns:a14="http://schemas.microsoft.com/office/drawing/2010/main" val="0"/>
              </a:ext>
            </a:extLst>
          </a:blip>
          <a:srcRect l="48808" t="33282" r="13728" b="34158"/>
          <a:stretch>
            <a:fillRect/>
          </a:stretch>
        </p:blipFill>
        <p:spPr bwMode="auto">
          <a:xfrm>
            <a:off x="168520" y="3621089"/>
            <a:ext cx="3387969" cy="264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7" name="TextBox 8"/>
          <p:cNvSpPr txBox="1">
            <a:spLocks noChangeArrowheads="1"/>
          </p:cNvSpPr>
          <p:nvPr/>
        </p:nvSpPr>
        <p:spPr bwMode="auto">
          <a:xfrm>
            <a:off x="-152400" y="177801"/>
            <a:ext cx="92084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dirty="0" err="1"/>
              <a:t>Precip</a:t>
            </a:r>
            <a:r>
              <a:rPr lang="en-GB" dirty="0"/>
              <a:t> anomalies : 26 July 2010 – 01 August 2010 </a:t>
            </a:r>
          </a:p>
        </p:txBody>
      </p:sp>
      <p:pic>
        <p:nvPicPr>
          <p:cNvPr id="35848" name="Picture 2" descr="India_precipitation.ps"/>
          <p:cNvPicPr>
            <a:picLocks noChangeAspect="1"/>
          </p:cNvPicPr>
          <p:nvPr/>
        </p:nvPicPr>
        <p:blipFill>
          <a:blip r:embed="rId3">
            <a:extLst>
              <a:ext uri="{28A0092B-C50C-407E-A947-70E740481C1C}">
                <a14:useLocalDpi xmlns:a14="http://schemas.microsoft.com/office/drawing/2010/main" val="0"/>
              </a:ext>
            </a:extLst>
          </a:blip>
          <a:srcRect l="87321" t="37222"/>
          <a:stretch>
            <a:fillRect/>
          </a:stretch>
        </p:blipFill>
        <p:spPr bwMode="auto">
          <a:xfrm>
            <a:off x="7189177" y="819151"/>
            <a:ext cx="1330569" cy="599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5433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4"/>
          <p:cNvSpPr txBox="1">
            <a:spLocks noChangeArrowheads="1"/>
          </p:cNvSpPr>
          <p:nvPr/>
        </p:nvSpPr>
        <p:spPr bwMode="auto">
          <a:xfrm>
            <a:off x="0" y="142875"/>
            <a:ext cx="88069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i="1" dirty="0">
                <a:solidFill>
                  <a:schemeClr val="accent2"/>
                </a:solidFill>
              </a:rPr>
              <a:t>Skill of the ECMWF Monthly Forecasting System</a:t>
            </a:r>
          </a:p>
        </p:txBody>
      </p:sp>
      <p:sp>
        <p:nvSpPr>
          <p:cNvPr id="36867" name="Rectangle 10"/>
          <p:cNvSpPr>
            <a:spLocks noChangeArrowheads="1"/>
          </p:cNvSpPr>
          <p:nvPr/>
        </p:nvSpPr>
        <p:spPr bwMode="auto">
          <a:xfrm>
            <a:off x="1580536" y="998539"/>
            <a:ext cx="610455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GB" sz="2000" dirty="0">
                <a:solidFill>
                  <a:schemeClr val="tx2"/>
                </a:solidFill>
              </a:rPr>
              <a:t>ROC score: 2-meter temperature in the upper </a:t>
            </a:r>
            <a:r>
              <a:rPr lang="en-GB" sz="2000" dirty="0" err="1">
                <a:solidFill>
                  <a:schemeClr val="tx2"/>
                </a:solidFill>
              </a:rPr>
              <a:t>tercile</a:t>
            </a:r>
            <a:r>
              <a:rPr lang="en-GB" sz="2000" dirty="0">
                <a:solidFill>
                  <a:schemeClr val="tx2"/>
                </a:solidFill>
              </a:rPr>
              <a:t/>
            </a:r>
            <a:br>
              <a:rPr lang="en-GB" sz="2000" dirty="0">
                <a:solidFill>
                  <a:schemeClr val="tx2"/>
                </a:solidFill>
              </a:rPr>
            </a:br>
            <a:endParaRPr lang="en-GB" sz="2000" dirty="0">
              <a:solidFill>
                <a:schemeClr val="tx2"/>
              </a:solidFill>
            </a:endParaRPr>
          </a:p>
        </p:txBody>
      </p:sp>
      <p:sp>
        <p:nvSpPr>
          <p:cNvPr id="36868" name="Text Box 11"/>
          <p:cNvSpPr txBox="1">
            <a:spLocks noChangeArrowheads="1"/>
          </p:cNvSpPr>
          <p:nvPr/>
        </p:nvSpPr>
        <p:spPr bwMode="auto">
          <a:xfrm>
            <a:off x="915866" y="4022726"/>
            <a:ext cx="2284534"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sz="2000" b="0"/>
              <a:t>Day 19-25</a:t>
            </a:r>
          </a:p>
        </p:txBody>
      </p:sp>
      <p:sp>
        <p:nvSpPr>
          <p:cNvPr id="36869" name="Rectangle 12"/>
          <p:cNvSpPr>
            <a:spLocks noChangeArrowheads="1"/>
          </p:cNvSpPr>
          <p:nvPr/>
        </p:nvSpPr>
        <p:spPr bwMode="auto">
          <a:xfrm>
            <a:off x="5443905" y="4022726"/>
            <a:ext cx="1417026"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GB" sz="2000" b="0" dirty="0">
                <a:solidFill>
                  <a:schemeClr val="tx1"/>
                </a:solidFill>
              </a:rPr>
              <a:t>Day 26-32</a:t>
            </a:r>
          </a:p>
        </p:txBody>
      </p:sp>
      <p:sp>
        <p:nvSpPr>
          <p:cNvPr id="36870" name="Text Box 13"/>
          <p:cNvSpPr txBox="1">
            <a:spLocks noChangeArrowheads="1"/>
          </p:cNvSpPr>
          <p:nvPr/>
        </p:nvSpPr>
        <p:spPr bwMode="auto">
          <a:xfrm>
            <a:off x="1082919" y="1584325"/>
            <a:ext cx="19108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sz="2000" b="0"/>
              <a:t>Day 5-11</a:t>
            </a:r>
          </a:p>
        </p:txBody>
      </p:sp>
      <p:sp>
        <p:nvSpPr>
          <p:cNvPr id="36871" name="Text Box 14"/>
          <p:cNvSpPr txBox="1">
            <a:spLocks noChangeArrowheads="1"/>
          </p:cNvSpPr>
          <p:nvPr/>
        </p:nvSpPr>
        <p:spPr bwMode="auto">
          <a:xfrm>
            <a:off x="4986704" y="1584325"/>
            <a:ext cx="19108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sz="2000" b="0"/>
              <a:t>Day 12-18</a:t>
            </a:r>
          </a:p>
        </p:txBody>
      </p:sp>
      <p:pic>
        <p:nvPicPr>
          <p:cNvPr id="36872" name="Picture 11" descr="week1.png"/>
          <p:cNvPicPr>
            <a:picLocks noChangeAspect="1"/>
          </p:cNvPicPr>
          <p:nvPr/>
        </p:nvPicPr>
        <p:blipFill>
          <a:blip r:embed="rId3" cstate="email">
            <a:extLst>
              <a:ext uri="{28A0092B-C50C-407E-A947-70E740481C1C}">
                <a14:useLocalDpi xmlns:a14="http://schemas.microsoft.com/office/drawing/2010/main" val="0"/>
              </a:ext>
            </a:extLst>
          </a:blip>
          <a:srcRect l="4041" t="17786" b="6987"/>
          <a:stretch>
            <a:fillRect/>
          </a:stretch>
        </p:blipFill>
        <p:spPr bwMode="auto">
          <a:xfrm>
            <a:off x="376604" y="1989138"/>
            <a:ext cx="3663462"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3" name="Picture 12" descr="week2.png"/>
          <p:cNvPicPr>
            <a:picLocks noChangeAspect="1"/>
          </p:cNvPicPr>
          <p:nvPr/>
        </p:nvPicPr>
        <p:blipFill>
          <a:blip r:embed="rId4" cstate="email">
            <a:extLst>
              <a:ext uri="{28A0092B-C50C-407E-A947-70E740481C1C}">
                <a14:useLocalDpi xmlns:a14="http://schemas.microsoft.com/office/drawing/2010/main" val="0"/>
              </a:ext>
            </a:extLst>
          </a:blip>
          <a:srcRect l="3590" t="18420" r="3590" b="8258"/>
          <a:stretch>
            <a:fillRect/>
          </a:stretch>
        </p:blipFill>
        <p:spPr bwMode="auto">
          <a:xfrm>
            <a:off x="4281854" y="1989138"/>
            <a:ext cx="3572608"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4" name="Picture 13" descr="week3.png"/>
          <p:cNvPicPr>
            <a:picLocks noChangeAspect="1"/>
          </p:cNvPicPr>
          <p:nvPr/>
        </p:nvPicPr>
        <p:blipFill>
          <a:blip r:embed="rId5" cstate="email">
            <a:extLst>
              <a:ext uri="{28A0092B-C50C-407E-A947-70E740481C1C}">
                <a14:useLocalDpi xmlns:a14="http://schemas.microsoft.com/office/drawing/2010/main" val="0"/>
              </a:ext>
            </a:extLst>
          </a:blip>
          <a:srcRect l="3590" t="18420" r="5835" b="8258"/>
          <a:stretch>
            <a:fillRect/>
          </a:stretch>
        </p:blipFill>
        <p:spPr bwMode="auto">
          <a:xfrm>
            <a:off x="376605" y="4373563"/>
            <a:ext cx="3489080" cy="207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5" name="Picture 14" descr="week4.png"/>
          <p:cNvPicPr>
            <a:picLocks noChangeAspect="1"/>
          </p:cNvPicPr>
          <p:nvPr/>
        </p:nvPicPr>
        <p:blipFill>
          <a:blip r:embed="rId6" cstate="email">
            <a:extLst>
              <a:ext uri="{28A0092B-C50C-407E-A947-70E740481C1C}">
                <a14:useLocalDpi xmlns:a14="http://schemas.microsoft.com/office/drawing/2010/main" val="0"/>
              </a:ext>
            </a:extLst>
          </a:blip>
          <a:srcRect l="3590" t="18420" r="4489" b="9528"/>
          <a:stretch>
            <a:fillRect/>
          </a:stretch>
        </p:blipFill>
        <p:spPr bwMode="auto">
          <a:xfrm>
            <a:off x="4281854" y="4329113"/>
            <a:ext cx="3654669" cy="207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36516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580292" y="260350"/>
            <a:ext cx="8563708" cy="647700"/>
          </a:xfrm>
        </p:spPr>
        <p:txBody>
          <a:bodyPr/>
          <a:lstStyle/>
          <a:p>
            <a:r>
              <a:rPr lang="en-GB" sz="2400" i="1" dirty="0" smtClean="0"/>
              <a:t>Skill of the ECMWF Monthly Forecasting System</a:t>
            </a:r>
            <a:br>
              <a:rPr lang="en-GB" sz="2400" i="1" dirty="0" smtClean="0"/>
            </a:br>
            <a:endParaRPr lang="en-GB" sz="2400" i="1" dirty="0" smtClean="0"/>
          </a:p>
        </p:txBody>
      </p:sp>
      <p:sp>
        <p:nvSpPr>
          <p:cNvPr id="37891" name="Text Box 3"/>
          <p:cNvSpPr txBox="1">
            <a:spLocks noChangeArrowheads="1"/>
          </p:cNvSpPr>
          <p:nvPr/>
        </p:nvSpPr>
        <p:spPr bwMode="auto">
          <a:xfrm>
            <a:off x="1257300" y="863600"/>
            <a:ext cx="7886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eaLnBrk="1" hangingPunct="1">
              <a:spcBef>
                <a:spcPct val="50000"/>
              </a:spcBef>
              <a:buClr>
                <a:schemeClr val="accent1"/>
              </a:buClr>
            </a:pPr>
            <a:r>
              <a:rPr lang="en-GB" dirty="0">
                <a:solidFill>
                  <a:srgbClr val="2117F3"/>
                </a:solidFill>
                <a:latin typeface="Arial" charset="0"/>
              </a:rPr>
              <a:t>2-meter temperature in upper </a:t>
            </a:r>
            <a:r>
              <a:rPr lang="en-GB" dirty="0" err="1">
                <a:solidFill>
                  <a:srgbClr val="2117F3"/>
                </a:solidFill>
                <a:latin typeface="Arial" charset="0"/>
              </a:rPr>
              <a:t>tercile</a:t>
            </a:r>
            <a:r>
              <a:rPr lang="en-GB" dirty="0">
                <a:solidFill>
                  <a:srgbClr val="2117F3"/>
                </a:solidFill>
                <a:latin typeface="Arial" charset="0"/>
              </a:rPr>
              <a:t> - Day 12-18</a:t>
            </a:r>
          </a:p>
        </p:txBody>
      </p:sp>
      <p:sp>
        <p:nvSpPr>
          <p:cNvPr id="37892" name="Text Box 4"/>
          <p:cNvSpPr txBox="1">
            <a:spLocks noChangeArrowheads="1"/>
          </p:cNvSpPr>
          <p:nvPr/>
        </p:nvSpPr>
        <p:spPr bwMode="auto">
          <a:xfrm>
            <a:off x="1814146" y="1314451"/>
            <a:ext cx="15943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a:spcBef>
                <a:spcPct val="50000"/>
              </a:spcBef>
            </a:pPr>
            <a:r>
              <a:rPr lang="en-GB" sz="2000">
                <a:latin typeface="Arial" charset="0"/>
              </a:rPr>
              <a:t>ROC score</a:t>
            </a:r>
          </a:p>
        </p:txBody>
      </p:sp>
      <p:sp>
        <p:nvSpPr>
          <p:cNvPr id="37893" name="Rectangle 5"/>
          <p:cNvSpPr>
            <a:spLocks noChangeArrowheads="1"/>
          </p:cNvSpPr>
          <p:nvPr/>
        </p:nvSpPr>
        <p:spPr bwMode="auto">
          <a:xfrm>
            <a:off x="3982915" y="1314451"/>
            <a:ext cx="228299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a:spcBef>
                <a:spcPct val="50000"/>
              </a:spcBef>
            </a:pPr>
            <a:r>
              <a:rPr lang="en-GB" sz="2000">
                <a:latin typeface="Arial" charset="0"/>
              </a:rPr>
              <a:t>Reliability diagram</a:t>
            </a:r>
          </a:p>
        </p:txBody>
      </p:sp>
      <p:sp>
        <p:nvSpPr>
          <p:cNvPr id="37894" name="Line 8"/>
          <p:cNvSpPr>
            <a:spLocks noChangeShapeType="1"/>
          </p:cNvSpPr>
          <p:nvPr/>
        </p:nvSpPr>
        <p:spPr bwMode="auto">
          <a:xfrm>
            <a:off x="6441831" y="2303463"/>
            <a:ext cx="663820" cy="0"/>
          </a:xfrm>
          <a:prstGeom prst="line">
            <a:avLst/>
          </a:prstGeom>
          <a:noFill/>
          <a:ln w="38100">
            <a:solidFill>
              <a:srgbClr val="3333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895" name="Text Box 9"/>
          <p:cNvSpPr txBox="1">
            <a:spLocks noChangeArrowheads="1"/>
          </p:cNvSpPr>
          <p:nvPr/>
        </p:nvSpPr>
        <p:spPr bwMode="auto">
          <a:xfrm>
            <a:off x="7269774" y="2033589"/>
            <a:ext cx="191379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a:spcBef>
                <a:spcPct val="50000"/>
              </a:spcBef>
            </a:pPr>
            <a:r>
              <a:rPr lang="en-GB" sz="2000">
                <a:solidFill>
                  <a:srgbClr val="3333FF"/>
                </a:solidFill>
                <a:latin typeface="Arial" charset="0"/>
              </a:rPr>
              <a:t>Persistence of day 5-11</a:t>
            </a:r>
          </a:p>
        </p:txBody>
      </p:sp>
      <p:sp>
        <p:nvSpPr>
          <p:cNvPr id="37896" name="Line 10"/>
          <p:cNvSpPr>
            <a:spLocks noChangeShapeType="1"/>
          </p:cNvSpPr>
          <p:nvPr/>
        </p:nvSpPr>
        <p:spPr bwMode="auto">
          <a:xfrm>
            <a:off x="6441831" y="3159125"/>
            <a:ext cx="663820" cy="0"/>
          </a:xfrm>
          <a:prstGeom prst="line">
            <a:avLst/>
          </a:prstGeom>
          <a:noFill/>
          <a:ln w="38100">
            <a:solidFill>
              <a:srgbClr val="FE0E08"/>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897" name="Text Box 11"/>
          <p:cNvSpPr txBox="1">
            <a:spLocks noChangeArrowheads="1"/>
          </p:cNvSpPr>
          <p:nvPr/>
        </p:nvSpPr>
        <p:spPr bwMode="auto">
          <a:xfrm>
            <a:off x="7101255" y="2754314"/>
            <a:ext cx="2165838" cy="708025"/>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a:spcBef>
                <a:spcPct val="50000"/>
              </a:spcBef>
            </a:pPr>
            <a:r>
              <a:rPr lang="en-GB" sz="2000">
                <a:solidFill>
                  <a:srgbClr val="FE0E08"/>
                </a:solidFill>
                <a:latin typeface="Times" pitchFamily="18" charset="0"/>
              </a:rPr>
              <a:t>Monthly forecast day 12-18</a:t>
            </a:r>
          </a:p>
        </p:txBody>
      </p:sp>
      <p:pic>
        <p:nvPicPr>
          <p:cNvPr id="37898" name="Picture 12" descr="roc1"/>
          <p:cNvPicPr>
            <a:picLocks noChangeAspect="1" noChangeArrowheads="1"/>
          </p:cNvPicPr>
          <p:nvPr/>
        </p:nvPicPr>
        <p:blipFill>
          <a:blip r:embed="rId3" cstate="email">
            <a:extLst>
              <a:ext uri="{28A0092B-C50C-407E-A947-70E740481C1C}">
                <a14:useLocalDpi xmlns:a14="http://schemas.microsoft.com/office/drawing/2010/main" val="0"/>
              </a:ext>
            </a:extLst>
          </a:blip>
          <a:srcRect l="2826" t="13960" r="35677" b="2992"/>
          <a:stretch>
            <a:fillRect/>
          </a:stretch>
        </p:blipFill>
        <p:spPr bwMode="auto">
          <a:xfrm>
            <a:off x="1131277" y="1704975"/>
            <a:ext cx="2444262"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9" name="Picture 15" descr="reliab1"/>
          <p:cNvPicPr>
            <a:picLocks noChangeAspect="1" noChangeArrowheads="1"/>
          </p:cNvPicPr>
          <p:nvPr/>
        </p:nvPicPr>
        <p:blipFill>
          <a:blip r:embed="rId4" cstate="email">
            <a:extLst>
              <a:ext uri="{28A0092B-C50C-407E-A947-70E740481C1C}">
                <a14:useLocalDpi xmlns:a14="http://schemas.microsoft.com/office/drawing/2010/main" val="0"/>
              </a:ext>
            </a:extLst>
          </a:blip>
          <a:srcRect l="4239" t="14958" r="32851" b="4987"/>
          <a:stretch>
            <a:fillRect/>
          </a:stretch>
        </p:blipFill>
        <p:spPr bwMode="auto">
          <a:xfrm>
            <a:off x="3741128" y="1763713"/>
            <a:ext cx="2409092" cy="237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0" name="Picture 14" descr="roc2"/>
          <p:cNvPicPr>
            <a:picLocks noChangeAspect="1" noChangeArrowheads="1"/>
          </p:cNvPicPr>
          <p:nvPr/>
        </p:nvPicPr>
        <p:blipFill>
          <a:blip r:embed="rId5" cstate="email">
            <a:extLst>
              <a:ext uri="{28A0092B-C50C-407E-A947-70E740481C1C}">
                <a14:useLocalDpi xmlns:a14="http://schemas.microsoft.com/office/drawing/2010/main" val="0"/>
              </a:ext>
            </a:extLst>
          </a:blip>
          <a:srcRect l="6004" t="13463" r="35677" b="9972"/>
          <a:stretch>
            <a:fillRect/>
          </a:stretch>
        </p:blipFill>
        <p:spPr bwMode="auto">
          <a:xfrm>
            <a:off x="1329105" y="4103689"/>
            <a:ext cx="2287465"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1" name="Picture 16" descr="reliab21"/>
          <p:cNvPicPr>
            <a:picLocks noChangeAspect="1" noChangeArrowheads="1"/>
          </p:cNvPicPr>
          <p:nvPr/>
        </p:nvPicPr>
        <p:blipFill>
          <a:blip r:embed="rId6" cstate="email">
            <a:extLst>
              <a:ext uri="{28A0092B-C50C-407E-A947-70E740481C1C}">
                <a14:useLocalDpi xmlns:a14="http://schemas.microsoft.com/office/drawing/2010/main" val="0"/>
              </a:ext>
            </a:extLst>
          </a:blip>
          <a:srcRect l="3532" t="14958" r="32851" b="4987"/>
          <a:stretch>
            <a:fillRect/>
          </a:stretch>
        </p:blipFill>
        <p:spPr bwMode="auto">
          <a:xfrm>
            <a:off x="3741128" y="4149726"/>
            <a:ext cx="2492619" cy="238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2" name="TextBox 14"/>
          <p:cNvSpPr txBox="1">
            <a:spLocks noChangeArrowheads="1"/>
          </p:cNvSpPr>
          <p:nvPr/>
        </p:nvSpPr>
        <p:spPr bwMode="auto">
          <a:xfrm>
            <a:off x="84993" y="2259013"/>
            <a:ext cx="124704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a:t>Day 12-18</a:t>
            </a:r>
          </a:p>
        </p:txBody>
      </p:sp>
      <p:sp>
        <p:nvSpPr>
          <p:cNvPr id="37903" name="TextBox 15"/>
          <p:cNvSpPr txBox="1">
            <a:spLocks noChangeArrowheads="1"/>
          </p:cNvSpPr>
          <p:nvPr/>
        </p:nvSpPr>
        <p:spPr bwMode="auto">
          <a:xfrm>
            <a:off x="-80596" y="4433888"/>
            <a:ext cx="141263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a:t>Day </a:t>
            </a:r>
          </a:p>
          <a:p>
            <a:r>
              <a:rPr lang="en-GB"/>
              <a:t>19-25</a:t>
            </a:r>
          </a:p>
        </p:txBody>
      </p:sp>
      <p:sp>
        <p:nvSpPr>
          <p:cNvPr id="37904" name="Line 8"/>
          <p:cNvSpPr>
            <a:spLocks noChangeShapeType="1"/>
          </p:cNvSpPr>
          <p:nvPr/>
        </p:nvSpPr>
        <p:spPr bwMode="auto">
          <a:xfrm>
            <a:off x="6441831" y="4914900"/>
            <a:ext cx="663820" cy="0"/>
          </a:xfrm>
          <a:prstGeom prst="line">
            <a:avLst/>
          </a:prstGeom>
          <a:noFill/>
          <a:ln w="38100">
            <a:solidFill>
              <a:srgbClr val="3333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905" name="Line 10"/>
          <p:cNvSpPr>
            <a:spLocks noChangeShapeType="1"/>
          </p:cNvSpPr>
          <p:nvPr/>
        </p:nvSpPr>
        <p:spPr bwMode="auto">
          <a:xfrm>
            <a:off x="6441831" y="5724525"/>
            <a:ext cx="663820" cy="0"/>
          </a:xfrm>
          <a:prstGeom prst="line">
            <a:avLst/>
          </a:prstGeom>
          <a:noFill/>
          <a:ln w="38100">
            <a:solidFill>
              <a:srgbClr val="FE0E08"/>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906" name="Text Box 9"/>
          <p:cNvSpPr txBox="1">
            <a:spLocks noChangeArrowheads="1"/>
          </p:cNvSpPr>
          <p:nvPr/>
        </p:nvSpPr>
        <p:spPr bwMode="auto">
          <a:xfrm>
            <a:off x="7189178" y="4508501"/>
            <a:ext cx="191379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a:spcBef>
                <a:spcPct val="50000"/>
              </a:spcBef>
            </a:pPr>
            <a:r>
              <a:rPr lang="en-GB" sz="2000">
                <a:solidFill>
                  <a:srgbClr val="3333FF"/>
                </a:solidFill>
                <a:latin typeface="Arial" charset="0"/>
              </a:rPr>
              <a:t>Persistence of day 5-18</a:t>
            </a:r>
          </a:p>
        </p:txBody>
      </p:sp>
      <p:sp>
        <p:nvSpPr>
          <p:cNvPr id="37907" name="Text Box 11"/>
          <p:cNvSpPr txBox="1">
            <a:spLocks noChangeArrowheads="1"/>
          </p:cNvSpPr>
          <p:nvPr/>
        </p:nvSpPr>
        <p:spPr bwMode="auto">
          <a:xfrm>
            <a:off x="7105651" y="5376864"/>
            <a:ext cx="2165838" cy="708025"/>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lgn="l">
              <a:spcBef>
                <a:spcPct val="50000"/>
              </a:spcBef>
            </a:pPr>
            <a:r>
              <a:rPr lang="en-GB" sz="2000">
                <a:solidFill>
                  <a:srgbClr val="FE0E08"/>
                </a:solidFill>
                <a:latin typeface="Times" pitchFamily="18" charset="0"/>
              </a:rPr>
              <a:t>Monthly forecast day 19-32</a:t>
            </a:r>
          </a:p>
        </p:txBody>
      </p:sp>
    </p:spTree>
    <p:extLst>
      <p:ext uri="{BB962C8B-B14F-4D97-AF65-F5344CB8AC3E}">
        <p14:creationId xmlns:p14="http://schemas.microsoft.com/office/powerpoint/2010/main" val="1947492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nvPr>
        </p:nvGraphicFramePr>
        <p:xfrm>
          <a:off x="1547664" y="1268398"/>
          <a:ext cx="6096000" cy="4320480"/>
        </p:xfrm>
        <a:graphic>
          <a:graphicData uri="http://schemas.openxmlformats.org/drawingml/2006/table">
            <a:tbl>
              <a:tblPr firstRow="1" bandRow="1">
                <a:tableStyleId>{5940675A-B579-460E-94D1-54222C63F5DA}</a:tableStyleId>
              </a:tblPr>
              <a:tblGrid>
                <a:gridCol w="1524000"/>
                <a:gridCol w="1524000"/>
                <a:gridCol w="1524000"/>
                <a:gridCol w="1524000"/>
              </a:tblGrid>
              <a:tr h="1080120">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r>
              <a:tr h="1080120">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r>
              <a:tr h="1080120">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r>
              <a:tr h="1080120">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tx2">
                          <a:lumMod val="60000"/>
                          <a:lumOff val="40000"/>
                        </a:schemeClr>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c>
                  <a:txBody>
                    <a:bodyPr/>
                    <a:lstStyle/>
                    <a:p>
                      <a:endParaRPr kumimoji="1" lang="ja-JP" altLang="en-US" dirty="0"/>
                    </a:p>
                  </a:txBody>
                  <a:tcPr>
                    <a:lnL w="12700" cap="flat" cmpd="sng" algn="ctr">
                      <a:solidFill>
                        <a:schemeClr val="tx2">
                          <a:lumMod val="60000"/>
                          <a:lumOff val="40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tcPr>
                </a:tc>
              </a:tr>
            </a:tbl>
          </a:graphicData>
        </a:graphic>
      </p:graphicFrame>
      <p:sp>
        <p:nvSpPr>
          <p:cNvPr id="5" name="下矢印 4"/>
          <p:cNvSpPr/>
          <p:nvPr/>
        </p:nvSpPr>
        <p:spPr>
          <a:xfrm rot="10800000">
            <a:off x="1451120" y="1220272"/>
            <a:ext cx="240559" cy="4392488"/>
          </a:xfrm>
          <a:prstGeom prst="downArrow">
            <a:avLst>
              <a:gd name="adj1" fmla="val 27722"/>
              <a:gd name="adj2" fmla="val 93052"/>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下矢印 5"/>
          <p:cNvSpPr/>
          <p:nvPr/>
        </p:nvSpPr>
        <p:spPr>
          <a:xfrm rot="16200000">
            <a:off x="4445082" y="2533510"/>
            <a:ext cx="304437" cy="6110009"/>
          </a:xfrm>
          <a:prstGeom prst="downArrow">
            <a:avLst>
              <a:gd name="adj1" fmla="val 27722"/>
              <a:gd name="adj2" fmla="val 93052"/>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ボックス 6"/>
          <p:cNvSpPr txBox="1"/>
          <p:nvPr/>
        </p:nvSpPr>
        <p:spPr>
          <a:xfrm>
            <a:off x="1469701" y="5740733"/>
            <a:ext cx="7865367" cy="338554"/>
          </a:xfrm>
          <a:prstGeom prst="rect">
            <a:avLst/>
          </a:prstGeom>
          <a:noFill/>
        </p:spPr>
        <p:txBody>
          <a:bodyPr wrap="square" rtlCol="0">
            <a:spAutoFit/>
          </a:bodyPr>
          <a:lstStyle/>
          <a:p>
            <a:r>
              <a:rPr kumimoji="1" lang="en-US" altLang="ja-JP" sz="1600" dirty="0" smtClean="0">
                <a:solidFill>
                  <a:schemeClr val="tx1"/>
                </a:solidFill>
              </a:rPr>
              <a:t>Day               Week                Month               Season             </a:t>
            </a:r>
            <a:r>
              <a:rPr kumimoji="1" lang="en-US" altLang="ja-JP" sz="1600" dirty="0" smtClean="0"/>
              <a:t>Year              </a:t>
            </a:r>
            <a:endParaRPr kumimoji="1" lang="ja-JP" altLang="en-US" sz="1600" dirty="0"/>
          </a:p>
        </p:txBody>
      </p:sp>
      <p:sp>
        <p:nvSpPr>
          <p:cNvPr id="8" name="テキスト ボックス 7"/>
          <p:cNvSpPr txBox="1"/>
          <p:nvPr/>
        </p:nvSpPr>
        <p:spPr>
          <a:xfrm>
            <a:off x="3662010" y="5935242"/>
            <a:ext cx="3456384" cy="523220"/>
          </a:xfrm>
          <a:prstGeom prst="rect">
            <a:avLst/>
          </a:prstGeom>
          <a:noFill/>
        </p:spPr>
        <p:txBody>
          <a:bodyPr wrap="square" rtlCol="0">
            <a:spAutoFit/>
          </a:bodyPr>
          <a:lstStyle/>
          <a:p>
            <a:r>
              <a:rPr kumimoji="1" lang="en-US" altLang="ja-JP" sz="2800" dirty="0" smtClean="0">
                <a:solidFill>
                  <a:schemeClr val="tx1"/>
                </a:solidFill>
              </a:rPr>
              <a:t>Time scale</a:t>
            </a:r>
            <a:endParaRPr kumimoji="1" lang="ja-JP" altLang="en-US" sz="2800" dirty="0">
              <a:solidFill>
                <a:schemeClr val="tx1"/>
              </a:solidFill>
            </a:endParaRPr>
          </a:p>
        </p:txBody>
      </p:sp>
      <p:sp>
        <p:nvSpPr>
          <p:cNvPr id="9" name="テキスト ボックス 8"/>
          <p:cNvSpPr txBox="1"/>
          <p:nvPr/>
        </p:nvSpPr>
        <p:spPr>
          <a:xfrm>
            <a:off x="735819" y="4254011"/>
            <a:ext cx="1034717" cy="646331"/>
          </a:xfrm>
          <a:prstGeom prst="rect">
            <a:avLst/>
          </a:prstGeom>
          <a:noFill/>
        </p:spPr>
        <p:txBody>
          <a:bodyPr wrap="square" rtlCol="0">
            <a:spAutoFit/>
          </a:bodyPr>
          <a:lstStyle/>
          <a:p>
            <a:r>
              <a:rPr kumimoji="1" lang="en-US" altLang="ja-JP" sz="2800" dirty="0" smtClean="0">
                <a:solidFill>
                  <a:schemeClr val="tx1"/>
                </a:solidFill>
              </a:rPr>
              <a:t>10</a:t>
            </a:r>
            <a:r>
              <a:rPr kumimoji="1" lang="en-US" altLang="ja-JP" sz="3600" baseline="30000" dirty="0" smtClean="0">
                <a:solidFill>
                  <a:schemeClr val="tx1"/>
                </a:solidFill>
              </a:rPr>
              <a:t>2</a:t>
            </a:r>
            <a:endParaRPr kumimoji="1" lang="ja-JP" altLang="en-US" sz="2800" dirty="0">
              <a:solidFill>
                <a:schemeClr val="tx1"/>
              </a:solidFill>
            </a:endParaRPr>
          </a:p>
        </p:txBody>
      </p:sp>
      <p:sp>
        <p:nvSpPr>
          <p:cNvPr id="10" name="テキスト ボックス 9"/>
          <p:cNvSpPr txBox="1"/>
          <p:nvPr/>
        </p:nvSpPr>
        <p:spPr>
          <a:xfrm>
            <a:off x="799797" y="3093350"/>
            <a:ext cx="891883" cy="646331"/>
          </a:xfrm>
          <a:prstGeom prst="rect">
            <a:avLst/>
          </a:prstGeom>
          <a:noFill/>
        </p:spPr>
        <p:txBody>
          <a:bodyPr wrap="square" rtlCol="0">
            <a:spAutoFit/>
          </a:bodyPr>
          <a:lstStyle/>
          <a:p>
            <a:r>
              <a:rPr kumimoji="1" lang="en-US" altLang="ja-JP" sz="2800" dirty="0" smtClean="0">
                <a:solidFill>
                  <a:schemeClr val="tx1"/>
                </a:solidFill>
              </a:rPr>
              <a:t>10</a:t>
            </a:r>
            <a:r>
              <a:rPr kumimoji="1" lang="en-US" altLang="ja-JP" sz="3600" baseline="30000" dirty="0" smtClean="0">
                <a:solidFill>
                  <a:schemeClr val="tx1"/>
                </a:solidFill>
              </a:rPr>
              <a:t>3</a:t>
            </a:r>
            <a:endParaRPr kumimoji="1" lang="ja-JP" altLang="en-US" sz="2800" dirty="0">
              <a:solidFill>
                <a:schemeClr val="tx1"/>
              </a:solidFill>
            </a:endParaRPr>
          </a:p>
        </p:txBody>
      </p:sp>
      <p:sp>
        <p:nvSpPr>
          <p:cNvPr id="11" name="テキスト ボックス 10"/>
          <p:cNvSpPr txBox="1"/>
          <p:nvPr/>
        </p:nvSpPr>
        <p:spPr>
          <a:xfrm>
            <a:off x="710062" y="2022590"/>
            <a:ext cx="1034717" cy="646331"/>
          </a:xfrm>
          <a:prstGeom prst="rect">
            <a:avLst/>
          </a:prstGeom>
          <a:noFill/>
        </p:spPr>
        <p:txBody>
          <a:bodyPr wrap="square" rtlCol="0">
            <a:spAutoFit/>
          </a:bodyPr>
          <a:lstStyle/>
          <a:p>
            <a:r>
              <a:rPr kumimoji="1" lang="en-US" altLang="ja-JP" sz="2800" dirty="0" smtClean="0">
                <a:solidFill>
                  <a:schemeClr val="tx1"/>
                </a:solidFill>
              </a:rPr>
              <a:t>10</a:t>
            </a:r>
            <a:r>
              <a:rPr kumimoji="1" lang="en-US" altLang="ja-JP" sz="3600" baseline="30000" dirty="0" smtClean="0">
                <a:solidFill>
                  <a:schemeClr val="tx1"/>
                </a:solidFill>
              </a:rPr>
              <a:t>4</a:t>
            </a:r>
            <a:endParaRPr kumimoji="1" lang="ja-JP" altLang="en-US" sz="2800" dirty="0">
              <a:solidFill>
                <a:schemeClr val="tx1"/>
              </a:solidFill>
            </a:endParaRPr>
          </a:p>
        </p:txBody>
      </p:sp>
      <p:sp>
        <p:nvSpPr>
          <p:cNvPr id="12" name="テキスト ボックス 11"/>
          <p:cNvSpPr txBox="1"/>
          <p:nvPr/>
        </p:nvSpPr>
        <p:spPr>
          <a:xfrm rot="16200000">
            <a:off x="-1166679" y="2968762"/>
            <a:ext cx="3456384" cy="523220"/>
          </a:xfrm>
          <a:prstGeom prst="rect">
            <a:avLst/>
          </a:prstGeom>
          <a:noFill/>
        </p:spPr>
        <p:txBody>
          <a:bodyPr wrap="square" rtlCol="0">
            <a:spAutoFit/>
          </a:bodyPr>
          <a:lstStyle/>
          <a:p>
            <a:r>
              <a:rPr kumimoji="1" lang="en-US" altLang="ja-JP" sz="2800" dirty="0" smtClean="0">
                <a:solidFill>
                  <a:schemeClr val="tx1"/>
                </a:solidFill>
              </a:rPr>
              <a:t>Horizontal scale</a:t>
            </a:r>
            <a:endParaRPr kumimoji="1" lang="ja-JP" altLang="en-US" sz="2800" dirty="0">
              <a:solidFill>
                <a:schemeClr val="tx1"/>
              </a:solidFill>
            </a:endParaRPr>
          </a:p>
        </p:txBody>
      </p:sp>
      <p:sp>
        <p:nvSpPr>
          <p:cNvPr id="13" name="円/楕円 12"/>
          <p:cNvSpPr/>
          <p:nvPr/>
        </p:nvSpPr>
        <p:spPr>
          <a:xfrm>
            <a:off x="1591189" y="2659649"/>
            <a:ext cx="1504967" cy="1129391"/>
          </a:xfrm>
          <a:prstGeom prst="ellipse">
            <a:avLst/>
          </a:prstGeom>
          <a:solidFill>
            <a:schemeClr val="tx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円/楕円 14"/>
          <p:cNvSpPr/>
          <p:nvPr/>
        </p:nvSpPr>
        <p:spPr>
          <a:xfrm>
            <a:off x="2480030" y="2148115"/>
            <a:ext cx="2363960" cy="1289087"/>
          </a:xfrm>
          <a:prstGeom prst="ellipse">
            <a:avLst/>
          </a:prstGeom>
          <a:solidFill>
            <a:schemeClr val="accent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円/楕円 15"/>
          <p:cNvSpPr/>
          <p:nvPr/>
        </p:nvSpPr>
        <p:spPr>
          <a:xfrm>
            <a:off x="3335070" y="1828631"/>
            <a:ext cx="3156048" cy="1392373"/>
          </a:xfrm>
          <a:prstGeom prst="ellipse">
            <a:avLst/>
          </a:prstGeom>
          <a:solidFill>
            <a:schemeClr val="accent3">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accent3">
                  <a:lumMod val="50000"/>
                </a:schemeClr>
              </a:solidFill>
            </a:endParaRPr>
          </a:p>
        </p:txBody>
      </p:sp>
      <p:sp>
        <p:nvSpPr>
          <p:cNvPr id="17" name="円/楕円 16"/>
          <p:cNvSpPr/>
          <p:nvPr/>
        </p:nvSpPr>
        <p:spPr>
          <a:xfrm>
            <a:off x="4551601" y="1796378"/>
            <a:ext cx="2992614" cy="1012322"/>
          </a:xfrm>
          <a:prstGeom prst="ellipse">
            <a:avLst/>
          </a:prstGeom>
          <a:solidFill>
            <a:schemeClr val="accent4">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800" dirty="0">
              <a:solidFill>
                <a:srgbClr val="7030A0"/>
              </a:solidFill>
            </a:endParaRPr>
          </a:p>
        </p:txBody>
      </p:sp>
      <p:sp>
        <p:nvSpPr>
          <p:cNvPr id="19" name="テキスト ボックス 18"/>
          <p:cNvSpPr txBox="1"/>
          <p:nvPr/>
        </p:nvSpPr>
        <p:spPr>
          <a:xfrm>
            <a:off x="2915816" y="2271789"/>
            <a:ext cx="4104456" cy="1631216"/>
          </a:xfrm>
          <a:prstGeom prst="rect">
            <a:avLst/>
          </a:prstGeom>
          <a:noFill/>
        </p:spPr>
        <p:txBody>
          <a:bodyPr wrap="square" rtlCol="0">
            <a:spAutoFit/>
          </a:bodyPr>
          <a:lstStyle/>
          <a:p>
            <a:pPr>
              <a:lnSpc>
                <a:spcPts val="3000"/>
              </a:lnSpc>
            </a:pPr>
            <a:r>
              <a:rPr lang="en-US" altLang="ja-JP" sz="2000" dirty="0" smtClean="0">
                <a:solidFill>
                  <a:srgbClr val="FF0000"/>
                </a:solidFill>
              </a:rPr>
              <a:t>ISO </a:t>
            </a:r>
          </a:p>
          <a:p>
            <a:pPr>
              <a:lnSpc>
                <a:spcPts val="3000"/>
              </a:lnSpc>
            </a:pPr>
            <a:r>
              <a:rPr lang="en-US" altLang="ja-JP" sz="2000" dirty="0" smtClean="0">
                <a:solidFill>
                  <a:srgbClr val="FF0000"/>
                </a:solidFill>
              </a:rPr>
              <a:t>Teleconnection</a:t>
            </a:r>
          </a:p>
          <a:p>
            <a:pPr>
              <a:lnSpc>
                <a:spcPts val="3000"/>
              </a:lnSpc>
            </a:pPr>
            <a:r>
              <a:rPr kumimoji="1" lang="en-US" altLang="ja-JP" sz="2000" dirty="0" smtClean="0">
                <a:solidFill>
                  <a:srgbClr val="FF0000"/>
                </a:solidFill>
              </a:rPr>
              <a:t>Stationary </a:t>
            </a:r>
            <a:r>
              <a:rPr kumimoji="1" lang="en-US" altLang="ja-JP" sz="2000" dirty="0" err="1" smtClean="0">
                <a:solidFill>
                  <a:srgbClr val="FF0000"/>
                </a:solidFill>
              </a:rPr>
              <a:t>Rossby</a:t>
            </a:r>
            <a:r>
              <a:rPr kumimoji="1" lang="en-US" altLang="ja-JP" sz="2000" dirty="0" smtClean="0">
                <a:solidFill>
                  <a:srgbClr val="FF0000"/>
                </a:solidFill>
              </a:rPr>
              <a:t> wave</a:t>
            </a:r>
          </a:p>
          <a:p>
            <a:pPr>
              <a:lnSpc>
                <a:spcPts val="3000"/>
              </a:lnSpc>
            </a:pPr>
            <a:r>
              <a:rPr lang="en-US" altLang="ja-JP" sz="2000" dirty="0" smtClean="0">
                <a:solidFill>
                  <a:srgbClr val="FF0000"/>
                </a:solidFill>
              </a:rPr>
              <a:t>Blocking</a:t>
            </a:r>
            <a:endParaRPr kumimoji="1" lang="ja-JP" altLang="en-US" sz="2000" dirty="0">
              <a:solidFill>
                <a:srgbClr val="FF0000"/>
              </a:solidFill>
            </a:endParaRPr>
          </a:p>
        </p:txBody>
      </p:sp>
      <p:sp>
        <p:nvSpPr>
          <p:cNvPr id="20" name="テキスト ボックス 19"/>
          <p:cNvSpPr txBox="1"/>
          <p:nvPr/>
        </p:nvSpPr>
        <p:spPr>
          <a:xfrm>
            <a:off x="1770536" y="2790117"/>
            <a:ext cx="1476484" cy="861774"/>
          </a:xfrm>
          <a:prstGeom prst="rect">
            <a:avLst/>
          </a:prstGeom>
          <a:noFill/>
        </p:spPr>
        <p:txBody>
          <a:bodyPr wrap="square" rtlCol="0">
            <a:spAutoFit/>
          </a:bodyPr>
          <a:lstStyle/>
          <a:p>
            <a:pPr>
              <a:lnSpc>
                <a:spcPts val="3000"/>
              </a:lnSpc>
            </a:pPr>
            <a:r>
              <a:rPr lang="en-US" altLang="ja-JP" sz="1800" dirty="0" smtClean="0">
                <a:solidFill>
                  <a:srgbClr val="0000FF"/>
                </a:solidFill>
              </a:rPr>
              <a:t>Synoptic</a:t>
            </a:r>
          </a:p>
          <a:p>
            <a:pPr>
              <a:lnSpc>
                <a:spcPts val="3000"/>
              </a:lnSpc>
            </a:pPr>
            <a:r>
              <a:rPr lang="en-US" altLang="ja-JP" sz="1800" dirty="0" smtClean="0">
                <a:solidFill>
                  <a:srgbClr val="0000FF"/>
                </a:solidFill>
              </a:rPr>
              <a:t>systems</a:t>
            </a:r>
            <a:endParaRPr kumimoji="1" lang="ja-JP" altLang="en-US" sz="1800" dirty="0">
              <a:solidFill>
                <a:srgbClr val="0000FF"/>
              </a:solidFill>
            </a:endParaRPr>
          </a:p>
        </p:txBody>
      </p:sp>
      <p:sp>
        <p:nvSpPr>
          <p:cNvPr id="21" name="テキスト ボックス 20"/>
          <p:cNvSpPr txBox="1"/>
          <p:nvPr/>
        </p:nvSpPr>
        <p:spPr>
          <a:xfrm>
            <a:off x="4011616" y="2287831"/>
            <a:ext cx="4104456" cy="477054"/>
          </a:xfrm>
          <a:prstGeom prst="rect">
            <a:avLst/>
          </a:prstGeom>
          <a:noFill/>
        </p:spPr>
        <p:txBody>
          <a:bodyPr wrap="square" rtlCol="0">
            <a:spAutoFit/>
          </a:bodyPr>
          <a:lstStyle/>
          <a:p>
            <a:pPr>
              <a:lnSpc>
                <a:spcPts val="3000"/>
              </a:lnSpc>
            </a:pPr>
            <a:r>
              <a:rPr lang="en-US" altLang="ja-JP" sz="1800" dirty="0" smtClean="0">
                <a:solidFill>
                  <a:schemeClr val="accent3">
                    <a:lumMod val="50000"/>
                  </a:schemeClr>
                </a:solidFill>
              </a:rPr>
              <a:t>Monsoons</a:t>
            </a:r>
            <a:endParaRPr kumimoji="1" lang="ja-JP" altLang="en-US" sz="1800" dirty="0">
              <a:solidFill>
                <a:schemeClr val="accent3">
                  <a:lumMod val="50000"/>
                </a:schemeClr>
              </a:solidFill>
            </a:endParaRPr>
          </a:p>
        </p:txBody>
      </p:sp>
      <p:sp>
        <p:nvSpPr>
          <p:cNvPr id="28" name="テキスト ボックス 27"/>
          <p:cNvSpPr txBox="1"/>
          <p:nvPr/>
        </p:nvSpPr>
        <p:spPr>
          <a:xfrm>
            <a:off x="5627876" y="2116814"/>
            <a:ext cx="1480446" cy="369332"/>
          </a:xfrm>
          <a:prstGeom prst="rect">
            <a:avLst/>
          </a:prstGeom>
          <a:noFill/>
        </p:spPr>
        <p:txBody>
          <a:bodyPr wrap="square" rtlCol="0">
            <a:spAutoFit/>
          </a:bodyPr>
          <a:lstStyle/>
          <a:p>
            <a:r>
              <a:rPr kumimoji="1" lang="en-US" altLang="ja-JP" sz="1800" dirty="0" smtClean="0">
                <a:solidFill>
                  <a:schemeClr val="accent4">
                    <a:lumMod val="75000"/>
                  </a:schemeClr>
                </a:solidFill>
              </a:rPr>
              <a:t>ENSO</a:t>
            </a:r>
            <a:endParaRPr kumimoji="1" lang="ja-JP" altLang="en-US" sz="1800" dirty="0">
              <a:solidFill>
                <a:schemeClr val="accent4">
                  <a:lumMod val="75000"/>
                </a:schemeClr>
              </a:solidFill>
            </a:endParaRPr>
          </a:p>
        </p:txBody>
      </p:sp>
      <p:sp>
        <p:nvSpPr>
          <p:cNvPr id="26" name="スライド番号プレースホルダー 1"/>
          <p:cNvSpPr>
            <a:spLocks noGrp="1"/>
          </p:cNvSpPr>
          <p:nvPr>
            <p:ph type="sldNum" sz="quarter" idx="4294967295"/>
          </p:nvPr>
        </p:nvSpPr>
        <p:spPr>
          <a:xfrm>
            <a:off x="8318843" y="6309320"/>
            <a:ext cx="717738" cy="437133"/>
          </a:xfrm>
          <a:prstGeom prst="rect">
            <a:avLst/>
          </a:prstGeom>
        </p:spPr>
        <p:txBody>
          <a:bodyPr/>
          <a:lstStyle/>
          <a:p>
            <a:fld id="{F29B09EB-A4C5-4414-86F1-F9D9928FB408}" type="slidenum">
              <a:rPr kumimoji="1" lang="ja-JP" altLang="en-US" sz="2800" smtClean="0">
                <a:solidFill>
                  <a:schemeClr val="tx1"/>
                </a:solidFill>
              </a:rPr>
              <a:t>3</a:t>
            </a:fld>
            <a:endParaRPr kumimoji="1" lang="ja-JP" altLang="en-US" sz="2800" dirty="0">
              <a:solidFill>
                <a:schemeClr val="tx1"/>
              </a:solidFill>
            </a:endParaRPr>
          </a:p>
        </p:txBody>
      </p:sp>
      <p:sp>
        <p:nvSpPr>
          <p:cNvPr id="27" name="正方形/長方形 30"/>
          <p:cNvSpPr/>
          <p:nvPr/>
        </p:nvSpPr>
        <p:spPr>
          <a:xfrm>
            <a:off x="3020900" y="1556990"/>
            <a:ext cx="2968370" cy="3500130"/>
          </a:xfrm>
          <a:prstGeom prst="rect">
            <a:avLst/>
          </a:prstGeom>
          <a:solidFill>
            <a:srgbClr val="FF0000">
              <a:alpha val="15000"/>
            </a:srgbClr>
          </a:solidFill>
          <a:ln w="38100">
            <a:solidFill>
              <a:srgbClr val="FF006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TextBox 2"/>
          <p:cNvSpPr txBox="1"/>
          <p:nvPr/>
        </p:nvSpPr>
        <p:spPr>
          <a:xfrm>
            <a:off x="3908089" y="5108848"/>
            <a:ext cx="1378424" cy="461665"/>
          </a:xfrm>
          <a:prstGeom prst="rect">
            <a:avLst/>
          </a:prstGeom>
          <a:noFill/>
        </p:spPr>
        <p:txBody>
          <a:bodyPr wrap="square" rtlCol="0">
            <a:spAutoFit/>
          </a:bodyPr>
          <a:lstStyle/>
          <a:p>
            <a:r>
              <a:rPr lang="en-GB" dirty="0" smtClean="0">
                <a:solidFill>
                  <a:srgbClr val="FF0000"/>
                </a:solidFill>
              </a:rPr>
              <a:t>S2S</a:t>
            </a:r>
            <a:endParaRPr lang="en-GB" dirty="0">
              <a:solidFill>
                <a:srgbClr val="FF0000"/>
              </a:solidFill>
            </a:endParaRPr>
          </a:p>
        </p:txBody>
      </p:sp>
    </p:spTree>
    <p:extLst>
      <p:ext uri="{BB962C8B-B14F-4D97-AF65-F5344CB8AC3E}">
        <p14:creationId xmlns:p14="http://schemas.microsoft.com/office/powerpoint/2010/main" val="1490505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914400" y="0"/>
            <a:ext cx="7924800" cy="1143000"/>
          </a:xfrm>
        </p:spPr>
        <p:txBody>
          <a:bodyPr/>
          <a:lstStyle/>
          <a:p>
            <a:r>
              <a:rPr lang="en-GB" i="1" dirty="0" smtClean="0"/>
              <a:t>MJO skill scores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100" y="990600"/>
            <a:ext cx="9448800" cy="5867400"/>
          </a:xfrm>
          <a:prstGeom prst="rect">
            <a:avLst/>
          </a:prstGeom>
        </p:spPr>
      </p:pic>
    </p:spTree>
    <p:extLst>
      <p:ext uri="{BB962C8B-B14F-4D97-AF65-F5344CB8AC3E}">
        <p14:creationId xmlns:p14="http://schemas.microsoft.com/office/powerpoint/2010/main" val="6981348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304800" y="152400"/>
            <a:ext cx="8534400" cy="1143000"/>
          </a:xfrm>
        </p:spPr>
        <p:txBody>
          <a:bodyPr/>
          <a:lstStyle/>
          <a:p>
            <a:r>
              <a:rPr lang="en-GB" sz="2800" i="1" dirty="0" smtClean="0"/>
              <a:t>Performance of the monthly Forecasts</a:t>
            </a:r>
          </a:p>
        </p:txBody>
      </p:sp>
      <p:cxnSp>
        <p:nvCxnSpPr>
          <p:cNvPr id="10" name="Straight Connector 9"/>
          <p:cNvCxnSpPr/>
          <p:nvPr/>
        </p:nvCxnSpPr>
        <p:spPr bwMode="auto">
          <a:xfrm>
            <a:off x="222738" y="6318250"/>
            <a:ext cx="779585" cy="0"/>
          </a:xfrm>
          <a:prstGeom prst="line">
            <a:avLst/>
          </a:prstGeom>
          <a:ln>
            <a:solidFill>
              <a:srgbClr val="2603FB"/>
            </a:solidFill>
            <a:headEnd type="none" w="med" len="med"/>
            <a:tailEnd type="none" w="med" len="med"/>
          </a:ln>
        </p:spPr>
        <p:style>
          <a:lnRef idx="3">
            <a:schemeClr val="dk1"/>
          </a:lnRef>
          <a:fillRef idx="0">
            <a:schemeClr val="dk1"/>
          </a:fillRef>
          <a:effectRef idx="2">
            <a:schemeClr val="dk1"/>
          </a:effectRef>
          <a:fontRef idx="minor">
            <a:schemeClr val="tx1"/>
          </a:fontRef>
        </p:style>
      </p:cxnSp>
      <p:sp>
        <p:nvSpPr>
          <p:cNvPr id="44036" name="TextBox 11"/>
          <p:cNvSpPr txBox="1">
            <a:spLocks noChangeArrowheads="1"/>
          </p:cNvSpPr>
          <p:nvPr/>
        </p:nvSpPr>
        <p:spPr bwMode="auto">
          <a:xfrm>
            <a:off x="592015" y="6034088"/>
            <a:ext cx="254390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a:solidFill>
                  <a:srgbClr val="2603FB"/>
                </a:solidFill>
              </a:rPr>
              <a:t>Day 12-18</a:t>
            </a:r>
          </a:p>
        </p:txBody>
      </p:sp>
      <p:sp>
        <p:nvSpPr>
          <p:cNvPr id="44037" name="TextBox 12"/>
          <p:cNvSpPr txBox="1">
            <a:spLocks noChangeArrowheads="1"/>
          </p:cNvSpPr>
          <p:nvPr/>
        </p:nvSpPr>
        <p:spPr bwMode="auto">
          <a:xfrm>
            <a:off x="3012831" y="6078538"/>
            <a:ext cx="3118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a:solidFill>
                  <a:srgbClr val="FF0000"/>
                </a:solidFill>
              </a:rPr>
              <a:t>Day 19-25</a:t>
            </a:r>
          </a:p>
        </p:txBody>
      </p:sp>
      <p:cxnSp>
        <p:nvCxnSpPr>
          <p:cNvPr id="14" name="Straight Connector 13"/>
          <p:cNvCxnSpPr/>
          <p:nvPr/>
        </p:nvCxnSpPr>
        <p:spPr bwMode="auto">
          <a:xfrm>
            <a:off x="2848708" y="6318250"/>
            <a:ext cx="779585" cy="0"/>
          </a:xfrm>
          <a:prstGeom prst="line">
            <a:avLst/>
          </a:prstGeom>
          <a:ln>
            <a:solidFill>
              <a:srgbClr val="FF0000"/>
            </a:solidFill>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15" name="Straight Connector 14"/>
          <p:cNvCxnSpPr/>
          <p:nvPr/>
        </p:nvCxnSpPr>
        <p:spPr bwMode="auto">
          <a:xfrm>
            <a:off x="5761892" y="6318250"/>
            <a:ext cx="779585" cy="0"/>
          </a:xfrm>
          <a:prstGeom prst="line">
            <a:avLst/>
          </a:prstGeom>
          <a:ln>
            <a:solidFill>
              <a:schemeClr val="accent2">
                <a:lumMod val="60000"/>
                <a:lumOff val="40000"/>
              </a:schemeClr>
            </a:solidFill>
            <a:headEnd type="none" w="med" len="med"/>
            <a:tailEnd type="none" w="med" len="med"/>
          </a:ln>
        </p:spPr>
        <p:style>
          <a:lnRef idx="3">
            <a:schemeClr val="dk1"/>
          </a:lnRef>
          <a:fillRef idx="0">
            <a:schemeClr val="dk1"/>
          </a:fillRef>
          <a:effectRef idx="2">
            <a:schemeClr val="dk1"/>
          </a:effectRef>
          <a:fontRef idx="minor">
            <a:schemeClr val="tx1"/>
          </a:fontRef>
        </p:style>
      </p:cxnSp>
      <p:sp>
        <p:nvSpPr>
          <p:cNvPr id="16" name="TextBox 15"/>
          <p:cNvSpPr txBox="1"/>
          <p:nvPr/>
        </p:nvSpPr>
        <p:spPr>
          <a:xfrm>
            <a:off x="5884985" y="6051551"/>
            <a:ext cx="3118338" cy="461963"/>
          </a:xfrm>
          <a:prstGeom prst="rect">
            <a:avLst/>
          </a:prstGeom>
          <a:noFill/>
        </p:spPr>
        <p:txBody>
          <a:bodyPr>
            <a:spAutoFit/>
          </a:bodyPr>
          <a:lstStyle/>
          <a:p>
            <a:pPr>
              <a:defRPr/>
            </a:pPr>
            <a:r>
              <a:rPr lang="en-GB" dirty="0">
                <a:solidFill>
                  <a:schemeClr val="accent6">
                    <a:lumMod val="60000"/>
                    <a:lumOff val="40000"/>
                  </a:schemeClr>
                </a:solidFill>
              </a:rPr>
              <a:t>Day 26-32</a:t>
            </a:r>
          </a:p>
        </p:txBody>
      </p:sp>
      <p:sp>
        <p:nvSpPr>
          <p:cNvPr id="44041" name="TextBox 10"/>
          <p:cNvSpPr txBox="1">
            <a:spLocks noChangeArrowheads="1"/>
          </p:cNvSpPr>
          <p:nvPr/>
        </p:nvSpPr>
        <p:spPr bwMode="auto">
          <a:xfrm>
            <a:off x="583223" y="990600"/>
            <a:ext cx="847578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sz="2000" dirty="0"/>
              <a:t>2-metre temperature ROC area over Northern </a:t>
            </a:r>
            <a:r>
              <a:rPr lang="en-GB" sz="2000" dirty="0" err="1"/>
              <a:t>Extratropics</a:t>
            </a:r>
            <a:endParaRPr lang="en-GB" sz="2000" dirty="0"/>
          </a:p>
        </p:txBody>
      </p:sp>
      <p:pic>
        <p:nvPicPr>
          <p:cNvPr id="4404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4123" y="1649414"/>
            <a:ext cx="9167446" cy="484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10522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cstate="email">
            <a:extLst>
              <a:ext uri="{28A0092B-C50C-407E-A947-70E740481C1C}">
                <a14:useLocalDpi xmlns:a14="http://schemas.microsoft.com/office/drawing/2010/main" val="0"/>
              </a:ext>
            </a:extLst>
          </a:blip>
          <a:srcRect l="50028" r="-1051"/>
          <a:stretch/>
        </p:blipFill>
        <p:spPr>
          <a:xfrm>
            <a:off x="561000" y="405169"/>
            <a:ext cx="7196159" cy="5451455"/>
          </a:xfrm>
          <a:prstGeom prst="rect">
            <a:avLst/>
          </a:prstGeom>
        </p:spPr>
      </p:pic>
      <p:sp>
        <p:nvSpPr>
          <p:cNvPr id="5" name="TextBox 4"/>
          <p:cNvSpPr txBox="1"/>
          <p:nvPr/>
        </p:nvSpPr>
        <p:spPr>
          <a:xfrm>
            <a:off x="775799" y="-103406"/>
            <a:ext cx="6766560" cy="584775"/>
          </a:xfrm>
          <a:prstGeom prst="rect">
            <a:avLst/>
          </a:prstGeom>
          <a:noFill/>
        </p:spPr>
        <p:txBody>
          <a:bodyPr wrap="square" rtlCol="0">
            <a:spAutoFit/>
          </a:bodyPr>
          <a:lstStyle/>
          <a:p>
            <a:r>
              <a:rPr lang="en-GB" sz="3200" b="1" dirty="0" smtClean="0">
                <a:solidFill>
                  <a:schemeClr val="accent2"/>
                </a:solidFill>
                <a:latin typeface="Calibri" panose="020F0502020204030204" pitchFamily="34" charset="0"/>
              </a:rPr>
              <a:t>Extension to 46 days</a:t>
            </a:r>
            <a:endParaRPr lang="en-GB" sz="3200" b="1" dirty="0">
              <a:solidFill>
                <a:schemeClr val="accent2"/>
              </a:solidFill>
              <a:latin typeface="Calibri" panose="020F0502020204030204" pitchFamily="34" charset="0"/>
            </a:endParaRPr>
          </a:p>
        </p:txBody>
      </p:sp>
      <p:sp>
        <p:nvSpPr>
          <p:cNvPr id="6" name="TextBox 5"/>
          <p:cNvSpPr txBox="1"/>
          <p:nvPr/>
        </p:nvSpPr>
        <p:spPr>
          <a:xfrm>
            <a:off x="868680" y="5856624"/>
            <a:ext cx="7909560" cy="461665"/>
          </a:xfrm>
          <a:prstGeom prst="rect">
            <a:avLst/>
          </a:prstGeom>
          <a:noFill/>
        </p:spPr>
        <p:txBody>
          <a:bodyPr wrap="square" rtlCol="0">
            <a:spAutoFit/>
          </a:bodyPr>
          <a:lstStyle/>
          <a:p>
            <a:r>
              <a:rPr lang="en-GB" b="0" i="1" dirty="0" smtClean="0">
                <a:solidFill>
                  <a:schemeClr val="tx2"/>
                </a:solidFill>
              </a:rPr>
              <a:t>80 case, starting on 1</a:t>
            </a:r>
            <a:r>
              <a:rPr lang="en-GB" b="0" i="1" baseline="30000" dirty="0" smtClean="0">
                <a:solidFill>
                  <a:schemeClr val="tx2"/>
                </a:solidFill>
              </a:rPr>
              <a:t>st</a:t>
            </a:r>
            <a:r>
              <a:rPr lang="en-GB" b="0" i="1" dirty="0" smtClean="0">
                <a:solidFill>
                  <a:schemeClr val="tx2"/>
                </a:solidFill>
              </a:rPr>
              <a:t> Feb/May/Aug/Nov 1989-2008</a:t>
            </a:r>
            <a:endParaRPr lang="en-GB" b="0" i="1" dirty="0">
              <a:solidFill>
                <a:schemeClr val="tx2"/>
              </a:solidFill>
            </a:endParaRPr>
          </a:p>
        </p:txBody>
      </p:sp>
    </p:spTree>
    <p:extLst>
      <p:ext uri="{BB962C8B-B14F-4D97-AF65-F5344CB8AC3E}">
        <p14:creationId xmlns:p14="http://schemas.microsoft.com/office/powerpoint/2010/main" val="24245889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Future Model Changes</a:t>
            </a:r>
            <a:endParaRPr lang="en-GB" dirty="0"/>
          </a:p>
        </p:txBody>
      </p:sp>
    </p:spTree>
    <p:extLst>
      <p:ext uri="{BB962C8B-B14F-4D97-AF65-F5344CB8AC3E}">
        <p14:creationId xmlns:p14="http://schemas.microsoft.com/office/powerpoint/2010/main" val="37726730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4" b="12662"/>
          <a:stretch/>
        </p:blipFill>
        <p:spPr>
          <a:xfrm>
            <a:off x="-832609" y="-400975"/>
            <a:ext cx="9799189" cy="6048000"/>
          </a:xfrm>
          <a:prstGeom prst="rect">
            <a:avLst/>
          </a:prstGeom>
        </p:spPr>
      </p:pic>
    </p:spTree>
    <p:extLst>
      <p:ext uri="{BB962C8B-B14F-4D97-AF65-F5344CB8AC3E}">
        <p14:creationId xmlns:p14="http://schemas.microsoft.com/office/powerpoint/2010/main" val="31647752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988" y="114300"/>
            <a:ext cx="8429625" cy="647700"/>
          </a:xfrm>
        </p:spPr>
        <p:txBody>
          <a:bodyPr/>
          <a:lstStyle/>
          <a:p>
            <a:r>
              <a:rPr lang="en-GB" sz="3200" dirty="0" smtClean="0"/>
              <a:t>Correlations for week 4 </a:t>
            </a:r>
            <a:br>
              <a:rPr lang="en-GB" sz="3200" dirty="0" smtClean="0"/>
            </a:br>
            <a:r>
              <a:rPr lang="en-GB" sz="3200" dirty="0" smtClean="0"/>
              <a:t>Northern Hemisphere</a:t>
            </a:r>
            <a:endParaRPr lang="en-GB" sz="3200" dirty="0"/>
          </a:p>
        </p:txBody>
      </p:sp>
      <p:sp>
        <p:nvSpPr>
          <p:cNvPr id="3" name="Content Placeholder 2"/>
          <p:cNvSpPr>
            <a:spLocks noGrp="1"/>
          </p:cNvSpPr>
          <p:nvPr>
            <p:ph idx="1"/>
          </p:nvPr>
        </p:nvSpPr>
        <p:spPr>
          <a:xfrm>
            <a:off x="1553725" y="818710"/>
            <a:ext cx="8418875" cy="4953000"/>
          </a:xfrm>
        </p:spPr>
        <p:txBody>
          <a:bodyPr/>
          <a:lstStyle/>
          <a:p>
            <a:pPr marL="0" indent="0">
              <a:buNone/>
            </a:pPr>
            <a:r>
              <a:rPr lang="en-GB" dirty="0" smtClean="0"/>
              <a:t>     </a:t>
            </a:r>
            <a:r>
              <a:rPr lang="en-GB" b="1" dirty="0" smtClean="0"/>
              <a:t>Winter	</a:t>
            </a:r>
            <a:r>
              <a:rPr lang="en-GB" dirty="0" smtClean="0"/>
              <a:t>				</a:t>
            </a:r>
            <a:r>
              <a:rPr lang="en-GB" b="1" dirty="0" smtClean="0"/>
              <a:t>Summer</a:t>
            </a:r>
            <a:endParaRPr lang="en-GB" b="1" dirty="0"/>
          </a:p>
        </p:txBody>
      </p:sp>
      <p:pic>
        <p:nvPicPr>
          <p:cNvPr id="4"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246445" y="3619502"/>
            <a:ext cx="3404843" cy="2394517"/>
          </a:xfrm>
          <a:prstGeom prst="rect">
            <a:avLst/>
          </a:prstGeom>
        </p:spPr>
      </p:pic>
      <p:pic>
        <p:nvPicPr>
          <p:cNvPr id="5" name="Picture 4"/>
          <p:cNvPicPr>
            <a:picLocks noChangeAspect="1"/>
          </p:cNvPicPr>
          <p:nvPr/>
        </p:nvPicPr>
        <p:blipFill>
          <a:blip r:embed="rId4"/>
          <a:stretch>
            <a:fillRect/>
          </a:stretch>
        </p:blipFill>
        <p:spPr>
          <a:xfrm>
            <a:off x="701675" y="6057900"/>
            <a:ext cx="7715250" cy="800100"/>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246446" y="1143001"/>
            <a:ext cx="3404843" cy="2394517"/>
          </a:xfrm>
          <a:prstGeom prst="rect">
            <a:avLst/>
          </a:prstGeom>
        </p:spPr>
      </p:pic>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457958" y="3619502"/>
            <a:ext cx="3404843" cy="2394517"/>
          </a:xfrm>
          <a:prstGeom prst="rect">
            <a:avLst/>
          </a:prstGeom>
        </p:spPr>
      </p:pic>
      <p:pic>
        <p:nvPicPr>
          <p:cNvPr id="8" name="Picture 7"/>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457958" y="1143001"/>
            <a:ext cx="3404843" cy="2394517"/>
          </a:xfrm>
          <a:prstGeom prst="rect">
            <a:avLst/>
          </a:prstGeom>
        </p:spPr>
      </p:pic>
      <p:sp>
        <p:nvSpPr>
          <p:cNvPr id="10" name="TextBox 9"/>
          <p:cNvSpPr txBox="1"/>
          <p:nvPr/>
        </p:nvSpPr>
        <p:spPr>
          <a:xfrm>
            <a:off x="126891" y="1718811"/>
            <a:ext cx="1204749" cy="646331"/>
          </a:xfrm>
          <a:prstGeom prst="rect">
            <a:avLst/>
          </a:prstGeom>
          <a:noFill/>
        </p:spPr>
        <p:txBody>
          <a:bodyPr wrap="square" rtlCol="0">
            <a:spAutoFit/>
          </a:bodyPr>
          <a:lstStyle/>
          <a:p>
            <a:r>
              <a:rPr lang="en-GB" sz="1800" b="0" dirty="0" smtClean="0">
                <a:solidFill>
                  <a:schemeClr val="tx1"/>
                </a:solidFill>
              </a:rPr>
              <a:t>Current system</a:t>
            </a:r>
            <a:endParaRPr lang="en-GB" sz="1800" b="0" dirty="0">
              <a:solidFill>
                <a:schemeClr val="tx1"/>
              </a:solidFill>
            </a:endParaRPr>
          </a:p>
        </p:txBody>
      </p:sp>
      <p:sp>
        <p:nvSpPr>
          <p:cNvPr id="11" name="TextBox 10"/>
          <p:cNvSpPr txBox="1"/>
          <p:nvPr/>
        </p:nvSpPr>
        <p:spPr>
          <a:xfrm>
            <a:off x="126892" y="4374106"/>
            <a:ext cx="1287836" cy="923330"/>
          </a:xfrm>
          <a:prstGeom prst="rect">
            <a:avLst/>
          </a:prstGeom>
          <a:noFill/>
        </p:spPr>
        <p:txBody>
          <a:bodyPr wrap="square" rtlCol="0">
            <a:spAutoFit/>
          </a:bodyPr>
          <a:lstStyle/>
          <a:p>
            <a:r>
              <a:rPr lang="en-GB" sz="1800" b="0" dirty="0" smtClean="0">
                <a:solidFill>
                  <a:schemeClr val="tx1"/>
                </a:solidFill>
              </a:rPr>
              <a:t>With sea-ice model</a:t>
            </a:r>
          </a:p>
          <a:p>
            <a:r>
              <a:rPr lang="en-GB" sz="1800" b="0" dirty="0" smtClean="0">
                <a:solidFill>
                  <a:schemeClr val="tx1"/>
                </a:solidFill>
              </a:rPr>
              <a:t>(LIM2)</a:t>
            </a:r>
            <a:endParaRPr lang="en-GB" sz="1800" b="0" dirty="0">
              <a:solidFill>
                <a:schemeClr val="tx1"/>
              </a:solidFill>
            </a:endParaRPr>
          </a:p>
        </p:txBody>
      </p:sp>
    </p:spTree>
    <p:extLst>
      <p:ext uri="{BB962C8B-B14F-4D97-AF65-F5344CB8AC3E}">
        <p14:creationId xmlns:p14="http://schemas.microsoft.com/office/powerpoint/2010/main" val="5371002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7518" t="15452" r="4950" b="2741"/>
          <a:stretch/>
        </p:blipFill>
        <p:spPr>
          <a:xfrm>
            <a:off x="426720" y="1050599"/>
            <a:ext cx="7677182" cy="4644000"/>
          </a:xfrm>
          <a:prstGeom prst="rect">
            <a:avLst/>
          </a:prstGeom>
        </p:spPr>
      </p:pic>
      <p:sp>
        <p:nvSpPr>
          <p:cNvPr id="2" name="Title 1"/>
          <p:cNvSpPr>
            <a:spLocks noGrp="1"/>
          </p:cNvSpPr>
          <p:nvPr>
            <p:ph type="title"/>
          </p:nvPr>
        </p:nvSpPr>
        <p:spPr>
          <a:xfrm>
            <a:off x="239946" y="60960"/>
            <a:ext cx="9287252" cy="647700"/>
          </a:xfrm>
        </p:spPr>
        <p:txBody>
          <a:bodyPr/>
          <a:lstStyle/>
          <a:p>
            <a:r>
              <a:rPr lang="en-GB" sz="3200" dirty="0" smtClean="0"/>
              <a:t>Active sea ice model: Z500 Forecast Skill (weeks 1-4)</a:t>
            </a:r>
            <a:endParaRPr lang="en-GB" sz="3200" dirty="0"/>
          </a:p>
        </p:txBody>
      </p:sp>
      <p:sp>
        <p:nvSpPr>
          <p:cNvPr id="3" name="Oval 2"/>
          <p:cNvSpPr/>
          <p:nvPr/>
        </p:nvSpPr>
        <p:spPr>
          <a:xfrm>
            <a:off x="4593902" y="3372599"/>
            <a:ext cx="2546776" cy="167300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625407" y="1223755"/>
            <a:ext cx="1370922" cy="1800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834254" y="6041122"/>
            <a:ext cx="7519297" cy="369332"/>
          </a:xfrm>
          <a:prstGeom prst="rect">
            <a:avLst/>
          </a:prstGeom>
          <a:noFill/>
        </p:spPr>
        <p:txBody>
          <a:bodyPr wrap="square" rtlCol="0">
            <a:spAutoFit/>
          </a:bodyPr>
          <a:lstStyle/>
          <a:p>
            <a:r>
              <a:rPr lang="en-GB" sz="1800" b="0" i="1" dirty="0" smtClean="0"/>
              <a:t>80 cases – The vertical bars represent the 95% level of confidence</a:t>
            </a:r>
            <a:endParaRPr lang="en-GB" sz="1800" b="0" i="1" dirty="0"/>
          </a:p>
        </p:txBody>
      </p:sp>
      <p:sp>
        <p:nvSpPr>
          <p:cNvPr id="12" name="TextBox 11"/>
          <p:cNvSpPr txBox="1"/>
          <p:nvPr/>
        </p:nvSpPr>
        <p:spPr>
          <a:xfrm>
            <a:off x="1402080" y="1004879"/>
            <a:ext cx="1066800" cy="276999"/>
          </a:xfrm>
          <a:prstGeom prst="rect">
            <a:avLst/>
          </a:prstGeom>
          <a:solidFill>
            <a:schemeClr val="bg1"/>
          </a:solidFill>
        </p:spPr>
        <p:txBody>
          <a:bodyPr wrap="square" rtlCol="0">
            <a:spAutoFit/>
          </a:bodyPr>
          <a:lstStyle/>
          <a:p>
            <a:r>
              <a:rPr lang="en-GB" sz="1200" dirty="0" smtClean="0">
                <a:solidFill>
                  <a:schemeClr val="tx1"/>
                </a:solidFill>
              </a:rPr>
              <a:t>SEA ICE</a:t>
            </a:r>
            <a:endParaRPr lang="en-GB" sz="1200" dirty="0">
              <a:solidFill>
                <a:schemeClr val="tx1"/>
              </a:solidFill>
            </a:endParaRPr>
          </a:p>
        </p:txBody>
      </p:sp>
      <p:sp>
        <p:nvSpPr>
          <p:cNvPr id="13" name="TextBox 12"/>
          <p:cNvSpPr txBox="1"/>
          <p:nvPr/>
        </p:nvSpPr>
        <p:spPr>
          <a:xfrm>
            <a:off x="2832751" y="1003335"/>
            <a:ext cx="1066800" cy="276999"/>
          </a:xfrm>
          <a:prstGeom prst="rect">
            <a:avLst/>
          </a:prstGeom>
          <a:solidFill>
            <a:schemeClr val="bg1"/>
          </a:solidFill>
        </p:spPr>
        <p:txBody>
          <a:bodyPr wrap="square" rtlCol="0">
            <a:spAutoFit/>
          </a:bodyPr>
          <a:lstStyle/>
          <a:p>
            <a:r>
              <a:rPr lang="en-GB" sz="1200" dirty="0" smtClean="0">
                <a:solidFill>
                  <a:schemeClr val="tx1"/>
                </a:solidFill>
              </a:rPr>
              <a:t>Control</a:t>
            </a:r>
            <a:endParaRPr lang="en-GB" sz="1200" dirty="0">
              <a:solidFill>
                <a:schemeClr val="tx1"/>
              </a:solidFill>
            </a:endParaRPr>
          </a:p>
        </p:txBody>
      </p:sp>
    </p:spTree>
    <p:extLst>
      <p:ext uri="{BB962C8B-B14F-4D97-AF65-F5344CB8AC3E}">
        <p14:creationId xmlns:p14="http://schemas.microsoft.com/office/powerpoint/2010/main" val="32018421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603250" y="15240"/>
            <a:ext cx="7924800" cy="1143000"/>
          </a:xfrm>
          <a:ln/>
        </p:spPr>
        <p:txBody>
          <a:bodyPr/>
          <a:lstStyle/>
          <a:p>
            <a:pPr>
              <a:tabLst>
                <a:tab pos="898525" algn="l"/>
              </a:tabLst>
            </a:pPr>
            <a:r>
              <a:rPr lang="en-US" sz="2800" dirty="0" smtClean="0">
                <a:solidFill>
                  <a:schemeClr val="accent2"/>
                </a:solidFill>
              </a:rPr>
              <a:t>WWRP-WCRP sub-seasonal to seasonal prediction Project (s2S)</a:t>
            </a:r>
            <a:endParaRPr lang="en-US" sz="2800" dirty="0">
              <a:solidFill>
                <a:schemeClr val="accent2"/>
              </a:solidFill>
            </a:endParaRPr>
          </a:p>
        </p:txBody>
      </p:sp>
      <p:sp>
        <p:nvSpPr>
          <p:cNvPr id="16386" name="Rectangle 2"/>
          <p:cNvSpPr>
            <a:spLocks noGrp="1" noChangeArrowheads="1"/>
          </p:cNvSpPr>
          <p:nvPr>
            <p:ph type="body" idx="1"/>
          </p:nvPr>
        </p:nvSpPr>
        <p:spPr>
          <a:xfrm>
            <a:off x="317500" y="1752600"/>
            <a:ext cx="8496300" cy="4978400"/>
          </a:xfrm>
          <a:ln/>
        </p:spPr>
        <p:txBody>
          <a:bodyPr/>
          <a:lstStyle/>
          <a:p>
            <a:pPr marL="698500">
              <a:buClr>
                <a:schemeClr val="tx1"/>
              </a:buClr>
            </a:pPr>
            <a:r>
              <a:rPr lang="en-US" sz="2000" dirty="0" smtClean="0">
                <a:solidFill>
                  <a:schemeClr val="tx1"/>
                </a:solidFill>
              </a:rPr>
              <a:t>“To </a:t>
            </a:r>
            <a:r>
              <a:rPr lang="en-US" sz="2000" dirty="0">
                <a:solidFill>
                  <a:schemeClr val="tx1"/>
                </a:solidFill>
              </a:rPr>
              <a:t>improve forecast skill and understanding on the </a:t>
            </a:r>
            <a:r>
              <a:rPr lang="en-US" sz="2000" dirty="0" smtClean="0">
                <a:solidFill>
                  <a:schemeClr val="tx1"/>
                </a:solidFill>
              </a:rPr>
              <a:t>sub-seasonal </a:t>
            </a:r>
            <a:r>
              <a:rPr lang="en-US" sz="2000" dirty="0">
                <a:solidFill>
                  <a:schemeClr val="tx1"/>
                </a:solidFill>
              </a:rPr>
              <a:t>to seasonal timescale with special emphasis on high-impact weather </a:t>
            </a:r>
            <a:r>
              <a:rPr lang="en-US" sz="2000" dirty="0" smtClean="0">
                <a:solidFill>
                  <a:schemeClr val="tx1"/>
                </a:solidFill>
              </a:rPr>
              <a:t>events”</a:t>
            </a:r>
          </a:p>
          <a:p>
            <a:pPr marL="698500">
              <a:buClr>
                <a:schemeClr val="tx1"/>
              </a:buClr>
            </a:pPr>
            <a:endParaRPr lang="en-US" sz="2000" dirty="0">
              <a:solidFill>
                <a:schemeClr val="tx1"/>
              </a:solidFill>
            </a:endParaRPr>
          </a:p>
          <a:p>
            <a:pPr marL="698500">
              <a:buClr>
                <a:schemeClr val="tx1"/>
              </a:buClr>
            </a:pPr>
            <a:r>
              <a:rPr lang="en-US" sz="2000" dirty="0" smtClean="0">
                <a:solidFill>
                  <a:schemeClr val="tx1"/>
                </a:solidFill>
              </a:rPr>
              <a:t>“To </a:t>
            </a:r>
            <a:r>
              <a:rPr lang="en-US" sz="2000" dirty="0">
                <a:solidFill>
                  <a:schemeClr val="tx1"/>
                </a:solidFill>
              </a:rPr>
              <a:t>promote the initiative’s uptake by operational </a:t>
            </a:r>
            <a:r>
              <a:rPr lang="en-US" sz="2000" dirty="0" err="1">
                <a:solidFill>
                  <a:schemeClr val="tx1"/>
                </a:solidFill>
              </a:rPr>
              <a:t>centres</a:t>
            </a:r>
            <a:r>
              <a:rPr lang="en-US" sz="2000" dirty="0">
                <a:solidFill>
                  <a:schemeClr val="tx1"/>
                </a:solidFill>
              </a:rPr>
              <a:t> and exploitation by the applications </a:t>
            </a:r>
            <a:r>
              <a:rPr lang="en-US" sz="2000" dirty="0" smtClean="0">
                <a:solidFill>
                  <a:schemeClr val="tx1"/>
                </a:solidFill>
              </a:rPr>
              <a:t>community”</a:t>
            </a:r>
          </a:p>
          <a:p>
            <a:pPr marL="698500">
              <a:buClr>
                <a:schemeClr val="tx1"/>
              </a:buClr>
            </a:pPr>
            <a:endParaRPr lang="en-US" sz="2000" dirty="0">
              <a:solidFill>
                <a:schemeClr val="tx1"/>
              </a:solidFill>
            </a:endParaRPr>
          </a:p>
          <a:p>
            <a:pPr marL="698500">
              <a:buClr>
                <a:schemeClr val="tx1"/>
              </a:buClr>
            </a:pPr>
            <a:r>
              <a:rPr lang="en-US" sz="2000" dirty="0" smtClean="0">
                <a:solidFill>
                  <a:schemeClr val="tx1"/>
                </a:solidFill>
              </a:rPr>
              <a:t>“To </a:t>
            </a:r>
            <a:r>
              <a:rPr lang="en-US" sz="2000" dirty="0">
                <a:solidFill>
                  <a:schemeClr val="tx1"/>
                </a:solidFill>
              </a:rPr>
              <a:t>capitalize on the expertise of the weather and climate research communities to address issues of importance to the Global Framework for Climate </a:t>
            </a:r>
            <a:r>
              <a:rPr lang="en-US" sz="2000" dirty="0" smtClean="0">
                <a:solidFill>
                  <a:schemeClr val="tx1"/>
                </a:solidFill>
              </a:rPr>
              <a:t>Services”</a:t>
            </a:r>
            <a:endParaRPr lang="en-US" sz="2000" dirty="0">
              <a:solidFill>
                <a:schemeClr val="tx1"/>
              </a:solidFill>
            </a:endParaRPr>
          </a:p>
        </p:txBody>
      </p:sp>
    </p:spTree>
    <p:extLst>
      <p:ext uri="{BB962C8B-B14F-4D97-AF65-F5344CB8AC3E}">
        <p14:creationId xmlns:p14="http://schemas.microsoft.com/office/powerpoint/2010/main" val="22033665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Grp="1" noChangeArrowheads="1"/>
          </p:cNvSpPr>
          <p:nvPr>
            <p:ph type="body" idx="1"/>
          </p:nvPr>
        </p:nvSpPr>
        <p:spPr>
          <a:xfrm>
            <a:off x="0" y="731520"/>
            <a:ext cx="9037320" cy="4831080"/>
          </a:xfrm>
          <a:ln/>
        </p:spPr>
        <p:txBody>
          <a:bodyPr/>
          <a:lstStyle/>
          <a:p>
            <a:pPr marL="430212" indent="0">
              <a:buClr>
                <a:schemeClr val="tx1"/>
              </a:buClr>
              <a:buNone/>
            </a:pPr>
            <a:endParaRPr lang="en-US" sz="2800" dirty="0">
              <a:solidFill>
                <a:schemeClr val="tx1"/>
              </a:solidFill>
            </a:endParaRPr>
          </a:p>
          <a:p>
            <a:pPr marL="698500">
              <a:buClr>
                <a:schemeClr val="tx1"/>
              </a:buClr>
            </a:pPr>
            <a:r>
              <a:rPr lang="en-US" sz="2800" dirty="0" smtClean="0">
                <a:solidFill>
                  <a:schemeClr val="tx1"/>
                </a:solidFill>
              </a:rPr>
              <a:t>   Daily real-time forecasts + re-forecasts</a:t>
            </a:r>
          </a:p>
          <a:p>
            <a:pPr marL="698500">
              <a:buClr>
                <a:schemeClr val="tx1"/>
              </a:buClr>
            </a:pPr>
            <a:endParaRPr lang="en-US" sz="2800" dirty="0">
              <a:solidFill>
                <a:schemeClr val="tx1"/>
              </a:solidFill>
            </a:endParaRPr>
          </a:p>
          <a:p>
            <a:pPr marL="698500">
              <a:buClr>
                <a:schemeClr val="tx1"/>
              </a:buClr>
            </a:pPr>
            <a:r>
              <a:rPr lang="en-US" sz="2800" dirty="0" smtClean="0">
                <a:solidFill>
                  <a:schemeClr val="tx1"/>
                </a:solidFill>
              </a:rPr>
              <a:t>    </a:t>
            </a:r>
            <a:r>
              <a:rPr lang="en-US" sz="2800" dirty="0">
                <a:solidFill>
                  <a:schemeClr val="tx1"/>
                </a:solidFill>
              </a:rPr>
              <a:t>3 weeks behind </a:t>
            </a:r>
            <a:r>
              <a:rPr lang="en-US" sz="2800" dirty="0" smtClean="0">
                <a:solidFill>
                  <a:schemeClr val="tx1"/>
                </a:solidFill>
              </a:rPr>
              <a:t>real-time</a:t>
            </a:r>
          </a:p>
          <a:p>
            <a:pPr marL="698500">
              <a:buClr>
                <a:schemeClr val="tx1"/>
              </a:buClr>
            </a:pPr>
            <a:endParaRPr lang="en-US" sz="2800" dirty="0">
              <a:solidFill>
                <a:schemeClr val="tx1"/>
              </a:solidFill>
            </a:endParaRPr>
          </a:p>
          <a:p>
            <a:pPr marL="698500">
              <a:buClr>
                <a:schemeClr val="tx1"/>
              </a:buClr>
            </a:pPr>
            <a:r>
              <a:rPr lang="en-US" sz="2800" dirty="0" smtClean="0">
                <a:solidFill>
                  <a:schemeClr val="tx1"/>
                </a:solidFill>
              </a:rPr>
              <a:t>    Common grid (1.5x1.5 degree)</a:t>
            </a:r>
          </a:p>
          <a:p>
            <a:pPr marL="355600" indent="0">
              <a:buClr>
                <a:schemeClr val="tx1"/>
              </a:buClr>
              <a:buNone/>
            </a:pPr>
            <a:endParaRPr lang="en-US" sz="2800" dirty="0">
              <a:solidFill>
                <a:schemeClr val="tx1"/>
              </a:solidFill>
            </a:endParaRPr>
          </a:p>
          <a:p>
            <a:pPr marL="698500">
              <a:spcBef>
                <a:spcPts val="1125"/>
              </a:spcBef>
              <a:buClr>
                <a:schemeClr val="tx1"/>
              </a:buClr>
            </a:pPr>
            <a:r>
              <a:rPr lang="en-US" sz="2800" dirty="0" smtClean="0">
                <a:solidFill>
                  <a:schemeClr val="tx1"/>
                </a:solidFill>
              </a:rPr>
              <a:t>     Variables </a:t>
            </a:r>
            <a:r>
              <a:rPr lang="en-US" sz="2800" dirty="0">
                <a:solidFill>
                  <a:schemeClr val="tx1"/>
                </a:solidFill>
              </a:rPr>
              <a:t>archived: </a:t>
            </a:r>
            <a:r>
              <a:rPr lang="en-US" sz="2800" dirty="0" smtClean="0">
                <a:solidFill>
                  <a:schemeClr val="tx1"/>
                </a:solidFill>
              </a:rPr>
              <a:t>about 80 variables including ocean variables, stratospheric levels and soil moisture/temperature</a:t>
            </a:r>
          </a:p>
          <a:p>
            <a:pPr marL="698500">
              <a:spcBef>
                <a:spcPts val="1125"/>
              </a:spcBef>
              <a:buClr>
                <a:schemeClr val="tx1"/>
              </a:buClr>
            </a:pPr>
            <a:r>
              <a:rPr lang="en-US" sz="2800" dirty="0"/>
              <a:t> </a:t>
            </a:r>
            <a:r>
              <a:rPr lang="en-US" sz="2800" dirty="0" smtClean="0"/>
              <a:t>Archived in GRIB2 – NETCDF conversion available</a:t>
            </a:r>
          </a:p>
          <a:p>
            <a:pPr marL="698500">
              <a:spcBef>
                <a:spcPts val="1125"/>
              </a:spcBef>
              <a:buClr>
                <a:schemeClr val="tx1"/>
              </a:buClr>
            </a:pPr>
            <a:endParaRPr lang="en-US" sz="2800" dirty="0"/>
          </a:p>
          <a:p>
            <a:pPr marL="698500">
              <a:spcBef>
                <a:spcPts val="1125"/>
              </a:spcBef>
              <a:buClr>
                <a:schemeClr val="tx1"/>
              </a:buClr>
            </a:pPr>
            <a:r>
              <a:rPr lang="en-US" sz="2800" dirty="0" smtClean="0"/>
              <a:t>Database to open in 2015, initially with 3 models (ECMWF, NCEP and JMA)</a:t>
            </a:r>
          </a:p>
          <a:p>
            <a:pPr marL="698500">
              <a:spcBef>
                <a:spcPts val="1125"/>
              </a:spcBef>
              <a:buClr>
                <a:schemeClr val="tx1"/>
              </a:buClr>
            </a:pPr>
            <a:endParaRPr lang="en-US" sz="2800" dirty="0">
              <a:solidFill>
                <a:schemeClr val="tx1"/>
              </a:solidFill>
            </a:endParaRPr>
          </a:p>
          <a:p>
            <a:pPr marL="430212" indent="0">
              <a:spcBef>
                <a:spcPts val="1125"/>
              </a:spcBef>
              <a:buClr>
                <a:schemeClr val="tx1"/>
              </a:buClr>
              <a:buNone/>
            </a:pPr>
            <a:endParaRPr lang="en-US" sz="2800" dirty="0" smtClean="0">
              <a:solidFill>
                <a:schemeClr val="tx1"/>
              </a:solidFill>
            </a:endParaRPr>
          </a:p>
          <a:p>
            <a:pPr marL="355600" indent="0">
              <a:spcBef>
                <a:spcPts val="1125"/>
              </a:spcBef>
              <a:buNone/>
            </a:pPr>
            <a:endParaRPr lang="en-GB" sz="2000" dirty="0"/>
          </a:p>
          <a:p>
            <a:pPr marL="355600" indent="0">
              <a:spcBef>
                <a:spcPts val="1125"/>
              </a:spcBef>
              <a:buNone/>
            </a:pPr>
            <a:r>
              <a:rPr lang="en-GB" sz="2000" dirty="0">
                <a:solidFill>
                  <a:schemeClr val="accent2"/>
                </a:solidFill>
              </a:rPr>
              <a:t> </a:t>
            </a:r>
            <a:endParaRPr lang="en-US" sz="1900" dirty="0" smtClean="0"/>
          </a:p>
          <a:p>
            <a:pPr marL="698500">
              <a:spcBef>
                <a:spcPts val="1125"/>
              </a:spcBef>
            </a:pPr>
            <a:endParaRPr lang="en-US" sz="1900" dirty="0" smtClean="0"/>
          </a:p>
          <a:p>
            <a:pPr marL="698500">
              <a:spcBef>
                <a:spcPts val="1125"/>
              </a:spcBef>
            </a:pPr>
            <a:endParaRPr lang="en-US" sz="1900" dirty="0"/>
          </a:p>
        </p:txBody>
      </p:sp>
      <p:sp>
        <p:nvSpPr>
          <p:cNvPr id="31746" name="Rectangle 2"/>
          <p:cNvSpPr>
            <a:spLocks noGrp="1" noChangeArrowheads="1"/>
          </p:cNvSpPr>
          <p:nvPr>
            <p:ph type="title"/>
          </p:nvPr>
        </p:nvSpPr>
        <p:spPr>
          <a:xfrm>
            <a:off x="556260" y="0"/>
            <a:ext cx="7924800" cy="1143000"/>
          </a:xfrm>
          <a:ln/>
        </p:spPr>
        <p:txBody>
          <a:bodyPr/>
          <a:lstStyle/>
          <a:p>
            <a:r>
              <a:rPr lang="en-US" sz="3200" dirty="0" smtClean="0">
                <a:solidFill>
                  <a:schemeClr val="accent2"/>
                </a:solidFill>
              </a:rPr>
              <a:t>S2S database</a:t>
            </a:r>
            <a:endParaRPr lang="en-US" sz="3200" dirty="0">
              <a:solidFill>
                <a:schemeClr val="accent2"/>
              </a:solidFill>
            </a:endParaRPr>
          </a:p>
        </p:txBody>
      </p:sp>
    </p:spTree>
    <p:extLst>
      <p:ext uri="{BB962C8B-B14F-4D97-AF65-F5344CB8AC3E}">
        <p14:creationId xmlns:p14="http://schemas.microsoft.com/office/powerpoint/2010/main" val="886551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553200" y="6477000"/>
            <a:ext cx="2286000" cy="228600"/>
          </a:xfrm>
          <a:prstGeom prst="rect">
            <a:avLst/>
          </a:prstGeom>
        </p:spPr>
        <p:txBody>
          <a:bodyPr/>
          <a:lstStyle/>
          <a:p>
            <a:pPr>
              <a:defRPr/>
            </a:pPr>
            <a:fld id="{92F22627-927E-C64E-B813-A42AE3C57917}" type="slidenum">
              <a:rPr lang="en-US" smtClean="0"/>
              <a:pPr>
                <a:defRPr/>
              </a:pPr>
              <a:t>39</a:t>
            </a:fld>
            <a:endParaRPr lang="en-US"/>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119" t="40480" r="15983" b="4095"/>
          <a:stretch/>
        </p:blipFill>
        <p:spPr>
          <a:xfrm>
            <a:off x="0" y="1855470"/>
            <a:ext cx="8925043" cy="5029200"/>
          </a:xfrm>
          <a:prstGeom prst="rect">
            <a:avLst/>
          </a:prstGeom>
        </p:spPr>
      </p:pic>
      <p:sp>
        <p:nvSpPr>
          <p:cNvPr id="8" name="Oval 7"/>
          <p:cNvSpPr/>
          <p:nvPr/>
        </p:nvSpPr>
        <p:spPr bwMode="auto">
          <a:xfrm>
            <a:off x="4419600" y="2895600"/>
            <a:ext cx="152400" cy="133350"/>
          </a:xfrm>
          <a:prstGeom prst="ellips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1" name="Oval 10"/>
          <p:cNvSpPr/>
          <p:nvPr/>
        </p:nvSpPr>
        <p:spPr bwMode="auto">
          <a:xfrm>
            <a:off x="7162800" y="3352800"/>
            <a:ext cx="152400" cy="133350"/>
          </a:xfrm>
          <a:prstGeom prst="ellips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2" name="Oval 11"/>
          <p:cNvSpPr/>
          <p:nvPr/>
        </p:nvSpPr>
        <p:spPr bwMode="auto">
          <a:xfrm>
            <a:off x="2743200" y="306705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3" name="Oval 12"/>
          <p:cNvSpPr/>
          <p:nvPr/>
        </p:nvSpPr>
        <p:spPr bwMode="auto">
          <a:xfrm>
            <a:off x="2590800" y="329565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4" name="Oval 13"/>
          <p:cNvSpPr/>
          <p:nvPr/>
        </p:nvSpPr>
        <p:spPr bwMode="auto">
          <a:xfrm>
            <a:off x="4480560" y="311277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5" name="Oval 14"/>
          <p:cNvSpPr/>
          <p:nvPr/>
        </p:nvSpPr>
        <p:spPr bwMode="auto">
          <a:xfrm>
            <a:off x="7772400" y="327660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6" name="Oval 15"/>
          <p:cNvSpPr/>
          <p:nvPr/>
        </p:nvSpPr>
        <p:spPr bwMode="auto">
          <a:xfrm>
            <a:off x="7467600" y="335280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7" name="Oval 16"/>
          <p:cNvSpPr/>
          <p:nvPr/>
        </p:nvSpPr>
        <p:spPr bwMode="auto">
          <a:xfrm>
            <a:off x="5410200" y="291465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8" name="Oval 17"/>
          <p:cNvSpPr/>
          <p:nvPr/>
        </p:nvSpPr>
        <p:spPr bwMode="auto">
          <a:xfrm>
            <a:off x="4343400" y="291465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19" name="Oval 18"/>
          <p:cNvSpPr/>
          <p:nvPr/>
        </p:nvSpPr>
        <p:spPr bwMode="auto">
          <a:xfrm>
            <a:off x="4770120" y="3185663"/>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20" name="Oval 19"/>
          <p:cNvSpPr/>
          <p:nvPr/>
        </p:nvSpPr>
        <p:spPr bwMode="auto">
          <a:xfrm>
            <a:off x="7848600" y="533400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9" name="TextBox 8"/>
          <p:cNvSpPr txBox="1"/>
          <p:nvPr/>
        </p:nvSpPr>
        <p:spPr>
          <a:xfrm>
            <a:off x="7055344" y="5467350"/>
            <a:ext cx="1905000" cy="338554"/>
          </a:xfrm>
          <a:prstGeom prst="rect">
            <a:avLst/>
          </a:prstGeom>
          <a:noFill/>
        </p:spPr>
        <p:txBody>
          <a:bodyPr wrap="square" rtlCol="0">
            <a:spAutoFit/>
          </a:bodyPr>
          <a:lstStyle/>
          <a:p>
            <a:r>
              <a:rPr lang="en-GB" sz="1600" b="1" dirty="0" smtClean="0">
                <a:solidFill>
                  <a:schemeClr val="accent2"/>
                </a:solidFill>
              </a:rPr>
              <a:t>CAWCR</a:t>
            </a:r>
            <a:endParaRPr lang="en-GB" sz="1600" dirty="0">
              <a:solidFill>
                <a:schemeClr val="accent2"/>
              </a:solidFill>
            </a:endParaRPr>
          </a:p>
        </p:txBody>
      </p:sp>
      <p:sp>
        <p:nvSpPr>
          <p:cNvPr id="23" name="TextBox 22"/>
          <p:cNvSpPr txBox="1"/>
          <p:nvPr/>
        </p:nvSpPr>
        <p:spPr>
          <a:xfrm>
            <a:off x="1981200" y="3212366"/>
            <a:ext cx="1905000" cy="338554"/>
          </a:xfrm>
          <a:prstGeom prst="rect">
            <a:avLst/>
          </a:prstGeom>
          <a:noFill/>
        </p:spPr>
        <p:txBody>
          <a:bodyPr wrap="square" rtlCol="0">
            <a:spAutoFit/>
          </a:bodyPr>
          <a:lstStyle/>
          <a:p>
            <a:r>
              <a:rPr lang="en-GB" sz="1600" b="1" dirty="0" smtClean="0">
                <a:solidFill>
                  <a:schemeClr val="accent2"/>
                </a:solidFill>
              </a:rPr>
              <a:t>NCEP</a:t>
            </a:r>
            <a:endParaRPr lang="en-GB" sz="1600" b="1" dirty="0">
              <a:solidFill>
                <a:schemeClr val="accent2"/>
              </a:solidFill>
            </a:endParaRPr>
          </a:p>
        </p:txBody>
      </p:sp>
      <p:sp>
        <p:nvSpPr>
          <p:cNvPr id="24" name="TextBox 23"/>
          <p:cNvSpPr txBox="1"/>
          <p:nvPr/>
        </p:nvSpPr>
        <p:spPr>
          <a:xfrm>
            <a:off x="2198370" y="2885807"/>
            <a:ext cx="1905000" cy="338554"/>
          </a:xfrm>
          <a:prstGeom prst="rect">
            <a:avLst/>
          </a:prstGeom>
          <a:noFill/>
        </p:spPr>
        <p:txBody>
          <a:bodyPr wrap="square" rtlCol="0">
            <a:spAutoFit/>
          </a:bodyPr>
          <a:lstStyle/>
          <a:p>
            <a:r>
              <a:rPr lang="en-GB" sz="1600" b="1" dirty="0" smtClean="0">
                <a:solidFill>
                  <a:schemeClr val="accent2"/>
                </a:solidFill>
              </a:rPr>
              <a:t>EC</a:t>
            </a:r>
            <a:endParaRPr lang="en-GB" sz="1600" b="1" dirty="0">
              <a:solidFill>
                <a:schemeClr val="accent2"/>
              </a:solidFill>
            </a:endParaRPr>
          </a:p>
        </p:txBody>
      </p:sp>
      <p:sp>
        <p:nvSpPr>
          <p:cNvPr id="25" name="TextBox 24"/>
          <p:cNvSpPr txBox="1"/>
          <p:nvPr/>
        </p:nvSpPr>
        <p:spPr>
          <a:xfrm>
            <a:off x="5044440" y="2792998"/>
            <a:ext cx="1905000" cy="338554"/>
          </a:xfrm>
          <a:prstGeom prst="rect">
            <a:avLst/>
          </a:prstGeom>
          <a:noFill/>
        </p:spPr>
        <p:txBody>
          <a:bodyPr wrap="square" rtlCol="0">
            <a:spAutoFit/>
          </a:bodyPr>
          <a:lstStyle/>
          <a:p>
            <a:r>
              <a:rPr lang="en-GB" sz="1600" b="1" dirty="0" smtClean="0">
                <a:solidFill>
                  <a:schemeClr val="accent2"/>
                </a:solidFill>
              </a:rPr>
              <a:t>HMCR</a:t>
            </a:r>
            <a:endParaRPr lang="en-GB" sz="1600" b="1" dirty="0">
              <a:solidFill>
                <a:schemeClr val="accent2"/>
              </a:solidFill>
            </a:endParaRPr>
          </a:p>
        </p:txBody>
      </p:sp>
      <p:sp>
        <p:nvSpPr>
          <p:cNvPr id="26" name="TextBox 25"/>
          <p:cNvSpPr txBox="1"/>
          <p:nvPr/>
        </p:nvSpPr>
        <p:spPr>
          <a:xfrm>
            <a:off x="7245031" y="3251775"/>
            <a:ext cx="1905000" cy="338554"/>
          </a:xfrm>
          <a:prstGeom prst="rect">
            <a:avLst/>
          </a:prstGeom>
          <a:noFill/>
        </p:spPr>
        <p:txBody>
          <a:bodyPr wrap="square" rtlCol="0">
            <a:spAutoFit/>
          </a:bodyPr>
          <a:lstStyle/>
          <a:p>
            <a:r>
              <a:rPr lang="en-GB" sz="1600" b="1" dirty="0" smtClean="0">
                <a:solidFill>
                  <a:schemeClr val="accent2"/>
                </a:solidFill>
              </a:rPr>
              <a:t>JMA</a:t>
            </a:r>
            <a:endParaRPr lang="en-GB" sz="1600" dirty="0">
              <a:solidFill>
                <a:schemeClr val="accent2"/>
              </a:solidFill>
            </a:endParaRPr>
          </a:p>
        </p:txBody>
      </p:sp>
      <p:sp>
        <p:nvSpPr>
          <p:cNvPr id="27" name="TextBox 26"/>
          <p:cNvSpPr txBox="1"/>
          <p:nvPr/>
        </p:nvSpPr>
        <p:spPr>
          <a:xfrm>
            <a:off x="6653728" y="2992963"/>
            <a:ext cx="1905000" cy="338554"/>
          </a:xfrm>
          <a:prstGeom prst="rect">
            <a:avLst/>
          </a:prstGeom>
          <a:noFill/>
        </p:spPr>
        <p:txBody>
          <a:bodyPr wrap="square" rtlCol="0">
            <a:spAutoFit/>
          </a:bodyPr>
          <a:lstStyle/>
          <a:p>
            <a:r>
              <a:rPr lang="en-GB" sz="1600" b="1" dirty="0" smtClean="0">
                <a:solidFill>
                  <a:schemeClr val="accent2"/>
                </a:solidFill>
              </a:rPr>
              <a:t>KMA</a:t>
            </a:r>
            <a:endParaRPr lang="en-GB" sz="1600" dirty="0">
              <a:solidFill>
                <a:schemeClr val="accent2"/>
              </a:solidFill>
            </a:endParaRPr>
          </a:p>
        </p:txBody>
      </p:sp>
      <p:sp>
        <p:nvSpPr>
          <p:cNvPr id="28" name="TextBox 27"/>
          <p:cNvSpPr txBox="1"/>
          <p:nvPr/>
        </p:nvSpPr>
        <p:spPr>
          <a:xfrm>
            <a:off x="6362700" y="3497252"/>
            <a:ext cx="1905000" cy="338554"/>
          </a:xfrm>
          <a:prstGeom prst="rect">
            <a:avLst/>
          </a:prstGeom>
          <a:noFill/>
        </p:spPr>
        <p:txBody>
          <a:bodyPr wrap="square" rtlCol="0">
            <a:spAutoFit/>
          </a:bodyPr>
          <a:lstStyle/>
          <a:p>
            <a:r>
              <a:rPr lang="en-GB" sz="1600" b="1" dirty="0" smtClean="0">
                <a:solidFill>
                  <a:srgbClr val="FF0000"/>
                </a:solidFill>
              </a:rPr>
              <a:t>CMA</a:t>
            </a:r>
            <a:endParaRPr lang="en-GB" sz="1600" dirty="0">
              <a:solidFill>
                <a:srgbClr val="FF0000"/>
              </a:solidFill>
            </a:endParaRPr>
          </a:p>
        </p:txBody>
      </p:sp>
      <p:sp>
        <p:nvSpPr>
          <p:cNvPr id="29" name="TextBox 28"/>
          <p:cNvSpPr txBox="1"/>
          <p:nvPr/>
        </p:nvSpPr>
        <p:spPr>
          <a:xfrm>
            <a:off x="3489960" y="2633246"/>
            <a:ext cx="1905000" cy="338554"/>
          </a:xfrm>
          <a:prstGeom prst="rect">
            <a:avLst/>
          </a:prstGeom>
          <a:noFill/>
        </p:spPr>
        <p:txBody>
          <a:bodyPr wrap="square" rtlCol="0">
            <a:spAutoFit/>
          </a:bodyPr>
          <a:lstStyle/>
          <a:p>
            <a:r>
              <a:rPr lang="en-GB" sz="1600" b="1" dirty="0" smtClean="0">
                <a:solidFill>
                  <a:srgbClr val="FF0000"/>
                </a:solidFill>
              </a:rPr>
              <a:t>ECMWF</a:t>
            </a:r>
            <a:endParaRPr lang="en-GB" sz="1600" dirty="0">
              <a:solidFill>
                <a:srgbClr val="FF0000"/>
              </a:solidFill>
            </a:endParaRPr>
          </a:p>
        </p:txBody>
      </p:sp>
      <p:sp>
        <p:nvSpPr>
          <p:cNvPr id="30" name="TextBox 29"/>
          <p:cNvSpPr txBox="1"/>
          <p:nvPr/>
        </p:nvSpPr>
        <p:spPr>
          <a:xfrm>
            <a:off x="3513771" y="3251031"/>
            <a:ext cx="1905000" cy="584775"/>
          </a:xfrm>
          <a:prstGeom prst="rect">
            <a:avLst/>
          </a:prstGeom>
          <a:noFill/>
        </p:spPr>
        <p:txBody>
          <a:bodyPr wrap="square" rtlCol="0">
            <a:spAutoFit/>
          </a:bodyPr>
          <a:lstStyle/>
          <a:p>
            <a:r>
              <a:rPr lang="en-GB" sz="1600" b="1" dirty="0" err="1" smtClean="0">
                <a:solidFill>
                  <a:schemeClr val="accent2"/>
                </a:solidFill>
              </a:rPr>
              <a:t>Météo</a:t>
            </a:r>
            <a:endParaRPr lang="en-GB" sz="1600" b="1" dirty="0" smtClean="0">
              <a:solidFill>
                <a:schemeClr val="accent2"/>
              </a:solidFill>
            </a:endParaRPr>
          </a:p>
          <a:p>
            <a:r>
              <a:rPr lang="en-GB" sz="1600" b="1" dirty="0" smtClean="0">
                <a:solidFill>
                  <a:schemeClr val="accent2"/>
                </a:solidFill>
              </a:rPr>
              <a:t>France</a:t>
            </a:r>
            <a:endParaRPr lang="en-GB" sz="1600" dirty="0">
              <a:solidFill>
                <a:schemeClr val="accent2"/>
              </a:solidFill>
            </a:endParaRPr>
          </a:p>
        </p:txBody>
      </p:sp>
      <p:sp>
        <p:nvSpPr>
          <p:cNvPr id="31" name="TextBox 30"/>
          <p:cNvSpPr txBox="1"/>
          <p:nvPr/>
        </p:nvSpPr>
        <p:spPr>
          <a:xfrm>
            <a:off x="3037205" y="2844225"/>
            <a:ext cx="1905000" cy="338554"/>
          </a:xfrm>
          <a:prstGeom prst="rect">
            <a:avLst/>
          </a:prstGeom>
          <a:noFill/>
        </p:spPr>
        <p:txBody>
          <a:bodyPr wrap="square" rtlCol="0">
            <a:spAutoFit/>
          </a:bodyPr>
          <a:lstStyle/>
          <a:p>
            <a:r>
              <a:rPr lang="en-GB" sz="1600" b="1" dirty="0" smtClean="0">
                <a:solidFill>
                  <a:schemeClr val="accent2"/>
                </a:solidFill>
              </a:rPr>
              <a:t>UKMO</a:t>
            </a:r>
            <a:endParaRPr lang="en-GB" sz="1600" b="1" dirty="0">
              <a:solidFill>
                <a:schemeClr val="accent2"/>
              </a:solidFill>
            </a:endParaRPr>
          </a:p>
        </p:txBody>
      </p:sp>
      <p:sp>
        <p:nvSpPr>
          <p:cNvPr id="34" name="Oval 33"/>
          <p:cNvSpPr/>
          <p:nvPr/>
        </p:nvSpPr>
        <p:spPr bwMode="auto">
          <a:xfrm>
            <a:off x="457200" y="1676400"/>
            <a:ext cx="152400" cy="133350"/>
          </a:xfrm>
          <a:prstGeom prst="ellipse">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32" name="TextBox 31"/>
          <p:cNvSpPr txBox="1"/>
          <p:nvPr/>
        </p:nvSpPr>
        <p:spPr>
          <a:xfrm>
            <a:off x="670560" y="1524000"/>
            <a:ext cx="3124200" cy="461665"/>
          </a:xfrm>
          <a:prstGeom prst="rect">
            <a:avLst/>
          </a:prstGeom>
          <a:noFill/>
        </p:spPr>
        <p:txBody>
          <a:bodyPr wrap="square" rtlCol="0">
            <a:spAutoFit/>
          </a:bodyPr>
          <a:lstStyle/>
          <a:p>
            <a:r>
              <a:rPr lang="en-GB" b="1" dirty="0" smtClean="0">
                <a:solidFill>
                  <a:schemeClr val="accent2"/>
                </a:solidFill>
              </a:rPr>
              <a:t>Data provider</a:t>
            </a:r>
            <a:endParaRPr lang="en-GB" b="1" dirty="0">
              <a:solidFill>
                <a:schemeClr val="accent2"/>
              </a:solidFill>
            </a:endParaRPr>
          </a:p>
        </p:txBody>
      </p:sp>
      <p:sp>
        <p:nvSpPr>
          <p:cNvPr id="36" name="TextBox 35"/>
          <p:cNvSpPr txBox="1"/>
          <p:nvPr/>
        </p:nvSpPr>
        <p:spPr>
          <a:xfrm>
            <a:off x="4648200" y="1519535"/>
            <a:ext cx="3124200" cy="461665"/>
          </a:xfrm>
          <a:prstGeom prst="rect">
            <a:avLst/>
          </a:prstGeom>
          <a:noFill/>
        </p:spPr>
        <p:txBody>
          <a:bodyPr wrap="square" rtlCol="0">
            <a:spAutoFit/>
          </a:bodyPr>
          <a:lstStyle/>
          <a:p>
            <a:r>
              <a:rPr lang="en-GB" b="1" dirty="0" smtClean="0">
                <a:solidFill>
                  <a:srgbClr val="FF0000"/>
                </a:solidFill>
              </a:rPr>
              <a:t>Archiving centre</a:t>
            </a:r>
            <a:endParaRPr lang="en-GB" b="1" dirty="0">
              <a:solidFill>
                <a:srgbClr val="FF0000"/>
              </a:solidFill>
            </a:endParaRPr>
          </a:p>
        </p:txBody>
      </p:sp>
      <p:sp>
        <p:nvSpPr>
          <p:cNvPr id="37" name="Oval 36"/>
          <p:cNvSpPr/>
          <p:nvPr/>
        </p:nvSpPr>
        <p:spPr bwMode="auto">
          <a:xfrm>
            <a:off x="4419600" y="1695450"/>
            <a:ext cx="152400" cy="133350"/>
          </a:xfrm>
          <a:prstGeom prst="ellips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cs typeface="Times New Roman" pitchFamily="18" charset="0"/>
            </a:endParaRPr>
          </a:p>
        </p:txBody>
      </p:sp>
      <p:sp>
        <p:nvSpPr>
          <p:cNvPr id="33" name="TextBox 32"/>
          <p:cNvSpPr txBox="1"/>
          <p:nvPr/>
        </p:nvSpPr>
        <p:spPr>
          <a:xfrm>
            <a:off x="1600200" y="76200"/>
            <a:ext cx="6172200" cy="584775"/>
          </a:xfrm>
          <a:prstGeom prst="rect">
            <a:avLst/>
          </a:prstGeom>
          <a:noFill/>
        </p:spPr>
        <p:txBody>
          <a:bodyPr wrap="square" rtlCol="0">
            <a:spAutoFit/>
          </a:bodyPr>
          <a:lstStyle/>
          <a:p>
            <a:r>
              <a:rPr lang="en-GB" sz="3200" b="1" dirty="0" smtClean="0">
                <a:solidFill>
                  <a:schemeClr val="accent2"/>
                </a:solidFill>
              </a:rPr>
              <a:t>S2S </a:t>
            </a:r>
            <a:r>
              <a:rPr lang="en-GB" sz="3200" b="1" dirty="0" smtClean="0">
                <a:solidFill>
                  <a:schemeClr val="accent2"/>
                </a:solidFill>
              </a:rPr>
              <a:t>Database </a:t>
            </a:r>
            <a:endParaRPr lang="en-GB" sz="3200" b="1" dirty="0">
              <a:solidFill>
                <a:schemeClr val="accent2"/>
              </a:solidFill>
            </a:endParaRPr>
          </a:p>
        </p:txBody>
      </p:sp>
      <p:sp>
        <p:nvSpPr>
          <p:cNvPr id="35" name="TextBox 34"/>
          <p:cNvSpPr txBox="1"/>
          <p:nvPr/>
        </p:nvSpPr>
        <p:spPr>
          <a:xfrm>
            <a:off x="1905000" y="761999"/>
            <a:ext cx="6553200" cy="461665"/>
          </a:xfrm>
          <a:prstGeom prst="rect">
            <a:avLst/>
          </a:prstGeom>
          <a:noFill/>
        </p:spPr>
        <p:txBody>
          <a:bodyPr wrap="square" rtlCol="0">
            <a:spAutoFit/>
          </a:bodyPr>
          <a:lstStyle/>
          <a:p>
            <a:r>
              <a:rPr lang="en-GB" dirty="0" smtClean="0">
                <a:solidFill>
                  <a:schemeClr val="tx1"/>
                </a:solidFill>
              </a:rPr>
              <a:t>11 data providers  and  2 archiving centres</a:t>
            </a:r>
            <a:endParaRPr lang="en-GB" dirty="0">
              <a:solidFill>
                <a:schemeClr val="tx1"/>
              </a:solidFill>
            </a:endParaRPr>
          </a:p>
        </p:txBody>
      </p:sp>
      <p:sp>
        <p:nvSpPr>
          <p:cNvPr id="38" name="TextBox 37"/>
          <p:cNvSpPr txBox="1"/>
          <p:nvPr/>
        </p:nvSpPr>
        <p:spPr>
          <a:xfrm>
            <a:off x="4200088" y="3167078"/>
            <a:ext cx="1905000" cy="338554"/>
          </a:xfrm>
          <a:prstGeom prst="rect">
            <a:avLst/>
          </a:prstGeom>
          <a:noFill/>
        </p:spPr>
        <p:txBody>
          <a:bodyPr wrap="square" rtlCol="0">
            <a:spAutoFit/>
          </a:bodyPr>
          <a:lstStyle/>
          <a:p>
            <a:r>
              <a:rPr lang="en-GB" sz="1600" b="1" dirty="0" smtClean="0">
                <a:solidFill>
                  <a:schemeClr val="accent2"/>
                </a:solidFill>
              </a:rPr>
              <a:t>CNR</a:t>
            </a:r>
            <a:endParaRPr lang="en-GB" sz="1600" b="1" dirty="0">
              <a:solidFill>
                <a:schemeClr val="accent2"/>
              </a:solidFill>
            </a:endParaRPr>
          </a:p>
        </p:txBody>
      </p:sp>
    </p:spTree>
    <p:extLst>
      <p:ext uri="{BB962C8B-B14F-4D97-AF65-F5344CB8AC3E}">
        <p14:creationId xmlns:p14="http://schemas.microsoft.com/office/powerpoint/2010/main" val="5730069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8600" y="-228600"/>
            <a:ext cx="7924800" cy="1143000"/>
          </a:xfrm>
        </p:spPr>
        <p:txBody>
          <a:bodyPr/>
          <a:lstStyle/>
          <a:p>
            <a:r>
              <a:rPr lang="en-GB" b="0" dirty="0" smtClean="0"/>
              <a:t>Index</a:t>
            </a:r>
          </a:p>
        </p:txBody>
      </p:sp>
      <p:sp>
        <p:nvSpPr>
          <p:cNvPr id="4099" name="Rectangle 3"/>
          <p:cNvSpPr>
            <a:spLocks noGrp="1" noChangeArrowheads="1"/>
          </p:cNvSpPr>
          <p:nvPr>
            <p:ph type="body" idx="1"/>
          </p:nvPr>
        </p:nvSpPr>
        <p:spPr>
          <a:xfrm>
            <a:off x="228600" y="342900"/>
            <a:ext cx="8847992" cy="5373687"/>
          </a:xfrm>
        </p:spPr>
        <p:txBody>
          <a:bodyPr/>
          <a:lstStyle/>
          <a:p>
            <a:pPr lvl="1">
              <a:buFont typeface="Wingdings" pitchFamily="2" charset="2"/>
              <a:buNone/>
            </a:pPr>
            <a:endParaRPr lang="en-GB" dirty="0" smtClean="0"/>
          </a:p>
          <a:p>
            <a:pPr marL="0" indent="0">
              <a:buClrTx/>
              <a:buNone/>
            </a:pPr>
            <a:r>
              <a:rPr lang="en-GB" dirty="0" smtClean="0">
                <a:solidFill>
                  <a:schemeClr val="tx1"/>
                </a:solidFill>
              </a:rPr>
              <a:t>Use of monthly forecasts in applications</a:t>
            </a:r>
          </a:p>
          <a:p>
            <a:pPr marL="0" indent="0">
              <a:buClrTx/>
              <a:buNone/>
            </a:pPr>
            <a:endParaRPr lang="en-GB" dirty="0" smtClean="0">
              <a:solidFill>
                <a:schemeClr val="tx1"/>
              </a:solidFill>
            </a:endParaRPr>
          </a:p>
          <a:p>
            <a:pPr marL="0" indent="0">
              <a:buClrTx/>
              <a:buNone/>
            </a:pPr>
            <a:r>
              <a:rPr lang="en-GB" dirty="0" smtClean="0">
                <a:solidFill>
                  <a:schemeClr val="tx1"/>
                </a:solidFill>
              </a:rPr>
              <a:t>Main sources of predictability on the monthly time-scale</a:t>
            </a:r>
          </a:p>
          <a:p>
            <a:pPr lvl="1">
              <a:buClrTx/>
              <a:buFont typeface="Wingdings" pitchFamily="2" charset="2"/>
              <a:buChar char="Ø"/>
            </a:pPr>
            <a:endParaRPr lang="en-GB" dirty="0" smtClean="0">
              <a:solidFill>
                <a:schemeClr val="tx1"/>
              </a:solidFill>
            </a:endParaRPr>
          </a:p>
          <a:p>
            <a:pPr lvl="1">
              <a:buClrTx/>
              <a:buFont typeface="Wingdings" pitchFamily="2" charset="2"/>
              <a:buChar char="Ø"/>
            </a:pPr>
            <a:r>
              <a:rPr lang="en-GB" dirty="0" smtClean="0">
                <a:solidFill>
                  <a:schemeClr val="tx1"/>
                </a:solidFill>
              </a:rPr>
              <a:t> Madden Julian Oscillation</a:t>
            </a:r>
          </a:p>
          <a:p>
            <a:pPr lvl="1">
              <a:buClrTx/>
              <a:buFont typeface="Wingdings" pitchFamily="2" charset="2"/>
              <a:buChar char="Ø"/>
            </a:pPr>
            <a:r>
              <a:rPr lang="en-GB" dirty="0" smtClean="0">
                <a:solidFill>
                  <a:schemeClr val="tx1"/>
                </a:solidFill>
              </a:rPr>
              <a:t> Soil Moisture</a:t>
            </a:r>
          </a:p>
          <a:p>
            <a:pPr lvl="1">
              <a:buClrTx/>
              <a:buFont typeface="Wingdings" pitchFamily="2" charset="2"/>
              <a:buChar char="Ø"/>
            </a:pPr>
            <a:r>
              <a:rPr lang="en-GB" dirty="0" smtClean="0">
                <a:solidFill>
                  <a:schemeClr val="tx1"/>
                </a:solidFill>
              </a:rPr>
              <a:t> Stratospheric Initial conditions</a:t>
            </a:r>
          </a:p>
          <a:p>
            <a:pPr marL="457200" lvl="1" indent="0">
              <a:buClrTx/>
              <a:buNone/>
            </a:pPr>
            <a:endParaRPr lang="en-GB" dirty="0" smtClean="0">
              <a:solidFill>
                <a:schemeClr val="tx1"/>
              </a:solidFill>
            </a:endParaRPr>
          </a:p>
          <a:p>
            <a:pPr lvl="1">
              <a:buClrTx/>
              <a:buFont typeface="Wingdings" pitchFamily="2" charset="2"/>
              <a:buChar char="Ø"/>
            </a:pPr>
            <a:endParaRPr lang="en-GB" dirty="0" smtClean="0">
              <a:solidFill>
                <a:schemeClr val="tx1"/>
              </a:solidFill>
            </a:endParaRPr>
          </a:p>
          <a:p>
            <a:pPr marL="0" indent="0">
              <a:buClrTx/>
              <a:buNone/>
            </a:pPr>
            <a:r>
              <a:rPr lang="en-GB" dirty="0" smtClean="0">
                <a:solidFill>
                  <a:schemeClr val="tx1"/>
                </a:solidFill>
              </a:rPr>
              <a:t>The ECMWF monthly forecast system</a:t>
            </a:r>
          </a:p>
          <a:p>
            <a:pPr lvl="1">
              <a:buClrTx/>
              <a:buFont typeface="Wingdings" pitchFamily="2" charset="2"/>
              <a:buChar char="Ø"/>
            </a:pPr>
            <a:r>
              <a:rPr lang="en-GB" dirty="0" smtClean="0">
                <a:solidFill>
                  <a:schemeClr val="tx1"/>
                </a:solidFill>
              </a:rPr>
              <a:t>Description</a:t>
            </a:r>
          </a:p>
          <a:p>
            <a:pPr lvl="1">
              <a:buClrTx/>
              <a:buFont typeface="Wingdings" pitchFamily="2" charset="2"/>
              <a:buChar char="Ø"/>
            </a:pPr>
            <a:r>
              <a:rPr lang="en-GB" dirty="0" smtClean="0">
                <a:solidFill>
                  <a:schemeClr val="tx1"/>
                </a:solidFill>
              </a:rPr>
              <a:t> Some examples of forecasts</a:t>
            </a:r>
          </a:p>
          <a:p>
            <a:pPr lvl="1">
              <a:buClrTx/>
              <a:buFont typeface="Wingdings" pitchFamily="2" charset="2"/>
              <a:buChar char="Ø"/>
            </a:pPr>
            <a:r>
              <a:rPr lang="en-GB" dirty="0" smtClean="0">
                <a:solidFill>
                  <a:schemeClr val="tx1"/>
                </a:solidFill>
              </a:rPr>
              <a:t> Skill</a:t>
            </a:r>
          </a:p>
          <a:p>
            <a:pPr>
              <a:buFontTx/>
              <a:buNone/>
            </a:pPr>
            <a:endParaRPr lang="en-GB" dirty="0" smtClean="0"/>
          </a:p>
        </p:txBody>
      </p:sp>
    </p:spTree>
    <p:extLst>
      <p:ext uri="{BB962C8B-B14F-4D97-AF65-F5344CB8AC3E}">
        <p14:creationId xmlns:p14="http://schemas.microsoft.com/office/powerpoint/2010/main" val="389757132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769" name="Group 1"/>
          <p:cNvGraphicFramePr>
            <a:graphicFrameLocks noGrp="1"/>
          </p:cNvGraphicFramePr>
          <p:nvPr>
            <p:extLst/>
          </p:nvPr>
        </p:nvGraphicFramePr>
        <p:xfrm>
          <a:off x="152400" y="1143000"/>
          <a:ext cx="8786812" cy="4904744"/>
        </p:xfrm>
        <a:graphic>
          <a:graphicData uri="http://schemas.openxmlformats.org/drawingml/2006/table">
            <a:tbl>
              <a:tblPr/>
              <a:tblGrid>
                <a:gridCol w="976312"/>
                <a:gridCol w="869950"/>
                <a:gridCol w="1231900"/>
                <a:gridCol w="827088"/>
                <a:gridCol w="976312"/>
                <a:gridCol w="976313"/>
                <a:gridCol w="976312"/>
                <a:gridCol w="976313"/>
                <a:gridCol w="976312"/>
              </a:tblGrid>
              <a:tr h="487363">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endParaRPr kumimoji="0" lang="en-US" sz="1400" b="0" i="0" u="none" strike="noStrike" cap="none" normalizeH="0" baseline="0" dirty="0" smtClean="0">
                        <a:ln>
                          <a:noFill/>
                        </a:ln>
                        <a:solidFill>
                          <a:srgbClr val="FFFFFF"/>
                        </a:solidFill>
                        <a:effectLst/>
                        <a:latin typeface="Gill Sans" charset="0"/>
                        <a:ea typeface="ヒラギノ角ゴ ProN W3" charset="0"/>
                        <a:cs typeface="ヒラギノ角ゴ ProN W3" charset="0"/>
                        <a:sym typeface="Gill Sans" charset="0"/>
                      </a:endParaRP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rgbClr val="FFFFFF"/>
                          </a:solidFill>
                          <a:effectLst/>
                          <a:latin typeface="Gill Sans" charset="0"/>
                          <a:ea typeface="ヒラギノ角ゴ ProN W3" charset="0"/>
                          <a:cs typeface="ヒラギノ角ゴ ProN W3" charset="0"/>
                          <a:sym typeface="Gill Sans" charset="0"/>
                        </a:rPr>
                        <a:t>Time-range</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rgbClr val="FFFFFF"/>
                          </a:solidFill>
                          <a:effectLst/>
                          <a:latin typeface="Gill Sans" charset="0"/>
                          <a:ea typeface="ヒラギノ角ゴ ProN W3" charset="0"/>
                          <a:cs typeface="ヒラギノ角ゴ ProN W3" charset="0"/>
                          <a:sym typeface="Gill Sans" charset="0"/>
                        </a:rPr>
                        <a:t>Resol.</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rgbClr val="FFFFFF"/>
                          </a:solidFill>
                          <a:effectLst/>
                          <a:latin typeface="Gill Sans" charset="0"/>
                          <a:ea typeface="ヒラギノ角ゴ ProN W3" charset="0"/>
                          <a:cs typeface="ヒラギノ角ゴ ProN W3" charset="0"/>
                          <a:sym typeface="Gill Sans" charset="0"/>
                        </a:rPr>
                        <a:t>Ens. Size</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rgbClr val="FFFFFF"/>
                          </a:solidFill>
                          <a:effectLst/>
                          <a:latin typeface="Gill Sans" charset="0"/>
                          <a:ea typeface="ヒラギノ角ゴ ProN W3" charset="0"/>
                          <a:cs typeface="ヒラギノ角ゴ ProN W3" charset="0"/>
                          <a:sym typeface="Gill Sans" charset="0"/>
                        </a:rPr>
                        <a:t>Freq.</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rgbClr val="FFFFFF"/>
                          </a:solidFill>
                          <a:effectLst/>
                          <a:latin typeface="Gill Sans" charset="0"/>
                          <a:ea typeface="ヒラギノ角ゴ ProN W3" charset="0"/>
                          <a:cs typeface="ヒラギノ角ゴ ProN W3" charset="0"/>
                          <a:sym typeface="Gill Sans" charset="0"/>
                        </a:rPr>
                        <a:t>Hcsts</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rgbClr val="FFFFFF"/>
                          </a:solidFill>
                          <a:effectLst/>
                          <a:latin typeface="Gill Sans" charset="0"/>
                          <a:ea typeface="ヒラギノ角ゴ ProN W3" charset="0"/>
                          <a:cs typeface="ヒラギノ角ゴ ProN W3" charset="0"/>
                          <a:sym typeface="Gill Sans" charset="0"/>
                        </a:rPr>
                        <a:t>Hcst length</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rgbClr val="FFFFFF"/>
                          </a:solidFill>
                          <a:effectLst/>
                          <a:latin typeface="Gill Sans" charset="0"/>
                          <a:ea typeface="ヒラギノ角ゴ ProN W3" charset="0"/>
                          <a:cs typeface="ヒラギノ角ゴ ProN W3" charset="0"/>
                          <a:sym typeface="Gill Sans" charset="0"/>
                        </a:rPr>
                        <a:t>Hcst Freq</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rgbClr val="FFFFFF"/>
                          </a:solidFill>
                          <a:effectLst/>
                          <a:latin typeface="Gill Sans" charset="0"/>
                          <a:ea typeface="ヒラギノ角ゴ ProN W3" charset="0"/>
                          <a:cs typeface="ヒラギノ角ゴ ProN W3" charset="0"/>
                          <a:sym typeface="Gill Sans" charset="0"/>
                        </a:rPr>
                        <a:t>Hcst Size</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4F81BD"/>
                    </a:solidFill>
                  </a:tcPr>
                </a:tc>
              </a:tr>
              <a:tr h="277813">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ECMWF</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0-46</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T639/319L91</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51</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2/week</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On the fly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Past 20y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2/weekly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11</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r>
              <a:tr h="439738">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UKMO</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D 0-60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N216L85</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daily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On the fly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1996-2009</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4/month</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3</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r>
              <a:tr h="439738">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NCEP</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0-44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N126L64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4/daily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Fix</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1999-2010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4/daily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r>
              <a:tr h="277813">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EC</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0-32</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0.6x0.6L40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21</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On the fly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1995-2014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r>
              <a:tr h="439738">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CAWCR</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0-60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T47L17</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33</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Fix</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1981-2013</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6/month</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33</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r>
              <a:tr h="439738">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JMA</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D 0-34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T319L60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25</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2/weekly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Fix</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1981-2010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3/month</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5</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r>
              <a:tr h="439738">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KMA</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0-60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N216L85</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daily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On the fly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1996-2009</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4/month</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3</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r>
              <a:tr h="304800">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CMA</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0-45</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T106L40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daily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Fix</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1886-2014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daily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r>
              <a:tr h="439738">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CNRM</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0-32</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T255L91</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51</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Fix</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1993-2014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2/monthly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15</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r>
              <a:tr h="439738">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CNR-ISAC</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0-32</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0.75x0.56 L54</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40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Fix</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1981-2010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6/month</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DAE4F1"/>
                    </a:solidFill>
                  </a:tcPr>
                </a:tc>
              </a:tr>
              <a:tr h="439738">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1"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HMCR</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D 0-63</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1.1x1.4 L28</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20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Fix</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1981-2010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weekly</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c>
                  <a:txBody>
                    <a:bodyPr/>
                    <a:lstStyle/>
                    <a:p>
                      <a:pPr marL="0" marR="0" lvl="0" indent="0" algn="ctr" defTabSz="914400" rtl="0" eaLnBrk="1" fontAlgn="base" latinLnBrk="0" hangingPunct="1">
                        <a:lnSpc>
                          <a:spcPct val="100000"/>
                        </a:lnSpc>
                        <a:spcBef>
                          <a:spcPct val="0"/>
                        </a:spcBef>
                        <a:spcAft>
                          <a:spcPct val="0"/>
                        </a:spcAft>
                        <a:buClrTx/>
                        <a:buSzPct val="171000"/>
                        <a:buFont typeface="Gill Sans" charset="0"/>
                        <a:buNone/>
                        <a:tabLst>
                          <a:tab pos="825500" algn="l"/>
                        </a:tabLst>
                      </a:pPr>
                      <a:r>
                        <a:rPr kumimoji="0" lang="en-US" sz="1400" b="0" i="0" u="none" strike="noStrike" cap="none" normalizeH="0" baseline="0" dirty="0" smtClean="0">
                          <a:ln>
                            <a:noFill/>
                          </a:ln>
                          <a:solidFill>
                            <a:schemeClr val="tx1"/>
                          </a:solidFill>
                          <a:effectLst/>
                          <a:latin typeface="Gill Sans" charset="0"/>
                          <a:ea typeface="ヒラギノ角ゴ ProN W3" charset="0"/>
                          <a:cs typeface="ヒラギノ角ゴ ProN W3" charset="0"/>
                          <a:sym typeface="Gill Sans" charset="0"/>
                        </a:rPr>
                        <a:t>10</a:t>
                      </a:r>
                    </a:p>
                  </a:txBody>
                  <a:tcPr marL="38100" marR="38100" marT="38100" marB="3810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EEF2F8"/>
                    </a:solidFill>
                  </a:tcPr>
                </a:tc>
              </a:tr>
            </a:tbl>
          </a:graphicData>
        </a:graphic>
      </p:graphicFrame>
      <p:sp>
        <p:nvSpPr>
          <p:cNvPr id="33143" name="Rectangle 375"/>
          <p:cNvSpPr>
            <a:spLocks noGrp="1" noChangeArrowheads="1"/>
          </p:cNvSpPr>
          <p:nvPr>
            <p:ph type="title"/>
          </p:nvPr>
        </p:nvSpPr>
        <p:spPr>
          <a:xfrm>
            <a:off x="1734185" y="62866"/>
            <a:ext cx="9902825" cy="609600"/>
          </a:xfrm>
          <a:ln/>
        </p:spPr>
        <p:txBody>
          <a:bodyPr/>
          <a:lstStyle/>
          <a:p>
            <a:r>
              <a:rPr lang="en-US" sz="2800" b="1" dirty="0" smtClean="0">
                <a:solidFill>
                  <a:schemeClr val="accent2"/>
                </a:solidFill>
              </a:rPr>
              <a:t>S2S partners</a:t>
            </a:r>
            <a:endParaRPr lang="en-US" sz="2800" b="1" dirty="0">
              <a:solidFill>
                <a:schemeClr val="accent2"/>
              </a:solidFill>
              <a:ea typeface="ヒラギノ角ゴ ProN W6" charset="0"/>
              <a:cs typeface="ヒラギノ角ゴ ProN W6" charset="0"/>
            </a:endParaRPr>
          </a:p>
        </p:txBody>
      </p:sp>
    </p:spTree>
    <p:extLst>
      <p:ext uri="{BB962C8B-B14F-4D97-AF65-F5344CB8AC3E}">
        <p14:creationId xmlns:p14="http://schemas.microsoft.com/office/powerpoint/2010/main" val="5064796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762000" y="0"/>
            <a:ext cx="7348829" cy="6067796"/>
          </a:xfrm>
        </p:spPr>
      </p:pic>
      <p:sp>
        <p:nvSpPr>
          <p:cNvPr id="3" name="TextBox 2"/>
          <p:cNvSpPr txBox="1"/>
          <p:nvPr/>
        </p:nvSpPr>
        <p:spPr>
          <a:xfrm>
            <a:off x="245414" y="6237712"/>
            <a:ext cx="8382000" cy="461665"/>
          </a:xfrm>
          <a:prstGeom prst="rect">
            <a:avLst/>
          </a:prstGeom>
          <a:noFill/>
        </p:spPr>
        <p:txBody>
          <a:bodyPr wrap="square" rtlCol="0">
            <a:spAutoFit/>
          </a:bodyPr>
          <a:lstStyle/>
          <a:p>
            <a:r>
              <a:rPr lang="en-GB" dirty="0">
                <a:solidFill>
                  <a:schemeClr val="tx1"/>
                </a:solidFill>
              </a:rPr>
              <a:t>http://apps.ecmwf.int/datasets/data/s2s/levtype=sfc/type=cf/</a:t>
            </a:r>
          </a:p>
        </p:txBody>
      </p:sp>
    </p:spTree>
    <p:extLst>
      <p:ext uri="{BB962C8B-B14F-4D97-AF65-F5344CB8AC3E}">
        <p14:creationId xmlns:p14="http://schemas.microsoft.com/office/powerpoint/2010/main" val="36682458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208" y="30480"/>
            <a:ext cx="8429625" cy="647700"/>
          </a:xfrm>
        </p:spPr>
        <p:txBody>
          <a:bodyPr/>
          <a:lstStyle/>
          <a:p>
            <a:r>
              <a:rPr lang="en-GB" dirty="0" smtClean="0"/>
              <a:t>S2S Database current status</a:t>
            </a:r>
            <a:endParaRPr lang="en-GB" dirty="0"/>
          </a:p>
        </p:txBody>
      </p:sp>
      <p:sp>
        <p:nvSpPr>
          <p:cNvPr id="3" name="Content Placeholder 2"/>
          <p:cNvSpPr>
            <a:spLocks noGrp="1"/>
          </p:cNvSpPr>
          <p:nvPr>
            <p:ph idx="4294967295"/>
          </p:nvPr>
        </p:nvSpPr>
        <p:spPr>
          <a:xfrm>
            <a:off x="348746" y="914400"/>
            <a:ext cx="8447087" cy="4953000"/>
          </a:xfrm>
          <a:prstGeom prst="rect">
            <a:avLst/>
          </a:prstGeom>
        </p:spPr>
        <p:txBody>
          <a:bodyPr>
            <a:normAutofit fontScale="92500" lnSpcReduction="10000"/>
          </a:bodyPr>
          <a:lstStyle/>
          <a:p>
            <a:pPr algn="just"/>
            <a:r>
              <a:rPr lang="en-GB" sz="2000" dirty="0" smtClean="0">
                <a:solidFill>
                  <a:schemeClr val="tx1"/>
                </a:solidFill>
              </a:rPr>
              <a:t>Open access to researchers from ECMWF </a:t>
            </a:r>
            <a:r>
              <a:rPr lang="en-GB" sz="2000" dirty="0">
                <a:solidFill>
                  <a:schemeClr val="tx1"/>
                </a:solidFill>
              </a:rPr>
              <a:t>(</a:t>
            </a:r>
            <a:r>
              <a:rPr lang="en-GB" sz="2000" dirty="0" smtClean="0">
                <a:solidFill>
                  <a:schemeClr val="tx1"/>
                </a:solidFill>
              </a:rPr>
              <a:t>since May 2015) and CMA (since Nov 2015). Subset of data also available from IRI. Data from nine data providers: </a:t>
            </a:r>
          </a:p>
          <a:p>
            <a:pPr lvl="2" algn="just">
              <a:buClr>
                <a:schemeClr val="tx1"/>
              </a:buClr>
            </a:pPr>
            <a:r>
              <a:rPr lang="en-GB" sz="2000" dirty="0" smtClean="0">
                <a:solidFill>
                  <a:schemeClr val="tx1"/>
                </a:solidFill>
              </a:rPr>
              <a:t>ECMWF, NCEP, JMA, BoM, CMA, </a:t>
            </a:r>
            <a:r>
              <a:rPr lang="en-GB" sz="2000" dirty="0" err="1" smtClean="0">
                <a:solidFill>
                  <a:schemeClr val="tx1"/>
                </a:solidFill>
              </a:rPr>
              <a:t>Météo</a:t>
            </a:r>
            <a:r>
              <a:rPr lang="en-GB" sz="2000" dirty="0" smtClean="0">
                <a:solidFill>
                  <a:schemeClr val="tx1"/>
                </a:solidFill>
              </a:rPr>
              <a:t>-France, HMCR, ISAC and UKMO</a:t>
            </a:r>
          </a:p>
          <a:p>
            <a:pPr lvl="2" algn="just">
              <a:buClr>
                <a:schemeClr val="tx1"/>
              </a:buClr>
            </a:pPr>
            <a:r>
              <a:rPr lang="en-GB" sz="2000" dirty="0" smtClean="0">
                <a:solidFill>
                  <a:schemeClr val="tx1"/>
                </a:solidFill>
              </a:rPr>
              <a:t>Total </a:t>
            </a:r>
            <a:r>
              <a:rPr lang="en-GB" sz="2000" dirty="0">
                <a:solidFill>
                  <a:schemeClr val="tx1"/>
                </a:solidFill>
              </a:rPr>
              <a:t>size of the database: 37.7 </a:t>
            </a:r>
            <a:r>
              <a:rPr lang="en-GB" sz="2000" dirty="0" err="1" smtClean="0">
                <a:solidFill>
                  <a:schemeClr val="tx1"/>
                </a:solidFill>
              </a:rPr>
              <a:t>Tbytes</a:t>
            </a:r>
            <a:r>
              <a:rPr lang="en-GB" sz="2000" dirty="0" smtClean="0">
                <a:solidFill>
                  <a:schemeClr val="tx1"/>
                </a:solidFill>
              </a:rPr>
              <a:t>: </a:t>
            </a:r>
          </a:p>
          <a:p>
            <a:pPr marL="536575" lvl="2" indent="0" algn="just">
              <a:buClr>
                <a:schemeClr val="tx1"/>
              </a:buClr>
              <a:buNone/>
            </a:pPr>
            <a:r>
              <a:rPr lang="en-GB" sz="2000" dirty="0" smtClean="0">
                <a:solidFill>
                  <a:schemeClr val="tx1"/>
                </a:solidFill>
              </a:rPr>
              <a:t>                     -           real-time</a:t>
            </a:r>
            <a:r>
              <a:rPr lang="en-GB" sz="2000" dirty="0">
                <a:solidFill>
                  <a:schemeClr val="tx1"/>
                </a:solidFill>
              </a:rPr>
              <a:t>: </a:t>
            </a:r>
            <a:r>
              <a:rPr lang="en-GB" sz="2000" dirty="0" smtClean="0">
                <a:solidFill>
                  <a:schemeClr val="tx1"/>
                </a:solidFill>
              </a:rPr>
              <a:t>5 </a:t>
            </a:r>
            <a:r>
              <a:rPr lang="en-GB" sz="2000" dirty="0" err="1" smtClean="0">
                <a:solidFill>
                  <a:schemeClr val="tx1"/>
                </a:solidFill>
              </a:rPr>
              <a:t>Tbytes</a:t>
            </a:r>
            <a:endParaRPr lang="en-GB" sz="2000" dirty="0" smtClean="0">
              <a:solidFill>
                <a:schemeClr val="tx1"/>
              </a:solidFill>
            </a:endParaRPr>
          </a:p>
          <a:p>
            <a:pPr marL="536575" lvl="2" indent="0" algn="just">
              <a:buClr>
                <a:schemeClr val="tx1"/>
              </a:buClr>
              <a:buNone/>
            </a:pPr>
            <a:r>
              <a:rPr lang="en-GB" sz="2000" dirty="0">
                <a:solidFill>
                  <a:schemeClr val="tx1"/>
                </a:solidFill>
              </a:rPr>
              <a:t> </a:t>
            </a:r>
            <a:r>
              <a:rPr lang="en-GB" sz="2000" dirty="0" smtClean="0">
                <a:solidFill>
                  <a:schemeClr val="tx1"/>
                </a:solidFill>
              </a:rPr>
              <a:t>                    -           re-forecast</a:t>
            </a:r>
            <a:r>
              <a:rPr lang="en-GB" sz="2000" dirty="0">
                <a:solidFill>
                  <a:schemeClr val="tx1"/>
                </a:solidFill>
              </a:rPr>
              <a:t>: 32.6 </a:t>
            </a:r>
            <a:r>
              <a:rPr lang="en-GB" sz="2000" dirty="0" err="1" smtClean="0">
                <a:solidFill>
                  <a:schemeClr val="tx1"/>
                </a:solidFill>
              </a:rPr>
              <a:t>Tbytes</a:t>
            </a:r>
            <a:endParaRPr lang="en-GB" sz="2000" dirty="0" smtClean="0">
              <a:solidFill>
                <a:schemeClr val="tx1"/>
              </a:solidFill>
            </a:endParaRPr>
          </a:p>
          <a:p>
            <a:pPr marL="536575" lvl="2" indent="0" algn="just">
              <a:buClr>
                <a:schemeClr val="tx1"/>
              </a:buClr>
              <a:buNone/>
            </a:pPr>
            <a:endParaRPr lang="en-GB" sz="2000" dirty="0" smtClean="0">
              <a:solidFill>
                <a:schemeClr val="tx1"/>
              </a:solidFill>
            </a:endParaRPr>
          </a:p>
          <a:p>
            <a:pPr algn="just"/>
            <a:r>
              <a:rPr lang="en-GB" sz="2000" dirty="0" smtClean="0">
                <a:solidFill>
                  <a:schemeClr val="tx1"/>
                </a:solidFill>
              </a:rPr>
              <a:t>Plans</a:t>
            </a:r>
          </a:p>
          <a:p>
            <a:pPr lvl="1" algn="just">
              <a:buClrTx/>
            </a:pPr>
            <a:r>
              <a:rPr lang="en-GB" sz="2000" dirty="0" smtClean="0">
                <a:solidFill>
                  <a:schemeClr val="tx1"/>
                </a:solidFill>
              </a:rPr>
              <a:t>End of 2016: all 11 Data Providers</a:t>
            </a:r>
          </a:p>
          <a:p>
            <a:pPr lvl="1" algn="just">
              <a:buClrTx/>
            </a:pPr>
            <a:r>
              <a:rPr lang="en-GB" sz="2000" dirty="0" smtClean="0">
                <a:solidFill>
                  <a:schemeClr val="tx1"/>
                </a:solidFill>
              </a:rPr>
              <a:t>Add new ocean sub-surface and sea-ice variables</a:t>
            </a:r>
          </a:p>
          <a:p>
            <a:pPr lvl="1" algn="just">
              <a:buClrTx/>
            </a:pPr>
            <a:r>
              <a:rPr lang="en-GB" sz="2000" dirty="0" smtClean="0">
                <a:solidFill>
                  <a:schemeClr val="tx1"/>
                </a:solidFill>
              </a:rPr>
              <a:t>Compute and archive indices such as MJO RMMS, SSW index, Weather regimes, Tropical storm tracks, Monsoon indices to be available for the research community from ECMWF and IRI servers. </a:t>
            </a:r>
          </a:p>
          <a:p>
            <a:pPr lvl="1" algn="just"/>
            <a:endParaRPr lang="en-GB" sz="2000" dirty="0">
              <a:solidFill>
                <a:schemeClr val="tx1"/>
              </a:solidFill>
            </a:endParaRPr>
          </a:p>
          <a:p>
            <a:pPr marL="268287" lvl="1" indent="0" algn="just">
              <a:buNone/>
            </a:pPr>
            <a:endParaRPr lang="en-GB" sz="2000" dirty="0">
              <a:solidFill>
                <a:schemeClr val="tx1"/>
              </a:solidFill>
            </a:endParaRPr>
          </a:p>
          <a:p>
            <a:pPr lvl="1" algn="just"/>
            <a:endParaRPr lang="en-GB" sz="2000" dirty="0">
              <a:solidFill>
                <a:schemeClr val="tx1"/>
              </a:solidFill>
            </a:endParaRPr>
          </a:p>
          <a:p>
            <a:pPr algn="just"/>
            <a:endParaRPr lang="en-GB" sz="2000" dirty="0">
              <a:solidFill>
                <a:schemeClr val="tx1"/>
              </a:solidFill>
            </a:endParaRPr>
          </a:p>
        </p:txBody>
      </p:sp>
    </p:spTree>
    <p:extLst>
      <p:ext uri="{BB962C8B-B14F-4D97-AF65-F5344CB8AC3E}">
        <p14:creationId xmlns:p14="http://schemas.microsoft.com/office/powerpoint/2010/main" val="169158557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Bivariate Correlation – Ensemble vs control </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43</a:t>
            </a:fld>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7166" t="1561" r="6875" b="2448"/>
          <a:stretch/>
        </p:blipFill>
        <p:spPr>
          <a:xfrm>
            <a:off x="468290" y="881743"/>
            <a:ext cx="8675710" cy="5228099"/>
          </a:xfrm>
          <a:prstGeom prst="rect">
            <a:avLst/>
          </a:prstGeom>
        </p:spPr>
      </p:pic>
    </p:spTree>
    <p:extLst>
      <p:ext uri="{BB962C8B-B14F-4D97-AF65-F5344CB8AC3E}">
        <p14:creationId xmlns:p14="http://schemas.microsoft.com/office/powerpoint/2010/main" val="192704578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941379" y="685800"/>
            <a:ext cx="7261241" cy="523220"/>
          </a:xfrm>
          <a:prstGeom prst="rect">
            <a:avLst/>
          </a:prstGeom>
          <a:noFill/>
        </p:spPr>
        <p:txBody>
          <a:bodyPr wrap="square" rtlCol="0">
            <a:spAutoFit/>
          </a:bodyPr>
          <a:lstStyle/>
          <a:p>
            <a:pPr algn="ctr"/>
            <a:r>
              <a:rPr lang="en-GB" sz="2800" b="1" dirty="0" smtClean="0">
                <a:solidFill>
                  <a:schemeClr val="tx1"/>
                </a:solidFill>
              </a:rPr>
              <a:t>S2S verification – S2S real-time forecasts</a:t>
            </a:r>
            <a:endParaRPr lang="en-GB" sz="2800" b="1" dirty="0">
              <a:solidFill>
                <a:schemeClr val="tx1"/>
              </a:solidFill>
            </a:endParaRPr>
          </a:p>
        </p:txBody>
      </p:sp>
      <p:pic>
        <p:nvPicPr>
          <p:cNvPr id="2" name="Picture 1"/>
          <p:cNvPicPr>
            <a:picLocks noChangeAspect="1"/>
          </p:cNvPicPr>
          <p:nvPr/>
        </p:nvPicPr>
        <p:blipFill rotWithShape="1">
          <a:blip r:embed="rId3" cstate="email">
            <a:extLst>
              <a:ext uri="{28A0092B-C50C-407E-A947-70E740481C1C}">
                <a14:useLocalDpi xmlns:a14="http://schemas.microsoft.com/office/drawing/2010/main" val="0"/>
              </a:ext>
            </a:extLst>
          </a:blip>
          <a:srcRect l="6513" t="6928" r="7190" b="3417"/>
          <a:stretch/>
        </p:blipFill>
        <p:spPr>
          <a:xfrm>
            <a:off x="152400" y="2254040"/>
            <a:ext cx="4191000" cy="3034240"/>
          </a:xfrm>
          <a:prstGeom prst="rect">
            <a:avLst/>
          </a:prstGeom>
        </p:spPr>
      </p:pic>
      <p:pic>
        <p:nvPicPr>
          <p:cNvPr id="7" name="Picture 6"/>
          <p:cNvPicPr>
            <a:picLocks noChangeAspect="1"/>
          </p:cNvPicPr>
          <p:nvPr/>
        </p:nvPicPr>
        <p:blipFill rotWithShape="1">
          <a:blip r:embed="rId4" cstate="email">
            <a:extLst>
              <a:ext uri="{28A0092B-C50C-407E-A947-70E740481C1C}">
                <a14:useLocalDpi xmlns:a14="http://schemas.microsoft.com/office/drawing/2010/main" val="0"/>
              </a:ext>
            </a:extLst>
          </a:blip>
          <a:srcRect l="6775" t="1675" r="5330" b="-278"/>
          <a:stretch/>
        </p:blipFill>
        <p:spPr>
          <a:xfrm>
            <a:off x="4572000" y="2208320"/>
            <a:ext cx="4267200" cy="3049480"/>
          </a:xfrm>
          <a:prstGeom prst="rect">
            <a:avLst/>
          </a:prstGeom>
        </p:spPr>
      </p:pic>
    </p:spTree>
    <p:extLst>
      <p:ext uri="{BB962C8B-B14F-4D97-AF65-F5344CB8AC3E}">
        <p14:creationId xmlns:p14="http://schemas.microsoft.com/office/powerpoint/2010/main" val="226651209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842" y="175334"/>
            <a:ext cx="5903737" cy="369332"/>
          </a:xfrm>
        </p:spPr>
        <p:txBody>
          <a:bodyPr/>
          <a:lstStyle/>
          <a:p>
            <a:r>
              <a:rPr lang="en-GB" dirty="0" smtClean="0"/>
              <a:t>MC crossing</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45</a:t>
            </a:fld>
            <a:endParaRPr lang="en-US" dirty="0"/>
          </a:p>
        </p:txBody>
      </p:sp>
      <p:pic>
        <p:nvPicPr>
          <p:cNvPr id="13" name="Picture 12"/>
          <p:cNvPicPr>
            <a:picLocks noChangeAspect="1"/>
          </p:cNvPicPr>
          <p:nvPr/>
        </p:nvPicPr>
        <p:blipFill rotWithShape="1">
          <a:blip r:embed="rId3" cstate="email">
            <a:extLst>
              <a:ext uri="{28A0092B-C50C-407E-A947-70E740481C1C}">
                <a14:useLocalDpi xmlns:a14="http://schemas.microsoft.com/office/drawing/2010/main" val="0"/>
              </a:ext>
            </a:extLst>
          </a:blip>
          <a:srcRect l="12789" t="11502" r="18596" b="3068"/>
          <a:stretch/>
        </p:blipFill>
        <p:spPr>
          <a:xfrm>
            <a:off x="584938" y="679187"/>
            <a:ext cx="2124000" cy="1872000"/>
          </a:xfrm>
          <a:prstGeom prst="rect">
            <a:avLst/>
          </a:prstGeom>
        </p:spPr>
      </p:pic>
      <p:sp>
        <p:nvSpPr>
          <p:cNvPr id="14" name="TextBox 13"/>
          <p:cNvSpPr txBox="1"/>
          <p:nvPr/>
        </p:nvSpPr>
        <p:spPr>
          <a:xfrm>
            <a:off x="1534972" y="1902106"/>
            <a:ext cx="597159" cy="461665"/>
          </a:xfrm>
          <a:prstGeom prst="rect">
            <a:avLst/>
          </a:prstGeom>
          <a:noFill/>
        </p:spPr>
        <p:txBody>
          <a:bodyPr wrap="square" rtlCol="0">
            <a:spAutoFit/>
          </a:bodyPr>
          <a:lstStyle/>
          <a:p>
            <a:r>
              <a:rPr lang="en-GB" dirty="0" smtClean="0">
                <a:solidFill>
                  <a:schemeClr val="tx1"/>
                </a:solidFill>
              </a:rPr>
              <a:t>IC</a:t>
            </a:r>
            <a:endParaRPr lang="en-GB" dirty="0">
              <a:solidFill>
                <a:schemeClr val="tx1"/>
              </a:solidFill>
            </a:endParaRPr>
          </a:p>
        </p:txBody>
      </p:sp>
      <p:sp>
        <p:nvSpPr>
          <p:cNvPr id="15" name="TextBox 14"/>
          <p:cNvSpPr txBox="1"/>
          <p:nvPr/>
        </p:nvSpPr>
        <p:spPr>
          <a:xfrm>
            <a:off x="1180241" y="833913"/>
            <a:ext cx="1306619" cy="369332"/>
          </a:xfrm>
          <a:prstGeom prst="rect">
            <a:avLst/>
          </a:prstGeom>
          <a:noFill/>
        </p:spPr>
        <p:txBody>
          <a:bodyPr wrap="square" rtlCol="0">
            <a:spAutoFit/>
          </a:bodyPr>
          <a:lstStyle/>
          <a:p>
            <a:r>
              <a:rPr lang="en-GB" sz="1800" dirty="0" smtClean="0">
                <a:solidFill>
                  <a:schemeClr val="tx1"/>
                </a:solidFill>
              </a:rPr>
              <a:t>Day 1-30</a:t>
            </a:r>
            <a:endParaRPr lang="en-GB" sz="1800" dirty="0">
              <a:solidFill>
                <a:schemeClr val="tx1"/>
              </a:solidFill>
            </a:endParaRPr>
          </a:p>
        </p:txBody>
      </p:sp>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827362" y="1902106"/>
            <a:ext cx="6055381" cy="4301022"/>
          </a:xfrm>
          <a:prstGeom prst="rect">
            <a:avLst/>
          </a:prstGeom>
        </p:spPr>
      </p:pic>
    </p:spTree>
    <p:extLst>
      <p:ext uri="{BB962C8B-B14F-4D97-AF65-F5344CB8AC3E}">
        <p14:creationId xmlns:p14="http://schemas.microsoft.com/office/powerpoint/2010/main" val="188737992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l="6113" t="3552" r="31133" b="9358"/>
          <a:stretch/>
        </p:blipFill>
        <p:spPr>
          <a:xfrm>
            <a:off x="27844" y="1151636"/>
            <a:ext cx="2016000" cy="17792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202719" y="683473"/>
            <a:ext cx="2146853" cy="369332"/>
          </a:xfrm>
          <a:prstGeom prst="rect">
            <a:avLst/>
          </a:prstGeom>
          <a:noFill/>
        </p:spPr>
        <p:txBody>
          <a:bodyPr wrap="square" rtlCol="0">
            <a:spAutoFit/>
          </a:bodyPr>
          <a:lstStyle/>
          <a:p>
            <a:r>
              <a:rPr lang="en-GB" sz="1800" dirty="0">
                <a:solidFill>
                  <a:schemeClr val="tx1"/>
                </a:solidFill>
              </a:rPr>
              <a:t>Analysis</a:t>
            </a:r>
          </a:p>
        </p:txBody>
      </p:sp>
      <p:pic>
        <p:nvPicPr>
          <p:cNvPr id="6" name="Picture 5"/>
          <p:cNvPicPr>
            <a:picLocks noChangeAspect="1"/>
          </p:cNvPicPr>
          <p:nvPr/>
        </p:nvPicPr>
        <p:blipFill rotWithShape="1">
          <a:blip r:embed="rId4" cstate="email">
            <a:extLst>
              <a:ext uri="{28A0092B-C50C-407E-A947-70E740481C1C}">
                <a14:useLocalDpi xmlns:a14="http://schemas.microsoft.com/office/drawing/2010/main" val="0"/>
              </a:ext>
            </a:extLst>
          </a:blip>
          <a:srcRect l="5307" t="3271" r="32295" b="8584"/>
          <a:stretch/>
        </p:blipFill>
        <p:spPr>
          <a:xfrm>
            <a:off x="1878300" y="1121373"/>
            <a:ext cx="2030097" cy="1839743"/>
          </a:xfrm>
          <a:prstGeom prst="rect">
            <a:avLst/>
          </a:prstGeom>
        </p:spPr>
      </p:pic>
      <p:sp>
        <p:nvSpPr>
          <p:cNvPr id="7" name="TextBox 6"/>
          <p:cNvSpPr txBox="1"/>
          <p:nvPr/>
        </p:nvSpPr>
        <p:spPr>
          <a:xfrm>
            <a:off x="1783701" y="669867"/>
            <a:ext cx="2146853" cy="369332"/>
          </a:xfrm>
          <a:prstGeom prst="rect">
            <a:avLst/>
          </a:prstGeom>
          <a:noFill/>
        </p:spPr>
        <p:txBody>
          <a:bodyPr wrap="square" rtlCol="0">
            <a:spAutoFit/>
          </a:bodyPr>
          <a:lstStyle/>
          <a:p>
            <a:r>
              <a:rPr lang="en-GB" sz="1800" dirty="0">
                <a:solidFill>
                  <a:schemeClr val="tx1"/>
                </a:solidFill>
              </a:rPr>
              <a:t>ECMWF</a:t>
            </a:r>
          </a:p>
        </p:txBody>
      </p:sp>
      <p:sp>
        <p:nvSpPr>
          <p:cNvPr id="9" name="TextBox 8"/>
          <p:cNvSpPr txBox="1"/>
          <p:nvPr/>
        </p:nvSpPr>
        <p:spPr>
          <a:xfrm>
            <a:off x="3471648" y="725556"/>
            <a:ext cx="2146853" cy="369332"/>
          </a:xfrm>
          <a:prstGeom prst="rect">
            <a:avLst/>
          </a:prstGeom>
          <a:noFill/>
        </p:spPr>
        <p:txBody>
          <a:bodyPr wrap="square" rtlCol="0">
            <a:spAutoFit/>
          </a:bodyPr>
          <a:lstStyle/>
          <a:p>
            <a:r>
              <a:rPr lang="en-GB" sz="1800" dirty="0">
                <a:solidFill>
                  <a:schemeClr val="tx1"/>
                </a:solidFill>
              </a:rPr>
              <a:t>JMA</a:t>
            </a:r>
          </a:p>
        </p:txBody>
      </p:sp>
      <p:sp>
        <p:nvSpPr>
          <p:cNvPr id="12" name="TextBox 11"/>
          <p:cNvSpPr txBox="1"/>
          <p:nvPr/>
        </p:nvSpPr>
        <p:spPr>
          <a:xfrm>
            <a:off x="5324650" y="684980"/>
            <a:ext cx="2146853" cy="369332"/>
          </a:xfrm>
          <a:prstGeom prst="rect">
            <a:avLst/>
          </a:prstGeom>
          <a:noFill/>
        </p:spPr>
        <p:txBody>
          <a:bodyPr wrap="square" rtlCol="0">
            <a:spAutoFit/>
          </a:bodyPr>
          <a:lstStyle/>
          <a:p>
            <a:r>
              <a:rPr lang="en-GB" sz="1800" dirty="0">
                <a:solidFill>
                  <a:schemeClr val="tx1"/>
                </a:solidFill>
              </a:rPr>
              <a:t>NCEP </a:t>
            </a:r>
          </a:p>
        </p:txBody>
      </p:sp>
      <p:pic>
        <p:nvPicPr>
          <p:cNvPr id="13" name="Picture 12"/>
          <p:cNvPicPr>
            <a:picLocks noChangeAspect="1"/>
          </p:cNvPicPr>
          <p:nvPr/>
        </p:nvPicPr>
        <p:blipFill rotWithShape="1">
          <a:blip r:embed="rId5" cstate="email">
            <a:extLst>
              <a:ext uri="{28A0092B-C50C-407E-A947-70E740481C1C}">
                <a14:useLocalDpi xmlns:a14="http://schemas.microsoft.com/office/drawing/2010/main" val="0"/>
              </a:ext>
            </a:extLst>
          </a:blip>
          <a:srcRect l="5773" t="4015" r="31379" b="8639"/>
          <a:stretch/>
        </p:blipFill>
        <p:spPr>
          <a:xfrm>
            <a:off x="0" y="3855712"/>
            <a:ext cx="2016000" cy="1822895"/>
          </a:xfrm>
          <a:prstGeom prst="rect">
            <a:avLst/>
          </a:prstGeom>
        </p:spPr>
      </p:pic>
      <p:sp>
        <p:nvSpPr>
          <p:cNvPr id="14" name="TextBox 13"/>
          <p:cNvSpPr txBox="1"/>
          <p:nvPr/>
        </p:nvSpPr>
        <p:spPr>
          <a:xfrm>
            <a:off x="-37583" y="3350696"/>
            <a:ext cx="2146853" cy="369332"/>
          </a:xfrm>
          <a:prstGeom prst="rect">
            <a:avLst/>
          </a:prstGeom>
          <a:noFill/>
        </p:spPr>
        <p:txBody>
          <a:bodyPr wrap="square" rtlCol="0">
            <a:spAutoFit/>
          </a:bodyPr>
          <a:lstStyle/>
          <a:p>
            <a:r>
              <a:rPr lang="en-GB" sz="1800" dirty="0" smtClean="0">
                <a:solidFill>
                  <a:schemeClr val="tx1"/>
                </a:solidFill>
              </a:rPr>
              <a:t>BoM </a:t>
            </a:r>
            <a:endParaRPr lang="en-GB" sz="1800" dirty="0">
              <a:solidFill>
                <a:schemeClr val="tx1"/>
              </a:solidFill>
            </a:endParaRPr>
          </a:p>
        </p:txBody>
      </p:sp>
      <p:pic>
        <p:nvPicPr>
          <p:cNvPr id="3" name="Picture 2"/>
          <p:cNvPicPr>
            <a:picLocks noChangeAspect="1"/>
          </p:cNvPicPr>
          <p:nvPr/>
        </p:nvPicPr>
        <p:blipFill rotWithShape="1">
          <a:blip r:embed="rId6" cstate="email">
            <a:extLst>
              <a:ext uri="{28A0092B-C50C-407E-A947-70E740481C1C}">
                <a14:useLocalDpi xmlns:a14="http://schemas.microsoft.com/office/drawing/2010/main" val="0"/>
              </a:ext>
            </a:extLst>
          </a:blip>
          <a:srcRect l="6382" t="4138" r="31662" b="8983"/>
          <a:stretch/>
        </p:blipFill>
        <p:spPr>
          <a:xfrm>
            <a:off x="3768201" y="1123183"/>
            <a:ext cx="1906453" cy="1821981"/>
          </a:xfrm>
          <a:prstGeom prst="rect">
            <a:avLst/>
          </a:prstGeom>
        </p:spPr>
      </p:pic>
      <p:pic>
        <p:nvPicPr>
          <p:cNvPr id="8" name="Picture 7"/>
          <p:cNvPicPr>
            <a:picLocks noChangeAspect="1"/>
          </p:cNvPicPr>
          <p:nvPr/>
        </p:nvPicPr>
        <p:blipFill rotWithShape="1">
          <a:blip r:embed="rId7" cstate="email">
            <a:extLst>
              <a:ext uri="{28A0092B-C50C-407E-A947-70E740481C1C}">
                <a14:useLocalDpi xmlns:a14="http://schemas.microsoft.com/office/drawing/2010/main" val="0"/>
              </a:ext>
            </a:extLst>
          </a:blip>
          <a:srcRect l="6884" t="3601" r="32485" b="8890"/>
          <a:stretch/>
        </p:blipFill>
        <p:spPr>
          <a:xfrm>
            <a:off x="5525547" y="1124659"/>
            <a:ext cx="1945956" cy="1801396"/>
          </a:xfrm>
          <a:prstGeom prst="rect">
            <a:avLst/>
          </a:prstGeom>
        </p:spPr>
      </p:pic>
      <p:sp>
        <p:nvSpPr>
          <p:cNvPr id="2" name="TextBox 1"/>
          <p:cNvSpPr txBox="1"/>
          <p:nvPr/>
        </p:nvSpPr>
        <p:spPr>
          <a:xfrm>
            <a:off x="6128545" y="-302293"/>
            <a:ext cx="3015455" cy="923330"/>
          </a:xfrm>
          <a:prstGeom prst="rect">
            <a:avLst/>
          </a:prstGeom>
          <a:noFill/>
        </p:spPr>
        <p:txBody>
          <a:bodyPr wrap="square" rtlCol="0">
            <a:spAutoFit/>
          </a:bodyPr>
          <a:lstStyle/>
          <a:p>
            <a:endParaRPr lang="en-GB" sz="1800" dirty="0"/>
          </a:p>
          <a:p>
            <a:r>
              <a:rPr lang="en-GB" sz="1800" b="0" dirty="0"/>
              <a:t>Z500 anomalies 10 days after an MJO in Phase </a:t>
            </a:r>
            <a:r>
              <a:rPr lang="en-GB" sz="1800" b="0" dirty="0" smtClean="0"/>
              <a:t>2-3</a:t>
            </a:r>
            <a:endParaRPr lang="en-GB" sz="1800" b="0" dirty="0"/>
          </a:p>
        </p:txBody>
      </p:sp>
      <p:sp>
        <p:nvSpPr>
          <p:cNvPr id="11" name="TextBox 10"/>
          <p:cNvSpPr txBox="1"/>
          <p:nvPr/>
        </p:nvSpPr>
        <p:spPr>
          <a:xfrm>
            <a:off x="0" y="-45881"/>
            <a:ext cx="7861109" cy="461665"/>
          </a:xfrm>
          <a:prstGeom prst="rect">
            <a:avLst/>
          </a:prstGeom>
          <a:noFill/>
        </p:spPr>
        <p:txBody>
          <a:bodyPr wrap="square" rtlCol="0">
            <a:spAutoFit/>
          </a:bodyPr>
          <a:lstStyle/>
          <a:p>
            <a:r>
              <a:rPr lang="en-GB" dirty="0" smtClean="0"/>
              <a:t>MJO </a:t>
            </a:r>
            <a:r>
              <a:rPr lang="en-GB" dirty="0" err="1" smtClean="0">
                <a:solidFill>
                  <a:schemeClr val="tx1"/>
                </a:solidFill>
              </a:rPr>
              <a:t>Teleconnections</a:t>
            </a:r>
            <a:r>
              <a:rPr lang="en-GB" dirty="0" smtClean="0">
                <a:solidFill>
                  <a:schemeClr val="tx1"/>
                </a:solidFill>
              </a:rPr>
              <a:t> (S2S re-forecasts)</a:t>
            </a:r>
            <a:endParaRPr lang="en-GB" dirty="0">
              <a:solidFill>
                <a:schemeClr val="tx1"/>
              </a:solidFill>
            </a:endParaRPr>
          </a:p>
        </p:txBody>
      </p:sp>
      <p:pic>
        <p:nvPicPr>
          <p:cNvPr id="16" name="Picture 15"/>
          <p:cNvPicPr>
            <a:picLocks noChangeAspect="1"/>
          </p:cNvPicPr>
          <p:nvPr/>
        </p:nvPicPr>
        <p:blipFill rotWithShape="1">
          <a:blip r:embed="rId8">
            <a:extLst>
              <a:ext uri="{28A0092B-C50C-407E-A947-70E740481C1C}">
                <a14:useLocalDpi xmlns:a14="http://schemas.microsoft.com/office/drawing/2010/main" val="0"/>
              </a:ext>
            </a:extLst>
          </a:blip>
          <a:srcRect l="11675" t="5" r="39399" b="96823"/>
          <a:stretch/>
        </p:blipFill>
        <p:spPr>
          <a:xfrm>
            <a:off x="1168104" y="5814291"/>
            <a:ext cx="7106646" cy="325993"/>
          </a:xfrm>
          <a:prstGeom prst="rect">
            <a:avLst/>
          </a:prstGeom>
        </p:spPr>
      </p:pic>
      <p:sp>
        <p:nvSpPr>
          <p:cNvPr id="19" name="TextBox 18"/>
          <p:cNvSpPr txBox="1"/>
          <p:nvPr/>
        </p:nvSpPr>
        <p:spPr>
          <a:xfrm>
            <a:off x="2016000" y="3317147"/>
            <a:ext cx="2146853" cy="369332"/>
          </a:xfrm>
          <a:prstGeom prst="rect">
            <a:avLst/>
          </a:prstGeom>
          <a:noFill/>
        </p:spPr>
        <p:txBody>
          <a:bodyPr wrap="square" rtlCol="0">
            <a:spAutoFit/>
          </a:bodyPr>
          <a:lstStyle/>
          <a:p>
            <a:r>
              <a:rPr lang="en-GB" sz="1800" dirty="0" smtClean="0">
                <a:solidFill>
                  <a:schemeClr val="tx1"/>
                </a:solidFill>
              </a:rPr>
              <a:t>CNRM</a:t>
            </a:r>
            <a:endParaRPr lang="en-GB" sz="1800" dirty="0">
              <a:solidFill>
                <a:schemeClr val="tx1"/>
              </a:solidFill>
            </a:endParaRPr>
          </a:p>
        </p:txBody>
      </p:sp>
      <p:pic>
        <p:nvPicPr>
          <p:cNvPr id="20" name="Picture 19"/>
          <p:cNvPicPr>
            <a:picLocks noChangeAspect="1"/>
          </p:cNvPicPr>
          <p:nvPr/>
        </p:nvPicPr>
        <p:blipFill rotWithShape="1">
          <a:blip r:embed="rId9" cstate="email">
            <a:extLst>
              <a:ext uri="{28A0092B-C50C-407E-A947-70E740481C1C}">
                <a14:useLocalDpi xmlns:a14="http://schemas.microsoft.com/office/drawing/2010/main" val="0"/>
              </a:ext>
            </a:extLst>
          </a:blip>
          <a:srcRect l="6235" t="3805" r="32264" b="9315"/>
          <a:stretch/>
        </p:blipFill>
        <p:spPr>
          <a:xfrm>
            <a:off x="3704222" y="3855712"/>
            <a:ext cx="1829475" cy="1822895"/>
          </a:xfrm>
          <a:prstGeom prst="rect">
            <a:avLst/>
          </a:prstGeom>
        </p:spPr>
      </p:pic>
      <p:sp>
        <p:nvSpPr>
          <p:cNvPr id="21" name="TextBox 20"/>
          <p:cNvSpPr txBox="1"/>
          <p:nvPr/>
        </p:nvSpPr>
        <p:spPr>
          <a:xfrm>
            <a:off x="3545532" y="3304142"/>
            <a:ext cx="2146853" cy="369332"/>
          </a:xfrm>
          <a:prstGeom prst="rect">
            <a:avLst/>
          </a:prstGeom>
          <a:noFill/>
        </p:spPr>
        <p:txBody>
          <a:bodyPr wrap="square" rtlCol="0">
            <a:spAutoFit/>
          </a:bodyPr>
          <a:lstStyle/>
          <a:p>
            <a:r>
              <a:rPr lang="en-GB" sz="1800" dirty="0" smtClean="0">
                <a:solidFill>
                  <a:schemeClr val="tx1"/>
                </a:solidFill>
              </a:rPr>
              <a:t>EC</a:t>
            </a:r>
            <a:endParaRPr lang="en-GB" sz="1800" dirty="0">
              <a:solidFill>
                <a:schemeClr val="tx1"/>
              </a:solidFill>
            </a:endParaRPr>
          </a:p>
        </p:txBody>
      </p:sp>
      <p:pic>
        <p:nvPicPr>
          <p:cNvPr id="15" name="Picture 14"/>
          <p:cNvPicPr>
            <a:picLocks noChangeAspect="1"/>
          </p:cNvPicPr>
          <p:nvPr/>
        </p:nvPicPr>
        <p:blipFill rotWithShape="1">
          <a:blip r:embed="rId10" cstate="email">
            <a:extLst>
              <a:ext uri="{28A0092B-C50C-407E-A947-70E740481C1C}">
                <a14:useLocalDpi xmlns:a14="http://schemas.microsoft.com/office/drawing/2010/main" val="0"/>
              </a:ext>
            </a:extLst>
          </a:blip>
          <a:srcRect l="8522" t="3805" r="33571" b="9315"/>
          <a:stretch/>
        </p:blipFill>
        <p:spPr>
          <a:xfrm>
            <a:off x="7295654" y="1118819"/>
            <a:ext cx="1848345" cy="1776448"/>
          </a:xfrm>
          <a:prstGeom prst="rect">
            <a:avLst/>
          </a:prstGeom>
        </p:spPr>
      </p:pic>
      <p:sp>
        <p:nvSpPr>
          <p:cNvPr id="22" name="TextBox 21"/>
          <p:cNvSpPr txBox="1"/>
          <p:nvPr/>
        </p:nvSpPr>
        <p:spPr>
          <a:xfrm>
            <a:off x="7083333" y="652419"/>
            <a:ext cx="2146853" cy="369332"/>
          </a:xfrm>
          <a:prstGeom prst="rect">
            <a:avLst/>
          </a:prstGeom>
          <a:noFill/>
        </p:spPr>
        <p:txBody>
          <a:bodyPr wrap="square" rtlCol="0">
            <a:spAutoFit/>
          </a:bodyPr>
          <a:lstStyle/>
          <a:p>
            <a:r>
              <a:rPr lang="en-GB" sz="1800" dirty="0" smtClean="0">
                <a:solidFill>
                  <a:schemeClr val="tx1"/>
                </a:solidFill>
              </a:rPr>
              <a:t>ISAC </a:t>
            </a:r>
            <a:endParaRPr lang="en-GB" sz="1800" dirty="0">
              <a:solidFill>
                <a:schemeClr val="tx1"/>
              </a:solidFill>
            </a:endParaRPr>
          </a:p>
        </p:txBody>
      </p:sp>
      <p:pic>
        <p:nvPicPr>
          <p:cNvPr id="17" name="Picture 16"/>
          <p:cNvPicPr>
            <a:picLocks noChangeAspect="1"/>
          </p:cNvPicPr>
          <p:nvPr/>
        </p:nvPicPr>
        <p:blipFill rotWithShape="1">
          <a:blip r:embed="rId11" cstate="email">
            <a:extLst>
              <a:ext uri="{28A0092B-C50C-407E-A947-70E740481C1C}">
                <a14:useLocalDpi xmlns:a14="http://schemas.microsoft.com/office/drawing/2010/main" val="0"/>
              </a:ext>
            </a:extLst>
          </a:blip>
          <a:srcRect l="5833" t="4440" r="34015" b="10585"/>
          <a:stretch/>
        </p:blipFill>
        <p:spPr>
          <a:xfrm>
            <a:off x="5419516" y="3855711"/>
            <a:ext cx="1876137" cy="1783293"/>
          </a:xfrm>
          <a:prstGeom prst="rect">
            <a:avLst/>
          </a:prstGeom>
        </p:spPr>
      </p:pic>
      <p:sp>
        <p:nvSpPr>
          <p:cNvPr id="23" name="TextBox 22"/>
          <p:cNvSpPr txBox="1"/>
          <p:nvPr/>
        </p:nvSpPr>
        <p:spPr>
          <a:xfrm>
            <a:off x="5224000" y="3332315"/>
            <a:ext cx="2146853" cy="369332"/>
          </a:xfrm>
          <a:prstGeom prst="rect">
            <a:avLst/>
          </a:prstGeom>
          <a:noFill/>
        </p:spPr>
        <p:txBody>
          <a:bodyPr wrap="square" rtlCol="0">
            <a:spAutoFit/>
          </a:bodyPr>
          <a:lstStyle/>
          <a:p>
            <a:r>
              <a:rPr lang="en-GB" sz="1800" dirty="0" smtClean="0">
                <a:solidFill>
                  <a:schemeClr val="tx1"/>
                </a:solidFill>
              </a:rPr>
              <a:t>UKMO</a:t>
            </a:r>
            <a:endParaRPr lang="en-GB" sz="1800" dirty="0">
              <a:solidFill>
                <a:schemeClr val="tx1"/>
              </a:solidFill>
            </a:endParaRPr>
          </a:p>
        </p:txBody>
      </p:sp>
      <p:pic>
        <p:nvPicPr>
          <p:cNvPr id="24" name="Picture 23"/>
          <p:cNvPicPr>
            <a:picLocks noChangeAspect="1"/>
          </p:cNvPicPr>
          <p:nvPr/>
        </p:nvPicPr>
        <p:blipFill rotWithShape="1">
          <a:blip r:embed="rId12" cstate="email">
            <a:extLst>
              <a:ext uri="{28A0092B-C50C-407E-A947-70E740481C1C}">
                <a14:useLocalDpi xmlns:a14="http://schemas.microsoft.com/office/drawing/2010/main" val="0"/>
              </a:ext>
            </a:extLst>
          </a:blip>
          <a:srcRect l="6276" t="3173" r="33121" b="9318"/>
          <a:stretch/>
        </p:blipFill>
        <p:spPr>
          <a:xfrm>
            <a:off x="7370853" y="3855712"/>
            <a:ext cx="1773147" cy="1735677"/>
          </a:xfrm>
          <a:prstGeom prst="rect">
            <a:avLst/>
          </a:prstGeom>
        </p:spPr>
      </p:pic>
      <p:sp>
        <p:nvSpPr>
          <p:cNvPr id="25" name="TextBox 24"/>
          <p:cNvSpPr txBox="1"/>
          <p:nvPr/>
        </p:nvSpPr>
        <p:spPr>
          <a:xfrm>
            <a:off x="7228967" y="3317147"/>
            <a:ext cx="2146853" cy="369332"/>
          </a:xfrm>
          <a:prstGeom prst="rect">
            <a:avLst/>
          </a:prstGeom>
          <a:noFill/>
        </p:spPr>
        <p:txBody>
          <a:bodyPr wrap="square" rtlCol="0">
            <a:spAutoFit/>
          </a:bodyPr>
          <a:lstStyle/>
          <a:p>
            <a:r>
              <a:rPr lang="en-GB" sz="1800" dirty="0" smtClean="0">
                <a:solidFill>
                  <a:schemeClr val="tx1"/>
                </a:solidFill>
              </a:rPr>
              <a:t>CMA</a:t>
            </a:r>
            <a:endParaRPr lang="en-GB" sz="1800" dirty="0">
              <a:solidFill>
                <a:schemeClr val="tx1"/>
              </a:solidFill>
            </a:endParaRPr>
          </a:p>
        </p:txBody>
      </p:sp>
      <p:sp>
        <p:nvSpPr>
          <p:cNvPr id="26" name="TextBox 25"/>
          <p:cNvSpPr txBox="1"/>
          <p:nvPr/>
        </p:nvSpPr>
        <p:spPr>
          <a:xfrm>
            <a:off x="2635726" y="373954"/>
            <a:ext cx="3054253" cy="369332"/>
          </a:xfrm>
          <a:prstGeom prst="rect">
            <a:avLst/>
          </a:prstGeom>
          <a:noFill/>
        </p:spPr>
        <p:txBody>
          <a:bodyPr wrap="square" rtlCol="0">
            <a:spAutoFit/>
          </a:bodyPr>
          <a:lstStyle/>
          <a:p>
            <a:r>
              <a:rPr lang="en-GB" sz="1800" dirty="0" smtClean="0">
                <a:solidFill>
                  <a:schemeClr val="tx2"/>
                </a:solidFill>
              </a:rPr>
              <a:t>ONDJFM 1999-2010</a:t>
            </a:r>
            <a:endParaRPr lang="en-GB" sz="1800" dirty="0">
              <a:solidFill>
                <a:schemeClr val="tx2"/>
              </a:solidFill>
            </a:endParaRPr>
          </a:p>
        </p:txBody>
      </p:sp>
      <p:pic>
        <p:nvPicPr>
          <p:cNvPr id="10" name="Picture 9"/>
          <p:cNvPicPr>
            <a:picLocks noChangeAspect="1"/>
          </p:cNvPicPr>
          <p:nvPr/>
        </p:nvPicPr>
        <p:blipFill rotWithShape="1">
          <a:blip r:embed="rId13" cstate="email">
            <a:extLst>
              <a:ext uri="{28A0092B-C50C-407E-A947-70E740481C1C}">
                <a14:useLocalDpi xmlns:a14="http://schemas.microsoft.com/office/drawing/2010/main" val="0"/>
              </a:ext>
            </a:extLst>
          </a:blip>
          <a:srcRect l="5631" t="4414" r="31882" b="10203"/>
          <a:stretch/>
        </p:blipFill>
        <p:spPr>
          <a:xfrm>
            <a:off x="1914901" y="3885973"/>
            <a:ext cx="1853300" cy="1730655"/>
          </a:xfrm>
          <a:prstGeom prst="rect">
            <a:avLst/>
          </a:prstGeom>
        </p:spPr>
      </p:pic>
    </p:spTree>
    <p:extLst>
      <p:ext uri="{BB962C8B-B14F-4D97-AF65-F5344CB8AC3E}">
        <p14:creationId xmlns:p14="http://schemas.microsoft.com/office/powerpoint/2010/main" val="38521614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l="4825" t="56957" r="4320" b="8951"/>
          <a:stretch/>
        </p:blipFill>
        <p:spPr>
          <a:xfrm>
            <a:off x="894447" y="1436812"/>
            <a:ext cx="1953584" cy="634058"/>
          </a:xfrm>
          <a:prstGeom prst="rect">
            <a:avLst/>
          </a:prstGeom>
        </p:spPr>
      </p:pic>
      <p:pic>
        <p:nvPicPr>
          <p:cNvPr id="5" name="Picture 4"/>
          <p:cNvPicPr>
            <a:picLocks noChangeAspect="1"/>
          </p:cNvPicPr>
          <p:nvPr/>
        </p:nvPicPr>
        <p:blipFill rotWithShape="1">
          <a:blip r:embed="rId4" cstate="email">
            <a:extLst>
              <a:ext uri="{28A0092B-C50C-407E-A947-70E740481C1C}">
                <a14:useLocalDpi xmlns:a14="http://schemas.microsoft.com/office/drawing/2010/main" val="0"/>
              </a:ext>
            </a:extLst>
          </a:blip>
          <a:srcRect l="5834" t="56348" r="4839" b="8768"/>
          <a:stretch/>
        </p:blipFill>
        <p:spPr>
          <a:xfrm>
            <a:off x="2901639" y="1434466"/>
            <a:ext cx="1953584" cy="668494"/>
          </a:xfrm>
          <a:prstGeom prst="rect">
            <a:avLst/>
          </a:prstGeom>
        </p:spPr>
      </p:pic>
      <p:pic>
        <p:nvPicPr>
          <p:cNvPr id="6" name="Picture 5"/>
          <p:cNvPicPr>
            <a:picLocks noChangeAspect="1"/>
          </p:cNvPicPr>
          <p:nvPr/>
        </p:nvPicPr>
        <p:blipFill rotWithShape="1">
          <a:blip r:embed="rId5" cstate="email">
            <a:extLst>
              <a:ext uri="{28A0092B-C50C-407E-A947-70E740481C1C}">
                <a14:useLocalDpi xmlns:a14="http://schemas.microsoft.com/office/drawing/2010/main" val="0"/>
              </a:ext>
            </a:extLst>
          </a:blip>
          <a:srcRect l="6503" t="56013" r="3812" b="9807"/>
          <a:stretch/>
        </p:blipFill>
        <p:spPr>
          <a:xfrm>
            <a:off x="4902861" y="1434466"/>
            <a:ext cx="1953584" cy="675681"/>
          </a:xfrm>
          <a:prstGeom prst="rect">
            <a:avLst/>
          </a:prstGeom>
        </p:spPr>
      </p:pic>
      <p:pic>
        <p:nvPicPr>
          <p:cNvPr id="7" name="Picture 6"/>
          <p:cNvPicPr>
            <a:picLocks noChangeAspect="1"/>
          </p:cNvPicPr>
          <p:nvPr/>
        </p:nvPicPr>
        <p:blipFill rotWithShape="1">
          <a:blip r:embed="rId6" cstate="email">
            <a:extLst>
              <a:ext uri="{28A0092B-C50C-407E-A947-70E740481C1C}">
                <a14:useLocalDpi xmlns:a14="http://schemas.microsoft.com/office/drawing/2010/main" val="0"/>
              </a:ext>
            </a:extLst>
          </a:blip>
          <a:srcRect l="5878" t="57081" r="4884" b="9307"/>
          <a:stretch/>
        </p:blipFill>
        <p:spPr>
          <a:xfrm>
            <a:off x="6963661" y="1434466"/>
            <a:ext cx="1992298" cy="690539"/>
          </a:xfrm>
          <a:prstGeom prst="rect">
            <a:avLst/>
          </a:prstGeom>
        </p:spPr>
      </p:pic>
      <p:sp>
        <p:nvSpPr>
          <p:cNvPr id="8" name="TextBox 7"/>
          <p:cNvSpPr txBox="1"/>
          <p:nvPr/>
        </p:nvSpPr>
        <p:spPr>
          <a:xfrm>
            <a:off x="1945611" y="342571"/>
            <a:ext cx="6251465" cy="369332"/>
          </a:xfrm>
          <a:prstGeom prst="rect">
            <a:avLst/>
          </a:prstGeom>
          <a:noFill/>
        </p:spPr>
        <p:txBody>
          <a:bodyPr wrap="square" rtlCol="0">
            <a:spAutoFit/>
          </a:bodyPr>
          <a:lstStyle/>
          <a:p>
            <a:r>
              <a:rPr lang="en-GB" sz="1800" dirty="0" smtClean="0">
                <a:solidFill>
                  <a:schemeClr val="tx1"/>
                </a:solidFill>
              </a:rPr>
              <a:t>Modulation of tropical cyclone density anomaly by MJO</a:t>
            </a:r>
          </a:p>
        </p:txBody>
      </p:sp>
      <p:sp>
        <p:nvSpPr>
          <p:cNvPr id="9" name="TextBox 8"/>
          <p:cNvSpPr txBox="1"/>
          <p:nvPr/>
        </p:nvSpPr>
        <p:spPr>
          <a:xfrm>
            <a:off x="908280" y="998703"/>
            <a:ext cx="2058120" cy="338554"/>
          </a:xfrm>
          <a:prstGeom prst="rect">
            <a:avLst/>
          </a:prstGeom>
          <a:noFill/>
        </p:spPr>
        <p:txBody>
          <a:bodyPr wrap="square" rtlCol="0">
            <a:spAutoFit/>
          </a:bodyPr>
          <a:lstStyle/>
          <a:p>
            <a:r>
              <a:rPr lang="en-GB" sz="1600" dirty="0">
                <a:solidFill>
                  <a:schemeClr val="tx1"/>
                </a:solidFill>
              </a:rPr>
              <a:t>MJO Phase 2-3</a:t>
            </a:r>
          </a:p>
        </p:txBody>
      </p:sp>
      <p:sp>
        <p:nvSpPr>
          <p:cNvPr id="10" name="TextBox 9"/>
          <p:cNvSpPr txBox="1"/>
          <p:nvPr/>
        </p:nvSpPr>
        <p:spPr>
          <a:xfrm>
            <a:off x="3005763" y="1007753"/>
            <a:ext cx="2034464" cy="338554"/>
          </a:xfrm>
          <a:prstGeom prst="rect">
            <a:avLst/>
          </a:prstGeom>
          <a:noFill/>
        </p:spPr>
        <p:txBody>
          <a:bodyPr wrap="square" rtlCol="0">
            <a:spAutoFit/>
          </a:bodyPr>
          <a:lstStyle/>
          <a:p>
            <a:r>
              <a:rPr lang="en-GB" sz="1600" dirty="0">
                <a:solidFill>
                  <a:schemeClr val="tx1"/>
                </a:solidFill>
              </a:rPr>
              <a:t>MJO Phase 4-5</a:t>
            </a:r>
          </a:p>
        </p:txBody>
      </p:sp>
      <p:sp>
        <p:nvSpPr>
          <p:cNvPr id="11" name="TextBox 10"/>
          <p:cNvSpPr txBox="1"/>
          <p:nvPr/>
        </p:nvSpPr>
        <p:spPr>
          <a:xfrm>
            <a:off x="5071344" y="1004490"/>
            <a:ext cx="1949371" cy="338554"/>
          </a:xfrm>
          <a:prstGeom prst="rect">
            <a:avLst/>
          </a:prstGeom>
          <a:noFill/>
        </p:spPr>
        <p:txBody>
          <a:bodyPr wrap="square" rtlCol="0">
            <a:spAutoFit/>
          </a:bodyPr>
          <a:lstStyle/>
          <a:p>
            <a:r>
              <a:rPr lang="en-GB" sz="1600" dirty="0">
                <a:solidFill>
                  <a:schemeClr val="tx1"/>
                </a:solidFill>
              </a:rPr>
              <a:t>MJO Phase 6-7</a:t>
            </a:r>
          </a:p>
        </p:txBody>
      </p:sp>
      <p:sp>
        <p:nvSpPr>
          <p:cNvPr id="12" name="TextBox 11"/>
          <p:cNvSpPr txBox="1"/>
          <p:nvPr/>
        </p:nvSpPr>
        <p:spPr>
          <a:xfrm>
            <a:off x="7080070" y="993934"/>
            <a:ext cx="1996672" cy="338554"/>
          </a:xfrm>
          <a:prstGeom prst="rect">
            <a:avLst/>
          </a:prstGeom>
          <a:noFill/>
        </p:spPr>
        <p:txBody>
          <a:bodyPr wrap="square" rtlCol="0">
            <a:spAutoFit/>
          </a:bodyPr>
          <a:lstStyle/>
          <a:p>
            <a:r>
              <a:rPr lang="en-GB" sz="1600" dirty="0">
                <a:solidFill>
                  <a:schemeClr val="tx1"/>
                </a:solidFill>
              </a:rPr>
              <a:t>MJO Phase 8-1</a:t>
            </a:r>
          </a:p>
        </p:txBody>
      </p:sp>
      <p:sp>
        <p:nvSpPr>
          <p:cNvPr id="14" name="TextBox 13"/>
          <p:cNvSpPr txBox="1"/>
          <p:nvPr/>
        </p:nvSpPr>
        <p:spPr>
          <a:xfrm>
            <a:off x="95786" y="1543050"/>
            <a:ext cx="798661" cy="338554"/>
          </a:xfrm>
          <a:prstGeom prst="rect">
            <a:avLst/>
          </a:prstGeom>
          <a:noFill/>
        </p:spPr>
        <p:txBody>
          <a:bodyPr wrap="square" rtlCol="0">
            <a:spAutoFit/>
          </a:bodyPr>
          <a:lstStyle/>
          <a:p>
            <a:r>
              <a:rPr lang="en-GB" sz="1600" dirty="0">
                <a:solidFill>
                  <a:schemeClr val="tx1"/>
                </a:solidFill>
              </a:rPr>
              <a:t>OBS</a:t>
            </a:r>
          </a:p>
        </p:txBody>
      </p:sp>
      <p:sp>
        <p:nvSpPr>
          <p:cNvPr id="15" name="TextBox 14"/>
          <p:cNvSpPr txBox="1"/>
          <p:nvPr/>
        </p:nvSpPr>
        <p:spPr>
          <a:xfrm>
            <a:off x="-210674" y="2297886"/>
            <a:ext cx="1258550" cy="338554"/>
          </a:xfrm>
          <a:prstGeom prst="rect">
            <a:avLst/>
          </a:prstGeom>
          <a:noFill/>
        </p:spPr>
        <p:txBody>
          <a:bodyPr wrap="square" rtlCol="0">
            <a:spAutoFit/>
          </a:bodyPr>
          <a:lstStyle/>
          <a:p>
            <a:r>
              <a:rPr lang="en-GB" sz="1600" dirty="0">
                <a:solidFill>
                  <a:schemeClr val="tx1"/>
                </a:solidFill>
              </a:rPr>
              <a:t>ECMWF</a:t>
            </a:r>
          </a:p>
        </p:txBody>
      </p:sp>
      <p:sp>
        <p:nvSpPr>
          <p:cNvPr id="16" name="TextBox 15"/>
          <p:cNvSpPr txBox="1"/>
          <p:nvPr/>
        </p:nvSpPr>
        <p:spPr>
          <a:xfrm>
            <a:off x="0" y="3019374"/>
            <a:ext cx="1002884" cy="338554"/>
          </a:xfrm>
          <a:prstGeom prst="rect">
            <a:avLst/>
          </a:prstGeom>
          <a:noFill/>
        </p:spPr>
        <p:txBody>
          <a:bodyPr wrap="square" rtlCol="0">
            <a:spAutoFit/>
          </a:bodyPr>
          <a:lstStyle/>
          <a:p>
            <a:r>
              <a:rPr lang="en-GB" sz="1600" dirty="0">
                <a:solidFill>
                  <a:schemeClr val="tx1"/>
                </a:solidFill>
              </a:rPr>
              <a:t>NCEP</a:t>
            </a:r>
          </a:p>
        </p:txBody>
      </p:sp>
      <p:sp>
        <p:nvSpPr>
          <p:cNvPr id="17" name="TextBox 16"/>
          <p:cNvSpPr txBox="1"/>
          <p:nvPr/>
        </p:nvSpPr>
        <p:spPr>
          <a:xfrm>
            <a:off x="44992" y="3805290"/>
            <a:ext cx="1002884" cy="338554"/>
          </a:xfrm>
          <a:prstGeom prst="rect">
            <a:avLst/>
          </a:prstGeom>
          <a:noFill/>
        </p:spPr>
        <p:txBody>
          <a:bodyPr wrap="square" rtlCol="0">
            <a:spAutoFit/>
          </a:bodyPr>
          <a:lstStyle/>
          <a:p>
            <a:r>
              <a:rPr lang="en-GB" sz="1600" dirty="0">
                <a:solidFill>
                  <a:schemeClr val="tx1"/>
                </a:solidFill>
              </a:rPr>
              <a:t>JMA</a:t>
            </a:r>
          </a:p>
        </p:txBody>
      </p:sp>
      <p:sp>
        <p:nvSpPr>
          <p:cNvPr id="18" name="TextBox 17"/>
          <p:cNvSpPr txBox="1"/>
          <p:nvPr/>
        </p:nvSpPr>
        <p:spPr>
          <a:xfrm>
            <a:off x="44992" y="4488156"/>
            <a:ext cx="1002884" cy="338554"/>
          </a:xfrm>
          <a:prstGeom prst="rect">
            <a:avLst/>
          </a:prstGeom>
          <a:noFill/>
        </p:spPr>
        <p:txBody>
          <a:bodyPr wrap="square" rtlCol="0">
            <a:spAutoFit/>
          </a:bodyPr>
          <a:lstStyle/>
          <a:p>
            <a:r>
              <a:rPr lang="en-GB" sz="1600" dirty="0">
                <a:solidFill>
                  <a:schemeClr val="tx1"/>
                </a:solidFill>
              </a:rPr>
              <a:t>BoM</a:t>
            </a:r>
          </a:p>
        </p:txBody>
      </p:sp>
      <p:pic>
        <p:nvPicPr>
          <p:cNvPr id="23" name="Picture 22"/>
          <p:cNvPicPr>
            <a:picLocks noChangeAspect="1"/>
          </p:cNvPicPr>
          <p:nvPr/>
        </p:nvPicPr>
        <p:blipFill rotWithShape="1">
          <a:blip r:embed="rId7">
            <a:extLst>
              <a:ext uri="{28A0092B-C50C-407E-A947-70E740481C1C}">
                <a14:useLocalDpi xmlns:a14="http://schemas.microsoft.com/office/drawing/2010/main" val="0"/>
              </a:ext>
            </a:extLst>
          </a:blip>
          <a:srcRect l="6492" t="52275" r="12342" b="43830"/>
          <a:stretch/>
        </p:blipFill>
        <p:spPr>
          <a:xfrm>
            <a:off x="619084" y="5673290"/>
            <a:ext cx="7340726" cy="243339"/>
          </a:xfrm>
          <a:prstGeom prst="rect">
            <a:avLst/>
          </a:prstGeom>
        </p:spPr>
      </p:pic>
      <p:sp>
        <p:nvSpPr>
          <p:cNvPr id="38" name="TextBox 37"/>
          <p:cNvSpPr txBox="1"/>
          <p:nvPr/>
        </p:nvSpPr>
        <p:spPr>
          <a:xfrm>
            <a:off x="0" y="5140005"/>
            <a:ext cx="1002884" cy="338554"/>
          </a:xfrm>
          <a:prstGeom prst="rect">
            <a:avLst/>
          </a:prstGeom>
          <a:noFill/>
        </p:spPr>
        <p:txBody>
          <a:bodyPr wrap="square" rtlCol="0">
            <a:spAutoFit/>
          </a:bodyPr>
          <a:lstStyle/>
          <a:p>
            <a:r>
              <a:rPr lang="en-GB" sz="1600" dirty="0">
                <a:solidFill>
                  <a:schemeClr val="tx1"/>
                </a:solidFill>
              </a:rPr>
              <a:t>Multi</a:t>
            </a:r>
          </a:p>
        </p:txBody>
      </p:sp>
      <p:pic>
        <p:nvPicPr>
          <p:cNvPr id="2" name="Picture 1"/>
          <p:cNvPicPr>
            <a:picLocks noChangeAspect="1"/>
          </p:cNvPicPr>
          <p:nvPr/>
        </p:nvPicPr>
        <p:blipFill rotWithShape="1">
          <a:blip r:embed="rId8" cstate="email">
            <a:extLst>
              <a:ext uri="{28A0092B-C50C-407E-A947-70E740481C1C}">
                <a14:useLocalDpi xmlns:a14="http://schemas.microsoft.com/office/drawing/2010/main" val="0"/>
              </a:ext>
            </a:extLst>
          </a:blip>
          <a:srcRect l="4938" t="57295" r="4385" b="9092"/>
          <a:stretch/>
        </p:blipFill>
        <p:spPr>
          <a:xfrm>
            <a:off x="878287" y="2934874"/>
            <a:ext cx="1953584" cy="620348"/>
          </a:xfrm>
          <a:prstGeom prst="rect">
            <a:avLst/>
          </a:prstGeom>
        </p:spPr>
      </p:pic>
      <p:pic>
        <p:nvPicPr>
          <p:cNvPr id="3" name="Picture 2"/>
          <p:cNvPicPr>
            <a:picLocks noChangeAspect="1"/>
          </p:cNvPicPr>
          <p:nvPr/>
        </p:nvPicPr>
        <p:blipFill rotWithShape="1">
          <a:blip r:embed="rId9" cstate="email">
            <a:extLst>
              <a:ext uri="{28A0092B-C50C-407E-A947-70E740481C1C}">
                <a14:useLocalDpi xmlns:a14="http://schemas.microsoft.com/office/drawing/2010/main" val="0"/>
              </a:ext>
            </a:extLst>
          </a:blip>
          <a:srcRect l="4984" t="57705" r="4880" b="9951"/>
          <a:stretch/>
        </p:blipFill>
        <p:spPr>
          <a:xfrm>
            <a:off x="2901639" y="2906725"/>
            <a:ext cx="1953584" cy="622592"/>
          </a:xfrm>
          <a:prstGeom prst="rect">
            <a:avLst/>
          </a:prstGeom>
        </p:spPr>
      </p:pic>
      <p:pic>
        <p:nvPicPr>
          <p:cNvPr id="13" name="Picture 12"/>
          <p:cNvPicPr>
            <a:picLocks noChangeAspect="1"/>
          </p:cNvPicPr>
          <p:nvPr/>
        </p:nvPicPr>
        <p:blipFill rotWithShape="1">
          <a:blip r:embed="rId10" cstate="email">
            <a:extLst>
              <a:ext uri="{28A0092B-C50C-407E-A947-70E740481C1C}">
                <a14:useLocalDpi xmlns:a14="http://schemas.microsoft.com/office/drawing/2010/main" val="0"/>
              </a:ext>
            </a:extLst>
          </a:blip>
          <a:srcRect l="4939" t="57081" r="5283" b="10575"/>
          <a:stretch/>
        </p:blipFill>
        <p:spPr>
          <a:xfrm>
            <a:off x="4888006" y="2849122"/>
            <a:ext cx="1983293" cy="692669"/>
          </a:xfrm>
          <a:prstGeom prst="rect">
            <a:avLst/>
          </a:prstGeom>
        </p:spPr>
      </p:pic>
      <p:pic>
        <p:nvPicPr>
          <p:cNvPr id="34" name="Picture 33"/>
          <p:cNvPicPr>
            <a:picLocks noChangeAspect="1"/>
          </p:cNvPicPr>
          <p:nvPr/>
        </p:nvPicPr>
        <p:blipFill rotWithShape="1">
          <a:blip r:embed="rId11" cstate="email">
            <a:extLst>
              <a:ext uri="{28A0092B-C50C-407E-A947-70E740481C1C}">
                <a14:useLocalDpi xmlns:a14="http://schemas.microsoft.com/office/drawing/2010/main" val="0"/>
              </a:ext>
            </a:extLst>
          </a:blip>
          <a:srcRect l="4939" t="57081" r="5283" b="9941"/>
          <a:stretch/>
        </p:blipFill>
        <p:spPr>
          <a:xfrm>
            <a:off x="6963661" y="2863981"/>
            <a:ext cx="1992298" cy="677810"/>
          </a:xfrm>
          <a:prstGeom prst="rect">
            <a:avLst/>
          </a:prstGeom>
        </p:spPr>
      </p:pic>
      <p:pic>
        <p:nvPicPr>
          <p:cNvPr id="42" name="Picture 41"/>
          <p:cNvPicPr>
            <a:picLocks noChangeAspect="1"/>
          </p:cNvPicPr>
          <p:nvPr/>
        </p:nvPicPr>
        <p:blipFill rotWithShape="1">
          <a:blip r:embed="rId12" cstate="email">
            <a:extLst>
              <a:ext uri="{28A0092B-C50C-407E-A947-70E740481C1C}">
                <a14:useLocalDpi xmlns:a14="http://schemas.microsoft.com/office/drawing/2010/main" val="0"/>
              </a:ext>
            </a:extLst>
          </a:blip>
          <a:srcRect l="5834" t="57705" r="4839" b="10585"/>
          <a:stretch/>
        </p:blipFill>
        <p:spPr>
          <a:xfrm>
            <a:off x="878288" y="4372219"/>
            <a:ext cx="1941872" cy="609437"/>
          </a:xfrm>
          <a:prstGeom prst="rect">
            <a:avLst/>
          </a:prstGeom>
        </p:spPr>
      </p:pic>
      <p:pic>
        <p:nvPicPr>
          <p:cNvPr id="43" name="Picture 42"/>
          <p:cNvPicPr>
            <a:picLocks noChangeAspect="1"/>
          </p:cNvPicPr>
          <p:nvPr/>
        </p:nvPicPr>
        <p:blipFill rotWithShape="1">
          <a:blip r:embed="rId13" cstate="email">
            <a:extLst>
              <a:ext uri="{28A0092B-C50C-407E-A947-70E740481C1C}">
                <a14:useLocalDpi xmlns:a14="http://schemas.microsoft.com/office/drawing/2010/main" val="0"/>
              </a:ext>
            </a:extLst>
          </a:blip>
          <a:srcRect l="5387" t="57081" r="4836" b="10575"/>
          <a:stretch/>
        </p:blipFill>
        <p:spPr>
          <a:xfrm>
            <a:off x="878287" y="3643913"/>
            <a:ext cx="1941872" cy="586691"/>
          </a:xfrm>
          <a:prstGeom prst="rect">
            <a:avLst/>
          </a:prstGeom>
        </p:spPr>
      </p:pic>
      <p:pic>
        <p:nvPicPr>
          <p:cNvPr id="44" name="Picture 43"/>
          <p:cNvPicPr>
            <a:picLocks noChangeAspect="1"/>
          </p:cNvPicPr>
          <p:nvPr/>
        </p:nvPicPr>
        <p:blipFill rotWithShape="1">
          <a:blip r:embed="rId14" cstate="email">
            <a:extLst>
              <a:ext uri="{28A0092B-C50C-407E-A947-70E740481C1C}">
                <a14:useLocalDpi xmlns:a14="http://schemas.microsoft.com/office/drawing/2010/main" val="0"/>
              </a:ext>
            </a:extLst>
          </a:blip>
          <a:srcRect l="4786" t="57081" r="5130" b="9941"/>
          <a:stretch/>
        </p:blipFill>
        <p:spPr>
          <a:xfrm>
            <a:off x="867336" y="2181745"/>
            <a:ext cx="1963774" cy="607048"/>
          </a:xfrm>
          <a:prstGeom prst="rect">
            <a:avLst/>
          </a:prstGeom>
        </p:spPr>
      </p:pic>
      <p:pic>
        <p:nvPicPr>
          <p:cNvPr id="46" name="Picture 45"/>
          <p:cNvPicPr>
            <a:picLocks noChangeAspect="1"/>
          </p:cNvPicPr>
          <p:nvPr/>
        </p:nvPicPr>
        <p:blipFill rotWithShape="1">
          <a:blip r:embed="rId15" cstate="email">
            <a:extLst>
              <a:ext uri="{28A0092B-C50C-407E-A947-70E740481C1C}">
                <a14:useLocalDpi xmlns:a14="http://schemas.microsoft.com/office/drawing/2010/main" val="0"/>
              </a:ext>
            </a:extLst>
          </a:blip>
          <a:srcRect l="6281" t="57705" r="5287" b="10585"/>
          <a:stretch/>
        </p:blipFill>
        <p:spPr>
          <a:xfrm>
            <a:off x="856386" y="5114518"/>
            <a:ext cx="1975486" cy="604753"/>
          </a:xfrm>
          <a:prstGeom prst="rect">
            <a:avLst/>
          </a:prstGeom>
        </p:spPr>
      </p:pic>
      <p:pic>
        <p:nvPicPr>
          <p:cNvPr id="48" name="Picture 47"/>
          <p:cNvPicPr>
            <a:picLocks noChangeAspect="1"/>
          </p:cNvPicPr>
          <p:nvPr/>
        </p:nvPicPr>
        <p:blipFill rotWithShape="1">
          <a:blip r:embed="rId16" cstate="email">
            <a:extLst>
              <a:ext uri="{28A0092B-C50C-407E-A947-70E740481C1C}">
                <a14:useLocalDpi xmlns:a14="http://schemas.microsoft.com/office/drawing/2010/main" val="0"/>
              </a:ext>
            </a:extLst>
          </a:blip>
          <a:srcRect l="7030" t="57081" r="4676" b="10575"/>
          <a:stretch/>
        </p:blipFill>
        <p:spPr>
          <a:xfrm>
            <a:off x="6998182" y="2159053"/>
            <a:ext cx="1957777" cy="667280"/>
          </a:xfrm>
          <a:prstGeom prst="rect">
            <a:avLst/>
          </a:prstGeom>
        </p:spPr>
      </p:pic>
      <p:pic>
        <p:nvPicPr>
          <p:cNvPr id="49" name="Picture 48"/>
          <p:cNvPicPr>
            <a:picLocks noChangeAspect="1"/>
          </p:cNvPicPr>
          <p:nvPr/>
        </p:nvPicPr>
        <p:blipFill rotWithShape="1">
          <a:blip r:embed="rId17" cstate="email">
            <a:extLst>
              <a:ext uri="{28A0092B-C50C-407E-A947-70E740481C1C}">
                <a14:useLocalDpi xmlns:a14="http://schemas.microsoft.com/office/drawing/2010/main" val="0"/>
              </a:ext>
            </a:extLst>
          </a:blip>
          <a:srcRect l="6281" t="57081" r="5287" b="9941"/>
          <a:stretch/>
        </p:blipFill>
        <p:spPr>
          <a:xfrm>
            <a:off x="4902862" y="2177583"/>
            <a:ext cx="1941743" cy="648751"/>
          </a:xfrm>
          <a:prstGeom prst="rect">
            <a:avLst/>
          </a:prstGeom>
        </p:spPr>
      </p:pic>
      <p:pic>
        <p:nvPicPr>
          <p:cNvPr id="51" name="Picture 50"/>
          <p:cNvPicPr>
            <a:picLocks noChangeAspect="1"/>
          </p:cNvPicPr>
          <p:nvPr/>
        </p:nvPicPr>
        <p:blipFill rotWithShape="1">
          <a:blip r:embed="rId18" cstate="email">
            <a:extLst>
              <a:ext uri="{28A0092B-C50C-407E-A947-70E740481C1C}">
                <a14:useLocalDpi xmlns:a14="http://schemas.microsoft.com/office/drawing/2010/main" val="0"/>
              </a:ext>
            </a:extLst>
          </a:blip>
          <a:srcRect l="7632" t="57081" r="5288" b="10575"/>
          <a:stretch/>
        </p:blipFill>
        <p:spPr>
          <a:xfrm>
            <a:off x="2957037" y="2170395"/>
            <a:ext cx="1898186" cy="630324"/>
          </a:xfrm>
          <a:prstGeom prst="rect">
            <a:avLst/>
          </a:prstGeom>
        </p:spPr>
      </p:pic>
      <p:pic>
        <p:nvPicPr>
          <p:cNvPr id="53" name="Picture 52"/>
          <p:cNvPicPr>
            <a:picLocks noChangeAspect="1"/>
          </p:cNvPicPr>
          <p:nvPr/>
        </p:nvPicPr>
        <p:blipFill rotWithShape="1">
          <a:blip r:embed="rId19" cstate="email">
            <a:extLst>
              <a:ext uri="{28A0092B-C50C-407E-A947-70E740481C1C}">
                <a14:useLocalDpi xmlns:a14="http://schemas.microsoft.com/office/drawing/2010/main" val="0"/>
              </a:ext>
            </a:extLst>
          </a:blip>
          <a:srcRect l="5387" t="57705" r="4387" b="9951"/>
          <a:stretch/>
        </p:blipFill>
        <p:spPr>
          <a:xfrm>
            <a:off x="2894743" y="4349923"/>
            <a:ext cx="1912412" cy="626129"/>
          </a:xfrm>
          <a:prstGeom prst="rect">
            <a:avLst/>
          </a:prstGeom>
        </p:spPr>
      </p:pic>
      <p:pic>
        <p:nvPicPr>
          <p:cNvPr id="54" name="Picture 53"/>
          <p:cNvPicPr>
            <a:picLocks noChangeAspect="1"/>
          </p:cNvPicPr>
          <p:nvPr/>
        </p:nvPicPr>
        <p:blipFill rotWithShape="1">
          <a:blip r:embed="rId20" cstate="email">
            <a:extLst>
              <a:ext uri="{28A0092B-C50C-407E-A947-70E740481C1C}">
                <a14:useLocalDpi xmlns:a14="http://schemas.microsoft.com/office/drawing/2010/main" val="0"/>
              </a:ext>
            </a:extLst>
          </a:blip>
          <a:srcRect l="6281" t="57081" r="6185" b="9941"/>
          <a:stretch/>
        </p:blipFill>
        <p:spPr>
          <a:xfrm>
            <a:off x="4961990" y="4273270"/>
            <a:ext cx="1880154" cy="741566"/>
          </a:xfrm>
          <a:prstGeom prst="rect">
            <a:avLst/>
          </a:prstGeom>
        </p:spPr>
      </p:pic>
      <p:pic>
        <p:nvPicPr>
          <p:cNvPr id="56" name="Picture 55"/>
          <p:cNvPicPr>
            <a:picLocks noChangeAspect="1"/>
          </p:cNvPicPr>
          <p:nvPr/>
        </p:nvPicPr>
        <p:blipFill rotWithShape="1">
          <a:blip r:embed="rId21" cstate="email">
            <a:extLst>
              <a:ext uri="{28A0092B-C50C-407E-A947-70E740481C1C}">
                <a14:useLocalDpi xmlns:a14="http://schemas.microsoft.com/office/drawing/2010/main" val="0"/>
              </a:ext>
            </a:extLst>
          </a:blip>
          <a:srcRect l="6234" t="57705" r="4439" b="9317"/>
          <a:stretch/>
        </p:blipFill>
        <p:spPr>
          <a:xfrm>
            <a:off x="6998182" y="4333671"/>
            <a:ext cx="2031239" cy="708555"/>
          </a:xfrm>
          <a:prstGeom prst="rect">
            <a:avLst/>
          </a:prstGeom>
        </p:spPr>
      </p:pic>
      <p:pic>
        <p:nvPicPr>
          <p:cNvPr id="59" name="Picture 58"/>
          <p:cNvPicPr>
            <a:picLocks noChangeAspect="1"/>
          </p:cNvPicPr>
          <p:nvPr/>
        </p:nvPicPr>
        <p:blipFill rotWithShape="1">
          <a:blip r:embed="rId22" cstate="email">
            <a:extLst>
              <a:ext uri="{28A0092B-C50C-407E-A947-70E740481C1C}">
                <a14:useLocalDpi xmlns:a14="http://schemas.microsoft.com/office/drawing/2010/main" val="0"/>
              </a:ext>
            </a:extLst>
          </a:blip>
          <a:srcRect l="6280" t="57705" r="5287" b="9317"/>
          <a:stretch/>
        </p:blipFill>
        <p:spPr>
          <a:xfrm>
            <a:off x="4911283" y="3618214"/>
            <a:ext cx="1953584" cy="682079"/>
          </a:xfrm>
          <a:prstGeom prst="rect">
            <a:avLst/>
          </a:prstGeom>
        </p:spPr>
      </p:pic>
      <p:pic>
        <p:nvPicPr>
          <p:cNvPr id="62" name="Picture 61"/>
          <p:cNvPicPr>
            <a:picLocks noChangeAspect="1"/>
          </p:cNvPicPr>
          <p:nvPr/>
        </p:nvPicPr>
        <p:blipFill rotWithShape="1">
          <a:blip r:embed="rId23" cstate="email">
            <a:extLst>
              <a:ext uri="{28A0092B-C50C-407E-A947-70E740481C1C}">
                <a14:useLocalDpi xmlns:a14="http://schemas.microsoft.com/office/drawing/2010/main" val="0"/>
              </a:ext>
            </a:extLst>
          </a:blip>
          <a:srcRect l="6733" t="57705" r="5286" b="9317"/>
          <a:stretch/>
        </p:blipFill>
        <p:spPr>
          <a:xfrm>
            <a:off x="4972915" y="5062689"/>
            <a:ext cx="1898384" cy="628850"/>
          </a:xfrm>
          <a:prstGeom prst="rect">
            <a:avLst/>
          </a:prstGeom>
        </p:spPr>
      </p:pic>
      <p:pic>
        <p:nvPicPr>
          <p:cNvPr id="65" name="Picture 64"/>
          <p:cNvPicPr>
            <a:picLocks noChangeAspect="1"/>
          </p:cNvPicPr>
          <p:nvPr/>
        </p:nvPicPr>
        <p:blipFill rotWithShape="1">
          <a:blip r:embed="rId24" cstate="email">
            <a:extLst>
              <a:ext uri="{28A0092B-C50C-407E-A947-70E740481C1C}">
                <a14:useLocalDpi xmlns:a14="http://schemas.microsoft.com/office/drawing/2010/main" val="0"/>
              </a:ext>
            </a:extLst>
          </a:blip>
          <a:srcRect l="5677" t="57081" r="5579" b="8673"/>
          <a:stretch/>
        </p:blipFill>
        <p:spPr>
          <a:xfrm>
            <a:off x="2866060" y="3635321"/>
            <a:ext cx="1934632" cy="664482"/>
          </a:xfrm>
          <a:prstGeom prst="rect">
            <a:avLst/>
          </a:prstGeom>
        </p:spPr>
      </p:pic>
      <p:pic>
        <p:nvPicPr>
          <p:cNvPr id="66" name="Picture 65"/>
          <p:cNvPicPr>
            <a:picLocks noChangeAspect="1"/>
          </p:cNvPicPr>
          <p:nvPr/>
        </p:nvPicPr>
        <p:blipFill rotWithShape="1">
          <a:blip r:embed="rId25" cstate="email">
            <a:extLst>
              <a:ext uri="{28A0092B-C50C-407E-A947-70E740481C1C}">
                <a14:useLocalDpi xmlns:a14="http://schemas.microsoft.com/office/drawing/2010/main" val="0"/>
              </a:ext>
            </a:extLst>
          </a:blip>
          <a:srcRect l="6905" t="57081" r="5113" b="9941"/>
          <a:stretch/>
        </p:blipFill>
        <p:spPr>
          <a:xfrm>
            <a:off x="7026166" y="3618213"/>
            <a:ext cx="2003255" cy="640461"/>
          </a:xfrm>
          <a:prstGeom prst="rect">
            <a:avLst/>
          </a:prstGeom>
        </p:spPr>
      </p:pic>
      <p:pic>
        <p:nvPicPr>
          <p:cNvPr id="67" name="Picture 66"/>
          <p:cNvPicPr>
            <a:picLocks noChangeAspect="1"/>
          </p:cNvPicPr>
          <p:nvPr/>
        </p:nvPicPr>
        <p:blipFill rotWithShape="1">
          <a:blip r:embed="rId26" cstate="email">
            <a:extLst>
              <a:ext uri="{28A0092B-C50C-407E-A947-70E740481C1C}">
                <a14:useLocalDpi xmlns:a14="http://schemas.microsoft.com/office/drawing/2010/main" val="0"/>
              </a:ext>
            </a:extLst>
          </a:blip>
          <a:srcRect l="6684" t="58346" r="4887" b="9318"/>
          <a:stretch/>
        </p:blipFill>
        <p:spPr>
          <a:xfrm>
            <a:off x="2909737" y="5093345"/>
            <a:ext cx="1949336" cy="615552"/>
          </a:xfrm>
          <a:prstGeom prst="rect">
            <a:avLst/>
          </a:prstGeom>
        </p:spPr>
      </p:pic>
      <p:pic>
        <p:nvPicPr>
          <p:cNvPr id="68" name="Picture 67"/>
          <p:cNvPicPr>
            <a:picLocks noChangeAspect="1"/>
          </p:cNvPicPr>
          <p:nvPr/>
        </p:nvPicPr>
        <p:blipFill rotWithShape="1">
          <a:blip r:embed="rId27" cstate="email">
            <a:extLst>
              <a:ext uri="{28A0092B-C50C-407E-A947-70E740481C1C}">
                <a14:useLocalDpi xmlns:a14="http://schemas.microsoft.com/office/drawing/2010/main" val="0"/>
              </a:ext>
            </a:extLst>
          </a:blip>
          <a:srcRect l="4037" t="57081" r="5734" b="9307"/>
          <a:stretch/>
        </p:blipFill>
        <p:spPr>
          <a:xfrm>
            <a:off x="7007067" y="5107531"/>
            <a:ext cx="2041453" cy="669887"/>
          </a:xfrm>
          <a:prstGeom prst="rect">
            <a:avLst/>
          </a:prstGeom>
        </p:spPr>
      </p:pic>
    </p:spTree>
    <p:extLst>
      <p:ext uri="{BB962C8B-B14F-4D97-AF65-F5344CB8AC3E}">
        <p14:creationId xmlns:p14="http://schemas.microsoft.com/office/powerpoint/2010/main" val="294691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9904" y="176451"/>
            <a:ext cx="7772400" cy="1470025"/>
          </a:xfrm>
        </p:spPr>
        <p:txBody>
          <a:bodyPr/>
          <a:lstStyle/>
          <a:p>
            <a:r>
              <a:rPr lang="en-GB" dirty="0" smtClean="0"/>
              <a:t>Tropical Cyclone Pam case study</a:t>
            </a:r>
            <a:endParaRPr lang="en-GB" dirty="0"/>
          </a:p>
        </p:txBody>
      </p:sp>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t="23787" b="6715"/>
          <a:stretch/>
        </p:blipFill>
        <p:spPr>
          <a:xfrm>
            <a:off x="221776" y="3118405"/>
            <a:ext cx="4385910" cy="2157743"/>
          </a:xfrm>
          <a:prstGeom prst="rect">
            <a:avLst/>
          </a:prstGeom>
        </p:spPr>
      </p:pic>
      <p:pic>
        <p:nvPicPr>
          <p:cNvPr id="5" name="Picture 4"/>
          <p:cNvPicPr>
            <a:picLocks noChangeAspect="1"/>
          </p:cNvPicPr>
          <p:nvPr/>
        </p:nvPicPr>
        <p:blipFill rotWithShape="1">
          <a:blip r:embed="rId4" cstate="email">
            <a:extLst>
              <a:ext uri="{28A0092B-C50C-407E-A947-70E740481C1C}">
                <a14:useLocalDpi xmlns:a14="http://schemas.microsoft.com/office/drawing/2010/main" val="0"/>
              </a:ext>
            </a:extLst>
          </a:blip>
          <a:srcRect t="21144" b="8365"/>
          <a:stretch/>
        </p:blipFill>
        <p:spPr>
          <a:xfrm>
            <a:off x="4607685" y="2986310"/>
            <a:ext cx="4536315" cy="2160000"/>
          </a:xfrm>
          <a:prstGeom prst="rect">
            <a:avLst/>
          </a:prstGeom>
        </p:spPr>
      </p:pic>
      <p:sp>
        <p:nvSpPr>
          <p:cNvPr id="6" name="TextBox 5"/>
          <p:cNvSpPr txBox="1"/>
          <p:nvPr/>
        </p:nvSpPr>
        <p:spPr>
          <a:xfrm>
            <a:off x="1924333" y="1143704"/>
            <a:ext cx="5663543" cy="1107996"/>
          </a:xfrm>
          <a:prstGeom prst="rect">
            <a:avLst/>
          </a:prstGeom>
          <a:noFill/>
        </p:spPr>
        <p:txBody>
          <a:bodyPr wrap="square" rtlCol="0">
            <a:spAutoFit/>
          </a:bodyPr>
          <a:lstStyle/>
          <a:p>
            <a:pPr algn="ctr"/>
            <a:r>
              <a:rPr lang="en-GB" b="0" dirty="0" smtClean="0">
                <a:solidFill>
                  <a:schemeClr val="tx1"/>
                </a:solidFill>
              </a:rPr>
              <a:t>Multi-model prediction of TC strike probability anomalies- 9-15 March 2015</a:t>
            </a:r>
          </a:p>
          <a:p>
            <a:pPr algn="ctr"/>
            <a:r>
              <a:rPr lang="en-GB" sz="1800" b="0" dirty="0" smtClean="0">
                <a:solidFill>
                  <a:schemeClr val="tx1"/>
                </a:solidFill>
              </a:rPr>
              <a:t>(NCEP/ECMWF/BoM/JMA/CMA)</a:t>
            </a:r>
            <a:endParaRPr lang="en-GB" sz="1800" b="0" dirty="0">
              <a:solidFill>
                <a:schemeClr val="tx1"/>
              </a:solidFill>
            </a:endParaRPr>
          </a:p>
        </p:txBody>
      </p:sp>
      <p:sp>
        <p:nvSpPr>
          <p:cNvPr id="7" name="TextBox 6"/>
          <p:cNvSpPr txBox="1"/>
          <p:nvPr/>
        </p:nvSpPr>
        <p:spPr>
          <a:xfrm>
            <a:off x="610737" y="2397164"/>
            <a:ext cx="4380931" cy="461665"/>
          </a:xfrm>
          <a:prstGeom prst="rect">
            <a:avLst/>
          </a:prstGeom>
          <a:noFill/>
        </p:spPr>
        <p:txBody>
          <a:bodyPr wrap="square" rtlCol="0">
            <a:spAutoFit/>
          </a:bodyPr>
          <a:lstStyle/>
          <a:p>
            <a:r>
              <a:rPr lang="en-GB" b="0" dirty="0" smtClean="0">
                <a:solidFill>
                  <a:schemeClr val="tx2"/>
                </a:solidFill>
              </a:rPr>
              <a:t>2015/02/19 day 19-25</a:t>
            </a:r>
            <a:endParaRPr lang="en-GB" b="0" dirty="0">
              <a:solidFill>
                <a:schemeClr val="tx2"/>
              </a:solidFill>
            </a:endParaRPr>
          </a:p>
        </p:txBody>
      </p:sp>
      <p:sp>
        <p:nvSpPr>
          <p:cNvPr id="8" name="TextBox 7"/>
          <p:cNvSpPr txBox="1"/>
          <p:nvPr/>
        </p:nvSpPr>
        <p:spPr>
          <a:xfrm>
            <a:off x="5380629" y="2382896"/>
            <a:ext cx="4380931" cy="461665"/>
          </a:xfrm>
          <a:prstGeom prst="rect">
            <a:avLst/>
          </a:prstGeom>
          <a:noFill/>
        </p:spPr>
        <p:txBody>
          <a:bodyPr wrap="square" rtlCol="0">
            <a:spAutoFit/>
          </a:bodyPr>
          <a:lstStyle/>
          <a:p>
            <a:r>
              <a:rPr lang="en-GB" b="0" dirty="0" smtClean="0">
                <a:solidFill>
                  <a:schemeClr val="tx2"/>
                </a:solidFill>
              </a:rPr>
              <a:t>2015/02/26 day 12-18</a:t>
            </a:r>
            <a:endParaRPr lang="en-GB" b="0" dirty="0">
              <a:solidFill>
                <a:schemeClr val="tx2"/>
              </a:solidFill>
            </a:endParaRPr>
          </a:p>
        </p:txBody>
      </p:sp>
    </p:spTree>
    <p:extLst>
      <p:ext uri="{BB962C8B-B14F-4D97-AF65-F5344CB8AC3E}">
        <p14:creationId xmlns:p14="http://schemas.microsoft.com/office/powerpoint/2010/main" val="384429415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767862" y="279400"/>
            <a:ext cx="8376138" cy="609600"/>
          </a:xfrm>
        </p:spPr>
        <p:txBody>
          <a:bodyPr/>
          <a:lstStyle/>
          <a:p>
            <a:r>
              <a:rPr lang="en-GB" i="1" dirty="0" smtClean="0"/>
              <a:t>Conclusion</a:t>
            </a:r>
            <a:r>
              <a:rPr lang="en-GB" dirty="0" smtClean="0"/>
              <a:t/>
            </a:r>
            <a:br>
              <a:rPr lang="en-GB" dirty="0" smtClean="0"/>
            </a:br>
            <a:endParaRPr lang="en-GB" dirty="0" smtClean="0"/>
          </a:p>
        </p:txBody>
      </p:sp>
      <p:sp>
        <p:nvSpPr>
          <p:cNvPr id="45059" name="Rectangle 3"/>
          <p:cNvSpPr>
            <a:spLocks noGrp="1" noChangeArrowheads="1"/>
          </p:cNvSpPr>
          <p:nvPr>
            <p:ph type="body" idx="1"/>
          </p:nvPr>
        </p:nvSpPr>
        <p:spPr>
          <a:xfrm>
            <a:off x="0" y="294640"/>
            <a:ext cx="8847992" cy="5373687"/>
          </a:xfrm>
        </p:spPr>
        <p:txBody>
          <a:bodyPr/>
          <a:lstStyle/>
          <a:p>
            <a:endParaRPr lang="en-GB" dirty="0" smtClean="0"/>
          </a:p>
          <a:p>
            <a:pPr>
              <a:buClr>
                <a:schemeClr val="tx1"/>
              </a:buClr>
            </a:pPr>
            <a:r>
              <a:rPr lang="en-GB" sz="2000" dirty="0" smtClean="0"/>
              <a:t> </a:t>
            </a:r>
            <a:r>
              <a:rPr lang="en-GB" sz="2000" dirty="0" smtClean="0">
                <a:solidFill>
                  <a:schemeClr val="tx1"/>
                </a:solidFill>
              </a:rPr>
              <a:t>SSTs, Soil moisture, stratospheric initial conditions and MJO are sources of predictability at the intra-seasonal time scale.  The MJO has a significant impact on the forecast skill scores beyond day 20. </a:t>
            </a:r>
          </a:p>
          <a:p>
            <a:pPr>
              <a:buClr>
                <a:schemeClr val="tx1"/>
              </a:buClr>
            </a:pPr>
            <a:endParaRPr lang="en-GB" sz="2000" dirty="0" smtClean="0">
              <a:solidFill>
                <a:schemeClr val="tx1"/>
              </a:solidFill>
            </a:endParaRPr>
          </a:p>
          <a:p>
            <a:pPr>
              <a:buClr>
                <a:schemeClr val="tx1"/>
              </a:buClr>
            </a:pPr>
            <a:r>
              <a:rPr lang="en-GB" sz="2000" dirty="0" smtClean="0">
                <a:solidFill>
                  <a:schemeClr val="tx1"/>
                </a:solidFill>
              </a:rPr>
              <a:t>The monthly forecasting system produces forecasts for days 12-18 that are generally better than climatology and persistence of day 5-11. Beyond day 20,  the monthly forecast is marginally skilful. For some applications and some regions, these forecasts could however be of some interest. </a:t>
            </a:r>
          </a:p>
          <a:p>
            <a:pPr marL="0" indent="0">
              <a:buClr>
                <a:schemeClr val="tx1"/>
              </a:buClr>
              <a:buNone/>
            </a:pPr>
            <a:endParaRPr lang="en-GB" sz="2000" dirty="0" smtClean="0">
              <a:solidFill>
                <a:schemeClr val="tx1"/>
              </a:solidFill>
            </a:endParaRPr>
          </a:p>
          <a:p>
            <a:pPr marL="0" indent="0">
              <a:buClr>
                <a:schemeClr val="tx1"/>
              </a:buClr>
              <a:buNone/>
            </a:pPr>
            <a:endParaRPr lang="en-GB" sz="2000" dirty="0" smtClean="0">
              <a:solidFill>
                <a:schemeClr val="tx1"/>
              </a:solidFill>
            </a:endParaRPr>
          </a:p>
          <a:p>
            <a:pPr>
              <a:buClr>
                <a:schemeClr val="tx1"/>
              </a:buClr>
            </a:pPr>
            <a:r>
              <a:rPr lang="en-GB" sz="2000" dirty="0" smtClean="0">
                <a:solidFill>
                  <a:schemeClr val="tx1"/>
                </a:solidFill>
              </a:rPr>
              <a:t>There has been a clear improvement in the monthly forecast skill scores since 2002. This improvement is likely to be related to improved </a:t>
            </a:r>
            <a:r>
              <a:rPr lang="en-GB" sz="2000" dirty="0" smtClean="0">
                <a:solidFill>
                  <a:schemeClr val="tx1"/>
                </a:solidFill>
              </a:rPr>
              <a:t>prediction </a:t>
            </a:r>
            <a:r>
              <a:rPr lang="en-GB" sz="2000" dirty="0" smtClean="0">
                <a:solidFill>
                  <a:schemeClr val="tx1"/>
                </a:solidFill>
              </a:rPr>
              <a:t>in the Tropics and  most especially improved MJO prediction</a:t>
            </a:r>
            <a:r>
              <a:rPr lang="en-GB" sz="2000" dirty="0" smtClean="0">
                <a:solidFill>
                  <a:schemeClr val="tx1"/>
                </a:solidFill>
              </a:rPr>
              <a:t>.</a:t>
            </a:r>
          </a:p>
          <a:p>
            <a:pPr>
              <a:buClr>
                <a:schemeClr val="tx1"/>
              </a:buClr>
            </a:pPr>
            <a:endParaRPr lang="en-GB" sz="2000" dirty="0">
              <a:solidFill>
                <a:schemeClr val="tx1"/>
              </a:solidFill>
            </a:endParaRPr>
          </a:p>
          <a:p>
            <a:pPr marL="0" indent="0">
              <a:buClr>
                <a:schemeClr val="tx1"/>
              </a:buClr>
              <a:buNone/>
            </a:pPr>
            <a:endParaRPr lang="en-GB" sz="2000" dirty="0" smtClean="0">
              <a:solidFill>
                <a:schemeClr val="tx1"/>
              </a:solidFill>
            </a:endParaRPr>
          </a:p>
          <a:p>
            <a:pPr>
              <a:buClr>
                <a:schemeClr val="tx1"/>
              </a:buClr>
            </a:pPr>
            <a:r>
              <a:rPr lang="en-GB" sz="2000" dirty="0" smtClean="0">
                <a:solidFill>
                  <a:schemeClr val="tx1"/>
                </a:solidFill>
              </a:rPr>
              <a:t>S2S database is now available. It is an important tool to better identify model’s sources of predictability and teleconnections.</a:t>
            </a:r>
            <a:endParaRPr lang="en-GB" sz="2000" dirty="0" smtClean="0">
              <a:solidFill>
                <a:schemeClr val="tx1"/>
              </a:solidFill>
            </a:endParaRPr>
          </a:p>
          <a:p>
            <a:endParaRPr lang="en-GB" dirty="0" smtClean="0"/>
          </a:p>
          <a:p>
            <a:pPr marL="0" indent="0">
              <a:buNone/>
            </a:pPr>
            <a:endParaRPr lang="en-GB" dirty="0" smtClean="0"/>
          </a:p>
          <a:p>
            <a:endParaRPr lang="en-GB" dirty="0" smtClean="0"/>
          </a:p>
          <a:p>
            <a:pPr>
              <a:lnSpc>
                <a:spcPct val="100000"/>
              </a:lnSpc>
              <a:spcAft>
                <a:spcPct val="0"/>
              </a:spcAft>
              <a:buClrTx/>
              <a:buFontTx/>
              <a:buNone/>
            </a:pPr>
            <a:endParaRPr lang="en-GB" dirty="0" smtClean="0"/>
          </a:p>
          <a:p>
            <a:pPr>
              <a:lnSpc>
                <a:spcPct val="100000"/>
              </a:lnSpc>
              <a:spcAft>
                <a:spcPct val="0"/>
              </a:spcAft>
              <a:buClrTx/>
              <a:buFontTx/>
              <a:buNone/>
            </a:pPr>
            <a:endParaRPr lang="en-GB" dirty="0" smtClean="0"/>
          </a:p>
        </p:txBody>
      </p:sp>
    </p:spTree>
    <p:extLst>
      <p:ext uri="{BB962C8B-B14F-4D97-AF65-F5344CB8AC3E}">
        <p14:creationId xmlns:p14="http://schemas.microsoft.com/office/powerpoint/2010/main" val="39481922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33451" y="188914"/>
            <a:ext cx="10200543" cy="561975"/>
          </a:xfrm>
        </p:spPr>
        <p:txBody>
          <a:bodyPr/>
          <a:lstStyle/>
          <a:p>
            <a:pPr eaLnBrk="1" hangingPunct="1"/>
            <a:r>
              <a:rPr lang="en-US" sz="2400" b="0" dirty="0" smtClean="0">
                <a:ea typeface="ＭＳ Ｐゴシック" pitchFamily="34" charset="-128"/>
              </a:rPr>
              <a:t>Use of sub-seasonal forecasts in applications</a:t>
            </a:r>
          </a:p>
        </p:txBody>
      </p:sp>
      <p:sp>
        <p:nvSpPr>
          <p:cNvPr id="7171" name="Rectangle 3"/>
          <p:cNvSpPr>
            <a:spLocks noGrp="1" noChangeArrowheads="1"/>
          </p:cNvSpPr>
          <p:nvPr>
            <p:ph type="body" idx="1"/>
          </p:nvPr>
        </p:nvSpPr>
        <p:spPr>
          <a:xfrm>
            <a:off x="0" y="776289"/>
            <a:ext cx="8847992" cy="5373688"/>
          </a:xfrm>
        </p:spPr>
        <p:txBody>
          <a:bodyPr/>
          <a:lstStyle/>
          <a:p>
            <a:pPr marL="0" indent="0" eaLnBrk="1" hangingPunct="1">
              <a:buClrTx/>
              <a:buFontTx/>
              <a:buNone/>
            </a:pPr>
            <a:r>
              <a:rPr lang="en-US" sz="2400" dirty="0" smtClean="0">
                <a:solidFill>
                  <a:schemeClr val="tx1"/>
                </a:solidFill>
                <a:ea typeface="ＭＳ Ｐゴシック" pitchFamily="34" charset="-128"/>
              </a:rPr>
              <a:t>Growing, and urgent, requirement for the employment of sub-seasonal predictions for a wide range of societal and economic applications which include:</a:t>
            </a:r>
          </a:p>
          <a:p>
            <a:pPr marL="0" indent="0" eaLnBrk="1" hangingPunct="1">
              <a:buClrTx/>
              <a:buFontTx/>
              <a:buNone/>
            </a:pPr>
            <a:endParaRPr lang="en-US" sz="2400" dirty="0" smtClean="0">
              <a:solidFill>
                <a:schemeClr val="tx1"/>
              </a:solidFill>
              <a:ea typeface="ＭＳ Ｐゴシック" pitchFamily="34" charset="-128"/>
            </a:endParaRPr>
          </a:p>
          <a:p>
            <a:pPr eaLnBrk="1" hangingPunct="1">
              <a:buClrTx/>
              <a:buFont typeface="Arial" pitchFamily="34" charset="0"/>
              <a:buChar char="•"/>
            </a:pPr>
            <a:r>
              <a:rPr lang="en-US" sz="2400" dirty="0" smtClean="0">
                <a:solidFill>
                  <a:schemeClr val="tx1"/>
                </a:solidFill>
                <a:ea typeface="ＭＳ Ｐゴシック" pitchFamily="34" charset="-128"/>
              </a:rPr>
              <a:t> Warnings of the likelihood of severe high impact weather (droughts, flooding, wind storms etc.) to help protect life and property </a:t>
            </a:r>
          </a:p>
          <a:p>
            <a:pPr eaLnBrk="1" hangingPunct="1">
              <a:buClrTx/>
              <a:buFont typeface="Arial" pitchFamily="34" charset="0"/>
              <a:buChar char="•"/>
            </a:pPr>
            <a:r>
              <a:rPr lang="en-US" sz="2400" dirty="0" smtClean="0">
                <a:solidFill>
                  <a:schemeClr val="tx1"/>
                </a:solidFill>
                <a:ea typeface="ＭＳ Ｐゴシック" pitchFamily="34" charset="-128"/>
              </a:rPr>
              <a:t> Humanitarian Planning and Response to disasters </a:t>
            </a:r>
          </a:p>
          <a:p>
            <a:pPr eaLnBrk="1" hangingPunct="1">
              <a:buClrTx/>
              <a:buFont typeface="Arial" pitchFamily="34" charset="0"/>
              <a:buChar char="•"/>
            </a:pPr>
            <a:r>
              <a:rPr lang="en-US" sz="2400" dirty="0" smtClean="0">
                <a:solidFill>
                  <a:schemeClr val="tx1"/>
                </a:solidFill>
                <a:ea typeface="ＭＳ Ｐゴシック" pitchFamily="34" charset="-128"/>
              </a:rPr>
              <a:t> Agriculture particularly in developing countries — e.g. wheat and rice production </a:t>
            </a:r>
          </a:p>
          <a:p>
            <a:pPr eaLnBrk="1" hangingPunct="1">
              <a:buClrTx/>
              <a:buFont typeface="Arial" pitchFamily="34" charset="0"/>
              <a:buChar char="•"/>
            </a:pPr>
            <a:r>
              <a:rPr lang="en-US" sz="2400" dirty="0" smtClean="0">
                <a:solidFill>
                  <a:schemeClr val="tx1"/>
                </a:solidFill>
                <a:ea typeface="ＭＳ Ｐゴシック" pitchFamily="34" charset="-128"/>
              </a:rPr>
              <a:t> Disease planning/control — e.g. malaria, dengue and meningitis</a:t>
            </a:r>
          </a:p>
          <a:p>
            <a:pPr eaLnBrk="1" hangingPunct="1">
              <a:buClrTx/>
              <a:buFont typeface="Arial" pitchFamily="34" charset="0"/>
              <a:buChar char="•"/>
            </a:pPr>
            <a:r>
              <a:rPr lang="en-US" sz="2400" dirty="0" smtClean="0">
                <a:solidFill>
                  <a:schemeClr val="tx1"/>
                </a:solidFill>
                <a:ea typeface="ＭＳ Ｐゴシック" pitchFamily="34" charset="-128"/>
              </a:rPr>
              <a:t> River-flow — for flood prediction, hydroelectric power generation and reservoir management for example </a:t>
            </a:r>
          </a:p>
        </p:txBody>
      </p:sp>
    </p:spTree>
    <p:extLst>
      <p:ext uri="{BB962C8B-B14F-4D97-AF65-F5344CB8AC3E}">
        <p14:creationId xmlns:p14="http://schemas.microsoft.com/office/powerpoint/2010/main" val="421629074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1"/>
          <p:cNvSpPr>
            <a:spLocks noChangeShapeType="1"/>
          </p:cNvSpPr>
          <p:nvPr/>
        </p:nvSpPr>
        <p:spPr bwMode="auto">
          <a:xfrm>
            <a:off x="457200" y="1384300"/>
            <a:ext cx="82296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GB"/>
          </a:p>
        </p:txBody>
      </p:sp>
      <p:pic>
        <p:nvPicPr>
          <p:cNvPr id="1024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7782" y="1628775"/>
            <a:ext cx="7263911" cy="411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0244" name="Rectangle 3"/>
          <p:cNvSpPr>
            <a:spLocks noGrp="1" noChangeArrowheads="1"/>
          </p:cNvSpPr>
          <p:nvPr>
            <p:ph type="title"/>
          </p:nvPr>
        </p:nvSpPr>
        <p:spPr>
          <a:xfrm>
            <a:off x="159361" y="265113"/>
            <a:ext cx="8429625" cy="647700"/>
          </a:xfrm>
        </p:spPr>
        <p:txBody>
          <a:bodyPr/>
          <a:lstStyle/>
          <a:p>
            <a:r>
              <a:rPr lang="en-US" altLang="en-US" sz="2800" b="0" dirty="0" smtClean="0">
                <a:ea typeface="ＭＳ Ｐゴシック" pitchFamily="34" charset="-128"/>
              </a:rPr>
              <a:t>Opportunity to use information on </a:t>
            </a:r>
            <a:br>
              <a:rPr lang="en-US" altLang="en-US" sz="2800" b="0" dirty="0" smtClean="0">
                <a:ea typeface="ＭＳ Ｐゴシック" pitchFamily="34" charset="-128"/>
              </a:rPr>
            </a:br>
            <a:r>
              <a:rPr lang="en-US" altLang="en-US" sz="2800" b="0" i="1" dirty="0" smtClean="0">
                <a:ea typeface="ＭＳ Ｐゴシック" pitchFamily="34" charset="-128"/>
              </a:rPr>
              <a:t>multiple</a:t>
            </a:r>
            <a:r>
              <a:rPr lang="en-US" altLang="en-US" sz="2800" b="0" dirty="0" smtClean="0">
                <a:ea typeface="ＭＳ Ｐゴシック" pitchFamily="34" charset="-128"/>
              </a:rPr>
              <a:t> time scales</a:t>
            </a:r>
          </a:p>
        </p:txBody>
      </p:sp>
      <p:sp>
        <p:nvSpPr>
          <p:cNvPr id="10245" name="Rectangle 4"/>
          <p:cNvSpPr>
            <a:spLocks/>
          </p:cNvSpPr>
          <p:nvPr/>
        </p:nvSpPr>
        <p:spPr bwMode="auto">
          <a:xfrm>
            <a:off x="1871297" y="5815013"/>
            <a:ext cx="5005754"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b"/>
          <a:lstStyle>
            <a:lvl1pPr>
              <a:defRPr sz="2400" b="1">
                <a:solidFill>
                  <a:schemeClr val="tx1"/>
                </a:solidFill>
                <a:latin typeface="Verdana" pitchFamily="34" charset="0"/>
                <a:ea typeface="ＭＳ Ｐゴシック" pitchFamily="34" charset="-128"/>
              </a:defRPr>
            </a:lvl1pPr>
            <a:lvl2pPr marL="742950" indent="-285750">
              <a:defRPr sz="2400" b="1">
                <a:solidFill>
                  <a:schemeClr val="tx1"/>
                </a:solidFill>
                <a:latin typeface="Verdana" pitchFamily="34" charset="0"/>
                <a:ea typeface="ＭＳ Ｐゴシック" pitchFamily="34" charset="-128"/>
              </a:defRPr>
            </a:lvl2pPr>
            <a:lvl3pPr marL="1143000" indent="-228600">
              <a:defRPr sz="2400" b="1">
                <a:solidFill>
                  <a:schemeClr val="tx1"/>
                </a:solidFill>
                <a:latin typeface="Verdana" pitchFamily="34" charset="0"/>
                <a:ea typeface="ＭＳ Ｐゴシック" pitchFamily="34" charset="-128"/>
              </a:defRPr>
            </a:lvl3pPr>
            <a:lvl4pPr marL="1600200" indent="-228600">
              <a:defRPr sz="2400" b="1">
                <a:solidFill>
                  <a:schemeClr val="tx1"/>
                </a:solidFill>
                <a:latin typeface="Verdana" pitchFamily="34" charset="0"/>
                <a:ea typeface="ＭＳ Ｐゴシック" pitchFamily="34" charset="-128"/>
              </a:defRPr>
            </a:lvl4pPr>
            <a:lvl5pPr marL="2057400" indent="-228600">
              <a:defRPr sz="2400" b="1">
                <a:solidFill>
                  <a:schemeClr val="tx1"/>
                </a:solidFill>
                <a:latin typeface="Verdana" pitchFamily="34" charset="0"/>
                <a:ea typeface="ＭＳ Ｐゴシック" pitchFamily="34" charset="-128"/>
              </a:defRPr>
            </a:lvl5pPr>
            <a:lvl6pPr marL="2514600" indent="-228600" algn="ctr" eaLnBrk="0" fontAlgn="base" hangingPunct="0">
              <a:spcBef>
                <a:spcPct val="0"/>
              </a:spcBef>
              <a:spcAft>
                <a:spcPct val="0"/>
              </a:spcAft>
              <a:defRPr sz="2400" b="1">
                <a:solidFill>
                  <a:schemeClr val="tx1"/>
                </a:solidFill>
                <a:latin typeface="Verdana" pitchFamily="34" charset="0"/>
                <a:ea typeface="ＭＳ Ｐゴシック" pitchFamily="34" charset="-128"/>
              </a:defRPr>
            </a:lvl6pPr>
            <a:lvl7pPr marL="2971800" indent="-228600" algn="ctr" eaLnBrk="0" fontAlgn="base" hangingPunct="0">
              <a:spcBef>
                <a:spcPct val="0"/>
              </a:spcBef>
              <a:spcAft>
                <a:spcPct val="0"/>
              </a:spcAft>
              <a:defRPr sz="2400" b="1">
                <a:solidFill>
                  <a:schemeClr val="tx1"/>
                </a:solidFill>
                <a:latin typeface="Verdana" pitchFamily="34" charset="0"/>
                <a:ea typeface="ＭＳ Ｐゴシック" pitchFamily="34" charset="-128"/>
              </a:defRPr>
            </a:lvl7pPr>
            <a:lvl8pPr marL="3429000" indent="-228600" algn="ctr" eaLnBrk="0" fontAlgn="base" hangingPunct="0">
              <a:spcBef>
                <a:spcPct val="0"/>
              </a:spcBef>
              <a:spcAft>
                <a:spcPct val="0"/>
              </a:spcAft>
              <a:defRPr sz="2400" b="1">
                <a:solidFill>
                  <a:schemeClr val="tx1"/>
                </a:solidFill>
                <a:latin typeface="Verdana" pitchFamily="34" charset="0"/>
                <a:ea typeface="ＭＳ Ｐゴシック" pitchFamily="34" charset="-128"/>
              </a:defRPr>
            </a:lvl8pPr>
            <a:lvl9pPr marL="3886200" indent="-228600" algn="ctr" eaLnBrk="0" fontAlgn="base" hangingPunct="0">
              <a:spcBef>
                <a:spcPct val="0"/>
              </a:spcBef>
              <a:spcAft>
                <a:spcPct val="0"/>
              </a:spcAft>
              <a:defRPr sz="2400" b="1">
                <a:solidFill>
                  <a:schemeClr val="tx1"/>
                </a:solidFill>
                <a:latin typeface="Verdana" pitchFamily="34" charset="0"/>
                <a:ea typeface="ＭＳ Ｐゴシック" pitchFamily="34" charset="-128"/>
              </a:defRPr>
            </a:lvl9pPr>
          </a:lstStyle>
          <a:p>
            <a:r>
              <a:rPr lang="en-US" altLang="en-US" sz="2800">
                <a:latin typeface="Helvetica Neue Black Condensed" charset="0"/>
                <a:sym typeface="Helvetica Neue Black Condensed" charset="0"/>
              </a:rPr>
              <a:t>Red Cross - IRI example</a:t>
            </a:r>
          </a:p>
        </p:txBody>
      </p:sp>
    </p:spTree>
    <p:extLst>
      <p:ext uri="{BB962C8B-B14F-4D97-AF65-F5344CB8AC3E}">
        <p14:creationId xmlns:p14="http://schemas.microsoft.com/office/powerpoint/2010/main" val="2090722535"/>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81027" name="Rectangle 3"/>
          <p:cNvSpPr>
            <a:spLocks noGrp="1" noChangeArrowheads="1"/>
          </p:cNvSpPr>
          <p:nvPr>
            <p:ph type="body" sz="half" idx="1"/>
          </p:nvPr>
        </p:nvSpPr>
        <p:spPr>
          <a:xfrm>
            <a:off x="0" y="836613"/>
            <a:ext cx="8934450" cy="7345362"/>
          </a:xfrm>
        </p:spPr>
        <p:txBody>
          <a:bodyPr rtlCol="0">
            <a:normAutofit fontScale="32500" lnSpcReduction="20000"/>
          </a:bodyPr>
          <a:lstStyle/>
          <a:p>
            <a:pPr marL="0" indent="0" eaLnBrk="1" fontAlgn="auto" hangingPunct="1">
              <a:spcAft>
                <a:spcPts val="0"/>
              </a:spcAft>
              <a:buFontTx/>
              <a:buNone/>
              <a:defRPr/>
            </a:pPr>
            <a:r>
              <a:rPr lang="en-GB" sz="6200" dirty="0" smtClean="0">
                <a:solidFill>
                  <a:schemeClr val="tx1"/>
                </a:solidFill>
              </a:rPr>
              <a:t>A particularly difficult time range: Is it an atmospheric initial condition problem </a:t>
            </a:r>
          </a:p>
          <a:p>
            <a:pPr marL="0" indent="0" eaLnBrk="1" fontAlgn="auto" hangingPunct="1">
              <a:spcAft>
                <a:spcPts val="0"/>
              </a:spcAft>
              <a:buFontTx/>
              <a:buNone/>
              <a:defRPr/>
            </a:pPr>
            <a:r>
              <a:rPr lang="en-GB" sz="6200" dirty="0" smtClean="0">
                <a:solidFill>
                  <a:schemeClr val="tx1"/>
                </a:solidFill>
              </a:rPr>
              <a:t>as medium-range </a:t>
            </a:r>
            <a:r>
              <a:rPr lang="en-GB" sz="6200" dirty="0">
                <a:solidFill>
                  <a:schemeClr val="tx1"/>
                </a:solidFill>
              </a:rPr>
              <a:t> </a:t>
            </a:r>
            <a:r>
              <a:rPr lang="en-GB" sz="6200" dirty="0" smtClean="0">
                <a:solidFill>
                  <a:schemeClr val="tx1"/>
                </a:solidFill>
              </a:rPr>
              <a:t>forecasting or is it a boundary condition problem as seasonal forecasting?</a:t>
            </a:r>
          </a:p>
          <a:p>
            <a:pPr marL="0" indent="0" eaLnBrk="1" fontAlgn="auto" hangingPunct="1">
              <a:spcAft>
                <a:spcPts val="0"/>
              </a:spcAft>
              <a:buFontTx/>
              <a:buNone/>
              <a:defRPr/>
            </a:pPr>
            <a:endParaRPr lang="es-ES" sz="6200" b="1" dirty="0" smtClean="0">
              <a:solidFill>
                <a:schemeClr val="tx1"/>
              </a:solidFill>
            </a:endParaRPr>
          </a:p>
          <a:p>
            <a:pPr marL="0" indent="0" eaLnBrk="1" fontAlgn="auto" hangingPunct="1">
              <a:spcAft>
                <a:spcPts val="0"/>
              </a:spcAft>
              <a:buFontTx/>
              <a:buNone/>
              <a:defRPr/>
            </a:pPr>
            <a:r>
              <a:rPr lang="es-ES" sz="6200" b="1" dirty="0" err="1" smtClean="0">
                <a:solidFill>
                  <a:schemeClr val="tx1"/>
                </a:solidFill>
              </a:rPr>
              <a:t>Some</a:t>
            </a:r>
            <a:r>
              <a:rPr lang="es-ES" sz="6200" b="1" dirty="0" smtClean="0">
                <a:solidFill>
                  <a:schemeClr val="tx1"/>
                </a:solidFill>
              </a:rPr>
              <a:t> </a:t>
            </a:r>
            <a:r>
              <a:rPr lang="es-ES" sz="6200" b="1" dirty="0" err="1" smtClean="0">
                <a:solidFill>
                  <a:schemeClr val="tx1"/>
                </a:solidFill>
              </a:rPr>
              <a:t>sources</a:t>
            </a:r>
            <a:r>
              <a:rPr lang="es-ES" sz="6200" b="1" dirty="0" smtClean="0">
                <a:solidFill>
                  <a:schemeClr val="tx1"/>
                </a:solidFill>
              </a:rPr>
              <a:t> of </a:t>
            </a:r>
            <a:r>
              <a:rPr lang="es-ES" sz="6200" b="1" dirty="0" err="1" smtClean="0">
                <a:solidFill>
                  <a:schemeClr val="tx1"/>
                </a:solidFill>
              </a:rPr>
              <a:t>predictability</a:t>
            </a:r>
            <a:r>
              <a:rPr lang="es-ES" sz="6200" b="1" dirty="0" smtClean="0">
                <a:solidFill>
                  <a:schemeClr val="tx1"/>
                </a:solidFill>
              </a:rPr>
              <a:t> :</a:t>
            </a:r>
          </a:p>
          <a:p>
            <a:pPr marL="852487" indent="0" eaLnBrk="1" fontAlgn="auto" hangingPunct="1">
              <a:spcAft>
                <a:spcPts val="0"/>
              </a:spcAft>
              <a:buFontTx/>
              <a:buNone/>
              <a:tabLst>
                <a:tab pos="1878013" algn="l"/>
              </a:tabLst>
              <a:defRPr/>
            </a:pPr>
            <a:endParaRPr lang="en-GB" sz="6200" dirty="0" smtClean="0">
              <a:solidFill>
                <a:schemeClr val="tx1"/>
              </a:solidFill>
            </a:endParaRPr>
          </a:p>
          <a:p>
            <a:pPr marL="1260475" lvl="1" indent="-407988" eaLnBrk="1" fontAlgn="auto" hangingPunct="1">
              <a:lnSpc>
                <a:spcPct val="80000"/>
              </a:lnSpc>
              <a:spcAft>
                <a:spcPts val="0"/>
              </a:spcAft>
              <a:tabLst>
                <a:tab pos="1878013" algn="l"/>
              </a:tabLst>
              <a:defRPr/>
            </a:pPr>
            <a:endParaRPr lang="en-GB" sz="6200" dirty="0" smtClean="0">
              <a:solidFill>
                <a:schemeClr val="tx1"/>
              </a:solidFill>
            </a:endParaRPr>
          </a:p>
          <a:p>
            <a:pPr marL="1709737" lvl="1" indent="-857250" eaLnBrk="1" fontAlgn="auto" hangingPunct="1">
              <a:lnSpc>
                <a:spcPct val="80000"/>
              </a:lnSpc>
              <a:spcAft>
                <a:spcPts val="0"/>
              </a:spcAft>
              <a:buClrTx/>
              <a:buFont typeface="Wingdings" pitchFamily="2" charset="2"/>
              <a:buChar char="Ø"/>
              <a:tabLst>
                <a:tab pos="1878013" algn="l"/>
              </a:tabLst>
              <a:defRPr/>
            </a:pPr>
            <a:r>
              <a:rPr lang="en-GB" sz="6200" dirty="0" smtClean="0">
                <a:solidFill>
                  <a:schemeClr val="tx1"/>
                </a:solidFill>
              </a:rPr>
              <a:t> Sea surface temperatures</a:t>
            </a:r>
          </a:p>
          <a:p>
            <a:pPr marL="1709737" lvl="1" indent="-857250" eaLnBrk="1" fontAlgn="auto" hangingPunct="1">
              <a:lnSpc>
                <a:spcPct val="80000"/>
              </a:lnSpc>
              <a:spcAft>
                <a:spcPts val="0"/>
              </a:spcAft>
              <a:buClrTx/>
              <a:buFont typeface="Wingdings" pitchFamily="2" charset="2"/>
              <a:buChar char="Ø"/>
              <a:tabLst>
                <a:tab pos="1878013" algn="l"/>
              </a:tabLst>
              <a:defRPr/>
            </a:pPr>
            <a:endParaRPr lang="en-GB" sz="6200" dirty="0">
              <a:solidFill>
                <a:schemeClr val="tx1"/>
              </a:solidFill>
            </a:endParaRPr>
          </a:p>
          <a:p>
            <a:pPr marL="1709737" lvl="1" indent="-857250" eaLnBrk="1" fontAlgn="auto" hangingPunct="1">
              <a:lnSpc>
                <a:spcPct val="80000"/>
              </a:lnSpc>
              <a:spcAft>
                <a:spcPts val="0"/>
              </a:spcAft>
              <a:buClrTx/>
              <a:buFont typeface="Wingdings" pitchFamily="2" charset="2"/>
              <a:buChar char="Ø"/>
              <a:tabLst>
                <a:tab pos="1878013" algn="l"/>
              </a:tabLst>
              <a:defRPr/>
            </a:pPr>
            <a:r>
              <a:rPr lang="en-GB" sz="6200" dirty="0" smtClean="0">
                <a:solidFill>
                  <a:schemeClr val="tx1"/>
                </a:solidFill>
              </a:rPr>
              <a:t> Land surface conditions:  snow-soil moisture </a:t>
            </a:r>
          </a:p>
          <a:p>
            <a:pPr marL="1709737" lvl="1" indent="-857250" eaLnBrk="1" fontAlgn="auto" hangingPunct="1">
              <a:lnSpc>
                <a:spcPct val="80000"/>
              </a:lnSpc>
              <a:spcAft>
                <a:spcPts val="0"/>
              </a:spcAft>
              <a:buClrTx/>
              <a:buFont typeface="Wingdings" pitchFamily="2" charset="2"/>
              <a:buChar char="Ø"/>
              <a:tabLst>
                <a:tab pos="1878013" algn="l"/>
              </a:tabLst>
              <a:defRPr/>
            </a:pPr>
            <a:endParaRPr lang="en-GB" sz="6200" dirty="0">
              <a:solidFill>
                <a:schemeClr val="tx1"/>
              </a:solidFill>
            </a:endParaRPr>
          </a:p>
          <a:p>
            <a:pPr marL="1709737" lvl="1" indent="-857250">
              <a:lnSpc>
                <a:spcPct val="80000"/>
              </a:lnSpc>
              <a:buClrTx/>
              <a:buFont typeface="Wingdings" pitchFamily="2" charset="2"/>
              <a:buChar char="Ø"/>
              <a:tabLst>
                <a:tab pos="1878013" algn="l"/>
              </a:tabLst>
              <a:defRPr/>
            </a:pPr>
            <a:r>
              <a:rPr lang="en-GB" sz="6200" dirty="0">
                <a:solidFill>
                  <a:schemeClr val="tx1"/>
                </a:solidFill>
              </a:rPr>
              <a:t> The Madden Julian Oscillation</a:t>
            </a:r>
          </a:p>
          <a:p>
            <a:pPr marL="1709737" lvl="1" indent="-857250" eaLnBrk="1" fontAlgn="auto" hangingPunct="1">
              <a:lnSpc>
                <a:spcPct val="80000"/>
              </a:lnSpc>
              <a:spcAft>
                <a:spcPts val="0"/>
              </a:spcAft>
              <a:buClrTx/>
              <a:buFont typeface="Wingdings" pitchFamily="2" charset="2"/>
              <a:buChar char="Ø"/>
              <a:tabLst>
                <a:tab pos="1878013" algn="l"/>
              </a:tabLst>
              <a:defRPr/>
            </a:pPr>
            <a:endParaRPr lang="en-GB" sz="6200" dirty="0" smtClean="0">
              <a:solidFill>
                <a:schemeClr val="tx1"/>
              </a:solidFill>
            </a:endParaRPr>
          </a:p>
          <a:p>
            <a:pPr marL="1709737" lvl="1" indent="-857250">
              <a:lnSpc>
                <a:spcPct val="80000"/>
              </a:lnSpc>
              <a:buClrTx/>
              <a:buFont typeface="Wingdings" pitchFamily="2" charset="2"/>
              <a:buChar char="Ø"/>
              <a:tabLst>
                <a:tab pos="1878013" algn="l"/>
              </a:tabLst>
              <a:defRPr/>
            </a:pPr>
            <a:r>
              <a:rPr lang="en-GB" sz="6200" dirty="0" smtClean="0">
                <a:solidFill>
                  <a:schemeClr val="tx1"/>
                </a:solidFill>
              </a:rPr>
              <a:t> Stratospheric  variability</a:t>
            </a:r>
          </a:p>
          <a:p>
            <a:pPr marL="1709737" lvl="1" indent="-857250">
              <a:lnSpc>
                <a:spcPct val="80000"/>
              </a:lnSpc>
              <a:buClrTx/>
              <a:buFont typeface="Wingdings" pitchFamily="2" charset="2"/>
              <a:buChar char="Ø"/>
              <a:tabLst>
                <a:tab pos="1878013" algn="l"/>
              </a:tabLst>
              <a:defRPr/>
            </a:pPr>
            <a:endParaRPr lang="en-GB" sz="6200" dirty="0" smtClean="0">
              <a:solidFill>
                <a:schemeClr val="tx1"/>
              </a:solidFill>
            </a:endParaRPr>
          </a:p>
          <a:p>
            <a:pPr marL="1709737" lvl="1" indent="-857250">
              <a:lnSpc>
                <a:spcPct val="80000"/>
              </a:lnSpc>
              <a:buClrTx/>
              <a:buFont typeface="Wingdings" pitchFamily="2" charset="2"/>
              <a:buChar char="Ø"/>
              <a:tabLst>
                <a:tab pos="1878013" algn="l"/>
              </a:tabLst>
              <a:defRPr/>
            </a:pPr>
            <a:r>
              <a:rPr lang="en-GB" sz="6200" dirty="0">
                <a:solidFill>
                  <a:schemeClr val="tx1"/>
                </a:solidFill>
              </a:rPr>
              <a:t> </a:t>
            </a:r>
            <a:r>
              <a:rPr lang="en-GB" sz="6200" dirty="0" smtClean="0">
                <a:solidFill>
                  <a:schemeClr val="tx1"/>
                </a:solidFill>
              </a:rPr>
              <a:t>Atmospheric dynamical processes </a:t>
            </a:r>
          </a:p>
          <a:p>
            <a:pPr marL="852487" lvl="1" indent="0">
              <a:lnSpc>
                <a:spcPct val="80000"/>
              </a:lnSpc>
              <a:buClrTx/>
              <a:buNone/>
              <a:tabLst>
                <a:tab pos="1878013" algn="l"/>
              </a:tabLst>
              <a:defRPr/>
            </a:pPr>
            <a:r>
              <a:rPr lang="en-GB" sz="6200" dirty="0">
                <a:solidFill>
                  <a:schemeClr val="tx1"/>
                </a:solidFill>
              </a:rPr>
              <a:t> </a:t>
            </a:r>
            <a:r>
              <a:rPr lang="en-GB" sz="6200" dirty="0" smtClean="0">
                <a:solidFill>
                  <a:schemeClr val="tx1"/>
                </a:solidFill>
              </a:rPr>
              <a:t>                           (</a:t>
            </a:r>
            <a:r>
              <a:rPr lang="en-GB" sz="6200" dirty="0" err="1" smtClean="0">
                <a:solidFill>
                  <a:schemeClr val="tx1"/>
                </a:solidFill>
              </a:rPr>
              <a:t>Rossby</a:t>
            </a:r>
            <a:r>
              <a:rPr lang="en-GB" sz="6200" dirty="0" smtClean="0">
                <a:solidFill>
                  <a:schemeClr val="tx1"/>
                </a:solidFill>
              </a:rPr>
              <a:t> wave propagations, weather regimes…)</a:t>
            </a:r>
          </a:p>
          <a:p>
            <a:pPr marL="1709737" lvl="1" indent="-857250" eaLnBrk="1" fontAlgn="auto" hangingPunct="1">
              <a:lnSpc>
                <a:spcPct val="80000"/>
              </a:lnSpc>
              <a:spcAft>
                <a:spcPts val="0"/>
              </a:spcAft>
              <a:buClrTx/>
              <a:buFont typeface="Wingdings" pitchFamily="2" charset="2"/>
              <a:buChar char="Ø"/>
              <a:tabLst>
                <a:tab pos="1878013" algn="l"/>
              </a:tabLst>
              <a:defRPr/>
            </a:pPr>
            <a:endParaRPr lang="en-GB" sz="6200" dirty="0">
              <a:solidFill>
                <a:schemeClr val="tx1"/>
              </a:solidFill>
            </a:endParaRPr>
          </a:p>
          <a:p>
            <a:pPr marL="1709737" lvl="1" indent="-857250" eaLnBrk="1" fontAlgn="auto" hangingPunct="1">
              <a:lnSpc>
                <a:spcPct val="80000"/>
              </a:lnSpc>
              <a:spcAft>
                <a:spcPts val="0"/>
              </a:spcAft>
              <a:buClrTx/>
              <a:buFont typeface="Wingdings" pitchFamily="2" charset="2"/>
              <a:buChar char="Ø"/>
              <a:tabLst>
                <a:tab pos="1878013" algn="l"/>
              </a:tabLst>
              <a:defRPr/>
            </a:pPr>
            <a:r>
              <a:rPr lang="en-GB" sz="6200" dirty="0" smtClean="0">
                <a:solidFill>
                  <a:schemeClr val="tx1"/>
                </a:solidFill>
              </a:rPr>
              <a:t> Sea ice cover –thickness ?</a:t>
            </a:r>
          </a:p>
          <a:p>
            <a:pPr marL="1709737" lvl="1" indent="-857250" eaLnBrk="1" fontAlgn="auto" hangingPunct="1">
              <a:lnSpc>
                <a:spcPct val="80000"/>
              </a:lnSpc>
              <a:spcAft>
                <a:spcPts val="0"/>
              </a:spcAft>
              <a:buClrTx/>
              <a:buFont typeface="Wingdings" pitchFamily="2" charset="2"/>
              <a:buChar char="Ø"/>
              <a:tabLst>
                <a:tab pos="1878013" algn="l"/>
              </a:tabLst>
              <a:defRPr/>
            </a:pPr>
            <a:endParaRPr lang="en-GB" sz="6200" dirty="0"/>
          </a:p>
          <a:p>
            <a:pPr marL="1260475" lvl="1" indent="-407988" eaLnBrk="1" fontAlgn="auto" hangingPunct="1">
              <a:lnSpc>
                <a:spcPct val="80000"/>
              </a:lnSpc>
              <a:spcAft>
                <a:spcPts val="0"/>
              </a:spcAft>
              <a:tabLst>
                <a:tab pos="1878013" algn="l"/>
              </a:tabLst>
              <a:defRPr/>
            </a:pPr>
            <a:endParaRPr lang="en-GB" sz="6200" dirty="0" smtClean="0"/>
          </a:p>
          <a:p>
            <a:pPr marL="852487" lvl="1" indent="0" eaLnBrk="1" fontAlgn="auto" hangingPunct="1">
              <a:lnSpc>
                <a:spcPct val="80000"/>
              </a:lnSpc>
              <a:spcAft>
                <a:spcPts val="0"/>
              </a:spcAft>
              <a:buFont typeface="Wingdings" pitchFamily="2" charset="2"/>
              <a:buNone/>
              <a:tabLst>
                <a:tab pos="1878013" algn="l"/>
              </a:tabLst>
              <a:defRPr/>
            </a:pPr>
            <a:endParaRPr lang="en-GB" sz="4400" dirty="0"/>
          </a:p>
          <a:p>
            <a:pPr marL="852487" lvl="1" indent="0" eaLnBrk="1" fontAlgn="auto" hangingPunct="1">
              <a:lnSpc>
                <a:spcPct val="80000"/>
              </a:lnSpc>
              <a:spcAft>
                <a:spcPts val="0"/>
              </a:spcAft>
              <a:buFont typeface="Wingdings" pitchFamily="2" charset="2"/>
              <a:buNone/>
              <a:tabLst>
                <a:tab pos="1878013" algn="l"/>
              </a:tabLst>
              <a:defRPr/>
            </a:pPr>
            <a:r>
              <a:rPr lang="en-GB" sz="4400" dirty="0" smtClean="0">
                <a:ea typeface="+mn-ea"/>
              </a:rPr>
              <a:t> </a:t>
            </a:r>
          </a:p>
          <a:p>
            <a:pPr marL="476250" indent="-476250" eaLnBrk="1" fontAlgn="auto" hangingPunct="1">
              <a:spcAft>
                <a:spcPts val="0"/>
              </a:spcAft>
              <a:buFont typeface="Arial" pitchFamily="34" charset="0"/>
              <a:buNone/>
              <a:defRPr/>
            </a:pPr>
            <a:endParaRPr lang="es-ES" sz="4400" b="1" dirty="0" smtClean="0"/>
          </a:p>
          <a:p>
            <a:pPr marL="476250" indent="-476250" eaLnBrk="1" fontAlgn="auto" hangingPunct="1">
              <a:spcAft>
                <a:spcPts val="0"/>
              </a:spcAft>
              <a:buFontTx/>
              <a:buNone/>
              <a:defRPr/>
            </a:pPr>
            <a:r>
              <a:rPr lang="es-ES" sz="4400" b="1" dirty="0" smtClean="0"/>
              <a:t>                </a:t>
            </a:r>
            <a:endParaRPr lang="en-GB" sz="4400" b="1" dirty="0" smtClean="0"/>
          </a:p>
        </p:txBody>
      </p:sp>
      <p:sp>
        <p:nvSpPr>
          <p:cNvPr id="5123" name="Text Box 4"/>
          <p:cNvSpPr txBox="1">
            <a:spLocks noChangeArrowheads="1"/>
          </p:cNvSpPr>
          <p:nvPr/>
        </p:nvSpPr>
        <p:spPr bwMode="auto">
          <a:xfrm>
            <a:off x="43962" y="142876"/>
            <a:ext cx="92641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b="0" i="1" dirty="0">
                <a:solidFill>
                  <a:schemeClr val="accent2"/>
                </a:solidFill>
                <a:ea typeface="ＭＳ Ｐゴシック" pitchFamily="34" charset="-128"/>
              </a:rPr>
              <a:t>Bridging the gap between Climate and weather prediction</a:t>
            </a:r>
          </a:p>
        </p:txBody>
      </p:sp>
    </p:spTree>
    <p:extLst>
      <p:ext uri="{BB962C8B-B14F-4D97-AF65-F5344CB8AC3E}">
        <p14:creationId xmlns:p14="http://schemas.microsoft.com/office/powerpoint/2010/main" val="6579884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810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8102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8102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1281027">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1281027">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1281027">
                                            <p:txEl>
                                              <p:pRg st="10" end="1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1281027">
                                            <p:txEl>
                                              <p:pRg st="12" end="1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1281027">
                                            <p:txEl>
                                              <p:pRg st="14" end="1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1281027">
                                            <p:txEl>
                                              <p:pRg st="15" end="1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1281027">
                                            <p:txEl>
                                              <p:pRg st="17" end="1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1281027">
                                            <p:txEl>
                                              <p:pRg st="21" end="21"/>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1281027">
                                            <p:txEl>
                                              <p:pRg st="23" end="2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1027"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a:spLocks noGrp="1"/>
          </p:cNvSpPr>
          <p:nvPr>
            <p:ph type="sldNum" sz="quarter" idx="4294967295"/>
          </p:nvPr>
        </p:nvSpPr>
        <p:spPr bwMode="auto">
          <a:xfrm>
            <a:off x="5978769" y="6477000"/>
            <a:ext cx="1055077" cy="381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fld id="{88808370-20E5-4127-9D3C-E5A220CBB26F}" type="slidenum">
              <a:rPr lang="en-GB" sz="1200">
                <a:solidFill>
                  <a:srgbClr val="898989"/>
                </a:solidFill>
                <a:ea typeface="ＭＳ Ｐゴシック" pitchFamily="34" charset="-128"/>
              </a:rPr>
              <a:pPr/>
              <a:t>8</a:t>
            </a:fld>
            <a:endParaRPr lang="en-GB" sz="1200">
              <a:solidFill>
                <a:srgbClr val="898989"/>
              </a:solidFill>
              <a:ea typeface="ＭＳ Ｐゴシック" pitchFamily="34" charset="-128"/>
            </a:endParaRPr>
          </a:p>
        </p:txBody>
      </p:sp>
      <p:sp>
        <p:nvSpPr>
          <p:cNvPr id="6147" name="Text Box 6"/>
          <p:cNvSpPr txBox="1">
            <a:spLocks noChangeArrowheads="1"/>
          </p:cNvSpPr>
          <p:nvPr/>
        </p:nvSpPr>
        <p:spPr bwMode="auto">
          <a:xfrm>
            <a:off x="3178420" y="5873751"/>
            <a:ext cx="596558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a:ea typeface="ＭＳ Ｐゴシック" pitchFamily="34" charset="-128"/>
              </a:rPr>
              <a:t>Koster et al, GRL 2011</a:t>
            </a:r>
          </a:p>
        </p:txBody>
      </p:sp>
      <p:sp>
        <p:nvSpPr>
          <p:cNvPr id="6148" name="Text Box 5"/>
          <p:cNvSpPr txBox="1">
            <a:spLocks noChangeArrowheads="1"/>
          </p:cNvSpPr>
          <p:nvPr/>
        </p:nvSpPr>
        <p:spPr bwMode="auto">
          <a:xfrm>
            <a:off x="-1203081" y="188914"/>
            <a:ext cx="764344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pPr>
              <a:spcBef>
                <a:spcPct val="50000"/>
              </a:spcBef>
            </a:pPr>
            <a:r>
              <a:rPr lang="en-GB" sz="2800" b="0" dirty="0">
                <a:solidFill>
                  <a:schemeClr val="accent2"/>
                </a:solidFill>
                <a:ea typeface="ＭＳ Ｐゴシック" pitchFamily="34" charset="-128"/>
              </a:rPr>
              <a:t>Impact of soil moisture </a:t>
            </a:r>
          </a:p>
        </p:txBody>
      </p:sp>
      <p:pic>
        <p:nvPicPr>
          <p:cNvPr id="6149" name="Picture 5" descr="Screen shot 2012-06-04 at 1.50.30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3805" y="954089"/>
            <a:ext cx="6479931" cy="503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41901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GB" b="0" dirty="0" smtClean="0"/>
              <a:t>Sudden Stratospheric </a:t>
            </a:r>
            <a:r>
              <a:rPr lang="en-GB" b="0" dirty="0" err="1" smtClean="0"/>
              <a:t>Warmings</a:t>
            </a:r>
            <a:endParaRPr lang="en-GB" b="0" dirty="0" smtClean="0"/>
          </a:p>
        </p:txBody>
      </p:sp>
      <p:pic>
        <p:nvPicPr>
          <p:cNvPr id="7171" name="Picture 4" descr="article07_image01_v2.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99392" y="1403351"/>
            <a:ext cx="4736123" cy="481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Box 5"/>
          <p:cNvSpPr txBox="1">
            <a:spLocks noChangeArrowheads="1"/>
          </p:cNvSpPr>
          <p:nvPr/>
        </p:nvSpPr>
        <p:spPr bwMode="auto">
          <a:xfrm>
            <a:off x="5322277" y="5949950"/>
            <a:ext cx="382172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Verdana" pitchFamily="34" charset="0"/>
              </a:defRPr>
            </a:lvl1pPr>
            <a:lvl2pPr marL="742950" indent="-285750">
              <a:defRPr sz="2400" b="1">
                <a:solidFill>
                  <a:schemeClr val="tx1"/>
                </a:solidFill>
                <a:latin typeface="Verdana" pitchFamily="34" charset="0"/>
              </a:defRPr>
            </a:lvl2pPr>
            <a:lvl3pPr marL="1143000" indent="-228600">
              <a:defRPr sz="2400" b="1">
                <a:solidFill>
                  <a:schemeClr val="tx1"/>
                </a:solidFill>
                <a:latin typeface="Verdana" pitchFamily="34" charset="0"/>
              </a:defRPr>
            </a:lvl3pPr>
            <a:lvl4pPr marL="1600200" indent="-228600">
              <a:defRPr sz="2400" b="1">
                <a:solidFill>
                  <a:schemeClr val="tx1"/>
                </a:solidFill>
                <a:latin typeface="Verdana" pitchFamily="34" charset="0"/>
              </a:defRPr>
            </a:lvl4pPr>
            <a:lvl5pPr marL="2057400" indent="-228600">
              <a:defRPr sz="2400" b="1">
                <a:solidFill>
                  <a:schemeClr val="tx1"/>
                </a:solidFill>
                <a:latin typeface="Verdana" pitchFamily="34" charset="0"/>
              </a:defRPr>
            </a:lvl5pPr>
            <a:lvl6pPr marL="2514600" indent="-228600" algn="ctr" eaLnBrk="0" fontAlgn="base" hangingPunct="0">
              <a:spcBef>
                <a:spcPct val="0"/>
              </a:spcBef>
              <a:spcAft>
                <a:spcPct val="0"/>
              </a:spcAft>
              <a:defRPr sz="2400" b="1">
                <a:solidFill>
                  <a:schemeClr val="tx1"/>
                </a:solidFill>
                <a:latin typeface="Verdana" pitchFamily="34" charset="0"/>
              </a:defRPr>
            </a:lvl6pPr>
            <a:lvl7pPr marL="2971800" indent="-228600" algn="ctr" eaLnBrk="0" fontAlgn="base" hangingPunct="0">
              <a:spcBef>
                <a:spcPct val="0"/>
              </a:spcBef>
              <a:spcAft>
                <a:spcPct val="0"/>
              </a:spcAft>
              <a:defRPr sz="2400" b="1">
                <a:solidFill>
                  <a:schemeClr val="tx1"/>
                </a:solidFill>
                <a:latin typeface="Verdana" pitchFamily="34" charset="0"/>
              </a:defRPr>
            </a:lvl7pPr>
            <a:lvl8pPr marL="3429000" indent="-228600" algn="ctr" eaLnBrk="0" fontAlgn="base" hangingPunct="0">
              <a:spcBef>
                <a:spcPct val="0"/>
              </a:spcBef>
              <a:spcAft>
                <a:spcPct val="0"/>
              </a:spcAft>
              <a:defRPr sz="2400" b="1">
                <a:solidFill>
                  <a:schemeClr val="tx1"/>
                </a:solidFill>
                <a:latin typeface="Verdana" pitchFamily="34" charset="0"/>
              </a:defRPr>
            </a:lvl8pPr>
            <a:lvl9pPr marL="3886200" indent="-228600" algn="ctr" eaLnBrk="0" fontAlgn="base" hangingPunct="0">
              <a:spcBef>
                <a:spcPct val="0"/>
              </a:spcBef>
              <a:spcAft>
                <a:spcPct val="0"/>
              </a:spcAft>
              <a:defRPr sz="2400" b="1">
                <a:solidFill>
                  <a:schemeClr val="tx1"/>
                </a:solidFill>
                <a:latin typeface="Verdana" pitchFamily="34" charset="0"/>
              </a:defRPr>
            </a:lvl9pPr>
          </a:lstStyle>
          <a:p>
            <a:r>
              <a:rPr lang="en-GB" sz="1800" b="0"/>
              <a:t>Chui and Kunz, 2009</a:t>
            </a:r>
          </a:p>
        </p:txBody>
      </p:sp>
    </p:spTree>
    <p:extLst>
      <p:ext uri="{BB962C8B-B14F-4D97-AF65-F5344CB8AC3E}">
        <p14:creationId xmlns:p14="http://schemas.microsoft.com/office/powerpoint/2010/main" val="119077786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ORPEX">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FF33CC"/>
      </a:hlink>
      <a:folHlink>
        <a:srgbClr val="FF33CC"/>
      </a:folHlink>
    </a:clrScheme>
    <a:fontScheme name="THORPEX">
      <a:majorFont>
        <a:latin typeface="Arial"/>
        <a:ea typeface=""/>
        <a:cs typeface="Times New Roman"/>
      </a:majorFont>
      <a:minorFont>
        <a:latin typeface="Arial"/>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bg1"/>
            </a:solidFill>
            <a:effectLst/>
            <a:latin typeface="Arial"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bg1"/>
            </a:solidFill>
            <a:effectLst/>
            <a:latin typeface="Arial" charset="0"/>
            <a:cs typeface="Times New Roman" pitchFamily="18" charset="0"/>
          </a:defRPr>
        </a:defPPr>
      </a:lstStyle>
    </a:lnDef>
  </a:objectDefaults>
  <a:extraClrSchemeLst>
    <a:extraClrScheme>
      <a:clrScheme name="THORPEX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ORPEX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ORPEX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ORPEX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ORPEX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ORPEX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ORPEX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C:\WINDOWS\Application Data\Microsoft\Templates\THORPEX.pot</Template>
  <TotalTime>9961</TotalTime>
  <Words>4702</Words>
  <Application>Microsoft Office PowerPoint</Application>
  <PresentationFormat>On-screen Show (4:3)</PresentationFormat>
  <Paragraphs>538</Paragraphs>
  <Slides>49</Slides>
  <Notes>45</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49</vt:i4>
      </vt:variant>
    </vt:vector>
  </HeadingPairs>
  <TitlesOfParts>
    <vt:vector size="63" baseType="lpstr">
      <vt:lpstr>ＭＳ Ｐゴシック</vt:lpstr>
      <vt:lpstr>Arial</vt:lpstr>
      <vt:lpstr>AvantGarde Md BT</vt:lpstr>
      <vt:lpstr>Calibri</vt:lpstr>
      <vt:lpstr>Gill Sans</vt:lpstr>
      <vt:lpstr>Helvetica</vt:lpstr>
      <vt:lpstr>Helvetica Neue Black Condensed</vt:lpstr>
      <vt:lpstr>Times</vt:lpstr>
      <vt:lpstr>Times New Roman</vt:lpstr>
      <vt:lpstr>Verdana</vt:lpstr>
      <vt:lpstr>Wingdings</vt:lpstr>
      <vt:lpstr>ヒラギノ角ゴ ProN W3</vt:lpstr>
      <vt:lpstr>ヒラギノ角ゴ ProN W6</vt:lpstr>
      <vt:lpstr>THORPEX</vt:lpstr>
      <vt:lpstr>PowerPoint Presentation</vt:lpstr>
      <vt:lpstr>PowerPoint Presentation</vt:lpstr>
      <vt:lpstr>PowerPoint Presentation</vt:lpstr>
      <vt:lpstr>Index</vt:lpstr>
      <vt:lpstr>Use of sub-seasonal forecasts in applications</vt:lpstr>
      <vt:lpstr>Opportunity to use information on  multiple time scales</vt:lpstr>
      <vt:lpstr>PowerPoint Presentation</vt:lpstr>
      <vt:lpstr>PowerPoint Presentation</vt:lpstr>
      <vt:lpstr>Sudden Stratospheric Warmings</vt:lpstr>
      <vt:lpstr>PowerPoint Presentation</vt:lpstr>
      <vt:lpstr>Z1000 Response  (Weak vortex-CTL)</vt:lpstr>
      <vt:lpstr>Impact of SSWs on skill scores</vt:lpstr>
      <vt:lpstr>Rossby Wave Packets</vt:lpstr>
      <vt:lpstr>Rossby Wave Packets</vt:lpstr>
      <vt:lpstr>Pioneers in subseasonal predictions</vt:lpstr>
      <vt:lpstr>January 1977 </vt:lpstr>
      <vt:lpstr>January 1977 </vt:lpstr>
      <vt:lpstr>ECMWF monthly forecasts </vt:lpstr>
      <vt:lpstr>PowerPoint Presentation</vt:lpstr>
      <vt:lpstr>The ENS re-forecast suite to estimate the M-climate</vt:lpstr>
      <vt:lpstr>The ECMWF monthly forecasts </vt:lpstr>
      <vt:lpstr>The ECMWF monthly forecasts </vt:lpstr>
      <vt:lpstr>The ECMWF monthly forecasts </vt:lpstr>
      <vt:lpstr>Tropical cyclone activity</vt:lpstr>
      <vt:lpstr>MJO Forecasts</vt:lpstr>
      <vt:lpstr> ECMWF Extended-range forecasts</vt:lpstr>
      <vt:lpstr>PowerPoint Presentation</vt:lpstr>
      <vt:lpstr>PowerPoint Presentation</vt:lpstr>
      <vt:lpstr>Skill of the ECMWF Monthly Forecasting System </vt:lpstr>
      <vt:lpstr>MJO skill scores </vt:lpstr>
      <vt:lpstr>Performance of the monthly Forecasts</vt:lpstr>
      <vt:lpstr>PowerPoint Presentation</vt:lpstr>
      <vt:lpstr>Future Model Changes</vt:lpstr>
      <vt:lpstr>PowerPoint Presentation</vt:lpstr>
      <vt:lpstr>Correlations for week 4  Northern Hemisphere</vt:lpstr>
      <vt:lpstr>Active sea ice model: Z500 Forecast Skill (weeks 1-4)</vt:lpstr>
      <vt:lpstr>WWRP-WCRP sub-seasonal to seasonal prediction Project (s2S)</vt:lpstr>
      <vt:lpstr>S2S database</vt:lpstr>
      <vt:lpstr>PowerPoint Presentation</vt:lpstr>
      <vt:lpstr>S2S partners</vt:lpstr>
      <vt:lpstr>PowerPoint Presentation</vt:lpstr>
      <vt:lpstr>S2S Database current status</vt:lpstr>
      <vt:lpstr>Bivariate Correlation – Ensemble vs control </vt:lpstr>
      <vt:lpstr>PowerPoint Presentation</vt:lpstr>
      <vt:lpstr>MC crossing</vt:lpstr>
      <vt:lpstr>PowerPoint Presentation</vt:lpstr>
      <vt:lpstr>PowerPoint Presentation</vt:lpstr>
      <vt:lpstr>Tropical Cyclone Pam case study</vt:lpstr>
      <vt:lpstr>Conclusion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TIGGE - June 2008</dc:title>
  <dc:subject>EC presentation</dc:subject>
  <dc:creator>David Burridge</dc:creator>
  <cp:lastModifiedBy>Frederic Vitart</cp:lastModifiedBy>
  <cp:revision>1222</cp:revision>
  <cp:lastPrinted>2014-05-09T14:39:03Z</cp:lastPrinted>
  <dcterms:created xsi:type="dcterms:W3CDTF">2004-03-25T14:01:56Z</dcterms:created>
  <dcterms:modified xsi:type="dcterms:W3CDTF">2016-05-12T11:00:20Z</dcterms:modified>
</cp:coreProperties>
</file>